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2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14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29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2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563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4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2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2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3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DDD6-A7DF-4796-AAEE-18CCA43106D6}" type="datetimeFigureOut">
              <a:rPr lang="en-SG" smtClean="0"/>
              <a:t>2/5/2021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7E71-3925-4FE7-98AB-8000AAA6B7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0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0464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4: Polymers (Lecture 11)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Plastic Shaping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almost unlimited variety of part geometries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Net shape process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    → no need further shaping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less energy requirement than metals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    → lower temperature during production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painting or plating is usually not required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Thermoplastics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Chemical structure remains unchanged during heating &amp; shaping; recyclable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Used more commercially; &gt;70% of total plastics tonnage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Thermosets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Undergo a curing process during heating &amp; shaping; permanent change in molecular structure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Once cured, cannot be remelted/recycled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Polymer Melts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heated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softens to the consistency of a liquid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Properties: Viscosity &amp; Viscoelasticity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Viscosity of Polymer Melts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Fluid property that relates shear stress to shear rate during flow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high molecular weight → polymer melt is a thick fluid with high viscosity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Most polymer shaping processes involve flow through small channels or die openings → large flow rates → high shear rates &amp; stresses; need a lot of pressures to accomplish process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Viscosity and Shear Rate/Temperature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Viscosity decreases with shear rate / temperature; fluid thinner at higher shear rates/temperatures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molecular weight of polymer also affects viscosity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Viscoelasticity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Die Swell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Extruded polymer "remembers" previous s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hape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when in the larger cross section of the extruder, tries to return to it after leaving the die orifice.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Plastic Shaping Process – Casting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Pour liquid resin into mould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gravity to fill cavity → polymer hardens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Thermoplastics : acrylics, polystyrene, polyamides (nylons) &amp; PVC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Thermosetting polymers: polyurethane, unsaturated polyesters, phenolic &amp; epoxies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Simpler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Suited to quantities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Can be used for encapsulation (electronics)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Plastic Shaping Process – Extrusion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compression process → material forced to flow through a die orifice to provide long continuous product whose cross-sectional shape is determined by the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shape of the orifice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Widely used for thermoplastics of elastomers to mass produce items ( e.g. pipes, coated electrical wires ) 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continuous process → extrudate is then cut into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desired lengths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Extruder (Single-screw)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channel depth decreases along the screw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Extruder Barrel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feedstock ( plastic pellets; melted by electric heater) fed by gravity onto screw whose rotation moves material through barrel; mixing/mechanical working adds heat which maintains melt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Extruder Screw (sections)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Feed section → feedstock moved from hopper &amp; preheated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Compression section → polymer becomes fluid, air mixed with pellets extracted from melt, &amp; material is compressed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Metering section → melt is homogenized and sufficient pressure developed to pump it through die opening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Extruder Die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Before reaching die, the melt passes through a screen pack - series of wire meshes supported by a stiff plate containing small axial holes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Functions of screen pack: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Filter out contaminants/hard lumps; Build pressure in metering section; Straighten flow of polymer melt and remove its "memory" of circular motion from screw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Die configurations &amp; Extruded Products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shape of the die orifice determines the cross-sectional shape of the extrudate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E.g.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Solid profiles,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Hollow profiles, such as tubes,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Wire and cable coating, Sheet and film, Filaments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Extrusion of solid profiles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regular shapes: rounds, squares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Irregular cross sections: Structural shapes, Door and window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moldings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, Automobile trim, House siding 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Extrusion of solid profiles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Die cross section (a) showing required orifice to obtain (b) a square extruded profile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Change in shape due to die swell.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Extrusion Die for Solid Cross Section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(a) Side view cross-section of extrusion die for solid regular shapes( e.g. round stock)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(b) front view of die, with profile of extrudate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Hollow Profiles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e.g. tubes, pipes, hoses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require mandrel to form the shape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Mandrel held in place using a spider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Polymer melt flows around legs supporting the mandrel to reunite into a monolithic tube wall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Mandrel often includes air channel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air blown to maintain hollow form of extrudate during hardening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Extrusion Die for Hollow Shapes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Section A-A is a front view cross-section showing how the mandrel is held in place;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Section B-B shows the tubular cross-section just prior to exiting the die; die swell causes an enlargement of the diameter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1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i="1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1" dirty="0">
                          <a:latin typeface="Arial Nova Cond" panose="020B0506020202020204" pitchFamily="34" charset="0"/>
                        </a:rPr>
                        <a:t>Extra: Die Swell is the tendency of the extrudate to expand in the cross-sectional dimensions immediately on exiting the die orifice; it results from the </a:t>
                      </a:r>
                      <a:r>
                        <a:rPr lang="en-SG" sz="800" i="1" u="sng" dirty="0">
                          <a:latin typeface="Arial Nova Cond" panose="020B0506020202020204" pitchFamily="34" charset="0"/>
                        </a:rPr>
                        <a:t>viscoelastic</a:t>
                      </a:r>
                      <a:r>
                        <a:rPr lang="en-SG" sz="800" i="1" dirty="0">
                          <a:latin typeface="Arial Nova Cond" panose="020B0506020202020204" pitchFamily="34" charset="0"/>
                        </a:rPr>
                        <a:t> properties of the polymer melt</a:t>
                      </a:r>
                    </a:p>
                    <a:p>
                      <a:endParaRPr lang="en-SG" sz="800" i="1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More Questions</a:t>
                      </a: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You found that the dimensions of the surprises you manufactured were all smaller than what your client asked for. You double checked, and the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moulds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were all designed to be the same dimensions as the design of the surprises by the client. What would be the reason for such mistake?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Ans: Forgot to consider shrinkage</a:t>
                      </a:r>
                      <a:endParaRPr lang="en-SG" sz="800" i="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Important Points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Thermoplastics &amp; Thermosets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Major plastic shaping processes, common categories, features of each category, process/equipment description: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1. Casting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2. Extrusion</a:t>
                      </a:r>
                    </a:p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→ Know how to draw</a:t>
                      </a:r>
                      <a:endParaRPr lang="en-SG" sz="800" dirty="0">
                        <a:solidFill>
                          <a:srgbClr val="FF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3. Injection </a:t>
                      </a:r>
                      <a:r>
                        <a:rPr lang="en-SG" sz="800" dirty="0" err="1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 *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4. Compression </a:t>
                      </a:r>
                      <a:r>
                        <a:rPr lang="en-SG" sz="800" dirty="0" err="1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5. Transfer </a:t>
                      </a:r>
                      <a:r>
                        <a:rPr lang="en-SG" sz="800" dirty="0" err="1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6. Blow </a:t>
                      </a:r>
                      <a:r>
                        <a:rPr lang="en-SG" sz="800" dirty="0" err="1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7. Thermoforming </a:t>
                      </a: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Die Swell </a:t>
                      </a:r>
                    </a:p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→ what kind of fluid will have die swell?</a:t>
                      </a:r>
                    </a:p>
                    <a:p>
                      <a:r>
                        <a:rPr lang="en-US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Ans: viscoelastic fluids (polymer melts)</a:t>
                      </a:r>
                    </a:p>
                    <a:p>
                      <a:endParaRPr lang="en-SG" sz="800" dirty="0">
                        <a:solidFill>
                          <a:srgbClr val="FF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dirty="0">
                          <a:solidFill>
                            <a:srgbClr val="FF0000"/>
                          </a:solidFill>
                          <a:latin typeface="Arial Nova Cond" panose="020B0506020202020204" pitchFamily="34" charset="0"/>
                        </a:rPr>
                        <a:t>&gt;&gt; Shrinkage &amp; factors affecting shrinkage</a:t>
                      </a:r>
                    </a:p>
                    <a:p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Questions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What are the limitations in terms of materials selection in the blow molding process? Give your reasons.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Ans: Only thermoplastic materials can be used for blow molding as process involves two forming steps.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 parison (hollow tube) needs to be pre-formed by injection molding or other method (e.g. extrusion) before being inflated to conform to the mold.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Therefore, if a thermoset material was used, it would already have been cross-linked during the pre-forming step and could not be soften for the blow molding operation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Which process will you use to make the surprises?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Ans: Injection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Moulding</a:t>
                      </a: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The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mould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 needs to be used for 5 million times. Which process will you use to make the </a:t>
                      </a:r>
                      <a:r>
                        <a:rPr lang="en-US" sz="800" dirty="0" err="1">
                          <a:latin typeface="Arial Nova Cond" panose="020B0506020202020204" pitchFamily="34" charset="0"/>
                        </a:rPr>
                        <a:t>mould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?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Ans: CNC Machining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(could be 3D printing but it will have not so good surface finish and dimensions)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F85C62-9FDA-4B9E-93AB-18DB94AE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" y="5484216"/>
            <a:ext cx="784079" cy="718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44F08-ED5C-4616-86D0-8BF569D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1" y="5484216"/>
            <a:ext cx="1045878" cy="77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8C7C1-D97E-48BE-9ED4-AB0D798F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488" y="186268"/>
            <a:ext cx="1500378" cy="1068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BCF270-1D15-4D69-93C1-95B63DEFF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89" y="1883986"/>
            <a:ext cx="1566334" cy="8159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51D43-8E2A-4CA9-AED5-41DFD1707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986" y="6012711"/>
            <a:ext cx="1910140" cy="59487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D6CD03-CFED-4A13-8933-1FACD3D68206}"/>
              </a:ext>
            </a:extLst>
          </p:cNvPr>
          <p:cNvSpPr/>
          <p:nvPr/>
        </p:nvSpPr>
        <p:spPr>
          <a:xfrm>
            <a:off x="2216488" y="6671732"/>
            <a:ext cx="1314112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6AE27D-0D7B-4646-8D06-EB3768892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318" y="5964745"/>
            <a:ext cx="1087364" cy="688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1A828D-4E2E-442B-AA42-E3BAF4B56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729" y="795155"/>
            <a:ext cx="1886671" cy="6288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ADD06F-D6FF-42B6-BAD3-67E557C45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729" y="3717656"/>
            <a:ext cx="1846031" cy="78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F10DD-875D-4B77-A45B-B92BFF61B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359" y="4347862"/>
            <a:ext cx="1811941" cy="11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0553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4: Polymers (Lecture 12)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Injection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Polymer is heated to a highly plastic state → forced to flow under high pressure into a mold cavity for solidification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molding removed from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Produces discrete components almost always to net shape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Typical cycle time ∼10 to 30 sec; but cycles of &gt; =1 minute not uncommon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Mold may contain multiple cavities, so multiple moldings are produced each cycle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Injection Molded Parts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Complex and intricate shapes are possible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Shape Limitations: Capability to fabricate a mold whose cavity is the same geometry as part &amp; Shape must allow for part removal from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Part size: ∼ 50 g to ∼ 25 kg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economical only for large production quantities due to high cost of mold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Polymers for Injection Molding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Popularly used for thermoplastics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Also used for thermosets &amp; elastomers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Modifications in equipment and operating parameters must be made to avoid premature cross-linking of these materials before injection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Injection Molding Machine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Injection system: Melts and delivers polymer melt; like extruder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Clamping system: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Opens and closes mold each injection cycle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Injection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 Machine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Injection Unit of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 Machine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Consists of barrel fed from one end by a hopper containing supply of plastic pellets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Inside the barrel is a screw which: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1. Rotates for mixing and heating polymer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2. Acts as a ram (i.e., plunger) to inject molten plastic into mold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Non-return valve near tip of screw prevents melt flowing backward along screw threads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Later in molding cycle ram retracts to its former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Clamping Unit of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 Machine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Functions: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1. Holds two halves of mold in proper alignment with each other.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2. Keeps mold closed during injection by applying a clamping force sufficient to resist injection force.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3. Opens and closes mold at the appropriate times in molding cycle.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Injection Molding 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1. Mold is closed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2. Melt is injected into cavity.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3.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Screw is retracted.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4.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Mold opens and part is ejected. 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The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special tool in injection molding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Custom-designed and fabricated for the part to be produced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When production run is finished, the mold is replaced with a new mold for the next part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Various types of mold for injection molding: Two-plate/Three-plate/Hot-runner mold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Two-Plate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(a) closed; Mold has two cavities to produce two cup-shaped parts with each injection shot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(b) Open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 err="1">
                          <a:latin typeface="Arial Nova Cond" panose="020B0506020202020204" pitchFamily="34" charset="0"/>
                        </a:rPr>
                        <a:t>Mould</a:t>
                      </a: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 Features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(a) Two-plate mold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(b) injection molding of four parts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Two-Plate Mold Features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Cavity – geometry of part but slightly oversized to allow for shrinkage → Created by machining of mating surfaces of two mold halves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Distribution channel through which polymer melt flows from nozzle into mold cavity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Sprue - leads from nozzle into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Runners - lead from sprue to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Gates - constrict flow of plastic into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Ejection system – to eject molded part from cavity at end of molding cycle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Ejector pins built into moving half of mold usually accomplish this function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Cooling system - external pump connected to passageways in mold → water circulated; removes heat from hot plastic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Air vents – to permit evacuation of air from cavity as polymer melt rushes in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Three-Plate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Uses three plates to separate parts from sprue and runner when the mold opens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Advantages over two -plate mold: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mold opens, runner &amp; parts disconnect &amp; drop into two containers under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Allows automatic operation of molding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i="0" u="sng" dirty="0">
                          <a:latin typeface="Arial Nova Cond" panose="020B0506020202020204" pitchFamily="34" charset="0"/>
                        </a:rPr>
                        <a:t>Hot-Runner </a:t>
                      </a:r>
                      <a:r>
                        <a:rPr lang="en-SG" sz="800" i="0" u="sng" dirty="0" err="1">
                          <a:latin typeface="Arial Nova Cond" panose="020B0506020202020204" pitchFamily="34" charset="0"/>
                        </a:rPr>
                        <a:t>Mold</a:t>
                      </a:r>
                      <a:endParaRPr lang="en-SG" sz="800" i="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Eliminates solidification of sprue and runner by locating heaters around the corresponding runner channels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plastic in mold cavity solidifies, material in sprue &amp; runner channels remains molten, ready to be injected into cavity in next cycle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Advantage: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Saves material that otherwise would be scrap in the unit operation</a:t>
                      </a:r>
                    </a:p>
                    <a:p>
                      <a:endParaRPr lang="en-US" sz="800" i="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i="0" u="sng" dirty="0">
                          <a:latin typeface="Arial Nova Cond" panose="020B0506020202020204" pitchFamily="34" charset="0"/>
                        </a:rPr>
                        <a:t>Shrinkage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Reduction in linear size during cooling from molding to room temperature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Polymers have high thermal expansion coefficients, so significant shrinkage occurs during solidification and cooling in mold</a:t>
                      </a: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i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i="0" u="sng" dirty="0">
                          <a:latin typeface="Arial Nova Cond" panose="020B0506020202020204" pitchFamily="34" charset="0"/>
                        </a:rPr>
                        <a:t>Compensation for Shrinkage</a:t>
                      </a:r>
                    </a:p>
                    <a:p>
                      <a:r>
                        <a:rPr lang="en-SG" sz="800" i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Dimensions of the mold cavity must be larger than the specified part dimensions: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0" baseline="-25000" dirty="0">
                          <a:latin typeface="Arial Nova Cond" panose="020B0506020202020204" pitchFamily="34" charset="0"/>
                        </a:rPr>
                        <a:t>c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= 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0" baseline="-25000" dirty="0" err="1"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+ 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0" baseline="-25000" dirty="0" err="1"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S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+ D</a:t>
                      </a:r>
                      <a:r>
                        <a:rPr lang="en-US" sz="800" i="0" baseline="-25000" dirty="0"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S</a:t>
                      </a:r>
                      <a:r>
                        <a:rPr lang="en-US" sz="800" i="0" baseline="30000" dirty="0">
                          <a:latin typeface="Arial Nova Cond" panose="020B0506020202020204" pitchFamily="34" charset="0"/>
                        </a:rPr>
                        <a:t>2 </a:t>
                      </a:r>
                    </a:p>
                    <a:p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0" baseline="-25000" dirty="0">
                          <a:latin typeface="Arial Nova Cond" panose="020B0506020202020204" pitchFamily="34" charset="0"/>
                        </a:rPr>
                        <a:t>c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= dimension of cavity; </a:t>
                      </a:r>
                      <a:r>
                        <a:rPr lang="en-US" sz="800" i="0" dirty="0" err="1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0" baseline="-25000" dirty="0" err="1"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US" sz="800" i="0" dirty="0">
                          <a:latin typeface="Arial Nova Cond" panose="020B0506020202020204" pitchFamily="34" charset="0"/>
                        </a:rPr>
                        <a:t> =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molded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part dimension (nominal size); S = shrinkage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i="1" dirty="0">
                          <a:latin typeface="Arial Nova Cond" panose="020B0506020202020204" pitchFamily="34" charset="0"/>
                        </a:rPr>
                        <a:t>Example: Shrinkage value S = 0.025</a:t>
                      </a:r>
                    </a:p>
                    <a:p>
                      <a:r>
                        <a:rPr lang="en-US" sz="800" i="1" dirty="0">
                          <a:latin typeface="Arial Nova Cond" panose="020B0506020202020204" pitchFamily="34" charset="0"/>
                        </a:rPr>
                        <a:t>Nominal length </a:t>
                      </a:r>
                      <a:r>
                        <a:rPr lang="en-US" sz="800" i="1" dirty="0" err="1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1" baseline="-25000" dirty="0" err="1"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US" sz="800" i="1" dirty="0">
                          <a:latin typeface="Arial Nova Cond" panose="020B0506020202020204" pitchFamily="34" charset="0"/>
                        </a:rPr>
                        <a:t> = 50.0 mm</a:t>
                      </a:r>
                    </a:p>
                    <a:p>
                      <a:r>
                        <a:rPr lang="en-US" sz="800" i="1" dirty="0"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US" sz="800" i="1" baseline="-25000" dirty="0">
                          <a:latin typeface="Arial Nova Cond" panose="020B0506020202020204" pitchFamily="34" charset="0"/>
                        </a:rPr>
                        <a:t>c</a:t>
                      </a:r>
                      <a:r>
                        <a:rPr lang="en-SG" sz="800" i="1" dirty="0">
                          <a:latin typeface="Arial Nova Cond" panose="020B0506020202020204" pitchFamily="34" charset="0"/>
                        </a:rPr>
                        <a:t> = 50.0 + 50.0 x 0.025 + 50.0 x (0.025)2 </a:t>
                      </a:r>
                    </a:p>
                    <a:p>
                      <a:r>
                        <a:rPr lang="en-SG" sz="800" i="1" dirty="0">
                          <a:latin typeface="Arial Nova Cond" panose="020B0506020202020204" pitchFamily="34" charset="0"/>
                        </a:rPr>
                        <a:t>     = 51.28 mm</a:t>
                      </a:r>
                    </a:p>
                    <a:p>
                      <a:endParaRPr lang="en-SG" sz="800" i="0" baseline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i="0" u="sng" baseline="0" dirty="0">
                          <a:latin typeface="Arial Nova Cond" panose="020B0506020202020204" pitchFamily="34" charset="0"/>
                        </a:rPr>
                        <a:t>Factors affecting Shrinkage</a:t>
                      </a:r>
                    </a:p>
                    <a:p>
                      <a:r>
                        <a:rPr lang="en-SG" sz="800" i="0" baseline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Injection pressure – higher pressures force more material into mold cavity to reduce shrinkage</a:t>
                      </a:r>
                    </a:p>
                    <a:p>
                      <a:r>
                        <a:rPr lang="en-US" sz="800" i="0" baseline="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Compaction time (aka packing time) - similar effect – longer time forces more material into the cavity before solidification to reduce shrinkage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Molding temperature - higher temperatures lower polymer melt viscosity, allowing more material to be packed into mold to reduce shrinkage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Thicker parts have higher shrinkage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Defects in Injection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Short shot: Molding has solidified before completion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Flash: Polymer melt squeezes into the parting surface or around ejection pins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Sink marks and voids: Usually due to too thick molded sections where there is insufficient material to compensate for shrinkage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Weld line: Polymer flows around a core or other convex section and meets from opposite directions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FD860F-9F23-4B38-8DF0-EE084051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" y="4577718"/>
            <a:ext cx="1867218" cy="7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8E645-4D1B-4483-92D6-AE07470CE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90" y="199028"/>
            <a:ext cx="1898036" cy="679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A1B62-0E7B-4DDE-BC78-BE9B9C2B1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690" y="4410030"/>
            <a:ext cx="819486" cy="496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8A4EDC-E447-48D2-B4CE-746F68A56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043" y="4410030"/>
            <a:ext cx="1007624" cy="528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4B14CF-65BA-4EE0-BC69-D7D72AD2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690" y="4961393"/>
            <a:ext cx="881064" cy="4445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6EE569-5BF8-4A87-8E79-AE5DE013B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318" y="4938557"/>
            <a:ext cx="965920" cy="492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A32AC5-4D2C-40C6-9E4A-BCD00B5D6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824" y="718640"/>
            <a:ext cx="1073191" cy="8085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F93974-7D16-4CC7-9544-C483230FA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4015" y="856611"/>
            <a:ext cx="784358" cy="6849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6812E2-C3D8-457C-8ACA-592A40F03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0824" y="2025732"/>
            <a:ext cx="1749425" cy="905075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9AE23554-BFC1-471E-AE58-2A26397EA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2750"/>
              </p:ext>
            </p:extLst>
          </p:nvPr>
        </p:nvGraphicFramePr>
        <p:xfrm>
          <a:off x="6029762" y="2126618"/>
          <a:ext cx="1749426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0588">
                  <a:extLst>
                    <a:ext uri="{9D8B030D-6E8A-4147-A177-3AD203B41FA5}">
                      <a16:colId xmlns:a16="http://schemas.microsoft.com/office/drawing/2014/main" val="2226912242"/>
                    </a:ext>
                  </a:extLst>
                </a:gridCol>
                <a:gridCol w="1168838">
                  <a:extLst>
                    <a:ext uri="{9D8B030D-6E8A-4147-A177-3AD203B41FA5}">
                      <a16:colId xmlns:a16="http://schemas.microsoft.com/office/drawing/2014/main" val="2070641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Polymer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Shrinkage(mm/mm)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9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Nylon 6,6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2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Polyethylene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2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Polystyrene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9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600" dirty="0">
                          <a:latin typeface="Arial Nova Cond" panose="020B0506020202020204" pitchFamily="34" charset="0"/>
                        </a:rPr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6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22763-1071-4A61-AAC7-C1233C05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3570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71580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88194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2327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8047011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596398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SG" sz="800" b="1" dirty="0">
                          <a:latin typeface="Arial Nova Cond" panose="020B0506020202020204" pitchFamily="34" charset="0"/>
                        </a:rPr>
                        <a:t>Chapter 4: Polymers (Lecture 13)</a:t>
                      </a: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Compression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widely used for thermosetting plastics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Also used for rubber tires and polymer matrix composite parts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Molding compound available in several forms: powders/pellets, liquid, or preform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Amount of charge must be precisely controlled to obtain repeatable consistency in the molded product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charge is loaded, (2) &amp; (3) charge is compressed and cured, and (4) part is ejected and removed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materials: Phenolics, melamine, epoxies, elastomers,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none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Typical compression-molded products: Electric plugs, sockets, and housings; pot handles, and dinnerware plates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dirty="0">
                          <a:latin typeface="Arial Nova Cond" panose="020B0506020202020204" pitchFamily="34" charset="0"/>
                        </a:rPr>
                        <a:t>&gt;&gt; compression molding == close die forging for metals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u="none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Molds for </a:t>
                      </a: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Compression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Simpler than injection molds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no sprue and runner system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Process itself generally limited to simpler part geometries due to lower flow capabilities of thermosetting materials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Mold must be heated, usually by electric resistance, steam, or hot oil circulation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Transfer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Modified from compression molding, polymer enters the mold cavity as a fluid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Thermoset charge is loaded into a chamber immediately ahead of the mold cavity, where it is heated; pressure is then applied to force soft polymer to flow into heated mold where it cures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Two variants: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Pot transfer molding – charge is injected from a "pot" through a vertical sprue channel into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Plunger transfer molding – plunger injects charge from a heated well through channels into 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Pot Transfer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The charge is loaded into the pot.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Softened polymer is pressed into the mold cavity and cured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The part is ejected.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Plunger Transfer Molding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The charge is loaded into the pot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Softened polymer pressed from heated well laterally into mold cavity &amp; cured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The part is ejected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Compression VS Transfer Molding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Both: scrap is produced each cycle as leftover material, called the cull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thermoset scrap cannot be recovered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Transfer molding capable of molding more intricate part shapes than compression molding, but not as intricate as injection molding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u="none" dirty="0">
                          <a:latin typeface="Arial Nova Cond" panose="020B0506020202020204" pitchFamily="34" charset="0"/>
                        </a:rPr>
                        <a:t>Remark: Transfer molding very good for molding with inserts, in which a metal or ceramic insert is placed into cavity prior to injection, and the plastic bonds to the insert during molding (e.g. IC package)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Similarities in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Transfer and compression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both use thermosets and elastomers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Transfer and injection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molding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– the charge is preheated in a separate chamber before being injected into the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Blow </a:t>
                      </a:r>
                      <a:r>
                        <a:rPr lang="en-SG" sz="800" u="sng" dirty="0" err="1">
                          <a:latin typeface="Arial Nova Cond" panose="020B0506020202020204" pitchFamily="34" charset="0"/>
                        </a:rPr>
                        <a:t>Molding</a:t>
                      </a:r>
                      <a:endParaRPr lang="en-SG" sz="800" u="sng" dirty="0">
                        <a:latin typeface="Arial Nova Cond" panose="020B0506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Air pressure is used to inflate soft plastic into a mold cavity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Important for making one-piece hollow plastic parts with thin walls, such as bottles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Because these items are used for consumer beverages in mass markets, production is typically organized for very high quantities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Blow Molding Process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Accomplished in two steps: 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1. Fabrication of a starting tube (parison)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2. Inflation of the tube to desired final shape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Forming the parison is accomplished by either extrusion or injection molding </a:t>
                      </a:r>
                    </a:p>
                    <a:p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Extrusion Blow Molding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Extrusion of the parison;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Parison is pinched at the top &amp; sealed at the bottom around a metal blow pin as the two halves of the mold come together;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the tube is inflated so that it takes the shape of the mold cavity; and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(4) the mold is opened to remove the solidified part</a:t>
                      </a: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Injection Blow Molding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The parison is injection molded around a blowing rod;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the injection mold is opened and the parison is transferred to a blow mold;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the soft polymer is inflated to conform to the blow mold; and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(4) the blow mold is opened and blown product is removed</a:t>
                      </a: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800" u="sng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Stretch Blow Molding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Variation of injection blow molding; blowing rod stretches the soft parison for a more favorable stressing of polymer than conventional blow molding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Resulting structure is more rigid, more transparent, and more impact resistant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Most widely used material is polyethylene terephthalate (PET) which has very low permeability and is strengthened by stretch blow molding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Combination of properties makes it ideal as container for carbonated beverages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Produce hollow, seamless containers such as bottles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Stretch Blow Molding (cont.)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Injection molding of the parison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Stretching (3) Blowing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Materials &amp; Products in Blow Molding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only thermoplastics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Materials: high density polyethylene, polypropylene (PP), polyvinylchloride (PVC), and polyethylene terephthalate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e.g. disposable containers, large shipping drums for liquids &amp; powders, large storage tanks, gasoline tanks, toys, &amp; hulls for sail boards &amp; small boats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Thermoforming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Flat thermoplastic sheet/film is heated &amp; deformed into desired shape using mold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Heating usually accomplished by radiant electric heaters located on one or both sides of starting plastic sheet or film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Widely used in packaging of products and to fabricate large items such as bathtubs, contoured skylights, and internal door liners for refrigerators</a:t>
                      </a:r>
                    </a:p>
                    <a:p>
                      <a:endParaRPr lang="en-US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800" u="sng" dirty="0">
                          <a:latin typeface="Arial Nova Cond" panose="020B0506020202020204" pitchFamily="34" charset="0"/>
                        </a:rPr>
                        <a:t>Vacuum Thermoforming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(1) flat plastic sheet is softened by heating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(2) The softened sheet is placed over a concave mold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(3) vacuum draws the sheet into the cavity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(4) Plastic hardens on contact with the cold mold surface, and the part is removed and subsequently trimmed from the web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Pressure Thermoforming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Higher pressure (3 – 4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atm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) can be used (vacuum limited to pressure of 1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atm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)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Mechanical Thermoforming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Better dimensional control, surface details on both sides. 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Two </a:t>
                      </a:r>
                      <a:r>
                        <a:rPr lang="en-SG" sz="800" dirty="0" err="1">
                          <a:latin typeface="Arial Nova Cond" panose="020B0506020202020204" pitchFamily="34" charset="0"/>
                        </a:rPr>
                        <a:t>mold</a:t>
                      </a:r>
                      <a:r>
                        <a:rPr lang="en-SG" sz="800" dirty="0">
                          <a:latin typeface="Arial Nova Cond" panose="020B0506020202020204" pitchFamily="34" charset="0"/>
                        </a:rPr>
                        <a:t> halves: more costly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Materials for Thermoforming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Only thermoplastics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Extruded sheets of thermosetting/ elastomeric polymers have been cross-linked &amp; cannot be softened by reheating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Common TP polymers: polystyrene, ABS, PVC, acrylic, polyethylene, and polypropylene</a:t>
                      </a:r>
                    </a:p>
                    <a:p>
                      <a:endParaRPr lang="en-SG" sz="8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800" u="sng" dirty="0">
                          <a:latin typeface="Arial Nova Cond" panose="020B0506020202020204" pitchFamily="34" charset="0"/>
                        </a:rPr>
                        <a:t>Applications of Thermoforming</a:t>
                      </a:r>
                    </a:p>
                    <a:p>
                      <a:r>
                        <a:rPr lang="en-SG" sz="800" dirty="0">
                          <a:latin typeface="Arial Nova Cond" panose="020B0506020202020204" pitchFamily="34" charset="0"/>
                        </a:rPr>
                        <a:t>&gt;&gt; </a:t>
                      </a:r>
                      <a:r>
                        <a:rPr lang="en-US" sz="800" dirty="0">
                          <a:latin typeface="Arial Nova Cond" panose="020B0506020202020204" pitchFamily="34" charset="0"/>
                        </a:rPr>
                        <a:t>Thin films: blister packs and skin packs for packaging commodity products such as cosmetics, toiletries, small tools, and fasteners (nails, screws, etc.)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→ For best efficiency, filling process to containerize item(s) is immediately downstream from thermoforming</a:t>
                      </a:r>
                    </a:p>
                    <a:p>
                      <a:r>
                        <a:rPr lang="en-US" sz="800" dirty="0">
                          <a:latin typeface="Arial Nova Cond" panose="020B0506020202020204" pitchFamily="34" charset="0"/>
                        </a:rPr>
                        <a:t>&gt;&gt; Thicker sheet stock: boat hulls, shower stalls, advertising displays and signs, bathtubs, certain toys, contoured skylights, internal door liners for refrigerators.</a:t>
                      </a:r>
                      <a:endParaRPr lang="en-SG" sz="800" dirty="0"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1BDA3E-2D8F-4B9B-960F-692ABFA0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1635655"/>
            <a:ext cx="1934533" cy="760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29C44-1805-44A1-94DA-50C822E6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5" y="685482"/>
            <a:ext cx="1906842" cy="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5B0B5-2C74-45B7-8630-795707E8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640" y="2122488"/>
            <a:ext cx="1860732" cy="760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5542F0-B2E1-46EB-8118-B9F59CA3F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544" y="2011641"/>
            <a:ext cx="1934534" cy="816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E4988-D97F-468E-9E9B-74F0FD3E7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543" y="4072436"/>
            <a:ext cx="1934535" cy="7213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2E8CE-3F29-4F3D-8897-1CF903657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841" y="412325"/>
            <a:ext cx="1936924" cy="7437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124E5D-7CD8-4BFD-919A-A6D00FBD3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644" y="4834467"/>
            <a:ext cx="832659" cy="530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246E7D-DC3A-4193-9430-4AAF9C2C9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6503" y="4834467"/>
            <a:ext cx="572735" cy="530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EB7E4F-045E-406D-B2DF-932B7717C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8549" y="5475597"/>
            <a:ext cx="585335" cy="5306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F423A7-3174-4D6B-B955-649AA3A3D5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0303" y="5475597"/>
            <a:ext cx="797997" cy="6866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87EABE-E6E4-4FA7-A9B1-B7972E3481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8961" y="430689"/>
            <a:ext cx="1906842" cy="7905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40BCA-0B09-46BC-B472-CA22CBE704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8818" y="1889784"/>
            <a:ext cx="1704581" cy="8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8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3203</Words>
  <Application>Microsoft Office PowerPoint</Application>
  <PresentationFormat>A4 Paper (210x297 mm)</PresentationFormat>
  <Paragraphs>470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Nailah Gucon</dc:creator>
  <cp:lastModifiedBy>Nailah Gucon</cp:lastModifiedBy>
  <cp:revision>26</cp:revision>
  <dcterms:created xsi:type="dcterms:W3CDTF">2021-04-30T04:39:41Z</dcterms:created>
  <dcterms:modified xsi:type="dcterms:W3CDTF">2021-05-02T10:38:45Z</dcterms:modified>
</cp:coreProperties>
</file>