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3" r:id="rId5"/>
    <p:sldId id="277" r:id="rId6"/>
    <p:sldId id="280" r:id="rId7"/>
    <p:sldId id="281" r:id="rId8"/>
    <p:sldId id="284" r:id="rId9"/>
    <p:sldId id="285" r:id="rId10"/>
    <p:sldId id="286" r:id="rId11"/>
    <p:sldId id="279" r:id="rId12"/>
    <p:sldId id="287" r:id="rId13"/>
    <p:sldId id="274"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p:cViewPr varScale="1">
        <p:scale>
          <a:sx n="67" d="100"/>
          <a:sy n="67" d="100"/>
        </p:scale>
        <p:origin x="644" y="56"/>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8/17/2023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8/17/2023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486786" y="3168777"/>
            <a:ext cx="8276463" cy="869823"/>
          </a:xfrm>
        </p:spPr>
        <p:txBody>
          <a:bodyPr>
            <a:normAutofit/>
          </a:bodyPr>
          <a:lstStyle/>
          <a:p>
            <a:r>
              <a:rPr lang="en-US" sz="4000" dirty="0"/>
              <a:t>Cloth Database</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Naila Mammadova</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313432" y="3026664"/>
            <a:ext cx="9878568" cy="1702816"/>
          </a:xfrm>
        </p:spPr>
        <p:txBody>
          <a:bodyPr/>
          <a:lstStyle/>
          <a:p>
            <a:r>
              <a:rPr lang="en-US" dirty="0"/>
              <a:t>Thank 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Why we need this database </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556260" y="3184515"/>
            <a:ext cx="11635740" cy="1682750"/>
          </a:xfrm>
        </p:spPr>
        <p:txBody>
          <a:bodyPr/>
          <a:lstStyle/>
          <a:p>
            <a:pPr marL="0" indent="0">
              <a:buNone/>
            </a:pPr>
            <a:r>
              <a:rPr lang="en-US" dirty="0"/>
              <a:t>The database presented is created by small-scale retailers in order to record current status of sale. The database contains of different information of sold products, including its brand-name, size, price, color, product ID. Through this information, the retailer will be able to track dynamics of sales and can take adequate actions to further grow its business. </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a:t>
            </a:fld>
            <a:endParaRPr lang="en-US"/>
          </a:p>
        </p:txBody>
      </p:sp>
    </p:spTree>
    <p:extLst>
      <p:ext uri="{BB962C8B-B14F-4D97-AF65-F5344CB8AC3E}">
        <p14:creationId xmlns:p14="http://schemas.microsoft.com/office/powerpoint/2010/main" val="39791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Creating Tables </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014341" y="2367724"/>
            <a:ext cx="6510147" cy="2122551"/>
          </a:xfrm>
        </p:spPr>
        <p:txBody>
          <a:bodyPr/>
          <a:lstStyle/>
          <a:p>
            <a:pPr marL="342900" indent="-342900">
              <a:buAutoNum type="arabicPeriod"/>
            </a:pPr>
            <a:r>
              <a:rPr lang="en-US" dirty="0"/>
              <a:t>We will use Microsoft SQL Server to accommodate our database. </a:t>
            </a:r>
          </a:p>
          <a:p>
            <a:pPr marL="342900" indent="-342900">
              <a:buAutoNum type="arabicPeriod"/>
            </a:pPr>
            <a:r>
              <a:rPr lang="en-US" dirty="0"/>
              <a:t>The second step will be to create the database entitled “Cloth”. </a:t>
            </a:r>
          </a:p>
          <a:p>
            <a:pPr marL="342900" indent="-342900">
              <a:buAutoNum type="arabicPeriod"/>
            </a:pPr>
            <a:r>
              <a:rPr lang="en-US" dirty="0"/>
              <a:t>The third step is to create several tables per category of attributes </a:t>
            </a:r>
          </a:p>
          <a:p>
            <a:pPr marL="342900" indent="-342900">
              <a:buAutoNum type="arabicPeriod"/>
            </a:pPr>
            <a:r>
              <a:rPr lang="en-US" dirty="0"/>
              <a:t>There are four  related tables exist in this database and in the following slides, we will encapsulate the details of each table. </a:t>
            </a:r>
          </a:p>
          <a:p>
            <a:pPr marL="342900" indent="-342900">
              <a:buAutoNum type="arabicPeriod"/>
            </a:pP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Product Table </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458342" y="3267075"/>
            <a:ext cx="5923408" cy="490538"/>
          </a:xfrm>
        </p:spPr>
        <p:txBody>
          <a:bodyPr/>
          <a:lstStyle/>
          <a:p>
            <a:pPr algn="just"/>
            <a:r>
              <a:rPr lang="en-US" sz="1400" dirty="0"/>
              <a:t>The following code is to create table named “Product”. In this code, “Category ID, Size ID, </a:t>
            </a:r>
            <a:r>
              <a:rPr lang="en-US" sz="1400" dirty="0" err="1"/>
              <a:t>ColorID</a:t>
            </a:r>
            <a:r>
              <a:rPr lang="en-US" sz="1400" dirty="0"/>
              <a:t>” will be foreign key and will be referring to similar tables to get values. </a:t>
            </a:r>
            <a:r>
              <a:rPr lang="en-US" sz="1400" dirty="0" err="1"/>
              <a:t>ProductID</a:t>
            </a:r>
            <a:r>
              <a:rPr lang="en-US" sz="1400" dirty="0"/>
              <a:t> is the primary key for this table. Additionally, all attributes have been restricted of receiving any null values. </a:t>
            </a:r>
          </a:p>
          <a:p>
            <a:pPr algn="just"/>
            <a:endParaRPr lang="en-US" sz="14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458342" y="4522668"/>
            <a:ext cx="4939665" cy="2240082"/>
          </a:xfrm>
        </p:spPr>
        <p:txBody>
          <a:bodyPr/>
          <a:lstStyle/>
          <a:p>
            <a:pPr marL="0" indent="0">
              <a:buNone/>
            </a:pPr>
            <a:r>
              <a:rPr lang="en-US" sz="1200" b="0" dirty="0">
                <a:solidFill>
                  <a:srgbClr val="0000FF"/>
                </a:solidFill>
                <a:effectLst/>
                <a:latin typeface="Consolas" panose="020B0609020204030204" pitchFamily="49" charset="0"/>
              </a:rPr>
              <a:t>Create</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Table</a:t>
            </a:r>
            <a:r>
              <a:rPr lang="en-US" sz="1200" b="0" dirty="0">
                <a:solidFill>
                  <a:srgbClr val="212121"/>
                </a:solidFill>
                <a:effectLst/>
                <a:latin typeface="Consolas" panose="020B0609020204030204" pitchFamily="49" charset="0"/>
              </a:rPr>
              <a:t> </a:t>
            </a:r>
            <a:r>
              <a:rPr lang="en-US" sz="1200" b="0" dirty="0">
                <a:solidFill>
                  <a:srgbClr val="795E26"/>
                </a:solidFill>
                <a:effectLst/>
                <a:latin typeface="Consolas" panose="020B0609020204030204" pitchFamily="49" charset="0"/>
              </a:rPr>
              <a:t>Product</a:t>
            </a:r>
            <a:r>
              <a:rPr lang="en-US" sz="1200" b="0" dirty="0">
                <a:solidFill>
                  <a:srgbClr val="212121"/>
                </a:solidFill>
                <a:effectLst/>
                <a:latin typeface="Consolas" panose="020B0609020204030204" pitchFamily="49" charset="0"/>
              </a:rPr>
              <a:t> (</a:t>
            </a:r>
            <a:r>
              <a:rPr lang="en-US" sz="1200" b="0" dirty="0" err="1">
                <a:solidFill>
                  <a:srgbClr val="212121"/>
                </a:solidFill>
                <a:effectLst/>
                <a:latin typeface="Consolas" panose="020B0609020204030204" pitchFamily="49" charset="0"/>
              </a:rPr>
              <a:t>ProductID</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212121"/>
                </a:solidFill>
                <a:effectLst/>
                <a:latin typeface="Consolas" panose="020B0609020204030204" pitchFamily="49" charset="0"/>
              </a:rPr>
              <a:t> </a:t>
            </a:r>
            <a:r>
              <a:rPr lang="en-US" sz="1200" b="0" dirty="0">
                <a:solidFill>
                  <a:srgbClr val="795E26"/>
                </a:solidFill>
                <a:effectLst/>
                <a:latin typeface="Consolas" panose="020B0609020204030204" pitchFamily="49" charset="0"/>
              </a:rPr>
              <a:t>IDENTITY</a:t>
            </a:r>
            <a:r>
              <a:rPr lang="en-US" sz="1200" b="0" dirty="0">
                <a:solidFill>
                  <a:srgbClr val="212121"/>
                </a:solidFill>
                <a:effectLst/>
                <a:latin typeface="Consolas" panose="020B0609020204030204" pitchFamily="49" charset="0"/>
              </a:rPr>
              <a:t> (</a:t>
            </a:r>
            <a:r>
              <a:rPr lang="en-US" sz="1200" b="0" dirty="0">
                <a:solidFill>
                  <a:srgbClr val="09885A"/>
                </a:solidFill>
                <a:effectLst/>
                <a:latin typeface="Consolas" panose="020B0609020204030204" pitchFamily="49" charset="0"/>
              </a:rPr>
              <a:t>1</a:t>
            </a:r>
            <a:r>
              <a:rPr lang="en-US" sz="1200" b="0" dirty="0">
                <a:solidFill>
                  <a:srgbClr val="212121"/>
                </a:solidFill>
                <a:effectLst/>
                <a:latin typeface="Consolas" panose="020B0609020204030204" pitchFamily="49" charset="0"/>
              </a:rPr>
              <a:t>,</a:t>
            </a:r>
            <a:r>
              <a:rPr lang="en-US" sz="1200" b="0" dirty="0">
                <a:solidFill>
                  <a:srgbClr val="09885A"/>
                </a:solidFill>
                <a:effectLst/>
                <a:latin typeface="Consolas" panose="020B0609020204030204" pitchFamily="49" charset="0"/>
              </a:rPr>
              <a:t>1</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 Null</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PRIMARY KEY</a:t>
            </a:r>
            <a:r>
              <a:rPr lang="en-US" sz="1200" b="0" dirty="0">
                <a:solidFill>
                  <a:srgbClr val="212121"/>
                </a:solidFill>
                <a:effectLst/>
                <a:latin typeface="Consolas" panose="020B0609020204030204" pitchFamily="49" charset="0"/>
              </a:rPr>
              <a:t>, </a:t>
            </a:r>
          </a:p>
          <a:p>
            <a:pPr marL="0" indent="0">
              <a:buNone/>
            </a:pPr>
            <a:r>
              <a:rPr lang="en-US" sz="1200" b="0" dirty="0">
                <a:solidFill>
                  <a:srgbClr val="212121"/>
                </a:solidFill>
                <a:effectLst/>
                <a:latin typeface="Consolas" panose="020B0609020204030204" pitchFamily="49" charset="0"/>
              </a:rPr>
              <a:t>ProductName </a:t>
            </a:r>
            <a:r>
              <a:rPr lang="en-US" sz="1200" b="0" dirty="0">
                <a:solidFill>
                  <a:srgbClr val="0000FF"/>
                </a:solidFill>
                <a:effectLst/>
                <a:latin typeface="Consolas" panose="020B0609020204030204" pitchFamily="49" charset="0"/>
              </a:rPr>
              <a:t>Varchar</a:t>
            </a:r>
            <a:r>
              <a:rPr lang="en-US" sz="1200" b="0" dirty="0">
                <a:solidFill>
                  <a:srgbClr val="212121"/>
                </a:solidFill>
                <a:effectLst/>
                <a:latin typeface="Consolas" panose="020B0609020204030204" pitchFamily="49" charset="0"/>
              </a:rPr>
              <a:t>(</a:t>
            </a:r>
            <a:r>
              <a:rPr lang="en-US" sz="1200" b="0" dirty="0">
                <a:solidFill>
                  <a:srgbClr val="09885A"/>
                </a:solidFill>
                <a:effectLst/>
                <a:latin typeface="Consolas" panose="020B0609020204030204" pitchFamily="49" charset="0"/>
              </a:rPr>
              <a:t>50</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 Null</a:t>
            </a:r>
            <a:r>
              <a:rPr lang="en-US" sz="1200" b="0" dirty="0">
                <a:solidFill>
                  <a:srgbClr val="212121"/>
                </a:solidFill>
                <a:effectLst/>
                <a:latin typeface="Consolas" panose="020B0609020204030204" pitchFamily="49" charset="0"/>
              </a:rPr>
              <a:t>,</a:t>
            </a:r>
          </a:p>
          <a:p>
            <a:pPr marL="0" indent="0">
              <a:buNone/>
            </a:pPr>
            <a:r>
              <a:rPr lang="en-US" sz="1200" b="0" dirty="0" err="1">
                <a:solidFill>
                  <a:srgbClr val="212121"/>
                </a:solidFill>
                <a:effectLst/>
                <a:latin typeface="Consolas" panose="020B0609020204030204" pitchFamily="49" charset="0"/>
              </a:rPr>
              <a:t>CategoryID</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 Null</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REFERENCES</a:t>
            </a:r>
            <a:r>
              <a:rPr lang="en-US" sz="1200" b="0" dirty="0">
                <a:solidFill>
                  <a:srgbClr val="212121"/>
                </a:solidFill>
                <a:effectLst/>
                <a:latin typeface="Consolas" panose="020B0609020204030204" pitchFamily="49" charset="0"/>
              </a:rPr>
              <a:t> Category(</a:t>
            </a:r>
            <a:r>
              <a:rPr lang="en-US" sz="1200" b="0" dirty="0" err="1">
                <a:solidFill>
                  <a:srgbClr val="212121"/>
                </a:solidFill>
                <a:effectLst/>
                <a:latin typeface="Consolas" panose="020B0609020204030204" pitchFamily="49" charset="0"/>
              </a:rPr>
              <a:t>CategoryID</a:t>
            </a:r>
            <a:r>
              <a:rPr lang="en-US" sz="1200" b="0" dirty="0">
                <a:solidFill>
                  <a:srgbClr val="212121"/>
                </a:solidFill>
                <a:effectLst/>
                <a:latin typeface="Consolas" panose="020B0609020204030204" pitchFamily="49" charset="0"/>
              </a:rPr>
              <a:t>),</a:t>
            </a:r>
          </a:p>
          <a:p>
            <a:pPr marL="0" indent="0">
              <a:buNone/>
            </a:pPr>
            <a:r>
              <a:rPr lang="en-US" sz="1200" b="0" dirty="0" err="1">
                <a:solidFill>
                  <a:srgbClr val="212121"/>
                </a:solidFill>
                <a:effectLst/>
                <a:latin typeface="Consolas" panose="020B0609020204030204" pitchFamily="49" charset="0"/>
              </a:rPr>
              <a:t>SizeID</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 Null</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References</a:t>
            </a:r>
            <a:r>
              <a:rPr lang="en-US" sz="1200" b="0" dirty="0">
                <a:solidFill>
                  <a:srgbClr val="212121"/>
                </a:solidFill>
                <a:effectLst/>
                <a:latin typeface="Consolas" panose="020B0609020204030204" pitchFamily="49" charset="0"/>
              </a:rPr>
              <a:t> Size(</a:t>
            </a:r>
            <a:r>
              <a:rPr lang="en-US" sz="1200" b="0" dirty="0" err="1">
                <a:solidFill>
                  <a:srgbClr val="212121"/>
                </a:solidFill>
                <a:effectLst/>
                <a:latin typeface="Consolas" panose="020B0609020204030204" pitchFamily="49" charset="0"/>
              </a:rPr>
              <a:t>SizeID</a:t>
            </a:r>
            <a:r>
              <a:rPr lang="en-US" sz="1200" b="0" dirty="0">
                <a:solidFill>
                  <a:srgbClr val="212121"/>
                </a:solidFill>
                <a:effectLst/>
                <a:latin typeface="Consolas" panose="020B0609020204030204" pitchFamily="49" charset="0"/>
              </a:rPr>
              <a:t>),</a:t>
            </a:r>
          </a:p>
          <a:p>
            <a:pPr marL="0" indent="0">
              <a:buNone/>
            </a:pPr>
            <a:r>
              <a:rPr lang="en-US" sz="1200" b="0" dirty="0" err="1">
                <a:solidFill>
                  <a:srgbClr val="212121"/>
                </a:solidFill>
                <a:effectLst/>
                <a:latin typeface="Consolas" panose="020B0609020204030204" pitchFamily="49" charset="0"/>
              </a:rPr>
              <a:t>ColorID</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 Null</a:t>
            </a:r>
            <a:r>
              <a:rPr lang="en-US" sz="1200" b="0" dirty="0">
                <a:solidFill>
                  <a:srgbClr val="212121"/>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references</a:t>
            </a:r>
            <a:r>
              <a:rPr lang="en-US" sz="1200" b="0" dirty="0">
                <a:solidFill>
                  <a:srgbClr val="212121"/>
                </a:solidFill>
                <a:effectLst/>
                <a:latin typeface="Consolas" panose="020B0609020204030204" pitchFamily="49" charset="0"/>
              </a:rPr>
              <a:t> Color(</a:t>
            </a:r>
            <a:r>
              <a:rPr lang="en-US" sz="1200" b="0" dirty="0" err="1">
                <a:solidFill>
                  <a:srgbClr val="212121"/>
                </a:solidFill>
                <a:effectLst/>
                <a:latin typeface="Consolas" panose="020B0609020204030204" pitchFamily="49" charset="0"/>
              </a:rPr>
              <a:t>ColorID</a:t>
            </a:r>
            <a:r>
              <a:rPr lang="en-US" sz="1200" b="0" dirty="0">
                <a:solidFill>
                  <a:srgbClr val="212121"/>
                </a:solidFill>
                <a:effectLst/>
                <a:latin typeface="Consolas" panose="020B0609020204030204" pitchFamily="49" charset="0"/>
              </a:rPr>
              <a:t>),</a:t>
            </a:r>
          </a:p>
          <a:p>
            <a:pPr marL="0" indent="0">
              <a:buNone/>
            </a:pPr>
            <a:r>
              <a:rPr lang="en-US" sz="1200" b="0" dirty="0">
                <a:solidFill>
                  <a:srgbClr val="212121"/>
                </a:solidFill>
                <a:effectLst/>
                <a:latin typeface="Consolas" panose="020B0609020204030204" pitchFamily="49" charset="0"/>
              </a:rPr>
              <a:t>Price </a:t>
            </a:r>
            <a:r>
              <a:rPr lang="en-US" sz="1200" b="0" dirty="0">
                <a:solidFill>
                  <a:srgbClr val="0000FF"/>
                </a:solidFill>
                <a:effectLst/>
                <a:latin typeface="Consolas" panose="020B0609020204030204" pitchFamily="49" charset="0"/>
              </a:rPr>
              <a:t>INT</a:t>
            </a:r>
            <a:r>
              <a:rPr lang="en-US" sz="1200" b="0" dirty="0">
                <a:solidFill>
                  <a:srgbClr val="212121"/>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NOt</a:t>
            </a:r>
            <a:r>
              <a:rPr lang="en-US" sz="1200" b="0" dirty="0">
                <a:solidFill>
                  <a:srgbClr val="0000FF"/>
                </a:solidFill>
                <a:effectLst/>
                <a:latin typeface="Consolas" panose="020B0609020204030204" pitchFamily="49" charset="0"/>
              </a:rPr>
              <a:t> NULL</a:t>
            </a:r>
            <a:r>
              <a:rPr lang="en-US" sz="1200" b="0" dirty="0">
                <a:solidFill>
                  <a:srgbClr val="212121"/>
                </a:solidFill>
                <a:effectLst/>
                <a:latin typeface="Consolas" panose="020B0609020204030204" pitchFamily="49" charset="0"/>
              </a:rPr>
              <a:t>) </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4</a:t>
            </a:fld>
            <a:endParaRPr lang="en-US"/>
          </a:p>
        </p:txBody>
      </p:sp>
      <p:pic>
        <p:nvPicPr>
          <p:cNvPr id="9" name="Picture 8">
            <a:extLst>
              <a:ext uri="{FF2B5EF4-FFF2-40B4-BE49-F238E27FC236}">
                <a16:creationId xmlns:a16="http://schemas.microsoft.com/office/drawing/2014/main" id="{065AB59C-2409-5AEF-310F-E9634F9EBFF1}"/>
              </a:ext>
            </a:extLst>
          </p:cNvPr>
          <p:cNvPicPr>
            <a:picLocks noChangeAspect="1"/>
          </p:cNvPicPr>
          <p:nvPr/>
        </p:nvPicPr>
        <p:blipFill>
          <a:blip r:embed="rId2"/>
          <a:stretch>
            <a:fillRect/>
          </a:stretch>
        </p:blipFill>
        <p:spPr>
          <a:xfrm>
            <a:off x="6560439" y="3499703"/>
            <a:ext cx="4964890" cy="2958247"/>
          </a:xfrm>
          <a:prstGeom prst="rect">
            <a:avLst/>
          </a:prstGeom>
        </p:spPr>
      </p:pic>
    </p:spTree>
    <p:extLst>
      <p:ext uri="{BB962C8B-B14F-4D97-AF65-F5344CB8AC3E}">
        <p14:creationId xmlns:p14="http://schemas.microsoft.com/office/powerpoint/2010/main" val="9015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Category Table </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458341" y="3267075"/>
            <a:ext cx="5780533" cy="1219200"/>
          </a:xfrm>
        </p:spPr>
        <p:txBody>
          <a:bodyPr/>
          <a:lstStyle/>
          <a:p>
            <a:r>
              <a:rPr lang="en-US" sz="1400" dirty="0"/>
              <a:t>The following code is to create table named “Category”. </a:t>
            </a:r>
            <a:r>
              <a:rPr lang="en-US" sz="1400" dirty="0" err="1"/>
              <a:t>CategoryID</a:t>
            </a:r>
            <a:r>
              <a:rPr lang="en-US" sz="1400" dirty="0"/>
              <a:t> is Primary Key in the meanwhile foreign key to Product Table. Both two attributes have been restricted to receive any null values. This table is primarily to classify category of sold products. </a:t>
            </a:r>
          </a:p>
          <a:p>
            <a:endParaRPr lang="en-US" sz="14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46709" y="4817943"/>
            <a:ext cx="4939665" cy="1682750"/>
          </a:xfrm>
        </p:spPr>
        <p:txBody>
          <a:bodyPr/>
          <a:lstStyle/>
          <a:p>
            <a:pPr marL="0" indent="0">
              <a:buNone/>
            </a:pPr>
            <a:r>
              <a:rPr lang="en-US" sz="1400" b="0" dirty="0">
                <a:solidFill>
                  <a:srgbClr val="0000FF"/>
                </a:solidFill>
                <a:effectLst/>
                <a:latin typeface="Consolas" panose="020B0609020204030204" pitchFamily="49" charset="0"/>
              </a:rPr>
              <a:t>Create</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Table</a:t>
            </a:r>
            <a:r>
              <a:rPr lang="en-US" sz="1400" b="0" dirty="0">
                <a:solidFill>
                  <a:srgbClr val="212121"/>
                </a:solidFill>
                <a:effectLst/>
                <a:latin typeface="Consolas" panose="020B0609020204030204" pitchFamily="49" charset="0"/>
              </a:rPr>
              <a:t> </a:t>
            </a:r>
            <a:r>
              <a:rPr lang="en-US" sz="1400" b="0" dirty="0">
                <a:solidFill>
                  <a:srgbClr val="795E26"/>
                </a:solidFill>
                <a:effectLst/>
                <a:latin typeface="Consolas" panose="020B0609020204030204" pitchFamily="49" charset="0"/>
              </a:rPr>
              <a:t>Category</a:t>
            </a:r>
            <a:r>
              <a:rPr lang="en-US" sz="1400" b="0" dirty="0">
                <a:solidFill>
                  <a:srgbClr val="212121"/>
                </a:solidFill>
                <a:effectLst/>
                <a:latin typeface="Consolas" panose="020B0609020204030204" pitchFamily="49" charset="0"/>
              </a:rPr>
              <a:t>(</a:t>
            </a:r>
            <a:r>
              <a:rPr lang="en-US" sz="1400" b="0" dirty="0" err="1">
                <a:solidFill>
                  <a:srgbClr val="212121"/>
                </a:solidFill>
                <a:effectLst/>
                <a:latin typeface="Consolas" panose="020B0609020204030204" pitchFamily="49" charset="0"/>
              </a:rPr>
              <a:t>CategoryID</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212121"/>
                </a:solidFill>
                <a:effectLst/>
                <a:latin typeface="Consolas" panose="020B0609020204030204" pitchFamily="49" charset="0"/>
              </a:rPr>
              <a:t> </a:t>
            </a:r>
            <a:r>
              <a:rPr lang="en-US" sz="1400" b="0" dirty="0">
                <a:solidFill>
                  <a:srgbClr val="795E26"/>
                </a:solidFill>
                <a:effectLst/>
                <a:latin typeface="Consolas" panose="020B0609020204030204" pitchFamily="49" charset="0"/>
              </a:rPr>
              <a:t>IDENTITY</a:t>
            </a:r>
            <a:r>
              <a:rPr lang="en-US" sz="1400" b="0" dirty="0">
                <a:solidFill>
                  <a:srgbClr val="212121"/>
                </a:solidFill>
                <a:effectLst/>
                <a:latin typeface="Consolas" panose="020B0609020204030204" pitchFamily="49" charset="0"/>
              </a:rPr>
              <a:t>(</a:t>
            </a:r>
            <a:r>
              <a:rPr lang="en-US" sz="1400" b="0" dirty="0">
                <a:solidFill>
                  <a:srgbClr val="09885A"/>
                </a:solidFill>
                <a:effectLst/>
                <a:latin typeface="Consolas" panose="020B0609020204030204" pitchFamily="49" charset="0"/>
              </a:rPr>
              <a:t>1</a:t>
            </a:r>
            <a:r>
              <a:rPr lang="en-US" sz="1400" b="0" dirty="0">
                <a:solidFill>
                  <a:srgbClr val="212121"/>
                </a:solidFill>
                <a:effectLst/>
                <a:latin typeface="Consolas" panose="020B0609020204030204" pitchFamily="49" charset="0"/>
              </a:rPr>
              <a:t>,</a:t>
            </a:r>
            <a:r>
              <a:rPr lang="en-US" sz="1400" b="0" dirty="0">
                <a:solidFill>
                  <a:srgbClr val="09885A"/>
                </a:solidFill>
                <a:effectLst/>
                <a:latin typeface="Consolas" panose="020B0609020204030204" pitchFamily="49" charset="0"/>
              </a:rPr>
              <a:t>1</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Not Null</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Primary Key</a:t>
            </a:r>
            <a:r>
              <a:rPr lang="en-US" sz="1400" b="0" dirty="0">
                <a:solidFill>
                  <a:srgbClr val="212121"/>
                </a:solidFill>
                <a:effectLst/>
                <a:latin typeface="Consolas" panose="020B0609020204030204" pitchFamily="49" charset="0"/>
              </a:rPr>
              <a:t>,</a:t>
            </a:r>
          </a:p>
          <a:p>
            <a:pPr marL="0" indent="0">
              <a:buNone/>
            </a:pPr>
            <a:r>
              <a:rPr lang="en-US" sz="1400" b="0" dirty="0" err="1">
                <a:solidFill>
                  <a:srgbClr val="212121"/>
                </a:solidFill>
                <a:effectLst/>
                <a:latin typeface="Consolas" panose="020B0609020204030204" pitchFamily="49" charset="0"/>
              </a:rPr>
              <a:t>CategoryName</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Varchar</a:t>
            </a:r>
            <a:r>
              <a:rPr lang="en-US" sz="1400" b="0" dirty="0">
                <a:solidFill>
                  <a:srgbClr val="212121"/>
                </a:solidFill>
                <a:effectLst/>
                <a:latin typeface="Consolas" panose="020B0609020204030204" pitchFamily="49" charset="0"/>
              </a:rPr>
              <a:t>(</a:t>
            </a:r>
            <a:r>
              <a:rPr lang="en-US" sz="1400" b="0" dirty="0">
                <a:solidFill>
                  <a:srgbClr val="09885A"/>
                </a:solidFill>
                <a:effectLst/>
                <a:latin typeface="Consolas" panose="020B0609020204030204" pitchFamily="49" charset="0"/>
              </a:rPr>
              <a:t>50</a:t>
            </a:r>
            <a:r>
              <a:rPr lang="en-US" sz="1400" b="0" dirty="0">
                <a:solidFill>
                  <a:srgbClr val="212121"/>
                </a:solidFill>
                <a:effectLst/>
                <a:latin typeface="Consolas" panose="020B0609020204030204" pitchFamily="49" charset="0"/>
              </a:rPr>
              <a:t>) </a:t>
            </a:r>
            <a:r>
              <a:rPr lang="en-US" sz="1400" b="0" dirty="0">
                <a:solidFill>
                  <a:srgbClr val="0000FF"/>
                </a:solidFill>
                <a:effectLst/>
                <a:latin typeface="Consolas" panose="020B0609020204030204" pitchFamily="49" charset="0"/>
              </a:rPr>
              <a:t>Not Null</a:t>
            </a:r>
            <a:r>
              <a:rPr lang="en-US" sz="1400" b="0" dirty="0">
                <a:solidFill>
                  <a:srgbClr val="212121"/>
                </a:solidFill>
                <a:effectLst/>
                <a:latin typeface="Consolas" panose="020B0609020204030204" pitchFamily="49" charset="0"/>
              </a:rPr>
              <a:t>)</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pic>
        <p:nvPicPr>
          <p:cNvPr id="6" name="Picture 5">
            <a:extLst>
              <a:ext uri="{FF2B5EF4-FFF2-40B4-BE49-F238E27FC236}">
                <a16:creationId xmlns:a16="http://schemas.microsoft.com/office/drawing/2014/main" id="{8A5A7181-D17D-BD19-8073-FFA65479B157}"/>
              </a:ext>
            </a:extLst>
          </p:cNvPr>
          <p:cNvPicPr>
            <a:picLocks noChangeAspect="1"/>
          </p:cNvPicPr>
          <p:nvPr/>
        </p:nvPicPr>
        <p:blipFill>
          <a:blip r:embed="rId2"/>
          <a:stretch>
            <a:fillRect/>
          </a:stretch>
        </p:blipFill>
        <p:spPr>
          <a:xfrm>
            <a:off x="7272337" y="3429000"/>
            <a:ext cx="3952875" cy="2905125"/>
          </a:xfrm>
          <a:prstGeom prst="rect">
            <a:avLst/>
          </a:prstGeom>
        </p:spPr>
      </p:pic>
    </p:spTree>
    <p:extLst>
      <p:ext uri="{BB962C8B-B14F-4D97-AF65-F5344CB8AC3E}">
        <p14:creationId xmlns:p14="http://schemas.microsoft.com/office/powerpoint/2010/main" val="233960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Size Table </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458341" y="3267075"/>
            <a:ext cx="5780533" cy="1219200"/>
          </a:xfrm>
        </p:spPr>
        <p:txBody>
          <a:bodyPr/>
          <a:lstStyle/>
          <a:p>
            <a:r>
              <a:rPr lang="en-US" sz="1400" dirty="0"/>
              <a:t>The following code is to create table named “Size”. </a:t>
            </a:r>
            <a:r>
              <a:rPr lang="en-US" sz="1400" dirty="0" err="1"/>
              <a:t>SizeID</a:t>
            </a:r>
            <a:r>
              <a:rPr lang="en-US" sz="1400" dirty="0"/>
              <a:t> is Primary Key in the meanwhile foreign key to Product Table. Both two attributes have been restricted to receive any null values. This table is primarily to categorize size of sold products. </a:t>
            </a:r>
          </a:p>
          <a:p>
            <a:endParaRPr lang="en-US" sz="14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46709" y="4817943"/>
            <a:ext cx="5492116" cy="1682750"/>
          </a:xfrm>
        </p:spPr>
        <p:txBody>
          <a:bodyPr/>
          <a:lstStyle/>
          <a:p>
            <a:pPr marL="0" indent="0">
              <a:buNone/>
            </a:pPr>
            <a:r>
              <a:rPr lang="en-US" sz="1600" b="0" dirty="0">
                <a:solidFill>
                  <a:srgbClr val="0000FF"/>
                </a:solidFill>
                <a:effectLst/>
                <a:latin typeface="Consolas" panose="020B0609020204030204" pitchFamily="49" charset="0"/>
              </a:rPr>
              <a:t>Create</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Table</a:t>
            </a:r>
            <a:r>
              <a:rPr lang="en-US" sz="1600" b="0" dirty="0">
                <a:solidFill>
                  <a:srgbClr val="212121"/>
                </a:solidFill>
                <a:effectLst/>
                <a:latin typeface="Consolas" panose="020B0609020204030204" pitchFamily="49" charset="0"/>
              </a:rPr>
              <a:t> </a:t>
            </a:r>
            <a:r>
              <a:rPr lang="en-US" sz="1600" b="0" dirty="0">
                <a:solidFill>
                  <a:srgbClr val="795E26"/>
                </a:solidFill>
                <a:effectLst/>
                <a:latin typeface="Consolas" panose="020B0609020204030204" pitchFamily="49" charset="0"/>
              </a:rPr>
              <a:t>Size</a:t>
            </a:r>
            <a:r>
              <a:rPr lang="en-US" sz="1600" b="0" dirty="0">
                <a:solidFill>
                  <a:srgbClr val="212121"/>
                </a:solidFill>
                <a:effectLst/>
                <a:latin typeface="Consolas" panose="020B0609020204030204" pitchFamily="49" charset="0"/>
              </a:rPr>
              <a:t> (</a:t>
            </a:r>
            <a:r>
              <a:rPr lang="en-US" sz="1600" b="0" dirty="0" err="1">
                <a:solidFill>
                  <a:srgbClr val="212121"/>
                </a:solidFill>
                <a:effectLst/>
                <a:latin typeface="Consolas" panose="020B0609020204030204" pitchFamily="49" charset="0"/>
              </a:rPr>
              <a:t>SizeID</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212121"/>
                </a:solidFill>
                <a:effectLst/>
                <a:latin typeface="Consolas" panose="020B0609020204030204" pitchFamily="49" charset="0"/>
              </a:rPr>
              <a:t> </a:t>
            </a:r>
            <a:r>
              <a:rPr lang="en-US" sz="1600" b="0" dirty="0">
                <a:solidFill>
                  <a:srgbClr val="795E26"/>
                </a:solidFill>
                <a:effectLst/>
                <a:latin typeface="Consolas" panose="020B0609020204030204" pitchFamily="49" charset="0"/>
              </a:rPr>
              <a:t>IDENTITY</a:t>
            </a:r>
            <a:r>
              <a:rPr lang="en-US" sz="1600" b="0" dirty="0">
                <a:solidFill>
                  <a:srgbClr val="212121"/>
                </a:solidFill>
                <a:effectLst/>
                <a:latin typeface="Consolas" panose="020B0609020204030204" pitchFamily="49" charset="0"/>
              </a:rPr>
              <a:t>(</a:t>
            </a:r>
            <a:r>
              <a:rPr lang="en-US" sz="1600" b="0" dirty="0">
                <a:solidFill>
                  <a:srgbClr val="09885A"/>
                </a:solidFill>
                <a:effectLst/>
                <a:latin typeface="Consolas" panose="020B0609020204030204" pitchFamily="49" charset="0"/>
              </a:rPr>
              <a:t>1</a:t>
            </a:r>
            <a:r>
              <a:rPr lang="en-US" sz="1600" b="0" dirty="0">
                <a:solidFill>
                  <a:srgbClr val="212121"/>
                </a:solidFill>
                <a:effectLst/>
                <a:latin typeface="Consolas" panose="020B0609020204030204" pitchFamily="49" charset="0"/>
              </a:rPr>
              <a:t>,</a:t>
            </a:r>
            <a:r>
              <a:rPr lang="en-US" sz="1600" b="0" dirty="0">
                <a:solidFill>
                  <a:srgbClr val="09885A"/>
                </a:solidFill>
                <a:effectLst/>
                <a:latin typeface="Consolas" panose="020B0609020204030204" pitchFamily="49" charset="0"/>
              </a:rPr>
              <a:t>1</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Not Null</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Primary Key</a:t>
            </a:r>
            <a:r>
              <a:rPr lang="en-US" sz="1600" b="0" dirty="0">
                <a:solidFill>
                  <a:srgbClr val="212121"/>
                </a:solidFill>
                <a:effectLst/>
                <a:latin typeface="Consolas" panose="020B0609020204030204" pitchFamily="49" charset="0"/>
              </a:rPr>
              <a:t>,</a:t>
            </a:r>
          </a:p>
          <a:p>
            <a:pPr marL="0" indent="0">
              <a:buNone/>
            </a:pPr>
            <a:r>
              <a:rPr lang="en-US" sz="1600" b="0" dirty="0" err="1">
                <a:solidFill>
                  <a:srgbClr val="212121"/>
                </a:solidFill>
                <a:effectLst/>
                <a:latin typeface="Consolas" panose="020B0609020204030204" pitchFamily="49" charset="0"/>
              </a:rPr>
              <a:t>SizeLabel</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Varchar</a:t>
            </a:r>
            <a:r>
              <a:rPr lang="en-US" sz="1600" b="0" dirty="0">
                <a:solidFill>
                  <a:srgbClr val="212121"/>
                </a:solidFill>
                <a:effectLst/>
                <a:latin typeface="Consolas" panose="020B0609020204030204" pitchFamily="49" charset="0"/>
              </a:rPr>
              <a:t>(</a:t>
            </a:r>
            <a:r>
              <a:rPr lang="en-US" sz="1600" b="0" dirty="0">
                <a:solidFill>
                  <a:srgbClr val="09885A"/>
                </a:solidFill>
                <a:effectLst/>
                <a:latin typeface="Consolas" panose="020B0609020204030204" pitchFamily="49" charset="0"/>
              </a:rPr>
              <a:t>10</a:t>
            </a:r>
            <a:r>
              <a:rPr lang="en-US" sz="1600" b="0" dirty="0">
                <a:solidFill>
                  <a:srgbClr val="212121"/>
                </a:solidFill>
                <a:effectLst/>
                <a:latin typeface="Consolas" panose="020B0609020204030204" pitchFamily="49" charset="0"/>
              </a:rPr>
              <a:t>) </a:t>
            </a:r>
            <a:r>
              <a:rPr lang="en-US" sz="1600" b="0" dirty="0">
                <a:solidFill>
                  <a:srgbClr val="0000FF"/>
                </a:solidFill>
                <a:effectLst/>
                <a:latin typeface="Consolas" panose="020B0609020204030204" pitchFamily="49" charset="0"/>
              </a:rPr>
              <a:t>Not Null</a:t>
            </a:r>
            <a:r>
              <a:rPr lang="en-US" sz="1600" b="0" dirty="0">
                <a:solidFill>
                  <a:srgbClr val="212121"/>
                </a:solidFill>
                <a:effectLst/>
                <a:latin typeface="Consolas" panose="020B0609020204030204" pitchFamily="49" charset="0"/>
              </a:rPr>
              <a:t>)</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pic>
        <p:nvPicPr>
          <p:cNvPr id="7" name="Picture 6">
            <a:extLst>
              <a:ext uri="{FF2B5EF4-FFF2-40B4-BE49-F238E27FC236}">
                <a16:creationId xmlns:a16="http://schemas.microsoft.com/office/drawing/2014/main" id="{809CD12D-70CE-BDD3-1B75-859E3D6ED8FF}"/>
              </a:ext>
            </a:extLst>
          </p:cNvPr>
          <p:cNvPicPr>
            <a:picLocks noChangeAspect="1"/>
          </p:cNvPicPr>
          <p:nvPr/>
        </p:nvPicPr>
        <p:blipFill>
          <a:blip r:embed="rId2"/>
          <a:stretch>
            <a:fillRect/>
          </a:stretch>
        </p:blipFill>
        <p:spPr>
          <a:xfrm>
            <a:off x="7756779" y="3727330"/>
            <a:ext cx="3362325" cy="2181225"/>
          </a:xfrm>
          <a:prstGeom prst="rect">
            <a:avLst/>
          </a:prstGeom>
        </p:spPr>
      </p:pic>
    </p:spTree>
    <p:extLst>
      <p:ext uri="{BB962C8B-B14F-4D97-AF65-F5344CB8AC3E}">
        <p14:creationId xmlns:p14="http://schemas.microsoft.com/office/powerpoint/2010/main" val="81376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Color Table </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458341" y="3267075"/>
            <a:ext cx="5780533" cy="1219200"/>
          </a:xfrm>
        </p:spPr>
        <p:txBody>
          <a:bodyPr/>
          <a:lstStyle/>
          <a:p>
            <a:pPr algn="just"/>
            <a:r>
              <a:rPr lang="en-US" sz="1400" dirty="0"/>
              <a:t>The following code is to create table named “Color”. </a:t>
            </a:r>
            <a:r>
              <a:rPr lang="en-US" sz="1400" dirty="0" err="1"/>
              <a:t>ColorID</a:t>
            </a:r>
            <a:r>
              <a:rPr lang="en-US" sz="1400" dirty="0"/>
              <a:t> is Primary Key in the meanwhile foreign key to Product Table. Both two attributes have been restricted to receive any null values. This table is primarily to categorize size of sold products. </a:t>
            </a:r>
          </a:p>
          <a:p>
            <a:pPr algn="just"/>
            <a:endParaRPr lang="en-US" sz="14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46709" y="4817943"/>
            <a:ext cx="5492116" cy="1682750"/>
          </a:xfrm>
        </p:spPr>
        <p:txBody>
          <a:bodyPr/>
          <a:lstStyle/>
          <a:p>
            <a:pPr marL="0" indent="0">
              <a:buNone/>
            </a:pPr>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Table</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Color</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ColorID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IDENTITY</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1</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1</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 Null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Primary Key</a:t>
            </a:r>
            <a:r>
              <a:rPr lang="en-US" b="0" dirty="0">
                <a:solidFill>
                  <a:srgbClr val="212121"/>
                </a:solidFill>
                <a:effectLst/>
                <a:latin typeface="Consolas" panose="020B0609020204030204" pitchFamily="49" charset="0"/>
              </a:rPr>
              <a:t>,</a:t>
            </a:r>
          </a:p>
          <a:p>
            <a:pPr marL="0" indent="0">
              <a:buNone/>
            </a:pPr>
            <a:r>
              <a:rPr lang="en-US" b="0" dirty="0" err="1">
                <a:solidFill>
                  <a:srgbClr val="212121"/>
                </a:solidFill>
                <a:effectLst/>
                <a:latin typeface="Consolas" panose="020B0609020204030204" pitchFamily="49" charset="0"/>
              </a:rPr>
              <a:t>ColorName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50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 Null</a:t>
            </a:r>
            <a:r>
              <a:rPr lang="en-US" b="0" dirty="0">
                <a:solidFill>
                  <a:srgbClr val="212121"/>
                </a:solidFill>
                <a:effectLst/>
                <a:latin typeface="Consolas" panose="020B0609020204030204" pitchFamily="49" charset="0"/>
              </a:rPr>
              <a:t>)</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7</a:t>
            </a:fld>
            <a:endParaRPr lang="en-US"/>
          </a:p>
        </p:txBody>
      </p:sp>
      <p:pic>
        <p:nvPicPr>
          <p:cNvPr id="6" name="Picture 5">
            <a:extLst>
              <a:ext uri="{FF2B5EF4-FFF2-40B4-BE49-F238E27FC236}">
                <a16:creationId xmlns:a16="http://schemas.microsoft.com/office/drawing/2014/main" id="{F94F369F-B835-FA87-3100-3675CE4E109E}"/>
              </a:ext>
            </a:extLst>
          </p:cNvPr>
          <p:cNvPicPr>
            <a:picLocks noChangeAspect="1"/>
          </p:cNvPicPr>
          <p:nvPr/>
        </p:nvPicPr>
        <p:blipFill>
          <a:blip r:embed="rId2"/>
          <a:stretch>
            <a:fillRect/>
          </a:stretch>
        </p:blipFill>
        <p:spPr>
          <a:xfrm>
            <a:off x="8286025" y="3171825"/>
            <a:ext cx="2833079" cy="3543300"/>
          </a:xfrm>
          <a:prstGeom prst="rect">
            <a:avLst/>
          </a:prstGeom>
        </p:spPr>
      </p:pic>
    </p:spTree>
    <p:extLst>
      <p:ext uri="{BB962C8B-B14F-4D97-AF65-F5344CB8AC3E}">
        <p14:creationId xmlns:p14="http://schemas.microsoft.com/office/powerpoint/2010/main" val="139785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229362" y="1511237"/>
            <a:ext cx="4846320" cy="1682749"/>
          </a:xfrm>
        </p:spPr>
        <p:txBody>
          <a:bodyPr/>
          <a:lstStyle/>
          <a:p>
            <a:r>
              <a:rPr lang="en-US" sz="3200" dirty="0"/>
              <a:t>Business </a:t>
            </a:r>
            <a:br>
              <a:rPr lang="en-US" sz="3200" dirty="0"/>
            </a:br>
            <a:r>
              <a:rPr lang="en-US" sz="3200" dirty="0"/>
              <a:t>Questions </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799582" y="1234186"/>
            <a:ext cx="6068568" cy="2579624"/>
          </a:xfrm>
        </p:spPr>
        <p:txBody>
          <a:bodyPr/>
          <a:lstStyle/>
          <a:p>
            <a:pPr marL="0" indent="0">
              <a:buNone/>
            </a:pPr>
            <a:r>
              <a:rPr lang="en-US" b="1" u="sng" dirty="0"/>
              <a:t>Question</a:t>
            </a:r>
            <a:r>
              <a:rPr lang="en-US" dirty="0"/>
              <a:t> 1: What are available Product Names with Size Label greater than S? </a:t>
            </a:r>
          </a:p>
          <a:p>
            <a:pPr marL="0" indent="0">
              <a:buNone/>
            </a:pPr>
            <a:r>
              <a:rPr lang="en-US" b="1" u="sng" dirty="0"/>
              <a:t>Code</a:t>
            </a:r>
            <a:r>
              <a:rPr lang="en-US" dirty="0"/>
              <a:t>: Select ProductName from Product as P</a:t>
            </a:r>
          </a:p>
          <a:p>
            <a:pPr marL="0" indent="0">
              <a:buNone/>
            </a:pPr>
            <a:r>
              <a:rPr lang="en-US" dirty="0"/>
              <a:t>Where </a:t>
            </a:r>
            <a:r>
              <a:rPr lang="en-US" dirty="0" err="1"/>
              <a:t>SizeID</a:t>
            </a:r>
            <a:r>
              <a:rPr lang="en-US" dirty="0"/>
              <a:t> &gt; 3</a:t>
            </a:r>
          </a:p>
          <a:p>
            <a:pPr marL="0" indent="0">
              <a:buNone/>
            </a:pPr>
            <a:endParaRPr lang="en-US" dirty="0"/>
          </a:p>
          <a:p>
            <a:pPr marL="0" indent="0">
              <a:buNone/>
            </a:pPr>
            <a:r>
              <a:rPr lang="en-US" b="1" u="sng" dirty="0"/>
              <a:t>Question</a:t>
            </a:r>
            <a:r>
              <a:rPr lang="en-US" dirty="0"/>
              <a:t> 2: Question 2: What are the average price for the product name '</a:t>
            </a:r>
            <a:r>
              <a:rPr lang="en-US" dirty="0" err="1"/>
              <a:t>TommyHilfiger</a:t>
            </a:r>
            <a:r>
              <a:rPr lang="en-US" dirty="0"/>
              <a:t>’?</a:t>
            </a:r>
          </a:p>
          <a:p>
            <a:pPr marL="0" indent="0">
              <a:buNone/>
            </a:pPr>
            <a:r>
              <a:rPr lang="en-US" b="1" u="sng" dirty="0"/>
              <a:t>Code</a:t>
            </a:r>
            <a:r>
              <a:rPr lang="en-US" dirty="0"/>
              <a:t>: Select AVG(Price) from Product</a:t>
            </a:r>
          </a:p>
          <a:p>
            <a:pPr marL="0" indent="0">
              <a:buNone/>
            </a:pPr>
            <a:r>
              <a:rPr lang="en-US" dirty="0"/>
              <a:t>Where ProductName = '</a:t>
            </a:r>
            <a:r>
              <a:rPr lang="en-US" dirty="0" err="1"/>
              <a:t>TommyHilfiger</a:t>
            </a:r>
            <a:r>
              <a:rPr lang="en-US" dirty="0"/>
              <a:t>’</a:t>
            </a:r>
          </a:p>
          <a:p>
            <a:pPr marL="0" indent="0">
              <a:buNone/>
            </a:pPr>
            <a:endParaRPr lang="en-US" dirty="0"/>
          </a:p>
          <a:p>
            <a:pPr marL="0" indent="0">
              <a:buNone/>
            </a:pPr>
            <a:endParaRPr lang="en-US"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8</a:t>
            </a:fld>
            <a:endParaRPr lang="en-US"/>
          </a:p>
        </p:txBody>
      </p:sp>
    </p:spTree>
    <p:extLst>
      <p:ext uri="{BB962C8B-B14F-4D97-AF65-F5344CB8AC3E}">
        <p14:creationId xmlns:p14="http://schemas.microsoft.com/office/powerpoint/2010/main" val="6163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229362" y="1511237"/>
            <a:ext cx="4846320" cy="1682749"/>
          </a:xfrm>
        </p:spPr>
        <p:txBody>
          <a:bodyPr/>
          <a:lstStyle/>
          <a:p>
            <a:r>
              <a:rPr lang="en-US" sz="3200" dirty="0"/>
              <a:t>Business </a:t>
            </a:r>
            <a:br>
              <a:rPr lang="en-US" sz="3200" dirty="0"/>
            </a:br>
            <a:r>
              <a:rPr lang="en-US" sz="3200" dirty="0"/>
              <a:t>Questions </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4699000" y="195072"/>
            <a:ext cx="7493000" cy="5458714"/>
          </a:xfrm>
        </p:spPr>
        <p:txBody>
          <a:bodyPr/>
          <a:lstStyle/>
          <a:p>
            <a:pPr marL="0" indent="0">
              <a:buNone/>
            </a:pPr>
            <a:r>
              <a:rPr lang="en-US" b="1" u="sng" dirty="0"/>
              <a:t>Question</a:t>
            </a:r>
            <a:r>
              <a:rPr lang="en-US" dirty="0"/>
              <a:t> 3: What is the most sold color of Zara brand?</a:t>
            </a:r>
          </a:p>
          <a:p>
            <a:pPr marL="0" indent="0">
              <a:buNone/>
            </a:pPr>
            <a:r>
              <a:rPr lang="en-US" b="1" u="sng" dirty="0"/>
              <a:t>Code</a:t>
            </a:r>
            <a:r>
              <a:rPr lang="en-US" dirty="0"/>
              <a:t>: Select Top 1 </a:t>
            </a:r>
            <a:r>
              <a:rPr lang="en-US" dirty="0" err="1"/>
              <a:t>ColorName</a:t>
            </a:r>
            <a:r>
              <a:rPr lang="en-US" dirty="0"/>
              <a:t> as </a:t>
            </a:r>
            <a:r>
              <a:rPr lang="en-US" dirty="0" err="1"/>
              <a:t>TotalSold</a:t>
            </a:r>
            <a:r>
              <a:rPr lang="en-US" dirty="0"/>
              <a:t> from Color as C</a:t>
            </a:r>
          </a:p>
          <a:p>
            <a:pPr marL="0" indent="0">
              <a:buNone/>
            </a:pPr>
            <a:r>
              <a:rPr lang="en-US" dirty="0"/>
              <a:t>Join Product as P</a:t>
            </a:r>
          </a:p>
          <a:p>
            <a:pPr marL="0" indent="0">
              <a:buNone/>
            </a:pPr>
            <a:r>
              <a:rPr lang="en-US" dirty="0"/>
              <a:t>on </a:t>
            </a:r>
            <a:r>
              <a:rPr lang="en-US" dirty="0" err="1"/>
              <a:t>c.ColorID</a:t>
            </a:r>
            <a:r>
              <a:rPr lang="en-US" dirty="0"/>
              <a:t> = </a:t>
            </a:r>
            <a:r>
              <a:rPr lang="en-US" dirty="0" err="1"/>
              <a:t>p.ColorID</a:t>
            </a:r>
            <a:endParaRPr lang="en-US" dirty="0"/>
          </a:p>
          <a:p>
            <a:pPr marL="0" indent="0">
              <a:buNone/>
            </a:pPr>
            <a:r>
              <a:rPr lang="en-US" dirty="0"/>
              <a:t>Where ProductName = 'Zara'</a:t>
            </a:r>
          </a:p>
          <a:p>
            <a:pPr marL="0" indent="0">
              <a:buNone/>
            </a:pPr>
            <a:r>
              <a:rPr lang="en-US" dirty="0"/>
              <a:t>GROUP BY </a:t>
            </a:r>
            <a:r>
              <a:rPr lang="en-US" dirty="0" err="1"/>
              <a:t>Colorname</a:t>
            </a:r>
            <a:r>
              <a:rPr lang="en-US" dirty="0"/>
              <a:t> </a:t>
            </a:r>
          </a:p>
          <a:p>
            <a:pPr marL="0" indent="0">
              <a:buNone/>
            </a:pPr>
            <a:endParaRPr lang="en-US" dirty="0"/>
          </a:p>
          <a:p>
            <a:pPr marL="0" indent="0">
              <a:buNone/>
            </a:pPr>
            <a:r>
              <a:rPr lang="en-US" b="1" u="sng" dirty="0"/>
              <a:t>Question</a:t>
            </a:r>
            <a:r>
              <a:rPr lang="en-US" dirty="0"/>
              <a:t> 4:What is the most expensive product name exist in Product Table?</a:t>
            </a:r>
          </a:p>
          <a:p>
            <a:pPr marL="0" indent="0">
              <a:buNone/>
            </a:pPr>
            <a:r>
              <a:rPr lang="en-US" b="1" u="sng" dirty="0"/>
              <a:t>Code</a:t>
            </a:r>
            <a:r>
              <a:rPr lang="en-US" dirty="0"/>
              <a:t>: Select TOP 1 MAX(Price), ProductName from Product </a:t>
            </a:r>
          </a:p>
          <a:p>
            <a:pPr marL="0" indent="0">
              <a:buNone/>
            </a:pPr>
            <a:r>
              <a:rPr lang="en-US" dirty="0"/>
              <a:t>Group By ProductName </a:t>
            </a:r>
          </a:p>
          <a:p>
            <a:pPr marL="0" indent="0">
              <a:buNone/>
            </a:pPr>
            <a:endParaRPr lang="en-US" dirty="0"/>
          </a:p>
          <a:p>
            <a:pPr marL="0" indent="0">
              <a:buNone/>
            </a:pPr>
            <a:r>
              <a:rPr lang="en-US" b="1" u="sng" dirty="0"/>
              <a:t>Question</a:t>
            </a:r>
            <a:r>
              <a:rPr lang="en-US" dirty="0"/>
              <a:t> 5: What is the most sold product name:</a:t>
            </a:r>
          </a:p>
          <a:p>
            <a:pPr marL="0" indent="0">
              <a:buNone/>
            </a:pPr>
            <a:r>
              <a:rPr lang="en-US" b="1" u="sng" dirty="0"/>
              <a:t>Code</a:t>
            </a:r>
            <a:r>
              <a:rPr lang="en-US" dirty="0"/>
              <a:t>: SELECT TOP 1 ProductName, COUNT(*) as </a:t>
            </a:r>
            <a:r>
              <a:rPr lang="en-US" dirty="0" err="1"/>
              <a:t>CountOfProduct</a:t>
            </a:r>
            <a:endParaRPr lang="en-US" dirty="0"/>
          </a:p>
          <a:p>
            <a:pPr marL="0" indent="0">
              <a:buNone/>
            </a:pPr>
            <a:r>
              <a:rPr lang="en-US" dirty="0"/>
              <a:t>FROM Product</a:t>
            </a:r>
          </a:p>
          <a:p>
            <a:pPr marL="0" indent="0">
              <a:buNone/>
            </a:pPr>
            <a:r>
              <a:rPr lang="en-US" dirty="0"/>
              <a:t>GROUP BY ProductName</a:t>
            </a:r>
          </a:p>
          <a:p>
            <a:pPr marL="0" indent="0">
              <a:buNone/>
            </a:pPr>
            <a:r>
              <a:rPr lang="en-US" dirty="0"/>
              <a:t>ORDER BY COUNT(*) DESC;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263084141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3.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81</TotalTime>
  <Words>652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Office Theme</vt:lpstr>
      <vt:lpstr>Cloth Database</vt:lpstr>
      <vt:lpstr>Why we need this database </vt:lpstr>
      <vt:lpstr>Creating Tables </vt:lpstr>
      <vt:lpstr>Product Table </vt:lpstr>
      <vt:lpstr>Category Table </vt:lpstr>
      <vt:lpstr>Size Table </vt:lpstr>
      <vt:lpstr>Color Table </vt:lpstr>
      <vt:lpstr>Business  Questions </vt:lpstr>
      <vt:lpstr>Business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 Database</dc:title>
  <dc:creator>Naila Mammadova (naila.mammadova@ekvita.com)</dc:creator>
  <cp:lastModifiedBy>Naila Mammadova (naila.mammadova@ekvita.com)</cp:lastModifiedBy>
  <cp:revision>2</cp:revision>
  <dcterms:created xsi:type="dcterms:W3CDTF">2023-08-17T10:25:11Z</dcterms:created>
  <dcterms:modified xsi:type="dcterms:W3CDTF">2023-08-17T11:48:13Z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