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67" r:id="rId4"/>
    <p:sldId id="299" r:id="rId5"/>
    <p:sldId id="257" r:id="rId6"/>
    <p:sldId id="272" r:id="rId7"/>
    <p:sldId id="284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68" r:id="rId20"/>
    <p:sldId id="310" r:id="rId21"/>
    <p:sldId id="311" r:id="rId22"/>
    <p:sldId id="312" r:id="rId23"/>
    <p:sldId id="313" r:id="rId24"/>
    <p:sldId id="314" r:id="rId25"/>
    <p:sldId id="26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72"/>
            <p14:sldId id="284"/>
            <p14:sldId id="29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68"/>
            <p14:sldId id="310"/>
            <p14:sldId id="311"/>
            <p14:sldId id="312"/>
            <p14:sldId id="313"/>
            <p14:sldId id="314"/>
            <p14:sldId id="265"/>
          </p14:sldIdLst>
        </p14:section>
        <p14:section name="Seção sem Título" id="{4EE47CE6-D71F-4258-8064-E5F3876374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434343"/>
    <a:srgbClr val="DDDDDD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29/10/2023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ilson-br/tcc_fi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github.com/nailson-br/tcc_fia" TargetMode="Externa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Credit Card">
            <a:extLst>
              <a:ext uri="{FF2B5EF4-FFF2-40B4-BE49-F238E27FC236}">
                <a16:creationId xmlns:a16="http://schemas.microsoft.com/office/drawing/2014/main" id="{85BA7435-7E18-4D59-84FE-475E51F4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4609"/>
          <a:stretch/>
        </p:blipFill>
        <p:spPr bwMode="auto">
          <a:xfrm>
            <a:off x="4409973" y="0"/>
            <a:ext cx="778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28/10/2023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 do Atlas do Desenvolvimento Humano no Brasil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Apache AirFlow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Estrutura das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DAGs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9B8FD-2B57-7A31-A84C-62D5038E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18" y="2841280"/>
            <a:ext cx="765114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Estrutura dos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Buckets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310113-9316-45D6-1A32-4AE79A75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49" y="2781431"/>
            <a:ext cx="7289081" cy="28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2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Bucket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RAW estruturado por tipo de arquivo (zip,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xls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csv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271D7A-C846-4B75-95E8-7EE2FFCD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08" y="2743991"/>
            <a:ext cx="5482976" cy="3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3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Estrutura de arquivos XLS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096A07-98E0-EB7B-164C-09B5FCF1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28" y="2604412"/>
            <a:ext cx="7481324" cy="29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Estrutura de arquivos CSV (abas dos arquivos XLS)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28C9F-FB4C-18FA-F1B8-51B017F17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58" y="2604412"/>
            <a:ext cx="5278960" cy="379626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703B31-762E-1CFF-6067-CC5F457EBAC3}"/>
              </a:ext>
            </a:extLst>
          </p:cNvPr>
          <p:cNvSpPr/>
          <p:nvPr/>
        </p:nvSpPr>
        <p:spPr>
          <a:xfrm>
            <a:off x="9727715" y="2625105"/>
            <a:ext cx="2020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Os arquivos mantém os nomes originais dos XLS adicionados dos nomes das abas para manter a referência.</a:t>
            </a:r>
          </a:p>
        </p:txBody>
      </p:sp>
    </p:spTree>
    <p:extLst>
      <p:ext uri="{BB962C8B-B14F-4D97-AF65-F5344CB8AC3E}">
        <p14:creationId xmlns:p14="http://schemas.microsoft.com/office/powerpoint/2010/main" val="356711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35618" y="13532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PostgreSQL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Disponibilização dos dados.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1E94F7-09CD-F7D4-22B8-F058C00B9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757" y="2204662"/>
            <a:ext cx="7464865" cy="40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402293" y="163900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Power BI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Apresentação dos painéis com dados consolidados e filtrados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6D4791-9F49-DD83-91EA-B817CD31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2377663"/>
            <a:ext cx="7335685" cy="41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7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837F93-C462-408E-8643-F14573DC8CE7}"/>
              </a:ext>
            </a:extLst>
          </p:cNvPr>
          <p:cNvGrpSpPr/>
          <p:nvPr/>
        </p:nvGrpSpPr>
        <p:grpSpPr>
          <a:xfrm>
            <a:off x="4128402" y="1702194"/>
            <a:ext cx="8063598" cy="3682612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2AEDCB7-2B13-47AD-82EC-5B648589F3E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F77B6785-914F-45D8-ABB1-BCCCA3BB44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Definição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DataLake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4392768" y="240867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 RAW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Nessa camada são armazenados os dados originais, obtidos do site do governo federal, em formato ZIP.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Esse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bucket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está estruturado para separar formatos zip,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xls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csv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conteúdo de cada arquivo ZIP descompactado e armazenado na RAW sem tratamento.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Abas de arquivos XLS são extraídas e armazenadas sem tratamento, em formato CSV.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837F93-C462-408E-8643-F14573DC8CE7}"/>
              </a:ext>
            </a:extLst>
          </p:cNvPr>
          <p:cNvGrpSpPr/>
          <p:nvPr/>
        </p:nvGrpSpPr>
        <p:grpSpPr>
          <a:xfrm>
            <a:off x="4128402" y="1702194"/>
            <a:ext cx="8063598" cy="3682612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2AEDCB7-2B13-47AD-82EC-5B648589F3E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F77B6785-914F-45D8-ABB1-BCCCA3BB44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Definição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DataLake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4392768" y="240867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 CONTEXT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Nessa camada são armazenados os dados originais, porém já filtrados para o conceito dos índices de saúde que compõem o IDH.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Essa etapa está sendo tratada como PoC, portanto está sendo testada a arquitetura proposta e os mecanismos de ingestão.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Paras as próximas etapas serão também trazidos para essa camada os dados referentes a outros índices que compõem o IDH.</a:t>
            </a:r>
          </a:p>
        </p:txBody>
      </p:sp>
    </p:spTree>
    <p:extLst>
      <p:ext uri="{BB962C8B-B14F-4D97-AF65-F5344CB8AC3E}">
        <p14:creationId xmlns:p14="http://schemas.microsoft.com/office/powerpoint/2010/main" val="10802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837F93-C462-408E-8643-F14573DC8CE7}"/>
              </a:ext>
            </a:extLst>
          </p:cNvPr>
          <p:cNvGrpSpPr/>
          <p:nvPr/>
        </p:nvGrpSpPr>
        <p:grpSpPr>
          <a:xfrm>
            <a:off x="4128402" y="1702194"/>
            <a:ext cx="8063598" cy="3682612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2AEDCB7-2B13-47AD-82EC-5B648589F3E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F77B6785-914F-45D8-ABB1-BCCCA3BB44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Definição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DataLake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4392768" y="240867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Camada TRUST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Nessa camada são armazenados os dados referentes aos censos de 1991, 2000 e 2010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Nessa camada foram adicionados dados de classificação dos índices levantados pelos censos nacionais.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Inseridos também dados do IBGE com informações de localização e nomes das entidades federais (estados e municípios).</a:t>
            </a:r>
          </a:p>
        </p:txBody>
      </p:sp>
    </p:spTree>
    <p:extLst>
      <p:ext uri="{BB962C8B-B14F-4D97-AF65-F5344CB8AC3E}">
        <p14:creationId xmlns:p14="http://schemas.microsoft.com/office/powerpoint/2010/main" val="145038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5385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Nailson dos Santos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Turma: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LAABDDEEAD – Pós Graduação Latu Sensu Especialização em Análise de Big Data – Data Engineering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Repositório do projeto:</a:t>
            </a:r>
          </a:p>
          <a:p>
            <a:r>
              <a:rPr lang="pt-BR" sz="1400" dirty="0">
                <a:hlinkClick r:id="rId3"/>
              </a:rPr>
              <a:t>https://github.com/nailson-br/tcc_fia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Big Data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4041845" y="590856"/>
            <a:ext cx="6624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434343"/>
                </a:solidFill>
                <a:latin typeface="Open Sans" panose="020B0604020202020204" charset="0"/>
              </a:rPr>
              <a:t>Base de dados do censo com os índices de saúde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Dicionário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4FC149B-49D5-4118-9C4F-37989BD9EC63}"/>
              </a:ext>
            </a:extLst>
          </p:cNvPr>
          <p:cNvSpPr/>
          <p:nvPr/>
        </p:nvSpPr>
        <p:spPr>
          <a:xfrm>
            <a:off x="1289400" y="239016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FAE045B-0E3F-11A1-BE2C-F4B6DAAE2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62524"/>
              </p:ext>
            </p:extLst>
          </p:nvPr>
        </p:nvGraphicFramePr>
        <p:xfrm>
          <a:off x="3486728" y="990967"/>
          <a:ext cx="8495721" cy="5851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22">
                  <a:extLst>
                    <a:ext uri="{9D8B030D-6E8A-4147-A177-3AD203B41FA5}">
                      <a16:colId xmlns:a16="http://schemas.microsoft.com/office/drawing/2014/main" val="315080383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651600981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44758996"/>
                    </a:ext>
                  </a:extLst>
                </a:gridCol>
                <a:gridCol w="3190874">
                  <a:extLst>
                    <a:ext uri="{9D8B030D-6E8A-4147-A177-3AD203B41FA5}">
                      <a16:colId xmlns:a16="http://schemas.microsoft.com/office/drawing/2014/main" val="2557914055"/>
                    </a:ext>
                  </a:extLst>
                </a:gridCol>
              </a:tblGrid>
              <a:tr h="1484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effectLst/>
                        </a:rPr>
                        <a:t>SIGLA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effectLst/>
                        </a:rPr>
                        <a:t>NOME CURTO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>
                          <a:effectLst/>
                        </a:rPr>
                        <a:t>NOME LONGO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effectLst/>
                        </a:rPr>
                        <a:t>DEFINIÇÃO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1387165467"/>
                  </a:ext>
                </a:extLst>
              </a:tr>
              <a:tr h="296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UF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Código da Unidade da Federação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da Unidade da Federação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Código utilizado pelo IBGE para identificação do estado.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231488345"/>
                  </a:ext>
                </a:extLst>
              </a:tr>
              <a:tr h="1484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UFN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Nome da Unidade da Federação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Nome da Unidade da Federação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Nome da Unidade da Federação.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3918115264"/>
                  </a:ext>
                </a:extLst>
              </a:tr>
              <a:tr h="296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CODMUN6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do Município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Código do Município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Código utilizado pelo IBGE para identificação do município.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875386621"/>
                  </a:ext>
                </a:extLst>
              </a:tr>
              <a:tr h="296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CODMUN7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do Município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do Município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utilizado pelo IBGE para identificação do município(com digito verificador).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56151235"/>
                  </a:ext>
                </a:extLst>
              </a:tr>
              <a:tr h="1484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NOMEMUN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Nome do Município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Nome do município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Nome do município.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1726731421"/>
                  </a:ext>
                </a:extLst>
              </a:tr>
              <a:tr h="6974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ESPVIDA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Esperança de vida ao nascer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Esperança de vida ao nascer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Número médio de anos que as pessoas deverão viver a partir do nascimento, se permanecerem constantes ao longo da vida o nível e o padrão de mortalidade por idade prevalecentes no ano do Censo.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1120085512"/>
                  </a:ext>
                </a:extLst>
              </a:tr>
              <a:tr h="445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FECTOT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Taxa de fecundidade total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Taxa de fecundidade total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Número médio de filhos que uma mulher deverá ter ao terminar o período reprodutivo (15 a 49 anos de idade).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1243427927"/>
                  </a:ext>
                </a:extLst>
              </a:tr>
              <a:tr h="445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Mortalidade infantil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Mortalidade até um ano de 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Número de crianças que não deverão sobreviver ao primeiro ano de vida em cada 1000 crianças nascidas vivas.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40645523"/>
                  </a:ext>
                </a:extLst>
              </a:tr>
              <a:tr h="445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Mortalidade até 5 anos de 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Mortalidade até cinco anos de 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morrer entre o nascimento e a idade exata de 5 anos, por 1000 crianças nascidas vivas.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2125752166"/>
                  </a:ext>
                </a:extLst>
              </a:tr>
              <a:tr h="8904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RAZDEP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Razão de dependência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Percentual da população de menos de 15 anos e da população de 65 anos e mais em relação à população de 15 a 64 anos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Razão de dependência é medida pela razão entre o número de pessoas com 14 anos ou menos e de 65 anos ou mais de idade (população dependente) e o número de pessoas com idade de 15 a 64 anos (população potencialmente ativa) multiplicado por 100.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2188021501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SOBRE40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sobrevivência até 40 anos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sobrevivência até 40 anos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uma criança recém-nascida viver até os 40 anos, se permanecerem constantes ao longo da vida o nível e o padrão de mortalidade por idade prevalecentes no ano do Censo.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76932357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SOBRE60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sobrevivência até 60 anos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sobrevivência até 60 anos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Probabilidade de uma criança recém-nascida viver até os 60 anos, se permanecerem constantes ao longo da vida o nível e o padrão de mortalidade por idade prevalecentes no ano do Censo.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1810407683"/>
                  </a:ext>
                </a:extLst>
              </a:tr>
              <a:tr h="296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T_ENV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Taxa de envelhecimento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Taxa de envelhecimento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Razão entre a população de 65 anos ou mais de idade e a população total multiplicado por 100.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4771" marT="4771" marB="0" anchor="ctr"/>
                </a:tc>
                <a:extLst>
                  <a:ext uri="{0D108BD9-81ED-4DB2-BD59-A6C34878D82A}">
                    <a16:rowId xmlns:a16="http://schemas.microsoft.com/office/drawing/2014/main" val="5176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0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4041845" y="885347"/>
            <a:ext cx="6624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434343"/>
                </a:solidFill>
                <a:latin typeface="Open Sans" panose="020B0604020202020204" charset="0"/>
              </a:rPr>
              <a:t>Base de dados do IBGE com as coordenadas dos municípios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Dicionário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4FC149B-49D5-4118-9C4F-37989BD9EC63}"/>
              </a:ext>
            </a:extLst>
          </p:cNvPr>
          <p:cNvSpPr/>
          <p:nvPr/>
        </p:nvSpPr>
        <p:spPr>
          <a:xfrm>
            <a:off x="1289400" y="239016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9C0426-CF59-EEBA-C4FE-743A2DA79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25827"/>
              </p:ext>
            </p:extLst>
          </p:nvPr>
        </p:nvGraphicFramePr>
        <p:xfrm>
          <a:off x="4130675" y="1452731"/>
          <a:ext cx="4260850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451">
                  <a:extLst>
                    <a:ext uri="{9D8B030D-6E8A-4147-A177-3AD203B41FA5}">
                      <a16:colId xmlns:a16="http://schemas.microsoft.com/office/drawing/2014/main" val="3645099174"/>
                    </a:ext>
                  </a:extLst>
                </a:gridCol>
                <a:gridCol w="3026399">
                  <a:extLst>
                    <a:ext uri="{9D8B030D-6E8A-4147-A177-3AD203B41FA5}">
                      <a16:colId xmlns:a16="http://schemas.microsoft.com/office/drawing/2014/main" val="278830168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nome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descrição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1873982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codigo_ibge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do Município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64427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nome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Nome do município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623430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latitude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Coordenada de latitude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69621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longitude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Coordenada de longitude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3760356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capital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da capital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2202081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codigo_uf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da Unidade da Federação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86262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siafi_id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registrado no SIAFI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3905765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ddd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de discagem à distância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3211496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fuso_horario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fuso horário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620" marT="7620" marB="0" anchor="b"/>
                </a:tc>
                <a:extLst>
                  <a:ext uri="{0D108BD9-81ED-4DB2-BD59-A6C34878D82A}">
                    <a16:rowId xmlns:a16="http://schemas.microsoft.com/office/drawing/2014/main" val="163275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4041845" y="885347"/>
            <a:ext cx="6624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434343"/>
                </a:solidFill>
                <a:latin typeface="Open Sans" panose="020B0604020202020204" charset="0"/>
              </a:rPr>
              <a:t>Análise dos dados da tabela de dados de saúde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exploratória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dados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4FC149B-49D5-4118-9C4F-37989BD9EC63}"/>
              </a:ext>
            </a:extLst>
          </p:cNvPr>
          <p:cNvSpPr/>
          <p:nvPr/>
        </p:nvSpPr>
        <p:spPr>
          <a:xfrm>
            <a:off x="1289400" y="239016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980CE0-FE4B-5355-B71D-10E25FC1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02" y="1154846"/>
            <a:ext cx="5143776" cy="19651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28C021-ED04-4AC1-399F-DF50204A2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234" y="3399087"/>
            <a:ext cx="4778616" cy="314592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CE1E98-D963-47C0-C082-E2851E25638A}"/>
              </a:ext>
            </a:extLst>
          </p:cNvPr>
          <p:cNvGrpSpPr/>
          <p:nvPr/>
        </p:nvGrpSpPr>
        <p:grpSpPr>
          <a:xfrm>
            <a:off x="7150068" y="3429000"/>
            <a:ext cx="4984782" cy="3086097"/>
            <a:chOff x="7150068" y="3429000"/>
            <a:chExt cx="4984782" cy="308609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B1D1FE6-38F0-6D6C-C963-19C28C24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0068" y="3429000"/>
              <a:ext cx="4984782" cy="3086097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329F11B-8B94-BD0C-5129-CBAF89347A33}"/>
                </a:ext>
              </a:extLst>
            </p:cNvPr>
            <p:cNvSpPr/>
            <p:nvPr/>
          </p:nvSpPr>
          <p:spPr>
            <a:xfrm>
              <a:off x="7661895" y="4561820"/>
              <a:ext cx="283226" cy="178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833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4248443" y="1535664"/>
            <a:ext cx="7943557" cy="3201627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345753" y="561505"/>
              <a:ext cx="958163" cy="18595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61;p13">
            <a:extLst>
              <a:ext uri="{FF2B5EF4-FFF2-40B4-BE49-F238E27FC236}">
                <a16:creationId xmlns:a16="http://schemas.microsoft.com/office/drawing/2014/main" id="{A90B1294-65ED-43CE-936E-0250E17F5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1814933" y="1822456"/>
            <a:ext cx="2433510" cy="68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8582706-F5DF-4D31-921A-D90BA26BA469}"/>
              </a:ext>
            </a:extLst>
          </p:cNvPr>
          <p:cNvSpPr/>
          <p:nvPr/>
        </p:nvSpPr>
        <p:spPr>
          <a:xfrm>
            <a:off x="229840" y="1887477"/>
            <a:ext cx="1898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accent4"/>
                </a:solidFill>
              </a:rPr>
              <a:t>Modificar</a:t>
            </a:r>
          </a:p>
          <a:p>
            <a:r>
              <a:rPr lang="da-DK" dirty="0">
                <a:solidFill>
                  <a:schemeClr val="accent4"/>
                </a:solidFill>
              </a:rPr>
              <a:t> imagem </a:t>
            </a:r>
          </a:p>
          <a:p>
            <a:r>
              <a:rPr lang="da-DK" dirty="0">
                <a:solidFill>
                  <a:schemeClr val="accent4"/>
                </a:solidFill>
              </a:rPr>
              <a:t>a seu </a:t>
            </a:r>
          </a:p>
          <a:p>
            <a:r>
              <a:rPr lang="da-DK" dirty="0">
                <a:solidFill>
                  <a:schemeClr val="accent4"/>
                </a:solidFill>
              </a:rPr>
              <a:t>critério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Photo Of People Near Wooden Table">
            <a:extLst>
              <a:ext uri="{FF2B5EF4-FFF2-40B4-BE49-F238E27FC236}">
                <a16:creationId xmlns:a16="http://schemas.microsoft.com/office/drawing/2014/main" id="{1FA243AB-D387-43BF-858B-256C06F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35665"/>
            <a:ext cx="4248443" cy="32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2F441C4-D02C-4ACD-A149-8CEF6C3E9575}"/>
              </a:ext>
            </a:extLst>
          </p:cNvPr>
          <p:cNvSpPr txBox="1">
            <a:spLocks/>
          </p:cNvSpPr>
          <p:nvPr/>
        </p:nvSpPr>
        <p:spPr>
          <a:xfrm>
            <a:off x="477985" y="31455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Considerações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finais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ABD4B8B-01CD-43A9-AC87-56FCDC09802F}"/>
              </a:ext>
            </a:extLst>
          </p:cNvPr>
          <p:cNvSpPr/>
          <p:nvPr/>
        </p:nvSpPr>
        <p:spPr>
          <a:xfrm>
            <a:off x="4648544" y="1360934"/>
            <a:ext cx="5728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Finalização da PoC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Essa entrega, a terceira entrega do trabalho, encerra o trabalho apresentando arquitetura, todas as etapas de ingestão de dados, disponibilização nas camadas do repositório e exibição das informações de forma tabulada em um painel interativo feito em Power BI.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resultado observa-se uma solução capaz de adquirir dados e fazer a ingestão em uma estrutura de armazenamento com facilidades de diversidade de formatos, segurança e escalabilidade.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Os dados são distribuídos em camadas que permitem a consulta e montagem de novos painéis e conjunto de dados, pois foram observados todos os critérios para manter os dados originais intactos.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Estão disponíveis no repositório dados do CENSO e do PNAD, permitindo novas consultas e painéis.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845E9F-2A43-1DF4-D6B6-95186ECE3160}"/>
              </a:ext>
            </a:extLst>
          </p:cNvPr>
          <p:cNvSpPr txBox="1"/>
          <p:nvPr/>
        </p:nvSpPr>
        <p:spPr>
          <a:xfrm>
            <a:off x="4691891" y="52813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linkClick r:id="rId5"/>
              </a:rPr>
              <a:t>https://github.com/nailson-br/tcc_fia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597F1-40E2-2069-4674-64013E2485A1}"/>
              </a:ext>
            </a:extLst>
          </p:cNvPr>
          <p:cNvSpPr txBox="1"/>
          <p:nvPr/>
        </p:nvSpPr>
        <p:spPr>
          <a:xfrm>
            <a:off x="4648544" y="4912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Repositório do projeto</a:t>
            </a:r>
          </a:p>
        </p:txBody>
      </p:sp>
    </p:spTree>
    <p:extLst>
      <p:ext uri="{BB962C8B-B14F-4D97-AF65-F5344CB8AC3E}">
        <p14:creationId xmlns:p14="http://schemas.microsoft.com/office/powerpoint/2010/main" val="30653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30471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Proposta da arquitetura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Ferramentas utilizadas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 das ferramentas utilizadas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Dicionário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(inicial) dos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Considerações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finais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4631064" y="1032815"/>
            <a:ext cx="0" cy="2717069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58208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58208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58208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58208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58208" y="31830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58208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558208" y="3604110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702969" y="1755011"/>
            <a:ext cx="720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Apresentar dados referentes ao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Atlas de Desenvolvimento Humano no Brasil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Portal de Dados Abertos do Governo Federal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Os dados serão ingeridos em ambiente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Big Data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serão tratados e distribuídos em bases separadas por assunto, possibilitando o consumo das informações de forma organizada e estruturada.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resultado final desse trabalho será a disponibilização de 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painéis interativos em Power BI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análise das informações referentes ao IDH.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partir desse painéis, será possível fazer seleção de regiões, UF ou até mesmo, municípios para visualização dos dados por assunto.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essa entrega serão disponibilizados os dados referentes aos índices relacionados à saúde.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A3C38B-C19E-C51B-9C8A-34308C27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" y="978957"/>
            <a:ext cx="7963590" cy="4900085"/>
          </a:xfrm>
          <a:prstGeom prst="rect">
            <a:avLst/>
          </a:prstGeom>
        </p:spPr>
      </p:pic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Arquitetura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inicial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proposta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Espaço Reservado para Data 5">
            <a:extLst>
              <a:ext uri="{FF2B5EF4-FFF2-40B4-BE49-F238E27FC236}">
                <a16:creationId xmlns:a16="http://schemas.microsoft.com/office/drawing/2014/main" id="{B04190FB-4732-4C70-A897-FFA84BA1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52F71D-8102-D022-330C-51C47FAAA8EE}"/>
              </a:ext>
            </a:extLst>
          </p:cNvPr>
          <p:cNvSpPr/>
          <p:nvPr/>
        </p:nvSpPr>
        <p:spPr>
          <a:xfrm>
            <a:off x="141723" y="264414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B58E55-0B21-E41C-C8FA-1C9260EC80EA}"/>
              </a:ext>
            </a:extLst>
          </p:cNvPr>
          <p:cNvSpPr/>
          <p:nvPr/>
        </p:nvSpPr>
        <p:spPr>
          <a:xfrm>
            <a:off x="2328546" y="276860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4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DD31209-C29B-B5AD-213B-FC025ECC7E6E}"/>
              </a:ext>
            </a:extLst>
          </p:cNvPr>
          <p:cNvSpPr/>
          <p:nvPr/>
        </p:nvSpPr>
        <p:spPr>
          <a:xfrm>
            <a:off x="2328546" y="2621915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3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BB29ACF-1B54-1221-D88D-9993CECDD27B}"/>
              </a:ext>
            </a:extLst>
          </p:cNvPr>
          <p:cNvSpPr/>
          <p:nvPr/>
        </p:nvSpPr>
        <p:spPr>
          <a:xfrm>
            <a:off x="5755807" y="561848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FE67474-D743-BB72-9741-C0588531D212}"/>
              </a:ext>
            </a:extLst>
          </p:cNvPr>
          <p:cNvSpPr/>
          <p:nvPr/>
        </p:nvSpPr>
        <p:spPr>
          <a:xfrm>
            <a:off x="5755807" y="5471795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C147E5E-C504-F8D0-D5B1-68A42CDB55F2}"/>
              </a:ext>
            </a:extLst>
          </p:cNvPr>
          <p:cNvSpPr txBox="1"/>
          <p:nvPr/>
        </p:nvSpPr>
        <p:spPr>
          <a:xfrm>
            <a:off x="8249170" y="751344"/>
            <a:ext cx="37332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Arquivos disponibilizados no site Portal Brasileiro de Dados Abertos (Governo Federal);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Obtenção das bases de dados via AirFlow;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Conversão das fontes em formato padronizado, sem alterações nos dados originais;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Armazenamento em camada RAW;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Tratamento dos dados;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Disponibilização de dados tratados e consolidados em camada CONTEXT;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Disponibilização de dados em tabelas e/ou </a:t>
            </a:r>
            <a:r>
              <a:rPr lang="pt-BR" dirty="0" err="1"/>
              <a:t>views</a:t>
            </a:r>
            <a:r>
              <a:rPr lang="pt-BR" dirty="0"/>
              <a:t>, direcionadas à propósitos e áreas de negócio;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Consumo das tabelas e geração de relatórios analíticos;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Disponibilização em navegadores e dispositivos móveis;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D16F1854-09B3-09F8-56FD-284DF8AF6B62}"/>
              </a:ext>
            </a:extLst>
          </p:cNvPr>
          <p:cNvSpPr/>
          <p:nvPr/>
        </p:nvSpPr>
        <p:spPr>
          <a:xfrm>
            <a:off x="2328546" y="247523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2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A6A7960-B9A8-C114-F086-89C6CF635754}"/>
              </a:ext>
            </a:extLst>
          </p:cNvPr>
          <p:cNvSpPr/>
          <p:nvPr/>
        </p:nvSpPr>
        <p:spPr>
          <a:xfrm>
            <a:off x="3953383" y="563433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D70C5B9-58CD-1686-1602-7B6BE273F564}"/>
              </a:ext>
            </a:extLst>
          </p:cNvPr>
          <p:cNvSpPr/>
          <p:nvPr/>
        </p:nvSpPr>
        <p:spPr>
          <a:xfrm>
            <a:off x="4899431" y="2768600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6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46E535A-2938-5EFB-D334-7FF23E21C87F}"/>
              </a:ext>
            </a:extLst>
          </p:cNvPr>
          <p:cNvSpPr/>
          <p:nvPr/>
        </p:nvSpPr>
        <p:spPr>
          <a:xfrm>
            <a:off x="4899431" y="2621915"/>
            <a:ext cx="194310" cy="1466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783448"/>
            <a:ext cx="8063598" cy="4807852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4128401" y="1170235"/>
            <a:ext cx="662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434343"/>
                </a:solidFill>
                <a:latin typeface="Open Sans" panose="020B0604020202020204" charset="0"/>
              </a:rPr>
              <a:t>O fluxo dos dados, da ingestão à disponibilização, usa as seguintes ferrametentas: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240867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Apache AirFlow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Orquestrador de fluxo de dados para obtenção dos dados externos e ingestão nas camadas do MinIO conforme contexto.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MinIO</a:t>
            </a:r>
          </a:p>
          <a:p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Storage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Objetos com divisão nas camadas: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RAW – objetos/dados armazenados sem modificação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 – dados armazenados com tratamento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TRUST – dados armazenados já em contexto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PostgreSQL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Banco de dados relacional para camada de disponibilização dos dados.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Power BI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Ferramenta analítica na qual serão exibidos os painéis interativos com os dados disponibilizados.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7" y="153474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Apache AirFlow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DAG para ingestão dos dados na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RAW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EC775E-FDD2-4C98-C9AD-00E26C503CAE}"/>
              </a:ext>
            </a:extLst>
          </p:cNvPr>
          <p:cNvSpPr/>
          <p:nvPr/>
        </p:nvSpPr>
        <p:spPr>
          <a:xfrm>
            <a:off x="4392767" y="5290156"/>
            <a:ext cx="6741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Os dados são obtidos a partir de sites do Governo Federal em formato ZIP.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Todos os dados são mantidos: arquivos zip, conteúdo dos arquivos zip e arquivos Excel.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Cada aba dos arquivos Excel são extraídas e gravadas em formato CSV.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A3C46A-2619-C54A-3FBC-DF3D002F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67" y="2273408"/>
            <a:ext cx="6906198" cy="3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Apache AirFlow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DAG para ingestão dos dados na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EC775E-FDD2-4C98-C9AD-00E26C503CAE}"/>
              </a:ext>
            </a:extLst>
          </p:cNvPr>
          <p:cNvSpPr/>
          <p:nvPr/>
        </p:nvSpPr>
        <p:spPr>
          <a:xfrm>
            <a:off x="4392767" y="5170081"/>
            <a:ext cx="6741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Apenas os dados do censo referente todos os municípios.</a:t>
            </a:r>
          </a:p>
          <a:p>
            <a:endParaRPr lang="pt-BR" sz="1400" u="sng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Também estão sendo armazenadas as coordenadas dos municípios a partir de dados do IBGE.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8A3B1C-DABD-FA79-B27A-B569DFD0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51" y="2624780"/>
            <a:ext cx="4922947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3743391" y="1240522"/>
            <a:ext cx="8063598" cy="5503177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Detalhamento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ferramentas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utilizadas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392768" y="186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Apache AirFlow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DAG para ingestão dos dados na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TRUST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EC775E-FDD2-4C98-C9AD-00E26C503CAE}"/>
              </a:ext>
            </a:extLst>
          </p:cNvPr>
          <p:cNvSpPr/>
          <p:nvPr/>
        </p:nvSpPr>
        <p:spPr>
          <a:xfrm>
            <a:off x="4392767" y="5303876"/>
            <a:ext cx="6741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Todos os dados do censo referente todos os municípios.</a:t>
            </a:r>
          </a:p>
          <a:p>
            <a:endParaRPr lang="pt-BR" sz="1400" u="sng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Também estão sendo armazenadas as coordenadas dos municípios a partir de dados do IBGE.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14A40E-1653-391C-B181-F3F7AA0D5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67" y="2654400"/>
            <a:ext cx="470194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1607</Words>
  <Application>Microsoft Office PowerPoint</Application>
  <PresentationFormat>Widescreen</PresentationFormat>
  <Paragraphs>263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Tema do Office</vt:lpstr>
      <vt:lpstr>Simple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Nailson dos Santos</cp:lastModifiedBy>
  <cp:revision>658</cp:revision>
  <dcterms:created xsi:type="dcterms:W3CDTF">2020-04-08T18:00:12Z</dcterms:created>
  <dcterms:modified xsi:type="dcterms:W3CDTF">2023-10-29T19:40:58Z</dcterms:modified>
</cp:coreProperties>
</file>