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86DB26-85A8-485D-9167-28F5F86FE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25EBFC-6F0A-467B-A3C1-FE4089830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B9822A-5B64-4304-9677-CAEF72EA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4D399E-F017-4426-9E26-6741DB71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A92699-C755-445C-96A1-658CD512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340090-EAD0-49E7-9155-317C945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7160D3-9C6C-4EDE-A45D-DFC9AB0F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BF8507-A8DC-48CC-ACBD-36EC13F9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D0D600-CF21-4065-93E3-4575A7FF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4D913-5BBA-48DC-B9E9-58DBC923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7D6E6D3-84DD-4AF0-ACAC-605A531B4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C0F1C8-E6AA-4A9A-94B0-8F2155439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A442B2-F015-44A7-B305-DD6ADA2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61AF58-F99E-43D4-AD6C-0144A080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03BACA-03B2-4A32-8A55-42421356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925A3-0A21-4BCB-B5F1-323C07E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050A1F-C15D-43BD-A960-C537A128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7C4B8C-308E-4423-9AD4-C497D306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CB74D0-1E74-4DC2-8C19-83D802C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9F3B3-CDB9-4421-8BF2-E5BBE670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39F291-66D2-4F27-AAC8-517C93CA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171EEC-A676-4DD0-918E-4DFF996B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E7C7F7-DFB5-45B8-B558-AF76119B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357A4E-044E-4C22-9CBC-8053324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666DD1-D3A4-4CE3-92FC-62048546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277BF3-6BED-4AB8-A1F9-E9958F61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A3D98E-A6A1-4E7B-9F22-6CFBC2BB7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E0C74B-CF37-4AEC-A540-598D35DB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D5717D-3F48-4FBB-8302-DC064316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AC3AC3-29D6-446A-99C9-8E38B5D1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83C361-D840-4461-BDF1-A1D45B9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6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1126EB-C90A-4A7A-B445-C32831BB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DF7195-00AC-43D2-8465-EF248947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75DBFA-C411-4D38-BCCA-2CED28E4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770500D-2473-4D60-95D2-69EC9BE2D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F209953-639F-43B8-9F90-4218B801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5DC0886-911F-4DD4-AA9E-41ED97E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92A4D5D-2A43-4D89-B1D5-BEF25FFB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3BB5DC9-C58C-45DD-8186-72F08590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74D95D7-F85D-4BC6-9A9C-8ECAB850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48B2DD9-BDCF-4780-85B2-F665717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4A151C-9B5A-4E5D-A1EA-CC951CCD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340EC-09F5-4886-A614-09A4F139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F839F85-D5ED-42D9-A6E0-150BEED6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01B3588-7EB0-48EE-A500-DCD2999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282E1C7-33BF-4AA7-BB25-8C7DA0AF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341D3A-4245-43B0-85F8-EE82501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AD2E35-D125-448D-85BE-E7B2DC9F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C11332A-7180-4CFB-9053-D5EF75906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FA15D7-2C44-4B29-AFBD-020B741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B33A5E-EE9A-4483-8AAB-66C33E93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CE5941-56FB-4F46-92E0-5E7EC6F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02C552-CCC2-4F95-A820-DAA17F61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5E59E5-5234-4163-97D9-0C926914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AF10A57-9DC2-4BA1-857B-89E4E25B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79D112-AD6C-493E-B735-D34B2A39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870F57-31B2-479D-BC5E-6779B0AD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43E394-422A-40BD-A442-D2AA58E4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28E134-E246-4FEC-97B0-ED8965ED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E48CD2-26AC-415D-AF40-E28B3F79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77463A-7354-4977-82D5-593E39FE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2B34-630B-49E4-AA64-73B8A71DAF3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7AAFB6-4335-4BF9-84FF-971BF515F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091F86-A7BE-4123-9CF2-94698DF64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8F54-C658-40CB-A07A-170D1F74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8D322D-C386-4EF5-A72F-27233122D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IMMD 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CCF200-AEA8-4DBF-B67A-6E7FB084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1315F2-AE4A-4219-AFC3-9919F0D2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2B0CEE-88F7-4BEB-9DD7-062855E0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4B31D1-F088-471A-864F-006FF172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A53DB-59C4-4D09-B2BA-9D0948EA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5708DB-2690-484E-8828-F3F3BE49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Motivations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IMD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87C535-4A08-4634-9387-3BB0B16F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Overcoming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 </a:t>
            </a:r>
            <a:r>
              <a:rPr lang="tr-TR" dirty="0" err="1"/>
              <a:t>limitations</a:t>
            </a:r>
            <a:r>
              <a:rPr lang="tr-TR" dirty="0"/>
              <a:t> of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electronics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CC6857F-A47B-4FBF-B66F-E3D9A0D93A34}"/>
              </a:ext>
            </a:extLst>
          </p:cNvPr>
          <p:cNvSpPr txBox="1"/>
          <p:nvPr/>
        </p:nvSpPr>
        <p:spPr>
          <a:xfrm>
            <a:off x="4280452" y="2531165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HOW?</a:t>
            </a:r>
            <a:endParaRPr lang="en-US" sz="3600" dirty="0"/>
          </a:p>
        </p:txBody>
      </p:sp>
      <p:sp>
        <p:nvSpPr>
          <p:cNvPr id="5" name="Ok: Aşağı 4">
            <a:extLst>
              <a:ext uri="{FF2B5EF4-FFF2-40B4-BE49-F238E27FC236}">
                <a16:creationId xmlns:a16="http://schemas.microsoft.com/office/drawing/2014/main" id="{98DA516A-B3E1-450A-B170-B5BEC5DC9147}"/>
              </a:ext>
            </a:extLst>
          </p:cNvPr>
          <p:cNvSpPr/>
          <p:nvPr/>
        </p:nvSpPr>
        <p:spPr>
          <a:xfrm rot="4038842">
            <a:off x="3805309" y="2608697"/>
            <a:ext cx="556591" cy="1533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k: Aşağı 5">
            <a:extLst>
              <a:ext uri="{FF2B5EF4-FFF2-40B4-BE49-F238E27FC236}">
                <a16:creationId xmlns:a16="http://schemas.microsoft.com/office/drawing/2014/main" id="{6D690A6B-85CB-40FE-97CC-0E639C3593BD}"/>
              </a:ext>
            </a:extLst>
          </p:cNvPr>
          <p:cNvSpPr/>
          <p:nvPr/>
        </p:nvSpPr>
        <p:spPr>
          <a:xfrm>
            <a:off x="5503803" y="3257157"/>
            <a:ext cx="556591" cy="1267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id="{80F02011-BAD1-4B42-A8EA-E1AEFB4357A8}"/>
              </a:ext>
            </a:extLst>
          </p:cNvPr>
          <p:cNvSpPr/>
          <p:nvPr/>
        </p:nvSpPr>
        <p:spPr>
          <a:xfrm rot="17984299">
            <a:off x="7212826" y="2617941"/>
            <a:ext cx="633106" cy="151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672593F-E612-42CB-A0E8-53F11FB93D51}"/>
              </a:ext>
            </a:extLst>
          </p:cNvPr>
          <p:cNvSpPr txBox="1"/>
          <p:nvPr/>
        </p:nvSpPr>
        <p:spPr>
          <a:xfrm>
            <a:off x="1368612" y="3801906"/>
            <a:ext cx="253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efficency</a:t>
            </a:r>
            <a:r>
              <a:rPr lang="tr-TR" dirty="0"/>
              <a:t> </a:t>
            </a:r>
          </a:p>
          <a:p>
            <a:r>
              <a:rPr lang="tr-TR" dirty="0"/>
              <a:t>(</a:t>
            </a:r>
            <a:r>
              <a:rPr lang="tr-TR" dirty="0" err="1"/>
              <a:t>kill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of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!)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3B90D6E-D547-44EF-951B-DE1AA5508F7B}"/>
              </a:ext>
            </a:extLst>
          </p:cNvPr>
          <p:cNvSpPr txBox="1"/>
          <p:nvPr/>
        </p:nvSpPr>
        <p:spPr>
          <a:xfrm>
            <a:off x="4280452" y="4508177"/>
            <a:ext cx="308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(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 transfer </a:t>
            </a:r>
            <a:r>
              <a:rPr lang="tr-TR" dirty="0" err="1"/>
              <a:t>techniques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11" name="Picture 2" descr="heat sink ile ilgili görsel sonucu">
            <a:extLst>
              <a:ext uri="{FF2B5EF4-FFF2-40B4-BE49-F238E27FC236}">
                <a16:creationId xmlns:a16="http://schemas.microsoft.com/office/drawing/2014/main" id="{EF74D413-8E8D-434B-8188-9415298F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14" y="5415415"/>
            <a:ext cx="2140499" cy="14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E1A6B7B-5356-4DCB-9473-2344A16FA376}"/>
              </a:ext>
            </a:extLst>
          </p:cNvPr>
          <p:cNvSpPr txBox="1"/>
          <p:nvPr/>
        </p:nvSpPr>
        <p:spPr>
          <a:xfrm>
            <a:off x="8468139" y="3617844"/>
            <a:ext cx="234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Higher-temperature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electronics</a:t>
            </a:r>
            <a:endParaRPr lang="en-US" dirty="0"/>
          </a:p>
        </p:txBody>
      </p:sp>
      <p:pic>
        <p:nvPicPr>
          <p:cNvPr id="1028" name="Picture 4" descr="higher temperature ile ilgili görsel sonucu">
            <a:extLst>
              <a:ext uri="{FF2B5EF4-FFF2-40B4-BE49-F238E27FC236}">
                <a16:creationId xmlns:a16="http://schemas.microsoft.com/office/drawing/2014/main" id="{7635E2D2-703A-4B28-A1C6-C63EF3DD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01" y="4414073"/>
            <a:ext cx="1029017" cy="17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0181A4-F492-4152-916D-F2A3CA3E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, how?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B901C-5AB4-4D1D-BACF-5E832366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..</a:t>
            </a:r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000" i="1" dirty="0" err="1"/>
              <a:t>Higher</a:t>
            </a:r>
            <a:r>
              <a:rPr lang="tr-TR" sz="4000" i="1" dirty="0"/>
              <a:t> </a:t>
            </a:r>
            <a:r>
              <a:rPr lang="tr-TR" sz="4000" i="1" dirty="0" err="1"/>
              <a:t>efficiency</a:t>
            </a:r>
            <a:r>
              <a:rPr lang="tr-TR" sz="4000" i="1" dirty="0"/>
              <a:t> = </a:t>
            </a:r>
            <a:r>
              <a:rPr lang="tr-TR" sz="4000" i="1" dirty="0" err="1"/>
              <a:t>Lower</a:t>
            </a:r>
            <a:r>
              <a:rPr lang="tr-TR" sz="4000" i="1" dirty="0"/>
              <a:t> </a:t>
            </a:r>
            <a:r>
              <a:rPr lang="tr-TR" sz="4000" i="1" dirty="0" err="1"/>
              <a:t>losses</a:t>
            </a:r>
            <a:endParaRPr lang="en-US" sz="4000" i="1" dirty="0"/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id="{7DF78571-9878-47E3-9F75-7A97C0C1241D}"/>
              </a:ext>
            </a:extLst>
          </p:cNvPr>
          <p:cNvSpPr/>
          <p:nvPr/>
        </p:nvSpPr>
        <p:spPr>
          <a:xfrm rot="3101107">
            <a:off x="7478998" y="3316326"/>
            <a:ext cx="344556" cy="1304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A0FA282-728A-4C49-9B13-4F3BFEE1B6B9}"/>
              </a:ext>
            </a:extLst>
          </p:cNvPr>
          <p:cNvSpPr txBox="1"/>
          <p:nvPr/>
        </p:nvSpPr>
        <p:spPr>
          <a:xfrm>
            <a:off x="4770783" y="4231003"/>
            <a:ext cx="2080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/>
              <a:t>Leakage</a:t>
            </a:r>
            <a:r>
              <a:rPr lang="tr-TR" sz="3200" dirty="0"/>
              <a:t> </a:t>
            </a:r>
            <a:r>
              <a:rPr lang="tr-TR" sz="3200" dirty="0" err="1"/>
              <a:t>current</a:t>
            </a:r>
            <a:endParaRPr lang="en-US" sz="3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203627E-80AE-43F2-9FD2-B69CB496C319}"/>
              </a:ext>
            </a:extLst>
          </p:cNvPr>
          <p:cNvSpPr txBox="1"/>
          <p:nvPr/>
        </p:nvSpPr>
        <p:spPr>
          <a:xfrm>
            <a:off x="2332383" y="548090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Wide-Bandgap</a:t>
            </a:r>
            <a:r>
              <a:rPr lang="tr-TR" sz="2400" dirty="0"/>
              <a:t>?</a:t>
            </a:r>
            <a:endParaRPr lang="en-US" sz="2400" dirty="0"/>
          </a:p>
        </p:txBody>
      </p:sp>
      <p:sp>
        <p:nvSpPr>
          <p:cNvPr id="10" name="Serbest Form: Şekil 9">
            <a:extLst>
              <a:ext uri="{FF2B5EF4-FFF2-40B4-BE49-F238E27FC236}">
                <a16:creationId xmlns:a16="http://schemas.microsoft.com/office/drawing/2014/main" id="{A674C459-B705-4A16-B404-19BC4294CA6A}"/>
              </a:ext>
            </a:extLst>
          </p:cNvPr>
          <p:cNvSpPr/>
          <p:nvPr/>
        </p:nvSpPr>
        <p:spPr>
          <a:xfrm>
            <a:off x="3034430" y="4028661"/>
            <a:ext cx="1948387" cy="1111233"/>
          </a:xfrm>
          <a:custGeom>
            <a:avLst/>
            <a:gdLst>
              <a:gd name="connsiteX0" fmla="*/ 1948387 w 1948387"/>
              <a:gd name="connsiteY0" fmla="*/ 636104 h 1111233"/>
              <a:gd name="connsiteX1" fmla="*/ 1776109 w 1948387"/>
              <a:gd name="connsiteY1" fmla="*/ 556591 h 1111233"/>
              <a:gd name="connsiteX2" fmla="*/ 1643587 w 1948387"/>
              <a:gd name="connsiteY2" fmla="*/ 503582 h 1111233"/>
              <a:gd name="connsiteX3" fmla="*/ 1537570 w 1948387"/>
              <a:gd name="connsiteY3" fmla="*/ 437322 h 1111233"/>
              <a:gd name="connsiteX4" fmla="*/ 1259274 w 1948387"/>
              <a:gd name="connsiteY4" fmla="*/ 304800 h 1111233"/>
              <a:gd name="connsiteX5" fmla="*/ 1193013 w 1948387"/>
              <a:gd name="connsiteY5" fmla="*/ 212035 h 1111233"/>
              <a:gd name="connsiteX6" fmla="*/ 1166509 w 1948387"/>
              <a:gd name="connsiteY6" fmla="*/ 185530 h 1111233"/>
              <a:gd name="connsiteX7" fmla="*/ 1113500 w 1948387"/>
              <a:gd name="connsiteY7" fmla="*/ 145774 h 1111233"/>
              <a:gd name="connsiteX8" fmla="*/ 1060492 w 1948387"/>
              <a:gd name="connsiteY8" fmla="*/ 119269 h 1111233"/>
              <a:gd name="connsiteX9" fmla="*/ 994231 w 1948387"/>
              <a:gd name="connsiteY9" fmla="*/ 79513 h 1111233"/>
              <a:gd name="connsiteX10" fmla="*/ 901466 w 1948387"/>
              <a:gd name="connsiteY10" fmla="*/ 26504 h 1111233"/>
              <a:gd name="connsiteX11" fmla="*/ 821953 w 1948387"/>
              <a:gd name="connsiteY11" fmla="*/ 0 h 1111233"/>
              <a:gd name="connsiteX12" fmla="*/ 543657 w 1948387"/>
              <a:gd name="connsiteY12" fmla="*/ 26504 h 1111233"/>
              <a:gd name="connsiteX13" fmla="*/ 424387 w 1948387"/>
              <a:gd name="connsiteY13" fmla="*/ 92765 h 1111233"/>
              <a:gd name="connsiteX14" fmla="*/ 265361 w 1948387"/>
              <a:gd name="connsiteY14" fmla="*/ 238539 h 1111233"/>
              <a:gd name="connsiteX15" fmla="*/ 146092 w 1948387"/>
              <a:gd name="connsiteY15" fmla="*/ 424069 h 1111233"/>
              <a:gd name="connsiteX16" fmla="*/ 119587 w 1948387"/>
              <a:gd name="connsiteY16" fmla="*/ 477078 h 1111233"/>
              <a:gd name="connsiteX17" fmla="*/ 93083 w 1948387"/>
              <a:gd name="connsiteY17" fmla="*/ 556591 h 1111233"/>
              <a:gd name="connsiteX18" fmla="*/ 79831 w 1948387"/>
              <a:gd name="connsiteY18" fmla="*/ 675861 h 1111233"/>
              <a:gd name="connsiteX19" fmla="*/ 40074 w 1948387"/>
              <a:gd name="connsiteY19" fmla="*/ 1060174 h 1111233"/>
              <a:gd name="connsiteX20" fmla="*/ 26822 w 1948387"/>
              <a:gd name="connsiteY20" fmla="*/ 1020417 h 1111233"/>
              <a:gd name="connsiteX21" fmla="*/ 40074 w 1948387"/>
              <a:gd name="connsiteY21" fmla="*/ 1007165 h 1111233"/>
              <a:gd name="connsiteX22" fmla="*/ 132840 w 1948387"/>
              <a:gd name="connsiteY22" fmla="*/ 1060174 h 1111233"/>
              <a:gd name="connsiteX23" fmla="*/ 146092 w 1948387"/>
              <a:gd name="connsiteY23" fmla="*/ 1007165 h 111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48387" h="1111233">
                <a:moveTo>
                  <a:pt x="1948387" y="636104"/>
                </a:moveTo>
                <a:cubicBezTo>
                  <a:pt x="1749646" y="556608"/>
                  <a:pt x="2062516" y="683883"/>
                  <a:pt x="1776109" y="556591"/>
                </a:cubicBezTo>
                <a:cubicBezTo>
                  <a:pt x="1732633" y="537268"/>
                  <a:pt x="1686141" y="524859"/>
                  <a:pt x="1643587" y="503582"/>
                </a:cubicBezTo>
                <a:cubicBezTo>
                  <a:pt x="1606313" y="484945"/>
                  <a:pt x="1574844" y="455959"/>
                  <a:pt x="1537570" y="437322"/>
                </a:cubicBezTo>
                <a:cubicBezTo>
                  <a:pt x="1154661" y="245867"/>
                  <a:pt x="1440860" y="413750"/>
                  <a:pt x="1259274" y="304800"/>
                </a:cubicBezTo>
                <a:cubicBezTo>
                  <a:pt x="1236318" y="270365"/>
                  <a:pt x="1220417" y="244920"/>
                  <a:pt x="1193013" y="212035"/>
                </a:cubicBezTo>
                <a:cubicBezTo>
                  <a:pt x="1185014" y="202437"/>
                  <a:pt x="1176107" y="193529"/>
                  <a:pt x="1166509" y="185530"/>
                </a:cubicBezTo>
                <a:cubicBezTo>
                  <a:pt x="1149541" y="171390"/>
                  <a:pt x="1132230" y="157480"/>
                  <a:pt x="1113500" y="145774"/>
                </a:cubicBezTo>
                <a:cubicBezTo>
                  <a:pt x="1096748" y="135304"/>
                  <a:pt x="1077761" y="128863"/>
                  <a:pt x="1060492" y="119269"/>
                </a:cubicBezTo>
                <a:cubicBezTo>
                  <a:pt x="1037976" y="106760"/>
                  <a:pt x="1016073" y="93164"/>
                  <a:pt x="994231" y="79513"/>
                </a:cubicBezTo>
                <a:cubicBezTo>
                  <a:pt x="951735" y="52953"/>
                  <a:pt x="951729" y="46610"/>
                  <a:pt x="901466" y="26504"/>
                </a:cubicBezTo>
                <a:cubicBezTo>
                  <a:pt x="875526" y="16128"/>
                  <a:pt x="821953" y="0"/>
                  <a:pt x="821953" y="0"/>
                </a:cubicBezTo>
                <a:cubicBezTo>
                  <a:pt x="729188" y="8835"/>
                  <a:pt x="634404" y="5330"/>
                  <a:pt x="543657" y="26504"/>
                </a:cubicBezTo>
                <a:cubicBezTo>
                  <a:pt x="499367" y="36838"/>
                  <a:pt x="462954" y="68661"/>
                  <a:pt x="424387" y="92765"/>
                </a:cubicBezTo>
                <a:cubicBezTo>
                  <a:pt x="337562" y="147031"/>
                  <a:pt x="325066" y="158931"/>
                  <a:pt x="265361" y="238539"/>
                </a:cubicBezTo>
                <a:cubicBezTo>
                  <a:pt x="246402" y="263818"/>
                  <a:pt x="154449" y="407356"/>
                  <a:pt x="146092" y="424069"/>
                </a:cubicBezTo>
                <a:cubicBezTo>
                  <a:pt x="137257" y="441739"/>
                  <a:pt x="126924" y="458736"/>
                  <a:pt x="119587" y="477078"/>
                </a:cubicBezTo>
                <a:cubicBezTo>
                  <a:pt x="109211" y="503018"/>
                  <a:pt x="93083" y="556591"/>
                  <a:pt x="93083" y="556591"/>
                </a:cubicBezTo>
                <a:cubicBezTo>
                  <a:pt x="88666" y="596348"/>
                  <a:pt x="81829" y="635910"/>
                  <a:pt x="79831" y="675861"/>
                </a:cubicBezTo>
                <a:cubicBezTo>
                  <a:pt x="59024" y="1092014"/>
                  <a:pt x="164114" y="1184209"/>
                  <a:pt x="40074" y="1060174"/>
                </a:cubicBezTo>
                <a:cubicBezTo>
                  <a:pt x="35657" y="1046922"/>
                  <a:pt x="33069" y="1032911"/>
                  <a:pt x="26822" y="1020417"/>
                </a:cubicBezTo>
                <a:cubicBezTo>
                  <a:pt x="4736" y="976244"/>
                  <a:pt x="-26186" y="962991"/>
                  <a:pt x="40074" y="1007165"/>
                </a:cubicBezTo>
                <a:cubicBezTo>
                  <a:pt x="101918" y="1099930"/>
                  <a:pt x="66578" y="1104347"/>
                  <a:pt x="132840" y="1060174"/>
                </a:cubicBezTo>
                <a:cubicBezTo>
                  <a:pt x="147489" y="1016226"/>
                  <a:pt x="146092" y="1034386"/>
                  <a:pt x="146092" y="1007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3499233-9789-4A79-AB85-E76ABE1C83B8}"/>
              </a:ext>
            </a:extLst>
          </p:cNvPr>
          <p:cNvSpPr txBox="1"/>
          <p:nvPr/>
        </p:nvSpPr>
        <p:spPr>
          <a:xfrm>
            <a:off x="3370214" y="4360106"/>
            <a:ext cx="87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EE212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SiC transistor ile ilgili görsel sonucu">
            <a:extLst>
              <a:ext uri="{FF2B5EF4-FFF2-40B4-BE49-F238E27FC236}">
                <a16:creationId xmlns:a16="http://schemas.microsoft.com/office/drawing/2014/main" id="{4715D6BC-B6C4-455F-8517-0EAFD83BB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86" y="492573"/>
            <a:ext cx="635761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nvan 1">
            <a:extLst>
              <a:ext uri="{FF2B5EF4-FFF2-40B4-BE49-F238E27FC236}">
                <a16:creationId xmlns:a16="http://schemas.microsoft.com/office/drawing/2014/main" id="{2C41CEDA-A277-400F-AC0B-6B36ABFE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SiC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2" descr="GaN transistor ile ilgili görsel sonucu">
            <a:extLst>
              <a:ext uri="{FF2B5EF4-FFF2-40B4-BE49-F238E27FC236}">
                <a16:creationId xmlns:a16="http://schemas.microsoft.com/office/drawing/2014/main" id="{6ACBDDD7-3906-4DE2-8631-AA7271FB4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1675227"/>
            <a:ext cx="1015999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A87A050E-4BD5-4888-B25C-7394D917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65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D8F1C-96C0-4AEB-9422-4ABF6278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29" y="514471"/>
            <a:ext cx="10515600" cy="4351338"/>
          </a:xfrm>
        </p:spPr>
        <p:txBody>
          <a:bodyPr/>
          <a:lstStyle/>
          <a:p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current</a:t>
            </a:r>
            <a:endParaRPr lang="tr-TR" dirty="0"/>
          </a:p>
          <a:p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on-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rating</a:t>
            </a:r>
            <a:endParaRPr lang="tr-TR" dirty="0"/>
          </a:p>
          <a:p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rise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fall</a:t>
            </a:r>
            <a:r>
              <a:rPr lang="tr-TR" dirty="0"/>
              <a:t> </a:t>
            </a:r>
            <a:r>
              <a:rPr lang="tr-TR" dirty="0" err="1"/>
              <a:t>times</a:t>
            </a:r>
            <a:endParaRPr lang="tr-TR" dirty="0"/>
          </a:p>
          <a:p>
            <a:endParaRPr lang="tr-TR" dirty="0"/>
          </a:p>
          <a:p>
            <a:r>
              <a:rPr lang="tr-TR" dirty="0"/>
              <a:t>3x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conductivity</a:t>
            </a:r>
            <a:r>
              <a:rPr lang="tr-TR" dirty="0"/>
              <a:t>  (</a:t>
            </a:r>
            <a:r>
              <a:rPr lang="tr-TR" dirty="0" err="1"/>
              <a:t>SiC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A292A725-F067-4320-8C87-8FEFB9ED90AF}"/>
              </a:ext>
            </a:extLst>
          </p:cNvPr>
          <p:cNvSpPr/>
          <p:nvPr/>
        </p:nvSpPr>
        <p:spPr>
          <a:xfrm>
            <a:off x="5824329" y="617298"/>
            <a:ext cx="2219740" cy="26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09433B1-55C5-4C96-9932-51BBC790619E}"/>
              </a:ext>
            </a:extLst>
          </p:cNvPr>
          <p:cNvSpPr txBox="1"/>
          <p:nvPr/>
        </p:nvSpPr>
        <p:spPr>
          <a:xfrm>
            <a:off x="8534400" y="366636"/>
            <a:ext cx="2690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/>
              <a:t>Less</a:t>
            </a:r>
            <a:r>
              <a:rPr lang="tr-TR" sz="4400" b="1" dirty="0"/>
              <a:t> </a:t>
            </a:r>
            <a:r>
              <a:rPr lang="tr-TR" sz="4400" b="1" dirty="0" err="1"/>
              <a:t>Heat</a:t>
            </a:r>
            <a:endParaRPr lang="en-US" sz="4400" b="1" dirty="0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D40BB7D3-B0CF-43E7-BCF6-31296ADFB853}"/>
              </a:ext>
            </a:extLst>
          </p:cNvPr>
          <p:cNvSpPr/>
          <p:nvPr/>
        </p:nvSpPr>
        <p:spPr>
          <a:xfrm rot="982752">
            <a:off x="5216791" y="1925576"/>
            <a:ext cx="1758417" cy="311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802F48D-232F-4F12-B064-1CD3408542C8}"/>
              </a:ext>
            </a:extLst>
          </p:cNvPr>
          <p:cNvSpPr txBox="1"/>
          <p:nvPr/>
        </p:nvSpPr>
        <p:spPr>
          <a:xfrm>
            <a:off x="6808305" y="2387316"/>
            <a:ext cx="345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/>
              <a:t>Less</a:t>
            </a:r>
            <a:r>
              <a:rPr lang="tr-TR" sz="3200" b="1" dirty="0"/>
              <a:t> </a:t>
            </a:r>
            <a:r>
              <a:rPr lang="tr-TR" sz="3200" b="1" dirty="0" err="1"/>
              <a:t>Switching</a:t>
            </a:r>
            <a:r>
              <a:rPr lang="tr-TR" sz="3200" b="1" dirty="0"/>
              <a:t> </a:t>
            </a:r>
            <a:r>
              <a:rPr lang="tr-TR" sz="3200" b="1" dirty="0" err="1"/>
              <a:t>Loss</a:t>
            </a:r>
            <a:endParaRPr lang="en-US" sz="3200" b="1" dirty="0"/>
          </a:p>
        </p:txBody>
      </p:sp>
      <p:sp>
        <p:nvSpPr>
          <p:cNvPr id="10" name="Serbest Form: Şekil 9">
            <a:extLst>
              <a:ext uri="{FF2B5EF4-FFF2-40B4-BE49-F238E27FC236}">
                <a16:creationId xmlns:a16="http://schemas.microsoft.com/office/drawing/2014/main" id="{9A9D7521-1542-45D8-AA53-D65D29CEACC5}"/>
              </a:ext>
            </a:extLst>
          </p:cNvPr>
          <p:cNvSpPr/>
          <p:nvPr/>
        </p:nvSpPr>
        <p:spPr>
          <a:xfrm>
            <a:off x="10260495" y="1186963"/>
            <a:ext cx="702365" cy="1126435"/>
          </a:xfrm>
          <a:custGeom>
            <a:avLst/>
            <a:gdLst>
              <a:gd name="connsiteX0" fmla="*/ 0 w 733118"/>
              <a:gd name="connsiteY0" fmla="*/ 1126435 h 1126435"/>
              <a:gd name="connsiteX1" fmla="*/ 79513 w 733118"/>
              <a:gd name="connsiteY1" fmla="*/ 1086678 h 1126435"/>
              <a:gd name="connsiteX2" fmla="*/ 318052 w 733118"/>
              <a:gd name="connsiteY2" fmla="*/ 1007165 h 1126435"/>
              <a:gd name="connsiteX3" fmla="*/ 437322 w 733118"/>
              <a:gd name="connsiteY3" fmla="*/ 967409 h 1126435"/>
              <a:gd name="connsiteX4" fmla="*/ 530087 w 733118"/>
              <a:gd name="connsiteY4" fmla="*/ 940904 h 1126435"/>
              <a:gd name="connsiteX5" fmla="*/ 649357 w 733118"/>
              <a:gd name="connsiteY5" fmla="*/ 887896 h 1126435"/>
              <a:gd name="connsiteX6" fmla="*/ 675861 w 733118"/>
              <a:gd name="connsiteY6" fmla="*/ 861391 h 1126435"/>
              <a:gd name="connsiteX7" fmla="*/ 702365 w 733118"/>
              <a:gd name="connsiteY7" fmla="*/ 543339 h 1126435"/>
              <a:gd name="connsiteX8" fmla="*/ 636104 w 733118"/>
              <a:gd name="connsiteY8" fmla="*/ 477078 h 1126435"/>
              <a:gd name="connsiteX9" fmla="*/ 543339 w 733118"/>
              <a:gd name="connsiteY9" fmla="*/ 410817 h 1126435"/>
              <a:gd name="connsiteX10" fmla="*/ 516835 w 733118"/>
              <a:gd name="connsiteY10" fmla="*/ 371061 h 1126435"/>
              <a:gd name="connsiteX11" fmla="*/ 344557 w 733118"/>
              <a:gd name="connsiteY11" fmla="*/ 278296 h 1126435"/>
              <a:gd name="connsiteX12" fmla="*/ 265044 w 733118"/>
              <a:gd name="connsiteY12" fmla="*/ 238539 h 1126435"/>
              <a:gd name="connsiteX13" fmla="*/ 225287 w 733118"/>
              <a:gd name="connsiteY13" fmla="*/ 212035 h 1126435"/>
              <a:gd name="connsiteX14" fmla="*/ 145774 w 733118"/>
              <a:gd name="connsiteY14" fmla="*/ 185530 h 1126435"/>
              <a:gd name="connsiteX15" fmla="*/ 119270 w 733118"/>
              <a:gd name="connsiteY15" fmla="*/ 145774 h 1126435"/>
              <a:gd name="connsiteX16" fmla="*/ 92765 w 733118"/>
              <a:gd name="connsiteY16" fmla="*/ 119269 h 1126435"/>
              <a:gd name="connsiteX17" fmla="*/ 79513 w 733118"/>
              <a:gd name="connsiteY17" fmla="*/ 39756 h 1126435"/>
              <a:gd name="connsiteX18" fmla="*/ 66261 w 733118"/>
              <a:gd name="connsiteY18" fmla="*/ 0 h 1126435"/>
              <a:gd name="connsiteX19" fmla="*/ 53009 w 733118"/>
              <a:gd name="connsiteY19" fmla="*/ 159026 h 1126435"/>
              <a:gd name="connsiteX20" fmla="*/ 39757 w 733118"/>
              <a:gd name="connsiteY20" fmla="*/ 106017 h 1126435"/>
              <a:gd name="connsiteX21" fmla="*/ 53009 w 733118"/>
              <a:gd name="connsiteY21" fmla="*/ 26504 h 1126435"/>
              <a:gd name="connsiteX22" fmla="*/ 119270 w 733118"/>
              <a:gd name="connsiteY22" fmla="*/ 39756 h 1126435"/>
              <a:gd name="connsiteX23" fmla="*/ 198783 w 733118"/>
              <a:gd name="connsiteY23" fmla="*/ 79513 h 1126435"/>
              <a:gd name="connsiteX24" fmla="*/ 291548 w 733118"/>
              <a:gd name="connsiteY24" fmla="*/ 92765 h 112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3118" h="1126435">
                <a:moveTo>
                  <a:pt x="0" y="1126435"/>
                </a:moveTo>
                <a:cubicBezTo>
                  <a:pt x="26504" y="1113183"/>
                  <a:pt x="52276" y="1098351"/>
                  <a:pt x="79513" y="1086678"/>
                </a:cubicBezTo>
                <a:cubicBezTo>
                  <a:pt x="177154" y="1044832"/>
                  <a:pt x="212383" y="1040534"/>
                  <a:pt x="318052" y="1007165"/>
                </a:cubicBezTo>
                <a:cubicBezTo>
                  <a:pt x="358014" y="994545"/>
                  <a:pt x="397322" y="979909"/>
                  <a:pt x="437322" y="967409"/>
                </a:cubicBezTo>
                <a:cubicBezTo>
                  <a:pt x="468017" y="957817"/>
                  <a:pt x="499578" y="951074"/>
                  <a:pt x="530087" y="940904"/>
                </a:cubicBezTo>
                <a:cubicBezTo>
                  <a:pt x="580851" y="923983"/>
                  <a:pt x="603173" y="910987"/>
                  <a:pt x="649357" y="887896"/>
                </a:cubicBezTo>
                <a:cubicBezTo>
                  <a:pt x="658192" y="879061"/>
                  <a:pt x="668599" y="871558"/>
                  <a:pt x="675861" y="861391"/>
                </a:cubicBezTo>
                <a:cubicBezTo>
                  <a:pt x="750523" y="756862"/>
                  <a:pt x="744169" y="710556"/>
                  <a:pt x="702365" y="543339"/>
                </a:cubicBezTo>
                <a:cubicBezTo>
                  <a:pt x="694789" y="513036"/>
                  <a:pt x="658191" y="499165"/>
                  <a:pt x="636104" y="477078"/>
                </a:cubicBezTo>
                <a:cubicBezTo>
                  <a:pt x="582379" y="423353"/>
                  <a:pt x="613111" y="445703"/>
                  <a:pt x="543339" y="410817"/>
                </a:cubicBezTo>
                <a:cubicBezTo>
                  <a:pt x="534504" y="397565"/>
                  <a:pt x="529577" y="380617"/>
                  <a:pt x="516835" y="371061"/>
                </a:cubicBezTo>
                <a:cubicBezTo>
                  <a:pt x="424355" y="301701"/>
                  <a:pt x="419079" y="303137"/>
                  <a:pt x="344557" y="278296"/>
                </a:cubicBezTo>
                <a:cubicBezTo>
                  <a:pt x="230626" y="202341"/>
                  <a:pt x="374769" y="293401"/>
                  <a:pt x="265044" y="238539"/>
                </a:cubicBezTo>
                <a:cubicBezTo>
                  <a:pt x="250798" y="231416"/>
                  <a:pt x="239841" y="218504"/>
                  <a:pt x="225287" y="212035"/>
                </a:cubicBezTo>
                <a:cubicBezTo>
                  <a:pt x="199757" y="200688"/>
                  <a:pt x="145774" y="185530"/>
                  <a:pt x="145774" y="185530"/>
                </a:cubicBezTo>
                <a:cubicBezTo>
                  <a:pt x="136939" y="172278"/>
                  <a:pt x="129219" y="158211"/>
                  <a:pt x="119270" y="145774"/>
                </a:cubicBezTo>
                <a:cubicBezTo>
                  <a:pt x="111465" y="136017"/>
                  <a:pt x="97152" y="130968"/>
                  <a:pt x="92765" y="119269"/>
                </a:cubicBezTo>
                <a:cubicBezTo>
                  <a:pt x="83330" y="94110"/>
                  <a:pt x="85342" y="65986"/>
                  <a:pt x="79513" y="39756"/>
                </a:cubicBezTo>
                <a:cubicBezTo>
                  <a:pt x="76483" y="26120"/>
                  <a:pt x="70678" y="13252"/>
                  <a:pt x="66261" y="0"/>
                </a:cubicBezTo>
                <a:cubicBezTo>
                  <a:pt x="61844" y="53009"/>
                  <a:pt x="65910" y="107422"/>
                  <a:pt x="53009" y="159026"/>
                </a:cubicBezTo>
                <a:cubicBezTo>
                  <a:pt x="48592" y="176696"/>
                  <a:pt x="39757" y="124230"/>
                  <a:pt x="39757" y="106017"/>
                </a:cubicBezTo>
                <a:cubicBezTo>
                  <a:pt x="39757" y="79147"/>
                  <a:pt x="48592" y="53008"/>
                  <a:pt x="53009" y="26504"/>
                </a:cubicBezTo>
                <a:cubicBezTo>
                  <a:pt x="75096" y="30921"/>
                  <a:pt x="98180" y="31847"/>
                  <a:pt x="119270" y="39756"/>
                </a:cubicBezTo>
                <a:cubicBezTo>
                  <a:pt x="208623" y="73264"/>
                  <a:pt x="110610" y="61879"/>
                  <a:pt x="198783" y="79513"/>
                </a:cubicBezTo>
                <a:cubicBezTo>
                  <a:pt x="229412" y="85639"/>
                  <a:pt x="291548" y="92765"/>
                  <a:pt x="291548" y="927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499436A-D6FC-4ACC-85F2-F87B01ED6E46}"/>
              </a:ext>
            </a:extLst>
          </p:cNvPr>
          <p:cNvSpPr txBox="1"/>
          <p:nvPr/>
        </p:nvSpPr>
        <p:spPr>
          <a:xfrm>
            <a:off x="794597" y="4277182"/>
            <a:ext cx="375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Management</a:t>
            </a:r>
            <a:endParaRPr lang="en-US" sz="2800" b="1" dirty="0"/>
          </a:p>
        </p:txBody>
      </p:sp>
      <p:sp>
        <p:nvSpPr>
          <p:cNvPr id="12" name="Ok: Aşağı 11">
            <a:extLst>
              <a:ext uri="{FF2B5EF4-FFF2-40B4-BE49-F238E27FC236}">
                <a16:creationId xmlns:a16="http://schemas.microsoft.com/office/drawing/2014/main" id="{0D8E9B89-84D8-4635-ADE4-511D33DAB5CA}"/>
              </a:ext>
            </a:extLst>
          </p:cNvPr>
          <p:cNvSpPr/>
          <p:nvPr/>
        </p:nvSpPr>
        <p:spPr>
          <a:xfrm>
            <a:off x="1285461" y="3233530"/>
            <a:ext cx="304800" cy="978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ransformer fan ile ilgili görsel sonucu">
            <a:extLst>
              <a:ext uri="{FF2B5EF4-FFF2-40B4-BE49-F238E27FC236}">
                <a16:creationId xmlns:a16="http://schemas.microsoft.com/office/drawing/2014/main" id="{8C97ED4C-310D-4C64-ABBA-3FA65AED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3" y="3492330"/>
            <a:ext cx="5317436" cy="29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nsformer fan ile ilgili görsel sonucu">
            <a:extLst>
              <a:ext uri="{FF2B5EF4-FFF2-40B4-BE49-F238E27FC236}">
                <a16:creationId xmlns:a16="http://schemas.microsoft.com/office/drawing/2014/main" id="{17381EFB-B2A0-4088-81EF-D8B6D05A1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147422"/>
            <a:ext cx="6553545" cy="45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nvan 1">
            <a:extLst>
              <a:ext uri="{FF2B5EF4-FFF2-40B4-BE49-F238E27FC236}">
                <a16:creationId xmlns:a16="http://schemas.microsoft.com/office/drawing/2014/main" id="{FCF86BE9-4876-4C3C-A948-24B58107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wrong with fans?</a:t>
            </a:r>
          </a:p>
        </p:txBody>
      </p:sp>
    </p:spTree>
    <p:extLst>
      <p:ext uri="{BB962C8B-B14F-4D97-AF65-F5344CB8AC3E}">
        <p14:creationId xmlns:p14="http://schemas.microsoft.com/office/powerpoint/2010/main" val="108211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011CC5-74DF-4027-87FD-D211C693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416"/>
            <a:ext cx="10515600" cy="1659697"/>
          </a:xfrm>
        </p:spPr>
        <p:txBody>
          <a:bodyPr/>
          <a:lstStyle/>
          <a:p>
            <a:r>
              <a:rPr lang="tr-TR" dirty="0" err="1"/>
              <a:t>Efficency</a:t>
            </a:r>
            <a:endParaRPr lang="tr-TR" dirty="0"/>
          </a:p>
          <a:p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(</a:t>
            </a:r>
            <a:r>
              <a:rPr lang="tr-TR" dirty="0" err="1"/>
              <a:t>power</a:t>
            </a:r>
            <a:r>
              <a:rPr lang="tr-TR" dirty="0"/>
              <a:t>/</a:t>
            </a:r>
            <a:r>
              <a:rPr lang="tr-TR" dirty="0" err="1"/>
              <a:t>volume</a:t>
            </a:r>
            <a:r>
              <a:rPr lang="tr-TR" dirty="0"/>
              <a:t>)</a:t>
            </a:r>
          </a:p>
          <a:p>
            <a:r>
              <a:rPr lang="tr-TR" dirty="0" err="1"/>
              <a:t>Cost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D627F46-CDEA-4FE1-AB3A-7260D6ED03AB}"/>
              </a:ext>
            </a:extLst>
          </p:cNvPr>
          <p:cNvSpPr txBox="1"/>
          <p:nvPr/>
        </p:nvSpPr>
        <p:spPr>
          <a:xfrm>
            <a:off x="1192695" y="2411896"/>
            <a:ext cx="697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SiC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= 0.11 K/W</a:t>
            </a:r>
          </a:p>
          <a:p>
            <a:r>
              <a:rPr lang="tr-TR" dirty="0"/>
              <a:t>Si-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 = 0.0035 K/W</a:t>
            </a:r>
            <a:endParaRPr lang="en-US" dirty="0"/>
          </a:p>
        </p:txBody>
      </p:sp>
      <p:pic>
        <p:nvPicPr>
          <p:cNvPr id="7170" name="Picture 2" descr="heat sink ile ilgili görsel sonucu">
            <a:extLst>
              <a:ext uri="{FF2B5EF4-FFF2-40B4-BE49-F238E27FC236}">
                <a16:creationId xmlns:a16="http://schemas.microsoft.com/office/drawing/2014/main" id="{AC79C539-012E-489D-8360-80512E0B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17" y="484813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D3FFE53-CEAD-4FF2-80E6-2542B596B904}"/>
              </a:ext>
            </a:extLst>
          </p:cNvPr>
          <p:cNvSpPr txBox="1"/>
          <p:nvPr/>
        </p:nvSpPr>
        <p:spPr>
          <a:xfrm>
            <a:off x="4904960" y="57291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SiC</a:t>
            </a:r>
            <a:endParaRPr lang="en-US" dirty="0"/>
          </a:p>
        </p:txBody>
      </p:sp>
      <p:pic>
        <p:nvPicPr>
          <p:cNvPr id="7" name="Picture 2" descr="heat sink ile ilgili görsel sonucu">
            <a:extLst>
              <a:ext uri="{FF2B5EF4-FFF2-40B4-BE49-F238E27FC236}">
                <a16:creationId xmlns:a16="http://schemas.microsoft.com/office/drawing/2014/main" id="{48924B2D-EF84-4A1F-BB9C-1919D95C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52" y="1768300"/>
            <a:ext cx="4406348" cy="44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AEDEE59-8592-4E2A-82D4-A03D43A45467}"/>
              </a:ext>
            </a:extLst>
          </p:cNvPr>
          <p:cNvSpPr txBox="1"/>
          <p:nvPr/>
        </p:nvSpPr>
        <p:spPr>
          <a:xfrm>
            <a:off x="9150626" y="62956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C4CA4F-A7EA-4B54-9DAF-BE4832640DD5}"/>
              </a:ext>
            </a:extLst>
          </p:cNvPr>
          <p:cNvSpPr txBox="1"/>
          <p:nvPr/>
        </p:nvSpPr>
        <p:spPr>
          <a:xfrm>
            <a:off x="1484243" y="4386470"/>
            <a:ext cx="15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/>
              <a:t>x30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848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130</Words>
  <Application>Microsoft Office PowerPoint</Application>
  <PresentationFormat>Geniş ekran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IMMD </vt:lpstr>
      <vt:lpstr>PowerPoint Sunusu</vt:lpstr>
      <vt:lpstr>Motivations for IMD</vt:lpstr>
      <vt:lpstr>Higher efficiency, how?</vt:lpstr>
      <vt:lpstr>SiC</vt:lpstr>
      <vt:lpstr>GaN</vt:lpstr>
      <vt:lpstr>PowerPoint Sunusu</vt:lpstr>
      <vt:lpstr>What is wrong with fans?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Nail Tosun</dc:creator>
  <cp:lastModifiedBy>Nail Tosun</cp:lastModifiedBy>
  <cp:revision>7</cp:revision>
  <dcterms:created xsi:type="dcterms:W3CDTF">2018-02-20T20:12:02Z</dcterms:created>
  <dcterms:modified xsi:type="dcterms:W3CDTF">2018-02-20T21:14:25Z</dcterms:modified>
</cp:coreProperties>
</file>