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715125" cy="9239250"/>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es AYAZ" initials="EA" lastIdx="1" clrIdx="0">
    <p:extLst>
      <p:ext uri="{19B8F6BF-5375-455C-9EA6-DF929625EA0E}">
        <p15:presenceInfo xmlns:p15="http://schemas.microsoft.com/office/powerpoint/2012/main" userId="81a0972ffad3cd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DC"/>
    <a:srgbClr val="0A386A"/>
    <a:srgbClr val="0C396B"/>
    <a:srgbClr val="0D3A6C"/>
    <a:srgbClr val="0D3B6C"/>
    <a:srgbClr val="0E3C6D"/>
    <a:srgbClr val="FFFFFF"/>
    <a:srgbClr val="0F3C6D"/>
    <a:srgbClr val="113E6E"/>
    <a:srgbClr val="0B39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4" autoAdjust="0"/>
  </p:normalViewPr>
  <p:slideViewPr>
    <p:cSldViewPr snapToGrid="0">
      <p:cViewPr varScale="1">
        <p:scale>
          <a:sx n="14" d="100"/>
          <a:sy n="14" d="100"/>
        </p:scale>
        <p:origin x="2539" y="1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g"/><Relationship Id="rId3" Type="http://schemas.openxmlformats.org/officeDocument/2006/relationships/image" Target="../media/image2.emf"/><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emf"/><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49000">
              <a:schemeClr val="accent2">
                <a:alpha val="81000"/>
                <a:lumMod val="19000"/>
                <a:lumOff val="81000"/>
              </a:schemeClr>
            </a:gs>
            <a:gs pos="100000">
              <a:schemeClr val="accent2">
                <a:lumMod val="75000"/>
              </a:schemeClr>
            </a:gs>
          </a:gsLst>
          <a:lin ang="5400000" scaled="1"/>
          <a:tileRect/>
        </a:gradFill>
        <a:effectLst/>
      </p:bgPr>
    </p:bg>
    <p:spTree>
      <p:nvGrpSpPr>
        <p:cNvPr id="1" name=""/>
        <p:cNvGrpSpPr/>
        <p:nvPr/>
      </p:nvGrpSpPr>
      <p:grpSpPr>
        <a:xfrm>
          <a:off x="0" y="0"/>
          <a:ext cx="0" cy="0"/>
          <a:chOff x="0" y="0"/>
          <a:chExt cx="0" cy="0"/>
        </a:xfrm>
      </p:grpSpPr>
      <p:grpSp>
        <p:nvGrpSpPr>
          <p:cNvPr id="3" name="Grup 2"/>
          <p:cNvGrpSpPr/>
          <p:nvPr/>
        </p:nvGrpSpPr>
        <p:grpSpPr>
          <a:xfrm>
            <a:off x="22763163" y="42049700"/>
            <a:ext cx="6383337" cy="308741"/>
            <a:chOff x="22763163" y="42049700"/>
            <a:chExt cx="6383337" cy="308741"/>
          </a:xfrm>
        </p:grpSpPr>
        <p:sp>
          <p:nvSpPr>
            <p:cNvPr id="2" name="Dikdörtgen 1"/>
            <p:cNvSpPr/>
            <p:nvPr/>
          </p:nvSpPr>
          <p:spPr bwMode="auto">
            <a:xfrm>
              <a:off x="22763163" y="42049700"/>
              <a:ext cx="6383337" cy="60325"/>
            </a:xfrm>
            <a:prstGeom prst="rect">
              <a:avLst/>
            </a:prstGeom>
            <a:solidFill>
              <a:srgbClr val="0F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4" name="Dikdörtgen 43"/>
            <p:cNvSpPr/>
            <p:nvPr/>
          </p:nvSpPr>
          <p:spPr bwMode="auto">
            <a:xfrm>
              <a:off x="22763163" y="42136191"/>
              <a:ext cx="6383337" cy="60325"/>
            </a:xfrm>
            <a:prstGeom prst="rect">
              <a:avLst/>
            </a:prstGeom>
            <a:solidFill>
              <a:srgbClr val="0D3B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5" name="Dikdörtgen 44"/>
            <p:cNvSpPr/>
            <p:nvPr/>
          </p:nvSpPr>
          <p:spPr bwMode="auto">
            <a:xfrm>
              <a:off x="22763163" y="42186991"/>
              <a:ext cx="6383337" cy="60325"/>
            </a:xfrm>
            <a:prstGeom prst="rect">
              <a:avLst/>
            </a:prstGeom>
            <a:solidFill>
              <a:srgbClr val="0D3A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6" name="Dikdörtgen 45"/>
            <p:cNvSpPr/>
            <p:nvPr/>
          </p:nvSpPr>
          <p:spPr bwMode="auto">
            <a:xfrm>
              <a:off x="22763163" y="42237791"/>
              <a:ext cx="6383337" cy="60325"/>
            </a:xfrm>
            <a:prstGeom prst="rect">
              <a:avLst/>
            </a:prstGeom>
            <a:solidFill>
              <a:srgbClr val="0C396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7" name="Dikdörtgen 46"/>
            <p:cNvSpPr/>
            <p:nvPr/>
          </p:nvSpPr>
          <p:spPr bwMode="auto">
            <a:xfrm>
              <a:off x="22763163" y="42298116"/>
              <a:ext cx="6383337" cy="60325"/>
            </a:xfrm>
            <a:prstGeom prst="rect">
              <a:avLst/>
            </a:prstGeom>
            <a:solidFill>
              <a:srgbClr val="0A38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8" name="Dikdörtgen 47"/>
            <p:cNvSpPr/>
            <p:nvPr/>
          </p:nvSpPr>
          <p:spPr bwMode="auto">
            <a:xfrm>
              <a:off x="22763163" y="42088565"/>
              <a:ext cx="6383337" cy="60325"/>
            </a:xfrm>
            <a:prstGeom prst="rect">
              <a:avLst/>
            </a:prstGeom>
            <a:solidFill>
              <a:srgbClr val="0E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grpSp>
      <p:sp>
        <p:nvSpPr>
          <p:cNvPr id="60" name="AutoShape 4"/>
          <p:cNvSpPr>
            <a:spLocks noChangeArrowheads="1"/>
          </p:cNvSpPr>
          <p:nvPr/>
        </p:nvSpPr>
        <p:spPr bwMode="auto">
          <a:xfrm>
            <a:off x="519170" y="40604557"/>
            <a:ext cx="29198830" cy="163815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2" name="AutoShape 50"/>
          <p:cNvSpPr>
            <a:spLocks noChangeArrowheads="1"/>
          </p:cNvSpPr>
          <p:nvPr/>
        </p:nvSpPr>
        <p:spPr bwMode="auto">
          <a:xfrm>
            <a:off x="15558841" y="8236089"/>
            <a:ext cx="14173200" cy="321779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tr-TR" sz="3000" dirty="0">
              <a:latin typeface="Times New Roman" panose="02020603050405020304" pitchFamily="18" charset="0"/>
              <a:cs typeface="Times New Roman" panose="02020603050405020304" pitchFamily="18" charset="0"/>
            </a:endParaRPr>
          </a:p>
        </p:txBody>
      </p:sp>
      <p:sp>
        <p:nvSpPr>
          <p:cNvPr id="23" name="AutoShape 4"/>
          <p:cNvSpPr>
            <a:spLocks noChangeArrowheads="1"/>
          </p:cNvSpPr>
          <p:nvPr/>
        </p:nvSpPr>
        <p:spPr bwMode="auto">
          <a:xfrm>
            <a:off x="584044" y="8244621"/>
            <a:ext cx="14058900" cy="3228606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7" name="AutoShape 13"/>
          <p:cNvSpPr>
            <a:spLocks noChangeArrowheads="1"/>
          </p:cNvSpPr>
          <p:nvPr/>
        </p:nvSpPr>
        <p:spPr bwMode="auto">
          <a:xfrm>
            <a:off x="514350" y="508000"/>
            <a:ext cx="29203650" cy="7010400"/>
          </a:xfrm>
          <a:prstGeom prst="roundRect">
            <a:avLst>
              <a:gd name="adj" fmla="val 10870"/>
            </a:avLst>
          </a:prstGeom>
          <a:gradFill rotWithShape="1">
            <a:gsLst>
              <a:gs pos="100000">
                <a:schemeClr val="accent6">
                  <a:lumMod val="40000"/>
                  <a:lumOff val="60000"/>
                </a:schemeClr>
              </a:gs>
              <a:gs pos="0">
                <a:schemeClr val="accent3"/>
              </a:gs>
              <a:gs pos="55000">
                <a:schemeClr val="accent3">
                  <a:lumMod val="93000"/>
                  <a:lumOff val="7000"/>
                </a:schemeClr>
              </a:gs>
            </a:gsLst>
            <a:lin ang="5400000" scaled="1"/>
          </a:gradFill>
          <a:ln w="9525">
            <a:solidFill>
              <a:schemeClr val="tx1"/>
            </a:solidFill>
            <a:round/>
            <a:headEnd/>
            <a:tailEnd/>
          </a:ln>
          <a:effectLst/>
        </p:spPr>
        <p:txBody>
          <a:bodyPr wrap="none" anchor="ctr"/>
          <a:lstStyle/>
          <a:p>
            <a:pPr defTabSz="4389438"/>
            <a:endParaRPr lang="en-US" noProof="1">
              <a:solidFill>
                <a:schemeClr val="bg1"/>
              </a:solidFill>
            </a:endParaRPr>
          </a:p>
        </p:txBody>
      </p:sp>
      <p:sp>
        <p:nvSpPr>
          <p:cNvPr id="28" name="Text Box 14"/>
          <p:cNvSpPr txBox="1">
            <a:spLocks noChangeArrowheads="1"/>
          </p:cNvSpPr>
          <p:nvPr/>
        </p:nvSpPr>
        <p:spPr bwMode="auto">
          <a:xfrm>
            <a:off x="4538444" y="1137723"/>
            <a:ext cx="20628077" cy="2616101"/>
          </a:xfrm>
          <a:prstGeom prst="rect">
            <a:avLst/>
          </a:prstGeom>
          <a:noFill/>
          <a:ln w="9525">
            <a:noFill/>
            <a:miter lim="800000"/>
            <a:headEnd/>
            <a:tailEnd/>
          </a:ln>
          <a:effectLst/>
        </p:spPr>
        <p:txBody>
          <a:bodyPr wrap="square">
            <a:spAutoFit/>
          </a:bodyPr>
          <a:lstStyle/>
          <a:p>
            <a:r>
              <a:rPr lang="en-US" b="1" dirty="0"/>
              <a:t>Thermal Modelling of IMMD Structure </a:t>
            </a:r>
            <a:r>
              <a:rPr lang="en-US" b="1" dirty="0" smtClean="0"/>
              <a:t>and </a:t>
            </a:r>
            <a:r>
              <a:rPr lang="en-US" b="1" dirty="0"/>
              <a:t>Heat-Sink Design</a:t>
            </a:r>
            <a:endParaRPr lang="tr-TR" b="1" dirty="0"/>
          </a:p>
        </p:txBody>
      </p:sp>
      <p:sp>
        <p:nvSpPr>
          <p:cNvPr id="39" name="Text Box 42"/>
          <p:cNvSpPr txBox="1">
            <a:spLocks noChangeArrowheads="1"/>
          </p:cNvSpPr>
          <p:nvPr/>
        </p:nvSpPr>
        <p:spPr bwMode="auto">
          <a:xfrm>
            <a:off x="3829050" y="8363735"/>
            <a:ext cx="7372350" cy="923330"/>
          </a:xfrm>
          <a:prstGeom prst="rect">
            <a:avLst/>
          </a:prstGeom>
          <a:noFill/>
          <a:ln w="9525">
            <a:noFill/>
            <a:miter lim="800000"/>
            <a:headEnd/>
            <a:tailEnd/>
          </a:ln>
          <a:effectLst/>
        </p:spPr>
        <p:txBody>
          <a:bodyPr>
            <a:spAutoFit/>
          </a:bodyPr>
          <a:lstStyle/>
          <a:p>
            <a:pPr defTabSz="4389438">
              <a:spcBef>
                <a:spcPct val="50000"/>
              </a:spcBef>
            </a:pPr>
            <a:r>
              <a:rPr lang="en-US" sz="5400" b="1" noProof="1">
                <a:latin typeface="Times New Roman" panose="02020603050405020304" pitchFamily="18" charset="0"/>
                <a:cs typeface="Times New Roman" panose="02020603050405020304" pitchFamily="18" charset="0"/>
              </a:rPr>
              <a:t>Abstract</a:t>
            </a:r>
          </a:p>
        </p:txBody>
      </p:sp>
      <p:pic>
        <p:nvPicPr>
          <p:cNvPr id="42" name="Picture 4"/>
          <p:cNvPicPr>
            <a:picLocks noChangeAspect="1"/>
          </p:cNvPicPr>
          <p:nvPr/>
        </p:nvPicPr>
        <p:blipFill>
          <a:blip r:embed="rId3" cstate="print"/>
          <a:stretch>
            <a:fillRect/>
          </a:stretch>
        </p:blipFill>
        <p:spPr>
          <a:xfrm>
            <a:off x="1124630" y="1476000"/>
            <a:ext cx="3579802" cy="3000477"/>
          </a:xfrm>
          <a:prstGeom prst="rect">
            <a:avLst/>
          </a:prstGeom>
        </p:spPr>
      </p:pic>
      <p:sp>
        <p:nvSpPr>
          <p:cNvPr id="49" name="Text Box 14"/>
          <p:cNvSpPr txBox="1">
            <a:spLocks noChangeArrowheads="1"/>
          </p:cNvSpPr>
          <p:nvPr/>
        </p:nvSpPr>
        <p:spPr bwMode="auto">
          <a:xfrm>
            <a:off x="1548501" y="4445502"/>
            <a:ext cx="13245158" cy="2739211"/>
          </a:xfrm>
          <a:prstGeom prst="rect">
            <a:avLst/>
          </a:prstGeom>
          <a:noFill/>
          <a:ln w="9525">
            <a:noFill/>
            <a:miter lim="800000"/>
            <a:headEnd/>
            <a:tailEnd/>
          </a:ln>
          <a:effectLst/>
        </p:spPr>
        <p:txBody>
          <a:bodyPr wrap="square">
            <a:spAutoFit/>
          </a:bodyPr>
          <a:lstStyle/>
          <a:p>
            <a:pPr defTabSz="4389438"/>
            <a:r>
              <a:rPr lang="tr-TR" sz="6600" b="1" noProof="1" smtClean="0"/>
              <a:t>Nail Tosun</a:t>
            </a:r>
            <a:endParaRPr lang="tr-TR" sz="6600" b="1" noProof="1"/>
          </a:p>
          <a:p>
            <a:pPr defTabSz="4389438"/>
            <a:r>
              <a:rPr lang="tr-TR" sz="4000" b="1" noProof="1" smtClean="0"/>
              <a:t>(nail.tosun@metu.edu.tr</a:t>
            </a:r>
            <a:r>
              <a:rPr lang="tr-TR" sz="4000" b="1" noProof="1"/>
              <a:t>)</a:t>
            </a:r>
          </a:p>
          <a:p>
            <a:pPr defTabSz="4389438"/>
            <a:endParaRPr lang="en-US" sz="6600" b="1" noProof="1"/>
          </a:p>
        </p:txBody>
      </p:sp>
      <p:sp>
        <p:nvSpPr>
          <p:cNvPr id="41" name="Metin kutusu 1"/>
          <p:cNvSpPr txBox="1">
            <a:spLocks noChangeArrowheads="1"/>
          </p:cNvSpPr>
          <p:nvPr/>
        </p:nvSpPr>
        <p:spPr bwMode="auto">
          <a:xfrm>
            <a:off x="1018374" y="9205058"/>
            <a:ext cx="1327467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pPr algn="just"/>
            <a:r>
              <a:rPr lang="en-US" sz="3000" dirty="0">
                <a:latin typeface="Times New Roman" panose="02020603050405020304" pitchFamily="18" charset="0"/>
                <a:cs typeface="Times New Roman" panose="02020603050405020304" pitchFamily="18" charset="0"/>
              </a:rPr>
              <a:t>The power losses on the motor drive circuit occur as thermal pressure on </a:t>
            </a:r>
            <a:r>
              <a:rPr lang="en-US" sz="3000" dirty="0" smtClean="0">
                <a:latin typeface="Times New Roman" panose="02020603050405020304" pitchFamily="18" charset="0"/>
                <a:cs typeface="Times New Roman" panose="02020603050405020304" pitchFamily="18" charset="0"/>
              </a:rPr>
              <a:t>the</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motor </a:t>
            </a:r>
            <a:r>
              <a:rPr lang="en-US" sz="3000" dirty="0">
                <a:latin typeface="Times New Roman" panose="02020603050405020304" pitchFamily="18" charset="0"/>
                <a:cs typeface="Times New Roman" panose="02020603050405020304" pitchFamily="18" charset="0"/>
              </a:rPr>
              <a:t>drive. As a result, the temperature of the motor-driver board </a:t>
            </a:r>
            <a:r>
              <a:rPr lang="en-US" sz="3000" dirty="0" smtClean="0">
                <a:latin typeface="Times New Roman" panose="02020603050405020304" pitchFamily="18" charset="0"/>
                <a:cs typeface="Times New Roman" panose="02020603050405020304" pitchFamily="18" charset="0"/>
              </a:rPr>
              <a:t>may</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increase </a:t>
            </a:r>
            <a:r>
              <a:rPr lang="en-US" sz="3000" dirty="0">
                <a:latin typeface="Times New Roman" panose="02020603050405020304" pitchFamily="18" charset="0"/>
                <a:cs typeface="Times New Roman" panose="02020603050405020304" pitchFamily="18" charset="0"/>
              </a:rPr>
              <a:t>and the drive may disturb the operation may cause </a:t>
            </a:r>
            <a:r>
              <a:rPr lang="en-US" sz="3000" dirty="0" smtClean="0">
                <a:latin typeface="Times New Roman" panose="02020603050405020304" pitchFamily="18" charset="0"/>
                <a:cs typeface="Times New Roman" panose="02020603050405020304" pitchFamily="18" charset="0"/>
              </a:rPr>
              <a:t>permanent</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damage </a:t>
            </a:r>
            <a:r>
              <a:rPr lang="en-US" sz="3000" dirty="0">
                <a:latin typeface="Times New Roman" panose="02020603050405020304" pitchFamily="18" charset="0"/>
                <a:cs typeface="Times New Roman" panose="02020603050405020304" pitchFamily="18" charset="0"/>
              </a:rPr>
              <a:t>to the circuit elements (particularly transistors). A cooler must </a:t>
            </a:r>
            <a:r>
              <a:rPr lang="en-US" sz="3000" dirty="0" smtClean="0">
                <a:latin typeface="Times New Roman" panose="02020603050405020304" pitchFamily="18" charset="0"/>
                <a:cs typeface="Times New Roman" panose="02020603050405020304" pitchFamily="18" charset="0"/>
              </a:rPr>
              <a:t>be</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used </a:t>
            </a:r>
            <a:r>
              <a:rPr lang="en-US" sz="3000" dirty="0">
                <a:latin typeface="Times New Roman" panose="02020603050405020304" pitchFamily="18" charset="0"/>
                <a:cs typeface="Times New Roman" panose="02020603050405020304" pitchFamily="18" charset="0"/>
              </a:rPr>
              <a:t>in order to effectively remove the heat energy generating from </a:t>
            </a:r>
            <a:r>
              <a:rPr lang="en-US" sz="3000" dirty="0" smtClean="0">
                <a:latin typeface="Times New Roman" panose="02020603050405020304" pitchFamily="18" charset="0"/>
                <a:cs typeface="Times New Roman" panose="02020603050405020304" pitchFamily="18" charset="0"/>
              </a:rPr>
              <a:t>power</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losses</a:t>
            </a:r>
            <a:r>
              <a:rPr lang="en-US" sz="3000" dirty="0">
                <a:latin typeface="Times New Roman" panose="02020603050405020304" pitchFamily="18" charset="0"/>
                <a:cs typeface="Times New Roman" panose="02020603050405020304" pitchFamily="18" charset="0"/>
              </a:rPr>
              <a:t>. The aim of this project is to construct a thermal model and design a </a:t>
            </a:r>
            <a:r>
              <a:rPr lang="en-US" sz="3000" dirty="0" smtClean="0">
                <a:latin typeface="Times New Roman" panose="02020603050405020304" pitchFamily="18" charset="0"/>
                <a:cs typeface="Times New Roman" panose="02020603050405020304" pitchFamily="18" charset="0"/>
              </a:rPr>
              <a:t>heatsink</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to </a:t>
            </a:r>
            <a:r>
              <a:rPr lang="en-US" sz="3000" dirty="0">
                <a:latin typeface="Times New Roman" panose="02020603050405020304" pitchFamily="18" charset="0"/>
                <a:cs typeface="Times New Roman" panose="02020603050405020304" pitchFamily="18" charset="0"/>
              </a:rPr>
              <a:t>7.5kW Integrated Modular Motor Driver system. The physical properties </a:t>
            </a:r>
            <a:r>
              <a:rPr lang="en-US" sz="3000" dirty="0" smtClean="0">
                <a:latin typeface="Times New Roman" panose="02020603050405020304" pitchFamily="18" charset="0"/>
                <a:cs typeface="Times New Roman" panose="02020603050405020304" pitchFamily="18" charset="0"/>
              </a:rPr>
              <a:t>of</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cooler are important here. If the heat sink is produced longer </a:t>
            </a:r>
            <a:r>
              <a:rPr lang="en-US" sz="3000" dirty="0" smtClean="0">
                <a:latin typeface="Times New Roman" panose="02020603050405020304" pitchFamily="18" charset="0"/>
                <a:cs typeface="Times New Roman" panose="02020603050405020304" pitchFamily="18" charset="0"/>
              </a:rPr>
              <a:t>than</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necessary</a:t>
            </a:r>
            <a:r>
              <a:rPr lang="en-US" sz="3000" dirty="0">
                <a:latin typeface="Times New Roman" panose="02020603050405020304" pitchFamily="18" charset="0"/>
                <a:cs typeface="Times New Roman" panose="02020603050405020304" pitchFamily="18" charset="0"/>
              </a:rPr>
              <a:t>, increased motor size causes a reduction in the power density. </a:t>
            </a:r>
            <a:r>
              <a:rPr lang="en-US" sz="3000" dirty="0" smtClean="0">
                <a:latin typeface="Times New Roman" panose="02020603050405020304" pitchFamily="18" charset="0"/>
                <a:cs typeface="Times New Roman" panose="02020603050405020304" pitchFamily="18" charset="0"/>
              </a:rPr>
              <a:t>On</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other hand, a heat sink designed shorter than necessary puts </a:t>
            </a:r>
            <a:r>
              <a:rPr lang="en-US" sz="3000" dirty="0" smtClean="0">
                <a:latin typeface="Times New Roman" panose="02020603050405020304" pitchFamily="18" charset="0"/>
                <a:cs typeface="Times New Roman" panose="02020603050405020304" pitchFamily="18" charset="0"/>
              </a:rPr>
              <a:t>the</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operation </a:t>
            </a:r>
            <a:r>
              <a:rPr lang="en-US" sz="3000" dirty="0">
                <a:latin typeface="Times New Roman" panose="02020603050405020304" pitchFamily="18" charset="0"/>
                <a:cs typeface="Times New Roman" panose="02020603050405020304" pitchFamily="18" charset="0"/>
              </a:rPr>
              <a:t>at risk. In the heat sink design, lumped parameter thermal </a:t>
            </a:r>
            <a:r>
              <a:rPr lang="en-US" sz="3000" dirty="0" smtClean="0">
                <a:latin typeface="Times New Roman" panose="02020603050405020304" pitchFamily="18" charset="0"/>
                <a:cs typeface="Times New Roman" panose="02020603050405020304" pitchFamily="18" charset="0"/>
              </a:rPr>
              <a:t>circuit</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modeling </a:t>
            </a:r>
            <a:r>
              <a:rPr lang="en-US" sz="3000" dirty="0">
                <a:latin typeface="Times New Roman" panose="02020603050405020304" pitchFamily="18" charset="0"/>
                <a:cs typeface="Times New Roman" panose="02020603050405020304" pitchFamily="18" charset="0"/>
              </a:rPr>
              <a:t>was performed at first, then the required thermal resistance of </a:t>
            </a:r>
            <a:r>
              <a:rPr lang="en-US" sz="3000" dirty="0" smtClean="0">
                <a:latin typeface="Times New Roman" panose="02020603050405020304" pitchFamily="18" charset="0"/>
                <a:cs typeface="Times New Roman" panose="02020603050405020304" pitchFamily="18" charset="0"/>
              </a:rPr>
              <a:t>the</a:t>
            </a:r>
            <a:r>
              <a:rPr lang="tr-TR" sz="3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heat </a:t>
            </a:r>
            <a:r>
              <a:rPr lang="en-US" sz="3000" dirty="0">
                <a:latin typeface="Times New Roman" panose="02020603050405020304" pitchFamily="18" charset="0"/>
                <a:cs typeface="Times New Roman" panose="02020603050405020304" pitchFamily="18" charset="0"/>
              </a:rPr>
              <a:t>sink is calculated as a result of the analysis on this </a:t>
            </a:r>
            <a:r>
              <a:rPr lang="en-US" sz="3000" dirty="0" smtClean="0">
                <a:latin typeface="Times New Roman" panose="02020603050405020304" pitchFamily="18" charset="0"/>
                <a:cs typeface="Times New Roman" panose="02020603050405020304" pitchFamily="18" charset="0"/>
              </a:rPr>
              <a:t>model</a:t>
            </a:r>
            <a:r>
              <a:rPr lang="tr-TR"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pic>
        <p:nvPicPr>
          <p:cNvPr id="19" name="Resim 18"/>
          <p:cNvPicPr>
            <a:picLocks noChangeAspect="1"/>
          </p:cNvPicPr>
          <p:nvPr/>
        </p:nvPicPr>
        <p:blipFill>
          <a:blip r:embed="rId4"/>
          <a:stretch>
            <a:fillRect/>
          </a:stretch>
        </p:blipFill>
        <p:spPr>
          <a:xfrm>
            <a:off x="26000589" y="1272800"/>
            <a:ext cx="3100962" cy="3102489"/>
          </a:xfrm>
          <a:prstGeom prst="rect">
            <a:avLst/>
          </a:prstGeom>
        </p:spPr>
      </p:pic>
      <p:pic>
        <p:nvPicPr>
          <p:cNvPr id="31" name="Resim 30"/>
          <p:cNvPicPr>
            <a:picLocks noChangeAspect="1"/>
          </p:cNvPicPr>
          <p:nvPr/>
        </p:nvPicPr>
        <p:blipFill>
          <a:blip r:embed="rId5"/>
          <a:stretch>
            <a:fillRect/>
          </a:stretch>
        </p:blipFill>
        <p:spPr>
          <a:xfrm>
            <a:off x="25495541" y="4368800"/>
            <a:ext cx="3948575" cy="494551"/>
          </a:xfrm>
          <a:prstGeom prst="rect">
            <a:avLst/>
          </a:prstGeom>
        </p:spPr>
      </p:pic>
      <p:sp>
        <p:nvSpPr>
          <p:cNvPr id="117" name="Metin kutusu 56"/>
          <p:cNvSpPr txBox="1">
            <a:spLocks noChangeArrowheads="1"/>
          </p:cNvSpPr>
          <p:nvPr/>
        </p:nvSpPr>
        <p:spPr bwMode="auto">
          <a:xfrm>
            <a:off x="384807" y="20765560"/>
            <a:ext cx="1443228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US" sz="5400" b="1" dirty="0">
                <a:latin typeface="Times New Roman" panose="02020603050405020304" pitchFamily="18" charset="0"/>
                <a:cs typeface="Times New Roman" panose="02020603050405020304" pitchFamily="18" charset="0"/>
              </a:rPr>
              <a:t>Lumped Parameters </a:t>
            </a:r>
            <a:r>
              <a:rPr lang="en-US" sz="5400" b="1" dirty="0" smtClean="0">
                <a:latin typeface="Times New Roman" panose="02020603050405020304" pitchFamily="18" charset="0"/>
                <a:cs typeface="Times New Roman" panose="02020603050405020304" pitchFamily="18" charset="0"/>
              </a:rPr>
              <a:t>and</a:t>
            </a:r>
            <a:endParaRPr lang="tr-TR" sz="5400" b="1" dirty="0" smtClean="0">
              <a:latin typeface="Times New Roman" panose="02020603050405020304" pitchFamily="18" charset="0"/>
              <a:cs typeface="Times New Roman" panose="02020603050405020304" pitchFamily="18" charset="0"/>
            </a:endParaRPr>
          </a:p>
          <a:p>
            <a:r>
              <a:rPr lang="en-US" sz="5400" b="1" dirty="0" smtClean="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Heat Sink Design</a:t>
            </a:r>
            <a:endParaRPr lang="en-US" altLang="en-US" sz="5400" b="1" dirty="0">
              <a:latin typeface="Times New Roman" panose="02020603050405020304" pitchFamily="18" charset="0"/>
              <a:cs typeface="Times New Roman" panose="02020603050405020304" pitchFamily="18" charset="0"/>
            </a:endParaRPr>
          </a:p>
        </p:txBody>
      </p:sp>
      <p:sp>
        <p:nvSpPr>
          <p:cNvPr id="118" name="Metin kutusu 53"/>
          <p:cNvSpPr txBox="1"/>
          <p:nvPr/>
        </p:nvSpPr>
        <p:spPr>
          <a:xfrm>
            <a:off x="1163645" y="36862319"/>
            <a:ext cx="13129404" cy="553998"/>
          </a:xfrm>
          <a:prstGeom prst="rect">
            <a:avLst/>
          </a:prstGeom>
          <a:noFill/>
        </p:spPr>
        <p:txBody>
          <a:bodyPr wrap="square">
            <a:spAutoFit/>
          </a:bodyPr>
          <a:lstStyle/>
          <a:p>
            <a:pPr algn="just">
              <a:defRPr/>
            </a:pPr>
            <a:endParaRPr lang="en-GB" sz="3000" dirty="0"/>
          </a:p>
        </p:txBody>
      </p:sp>
      <p:sp>
        <p:nvSpPr>
          <p:cNvPr id="130" name="Metin kutusu 56"/>
          <p:cNvSpPr txBox="1">
            <a:spLocks noChangeArrowheads="1"/>
          </p:cNvSpPr>
          <p:nvPr/>
        </p:nvSpPr>
        <p:spPr bwMode="auto">
          <a:xfrm>
            <a:off x="7921549" y="40566492"/>
            <a:ext cx="14239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altLang="en-US" sz="4000" b="1" dirty="0"/>
              <a:t>References</a:t>
            </a:r>
            <a:endParaRPr lang="en-GB" altLang="en-US" sz="4400" b="1" dirty="0"/>
          </a:p>
        </p:txBody>
      </p:sp>
      <p:sp>
        <p:nvSpPr>
          <p:cNvPr id="131" name="Metin kutusu 53"/>
          <p:cNvSpPr txBox="1"/>
          <p:nvPr/>
        </p:nvSpPr>
        <p:spPr>
          <a:xfrm>
            <a:off x="807946" y="41198436"/>
            <a:ext cx="28089072" cy="707886"/>
          </a:xfrm>
          <a:prstGeom prst="rect">
            <a:avLst/>
          </a:prstGeom>
          <a:noFill/>
        </p:spPr>
        <p:txBody>
          <a:bodyPr wrap="square">
            <a:spAutoFit/>
          </a:bodyPr>
          <a:lstStyle/>
          <a:p>
            <a:pPr algn="l"/>
            <a:r>
              <a:rPr lang="tr-TR" sz="2000" dirty="0" smtClean="0"/>
              <a:t> [1] </a:t>
            </a:r>
            <a:r>
              <a:rPr lang="en-US" sz="2000" dirty="0" err="1"/>
              <a:t>GaN</a:t>
            </a:r>
            <a:r>
              <a:rPr lang="en-US" sz="2000" dirty="0"/>
              <a:t> Systems, </a:t>
            </a:r>
            <a:r>
              <a:rPr lang="en-US" sz="2000" dirty="0" smtClean="0"/>
              <a:t>“</a:t>
            </a:r>
            <a:r>
              <a:rPr lang="en-US" sz="2000" dirty="0"/>
              <a:t>PCB Thermal Design Guide for </a:t>
            </a:r>
            <a:r>
              <a:rPr lang="en-US" sz="2000" dirty="0" err="1"/>
              <a:t>GaN</a:t>
            </a:r>
            <a:r>
              <a:rPr lang="en-US" sz="2000" dirty="0"/>
              <a:t> Enhancement Mode Power Transistors</a:t>
            </a:r>
            <a:r>
              <a:rPr lang="en-US" sz="2000" dirty="0" smtClean="0"/>
              <a:t>” </a:t>
            </a:r>
            <a:r>
              <a:rPr lang="tr-TR" sz="2000" dirty="0" smtClean="0"/>
              <a:t>Application Notes</a:t>
            </a:r>
            <a:r>
              <a:rPr lang="en-US" sz="2000" dirty="0" smtClean="0"/>
              <a:t>, </a:t>
            </a:r>
            <a:r>
              <a:rPr lang="en-US" sz="2000" dirty="0"/>
              <a:t>2018.</a:t>
            </a:r>
            <a:endParaRPr lang="en-GB" sz="2000" dirty="0"/>
          </a:p>
          <a:p>
            <a:pPr algn="l"/>
            <a:r>
              <a:rPr lang="en-GB" sz="2000" dirty="0" smtClean="0"/>
              <a:t> </a:t>
            </a:r>
            <a:r>
              <a:rPr lang="tr-TR" sz="2000" dirty="0" smtClean="0"/>
              <a:t>[</a:t>
            </a:r>
            <a:r>
              <a:rPr lang="tr-TR" sz="2000" dirty="0"/>
              <a:t>2</a:t>
            </a:r>
            <a:r>
              <a:rPr lang="tr-TR" sz="2000" dirty="0" smtClean="0"/>
              <a:t>] </a:t>
            </a:r>
            <a:r>
              <a:rPr lang="en-US" sz="2000" dirty="0" err="1"/>
              <a:t>ncropera</a:t>
            </a:r>
            <a:r>
              <a:rPr lang="en-US" sz="2000" dirty="0"/>
              <a:t>, F.P., and DeWitt, D.P., Fundamentals of Heat and Mass Transfer, John Wiley and Sons, New York, NY, 1985.</a:t>
            </a:r>
            <a:endParaRPr lang="en-GB" sz="2000" dirty="0"/>
          </a:p>
        </p:txBody>
      </p:sp>
      <p:sp>
        <p:nvSpPr>
          <p:cNvPr id="54" name="Text Box 14"/>
          <p:cNvSpPr txBox="1">
            <a:spLocks noChangeArrowheads="1"/>
          </p:cNvSpPr>
          <p:nvPr/>
        </p:nvSpPr>
        <p:spPr bwMode="auto">
          <a:xfrm>
            <a:off x="15908736" y="4544164"/>
            <a:ext cx="13245158" cy="1723549"/>
          </a:xfrm>
          <a:prstGeom prst="rect">
            <a:avLst/>
          </a:prstGeom>
          <a:noFill/>
          <a:ln w="9525">
            <a:noFill/>
            <a:miter lim="800000"/>
            <a:headEnd/>
            <a:tailEnd/>
          </a:ln>
          <a:effectLst/>
        </p:spPr>
        <p:txBody>
          <a:bodyPr wrap="square">
            <a:spAutoFit/>
          </a:bodyPr>
          <a:lstStyle/>
          <a:p>
            <a:pPr defTabSz="4389438"/>
            <a:r>
              <a:rPr lang="tr-TR" sz="6600" b="1" noProof="1"/>
              <a:t>Ozan Keysan</a:t>
            </a:r>
            <a:endParaRPr lang="en-US" sz="6600" b="1" noProof="1"/>
          </a:p>
          <a:p>
            <a:pPr defTabSz="4389438"/>
            <a:r>
              <a:rPr lang="tr-TR" sz="4000" b="1" i="1" noProof="1"/>
              <a:t>(keysan</a:t>
            </a:r>
            <a:r>
              <a:rPr lang="en-US" sz="4000" b="1" i="1" noProof="1"/>
              <a:t>@metu.edu.tr</a:t>
            </a:r>
            <a:r>
              <a:rPr lang="tr-TR" sz="4000" b="1" i="1" noProof="1"/>
              <a:t>)</a:t>
            </a:r>
            <a:endParaRPr lang="en-US" sz="7200" noProof="1"/>
          </a:p>
        </p:txBody>
      </p:sp>
      <p:sp>
        <p:nvSpPr>
          <p:cNvPr id="55" name="Text Box 14"/>
          <p:cNvSpPr txBox="1">
            <a:spLocks noChangeArrowheads="1"/>
          </p:cNvSpPr>
          <p:nvPr/>
        </p:nvSpPr>
        <p:spPr bwMode="auto">
          <a:xfrm>
            <a:off x="8493596" y="6534970"/>
            <a:ext cx="13245158" cy="830997"/>
          </a:xfrm>
          <a:prstGeom prst="rect">
            <a:avLst/>
          </a:prstGeom>
          <a:noFill/>
          <a:ln w="9525">
            <a:noFill/>
            <a:miter lim="800000"/>
            <a:headEnd/>
            <a:tailEnd/>
          </a:ln>
          <a:effectLst/>
        </p:spPr>
        <p:txBody>
          <a:bodyPr wrap="square">
            <a:spAutoFit/>
          </a:bodyPr>
          <a:lstStyle/>
          <a:p>
            <a:pPr defTabSz="4389438"/>
            <a:r>
              <a:rPr lang="en-US" sz="4800" b="1" i="1" noProof="1"/>
              <a:t>PowerLab Research Group</a:t>
            </a:r>
            <a:r>
              <a:rPr lang="tr-TR" sz="4800" b="1" i="1" noProof="1"/>
              <a:t>, </a:t>
            </a:r>
            <a:r>
              <a:rPr lang="en-US" sz="4800" b="1" i="1" noProof="1"/>
              <a:t>METU, ANKARA </a:t>
            </a:r>
            <a:endParaRPr lang="tr-TR" sz="4800" b="1" i="1" noProof="1"/>
          </a:p>
        </p:txBody>
      </p:sp>
      <p:sp>
        <p:nvSpPr>
          <p:cNvPr id="61" name="Metin kutusu 56"/>
          <p:cNvSpPr txBox="1">
            <a:spLocks noChangeArrowheads="1"/>
          </p:cNvSpPr>
          <p:nvPr/>
        </p:nvSpPr>
        <p:spPr bwMode="auto">
          <a:xfrm>
            <a:off x="15908736" y="8411453"/>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sz="5400" b="1" dirty="0">
                <a:latin typeface="Times New Roman" panose="02020603050405020304" pitchFamily="18" charset="0"/>
                <a:cs typeface="Times New Roman" panose="02020603050405020304" pitchFamily="18" charset="0"/>
              </a:rPr>
              <a:t>FEA and Test Results</a:t>
            </a:r>
            <a:endParaRPr lang="en-US" altLang="en-US" sz="5400" b="1" dirty="0">
              <a:latin typeface="Times New Roman" panose="02020603050405020304" pitchFamily="18" charset="0"/>
              <a:cs typeface="Times New Roman" panose="02020603050405020304" pitchFamily="18" charset="0"/>
            </a:endParaRPr>
          </a:p>
        </p:txBody>
      </p:sp>
      <p:sp>
        <p:nvSpPr>
          <p:cNvPr id="53" name="Text Box 14"/>
          <p:cNvSpPr txBox="1">
            <a:spLocks noChangeArrowheads="1"/>
          </p:cNvSpPr>
          <p:nvPr/>
        </p:nvSpPr>
        <p:spPr bwMode="auto">
          <a:xfrm>
            <a:off x="8783735" y="4483567"/>
            <a:ext cx="13245158" cy="2739211"/>
          </a:xfrm>
          <a:prstGeom prst="rect">
            <a:avLst/>
          </a:prstGeom>
          <a:noFill/>
          <a:ln w="9525">
            <a:noFill/>
            <a:miter lim="800000"/>
            <a:headEnd/>
            <a:tailEnd/>
          </a:ln>
          <a:effectLst/>
        </p:spPr>
        <p:txBody>
          <a:bodyPr wrap="square">
            <a:spAutoFit/>
          </a:bodyPr>
          <a:lstStyle/>
          <a:p>
            <a:pPr defTabSz="4389438"/>
            <a:r>
              <a:rPr lang="tr-TR" sz="6600" b="1" noProof="1" smtClean="0"/>
              <a:t>Mesut Uğur</a:t>
            </a:r>
            <a:endParaRPr lang="tr-TR" sz="6600" b="1" noProof="1"/>
          </a:p>
          <a:p>
            <a:pPr defTabSz="4389438"/>
            <a:r>
              <a:rPr lang="tr-TR" sz="4000" b="1" noProof="1" smtClean="0"/>
              <a:t>(ugurm@metu.edu.tr</a:t>
            </a:r>
            <a:r>
              <a:rPr lang="tr-TR" sz="4000" b="1" noProof="1"/>
              <a:t>)</a:t>
            </a:r>
          </a:p>
          <a:p>
            <a:pPr defTabSz="4389438"/>
            <a:endParaRPr lang="en-US" sz="6600" b="1" noProof="1"/>
          </a:p>
        </p:txBody>
      </p:sp>
      <p:sp>
        <p:nvSpPr>
          <p:cNvPr id="6" name="Rectangle 5"/>
          <p:cNvSpPr/>
          <p:nvPr/>
        </p:nvSpPr>
        <p:spPr>
          <a:xfrm>
            <a:off x="3353633" y="14957194"/>
            <a:ext cx="8494633" cy="923330"/>
          </a:xfrm>
          <a:prstGeom prst="rect">
            <a:avLst/>
          </a:prstGeom>
        </p:spPr>
        <p:txBody>
          <a:bodyPr wrap="none">
            <a:spAutoFit/>
          </a:bodyPr>
          <a:lstStyle/>
          <a:p>
            <a:r>
              <a:rPr lang="en-US" sz="5400" b="1" dirty="0">
                <a:latin typeface="Times New Roman" panose="02020603050405020304" pitchFamily="18" charset="0"/>
                <a:cs typeface="Times New Roman" panose="02020603050405020304" pitchFamily="18" charset="0"/>
              </a:rPr>
              <a:t>Thermal Path on Drive Side</a:t>
            </a:r>
            <a:endParaRPr lang="tr-TR" sz="5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6"/>
          <a:stretch>
            <a:fillRect/>
          </a:stretch>
        </p:blipFill>
        <p:spPr>
          <a:xfrm>
            <a:off x="992188" y="15824302"/>
            <a:ext cx="8058150" cy="49911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9204574" y="15940487"/>
                <a:ext cx="5063960" cy="4321568"/>
              </a:xfrm>
              <a:prstGeom prst="rect">
                <a:avLst/>
              </a:prstGeom>
              <a:noFill/>
            </p:spPr>
            <p:txBody>
              <a:bodyPr wrap="square" rtlCol="0">
                <a:spAutoFit/>
              </a:bodyPr>
              <a:lstStyle/>
              <a:p>
                <a:pPr algn="just"/>
                <a:r>
                  <a:rPr lang="tr-TR" sz="3000" dirty="0" smtClean="0">
                    <a:latin typeface="Times New Roman" panose="02020603050405020304" pitchFamily="18" charset="0"/>
                    <a:cs typeface="Times New Roman" panose="02020603050405020304" pitchFamily="18" charset="0"/>
                  </a:rPr>
                  <a:t>In this model, </a:t>
                </a:r>
                <a14:m>
                  <m:oMath xmlns:m="http://schemas.openxmlformats.org/officeDocument/2006/math">
                    <m:sSub>
                      <m:sSubPr>
                        <m:ctrlPr>
                          <a:rPr lang="tr-TR" sz="3000" b="0" i="1" smtClean="0">
                            <a:latin typeface="Cambria Math" panose="02040503050406030204" pitchFamily="18" charset="0"/>
                            <a:cs typeface="Times New Roman" panose="02020603050405020304" pitchFamily="18" charset="0"/>
                          </a:rPr>
                        </m:ctrlPr>
                      </m:sSubPr>
                      <m:e>
                        <m:r>
                          <a:rPr lang="tr-TR" sz="3000" b="0" i="1" smtClean="0">
                            <a:latin typeface="Cambria Math" panose="02040503050406030204" pitchFamily="18" charset="0"/>
                            <a:cs typeface="Times New Roman" panose="02020603050405020304" pitchFamily="18" charset="0"/>
                          </a:rPr>
                          <m:t>𝑃</m:t>
                        </m:r>
                      </m:e>
                      <m:sub>
                        <m:r>
                          <a:rPr lang="tr-TR" sz="3000" b="0" i="1" smtClean="0">
                            <a:latin typeface="Cambria Math" panose="02040503050406030204" pitchFamily="18" charset="0"/>
                            <a:cs typeface="Times New Roman" panose="02020603050405020304" pitchFamily="18" charset="0"/>
                          </a:rPr>
                          <m:t>𝑙𝑜𝑠𝑠</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is the power loss of each GaN transistor, </a:t>
                </a:r>
                <a14:m>
                  <m:oMath xmlns:m="http://schemas.openxmlformats.org/officeDocument/2006/math">
                    <m:sSub>
                      <m:sSubPr>
                        <m:ctrlPr>
                          <a:rPr lang="tr-TR" sz="3000" i="1">
                            <a:latin typeface="Cambria Math" panose="02040503050406030204" pitchFamily="18" charset="0"/>
                            <a:cs typeface="Times New Roman" panose="02020603050405020304" pitchFamily="18" charset="0"/>
                          </a:rPr>
                        </m:ctrlPr>
                      </m:sSubPr>
                      <m:e>
                        <m:r>
                          <a:rPr lang="tr-TR" sz="3000" b="0" i="1" smtClean="0">
                            <a:latin typeface="Cambria Math" panose="02040503050406030204" pitchFamily="18" charset="0"/>
                            <a:cs typeface="Times New Roman" panose="02020603050405020304" pitchFamily="18" charset="0"/>
                          </a:rPr>
                          <m:t>𝑇</m:t>
                        </m:r>
                      </m:e>
                      <m:sub>
                        <m:r>
                          <a:rPr lang="tr-TR" sz="3000" b="0" i="1" smtClean="0">
                            <a:latin typeface="Cambria Math" panose="02040503050406030204" pitchFamily="18" charset="0"/>
                            <a:cs typeface="Times New Roman" panose="02020603050405020304" pitchFamily="18" charset="0"/>
                          </a:rPr>
                          <m:t>𝑗</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tr-TR" sz="3000" i="1">
                            <a:latin typeface="Cambria Math" panose="02040503050406030204" pitchFamily="18" charset="0"/>
                            <a:cs typeface="Times New Roman" panose="02020603050405020304" pitchFamily="18" charset="0"/>
                          </a:rPr>
                        </m:ctrlPr>
                      </m:sSubPr>
                      <m:e>
                        <m:r>
                          <a:rPr lang="tr-TR" sz="3000" i="1">
                            <a:latin typeface="Cambria Math" panose="02040503050406030204" pitchFamily="18" charset="0"/>
                            <a:cs typeface="Times New Roman" panose="02020603050405020304" pitchFamily="18" charset="0"/>
                          </a:rPr>
                          <m:t>𝑇</m:t>
                        </m:r>
                      </m:e>
                      <m:sub>
                        <m:r>
                          <a:rPr lang="tr-TR" sz="3000" b="0" i="1" smtClean="0">
                            <a:latin typeface="Cambria Math" panose="02040503050406030204" pitchFamily="18" charset="0"/>
                            <a:cs typeface="Times New Roman" panose="02020603050405020304" pitchFamily="18" charset="0"/>
                          </a:rPr>
                          <m:t>𝑐</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tr-TR" sz="3000" i="1">
                            <a:latin typeface="Cambria Math" panose="02040503050406030204" pitchFamily="18" charset="0"/>
                            <a:cs typeface="Times New Roman" panose="02020603050405020304" pitchFamily="18" charset="0"/>
                          </a:rPr>
                        </m:ctrlPr>
                      </m:sSubPr>
                      <m:e>
                        <m:r>
                          <a:rPr lang="tr-TR" sz="3000" i="1">
                            <a:latin typeface="Cambria Math" panose="02040503050406030204" pitchFamily="18" charset="0"/>
                            <a:cs typeface="Times New Roman" panose="02020603050405020304" pitchFamily="18" charset="0"/>
                          </a:rPr>
                          <m:t>𝑇</m:t>
                        </m:r>
                      </m:e>
                      <m:sub>
                        <m:r>
                          <a:rPr lang="tr-TR" sz="3000" b="0" i="1" smtClean="0">
                            <a:latin typeface="Cambria Math" panose="02040503050406030204" pitchFamily="18" charset="0"/>
                            <a:cs typeface="Times New Roman" panose="02020603050405020304" pitchFamily="18" charset="0"/>
                          </a:rPr>
                          <m:t>𝑝𝑐𝑏</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tr-TR" sz="3000" i="1">
                            <a:latin typeface="Cambria Math" panose="02040503050406030204" pitchFamily="18" charset="0"/>
                            <a:cs typeface="Times New Roman" panose="02020603050405020304" pitchFamily="18" charset="0"/>
                          </a:rPr>
                        </m:ctrlPr>
                      </m:sSubPr>
                      <m:e>
                        <m:r>
                          <a:rPr lang="tr-TR" sz="3000" i="1">
                            <a:latin typeface="Cambria Math" panose="02040503050406030204" pitchFamily="18" charset="0"/>
                            <a:cs typeface="Times New Roman" panose="02020603050405020304" pitchFamily="18" charset="0"/>
                          </a:rPr>
                          <m:t>𝑇</m:t>
                        </m:r>
                      </m:e>
                      <m:sub>
                        <m:r>
                          <a:rPr lang="tr-TR" sz="3000" b="0" i="1" smtClean="0">
                            <a:latin typeface="Cambria Math" panose="02040503050406030204" pitchFamily="18" charset="0"/>
                            <a:cs typeface="Times New Roman" panose="02020603050405020304" pitchFamily="18" charset="0"/>
                          </a:rPr>
                          <m:t>h𝑠</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tr-TR" sz="3000" i="1">
                            <a:latin typeface="Cambria Math" panose="02040503050406030204" pitchFamily="18" charset="0"/>
                            <a:cs typeface="Times New Roman" panose="02020603050405020304" pitchFamily="18" charset="0"/>
                          </a:rPr>
                        </m:ctrlPr>
                      </m:sSubPr>
                      <m:e>
                        <m:r>
                          <a:rPr lang="tr-TR" sz="3000" i="1">
                            <a:latin typeface="Cambria Math" panose="02040503050406030204" pitchFamily="18" charset="0"/>
                            <a:cs typeface="Times New Roman" panose="02020603050405020304" pitchFamily="18" charset="0"/>
                          </a:rPr>
                          <m:t>𝑇</m:t>
                        </m:r>
                      </m:e>
                      <m:sub>
                        <m:r>
                          <a:rPr lang="tr-TR" sz="3000" b="0" i="1" smtClean="0">
                            <a:latin typeface="Cambria Math" panose="02040503050406030204" pitchFamily="18" charset="0"/>
                            <a:cs typeface="Times New Roman" panose="02020603050405020304" pitchFamily="18" charset="0"/>
                          </a:rPr>
                          <m:t>𝑎</m:t>
                        </m:r>
                      </m:sub>
                    </m:sSub>
                  </m:oMath>
                </a14:m>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are junction, package, printed circuit board, cooler base and ambient temperature respectively. Resistances refer to the thermal resistance between the two points.</a:t>
                </a:r>
              </a:p>
            </p:txBody>
          </p:sp>
        </mc:Choice>
        <mc:Fallback xmlns="">
          <p:sp>
            <p:nvSpPr>
              <p:cNvPr id="11" name="TextBox 10"/>
              <p:cNvSpPr txBox="1">
                <a:spLocks noRot="1" noChangeAspect="1" noMove="1" noResize="1" noEditPoints="1" noAdjustHandles="1" noChangeArrowheads="1" noChangeShapeType="1" noTextEdit="1"/>
              </p:cNvSpPr>
              <p:nvPr/>
            </p:nvSpPr>
            <p:spPr>
              <a:xfrm>
                <a:off x="9204574" y="15940487"/>
                <a:ext cx="5063960" cy="4321568"/>
              </a:xfrm>
              <a:prstGeom prst="rect">
                <a:avLst/>
              </a:prstGeom>
              <a:blipFill>
                <a:blip r:embed="rId7"/>
                <a:stretch>
                  <a:fillRect l="-2888" t="-1834" r="-2768" b="-2539"/>
                </a:stretch>
              </a:blipFill>
            </p:spPr>
            <p:txBody>
              <a:bodyPr/>
              <a:lstStyle/>
              <a:p>
                <a:r>
                  <a:rPr lang="tr-TR">
                    <a:noFill/>
                  </a:rPr>
                  <a:t> </a:t>
                </a:r>
              </a:p>
            </p:txBody>
          </p:sp>
        </mc:Fallback>
      </mc:AlternateContent>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7083" y="29503138"/>
            <a:ext cx="11252823" cy="5188887"/>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555" y="24946081"/>
            <a:ext cx="5761219" cy="148602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6884" y="22522495"/>
            <a:ext cx="5273497" cy="1425063"/>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946" y="27493973"/>
            <a:ext cx="5273497" cy="1425063"/>
          </a:xfrm>
          <a:prstGeom prst="rect">
            <a:avLst/>
          </a:prstGeom>
        </p:spPr>
      </p:pic>
      <p:pic>
        <p:nvPicPr>
          <p:cNvPr id="18" name="Picture 17"/>
          <p:cNvPicPr>
            <a:picLocks noChangeAspect="1"/>
          </p:cNvPicPr>
          <p:nvPr/>
        </p:nvPicPr>
        <p:blipFill>
          <a:blip r:embed="rId12"/>
          <a:stretch>
            <a:fillRect/>
          </a:stretch>
        </p:blipFill>
        <p:spPr>
          <a:xfrm>
            <a:off x="6878856" y="24017366"/>
            <a:ext cx="4271473" cy="2959064"/>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60026" y="23661285"/>
            <a:ext cx="3120950" cy="3522748"/>
          </a:xfrm>
          <a:prstGeom prst="rect">
            <a:avLst/>
          </a:prstGeom>
        </p:spPr>
      </p:pic>
      <p:sp>
        <p:nvSpPr>
          <p:cNvPr id="30" name="TextBox 29"/>
          <p:cNvSpPr txBox="1"/>
          <p:nvPr/>
        </p:nvSpPr>
        <p:spPr>
          <a:xfrm>
            <a:off x="2362718" y="26448423"/>
            <a:ext cx="2097099" cy="430887"/>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Foster Model</a:t>
            </a:r>
            <a:endParaRPr lang="tr-TR" sz="2200" dirty="0">
              <a:latin typeface="Times New Roman" panose="02020603050405020304" pitchFamily="18" charset="0"/>
              <a:cs typeface="Times New Roman" panose="02020603050405020304" pitchFamily="18" charset="0"/>
            </a:endParaRPr>
          </a:p>
        </p:txBody>
      </p:sp>
      <p:pic>
        <p:nvPicPr>
          <p:cNvPr id="69" name="Picture 68"/>
          <p:cNvPicPr>
            <a:picLocks noChangeAspect="1"/>
          </p:cNvPicPr>
          <p:nvPr/>
        </p:nvPicPr>
        <p:blipFill>
          <a:blip r:embed="rId14"/>
          <a:stretch>
            <a:fillRect/>
          </a:stretch>
        </p:blipFill>
        <p:spPr>
          <a:xfrm>
            <a:off x="6962204" y="26889370"/>
            <a:ext cx="5994670" cy="2578354"/>
          </a:xfrm>
          <a:prstGeom prst="rect">
            <a:avLst/>
          </a:prstGeom>
        </p:spPr>
      </p:pic>
      <p:sp>
        <p:nvSpPr>
          <p:cNvPr id="70" name="TextBox 69"/>
          <p:cNvSpPr txBox="1"/>
          <p:nvPr/>
        </p:nvSpPr>
        <p:spPr>
          <a:xfrm>
            <a:off x="2305082" y="23956764"/>
            <a:ext cx="2097099" cy="430887"/>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Cauer Model</a:t>
            </a:r>
            <a:endParaRPr lang="tr-TR" sz="2200"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1891997" y="28908281"/>
            <a:ext cx="3230880" cy="430887"/>
          </a:xfrm>
          <a:prstGeom prst="rect">
            <a:avLst/>
          </a:prstGeom>
          <a:noFill/>
        </p:spPr>
        <p:txBody>
          <a:bodyPr wrap="square" rtlCol="0">
            <a:spAutoFit/>
          </a:bodyPr>
          <a:lstStyle/>
          <a:p>
            <a:r>
              <a:rPr lang="tr-TR" sz="2200" dirty="0" smtClean="0">
                <a:latin typeface="Times New Roman" panose="02020603050405020304" pitchFamily="18" charset="0"/>
                <a:cs typeface="Times New Roman" panose="02020603050405020304" pitchFamily="18" charset="0"/>
              </a:rPr>
              <a:t>Only Resistive Network</a:t>
            </a:r>
            <a:endParaRPr lang="tr-TR"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TextBox 31"/>
              <p:cNvSpPr txBox="1"/>
              <p:nvPr/>
            </p:nvSpPr>
            <p:spPr>
              <a:xfrm>
                <a:off x="7692116" y="22571499"/>
                <a:ext cx="6233127" cy="10965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sz="3000" b="1" i="1" smtClean="0">
                              <a:latin typeface="Cambria Math" panose="02040503050406030204" pitchFamily="18" charset="0"/>
                            </a:rPr>
                          </m:ctrlPr>
                        </m:sSubPr>
                        <m:e>
                          <m:r>
                            <a:rPr lang="tr-TR" sz="3000" b="1" i="1" smtClean="0">
                              <a:latin typeface="Cambria Math" panose="02040503050406030204" pitchFamily="18" charset="0"/>
                            </a:rPr>
                            <m:t>𝑹</m:t>
                          </m:r>
                        </m:e>
                        <m:sub>
                          <m:r>
                            <a:rPr lang="tr-TR" sz="3000" b="1" i="1" smtClean="0">
                              <a:latin typeface="Cambria Math" panose="02040503050406030204" pitchFamily="18" charset="0"/>
                            </a:rPr>
                            <m:t>𝒉𝒔</m:t>
                          </m:r>
                        </m:sub>
                      </m:sSub>
                      <m:r>
                        <a:rPr lang="tr-TR" sz="3000" b="1" i="1" smtClean="0">
                          <a:latin typeface="Cambria Math" panose="02040503050406030204" pitchFamily="18" charset="0"/>
                        </a:rPr>
                        <m:t>= </m:t>
                      </m:r>
                      <m:f>
                        <m:fPr>
                          <m:ctrlPr>
                            <a:rPr lang="tr-TR" sz="3000" b="1" i="1" smtClean="0">
                              <a:latin typeface="Cambria Math" panose="02040503050406030204" pitchFamily="18" charset="0"/>
                            </a:rPr>
                          </m:ctrlPr>
                        </m:fPr>
                        <m:num>
                          <m:r>
                            <a:rPr lang="tr-TR" sz="3000" b="1" i="1" smtClean="0">
                              <a:latin typeface="Cambria Math" panose="02040503050406030204" pitchFamily="18" charset="0"/>
                            </a:rPr>
                            <m:t>𝟏</m:t>
                          </m:r>
                        </m:num>
                        <m:den>
                          <m:r>
                            <a:rPr lang="tr-TR" sz="3000" b="1" i="1" smtClean="0">
                              <a:latin typeface="Cambria Math" panose="02040503050406030204" pitchFamily="18" charset="0"/>
                            </a:rPr>
                            <m:t>𝒉</m:t>
                          </m:r>
                          <m:r>
                            <a:rPr lang="tr-TR" sz="3000" b="1" i="1" smtClean="0">
                              <a:latin typeface="Cambria Math" panose="02040503050406030204" pitchFamily="18" charset="0"/>
                            </a:rPr>
                            <m:t>(</m:t>
                          </m:r>
                          <m:sSub>
                            <m:sSubPr>
                              <m:ctrlPr>
                                <a:rPr lang="tr-TR" sz="3000" b="1" i="1" smtClean="0">
                                  <a:latin typeface="Cambria Math" panose="02040503050406030204" pitchFamily="18" charset="0"/>
                                </a:rPr>
                              </m:ctrlPr>
                            </m:sSubPr>
                            <m:e>
                              <m:r>
                                <a:rPr lang="tr-TR" sz="3000" b="1" i="1" smtClean="0">
                                  <a:latin typeface="Cambria Math" panose="02040503050406030204" pitchFamily="18" charset="0"/>
                                </a:rPr>
                                <m:t>𝑨</m:t>
                              </m:r>
                            </m:e>
                            <m:sub>
                              <m:r>
                                <a:rPr lang="tr-TR" sz="3000" b="1" i="1" smtClean="0">
                                  <a:latin typeface="Cambria Math" panose="02040503050406030204" pitchFamily="18" charset="0"/>
                                </a:rPr>
                                <m:t>𝒃𝒂𝒔𝒆</m:t>
                              </m:r>
                            </m:sub>
                          </m:sSub>
                          <m:r>
                            <a:rPr lang="tr-TR" sz="3000" b="1" i="1" smtClean="0">
                              <a:latin typeface="Cambria Math" panose="02040503050406030204" pitchFamily="18" charset="0"/>
                            </a:rPr>
                            <m:t>+</m:t>
                          </m:r>
                          <m:sSub>
                            <m:sSubPr>
                              <m:ctrlPr>
                                <a:rPr lang="tr-TR" sz="3000" b="1" i="1" smtClean="0">
                                  <a:latin typeface="Cambria Math" panose="02040503050406030204" pitchFamily="18" charset="0"/>
                                </a:rPr>
                              </m:ctrlPr>
                            </m:sSubPr>
                            <m:e>
                              <m:r>
                                <a:rPr lang="tr-TR" sz="3000" b="1" i="1" smtClean="0">
                                  <a:latin typeface="Cambria Math" panose="02040503050406030204" pitchFamily="18" charset="0"/>
                                </a:rPr>
                                <m:t>𝑵</m:t>
                              </m:r>
                            </m:e>
                            <m:sub>
                              <m:r>
                                <a:rPr lang="tr-TR" sz="3000" b="1" i="1" smtClean="0">
                                  <a:latin typeface="Cambria Math" panose="02040503050406030204" pitchFamily="18" charset="0"/>
                                </a:rPr>
                                <m:t>𝒇𝒊𝒏</m:t>
                              </m:r>
                            </m:sub>
                          </m:sSub>
                          <m:sSub>
                            <m:sSubPr>
                              <m:ctrlPr>
                                <a:rPr lang="tr-TR" sz="3000" b="1" i="1" smtClean="0">
                                  <a:latin typeface="Cambria Math" panose="02040503050406030204" pitchFamily="18" charset="0"/>
                                </a:rPr>
                              </m:ctrlPr>
                            </m:sSubPr>
                            <m:e>
                              <m:r>
                                <a:rPr lang="tr-TR" sz="3000" b="1" i="1" smtClean="0">
                                  <a:latin typeface="Cambria Math" panose="02040503050406030204" pitchFamily="18" charset="0"/>
                                </a:rPr>
                                <m:t>𝜼</m:t>
                              </m:r>
                            </m:e>
                            <m:sub>
                              <m:r>
                                <a:rPr lang="tr-TR" sz="3000" b="1" i="1" smtClean="0">
                                  <a:latin typeface="Cambria Math" panose="02040503050406030204" pitchFamily="18" charset="0"/>
                                </a:rPr>
                                <m:t>𝒇𝒊𝒏</m:t>
                              </m:r>
                            </m:sub>
                          </m:sSub>
                          <m:sSub>
                            <m:sSubPr>
                              <m:ctrlPr>
                                <a:rPr lang="tr-TR" sz="3000" b="1" i="1" smtClean="0">
                                  <a:latin typeface="Cambria Math" panose="02040503050406030204" pitchFamily="18" charset="0"/>
                                </a:rPr>
                              </m:ctrlPr>
                            </m:sSubPr>
                            <m:e>
                              <m:r>
                                <a:rPr lang="tr-TR" sz="3000" b="1" i="1" smtClean="0">
                                  <a:latin typeface="Cambria Math" panose="02040503050406030204" pitchFamily="18" charset="0"/>
                                </a:rPr>
                                <m:t>𝑨</m:t>
                              </m:r>
                            </m:e>
                            <m:sub>
                              <m:r>
                                <a:rPr lang="tr-TR" sz="3000" b="1" i="1" smtClean="0">
                                  <a:latin typeface="Cambria Math" panose="02040503050406030204" pitchFamily="18" charset="0"/>
                                </a:rPr>
                                <m:t>𝒇𝒊𝒏</m:t>
                              </m:r>
                            </m:sub>
                          </m:sSub>
                          <m:r>
                            <a:rPr lang="tr-TR" sz="3000" b="1" i="1" smtClean="0">
                              <a:latin typeface="Cambria Math" panose="02040503050406030204" pitchFamily="18" charset="0"/>
                            </a:rPr>
                            <m:t>)</m:t>
                          </m:r>
                        </m:den>
                      </m:f>
                    </m:oMath>
                  </m:oMathPara>
                </a14:m>
                <a:endParaRPr lang="tr-TR" sz="3000" b="1" i="1"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692116" y="22571499"/>
                <a:ext cx="6233127" cy="1096519"/>
              </a:xfrm>
              <a:prstGeom prst="rect">
                <a:avLst/>
              </a:prstGeom>
              <a:blipFill>
                <a:blip r:embed="rId15"/>
                <a:stretch>
                  <a:fillRect/>
                </a:stretch>
              </a:blipFill>
            </p:spPr>
            <p:txBody>
              <a:bodyPr/>
              <a:lstStyle/>
              <a:p>
                <a:r>
                  <a:rPr lang="tr-TR">
                    <a:noFill/>
                  </a:rPr>
                  <a:t> </a:t>
                </a:r>
              </a:p>
            </p:txBody>
          </p:sp>
        </mc:Fallback>
      </mc:AlternateContent>
      <p:sp>
        <p:nvSpPr>
          <p:cNvPr id="33" name="AutoShape 2" descr="blob:https://web.whatsapp.com/0467d577-9dcb-4ae3-832d-5ebc480f97d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5" name="Picture 3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16561" y="34934373"/>
            <a:ext cx="5762295" cy="5044003"/>
          </a:xfrm>
          <a:prstGeom prst="rect">
            <a:avLst/>
          </a:prstGeom>
        </p:spPr>
      </p:pic>
      <p:sp>
        <p:nvSpPr>
          <p:cNvPr id="37" name="TextBox 36"/>
          <p:cNvSpPr txBox="1"/>
          <p:nvPr/>
        </p:nvSpPr>
        <p:spPr>
          <a:xfrm>
            <a:off x="7103429" y="34823588"/>
            <a:ext cx="7165106" cy="6093976"/>
          </a:xfrm>
          <a:prstGeom prst="rect">
            <a:avLst/>
          </a:prstGeom>
          <a:noFill/>
        </p:spPr>
        <p:txBody>
          <a:bodyPr wrap="square" rtlCol="0">
            <a:spAutoFit/>
          </a:bodyPr>
          <a:lstStyle/>
          <a:p>
            <a:pPr algn="just"/>
            <a:r>
              <a:rPr lang="tr-TR" sz="3000" dirty="0" smtClean="0">
                <a:latin typeface="Times New Roman" panose="02020603050405020304" pitchFamily="18" charset="0"/>
                <a:cs typeface="Times New Roman" panose="02020603050405020304" pitchFamily="18" charset="0"/>
              </a:rPr>
              <a:t>Since the heat sinks are quarter slice shaped instead of rectangular and the fan size is smaller than heat sink size</a:t>
            </a:r>
          </a:p>
          <a:p>
            <a:pPr marL="457200" indent="-457200" algn="just">
              <a:buFont typeface="Arial" panose="020B0604020202020204" pitchFamily="34" charset="0"/>
              <a:buChar char="•"/>
            </a:pPr>
            <a:r>
              <a:rPr lang="tr-TR" sz="3000" dirty="0" smtClean="0">
                <a:latin typeface="Times New Roman" panose="02020603050405020304" pitchFamily="18" charset="0"/>
                <a:cs typeface="Times New Roman" panose="02020603050405020304" pitchFamily="18" charset="0"/>
              </a:rPr>
              <a:t>L, air traveling distance</a:t>
            </a:r>
          </a:p>
          <a:p>
            <a:pPr marL="457200" indent="-457200" algn="just">
              <a:buFont typeface="Arial" panose="020B0604020202020204" pitchFamily="34" charset="0"/>
              <a:buChar char="•"/>
            </a:pPr>
            <a:r>
              <a:rPr lang="tr-TR" sz="3000" dirty="0" smtClean="0">
                <a:latin typeface="Times New Roman" panose="02020603050405020304" pitchFamily="18" charset="0"/>
                <a:cs typeface="Times New Roman" panose="02020603050405020304" pitchFamily="18" charset="0"/>
              </a:rPr>
              <a:t>V, air flow speeds </a:t>
            </a:r>
          </a:p>
          <a:p>
            <a:pPr algn="just"/>
            <a:r>
              <a:rPr lang="tr-TR" sz="3000" dirty="0">
                <a:latin typeface="Times New Roman" panose="02020603050405020304" pitchFamily="18" charset="0"/>
                <a:cs typeface="Times New Roman" panose="02020603050405020304" pitchFamily="18" charset="0"/>
              </a:rPr>
              <a:t>a</a:t>
            </a:r>
            <a:r>
              <a:rPr lang="tr-TR" sz="3000" dirty="0" smtClean="0">
                <a:latin typeface="Times New Roman" panose="02020603050405020304" pitchFamily="18" charset="0"/>
                <a:cs typeface="Times New Roman" panose="02020603050405020304" pitchFamily="18" charset="0"/>
              </a:rPr>
              <a:t>re different at each wing.  Both variables are </a:t>
            </a:r>
            <a:r>
              <a:rPr lang="en-US" sz="3000" dirty="0">
                <a:latin typeface="Times New Roman" panose="02020603050405020304" pitchFamily="18" charset="0"/>
                <a:cs typeface="Times New Roman" panose="02020603050405020304" pitchFamily="18" charset="0"/>
              </a:rPr>
              <a:t>calculated by taking the average of </a:t>
            </a:r>
            <a:r>
              <a:rPr lang="en-US" sz="3000" dirty="0" smtClean="0">
                <a:latin typeface="Times New Roman" panose="02020603050405020304" pitchFamily="18" charset="0"/>
                <a:cs typeface="Times New Roman" panose="02020603050405020304" pitchFamily="18" charset="0"/>
              </a:rPr>
              <a:t>all values</a:t>
            </a:r>
            <a:r>
              <a:rPr lang="tr-TR" sz="3000" dirty="0" smtClean="0">
                <a:latin typeface="Times New Roman" panose="02020603050405020304" pitchFamily="18" charset="0"/>
                <a:cs typeface="Times New Roman" panose="02020603050405020304" pitchFamily="18" charset="0"/>
              </a:rPr>
              <a:t>. </a:t>
            </a:r>
            <a:r>
              <a:rPr lang="tr-TR" sz="3000" dirty="0">
                <a:latin typeface="Times New Roman" panose="02020603050405020304" pitchFamily="18" charset="0"/>
                <a:cs typeface="Times New Roman" panose="02020603050405020304" pitchFamily="18" charset="0"/>
              </a:rPr>
              <a:t>h</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was calculated as 18.36 W / m-K. According to this calculated value, the heat sink fin length was determined, appropriate aluminum profiles are taken accordingly and they were cut as desired by using water jet.</a:t>
            </a:r>
            <a:endParaRPr lang="tr-TR" sz="30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2028893" y="9661738"/>
            <a:ext cx="7125001" cy="3323987"/>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Testing was carried out by using metal resistors on the heat sink and at the same time, model verification is tried to be done by using FEA</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Metal resistors have a total power rating of 44.1 W. Measurements were recorded with a thermal camera at an ambient temperature of </a:t>
            </a:r>
            <a:r>
              <a:rPr lang="en-US" sz="3000" dirty="0" smtClean="0">
                <a:latin typeface="Times New Roman" panose="02020603050405020304" pitchFamily="18" charset="0"/>
                <a:cs typeface="Times New Roman" panose="02020603050405020304" pitchFamily="18" charset="0"/>
              </a:rPr>
              <a:t>18.3°</a:t>
            </a:r>
            <a:r>
              <a:rPr lang="tr-TR" sz="3000" dirty="0" smtClean="0">
                <a:latin typeface="Times New Roman" panose="02020603050405020304" pitchFamily="18" charset="0"/>
                <a:cs typeface="Times New Roman" panose="02020603050405020304" pitchFamily="18" charset="0"/>
              </a:rPr>
              <a:t>C</a:t>
            </a:r>
            <a:endParaRPr lang="tr-TR" sz="3000" dirty="0">
              <a:latin typeface="Times New Roman" panose="02020603050405020304" pitchFamily="18" charset="0"/>
              <a:cs typeface="Times New Roman" panose="02020603050405020304" pitchFamily="18" charset="0"/>
            </a:endParaRPr>
          </a:p>
        </p:txBody>
      </p:sp>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255661" y="9638639"/>
            <a:ext cx="5195035" cy="4807420"/>
          </a:xfrm>
          <a:prstGeom prst="rect">
            <a:avLst/>
          </a:prstGeom>
        </p:spPr>
      </p:pic>
      <p:sp>
        <p:nvSpPr>
          <p:cNvPr id="43" name="TextBox 42"/>
          <p:cNvSpPr txBox="1"/>
          <p:nvPr/>
        </p:nvSpPr>
        <p:spPr>
          <a:xfrm>
            <a:off x="17412533" y="14503864"/>
            <a:ext cx="2775833" cy="553998"/>
          </a:xfrm>
          <a:prstGeom prst="rect">
            <a:avLst/>
          </a:prstGeom>
          <a:noFill/>
        </p:spPr>
        <p:txBody>
          <a:bodyPr wrap="square" rtlCol="0">
            <a:spAutoFit/>
          </a:bodyPr>
          <a:lstStyle/>
          <a:p>
            <a:r>
              <a:rPr lang="tr-TR" sz="3000" dirty="0" smtClean="0">
                <a:latin typeface="Times New Roman" panose="02020603050405020304" pitchFamily="18" charset="0"/>
                <a:cs typeface="Times New Roman" panose="02020603050405020304" pitchFamily="18" charset="0"/>
              </a:rPr>
              <a:t>Test setup</a:t>
            </a:r>
            <a:endParaRPr lang="tr-TR" sz="3000" dirty="0">
              <a:latin typeface="Times New Roman" panose="02020603050405020304" pitchFamily="18" charset="0"/>
              <a:cs typeface="Times New Roman" panose="02020603050405020304" pitchFamily="18" charset="0"/>
            </a:endParaRPr>
          </a:p>
        </p:txBody>
      </p:sp>
      <p:pic>
        <p:nvPicPr>
          <p:cNvPr id="50" name="Picture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265482" y="15163748"/>
            <a:ext cx="6334904" cy="4751178"/>
          </a:xfrm>
          <a:prstGeom prst="rect">
            <a:avLst/>
          </a:prstGeom>
        </p:spPr>
      </p:pic>
      <p:pic>
        <p:nvPicPr>
          <p:cNvPr id="51" name="Picture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291248" y="15187995"/>
            <a:ext cx="5855252" cy="4726931"/>
          </a:xfrm>
          <a:prstGeom prst="rect">
            <a:avLst/>
          </a:prstGeom>
        </p:spPr>
      </p:pic>
      <p:sp>
        <p:nvSpPr>
          <p:cNvPr id="80" name="TextBox 79"/>
          <p:cNvSpPr txBox="1"/>
          <p:nvPr/>
        </p:nvSpPr>
        <p:spPr>
          <a:xfrm>
            <a:off x="17465261" y="19975945"/>
            <a:ext cx="2775833" cy="553998"/>
          </a:xfrm>
          <a:prstGeom prst="rect">
            <a:avLst/>
          </a:prstGeom>
          <a:noFill/>
        </p:spPr>
        <p:txBody>
          <a:bodyPr wrap="square" rtlCol="0">
            <a:spAutoFit/>
          </a:bodyPr>
          <a:lstStyle/>
          <a:p>
            <a:r>
              <a:rPr lang="tr-TR" sz="3000" dirty="0" smtClean="0">
                <a:latin typeface="Times New Roman" panose="02020603050405020304" pitchFamily="18" charset="0"/>
                <a:cs typeface="Times New Roman" panose="02020603050405020304" pitchFamily="18" charset="0"/>
              </a:rPr>
              <a:t>Test results</a:t>
            </a:r>
            <a:endParaRPr lang="tr-TR" sz="3000"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24566914" y="19988802"/>
            <a:ext cx="2775833" cy="553998"/>
          </a:xfrm>
          <a:prstGeom prst="rect">
            <a:avLst/>
          </a:prstGeom>
          <a:noFill/>
        </p:spPr>
        <p:txBody>
          <a:bodyPr wrap="square" rtlCol="0">
            <a:spAutoFit/>
          </a:bodyPr>
          <a:lstStyle/>
          <a:p>
            <a:r>
              <a:rPr lang="tr-TR" sz="3000" dirty="0" smtClean="0">
                <a:latin typeface="Times New Roman" panose="02020603050405020304" pitchFamily="18" charset="0"/>
                <a:cs typeface="Times New Roman" panose="02020603050405020304" pitchFamily="18" charset="0"/>
              </a:rPr>
              <a:t>FEA results</a:t>
            </a:r>
            <a:endParaRPr lang="tr-TR" sz="3000" dirty="0">
              <a:latin typeface="Times New Roman" panose="02020603050405020304" pitchFamily="18" charset="0"/>
              <a:cs typeface="Times New Roman" panose="02020603050405020304" pitchFamily="18" charset="0"/>
            </a:endParaRPr>
          </a:p>
        </p:txBody>
      </p:sp>
      <p:sp>
        <p:nvSpPr>
          <p:cNvPr id="82" name="Metin kutusu 56"/>
          <p:cNvSpPr txBox="1">
            <a:spLocks noChangeArrowheads="1"/>
          </p:cNvSpPr>
          <p:nvPr/>
        </p:nvSpPr>
        <p:spPr bwMode="auto">
          <a:xfrm>
            <a:off x="15700451" y="20451297"/>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sz="5400" b="1" dirty="0">
                <a:latin typeface="Times New Roman" panose="02020603050405020304" pitchFamily="18" charset="0"/>
                <a:cs typeface="Times New Roman" panose="02020603050405020304" pitchFamily="18" charset="0"/>
              </a:rPr>
              <a:t>Heat Convection Coefficient Calculations </a:t>
            </a:r>
            <a:endParaRPr lang="en-US" altLang="en-US" sz="5400" b="1" dirty="0">
              <a:latin typeface="Times New Roman" panose="02020603050405020304" pitchFamily="18" charset="0"/>
              <a:cs typeface="Times New Roman" panose="02020603050405020304" pitchFamily="18" charset="0"/>
            </a:endParaRPr>
          </a:p>
        </p:txBody>
      </p:sp>
      <p:pic>
        <p:nvPicPr>
          <p:cNvPr id="56" name="Picture 5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711226" y="21392435"/>
            <a:ext cx="14006774" cy="5486875"/>
          </a:xfrm>
          <a:prstGeom prst="rect">
            <a:avLst/>
          </a:prstGeom>
        </p:spPr>
      </p:pic>
      <p:sp>
        <p:nvSpPr>
          <p:cNvPr id="84" name="Metin kutusu 56"/>
          <p:cNvSpPr txBox="1">
            <a:spLocks noChangeArrowheads="1"/>
          </p:cNvSpPr>
          <p:nvPr/>
        </p:nvSpPr>
        <p:spPr bwMode="auto">
          <a:xfrm>
            <a:off x="15492166" y="26835652"/>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US" sz="5400" b="1" dirty="0">
                <a:latin typeface="Times New Roman" panose="02020603050405020304" pitchFamily="18" charset="0"/>
                <a:cs typeface="Times New Roman" panose="02020603050405020304" pitchFamily="18" charset="0"/>
              </a:rPr>
              <a:t>Optimization of the fin height</a:t>
            </a:r>
            <a:endParaRPr lang="en-US" altLang="en-US" sz="5400" b="1"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24069041" y="23630613"/>
            <a:ext cx="3273706" cy="553998"/>
          </a:xfrm>
          <a:prstGeom prst="rect">
            <a:avLst/>
          </a:prstGeom>
          <a:noFill/>
        </p:spPr>
        <p:txBody>
          <a:bodyPr wrap="square" rtlCol="0">
            <a:spAutoFit/>
          </a:bodyPr>
          <a:lstStyle/>
          <a:p>
            <a:r>
              <a:rPr lang="tr-TR" sz="3000" dirty="0" smtClean="0">
                <a:latin typeface="Times New Roman" panose="02020603050405020304" pitchFamily="18" charset="0"/>
                <a:cs typeface="Times New Roman" panose="02020603050405020304" pitchFamily="18" charset="0"/>
              </a:rPr>
              <a:t>Constant C,n values</a:t>
            </a:r>
            <a:endParaRPr lang="tr-TR" sz="3000" dirty="0">
              <a:latin typeface="Times New Roman" panose="02020603050405020304" pitchFamily="18" charset="0"/>
              <a:cs typeface="Times New Roman" panose="02020603050405020304" pitchFamily="18" charset="0"/>
            </a:endParaRPr>
          </a:p>
        </p:txBody>
      </p:sp>
      <p:pic>
        <p:nvPicPr>
          <p:cNvPr id="57" name="Picture 5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726995" y="27865372"/>
            <a:ext cx="6505787" cy="5675831"/>
          </a:xfrm>
          <a:prstGeom prst="rect">
            <a:avLst/>
          </a:prstGeom>
        </p:spPr>
      </p:pic>
      <p:pic>
        <p:nvPicPr>
          <p:cNvPr id="58" name="Picture 5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48989" y="27758982"/>
            <a:ext cx="7309963" cy="5229756"/>
          </a:xfrm>
          <a:prstGeom prst="rect">
            <a:avLst/>
          </a:prstGeom>
        </p:spPr>
      </p:pic>
      <p:sp>
        <p:nvSpPr>
          <p:cNvPr id="88" name="Metin kutusu 56"/>
          <p:cNvSpPr txBox="1">
            <a:spLocks noChangeArrowheads="1"/>
          </p:cNvSpPr>
          <p:nvPr/>
        </p:nvSpPr>
        <p:spPr bwMode="auto">
          <a:xfrm>
            <a:off x="15643225" y="34460061"/>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sz="5400" b="1" dirty="0" smtClean="0">
                <a:latin typeface="Times New Roman" panose="02020603050405020304" pitchFamily="18" charset="0"/>
                <a:cs typeface="Times New Roman" panose="02020603050405020304" pitchFamily="18" charset="0"/>
              </a:rPr>
              <a:t>Conclusion</a:t>
            </a:r>
            <a:endParaRPr lang="en-US" altLang="en-US" sz="5400" b="1"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15882106" y="35288853"/>
            <a:ext cx="13562010" cy="5016758"/>
          </a:xfrm>
          <a:prstGeom prst="rect">
            <a:avLst/>
          </a:prstGeom>
          <a:noFill/>
        </p:spPr>
        <p:txBody>
          <a:bodyPr wrap="square" rtlCol="0">
            <a:spAutoFit/>
          </a:bodyPr>
          <a:lstStyle/>
          <a:p>
            <a:pPr algn="just"/>
            <a:r>
              <a:rPr lang="en-US" sz="3200" dirty="0"/>
              <a:t>Steady state analysis is carried out in only resistive network model for the thermal equivalent circuit modelling and calculating convection coefficient. Convection coefficient is computed first using lumped parameter method. According to this calculated value, the heat sink fin height was determined, appropriate aluminum profiles are taken accordingly and heat sinks are produced. Obtained results are tested and verified using </a:t>
            </a:r>
            <a:r>
              <a:rPr lang="en-US" sz="3200" dirty="0" smtClean="0"/>
              <a:t>F</a:t>
            </a:r>
            <a:r>
              <a:rPr lang="tr-TR" sz="3200" dirty="0" smtClean="0"/>
              <a:t>EA</a:t>
            </a:r>
            <a:r>
              <a:rPr lang="en-US" sz="3200" dirty="0" smtClean="0"/>
              <a:t> </a:t>
            </a:r>
            <a:r>
              <a:rPr lang="en-US" sz="3200" dirty="0"/>
              <a:t>method. Further analysis and design is made again using FEA in order to obtain a smaller fin height value and increase the power density. Finally, comparing to the first </a:t>
            </a:r>
            <a:r>
              <a:rPr lang="en-US" sz="3200" dirty="0" smtClean="0"/>
              <a:t>result, </a:t>
            </a:r>
            <a:r>
              <a:rPr lang="en-US" sz="3200" dirty="0"/>
              <a:t>an optimized and better result in terms of power density is </a:t>
            </a:r>
            <a:r>
              <a:rPr lang="en-US" sz="3200" dirty="0" smtClean="0"/>
              <a:t>obtained </a:t>
            </a:r>
            <a:r>
              <a:rPr lang="en-US" sz="3200" dirty="0"/>
              <a:t>which is 2 cm.</a:t>
            </a:r>
            <a:endParaRPr lang="tr-TR" sz="3000" dirty="0">
              <a:latin typeface="Times New Roman" panose="02020603050405020304" pitchFamily="18" charset="0"/>
              <a:cs typeface="Times New Roman" panose="02020603050405020304" pitchFamily="18" charset="0"/>
            </a:endParaRPr>
          </a:p>
        </p:txBody>
      </p:sp>
      <p:pic>
        <p:nvPicPr>
          <p:cNvPr id="65" name="Picture 64"/>
          <p:cNvPicPr>
            <a:picLocks noChangeAspect="1"/>
          </p:cNvPicPr>
          <p:nvPr/>
        </p:nvPicPr>
        <p:blipFill>
          <a:blip r:embed="rId23"/>
          <a:stretch>
            <a:fillRect/>
          </a:stretch>
        </p:blipFill>
        <p:spPr>
          <a:xfrm>
            <a:off x="17990356" y="33305100"/>
            <a:ext cx="2478137" cy="1403996"/>
          </a:xfrm>
          <a:prstGeom prst="rect">
            <a:avLst/>
          </a:prstGeom>
        </p:spPr>
      </p:pic>
      <p:pic>
        <p:nvPicPr>
          <p:cNvPr id="76" name="Picture 75"/>
          <p:cNvPicPr>
            <a:picLocks noChangeAspect="1"/>
          </p:cNvPicPr>
          <p:nvPr/>
        </p:nvPicPr>
        <p:blipFill>
          <a:blip r:embed="rId24"/>
          <a:stretch>
            <a:fillRect/>
          </a:stretch>
        </p:blipFill>
        <p:spPr>
          <a:xfrm>
            <a:off x="24632962" y="33130422"/>
            <a:ext cx="2709786" cy="1578674"/>
          </a:xfrm>
          <a:prstGeom prst="rect">
            <a:avLst/>
          </a:prstGeom>
        </p:spPr>
      </p:pic>
      <p:sp>
        <p:nvSpPr>
          <p:cNvPr id="92" name="TextBox 91"/>
          <p:cNvSpPr txBox="1"/>
          <p:nvPr/>
        </p:nvSpPr>
        <p:spPr>
          <a:xfrm>
            <a:off x="2481731" y="39955310"/>
            <a:ext cx="3168792" cy="553998"/>
          </a:xfrm>
          <a:prstGeom prst="rect">
            <a:avLst/>
          </a:prstGeom>
          <a:noFill/>
        </p:spPr>
        <p:txBody>
          <a:bodyPr wrap="square" rtlCol="0">
            <a:spAutoFit/>
          </a:bodyPr>
          <a:lstStyle/>
          <a:p>
            <a:r>
              <a:rPr lang="tr-TR" sz="3000" dirty="0" smtClean="0">
                <a:latin typeface="Times New Roman" panose="02020603050405020304" pitchFamily="18" charset="0"/>
                <a:cs typeface="Times New Roman" panose="02020603050405020304" pitchFamily="18" charset="0"/>
              </a:rPr>
              <a:t>PCB with heat sink</a:t>
            </a:r>
            <a:endParaRPr lang="tr-T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8821</TotalTime>
  <Words>576</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Furkan KARAKAYA;Nail Tosun</dc:creator>
  <dc:description>©MegaPrint Inc. 2009</dc:description>
  <cp:lastModifiedBy>Nail Tosun</cp:lastModifiedBy>
  <cp:revision>302</cp:revision>
  <dcterms:created xsi:type="dcterms:W3CDTF">2008-12-04T00:20:37Z</dcterms:created>
  <dcterms:modified xsi:type="dcterms:W3CDTF">2019-02-22T19:09:39Z</dcterms:modified>
  <cp:category>Research Poster</cp:category>
</cp:coreProperties>
</file>