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>
        <p:scale>
          <a:sx n="66" d="100"/>
          <a:sy n="66" d="100"/>
        </p:scale>
        <p:origin x="16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16268A-3AC6-4315-9B6B-FE1B5CF5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8D67AE-396C-45C6-9051-B7BA6437B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21B555-2C6B-47E7-B39A-4ADEE36A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2D9AE2-9DFE-4BB4-8169-8B231D7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4BD409-25D9-46EA-80E6-5A13A14F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EADE2A-562C-4B6C-8C3C-1202379A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06EBB45-94F5-46A1-BC20-547037182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E07A6A-214C-4461-99C9-52E7CF53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9899BC-954D-4F0A-94DE-41978C8D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5323F0-90EC-448A-A13E-55AD4391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6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EA53ABD-CB46-40E1-86DE-5481FD55D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710C0E-D392-45B6-9F74-A244CBCE8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B90243-663D-4A7D-B048-7257F6D5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F3AEC3-20B4-4695-A262-716D3B64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E3BD68-2C36-436D-906A-F0FBE6C3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70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2621AA-9765-4735-9C0C-92A12A5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AFAA3B-5D63-4997-A3C5-AB483E8B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D78748-35A5-4418-B163-C18ABB03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8E14D0-EF57-49C8-B950-FEA67A5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C86101-766C-4D8D-8621-4A6E716B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5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B2AB2B-0F84-4771-A986-A41D3F1D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8DEEEBF-B0CF-4842-AA89-DEE2968F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0DBD55-3CC4-47A0-9238-9D802AC6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A62057-6501-47C7-A54E-909F6FF3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18F821-59C8-4481-AB90-16EDE8CE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A0A26B-3C1E-4397-AA6F-348147CB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389896-A9B7-41DD-AF6C-FB40A427A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CCE5AC2-0FB3-4F75-BB82-DD460E464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03833FB-277F-43A5-8424-2E0B3ADB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FE2DE5-0492-4684-8D37-695FEED6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685EEB-7089-4C93-BAB8-558ECA48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58547D-3BFA-48B3-A432-F7E9150F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AD1D52-4AF2-422C-9C4D-D4BE34F7B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028422-3C2D-48E7-8DAC-C52EFA71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266CD00-8BC3-4513-872B-7C5CAAEF5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B5C352A-8F20-4B60-B724-CC4D4F0F6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E7AD96-F025-48F5-ABEC-862884C6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BD55AB9-97C0-4F06-95F7-662228E5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AD84E54-9A13-480C-B74E-180B0312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0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FE1360-C95E-4AD5-B022-E9AF608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5C82487-5AB5-4591-9757-CFAC3872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A90126-FC27-4646-807E-B1411628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63E6844-23BC-4C2F-984B-9D940DCC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4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F7A49D7-AC06-45EF-B8B6-693F6398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6F52998-6ABD-4660-A995-0A9273F2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731BCB7-364B-4C01-BEE4-B90A3368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2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6F49D26-5F6B-4425-B8E0-5BEAFB82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435515-566F-4439-BD4D-CF262540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66A73A-A29A-4693-91D1-5FE21E8E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8B406C-5A6C-469E-A4A5-26B96D3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2DFA5C-12C6-482B-B817-01CD22B5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8D2592E-6596-469B-B44D-A4B222B5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7BFFA9-1ACC-4476-8594-211AADF1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5C3ECC5-080D-424B-834E-20A28AC9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A51435-A07E-4E22-AB25-789E1B3E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D18317-2942-483B-971D-D2C07BCB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709D8C-BB48-4F6F-9208-80878AF6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4E1EDB3-1874-4801-806B-9D08728D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C606E2-9414-43AF-983B-D72DBCBF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EB5244-ADCD-4143-8D31-C9F62A6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5DE079-CD93-4F3A-9F80-A93200589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9568-899F-4BC6-8E88-478FA10FAB43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AD1194-B3EE-4F8D-924B-DB3197F71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835054-20E3-43FE-B65E-2A09C093A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709A-3C9F-4F77-AAB1-1541DE7EB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8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65E0D4-0FED-444A-BDE6-471D623A9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Thermal</a:t>
            </a:r>
            <a:r>
              <a:rPr lang="tr-TR" dirty="0"/>
              <a:t> Analysis</a:t>
            </a:r>
            <a:endParaRPr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24B49DE-24E0-4D7C-AA77-7275F33F4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68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Unvan 1">
                <a:extLst>
                  <a:ext uri="{FF2B5EF4-FFF2-40B4-BE49-F238E27FC236}">
                    <a16:creationId xmlns:a16="http://schemas.microsoft.com/office/drawing/2014/main" id="{0FAC5208-DAAE-4478-B706-A3298D5E0E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tr-TR" dirty="0" err="1"/>
                  <a:t>Comparison</a:t>
                </a:r>
                <a:r>
                  <a:rPr lang="tr-TR" dirty="0"/>
                  <a:t> Top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𝑓𝑒𝑎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32.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94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30.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Unvan 1">
                <a:extLst>
                  <a:ext uri="{FF2B5EF4-FFF2-40B4-BE49-F238E27FC236}">
                    <a16:creationId xmlns:a16="http://schemas.microsoft.com/office/drawing/2014/main" id="{0FAC5208-DAAE-4478-B706-A3298D5E0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43E8BFE-B172-47F8-9ACD-8D613E0537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13" y="1906647"/>
            <a:ext cx="6360171" cy="4351338"/>
          </a:xfrm>
          <a:prstGeom prst="rect">
            <a:avLst/>
          </a:prstGeom>
        </p:spPr>
      </p:pic>
      <p:pic>
        <p:nvPicPr>
          <p:cNvPr id="5" name="İçerik Yer Tutucusu 4" descr="sabit, yazı gereçleri içeren bir resim&#10;&#10;Yüksek güvenilirlikle oluşturulmuş açıklama">
            <a:extLst>
              <a:ext uri="{FF2B5EF4-FFF2-40B4-BE49-F238E27FC236}">
                <a16:creationId xmlns:a16="http://schemas.microsoft.com/office/drawing/2014/main" id="{13B60A47-8B23-41BC-A7CB-3194E927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27" y="1906647"/>
            <a:ext cx="5174260" cy="41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026CAA-B84B-48DB-B25E-1B264FD8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Comparison</a:t>
            </a:r>
            <a:r>
              <a:rPr lang="tr-TR" dirty="0"/>
              <a:t> </a:t>
            </a:r>
            <a:r>
              <a:rPr lang="tr-TR" dirty="0" err="1"/>
              <a:t>Bottom</a:t>
            </a:r>
            <a:r>
              <a:rPr lang="tr-TR" dirty="0"/>
              <a:t>: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23EBDA-4058-4FB2-9508-5A90E70C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367244A-EB65-44D6-8077-153236F2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tr-TR" sz="4000"/>
              <a:t>Convection Coefficient</a:t>
            </a:r>
            <a:endParaRPr lang="en-GB" sz="40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722BBE-221D-4A31-B1F7-926C3989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tr-TR" sz="2000" dirty="0"/>
              <a:t>h = 18.36 W/m-K </a:t>
            </a:r>
          </a:p>
          <a:p>
            <a:endParaRPr lang="tr-TR" sz="2000" dirty="0"/>
          </a:p>
          <a:p>
            <a:pPr marL="0" indent="0">
              <a:buNone/>
            </a:pPr>
            <a:r>
              <a:rPr lang="tr-TR" sz="2000" dirty="0" err="1"/>
              <a:t>Assumptions</a:t>
            </a:r>
            <a:r>
              <a:rPr lang="tr-TR" sz="2000" dirty="0"/>
              <a:t>;</a:t>
            </a:r>
          </a:p>
          <a:p>
            <a:r>
              <a:rPr lang="tr-TR" sz="2000" dirty="0" err="1"/>
              <a:t>Taking</a:t>
            </a:r>
            <a:r>
              <a:rPr lang="tr-TR" sz="2000" dirty="0"/>
              <a:t> </a:t>
            </a:r>
            <a:r>
              <a:rPr lang="tr-TR" sz="2000" dirty="0" err="1"/>
              <a:t>averages</a:t>
            </a:r>
            <a:r>
              <a:rPr lang="tr-TR" sz="2000" dirty="0"/>
              <a:t> of </a:t>
            </a:r>
            <a:r>
              <a:rPr lang="tr-TR" sz="2000" dirty="0" err="1"/>
              <a:t>fin</a:t>
            </a:r>
            <a:r>
              <a:rPr lang="tr-TR" sz="2000" dirty="0"/>
              <a:t> </a:t>
            </a:r>
            <a:r>
              <a:rPr lang="tr-TR" sz="2000" dirty="0" err="1"/>
              <a:t>air</a:t>
            </a:r>
            <a:r>
              <a:rPr lang="tr-TR" sz="2000" dirty="0"/>
              <a:t> </a:t>
            </a:r>
            <a:r>
              <a:rPr lang="tr-TR" sz="2000" dirty="0" err="1"/>
              <a:t>flow</a:t>
            </a:r>
            <a:r>
              <a:rPr lang="tr-TR" sz="2000" dirty="0"/>
              <a:t> </a:t>
            </a:r>
            <a:r>
              <a:rPr lang="tr-TR" sz="2000" dirty="0" err="1"/>
              <a:t>speeds</a:t>
            </a:r>
            <a:r>
              <a:rPr lang="tr-TR" sz="2000" dirty="0"/>
              <a:t>.</a:t>
            </a:r>
          </a:p>
          <a:p>
            <a:r>
              <a:rPr lang="tr-TR" sz="2000" dirty="0"/>
              <a:t>Not </a:t>
            </a:r>
            <a:r>
              <a:rPr lang="tr-TR" sz="2000" dirty="0" err="1"/>
              <a:t>rectangle</a:t>
            </a:r>
            <a:r>
              <a:rPr lang="tr-TR" sz="2000" dirty="0"/>
              <a:t> </a:t>
            </a:r>
            <a:r>
              <a:rPr lang="tr-TR" sz="2000" dirty="0" err="1"/>
              <a:t>shape,normalization</a:t>
            </a:r>
            <a:r>
              <a:rPr lang="tr-TR" sz="2000" dirty="0"/>
              <a:t>. </a:t>
            </a:r>
          </a:p>
          <a:p>
            <a:r>
              <a:rPr lang="tr-TR" sz="2000" dirty="0" err="1"/>
              <a:t>Average</a:t>
            </a:r>
            <a:r>
              <a:rPr lang="tr-TR" sz="2000" dirty="0"/>
              <a:t> </a:t>
            </a:r>
            <a:r>
              <a:rPr lang="tr-TR" sz="2000" dirty="0" err="1"/>
              <a:t>speed</a:t>
            </a:r>
            <a:r>
              <a:rPr lang="tr-TR" sz="2000" dirty="0"/>
              <a:t> = 1.7 m/s</a:t>
            </a:r>
            <a:endParaRPr lang="en-GB" sz="2000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EA6E5B25-632C-4615-A3FD-A6E9C0578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66137"/>
              </p:ext>
            </p:extLst>
          </p:nvPr>
        </p:nvGraphicFramePr>
        <p:xfrm>
          <a:off x="1060269" y="484632"/>
          <a:ext cx="3975463" cy="573329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32052">
                  <a:extLst>
                    <a:ext uri="{9D8B030D-6E8A-4147-A177-3AD203B41FA5}">
                      <a16:colId xmlns:a16="http://schemas.microsoft.com/office/drawing/2014/main" val="2384194488"/>
                    </a:ext>
                  </a:extLst>
                </a:gridCol>
                <a:gridCol w="1743411">
                  <a:extLst>
                    <a:ext uri="{9D8B030D-6E8A-4147-A177-3AD203B41FA5}">
                      <a16:colId xmlns:a16="http://schemas.microsoft.com/office/drawing/2014/main" val="1493048036"/>
                    </a:ext>
                  </a:extLst>
                </a:gridCol>
              </a:tblGrid>
              <a:tr h="68739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12 Volt</a:t>
                      </a:r>
                      <a:endParaRPr lang="en-GB" sz="20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7636"/>
                  </a:ext>
                </a:extLst>
              </a:tr>
              <a:tr h="63073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Sections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Air Flow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417751"/>
                  </a:ext>
                </a:extLst>
              </a:tr>
              <a:tr h="630738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1.84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14144"/>
                  </a:ext>
                </a:extLst>
              </a:tr>
              <a:tr h="630738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2.06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981962"/>
                  </a:ext>
                </a:extLst>
              </a:tr>
              <a:tr h="630738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2.06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70196"/>
                  </a:ext>
                </a:extLst>
              </a:tr>
              <a:tr h="630738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1.86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877421"/>
                  </a:ext>
                </a:extLst>
              </a:tr>
              <a:tr h="630738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1.43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0350"/>
                  </a:ext>
                </a:extLst>
              </a:tr>
              <a:tr h="630738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1.36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352485"/>
                  </a:ext>
                </a:extLst>
              </a:tr>
              <a:tr h="630738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959" marR="169959" marT="169959" marB="16995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3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30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467EEF4-B3E0-423F-ABB4-829C943B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tr-TR" sz="4000"/>
              <a:t>Setup</a:t>
            </a:r>
            <a:endParaRPr lang="en-GB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22F6517-7523-48F3-99D7-2E3C061C2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903" y="2121763"/>
                <a:ext cx="5235490" cy="3773010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/>
                  <a:t>3 </a:t>
                </a:r>
                <a:r>
                  <a:rPr lang="tr-TR" sz="2000" dirty="0" err="1"/>
                  <a:t>heat</a:t>
                </a:r>
                <a:r>
                  <a:rPr lang="tr-TR" sz="2000" dirty="0"/>
                  <a:t> </a:t>
                </a:r>
                <a:r>
                  <a:rPr lang="tr-TR" sz="2000" dirty="0" err="1"/>
                  <a:t>source</a:t>
                </a:r>
                <a:r>
                  <a:rPr lang="tr-TR" sz="2000" dirty="0"/>
                  <a:t> (2x 400ohm </a:t>
                </a:r>
                <a:r>
                  <a:rPr lang="tr-TR" sz="2000" dirty="0" err="1"/>
                  <a:t>and</a:t>
                </a:r>
                <a:r>
                  <a:rPr lang="tr-TR" sz="2000" dirty="0"/>
                  <a:t> 1 500 </a:t>
                </a:r>
                <a:r>
                  <a:rPr lang="tr-TR" sz="2000" dirty="0" err="1"/>
                  <a:t>ohm</a:t>
                </a:r>
                <a:r>
                  <a:rPr lang="tr-TR" sz="2000" dirty="0"/>
                  <a:t> metal </a:t>
                </a:r>
                <a:r>
                  <a:rPr lang="tr-TR" sz="2000" dirty="0" err="1"/>
                  <a:t>resistor</a:t>
                </a:r>
                <a:r>
                  <a:rPr lang="tr-TR" sz="2000" dirty="0"/>
                  <a:t>)</a:t>
                </a:r>
              </a:p>
              <a:p>
                <a:r>
                  <a:rPr lang="tr-TR" sz="2000" dirty="0"/>
                  <a:t>Total 44.1 W </a:t>
                </a:r>
                <a:r>
                  <a:rPr lang="tr-TR" sz="2000" dirty="0" err="1"/>
                  <a:t>input</a:t>
                </a:r>
                <a:r>
                  <a:rPr lang="tr-TR" sz="2000" dirty="0"/>
                  <a:t> </a:t>
                </a:r>
                <a:r>
                  <a:rPr lang="tr-TR" sz="2000" dirty="0" err="1"/>
                  <a:t>power</a:t>
                </a:r>
                <a:r>
                  <a:rPr lang="tr-TR" sz="2000" dirty="0"/>
                  <a:t> (</a:t>
                </a:r>
                <a:r>
                  <a:rPr lang="tr-TR" sz="2000" dirty="0" err="1"/>
                  <a:t>from</a:t>
                </a:r>
                <a:r>
                  <a:rPr lang="tr-TR" sz="2000" dirty="0"/>
                  <a:t> </a:t>
                </a:r>
                <a:r>
                  <a:rPr lang="tr-TR" sz="2000" dirty="0" err="1"/>
                  <a:t>power</a:t>
                </a:r>
                <a:r>
                  <a:rPr lang="tr-TR" sz="2000" dirty="0"/>
                  <a:t> </a:t>
                </a:r>
                <a:r>
                  <a:rPr lang="tr-TR" sz="2000" dirty="0" err="1"/>
                  <a:t>supply</a:t>
                </a:r>
                <a:r>
                  <a:rPr lang="tr-TR" sz="2000" dirty="0"/>
                  <a:t>)</a:t>
                </a:r>
              </a:p>
              <a:p>
                <a:r>
                  <a:rPr lang="tr-TR" sz="2000" dirty="0" err="1"/>
                  <a:t>Better</a:t>
                </a:r>
                <a:r>
                  <a:rPr lang="tr-TR" sz="2000" dirty="0"/>
                  <a:t> </a:t>
                </a:r>
                <a:r>
                  <a:rPr lang="tr-TR" sz="2000" dirty="0" err="1"/>
                  <a:t>contact</a:t>
                </a:r>
                <a:r>
                  <a:rPr lang="tr-TR" sz="2000" dirty="0"/>
                  <a:t> (</a:t>
                </a:r>
                <a:r>
                  <a:rPr lang="tr-TR" sz="2000" dirty="0" err="1"/>
                  <a:t>thermal</a:t>
                </a:r>
                <a:r>
                  <a:rPr lang="tr-TR" sz="2000" dirty="0"/>
                  <a:t> </a:t>
                </a:r>
                <a:r>
                  <a:rPr lang="tr-TR" sz="2000" dirty="0" err="1"/>
                  <a:t>paste</a:t>
                </a:r>
                <a:r>
                  <a:rPr lang="tr-TR" sz="2000" dirty="0"/>
                  <a:t>, </a:t>
                </a:r>
                <a:r>
                  <a:rPr lang="tr-TR" sz="2000" dirty="0" err="1"/>
                  <a:t>screwing</a:t>
                </a:r>
                <a:r>
                  <a:rPr lang="tr-TR" sz="2000" dirty="0"/>
                  <a:t>)</a:t>
                </a:r>
              </a:p>
              <a:p>
                <a:r>
                  <a:rPr lang="tr-TR" sz="2000" dirty="0"/>
                  <a:t>12 V DC fan </a:t>
                </a:r>
                <a:r>
                  <a:rPr lang="tr-TR" sz="2000" dirty="0" err="1"/>
                  <a:t>with</a:t>
                </a:r>
                <a:r>
                  <a:rPr lang="tr-TR" sz="2000" dirty="0"/>
                  <a:t> </a:t>
                </a:r>
                <a:r>
                  <a:rPr lang="tr-TR" sz="2000" dirty="0" err="1"/>
                  <a:t>given</a:t>
                </a:r>
                <a:r>
                  <a:rPr lang="tr-TR" sz="2000" dirty="0"/>
                  <a:t> </a:t>
                </a:r>
                <a:r>
                  <a:rPr lang="tr-TR" sz="2000" dirty="0" err="1"/>
                  <a:t>voltage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air-flow</a:t>
                </a:r>
                <a:r>
                  <a:rPr lang="tr-TR" sz="2000" dirty="0"/>
                  <a:t> </a:t>
                </a:r>
                <a:r>
                  <a:rPr lang="tr-TR" sz="2000" dirty="0" err="1"/>
                  <a:t>characteristic</a:t>
                </a:r>
                <a:endParaRPr lang="tr-TR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tr-TR" sz="2000" dirty="0"/>
                  <a:t> </a:t>
                </a:r>
                <a:r>
                  <a:rPr lang="tr-TR" sz="2000" dirty="0" err="1"/>
                  <a:t>ambient</a:t>
                </a:r>
                <a:r>
                  <a:rPr lang="tr-TR" sz="2000" dirty="0"/>
                  <a:t> </a:t>
                </a:r>
                <a:r>
                  <a:rPr lang="tr-TR" sz="2000" dirty="0" err="1"/>
                  <a:t>temperature</a:t>
                </a:r>
                <a:endParaRPr lang="en-GB" sz="2000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22F6517-7523-48F3-99D7-2E3C061C2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903" y="2121763"/>
                <a:ext cx="5235490" cy="3773010"/>
              </a:xfrm>
              <a:blipFill>
                <a:blip r:embed="rId2"/>
                <a:stretch>
                  <a:fillRect l="-1049" t="-1616" r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EA9E8561-1EA5-460C-BABD-01CB2700F4FC}"/>
              </a:ext>
            </a:extLst>
          </p:cNvPr>
          <p:cNvGraphicFramePr>
            <a:graphicFrameLocks noGrp="1"/>
          </p:cNvGraphicFramePr>
          <p:nvPr/>
        </p:nvGraphicFramePr>
        <p:xfrm>
          <a:off x="721903" y="484632"/>
          <a:ext cx="4652194" cy="573328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04935">
                  <a:extLst>
                    <a:ext uri="{9D8B030D-6E8A-4147-A177-3AD203B41FA5}">
                      <a16:colId xmlns:a16="http://schemas.microsoft.com/office/drawing/2014/main" val="962236431"/>
                    </a:ext>
                  </a:extLst>
                </a:gridCol>
                <a:gridCol w="2047259">
                  <a:extLst>
                    <a:ext uri="{9D8B030D-6E8A-4147-A177-3AD203B41FA5}">
                      <a16:colId xmlns:a16="http://schemas.microsoft.com/office/drawing/2014/main" val="2760697551"/>
                    </a:ext>
                  </a:extLst>
                </a:gridCol>
              </a:tblGrid>
              <a:tr h="940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Voltage (Volts)</a:t>
                      </a:r>
                      <a:endParaRPr lang="en-GB" sz="19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Air Flow (m/s)</a:t>
                      </a:r>
                      <a:endParaRPr lang="en-GB" sz="19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74982"/>
                  </a:ext>
                </a:extLst>
              </a:tr>
              <a:tr h="599161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3.54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548672"/>
                  </a:ext>
                </a:extLst>
              </a:tr>
              <a:tr h="599161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3.28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54933"/>
                  </a:ext>
                </a:extLst>
              </a:tr>
              <a:tr h="599161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2.94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96819"/>
                  </a:ext>
                </a:extLst>
              </a:tr>
              <a:tr h="599161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2.73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00906"/>
                  </a:ext>
                </a:extLst>
              </a:tr>
              <a:tr h="599161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2.32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441297"/>
                  </a:ext>
                </a:extLst>
              </a:tr>
              <a:tr h="599161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1.96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21313"/>
                  </a:ext>
                </a:extLst>
              </a:tr>
              <a:tr h="599161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1.65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413234"/>
                  </a:ext>
                </a:extLst>
              </a:tr>
              <a:tr h="599161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1.24</a:t>
                      </a:r>
                      <a:endParaRPr lang="en-GB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51" marR="161451" marT="161451" marB="1614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87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5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D2D68D-389C-4591-8CBA-C5C27F53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069465" cy="5630561"/>
          </a:xfrm>
        </p:spPr>
        <p:txBody>
          <a:bodyPr/>
          <a:lstStyle/>
          <a:p>
            <a:r>
              <a:rPr lang="tr-TR" dirty="0"/>
              <a:t>Base </a:t>
            </a:r>
            <a:r>
              <a:rPr lang="tr-TR" dirty="0" err="1"/>
              <a:t>temperature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EA99240-A509-49EA-B7CC-ED047E646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27" y="1006996"/>
            <a:ext cx="6157731" cy="4618299"/>
          </a:xfrm>
        </p:spPr>
      </p:pic>
    </p:spTree>
    <p:extLst>
      <p:ext uri="{BB962C8B-B14F-4D97-AF65-F5344CB8AC3E}">
        <p14:creationId xmlns:p14="http://schemas.microsoft.com/office/powerpoint/2010/main" val="332442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476101-275F-4FDC-A541-BD54168D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3"/>
            <a:ext cx="3664352" cy="1262425"/>
          </a:xfrm>
        </p:spPr>
        <p:txBody>
          <a:bodyPr/>
          <a:lstStyle/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side</a:t>
            </a:r>
            <a:endParaRPr lang="en-GB" dirty="0"/>
          </a:p>
        </p:txBody>
      </p:sp>
      <p:pic>
        <p:nvPicPr>
          <p:cNvPr id="5" name="İçerik Yer Tutucusu 4" descr="sabit, yazı gereçleri içeren bir resim&#10;&#10;Yüksek güvenilirlikle oluşturulmuş açıklama">
            <a:extLst>
              <a:ext uri="{FF2B5EF4-FFF2-40B4-BE49-F238E27FC236}">
                <a16:creationId xmlns:a16="http://schemas.microsoft.com/office/drawing/2014/main" id="{80A7259B-5BA4-45BA-9566-BCAB5629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62" y="821804"/>
            <a:ext cx="6620717" cy="4965538"/>
          </a:xfrm>
        </p:spPr>
      </p:pic>
    </p:spTree>
    <p:extLst>
      <p:ext uri="{BB962C8B-B14F-4D97-AF65-F5344CB8AC3E}">
        <p14:creationId xmlns:p14="http://schemas.microsoft.com/office/powerpoint/2010/main" val="193097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21DFC0C-7AD7-4B61-A7EB-E35F06E6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4595" cy="1325563"/>
          </a:xfrm>
        </p:spPr>
        <p:txBody>
          <a:bodyPr/>
          <a:lstStyle/>
          <a:p>
            <a:r>
              <a:rPr lang="tr-TR" dirty="0" err="1"/>
              <a:t>Sides</a:t>
            </a:r>
            <a:endParaRPr lang="en-GB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543FBFB-AFC5-4EFF-80DF-30C28355A5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677" y="636869"/>
            <a:ext cx="6438096" cy="5584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8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Unvan 1">
                <a:extLst>
                  <a:ext uri="{FF2B5EF4-FFF2-40B4-BE49-F238E27FC236}">
                    <a16:creationId xmlns:a16="http://schemas.microsoft.com/office/drawing/2014/main" id="{F1AC941A-6566-4415-B033-F34A3D2CDA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97015" y="4474137"/>
                <a:ext cx="10515600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=0.5 </m:t>
                    </m:r>
                    <m:f>
                      <m:fPr>
                        <m:type m:val="skw"/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𝑝𝑐𝑏</m:t>
                        </m:r>
                      </m:sub>
                    </m:sSub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39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𝑡𝑚</m:t>
                        </m:r>
                      </m:sub>
                    </m:sSub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tr-TR" sz="2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2" name="Unvan 1">
                <a:extLst>
                  <a:ext uri="{FF2B5EF4-FFF2-40B4-BE49-F238E27FC236}">
                    <a16:creationId xmlns:a16="http://schemas.microsoft.com/office/drawing/2014/main" id="{F1AC941A-6566-4415-B033-F34A3D2CD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97015" y="4474137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CB5610E-340D-4E1F-BF93-94DECEEFA2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0375" y="929794"/>
            <a:ext cx="9016678" cy="29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C040AB10-EA93-42DB-B474-42A7D3C0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25415"/>
            <a:ext cx="10905066" cy="520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8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Unvan 1">
                <a:extLst>
                  <a:ext uri="{FF2B5EF4-FFF2-40B4-BE49-F238E27FC236}">
                    <a16:creationId xmlns:a16="http://schemas.microsoft.com/office/drawing/2014/main" id="{9B0A2574-B842-4F04-B334-7BF432BF4F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tr-TR" dirty="0" err="1"/>
                  <a:t>Comparison</a:t>
                </a:r>
                <a:r>
                  <a:rPr lang="tr-TR" dirty="0"/>
                  <a:t> Side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𝑓𝑒𝑎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32.37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30.5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Unvan 1">
                <a:extLst>
                  <a:ext uri="{FF2B5EF4-FFF2-40B4-BE49-F238E27FC236}">
                    <a16:creationId xmlns:a16="http://schemas.microsoft.com/office/drawing/2014/main" id="{9B0A2574-B842-4F04-B334-7BF432BF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D9BC959-A916-4E6E-8F41-47816A5EAC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476" y="1690688"/>
            <a:ext cx="6171266" cy="4432320"/>
          </a:xfrm>
          <a:prstGeom prst="rect">
            <a:avLst/>
          </a:prstGeom>
        </p:spPr>
      </p:pic>
      <p:pic>
        <p:nvPicPr>
          <p:cNvPr id="5" name="İçerik Yer Tutucusu 3">
            <a:extLst>
              <a:ext uri="{FF2B5EF4-FFF2-40B4-BE49-F238E27FC236}">
                <a16:creationId xmlns:a16="http://schemas.microsoft.com/office/drawing/2014/main" id="{CBF0346C-46A6-4F0B-AE37-EDE15D476FC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61" y="1788809"/>
            <a:ext cx="5014411" cy="4432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169</Words>
  <Application>Microsoft Office PowerPoint</Application>
  <PresentationFormat>Geniş ekran</PresentationFormat>
  <Paragraphs>56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Teması</vt:lpstr>
      <vt:lpstr>Thermal Analysis</vt:lpstr>
      <vt:lpstr>Convection Coefficient</vt:lpstr>
      <vt:lpstr>Setup</vt:lpstr>
      <vt:lpstr>Base temperature</vt:lpstr>
      <vt:lpstr>Other side</vt:lpstr>
      <vt:lpstr>Sides</vt:lpstr>
      <vt:lpstr>R_jk=0.5  K⁄W    R_pcb=3.39  K⁄W   R_tm=0.13  K⁄W    R_s= ?</vt:lpstr>
      <vt:lpstr>PowerPoint Sunusu</vt:lpstr>
      <vt:lpstr>Comparison Side  T_fea=〖32.37〗^0 C, T_exp=〖30.5〗^0 C</vt:lpstr>
      <vt:lpstr>Comparison Top T_fea=〖32.94〗^0 C, T_exp=〖30.3〗^0 C</vt:lpstr>
      <vt:lpstr>Comparison Bottom: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Analysis</dc:title>
  <dc:creator>Nail Tosun</dc:creator>
  <cp:lastModifiedBy>Nail Tosun</cp:lastModifiedBy>
  <cp:revision>5</cp:revision>
  <dcterms:created xsi:type="dcterms:W3CDTF">2018-10-15T01:34:45Z</dcterms:created>
  <dcterms:modified xsi:type="dcterms:W3CDTF">2018-10-15T09:56:32Z</dcterms:modified>
</cp:coreProperties>
</file>