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F656FFB-5F65-4270-9492-24F2EA8AF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DA70C67-ED38-471C-9515-5A182735B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769D20C-4CDE-4F72-8EFA-C8E64EEDE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D065-3761-4F19-8639-FF7D9F245E87}" type="datetimeFigureOut">
              <a:rPr lang="en-GB" smtClean="0"/>
              <a:t>23/12/2018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8E6D84A-03AA-4E05-A18A-95BFFBFB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984055D-B07D-44DA-B0AB-DA533EF1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F91D-5FE1-4C6B-B96F-6C7BAA167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08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C121CB3-637B-40D5-90E2-3B469569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054F3A6-6BAB-4338-BA0D-A2A5E19A5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96E4A93-3335-41CC-9798-8D5EADA4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D065-3761-4F19-8639-FF7D9F245E87}" type="datetimeFigureOut">
              <a:rPr lang="en-GB" smtClean="0"/>
              <a:t>23/12/2018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4FA12AA-6C03-48BB-A74C-992159A7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E00DA49-7726-4371-941D-54A4A396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F91D-5FE1-4C6B-B96F-6C7BAA167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66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AD85C68-CCE8-4871-B342-692387557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F0D5122-B92C-47F0-A07F-BE24BD6A7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DE9CE17-D9C8-4B87-A358-F4012F01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D065-3761-4F19-8639-FF7D9F245E87}" type="datetimeFigureOut">
              <a:rPr lang="en-GB" smtClean="0"/>
              <a:t>23/12/2018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94E26E9-649E-4E32-B502-CBD40C127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09B4753-F73A-49E4-94BF-5A0170F5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F91D-5FE1-4C6B-B96F-6C7BAA167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93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2FA0D21-6B65-4C30-B947-18B52C8E1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C14C35-9849-4E67-ABC7-A0C2DB785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C5AC1D5-46EB-47FB-AE9E-B984922A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D065-3761-4F19-8639-FF7D9F245E87}" type="datetimeFigureOut">
              <a:rPr lang="en-GB" smtClean="0"/>
              <a:t>23/12/2018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27C59D6-0BB4-444D-B82D-AC5AAFA06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04C135B-C54D-4D6C-AB90-9E2F555B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F91D-5FE1-4C6B-B96F-6C7BAA167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95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A089501-6674-45D8-9852-37DCBA19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43EA1D7-E745-49D2-8CCC-F5DC438D8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4BE2785-766E-418B-A30A-64AC4EB1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D065-3761-4F19-8639-FF7D9F245E87}" type="datetimeFigureOut">
              <a:rPr lang="en-GB" smtClean="0"/>
              <a:t>23/12/2018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592A0C2-DF0B-4F39-B480-2E3A337E1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1B49630-33DB-41E0-9C87-CC49D9EC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F91D-5FE1-4C6B-B96F-6C7BAA167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05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43DD450-3E17-4A15-ADBF-2BA32C480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D593B13-078B-4CBE-884B-114874777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70D78C-434B-4087-B52A-651C8A8B0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6220B0A-273F-4E3F-8EF5-5285226F1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D065-3761-4F19-8639-FF7D9F245E87}" type="datetimeFigureOut">
              <a:rPr lang="en-GB" smtClean="0"/>
              <a:t>23/12/2018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8AC5E2F-D3FB-4608-9EB8-AE6DF679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4ADD032-773F-41A2-BB25-E200E645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F91D-5FE1-4C6B-B96F-6C7BAA167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40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DA31EAA-8637-4EB4-8E4B-284555622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3E8B7A5-3805-47E2-8E58-03E5E3995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FEC0AA4-D5B1-4062-8BEE-3064992F6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02A5CBB-29CC-4DD2-B9CA-DC526AD7E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2840B74-13FB-4BFA-9E6D-B5299C383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117062A-2FF7-4619-91BC-AE63EED97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D065-3761-4F19-8639-FF7D9F245E87}" type="datetimeFigureOut">
              <a:rPr lang="en-GB" smtClean="0"/>
              <a:t>23/12/2018</a:t>
            </a:fld>
            <a:endParaRPr lang="en-GB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542721A-28C7-4BCB-A038-ACFCDC51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60F418E-CE59-48B6-AC12-16F56998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F91D-5FE1-4C6B-B96F-6C7BAA167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35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726D34F-0BB1-4902-B5BD-80857767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6C061AF-2262-41B0-ADE2-C4DE772A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D065-3761-4F19-8639-FF7D9F245E87}" type="datetimeFigureOut">
              <a:rPr lang="en-GB" smtClean="0"/>
              <a:t>23/12/2018</a:t>
            </a:fld>
            <a:endParaRPr lang="en-GB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04E5D25-BDDC-44FA-AEF9-2909D0B52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AA77754-2CA4-4915-A2E2-A09D3DDC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F91D-5FE1-4C6B-B96F-6C7BAA167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18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FC1EEBE-2C32-463C-B3E3-1EC331EF1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D065-3761-4F19-8639-FF7D9F245E87}" type="datetimeFigureOut">
              <a:rPr lang="en-GB" smtClean="0"/>
              <a:t>23/12/2018</a:t>
            </a:fld>
            <a:endParaRPr lang="en-GB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A774A72-C9EF-453C-96D2-466E5A40F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8088500-81A2-4C77-A61A-BBF940E1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F91D-5FE1-4C6B-B96F-6C7BAA167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77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F46B306-EDD7-478C-A50E-E9A944B51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664748-45AA-44C1-A07A-CDD50B22A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A955613-5773-4C86-A97B-EE578B8B4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11ADC09-7869-4ABC-9C51-BF8C953C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D065-3761-4F19-8639-FF7D9F245E87}" type="datetimeFigureOut">
              <a:rPr lang="en-GB" smtClean="0"/>
              <a:t>23/12/2018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D36644F-6F86-492C-BC50-11721A740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6770F35-C6F9-4DF2-9CE9-CDB7723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F91D-5FE1-4C6B-B96F-6C7BAA167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79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A515183-34CB-4EC2-A147-BCF84F287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DDCDE681-9CA1-4B03-8A43-8339E5A27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EDA77A7-802A-4138-AEF8-ADB65DE74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0604A44-D8D5-4806-B7B7-8DCB8887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D065-3761-4F19-8639-FF7D9F245E87}" type="datetimeFigureOut">
              <a:rPr lang="en-GB" smtClean="0"/>
              <a:t>23/12/2018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160D512-029D-4F4F-BF8C-F364AA94C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95A4FB7-3252-4A01-8111-8344D866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BF91D-5FE1-4C6B-B96F-6C7BAA167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11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F8F9AB6-E43D-4C58-8434-E7A7FF9A7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244881E-9D15-498A-9F5A-58E69B2F5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AD068F1-0901-432B-A615-9BCCFD1A5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0D065-3761-4F19-8639-FF7D9F245E87}" type="datetimeFigureOut">
              <a:rPr lang="en-GB" smtClean="0"/>
              <a:t>23/12/2018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EEF66D6-599A-4CD3-81BD-EF52786D4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67A5F6C-12BC-4F61-9FCF-5F243C54A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BF91D-5FE1-4C6B-B96F-6C7BAA167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09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55E67F5-E381-4EC4-AAED-1273104E7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35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effect</a:t>
            </a:r>
            <a:r>
              <a:rPr lang="tr-TR" b="1" dirty="0"/>
              <a:t> of Fin </a:t>
            </a:r>
            <a:r>
              <a:rPr lang="tr-TR" b="1" dirty="0" err="1"/>
              <a:t>Height</a:t>
            </a:r>
            <a:r>
              <a:rPr lang="tr-TR" b="1" dirty="0"/>
              <a:t> on Natural </a:t>
            </a:r>
            <a:r>
              <a:rPr lang="tr-TR" b="1" dirty="0" err="1"/>
              <a:t>Convection</a:t>
            </a:r>
            <a:r>
              <a:rPr lang="tr-TR" b="1" dirty="0"/>
              <a:t> </a:t>
            </a:r>
            <a:r>
              <a:rPr lang="tr-TR" b="1" dirty="0" err="1"/>
              <a:t>Coefficient</a:t>
            </a:r>
            <a:endParaRPr lang="en-GB" b="1" dirty="0"/>
          </a:p>
        </p:txBody>
      </p:sp>
      <p:pic>
        <p:nvPicPr>
          <p:cNvPr id="1026" name="Picture 2" descr="heat sink ile ilgili gÃ¶rsel sonucu">
            <a:extLst>
              <a:ext uri="{FF2B5EF4-FFF2-40B4-BE49-F238E27FC236}">
                <a16:creationId xmlns:a16="http://schemas.microsoft.com/office/drawing/2014/main" id="{3E5C8E24-615A-4D7F-80FF-E88D946FB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473" y="3127437"/>
            <a:ext cx="4618404" cy="307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28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AC96B19-796A-489F-A862-E994B53F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63" y="198192"/>
            <a:ext cx="6409884" cy="1325563"/>
          </a:xfrm>
        </p:spPr>
        <p:txBody>
          <a:bodyPr>
            <a:normAutofit/>
          </a:bodyPr>
          <a:lstStyle/>
          <a:p>
            <a:pPr algn="ctr"/>
            <a:r>
              <a:rPr lang="tr-TR" sz="3200" b="1" dirty="0" err="1"/>
              <a:t>Estimation</a:t>
            </a:r>
            <a:r>
              <a:rPr lang="tr-TR" sz="3200" b="1" dirty="0"/>
              <a:t> of Natural </a:t>
            </a:r>
            <a:r>
              <a:rPr lang="tr-TR" sz="3200" b="1" dirty="0" err="1"/>
              <a:t>Convection</a:t>
            </a:r>
            <a:br>
              <a:rPr lang="tr-TR" sz="3200" b="1" dirty="0"/>
            </a:br>
            <a:r>
              <a:rPr lang="tr-TR" sz="3200" b="1" dirty="0" err="1"/>
              <a:t>Flat</a:t>
            </a:r>
            <a:r>
              <a:rPr lang="tr-TR" sz="3200" b="1" dirty="0"/>
              <a:t> </a:t>
            </a:r>
            <a:r>
              <a:rPr lang="tr-TR" sz="3200" b="1" dirty="0" err="1"/>
              <a:t>surfaces</a:t>
            </a:r>
            <a:r>
              <a:rPr lang="tr-TR" sz="3200" b="1" dirty="0"/>
              <a:t> (Base of </a:t>
            </a:r>
            <a:r>
              <a:rPr lang="tr-TR" sz="3200" b="1" dirty="0" err="1"/>
              <a:t>the</a:t>
            </a:r>
            <a:r>
              <a:rPr lang="tr-TR" sz="3200" b="1" dirty="0"/>
              <a:t> </a:t>
            </a:r>
            <a:r>
              <a:rPr lang="tr-TR" sz="3200" b="1" dirty="0" err="1"/>
              <a:t>heat</a:t>
            </a:r>
            <a:r>
              <a:rPr lang="tr-TR" sz="3200" b="1" dirty="0"/>
              <a:t> </a:t>
            </a:r>
            <a:r>
              <a:rPr lang="tr-TR" sz="3200" b="1" dirty="0" err="1"/>
              <a:t>sink</a:t>
            </a:r>
            <a:r>
              <a:rPr lang="tr-TR" sz="3200" b="1" dirty="0"/>
              <a:t>)</a:t>
            </a:r>
            <a:endParaRPr lang="en-GB" sz="3200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DDEF694-128B-46AB-88F4-EB0A6F8BA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 </a:t>
            </a:r>
            <a:r>
              <a:rPr lang="tr-TR" dirty="0" err="1"/>
              <a:t>proposed</a:t>
            </a:r>
            <a:endParaRPr lang="tr-TR" dirty="0"/>
          </a:p>
          <a:p>
            <a:pPr lvl="1"/>
            <a:r>
              <a:rPr lang="tr-TR" dirty="0" err="1"/>
              <a:t>Dimensionless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</a:t>
            </a:r>
            <a:r>
              <a:rPr lang="tr-TR" dirty="0" err="1"/>
              <a:t>Correlations</a:t>
            </a:r>
            <a:endParaRPr lang="tr-TR" dirty="0"/>
          </a:p>
          <a:p>
            <a:pPr lvl="2"/>
            <a:r>
              <a:rPr lang="tr-TR" dirty="0" err="1"/>
              <a:t>Boundary</a:t>
            </a:r>
            <a:r>
              <a:rPr lang="tr-TR" dirty="0"/>
              <a:t> </a:t>
            </a:r>
            <a:r>
              <a:rPr lang="tr-TR" dirty="0" err="1"/>
              <a:t>condition</a:t>
            </a:r>
            <a:r>
              <a:rPr lang="tr-TR" dirty="0"/>
              <a:t> (</a:t>
            </a:r>
            <a:r>
              <a:rPr lang="tr-TR" dirty="0" err="1"/>
              <a:t>Surface</a:t>
            </a:r>
            <a:r>
              <a:rPr lang="tr-TR" dirty="0"/>
              <a:t> </a:t>
            </a:r>
            <a:r>
              <a:rPr lang="tr-TR" dirty="0" err="1"/>
              <a:t>temperature</a:t>
            </a:r>
            <a:r>
              <a:rPr lang="tr-TR" dirty="0"/>
              <a:t> </a:t>
            </a:r>
            <a:r>
              <a:rPr lang="tr-TR" dirty="0" err="1"/>
              <a:t>needed</a:t>
            </a:r>
            <a:r>
              <a:rPr lang="tr-TR" dirty="0"/>
              <a:t>.)</a:t>
            </a:r>
          </a:p>
          <a:p>
            <a:pPr lvl="1"/>
            <a:r>
              <a:rPr lang="tr-TR" dirty="0" err="1"/>
              <a:t>Simplified</a:t>
            </a:r>
            <a:r>
              <a:rPr lang="tr-TR" dirty="0"/>
              <a:t> </a:t>
            </a:r>
            <a:r>
              <a:rPr lang="tr-TR" dirty="0" err="1"/>
              <a:t>formula</a:t>
            </a:r>
            <a:r>
              <a:rPr lang="tr-TR" dirty="0"/>
              <a:t> (</a:t>
            </a:r>
            <a:r>
              <a:rPr lang="tr-TR" dirty="0" err="1"/>
              <a:t>Comes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DNC &amp;</a:t>
            </a:r>
            <a:r>
              <a:rPr lang="en-GB" dirty="0"/>
              <a:t>Newton rate equation</a:t>
            </a:r>
            <a:r>
              <a:rPr lang="tr-TR" dirty="0"/>
              <a:t>)</a:t>
            </a:r>
          </a:p>
          <a:p>
            <a:pPr lvl="2"/>
            <a:r>
              <a:rPr lang="tr-TR" dirty="0" err="1"/>
              <a:t>Boundary</a:t>
            </a:r>
            <a:r>
              <a:rPr lang="tr-TR" dirty="0"/>
              <a:t> </a:t>
            </a:r>
            <a:r>
              <a:rPr lang="tr-TR" dirty="0" err="1"/>
              <a:t>condition</a:t>
            </a:r>
            <a:r>
              <a:rPr lang="tr-TR" dirty="0"/>
              <a:t> </a:t>
            </a:r>
            <a:r>
              <a:rPr lang="tr-TR" dirty="0" err="1"/>
              <a:t>estimated</a:t>
            </a:r>
            <a:endParaRPr lang="tr-TR" dirty="0"/>
          </a:p>
          <a:p>
            <a:pPr lvl="2"/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2354B26-39EE-4F29-88C7-47A8D607C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3814762"/>
            <a:ext cx="3324225" cy="10763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10AC6097-F6FE-49FA-9312-A1EDD4C423F0}"/>
                  </a:ext>
                </a:extLst>
              </p:cNvPr>
              <p:cNvSpPr txBox="1"/>
              <p:nvPr/>
            </p:nvSpPr>
            <p:spPr>
              <a:xfrm>
                <a:off x="7619999" y="3924300"/>
                <a:ext cx="3248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tr-TR" dirty="0"/>
                  <a:t> = </a:t>
                </a:r>
                <a:r>
                  <a:rPr lang="tr-TR" dirty="0" err="1"/>
                  <a:t>surface</a:t>
                </a:r>
                <a:r>
                  <a:rPr lang="tr-TR" dirty="0"/>
                  <a:t> </a:t>
                </a:r>
                <a:r>
                  <a:rPr lang="tr-TR" dirty="0" err="1"/>
                  <a:t>temperature</a:t>
                </a:r>
                <a:endParaRPr lang="en-GB" dirty="0"/>
              </a:p>
            </p:txBody>
          </p:sp>
        </mc:Choice>
        <mc:Fallback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10AC6097-F6FE-49FA-9312-A1EDD4C42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99" y="3924300"/>
                <a:ext cx="3248026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ikdörtgen 5">
            <a:extLst>
              <a:ext uri="{FF2B5EF4-FFF2-40B4-BE49-F238E27FC236}">
                <a16:creationId xmlns:a16="http://schemas.microsoft.com/office/drawing/2014/main" id="{E4647325-FDA4-4719-AE21-7654F22444C5}"/>
              </a:ext>
            </a:extLst>
          </p:cNvPr>
          <p:cNvSpPr/>
          <p:nvPr/>
        </p:nvSpPr>
        <p:spPr>
          <a:xfrm>
            <a:off x="7619999" y="4352368"/>
            <a:ext cx="362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q =  </a:t>
            </a:r>
            <a:r>
              <a:rPr lang="tr-TR" dirty="0" err="1"/>
              <a:t>Heat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entering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surface</a:t>
            </a:r>
            <a:endParaRPr lang="en-GB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40178271-A48A-4A81-AC95-68DC5A899CA1}"/>
              </a:ext>
            </a:extLst>
          </p:cNvPr>
          <p:cNvSpPr/>
          <p:nvPr/>
        </p:nvSpPr>
        <p:spPr>
          <a:xfrm>
            <a:off x="7619999" y="4794723"/>
            <a:ext cx="3013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L =  </a:t>
            </a:r>
            <a:r>
              <a:rPr lang="tr-TR" dirty="0" err="1"/>
              <a:t>Vertical</a:t>
            </a:r>
            <a:r>
              <a:rPr lang="tr-TR" dirty="0"/>
              <a:t> </a:t>
            </a:r>
            <a:r>
              <a:rPr lang="tr-TR" dirty="0" err="1"/>
              <a:t>length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solid</a:t>
            </a:r>
            <a:endParaRPr lang="en-GB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5DE4FAC0-C9CC-408B-90D0-4E3B3B9F1538}"/>
              </a:ext>
            </a:extLst>
          </p:cNvPr>
          <p:cNvSpPr/>
          <p:nvPr/>
        </p:nvSpPr>
        <p:spPr>
          <a:xfrm>
            <a:off x="7619999" y="5170920"/>
            <a:ext cx="2196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C </a:t>
            </a:r>
            <a:r>
              <a:rPr lang="tr-TR" dirty="0" err="1"/>
              <a:t>and</a:t>
            </a:r>
            <a:r>
              <a:rPr lang="tr-TR" dirty="0"/>
              <a:t> n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constants</a:t>
            </a:r>
            <a:endParaRPr lang="en-GB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23CEFF73-06B1-4E80-9140-9C7293ADE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112" y="5026024"/>
            <a:ext cx="3667125" cy="95250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6626EDE7-3EB3-4B7A-9640-50F1D2D92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2717" y="320012"/>
            <a:ext cx="4648203" cy="1995471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6C901028-A50F-43D6-90E4-6852136E9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112" y="5064002"/>
            <a:ext cx="36671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21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C613CDB-944D-4FA4-867D-BE9E1E93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24240" cy="1325563"/>
          </a:xfrm>
        </p:spPr>
        <p:txBody>
          <a:bodyPr>
            <a:normAutofit/>
          </a:bodyPr>
          <a:lstStyle/>
          <a:p>
            <a:r>
              <a:rPr lang="tr-TR" sz="3200" b="1" dirty="0" err="1"/>
              <a:t>Estimation</a:t>
            </a:r>
            <a:r>
              <a:rPr lang="tr-TR" sz="3200" b="1" dirty="0"/>
              <a:t> of Natural </a:t>
            </a:r>
            <a:r>
              <a:rPr lang="tr-TR" sz="3200" b="1" dirty="0" err="1"/>
              <a:t>Convection</a:t>
            </a:r>
            <a:br>
              <a:rPr lang="tr-TR" sz="3200" b="1" dirty="0"/>
            </a:br>
            <a:r>
              <a:rPr lang="tr-TR" sz="3200" b="1" dirty="0" err="1"/>
              <a:t>Flat</a:t>
            </a:r>
            <a:r>
              <a:rPr lang="tr-TR" sz="3200" b="1" dirty="0"/>
              <a:t> </a:t>
            </a:r>
            <a:r>
              <a:rPr lang="tr-TR" sz="3200" b="1" dirty="0" err="1"/>
              <a:t>surfaces</a:t>
            </a:r>
            <a:r>
              <a:rPr lang="tr-TR" sz="3200" b="1" dirty="0"/>
              <a:t> (Base of </a:t>
            </a:r>
            <a:r>
              <a:rPr lang="tr-TR" sz="3200" b="1" dirty="0" err="1"/>
              <a:t>the</a:t>
            </a:r>
            <a:r>
              <a:rPr lang="tr-TR" sz="3200" b="1" dirty="0"/>
              <a:t> </a:t>
            </a:r>
            <a:r>
              <a:rPr lang="tr-TR" sz="3200" b="1" dirty="0" err="1"/>
              <a:t>heat</a:t>
            </a:r>
            <a:r>
              <a:rPr lang="tr-TR" sz="3200" b="1" dirty="0"/>
              <a:t> </a:t>
            </a:r>
            <a:r>
              <a:rPr lang="tr-TR" sz="3200" b="1" dirty="0" err="1"/>
              <a:t>sink</a:t>
            </a:r>
            <a:r>
              <a:rPr lang="tr-TR" sz="3200" b="1" dirty="0"/>
              <a:t>)</a:t>
            </a:r>
            <a:endParaRPr lang="en-GB" sz="32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6FF9A86-60CF-47EC-86F7-A6315ACF6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Last</a:t>
            </a:r>
            <a:r>
              <a:rPr lang="tr-TR" dirty="0"/>
              <a:t> time I </a:t>
            </a:r>
            <a:r>
              <a:rPr lang="tr-TR" dirty="0" err="1"/>
              <a:t>used</a:t>
            </a:r>
            <a:r>
              <a:rPr lang="tr-TR" dirty="0"/>
              <a:t> DNC </a:t>
            </a:r>
          </a:p>
          <a:p>
            <a:pPr lvl="1"/>
            <a:r>
              <a:rPr lang="tr-TR" sz="2000" dirty="0" err="1"/>
              <a:t>Boundary</a:t>
            </a:r>
            <a:r>
              <a:rPr lang="tr-TR" sz="2000" dirty="0"/>
              <a:t> </a:t>
            </a:r>
            <a:r>
              <a:rPr lang="tr-TR" sz="2000" dirty="0" err="1"/>
              <a:t>conditions</a:t>
            </a:r>
            <a:r>
              <a:rPr lang="tr-TR" sz="2000" dirty="0"/>
              <a:t> </a:t>
            </a:r>
            <a:r>
              <a:rPr lang="tr-TR" sz="2000" dirty="0" err="1"/>
              <a:t>are</a:t>
            </a:r>
            <a:r>
              <a:rPr lang="tr-TR" sz="2000" dirty="0"/>
              <a:t> </a:t>
            </a:r>
            <a:r>
              <a:rPr lang="tr-TR" sz="2000" dirty="0" err="1"/>
              <a:t>guessed</a:t>
            </a:r>
            <a:r>
              <a:rPr lang="tr-TR" sz="2000" dirty="0"/>
              <a:t> </a:t>
            </a:r>
            <a:r>
              <a:rPr lang="tr-TR" sz="2000" dirty="0" err="1"/>
              <a:t>last</a:t>
            </a:r>
            <a:r>
              <a:rPr lang="tr-TR" sz="2000" dirty="0"/>
              <a:t> time</a:t>
            </a:r>
          </a:p>
          <a:p>
            <a:r>
              <a:rPr lang="tr-TR" sz="2400" dirty="0" err="1"/>
              <a:t>Now</a:t>
            </a:r>
            <a:r>
              <a:rPr lang="tr-TR" sz="2400" dirty="0"/>
              <a:t>, </a:t>
            </a:r>
            <a:r>
              <a:rPr lang="tr-TR" sz="2400" dirty="0" err="1"/>
              <a:t>surface</a:t>
            </a:r>
            <a:r>
              <a:rPr lang="tr-TR" sz="2400" dirty="0"/>
              <a:t> </a:t>
            </a:r>
            <a:r>
              <a:rPr lang="tr-TR" sz="2400" dirty="0" err="1"/>
              <a:t>temperature</a:t>
            </a:r>
            <a:r>
              <a:rPr lang="tr-TR" sz="2400" dirty="0"/>
              <a:t> </a:t>
            </a:r>
            <a:r>
              <a:rPr lang="tr-TR" sz="2400" dirty="0" err="1"/>
              <a:t>founded</a:t>
            </a:r>
            <a:r>
              <a:rPr lang="tr-TR" sz="2400" dirty="0"/>
              <a:t> </a:t>
            </a:r>
            <a:r>
              <a:rPr lang="tr-TR" sz="2400" dirty="0" err="1"/>
              <a:t>by</a:t>
            </a:r>
            <a:r>
              <a:rPr lang="tr-TR" sz="2400" dirty="0"/>
              <a:t> </a:t>
            </a:r>
            <a:r>
              <a:rPr lang="tr-TR" sz="2400" dirty="0" err="1"/>
              <a:t>simplified</a:t>
            </a:r>
            <a:r>
              <a:rPr lang="tr-TR" sz="2400" dirty="0"/>
              <a:t> </a:t>
            </a:r>
            <a:r>
              <a:rPr lang="tr-TR" sz="2400" dirty="0" err="1"/>
              <a:t>formula</a:t>
            </a:r>
            <a:r>
              <a:rPr lang="tr-TR" sz="2400" dirty="0"/>
              <a:t> 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E89F1FB-3B23-4DC5-A6F0-9676C92C0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3381374"/>
            <a:ext cx="3324225" cy="1076325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6241900F-104B-469E-A893-6DF1912AB339}"/>
              </a:ext>
            </a:extLst>
          </p:cNvPr>
          <p:cNvSpPr txBox="1"/>
          <p:nvPr/>
        </p:nvSpPr>
        <p:spPr>
          <a:xfrm>
            <a:off x="6343650" y="3838575"/>
            <a:ext cx="2733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Assumptions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Fins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normalized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heat</a:t>
            </a:r>
            <a:r>
              <a:rPr lang="tr-TR" dirty="0"/>
              <a:t> </a:t>
            </a:r>
            <a:r>
              <a:rPr lang="tr-TR" dirty="0" err="1"/>
              <a:t>splitted</a:t>
            </a:r>
            <a:r>
              <a:rPr lang="tr-TR" dirty="0"/>
              <a:t> </a:t>
            </a:r>
            <a:r>
              <a:rPr lang="tr-TR" dirty="0" err="1"/>
              <a:t>equally</a:t>
            </a:r>
            <a:endParaRPr lang="en-GB" dirty="0"/>
          </a:p>
        </p:txBody>
      </p:sp>
      <p:pic>
        <p:nvPicPr>
          <p:cNvPr id="2050" name="Picture 2" descr="heat sink ile ilgili gÃ¶rsel sonucu">
            <a:extLst>
              <a:ext uri="{FF2B5EF4-FFF2-40B4-BE49-F238E27FC236}">
                <a16:creationId xmlns:a16="http://schemas.microsoft.com/office/drawing/2014/main" id="{097D6739-4AC8-438C-B35E-EB90BB57A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25" y="3524250"/>
            <a:ext cx="18859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C5AEEBCE-E6E3-4E5C-A3AD-5766F8207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981" y="4592636"/>
            <a:ext cx="36671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05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F502E99A-C61A-4E67-903A-1EA2ED6848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5238" y="724794"/>
                <a:ext cx="2912337" cy="144690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tr-TR" sz="1800" dirty="0"/>
                  <a:t>With </a:t>
                </a:r>
                <a:r>
                  <a:rPr lang="tr-TR" sz="1800" dirty="0" err="1"/>
                  <a:t>current</a:t>
                </a:r>
                <a:r>
                  <a:rPr lang="tr-TR" sz="1800" dirty="0"/>
                  <a:t> </a:t>
                </a:r>
                <a:r>
                  <a:rPr lang="tr-TR" sz="1800" dirty="0" err="1"/>
                  <a:t>geometry</a:t>
                </a:r>
                <a:r>
                  <a:rPr lang="tr-TR" sz="18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tr-T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𝑓𝑖𝑛</m:t>
                        </m:r>
                      </m:sub>
                    </m:sSub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=22.16  </m:t>
                    </m:r>
                    <m:f>
                      <m:fPr>
                        <m:ctrlPr>
                          <a:rPr lang="tr-T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𝑚𝐾</m:t>
                        </m:r>
                      </m:den>
                    </m:f>
                  </m:oMath>
                </a14:m>
                <a:endParaRPr lang="tr-TR" sz="18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tr-T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</m:sub>
                    </m:sSub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=26.40 </m:t>
                    </m:r>
                    <m:f>
                      <m:fPr>
                        <m:ctrlPr>
                          <a:rPr lang="tr-T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𝑚𝐾</m:t>
                        </m:r>
                      </m:den>
                    </m:f>
                  </m:oMath>
                </a14:m>
                <a:endParaRPr lang="tr-TR" sz="1800" b="0" dirty="0"/>
              </a:p>
              <a:p>
                <a:endParaRPr lang="tr-TR" dirty="0"/>
              </a:p>
              <a:p>
                <a:pPr marL="0" indent="0">
                  <a:buNone/>
                </a:pPr>
                <a:endParaRPr lang="tr-TR" b="0" dirty="0"/>
              </a:p>
            </p:txBody>
          </p:sp>
        </mc:Choice>
        <mc:Fallback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F502E99A-C61A-4E67-903A-1EA2ED6848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5238" y="724794"/>
                <a:ext cx="2912337" cy="1446906"/>
              </a:xfrm>
              <a:blipFill>
                <a:blip r:embed="rId2"/>
                <a:stretch>
                  <a:fillRect l="-1674" t="-42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ECE77A4D-9C52-453F-B1FE-72EF8FFA1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523099"/>
            <a:ext cx="5171524" cy="3878643"/>
          </a:xfrm>
          <a:prstGeom prst="rect">
            <a:avLst/>
          </a:prstGeom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C76CD1BF-45A6-4104-ACEF-3CE2E1DF9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723" y="2568665"/>
            <a:ext cx="5050013" cy="3787510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C24192F9-2DAB-4D90-9188-3708DBEDAA39}"/>
              </a:ext>
            </a:extLst>
          </p:cNvPr>
          <p:cNvSpPr txBox="1"/>
          <p:nvPr/>
        </p:nvSpPr>
        <p:spPr>
          <a:xfrm>
            <a:off x="6303788" y="724794"/>
            <a:ext cx="2912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reason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fin</a:t>
            </a:r>
            <a:r>
              <a:rPr lang="tr-TR" sz="2400" dirty="0"/>
              <a:t> </a:t>
            </a:r>
            <a:r>
              <a:rPr lang="tr-TR" sz="2400" dirty="0" err="1"/>
              <a:t>efficieny</a:t>
            </a:r>
            <a:r>
              <a:rPr lang="tr-TR" sz="2400" dirty="0"/>
              <a:t>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7571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44976EBD-782A-4FC3-A41C-931A77DB7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51" y="1310964"/>
            <a:ext cx="5629549" cy="403494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88B5CCAB-12C4-45BB-A1B1-129391942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747" y="1428749"/>
            <a:ext cx="5704602" cy="3724275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DF1336DF-6598-4C83-B282-B2C16BCFA8F8}"/>
              </a:ext>
            </a:extLst>
          </p:cNvPr>
          <p:cNvSpPr txBox="1"/>
          <p:nvPr/>
        </p:nvSpPr>
        <p:spPr>
          <a:xfrm>
            <a:off x="1847850" y="5924550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Fin </a:t>
            </a:r>
            <a:r>
              <a:rPr lang="tr-TR" dirty="0" err="1"/>
              <a:t>height</a:t>
            </a:r>
            <a:r>
              <a:rPr lang="tr-TR" dirty="0"/>
              <a:t> = 4.8 cm</a:t>
            </a:r>
            <a:endParaRPr lang="en-GB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AEE50D8D-DDC6-4B31-8FCA-0CB5E3F521EE}"/>
              </a:ext>
            </a:extLst>
          </p:cNvPr>
          <p:cNvSpPr/>
          <p:nvPr/>
        </p:nvSpPr>
        <p:spPr>
          <a:xfrm>
            <a:off x="7524883" y="5924550"/>
            <a:ext cx="19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Fin </a:t>
            </a:r>
            <a:r>
              <a:rPr lang="tr-TR" dirty="0" err="1"/>
              <a:t>height</a:t>
            </a:r>
            <a:r>
              <a:rPr lang="tr-TR" dirty="0"/>
              <a:t> = 3.8 cm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262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4C38189C-2D5D-4D77-B3B0-B49C85826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3" y="971550"/>
            <a:ext cx="7349482" cy="4652962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E9997721-FC23-40E9-915F-D6FEA959D4FC}"/>
              </a:ext>
            </a:extLst>
          </p:cNvPr>
          <p:cNvSpPr txBox="1"/>
          <p:nvPr/>
        </p:nvSpPr>
        <p:spPr>
          <a:xfrm>
            <a:off x="8896350" y="1704975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Fin </a:t>
            </a:r>
            <a:r>
              <a:rPr lang="tr-TR" dirty="0" err="1"/>
              <a:t>height</a:t>
            </a:r>
            <a:r>
              <a:rPr lang="tr-TR" dirty="0"/>
              <a:t> = 2.8cm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295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4B609D2E-C085-42B3-BE48-9D659794B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355" y="827928"/>
            <a:ext cx="5788720" cy="5049228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92E061E9-5A34-4901-AD0C-2BBE64F90748}"/>
              </a:ext>
            </a:extLst>
          </p:cNvPr>
          <p:cNvSpPr/>
          <p:nvPr/>
        </p:nvSpPr>
        <p:spPr>
          <a:xfrm>
            <a:off x="7541808" y="1733550"/>
            <a:ext cx="2326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Fin </a:t>
            </a:r>
            <a:r>
              <a:rPr lang="tr-TR" dirty="0" err="1"/>
              <a:t>height</a:t>
            </a:r>
            <a:r>
              <a:rPr lang="tr-TR" dirty="0"/>
              <a:t> = 2 cm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0812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130</Words>
  <Application>Microsoft Office PowerPoint</Application>
  <PresentationFormat>Geniş ekran</PresentationFormat>
  <Paragraphs>26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Teması</vt:lpstr>
      <vt:lpstr>The effect of Fin Height on Natural Convection Coefficient</vt:lpstr>
      <vt:lpstr>Estimation of Natural Convection Flat surfaces (Base of the heat sink)</vt:lpstr>
      <vt:lpstr>Estimation of Natural Convection Flat surfaces (Base of the heat sink)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Fin Height on Natural Convection Coefficient</dc:title>
  <dc:creator>Nail Tosun</dc:creator>
  <cp:lastModifiedBy>Nail Tosun</cp:lastModifiedBy>
  <cp:revision>10</cp:revision>
  <dcterms:created xsi:type="dcterms:W3CDTF">2018-12-23T17:36:43Z</dcterms:created>
  <dcterms:modified xsi:type="dcterms:W3CDTF">2018-12-23T21:23:11Z</dcterms:modified>
</cp:coreProperties>
</file>