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7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DDA6-DC59-49F5-A4DE-F5DE6167B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B85F9-8227-4D90-B101-11F3E9AFA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E5A3C-47BC-4784-B385-87D9305E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4560-4F67-4311-8F49-A3A347BF46B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B457D-3A91-42C1-B658-6609D544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15130-B544-4145-9B82-E342E513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9360-3567-4431-B340-E55E288C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0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19DC-7652-46FE-8AB0-4E335C3B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44606-7582-43F4-8DEE-94478F8AC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2B87A-9769-4326-95D2-31407C39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4560-4F67-4311-8F49-A3A347BF46B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601E3-40AE-4E6D-85D6-948A7566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A7DFA-8236-4B66-896D-CD1D256B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9360-3567-4431-B340-E55E288C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8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97E73-5ED3-48C6-949C-BE0531629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68A99-9910-4137-99DA-D4B594232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69C7D-6AB9-4887-B674-0D76F9E9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4560-4F67-4311-8F49-A3A347BF46B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1DAAB-752F-4C88-9798-ADF9DD43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6E04D-23A5-44CB-A7A4-775F4D61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9360-3567-4431-B340-E55E288C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A4C4-21F6-40CE-B847-B584CA15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4AD7A-57B9-462A-AC98-4B37984E2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B8E2F-A991-486B-A375-BE7B9F9F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4560-4F67-4311-8F49-A3A347BF46B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A62F-CB66-4C80-9870-EA23DBAE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8B0B9-15B9-481A-B54C-F16C095D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9360-3567-4431-B340-E55E288C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8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95A2-C965-483E-ACC7-93A10C32D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3787E-2A46-4478-B8B9-679C7D15E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02BF0-9136-48FD-A0BC-7F4EF069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4560-4F67-4311-8F49-A3A347BF46B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EA8E6-E29A-487A-A77B-03DE6C2D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E0F3C-A11C-472D-82A1-5FBE0FDE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9360-3567-4431-B340-E55E288C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6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1183-A0A6-4303-9A71-99F3C05A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1C521-21DE-4941-A61D-DB5BB9D20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2AEEC-DBD7-43A1-AA3A-67C88014E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AC4D7-AAB1-49B0-9BC1-D509E5A2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4560-4F67-4311-8F49-A3A347BF46B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9797F-3D61-4BC1-8943-1F809C97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B330D-4E65-4F65-9744-3B6C00E2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9360-3567-4431-B340-E55E288C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0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6DAD-1D43-46DE-9E07-083EED22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B2E02-54FB-49AB-BDA4-46137FF1B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981E4-825E-41DC-972D-E45C96CB2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7F9B5-1F18-4E55-AA59-04CC3D775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B7342-A1F1-4246-9B2B-D593CFB6F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CD9C1-0C82-4BE2-8AB8-317128D0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4560-4F67-4311-8F49-A3A347BF46B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E25DB-E111-4F8D-BC66-7C2A506A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50924-29F9-4CC6-9A99-080BC672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9360-3567-4431-B340-E55E288C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6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44AF6-253A-43D5-9B30-C1BBDA35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400C6-940F-454E-8049-34793992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4560-4F67-4311-8F49-A3A347BF46B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D7C00-88F1-4F73-9350-21CE45C9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956C2-E6E8-4A73-9471-06E21C06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9360-3567-4431-B340-E55E288C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7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2906F-9EF9-4791-BBA0-06B41B9F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4560-4F67-4311-8F49-A3A347BF46B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A6A2E2-C160-4F35-8D1E-4FFC3B8E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662D6-42D5-4E4E-8F70-BAA3A812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9360-3567-4431-B340-E55E288C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1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C01A-4AED-4555-8945-CE3D4F27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5269-57A9-43FD-BE7A-84E7C4C36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6BA5D-4492-4B57-85E9-237690248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03A65-8055-40A7-BCAF-FB9BE3D2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4560-4F67-4311-8F49-A3A347BF46B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C5750-59A8-4004-A953-28C0DEA6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F8BE1-7C1F-4F48-8322-C60DB725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9360-3567-4431-B340-E55E288C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2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070D-4D73-4295-90F7-74E675489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C7574-64C2-4284-B6A2-086C0240E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FF979-FB78-4CF1-A316-7CBC06A8A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02D59-4F21-4FB2-9C25-B4D1C11C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4560-4F67-4311-8F49-A3A347BF46B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7199F-14BE-47EC-8626-BCF02EDF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CDF93-3F2F-4399-85C2-598E3E4B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9360-3567-4431-B340-E55E288C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2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CFF9C-0632-48EA-AECB-79E60925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5B10F-26C3-437E-BBE1-C73A6BDF3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62EA7-DC29-4A24-9750-C678B7F14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14560-4F67-4311-8F49-A3A347BF46B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E373E-729A-4543-8203-874C87D79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7CB6-B55E-45AF-AA3F-84553E614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09360-3567-4431-B340-E55E288C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1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DD668F-ABFA-4587-972B-B4C97F689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443"/>
            <a:ext cx="6436390" cy="37840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7CD268-A588-494B-8D8B-09F7D1CEFCC0}"/>
              </a:ext>
            </a:extLst>
          </p:cNvPr>
          <p:cNvSpPr/>
          <p:nvPr/>
        </p:nvSpPr>
        <p:spPr>
          <a:xfrm>
            <a:off x="124437" y="209833"/>
            <a:ext cx="5592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Ultra-high speed electrical machines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233919" y="4147780"/>
            <a:ext cx="62024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Articles:</a:t>
            </a:r>
          </a:p>
          <a:p>
            <a:r>
              <a:rPr lang="en-GB" sz="1200" dirty="0"/>
              <a:t>L. </a:t>
            </a:r>
            <a:r>
              <a:rPr lang="en-GB" sz="1200" dirty="0" err="1"/>
              <a:t>Schwager</a:t>
            </a:r>
            <a:r>
              <a:rPr lang="en-GB" sz="1200" dirty="0"/>
              <a:t>, A. </a:t>
            </a:r>
            <a:r>
              <a:rPr lang="en-GB" sz="1200" dirty="0" err="1"/>
              <a:t>Tüysüz</a:t>
            </a:r>
            <a:r>
              <a:rPr lang="en-GB" sz="1200" dirty="0"/>
              <a:t>, </a:t>
            </a:r>
            <a:r>
              <a:rPr lang="en-GB" sz="1200" b="1" dirty="0"/>
              <a:t>C. </a:t>
            </a:r>
            <a:r>
              <a:rPr lang="en-GB" sz="1200" b="1" dirty="0" err="1"/>
              <a:t>Zwyssig</a:t>
            </a:r>
            <a:r>
              <a:rPr lang="en-GB" sz="1200" b="1" dirty="0"/>
              <a:t> </a:t>
            </a:r>
            <a:r>
              <a:rPr lang="en-GB" sz="1200" dirty="0"/>
              <a:t>and </a:t>
            </a:r>
            <a:r>
              <a:rPr lang="en-GB" sz="1200" b="1" dirty="0"/>
              <a:t>J. W. Kolar</a:t>
            </a:r>
            <a:r>
              <a:rPr lang="en-GB" sz="1200" dirty="0"/>
              <a:t>, "Modeling and Comparison of Machine and Converter Losses for PWM and PAM in High-Speed Drives," in </a:t>
            </a:r>
            <a:r>
              <a:rPr lang="en-GB" sz="1200" i="1" dirty="0"/>
              <a:t>IEEE Transactions on Industry Applications</a:t>
            </a:r>
            <a:r>
              <a:rPr lang="en-GB" sz="1200" dirty="0"/>
              <a:t>, vol. 50, no. 2, pp. 995-1006, March-April 2014, </a:t>
            </a:r>
            <a:r>
              <a:rPr lang="en-GB" sz="1200" dirty="0" err="1"/>
              <a:t>doi</a:t>
            </a:r>
            <a:r>
              <a:rPr lang="en-GB" sz="1200" dirty="0"/>
              <a:t>: 10.1109/TIA.2013.2272711</a:t>
            </a:r>
            <a:r>
              <a:rPr lang="en-GB" sz="1200" dirty="0" smtClean="0"/>
              <a:t>.</a:t>
            </a:r>
          </a:p>
          <a:p>
            <a:r>
              <a:rPr lang="en-GB" sz="1200" dirty="0"/>
              <a:t>J. </a:t>
            </a:r>
            <a:r>
              <a:rPr lang="en-GB" sz="1200" dirty="0" err="1"/>
              <a:t>Luomi</a:t>
            </a:r>
            <a:r>
              <a:rPr lang="en-GB" sz="1200" b="1" dirty="0"/>
              <a:t>, C. </a:t>
            </a:r>
            <a:r>
              <a:rPr lang="en-GB" sz="1200" b="1" dirty="0" err="1"/>
              <a:t>Zwyssig</a:t>
            </a:r>
            <a:r>
              <a:rPr lang="en-GB" sz="1200" dirty="0"/>
              <a:t>, A. Looser and </a:t>
            </a:r>
            <a:r>
              <a:rPr lang="en-GB" sz="1200" b="1" dirty="0"/>
              <a:t>J. W. Kolar</a:t>
            </a:r>
            <a:r>
              <a:rPr lang="en-GB" sz="1200" dirty="0"/>
              <a:t>, "Efficiency Optimization of a 100-W 500 000-r/min Permanent-Magnet Machine Including Air-Friction Losses," in </a:t>
            </a:r>
            <a:r>
              <a:rPr lang="en-GB" sz="1200" i="1" dirty="0"/>
              <a:t>IEEE Transactions on Industry Applications</a:t>
            </a:r>
            <a:r>
              <a:rPr lang="en-GB" sz="1200" dirty="0"/>
              <a:t>, vol. 45, no. 4, pp. 1368-1377, July-</a:t>
            </a:r>
            <a:r>
              <a:rPr lang="en-GB" sz="1200" dirty="0" err="1"/>
              <a:t>aug.</a:t>
            </a:r>
            <a:r>
              <a:rPr lang="en-GB" sz="1200" dirty="0"/>
              <a:t> 2009, </a:t>
            </a:r>
            <a:r>
              <a:rPr lang="en-GB" sz="1200" dirty="0" err="1"/>
              <a:t>doi</a:t>
            </a:r>
            <a:r>
              <a:rPr lang="en-GB" sz="1200" dirty="0"/>
              <a:t>: 10.1109/TIA.2009.2023492</a:t>
            </a:r>
            <a:r>
              <a:rPr lang="en-GB" sz="1200" dirty="0" smtClean="0"/>
              <a:t>.</a:t>
            </a:r>
          </a:p>
          <a:p>
            <a:r>
              <a:rPr lang="en-GB" sz="1200" dirty="0"/>
              <a:t>D. </a:t>
            </a:r>
            <a:r>
              <a:rPr lang="en-GB" sz="1200" dirty="0" err="1"/>
              <a:t>Krähenbühl</a:t>
            </a:r>
            <a:r>
              <a:rPr lang="en-GB" sz="1200" b="1" dirty="0"/>
              <a:t>, C. </a:t>
            </a:r>
            <a:r>
              <a:rPr lang="en-GB" sz="1200" b="1" dirty="0" err="1"/>
              <a:t>Zwyssig</a:t>
            </a:r>
            <a:r>
              <a:rPr lang="en-GB" sz="1200" dirty="0"/>
              <a:t>, H. Weser and </a:t>
            </a:r>
            <a:r>
              <a:rPr lang="en-GB" sz="1200" b="1" dirty="0"/>
              <a:t>J. W. Kolar</a:t>
            </a:r>
            <a:r>
              <a:rPr lang="en-GB" sz="1200" dirty="0"/>
              <a:t>, "A Miniature 500 000-r/min Electrically Driven </a:t>
            </a:r>
            <a:r>
              <a:rPr lang="en-GB" sz="1200" dirty="0" err="1"/>
              <a:t>Turbocompressor</a:t>
            </a:r>
            <a:r>
              <a:rPr lang="en-GB" sz="1200" dirty="0"/>
              <a:t>," in </a:t>
            </a:r>
            <a:r>
              <a:rPr lang="en-GB" sz="1200" i="1" dirty="0"/>
              <a:t>IEEE Transactions on Industry Applications</a:t>
            </a:r>
            <a:r>
              <a:rPr lang="en-GB" sz="1200" dirty="0"/>
              <a:t>, vol. 46, no. 6, pp. 2459-2466, Nov.-Dec. 2010, </a:t>
            </a:r>
            <a:r>
              <a:rPr lang="en-GB" sz="1200" dirty="0" err="1"/>
              <a:t>doi</a:t>
            </a:r>
            <a:r>
              <a:rPr lang="en-GB" sz="1200" dirty="0"/>
              <a:t>: 10.1109/TIA.2010.2073673</a:t>
            </a:r>
            <a:r>
              <a:rPr lang="en-GB" sz="1200" dirty="0" smtClean="0"/>
              <a:t>.</a:t>
            </a:r>
          </a:p>
          <a:p>
            <a:r>
              <a:rPr lang="en-GB" sz="1200" b="1" dirty="0"/>
              <a:t>C. </a:t>
            </a:r>
            <a:r>
              <a:rPr lang="en-GB" sz="1200" b="1" dirty="0" err="1"/>
              <a:t>Zwyssig</a:t>
            </a:r>
            <a:r>
              <a:rPr lang="en-GB" sz="1200" b="1" dirty="0"/>
              <a:t>, </a:t>
            </a:r>
            <a:r>
              <a:rPr lang="en-GB" sz="1200" dirty="0"/>
              <a:t>S. D. Round and </a:t>
            </a:r>
            <a:r>
              <a:rPr lang="en-GB" sz="1200" b="1" dirty="0"/>
              <a:t>J. W. Kolar</a:t>
            </a:r>
            <a:r>
              <a:rPr lang="en-GB" sz="1200" dirty="0"/>
              <a:t>, "An Ultrahigh-Speed, Low Power Electrical Drive System," in </a:t>
            </a:r>
            <a:r>
              <a:rPr lang="en-GB" sz="1200" i="1" dirty="0"/>
              <a:t>IEEE Transactions on Industrial Electronics</a:t>
            </a:r>
            <a:r>
              <a:rPr lang="en-GB" sz="1200" dirty="0"/>
              <a:t>, vol. 55, no. 2, pp. 577-585, Feb. 2008, </a:t>
            </a:r>
            <a:r>
              <a:rPr lang="en-GB" sz="1200" dirty="0" err="1"/>
              <a:t>doi</a:t>
            </a:r>
            <a:r>
              <a:rPr lang="en-GB" sz="1200" dirty="0"/>
              <a:t>: 10.1109/TIE.2007.911950.</a:t>
            </a:r>
            <a:endParaRPr lang="en-GB" sz="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632B4D-4A8D-4A2A-BA5A-094DC5F57072}"/>
              </a:ext>
            </a:extLst>
          </p:cNvPr>
          <p:cNvCxnSpPr>
            <a:cxnSpLocks/>
          </p:cNvCxnSpPr>
          <p:nvPr/>
        </p:nvCxnSpPr>
        <p:spPr>
          <a:xfrm>
            <a:off x="6658465" y="4448933"/>
            <a:ext cx="11844" cy="2092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rot="5400000">
            <a:off x="6120735" y="5255775"/>
            <a:ext cx="1468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List continues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972792" y="5255775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2007-2014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AFA8D9-0137-46E4-8DA0-4AD1BF8882FC}"/>
              </a:ext>
            </a:extLst>
          </p:cNvPr>
          <p:cNvSpPr/>
          <p:nvPr/>
        </p:nvSpPr>
        <p:spPr>
          <a:xfrm>
            <a:off x="8164144" y="4990318"/>
            <a:ext cx="3532617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/>
              <a:t>** </a:t>
            </a:r>
            <a:r>
              <a:rPr lang="en-US" sz="1050" b="1" dirty="0"/>
              <a:t>Zwyssig’s Thesis (Kolar’s student) </a:t>
            </a:r>
            <a:r>
              <a:rPr lang="en-US" sz="1050" dirty="0"/>
              <a:t>C. Zwyssig, S. D. Round and J. W. Kolar, "An Ultrahigh-Speed, Low Power Electrical Drive System," in </a:t>
            </a:r>
            <a:r>
              <a:rPr lang="en-US" sz="1050" i="1" dirty="0"/>
              <a:t>IEEE Transactions on Industrial Electronics</a:t>
            </a:r>
            <a:r>
              <a:rPr lang="en-US" sz="1050" dirty="0"/>
              <a:t>, vol. 55, no. 2, pp. 577-585, Feb. 2008, </a:t>
            </a:r>
            <a:r>
              <a:rPr lang="en-US" sz="1050" dirty="0" err="1"/>
              <a:t>doi</a:t>
            </a:r>
            <a:r>
              <a:rPr lang="en-US" sz="1050" dirty="0"/>
              <a:t>: 10.1109/TIE.2007.911950.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542214" y="5881490"/>
            <a:ext cx="2659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There is also a PhD thesis. 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6142908" y="1241504"/>
            <a:ext cx="604909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General look:</a:t>
            </a:r>
          </a:p>
          <a:p>
            <a:r>
              <a:rPr lang="en-GB" dirty="0" smtClean="0"/>
              <a:t>1) Loss distribution, calculation methods (mostly analytical)</a:t>
            </a:r>
          </a:p>
          <a:p>
            <a:r>
              <a:rPr lang="en-GB" dirty="0" smtClean="0"/>
              <a:t>2) a few 2D FEM computations (i.e. stray fields)</a:t>
            </a:r>
          </a:p>
          <a:p>
            <a:r>
              <a:rPr lang="en-GB" dirty="0" smtClean="0"/>
              <a:t>3) Material choices (litz wire, core materials, sleeves, magnets)</a:t>
            </a:r>
          </a:p>
          <a:p>
            <a:r>
              <a:rPr lang="en-GB" dirty="0" smtClean="0"/>
              <a:t>4) Drive (i.e. modulation)</a:t>
            </a:r>
          </a:p>
          <a:p>
            <a:r>
              <a:rPr lang="en-GB" dirty="0" smtClean="0"/>
              <a:t>5) Design equations (mechanical, thermal constraints etc.)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3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AE22AC-6DEC-4A2E-82E1-EE54ECC48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" y="1470452"/>
            <a:ext cx="6248487" cy="495066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632B4D-4A8D-4A2A-BA5A-094DC5F57072}"/>
              </a:ext>
            </a:extLst>
          </p:cNvPr>
          <p:cNvCxnSpPr>
            <a:cxnSpLocks/>
          </p:cNvCxnSpPr>
          <p:nvPr/>
        </p:nvCxnSpPr>
        <p:spPr>
          <a:xfrm flipH="1">
            <a:off x="3016812" y="1971040"/>
            <a:ext cx="270256" cy="431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28C46F-0DED-4CAA-A59E-9849BFA04EF6}"/>
              </a:ext>
            </a:extLst>
          </p:cNvPr>
          <p:cNvCxnSpPr/>
          <p:nvPr/>
        </p:nvCxnSpPr>
        <p:spPr>
          <a:xfrm>
            <a:off x="2892352" y="3533140"/>
            <a:ext cx="1546860" cy="54102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2505D-EBAA-4FDC-9D4D-79EB96FF41C9}"/>
                  </a:ext>
                </a:extLst>
              </p:cNvPr>
              <p:cNvSpPr txBox="1"/>
              <p:nvPr/>
            </p:nvSpPr>
            <p:spPr>
              <a:xfrm>
                <a:off x="3237792" y="1655240"/>
                <a:ext cx="1003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Max.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2505D-EBAA-4FDC-9D4D-79EB96FF4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792" y="1655240"/>
                <a:ext cx="1003808" cy="369332"/>
              </a:xfrm>
              <a:prstGeom prst="rect">
                <a:avLst/>
              </a:prstGeom>
              <a:blipFill>
                <a:blip r:embed="rId3"/>
                <a:stretch>
                  <a:fillRect l="-484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92A1C72-26E5-48A9-8657-353C22D5FE1C}"/>
              </a:ext>
            </a:extLst>
          </p:cNvPr>
          <p:cNvSpPr txBox="1"/>
          <p:nvPr/>
        </p:nvSpPr>
        <p:spPr>
          <a:xfrm rot="1199173">
            <a:off x="2883649" y="3563105"/>
            <a:ext cx="238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rotor loss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376985-4ADD-4F42-9F02-A1FFF767D8F4}"/>
              </a:ext>
            </a:extLst>
          </p:cNvPr>
          <p:cNvCxnSpPr>
            <a:cxnSpLocks/>
          </p:cNvCxnSpPr>
          <p:nvPr/>
        </p:nvCxnSpPr>
        <p:spPr>
          <a:xfrm flipH="1">
            <a:off x="4981756" y="4750426"/>
            <a:ext cx="6471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857065-D6D3-40C3-AA76-B4B8CC3B32AC}"/>
              </a:ext>
            </a:extLst>
          </p:cNvPr>
          <p:cNvSpPr txBox="1"/>
          <p:nvPr/>
        </p:nvSpPr>
        <p:spPr>
          <a:xfrm>
            <a:off x="5628926" y="4138416"/>
            <a:ext cx="2385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Constant copper loss? (Litz wire dimensions are missing, probably they are using really thin litz. )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A5E2E7-D0CE-4265-9524-4B7FE82DF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020" y="1181900"/>
            <a:ext cx="4609196" cy="105149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D04FB51-8A20-4DF3-848C-EBFEDC50EBF6}"/>
              </a:ext>
            </a:extLst>
          </p:cNvPr>
          <p:cNvSpPr/>
          <p:nvPr/>
        </p:nvSpPr>
        <p:spPr>
          <a:xfrm>
            <a:off x="8757136" y="1451859"/>
            <a:ext cx="198120" cy="505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98A7D7-B71A-417E-A9CA-37888591B81C}"/>
              </a:ext>
            </a:extLst>
          </p:cNvPr>
          <p:cNvSpPr/>
          <p:nvPr/>
        </p:nvSpPr>
        <p:spPr>
          <a:xfrm>
            <a:off x="7773229" y="815830"/>
            <a:ext cx="1048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Eddy loss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A286F-86CE-4233-8D88-C8ABBD50A971}"/>
              </a:ext>
            </a:extLst>
          </p:cNvPr>
          <p:cNvSpPr/>
          <p:nvPr/>
        </p:nvSpPr>
        <p:spPr>
          <a:xfrm>
            <a:off x="9225115" y="1451859"/>
            <a:ext cx="250206" cy="505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785D6B-A1DC-444A-B190-FD1823D16722}"/>
              </a:ext>
            </a:extLst>
          </p:cNvPr>
          <p:cNvCxnSpPr>
            <a:cxnSpLocks/>
          </p:cNvCxnSpPr>
          <p:nvPr/>
        </p:nvCxnSpPr>
        <p:spPr>
          <a:xfrm>
            <a:off x="8669506" y="1133851"/>
            <a:ext cx="171450" cy="318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8A742D-2768-47C0-8BF8-CB8DB0B05FC1}"/>
              </a:ext>
            </a:extLst>
          </p:cNvPr>
          <p:cNvCxnSpPr>
            <a:cxnSpLocks/>
          </p:cNvCxnSpPr>
          <p:nvPr/>
        </p:nvCxnSpPr>
        <p:spPr>
          <a:xfrm flipH="1">
            <a:off x="9362090" y="1133851"/>
            <a:ext cx="126566" cy="318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560D5DF-6DBD-4AD4-803C-092185C30071}"/>
              </a:ext>
            </a:extLst>
          </p:cNvPr>
          <p:cNvSpPr/>
          <p:nvPr/>
        </p:nvSpPr>
        <p:spPr>
          <a:xfrm>
            <a:off x="9033069" y="815830"/>
            <a:ext cx="1474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Proximity loss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20E83B-4C4B-4CEE-9824-089781EF08A0}"/>
              </a:ext>
            </a:extLst>
          </p:cNvPr>
          <p:cNvSpPr/>
          <p:nvPr/>
        </p:nvSpPr>
        <p:spPr>
          <a:xfrm>
            <a:off x="7977080" y="2165599"/>
            <a:ext cx="281586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Ref: </a:t>
            </a:r>
            <a:r>
              <a:rPr lang="en-US" sz="1100" dirty="0"/>
              <a:t>J. A. Ferreira, Electromagnetic Modeling of Power Electronic Converters. Norwell, MA, USA: Kluwer, 1989.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730D56-A294-4DB6-97C4-8C8B04B87E33}"/>
              </a:ext>
            </a:extLst>
          </p:cNvPr>
          <p:cNvSpPr/>
          <p:nvPr/>
        </p:nvSpPr>
        <p:spPr>
          <a:xfrm>
            <a:off x="7977080" y="2902392"/>
            <a:ext cx="387360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F, and G are </a:t>
            </a:r>
            <a:r>
              <a:rPr lang="en-US" i="1" dirty="0"/>
              <a:t>almost</a:t>
            </a:r>
            <a:r>
              <a:rPr lang="en-US" dirty="0"/>
              <a:t> constant in some predefined frequency range (which is heavily dependent on conductor diameter). </a:t>
            </a:r>
          </a:p>
          <a:p>
            <a:r>
              <a:rPr lang="en-US" dirty="0"/>
              <a:t>F, and G can be calculated analytically with Bessel functions. </a:t>
            </a:r>
          </a:p>
          <a:p>
            <a:r>
              <a:rPr lang="en-US" sz="1200" b="1" dirty="0"/>
              <a:t>Ref: </a:t>
            </a:r>
            <a:r>
              <a:rPr lang="en-US" sz="1200" dirty="0"/>
              <a:t>J. Muhlethaler (Kolar’s student), “Modeling and multi-objective optimization of inductive ¨ power components,” Ph.D. dissertation, Dept. Elect. Eng, Swiss Federal Inst. Technol. Zurich (ETHZ), Zurich, Switzerland, 2012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384DB0-5A6A-4A2F-AAF6-4204C336D7CE}"/>
              </a:ext>
            </a:extLst>
          </p:cNvPr>
          <p:cNvSpPr/>
          <p:nvPr/>
        </p:nvSpPr>
        <p:spPr>
          <a:xfrm>
            <a:off x="155364" y="815830"/>
            <a:ext cx="3309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Copper </a:t>
            </a:r>
            <a:r>
              <a:rPr lang="en-US" sz="2000" dirty="0" smtClean="0"/>
              <a:t>Loss – seems constant</a:t>
            </a: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7CD268-A588-494B-8D8B-09F7D1CEFCC0}"/>
              </a:ext>
            </a:extLst>
          </p:cNvPr>
          <p:cNvSpPr/>
          <p:nvPr/>
        </p:nvSpPr>
        <p:spPr>
          <a:xfrm>
            <a:off x="124437" y="209833"/>
            <a:ext cx="9613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Zwyssig’s Article </a:t>
            </a:r>
            <a:r>
              <a:rPr lang="en-US" sz="2800" b="1" dirty="0"/>
              <a:t>(Kolar’s </a:t>
            </a:r>
            <a:r>
              <a:rPr lang="en-US" sz="2800" b="1" dirty="0" smtClean="0"/>
              <a:t>student, the founder of the Celeroton)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040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1166938-EB35-4D78-B983-25D222159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258" y="1322628"/>
            <a:ext cx="3652426" cy="1604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ADD33A-1D86-4815-B319-B76A3A51E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345" y="2734134"/>
            <a:ext cx="4899296" cy="41238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8C987B-9E6F-48F2-B2A5-41D64E36D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34642"/>
            <a:ext cx="5204298" cy="41233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7CD268-A588-494B-8D8B-09F7D1CEFCC0}"/>
              </a:ext>
            </a:extLst>
          </p:cNvPr>
          <p:cNvSpPr/>
          <p:nvPr/>
        </p:nvSpPr>
        <p:spPr>
          <a:xfrm>
            <a:off x="124437" y="209833"/>
            <a:ext cx="4112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Slotless vs Slotted 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967C18-403C-49B5-A70A-4A6DA5FCAD7F}"/>
              </a:ext>
            </a:extLst>
          </p:cNvPr>
          <p:cNvSpPr/>
          <p:nvPr/>
        </p:nvSpPr>
        <p:spPr>
          <a:xfrm>
            <a:off x="2274358" y="2927348"/>
            <a:ext cx="9925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Slotless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1FBFD5-4091-446D-B7FD-BF27E37D83DB}"/>
              </a:ext>
            </a:extLst>
          </p:cNvPr>
          <p:cNvSpPr/>
          <p:nvPr/>
        </p:nvSpPr>
        <p:spPr>
          <a:xfrm>
            <a:off x="7117096" y="3010140"/>
            <a:ext cx="944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Slotted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C9FC35-87F3-49FF-873B-6B27DDCD2F66}"/>
              </a:ext>
            </a:extLst>
          </p:cNvPr>
          <p:cNvCxnSpPr/>
          <p:nvPr/>
        </p:nvCxnSpPr>
        <p:spPr>
          <a:xfrm>
            <a:off x="3520440" y="5271336"/>
            <a:ext cx="0" cy="32766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331E5E-0DE0-42E4-93F2-BFF982B8250B}"/>
              </a:ext>
            </a:extLst>
          </p:cNvPr>
          <p:cNvCxnSpPr>
            <a:cxnSpLocks/>
          </p:cNvCxnSpPr>
          <p:nvPr/>
        </p:nvCxnSpPr>
        <p:spPr>
          <a:xfrm>
            <a:off x="7524993" y="4486476"/>
            <a:ext cx="0" cy="8382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8E5967E-4F96-4EB4-8982-338DACF54B09}"/>
              </a:ext>
            </a:extLst>
          </p:cNvPr>
          <p:cNvSpPr/>
          <p:nvPr/>
        </p:nvSpPr>
        <p:spPr>
          <a:xfrm>
            <a:off x="7396040" y="4680920"/>
            <a:ext cx="202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more proximity loss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1AC032-842D-4D4A-A125-1714E27A0178}"/>
              </a:ext>
            </a:extLst>
          </p:cNvPr>
          <p:cNvCxnSpPr/>
          <p:nvPr/>
        </p:nvCxnSpPr>
        <p:spPr>
          <a:xfrm flipH="1">
            <a:off x="8964247" y="5428086"/>
            <a:ext cx="461516" cy="66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EFE3CDE-45A5-4BFB-94D3-8DE66C04C075}"/>
              </a:ext>
            </a:extLst>
          </p:cNvPr>
          <p:cNvSpPr/>
          <p:nvPr/>
        </p:nvSpPr>
        <p:spPr>
          <a:xfrm>
            <a:off x="9225161" y="5050252"/>
            <a:ext cx="155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more core loss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39412A8-DB15-4D27-91CE-9C775F974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5" y="1090328"/>
            <a:ext cx="4609196" cy="105149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DE0D4B-5C48-41EB-B631-D220F2FE7950}"/>
              </a:ext>
            </a:extLst>
          </p:cNvPr>
          <p:cNvCxnSpPr/>
          <p:nvPr/>
        </p:nvCxnSpPr>
        <p:spPr>
          <a:xfrm flipV="1">
            <a:off x="3942080" y="1147690"/>
            <a:ext cx="447040" cy="401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174A71D-B565-4D02-8433-C19472E927B2}"/>
              </a:ext>
            </a:extLst>
          </p:cNvPr>
          <p:cNvSpPr/>
          <p:nvPr/>
        </p:nvSpPr>
        <p:spPr>
          <a:xfrm flipH="1">
            <a:off x="4888771" y="285168"/>
            <a:ext cx="2972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Proximity loss mechanisms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997FC1-3E7E-40AB-B91D-7A9C25236329}"/>
              </a:ext>
            </a:extLst>
          </p:cNvPr>
          <p:cNvCxnSpPr>
            <a:cxnSpLocks/>
          </p:cNvCxnSpPr>
          <p:nvPr/>
        </p:nvCxnSpPr>
        <p:spPr>
          <a:xfrm>
            <a:off x="6274742" y="588101"/>
            <a:ext cx="3780" cy="256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A17B5C7-1D18-409B-AEB7-6AAF55239EEC}"/>
              </a:ext>
            </a:extLst>
          </p:cNvPr>
          <p:cNvSpPr/>
          <p:nvPr/>
        </p:nvSpPr>
        <p:spPr>
          <a:xfrm>
            <a:off x="4978741" y="810346"/>
            <a:ext cx="24967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/>
              <a:t>Slotted: </a:t>
            </a:r>
            <a:r>
              <a:rPr lang="en-US" sz="1400" dirty="0"/>
              <a:t>Most of the flux goes through teeth, </a:t>
            </a:r>
            <a:r>
              <a:rPr lang="en-US" sz="1400" b="1" dirty="0"/>
              <a:t>so only stray flux creates proximity</a:t>
            </a:r>
            <a:r>
              <a:rPr lang="en-US" sz="1400" dirty="0"/>
              <a:t>.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BC85B1-71C9-4555-94DC-B1E53B222E55}"/>
              </a:ext>
            </a:extLst>
          </p:cNvPr>
          <p:cNvSpPr/>
          <p:nvPr/>
        </p:nvSpPr>
        <p:spPr>
          <a:xfrm>
            <a:off x="7581731" y="306440"/>
            <a:ext cx="43695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/>
              <a:t>Slotless: </a:t>
            </a:r>
            <a:r>
              <a:rPr lang="en-US" sz="1400" dirty="0"/>
              <a:t>Two main flux sources (armature, and rotor fields)</a:t>
            </a:r>
          </a:p>
          <a:p>
            <a:pPr algn="just"/>
            <a:r>
              <a:rPr lang="en-US" sz="1400" dirty="0"/>
              <a:t>Armature field </a:t>
            </a:r>
            <a:r>
              <a:rPr lang="en-US" sz="1400" b="1" dirty="0"/>
              <a:t>is not that strong </a:t>
            </a:r>
            <a:r>
              <a:rPr lang="en-US" sz="1400" dirty="0"/>
              <a:t>due to </a:t>
            </a:r>
            <a:r>
              <a:rPr lang="en-US" sz="1400" u="sng" dirty="0"/>
              <a:t>large effective airgap</a:t>
            </a:r>
            <a:r>
              <a:rPr lang="en-US" sz="1400" dirty="0"/>
              <a:t>. (</a:t>
            </a:r>
            <a:r>
              <a:rPr lang="en-US" sz="1400" i="1" dirty="0"/>
              <a:t>low inductance</a:t>
            </a:r>
            <a:r>
              <a:rPr lang="en-US" sz="1400" dirty="0"/>
              <a:t>) (But it may has serious amount high time frequency components)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119325-BEFB-4398-B789-45FC9B43C23E}"/>
              </a:ext>
            </a:extLst>
          </p:cNvPr>
          <p:cNvSpPr/>
          <p:nvPr/>
        </p:nvSpPr>
        <p:spPr>
          <a:xfrm>
            <a:off x="10683766" y="2583180"/>
            <a:ext cx="753854" cy="181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476EA4-71CD-45E3-AC0E-E734944A29F2}"/>
              </a:ext>
            </a:extLst>
          </p:cNvPr>
          <p:cNvSpPr/>
          <p:nvPr/>
        </p:nvSpPr>
        <p:spPr>
          <a:xfrm>
            <a:off x="9597714" y="2312406"/>
            <a:ext cx="785806" cy="181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550476-13A3-48AF-8757-BCA7B449D56A}"/>
              </a:ext>
            </a:extLst>
          </p:cNvPr>
          <p:cNvCxnSpPr>
            <a:cxnSpLocks/>
          </p:cNvCxnSpPr>
          <p:nvPr/>
        </p:nvCxnSpPr>
        <p:spPr>
          <a:xfrm>
            <a:off x="10657690" y="2999016"/>
            <a:ext cx="3780" cy="256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D0EF3C2-8DEF-4CCC-97CD-1FC7864DA830}"/>
              </a:ext>
            </a:extLst>
          </p:cNvPr>
          <p:cNvSpPr/>
          <p:nvPr/>
        </p:nvSpPr>
        <p:spPr>
          <a:xfrm>
            <a:off x="9363917" y="3239953"/>
            <a:ext cx="2829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Stray field is more dominant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F17722-3DF0-428F-A0B6-D1AEE504A31C}"/>
              </a:ext>
            </a:extLst>
          </p:cNvPr>
          <p:cNvCxnSpPr>
            <a:cxnSpLocks/>
          </p:cNvCxnSpPr>
          <p:nvPr/>
        </p:nvCxnSpPr>
        <p:spPr>
          <a:xfrm flipH="1">
            <a:off x="9321800" y="3609285"/>
            <a:ext cx="1270001" cy="1082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A2AD7B7-BA92-444B-B23F-7EC3ACA2912D}"/>
              </a:ext>
            </a:extLst>
          </p:cNvPr>
          <p:cNvSpPr/>
          <p:nvPr/>
        </p:nvSpPr>
        <p:spPr>
          <a:xfrm>
            <a:off x="10082125" y="3978617"/>
            <a:ext cx="19571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That is why slotted machine has more copper loss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A7B648-0C49-4B72-89EA-343D98140782}"/>
              </a:ext>
            </a:extLst>
          </p:cNvPr>
          <p:cNvSpPr/>
          <p:nvPr/>
        </p:nvSpPr>
        <p:spPr>
          <a:xfrm>
            <a:off x="124437" y="654500"/>
            <a:ext cx="1623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Proximity loss</a:t>
            </a:r>
          </a:p>
        </p:txBody>
      </p:sp>
    </p:spTree>
    <p:extLst>
      <p:ext uri="{BB962C8B-B14F-4D97-AF65-F5344CB8AC3E}">
        <p14:creationId xmlns:p14="http://schemas.microsoft.com/office/powerpoint/2010/main" val="198210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76E81E4-A62E-4099-A49C-65271C5F1902}"/>
              </a:ext>
            </a:extLst>
          </p:cNvPr>
          <p:cNvSpPr/>
          <p:nvPr/>
        </p:nvSpPr>
        <p:spPr>
          <a:xfrm>
            <a:off x="7719061" y="1150818"/>
            <a:ext cx="20650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Higher amplitude switching current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3DE1ECD-02CC-4A5A-821C-A521B2BE6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322" y="1953835"/>
            <a:ext cx="2886278" cy="24319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C53C0C-A832-43C6-8281-9832915AF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34642"/>
            <a:ext cx="5204298" cy="41233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59DF06-43A5-4FA9-AA56-BFE8D73C9B80}"/>
              </a:ext>
            </a:extLst>
          </p:cNvPr>
          <p:cNvSpPr/>
          <p:nvPr/>
        </p:nvSpPr>
        <p:spPr>
          <a:xfrm>
            <a:off x="2274358" y="2927348"/>
            <a:ext cx="9925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Slotless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9D108-6967-46F4-ABF4-812EE2A686E3}"/>
              </a:ext>
            </a:extLst>
          </p:cNvPr>
          <p:cNvSpPr/>
          <p:nvPr/>
        </p:nvSpPr>
        <p:spPr>
          <a:xfrm>
            <a:off x="7117096" y="3010140"/>
            <a:ext cx="944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Slotted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AE778F-A437-4F1A-AE8A-C20E6B19151A}"/>
              </a:ext>
            </a:extLst>
          </p:cNvPr>
          <p:cNvSpPr/>
          <p:nvPr/>
        </p:nvSpPr>
        <p:spPr>
          <a:xfrm>
            <a:off x="124437" y="209833"/>
            <a:ext cx="4112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Slotless vs Slotted machine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8E27BD-E0AD-495A-9443-6FE763699187}"/>
              </a:ext>
            </a:extLst>
          </p:cNvPr>
          <p:cNvSpPr/>
          <p:nvPr/>
        </p:nvSpPr>
        <p:spPr>
          <a:xfrm>
            <a:off x="124437" y="733053"/>
            <a:ext cx="36879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Rotor loss (eddy current reaction)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7E5AF2-E8A6-474F-925E-A4717BFCE63C}"/>
              </a:ext>
            </a:extLst>
          </p:cNvPr>
          <p:cNvCxnSpPr>
            <a:cxnSpLocks/>
          </p:cNvCxnSpPr>
          <p:nvPr/>
        </p:nvCxnSpPr>
        <p:spPr>
          <a:xfrm>
            <a:off x="7142874" y="4140200"/>
            <a:ext cx="0" cy="3310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A7732D-2EE6-49EB-B1DA-AADD5BA1B7DB}"/>
              </a:ext>
            </a:extLst>
          </p:cNvPr>
          <p:cNvCxnSpPr>
            <a:cxnSpLocks/>
          </p:cNvCxnSpPr>
          <p:nvPr/>
        </p:nvCxnSpPr>
        <p:spPr>
          <a:xfrm>
            <a:off x="2041021" y="4267200"/>
            <a:ext cx="0" cy="9431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3D86964-7A7F-4543-B22F-ABE2022A06FC}"/>
              </a:ext>
            </a:extLst>
          </p:cNvPr>
          <p:cNvSpPr/>
          <p:nvPr/>
        </p:nvSpPr>
        <p:spPr>
          <a:xfrm>
            <a:off x="2064908" y="4554122"/>
            <a:ext cx="2333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more rotor loss (PWM)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DBD51D-73A8-4EC8-BD93-1C1691FAE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239" y="2548355"/>
            <a:ext cx="3876675" cy="351472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A75495-0D3E-4462-8AAC-233298C67C5E}"/>
              </a:ext>
            </a:extLst>
          </p:cNvPr>
          <p:cNvCxnSpPr>
            <a:cxnSpLocks/>
          </p:cNvCxnSpPr>
          <p:nvPr/>
        </p:nvCxnSpPr>
        <p:spPr>
          <a:xfrm>
            <a:off x="3765296" y="951602"/>
            <a:ext cx="5262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692464A-4AE5-4438-A65A-A1D010B701B5}"/>
              </a:ext>
            </a:extLst>
          </p:cNvPr>
          <p:cNvSpPr/>
          <p:nvPr/>
        </p:nvSpPr>
        <p:spPr>
          <a:xfrm>
            <a:off x="4291584" y="742688"/>
            <a:ext cx="60944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It is mostly related to the armature field time harmonics.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ED8905-DFAF-4E3C-8EFC-B458B59F3EBD}"/>
              </a:ext>
            </a:extLst>
          </p:cNvPr>
          <p:cNvSpPr/>
          <p:nvPr/>
        </p:nvSpPr>
        <p:spPr>
          <a:xfrm>
            <a:off x="124437" y="1142798"/>
            <a:ext cx="7456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Slotless machine has less inductance (as effective airgap is larger) than slotted machine.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3E6463-3C15-4879-9E30-37FD0F89D12C}"/>
              </a:ext>
            </a:extLst>
          </p:cNvPr>
          <p:cNvCxnSpPr>
            <a:cxnSpLocks/>
          </p:cNvCxnSpPr>
          <p:nvPr/>
        </p:nvCxnSpPr>
        <p:spPr>
          <a:xfrm>
            <a:off x="7505074" y="1331125"/>
            <a:ext cx="213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75B22BB-0710-4A64-86E4-97E5BC4F4949}"/>
              </a:ext>
            </a:extLst>
          </p:cNvPr>
          <p:cNvSpPr/>
          <p:nvPr/>
        </p:nvSpPr>
        <p:spPr>
          <a:xfrm>
            <a:off x="8824534" y="3730391"/>
            <a:ext cx="10128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Slotless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6B2A273-43FA-4F01-AB7D-0CBE28847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160" y="4398369"/>
            <a:ext cx="2897440" cy="236677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801CFC5-8E66-4A3C-9569-40DA2053C02E}"/>
              </a:ext>
            </a:extLst>
          </p:cNvPr>
          <p:cNvSpPr/>
          <p:nvPr/>
        </p:nvSpPr>
        <p:spPr>
          <a:xfrm>
            <a:off x="8852782" y="6063080"/>
            <a:ext cx="11068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Slotted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3F0ABE9-B24C-4343-B5D0-5E21E502F09A}"/>
              </a:ext>
            </a:extLst>
          </p:cNvPr>
          <p:cNvCxnSpPr>
            <a:cxnSpLocks/>
          </p:cNvCxnSpPr>
          <p:nvPr/>
        </p:nvCxnSpPr>
        <p:spPr>
          <a:xfrm>
            <a:off x="9281993" y="1331125"/>
            <a:ext cx="213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4938221-BF66-461C-A6D2-5D1E6D9071B7}"/>
              </a:ext>
            </a:extLst>
          </p:cNvPr>
          <p:cNvSpPr/>
          <p:nvPr/>
        </p:nvSpPr>
        <p:spPr>
          <a:xfrm>
            <a:off x="9495979" y="1150818"/>
            <a:ext cx="1562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More rotor loss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0FD4D0-EF8E-452A-B9A3-3AA912887958}"/>
              </a:ext>
            </a:extLst>
          </p:cNvPr>
          <p:cNvSpPr/>
          <p:nvPr/>
        </p:nvSpPr>
        <p:spPr>
          <a:xfrm>
            <a:off x="124437" y="1481352"/>
            <a:ext cx="3565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Rotor loss decreases with frequency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04EF19-565D-4A7A-9429-882CFC981847}"/>
              </a:ext>
            </a:extLst>
          </p:cNvPr>
          <p:cNvCxnSpPr>
            <a:cxnSpLocks/>
          </p:cNvCxnSpPr>
          <p:nvPr/>
        </p:nvCxnSpPr>
        <p:spPr>
          <a:xfrm>
            <a:off x="3633403" y="1682306"/>
            <a:ext cx="4387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4A1731D-3877-438F-B570-C00B910B4086}"/>
              </a:ext>
            </a:extLst>
          </p:cNvPr>
          <p:cNvSpPr/>
          <p:nvPr/>
        </p:nvSpPr>
        <p:spPr>
          <a:xfrm>
            <a:off x="4072190" y="1497100"/>
            <a:ext cx="730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Why?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26B09D-BB26-4869-96DF-78AE86C4AB31}"/>
              </a:ext>
            </a:extLst>
          </p:cNvPr>
          <p:cNvSpPr/>
          <p:nvPr/>
        </p:nvSpPr>
        <p:spPr>
          <a:xfrm>
            <a:off x="124437" y="1852305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F82A2E6-7FA7-4A08-9D78-F59EE9ABA45B}"/>
              </a:ext>
            </a:extLst>
          </p:cNvPr>
          <p:cNvCxnSpPr/>
          <p:nvPr/>
        </p:nvCxnSpPr>
        <p:spPr>
          <a:xfrm flipV="1">
            <a:off x="379635" y="1883220"/>
            <a:ext cx="182880" cy="26780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B04D778-4013-4A44-9FD0-D86C0BA76DF3}"/>
                  </a:ext>
                </a:extLst>
              </p:cNvPr>
              <p:cNvSpPr/>
              <p:nvPr/>
            </p:nvSpPr>
            <p:spPr>
              <a:xfrm>
                <a:off x="914400" y="1819906"/>
                <a:ext cx="704360" cy="405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B04D778-4013-4A44-9FD0-D86C0BA76D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819906"/>
                <a:ext cx="704360" cy="405817"/>
              </a:xfrm>
              <a:prstGeom prst="rect">
                <a:avLst/>
              </a:prstGeom>
              <a:blipFill>
                <a:blip r:embed="rId6"/>
                <a:stretch>
                  <a:fillRect t="-6061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3FCA6B-29D6-4970-87A6-0623DC31B13B}"/>
              </a:ext>
            </a:extLst>
          </p:cNvPr>
          <p:cNvCxnSpPr>
            <a:cxnSpLocks/>
          </p:cNvCxnSpPr>
          <p:nvPr/>
        </p:nvCxnSpPr>
        <p:spPr>
          <a:xfrm flipH="1">
            <a:off x="1618760" y="1881462"/>
            <a:ext cx="152890" cy="2584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4164AD-E279-4A91-8BE0-20FF771ADB34}"/>
              </a:ext>
            </a:extLst>
          </p:cNvPr>
          <p:cNvCxnSpPr>
            <a:cxnSpLocks/>
          </p:cNvCxnSpPr>
          <p:nvPr/>
        </p:nvCxnSpPr>
        <p:spPr>
          <a:xfrm>
            <a:off x="620963" y="2036971"/>
            <a:ext cx="354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20986CB-966F-4E49-8F58-E6C9121A540F}"/>
              </a:ext>
            </a:extLst>
          </p:cNvPr>
          <p:cNvSpPr/>
          <p:nvPr/>
        </p:nvSpPr>
        <p:spPr>
          <a:xfrm>
            <a:off x="1862595" y="1839143"/>
            <a:ext cx="5118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Ideally we can say that eddy loss should be constant.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C20C02-6FC2-4E4F-A274-982773B9498A}"/>
              </a:ext>
            </a:extLst>
          </p:cNvPr>
          <p:cNvSpPr/>
          <p:nvPr/>
        </p:nvSpPr>
        <p:spPr>
          <a:xfrm>
            <a:off x="2064796" y="2169388"/>
            <a:ext cx="4226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But, high frequency make diffusion difficult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9F292D-DAB7-4E52-A103-F4B9F5461E84}"/>
              </a:ext>
            </a:extLst>
          </p:cNvPr>
          <p:cNvSpPr/>
          <p:nvPr/>
        </p:nvSpPr>
        <p:spPr>
          <a:xfrm>
            <a:off x="2090991" y="2189176"/>
            <a:ext cx="4108704" cy="330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3166098-2AC8-4880-A1DF-5998389A824C}"/>
                  </a:ext>
                </a:extLst>
              </p:cNvPr>
              <p:cNvSpPr/>
              <p:nvPr/>
            </p:nvSpPr>
            <p:spPr>
              <a:xfrm>
                <a:off x="6260114" y="2162402"/>
                <a:ext cx="8223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𝑟𝑜𝑡𝑜𝑟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3166098-2AC8-4880-A1DF-5998389A8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114" y="2162402"/>
                <a:ext cx="8223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7AB32D4-256B-487F-8217-D30A718B4219}"/>
              </a:ext>
            </a:extLst>
          </p:cNvPr>
          <p:cNvCxnSpPr>
            <a:cxnSpLocks/>
          </p:cNvCxnSpPr>
          <p:nvPr/>
        </p:nvCxnSpPr>
        <p:spPr>
          <a:xfrm flipH="1">
            <a:off x="6967521" y="2178126"/>
            <a:ext cx="175353" cy="3744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90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A0271BD-AB9B-4E5F-B755-4DFDA32B2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73" y="975935"/>
            <a:ext cx="4052888" cy="24812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44B505-A9F8-4C9F-8864-775125504AE1}"/>
              </a:ext>
            </a:extLst>
          </p:cNvPr>
          <p:cNvSpPr/>
          <p:nvPr/>
        </p:nvSpPr>
        <p:spPr>
          <a:xfrm>
            <a:off x="124437" y="209833"/>
            <a:ext cx="4112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Slotless vs Slotted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E4DCAF-DE13-49AF-9712-5E41FD88D3C0}"/>
              </a:ext>
            </a:extLst>
          </p:cNvPr>
          <p:cNvSpPr/>
          <p:nvPr/>
        </p:nvSpPr>
        <p:spPr>
          <a:xfrm>
            <a:off x="124437" y="733053"/>
            <a:ext cx="1123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Core loss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C3C6C2-4299-43B8-8FA3-19CD80220D4C}"/>
              </a:ext>
            </a:extLst>
          </p:cNvPr>
          <p:cNvSpPr/>
          <p:nvPr/>
        </p:nvSpPr>
        <p:spPr>
          <a:xfrm>
            <a:off x="124437" y="1071607"/>
            <a:ext cx="261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Material: </a:t>
            </a:r>
            <a:r>
              <a:rPr lang="en-US" dirty="0"/>
              <a:t>Amorphous Iron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88293E5D-189E-49BC-9A6A-F12442E721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653895"/>
                  </p:ext>
                </p:extLst>
              </p:nvPr>
            </p:nvGraphicFramePr>
            <p:xfrm>
              <a:off x="3884053" y="3710600"/>
              <a:ext cx="7906328" cy="2108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53164">
                      <a:extLst>
                        <a:ext uri="{9D8B030D-6E8A-4147-A177-3AD203B41FA5}">
                          <a16:colId xmlns:a16="http://schemas.microsoft.com/office/drawing/2014/main" val="1811457044"/>
                        </a:ext>
                      </a:extLst>
                    </a:gridCol>
                    <a:gridCol w="3953164">
                      <a:extLst>
                        <a:ext uri="{9D8B030D-6E8A-4147-A177-3AD203B41FA5}">
                          <a16:colId xmlns:a16="http://schemas.microsoft.com/office/drawing/2014/main" val="2925123324"/>
                        </a:ext>
                      </a:extLst>
                    </a:gridCol>
                  </a:tblGrid>
                  <a:tr h="1532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Advantages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Disadvantages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6185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Extremely thin laminations (25-30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low axial stacking factor (0.7-0.8)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85531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High resistivity, low core loss (how much?)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relatively low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𝑠𝑎𝑡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(1.3-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0668488"/>
                      </a:ext>
                    </a:extLst>
                  </a:tr>
                  <a:tr h="1210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High permability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high magneto-strictive coefficient (noisy)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5357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high-temperature material vulnerability (laser-cutting may lead to the interlaminar short-circuits)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404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u="sng" dirty="0">
                              <a:solidFill>
                                <a:schemeClr val="tx1"/>
                              </a:solidFill>
                            </a:rPr>
                            <a:t>manufacturing huge issue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14541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88293E5D-189E-49BC-9A6A-F12442E721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653895"/>
                  </p:ext>
                </p:extLst>
              </p:nvPr>
            </p:nvGraphicFramePr>
            <p:xfrm>
              <a:off x="3884053" y="3710600"/>
              <a:ext cx="7906328" cy="2108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53164">
                      <a:extLst>
                        <a:ext uri="{9D8B030D-6E8A-4147-A177-3AD203B41FA5}">
                          <a16:colId xmlns:a16="http://schemas.microsoft.com/office/drawing/2014/main" val="1811457044"/>
                        </a:ext>
                      </a:extLst>
                    </a:gridCol>
                    <a:gridCol w="3953164">
                      <a:extLst>
                        <a:ext uri="{9D8B030D-6E8A-4147-A177-3AD203B41FA5}">
                          <a16:colId xmlns:a16="http://schemas.microsoft.com/office/drawing/2014/main" val="2925123324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Advantages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Disadvantages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61858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4" t="-102000" r="-100308" b="-4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low axial stacking factor (0.7-0.8)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855311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High resistivity, low core loss (how much?)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54" t="-198039" r="-308" b="-388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066848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High permability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high magneto-strictive coefficient (noisy)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53578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high-temperature material vulnerability (laser-cutting may lead to the interlaminar short-circuits)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404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u="sng" dirty="0">
                              <a:solidFill>
                                <a:schemeClr val="tx1"/>
                              </a:solidFill>
                            </a:rPr>
                            <a:t>manufacturing huge issue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14541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6973871-E7F8-4A18-830F-D3B74D15E8DE}"/>
              </a:ext>
            </a:extLst>
          </p:cNvPr>
          <p:cNvSpPr/>
          <p:nvPr/>
        </p:nvSpPr>
        <p:spPr>
          <a:xfrm>
            <a:off x="5694381" y="592328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</a:rPr>
              <a:t>F. R. </a:t>
            </a:r>
            <a:r>
              <a:rPr lang="en-US" sz="1050" dirty="0" err="1">
                <a:solidFill>
                  <a:srgbClr val="333333"/>
                </a:solidFill>
                <a:latin typeface="Arial" panose="020B0604020202020204" pitchFamily="34" charset="0"/>
              </a:rPr>
              <a:t>Ismagilov</a:t>
            </a: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</a:rPr>
              <a:t>, L. </a:t>
            </a:r>
            <a:r>
              <a:rPr lang="en-US" sz="1050" dirty="0" err="1">
                <a:solidFill>
                  <a:srgbClr val="333333"/>
                </a:solidFill>
                <a:latin typeface="Arial" panose="020B0604020202020204" pitchFamily="34" charset="0"/>
              </a:rPr>
              <a:t>Papini</a:t>
            </a: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</a:rPr>
              <a:t>, V. E. Vavilov and D. V. </a:t>
            </a:r>
            <a:r>
              <a:rPr lang="en-US" sz="1050" dirty="0" err="1">
                <a:solidFill>
                  <a:srgbClr val="333333"/>
                </a:solidFill>
                <a:latin typeface="Arial" panose="020B0604020202020204" pitchFamily="34" charset="0"/>
              </a:rPr>
              <a:t>Gusakov</a:t>
            </a: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</a:rPr>
              <a:t>, "Design and Performance of a High-Speed Permanent Magnet Generator with Amorphous Alloy Magnetic Core for Aerospace Applications," in </a:t>
            </a:r>
            <a:r>
              <a:rPr lang="en-US" sz="1050" i="1" dirty="0">
                <a:solidFill>
                  <a:srgbClr val="333333"/>
                </a:solidFill>
                <a:latin typeface="Arial" panose="020B0604020202020204" pitchFamily="34" charset="0"/>
              </a:rPr>
              <a:t>IEEE Transactions on Industrial Electronics</a:t>
            </a: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</a:rPr>
              <a:t>, vol. 67, no. 3, pp. 1750-1758, March 2020, </a:t>
            </a:r>
            <a:r>
              <a:rPr lang="en-US" sz="1050" dirty="0" err="1">
                <a:solidFill>
                  <a:srgbClr val="333333"/>
                </a:solidFill>
                <a:latin typeface="Arial" panose="020B0604020202020204" pitchFamily="34" charset="0"/>
              </a:rPr>
              <a:t>doi</a:t>
            </a: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</a:rPr>
              <a:t>: 10.1109/TIE.2019.2905806.</a:t>
            </a:r>
            <a:endParaRPr lang="en-US" sz="10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2AA938-C947-47D8-980F-1FFF19552ACB}"/>
              </a:ext>
            </a:extLst>
          </p:cNvPr>
          <p:cNvSpPr/>
          <p:nvPr/>
        </p:nvSpPr>
        <p:spPr>
          <a:xfrm>
            <a:off x="124437" y="1410161"/>
            <a:ext cx="4301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Typical choices: SiFe, NiFe, Amorphous Iron, SMC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3E6F40-590D-452A-8326-F754209CD1DC}"/>
              </a:ext>
            </a:extLst>
          </p:cNvPr>
          <p:cNvSpPr/>
          <p:nvPr/>
        </p:nvSpPr>
        <p:spPr>
          <a:xfrm>
            <a:off x="124437" y="1717937"/>
            <a:ext cx="69393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SMC: </a:t>
            </a:r>
            <a:r>
              <a:rPr lang="en-US" sz="1600" dirty="0"/>
              <a:t>poor mechanical performance, non-uniform density for specific geometries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AA47A6-7E4C-427F-AA3A-840E005D1E5D}"/>
              </a:ext>
            </a:extLst>
          </p:cNvPr>
          <p:cNvSpPr/>
          <p:nvPr/>
        </p:nvSpPr>
        <p:spPr>
          <a:xfrm>
            <a:off x="125175" y="1964157"/>
            <a:ext cx="58387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SiFe (high Si): </a:t>
            </a:r>
            <a:r>
              <a:rPr lang="en-US" sz="1600" dirty="0"/>
              <a:t>general choise, thin laminations are required (0.1 mm)</a:t>
            </a:r>
            <a:endParaRPr lang="en-US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A731E1-18CD-4EBD-895A-4157A66090B7}"/>
              </a:ext>
            </a:extLst>
          </p:cNvPr>
          <p:cNvSpPr/>
          <p:nvPr/>
        </p:nvSpPr>
        <p:spPr>
          <a:xfrm>
            <a:off x="124437" y="2210865"/>
            <a:ext cx="70468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NiFe: </a:t>
            </a:r>
            <a:r>
              <a:rPr lang="en-US" sz="1600" dirty="0"/>
              <a:t>suggested for high speed applications*, lower core losses??? (not significant)</a:t>
            </a:r>
            <a:endParaRPr lang="en-US" sz="16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EA1F33-B41D-4FDB-A070-666161D75BBF}"/>
              </a:ext>
            </a:extLst>
          </p:cNvPr>
          <p:cNvSpPr/>
          <p:nvPr/>
        </p:nvSpPr>
        <p:spPr>
          <a:xfrm>
            <a:off x="124437" y="4224941"/>
            <a:ext cx="35326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* A. </a:t>
            </a:r>
            <a:r>
              <a:rPr lang="en-US" sz="1000" dirty="0" err="1"/>
              <a:t>Krings</a:t>
            </a:r>
            <a:r>
              <a:rPr lang="en-US" sz="1000" dirty="0"/>
              <a:t>, M. </a:t>
            </a:r>
            <a:r>
              <a:rPr lang="en-US" sz="1000" dirty="0" err="1"/>
              <a:t>Cossale</a:t>
            </a:r>
            <a:r>
              <a:rPr lang="en-US" sz="1000" dirty="0"/>
              <a:t>, A. </a:t>
            </a:r>
            <a:r>
              <a:rPr lang="en-US" sz="1000" dirty="0" err="1"/>
              <a:t>Tenconi</a:t>
            </a:r>
            <a:r>
              <a:rPr lang="en-US" sz="1000" dirty="0"/>
              <a:t>, J. </a:t>
            </a:r>
            <a:r>
              <a:rPr lang="en-US" sz="1000" dirty="0" err="1"/>
              <a:t>Soulard</a:t>
            </a:r>
            <a:r>
              <a:rPr lang="en-US" sz="1000" dirty="0"/>
              <a:t>, A. </a:t>
            </a:r>
            <a:r>
              <a:rPr lang="en-US" sz="1000" dirty="0" err="1"/>
              <a:t>Cavagnino</a:t>
            </a:r>
            <a:r>
              <a:rPr lang="en-US" sz="1000" dirty="0"/>
              <a:t> and A. </a:t>
            </a:r>
            <a:r>
              <a:rPr lang="en-US" sz="1000" dirty="0" err="1"/>
              <a:t>Boglietti</a:t>
            </a:r>
            <a:r>
              <a:rPr lang="en-US" sz="1000" dirty="0"/>
              <a:t>, "Magnetic Materials Used in Electrical Machines: A Comparison and Selection Guide for Early Machine Design," in </a:t>
            </a:r>
            <a:r>
              <a:rPr lang="en-US" sz="1000" i="1" dirty="0"/>
              <a:t>IEEE Industry Applications Magazine</a:t>
            </a:r>
            <a:r>
              <a:rPr lang="en-US" sz="1000" dirty="0"/>
              <a:t>, vol. 23, no. 6, pp. 21-28, Nov.-Dec. 2017, </a:t>
            </a:r>
            <a:r>
              <a:rPr lang="en-US" sz="1000" dirty="0" err="1"/>
              <a:t>doi</a:t>
            </a:r>
            <a:r>
              <a:rPr lang="en-US" sz="1000" dirty="0"/>
              <a:t>: 10.1109/MIAS.2016.2600721.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C5AFD3-0966-40B5-982B-C6181881BB5F}"/>
              </a:ext>
            </a:extLst>
          </p:cNvPr>
          <p:cNvCxnSpPr>
            <a:cxnSpLocks/>
          </p:cNvCxnSpPr>
          <p:nvPr/>
        </p:nvCxnSpPr>
        <p:spPr>
          <a:xfrm>
            <a:off x="6904736" y="1887214"/>
            <a:ext cx="471424" cy="323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E7F9E-9D84-43E2-B987-C30C96813BBC}"/>
              </a:ext>
            </a:extLst>
          </p:cNvPr>
          <p:cNvSpPr/>
          <p:nvPr/>
        </p:nvSpPr>
        <p:spPr>
          <a:xfrm>
            <a:off x="124437" y="2472473"/>
            <a:ext cx="6136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Amorphous Iron: </a:t>
            </a:r>
            <a:r>
              <a:rPr lang="en-US" sz="1600" dirty="0"/>
              <a:t>high permability, low core loss, Celeroton choise?? **</a:t>
            </a:r>
            <a:endParaRPr lang="en-US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AFA8D9-0137-46E4-8DA0-4AD1BF8882FC}"/>
              </a:ext>
            </a:extLst>
          </p:cNvPr>
          <p:cNvSpPr/>
          <p:nvPr/>
        </p:nvSpPr>
        <p:spPr>
          <a:xfrm>
            <a:off x="124437" y="3470405"/>
            <a:ext cx="35326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** </a:t>
            </a:r>
            <a:r>
              <a:rPr lang="en-US" sz="1000" b="1" dirty="0"/>
              <a:t>Zwyssig’s Thesis (Kolar’s student) </a:t>
            </a:r>
            <a:r>
              <a:rPr lang="en-US" sz="1000" dirty="0"/>
              <a:t>C. Zwyssig, S. D. Round and J. W. Kolar, "An Ultrahigh-Speed, Low Power Electrical Drive System," in </a:t>
            </a:r>
            <a:r>
              <a:rPr lang="en-US" sz="1000" i="1" dirty="0"/>
              <a:t>IEEE Transactions on Industrial Electronics</a:t>
            </a:r>
            <a:r>
              <a:rPr lang="en-US" sz="1000" dirty="0"/>
              <a:t>, vol. 55, no. 2, pp. 577-585, Feb. 2008, </a:t>
            </a:r>
            <a:r>
              <a:rPr lang="en-US" sz="1000" dirty="0" err="1"/>
              <a:t>doi</a:t>
            </a:r>
            <a:r>
              <a:rPr lang="en-US" sz="1000" dirty="0"/>
              <a:t>: 10.1109/TIE.2007.911950.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79BF3A-0364-4572-9D78-584DE4410533}"/>
              </a:ext>
            </a:extLst>
          </p:cNvPr>
          <p:cNvSpPr/>
          <p:nvPr/>
        </p:nvSpPr>
        <p:spPr>
          <a:xfrm>
            <a:off x="124437" y="2802821"/>
            <a:ext cx="41341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Core loss </a:t>
            </a:r>
            <a:r>
              <a:rPr lang="en-US" sz="1600" u="sng" dirty="0"/>
              <a:t>typically</a:t>
            </a:r>
            <a:r>
              <a:rPr lang="en-US" sz="1600" dirty="0"/>
              <a:t> 20-30 % of the overall losses.</a:t>
            </a:r>
          </a:p>
          <a:p>
            <a:r>
              <a:rPr lang="en-US" sz="1600" dirty="0"/>
              <a:t>However, in the article it is extremely low. </a:t>
            </a:r>
          </a:p>
        </p:txBody>
      </p:sp>
    </p:spTree>
    <p:extLst>
      <p:ext uri="{BB962C8B-B14F-4D97-AF65-F5344CB8AC3E}">
        <p14:creationId xmlns:p14="http://schemas.microsoft.com/office/powerpoint/2010/main" val="49299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3CC995-0263-49A7-B054-65207925BB62}"/>
              </a:ext>
            </a:extLst>
          </p:cNvPr>
          <p:cNvSpPr/>
          <p:nvPr/>
        </p:nvSpPr>
        <p:spPr>
          <a:xfrm>
            <a:off x="124437" y="209833"/>
            <a:ext cx="16450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Main Idea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A40585-4A0A-42E3-AE05-CF5CF660D82B}"/>
              </a:ext>
            </a:extLst>
          </p:cNvPr>
          <p:cNvSpPr/>
          <p:nvPr/>
        </p:nvSpPr>
        <p:spPr>
          <a:xfrm>
            <a:off x="124437" y="848666"/>
            <a:ext cx="2982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Assuming contant loss budget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C08C3-0B05-4715-83E8-F98881283AB6}"/>
              </a:ext>
            </a:extLst>
          </p:cNvPr>
          <p:cNvSpPr/>
          <p:nvPr/>
        </p:nvSpPr>
        <p:spPr>
          <a:xfrm>
            <a:off x="124437" y="1217998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CCA723-1595-477F-9626-B58CAEE9F7A1}"/>
              </a:ext>
            </a:extLst>
          </p:cNvPr>
          <p:cNvCxnSpPr/>
          <p:nvPr/>
        </p:nvCxnSpPr>
        <p:spPr>
          <a:xfrm flipV="1">
            <a:off x="333915" y="1268763"/>
            <a:ext cx="182880" cy="26780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73131B-568D-4FBF-94EE-0D7A50E52180}"/>
              </a:ext>
            </a:extLst>
          </p:cNvPr>
          <p:cNvCxnSpPr>
            <a:cxnSpLocks/>
          </p:cNvCxnSpPr>
          <p:nvPr/>
        </p:nvCxnSpPr>
        <p:spPr>
          <a:xfrm>
            <a:off x="576163" y="1402664"/>
            <a:ext cx="354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30704DD-D1A9-4A2A-9D67-D63E4997D21F}"/>
              </a:ext>
            </a:extLst>
          </p:cNvPr>
          <p:cNvSpPr/>
          <p:nvPr/>
        </p:nvSpPr>
        <p:spPr>
          <a:xfrm>
            <a:off x="930560" y="1235612"/>
            <a:ext cx="76633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Decreases rotor loss (which may be an advantageous as rotor cooling can be challenging.)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813171-9D28-4D26-B05A-0EAB65454A52}"/>
              </a:ext>
            </a:extLst>
          </p:cNvPr>
          <p:cNvCxnSpPr>
            <a:cxnSpLocks/>
          </p:cNvCxnSpPr>
          <p:nvPr/>
        </p:nvCxnSpPr>
        <p:spPr>
          <a:xfrm>
            <a:off x="578384" y="1786781"/>
            <a:ext cx="354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9E171BB-3A75-4B4E-B0C8-49973D070179}"/>
              </a:ext>
            </a:extLst>
          </p:cNvPr>
          <p:cNvSpPr/>
          <p:nvPr/>
        </p:nvSpPr>
        <p:spPr>
          <a:xfrm>
            <a:off x="946938" y="1591779"/>
            <a:ext cx="31388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Increases converter loss (obviously)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3381BE-3ACF-4000-A6D6-F3061AC11E73}"/>
              </a:ext>
            </a:extLst>
          </p:cNvPr>
          <p:cNvCxnSpPr>
            <a:cxnSpLocks/>
          </p:cNvCxnSpPr>
          <p:nvPr/>
        </p:nvCxnSpPr>
        <p:spPr>
          <a:xfrm>
            <a:off x="592541" y="2137301"/>
            <a:ext cx="354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1D07D6F-05CD-4FBA-B483-53733E238850}"/>
              </a:ext>
            </a:extLst>
          </p:cNvPr>
          <p:cNvSpPr/>
          <p:nvPr/>
        </p:nvSpPr>
        <p:spPr>
          <a:xfrm>
            <a:off x="946938" y="1946988"/>
            <a:ext cx="69454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Don’t change core loss significantly (questionable, it can be related with material)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EB7F19-357E-404A-A628-17A4BE31DABB}"/>
              </a:ext>
            </a:extLst>
          </p:cNvPr>
          <p:cNvSpPr/>
          <p:nvPr/>
        </p:nvSpPr>
        <p:spPr>
          <a:xfrm>
            <a:off x="124437" y="2498158"/>
            <a:ext cx="903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Slotted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33B53A-B63F-449E-9012-18229285BBD6}"/>
              </a:ext>
            </a:extLst>
          </p:cNvPr>
          <p:cNvCxnSpPr>
            <a:cxnSpLocks/>
          </p:cNvCxnSpPr>
          <p:nvPr/>
        </p:nvCxnSpPr>
        <p:spPr>
          <a:xfrm>
            <a:off x="930560" y="2682824"/>
            <a:ext cx="354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4BEEC43-7AC2-4EF7-9D78-526E8C116EDB}"/>
              </a:ext>
            </a:extLst>
          </p:cNvPr>
          <p:cNvSpPr/>
          <p:nvPr/>
        </p:nvSpPr>
        <p:spPr>
          <a:xfrm>
            <a:off x="1284957" y="2498158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Slotless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74745A-0484-43A7-B427-A3B83BA1E66F}"/>
              </a:ext>
            </a:extLst>
          </p:cNvPr>
          <p:cNvCxnSpPr>
            <a:cxnSpLocks/>
          </p:cNvCxnSpPr>
          <p:nvPr/>
        </p:nvCxnSpPr>
        <p:spPr>
          <a:xfrm>
            <a:off x="592541" y="3039633"/>
            <a:ext cx="354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DA043F8-5439-40E7-823D-D4F8C3A061A2}"/>
              </a:ext>
            </a:extLst>
          </p:cNvPr>
          <p:cNvSpPr/>
          <p:nvPr/>
        </p:nvSpPr>
        <p:spPr>
          <a:xfrm>
            <a:off x="946938" y="2854967"/>
            <a:ext cx="109874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Increases rotor loss (as the inductance is lowered, maybe solved additional inductor or with an increase in converter’s inductance)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F60203-8B15-42A4-A2DF-895FB01A34C4}"/>
              </a:ext>
            </a:extLst>
          </p:cNvPr>
          <p:cNvCxnSpPr>
            <a:cxnSpLocks/>
          </p:cNvCxnSpPr>
          <p:nvPr/>
        </p:nvCxnSpPr>
        <p:spPr>
          <a:xfrm>
            <a:off x="592541" y="3387928"/>
            <a:ext cx="354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2B34330-5A8F-4846-9136-D1A1644A3828}"/>
              </a:ext>
            </a:extLst>
          </p:cNvPr>
          <p:cNvSpPr/>
          <p:nvPr/>
        </p:nvSpPr>
        <p:spPr>
          <a:xfrm>
            <a:off x="946938" y="3202500"/>
            <a:ext cx="78148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Decreases copper loss (stray field can be larger than armature’s field -&gt; more proximity loss)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FE0B4D-A39A-44B9-9317-3DAB8A2920EE}"/>
              </a:ext>
            </a:extLst>
          </p:cNvPr>
          <p:cNvCxnSpPr>
            <a:cxnSpLocks/>
          </p:cNvCxnSpPr>
          <p:nvPr/>
        </p:nvCxnSpPr>
        <p:spPr>
          <a:xfrm>
            <a:off x="592541" y="3697808"/>
            <a:ext cx="354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CE3887-D8B8-483D-8A9D-B56169FC66B8}"/>
              </a:ext>
            </a:extLst>
          </p:cNvPr>
          <p:cNvSpPr/>
          <p:nvPr/>
        </p:nvSpPr>
        <p:spPr>
          <a:xfrm>
            <a:off x="946938" y="3519097"/>
            <a:ext cx="81327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Decreases core loss (larger effective air-gap, lower air-gap flux densities, less iron part no tooth)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717F87-2FB8-4162-A98F-974787003B6E}"/>
              </a:ext>
            </a:extLst>
          </p:cNvPr>
          <p:cNvCxnSpPr>
            <a:cxnSpLocks/>
          </p:cNvCxnSpPr>
          <p:nvPr/>
        </p:nvCxnSpPr>
        <p:spPr>
          <a:xfrm>
            <a:off x="592541" y="4002608"/>
            <a:ext cx="354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1D908D2-B55C-4287-BBA2-E087FCE0FE47}"/>
              </a:ext>
            </a:extLst>
          </p:cNvPr>
          <p:cNvSpPr/>
          <p:nvPr/>
        </p:nvSpPr>
        <p:spPr>
          <a:xfrm>
            <a:off x="946938" y="3837802"/>
            <a:ext cx="6383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Increases converter loss (</a:t>
            </a:r>
            <a:r>
              <a:rPr lang="en-US" sz="1600" dirty="0">
                <a:solidFill>
                  <a:srgbClr val="FF0000"/>
                </a:solidFill>
              </a:rPr>
              <a:t>reasons</a:t>
            </a:r>
            <a:r>
              <a:rPr lang="en-US" sz="1600" dirty="0"/>
              <a:t>) But converter can be cooled more easily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397235-605C-4929-8BC1-7176394A214A}"/>
              </a:ext>
            </a:extLst>
          </p:cNvPr>
          <p:cNvSpPr/>
          <p:nvPr/>
        </p:nvSpPr>
        <p:spPr>
          <a:xfrm>
            <a:off x="124437" y="4288438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PWM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82437F-64BF-47F2-A83E-31F581AFA8B5}"/>
              </a:ext>
            </a:extLst>
          </p:cNvPr>
          <p:cNvCxnSpPr>
            <a:cxnSpLocks/>
          </p:cNvCxnSpPr>
          <p:nvPr/>
        </p:nvCxnSpPr>
        <p:spPr>
          <a:xfrm>
            <a:off x="806305" y="4473104"/>
            <a:ext cx="354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7E834BA-F012-467C-A203-1E70B2E71726}"/>
              </a:ext>
            </a:extLst>
          </p:cNvPr>
          <p:cNvSpPr/>
          <p:nvPr/>
        </p:nvSpPr>
        <p:spPr>
          <a:xfrm>
            <a:off x="1160702" y="4275379"/>
            <a:ext cx="616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74745A-0484-43A7-B427-A3B83BA1E66F}"/>
              </a:ext>
            </a:extLst>
          </p:cNvPr>
          <p:cNvCxnSpPr>
            <a:cxnSpLocks/>
          </p:cNvCxnSpPr>
          <p:nvPr/>
        </p:nvCxnSpPr>
        <p:spPr>
          <a:xfrm>
            <a:off x="576163" y="4801025"/>
            <a:ext cx="354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30560" y="4646851"/>
            <a:ext cx="68118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PAM is more convenient in high frequency machines (Why? </a:t>
            </a:r>
            <a:r>
              <a:rPr lang="en-US" sz="1600" dirty="0"/>
              <a:t>h</a:t>
            </a:r>
            <a:r>
              <a:rPr lang="en-US" sz="1600" dirty="0" smtClean="0"/>
              <a:t>armonic spectrum)</a:t>
            </a:r>
            <a:endParaRPr lang="en-GB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397235-605C-4929-8BC1-7176394A214A}"/>
              </a:ext>
            </a:extLst>
          </p:cNvPr>
          <p:cNvSpPr/>
          <p:nvPr/>
        </p:nvSpPr>
        <p:spPr>
          <a:xfrm>
            <a:off x="111911" y="5036862"/>
            <a:ext cx="81673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Material: Amorphous Iron, alternatives High-Si SiFe (common choice), nano</a:t>
            </a:r>
            <a:r>
              <a:rPr lang="en-US" sz="1600" dirty="0" smtClean="0"/>
              <a:t>crystalline metals???</a:t>
            </a:r>
            <a:endParaRPr lang="en-US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74745A-0484-43A7-B427-A3B83BA1E66F}"/>
              </a:ext>
            </a:extLst>
          </p:cNvPr>
          <p:cNvCxnSpPr>
            <a:cxnSpLocks/>
          </p:cNvCxnSpPr>
          <p:nvPr/>
        </p:nvCxnSpPr>
        <p:spPr>
          <a:xfrm>
            <a:off x="576163" y="5542510"/>
            <a:ext cx="354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930560" y="5348504"/>
            <a:ext cx="36736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Manufacturing challenges vs low core loss</a:t>
            </a:r>
            <a:endParaRPr lang="en-US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397235-605C-4929-8BC1-7176394A214A}"/>
              </a:ext>
            </a:extLst>
          </p:cNvPr>
          <p:cNvSpPr/>
          <p:nvPr/>
        </p:nvSpPr>
        <p:spPr>
          <a:xfrm>
            <a:off x="111910" y="5671097"/>
            <a:ext cx="72746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Bearings: Celeroton use ball bearings, alternatives are air bearing, magnetic bearings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200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9AB677-49A8-4465-84C7-D020B38AF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" y="2304991"/>
            <a:ext cx="6619852" cy="3230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282059-3190-4D55-A37C-CB4E2BF3A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488" y="2730227"/>
            <a:ext cx="5151120" cy="204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7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03B7F6-AFF4-48AB-A69E-71ABA6CE6A13}"/>
              </a:ext>
            </a:extLst>
          </p:cNvPr>
          <p:cNvSpPr/>
          <p:nvPr/>
        </p:nvSpPr>
        <p:spPr>
          <a:xfrm>
            <a:off x="124437" y="209833"/>
            <a:ext cx="4112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Slotless vs Slotted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915DCB-3BF3-40B6-8160-8D9B312DF268}"/>
              </a:ext>
            </a:extLst>
          </p:cNvPr>
          <p:cNvSpPr/>
          <p:nvPr/>
        </p:nvSpPr>
        <p:spPr>
          <a:xfrm>
            <a:off x="124437" y="733053"/>
            <a:ext cx="1403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Modulation</a:t>
            </a:r>
          </a:p>
        </p:txBody>
      </p:sp>
    </p:spTree>
    <p:extLst>
      <p:ext uri="{BB962C8B-B14F-4D97-AF65-F5344CB8AC3E}">
        <p14:creationId xmlns:p14="http://schemas.microsoft.com/office/powerpoint/2010/main" val="80507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1240</Words>
  <Application>Microsoft Office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Nail Tosun (PGR)</cp:lastModifiedBy>
  <cp:revision>24</cp:revision>
  <cp:lastPrinted>2022-10-31T13:08:30Z</cp:lastPrinted>
  <dcterms:created xsi:type="dcterms:W3CDTF">2022-10-28T10:43:41Z</dcterms:created>
  <dcterms:modified xsi:type="dcterms:W3CDTF">2022-10-31T13:22:43Z</dcterms:modified>
</cp:coreProperties>
</file>