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re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eur et date"/>
          <p:cNvSpPr txBox="1"/>
          <p:nvPr>
            <p:ph type="body" sz="quarter" idx="21" hasCustomPrompt="1"/>
          </p:nvPr>
        </p:nvSpPr>
        <p:spPr>
          <a:xfrm>
            <a:off x="1201340" y="118471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>
                <a:solidFill>
                  <a:srgbClr val="FFFFFF"/>
                </a:solidFill>
              </a:defRPr>
            </a:lvl1pPr>
          </a:lstStyle>
          <a:p>
            <a:pPr/>
            <a:r>
              <a:t>Auteur et date</a:t>
            </a:r>
          </a:p>
        </p:txBody>
      </p:sp>
      <p:sp>
        <p:nvSpPr>
          <p:cNvPr id="12" name="Titre de la présentation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13" name="Texte niveau 1…"/>
          <p:cNvSpPr txBox="1"/>
          <p:nvPr>
            <p:ph type="body" sz="quarter" idx="1" hasCustomPrompt="1"/>
          </p:nvPr>
        </p:nvSpPr>
        <p:spPr>
          <a:xfrm>
            <a:off x="1201342" y="72104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chemeClr val="accent1"/>
                </a:solidFill>
              </a:defRPr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e niveau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Déclaration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exte niveau 1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>
                <a:solidFill>
                  <a:schemeClr val="accent1">
                    <a:hueOff val="114395"/>
                    <a:lumOff val="-24975"/>
                  </a:schemeClr>
                </a:solidFill>
              </a:defRPr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Données clés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Données clés</a:t>
            </a:r>
          </a:p>
        </p:txBody>
      </p:sp>
      <p:sp>
        <p:nvSpPr>
          <p:cNvPr id="10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/>
          <p:nvPr>
            <p:ph type="body" sz="quarter" idx="21" hasCustomPrompt="1"/>
          </p:nvPr>
        </p:nvSpPr>
        <p:spPr>
          <a:xfrm>
            <a:off x="2480825" y="10675453"/>
            <a:ext cx="201492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Attribution</a:t>
            </a:r>
          </a:p>
        </p:txBody>
      </p:sp>
      <p:sp>
        <p:nvSpPr>
          <p:cNvPr id="116" name="Texte niveau 1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solidFill>
                  <a:schemeClr val="accent1">
                    <a:hueOff val="114395"/>
                    <a:lumOff val="-24975"/>
                  </a:schemeClr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« Citation notable »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617931575_1991x1322.jpg"/>
          <p:cNvSpPr/>
          <p:nvPr>
            <p:ph type="pic" sz="quarter" idx="21"/>
          </p:nvPr>
        </p:nvSpPr>
        <p:spPr>
          <a:xfrm>
            <a:off x="15436504" y="1270000"/>
            <a:ext cx="8167167" cy="5422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740627569_2880x1920.jpg"/>
          <p:cNvSpPr/>
          <p:nvPr>
            <p:ph type="pic" sz="quarter" idx="22"/>
          </p:nvPr>
        </p:nvSpPr>
        <p:spPr>
          <a:xfrm>
            <a:off x="15461772" y="7085972"/>
            <a:ext cx="8148414" cy="5432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996267730_2880x1920.jpg"/>
          <p:cNvSpPr/>
          <p:nvPr>
            <p:ph type="pic" idx="23"/>
          </p:nvPr>
        </p:nvSpPr>
        <p:spPr>
          <a:xfrm>
            <a:off x="-124635" y="1270000"/>
            <a:ext cx="16859219" cy="1123947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996267730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740627569_2880x1920.jpg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Titre de la pré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23" name="Auteur et date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Auteur et date</a:t>
            </a:r>
          </a:p>
        </p:txBody>
      </p:sp>
      <p:sp>
        <p:nvSpPr>
          <p:cNvPr id="24" name="Texte niveau 1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Sous-titre de la présentation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136959463_1989x1321.jpg"/>
          <p:cNvSpPr/>
          <p:nvPr>
            <p:ph type="pic" idx="21"/>
          </p:nvPr>
        </p:nvSpPr>
        <p:spPr>
          <a:xfrm>
            <a:off x="9226574" y="1270000"/>
            <a:ext cx="16840152" cy="1118443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itre de diapositive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Titre de diapositive</a:t>
            </a:r>
          </a:p>
        </p:txBody>
      </p:sp>
      <p:sp>
        <p:nvSpPr>
          <p:cNvPr id="34" name="Texte niveau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éro de diapositiv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43" name="Sous-titre de diapositive"/>
          <p:cNvSpPr txBox="1"/>
          <p:nvPr>
            <p:ph type="body" sz="quarter" idx="21" hasCustomPrompt="1"/>
          </p:nvPr>
        </p:nvSpPr>
        <p:spPr>
          <a:xfrm>
            <a:off x="1206500" y="2245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44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ous-titre de diapositive"/>
          <p:cNvSpPr txBox="1"/>
          <p:nvPr>
            <p:ph type="body" sz="quarter" idx="21" hasCustomPrompt="1"/>
          </p:nvPr>
        </p:nvSpPr>
        <p:spPr>
          <a:xfrm>
            <a:off x="1206500" y="2247900"/>
            <a:ext cx="9779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61" name="Texte niveau 1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17931575_1991x1322.jpg"/>
          <p:cNvSpPr/>
          <p:nvPr>
            <p:ph type="pic" idx="22"/>
          </p:nvPr>
        </p:nvSpPr>
        <p:spPr>
          <a:xfrm>
            <a:off x="8432800" y="1263848"/>
            <a:ext cx="16850011" cy="1118820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Titre de diapositive"/>
          <p:cNvSpPr txBox="1"/>
          <p:nvPr>
            <p:ph type="title" hasCustomPrompt="1"/>
          </p:nvPr>
        </p:nvSpPr>
        <p:spPr>
          <a:xfrm>
            <a:off x="1206500" y="952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6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bg>
      <p:bgPr>
        <a:solidFill>
          <a:srgbClr val="00346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itre de section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Titre de section</a:t>
            </a:r>
          </a:p>
        </p:txBody>
      </p:sp>
      <p:sp>
        <p:nvSpPr>
          <p:cNvPr id="72" name="Numéro de diapositive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itre de diapositive"/>
          <p:cNvSpPr txBox="1"/>
          <p:nvPr>
            <p:ph type="title" hasCustomPrompt="1"/>
          </p:nvPr>
        </p:nvSpPr>
        <p:spPr>
          <a:xfrm>
            <a:off x="1206500" y="952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80" name="Sous-titre de diapositive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diapositive</a:t>
            </a:r>
          </a:p>
        </p:txBody>
      </p:sp>
      <p:sp>
        <p:nvSpPr>
          <p:cNvPr id="8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itre de l’ordre du jour"/>
          <p:cNvSpPr txBox="1"/>
          <p:nvPr>
            <p:ph type="title" hasCustomPrompt="1"/>
          </p:nvPr>
        </p:nvSpPr>
        <p:spPr>
          <a:xfrm>
            <a:off x="1206500" y="952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l’ordre du jour</a:t>
            </a:r>
          </a:p>
        </p:txBody>
      </p:sp>
      <p:sp>
        <p:nvSpPr>
          <p:cNvPr id="89" name="Sous-titre de l’ordre du jour"/>
          <p:cNvSpPr txBox="1"/>
          <p:nvPr>
            <p:ph type="body" sz="quarter" idx="21" hasCustomPrompt="1"/>
          </p:nvPr>
        </p:nvSpPr>
        <p:spPr>
          <a:xfrm>
            <a:off x="1206500" y="2247900"/>
            <a:ext cx="21971000" cy="9347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l’ordre du jour</a:t>
            </a:r>
          </a:p>
        </p:txBody>
      </p:sp>
      <p:sp>
        <p:nvSpPr>
          <p:cNvPr id="90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Rubriques de l’ordre du jour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de diapositive"/>
          <p:cNvSpPr txBox="1"/>
          <p:nvPr>
            <p:ph type="title" hasCustomPrompt="1"/>
          </p:nvPr>
        </p:nvSpPr>
        <p:spPr>
          <a:xfrm>
            <a:off x="1206500" y="952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Titre de diapositive</a:t>
            </a:r>
          </a:p>
        </p:txBody>
      </p:sp>
      <p:sp>
        <p:nvSpPr>
          <p:cNvPr id="3" name="Texte niveau 1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chemeClr val="accent1">
              <a:hueOff val="114395"/>
              <a:lumOff val="-24975"/>
            </a:schemeClr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ithub’ usernames —&gt; Anne-C86 | manons56 | nailuJ-dev   Projet réalisé du 23/04/2025 au 25/04/2025"/>
          <p:cNvSpPr txBox="1"/>
          <p:nvPr>
            <p:ph type="body" idx="21"/>
          </p:nvPr>
        </p:nvSpPr>
        <p:spPr>
          <a:xfrm>
            <a:off x="1201340" y="10579140"/>
            <a:ext cx="21971003" cy="19050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algn="ctr"/>
            <a:r>
              <a:t>Github’ usernames —&gt; Anne-C86 | manons56 | nailuJ-dev </a:t>
            </a:r>
            <a:br/>
            <a:br/>
            <a:r>
              <a:t>Projet réalisé du 23/04/2025 au 25/04/2025</a:t>
            </a:r>
          </a:p>
        </p:txBody>
      </p:sp>
      <p:sp>
        <p:nvSpPr>
          <p:cNvPr id="152" name="Projet TastyFood"/>
          <p:cNvSpPr txBox="1"/>
          <p:nvPr>
            <p:ph type="ctrTitle"/>
          </p:nvPr>
        </p:nvSpPr>
        <p:spPr>
          <a:xfrm>
            <a:off x="1206498" y="3985193"/>
            <a:ext cx="21971004" cy="3048657"/>
          </a:xfrm>
          <a:prstGeom prst="rect">
            <a:avLst/>
          </a:prstGeom>
        </p:spPr>
        <p:txBody>
          <a:bodyPr anchor="ctr"/>
          <a:lstStyle/>
          <a:p>
            <a:pPr lvl="1" algn="ctr">
              <a:defRPr spc="-232" sz="11600">
                <a:solidFill>
                  <a:srgbClr val="FFFFFF"/>
                </a:solidFill>
              </a:defRPr>
            </a:pPr>
            <a:r>
              <a:t>Projet TastyFood</a:t>
            </a:r>
          </a:p>
        </p:txBody>
      </p:sp>
      <p:sp>
        <p:nvSpPr>
          <p:cNvPr id="153" name="Projet dans le cadre de la formation Développeur Fullstack de la 3W Academy"/>
          <p:cNvSpPr txBox="1"/>
          <p:nvPr>
            <p:ph type="subTitle" sz="quarter" idx="1"/>
          </p:nvPr>
        </p:nvSpPr>
        <p:spPr>
          <a:xfrm>
            <a:off x="1206500" y="7196865"/>
            <a:ext cx="21971000" cy="1905001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accent2"/>
                </a:solidFill>
              </a:defRPr>
            </a:lvl1pPr>
          </a:lstStyle>
          <a:p>
            <a:pPr/>
            <a:r>
              <a:t>Projet dans le cadre de la formation Développeur Fullstack de la 3W Academy</a:t>
            </a:r>
          </a:p>
        </p:txBody>
      </p:sp>
      <p:pic>
        <p:nvPicPr>
          <p:cNvPr id="154" name="logo-tastyfood.png" descr="logo-tastyfood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099366" y="337154"/>
            <a:ext cx="4185268" cy="41852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ommaire de la présentatio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Sommaire de la présentation</a:t>
            </a:r>
          </a:p>
        </p:txBody>
      </p:sp>
      <p:sp>
        <p:nvSpPr>
          <p:cNvPr id="157" name="1. Les objectifs…"/>
          <p:cNvSpPr txBox="1"/>
          <p:nvPr>
            <p:ph type="body" idx="1"/>
          </p:nvPr>
        </p:nvSpPr>
        <p:spPr>
          <a:xfrm>
            <a:off x="1206500" y="2515325"/>
            <a:ext cx="21971000" cy="9989191"/>
          </a:xfrm>
          <a:prstGeom prst="rect">
            <a:avLst/>
          </a:prstGeom>
        </p:spPr>
        <p:txBody>
          <a:bodyPr/>
          <a:lstStyle/>
          <a:p>
            <a:pPr/>
            <a:r>
              <a:t>1. Les objectifs</a:t>
            </a:r>
          </a:p>
          <a:p>
            <a:pPr/>
            <a:r>
              <a:t>2. L’intégration</a:t>
            </a:r>
          </a:p>
          <a:p>
            <a:pPr/>
            <a:r>
              <a:t>3. Les technologies utilisées</a:t>
            </a:r>
          </a:p>
          <a:p>
            <a:pPr/>
            <a:r>
              <a:t>4. Démonstration des fonctionnalités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Les objectifs du projet TastyFood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Les objectifs du projet TastyFood</a:t>
            </a:r>
          </a:p>
        </p:txBody>
      </p:sp>
      <p:sp>
        <p:nvSpPr>
          <p:cNvPr id="160" name="Créer le repo GitHub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566927" indent="-566927" algn="just" defTabSz="2267655">
              <a:spcBef>
                <a:spcPts val="4100"/>
              </a:spcBef>
              <a:defRPr sz="4464"/>
            </a:pPr>
            <a:r>
              <a:t>Créer le repo GitHub</a:t>
            </a:r>
          </a:p>
          <a:p>
            <a:pPr marL="566927" indent="-566927" algn="just" defTabSz="2267655">
              <a:spcBef>
                <a:spcPts val="4100"/>
              </a:spcBef>
              <a:defRPr sz="4464"/>
            </a:pPr>
            <a:r>
              <a:t>Concevoir les maquettes et design pattern en groupe de 3</a:t>
            </a:r>
          </a:p>
          <a:p>
            <a:pPr marL="566927" indent="-566927" algn="just" defTabSz="2267655">
              <a:spcBef>
                <a:spcPts val="4100"/>
              </a:spcBef>
              <a:defRPr sz="4464"/>
            </a:pPr>
            <a:r>
              <a:t>Définir et organiser les rôles et tâches de chaque membre (utilisation de Trello)</a:t>
            </a:r>
          </a:p>
          <a:p>
            <a:pPr marL="566927" indent="-566927" algn="just" defTabSz="2267655">
              <a:spcBef>
                <a:spcPts val="4100"/>
              </a:spcBef>
              <a:defRPr sz="4464"/>
            </a:pPr>
            <a:r>
              <a:t>Le projet utilise les technologies HTML, CSS et JS</a:t>
            </a:r>
          </a:p>
          <a:p>
            <a:pPr marL="566927" indent="-566927" algn="just" defTabSz="2267655">
              <a:spcBef>
                <a:spcPts val="4100"/>
              </a:spcBef>
              <a:defRPr sz="4464"/>
            </a:pPr>
            <a:r>
              <a:t>Travail de relecture du code des différents collaborateurs</a:t>
            </a:r>
          </a:p>
          <a:p>
            <a:pPr marL="566927" indent="-566927" algn="just" defTabSz="2267655">
              <a:spcBef>
                <a:spcPts val="4100"/>
              </a:spcBef>
              <a:defRPr sz="4464"/>
            </a:pPr>
            <a:r>
              <a:t>Le site est responsive pour les versions « mobile », « tablet » et « desktop »</a:t>
            </a:r>
          </a:p>
          <a:p>
            <a:pPr marL="566927" indent="-566927" algn="just" defTabSz="2267655">
              <a:spcBef>
                <a:spcPts val="4100"/>
              </a:spcBef>
              <a:defRPr sz="4464"/>
            </a:pPr>
            <a:r>
              <a:t>Le site est compatible avec les navigateurs Mozilla Firefox, Google Chrome et dérivés</a:t>
            </a:r>
          </a:p>
        </p:txBody>
      </p:sp>
      <p:sp>
        <p:nvSpPr>
          <p:cNvPr id="161" name="Annuaire en ligne de recettes de cuisine"/>
          <p:cNvSpPr txBox="1"/>
          <p:nvPr/>
        </p:nvSpPr>
        <p:spPr>
          <a:xfrm>
            <a:off x="1206500" y="2400448"/>
            <a:ext cx="2197100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 lvl="1" defTabSz="825500">
              <a:defRPr b="1" sz="5500">
                <a:solidFill>
                  <a:schemeClr val="accent5">
                    <a:hueOff val="-82419"/>
                    <a:satOff val="-9513"/>
                    <a:lumOff val="-16343"/>
                  </a:schemeClr>
                </a:solidFill>
              </a:defRPr>
            </a:pPr>
            <a:r>
              <a:t>Annuaire en ligne de recettes de cuisine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L’intégration du proje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L’intégration du projet</a:t>
            </a:r>
          </a:p>
        </p:txBody>
      </p:sp>
      <p:sp>
        <p:nvSpPr>
          <p:cNvPr id="164" name="Ajout d’une structure HTML et d’un habillage CSS pour un formulaire réalisé en HTML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Ajout d’une structure HTML et d’un habillage CSS pour un formulaire réalisé en HTML</a:t>
            </a:r>
          </a:p>
          <a:p>
            <a:pPr/>
            <a:r>
              <a:t>Barre de recherche réalisée en JavaScript pour fouiller une base de données de recettes</a:t>
            </a:r>
          </a:p>
          <a:p>
            <a:pPr/>
            <a:r>
              <a:t>Fonction JS pour générer au clic une page dédiée pour chaque recette </a:t>
            </a:r>
          </a:p>
          <a:p>
            <a:pPr/>
            <a:r>
              <a:t>Mise en place d’un carrousel en boucle infinie pour présenter les partenaires. Réalisé en JQuery.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Les technologies utilisé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>
              <a:defRPr>
                <a:solidFill>
                  <a:schemeClr val="accent5">
                    <a:lumOff val="-29866"/>
                  </a:schemeClr>
                </a:solidFill>
              </a:defRPr>
            </a:lvl1pPr>
          </a:lstStyle>
          <a:p>
            <a:pPr/>
            <a:r>
              <a:t>Les technologies utilisées</a:t>
            </a:r>
          </a:p>
        </p:txBody>
      </p:sp>
      <p:sp>
        <p:nvSpPr>
          <p:cNvPr id="167" name="HTML 5…"/>
          <p:cNvSpPr txBox="1"/>
          <p:nvPr>
            <p:ph type="body" idx="1"/>
          </p:nvPr>
        </p:nvSpPr>
        <p:spPr>
          <a:xfrm>
            <a:off x="1206500" y="3234558"/>
            <a:ext cx="21971000" cy="9269958"/>
          </a:xfrm>
          <a:prstGeom prst="rect">
            <a:avLst/>
          </a:prstGeom>
        </p:spPr>
        <p:txBody>
          <a:bodyPr/>
          <a:lstStyle/>
          <a:p>
            <a:pPr/>
            <a:r>
              <a:t>HTML 5</a:t>
            </a:r>
          </a:p>
          <a:p>
            <a:pPr/>
            <a:r>
              <a:t>CSS 3 avec le préprocesseur Sass</a:t>
            </a:r>
          </a:p>
          <a:p>
            <a:pPr/>
            <a:r>
              <a:t>JavaScript Vanilla</a:t>
            </a:r>
          </a:p>
          <a:p>
            <a:pPr/>
            <a:r>
              <a:t>JQuery</a:t>
            </a:r>
          </a:p>
          <a:p>
            <a:pPr/>
            <a:r>
              <a:t>IDE : VSCode &amp; IDE propriétaire de la 3WA</a:t>
            </a:r>
          </a:p>
          <a:p>
            <a:pPr/>
            <a:r>
              <a:t>Plugins VSCode : Live Server, Emmet, Autoprefixer</a:t>
            </a:r>
          </a:p>
          <a:p>
            <a:pPr/>
            <a:r>
              <a:t>Code versionné sur Git et déployé sur Github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tile tx="0" ty="0" sx="100000" sy="100000" flip="none" algn="tl"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assons dès maintenant à la démonstration des fonctionnalités du site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ctr" defTabSz="2365188">
              <a:defRPr spc="-225" sz="11252"/>
            </a:lvl1pPr>
          </a:lstStyle>
          <a:p>
            <a:pPr/>
            <a:r>
              <a:t>Passons dès maintenant à la démonstration des fonctionnalités du site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5E5E5E"/>
      </a:dk1>
      <a:lt1>
        <a:srgbClr val="003462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30_BasicColor">
  <a:themeElements>
    <a:clrScheme name="30_BasicColor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30_BasicColor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30_BasicCol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