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339"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5" r:id="rId29"/>
    <p:sldId id="366" r:id="rId30"/>
    <p:sldId id="367" r:id="rId31"/>
    <p:sldId id="368" r:id="rId32"/>
    <p:sldId id="369" r:id="rId33"/>
    <p:sldId id="370" r:id="rId34"/>
    <p:sldId id="371" r:id="rId35"/>
    <p:sldId id="372" r:id="rId36"/>
    <p:sldId id="374" r:id="rId37"/>
    <p:sldId id="375"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02" autoAdjust="0"/>
    <p:restoredTop sz="94709" autoAdjust="0"/>
  </p:normalViewPr>
  <p:slideViewPr>
    <p:cSldViewPr>
      <p:cViewPr>
        <p:scale>
          <a:sx n="66" d="100"/>
          <a:sy n="66" d="100"/>
        </p:scale>
        <p:origin x="-1350" y="-2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8.xml"/><Relationship Id="rId3" Type="http://schemas.openxmlformats.org/officeDocument/2006/relationships/slide" Target="slides/slide5.xml"/><Relationship Id="rId21" Type="http://schemas.openxmlformats.org/officeDocument/2006/relationships/slide" Target="slides/slide23.xml"/><Relationship Id="rId34" Type="http://schemas.openxmlformats.org/officeDocument/2006/relationships/slide" Target="slides/slide36.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5.xml"/><Relationship Id="rId2" Type="http://schemas.openxmlformats.org/officeDocument/2006/relationships/slide" Target="slides/slide4.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1.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26.xml"/><Relationship Id="rId32" Type="http://schemas.openxmlformats.org/officeDocument/2006/relationships/slide" Target="slides/slide34.xml"/><Relationship Id="rId5" Type="http://schemas.openxmlformats.org/officeDocument/2006/relationships/slide" Target="slides/slide7.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10" Type="http://schemas.openxmlformats.org/officeDocument/2006/relationships/slide" Target="slides/slide12.xml"/><Relationship Id="rId19" Type="http://schemas.openxmlformats.org/officeDocument/2006/relationships/slide" Target="slides/slide21.xml"/><Relationship Id="rId31" Type="http://schemas.openxmlformats.org/officeDocument/2006/relationships/slide" Target="slides/slide33.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3DC7300-6D95-4482-8C27-B3A3818B9DC6}" type="datetimeFigureOut">
              <a:rPr lang="en-US"/>
              <a:pPr>
                <a:defRPr/>
              </a:pPr>
              <a:t>2/20/2017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2850B63-3E5C-47BE-9747-55160D09EDA0}"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vmlDrawing" Target="../drawings/vmlDrawing5.vml"/><Relationship Id="rId4" Type="http://schemas.openxmlformats.org/officeDocument/2006/relationships/oleObject" Target="../embeddings/Microsoft_Office_Word_97_-_2003_Document5.doc"/></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vmlDrawing" Target="../drawings/vmlDrawing6.vml"/><Relationship Id="rId4" Type="http://schemas.openxmlformats.org/officeDocument/2006/relationships/oleObject" Target="../embeddings/Microsoft_Office_Word_97_-_2003_Document6.doc"/></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12750" y="4722813"/>
            <a:ext cx="6029325" cy="3757612"/>
          </a:xfrm>
          <a:noFill/>
          <a:ln/>
        </p:spPr>
        <p:txBody>
          <a:bodyPr/>
          <a:lstStyle/>
          <a:p>
            <a:pPr>
              <a:tabLst/>
            </a:pPr>
            <a:endParaRPr lang="en-US" dirty="0"/>
          </a:p>
        </p:txBody>
      </p:sp>
      <p:sp>
        <p:nvSpPr>
          <p:cNvPr id="10243" name="Rectangle 3"/>
          <p:cNvSpPr>
            <a:spLocks noGrp="1" noRot="1" noChangeAspect="1" noChangeArrowheads="1" noTextEdit="1"/>
          </p:cNvSpPr>
          <p:nvPr>
            <p:ph type="sldImg"/>
          </p:nvPr>
        </p:nvSpPr>
        <p:spPr>
          <a:ln cap="flat"/>
        </p:spPr>
      </p:sp>
      <p:graphicFrame>
        <p:nvGraphicFramePr>
          <p:cNvPr id="10244" name="Object 4"/>
          <p:cNvGraphicFramePr>
            <a:graphicFrameLocks/>
          </p:cNvGraphicFramePr>
          <p:nvPr/>
        </p:nvGraphicFramePr>
        <p:xfrm>
          <a:off x="630238" y="6446838"/>
          <a:ext cx="5776912" cy="2276475"/>
        </p:xfrm>
        <a:graphic>
          <a:graphicData uri="http://schemas.openxmlformats.org/presentationml/2006/ole">
            <p:oleObj spid="_x0000_s101378" name="Document" r:id="rId4" imgW="6026040" imgH="2374560" progId="Word.Document.8">
              <p:embed/>
            </p:oleObj>
          </a:graphicData>
        </a:graphic>
      </p:graphicFrame>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414338" y="4686300"/>
            <a:ext cx="6092825" cy="3930650"/>
          </a:xfrm>
          <a:noFill/>
          <a:ln/>
        </p:spPr>
        <p:txBody>
          <a:bodyPr/>
          <a:lstStyle/>
          <a:p>
            <a:pPr>
              <a:tabLst/>
            </a:pPr>
            <a:r>
              <a:rPr lang="en-US"/>
              <a:t>Performing DML Operations on a View (continued)</a:t>
            </a:r>
          </a:p>
          <a:p>
            <a:pPr lvl="1">
              <a:lnSpc>
                <a:spcPct val="90000"/>
              </a:lnSpc>
              <a:tabLst/>
            </a:pPr>
            <a:r>
              <a:rPr lang="en-US"/>
              <a:t>You can modify data through a view unless it contains any of the conditions mentioned in the previous slide or columns defined by expressions—for example, </a:t>
            </a:r>
            <a:r>
              <a:rPr lang="en-US">
                <a:latin typeface="Courier New" pitchFamily="49" charset="0"/>
              </a:rPr>
              <a:t>SALARY * 12</a:t>
            </a:r>
            <a:r>
              <a:rPr lang="en-US"/>
              <a:t>.</a:t>
            </a:r>
          </a:p>
        </p:txBody>
      </p:sp>
      <p:sp>
        <p:nvSpPr>
          <p:cNvPr id="34819" name="Rectangle 3"/>
          <p:cNvSpPr>
            <a:spLocks noGrp="1" noRot="1" noChangeAspect="1" noChangeArrowheads="1" noTextEdit="1"/>
          </p:cNvSpPr>
          <p:nvPr>
            <p:ph type="sldImg"/>
          </p:nvPr>
        </p:nvSpPr>
        <p:spPr>
          <a:xfrm>
            <a:off x="485775" y="157163"/>
            <a:ext cx="5880100" cy="4410075"/>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cap="flat"/>
        </p:spPr>
      </p:sp>
      <p:sp>
        <p:nvSpPr>
          <p:cNvPr id="36867" name="Rectangle 3"/>
          <p:cNvSpPr>
            <a:spLocks noGrp="1" noChangeArrowheads="1"/>
          </p:cNvSpPr>
          <p:nvPr>
            <p:ph type="body" idx="1"/>
          </p:nvPr>
        </p:nvSpPr>
        <p:spPr>
          <a:xfrm>
            <a:off x="414338" y="4686300"/>
            <a:ext cx="6092825" cy="3930650"/>
          </a:xfrm>
          <a:noFill/>
          <a:ln/>
        </p:spPr>
        <p:txBody>
          <a:bodyPr/>
          <a:lstStyle/>
          <a:p>
            <a:pPr>
              <a:lnSpc>
                <a:spcPct val="90000"/>
              </a:lnSpc>
              <a:tabLst/>
            </a:pPr>
            <a:r>
              <a:rPr lang="en-US"/>
              <a:t>Performing DML Operations on a View (continued)</a:t>
            </a:r>
          </a:p>
          <a:p>
            <a:pPr lvl="1">
              <a:lnSpc>
                <a:spcPct val="90000"/>
              </a:lnSpc>
              <a:tabLst/>
            </a:pPr>
            <a:r>
              <a:rPr lang="en-US"/>
              <a:t>You can </a:t>
            </a:r>
            <a:r>
              <a:rPr lang="en-US">
                <a:solidFill>
                  <a:srgbClr val="FC0128"/>
                </a:solidFill>
              </a:rPr>
              <a:t>add data through a view</a:t>
            </a:r>
            <a:r>
              <a:rPr lang="en-US"/>
              <a:t> unless it contains any of the items listed in the slide or there are </a:t>
            </a:r>
            <a:r>
              <a:rPr lang="en-US">
                <a:latin typeface="Courier New" pitchFamily="49" charset="0"/>
              </a:rPr>
              <a:t>NOT NULL</a:t>
            </a:r>
            <a:r>
              <a:rPr lang="en-US"/>
              <a:t> columns without default values in the base table that are not selected by the view. All required values must be </a:t>
            </a:r>
            <a:r>
              <a:rPr lang="en-US">
                <a:latin typeface="Times" pitchFamily="18" charset="0"/>
              </a:rPr>
              <a:t>present in the view. Remember that you are adding values directly into the underlying table </a:t>
            </a:r>
            <a:r>
              <a:rPr lang="en-US" i="1">
                <a:latin typeface="Times" pitchFamily="18" charset="0"/>
              </a:rPr>
              <a:t>through </a:t>
            </a:r>
            <a:r>
              <a:rPr lang="en-US">
                <a:latin typeface="Times" pitchFamily="18" charset="0"/>
              </a:rPr>
              <a:t>the view.</a:t>
            </a:r>
          </a:p>
          <a:p>
            <a:pPr lvl="1">
              <a:lnSpc>
                <a:spcPct val="90000"/>
              </a:lnSpc>
              <a:tabLst/>
            </a:pPr>
            <a:r>
              <a:rPr lang="en-US"/>
              <a:t>For more information, see </a:t>
            </a:r>
            <a:r>
              <a:rPr lang="en-US" i="1"/>
              <a:t>0racle9i SQL Reference, </a:t>
            </a:r>
            <a:r>
              <a:rPr lang="en-US"/>
              <a:t>“</a:t>
            </a:r>
            <a:r>
              <a:rPr lang="en-US">
                <a:latin typeface="Courier New" pitchFamily="49" charset="0"/>
              </a:rPr>
              <a:t>CREATE VIEW</a:t>
            </a:r>
            <a:r>
              <a:rPr lang="en-US"/>
              <a:t>.” </a:t>
            </a:r>
          </a:p>
          <a:p>
            <a:pPr lvl="1">
              <a:lnSpc>
                <a:spcPct val="90000"/>
              </a:lnSpc>
              <a:tabLst/>
            </a:pPr>
            <a:endParaRPr lang="en-US"/>
          </a:p>
          <a:p>
            <a:pPr lvl="1">
              <a:lnSpc>
                <a:spcPct val="90000"/>
              </a:lnSpc>
              <a:tabLst/>
            </a:pPr>
            <a:endParaRPr lang="en-US"/>
          </a:p>
          <a:p>
            <a:pPr lvl="1">
              <a:lnSpc>
                <a:spcPct val="90000"/>
              </a:lnSpc>
              <a:tabLst/>
            </a:pPr>
            <a:endParaRPr lang="en-US"/>
          </a:p>
          <a:p>
            <a:pPr lvl="1">
              <a:lnSpc>
                <a:spcPct val="90000"/>
              </a:lnSpc>
              <a:tabLst/>
            </a:pPr>
            <a:endParaRPr lang="en-US"/>
          </a:p>
          <a:p>
            <a:pPr lvl="1">
              <a:lnSpc>
                <a:spcPct val="90000"/>
              </a:lnSpc>
              <a:tabLst/>
            </a:pPr>
            <a:endParaRPr lang="en-US"/>
          </a:p>
          <a:p>
            <a:pPr lvl="1">
              <a:lnSpc>
                <a:spcPct val="90000"/>
              </a:lnSpc>
              <a:tabLst/>
            </a:pPr>
            <a:endParaRPr lang="en-US"/>
          </a:p>
          <a:p>
            <a:pPr lvl="1">
              <a:lnSpc>
                <a:spcPct val="90000"/>
              </a:lnSpc>
              <a:tabLst/>
            </a:pPr>
            <a:endParaRPr lang="en-US"/>
          </a:p>
          <a:p>
            <a:pPr lvl="1">
              <a:lnSpc>
                <a:spcPct val="90000"/>
              </a:lnSpc>
              <a:tabLst/>
            </a:pPr>
            <a:endParaRPr lang="en-US"/>
          </a:p>
          <a:p>
            <a:pPr>
              <a:lnSpc>
                <a:spcPct val="90000"/>
              </a:lnSpc>
              <a:spcBef>
                <a:spcPct val="20000"/>
              </a:spcBef>
              <a:tabLst/>
            </a:pPr>
            <a:r>
              <a:rPr lang="en-US">
                <a:solidFill>
                  <a:srgbClr val="0000FF"/>
                </a:solidFill>
              </a:rPr>
              <a:t>Instructor Note</a:t>
            </a:r>
          </a:p>
          <a:p>
            <a:pPr lvl="1">
              <a:spcBef>
                <a:spcPct val="20000"/>
              </a:spcBef>
              <a:tabLst/>
            </a:pPr>
            <a:r>
              <a:rPr lang="en-US">
                <a:solidFill>
                  <a:srgbClr val="0000FF"/>
                </a:solidFill>
              </a:rPr>
              <a:t>With Oracle7.3 and later, you can modify views that involve joins with some restrictions. The restrictions for DML operations described in the slide also apply to join views. Any </a:t>
            </a:r>
            <a:r>
              <a:rPr lang="en-US">
                <a:solidFill>
                  <a:srgbClr val="0000FF"/>
                </a:solidFill>
                <a:latin typeface="Courier New" pitchFamily="49" charset="0"/>
              </a:rPr>
              <a:t>UPDATE</a:t>
            </a:r>
            <a:r>
              <a:rPr lang="en-US">
                <a:solidFill>
                  <a:srgbClr val="0000FF"/>
                </a:solidFill>
              </a:rPr>
              <a:t>, </a:t>
            </a:r>
            <a:r>
              <a:rPr lang="en-US">
                <a:solidFill>
                  <a:srgbClr val="0000FF"/>
                </a:solidFill>
                <a:latin typeface="Courier New" pitchFamily="49" charset="0"/>
              </a:rPr>
              <a:t>INSERT</a:t>
            </a:r>
            <a:r>
              <a:rPr lang="en-US">
                <a:solidFill>
                  <a:srgbClr val="0000FF"/>
                </a:solidFill>
              </a:rPr>
              <a:t>, or </a:t>
            </a:r>
            <a:r>
              <a:rPr lang="en-US">
                <a:solidFill>
                  <a:srgbClr val="0000FF"/>
                </a:solidFill>
                <a:latin typeface="Courier New" pitchFamily="49" charset="0"/>
              </a:rPr>
              <a:t>DELETE</a:t>
            </a:r>
            <a:r>
              <a:rPr lang="en-US">
                <a:solidFill>
                  <a:srgbClr val="0000FF"/>
                </a:solidFill>
              </a:rPr>
              <a:t> statement on a join view can modify only one underlying base table. If at least one column in the subquery join has a unique index, then it may be possible to modify one base table in a join view. You can query </a:t>
            </a:r>
            <a:r>
              <a:rPr lang="en-US">
                <a:solidFill>
                  <a:srgbClr val="0000FF"/>
                </a:solidFill>
                <a:latin typeface="Courier New" pitchFamily="49" charset="0"/>
              </a:rPr>
              <a:t>USER_UPDATABLE_COLUMNS</a:t>
            </a:r>
            <a:r>
              <a:rPr lang="en-US">
                <a:solidFill>
                  <a:srgbClr val="0000FF"/>
                </a:solidFill>
              </a:rPr>
              <a:t> to see whether the columns in a join view can be updated.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83025" y="-1588"/>
            <a:ext cx="2976563" cy="460376"/>
          </a:xfrm>
          <a:prstGeom prst="rect">
            <a:avLst/>
          </a:prstGeom>
          <a:noFill/>
          <a:ln w="9525">
            <a:noFill/>
            <a:miter lim="800000"/>
            <a:headEnd/>
            <a:tailEnd/>
          </a:ln>
          <a:effectLst/>
        </p:spPr>
        <p:txBody>
          <a:bodyPr wrap="none" anchor="ctr"/>
          <a:lstStyle/>
          <a:p>
            <a:endParaRPr lang="en-US"/>
          </a:p>
        </p:txBody>
      </p:sp>
      <p:sp>
        <p:nvSpPr>
          <p:cNvPr id="45059" name="Rectangle 3"/>
          <p:cNvSpPr>
            <a:spLocks noChangeArrowheads="1"/>
          </p:cNvSpPr>
          <p:nvPr/>
        </p:nvSpPr>
        <p:spPr bwMode="auto">
          <a:xfrm>
            <a:off x="-3175" y="-1588"/>
            <a:ext cx="2973388" cy="460376"/>
          </a:xfrm>
          <a:prstGeom prst="rect">
            <a:avLst/>
          </a:prstGeom>
          <a:noFill/>
          <a:ln w="9525">
            <a:noFill/>
            <a:miter lim="800000"/>
            <a:headEnd/>
            <a:tailEnd/>
          </a:ln>
          <a:effectLst/>
        </p:spPr>
        <p:txBody>
          <a:bodyPr wrap="none" anchor="ctr"/>
          <a:lstStyle/>
          <a:p>
            <a:endParaRPr lang="en-US"/>
          </a:p>
        </p:txBody>
      </p:sp>
      <p:sp>
        <p:nvSpPr>
          <p:cNvPr id="45060" name="Rectangle 4"/>
          <p:cNvSpPr>
            <a:spLocks noGrp="1" noChangeArrowheads="1"/>
          </p:cNvSpPr>
          <p:nvPr>
            <p:ph type="body" idx="1"/>
          </p:nvPr>
        </p:nvSpPr>
        <p:spPr>
          <a:noFill/>
          <a:ln/>
        </p:spPr>
        <p:txBody>
          <a:bodyPr/>
          <a:lstStyle/>
          <a:p>
            <a:pPr>
              <a:tabLst/>
            </a:pPr>
            <a:r>
              <a:rPr lang="en-US"/>
              <a:t>Removing a View</a:t>
            </a:r>
          </a:p>
          <a:p>
            <a:pPr lvl="1">
              <a:tabLst/>
            </a:pPr>
            <a:r>
              <a:rPr lang="en-US"/>
              <a:t>You use the </a:t>
            </a:r>
            <a:r>
              <a:rPr lang="en-US">
                <a:solidFill>
                  <a:srgbClr val="FC0128"/>
                </a:solidFill>
                <a:latin typeface="Courier New" pitchFamily="49" charset="0"/>
              </a:rPr>
              <a:t>DROP</a:t>
            </a:r>
            <a:r>
              <a:rPr lang="en-US">
                <a:solidFill>
                  <a:srgbClr val="FC0128"/>
                </a:solidFill>
              </a:rPr>
              <a:t> </a:t>
            </a:r>
            <a:r>
              <a:rPr lang="en-US">
                <a:solidFill>
                  <a:srgbClr val="FC0128"/>
                </a:solidFill>
                <a:latin typeface="Courier New" pitchFamily="49" charset="0"/>
              </a:rPr>
              <a:t>VIEW</a:t>
            </a:r>
            <a:r>
              <a:rPr lang="en-US">
                <a:solidFill>
                  <a:srgbClr val="FC0128"/>
                </a:solidFill>
              </a:rPr>
              <a:t> statement</a:t>
            </a:r>
            <a:r>
              <a:rPr lang="en-US"/>
              <a:t> to remove a view. The statement removes the view definition from the database. Dropping views has no effect on the tables on which the view was based. Views or other applications based on deleted views become invalid. Only the creator or a user with the </a:t>
            </a:r>
            <a:r>
              <a:rPr lang="en-US">
                <a:solidFill>
                  <a:srgbClr val="FC0128"/>
                </a:solidFill>
                <a:latin typeface="Courier New" pitchFamily="49" charset="0"/>
              </a:rPr>
              <a:t>DROP</a:t>
            </a:r>
            <a:r>
              <a:rPr lang="en-US">
                <a:solidFill>
                  <a:srgbClr val="FC0128"/>
                </a:solidFill>
              </a:rPr>
              <a:t> </a:t>
            </a:r>
            <a:r>
              <a:rPr lang="en-US">
                <a:solidFill>
                  <a:srgbClr val="FC0128"/>
                </a:solidFill>
                <a:latin typeface="Courier New" pitchFamily="49" charset="0"/>
              </a:rPr>
              <a:t>ANY</a:t>
            </a:r>
            <a:r>
              <a:rPr lang="en-US">
                <a:solidFill>
                  <a:srgbClr val="FC0128"/>
                </a:solidFill>
              </a:rPr>
              <a:t> </a:t>
            </a:r>
            <a:r>
              <a:rPr lang="en-US">
                <a:solidFill>
                  <a:srgbClr val="FC0128"/>
                </a:solidFill>
                <a:latin typeface="Courier New" pitchFamily="49" charset="0"/>
              </a:rPr>
              <a:t>VIEW</a:t>
            </a:r>
            <a:r>
              <a:rPr lang="en-US">
                <a:solidFill>
                  <a:srgbClr val="FC0128"/>
                </a:solidFill>
              </a:rPr>
              <a:t> privilege</a:t>
            </a:r>
            <a:r>
              <a:rPr lang="en-US"/>
              <a:t> can remove a view.</a:t>
            </a:r>
          </a:p>
          <a:p>
            <a:pPr lvl="1">
              <a:tabLst/>
            </a:pPr>
            <a:r>
              <a:rPr lang="en-US"/>
              <a:t>In the syntax:</a:t>
            </a:r>
          </a:p>
          <a:p>
            <a:pPr lvl="1">
              <a:tabLst/>
            </a:pPr>
            <a:r>
              <a:rPr lang="en-US"/>
              <a:t>	</a:t>
            </a:r>
            <a:r>
              <a:rPr lang="en-US" i="1">
                <a:latin typeface="Courier New" pitchFamily="49" charset="0"/>
              </a:rPr>
              <a:t>view</a:t>
            </a:r>
            <a:r>
              <a:rPr lang="en-US" i="1"/>
              <a:t>		</a:t>
            </a:r>
            <a:r>
              <a:rPr lang="en-US"/>
              <a:t>is the name of the view</a:t>
            </a:r>
          </a:p>
          <a:p>
            <a:pPr>
              <a:tabLst/>
            </a:pPr>
            <a:endParaRPr lang="en-US" b="0">
              <a:latin typeface="Times New Roman" pitchFamily="18" charset="0"/>
            </a:endParaRPr>
          </a:p>
        </p:txBody>
      </p:sp>
      <p:sp>
        <p:nvSpPr>
          <p:cNvPr id="45061" name="Rectangle 5"/>
          <p:cNvSpPr>
            <a:spLocks noGrp="1" noRot="1" noChangeAspect="1" noChangeArrowheads="1" noTextEdit="1"/>
          </p:cNvSpPr>
          <p:nvPr>
            <p:ph type="sldImg"/>
          </p:nvPr>
        </p:nvSpPr>
        <p:spPr>
          <a:xfrm>
            <a:off x="485775" y="157163"/>
            <a:ext cx="5880100" cy="4410075"/>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883025" y="-1588"/>
            <a:ext cx="2976563" cy="460376"/>
          </a:xfrm>
          <a:prstGeom prst="rect">
            <a:avLst/>
          </a:prstGeom>
          <a:noFill/>
          <a:ln w="9525">
            <a:noFill/>
            <a:miter lim="800000"/>
            <a:headEnd/>
            <a:tailEnd/>
          </a:ln>
          <a:effectLst/>
        </p:spPr>
        <p:txBody>
          <a:bodyPr wrap="none" anchor="ctr"/>
          <a:lstStyle/>
          <a:p>
            <a:endParaRPr lang="en-US"/>
          </a:p>
        </p:txBody>
      </p:sp>
      <p:sp>
        <p:nvSpPr>
          <p:cNvPr id="47107" name="Rectangle 3"/>
          <p:cNvSpPr>
            <a:spLocks noChangeArrowheads="1"/>
          </p:cNvSpPr>
          <p:nvPr/>
        </p:nvSpPr>
        <p:spPr bwMode="auto">
          <a:xfrm>
            <a:off x="-3175" y="-1588"/>
            <a:ext cx="2973388" cy="460376"/>
          </a:xfrm>
          <a:prstGeom prst="rect">
            <a:avLst/>
          </a:prstGeom>
          <a:noFill/>
          <a:ln w="9525">
            <a:noFill/>
            <a:miter lim="800000"/>
            <a:headEnd/>
            <a:tailEnd/>
          </a:ln>
          <a:effectLst/>
        </p:spPr>
        <p:txBody>
          <a:bodyPr wrap="none" anchor="ctr"/>
          <a:lstStyle/>
          <a:p>
            <a:endParaRPr lang="en-US"/>
          </a:p>
        </p:txBody>
      </p:sp>
      <p:sp>
        <p:nvSpPr>
          <p:cNvPr id="47108" name="Rectangle 4"/>
          <p:cNvSpPr>
            <a:spLocks noGrp="1" noChangeArrowheads="1"/>
          </p:cNvSpPr>
          <p:nvPr>
            <p:ph type="body" idx="1"/>
          </p:nvPr>
        </p:nvSpPr>
        <p:spPr>
          <a:xfrm>
            <a:off x="371475" y="4676775"/>
            <a:ext cx="6170613" cy="3900488"/>
          </a:xfrm>
          <a:noFill/>
          <a:ln/>
        </p:spPr>
        <p:txBody>
          <a:bodyPr/>
          <a:lstStyle/>
          <a:p>
            <a:pPr>
              <a:lnSpc>
                <a:spcPct val="90000"/>
              </a:lnSpc>
              <a:tabLst/>
            </a:pPr>
            <a:r>
              <a:rPr lang="en-US"/>
              <a:t>Inline Views</a:t>
            </a:r>
          </a:p>
          <a:p>
            <a:pPr lvl="1">
              <a:tabLst/>
            </a:pPr>
            <a:r>
              <a:rPr lang="en-US"/>
              <a:t>An </a:t>
            </a:r>
            <a:r>
              <a:rPr lang="en-US">
                <a:solidFill>
                  <a:srgbClr val="FC0128"/>
                </a:solidFill>
              </a:rPr>
              <a:t>inline view</a:t>
            </a:r>
            <a:r>
              <a:rPr lang="en-US"/>
              <a:t> is created by placing a </a:t>
            </a:r>
            <a:r>
              <a:rPr lang="en-US">
                <a:solidFill>
                  <a:srgbClr val="FC0128"/>
                </a:solidFill>
              </a:rPr>
              <a:t>subquery in the </a:t>
            </a:r>
            <a:r>
              <a:rPr lang="en-US">
                <a:solidFill>
                  <a:srgbClr val="FC0128"/>
                </a:solidFill>
                <a:latin typeface="Courier New" pitchFamily="49" charset="0"/>
              </a:rPr>
              <a:t>FROM</a:t>
            </a:r>
            <a:r>
              <a:rPr lang="en-US">
                <a:solidFill>
                  <a:srgbClr val="FC0128"/>
                </a:solidFill>
              </a:rPr>
              <a:t> clause</a:t>
            </a:r>
            <a:r>
              <a:rPr lang="en-US"/>
              <a:t> and giving that subquery an alias. The subquery defines a data source that can be referenced in the main query. In the following example, the inline view </a:t>
            </a:r>
            <a:r>
              <a:rPr lang="en-US">
                <a:latin typeface="Courier New" pitchFamily="49" charset="0"/>
              </a:rPr>
              <a:t>b</a:t>
            </a:r>
            <a:r>
              <a:rPr lang="en-US"/>
              <a:t> returns the details of all department numbers and the maximum salary for each department from the </a:t>
            </a:r>
            <a:r>
              <a:rPr lang="en-US">
                <a:latin typeface="Courier New" pitchFamily="49" charset="0"/>
              </a:rPr>
              <a:t>EMPLOYEES</a:t>
            </a:r>
            <a:r>
              <a:rPr lang="en-US"/>
              <a:t> table. The </a:t>
            </a:r>
            <a:r>
              <a:rPr lang="en-US">
                <a:latin typeface="Courier New" pitchFamily="49" charset="0"/>
              </a:rPr>
              <a:t>WHERE a.department_id = b.department_id AND a.salary &lt; b.maxsal</a:t>
            </a:r>
            <a:r>
              <a:rPr lang="en-US"/>
              <a:t> clause of the main query displays employee names, salaries, department numbers, and maximum salaries for all the employees who earn less than the maximum salary in their department.  </a:t>
            </a:r>
          </a:p>
          <a:p>
            <a:pPr>
              <a:lnSpc>
                <a:spcPct val="90000"/>
              </a:lnSpc>
              <a:spcBef>
                <a:spcPct val="55000"/>
              </a:spcBef>
              <a:tabLst/>
            </a:pPr>
            <a:r>
              <a:rPr lang="en-US">
                <a:latin typeface="Courier New" pitchFamily="49" charset="0"/>
              </a:rPr>
              <a:t>    </a:t>
            </a:r>
            <a:r>
              <a:rPr lang="en-US" b="0">
                <a:latin typeface="Courier New" pitchFamily="49" charset="0"/>
              </a:rPr>
              <a:t> SELECT  a.last_name, a.salary, a.department_id, b.maxsal</a:t>
            </a:r>
          </a:p>
          <a:p>
            <a:pPr>
              <a:lnSpc>
                <a:spcPct val="90000"/>
              </a:lnSpc>
              <a:spcBef>
                <a:spcPct val="0"/>
              </a:spcBef>
              <a:tabLst/>
            </a:pPr>
            <a:r>
              <a:rPr lang="en-US">
                <a:latin typeface="Courier New" pitchFamily="49" charset="0"/>
              </a:rPr>
              <a:t>     </a:t>
            </a:r>
            <a:r>
              <a:rPr lang="en-US" b="0">
                <a:latin typeface="Courier New" pitchFamily="49" charset="0"/>
              </a:rPr>
              <a:t>FROM    employees a, (SELECT   department_id, max(salary) maxsal</a:t>
            </a:r>
          </a:p>
          <a:p>
            <a:pPr>
              <a:lnSpc>
                <a:spcPct val="90000"/>
              </a:lnSpc>
              <a:spcBef>
                <a:spcPct val="0"/>
              </a:spcBef>
              <a:tabLst/>
            </a:pPr>
            <a:r>
              <a:rPr lang="en-US" b="0">
                <a:latin typeface="Courier New" pitchFamily="49" charset="0"/>
              </a:rPr>
              <a:t>                           FROM     employees</a:t>
            </a:r>
          </a:p>
          <a:p>
            <a:pPr>
              <a:lnSpc>
                <a:spcPct val="90000"/>
              </a:lnSpc>
              <a:spcBef>
                <a:spcPct val="0"/>
              </a:spcBef>
              <a:tabLst/>
            </a:pPr>
            <a:r>
              <a:rPr lang="en-US" b="0">
                <a:latin typeface="Courier New" pitchFamily="49" charset="0"/>
              </a:rPr>
              <a:t>                           GROUP BY department_id) b</a:t>
            </a:r>
          </a:p>
          <a:p>
            <a:pPr>
              <a:lnSpc>
                <a:spcPct val="90000"/>
              </a:lnSpc>
              <a:spcBef>
                <a:spcPct val="0"/>
              </a:spcBef>
              <a:tabLst/>
            </a:pPr>
            <a:r>
              <a:rPr lang="en-US" b="0">
                <a:latin typeface="Courier New" pitchFamily="49" charset="0"/>
              </a:rPr>
              <a:t>     WHERE   a.department_id = b.department_id </a:t>
            </a:r>
          </a:p>
          <a:p>
            <a:pPr>
              <a:lnSpc>
                <a:spcPct val="90000"/>
              </a:lnSpc>
              <a:spcBef>
                <a:spcPct val="0"/>
              </a:spcBef>
              <a:tabLst/>
            </a:pPr>
            <a:r>
              <a:rPr lang="en-US" b="0">
                <a:latin typeface="Courier New" pitchFamily="49" charset="0"/>
              </a:rPr>
              <a:t>     AND     a.salary &lt; b.maxsal;</a:t>
            </a:r>
          </a:p>
          <a:p>
            <a:pPr lvl="1">
              <a:lnSpc>
                <a:spcPct val="80000"/>
              </a:lnSpc>
              <a:tabLst/>
            </a:pPr>
            <a:endParaRPr lang="en-US" b="1">
              <a:latin typeface="Courier New" pitchFamily="49" charset="0"/>
            </a:endParaRPr>
          </a:p>
          <a:p>
            <a:pPr lvl="1">
              <a:lnSpc>
                <a:spcPct val="70000"/>
              </a:lnSpc>
              <a:tabLst/>
            </a:pPr>
            <a:r>
              <a:rPr lang="en-US">
                <a:latin typeface="Courier New" pitchFamily="49" charset="0"/>
              </a:rPr>
              <a:t>   </a:t>
            </a:r>
          </a:p>
        </p:txBody>
      </p:sp>
      <p:sp>
        <p:nvSpPr>
          <p:cNvPr id="47109" name="Rectangle 5"/>
          <p:cNvSpPr>
            <a:spLocks noGrp="1" noRot="1" noChangeAspect="1" noChangeArrowheads="1" noTextEdit="1"/>
          </p:cNvSpPr>
          <p:nvPr>
            <p:ph type="sldImg"/>
          </p:nvPr>
        </p:nvSpPr>
        <p:spPr>
          <a:xfrm>
            <a:off x="485775" y="157163"/>
            <a:ext cx="5880100" cy="4410075"/>
          </a:xfrm>
          <a:ln cap="flat"/>
        </p:spPr>
      </p:sp>
      <p:pic>
        <p:nvPicPr>
          <p:cNvPr id="47113" name="Picture 9"/>
          <p:cNvPicPr>
            <a:picLocks noChangeAspect="1" noChangeArrowheads="1"/>
          </p:cNvPicPr>
          <p:nvPr/>
        </p:nvPicPr>
        <p:blipFill>
          <a:blip r:embed="rId3"/>
          <a:srcRect/>
          <a:stretch>
            <a:fillRect/>
          </a:stretch>
        </p:blipFill>
        <p:spPr bwMode="auto">
          <a:xfrm>
            <a:off x="652463" y="7121525"/>
            <a:ext cx="5622925" cy="1277938"/>
          </a:xfrm>
          <a:prstGeom prst="rect">
            <a:avLst/>
          </a:prstGeom>
          <a:noFill/>
          <a:ln w="25400">
            <a:noFill/>
            <a:miter lim="800000"/>
            <a:headEnd type="none" w="sm" len="sm"/>
            <a:tailEnd type="none" w="med" len="lg"/>
          </a:ln>
          <a:effectLst/>
        </p:spPr>
      </p:pic>
      <p:pic>
        <p:nvPicPr>
          <p:cNvPr id="47114" name="Picture 10"/>
          <p:cNvPicPr>
            <a:picLocks noChangeAspect="1" noChangeArrowheads="1"/>
          </p:cNvPicPr>
          <p:nvPr/>
        </p:nvPicPr>
        <p:blipFill>
          <a:blip r:embed="rId4"/>
          <a:srcRect/>
          <a:stretch>
            <a:fillRect/>
          </a:stretch>
        </p:blipFill>
        <p:spPr bwMode="auto">
          <a:xfrm>
            <a:off x="652463" y="8545513"/>
            <a:ext cx="5622925" cy="192087"/>
          </a:xfrm>
          <a:prstGeom prst="rect">
            <a:avLst/>
          </a:prstGeom>
          <a:noFill/>
          <a:ln w="25400">
            <a:noFill/>
            <a:miter lim="800000"/>
            <a:headEnd type="none" w="sm" len="sm"/>
            <a:tailEnd type="none" w="med" len="lg"/>
          </a:ln>
          <a:effectLst/>
        </p:spPr>
      </p:pic>
      <p:sp>
        <p:nvSpPr>
          <p:cNvPr id="47115" name="Text Box 11"/>
          <p:cNvSpPr txBox="1">
            <a:spLocks noChangeArrowheads="1"/>
          </p:cNvSpPr>
          <p:nvPr/>
        </p:nvSpPr>
        <p:spPr bwMode="auto">
          <a:xfrm>
            <a:off x="663575" y="8213725"/>
            <a:ext cx="349250" cy="377825"/>
          </a:xfrm>
          <a:prstGeom prst="rect">
            <a:avLst/>
          </a:prstGeom>
          <a:noFill/>
          <a:ln w="25400">
            <a:noFill/>
            <a:miter lim="800000"/>
            <a:headEnd type="none" w="sm" len="sm"/>
            <a:tailEnd type="none" w="med" len="lg"/>
          </a:ln>
          <a:effectLst/>
        </p:spPr>
        <p:txBody>
          <a:bodyPr lIns="12172" tIns="12172" rIns="12172" bIns="12172">
            <a:spAutoFit/>
          </a:bodyPr>
          <a:lstStyle/>
          <a:p>
            <a:pPr defTabSz="788988" eaLnBrk="1" hangingPunct="1">
              <a:buClr>
                <a:srgbClr val="000000"/>
              </a:buClr>
              <a:buFont typeface="Arial" pitchFamily="34" charset="0"/>
              <a:buNone/>
            </a:pPr>
            <a:r>
              <a:rPr lang="en-US" sz="2300" b="1">
                <a:solidFill>
                  <a:schemeClr val="tx1"/>
                </a:solidFill>
                <a:latin typeface="Arial" pitchFamily="34" charset="0"/>
              </a:rPr>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12750" y="4722813"/>
            <a:ext cx="6029325" cy="3757612"/>
          </a:xfrm>
          <a:noFill/>
          <a:ln/>
        </p:spPr>
        <p:txBody>
          <a:bodyPr/>
          <a:lstStyle/>
          <a:p>
            <a:pPr>
              <a:tabLst/>
            </a:pPr>
            <a:endParaRPr lang="en-US" dirty="0"/>
          </a:p>
        </p:txBody>
      </p:sp>
      <p:sp>
        <p:nvSpPr>
          <p:cNvPr id="10243" name="Rectangle 3"/>
          <p:cNvSpPr>
            <a:spLocks noGrp="1" noRot="1" noChangeAspect="1" noChangeArrowheads="1" noTextEdit="1"/>
          </p:cNvSpPr>
          <p:nvPr>
            <p:ph type="sldImg"/>
          </p:nvPr>
        </p:nvSpPr>
        <p:spPr>
          <a:ln cap="flat"/>
        </p:spPr>
      </p:sp>
      <p:graphicFrame>
        <p:nvGraphicFramePr>
          <p:cNvPr id="10244" name="Object 4"/>
          <p:cNvGraphicFramePr>
            <a:graphicFrameLocks/>
          </p:cNvGraphicFramePr>
          <p:nvPr/>
        </p:nvGraphicFramePr>
        <p:xfrm>
          <a:off x="630238" y="6446838"/>
          <a:ext cx="5776912" cy="2276475"/>
        </p:xfrm>
        <a:graphic>
          <a:graphicData uri="http://schemas.openxmlformats.org/presentationml/2006/ole">
            <p:oleObj spid="_x0000_s104450" name="Document" r:id="rId4" imgW="6026040" imgH="2374560" progId="Word.Document.8">
              <p:embed/>
            </p:oleObj>
          </a:graphicData>
        </a:graphic>
      </p:graphicFrame>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83026" y="0"/>
            <a:ext cx="2976563" cy="460146"/>
          </a:xfrm>
          <a:prstGeom prst="rect">
            <a:avLst/>
          </a:prstGeom>
          <a:noFill/>
          <a:ln w="9525">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4763" y="0"/>
            <a:ext cx="2973388" cy="460146"/>
          </a:xfrm>
          <a:prstGeom prst="rect">
            <a:avLst/>
          </a:prstGeom>
          <a:noFill/>
          <a:ln w="9525">
            <a:noFill/>
            <a:miter lim="800000"/>
            <a:headEnd/>
            <a:tailEnd/>
          </a:ln>
          <a:effectLst/>
        </p:spPr>
        <p:txBody>
          <a:bodyPr wrap="none" anchor="ctr"/>
          <a:lstStyle/>
          <a:p>
            <a:endParaRPr lang="en-US"/>
          </a:p>
        </p:txBody>
      </p:sp>
      <p:sp>
        <p:nvSpPr>
          <p:cNvPr id="14340" name="Rectangle 4"/>
          <p:cNvSpPr>
            <a:spLocks noGrp="1" noChangeArrowheads="1"/>
          </p:cNvSpPr>
          <p:nvPr>
            <p:ph type="body" idx="1"/>
          </p:nvPr>
        </p:nvSpPr>
        <p:spPr>
          <a:xfrm>
            <a:off x="412750" y="4775006"/>
            <a:ext cx="6324600" cy="3754406"/>
          </a:xfrm>
          <a:noFill/>
          <a:ln/>
        </p:spPr>
        <p:txBody>
          <a:bodyPr lIns="92684" tIns="47102" rIns="92684" bIns="47102"/>
          <a:lstStyle/>
          <a:p>
            <a:pPr defTabSz="427038">
              <a:lnSpc>
                <a:spcPct val="100000"/>
              </a:lnSpc>
              <a:spcBef>
                <a:spcPct val="30000"/>
              </a:spcBef>
              <a:tabLst>
                <a:tab pos="354013" algn="l"/>
              </a:tabLst>
            </a:pPr>
            <a:r>
              <a:rPr lang="en-US" sz="1100"/>
              <a:t>Creating a Sequence</a:t>
            </a:r>
          </a:p>
          <a:p>
            <a:pPr lvl="1" defTabSz="427038">
              <a:lnSpc>
                <a:spcPct val="100000"/>
              </a:lnSpc>
              <a:spcBef>
                <a:spcPct val="30000"/>
              </a:spcBef>
              <a:tabLst>
                <a:tab pos="354013" algn="l"/>
              </a:tabLst>
            </a:pPr>
            <a:r>
              <a:rPr lang="en-US" sz="1100">
                <a:latin typeface="Times New Roman" pitchFamily="18" charset="0"/>
              </a:rPr>
              <a:t>Automatically generate sequential numbers by using the </a:t>
            </a:r>
            <a:r>
              <a:rPr lang="en-US" sz="1100">
                <a:solidFill>
                  <a:schemeClr val="hlink"/>
                </a:solidFill>
                <a:latin typeface="Courier New" pitchFamily="49" charset="0"/>
              </a:rPr>
              <a:t>CREATE</a:t>
            </a:r>
            <a:r>
              <a:rPr lang="en-US" sz="1100">
                <a:solidFill>
                  <a:schemeClr val="hlink"/>
                </a:solidFill>
                <a:latin typeface="Times New Roman" pitchFamily="18" charset="0"/>
              </a:rPr>
              <a:t> </a:t>
            </a:r>
            <a:r>
              <a:rPr lang="en-US" sz="1100">
                <a:solidFill>
                  <a:schemeClr val="hlink"/>
                </a:solidFill>
                <a:latin typeface="Courier New" pitchFamily="49" charset="0"/>
              </a:rPr>
              <a:t>SEQUENCE</a:t>
            </a:r>
            <a:r>
              <a:rPr lang="en-US" sz="1100">
                <a:solidFill>
                  <a:schemeClr val="hlink"/>
                </a:solidFill>
                <a:latin typeface="Times New Roman" pitchFamily="18" charset="0"/>
              </a:rPr>
              <a:t> statement</a:t>
            </a:r>
            <a:r>
              <a:rPr lang="en-US" sz="1100">
                <a:latin typeface="Times New Roman" pitchFamily="18" charset="0"/>
              </a:rPr>
              <a:t>. </a:t>
            </a:r>
          </a:p>
          <a:p>
            <a:pPr lvl="1" defTabSz="427038">
              <a:lnSpc>
                <a:spcPct val="100000"/>
              </a:lnSpc>
              <a:spcBef>
                <a:spcPct val="30000"/>
              </a:spcBef>
              <a:tabLst>
                <a:tab pos="354013" algn="l"/>
              </a:tabLst>
            </a:pPr>
            <a:r>
              <a:rPr lang="en-US" sz="1100">
                <a:latin typeface="Times New Roman" pitchFamily="18" charset="0"/>
              </a:rPr>
              <a:t>In the syntax:</a:t>
            </a:r>
          </a:p>
          <a:p>
            <a:pPr lvl="1" defTabSz="427038">
              <a:lnSpc>
                <a:spcPct val="100000"/>
              </a:lnSpc>
              <a:spcBef>
                <a:spcPct val="30000"/>
              </a:spcBef>
              <a:tabLst>
                <a:tab pos="354013" algn="l"/>
              </a:tabLst>
            </a:pPr>
            <a:r>
              <a:rPr lang="en-US" sz="1100">
                <a:latin typeface="Times New Roman" pitchFamily="18" charset="0"/>
              </a:rPr>
              <a:t>	</a:t>
            </a:r>
            <a:r>
              <a:rPr lang="en-US" sz="1100" i="1">
                <a:latin typeface="Courier New" pitchFamily="49" charset="0"/>
              </a:rPr>
              <a:t>sequence</a:t>
            </a:r>
            <a:r>
              <a:rPr lang="en-US" sz="1100">
                <a:latin typeface="Times New Roman" pitchFamily="18" charset="0"/>
              </a:rPr>
              <a:t>			is the name of the sequence generator</a:t>
            </a:r>
          </a:p>
          <a:p>
            <a:pPr lvl="1" defTabSz="427038">
              <a:lnSpc>
                <a:spcPct val="100000"/>
              </a:lnSpc>
              <a:spcBef>
                <a:spcPct val="30000"/>
              </a:spcBef>
              <a:tabLst>
                <a:tab pos="354013" algn="l"/>
              </a:tabLst>
            </a:pPr>
            <a:r>
              <a:rPr lang="en-US" sz="1100">
                <a:latin typeface="Times New Roman" pitchFamily="18" charset="0"/>
              </a:rPr>
              <a:t>	</a:t>
            </a:r>
            <a:r>
              <a:rPr lang="en-US" sz="1100">
                <a:latin typeface="Courier New" pitchFamily="49" charset="0"/>
              </a:rPr>
              <a:t>INCREMENT BY </a:t>
            </a:r>
            <a:r>
              <a:rPr lang="en-US" sz="1100" i="1">
                <a:latin typeface="Courier New" pitchFamily="49" charset="0"/>
              </a:rPr>
              <a:t>n</a:t>
            </a:r>
            <a:r>
              <a:rPr lang="en-US" sz="1100" i="1">
                <a:latin typeface="Times New Roman" pitchFamily="18" charset="0"/>
              </a:rPr>
              <a:t>		</a:t>
            </a:r>
            <a:r>
              <a:rPr lang="en-US" sz="1100">
                <a:latin typeface="Times New Roman" pitchFamily="18" charset="0"/>
              </a:rPr>
              <a:t>specifies the interval between sequence numbers where </a:t>
            </a:r>
            <a:r>
              <a:rPr lang="en-US" sz="1100" i="1">
                <a:latin typeface="Courier New" pitchFamily="49" charset="0"/>
              </a:rPr>
              <a:t>n</a:t>
            </a:r>
            <a:r>
              <a:rPr lang="en-US" sz="1100">
                <a:latin typeface="Times New Roman" pitchFamily="18" charset="0"/>
              </a:rPr>
              <a:t> is an 							integer (If this clause is omitted, the sequence increments by 1.)</a:t>
            </a:r>
          </a:p>
          <a:p>
            <a:pPr lvl="1" defTabSz="427038">
              <a:lnSpc>
                <a:spcPct val="100000"/>
              </a:lnSpc>
              <a:spcBef>
                <a:spcPct val="30000"/>
              </a:spcBef>
              <a:tabLst>
                <a:tab pos="354013" algn="l"/>
              </a:tabLst>
            </a:pPr>
            <a:r>
              <a:rPr lang="en-US" sz="1100">
                <a:latin typeface="Times New Roman" pitchFamily="18" charset="0"/>
              </a:rPr>
              <a:t>	</a:t>
            </a:r>
            <a:r>
              <a:rPr lang="en-US" sz="1100">
                <a:latin typeface="Courier New" pitchFamily="49" charset="0"/>
              </a:rPr>
              <a:t>START WITH </a:t>
            </a:r>
            <a:r>
              <a:rPr lang="en-US" sz="1100" i="1">
                <a:latin typeface="Courier New" pitchFamily="49" charset="0"/>
              </a:rPr>
              <a:t>n</a:t>
            </a:r>
            <a:r>
              <a:rPr lang="en-US" sz="1100" i="1">
                <a:latin typeface="Times New Roman" pitchFamily="18" charset="0"/>
              </a:rPr>
              <a:t>		</a:t>
            </a:r>
            <a:r>
              <a:rPr lang="en-US" sz="1100">
                <a:latin typeface="Times New Roman" pitchFamily="18" charset="0"/>
              </a:rPr>
              <a:t>specifies the first sequence number to be generated (If this clause is 							omitted, the sequence starts with 1.)</a:t>
            </a:r>
          </a:p>
          <a:p>
            <a:pPr lvl="1" defTabSz="427038">
              <a:lnSpc>
                <a:spcPct val="100000"/>
              </a:lnSpc>
              <a:spcBef>
                <a:spcPct val="30000"/>
              </a:spcBef>
              <a:tabLst>
                <a:tab pos="354013" algn="l"/>
              </a:tabLst>
            </a:pPr>
            <a:r>
              <a:rPr lang="en-US" sz="1100">
                <a:latin typeface="Times New Roman" pitchFamily="18" charset="0"/>
              </a:rPr>
              <a:t>	</a:t>
            </a:r>
            <a:r>
              <a:rPr lang="en-US" sz="1100">
                <a:latin typeface="Courier New" pitchFamily="49" charset="0"/>
              </a:rPr>
              <a:t>MAXVALUE </a:t>
            </a:r>
            <a:r>
              <a:rPr lang="en-US" sz="1100" i="1">
                <a:latin typeface="Courier New" pitchFamily="49" charset="0"/>
              </a:rPr>
              <a:t>n</a:t>
            </a:r>
            <a:r>
              <a:rPr lang="en-US" sz="1100">
                <a:latin typeface="Times New Roman" pitchFamily="18" charset="0"/>
              </a:rPr>
              <a:t>			specifies the maximum value the sequence can generate</a:t>
            </a:r>
          </a:p>
          <a:p>
            <a:pPr lvl="1" defTabSz="427038">
              <a:lnSpc>
                <a:spcPct val="100000"/>
              </a:lnSpc>
              <a:spcBef>
                <a:spcPct val="30000"/>
              </a:spcBef>
              <a:tabLst>
                <a:tab pos="354013" algn="l"/>
              </a:tabLst>
            </a:pPr>
            <a:r>
              <a:rPr lang="en-US" sz="1100">
                <a:latin typeface="Times New Roman" pitchFamily="18" charset="0"/>
              </a:rPr>
              <a:t>	</a:t>
            </a:r>
            <a:r>
              <a:rPr lang="en-US" sz="1100">
                <a:latin typeface="Courier New" pitchFamily="49" charset="0"/>
              </a:rPr>
              <a:t>NOMAXVALUE</a:t>
            </a:r>
            <a:r>
              <a:rPr lang="en-US" sz="1100">
                <a:latin typeface="Times New Roman" pitchFamily="18" charset="0"/>
              </a:rPr>
              <a:t>			specifies a maximum value of 10^27 for an ascending sequence and 							–1 for a descending sequence (This is the default option.)</a:t>
            </a:r>
          </a:p>
          <a:p>
            <a:pPr lvl="1" defTabSz="427038">
              <a:lnSpc>
                <a:spcPct val="100000"/>
              </a:lnSpc>
              <a:spcBef>
                <a:spcPct val="30000"/>
              </a:spcBef>
              <a:tabLst>
                <a:tab pos="354013" algn="l"/>
              </a:tabLst>
            </a:pPr>
            <a:r>
              <a:rPr lang="en-US" sz="1100">
                <a:latin typeface="Times New Roman" pitchFamily="18" charset="0"/>
              </a:rPr>
              <a:t>	</a:t>
            </a:r>
            <a:r>
              <a:rPr lang="en-US" sz="1100">
                <a:latin typeface="Courier New" pitchFamily="49" charset="0"/>
              </a:rPr>
              <a:t>MINVALUE </a:t>
            </a:r>
            <a:r>
              <a:rPr lang="en-US" sz="1100" i="1">
                <a:latin typeface="Courier New" pitchFamily="49" charset="0"/>
              </a:rPr>
              <a:t>n</a:t>
            </a:r>
            <a:r>
              <a:rPr lang="en-US" sz="1100" i="1">
                <a:latin typeface="Times New Roman" pitchFamily="18" charset="0"/>
              </a:rPr>
              <a:t>			</a:t>
            </a:r>
            <a:r>
              <a:rPr lang="en-US" sz="1100">
                <a:latin typeface="Times New Roman" pitchFamily="18" charset="0"/>
              </a:rPr>
              <a:t>specifies the minimum sequence value</a:t>
            </a:r>
          </a:p>
          <a:p>
            <a:pPr lvl="1" defTabSz="427038">
              <a:lnSpc>
                <a:spcPct val="100000"/>
              </a:lnSpc>
              <a:spcBef>
                <a:spcPct val="30000"/>
              </a:spcBef>
              <a:tabLst>
                <a:tab pos="354013" algn="l"/>
              </a:tabLst>
            </a:pPr>
            <a:r>
              <a:rPr lang="en-US" sz="1100">
                <a:latin typeface="Times New Roman" pitchFamily="18" charset="0"/>
              </a:rPr>
              <a:t>	</a:t>
            </a:r>
            <a:r>
              <a:rPr lang="en-US" sz="1100">
                <a:latin typeface="Courier New" pitchFamily="49" charset="0"/>
              </a:rPr>
              <a:t>NOMINVALUE</a:t>
            </a:r>
            <a:r>
              <a:rPr lang="en-US" sz="1100">
                <a:latin typeface="Times New Roman" pitchFamily="18" charset="0"/>
              </a:rPr>
              <a:t>			specifies a minimum value of 1 for an ascending sequence and – 							(10^26) for a descending sequence (This is the default option.)</a:t>
            </a:r>
          </a:p>
          <a:p>
            <a:pPr lvl="1" defTabSz="427038">
              <a:lnSpc>
                <a:spcPct val="100000"/>
              </a:lnSpc>
              <a:spcBef>
                <a:spcPct val="30000"/>
              </a:spcBef>
              <a:tabLst>
                <a:tab pos="354013" algn="l"/>
              </a:tabLst>
            </a:pPr>
            <a:r>
              <a:rPr lang="en-US" sz="1100">
                <a:latin typeface="Times New Roman" pitchFamily="18" charset="0"/>
              </a:rPr>
              <a:t>	</a:t>
            </a:r>
            <a:r>
              <a:rPr lang="en-US" sz="1100">
                <a:latin typeface="Courier New" pitchFamily="49" charset="0"/>
              </a:rPr>
              <a:t>CYCLE | NOCYCLE</a:t>
            </a:r>
            <a:r>
              <a:rPr lang="en-US" sz="1100">
                <a:latin typeface="Times New Roman" pitchFamily="18" charset="0"/>
              </a:rPr>
              <a:t>		specifies whether the sequence continues to generate values after 							reaching its maximum or minimum value (</a:t>
            </a:r>
            <a:r>
              <a:rPr lang="en-US" sz="1100">
                <a:latin typeface="Courier New" pitchFamily="49" charset="0"/>
              </a:rPr>
              <a:t>NOCYCLE</a:t>
            </a:r>
            <a:r>
              <a:rPr lang="en-US" sz="1100">
                <a:latin typeface="Times New Roman" pitchFamily="18" charset="0"/>
              </a:rPr>
              <a:t> is the default 							option.)</a:t>
            </a:r>
          </a:p>
          <a:p>
            <a:pPr lvl="1" defTabSz="427038">
              <a:lnSpc>
                <a:spcPct val="100000"/>
              </a:lnSpc>
              <a:spcBef>
                <a:spcPct val="30000"/>
              </a:spcBef>
              <a:tabLst>
                <a:tab pos="354013" algn="l"/>
              </a:tabLst>
            </a:pPr>
            <a:r>
              <a:rPr lang="en-US" sz="1100">
                <a:latin typeface="Times New Roman" pitchFamily="18" charset="0"/>
              </a:rPr>
              <a:t>	</a:t>
            </a:r>
            <a:r>
              <a:rPr lang="en-US" sz="1100">
                <a:latin typeface="Courier New" pitchFamily="49" charset="0"/>
              </a:rPr>
              <a:t>CACHE</a:t>
            </a:r>
            <a:r>
              <a:rPr lang="en-US" sz="1100" i="1">
                <a:latin typeface="Courier New" pitchFamily="49" charset="0"/>
              </a:rPr>
              <a:t> n</a:t>
            </a:r>
            <a:r>
              <a:rPr lang="en-US" sz="1100">
                <a:latin typeface="Courier New" pitchFamily="49" charset="0"/>
              </a:rPr>
              <a:t> | NOCACHE</a:t>
            </a:r>
            <a:r>
              <a:rPr lang="en-US" sz="1100">
                <a:latin typeface="Times New Roman" pitchFamily="18" charset="0"/>
              </a:rPr>
              <a:t>	specifies how many values the Oracle server preallocates and 							keep in memory (By default, the Oracle server caches 20 values.)</a:t>
            </a:r>
          </a:p>
        </p:txBody>
      </p:sp>
      <p:sp>
        <p:nvSpPr>
          <p:cNvPr id="14341" name="Rectangle 5"/>
          <p:cNvSpPr>
            <a:spLocks noGrp="1" noRot="1" noChangeAspect="1" noChangeArrowheads="1" noTextEdit="1"/>
          </p:cNvSpPr>
          <p:nvPr>
            <p:ph type="sldImg"/>
          </p:nvPr>
        </p:nvSpPr>
        <p:spPr>
          <a:xfrm>
            <a:off x="487363" y="157163"/>
            <a:ext cx="5876925" cy="4408487"/>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12750" y="4722813"/>
            <a:ext cx="6029325" cy="3757612"/>
          </a:xfrm>
          <a:noFill/>
          <a:ln/>
        </p:spPr>
        <p:txBody>
          <a:bodyPr/>
          <a:lstStyle/>
          <a:p>
            <a:pPr>
              <a:tabLst/>
            </a:pPr>
            <a:endParaRPr lang="en-US" dirty="0"/>
          </a:p>
        </p:txBody>
      </p:sp>
      <p:sp>
        <p:nvSpPr>
          <p:cNvPr id="10243" name="Rectangle 3"/>
          <p:cNvSpPr>
            <a:spLocks noGrp="1" noRot="1" noChangeAspect="1" noChangeArrowheads="1" noTextEdit="1"/>
          </p:cNvSpPr>
          <p:nvPr>
            <p:ph type="sldImg"/>
          </p:nvPr>
        </p:nvSpPr>
        <p:spPr>
          <a:ln cap="flat"/>
        </p:spPr>
      </p:sp>
      <p:graphicFrame>
        <p:nvGraphicFramePr>
          <p:cNvPr id="10244" name="Object 4"/>
          <p:cNvGraphicFramePr>
            <a:graphicFrameLocks/>
          </p:cNvGraphicFramePr>
          <p:nvPr/>
        </p:nvGraphicFramePr>
        <p:xfrm>
          <a:off x="630238" y="6446838"/>
          <a:ext cx="5776912" cy="2276475"/>
        </p:xfrm>
        <a:graphic>
          <a:graphicData uri="http://schemas.openxmlformats.org/presentationml/2006/ole">
            <p:oleObj spid="_x0000_s105474" name="Document" r:id="rId4" imgW="6026040" imgH="2374560" progId="Word.Document.8">
              <p:embed/>
            </p:oleObj>
          </a:graphicData>
        </a:graphic>
      </p:graphicFrame>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12750" y="4722813"/>
            <a:ext cx="6029325" cy="3757612"/>
          </a:xfrm>
          <a:noFill/>
          <a:ln/>
        </p:spPr>
        <p:txBody>
          <a:bodyPr/>
          <a:lstStyle/>
          <a:p>
            <a:pPr>
              <a:tabLst/>
            </a:pPr>
            <a:endParaRPr lang="en-US" dirty="0"/>
          </a:p>
        </p:txBody>
      </p:sp>
      <p:sp>
        <p:nvSpPr>
          <p:cNvPr id="10243" name="Rectangle 3"/>
          <p:cNvSpPr>
            <a:spLocks noGrp="1" noRot="1" noChangeAspect="1" noChangeArrowheads="1" noTextEdit="1"/>
          </p:cNvSpPr>
          <p:nvPr>
            <p:ph type="sldImg"/>
          </p:nvPr>
        </p:nvSpPr>
        <p:spPr>
          <a:ln cap="flat"/>
        </p:spPr>
      </p:sp>
      <p:graphicFrame>
        <p:nvGraphicFramePr>
          <p:cNvPr id="10244" name="Object 4"/>
          <p:cNvGraphicFramePr>
            <a:graphicFrameLocks/>
          </p:cNvGraphicFramePr>
          <p:nvPr/>
        </p:nvGraphicFramePr>
        <p:xfrm>
          <a:off x="630238" y="6446838"/>
          <a:ext cx="5776912" cy="2276475"/>
        </p:xfrm>
        <a:graphic>
          <a:graphicData uri="http://schemas.openxmlformats.org/presentationml/2006/ole">
            <p:oleObj spid="_x0000_s106498" name="Document" r:id="rId4" imgW="6026040" imgH="2374560" progId="Word.Document.8">
              <p:embed/>
            </p:oleObj>
          </a:graphicData>
        </a:graphic>
      </p:graphicFrame>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tabLst/>
            </a:pPr>
            <a:r>
              <a:rPr lang="en-US" sz="1100" dirty="0"/>
              <a:t>Using a Sequence</a:t>
            </a:r>
          </a:p>
          <a:p>
            <a:pPr lvl="1" defTabSz="427038">
              <a:lnSpc>
                <a:spcPct val="100000"/>
              </a:lnSpc>
              <a:spcBef>
                <a:spcPct val="30000"/>
              </a:spcBef>
              <a:tabLst/>
            </a:pPr>
            <a:r>
              <a:rPr lang="en-US" sz="1100" dirty="0">
                <a:latin typeface="Times New Roman" pitchFamily="18" charset="0"/>
              </a:rPr>
              <a:t>After you create your sequence, it generates sequential numbers for use in your tables. Reference the sequence values by using the </a:t>
            </a:r>
            <a:r>
              <a:rPr lang="en-US" sz="1100" dirty="0">
                <a:solidFill>
                  <a:schemeClr val="hlink"/>
                </a:solidFill>
                <a:latin typeface="Courier New" pitchFamily="49" charset="0"/>
              </a:rPr>
              <a:t>NEXTVAL</a:t>
            </a:r>
            <a:r>
              <a:rPr lang="en-US" sz="1100" dirty="0">
                <a:solidFill>
                  <a:schemeClr val="hlink"/>
                </a:solidFill>
                <a:latin typeface="Times New Roman" pitchFamily="18" charset="0"/>
              </a:rPr>
              <a:t> and </a:t>
            </a:r>
            <a:r>
              <a:rPr lang="en-US" sz="1100" dirty="0">
                <a:solidFill>
                  <a:schemeClr val="hlink"/>
                </a:solidFill>
                <a:latin typeface="Courier New" pitchFamily="49" charset="0"/>
              </a:rPr>
              <a:t>CURRVAL</a:t>
            </a:r>
            <a:r>
              <a:rPr lang="en-US" sz="1100" dirty="0">
                <a:solidFill>
                  <a:schemeClr val="hlink"/>
                </a:solidFill>
                <a:latin typeface="Times New Roman" pitchFamily="18" charset="0"/>
              </a:rPr>
              <a:t> </a:t>
            </a:r>
            <a:r>
              <a:rPr lang="en-US" sz="1100" dirty="0" err="1">
                <a:solidFill>
                  <a:schemeClr val="hlink"/>
                </a:solidFill>
                <a:latin typeface="Times New Roman" pitchFamily="18" charset="0"/>
              </a:rPr>
              <a:t>pseudocolumns</a:t>
            </a:r>
            <a:r>
              <a:rPr lang="en-US" sz="1100" dirty="0">
                <a:latin typeface="Times New Roman" pitchFamily="18" charset="0"/>
              </a:rPr>
              <a:t>.</a:t>
            </a:r>
          </a:p>
          <a:p>
            <a:pPr lvl="1" defTabSz="427038">
              <a:tabLst/>
            </a:pPr>
            <a:r>
              <a:rPr lang="en-US" sz="1100" b="1" dirty="0">
                <a:latin typeface="Courier New" pitchFamily="49" charset="0"/>
              </a:rPr>
              <a:t>NEXTVAL</a:t>
            </a:r>
            <a:r>
              <a:rPr lang="en-US" sz="1100" b="1" dirty="0"/>
              <a:t> and </a:t>
            </a:r>
            <a:r>
              <a:rPr lang="en-US" sz="1100" b="1" dirty="0">
                <a:latin typeface="Courier New" pitchFamily="49" charset="0"/>
              </a:rPr>
              <a:t>CURRVAL</a:t>
            </a:r>
            <a:r>
              <a:rPr lang="en-US" sz="1100" b="1" dirty="0"/>
              <a:t> </a:t>
            </a:r>
            <a:r>
              <a:rPr lang="en-US" sz="1100" b="1" dirty="0" err="1"/>
              <a:t>Pseudocolumns</a:t>
            </a:r>
            <a:endParaRPr lang="en-US" dirty="0"/>
          </a:p>
          <a:p>
            <a:pPr lvl="1" defTabSz="427038">
              <a:lnSpc>
                <a:spcPct val="100000"/>
              </a:lnSpc>
              <a:spcBef>
                <a:spcPct val="30000"/>
              </a:spcBef>
              <a:tabLst/>
            </a:pPr>
            <a:r>
              <a:rPr lang="en-US" sz="1100" dirty="0">
                <a:latin typeface="Times New Roman" pitchFamily="18" charset="0"/>
              </a:rPr>
              <a:t>The </a:t>
            </a:r>
            <a:r>
              <a:rPr lang="en-US" sz="1100" dirty="0">
                <a:latin typeface="Courier New" pitchFamily="49" charset="0"/>
              </a:rPr>
              <a:t>NEXTVAL</a:t>
            </a:r>
            <a:r>
              <a:rPr lang="en-US" sz="1100" dirty="0">
                <a:latin typeface="Times New Roman" pitchFamily="18" charset="0"/>
              </a:rPr>
              <a:t> </a:t>
            </a:r>
            <a:r>
              <a:rPr lang="en-US" sz="1100" dirty="0" err="1">
                <a:latin typeface="Times New Roman" pitchFamily="18" charset="0"/>
              </a:rPr>
              <a:t>pseudocolumn</a:t>
            </a:r>
            <a:r>
              <a:rPr lang="en-US" sz="1100" dirty="0">
                <a:latin typeface="Times New Roman" pitchFamily="18" charset="0"/>
              </a:rPr>
              <a:t> is used to extract successive sequence numbers from a specified sequence. You must qualify </a:t>
            </a:r>
            <a:r>
              <a:rPr lang="en-US" sz="1100" dirty="0">
                <a:latin typeface="Courier New" pitchFamily="49" charset="0"/>
              </a:rPr>
              <a:t>NEXTVAL</a:t>
            </a:r>
            <a:r>
              <a:rPr lang="en-US" sz="1100" dirty="0">
                <a:latin typeface="Times New Roman" pitchFamily="18" charset="0"/>
              </a:rPr>
              <a:t> with the sequence name. When you reference </a:t>
            </a:r>
            <a:r>
              <a:rPr lang="en-US" sz="1100" i="1" dirty="0" err="1">
                <a:latin typeface="Courier New" pitchFamily="49" charset="0"/>
              </a:rPr>
              <a:t>sequence</a:t>
            </a:r>
            <a:r>
              <a:rPr lang="en-US" sz="1100" dirty="0" err="1">
                <a:latin typeface="Courier New" pitchFamily="49" charset="0"/>
              </a:rPr>
              <a:t>.NEXTVAL</a:t>
            </a:r>
            <a:r>
              <a:rPr lang="en-US" sz="1100" dirty="0">
                <a:latin typeface="Times New Roman" pitchFamily="18" charset="0"/>
              </a:rPr>
              <a:t>, a new sequence number is generated and the current sequence number is placed in </a:t>
            </a:r>
            <a:r>
              <a:rPr lang="en-US" sz="1100" dirty="0">
                <a:latin typeface="Courier New" pitchFamily="49" charset="0"/>
              </a:rPr>
              <a:t>CURRVAL</a:t>
            </a:r>
            <a:r>
              <a:rPr lang="en-US" sz="1100" dirty="0">
                <a:latin typeface="Times New Roman" pitchFamily="18" charset="0"/>
              </a:rPr>
              <a:t>.</a:t>
            </a:r>
          </a:p>
          <a:p>
            <a:pPr lvl="1" defTabSz="427038">
              <a:lnSpc>
                <a:spcPct val="100000"/>
              </a:lnSpc>
              <a:spcBef>
                <a:spcPct val="30000"/>
              </a:spcBef>
              <a:tabLst/>
            </a:pPr>
            <a:r>
              <a:rPr lang="en-US" sz="1100" dirty="0">
                <a:latin typeface="Times New Roman" pitchFamily="18" charset="0"/>
              </a:rPr>
              <a:t>The </a:t>
            </a:r>
            <a:r>
              <a:rPr lang="en-US" sz="1100" dirty="0">
                <a:latin typeface="Courier New" pitchFamily="49" charset="0"/>
              </a:rPr>
              <a:t>CURRVAL</a:t>
            </a:r>
            <a:r>
              <a:rPr lang="en-US" sz="1100" dirty="0">
                <a:latin typeface="Times New Roman" pitchFamily="18" charset="0"/>
              </a:rPr>
              <a:t> </a:t>
            </a:r>
            <a:r>
              <a:rPr lang="en-US" sz="1100" dirty="0" err="1">
                <a:latin typeface="Times New Roman" pitchFamily="18" charset="0"/>
              </a:rPr>
              <a:t>pseudocolumn</a:t>
            </a:r>
            <a:r>
              <a:rPr lang="en-US" sz="1100" dirty="0">
                <a:latin typeface="Times New Roman" pitchFamily="18" charset="0"/>
              </a:rPr>
              <a:t> is used to refer to a sequence number that the current user has just generated. </a:t>
            </a:r>
            <a:r>
              <a:rPr lang="en-US" sz="1100" dirty="0">
                <a:latin typeface="Courier New" pitchFamily="49" charset="0"/>
              </a:rPr>
              <a:t>NEXTVAL</a:t>
            </a:r>
            <a:r>
              <a:rPr lang="en-US" sz="1100" dirty="0">
                <a:latin typeface="Times New Roman" pitchFamily="18" charset="0"/>
              </a:rPr>
              <a:t> must be used to generate a sequence number in the current user’s session before </a:t>
            </a:r>
            <a:r>
              <a:rPr lang="en-US" sz="1100" dirty="0">
                <a:latin typeface="Courier New" pitchFamily="49" charset="0"/>
              </a:rPr>
              <a:t>CURRVAL</a:t>
            </a:r>
            <a:r>
              <a:rPr lang="en-US" sz="1100" dirty="0">
                <a:latin typeface="Times New Roman" pitchFamily="18" charset="0"/>
              </a:rPr>
              <a:t> can be referenced. You must qualify </a:t>
            </a:r>
            <a:r>
              <a:rPr lang="en-US" sz="1100" dirty="0">
                <a:latin typeface="Courier New" pitchFamily="49" charset="0"/>
              </a:rPr>
              <a:t>CURRVAL</a:t>
            </a:r>
            <a:r>
              <a:rPr lang="en-US" sz="1100" dirty="0">
                <a:latin typeface="Times New Roman" pitchFamily="18" charset="0"/>
              </a:rPr>
              <a:t> with the sequence name. </a:t>
            </a:r>
            <a:r>
              <a:rPr lang="en-US" sz="1100">
                <a:latin typeface="Times New Roman" pitchFamily="18" charset="0"/>
              </a:rPr>
              <a:t>When </a:t>
            </a:r>
            <a:r>
              <a:rPr lang="en-US" sz="1100" i="1" smtClean="0">
                <a:latin typeface="Courier New" pitchFamily="49" charset="0"/>
              </a:rPr>
              <a:t>sequence</a:t>
            </a:r>
            <a:r>
              <a:rPr lang="en-US" sz="1100" i="1" baseline="0" dirty="0" err="1">
                <a:latin typeface="Courier New" pitchFamily="49" charset="0"/>
              </a:rPr>
              <a:t> </a:t>
            </a:r>
            <a:r>
              <a:rPr lang="en-US" sz="1100" smtClean="0">
                <a:latin typeface="Courier New" pitchFamily="49" charset="0"/>
              </a:rPr>
              <a:t>CURRVAL</a:t>
            </a:r>
            <a:r>
              <a:rPr lang="en-US" sz="1100" smtClean="0">
                <a:latin typeface="Times New Roman" pitchFamily="18" charset="0"/>
              </a:rPr>
              <a:t> </a:t>
            </a:r>
            <a:r>
              <a:rPr lang="en-US" sz="1100" dirty="0">
                <a:latin typeface="Times New Roman" pitchFamily="18" charset="0"/>
              </a:rPr>
              <a:t>is referenced, the last value returned to that user’s process is displayed.</a:t>
            </a:r>
          </a:p>
        </p:txBody>
      </p:sp>
      <p:sp>
        <p:nvSpPr>
          <p:cNvPr id="20483" name="Rectangle 3"/>
          <p:cNvSpPr>
            <a:spLocks noGrp="1" noRot="1" noChangeAspect="1" noChangeArrowheads="1" noTextEdit="1"/>
          </p:cNvSpPr>
          <p:nvPr>
            <p:ph type="sldImg"/>
          </p:nvPr>
        </p:nvSpPr>
        <p:spPr>
          <a:xfrm>
            <a:off x="488950" y="158750"/>
            <a:ext cx="5875338" cy="44069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88950" y="158750"/>
            <a:ext cx="5875338" cy="4406900"/>
          </a:xfrm>
          <a:ln cap="flat"/>
        </p:spPr>
      </p:sp>
      <p:sp>
        <p:nvSpPr>
          <p:cNvPr id="24579" name="Rectangle 3"/>
          <p:cNvSpPr>
            <a:spLocks noGrp="1" noChangeArrowheads="1"/>
          </p:cNvSpPr>
          <p:nvPr>
            <p:ph type="body" idx="1"/>
          </p:nvPr>
        </p:nvSpPr>
        <p:spPr>
          <a:xfrm>
            <a:off x="412750" y="4775006"/>
            <a:ext cx="6027738" cy="3754406"/>
          </a:xfrm>
          <a:noFill/>
          <a:ln/>
        </p:spPr>
        <p:txBody>
          <a:bodyPr lIns="92684" tIns="47102" rIns="92684" bIns="47102"/>
          <a:lstStyle/>
          <a:p>
            <a:pPr defTabSz="427038">
              <a:tabLst/>
            </a:pPr>
            <a:r>
              <a:rPr lang="en-US" sz="1100"/>
              <a:t>Using a Sequence</a:t>
            </a:r>
          </a:p>
          <a:p>
            <a:pPr lvl="1" defTabSz="427038">
              <a:lnSpc>
                <a:spcPct val="100000"/>
              </a:lnSpc>
              <a:spcBef>
                <a:spcPct val="30000"/>
              </a:spcBef>
              <a:tabLst/>
            </a:pPr>
            <a:r>
              <a:rPr lang="en-US" sz="1100">
                <a:latin typeface="Times New Roman" pitchFamily="18" charset="0"/>
              </a:rPr>
              <a:t>The example on the slide inserts a new department in the </a:t>
            </a:r>
            <a:r>
              <a:rPr lang="en-US" sz="1100">
                <a:latin typeface="Courier New" pitchFamily="49" charset="0"/>
              </a:rPr>
              <a:t>DEPARTMENTS</a:t>
            </a:r>
            <a:r>
              <a:rPr lang="en-US" sz="1100">
                <a:latin typeface="Times New Roman" pitchFamily="18" charset="0"/>
              </a:rPr>
              <a:t> table. It </a:t>
            </a:r>
            <a:r>
              <a:rPr lang="en-US" sz="1100">
                <a:solidFill>
                  <a:schemeClr val="hlink"/>
                </a:solidFill>
                <a:latin typeface="Times New Roman" pitchFamily="18" charset="0"/>
              </a:rPr>
              <a:t>uses the </a:t>
            </a:r>
            <a:r>
              <a:rPr lang="en-US" sz="1100">
                <a:solidFill>
                  <a:schemeClr val="hlink"/>
                </a:solidFill>
                <a:latin typeface="Courier New" pitchFamily="49" charset="0"/>
              </a:rPr>
              <a:t>DEPT_DEPTID_SEQ</a:t>
            </a:r>
            <a:r>
              <a:rPr lang="en-US" sz="1100">
                <a:solidFill>
                  <a:schemeClr val="hlink"/>
                </a:solidFill>
                <a:latin typeface="Times New Roman" pitchFamily="18" charset="0"/>
              </a:rPr>
              <a:t> sequence</a:t>
            </a:r>
            <a:r>
              <a:rPr lang="en-US" sz="1100">
                <a:latin typeface="Times New Roman" pitchFamily="18" charset="0"/>
              </a:rPr>
              <a:t> for generating a new department number as follows: </a:t>
            </a:r>
          </a:p>
          <a:p>
            <a:pPr lvl="1" defTabSz="427038">
              <a:lnSpc>
                <a:spcPct val="100000"/>
              </a:lnSpc>
              <a:spcBef>
                <a:spcPct val="30000"/>
              </a:spcBef>
              <a:tabLst/>
            </a:pPr>
            <a:r>
              <a:rPr lang="en-US" sz="1100">
                <a:latin typeface="Times New Roman" pitchFamily="18" charset="0"/>
              </a:rPr>
              <a:t>You can view the current value of the sequence:</a:t>
            </a:r>
          </a:p>
          <a:p>
            <a:pPr lvl="1" defTabSz="427038">
              <a:tabLst/>
            </a:pPr>
            <a:endParaRPr lang="en-US" sz="1100">
              <a:latin typeface="Times New Roman" pitchFamily="18" charset="0"/>
            </a:endParaRPr>
          </a:p>
          <a:p>
            <a:pPr lvl="1" defTabSz="427038">
              <a:spcBef>
                <a:spcPct val="0"/>
              </a:spcBef>
              <a:tabLst/>
            </a:pPr>
            <a:r>
              <a:rPr lang="en-US" sz="1100">
                <a:latin typeface="Courier New" pitchFamily="49" charset="0"/>
              </a:rPr>
              <a:t>   SELECT </a:t>
            </a:r>
            <a:r>
              <a:rPr lang="en-US" sz="1100">
                <a:solidFill>
                  <a:srgbClr val="000000"/>
                </a:solidFill>
                <a:latin typeface="Courier New" pitchFamily="49" charset="0"/>
              </a:rPr>
              <a:t>dept_deptid_seq</a:t>
            </a:r>
            <a:r>
              <a:rPr lang="en-US" sz="1100">
                <a:latin typeface="Courier New" pitchFamily="49" charset="0"/>
              </a:rPr>
              <a:t>.CURRVAL</a:t>
            </a:r>
          </a:p>
          <a:p>
            <a:pPr lvl="1" defTabSz="427038">
              <a:spcBef>
                <a:spcPct val="0"/>
              </a:spcBef>
              <a:tabLst/>
            </a:pPr>
            <a:r>
              <a:rPr lang="en-US" sz="1100">
                <a:latin typeface="Courier New" pitchFamily="49" charset="0"/>
              </a:rPr>
              <a:t>   FROM   dual;</a:t>
            </a:r>
          </a:p>
          <a:p>
            <a:pPr lvl="1" defTabSz="427038">
              <a:spcBef>
                <a:spcPct val="0"/>
              </a:spcBef>
              <a:tabLst/>
            </a:pPr>
            <a:endParaRPr lang="en-US" sz="1100">
              <a:latin typeface="Courier New" pitchFamily="49" charset="0"/>
            </a:endParaRPr>
          </a:p>
          <a:p>
            <a:pPr lvl="1" defTabSz="427038">
              <a:lnSpc>
                <a:spcPct val="100000"/>
              </a:lnSpc>
              <a:spcBef>
                <a:spcPct val="30000"/>
              </a:spcBef>
              <a:tabLst/>
            </a:pPr>
            <a:endParaRPr lang="en-US" sz="1100">
              <a:latin typeface="Times New Roman" pitchFamily="18" charset="0"/>
            </a:endParaRPr>
          </a:p>
          <a:p>
            <a:pPr lvl="1" defTabSz="427038">
              <a:lnSpc>
                <a:spcPct val="100000"/>
              </a:lnSpc>
              <a:spcBef>
                <a:spcPct val="30000"/>
              </a:spcBef>
              <a:tabLst/>
            </a:pPr>
            <a:endParaRPr lang="en-US" sz="1100">
              <a:latin typeface="Times New Roman" pitchFamily="18" charset="0"/>
            </a:endParaRPr>
          </a:p>
          <a:p>
            <a:pPr lvl="1" defTabSz="427038">
              <a:lnSpc>
                <a:spcPct val="100000"/>
              </a:lnSpc>
              <a:spcBef>
                <a:spcPct val="30000"/>
              </a:spcBef>
              <a:tabLst/>
            </a:pPr>
            <a:r>
              <a:rPr lang="en-US" sz="1100">
                <a:latin typeface="Times New Roman" pitchFamily="18" charset="0"/>
              </a:rPr>
              <a:t>Suppose now you want to hire employees to staff the new department. The </a:t>
            </a:r>
            <a:r>
              <a:rPr lang="en-US" sz="1100">
                <a:latin typeface="Courier New" pitchFamily="49" charset="0"/>
              </a:rPr>
              <a:t>INSERT</a:t>
            </a:r>
            <a:r>
              <a:rPr lang="en-US" sz="1100">
                <a:latin typeface="Times New Roman" pitchFamily="18" charset="0"/>
              </a:rPr>
              <a:t> statement to be executed for all new employees can include the following code:</a:t>
            </a:r>
          </a:p>
          <a:p>
            <a:pPr defTabSz="427038">
              <a:lnSpc>
                <a:spcPct val="100000"/>
              </a:lnSpc>
              <a:spcBef>
                <a:spcPct val="0"/>
              </a:spcBef>
              <a:tabLst/>
            </a:pPr>
            <a:r>
              <a:rPr lang="en-US" sz="1100" b="0">
                <a:latin typeface="Courier New" pitchFamily="49" charset="0"/>
              </a:rPr>
              <a:t>    INSERT INTO employees (employee_id, department_id, ...)</a:t>
            </a:r>
          </a:p>
          <a:p>
            <a:pPr defTabSz="427038">
              <a:lnSpc>
                <a:spcPct val="100000"/>
              </a:lnSpc>
              <a:spcBef>
                <a:spcPct val="0"/>
              </a:spcBef>
              <a:tabLst/>
            </a:pPr>
            <a:r>
              <a:rPr lang="en-US" sz="1100" b="0">
                <a:latin typeface="Courier New" pitchFamily="49" charset="0"/>
              </a:rPr>
              <a:t>    VALUES (employees_seq.NEXTVAL, </a:t>
            </a:r>
            <a:r>
              <a:rPr lang="en-US" sz="1100">
                <a:solidFill>
                  <a:srgbClr val="000000"/>
                </a:solidFill>
                <a:latin typeface="Courier New" pitchFamily="49" charset="0"/>
              </a:rPr>
              <a:t>dept_deptid_seq</a:t>
            </a:r>
            <a:r>
              <a:rPr lang="en-US" sz="1100" b="0">
                <a:latin typeface="Courier New" pitchFamily="49" charset="0"/>
              </a:rPr>
              <a:t> .CURRVAL, ...);</a:t>
            </a:r>
            <a:endParaRPr lang="en-US" sz="1100" b="0"/>
          </a:p>
          <a:p>
            <a:pPr lvl="1" defTabSz="427038">
              <a:lnSpc>
                <a:spcPct val="100000"/>
              </a:lnSpc>
              <a:spcBef>
                <a:spcPct val="30000"/>
              </a:spcBef>
              <a:tabLst/>
            </a:pPr>
            <a:r>
              <a:rPr lang="en-US" sz="1100" b="1">
                <a:latin typeface="Times New Roman" pitchFamily="18" charset="0"/>
              </a:rPr>
              <a:t>Note:</a:t>
            </a:r>
            <a:r>
              <a:rPr lang="en-US" sz="1100">
                <a:latin typeface="Times New Roman" pitchFamily="18" charset="0"/>
              </a:rPr>
              <a:t> The preceding example assumes that a sequence called </a:t>
            </a:r>
            <a:r>
              <a:rPr lang="en-US" sz="1100">
                <a:latin typeface="Courier New" pitchFamily="49" charset="0"/>
              </a:rPr>
              <a:t>EMPLOYEE_SEQ</a:t>
            </a:r>
            <a:r>
              <a:rPr lang="en-US" sz="1100">
                <a:latin typeface="Times New Roman" pitchFamily="18" charset="0"/>
              </a:rPr>
              <a:t> has already been created for generating new employee numbers.</a:t>
            </a:r>
          </a:p>
        </p:txBody>
      </p:sp>
      <p:pic>
        <p:nvPicPr>
          <p:cNvPr id="24580" name="Picture 4"/>
          <p:cNvPicPr>
            <a:picLocks noChangeAspect="1" noChangeArrowheads="1"/>
          </p:cNvPicPr>
          <p:nvPr/>
        </p:nvPicPr>
        <p:blipFill>
          <a:blip r:embed="rId3"/>
          <a:srcRect/>
          <a:stretch>
            <a:fillRect/>
          </a:stretch>
        </p:blipFill>
        <p:spPr bwMode="auto">
          <a:xfrm>
            <a:off x="771526" y="6120413"/>
            <a:ext cx="5249863" cy="504728"/>
          </a:xfrm>
          <a:prstGeom prst="rect">
            <a:avLst/>
          </a:prstGeom>
          <a:noFill/>
          <a:ln w="25400">
            <a:noFill/>
            <a:miter lim="800000"/>
            <a:headEnd type="none" w="sm" len="sm"/>
            <a:tailEnd type="none" w="med" len="lg"/>
          </a:ln>
          <a:effectLst/>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12750" y="4722813"/>
            <a:ext cx="6029325" cy="3757612"/>
          </a:xfrm>
          <a:noFill/>
          <a:ln/>
        </p:spPr>
        <p:txBody>
          <a:bodyPr/>
          <a:lstStyle/>
          <a:p>
            <a:pPr>
              <a:tabLst/>
            </a:pPr>
            <a:endParaRPr lang="en-US" dirty="0"/>
          </a:p>
        </p:txBody>
      </p:sp>
      <p:sp>
        <p:nvSpPr>
          <p:cNvPr id="10243" name="Rectangle 3"/>
          <p:cNvSpPr>
            <a:spLocks noGrp="1" noRot="1" noChangeAspect="1" noChangeArrowheads="1" noTextEdit="1"/>
          </p:cNvSpPr>
          <p:nvPr>
            <p:ph type="sldImg"/>
          </p:nvPr>
        </p:nvSpPr>
        <p:spPr>
          <a:ln cap="flat"/>
        </p:spPr>
      </p:sp>
      <p:graphicFrame>
        <p:nvGraphicFramePr>
          <p:cNvPr id="10244" name="Object 4"/>
          <p:cNvGraphicFramePr>
            <a:graphicFrameLocks/>
          </p:cNvGraphicFramePr>
          <p:nvPr/>
        </p:nvGraphicFramePr>
        <p:xfrm>
          <a:off x="630238" y="6446838"/>
          <a:ext cx="5776912" cy="2276475"/>
        </p:xfrm>
        <a:graphic>
          <a:graphicData uri="http://schemas.openxmlformats.org/presentationml/2006/ole">
            <p:oleObj spid="_x0000_s102402" name="Document" r:id="rId4" imgW="6026040" imgH="2374560" progId="Word.Document.8">
              <p:embed/>
            </p:oleObj>
          </a:graphicData>
        </a:graphic>
      </p:graphicFrame>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396875" y="4735200"/>
            <a:ext cx="6180138" cy="3757590"/>
          </a:xfrm>
          <a:noFill/>
          <a:ln/>
        </p:spPr>
        <p:txBody>
          <a:bodyPr lIns="92684" tIns="47102" rIns="92684" bIns="47102"/>
          <a:lstStyle/>
          <a:p>
            <a:pPr defTabSz="427038">
              <a:lnSpc>
                <a:spcPct val="100000"/>
              </a:lnSpc>
              <a:spcBef>
                <a:spcPct val="30000"/>
              </a:spcBef>
              <a:tabLst/>
            </a:pPr>
            <a:r>
              <a:rPr lang="en-US" sz="1100"/>
              <a:t>Caching Sequence Values</a:t>
            </a:r>
          </a:p>
          <a:p>
            <a:pPr lvl="1" defTabSz="427038">
              <a:lnSpc>
                <a:spcPct val="100000"/>
              </a:lnSpc>
              <a:spcBef>
                <a:spcPct val="30000"/>
              </a:spcBef>
              <a:tabLst/>
            </a:pPr>
            <a:r>
              <a:rPr lang="en-US" sz="1100">
                <a:solidFill>
                  <a:schemeClr val="hlink"/>
                </a:solidFill>
                <a:latin typeface="Times New Roman" pitchFamily="18" charset="0"/>
              </a:rPr>
              <a:t>Cache sequences</a:t>
            </a:r>
            <a:r>
              <a:rPr lang="en-US" sz="1100">
                <a:latin typeface="Times New Roman" pitchFamily="18" charset="0"/>
              </a:rPr>
              <a:t> in memory to provide faster access to those sequence values. The cache is populated the first time you refer to the sequence. Each request for the next sequence value is retrieved from the cached sequence. After the last sequence value is used, the next request for the sequence pulls another cache of sequences into memory.</a:t>
            </a:r>
          </a:p>
          <a:p>
            <a:pPr lvl="1" defTabSz="427038">
              <a:tabLst/>
            </a:pPr>
            <a:r>
              <a:rPr lang="en-US" sz="1100" b="1"/>
              <a:t>Gaps in the Sequence</a:t>
            </a:r>
            <a:endParaRPr lang="en-US" b="1"/>
          </a:p>
          <a:p>
            <a:pPr lvl="1" defTabSz="427038">
              <a:lnSpc>
                <a:spcPct val="100000"/>
              </a:lnSpc>
              <a:spcBef>
                <a:spcPct val="30000"/>
              </a:spcBef>
              <a:tabLst/>
            </a:pPr>
            <a:r>
              <a:rPr lang="en-US" sz="1100">
                <a:latin typeface="Times New Roman" pitchFamily="18" charset="0"/>
              </a:rPr>
              <a:t>Although sequence generators issue sequential numbers without gaps, this action occurs independent of a commit or rollback. Therefore, if you roll back a statement containing a sequence, the number is lost.</a:t>
            </a:r>
          </a:p>
          <a:p>
            <a:pPr lvl="1" defTabSz="427038">
              <a:lnSpc>
                <a:spcPct val="100000"/>
              </a:lnSpc>
              <a:spcBef>
                <a:spcPct val="30000"/>
              </a:spcBef>
              <a:tabLst/>
            </a:pPr>
            <a:r>
              <a:rPr lang="en-US" sz="1100">
                <a:latin typeface="Times New Roman" pitchFamily="18" charset="0"/>
              </a:rPr>
              <a:t>Another event that can cause gaps in the sequence is a system crash. If the sequence caches values in the memory, then those values are lost if the system crashes.</a:t>
            </a:r>
          </a:p>
          <a:p>
            <a:pPr lvl="1" defTabSz="427038">
              <a:lnSpc>
                <a:spcPct val="100000"/>
              </a:lnSpc>
              <a:spcBef>
                <a:spcPct val="30000"/>
              </a:spcBef>
              <a:tabLst/>
            </a:pPr>
            <a:r>
              <a:rPr lang="en-US" sz="1100">
                <a:latin typeface="Times New Roman" pitchFamily="18" charset="0"/>
              </a:rPr>
              <a:t>Because sequences are not tied directly to tables, the same sequence can be used for multiple tables. If you do so, each table can contain gaps in the sequential numbers.</a:t>
            </a:r>
          </a:p>
          <a:p>
            <a:pPr lvl="1" defTabSz="427038">
              <a:tabLst/>
            </a:pPr>
            <a:r>
              <a:rPr lang="en-US" sz="1100" b="1"/>
              <a:t>Viewing the Next Available Sequence Value without Incrementing It</a:t>
            </a:r>
          </a:p>
          <a:p>
            <a:pPr lvl="1" defTabSz="427038">
              <a:lnSpc>
                <a:spcPct val="100000"/>
              </a:lnSpc>
              <a:spcBef>
                <a:spcPct val="30000"/>
              </a:spcBef>
              <a:tabLst/>
            </a:pPr>
            <a:r>
              <a:rPr lang="en-US" sz="1100">
                <a:latin typeface="Times New Roman" pitchFamily="18" charset="0"/>
              </a:rPr>
              <a:t>If the sequence was created with </a:t>
            </a:r>
            <a:r>
              <a:rPr lang="en-US" sz="1100">
                <a:latin typeface="Courier New" pitchFamily="49" charset="0"/>
              </a:rPr>
              <a:t>NOCACHE</a:t>
            </a:r>
            <a:r>
              <a:rPr lang="en-US" sz="1100">
                <a:latin typeface="Times New Roman" pitchFamily="18" charset="0"/>
              </a:rPr>
              <a:t>, it is possible to </a:t>
            </a:r>
            <a:r>
              <a:rPr lang="en-US" sz="1100">
                <a:solidFill>
                  <a:schemeClr val="hlink"/>
                </a:solidFill>
                <a:latin typeface="Times New Roman" pitchFamily="18" charset="0"/>
              </a:rPr>
              <a:t>view the next available sequence value</a:t>
            </a:r>
            <a:r>
              <a:rPr lang="en-US" sz="1100">
                <a:latin typeface="Times New Roman" pitchFamily="18" charset="0"/>
              </a:rPr>
              <a:t> without incrementing it by querying the </a:t>
            </a:r>
            <a:r>
              <a:rPr lang="en-US" sz="1100">
                <a:latin typeface="Courier New" pitchFamily="49" charset="0"/>
              </a:rPr>
              <a:t>USER_SEQUENCES</a:t>
            </a:r>
            <a:r>
              <a:rPr lang="en-US" sz="1100">
                <a:latin typeface="Times New Roman" pitchFamily="18" charset="0"/>
              </a:rPr>
              <a:t> table.</a:t>
            </a:r>
          </a:p>
          <a:p>
            <a:pPr defTabSz="427038">
              <a:lnSpc>
                <a:spcPct val="100000"/>
              </a:lnSpc>
              <a:spcBef>
                <a:spcPct val="30000"/>
              </a:spcBef>
              <a:tabLst/>
            </a:pPr>
            <a:r>
              <a:rPr lang="en-US" sz="1100">
                <a:solidFill>
                  <a:srgbClr val="0000FF"/>
                </a:solidFill>
              </a:rPr>
              <a:t>Instructor Note</a:t>
            </a:r>
          </a:p>
          <a:p>
            <a:pPr lvl="1" defTabSz="427038">
              <a:lnSpc>
                <a:spcPct val="100000"/>
              </a:lnSpc>
              <a:spcBef>
                <a:spcPct val="30000"/>
              </a:spcBef>
              <a:tabLst/>
            </a:pPr>
            <a:r>
              <a:rPr lang="en-US" sz="1100">
                <a:solidFill>
                  <a:srgbClr val="0000FF"/>
                </a:solidFill>
                <a:latin typeface="Times New Roman" pitchFamily="18" charset="0"/>
              </a:rPr>
              <a:t>Frequently used sequences should be created with caching to improve efficiency. For cached sequences, there is no way to find out what the next available sequence value will be without actually obtaining, and using up, that value. It is recommended that users resist finding the next sequence value. Trust the system to provide a unique value each time a sequence is used in an </a:t>
            </a:r>
            <a:r>
              <a:rPr lang="en-US" sz="1100">
                <a:solidFill>
                  <a:srgbClr val="0000FF"/>
                </a:solidFill>
                <a:latin typeface="Courier New" pitchFamily="49" charset="0"/>
              </a:rPr>
              <a:t>INSERT</a:t>
            </a:r>
            <a:r>
              <a:rPr lang="en-US" sz="1100">
                <a:solidFill>
                  <a:srgbClr val="0000FF"/>
                </a:solidFill>
                <a:latin typeface="Times New Roman" pitchFamily="18" charset="0"/>
              </a:rPr>
              <a:t> statement. </a:t>
            </a:r>
          </a:p>
        </p:txBody>
      </p:sp>
      <p:sp>
        <p:nvSpPr>
          <p:cNvPr id="26627" name="Rectangle 3"/>
          <p:cNvSpPr>
            <a:spLocks noGrp="1" noRot="1" noChangeAspect="1" noChangeArrowheads="1" noTextEdit="1"/>
          </p:cNvSpPr>
          <p:nvPr>
            <p:ph type="sldImg"/>
          </p:nvPr>
        </p:nvSpPr>
        <p:spPr>
          <a:xfrm>
            <a:off x="488950" y="158750"/>
            <a:ext cx="5875338" cy="44069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09575" y="150813"/>
            <a:ext cx="5875338" cy="4406900"/>
          </a:xfrm>
          <a:ln cap="flat"/>
        </p:spPr>
      </p:sp>
      <p:sp>
        <p:nvSpPr>
          <p:cNvPr id="28675" name="Rectangle 3"/>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tabLst/>
            </a:pPr>
            <a:r>
              <a:rPr lang="en-US" sz="1100"/>
              <a:t>Altering a Sequence</a:t>
            </a:r>
          </a:p>
          <a:p>
            <a:pPr lvl="1" defTabSz="427038">
              <a:lnSpc>
                <a:spcPct val="100000"/>
              </a:lnSpc>
              <a:spcBef>
                <a:spcPct val="30000"/>
              </a:spcBef>
              <a:tabLst/>
            </a:pPr>
            <a:r>
              <a:rPr lang="en-US" sz="1100">
                <a:latin typeface="Times New Roman" pitchFamily="18" charset="0"/>
              </a:rPr>
              <a:t>If you reach the </a:t>
            </a:r>
            <a:r>
              <a:rPr lang="en-US" sz="1100">
                <a:latin typeface="Courier New" pitchFamily="49" charset="0"/>
              </a:rPr>
              <a:t>MAXVALUE</a:t>
            </a:r>
            <a:r>
              <a:rPr lang="en-US" sz="1100">
                <a:latin typeface="Times New Roman" pitchFamily="18" charset="0"/>
              </a:rPr>
              <a:t> limit for your sequence, no additional values from the sequence are allocated and you will receive an error indicating that the sequence exceeds the </a:t>
            </a:r>
            <a:r>
              <a:rPr lang="en-US" sz="1100">
                <a:latin typeface="Courier New" pitchFamily="49" charset="0"/>
              </a:rPr>
              <a:t>MAXVALUE</a:t>
            </a:r>
            <a:r>
              <a:rPr lang="en-US" sz="1100">
                <a:latin typeface="Times New Roman" pitchFamily="18" charset="0"/>
              </a:rPr>
              <a:t>. To continue to use the sequence, you can modify it by using the </a:t>
            </a:r>
            <a:r>
              <a:rPr lang="en-US" sz="1100">
                <a:solidFill>
                  <a:schemeClr val="hlink"/>
                </a:solidFill>
                <a:latin typeface="Courier New" pitchFamily="49" charset="0"/>
              </a:rPr>
              <a:t>ALTER</a:t>
            </a:r>
            <a:r>
              <a:rPr lang="en-US" sz="1100">
                <a:solidFill>
                  <a:schemeClr val="hlink"/>
                </a:solidFill>
                <a:latin typeface="Times New Roman" pitchFamily="18" charset="0"/>
              </a:rPr>
              <a:t> </a:t>
            </a:r>
            <a:r>
              <a:rPr lang="en-US" sz="1100">
                <a:solidFill>
                  <a:schemeClr val="hlink"/>
                </a:solidFill>
                <a:latin typeface="Courier New" pitchFamily="49" charset="0"/>
              </a:rPr>
              <a:t>SEQUENCE</a:t>
            </a:r>
            <a:r>
              <a:rPr lang="en-US" sz="1100">
                <a:solidFill>
                  <a:schemeClr val="hlink"/>
                </a:solidFill>
                <a:latin typeface="Times New Roman" pitchFamily="18" charset="0"/>
              </a:rPr>
              <a:t> statement</a:t>
            </a:r>
            <a:r>
              <a:rPr lang="en-US" sz="1100">
                <a:latin typeface="Times New Roman" pitchFamily="18" charset="0"/>
              </a:rPr>
              <a:t>.</a:t>
            </a:r>
          </a:p>
          <a:p>
            <a:pPr lvl="1" defTabSz="427038">
              <a:lnSpc>
                <a:spcPct val="100000"/>
              </a:lnSpc>
              <a:spcBef>
                <a:spcPct val="30000"/>
              </a:spcBef>
              <a:tabLst/>
            </a:pPr>
            <a:r>
              <a:rPr lang="en-US" sz="1100" b="1">
                <a:latin typeface="Times New Roman" pitchFamily="18" charset="0"/>
              </a:rPr>
              <a:t>Syntax</a:t>
            </a:r>
          </a:p>
          <a:p>
            <a:pPr lvl="1" defTabSz="427038">
              <a:lnSpc>
                <a:spcPct val="100000"/>
              </a:lnSpc>
              <a:spcBef>
                <a:spcPct val="0"/>
              </a:spcBef>
              <a:tabLst/>
            </a:pPr>
            <a:r>
              <a:rPr lang="en-US" sz="1100">
                <a:latin typeface="Courier New" pitchFamily="49" charset="0"/>
              </a:rPr>
              <a:t> ALTER  SEQUENCE	</a:t>
            </a:r>
            <a:r>
              <a:rPr lang="en-US" sz="1100" i="1">
                <a:latin typeface="Courier New" pitchFamily="49" charset="0"/>
              </a:rPr>
              <a:t>sequence</a:t>
            </a:r>
            <a:endParaRPr lang="en-US" sz="1100">
              <a:latin typeface="Courier New" pitchFamily="49" charset="0"/>
            </a:endParaRPr>
          </a:p>
          <a:p>
            <a:pPr lvl="1" defTabSz="427038">
              <a:lnSpc>
                <a:spcPct val="100000"/>
              </a:lnSpc>
              <a:spcBef>
                <a:spcPct val="0"/>
              </a:spcBef>
              <a:tabLst/>
            </a:pPr>
            <a:r>
              <a:rPr lang="en-US" sz="1100">
                <a:latin typeface="Courier New" pitchFamily="49" charset="0"/>
              </a:rPr>
              <a:t>        [INCREMENT BY </a:t>
            </a:r>
            <a:r>
              <a:rPr lang="en-US" sz="1100" i="1">
                <a:latin typeface="Courier New" pitchFamily="49" charset="0"/>
              </a:rPr>
              <a:t>n</a:t>
            </a:r>
            <a:r>
              <a:rPr lang="en-US" sz="1100">
                <a:latin typeface="Courier New" pitchFamily="49" charset="0"/>
              </a:rPr>
              <a:t>]</a:t>
            </a:r>
          </a:p>
          <a:p>
            <a:pPr lvl="1" defTabSz="427038">
              <a:lnSpc>
                <a:spcPct val="100000"/>
              </a:lnSpc>
              <a:spcBef>
                <a:spcPct val="0"/>
              </a:spcBef>
              <a:tabLst/>
            </a:pPr>
            <a:r>
              <a:rPr lang="en-US" sz="1100">
                <a:latin typeface="Courier New" pitchFamily="49" charset="0"/>
              </a:rPr>
              <a:t>        [{MAXVALUE </a:t>
            </a:r>
            <a:r>
              <a:rPr lang="en-US" sz="1100" i="1">
                <a:latin typeface="Courier New" pitchFamily="49" charset="0"/>
              </a:rPr>
              <a:t>n</a:t>
            </a:r>
            <a:r>
              <a:rPr lang="en-US" sz="1100">
                <a:latin typeface="Courier New" pitchFamily="49" charset="0"/>
              </a:rPr>
              <a:t> | NOMAXVALUE}]</a:t>
            </a:r>
          </a:p>
          <a:p>
            <a:pPr lvl="1" defTabSz="427038">
              <a:lnSpc>
                <a:spcPct val="100000"/>
              </a:lnSpc>
              <a:spcBef>
                <a:spcPct val="0"/>
              </a:spcBef>
              <a:tabLst/>
            </a:pPr>
            <a:r>
              <a:rPr lang="en-US" sz="1100">
                <a:latin typeface="Courier New" pitchFamily="49" charset="0"/>
              </a:rPr>
              <a:t>        [{MINVALUE </a:t>
            </a:r>
            <a:r>
              <a:rPr lang="en-US" sz="1100" i="1">
                <a:latin typeface="Courier New" pitchFamily="49" charset="0"/>
              </a:rPr>
              <a:t>n</a:t>
            </a:r>
            <a:r>
              <a:rPr lang="en-US" sz="1100">
                <a:latin typeface="Courier New" pitchFamily="49" charset="0"/>
              </a:rPr>
              <a:t> | NOMINVALUE}]</a:t>
            </a:r>
          </a:p>
          <a:p>
            <a:pPr lvl="1" defTabSz="427038">
              <a:lnSpc>
                <a:spcPct val="100000"/>
              </a:lnSpc>
              <a:spcBef>
                <a:spcPct val="0"/>
              </a:spcBef>
              <a:tabLst/>
            </a:pPr>
            <a:r>
              <a:rPr lang="en-US" sz="1100">
                <a:latin typeface="Courier New" pitchFamily="49" charset="0"/>
              </a:rPr>
              <a:t>        [{CYCLE | NOCYCLE}]</a:t>
            </a:r>
          </a:p>
          <a:p>
            <a:pPr lvl="1" defTabSz="427038">
              <a:lnSpc>
                <a:spcPct val="100000"/>
              </a:lnSpc>
              <a:spcBef>
                <a:spcPct val="0"/>
              </a:spcBef>
              <a:tabLst/>
            </a:pPr>
            <a:r>
              <a:rPr lang="en-US" sz="1100">
                <a:latin typeface="Courier New" pitchFamily="49" charset="0"/>
              </a:rPr>
              <a:t>        [{CACHE </a:t>
            </a:r>
            <a:r>
              <a:rPr lang="en-US" sz="1100" i="1">
                <a:latin typeface="Courier New" pitchFamily="49" charset="0"/>
              </a:rPr>
              <a:t>n</a:t>
            </a:r>
            <a:r>
              <a:rPr lang="en-US" sz="1100">
                <a:latin typeface="Courier New" pitchFamily="49" charset="0"/>
              </a:rPr>
              <a:t> | NOCACHE}];</a:t>
            </a:r>
            <a:endParaRPr lang="en-US" sz="1100"/>
          </a:p>
          <a:p>
            <a:pPr lvl="1" defTabSz="427038">
              <a:lnSpc>
                <a:spcPct val="100000"/>
              </a:lnSpc>
              <a:spcBef>
                <a:spcPct val="30000"/>
              </a:spcBef>
              <a:tabLst/>
            </a:pPr>
            <a:endParaRPr lang="en-US" sz="1100" b="1"/>
          </a:p>
          <a:p>
            <a:pPr lvl="1" defTabSz="427038">
              <a:lnSpc>
                <a:spcPct val="100000"/>
              </a:lnSpc>
              <a:spcBef>
                <a:spcPct val="30000"/>
              </a:spcBef>
              <a:tabLst/>
            </a:pPr>
            <a:r>
              <a:rPr lang="en-US" sz="1100">
                <a:latin typeface="Times New Roman" pitchFamily="18" charset="0"/>
              </a:rPr>
              <a:t>In the syntax:</a:t>
            </a:r>
            <a:endParaRPr lang="en-US" sz="1100" b="1">
              <a:latin typeface="Times New Roman" pitchFamily="18" charset="0"/>
            </a:endParaRPr>
          </a:p>
          <a:p>
            <a:pPr lvl="1" defTabSz="427038">
              <a:lnSpc>
                <a:spcPct val="100000"/>
              </a:lnSpc>
              <a:spcBef>
                <a:spcPct val="30000"/>
              </a:spcBef>
              <a:tabLst/>
            </a:pPr>
            <a:r>
              <a:rPr lang="en-US" sz="1100" b="1">
                <a:latin typeface="Times New Roman" pitchFamily="18" charset="0"/>
              </a:rPr>
              <a:t>	</a:t>
            </a:r>
            <a:r>
              <a:rPr lang="en-US" sz="1100" i="1">
                <a:latin typeface="Courier New" pitchFamily="49" charset="0"/>
              </a:rPr>
              <a:t>sequence</a:t>
            </a:r>
            <a:r>
              <a:rPr lang="en-US" sz="1100">
                <a:latin typeface="Times New Roman" pitchFamily="18" charset="0"/>
              </a:rPr>
              <a:t> is the name of the sequence generator</a:t>
            </a:r>
          </a:p>
          <a:p>
            <a:pPr lvl="1" defTabSz="427038">
              <a:lnSpc>
                <a:spcPct val="100000"/>
              </a:lnSpc>
              <a:spcBef>
                <a:spcPct val="30000"/>
              </a:spcBef>
              <a:tabLst/>
            </a:pPr>
            <a:r>
              <a:rPr lang="en-US" sz="1100">
                <a:latin typeface="Times New Roman" pitchFamily="18" charset="0"/>
              </a:rPr>
              <a:t>For more information, see </a:t>
            </a:r>
            <a:r>
              <a:rPr lang="en-US" sz="1100" i="1">
                <a:latin typeface="Times New Roman" pitchFamily="18" charset="0"/>
              </a:rPr>
              <a:t>Oracle9i SQL Reference</a:t>
            </a:r>
            <a:r>
              <a:rPr lang="en-US" sz="1100">
                <a:latin typeface="Times New Roman" pitchFamily="18" charset="0"/>
              </a:rPr>
              <a:t>, “</a:t>
            </a:r>
            <a:r>
              <a:rPr lang="en-US" sz="1100">
                <a:latin typeface="Courier New" pitchFamily="49" charset="0"/>
              </a:rPr>
              <a:t>ALTER SEQUENCE</a:t>
            </a:r>
            <a:r>
              <a:rPr lang="en-US" sz="1100">
                <a:latin typeface="Times New Roman" pitchFamily="18" charset="0"/>
              </a:rPr>
              <a:t>.”</a:t>
            </a:r>
          </a:p>
          <a:p>
            <a:pPr lvl="1" defTabSz="427038">
              <a:lnSpc>
                <a:spcPct val="100000"/>
              </a:lnSpc>
              <a:spcBef>
                <a:spcPct val="30000"/>
              </a:spcBef>
              <a:tabLst/>
            </a:pPr>
            <a:endParaRPr lang="en-US" sz="1100">
              <a:latin typeface="Times New Roman" pitchFamily="18" charset="0"/>
            </a:endParaRPr>
          </a:p>
          <a:p>
            <a:pPr defTabSz="427038">
              <a:lnSpc>
                <a:spcPct val="100000"/>
              </a:lnSpc>
              <a:spcBef>
                <a:spcPct val="30000"/>
              </a:spcBef>
              <a:tabLst/>
            </a:pPr>
            <a:endParaRPr lang="en-US" sz="1100" b="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09575" y="150813"/>
            <a:ext cx="5875338" cy="4406900"/>
          </a:xfrm>
          <a:ln cap="flat"/>
        </p:spPr>
      </p:sp>
      <p:sp>
        <p:nvSpPr>
          <p:cNvPr id="28675" name="Rectangle 3"/>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tabLst/>
            </a:pPr>
            <a:r>
              <a:rPr lang="en-US" sz="1100"/>
              <a:t>Altering a Sequence</a:t>
            </a:r>
          </a:p>
          <a:p>
            <a:pPr lvl="1" defTabSz="427038">
              <a:lnSpc>
                <a:spcPct val="100000"/>
              </a:lnSpc>
              <a:spcBef>
                <a:spcPct val="30000"/>
              </a:spcBef>
              <a:tabLst/>
            </a:pPr>
            <a:r>
              <a:rPr lang="en-US" sz="1100">
                <a:latin typeface="Times New Roman" pitchFamily="18" charset="0"/>
              </a:rPr>
              <a:t>If you reach the </a:t>
            </a:r>
            <a:r>
              <a:rPr lang="en-US" sz="1100">
                <a:latin typeface="Courier New" pitchFamily="49" charset="0"/>
              </a:rPr>
              <a:t>MAXVALUE</a:t>
            </a:r>
            <a:r>
              <a:rPr lang="en-US" sz="1100">
                <a:latin typeface="Times New Roman" pitchFamily="18" charset="0"/>
              </a:rPr>
              <a:t> limit for your sequence, no additional values from the sequence are allocated and you will receive an error indicating that the sequence exceeds the </a:t>
            </a:r>
            <a:r>
              <a:rPr lang="en-US" sz="1100">
                <a:latin typeface="Courier New" pitchFamily="49" charset="0"/>
              </a:rPr>
              <a:t>MAXVALUE</a:t>
            </a:r>
            <a:r>
              <a:rPr lang="en-US" sz="1100">
                <a:latin typeface="Times New Roman" pitchFamily="18" charset="0"/>
              </a:rPr>
              <a:t>. To continue to use the sequence, you can modify it by using the </a:t>
            </a:r>
            <a:r>
              <a:rPr lang="en-US" sz="1100">
                <a:solidFill>
                  <a:schemeClr val="hlink"/>
                </a:solidFill>
                <a:latin typeface="Courier New" pitchFamily="49" charset="0"/>
              </a:rPr>
              <a:t>ALTER</a:t>
            </a:r>
            <a:r>
              <a:rPr lang="en-US" sz="1100">
                <a:solidFill>
                  <a:schemeClr val="hlink"/>
                </a:solidFill>
                <a:latin typeface="Times New Roman" pitchFamily="18" charset="0"/>
              </a:rPr>
              <a:t> </a:t>
            </a:r>
            <a:r>
              <a:rPr lang="en-US" sz="1100">
                <a:solidFill>
                  <a:schemeClr val="hlink"/>
                </a:solidFill>
                <a:latin typeface="Courier New" pitchFamily="49" charset="0"/>
              </a:rPr>
              <a:t>SEQUENCE</a:t>
            </a:r>
            <a:r>
              <a:rPr lang="en-US" sz="1100">
                <a:solidFill>
                  <a:schemeClr val="hlink"/>
                </a:solidFill>
                <a:latin typeface="Times New Roman" pitchFamily="18" charset="0"/>
              </a:rPr>
              <a:t> statement</a:t>
            </a:r>
            <a:r>
              <a:rPr lang="en-US" sz="1100">
                <a:latin typeface="Times New Roman" pitchFamily="18" charset="0"/>
              </a:rPr>
              <a:t>.</a:t>
            </a:r>
          </a:p>
          <a:p>
            <a:pPr lvl="1" defTabSz="427038">
              <a:lnSpc>
                <a:spcPct val="100000"/>
              </a:lnSpc>
              <a:spcBef>
                <a:spcPct val="30000"/>
              </a:spcBef>
              <a:tabLst/>
            </a:pPr>
            <a:r>
              <a:rPr lang="en-US" sz="1100" b="1">
                <a:latin typeface="Times New Roman" pitchFamily="18" charset="0"/>
              </a:rPr>
              <a:t>Syntax</a:t>
            </a:r>
          </a:p>
          <a:p>
            <a:pPr lvl="1" defTabSz="427038">
              <a:lnSpc>
                <a:spcPct val="100000"/>
              </a:lnSpc>
              <a:spcBef>
                <a:spcPct val="0"/>
              </a:spcBef>
              <a:tabLst/>
            </a:pPr>
            <a:r>
              <a:rPr lang="en-US" sz="1100">
                <a:latin typeface="Courier New" pitchFamily="49" charset="0"/>
              </a:rPr>
              <a:t> ALTER  SEQUENCE	</a:t>
            </a:r>
            <a:r>
              <a:rPr lang="en-US" sz="1100" i="1">
                <a:latin typeface="Courier New" pitchFamily="49" charset="0"/>
              </a:rPr>
              <a:t>sequence</a:t>
            </a:r>
            <a:endParaRPr lang="en-US" sz="1100">
              <a:latin typeface="Courier New" pitchFamily="49" charset="0"/>
            </a:endParaRPr>
          </a:p>
          <a:p>
            <a:pPr lvl="1" defTabSz="427038">
              <a:lnSpc>
                <a:spcPct val="100000"/>
              </a:lnSpc>
              <a:spcBef>
                <a:spcPct val="0"/>
              </a:spcBef>
              <a:tabLst/>
            </a:pPr>
            <a:r>
              <a:rPr lang="en-US" sz="1100">
                <a:latin typeface="Courier New" pitchFamily="49" charset="0"/>
              </a:rPr>
              <a:t>        [INCREMENT BY </a:t>
            </a:r>
            <a:r>
              <a:rPr lang="en-US" sz="1100" i="1">
                <a:latin typeface="Courier New" pitchFamily="49" charset="0"/>
              </a:rPr>
              <a:t>n</a:t>
            </a:r>
            <a:r>
              <a:rPr lang="en-US" sz="1100">
                <a:latin typeface="Courier New" pitchFamily="49" charset="0"/>
              </a:rPr>
              <a:t>]</a:t>
            </a:r>
          </a:p>
          <a:p>
            <a:pPr lvl="1" defTabSz="427038">
              <a:lnSpc>
                <a:spcPct val="100000"/>
              </a:lnSpc>
              <a:spcBef>
                <a:spcPct val="0"/>
              </a:spcBef>
              <a:tabLst/>
            </a:pPr>
            <a:r>
              <a:rPr lang="en-US" sz="1100">
                <a:latin typeface="Courier New" pitchFamily="49" charset="0"/>
              </a:rPr>
              <a:t>        [{MAXVALUE </a:t>
            </a:r>
            <a:r>
              <a:rPr lang="en-US" sz="1100" i="1">
                <a:latin typeface="Courier New" pitchFamily="49" charset="0"/>
              </a:rPr>
              <a:t>n</a:t>
            </a:r>
            <a:r>
              <a:rPr lang="en-US" sz="1100">
                <a:latin typeface="Courier New" pitchFamily="49" charset="0"/>
              </a:rPr>
              <a:t> | NOMAXVALUE}]</a:t>
            </a:r>
          </a:p>
          <a:p>
            <a:pPr lvl="1" defTabSz="427038">
              <a:lnSpc>
                <a:spcPct val="100000"/>
              </a:lnSpc>
              <a:spcBef>
                <a:spcPct val="0"/>
              </a:spcBef>
              <a:tabLst/>
            </a:pPr>
            <a:r>
              <a:rPr lang="en-US" sz="1100">
                <a:latin typeface="Courier New" pitchFamily="49" charset="0"/>
              </a:rPr>
              <a:t>        [{MINVALUE </a:t>
            </a:r>
            <a:r>
              <a:rPr lang="en-US" sz="1100" i="1">
                <a:latin typeface="Courier New" pitchFamily="49" charset="0"/>
              </a:rPr>
              <a:t>n</a:t>
            </a:r>
            <a:r>
              <a:rPr lang="en-US" sz="1100">
                <a:latin typeface="Courier New" pitchFamily="49" charset="0"/>
              </a:rPr>
              <a:t> | NOMINVALUE}]</a:t>
            </a:r>
          </a:p>
          <a:p>
            <a:pPr lvl="1" defTabSz="427038">
              <a:lnSpc>
                <a:spcPct val="100000"/>
              </a:lnSpc>
              <a:spcBef>
                <a:spcPct val="0"/>
              </a:spcBef>
              <a:tabLst/>
            </a:pPr>
            <a:r>
              <a:rPr lang="en-US" sz="1100">
                <a:latin typeface="Courier New" pitchFamily="49" charset="0"/>
              </a:rPr>
              <a:t>        [{CYCLE | NOCYCLE}]</a:t>
            </a:r>
          </a:p>
          <a:p>
            <a:pPr lvl="1" defTabSz="427038">
              <a:lnSpc>
                <a:spcPct val="100000"/>
              </a:lnSpc>
              <a:spcBef>
                <a:spcPct val="0"/>
              </a:spcBef>
              <a:tabLst/>
            </a:pPr>
            <a:r>
              <a:rPr lang="en-US" sz="1100">
                <a:latin typeface="Courier New" pitchFamily="49" charset="0"/>
              </a:rPr>
              <a:t>        [{CACHE </a:t>
            </a:r>
            <a:r>
              <a:rPr lang="en-US" sz="1100" i="1">
                <a:latin typeface="Courier New" pitchFamily="49" charset="0"/>
              </a:rPr>
              <a:t>n</a:t>
            </a:r>
            <a:r>
              <a:rPr lang="en-US" sz="1100">
                <a:latin typeface="Courier New" pitchFamily="49" charset="0"/>
              </a:rPr>
              <a:t> | NOCACHE}];</a:t>
            </a:r>
            <a:endParaRPr lang="en-US" sz="1100"/>
          </a:p>
          <a:p>
            <a:pPr lvl="1" defTabSz="427038">
              <a:lnSpc>
                <a:spcPct val="100000"/>
              </a:lnSpc>
              <a:spcBef>
                <a:spcPct val="30000"/>
              </a:spcBef>
              <a:tabLst/>
            </a:pPr>
            <a:endParaRPr lang="en-US" sz="1100" b="1"/>
          </a:p>
          <a:p>
            <a:pPr lvl="1" defTabSz="427038">
              <a:lnSpc>
                <a:spcPct val="100000"/>
              </a:lnSpc>
              <a:spcBef>
                <a:spcPct val="30000"/>
              </a:spcBef>
              <a:tabLst/>
            </a:pPr>
            <a:r>
              <a:rPr lang="en-US" sz="1100">
                <a:latin typeface="Times New Roman" pitchFamily="18" charset="0"/>
              </a:rPr>
              <a:t>In the syntax:</a:t>
            </a:r>
            <a:endParaRPr lang="en-US" sz="1100" b="1">
              <a:latin typeface="Times New Roman" pitchFamily="18" charset="0"/>
            </a:endParaRPr>
          </a:p>
          <a:p>
            <a:pPr lvl="1" defTabSz="427038">
              <a:lnSpc>
                <a:spcPct val="100000"/>
              </a:lnSpc>
              <a:spcBef>
                <a:spcPct val="30000"/>
              </a:spcBef>
              <a:tabLst/>
            </a:pPr>
            <a:r>
              <a:rPr lang="en-US" sz="1100" b="1">
                <a:latin typeface="Times New Roman" pitchFamily="18" charset="0"/>
              </a:rPr>
              <a:t>	</a:t>
            </a:r>
            <a:r>
              <a:rPr lang="en-US" sz="1100" i="1">
                <a:latin typeface="Courier New" pitchFamily="49" charset="0"/>
              </a:rPr>
              <a:t>sequence</a:t>
            </a:r>
            <a:r>
              <a:rPr lang="en-US" sz="1100">
                <a:latin typeface="Times New Roman" pitchFamily="18" charset="0"/>
              </a:rPr>
              <a:t> is the name of the sequence generator</a:t>
            </a:r>
          </a:p>
          <a:p>
            <a:pPr lvl="1" defTabSz="427038">
              <a:lnSpc>
                <a:spcPct val="100000"/>
              </a:lnSpc>
              <a:spcBef>
                <a:spcPct val="30000"/>
              </a:spcBef>
              <a:tabLst/>
            </a:pPr>
            <a:r>
              <a:rPr lang="en-US" sz="1100">
                <a:latin typeface="Times New Roman" pitchFamily="18" charset="0"/>
              </a:rPr>
              <a:t>For more information, see </a:t>
            </a:r>
            <a:r>
              <a:rPr lang="en-US" sz="1100" i="1">
                <a:latin typeface="Times New Roman" pitchFamily="18" charset="0"/>
              </a:rPr>
              <a:t>Oracle9i SQL Reference</a:t>
            </a:r>
            <a:r>
              <a:rPr lang="en-US" sz="1100">
                <a:latin typeface="Times New Roman" pitchFamily="18" charset="0"/>
              </a:rPr>
              <a:t>, “</a:t>
            </a:r>
            <a:r>
              <a:rPr lang="en-US" sz="1100">
                <a:latin typeface="Courier New" pitchFamily="49" charset="0"/>
              </a:rPr>
              <a:t>ALTER SEQUENCE</a:t>
            </a:r>
            <a:r>
              <a:rPr lang="en-US" sz="1100">
                <a:latin typeface="Times New Roman" pitchFamily="18" charset="0"/>
              </a:rPr>
              <a:t>.”</a:t>
            </a:r>
          </a:p>
          <a:p>
            <a:pPr lvl="1" defTabSz="427038">
              <a:lnSpc>
                <a:spcPct val="100000"/>
              </a:lnSpc>
              <a:spcBef>
                <a:spcPct val="30000"/>
              </a:spcBef>
              <a:tabLst/>
            </a:pPr>
            <a:endParaRPr lang="en-US" sz="1100">
              <a:latin typeface="Times New Roman" pitchFamily="18" charset="0"/>
            </a:endParaRPr>
          </a:p>
          <a:p>
            <a:pPr defTabSz="427038">
              <a:lnSpc>
                <a:spcPct val="100000"/>
              </a:lnSpc>
              <a:spcBef>
                <a:spcPct val="30000"/>
              </a:spcBef>
              <a:tabLst/>
            </a:pPr>
            <a:endParaRPr lang="en-US" sz="1100" b="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88950" y="158750"/>
            <a:ext cx="5875338" cy="4406900"/>
          </a:xfrm>
          <a:ln cap="flat"/>
        </p:spPr>
      </p:sp>
      <p:sp>
        <p:nvSpPr>
          <p:cNvPr id="30723" name="Rectangle 3"/>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tabLst/>
            </a:pPr>
            <a:r>
              <a:rPr lang="en-US" sz="1100"/>
              <a:t>Guidelines for Modifying Sequences</a:t>
            </a:r>
          </a:p>
          <a:p>
            <a:pPr marL="465138" lvl="2" indent="-225425" defTabSz="427038">
              <a:lnSpc>
                <a:spcPct val="100000"/>
              </a:lnSpc>
              <a:spcBef>
                <a:spcPct val="30000"/>
              </a:spcBef>
              <a:tabLst/>
            </a:pPr>
            <a:r>
              <a:rPr lang="en-US" sz="1100">
                <a:latin typeface="Times New Roman" pitchFamily="18" charset="0"/>
              </a:rPr>
              <a:t>You must be the owner or have the </a:t>
            </a:r>
            <a:r>
              <a:rPr lang="en-US" sz="1100">
                <a:latin typeface="Courier New" pitchFamily="49" charset="0"/>
              </a:rPr>
              <a:t>ALTER</a:t>
            </a:r>
            <a:r>
              <a:rPr lang="en-US" sz="1100">
                <a:latin typeface="Times New Roman" pitchFamily="18" charset="0"/>
              </a:rPr>
              <a:t> privilege for the sequence in order to modify it.</a:t>
            </a:r>
          </a:p>
          <a:p>
            <a:pPr marL="465138" lvl="2" indent="-225425" defTabSz="427038">
              <a:lnSpc>
                <a:spcPct val="100000"/>
              </a:lnSpc>
              <a:spcBef>
                <a:spcPct val="30000"/>
              </a:spcBef>
              <a:tabLst/>
            </a:pPr>
            <a:r>
              <a:rPr lang="en-US" sz="1100">
                <a:latin typeface="Times New Roman" pitchFamily="18" charset="0"/>
              </a:rPr>
              <a:t>Only future sequence numbers are affected by the </a:t>
            </a:r>
            <a:r>
              <a:rPr lang="en-US" sz="1100">
                <a:latin typeface="Courier New" pitchFamily="49" charset="0"/>
              </a:rPr>
              <a:t>ALTER SEQUENCE</a:t>
            </a:r>
            <a:r>
              <a:rPr lang="en-US" sz="1100">
                <a:latin typeface="Times New Roman" pitchFamily="18" charset="0"/>
              </a:rPr>
              <a:t> statement.</a:t>
            </a:r>
          </a:p>
          <a:p>
            <a:pPr marL="465138" lvl="2" indent="-225425" defTabSz="427038">
              <a:lnSpc>
                <a:spcPct val="100000"/>
              </a:lnSpc>
              <a:spcBef>
                <a:spcPct val="30000"/>
              </a:spcBef>
              <a:tabLst/>
            </a:pPr>
            <a:r>
              <a:rPr lang="en-US" sz="1100">
                <a:latin typeface="Times New Roman" pitchFamily="18" charset="0"/>
              </a:rPr>
              <a:t>The </a:t>
            </a:r>
            <a:r>
              <a:rPr lang="en-US" sz="1100">
                <a:latin typeface="Courier New" pitchFamily="49" charset="0"/>
              </a:rPr>
              <a:t>START WITH</a:t>
            </a:r>
            <a:r>
              <a:rPr lang="en-US" sz="1100">
                <a:latin typeface="Times New Roman" pitchFamily="18" charset="0"/>
              </a:rPr>
              <a:t> option cannot be changed using </a:t>
            </a:r>
            <a:r>
              <a:rPr lang="en-US" sz="1100">
                <a:latin typeface="Courier New" pitchFamily="49" charset="0"/>
              </a:rPr>
              <a:t>ALTER SEQUENCE</a:t>
            </a:r>
            <a:r>
              <a:rPr lang="en-US" sz="1100">
                <a:latin typeface="Times New Roman" pitchFamily="18" charset="0"/>
              </a:rPr>
              <a:t>. The sequence must be dropped and re-created in order to restart the sequence at a different number.</a:t>
            </a:r>
          </a:p>
          <a:p>
            <a:pPr marL="465138" lvl="2" indent="-225425" defTabSz="427038">
              <a:lnSpc>
                <a:spcPct val="100000"/>
              </a:lnSpc>
              <a:spcBef>
                <a:spcPct val="30000"/>
              </a:spcBef>
              <a:tabLst/>
            </a:pPr>
            <a:r>
              <a:rPr lang="en-US" sz="1100">
                <a:latin typeface="Times New Roman" pitchFamily="18" charset="0"/>
              </a:rPr>
              <a:t>Some validation is performed. For example, a new </a:t>
            </a:r>
            <a:r>
              <a:rPr lang="en-US" sz="1100">
                <a:latin typeface="Courier New" pitchFamily="49" charset="0"/>
              </a:rPr>
              <a:t>MAXVALUE</a:t>
            </a:r>
            <a:r>
              <a:rPr lang="en-US" sz="1100">
                <a:latin typeface="Times New Roman" pitchFamily="18" charset="0"/>
              </a:rPr>
              <a:t> that is less than the current sequence number cannot be imposed.</a:t>
            </a:r>
          </a:p>
          <a:p>
            <a:pPr marL="465138" lvl="2" indent="-225425" defTabSz="427038">
              <a:lnSpc>
                <a:spcPct val="100000"/>
              </a:lnSpc>
              <a:spcBef>
                <a:spcPct val="30000"/>
              </a:spcBef>
              <a:buFontTx/>
              <a:buNone/>
              <a:tabLst/>
            </a:pPr>
            <a:endParaRPr lang="en-US" sz="1100">
              <a:latin typeface="Times New Roman" pitchFamily="18" charset="0"/>
            </a:endParaRPr>
          </a:p>
          <a:p>
            <a:pPr defTabSz="427038">
              <a:lnSpc>
                <a:spcPct val="100000"/>
              </a:lnSpc>
              <a:spcBef>
                <a:spcPct val="0"/>
              </a:spcBef>
              <a:tabLst/>
            </a:pPr>
            <a:r>
              <a:rPr lang="en-US" sz="1100" b="0">
                <a:latin typeface="Courier New" pitchFamily="49" charset="0"/>
              </a:rPr>
              <a:t>      ALTER SEQUENCE </a:t>
            </a:r>
            <a:r>
              <a:rPr lang="en-US" sz="1100">
                <a:solidFill>
                  <a:srgbClr val="000000"/>
                </a:solidFill>
                <a:latin typeface="Courier New" pitchFamily="49" charset="0"/>
              </a:rPr>
              <a:t>dept_deptid_seq</a:t>
            </a:r>
            <a:endParaRPr lang="en-US" sz="1100" b="0">
              <a:latin typeface="Courier New" pitchFamily="49" charset="0"/>
            </a:endParaRPr>
          </a:p>
          <a:p>
            <a:pPr defTabSz="427038">
              <a:lnSpc>
                <a:spcPct val="100000"/>
              </a:lnSpc>
              <a:spcBef>
                <a:spcPct val="0"/>
              </a:spcBef>
              <a:tabLst/>
            </a:pPr>
            <a:r>
              <a:rPr lang="en-US" sz="1100" b="0">
                <a:latin typeface="Courier New" pitchFamily="49" charset="0"/>
              </a:rPr>
              <a:t>            INCREMENT BY 20</a:t>
            </a:r>
          </a:p>
          <a:p>
            <a:pPr defTabSz="427038">
              <a:lnSpc>
                <a:spcPct val="100000"/>
              </a:lnSpc>
              <a:spcBef>
                <a:spcPct val="0"/>
              </a:spcBef>
              <a:tabLst/>
            </a:pPr>
            <a:r>
              <a:rPr lang="en-US" sz="1100" b="0">
                <a:latin typeface="Courier New" pitchFamily="49" charset="0"/>
              </a:rPr>
              <a:t>            MAXVALUE 90</a:t>
            </a:r>
          </a:p>
          <a:p>
            <a:pPr defTabSz="427038">
              <a:lnSpc>
                <a:spcPct val="100000"/>
              </a:lnSpc>
              <a:spcBef>
                <a:spcPct val="0"/>
              </a:spcBef>
              <a:tabLst/>
            </a:pPr>
            <a:r>
              <a:rPr lang="en-US" sz="1100" b="0">
                <a:latin typeface="Courier New" pitchFamily="49" charset="0"/>
              </a:rPr>
              <a:t>            NOCACHE</a:t>
            </a:r>
          </a:p>
          <a:p>
            <a:pPr defTabSz="427038">
              <a:lnSpc>
                <a:spcPct val="100000"/>
              </a:lnSpc>
              <a:spcBef>
                <a:spcPct val="0"/>
              </a:spcBef>
              <a:tabLst/>
            </a:pPr>
            <a:r>
              <a:rPr lang="en-US" sz="1100" b="0">
                <a:latin typeface="Courier New" pitchFamily="49" charset="0"/>
              </a:rPr>
              <a:t>            NOCYCLE;</a:t>
            </a:r>
          </a:p>
          <a:p>
            <a:pPr defTabSz="427038">
              <a:lnSpc>
                <a:spcPct val="100000"/>
              </a:lnSpc>
              <a:spcBef>
                <a:spcPct val="0"/>
              </a:spcBef>
              <a:tabLst/>
            </a:pPr>
            <a:r>
              <a:rPr lang="en-US" sz="1100" b="0">
                <a:latin typeface="Courier New" pitchFamily="49" charset="0"/>
              </a:rPr>
              <a:t>      ALTER SEQUENCE </a:t>
            </a:r>
            <a:r>
              <a:rPr lang="en-US" sz="1100">
                <a:solidFill>
                  <a:srgbClr val="000000"/>
                </a:solidFill>
                <a:latin typeface="Courier New" pitchFamily="49" charset="0"/>
              </a:rPr>
              <a:t>dept_deptid_seq</a:t>
            </a:r>
            <a:endParaRPr lang="en-US" sz="1100" b="0">
              <a:latin typeface="Courier New" pitchFamily="49" charset="0"/>
            </a:endParaRPr>
          </a:p>
          <a:p>
            <a:pPr defTabSz="427038">
              <a:lnSpc>
                <a:spcPct val="100000"/>
              </a:lnSpc>
              <a:spcBef>
                <a:spcPct val="30000"/>
              </a:spcBef>
              <a:tabLst/>
            </a:pPr>
            <a:r>
              <a:rPr lang="en-US" sz="1100" b="0">
                <a:latin typeface="Courier New" pitchFamily="49" charset="0"/>
              </a:rPr>
              <a:t>      *</a:t>
            </a:r>
          </a:p>
          <a:p>
            <a:pPr defTabSz="427038">
              <a:lnSpc>
                <a:spcPct val="100000"/>
              </a:lnSpc>
              <a:spcBef>
                <a:spcPct val="0"/>
              </a:spcBef>
              <a:tabLst/>
            </a:pPr>
            <a:r>
              <a:rPr lang="en-US" sz="1100" b="0">
                <a:latin typeface="Courier New" pitchFamily="49" charset="0"/>
              </a:rPr>
              <a:t>      ERROR at line 1:</a:t>
            </a:r>
          </a:p>
          <a:p>
            <a:pPr defTabSz="427038">
              <a:lnSpc>
                <a:spcPct val="100000"/>
              </a:lnSpc>
              <a:spcBef>
                <a:spcPct val="0"/>
              </a:spcBef>
              <a:tabLst/>
            </a:pPr>
            <a:r>
              <a:rPr lang="en-US" sz="1100" b="0">
                <a:latin typeface="Courier New" pitchFamily="49" charset="0"/>
              </a:rPr>
              <a:t>      ORA-04009: MAXVALUE cannot be made to be less than the current</a:t>
            </a:r>
          </a:p>
          <a:p>
            <a:pPr defTabSz="427038">
              <a:lnSpc>
                <a:spcPct val="100000"/>
              </a:lnSpc>
              <a:spcBef>
                <a:spcPct val="0"/>
              </a:spcBef>
              <a:tabLst/>
            </a:pPr>
            <a:r>
              <a:rPr lang="en-US" sz="1100" b="0">
                <a:latin typeface="Courier New" pitchFamily="49" charset="0"/>
              </a:rPr>
              <a:t>                 value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88950" y="158750"/>
            <a:ext cx="5875338" cy="4406900"/>
          </a:xfrm>
          <a:ln cap="flat"/>
        </p:spPr>
      </p:sp>
      <p:sp>
        <p:nvSpPr>
          <p:cNvPr id="32771" name="Rectangle 3"/>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tabLst/>
            </a:pPr>
            <a:r>
              <a:rPr lang="en-US" sz="1100"/>
              <a:t>Removing a Sequence</a:t>
            </a:r>
          </a:p>
          <a:p>
            <a:pPr lvl="1" defTabSz="427038">
              <a:lnSpc>
                <a:spcPct val="100000"/>
              </a:lnSpc>
              <a:spcBef>
                <a:spcPct val="30000"/>
              </a:spcBef>
              <a:tabLst/>
            </a:pPr>
            <a:r>
              <a:rPr lang="en-US" sz="1100">
                <a:latin typeface="Times New Roman" pitchFamily="18" charset="0"/>
              </a:rPr>
              <a:t>To remove a sequence from the data dictionary, use the </a:t>
            </a:r>
            <a:r>
              <a:rPr lang="en-US" sz="1100">
                <a:solidFill>
                  <a:schemeClr val="hlink"/>
                </a:solidFill>
                <a:latin typeface="Courier New" pitchFamily="49" charset="0"/>
              </a:rPr>
              <a:t>DROP</a:t>
            </a:r>
            <a:r>
              <a:rPr lang="en-US" sz="1100">
                <a:solidFill>
                  <a:schemeClr val="hlink"/>
                </a:solidFill>
                <a:latin typeface="Times New Roman" pitchFamily="18" charset="0"/>
              </a:rPr>
              <a:t> </a:t>
            </a:r>
            <a:r>
              <a:rPr lang="en-US" sz="1100">
                <a:solidFill>
                  <a:schemeClr val="hlink"/>
                </a:solidFill>
                <a:latin typeface="Courier New" pitchFamily="49" charset="0"/>
              </a:rPr>
              <a:t>SEQUENCE</a:t>
            </a:r>
            <a:r>
              <a:rPr lang="en-US" sz="1100">
                <a:solidFill>
                  <a:schemeClr val="hlink"/>
                </a:solidFill>
                <a:latin typeface="Times New Roman" pitchFamily="18" charset="0"/>
              </a:rPr>
              <a:t> statement</a:t>
            </a:r>
            <a:r>
              <a:rPr lang="en-US" sz="1100">
                <a:latin typeface="Times New Roman" pitchFamily="18" charset="0"/>
              </a:rPr>
              <a:t>. You must be the owner of the sequence or have the </a:t>
            </a:r>
            <a:r>
              <a:rPr lang="en-US" sz="1100">
                <a:latin typeface="Courier New" pitchFamily="49" charset="0"/>
              </a:rPr>
              <a:t>DROP ANY SEQUENCE</a:t>
            </a:r>
            <a:r>
              <a:rPr lang="en-US" sz="1100">
                <a:latin typeface="Times New Roman" pitchFamily="18" charset="0"/>
              </a:rPr>
              <a:t> privilege to remove it.</a:t>
            </a:r>
          </a:p>
          <a:p>
            <a:pPr lvl="1" defTabSz="427038">
              <a:lnSpc>
                <a:spcPct val="100000"/>
              </a:lnSpc>
              <a:spcBef>
                <a:spcPct val="30000"/>
              </a:spcBef>
              <a:tabLst/>
            </a:pPr>
            <a:r>
              <a:rPr lang="en-US" sz="1100" b="1">
                <a:latin typeface="Times New Roman" pitchFamily="18" charset="0"/>
              </a:rPr>
              <a:t>Syntax</a:t>
            </a:r>
            <a:endParaRPr lang="en-US" sz="1100">
              <a:latin typeface="Times New Roman" pitchFamily="18" charset="0"/>
            </a:endParaRPr>
          </a:p>
          <a:p>
            <a:pPr algn="just" defTabSz="427038">
              <a:lnSpc>
                <a:spcPct val="100000"/>
              </a:lnSpc>
              <a:spcBef>
                <a:spcPct val="30000"/>
              </a:spcBef>
              <a:tabLst/>
            </a:pPr>
            <a:r>
              <a:rPr lang="en-US" sz="1100" b="0">
                <a:latin typeface="Times" pitchFamily="18" charset="0"/>
              </a:rPr>
              <a:t>        </a:t>
            </a:r>
            <a:r>
              <a:rPr lang="en-US" sz="1100" b="0">
                <a:latin typeface="Courier New" pitchFamily="49" charset="0"/>
              </a:rPr>
              <a:t>DROP   SEQUENCE    </a:t>
            </a:r>
            <a:r>
              <a:rPr lang="en-US" sz="1100" b="0" i="1">
                <a:latin typeface="Courier New" pitchFamily="49" charset="0"/>
              </a:rPr>
              <a:t>sequence</a:t>
            </a:r>
            <a:r>
              <a:rPr lang="en-US" sz="1100" b="0">
                <a:latin typeface="Courier New" pitchFamily="49" charset="0"/>
              </a:rPr>
              <a:t>;</a:t>
            </a:r>
          </a:p>
          <a:p>
            <a:pPr algn="just" defTabSz="427038">
              <a:lnSpc>
                <a:spcPct val="100000"/>
              </a:lnSpc>
              <a:spcBef>
                <a:spcPct val="30000"/>
              </a:spcBef>
              <a:tabLst/>
            </a:pPr>
            <a:endParaRPr lang="en-US" sz="1100" b="0">
              <a:latin typeface="Times" pitchFamily="18" charset="0"/>
            </a:endParaRPr>
          </a:p>
          <a:p>
            <a:pPr lvl="1" defTabSz="427038">
              <a:lnSpc>
                <a:spcPct val="100000"/>
              </a:lnSpc>
              <a:spcBef>
                <a:spcPct val="30000"/>
              </a:spcBef>
              <a:tabLst/>
            </a:pPr>
            <a:r>
              <a:rPr lang="en-US" sz="1100">
                <a:latin typeface="Times New Roman" pitchFamily="18" charset="0"/>
              </a:rPr>
              <a:t>In the syntax:</a:t>
            </a:r>
            <a:endParaRPr lang="en-US" sz="1100" b="1">
              <a:latin typeface="Times New Roman" pitchFamily="18" charset="0"/>
            </a:endParaRPr>
          </a:p>
          <a:p>
            <a:pPr lvl="1" defTabSz="427038">
              <a:lnSpc>
                <a:spcPct val="100000"/>
              </a:lnSpc>
              <a:spcBef>
                <a:spcPct val="30000"/>
              </a:spcBef>
              <a:tabLst/>
            </a:pPr>
            <a:r>
              <a:rPr lang="en-US" sz="1100">
                <a:latin typeface="Times New Roman" pitchFamily="18" charset="0"/>
              </a:rPr>
              <a:t>	</a:t>
            </a:r>
            <a:r>
              <a:rPr lang="en-US" sz="1100" i="1">
                <a:latin typeface="Courier New" pitchFamily="49" charset="0"/>
              </a:rPr>
              <a:t>sequence</a:t>
            </a:r>
            <a:r>
              <a:rPr lang="en-US" sz="1100" i="1">
                <a:latin typeface="Times New Roman" pitchFamily="18" charset="0"/>
              </a:rPr>
              <a:t> </a:t>
            </a:r>
            <a:r>
              <a:rPr lang="en-US" sz="1100">
                <a:latin typeface="Times New Roman" pitchFamily="18" charset="0"/>
              </a:rPr>
              <a:t>is the name of the sequence generator</a:t>
            </a:r>
          </a:p>
          <a:p>
            <a:pPr lvl="1" defTabSz="427038">
              <a:lnSpc>
                <a:spcPct val="100000"/>
              </a:lnSpc>
              <a:spcBef>
                <a:spcPct val="30000"/>
              </a:spcBef>
              <a:tabLst/>
            </a:pPr>
            <a:r>
              <a:rPr lang="en-US" sz="1100">
                <a:latin typeface="Times New Roman" pitchFamily="18" charset="0"/>
              </a:rPr>
              <a:t>For more information, see </a:t>
            </a:r>
            <a:r>
              <a:rPr lang="en-US" sz="1100" i="1">
                <a:latin typeface="Times New Roman" pitchFamily="18" charset="0"/>
              </a:rPr>
              <a:t>Oracle9i SQL Reference,</a:t>
            </a:r>
            <a:r>
              <a:rPr lang="en-US" sz="1100">
                <a:latin typeface="Times New Roman" pitchFamily="18" charset="0"/>
              </a:rPr>
              <a:t> “</a:t>
            </a:r>
            <a:r>
              <a:rPr lang="en-US" sz="1100">
                <a:latin typeface="Courier New" pitchFamily="49" charset="0"/>
              </a:rPr>
              <a:t>DROP SEQUENCE</a:t>
            </a:r>
            <a:r>
              <a:rPr lang="en-US" sz="1100">
                <a:latin typeface="Times New Roman" pitchFamily="18" charset="0"/>
              </a:rPr>
              <a:t>.”</a:t>
            </a:r>
          </a:p>
          <a:p>
            <a:pPr defTabSz="427038">
              <a:lnSpc>
                <a:spcPct val="100000"/>
              </a:lnSpc>
              <a:spcBef>
                <a:spcPct val="30000"/>
              </a:spcBef>
              <a:tabLst/>
            </a:pPr>
            <a:endParaRPr lang="en-US" sz="1100" b="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3026" y="0"/>
            <a:ext cx="2976563" cy="460146"/>
          </a:xfrm>
          <a:prstGeom prst="rect">
            <a:avLst/>
          </a:prstGeom>
          <a:noFill/>
          <a:ln w="9525">
            <a:noFill/>
            <a:miter lim="800000"/>
            <a:headEnd/>
            <a:tailEnd/>
          </a:ln>
          <a:effectLst/>
        </p:spPr>
        <p:txBody>
          <a:bodyPr wrap="none" anchor="ctr"/>
          <a:lstStyle/>
          <a:p>
            <a:endParaRPr lang="en-US"/>
          </a:p>
        </p:txBody>
      </p:sp>
      <p:sp>
        <p:nvSpPr>
          <p:cNvPr id="34819" name="Rectangle 3"/>
          <p:cNvSpPr>
            <a:spLocks noChangeArrowheads="1"/>
          </p:cNvSpPr>
          <p:nvPr/>
        </p:nvSpPr>
        <p:spPr bwMode="auto">
          <a:xfrm>
            <a:off x="-4763" y="0"/>
            <a:ext cx="2973388" cy="460146"/>
          </a:xfrm>
          <a:prstGeom prst="rect">
            <a:avLst/>
          </a:prstGeom>
          <a:noFill/>
          <a:ln w="9525">
            <a:noFill/>
            <a:miter lim="800000"/>
            <a:headEnd/>
            <a:tailEnd/>
          </a:ln>
          <a:effectLst/>
        </p:spPr>
        <p:txBody>
          <a:bodyPr wrap="none" anchor="ctr"/>
          <a:lstStyle/>
          <a:p>
            <a:endParaRPr lang="en-US"/>
          </a:p>
        </p:txBody>
      </p:sp>
      <p:sp>
        <p:nvSpPr>
          <p:cNvPr id="34820" name="Rectangle 4"/>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pPr>
            <a:r>
              <a:rPr lang="en-US" sz="1100"/>
              <a:t>Indexes </a:t>
            </a:r>
          </a:p>
          <a:p>
            <a:pPr lvl="1" defTabSz="427038">
              <a:lnSpc>
                <a:spcPct val="100000"/>
              </a:lnSpc>
              <a:spcBef>
                <a:spcPct val="30000"/>
              </a:spcBef>
            </a:pPr>
            <a:r>
              <a:rPr lang="en-US" sz="1100">
                <a:latin typeface="Times New Roman" charset="0"/>
              </a:rPr>
              <a:t>An Oracle server </a:t>
            </a:r>
            <a:r>
              <a:rPr lang="en-US" sz="1100">
                <a:solidFill>
                  <a:schemeClr val="hlink"/>
                </a:solidFill>
                <a:latin typeface="Times New Roman" charset="0"/>
              </a:rPr>
              <a:t>index</a:t>
            </a:r>
            <a:r>
              <a:rPr lang="en-US" sz="1100">
                <a:latin typeface="Times New Roman" charset="0"/>
              </a:rPr>
              <a:t> is a schema object that can speed up the retrieval of rows by using a pointer. Indexes can be created explicitly or automatically. If you do not have an index on the column, then a full table scan occurs.</a:t>
            </a:r>
          </a:p>
          <a:p>
            <a:pPr lvl="1" defTabSz="427038">
              <a:lnSpc>
                <a:spcPct val="100000"/>
              </a:lnSpc>
              <a:spcBef>
                <a:spcPct val="30000"/>
              </a:spcBef>
            </a:pPr>
            <a:r>
              <a:rPr lang="en-US" sz="1100">
                <a:latin typeface="Times New Roman" charset="0"/>
              </a:rPr>
              <a:t>An index provides direct and fast access to rows in a table. Its purpose is to reduce the necessity of disk I/O by using an indexed path to locate data quickly. The index is used and maintained automatically by the Oracle server. Once an index is created, no direct activity is required by the user.</a:t>
            </a:r>
          </a:p>
          <a:p>
            <a:pPr lvl="1" defTabSz="427038">
              <a:lnSpc>
                <a:spcPct val="100000"/>
              </a:lnSpc>
              <a:spcBef>
                <a:spcPct val="30000"/>
              </a:spcBef>
            </a:pPr>
            <a:r>
              <a:rPr lang="en-US" sz="1100">
                <a:latin typeface="Times New Roman" charset="0"/>
              </a:rPr>
              <a:t>Indexes are logically and physically independent of the table they index. This means that they can be created or dropped at any time and have no effect on the base tables or other indexes.</a:t>
            </a:r>
          </a:p>
          <a:p>
            <a:pPr lvl="1" defTabSz="427038">
              <a:lnSpc>
                <a:spcPct val="100000"/>
              </a:lnSpc>
              <a:spcBef>
                <a:spcPct val="30000"/>
              </a:spcBef>
            </a:pPr>
            <a:r>
              <a:rPr lang="en-US" sz="1100" b="1">
                <a:latin typeface="Times New Roman" charset="0"/>
              </a:rPr>
              <a:t>Note:</a:t>
            </a:r>
            <a:r>
              <a:rPr lang="en-US" sz="1100">
                <a:latin typeface="Times New Roman" charset="0"/>
              </a:rPr>
              <a:t> When you drop a table, corresponding indexes are also dropped.</a:t>
            </a:r>
          </a:p>
          <a:p>
            <a:pPr lvl="1" defTabSz="427038">
              <a:lnSpc>
                <a:spcPct val="100000"/>
              </a:lnSpc>
              <a:spcBef>
                <a:spcPct val="30000"/>
              </a:spcBef>
            </a:pPr>
            <a:r>
              <a:rPr lang="en-US" sz="1100">
                <a:latin typeface="Times New Roman" charset="0"/>
              </a:rPr>
              <a:t>For more information, see </a:t>
            </a:r>
            <a:r>
              <a:rPr lang="en-US" sz="1100" i="1">
                <a:latin typeface="Times New Roman" charset="0"/>
              </a:rPr>
              <a:t>Oracle9i Concepts</a:t>
            </a:r>
            <a:r>
              <a:rPr lang="en-US" sz="1100">
                <a:latin typeface="Times New Roman" charset="0"/>
              </a:rPr>
              <a:t>, “Schema Objects” section, “Indexes” topic.</a:t>
            </a:r>
          </a:p>
          <a:p>
            <a:pPr defTabSz="427038">
              <a:lnSpc>
                <a:spcPct val="100000"/>
              </a:lnSpc>
              <a:spcBef>
                <a:spcPct val="30000"/>
              </a:spcBef>
            </a:pPr>
            <a:endParaRPr lang="en-US" sz="1100">
              <a:latin typeface="Times New Roman" charset="0"/>
            </a:endParaRPr>
          </a:p>
          <a:p>
            <a:pPr defTabSz="427038">
              <a:lnSpc>
                <a:spcPct val="100000"/>
              </a:lnSpc>
              <a:spcBef>
                <a:spcPct val="30000"/>
              </a:spcBef>
            </a:pPr>
            <a:r>
              <a:rPr lang="en-US" sz="1100">
                <a:solidFill>
                  <a:srgbClr val="0000FF"/>
                </a:solidFill>
              </a:rPr>
              <a:t>Instructor Note</a:t>
            </a:r>
          </a:p>
          <a:p>
            <a:pPr lvl="1" defTabSz="427038">
              <a:lnSpc>
                <a:spcPct val="100000"/>
              </a:lnSpc>
              <a:spcBef>
                <a:spcPct val="30000"/>
              </a:spcBef>
            </a:pPr>
            <a:r>
              <a:rPr lang="en-US" sz="1100">
                <a:solidFill>
                  <a:srgbClr val="0000FF"/>
                </a:solidFill>
                <a:latin typeface="Times New Roman" charset="0"/>
              </a:rPr>
              <a:t>The decision to create indexes is a global, high-level decision. Creation and maintenance of indexes is often a task for the database administrator.</a:t>
            </a:r>
          </a:p>
          <a:p>
            <a:pPr lvl="1" defTabSz="427038">
              <a:lnSpc>
                <a:spcPct val="100000"/>
              </a:lnSpc>
              <a:spcBef>
                <a:spcPct val="30000"/>
              </a:spcBef>
            </a:pPr>
            <a:r>
              <a:rPr lang="en-US" sz="1100">
                <a:solidFill>
                  <a:srgbClr val="0000FF"/>
                </a:solidFill>
                <a:latin typeface="Times New Roman" charset="0"/>
              </a:rPr>
              <a:t>Reference the column that has an index in the predicate </a:t>
            </a:r>
            <a:r>
              <a:rPr lang="en-US" sz="1100">
                <a:solidFill>
                  <a:srgbClr val="0000FF"/>
                </a:solidFill>
                <a:latin typeface="Courier New" pitchFamily="49" charset="0"/>
              </a:rPr>
              <a:t>WHERE</a:t>
            </a:r>
            <a:r>
              <a:rPr lang="en-US" sz="1100">
                <a:solidFill>
                  <a:srgbClr val="0000FF"/>
                </a:solidFill>
                <a:latin typeface="Times New Roman" charset="0"/>
              </a:rPr>
              <a:t> clause without modifying the indexed column with a function or expression.</a:t>
            </a:r>
            <a:br>
              <a:rPr lang="en-US" sz="1100">
                <a:solidFill>
                  <a:srgbClr val="0000FF"/>
                </a:solidFill>
                <a:latin typeface="Times New Roman" charset="0"/>
              </a:rPr>
            </a:br>
            <a:r>
              <a:rPr lang="en-US" sz="1100">
                <a:solidFill>
                  <a:srgbClr val="0000FF"/>
                </a:solidFill>
                <a:latin typeface="Times New Roman" charset="0"/>
              </a:rPr>
              <a:t>A </a:t>
            </a:r>
            <a:r>
              <a:rPr lang="en-US" sz="1100">
                <a:solidFill>
                  <a:srgbClr val="0000FF"/>
                </a:solidFill>
                <a:latin typeface="Courier New" pitchFamily="49" charset="0"/>
              </a:rPr>
              <a:t>ROWID</a:t>
            </a:r>
            <a:r>
              <a:rPr lang="en-US" sz="1100">
                <a:solidFill>
                  <a:srgbClr val="0000FF"/>
                </a:solidFill>
                <a:latin typeface="Times New Roman" charset="0"/>
              </a:rPr>
              <a:t> is a hexadecimal string representation of the row address containing block identifier, row location in the block, and the database file identifier. The fastest way to access any particular row is by referencing its </a:t>
            </a:r>
            <a:r>
              <a:rPr lang="en-US" sz="1100">
                <a:solidFill>
                  <a:srgbClr val="0000FF"/>
                </a:solidFill>
                <a:latin typeface="Courier New" pitchFamily="49" charset="0"/>
              </a:rPr>
              <a:t>ROWID</a:t>
            </a:r>
            <a:r>
              <a:rPr lang="en-US" sz="1100">
                <a:solidFill>
                  <a:srgbClr val="0000FF"/>
                </a:solidFill>
                <a:latin typeface="Times New Roman" charset="0"/>
              </a:rPr>
              <a:t>.</a:t>
            </a:r>
          </a:p>
        </p:txBody>
      </p:sp>
      <p:sp>
        <p:nvSpPr>
          <p:cNvPr id="34821" name="Rectangle 5"/>
          <p:cNvSpPr>
            <a:spLocks noGrp="1" noRot="1" noChangeAspect="1" noChangeArrowheads="1" noTextEdit="1"/>
          </p:cNvSpPr>
          <p:nvPr>
            <p:ph type="sldImg"/>
          </p:nvPr>
        </p:nvSpPr>
        <p:spPr>
          <a:xfrm>
            <a:off x="488950" y="158750"/>
            <a:ext cx="5875338" cy="44069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83026" y="0"/>
            <a:ext cx="2976563" cy="460146"/>
          </a:xfrm>
          <a:prstGeom prst="rect">
            <a:avLst/>
          </a:prstGeom>
          <a:noFill/>
          <a:ln w="9525">
            <a:noFill/>
            <a:miter lim="800000"/>
            <a:headEnd/>
            <a:tailEnd/>
          </a:ln>
          <a:effectLst/>
        </p:spPr>
        <p:txBody>
          <a:bodyPr wrap="none" anchor="ctr"/>
          <a:lstStyle/>
          <a:p>
            <a:endParaRPr lang="en-US"/>
          </a:p>
        </p:txBody>
      </p:sp>
      <p:sp>
        <p:nvSpPr>
          <p:cNvPr id="36867" name="Rectangle 3"/>
          <p:cNvSpPr>
            <a:spLocks noChangeArrowheads="1"/>
          </p:cNvSpPr>
          <p:nvPr/>
        </p:nvSpPr>
        <p:spPr bwMode="auto">
          <a:xfrm>
            <a:off x="-4763" y="0"/>
            <a:ext cx="2973388" cy="460146"/>
          </a:xfrm>
          <a:prstGeom prst="rect">
            <a:avLst/>
          </a:prstGeom>
          <a:noFill/>
          <a:ln w="9525">
            <a:noFill/>
            <a:miter lim="800000"/>
            <a:headEnd/>
            <a:tailEnd/>
          </a:ln>
          <a:effectLst/>
        </p:spPr>
        <p:txBody>
          <a:bodyPr wrap="none" anchor="ctr"/>
          <a:lstStyle/>
          <a:p>
            <a:endParaRPr lang="en-US"/>
          </a:p>
        </p:txBody>
      </p:sp>
      <p:sp>
        <p:nvSpPr>
          <p:cNvPr id="36868" name="Rectangle 4"/>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pPr>
            <a:r>
              <a:rPr lang="en-US" sz="1100" dirty="0"/>
              <a:t>Types of Indexes</a:t>
            </a:r>
          </a:p>
          <a:p>
            <a:pPr lvl="1" defTabSz="427038">
              <a:lnSpc>
                <a:spcPct val="100000"/>
              </a:lnSpc>
              <a:spcBef>
                <a:spcPct val="30000"/>
              </a:spcBef>
            </a:pPr>
            <a:r>
              <a:rPr lang="en-US" sz="1100" dirty="0">
                <a:solidFill>
                  <a:schemeClr val="hlink"/>
                </a:solidFill>
                <a:latin typeface="Times New Roman" charset="0"/>
              </a:rPr>
              <a:t>Two types of indexes</a:t>
            </a:r>
            <a:r>
              <a:rPr lang="en-US" sz="1100" dirty="0">
                <a:latin typeface="Times New Roman" charset="0"/>
              </a:rPr>
              <a:t> can be created. One type is a </a:t>
            </a:r>
            <a:r>
              <a:rPr lang="en-US" sz="1100" dirty="0">
                <a:solidFill>
                  <a:schemeClr val="hlink"/>
                </a:solidFill>
                <a:latin typeface="Times New Roman" charset="0"/>
              </a:rPr>
              <a:t>unique index</a:t>
            </a:r>
            <a:r>
              <a:rPr lang="en-US" sz="1100" dirty="0">
                <a:latin typeface="Times New Roman" charset="0"/>
              </a:rPr>
              <a:t>: the Oracle server automatically creates this index when you define a column in a table to have a </a:t>
            </a:r>
            <a:r>
              <a:rPr lang="en-US" sz="1100" dirty="0">
                <a:latin typeface="Courier New" pitchFamily="49" charset="0"/>
              </a:rPr>
              <a:t>PRIMARY KEY</a:t>
            </a:r>
            <a:r>
              <a:rPr lang="en-US" sz="1100" dirty="0">
                <a:latin typeface="Times New Roman" charset="0"/>
              </a:rPr>
              <a:t> or a </a:t>
            </a:r>
            <a:r>
              <a:rPr lang="en-US" sz="1100" dirty="0">
                <a:latin typeface="Courier New" pitchFamily="49" charset="0"/>
              </a:rPr>
              <a:t>UNIQUE</a:t>
            </a:r>
            <a:r>
              <a:rPr lang="en-US" sz="1100" dirty="0">
                <a:latin typeface="Times New Roman" charset="0"/>
              </a:rPr>
              <a:t> key constraint. The name of the index is the name given to the constraint.</a:t>
            </a:r>
          </a:p>
          <a:p>
            <a:pPr lvl="1" defTabSz="427038">
              <a:lnSpc>
                <a:spcPct val="100000"/>
              </a:lnSpc>
              <a:spcBef>
                <a:spcPct val="30000"/>
              </a:spcBef>
            </a:pPr>
            <a:r>
              <a:rPr lang="en-US" sz="1100" dirty="0">
                <a:latin typeface="Times New Roman" charset="0"/>
              </a:rPr>
              <a:t>The other type of index is a </a:t>
            </a:r>
            <a:r>
              <a:rPr lang="en-US" sz="1100" dirty="0">
                <a:solidFill>
                  <a:schemeClr val="hlink"/>
                </a:solidFill>
                <a:latin typeface="Times New Roman" charset="0"/>
              </a:rPr>
              <a:t>nonunique index</a:t>
            </a:r>
            <a:r>
              <a:rPr lang="en-US" sz="1100" dirty="0">
                <a:latin typeface="Times New Roman" charset="0"/>
              </a:rPr>
              <a:t>, which a user can create. For example, you can create a </a:t>
            </a:r>
            <a:r>
              <a:rPr lang="en-US" sz="1100" dirty="0">
                <a:latin typeface="Courier New" pitchFamily="49" charset="0"/>
              </a:rPr>
              <a:t>FOREIGN KEY</a:t>
            </a:r>
            <a:r>
              <a:rPr lang="en-US" sz="1100" dirty="0">
                <a:latin typeface="Times New Roman" charset="0"/>
              </a:rPr>
              <a:t> column index for a join in a query to improve retrieval speed. </a:t>
            </a:r>
          </a:p>
          <a:p>
            <a:pPr lvl="1" defTabSz="427038">
              <a:lnSpc>
                <a:spcPct val="100000"/>
              </a:lnSpc>
              <a:spcBef>
                <a:spcPct val="30000"/>
              </a:spcBef>
            </a:pPr>
            <a:r>
              <a:rPr lang="en-US" sz="1100" b="1" dirty="0">
                <a:latin typeface="Times New Roman" charset="0"/>
              </a:rPr>
              <a:t>Note:</a:t>
            </a:r>
            <a:r>
              <a:rPr lang="en-US" sz="1100" dirty="0">
                <a:latin typeface="Times New Roman" charset="0"/>
              </a:rPr>
              <a:t> You can manually create a unique index, but it is recommended that you create a unique constraint, which implicitly creates a unique index.</a:t>
            </a:r>
          </a:p>
          <a:p>
            <a:pPr defTabSz="427038">
              <a:lnSpc>
                <a:spcPct val="100000"/>
              </a:lnSpc>
              <a:spcBef>
                <a:spcPct val="30000"/>
              </a:spcBef>
            </a:pPr>
            <a:endParaRPr lang="en-US" sz="1100" b="0" dirty="0">
              <a:latin typeface="Times New Roman" charset="0"/>
            </a:endParaRPr>
          </a:p>
        </p:txBody>
      </p:sp>
      <p:sp>
        <p:nvSpPr>
          <p:cNvPr id="36869" name="Rectangle 5"/>
          <p:cNvSpPr>
            <a:spLocks noGrp="1" noRot="1" noChangeAspect="1" noChangeArrowheads="1" noTextEdit="1"/>
          </p:cNvSpPr>
          <p:nvPr>
            <p:ph type="sldImg"/>
          </p:nvPr>
        </p:nvSpPr>
        <p:spPr>
          <a:xfrm>
            <a:off x="487363" y="157163"/>
            <a:ext cx="5876925" cy="4408487"/>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487363" y="157163"/>
            <a:ext cx="5876925" cy="4408487"/>
          </a:xfrm>
          <a:ln cap="flat"/>
        </p:spPr>
      </p:sp>
      <p:sp>
        <p:nvSpPr>
          <p:cNvPr id="38915" name="Rectangle 3"/>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pPr>
            <a:r>
              <a:rPr lang="en-US" sz="1100"/>
              <a:t>Creating an Index</a:t>
            </a:r>
          </a:p>
          <a:p>
            <a:pPr lvl="1" defTabSz="427038">
              <a:lnSpc>
                <a:spcPct val="100000"/>
              </a:lnSpc>
              <a:spcBef>
                <a:spcPct val="30000"/>
              </a:spcBef>
            </a:pPr>
            <a:r>
              <a:rPr lang="en-US" sz="1100">
                <a:latin typeface="Times New Roman" charset="0"/>
              </a:rPr>
              <a:t>Create an index on one or more columns by issuing the </a:t>
            </a:r>
            <a:r>
              <a:rPr lang="en-US" sz="1100">
                <a:solidFill>
                  <a:schemeClr val="hlink"/>
                </a:solidFill>
                <a:latin typeface="Courier New" pitchFamily="49" charset="0"/>
              </a:rPr>
              <a:t>CREATE</a:t>
            </a:r>
            <a:r>
              <a:rPr lang="en-US" sz="1100">
                <a:solidFill>
                  <a:schemeClr val="hlink"/>
                </a:solidFill>
                <a:latin typeface="Times New Roman" charset="0"/>
              </a:rPr>
              <a:t> </a:t>
            </a:r>
            <a:r>
              <a:rPr lang="en-US" sz="1100">
                <a:solidFill>
                  <a:schemeClr val="hlink"/>
                </a:solidFill>
                <a:latin typeface="Courier New" pitchFamily="49" charset="0"/>
              </a:rPr>
              <a:t>INDEX</a:t>
            </a:r>
            <a:r>
              <a:rPr lang="en-US" sz="1100">
                <a:solidFill>
                  <a:schemeClr val="hlink"/>
                </a:solidFill>
                <a:latin typeface="Times New Roman" charset="0"/>
              </a:rPr>
              <a:t> statement</a:t>
            </a:r>
            <a:r>
              <a:rPr lang="en-US" sz="1100">
                <a:latin typeface="Times New Roman" charset="0"/>
              </a:rPr>
              <a:t>.</a:t>
            </a:r>
          </a:p>
          <a:p>
            <a:pPr lvl="1" defTabSz="427038">
              <a:lnSpc>
                <a:spcPct val="100000"/>
              </a:lnSpc>
              <a:spcBef>
                <a:spcPct val="30000"/>
              </a:spcBef>
            </a:pPr>
            <a:r>
              <a:rPr lang="en-US" sz="1100">
                <a:latin typeface="Times New Roman" charset="0"/>
              </a:rPr>
              <a:t>In the syntax:</a:t>
            </a:r>
          </a:p>
          <a:p>
            <a:pPr lvl="1" defTabSz="427038">
              <a:lnSpc>
                <a:spcPct val="100000"/>
              </a:lnSpc>
              <a:spcBef>
                <a:spcPct val="30000"/>
              </a:spcBef>
            </a:pPr>
            <a:r>
              <a:rPr lang="en-US" sz="1100">
                <a:latin typeface="Times New Roman" charset="0"/>
              </a:rPr>
              <a:t>	</a:t>
            </a:r>
            <a:r>
              <a:rPr lang="en-US" sz="1100" i="1">
                <a:latin typeface="Courier New" pitchFamily="49" charset="0"/>
              </a:rPr>
              <a:t>index</a:t>
            </a:r>
            <a:r>
              <a:rPr lang="en-US" sz="1100">
                <a:latin typeface="Times New Roman" charset="0"/>
              </a:rPr>
              <a:t>		is the name of the index</a:t>
            </a:r>
          </a:p>
          <a:p>
            <a:pPr lvl="1" defTabSz="427038">
              <a:lnSpc>
                <a:spcPct val="100000"/>
              </a:lnSpc>
              <a:spcBef>
                <a:spcPct val="30000"/>
              </a:spcBef>
            </a:pPr>
            <a:r>
              <a:rPr lang="en-US" sz="1100" i="1">
                <a:latin typeface="Times New Roman" charset="0"/>
              </a:rPr>
              <a:t>	</a:t>
            </a:r>
            <a:r>
              <a:rPr lang="en-US" sz="1100" i="1">
                <a:latin typeface="Courier New" pitchFamily="49" charset="0"/>
              </a:rPr>
              <a:t>table</a:t>
            </a:r>
            <a:r>
              <a:rPr lang="en-US" sz="1100">
                <a:latin typeface="Courier New" pitchFamily="49" charset="0"/>
              </a:rPr>
              <a:t>		</a:t>
            </a:r>
            <a:r>
              <a:rPr lang="en-US" sz="1100">
                <a:latin typeface="Times New Roman" charset="0"/>
              </a:rPr>
              <a:t>is the name of the table</a:t>
            </a:r>
          </a:p>
          <a:p>
            <a:pPr lvl="1" defTabSz="427038">
              <a:lnSpc>
                <a:spcPct val="100000"/>
              </a:lnSpc>
              <a:spcBef>
                <a:spcPct val="30000"/>
              </a:spcBef>
            </a:pPr>
            <a:r>
              <a:rPr lang="en-US" sz="1100" i="1">
                <a:latin typeface="Times New Roman" charset="0"/>
              </a:rPr>
              <a:t>	</a:t>
            </a:r>
            <a:r>
              <a:rPr lang="en-US" sz="1100" i="1">
                <a:latin typeface="Courier New" pitchFamily="49" charset="0"/>
              </a:rPr>
              <a:t>column</a:t>
            </a:r>
            <a:r>
              <a:rPr lang="en-US" sz="1100">
                <a:latin typeface="Times New Roman" charset="0"/>
              </a:rPr>
              <a:t>		is the name of the column in the table to be indexed</a:t>
            </a:r>
          </a:p>
          <a:p>
            <a:pPr lvl="1" defTabSz="427038">
              <a:lnSpc>
                <a:spcPct val="100000"/>
              </a:lnSpc>
              <a:spcBef>
                <a:spcPct val="30000"/>
              </a:spcBef>
            </a:pPr>
            <a:r>
              <a:rPr lang="en-US" sz="1100">
                <a:latin typeface="Times New Roman" charset="0"/>
              </a:rPr>
              <a:t>For more information, see </a:t>
            </a:r>
            <a:r>
              <a:rPr lang="en-US" sz="1100" i="1">
                <a:latin typeface="Times New Roman" charset="0"/>
              </a:rPr>
              <a:t>Oracle9i SQL Reference</a:t>
            </a:r>
            <a:r>
              <a:rPr lang="en-US" sz="1100">
                <a:latin typeface="Times New Roman" charset="0"/>
              </a:rPr>
              <a:t>, “</a:t>
            </a:r>
            <a:r>
              <a:rPr lang="en-US" sz="1100">
                <a:latin typeface="Courier New" pitchFamily="49" charset="0"/>
              </a:rPr>
              <a:t>CREATE INDEX</a:t>
            </a:r>
            <a:r>
              <a:rPr lang="en-US" sz="1100">
                <a:latin typeface="Times New Roman" charset="0"/>
              </a:rPr>
              <a:t>.”</a:t>
            </a:r>
          </a:p>
          <a:p>
            <a:pPr lvl="1" defTabSz="427038">
              <a:lnSpc>
                <a:spcPct val="100000"/>
              </a:lnSpc>
              <a:spcBef>
                <a:spcPct val="30000"/>
              </a:spcBef>
            </a:pPr>
            <a:endParaRPr lang="en-US" sz="1100">
              <a:latin typeface="Times New Roman" charset="0"/>
            </a:endParaRPr>
          </a:p>
          <a:p>
            <a:pPr lvl="1" defTabSz="427038">
              <a:lnSpc>
                <a:spcPct val="100000"/>
              </a:lnSpc>
              <a:spcBef>
                <a:spcPct val="30000"/>
              </a:spcBef>
            </a:pPr>
            <a:endParaRPr lang="en-US" sz="1100">
              <a:latin typeface="Times New Roman" charset="0"/>
            </a:endParaRPr>
          </a:p>
          <a:p>
            <a:pPr lvl="1" defTabSz="427038">
              <a:lnSpc>
                <a:spcPct val="100000"/>
              </a:lnSpc>
              <a:spcBef>
                <a:spcPct val="30000"/>
              </a:spcBef>
            </a:pPr>
            <a:endParaRPr lang="en-US" sz="1100">
              <a:latin typeface="Times New Roman" charset="0"/>
            </a:endParaRPr>
          </a:p>
          <a:p>
            <a:pPr lvl="1" defTabSz="427038">
              <a:lnSpc>
                <a:spcPct val="100000"/>
              </a:lnSpc>
              <a:spcBef>
                <a:spcPct val="30000"/>
              </a:spcBef>
            </a:pPr>
            <a:endParaRPr lang="en-US" sz="1100">
              <a:latin typeface="Times New Roman" charset="0"/>
            </a:endParaRPr>
          </a:p>
          <a:p>
            <a:pPr defTabSz="427038">
              <a:lnSpc>
                <a:spcPct val="100000"/>
              </a:lnSpc>
              <a:spcBef>
                <a:spcPct val="30000"/>
              </a:spcBef>
            </a:pPr>
            <a:r>
              <a:rPr lang="en-US" sz="1100">
                <a:solidFill>
                  <a:srgbClr val="0000FF"/>
                </a:solidFill>
              </a:rPr>
              <a:t>Instructor Note</a:t>
            </a:r>
          </a:p>
          <a:p>
            <a:pPr lvl="1" defTabSz="427038">
              <a:lnSpc>
                <a:spcPct val="100000"/>
              </a:lnSpc>
              <a:spcBef>
                <a:spcPct val="30000"/>
              </a:spcBef>
            </a:pPr>
            <a:r>
              <a:rPr lang="en-US" sz="1100">
                <a:solidFill>
                  <a:srgbClr val="0000FF"/>
                </a:solidFill>
                <a:latin typeface="Times New Roman" charset="0"/>
              </a:rPr>
              <a:t>To create an index in your schema, you must have the </a:t>
            </a:r>
            <a:r>
              <a:rPr lang="en-US" sz="1100">
                <a:solidFill>
                  <a:srgbClr val="0000FF"/>
                </a:solidFill>
                <a:latin typeface="Courier New" pitchFamily="49" charset="0"/>
              </a:rPr>
              <a:t>CREATE TABLE</a:t>
            </a:r>
            <a:r>
              <a:rPr lang="en-US" sz="1100">
                <a:solidFill>
                  <a:srgbClr val="0000FF"/>
                </a:solidFill>
                <a:latin typeface="Times New Roman" charset="0"/>
              </a:rPr>
              <a:t> privilege. To create an index in any schema, you need the </a:t>
            </a:r>
            <a:r>
              <a:rPr lang="en-US" sz="1100">
                <a:solidFill>
                  <a:srgbClr val="0000FF"/>
                </a:solidFill>
                <a:latin typeface="Courier New" pitchFamily="49" charset="0"/>
              </a:rPr>
              <a:t>CREATE ANY INDEX </a:t>
            </a:r>
            <a:r>
              <a:rPr lang="en-US" sz="1100">
                <a:solidFill>
                  <a:srgbClr val="0000FF"/>
                </a:solidFill>
                <a:latin typeface="Times New Roman" charset="0"/>
              </a:rPr>
              <a:t>privilege or the </a:t>
            </a:r>
            <a:r>
              <a:rPr lang="en-US" sz="1100">
                <a:solidFill>
                  <a:srgbClr val="0000FF"/>
                </a:solidFill>
                <a:latin typeface="Courier New" pitchFamily="49" charset="0"/>
              </a:rPr>
              <a:t>CREATE TABLE</a:t>
            </a:r>
            <a:r>
              <a:rPr lang="en-US" sz="1100">
                <a:solidFill>
                  <a:srgbClr val="0000FF"/>
                </a:solidFill>
                <a:latin typeface="Times New Roman" charset="0"/>
              </a:rPr>
              <a:t> privilege on the table on which you are creating the index. </a:t>
            </a:r>
          </a:p>
          <a:p>
            <a:pPr lvl="1" defTabSz="427038">
              <a:lnSpc>
                <a:spcPct val="100000"/>
              </a:lnSpc>
              <a:spcBef>
                <a:spcPct val="30000"/>
              </a:spcBef>
            </a:pPr>
            <a:r>
              <a:rPr lang="en-US" sz="1100">
                <a:solidFill>
                  <a:srgbClr val="0000FF"/>
                </a:solidFill>
                <a:latin typeface="Times New Roman" charset="0"/>
              </a:rPr>
              <a:t>Another option in the syntax is the </a:t>
            </a:r>
            <a:r>
              <a:rPr lang="en-US" sz="1100">
                <a:solidFill>
                  <a:srgbClr val="0000FF"/>
                </a:solidFill>
                <a:latin typeface="Courier New" pitchFamily="49" charset="0"/>
              </a:rPr>
              <a:t>UNIQUE</a:t>
            </a:r>
            <a:r>
              <a:rPr lang="en-US" sz="1100">
                <a:solidFill>
                  <a:srgbClr val="0000FF"/>
                </a:solidFill>
                <a:latin typeface="Times New Roman" charset="0"/>
              </a:rPr>
              <a:t> keyword. Emphasize that you should not explicitly define unique indexes on tables. Instead define uniqueness in the table as a constraint. The Oracle server enforces unique integrity constraints by automatically defining a unique index on the unique key.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487363" y="157163"/>
            <a:ext cx="5876925" cy="4408487"/>
          </a:xfrm>
          <a:ln cap="flat"/>
        </p:spPr>
      </p:sp>
      <p:sp>
        <p:nvSpPr>
          <p:cNvPr id="38915" name="Rectangle 3"/>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pPr>
            <a:r>
              <a:rPr lang="en-US" sz="1100"/>
              <a:t>Creating an Index</a:t>
            </a:r>
          </a:p>
          <a:p>
            <a:pPr lvl="1" defTabSz="427038">
              <a:lnSpc>
                <a:spcPct val="100000"/>
              </a:lnSpc>
              <a:spcBef>
                <a:spcPct val="30000"/>
              </a:spcBef>
            </a:pPr>
            <a:r>
              <a:rPr lang="en-US" sz="1100">
                <a:latin typeface="Times New Roman" charset="0"/>
              </a:rPr>
              <a:t>Create an index on one or more columns by issuing the </a:t>
            </a:r>
            <a:r>
              <a:rPr lang="en-US" sz="1100">
                <a:solidFill>
                  <a:schemeClr val="hlink"/>
                </a:solidFill>
                <a:latin typeface="Courier New" pitchFamily="49" charset="0"/>
              </a:rPr>
              <a:t>CREATE</a:t>
            </a:r>
            <a:r>
              <a:rPr lang="en-US" sz="1100">
                <a:solidFill>
                  <a:schemeClr val="hlink"/>
                </a:solidFill>
                <a:latin typeface="Times New Roman" charset="0"/>
              </a:rPr>
              <a:t> </a:t>
            </a:r>
            <a:r>
              <a:rPr lang="en-US" sz="1100">
                <a:solidFill>
                  <a:schemeClr val="hlink"/>
                </a:solidFill>
                <a:latin typeface="Courier New" pitchFamily="49" charset="0"/>
              </a:rPr>
              <a:t>INDEX</a:t>
            </a:r>
            <a:r>
              <a:rPr lang="en-US" sz="1100">
                <a:solidFill>
                  <a:schemeClr val="hlink"/>
                </a:solidFill>
                <a:latin typeface="Times New Roman" charset="0"/>
              </a:rPr>
              <a:t> statement</a:t>
            </a:r>
            <a:r>
              <a:rPr lang="en-US" sz="1100">
                <a:latin typeface="Times New Roman" charset="0"/>
              </a:rPr>
              <a:t>.</a:t>
            </a:r>
          </a:p>
          <a:p>
            <a:pPr lvl="1" defTabSz="427038">
              <a:lnSpc>
                <a:spcPct val="100000"/>
              </a:lnSpc>
              <a:spcBef>
                <a:spcPct val="30000"/>
              </a:spcBef>
            </a:pPr>
            <a:r>
              <a:rPr lang="en-US" sz="1100">
                <a:latin typeface="Times New Roman" charset="0"/>
              </a:rPr>
              <a:t>In the syntax:</a:t>
            </a:r>
          </a:p>
          <a:p>
            <a:pPr lvl="1" defTabSz="427038">
              <a:lnSpc>
                <a:spcPct val="100000"/>
              </a:lnSpc>
              <a:spcBef>
                <a:spcPct val="30000"/>
              </a:spcBef>
            </a:pPr>
            <a:r>
              <a:rPr lang="en-US" sz="1100">
                <a:latin typeface="Times New Roman" charset="0"/>
              </a:rPr>
              <a:t>	</a:t>
            </a:r>
            <a:r>
              <a:rPr lang="en-US" sz="1100" i="1">
                <a:latin typeface="Courier New" pitchFamily="49" charset="0"/>
              </a:rPr>
              <a:t>index</a:t>
            </a:r>
            <a:r>
              <a:rPr lang="en-US" sz="1100">
                <a:latin typeface="Times New Roman" charset="0"/>
              </a:rPr>
              <a:t>		is the name of the index</a:t>
            </a:r>
          </a:p>
          <a:p>
            <a:pPr lvl="1" defTabSz="427038">
              <a:lnSpc>
                <a:spcPct val="100000"/>
              </a:lnSpc>
              <a:spcBef>
                <a:spcPct val="30000"/>
              </a:spcBef>
            </a:pPr>
            <a:r>
              <a:rPr lang="en-US" sz="1100" i="1">
                <a:latin typeface="Times New Roman" charset="0"/>
              </a:rPr>
              <a:t>	</a:t>
            </a:r>
            <a:r>
              <a:rPr lang="en-US" sz="1100" i="1">
                <a:latin typeface="Courier New" pitchFamily="49" charset="0"/>
              </a:rPr>
              <a:t>table</a:t>
            </a:r>
            <a:r>
              <a:rPr lang="en-US" sz="1100">
                <a:latin typeface="Courier New" pitchFamily="49" charset="0"/>
              </a:rPr>
              <a:t>		</a:t>
            </a:r>
            <a:r>
              <a:rPr lang="en-US" sz="1100">
                <a:latin typeface="Times New Roman" charset="0"/>
              </a:rPr>
              <a:t>is the name of the table</a:t>
            </a:r>
          </a:p>
          <a:p>
            <a:pPr lvl="1" defTabSz="427038">
              <a:lnSpc>
                <a:spcPct val="100000"/>
              </a:lnSpc>
              <a:spcBef>
                <a:spcPct val="30000"/>
              </a:spcBef>
            </a:pPr>
            <a:r>
              <a:rPr lang="en-US" sz="1100" i="1">
                <a:latin typeface="Times New Roman" charset="0"/>
              </a:rPr>
              <a:t>	</a:t>
            </a:r>
            <a:r>
              <a:rPr lang="en-US" sz="1100" i="1">
                <a:latin typeface="Courier New" pitchFamily="49" charset="0"/>
              </a:rPr>
              <a:t>column</a:t>
            </a:r>
            <a:r>
              <a:rPr lang="en-US" sz="1100">
                <a:latin typeface="Times New Roman" charset="0"/>
              </a:rPr>
              <a:t>		is the name of the column in the table to be indexed</a:t>
            </a:r>
          </a:p>
          <a:p>
            <a:pPr lvl="1" defTabSz="427038">
              <a:lnSpc>
                <a:spcPct val="100000"/>
              </a:lnSpc>
              <a:spcBef>
                <a:spcPct val="30000"/>
              </a:spcBef>
            </a:pPr>
            <a:r>
              <a:rPr lang="en-US" sz="1100">
                <a:latin typeface="Times New Roman" charset="0"/>
              </a:rPr>
              <a:t>For more information, see </a:t>
            </a:r>
            <a:r>
              <a:rPr lang="en-US" sz="1100" i="1">
                <a:latin typeface="Times New Roman" charset="0"/>
              </a:rPr>
              <a:t>Oracle9i SQL Reference</a:t>
            </a:r>
            <a:r>
              <a:rPr lang="en-US" sz="1100">
                <a:latin typeface="Times New Roman" charset="0"/>
              </a:rPr>
              <a:t>, “</a:t>
            </a:r>
            <a:r>
              <a:rPr lang="en-US" sz="1100">
                <a:latin typeface="Courier New" pitchFamily="49" charset="0"/>
              </a:rPr>
              <a:t>CREATE INDEX</a:t>
            </a:r>
            <a:r>
              <a:rPr lang="en-US" sz="1100">
                <a:latin typeface="Times New Roman" charset="0"/>
              </a:rPr>
              <a:t>.”</a:t>
            </a:r>
          </a:p>
          <a:p>
            <a:pPr lvl="1" defTabSz="427038">
              <a:lnSpc>
                <a:spcPct val="100000"/>
              </a:lnSpc>
              <a:spcBef>
                <a:spcPct val="30000"/>
              </a:spcBef>
            </a:pPr>
            <a:endParaRPr lang="en-US" sz="1100">
              <a:latin typeface="Times New Roman" charset="0"/>
            </a:endParaRPr>
          </a:p>
          <a:p>
            <a:pPr lvl="1" defTabSz="427038">
              <a:lnSpc>
                <a:spcPct val="100000"/>
              </a:lnSpc>
              <a:spcBef>
                <a:spcPct val="30000"/>
              </a:spcBef>
            </a:pPr>
            <a:endParaRPr lang="en-US" sz="1100">
              <a:latin typeface="Times New Roman" charset="0"/>
            </a:endParaRPr>
          </a:p>
          <a:p>
            <a:pPr lvl="1" defTabSz="427038">
              <a:lnSpc>
                <a:spcPct val="100000"/>
              </a:lnSpc>
              <a:spcBef>
                <a:spcPct val="30000"/>
              </a:spcBef>
            </a:pPr>
            <a:endParaRPr lang="en-US" sz="1100">
              <a:latin typeface="Times New Roman" charset="0"/>
            </a:endParaRPr>
          </a:p>
          <a:p>
            <a:pPr lvl="1" defTabSz="427038">
              <a:lnSpc>
                <a:spcPct val="100000"/>
              </a:lnSpc>
              <a:spcBef>
                <a:spcPct val="30000"/>
              </a:spcBef>
            </a:pPr>
            <a:endParaRPr lang="en-US" sz="1100">
              <a:latin typeface="Times New Roman" charset="0"/>
            </a:endParaRPr>
          </a:p>
          <a:p>
            <a:pPr defTabSz="427038">
              <a:lnSpc>
                <a:spcPct val="100000"/>
              </a:lnSpc>
              <a:spcBef>
                <a:spcPct val="30000"/>
              </a:spcBef>
            </a:pPr>
            <a:r>
              <a:rPr lang="en-US" sz="1100">
                <a:solidFill>
                  <a:srgbClr val="0000FF"/>
                </a:solidFill>
              </a:rPr>
              <a:t>Instructor Note</a:t>
            </a:r>
          </a:p>
          <a:p>
            <a:pPr lvl="1" defTabSz="427038">
              <a:lnSpc>
                <a:spcPct val="100000"/>
              </a:lnSpc>
              <a:spcBef>
                <a:spcPct val="30000"/>
              </a:spcBef>
            </a:pPr>
            <a:r>
              <a:rPr lang="en-US" sz="1100">
                <a:solidFill>
                  <a:srgbClr val="0000FF"/>
                </a:solidFill>
                <a:latin typeface="Times New Roman" charset="0"/>
              </a:rPr>
              <a:t>To create an index in your schema, you must have the </a:t>
            </a:r>
            <a:r>
              <a:rPr lang="en-US" sz="1100">
                <a:solidFill>
                  <a:srgbClr val="0000FF"/>
                </a:solidFill>
                <a:latin typeface="Courier New" pitchFamily="49" charset="0"/>
              </a:rPr>
              <a:t>CREATE TABLE</a:t>
            </a:r>
            <a:r>
              <a:rPr lang="en-US" sz="1100">
                <a:solidFill>
                  <a:srgbClr val="0000FF"/>
                </a:solidFill>
                <a:latin typeface="Times New Roman" charset="0"/>
              </a:rPr>
              <a:t> privilege. To create an index in any schema, you need the </a:t>
            </a:r>
            <a:r>
              <a:rPr lang="en-US" sz="1100">
                <a:solidFill>
                  <a:srgbClr val="0000FF"/>
                </a:solidFill>
                <a:latin typeface="Courier New" pitchFamily="49" charset="0"/>
              </a:rPr>
              <a:t>CREATE ANY INDEX </a:t>
            </a:r>
            <a:r>
              <a:rPr lang="en-US" sz="1100">
                <a:solidFill>
                  <a:srgbClr val="0000FF"/>
                </a:solidFill>
                <a:latin typeface="Times New Roman" charset="0"/>
              </a:rPr>
              <a:t>privilege or the </a:t>
            </a:r>
            <a:r>
              <a:rPr lang="en-US" sz="1100">
                <a:solidFill>
                  <a:srgbClr val="0000FF"/>
                </a:solidFill>
                <a:latin typeface="Courier New" pitchFamily="49" charset="0"/>
              </a:rPr>
              <a:t>CREATE TABLE</a:t>
            </a:r>
            <a:r>
              <a:rPr lang="en-US" sz="1100">
                <a:solidFill>
                  <a:srgbClr val="0000FF"/>
                </a:solidFill>
                <a:latin typeface="Times New Roman" charset="0"/>
              </a:rPr>
              <a:t> privilege on the table on which you are creating the index. </a:t>
            </a:r>
          </a:p>
          <a:p>
            <a:pPr lvl="1" defTabSz="427038">
              <a:lnSpc>
                <a:spcPct val="100000"/>
              </a:lnSpc>
              <a:spcBef>
                <a:spcPct val="30000"/>
              </a:spcBef>
            </a:pPr>
            <a:r>
              <a:rPr lang="en-US" sz="1100">
                <a:solidFill>
                  <a:srgbClr val="0000FF"/>
                </a:solidFill>
                <a:latin typeface="Times New Roman" charset="0"/>
              </a:rPr>
              <a:t>Another option in the syntax is the </a:t>
            </a:r>
            <a:r>
              <a:rPr lang="en-US" sz="1100">
                <a:solidFill>
                  <a:srgbClr val="0000FF"/>
                </a:solidFill>
                <a:latin typeface="Courier New" pitchFamily="49" charset="0"/>
              </a:rPr>
              <a:t>UNIQUE</a:t>
            </a:r>
            <a:r>
              <a:rPr lang="en-US" sz="1100">
                <a:solidFill>
                  <a:srgbClr val="0000FF"/>
                </a:solidFill>
                <a:latin typeface="Times New Roman" charset="0"/>
              </a:rPr>
              <a:t> keyword. Emphasize that you should not explicitly define unique indexes on tables. Instead define uniqueness in the table as a constraint. The Oracle server enforces unique integrity constraints by automatically defining a unique index on the unique key.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487363" y="157163"/>
            <a:ext cx="5876925" cy="4408487"/>
          </a:xfrm>
          <a:ln cap="flat"/>
        </p:spPr>
      </p:sp>
      <p:sp>
        <p:nvSpPr>
          <p:cNvPr id="38915" name="Rectangle 3"/>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pPr>
            <a:r>
              <a:rPr lang="en-US" sz="1100"/>
              <a:t>Creating an Index</a:t>
            </a:r>
          </a:p>
          <a:p>
            <a:pPr lvl="1" defTabSz="427038">
              <a:lnSpc>
                <a:spcPct val="100000"/>
              </a:lnSpc>
              <a:spcBef>
                <a:spcPct val="30000"/>
              </a:spcBef>
            </a:pPr>
            <a:r>
              <a:rPr lang="en-US" sz="1100">
                <a:latin typeface="Times New Roman" charset="0"/>
              </a:rPr>
              <a:t>Create an index on one or more columns by issuing the </a:t>
            </a:r>
            <a:r>
              <a:rPr lang="en-US" sz="1100">
                <a:solidFill>
                  <a:schemeClr val="hlink"/>
                </a:solidFill>
                <a:latin typeface="Courier New" pitchFamily="49" charset="0"/>
              </a:rPr>
              <a:t>CREATE</a:t>
            </a:r>
            <a:r>
              <a:rPr lang="en-US" sz="1100">
                <a:solidFill>
                  <a:schemeClr val="hlink"/>
                </a:solidFill>
                <a:latin typeface="Times New Roman" charset="0"/>
              </a:rPr>
              <a:t> </a:t>
            </a:r>
            <a:r>
              <a:rPr lang="en-US" sz="1100">
                <a:solidFill>
                  <a:schemeClr val="hlink"/>
                </a:solidFill>
                <a:latin typeface="Courier New" pitchFamily="49" charset="0"/>
              </a:rPr>
              <a:t>INDEX</a:t>
            </a:r>
            <a:r>
              <a:rPr lang="en-US" sz="1100">
                <a:solidFill>
                  <a:schemeClr val="hlink"/>
                </a:solidFill>
                <a:latin typeface="Times New Roman" charset="0"/>
              </a:rPr>
              <a:t> statement</a:t>
            </a:r>
            <a:r>
              <a:rPr lang="en-US" sz="1100">
                <a:latin typeface="Times New Roman" charset="0"/>
              </a:rPr>
              <a:t>.</a:t>
            </a:r>
          </a:p>
          <a:p>
            <a:pPr lvl="1" defTabSz="427038">
              <a:lnSpc>
                <a:spcPct val="100000"/>
              </a:lnSpc>
              <a:spcBef>
                <a:spcPct val="30000"/>
              </a:spcBef>
            </a:pPr>
            <a:r>
              <a:rPr lang="en-US" sz="1100">
                <a:latin typeface="Times New Roman" charset="0"/>
              </a:rPr>
              <a:t>In the syntax:</a:t>
            </a:r>
          </a:p>
          <a:p>
            <a:pPr lvl="1" defTabSz="427038">
              <a:lnSpc>
                <a:spcPct val="100000"/>
              </a:lnSpc>
              <a:spcBef>
                <a:spcPct val="30000"/>
              </a:spcBef>
            </a:pPr>
            <a:r>
              <a:rPr lang="en-US" sz="1100">
                <a:latin typeface="Times New Roman" charset="0"/>
              </a:rPr>
              <a:t>	</a:t>
            </a:r>
            <a:r>
              <a:rPr lang="en-US" sz="1100" i="1">
                <a:latin typeface="Courier New" pitchFamily="49" charset="0"/>
              </a:rPr>
              <a:t>index</a:t>
            </a:r>
            <a:r>
              <a:rPr lang="en-US" sz="1100">
                <a:latin typeface="Times New Roman" charset="0"/>
              </a:rPr>
              <a:t>		is the name of the index</a:t>
            </a:r>
          </a:p>
          <a:p>
            <a:pPr lvl="1" defTabSz="427038">
              <a:lnSpc>
                <a:spcPct val="100000"/>
              </a:lnSpc>
              <a:spcBef>
                <a:spcPct val="30000"/>
              </a:spcBef>
            </a:pPr>
            <a:r>
              <a:rPr lang="en-US" sz="1100" i="1">
                <a:latin typeface="Times New Roman" charset="0"/>
              </a:rPr>
              <a:t>	</a:t>
            </a:r>
            <a:r>
              <a:rPr lang="en-US" sz="1100" i="1">
                <a:latin typeface="Courier New" pitchFamily="49" charset="0"/>
              </a:rPr>
              <a:t>table</a:t>
            </a:r>
            <a:r>
              <a:rPr lang="en-US" sz="1100">
                <a:latin typeface="Courier New" pitchFamily="49" charset="0"/>
              </a:rPr>
              <a:t>		</a:t>
            </a:r>
            <a:r>
              <a:rPr lang="en-US" sz="1100">
                <a:latin typeface="Times New Roman" charset="0"/>
              </a:rPr>
              <a:t>is the name of the table</a:t>
            </a:r>
          </a:p>
          <a:p>
            <a:pPr lvl="1" defTabSz="427038">
              <a:lnSpc>
                <a:spcPct val="100000"/>
              </a:lnSpc>
              <a:spcBef>
                <a:spcPct val="30000"/>
              </a:spcBef>
            </a:pPr>
            <a:r>
              <a:rPr lang="en-US" sz="1100" i="1">
                <a:latin typeface="Times New Roman" charset="0"/>
              </a:rPr>
              <a:t>	</a:t>
            </a:r>
            <a:r>
              <a:rPr lang="en-US" sz="1100" i="1">
                <a:latin typeface="Courier New" pitchFamily="49" charset="0"/>
              </a:rPr>
              <a:t>column</a:t>
            </a:r>
            <a:r>
              <a:rPr lang="en-US" sz="1100">
                <a:latin typeface="Times New Roman" charset="0"/>
              </a:rPr>
              <a:t>		is the name of the column in the table to be indexed</a:t>
            </a:r>
          </a:p>
          <a:p>
            <a:pPr lvl="1" defTabSz="427038">
              <a:lnSpc>
                <a:spcPct val="100000"/>
              </a:lnSpc>
              <a:spcBef>
                <a:spcPct val="30000"/>
              </a:spcBef>
            </a:pPr>
            <a:r>
              <a:rPr lang="en-US" sz="1100">
                <a:latin typeface="Times New Roman" charset="0"/>
              </a:rPr>
              <a:t>For more information, see </a:t>
            </a:r>
            <a:r>
              <a:rPr lang="en-US" sz="1100" i="1">
                <a:latin typeface="Times New Roman" charset="0"/>
              </a:rPr>
              <a:t>Oracle9i SQL Reference</a:t>
            </a:r>
            <a:r>
              <a:rPr lang="en-US" sz="1100">
                <a:latin typeface="Times New Roman" charset="0"/>
              </a:rPr>
              <a:t>, “</a:t>
            </a:r>
            <a:r>
              <a:rPr lang="en-US" sz="1100">
                <a:latin typeface="Courier New" pitchFamily="49" charset="0"/>
              </a:rPr>
              <a:t>CREATE INDEX</a:t>
            </a:r>
            <a:r>
              <a:rPr lang="en-US" sz="1100">
                <a:latin typeface="Times New Roman" charset="0"/>
              </a:rPr>
              <a:t>.”</a:t>
            </a:r>
          </a:p>
          <a:p>
            <a:pPr lvl="1" defTabSz="427038">
              <a:lnSpc>
                <a:spcPct val="100000"/>
              </a:lnSpc>
              <a:spcBef>
                <a:spcPct val="30000"/>
              </a:spcBef>
            </a:pPr>
            <a:endParaRPr lang="en-US" sz="1100">
              <a:latin typeface="Times New Roman" charset="0"/>
            </a:endParaRPr>
          </a:p>
          <a:p>
            <a:pPr lvl="1" defTabSz="427038">
              <a:lnSpc>
                <a:spcPct val="100000"/>
              </a:lnSpc>
              <a:spcBef>
                <a:spcPct val="30000"/>
              </a:spcBef>
            </a:pPr>
            <a:endParaRPr lang="en-US" sz="1100">
              <a:latin typeface="Times New Roman" charset="0"/>
            </a:endParaRPr>
          </a:p>
          <a:p>
            <a:pPr lvl="1" defTabSz="427038">
              <a:lnSpc>
                <a:spcPct val="100000"/>
              </a:lnSpc>
              <a:spcBef>
                <a:spcPct val="30000"/>
              </a:spcBef>
            </a:pPr>
            <a:endParaRPr lang="en-US" sz="1100">
              <a:latin typeface="Times New Roman" charset="0"/>
            </a:endParaRPr>
          </a:p>
          <a:p>
            <a:pPr lvl="1" defTabSz="427038">
              <a:lnSpc>
                <a:spcPct val="100000"/>
              </a:lnSpc>
              <a:spcBef>
                <a:spcPct val="30000"/>
              </a:spcBef>
            </a:pPr>
            <a:endParaRPr lang="en-US" sz="1100">
              <a:latin typeface="Times New Roman" charset="0"/>
            </a:endParaRPr>
          </a:p>
          <a:p>
            <a:pPr defTabSz="427038">
              <a:lnSpc>
                <a:spcPct val="100000"/>
              </a:lnSpc>
              <a:spcBef>
                <a:spcPct val="30000"/>
              </a:spcBef>
            </a:pPr>
            <a:r>
              <a:rPr lang="en-US" sz="1100">
                <a:solidFill>
                  <a:srgbClr val="0000FF"/>
                </a:solidFill>
              </a:rPr>
              <a:t>Instructor Note</a:t>
            </a:r>
          </a:p>
          <a:p>
            <a:pPr lvl="1" defTabSz="427038">
              <a:lnSpc>
                <a:spcPct val="100000"/>
              </a:lnSpc>
              <a:spcBef>
                <a:spcPct val="30000"/>
              </a:spcBef>
            </a:pPr>
            <a:r>
              <a:rPr lang="en-US" sz="1100">
                <a:solidFill>
                  <a:srgbClr val="0000FF"/>
                </a:solidFill>
                <a:latin typeface="Times New Roman" charset="0"/>
              </a:rPr>
              <a:t>To create an index in your schema, you must have the </a:t>
            </a:r>
            <a:r>
              <a:rPr lang="en-US" sz="1100">
                <a:solidFill>
                  <a:srgbClr val="0000FF"/>
                </a:solidFill>
                <a:latin typeface="Courier New" pitchFamily="49" charset="0"/>
              </a:rPr>
              <a:t>CREATE TABLE</a:t>
            </a:r>
            <a:r>
              <a:rPr lang="en-US" sz="1100">
                <a:solidFill>
                  <a:srgbClr val="0000FF"/>
                </a:solidFill>
                <a:latin typeface="Times New Roman" charset="0"/>
              </a:rPr>
              <a:t> privilege. To create an index in any schema, you need the </a:t>
            </a:r>
            <a:r>
              <a:rPr lang="en-US" sz="1100">
                <a:solidFill>
                  <a:srgbClr val="0000FF"/>
                </a:solidFill>
                <a:latin typeface="Courier New" pitchFamily="49" charset="0"/>
              </a:rPr>
              <a:t>CREATE ANY INDEX </a:t>
            </a:r>
            <a:r>
              <a:rPr lang="en-US" sz="1100">
                <a:solidFill>
                  <a:srgbClr val="0000FF"/>
                </a:solidFill>
                <a:latin typeface="Times New Roman" charset="0"/>
              </a:rPr>
              <a:t>privilege or the </a:t>
            </a:r>
            <a:r>
              <a:rPr lang="en-US" sz="1100">
                <a:solidFill>
                  <a:srgbClr val="0000FF"/>
                </a:solidFill>
                <a:latin typeface="Courier New" pitchFamily="49" charset="0"/>
              </a:rPr>
              <a:t>CREATE TABLE</a:t>
            </a:r>
            <a:r>
              <a:rPr lang="en-US" sz="1100">
                <a:solidFill>
                  <a:srgbClr val="0000FF"/>
                </a:solidFill>
                <a:latin typeface="Times New Roman" charset="0"/>
              </a:rPr>
              <a:t> privilege on the table on which you are creating the index. </a:t>
            </a:r>
          </a:p>
          <a:p>
            <a:pPr lvl="1" defTabSz="427038">
              <a:lnSpc>
                <a:spcPct val="100000"/>
              </a:lnSpc>
              <a:spcBef>
                <a:spcPct val="30000"/>
              </a:spcBef>
            </a:pPr>
            <a:r>
              <a:rPr lang="en-US" sz="1100">
                <a:solidFill>
                  <a:srgbClr val="0000FF"/>
                </a:solidFill>
                <a:latin typeface="Times New Roman" charset="0"/>
              </a:rPr>
              <a:t>Another option in the syntax is the </a:t>
            </a:r>
            <a:r>
              <a:rPr lang="en-US" sz="1100">
                <a:solidFill>
                  <a:srgbClr val="0000FF"/>
                </a:solidFill>
                <a:latin typeface="Courier New" pitchFamily="49" charset="0"/>
              </a:rPr>
              <a:t>UNIQUE</a:t>
            </a:r>
            <a:r>
              <a:rPr lang="en-US" sz="1100">
                <a:solidFill>
                  <a:srgbClr val="0000FF"/>
                </a:solidFill>
                <a:latin typeface="Times New Roman" charset="0"/>
              </a:rPr>
              <a:t> keyword. Emphasize that you should not explicitly define unique indexes on tables. Instead define uniqueness in the table as a constraint. The Oracle server enforces unique integrity constraints by automatically defining a unique index on the unique key.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12750" y="4722813"/>
            <a:ext cx="6029325" cy="3757612"/>
          </a:xfrm>
          <a:noFill/>
          <a:ln/>
        </p:spPr>
        <p:txBody>
          <a:bodyPr/>
          <a:lstStyle/>
          <a:p>
            <a:pPr>
              <a:tabLst/>
            </a:pPr>
            <a:endParaRPr lang="en-US" dirty="0"/>
          </a:p>
        </p:txBody>
      </p:sp>
      <p:sp>
        <p:nvSpPr>
          <p:cNvPr id="10243" name="Rectangle 3"/>
          <p:cNvSpPr>
            <a:spLocks noGrp="1" noRot="1" noChangeAspect="1" noChangeArrowheads="1" noTextEdit="1"/>
          </p:cNvSpPr>
          <p:nvPr>
            <p:ph type="sldImg"/>
          </p:nvPr>
        </p:nvSpPr>
        <p:spPr>
          <a:ln cap="flat"/>
        </p:spPr>
      </p:sp>
      <p:graphicFrame>
        <p:nvGraphicFramePr>
          <p:cNvPr id="10244" name="Object 4"/>
          <p:cNvGraphicFramePr>
            <a:graphicFrameLocks/>
          </p:cNvGraphicFramePr>
          <p:nvPr/>
        </p:nvGraphicFramePr>
        <p:xfrm>
          <a:off x="630238" y="6446838"/>
          <a:ext cx="5776912" cy="2276475"/>
        </p:xfrm>
        <a:graphic>
          <a:graphicData uri="http://schemas.openxmlformats.org/presentationml/2006/ole">
            <p:oleObj spid="_x0000_s103426" name="Document" r:id="rId4" imgW="6026040" imgH="2374560" progId="Word.Document.8">
              <p:embed/>
            </p:oleObj>
          </a:graphicData>
        </a:graphic>
      </p:graphicFrame>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412750" y="4775006"/>
            <a:ext cx="6027738" cy="3948654"/>
          </a:xfrm>
          <a:noFill/>
          <a:ln/>
        </p:spPr>
        <p:txBody>
          <a:bodyPr lIns="92684" tIns="47102" rIns="92684" bIns="47102"/>
          <a:lstStyle/>
          <a:p>
            <a:pPr defTabSz="427038">
              <a:lnSpc>
                <a:spcPct val="100000"/>
              </a:lnSpc>
              <a:spcBef>
                <a:spcPct val="30000"/>
              </a:spcBef>
              <a:tabLst/>
            </a:pPr>
            <a:r>
              <a:rPr lang="en-US" sz="1100"/>
              <a:t>More Is Not Always Better</a:t>
            </a:r>
          </a:p>
          <a:p>
            <a:pPr lvl="1" defTabSz="427038">
              <a:lnSpc>
                <a:spcPct val="100000"/>
              </a:lnSpc>
              <a:spcBef>
                <a:spcPct val="30000"/>
              </a:spcBef>
              <a:tabLst/>
            </a:pPr>
            <a:r>
              <a:rPr lang="en-US" sz="1100">
                <a:latin typeface="Times New Roman" charset="0"/>
              </a:rPr>
              <a:t>More indexes on a table does not mean faster queries. Each DML operation that is committed on a table with indexes means that the indexes must be updated. The more indexes you have associated with a table, the more effort the Oracle server must make to update all the indexes after a DML operation.</a:t>
            </a:r>
          </a:p>
          <a:p>
            <a:pPr lvl="1" defTabSz="427038">
              <a:tabLst/>
            </a:pPr>
            <a:r>
              <a:rPr lang="en-US" sz="1100" b="1">
                <a:solidFill>
                  <a:schemeClr val="hlink"/>
                </a:solidFill>
              </a:rPr>
              <a:t>When to Create an Index</a:t>
            </a:r>
            <a:endParaRPr lang="en-US"/>
          </a:p>
          <a:p>
            <a:pPr marL="465138" lvl="2" indent="-225425" defTabSz="427038">
              <a:lnSpc>
                <a:spcPct val="100000"/>
              </a:lnSpc>
              <a:spcBef>
                <a:spcPct val="30000"/>
              </a:spcBef>
              <a:buFontTx/>
              <a:buNone/>
              <a:tabLst/>
            </a:pPr>
            <a:r>
              <a:rPr lang="en-US" sz="1100">
                <a:latin typeface="Times New Roman" charset="0"/>
              </a:rPr>
              <a:t>Therefore, you should create indexes only if:</a:t>
            </a:r>
          </a:p>
          <a:p>
            <a:pPr marL="465138" lvl="2" indent="-225425" defTabSz="427038">
              <a:lnSpc>
                <a:spcPct val="100000"/>
              </a:lnSpc>
              <a:spcBef>
                <a:spcPct val="30000"/>
              </a:spcBef>
              <a:tabLst/>
            </a:pPr>
            <a:r>
              <a:rPr lang="en-US" sz="1100">
                <a:latin typeface="Times New Roman" charset="0"/>
              </a:rPr>
              <a:t>The column contains a wide range of values</a:t>
            </a:r>
          </a:p>
          <a:p>
            <a:pPr marL="465138" lvl="2" indent="-225425" defTabSz="427038">
              <a:lnSpc>
                <a:spcPct val="100000"/>
              </a:lnSpc>
              <a:spcBef>
                <a:spcPct val="30000"/>
              </a:spcBef>
              <a:tabLst/>
            </a:pPr>
            <a:r>
              <a:rPr lang="en-US" sz="1100">
                <a:latin typeface="Times New Roman" charset="0"/>
              </a:rPr>
              <a:t>The column contains a large number of null values</a:t>
            </a:r>
          </a:p>
          <a:p>
            <a:pPr marL="465138" lvl="2" indent="-225425" defTabSz="427038">
              <a:lnSpc>
                <a:spcPct val="100000"/>
              </a:lnSpc>
              <a:spcBef>
                <a:spcPct val="30000"/>
              </a:spcBef>
              <a:tabLst/>
            </a:pPr>
            <a:r>
              <a:rPr lang="en-US" sz="1100">
                <a:latin typeface="Times New Roman" charset="0"/>
              </a:rPr>
              <a:t>One or more columns are frequently used together in a </a:t>
            </a:r>
            <a:r>
              <a:rPr lang="en-US" sz="1100">
                <a:latin typeface="Courier New" pitchFamily="49" charset="0"/>
              </a:rPr>
              <a:t>WHERE</a:t>
            </a:r>
            <a:r>
              <a:rPr lang="en-US" sz="1100">
                <a:latin typeface="Times New Roman" charset="0"/>
              </a:rPr>
              <a:t> clause or join condition</a:t>
            </a:r>
          </a:p>
          <a:p>
            <a:pPr marL="465138" lvl="2" indent="-225425" defTabSz="427038">
              <a:lnSpc>
                <a:spcPct val="100000"/>
              </a:lnSpc>
              <a:spcBef>
                <a:spcPct val="30000"/>
              </a:spcBef>
              <a:tabLst/>
            </a:pPr>
            <a:r>
              <a:rPr lang="en-US" sz="1100">
                <a:latin typeface="Times New Roman" charset="0"/>
              </a:rPr>
              <a:t>The table is large and most queries are expected to retrieve less than 2–4% of the rows</a:t>
            </a:r>
          </a:p>
          <a:p>
            <a:pPr lvl="1" defTabSz="427038">
              <a:lnSpc>
                <a:spcPct val="100000"/>
              </a:lnSpc>
              <a:spcBef>
                <a:spcPct val="30000"/>
              </a:spcBef>
              <a:tabLst/>
            </a:pPr>
            <a:r>
              <a:rPr lang="en-US" sz="1100">
                <a:latin typeface="Times New Roman" charset="0"/>
              </a:rPr>
              <a:t>Remember that if you want to enforce uniqueness, you should define a unique constraint in the table definition. Then a unique index is created automatically.</a:t>
            </a:r>
            <a:endParaRPr lang="en-US" sz="1100">
              <a:solidFill>
                <a:schemeClr val="accent2"/>
              </a:solidFill>
              <a:latin typeface="Times New Roman" charset="0"/>
            </a:endParaRPr>
          </a:p>
          <a:p>
            <a:pPr defTabSz="427038">
              <a:spcBef>
                <a:spcPct val="0"/>
              </a:spcBef>
              <a:tabLst/>
            </a:pPr>
            <a:endParaRPr lang="en-US" sz="1100">
              <a:solidFill>
                <a:schemeClr val="accent2"/>
              </a:solidFill>
              <a:latin typeface="Times New Roman" charset="0"/>
            </a:endParaRPr>
          </a:p>
          <a:p>
            <a:pPr defTabSz="427038">
              <a:spcBef>
                <a:spcPct val="0"/>
              </a:spcBef>
              <a:tabLst/>
            </a:pPr>
            <a:endParaRPr lang="en-US" sz="1100">
              <a:solidFill>
                <a:schemeClr val="accent2"/>
              </a:solidFill>
              <a:latin typeface="Times New Roman" charset="0"/>
            </a:endParaRPr>
          </a:p>
          <a:p>
            <a:pPr defTabSz="427038">
              <a:spcBef>
                <a:spcPct val="0"/>
              </a:spcBef>
              <a:tabLst/>
            </a:pPr>
            <a:r>
              <a:rPr lang="en-US" sz="1100">
                <a:solidFill>
                  <a:srgbClr val="0000FF"/>
                </a:solidFill>
              </a:rPr>
              <a:t>Instructor Note</a:t>
            </a:r>
          </a:p>
          <a:p>
            <a:pPr lvl="1" defTabSz="427038">
              <a:lnSpc>
                <a:spcPct val="100000"/>
              </a:lnSpc>
              <a:tabLst/>
            </a:pPr>
            <a:r>
              <a:rPr lang="en-US" sz="1100">
                <a:solidFill>
                  <a:srgbClr val="0000FF"/>
                </a:solidFill>
              </a:rPr>
              <a:t>A composite index (also called a concatenated index) is an index that you create on multiple columns in a table. Columns in a composite index can appear in any order and need not be adjacent in the table. </a:t>
            </a:r>
          </a:p>
          <a:p>
            <a:pPr lvl="1" defTabSz="427038">
              <a:lnSpc>
                <a:spcPct val="100000"/>
              </a:lnSpc>
              <a:tabLst/>
            </a:pPr>
            <a:r>
              <a:rPr lang="en-US" sz="1100">
                <a:solidFill>
                  <a:srgbClr val="0000FF"/>
                </a:solidFill>
              </a:rPr>
              <a:t>Composite indexes can speed retrieval of data for </a:t>
            </a:r>
            <a:r>
              <a:rPr lang="en-US" sz="1100">
                <a:solidFill>
                  <a:srgbClr val="0000FF"/>
                </a:solidFill>
                <a:latin typeface="Courier New" pitchFamily="49" charset="0"/>
              </a:rPr>
              <a:t>SELECT</a:t>
            </a:r>
            <a:r>
              <a:rPr lang="en-US" sz="1100">
                <a:solidFill>
                  <a:srgbClr val="0000FF"/>
                </a:solidFill>
              </a:rPr>
              <a:t> statements in which the </a:t>
            </a:r>
            <a:r>
              <a:rPr lang="en-US" sz="1100">
                <a:solidFill>
                  <a:srgbClr val="0000FF"/>
                </a:solidFill>
                <a:latin typeface="Courier New" pitchFamily="49" charset="0"/>
              </a:rPr>
              <a:t>WHERE</a:t>
            </a:r>
            <a:r>
              <a:rPr lang="en-US" sz="1100">
                <a:solidFill>
                  <a:srgbClr val="0000FF"/>
                </a:solidFill>
              </a:rPr>
              <a:t> clause references all or the leading portion of the columns in the composite index. </a:t>
            </a:r>
            <a:r>
              <a:rPr lang="en-US">
                <a:solidFill>
                  <a:schemeClr val="accent2"/>
                </a:solidFill>
                <a:latin typeface="Courier New" pitchFamily="49" charset="0"/>
              </a:rPr>
              <a:t>   </a:t>
            </a:r>
          </a:p>
        </p:txBody>
      </p:sp>
      <p:sp>
        <p:nvSpPr>
          <p:cNvPr id="40963" name="Rectangle 3"/>
          <p:cNvSpPr>
            <a:spLocks noGrp="1" noRot="1" noChangeAspect="1" noChangeArrowheads="1" noTextEdit="1"/>
          </p:cNvSpPr>
          <p:nvPr>
            <p:ph type="sldImg"/>
          </p:nvPr>
        </p:nvSpPr>
        <p:spPr>
          <a:xfrm>
            <a:off x="488950" y="158750"/>
            <a:ext cx="5875338" cy="44069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pPr>
            <a:endParaRPr lang="en-US" sz="1100"/>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a:solidFill>
                <a:schemeClr val="accent2"/>
              </a:solidFill>
              <a:latin typeface="Times New Roman" charset="0"/>
            </a:endParaRPr>
          </a:p>
          <a:p>
            <a:pPr defTabSz="427038">
              <a:lnSpc>
                <a:spcPct val="100000"/>
              </a:lnSpc>
              <a:spcBef>
                <a:spcPct val="30000"/>
              </a:spcBef>
            </a:pPr>
            <a:endParaRPr lang="en-US" sz="1100">
              <a:solidFill>
                <a:srgbClr val="0000FF"/>
              </a:solidFill>
              <a:latin typeface="Times New Roman" charset="0"/>
            </a:endParaRPr>
          </a:p>
          <a:p>
            <a:pPr defTabSz="427038">
              <a:lnSpc>
                <a:spcPct val="100000"/>
              </a:lnSpc>
              <a:spcBef>
                <a:spcPct val="30000"/>
              </a:spcBef>
            </a:pPr>
            <a:r>
              <a:rPr lang="en-US" sz="1100">
                <a:solidFill>
                  <a:srgbClr val="0000FF"/>
                </a:solidFill>
              </a:rPr>
              <a:t>Instructor Note</a:t>
            </a:r>
            <a:endParaRPr lang="en-US" sz="1100" b="0">
              <a:solidFill>
                <a:srgbClr val="0000FF"/>
              </a:solidFill>
            </a:endParaRPr>
          </a:p>
          <a:p>
            <a:pPr lvl="1" defTabSz="427038">
              <a:lnSpc>
                <a:spcPct val="100000"/>
              </a:lnSpc>
              <a:spcBef>
                <a:spcPct val="30000"/>
              </a:spcBef>
            </a:pPr>
            <a:r>
              <a:rPr lang="en-US" sz="1100">
                <a:solidFill>
                  <a:srgbClr val="0000FF"/>
                </a:solidFill>
                <a:latin typeface="Times New Roman" charset="0"/>
              </a:rPr>
              <a:t>Null values are not included in the index.</a:t>
            </a:r>
            <a:br>
              <a:rPr lang="en-US" sz="1100">
                <a:solidFill>
                  <a:srgbClr val="0000FF"/>
                </a:solidFill>
                <a:latin typeface="Times New Roman" charset="0"/>
              </a:rPr>
            </a:br>
            <a:r>
              <a:rPr lang="en-US" sz="1100">
                <a:solidFill>
                  <a:srgbClr val="0000FF"/>
                </a:solidFill>
                <a:latin typeface="Times New Roman" charset="0"/>
              </a:rPr>
              <a:t>To optimize joins, you can create an index on the </a:t>
            </a:r>
            <a:r>
              <a:rPr lang="en-US" sz="1100">
                <a:solidFill>
                  <a:srgbClr val="0000FF"/>
                </a:solidFill>
                <a:latin typeface="Courier New" pitchFamily="49" charset="0"/>
              </a:rPr>
              <a:t>FOREIGN KEY</a:t>
            </a:r>
            <a:r>
              <a:rPr lang="en-US" sz="1100">
                <a:solidFill>
                  <a:srgbClr val="0000FF"/>
                </a:solidFill>
                <a:latin typeface="Times New Roman" charset="0"/>
              </a:rPr>
              <a:t> column, which speeds up the search to match rows to the </a:t>
            </a:r>
            <a:r>
              <a:rPr lang="en-US" sz="1100">
                <a:solidFill>
                  <a:srgbClr val="0000FF"/>
                </a:solidFill>
                <a:latin typeface="Courier New" pitchFamily="49" charset="0"/>
              </a:rPr>
              <a:t>PRIMARY KEY</a:t>
            </a:r>
            <a:r>
              <a:rPr lang="en-US" sz="1100">
                <a:solidFill>
                  <a:srgbClr val="0000FF"/>
                </a:solidFill>
                <a:latin typeface="Times New Roman" charset="0"/>
              </a:rPr>
              <a:t> column.</a:t>
            </a:r>
            <a:br>
              <a:rPr lang="en-US" sz="1100">
                <a:solidFill>
                  <a:srgbClr val="0000FF"/>
                </a:solidFill>
                <a:latin typeface="Times New Roman" charset="0"/>
              </a:rPr>
            </a:br>
            <a:r>
              <a:rPr lang="en-US" sz="1100">
                <a:solidFill>
                  <a:srgbClr val="0000FF"/>
                </a:solidFill>
                <a:latin typeface="Times New Roman" charset="0"/>
              </a:rPr>
              <a:t>The optimizer does not use an index if the </a:t>
            </a:r>
            <a:r>
              <a:rPr lang="en-US" sz="1100">
                <a:solidFill>
                  <a:srgbClr val="0000FF"/>
                </a:solidFill>
                <a:latin typeface="Courier New" pitchFamily="49" charset="0"/>
              </a:rPr>
              <a:t>WHERE</a:t>
            </a:r>
            <a:r>
              <a:rPr lang="en-US" sz="1100">
                <a:solidFill>
                  <a:srgbClr val="0000FF"/>
                </a:solidFill>
                <a:latin typeface="Times New Roman" charset="0"/>
              </a:rPr>
              <a:t> clause contains the </a:t>
            </a:r>
            <a:r>
              <a:rPr lang="en-US" sz="1100">
                <a:solidFill>
                  <a:srgbClr val="0000FF"/>
                </a:solidFill>
                <a:latin typeface="Courier New" pitchFamily="49" charset="0"/>
              </a:rPr>
              <a:t>IS NULL</a:t>
            </a:r>
            <a:r>
              <a:rPr lang="en-US" sz="1100">
                <a:solidFill>
                  <a:srgbClr val="0000FF"/>
                </a:solidFill>
                <a:latin typeface="Times New Roman" charset="0"/>
              </a:rPr>
              <a:t> expression.</a:t>
            </a:r>
          </a:p>
        </p:txBody>
      </p:sp>
      <p:sp>
        <p:nvSpPr>
          <p:cNvPr id="43011" name="Rectangle 3"/>
          <p:cNvSpPr>
            <a:spLocks noGrp="1" noRot="1" noChangeAspect="1" noChangeArrowheads="1" noTextEdit="1"/>
          </p:cNvSpPr>
          <p:nvPr>
            <p:ph type="sldImg"/>
          </p:nvPr>
        </p:nvSpPr>
        <p:spPr>
          <a:xfrm>
            <a:off x="488950" y="158750"/>
            <a:ext cx="5875338" cy="44069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pPr>
            <a:endParaRPr lang="en-US" sz="1100"/>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a:solidFill>
                <a:schemeClr val="accent2"/>
              </a:solidFill>
              <a:latin typeface="Times New Roman" charset="0"/>
            </a:endParaRPr>
          </a:p>
          <a:p>
            <a:pPr defTabSz="427038">
              <a:lnSpc>
                <a:spcPct val="100000"/>
              </a:lnSpc>
              <a:spcBef>
                <a:spcPct val="30000"/>
              </a:spcBef>
            </a:pPr>
            <a:endParaRPr lang="en-US" sz="1100">
              <a:solidFill>
                <a:srgbClr val="0000FF"/>
              </a:solidFill>
              <a:latin typeface="Times New Roman" charset="0"/>
            </a:endParaRPr>
          </a:p>
          <a:p>
            <a:pPr defTabSz="427038">
              <a:lnSpc>
                <a:spcPct val="100000"/>
              </a:lnSpc>
              <a:spcBef>
                <a:spcPct val="30000"/>
              </a:spcBef>
            </a:pPr>
            <a:r>
              <a:rPr lang="en-US" sz="1100">
                <a:solidFill>
                  <a:srgbClr val="0000FF"/>
                </a:solidFill>
              </a:rPr>
              <a:t>Instructor Note</a:t>
            </a:r>
            <a:endParaRPr lang="en-US" sz="1100" b="0">
              <a:solidFill>
                <a:srgbClr val="0000FF"/>
              </a:solidFill>
            </a:endParaRPr>
          </a:p>
          <a:p>
            <a:pPr lvl="1" defTabSz="427038">
              <a:lnSpc>
                <a:spcPct val="100000"/>
              </a:lnSpc>
              <a:spcBef>
                <a:spcPct val="30000"/>
              </a:spcBef>
            </a:pPr>
            <a:r>
              <a:rPr lang="en-US" sz="1100">
                <a:solidFill>
                  <a:srgbClr val="0000FF"/>
                </a:solidFill>
                <a:latin typeface="Times New Roman" charset="0"/>
              </a:rPr>
              <a:t>Null values are not included in the index.</a:t>
            </a:r>
            <a:br>
              <a:rPr lang="en-US" sz="1100">
                <a:solidFill>
                  <a:srgbClr val="0000FF"/>
                </a:solidFill>
                <a:latin typeface="Times New Roman" charset="0"/>
              </a:rPr>
            </a:br>
            <a:r>
              <a:rPr lang="en-US" sz="1100">
                <a:solidFill>
                  <a:srgbClr val="0000FF"/>
                </a:solidFill>
                <a:latin typeface="Times New Roman" charset="0"/>
              </a:rPr>
              <a:t>To optimize joins, you can create an index on the </a:t>
            </a:r>
            <a:r>
              <a:rPr lang="en-US" sz="1100">
                <a:solidFill>
                  <a:srgbClr val="0000FF"/>
                </a:solidFill>
                <a:latin typeface="Courier New" pitchFamily="49" charset="0"/>
              </a:rPr>
              <a:t>FOREIGN KEY</a:t>
            </a:r>
            <a:r>
              <a:rPr lang="en-US" sz="1100">
                <a:solidFill>
                  <a:srgbClr val="0000FF"/>
                </a:solidFill>
                <a:latin typeface="Times New Roman" charset="0"/>
              </a:rPr>
              <a:t> column, which speeds up the search to match rows to the </a:t>
            </a:r>
            <a:r>
              <a:rPr lang="en-US" sz="1100">
                <a:solidFill>
                  <a:srgbClr val="0000FF"/>
                </a:solidFill>
                <a:latin typeface="Courier New" pitchFamily="49" charset="0"/>
              </a:rPr>
              <a:t>PRIMARY KEY</a:t>
            </a:r>
            <a:r>
              <a:rPr lang="en-US" sz="1100">
                <a:solidFill>
                  <a:srgbClr val="0000FF"/>
                </a:solidFill>
                <a:latin typeface="Times New Roman" charset="0"/>
              </a:rPr>
              <a:t> column.</a:t>
            </a:r>
            <a:br>
              <a:rPr lang="en-US" sz="1100">
                <a:solidFill>
                  <a:srgbClr val="0000FF"/>
                </a:solidFill>
                <a:latin typeface="Times New Roman" charset="0"/>
              </a:rPr>
            </a:br>
            <a:r>
              <a:rPr lang="en-US" sz="1100">
                <a:solidFill>
                  <a:srgbClr val="0000FF"/>
                </a:solidFill>
                <a:latin typeface="Times New Roman" charset="0"/>
              </a:rPr>
              <a:t>The optimizer does not use an index if the </a:t>
            </a:r>
            <a:r>
              <a:rPr lang="en-US" sz="1100">
                <a:solidFill>
                  <a:srgbClr val="0000FF"/>
                </a:solidFill>
                <a:latin typeface="Courier New" pitchFamily="49" charset="0"/>
              </a:rPr>
              <a:t>WHERE</a:t>
            </a:r>
            <a:r>
              <a:rPr lang="en-US" sz="1100">
                <a:solidFill>
                  <a:srgbClr val="0000FF"/>
                </a:solidFill>
                <a:latin typeface="Times New Roman" charset="0"/>
              </a:rPr>
              <a:t> clause contains the </a:t>
            </a:r>
            <a:r>
              <a:rPr lang="en-US" sz="1100">
                <a:solidFill>
                  <a:srgbClr val="0000FF"/>
                </a:solidFill>
                <a:latin typeface="Courier New" pitchFamily="49" charset="0"/>
              </a:rPr>
              <a:t>IS NULL</a:t>
            </a:r>
            <a:r>
              <a:rPr lang="en-US" sz="1100">
                <a:solidFill>
                  <a:srgbClr val="0000FF"/>
                </a:solidFill>
                <a:latin typeface="Times New Roman" charset="0"/>
              </a:rPr>
              <a:t> expression.</a:t>
            </a:r>
          </a:p>
        </p:txBody>
      </p:sp>
      <p:sp>
        <p:nvSpPr>
          <p:cNvPr id="43011" name="Rectangle 3"/>
          <p:cNvSpPr>
            <a:spLocks noGrp="1" noRot="1" noChangeAspect="1" noChangeArrowheads="1" noTextEdit="1"/>
          </p:cNvSpPr>
          <p:nvPr>
            <p:ph type="sldImg"/>
          </p:nvPr>
        </p:nvSpPr>
        <p:spPr>
          <a:xfrm>
            <a:off x="488950" y="158750"/>
            <a:ext cx="5875338" cy="44069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488950" y="158750"/>
            <a:ext cx="5875338" cy="4406900"/>
          </a:xfrm>
          <a:ln cap="flat"/>
        </p:spPr>
      </p:sp>
      <p:sp>
        <p:nvSpPr>
          <p:cNvPr id="45059" name="Rectangle 3"/>
          <p:cNvSpPr>
            <a:spLocks noGrp="1" noChangeArrowheads="1"/>
          </p:cNvSpPr>
          <p:nvPr>
            <p:ph type="body" idx="1"/>
          </p:nvPr>
        </p:nvSpPr>
        <p:spPr>
          <a:xfrm>
            <a:off x="412750" y="4775006"/>
            <a:ext cx="6027738" cy="3908848"/>
          </a:xfrm>
          <a:noFill/>
          <a:ln/>
        </p:spPr>
        <p:txBody>
          <a:bodyPr lIns="92684" tIns="47102" rIns="92684" bIns="47102"/>
          <a:lstStyle/>
          <a:p>
            <a:pPr defTabSz="427038">
              <a:lnSpc>
                <a:spcPct val="100000"/>
              </a:lnSpc>
              <a:spcBef>
                <a:spcPct val="30000"/>
              </a:spcBef>
              <a:tabLst/>
            </a:pPr>
            <a:r>
              <a:rPr lang="en-US" sz="1100"/>
              <a:t>Confirming Indexes</a:t>
            </a:r>
          </a:p>
          <a:p>
            <a:pPr lvl="1" defTabSz="427038">
              <a:lnSpc>
                <a:spcPct val="100000"/>
              </a:lnSpc>
              <a:spcBef>
                <a:spcPct val="30000"/>
              </a:spcBef>
              <a:tabLst/>
            </a:pPr>
            <a:r>
              <a:rPr lang="en-US" sz="1100">
                <a:latin typeface="Times New Roman" charset="0"/>
              </a:rPr>
              <a:t>Confirm the existence of indexes from the </a:t>
            </a:r>
            <a:r>
              <a:rPr lang="en-US" sz="1100">
                <a:solidFill>
                  <a:schemeClr val="hlink"/>
                </a:solidFill>
                <a:latin typeface="Courier New" pitchFamily="49" charset="0"/>
              </a:rPr>
              <a:t>USER_INDEXES</a:t>
            </a:r>
            <a:r>
              <a:rPr lang="en-US" sz="1100">
                <a:latin typeface="Times New Roman" charset="0"/>
              </a:rPr>
              <a:t> data dictionary view. You can also check the columns involved in an index by querying the </a:t>
            </a:r>
            <a:r>
              <a:rPr lang="en-US" sz="1100">
                <a:latin typeface="Courier New" pitchFamily="49" charset="0"/>
              </a:rPr>
              <a:t>USER_IND_COLUMNS</a:t>
            </a:r>
            <a:r>
              <a:rPr lang="en-US" sz="1100">
                <a:latin typeface="Times New Roman" charset="0"/>
              </a:rPr>
              <a:t> view.</a:t>
            </a:r>
          </a:p>
          <a:p>
            <a:pPr lvl="1" defTabSz="427038">
              <a:lnSpc>
                <a:spcPct val="100000"/>
              </a:lnSpc>
              <a:spcBef>
                <a:spcPct val="30000"/>
              </a:spcBef>
              <a:tabLst/>
            </a:pPr>
            <a:r>
              <a:rPr lang="en-US" sz="1100">
                <a:latin typeface="Times New Roman" charset="0"/>
              </a:rPr>
              <a:t>The example on the slide displays all the previously created indexes, with the names of the affected column, and the index’s uniqueness, on the </a:t>
            </a:r>
            <a:r>
              <a:rPr lang="en-US" sz="1100">
                <a:latin typeface="Courier New" pitchFamily="49" charset="0"/>
              </a:rPr>
              <a:t>EMPLOYEES</a:t>
            </a:r>
            <a:r>
              <a:rPr lang="en-US" sz="1100">
                <a:latin typeface="Times New Roman" charset="0"/>
              </a:rPr>
              <a:t> table.</a:t>
            </a:r>
          </a:p>
          <a:p>
            <a:pPr lvl="1" defTabSz="427038">
              <a:lnSpc>
                <a:spcPct val="100000"/>
              </a:lnSpc>
              <a:spcBef>
                <a:spcPct val="30000"/>
              </a:spcBef>
              <a:tabLst/>
            </a:pPr>
            <a:r>
              <a:rPr lang="en-US" sz="1100">
                <a:latin typeface="Courier New" pitchFamily="49" charset="0"/>
              </a:rPr>
              <a:t>    </a:t>
            </a:r>
          </a:p>
          <a:p>
            <a:pPr lvl="1" defTabSz="427038">
              <a:lnSpc>
                <a:spcPct val="100000"/>
              </a:lnSpc>
              <a:spcBef>
                <a:spcPct val="30000"/>
              </a:spcBef>
              <a:tabLst/>
            </a:pPr>
            <a:endParaRPr lang="en-US" sz="1100">
              <a:latin typeface="Courier New" pitchFamily="49" charset="0"/>
            </a:endParaRPr>
          </a:p>
          <a:p>
            <a:pPr lvl="1" defTabSz="427038">
              <a:lnSpc>
                <a:spcPct val="100000"/>
              </a:lnSpc>
              <a:spcBef>
                <a:spcPct val="30000"/>
              </a:spcBef>
              <a:tabLst/>
            </a:pPr>
            <a:endParaRPr lang="en-US" sz="1100">
              <a:latin typeface="Courier New" pitchFamily="49" charset="0"/>
            </a:endParaRPr>
          </a:p>
          <a:p>
            <a:pPr lvl="1" defTabSz="427038">
              <a:lnSpc>
                <a:spcPct val="100000"/>
              </a:lnSpc>
              <a:spcBef>
                <a:spcPct val="30000"/>
              </a:spcBef>
              <a:tabLst/>
            </a:pPr>
            <a:endParaRPr lang="en-US" sz="1100">
              <a:latin typeface="Courier New" pitchFamily="49" charset="0"/>
            </a:endParaRPr>
          </a:p>
          <a:p>
            <a:pPr lvl="1" defTabSz="427038">
              <a:lnSpc>
                <a:spcPct val="100000"/>
              </a:lnSpc>
              <a:spcBef>
                <a:spcPct val="30000"/>
              </a:spcBef>
              <a:tabLst/>
            </a:pPr>
            <a:endParaRPr lang="en-US" sz="1100">
              <a:latin typeface="Courier New" pitchFamily="49" charset="0"/>
            </a:endParaRPr>
          </a:p>
          <a:p>
            <a:pPr lvl="1" defTabSz="427038">
              <a:lnSpc>
                <a:spcPct val="100000"/>
              </a:lnSpc>
              <a:spcBef>
                <a:spcPct val="30000"/>
              </a:spcBef>
              <a:tabLst/>
            </a:pPr>
            <a:endParaRPr lang="en-US" sz="1100">
              <a:latin typeface="Courier New" pitchFamily="49" charset="0"/>
            </a:endParaRPr>
          </a:p>
          <a:p>
            <a:pPr lvl="1" defTabSz="427038">
              <a:lnSpc>
                <a:spcPct val="100000"/>
              </a:lnSpc>
              <a:spcBef>
                <a:spcPct val="30000"/>
              </a:spcBef>
              <a:tabLst/>
            </a:pPr>
            <a:endParaRPr lang="en-US" sz="1100">
              <a:latin typeface="Courier New" pitchFamily="49" charset="0"/>
            </a:endParaRPr>
          </a:p>
          <a:p>
            <a:pPr lvl="1" defTabSz="427038">
              <a:lnSpc>
                <a:spcPct val="100000"/>
              </a:lnSpc>
              <a:spcBef>
                <a:spcPct val="30000"/>
              </a:spcBef>
              <a:tabLst/>
            </a:pPr>
            <a:endParaRPr lang="en-US" sz="1100">
              <a:latin typeface="Courier New" pitchFamily="49" charset="0"/>
            </a:endParaRPr>
          </a:p>
          <a:p>
            <a:pPr defTabSz="427038">
              <a:lnSpc>
                <a:spcPct val="100000"/>
              </a:lnSpc>
              <a:spcBef>
                <a:spcPct val="30000"/>
              </a:spcBef>
              <a:tabLst/>
            </a:pPr>
            <a:endParaRPr lang="en-US" sz="1100" b="0">
              <a:latin typeface="Courier New" pitchFamily="49" charset="0"/>
            </a:endParaRPr>
          </a:p>
        </p:txBody>
      </p:sp>
      <p:pic>
        <p:nvPicPr>
          <p:cNvPr id="45061" name="Picture 5"/>
          <p:cNvPicPr>
            <a:picLocks noChangeAspect="1" noChangeArrowheads="1"/>
          </p:cNvPicPr>
          <p:nvPr/>
        </p:nvPicPr>
        <p:blipFill>
          <a:blip r:embed="rId3"/>
          <a:srcRect/>
          <a:stretch>
            <a:fillRect/>
          </a:stretch>
        </p:blipFill>
        <p:spPr bwMode="auto">
          <a:xfrm>
            <a:off x="582614" y="5813120"/>
            <a:ext cx="5432425" cy="2213157"/>
          </a:xfrm>
          <a:prstGeom prst="rect">
            <a:avLst/>
          </a:prstGeom>
          <a:noFill/>
          <a:ln w="25400">
            <a:noFill/>
            <a:miter lim="800000"/>
            <a:headEnd type="none" w="sm" len="sm"/>
            <a:tailEnd type="none" w="med" len="lg"/>
          </a:ln>
          <a:effectLst/>
        </p:spPr>
      </p:pic>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tabLst/>
            </a:pPr>
            <a:r>
              <a:rPr lang="en-US" sz="1100"/>
              <a:t>Removing an Index</a:t>
            </a:r>
          </a:p>
          <a:p>
            <a:pPr lvl="1" defTabSz="427038">
              <a:lnSpc>
                <a:spcPct val="100000"/>
              </a:lnSpc>
              <a:spcBef>
                <a:spcPct val="30000"/>
              </a:spcBef>
              <a:tabLst/>
            </a:pPr>
            <a:r>
              <a:rPr lang="en-US" sz="1100">
                <a:latin typeface="Times New Roman" charset="0"/>
              </a:rPr>
              <a:t>You cannot modify indexes. To change an index, you must drop it and then re-create it. Remove an index definition from the data dictionary by issuing the </a:t>
            </a:r>
            <a:r>
              <a:rPr lang="en-US" sz="1100">
                <a:solidFill>
                  <a:schemeClr val="hlink"/>
                </a:solidFill>
                <a:latin typeface="Courier New" pitchFamily="49" charset="0"/>
              </a:rPr>
              <a:t>DROP</a:t>
            </a:r>
            <a:r>
              <a:rPr lang="en-US" sz="1100">
                <a:solidFill>
                  <a:schemeClr val="hlink"/>
                </a:solidFill>
                <a:latin typeface="Times New Roman" charset="0"/>
              </a:rPr>
              <a:t> </a:t>
            </a:r>
            <a:r>
              <a:rPr lang="en-US" sz="1100">
                <a:solidFill>
                  <a:schemeClr val="hlink"/>
                </a:solidFill>
                <a:latin typeface="Courier New" pitchFamily="49" charset="0"/>
              </a:rPr>
              <a:t>INDEX</a:t>
            </a:r>
            <a:r>
              <a:rPr lang="en-US" sz="1100">
                <a:solidFill>
                  <a:schemeClr val="hlink"/>
                </a:solidFill>
                <a:latin typeface="Times New Roman" charset="0"/>
              </a:rPr>
              <a:t> statement</a:t>
            </a:r>
            <a:r>
              <a:rPr lang="en-US" sz="1100">
                <a:latin typeface="Times New Roman" charset="0"/>
              </a:rPr>
              <a:t>. To drop an index, you must be the owner of the index or have the </a:t>
            </a:r>
            <a:r>
              <a:rPr lang="en-US" sz="1100">
                <a:solidFill>
                  <a:schemeClr val="hlink"/>
                </a:solidFill>
                <a:latin typeface="Courier New" pitchFamily="49" charset="0"/>
              </a:rPr>
              <a:t>DROP</a:t>
            </a:r>
            <a:r>
              <a:rPr lang="en-US" sz="1100">
                <a:solidFill>
                  <a:schemeClr val="hlink"/>
                </a:solidFill>
                <a:latin typeface="Times New Roman" charset="0"/>
              </a:rPr>
              <a:t> </a:t>
            </a:r>
            <a:r>
              <a:rPr lang="en-US" sz="1100">
                <a:solidFill>
                  <a:schemeClr val="hlink"/>
                </a:solidFill>
                <a:latin typeface="Courier New" pitchFamily="49" charset="0"/>
              </a:rPr>
              <a:t>ANY</a:t>
            </a:r>
            <a:r>
              <a:rPr lang="en-US" sz="1100">
                <a:solidFill>
                  <a:schemeClr val="hlink"/>
                </a:solidFill>
                <a:latin typeface="Times New Roman" charset="0"/>
              </a:rPr>
              <a:t> </a:t>
            </a:r>
            <a:r>
              <a:rPr lang="en-US" sz="1100">
                <a:solidFill>
                  <a:schemeClr val="hlink"/>
                </a:solidFill>
                <a:latin typeface="Courier New" pitchFamily="49" charset="0"/>
              </a:rPr>
              <a:t>INDEX</a:t>
            </a:r>
            <a:r>
              <a:rPr lang="en-US" sz="1100">
                <a:solidFill>
                  <a:schemeClr val="hlink"/>
                </a:solidFill>
                <a:latin typeface="Times New Roman" charset="0"/>
              </a:rPr>
              <a:t> privilege</a:t>
            </a:r>
            <a:r>
              <a:rPr lang="en-US" sz="1100">
                <a:latin typeface="Times New Roman" charset="0"/>
              </a:rPr>
              <a:t>.</a:t>
            </a:r>
          </a:p>
          <a:p>
            <a:pPr lvl="1" defTabSz="427038">
              <a:lnSpc>
                <a:spcPct val="100000"/>
              </a:lnSpc>
              <a:spcBef>
                <a:spcPct val="30000"/>
              </a:spcBef>
              <a:tabLst/>
            </a:pPr>
            <a:r>
              <a:rPr lang="en-US" sz="1100">
                <a:latin typeface="Times New Roman" charset="0"/>
              </a:rPr>
              <a:t>In the syntax:</a:t>
            </a:r>
          </a:p>
          <a:p>
            <a:pPr lvl="1" defTabSz="427038">
              <a:lnSpc>
                <a:spcPct val="100000"/>
              </a:lnSpc>
              <a:spcBef>
                <a:spcPct val="30000"/>
              </a:spcBef>
              <a:tabLst/>
            </a:pPr>
            <a:r>
              <a:rPr lang="en-US" sz="1100">
                <a:latin typeface="Times New Roman" charset="0"/>
              </a:rPr>
              <a:t>	</a:t>
            </a:r>
            <a:r>
              <a:rPr lang="en-US" sz="1100" i="1">
                <a:latin typeface="Courier New" pitchFamily="49" charset="0"/>
              </a:rPr>
              <a:t>index</a:t>
            </a:r>
            <a:r>
              <a:rPr lang="en-US" sz="1100">
                <a:latin typeface="Courier New" pitchFamily="49" charset="0"/>
              </a:rPr>
              <a:t>		</a:t>
            </a:r>
            <a:r>
              <a:rPr lang="en-US" sz="1100">
                <a:latin typeface="Times New Roman" charset="0"/>
              </a:rPr>
              <a:t>is the name of the index</a:t>
            </a:r>
          </a:p>
          <a:p>
            <a:pPr lvl="1" defTabSz="427038">
              <a:tabLst/>
            </a:pPr>
            <a:r>
              <a:rPr lang="en-US" b="1"/>
              <a:t>Note:</a:t>
            </a:r>
            <a:r>
              <a:rPr lang="en-US"/>
              <a:t> If you drop a table, indexes and constraints are automatically dropped, but views and sequences remain.</a:t>
            </a:r>
          </a:p>
          <a:p>
            <a:pPr defTabSz="427038">
              <a:tabLst/>
            </a:pPr>
            <a:endParaRPr lang="en-US" sz="1100"/>
          </a:p>
          <a:p>
            <a:pPr defTabSz="427038">
              <a:tabLst/>
            </a:pPr>
            <a:endParaRPr lang="en-US" sz="1100"/>
          </a:p>
          <a:p>
            <a:pPr defTabSz="427038">
              <a:tabLst/>
            </a:pPr>
            <a:endParaRPr lang="en-US" sz="1100"/>
          </a:p>
          <a:p>
            <a:pPr defTabSz="427038">
              <a:tabLst/>
            </a:pPr>
            <a:endParaRPr lang="en-US" sz="1100"/>
          </a:p>
          <a:p>
            <a:pPr defTabSz="427038">
              <a:tabLst/>
            </a:pPr>
            <a:endParaRPr lang="en-US" sz="1100"/>
          </a:p>
          <a:p>
            <a:pPr defTabSz="427038">
              <a:tabLst/>
            </a:pPr>
            <a:endParaRPr lang="en-US" sz="1100"/>
          </a:p>
          <a:p>
            <a:pPr defTabSz="427038">
              <a:tabLst/>
            </a:pPr>
            <a:endParaRPr lang="en-US" sz="1100"/>
          </a:p>
          <a:p>
            <a:pPr defTabSz="427038">
              <a:tabLst/>
            </a:pPr>
            <a:endParaRPr lang="en-US" sz="1100"/>
          </a:p>
        </p:txBody>
      </p:sp>
      <p:sp>
        <p:nvSpPr>
          <p:cNvPr id="49155" name="Rectangle 3"/>
          <p:cNvSpPr>
            <a:spLocks noGrp="1" noRot="1" noChangeAspect="1" noChangeArrowheads="1" noTextEdit="1"/>
          </p:cNvSpPr>
          <p:nvPr>
            <p:ph type="sldImg"/>
          </p:nvPr>
        </p:nvSpPr>
        <p:spPr>
          <a:xfrm>
            <a:off x="488950" y="158750"/>
            <a:ext cx="5875338" cy="44069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412750" y="4775006"/>
            <a:ext cx="6027738" cy="3754406"/>
          </a:xfrm>
          <a:noFill/>
          <a:ln/>
        </p:spPr>
        <p:txBody>
          <a:bodyPr lIns="92684" tIns="47102" rIns="92684" bIns="47102"/>
          <a:lstStyle/>
          <a:p>
            <a:pPr defTabSz="427038">
              <a:lnSpc>
                <a:spcPct val="100000"/>
              </a:lnSpc>
              <a:spcBef>
                <a:spcPct val="30000"/>
              </a:spcBef>
            </a:pPr>
            <a:endParaRPr lang="en-US" sz="1100"/>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b="0">
              <a:latin typeface="Times New Roman" charset="0"/>
            </a:endParaRPr>
          </a:p>
          <a:p>
            <a:pPr defTabSz="427038">
              <a:lnSpc>
                <a:spcPct val="100000"/>
              </a:lnSpc>
              <a:spcBef>
                <a:spcPct val="30000"/>
              </a:spcBef>
            </a:pPr>
            <a:endParaRPr lang="en-US" sz="1100">
              <a:solidFill>
                <a:schemeClr val="accent2"/>
              </a:solidFill>
              <a:latin typeface="Times New Roman" charset="0"/>
            </a:endParaRPr>
          </a:p>
          <a:p>
            <a:pPr defTabSz="427038">
              <a:lnSpc>
                <a:spcPct val="100000"/>
              </a:lnSpc>
              <a:spcBef>
                <a:spcPct val="30000"/>
              </a:spcBef>
            </a:pPr>
            <a:endParaRPr lang="en-US" sz="1100">
              <a:solidFill>
                <a:srgbClr val="0000FF"/>
              </a:solidFill>
              <a:latin typeface="Times New Roman" charset="0"/>
            </a:endParaRPr>
          </a:p>
          <a:p>
            <a:pPr defTabSz="427038">
              <a:lnSpc>
                <a:spcPct val="100000"/>
              </a:lnSpc>
              <a:spcBef>
                <a:spcPct val="30000"/>
              </a:spcBef>
            </a:pPr>
            <a:r>
              <a:rPr lang="en-US" sz="1100">
                <a:solidFill>
                  <a:srgbClr val="0000FF"/>
                </a:solidFill>
              </a:rPr>
              <a:t>Instructor Note</a:t>
            </a:r>
            <a:endParaRPr lang="en-US" sz="1100" b="0">
              <a:solidFill>
                <a:srgbClr val="0000FF"/>
              </a:solidFill>
            </a:endParaRPr>
          </a:p>
          <a:p>
            <a:pPr lvl="1" defTabSz="427038">
              <a:lnSpc>
                <a:spcPct val="100000"/>
              </a:lnSpc>
              <a:spcBef>
                <a:spcPct val="30000"/>
              </a:spcBef>
            </a:pPr>
            <a:r>
              <a:rPr lang="en-US" sz="1100">
                <a:solidFill>
                  <a:srgbClr val="0000FF"/>
                </a:solidFill>
                <a:latin typeface="Times New Roman" charset="0"/>
              </a:rPr>
              <a:t>Null values are not included in the index.</a:t>
            </a:r>
            <a:br>
              <a:rPr lang="en-US" sz="1100">
                <a:solidFill>
                  <a:srgbClr val="0000FF"/>
                </a:solidFill>
                <a:latin typeface="Times New Roman" charset="0"/>
              </a:rPr>
            </a:br>
            <a:r>
              <a:rPr lang="en-US" sz="1100">
                <a:solidFill>
                  <a:srgbClr val="0000FF"/>
                </a:solidFill>
                <a:latin typeface="Times New Roman" charset="0"/>
              </a:rPr>
              <a:t>To optimize joins, you can create an index on the </a:t>
            </a:r>
            <a:r>
              <a:rPr lang="en-US" sz="1100">
                <a:solidFill>
                  <a:srgbClr val="0000FF"/>
                </a:solidFill>
                <a:latin typeface="Courier New" pitchFamily="49" charset="0"/>
              </a:rPr>
              <a:t>FOREIGN KEY</a:t>
            </a:r>
            <a:r>
              <a:rPr lang="en-US" sz="1100">
                <a:solidFill>
                  <a:srgbClr val="0000FF"/>
                </a:solidFill>
                <a:latin typeface="Times New Roman" charset="0"/>
              </a:rPr>
              <a:t> column, which speeds up the search to match rows to the </a:t>
            </a:r>
            <a:r>
              <a:rPr lang="en-US" sz="1100">
                <a:solidFill>
                  <a:srgbClr val="0000FF"/>
                </a:solidFill>
                <a:latin typeface="Courier New" pitchFamily="49" charset="0"/>
              </a:rPr>
              <a:t>PRIMARY KEY</a:t>
            </a:r>
            <a:r>
              <a:rPr lang="en-US" sz="1100">
                <a:solidFill>
                  <a:srgbClr val="0000FF"/>
                </a:solidFill>
                <a:latin typeface="Times New Roman" charset="0"/>
              </a:rPr>
              <a:t> column.</a:t>
            </a:r>
            <a:br>
              <a:rPr lang="en-US" sz="1100">
                <a:solidFill>
                  <a:srgbClr val="0000FF"/>
                </a:solidFill>
                <a:latin typeface="Times New Roman" charset="0"/>
              </a:rPr>
            </a:br>
            <a:r>
              <a:rPr lang="en-US" sz="1100">
                <a:solidFill>
                  <a:srgbClr val="0000FF"/>
                </a:solidFill>
                <a:latin typeface="Times New Roman" charset="0"/>
              </a:rPr>
              <a:t>The optimizer does not use an index if the </a:t>
            </a:r>
            <a:r>
              <a:rPr lang="en-US" sz="1100">
                <a:solidFill>
                  <a:srgbClr val="0000FF"/>
                </a:solidFill>
                <a:latin typeface="Courier New" pitchFamily="49" charset="0"/>
              </a:rPr>
              <a:t>WHERE</a:t>
            </a:r>
            <a:r>
              <a:rPr lang="en-US" sz="1100">
                <a:solidFill>
                  <a:srgbClr val="0000FF"/>
                </a:solidFill>
                <a:latin typeface="Times New Roman" charset="0"/>
              </a:rPr>
              <a:t> clause contains the </a:t>
            </a:r>
            <a:r>
              <a:rPr lang="en-US" sz="1100">
                <a:solidFill>
                  <a:srgbClr val="0000FF"/>
                </a:solidFill>
                <a:latin typeface="Courier New" pitchFamily="49" charset="0"/>
              </a:rPr>
              <a:t>IS NULL</a:t>
            </a:r>
            <a:r>
              <a:rPr lang="en-US" sz="1100">
                <a:solidFill>
                  <a:srgbClr val="0000FF"/>
                </a:solidFill>
                <a:latin typeface="Times New Roman" charset="0"/>
              </a:rPr>
              <a:t> expression.</a:t>
            </a:r>
          </a:p>
        </p:txBody>
      </p:sp>
      <p:sp>
        <p:nvSpPr>
          <p:cNvPr id="43011" name="Rectangle 3"/>
          <p:cNvSpPr>
            <a:spLocks noGrp="1" noRot="1" noChangeAspect="1" noChangeArrowheads="1" noTextEdit="1"/>
          </p:cNvSpPr>
          <p:nvPr>
            <p:ph type="sldImg"/>
          </p:nvPr>
        </p:nvSpPr>
        <p:spPr>
          <a:xfrm>
            <a:off x="488950" y="158750"/>
            <a:ext cx="5875338" cy="44069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85775" y="157163"/>
            <a:ext cx="5880100" cy="4410075"/>
          </a:xfrm>
          <a:ln cap="flat"/>
        </p:spPr>
      </p:sp>
      <p:sp>
        <p:nvSpPr>
          <p:cNvPr id="20483" name="Rectangle 3"/>
          <p:cNvSpPr>
            <a:spLocks noGrp="1" noChangeArrowheads="1"/>
          </p:cNvSpPr>
          <p:nvPr>
            <p:ph type="body" idx="1"/>
          </p:nvPr>
        </p:nvSpPr>
        <p:spPr>
          <a:noFill/>
          <a:ln/>
        </p:spPr>
        <p:txBody>
          <a:bodyPr/>
          <a:lstStyle/>
          <a:p>
            <a:pPr>
              <a:tabLst/>
            </a:pPr>
            <a:r>
              <a:rPr lang="en-US"/>
              <a:t>Creating a View (continued)</a:t>
            </a:r>
          </a:p>
          <a:p>
            <a:pPr lvl="1">
              <a:tabLst/>
            </a:pPr>
            <a:r>
              <a:rPr lang="en-US"/>
              <a:t>The example on the slide creates a view that contains the employee number, last name, and salary for each employee in department 80. </a:t>
            </a:r>
          </a:p>
          <a:p>
            <a:pPr lvl="1">
              <a:tabLst/>
            </a:pPr>
            <a:r>
              <a:rPr lang="en-US"/>
              <a:t>You can display the structure of the view by using the </a:t>
            </a:r>
            <a:r>
              <a:rPr lang="en-US" i="1"/>
              <a:t>i</a:t>
            </a:r>
            <a:r>
              <a:rPr lang="en-US"/>
              <a:t>SQL*Plus </a:t>
            </a:r>
            <a:r>
              <a:rPr lang="en-US">
                <a:latin typeface="Courier New" pitchFamily="49" charset="0"/>
              </a:rPr>
              <a:t>DESCRIBE</a:t>
            </a:r>
            <a:r>
              <a:rPr lang="en-US"/>
              <a:t> command.</a:t>
            </a:r>
          </a:p>
          <a:p>
            <a:pPr lvl="1">
              <a:spcBef>
                <a:spcPct val="65000"/>
              </a:spcBef>
              <a:tabLst/>
            </a:pPr>
            <a:r>
              <a:rPr lang="en-US"/>
              <a:t>   </a:t>
            </a:r>
          </a:p>
          <a:p>
            <a:pPr lvl="1">
              <a:spcBef>
                <a:spcPct val="0"/>
              </a:spcBef>
              <a:tabLst/>
            </a:pPr>
            <a:r>
              <a:rPr lang="en-US">
                <a:latin typeface="Courier New" pitchFamily="49" charset="0"/>
              </a:rPr>
              <a:t>    </a:t>
            </a:r>
          </a:p>
          <a:p>
            <a:pPr lvl="1">
              <a:spcBef>
                <a:spcPct val="0"/>
              </a:spcBef>
              <a:tabLst/>
            </a:pPr>
            <a:endParaRPr lang="en-US">
              <a:latin typeface="Courier New" pitchFamily="49" charset="0"/>
            </a:endParaRPr>
          </a:p>
          <a:p>
            <a:pPr lvl="1">
              <a:spcBef>
                <a:spcPct val="0"/>
              </a:spcBef>
              <a:tabLst/>
            </a:pPr>
            <a:endParaRPr lang="en-US">
              <a:latin typeface="Courier New" pitchFamily="49" charset="0"/>
            </a:endParaRPr>
          </a:p>
          <a:p>
            <a:pPr lvl="1">
              <a:spcBef>
                <a:spcPct val="0"/>
              </a:spcBef>
              <a:tabLst/>
            </a:pPr>
            <a:endParaRPr lang="en-US">
              <a:latin typeface="Courier New" pitchFamily="49" charset="0"/>
            </a:endParaRPr>
          </a:p>
          <a:p>
            <a:pPr lvl="1">
              <a:spcBef>
                <a:spcPct val="0"/>
              </a:spcBef>
              <a:tabLst/>
            </a:pPr>
            <a:endParaRPr lang="en-US">
              <a:latin typeface="Courier New" pitchFamily="49" charset="0"/>
            </a:endParaRPr>
          </a:p>
          <a:p>
            <a:pPr lvl="1">
              <a:spcBef>
                <a:spcPct val="0"/>
              </a:spcBef>
              <a:tabLst/>
            </a:pPr>
            <a:r>
              <a:rPr lang="en-US">
                <a:solidFill>
                  <a:srgbClr val="FC0128"/>
                </a:solidFill>
              </a:rPr>
              <a:t>Guidelines for creating a view</a:t>
            </a:r>
            <a:r>
              <a:rPr lang="en-US"/>
              <a:t>:</a:t>
            </a:r>
          </a:p>
          <a:p>
            <a:pPr lvl="2">
              <a:tabLst/>
            </a:pPr>
            <a:r>
              <a:rPr lang="en-US"/>
              <a:t>The subquery that defines a view can contain complex </a:t>
            </a:r>
            <a:r>
              <a:rPr lang="en-US">
                <a:latin typeface="Courier New" pitchFamily="49" charset="0"/>
              </a:rPr>
              <a:t>SELECT</a:t>
            </a:r>
            <a:r>
              <a:rPr lang="en-US"/>
              <a:t> syntax, including joins, groups, and subqueries.</a:t>
            </a:r>
          </a:p>
          <a:p>
            <a:pPr lvl="2">
              <a:tabLst/>
            </a:pPr>
            <a:r>
              <a:rPr lang="en-US"/>
              <a:t>The subquery that defines the view cannot contain an </a:t>
            </a:r>
            <a:r>
              <a:rPr lang="en-US">
                <a:latin typeface="Courier New" pitchFamily="49" charset="0"/>
              </a:rPr>
              <a:t>ORDER BY</a:t>
            </a:r>
            <a:r>
              <a:rPr lang="en-US"/>
              <a:t> clause. The </a:t>
            </a:r>
            <a:r>
              <a:rPr lang="en-US">
                <a:latin typeface="Courier New" pitchFamily="49" charset="0"/>
              </a:rPr>
              <a:t>ORDER BY</a:t>
            </a:r>
            <a:r>
              <a:rPr lang="en-US"/>
              <a:t> clause is specified when you retrieve data from the view.</a:t>
            </a:r>
          </a:p>
          <a:p>
            <a:pPr lvl="2">
              <a:tabLst/>
            </a:pPr>
            <a:r>
              <a:rPr lang="en-US"/>
              <a:t>If you do not specify a constraint name for a view created with the </a:t>
            </a:r>
            <a:r>
              <a:rPr lang="en-US">
                <a:latin typeface="Courier New" pitchFamily="49" charset="0"/>
              </a:rPr>
              <a:t>WITH CHECK OPTION</a:t>
            </a:r>
            <a:r>
              <a:rPr lang="en-US"/>
              <a:t>, the system assigns a default name in the format </a:t>
            </a:r>
            <a:r>
              <a:rPr lang="en-US">
                <a:latin typeface="Courier New" pitchFamily="49" charset="0"/>
              </a:rPr>
              <a:t>SYS_C</a:t>
            </a:r>
            <a:r>
              <a:rPr lang="en-US" i="1">
                <a:latin typeface="Courier New" pitchFamily="49" charset="0"/>
              </a:rPr>
              <a:t>n</a:t>
            </a:r>
            <a:r>
              <a:rPr lang="en-US"/>
              <a:t>.</a:t>
            </a:r>
          </a:p>
          <a:p>
            <a:pPr lvl="2">
              <a:tabLst/>
            </a:pPr>
            <a:r>
              <a:rPr lang="en-US"/>
              <a:t>You can use the </a:t>
            </a:r>
            <a:r>
              <a:rPr lang="en-US">
                <a:latin typeface="Courier New" pitchFamily="49" charset="0"/>
              </a:rPr>
              <a:t>OR REPLACE</a:t>
            </a:r>
            <a:r>
              <a:rPr lang="en-US"/>
              <a:t> option to change the definition of the view without dropping and re-creating it or regranting object privileges previously granted on it. </a:t>
            </a:r>
          </a:p>
        </p:txBody>
      </p:sp>
      <p:pic>
        <p:nvPicPr>
          <p:cNvPr id="20485" name="Picture 5"/>
          <p:cNvPicPr>
            <a:picLocks noChangeAspect="1" noChangeArrowheads="1"/>
          </p:cNvPicPr>
          <p:nvPr/>
        </p:nvPicPr>
        <p:blipFill>
          <a:blip r:embed="rId3"/>
          <a:srcRect/>
          <a:stretch>
            <a:fillRect/>
          </a:stretch>
        </p:blipFill>
        <p:spPr bwMode="auto">
          <a:xfrm>
            <a:off x="581025" y="5665788"/>
            <a:ext cx="5613400" cy="909637"/>
          </a:xfrm>
          <a:prstGeom prst="rect">
            <a:avLst/>
          </a:prstGeom>
          <a:noFill/>
          <a:ln w="25400">
            <a:noFill/>
            <a:miter lim="800000"/>
            <a:headEnd type="none" w="sm" len="sm"/>
            <a:tailEnd type="none" w="med" len="lg"/>
          </a:ln>
          <a:effectLst/>
        </p:spPr>
      </p:pic>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cap="flat"/>
        </p:spPr>
      </p:sp>
      <p:sp>
        <p:nvSpPr>
          <p:cNvPr id="22531" name="Rectangle 3"/>
          <p:cNvSpPr>
            <a:spLocks noGrp="1" noChangeArrowheads="1"/>
          </p:cNvSpPr>
          <p:nvPr>
            <p:ph type="body" idx="1"/>
          </p:nvPr>
        </p:nvSpPr>
        <p:spPr>
          <a:noFill/>
          <a:ln/>
        </p:spPr>
        <p:txBody>
          <a:bodyPr/>
          <a:lstStyle/>
          <a:p>
            <a:r>
              <a:rPr lang="en-US"/>
              <a:t>Creating a View (continued)</a:t>
            </a:r>
          </a:p>
          <a:p>
            <a:pPr lvl="1"/>
            <a:r>
              <a:rPr lang="en-US"/>
              <a:t>You can control the column names by including column aliases within the subquery. </a:t>
            </a:r>
          </a:p>
          <a:p>
            <a:pPr lvl="1"/>
            <a:r>
              <a:rPr lang="en-US"/>
              <a:t>The example on the slide c</a:t>
            </a:r>
            <a:r>
              <a:rPr lang="en-US">
                <a:latin typeface="Times" pitchFamily="18" charset="0"/>
              </a:rPr>
              <a:t>reates a view containing the employee number (</a:t>
            </a:r>
            <a:r>
              <a:rPr lang="en-US">
                <a:latin typeface="Courier New" pitchFamily="49" charset="0"/>
              </a:rPr>
              <a:t>EMPLOYEE_ID</a:t>
            </a:r>
            <a:r>
              <a:rPr lang="en-US">
                <a:latin typeface="Times" pitchFamily="18" charset="0"/>
              </a:rPr>
              <a:t>) with the alias </a:t>
            </a:r>
            <a:r>
              <a:rPr lang="en-US">
                <a:latin typeface="Courier New" pitchFamily="49" charset="0"/>
              </a:rPr>
              <a:t>ID_NUMBER</a:t>
            </a:r>
            <a:r>
              <a:rPr lang="en-US">
                <a:latin typeface="Times" pitchFamily="18" charset="0"/>
              </a:rPr>
              <a:t>, name (</a:t>
            </a:r>
            <a:r>
              <a:rPr lang="en-US">
                <a:latin typeface="Courier New" pitchFamily="49" charset="0"/>
              </a:rPr>
              <a:t>LAST_NAME</a:t>
            </a:r>
            <a:r>
              <a:rPr lang="en-US">
                <a:latin typeface="Times" pitchFamily="18" charset="0"/>
              </a:rPr>
              <a:t>) with the alias </a:t>
            </a:r>
            <a:r>
              <a:rPr lang="en-US">
                <a:latin typeface="Courier New" pitchFamily="49" charset="0"/>
              </a:rPr>
              <a:t>NAME</a:t>
            </a:r>
            <a:r>
              <a:rPr lang="en-US">
                <a:latin typeface="Times" pitchFamily="18" charset="0"/>
              </a:rPr>
              <a:t>, and annual salary (</a:t>
            </a:r>
            <a:r>
              <a:rPr lang="en-US">
                <a:latin typeface="Courier New" pitchFamily="49" charset="0"/>
              </a:rPr>
              <a:t>SALARY</a:t>
            </a:r>
            <a:r>
              <a:rPr lang="en-US">
                <a:latin typeface="Times" pitchFamily="18" charset="0"/>
              </a:rPr>
              <a:t>) with the </a:t>
            </a:r>
            <a:r>
              <a:rPr lang="en-US">
                <a:solidFill>
                  <a:srgbClr val="FC0128"/>
                </a:solidFill>
                <a:latin typeface="Times" pitchFamily="18" charset="0"/>
              </a:rPr>
              <a:t>alias</a:t>
            </a:r>
            <a:r>
              <a:rPr lang="en-US">
                <a:latin typeface="Times" pitchFamily="18" charset="0"/>
              </a:rPr>
              <a:t> </a:t>
            </a:r>
            <a:r>
              <a:rPr lang="en-US">
                <a:latin typeface="Courier New" pitchFamily="49" charset="0"/>
              </a:rPr>
              <a:t>ANN_SALARY</a:t>
            </a:r>
            <a:r>
              <a:rPr lang="en-US">
                <a:latin typeface="Times" pitchFamily="18" charset="0"/>
              </a:rPr>
              <a:t> for every employee in department 50. </a:t>
            </a:r>
          </a:p>
          <a:p>
            <a:pPr lvl="1"/>
            <a:r>
              <a:rPr lang="en-US">
                <a:latin typeface="Times" pitchFamily="18" charset="0"/>
              </a:rPr>
              <a:t>As an alternative, you can use an alias after the </a:t>
            </a:r>
            <a:r>
              <a:rPr lang="en-US">
                <a:latin typeface="Courier New" pitchFamily="49" charset="0"/>
              </a:rPr>
              <a:t>CREATE</a:t>
            </a:r>
            <a:r>
              <a:rPr lang="en-US">
                <a:latin typeface="Times" pitchFamily="18" charset="0"/>
              </a:rPr>
              <a:t> statement and prior to the </a:t>
            </a:r>
            <a:r>
              <a:rPr lang="en-US">
                <a:latin typeface="Courier New" pitchFamily="49" charset="0"/>
              </a:rPr>
              <a:t>SELECT</a:t>
            </a:r>
            <a:r>
              <a:rPr lang="en-US">
                <a:latin typeface="Times" pitchFamily="18" charset="0"/>
              </a:rPr>
              <a:t> subquery. The number of aliases listed must match the number of expressions selected in the subquery. </a:t>
            </a:r>
          </a:p>
          <a:p>
            <a:pPr lvl="1"/>
            <a:endParaRPr lang="en-US" sz="500">
              <a:latin typeface="Times" pitchFamily="18" charset="0"/>
            </a:endParaRPr>
          </a:p>
          <a:p>
            <a:pPr>
              <a:spcBef>
                <a:spcPct val="0"/>
              </a:spcBef>
            </a:pPr>
            <a:r>
              <a:rPr lang="en-US" b="0">
                <a:latin typeface="Courier New" pitchFamily="49" charset="0"/>
              </a:rPr>
              <a:t>     CREATE VIEW   salvu50 (ID_NUMBER, NAME, ANN_SALARY)</a:t>
            </a:r>
          </a:p>
          <a:p>
            <a:pPr>
              <a:spcBef>
                <a:spcPct val="0"/>
              </a:spcBef>
            </a:pPr>
            <a:r>
              <a:rPr lang="en-US" b="0">
                <a:latin typeface="Courier New" pitchFamily="49" charset="0"/>
              </a:rPr>
              <a:t>       AS SELECT  employee_id, last_name, salary*12</a:t>
            </a:r>
          </a:p>
          <a:p>
            <a:pPr>
              <a:spcBef>
                <a:spcPct val="0"/>
              </a:spcBef>
            </a:pPr>
            <a:r>
              <a:rPr lang="en-US" b="0">
                <a:latin typeface="Courier New" pitchFamily="49" charset="0"/>
              </a:rPr>
              <a:t>          FROM    employees</a:t>
            </a:r>
          </a:p>
          <a:p>
            <a:pPr>
              <a:spcBef>
                <a:spcPct val="0"/>
              </a:spcBef>
            </a:pPr>
            <a:r>
              <a:rPr lang="en-US" b="0">
                <a:latin typeface="Courier New" pitchFamily="49" charset="0"/>
              </a:rPr>
              <a:t>          WHERE   department_id = 50;</a:t>
            </a:r>
          </a:p>
          <a:p>
            <a:pPr>
              <a:spcBef>
                <a:spcPct val="0"/>
              </a:spcBef>
            </a:pPr>
            <a:r>
              <a:rPr lang="en-US" b="0">
                <a:latin typeface="Courier New" pitchFamily="49" charset="0"/>
              </a:rPr>
              <a:t>     View created.</a:t>
            </a:r>
          </a:p>
          <a:p>
            <a:pPr>
              <a:spcBef>
                <a:spcPct val="0"/>
              </a:spcBef>
            </a:pPr>
            <a:endParaRPr lang="en-US" b="0">
              <a:latin typeface="Courier New" pitchFamily="49" charset="0"/>
            </a:endParaRPr>
          </a:p>
          <a:p>
            <a:r>
              <a:rPr lang="en-US">
                <a:solidFill>
                  <a:srgbClr val="0000FF"/>
                </a:solidFill>
              </a:rPr>
              <a:t>Instructor Note</a:t>
            </a:r>
          </a:p>
          <a:p>
            <a:pPr lvl="1"/>
            <a:r>
              <a:rPr lang="en-US">
                <a:solidFill>
                  <a:srgbClr val="0000FF"/>
                </a:solidFill>
              </a:rPr>
              <a:t>Let students know about materialized views or snapshots. The terms </a:t>
            </a:r>
            <a:r>
              <a:rPr lang="en-US" i="1">
                <a:solidFill>
                  <a:srgbClr val="0000FF"/>
                </a:solidFill>
              </a:rPr>
              <a:t>snapshot</a:t>
            </a:r>
            <a:r>
              <a:rPr lang="en-US">
                <a:solidFill>
                  <a:srgbClr val="0000FF"/>
                </a:solidFill>
              </a:rPr>
              <a:t> and </a:t>
            </a:r>
            <a:r>
              <a:rPr lang="en-US" i="1">
                <a:solidFill>
                  <a:srgbClr val="0000FF"/>
                </a:solidFill>
              </a:rPr>
              <a:t>materialized view</a:t>
            </a:r>
            <a:r>
              <a:rPr lang="en-US">
                <a:solidFill>
                  <a:srgbClr val="0000FF"/>
                </a:solidFill>
              </a:rPr>
              <a:t> are synonymous. Both refer to a table that contains the results of a query of one or more tables, each of which may be located on the same or on a remote database. The tables in the query are called master tables or detail tables. The databases containing the master tables are called the master databases. For more information regarding materialized views refer to: </a:t>
            </a:r>
            <a:r>
              <a:rPr lang="en-US" i="1">
                <a:solidFill>
                  <a:srgbClr val="0000FF"/>
                </a:solidFill>
              </a:rPr>
              <a:t>Oracle9i SQL Reference, </a:t>
            </a:r>
            <a:r>
              <a:rPr lang="en-US">
                <a:solidFill>
                  <a:srgbClr val="0000FF"/>
                </a:solidFill>
              </a:rPr>
              <a:t>“</a:t>
            </a:r>
            <a:r>
              <a:rPr lang="en-US">
                <a:solidFill>
                  <a:srgbClr val="0000FF"/>
                </a:solidFill>
                <a:latin typeface="Courier New" pitchFamily="49" charset="0"/>
              </a:rPr>
              <a:t>CREATE MATERIALIZED VIEW / SNAPSHOT</a:t>
            </a:r>
            <a:r>
              <a:rPr lang="en-US">
                <a:solidFill>
                  <a:srgbClr val="0000FF"/>
                </a:solidFill>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cap="flat"/>
        </p:spPr>
      </p:sp>
      <p:sp>
        <p:nvSpPr>
          <p:cNvPr id="24579" name="Rectangle 3"/>
          <p:cNvSpPr>
            <a:spLocks noGrp="1" noChangeArrowheads="1"/>
          </p:cNvSpPr>
          <p:nvPr>
            <p:ph type="body" idx="1"/>
          </p:nvPr>
        </p:nvSpPr>
        <p:spPr>
          <a:noFill/>
          <a:ln/>
        </p:spPr>
        <p:txBody>
          <a:bodyPr/>
          <a:lstStyle/>
          <a:p>
            <a:r>
              <a:rPr lang="en-US"/>
              <a:t>Retrieving Data from a View</a:t>
            </a:r>
          </a:p>
          <a:p>
            <a:pPr lvl="1"/>
            <a:r>
              <a:rPr lang="en-US"/>
              <a:t>You can </a:t>
            </a:r>
            <a:r>
              <a:rPr lang="en-US">
                <a:solidFill>
                  <a:srgbClr val="FC0128"/>
                </a:solidFill>
              </a:rPr>
              <a:t>retrieve data from a view</a:t>
            </a:r>
            <a:r>
              <a:rPr lang="en-US"/>
              <a:t> as you would from any table. You can display either the contents of the entire view or just specific rows and columns.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83025" y="-1588"/>
            <a:ext cx="2976563" cy="460376"/>
          </a:xfrm>
          <a:prstGeom prst="rect">
            <a:avLst/>
          </a:prstGeom>
          <a:noFill/>
          <a:ln w="9525">
            <a:noFill/>
            <a:miter lim="800000"/>
            <a:headEnd/>
            <a:tailEnd/>
          </a:ln>
          <a:effectLst/>
        </p:spPr>
        <p:txBody>
          <a:bodyPr wrap="none" anchor="ctr"/>
          <a:lstStyle/>
          <a:p>
            <a:endParaRPr lang="en-US"/>
          </a:p>
        </p:txBody>
      </p:sp>
      <p:sp>
        <p:nvSpPr>
          <p:cNvPr id="28675" name="Rectangle 3"/>
          <p:cNvSpPr>
            <a:spLocks noChangeArrowheads="1"/>
          </p:cNvSpPr>
          <p:nvPr/>
        </p:nvSpPr>
        <p:spPr bwMode="auto">
          <a:xfrm>
            <a:off x="-3175" y="-1588"/>
            <a:ext cx="2973388" cy="460376"/>
          </a:xfrm>
          <a:prstGeom prst="rect">
            <a:avLst/>
          </a:prstGeom>
          <a:noFill/>
          <a:ln w="9525">
            <a:noFill/>
            <a:miter lim="800000"/>
            <a:headEnd/>
            <a:tailEnd/>
          </a:ln>
          <a:effectLst/>
        </p:spPr>
        <p:txBody>
          <a:bodyPr wrap="none" anchor="ctr"/>
          <a:lstStyle/>
          <a:p>
            <a:endParaRPr lang="en-US"/>
          </a:p>
        </p:txBody>
      </p:sp>
      <p:sp>
        <p:nvSpPr>
          <p:cNvPr id="28676" name="Rectangle 4"/>
          <p:cNvSpPr>
            <a:spLocks noGrp="1" noChangeArrowheads="1"/>
          </p:cNvSpPr>
          <p:nvPr>
            <p:ph type="body" idx="1"/>
          </p:nvPr>
        </p:nvSpPr>
        <p:spPr>
          <a:noFill/>
          <a:ln/>
        </p:spPr>
        <p:txBody>
          <a:bodyPr/>
          <a:lstStyle/>
          <a:p>
            <a:pPr>
              <a:tabLst/>
            </a:pPr>
            <a:r>
              <a:rPr lang="en-US"/>
              <a:t>Modifying a View</a:t>
            </a:r>
          </a:p>
          <a:p>
            <a:pPr lvl="1">
              <a:tabLst/>
            </a:pPr>
            <a:r>
              <a:rPr lang="en-US"/>
              <a:t>With the </a:t>
            </a:r>
            <a:r>
              <a:rPr lang="en-US">
                <a:solidFill>
                  <a:srgbClr val="FC0128"/>
                </a:solidFill>
                <a:latin typeface="Courier New" pitchFamily="49" charset="0"/>
              </a:rPr>
              <a:t>OR</a:t>
            </a:r>
            <a:r>
              <a:rPr lang="en-US">
                <a:solidFill>
                  <a:srgbClr val="FC0128"/>
                </a:solidFill>
              </a:rPr>
              <a:t> </a:t>
            </a:r>
            <a:r>
              <a:rPr lang="en-US">
                <a:solidFill>
                  <a:srgbClr val="FC0128"/>
                </a:solidFill>
                <a:latin typeface="Courier New" pitchFamily="49" charset="0"/>
              </a:rPr>
              <a:t>REPLACE</a:t>
            </a:r>
            <a:r>
              <a:rPr lang="en-US"/>
              <a:t> option, a view can be created even if one exists with this name already, thus replacing the old version of the view for its owner. This means that the view can be altered without dropping, re-creating, and regranting object privileges.</a:t>
            </a:r>
          </a:p>
          <a:p>
            <a:pPr lvl="1">
              <a:tabLst/>
            </a:pPr>
            <a:r>
              <a:rPr lang="en-US" b="1"/>
              <a:t>Note:</a:t>
            </a:r>
            <a:r>
              <a:rPr lang="en-US"/>
              <a:t> When assigning column aliases in the </a:t>
            </a:r>
            <a:r>
              <a:rPr lang="en-US">
                <a:latin typeface="Courier New" pitchFamily="49" charset="0"/>
              </a:rPr>
              <a:t>CREATE</a:t>
            </a:r>
            <a:r>
              <a:rPr lang="en-US"/>
              <a:t> </a:t>
            </a:r>
            <a:r>
              <a:rPr lang="en-US">
                <a:latin typeface="Courier New" pitchFamily="49" charset="0"/>
              </a:rPr>
              <a:t>VIEW</a:t>
            </a:r>
            <a:r>
              <a:rPr lang="en-US"/>
              <a:t> clause, remember that the aliases are listed in the same order as the columns in the subquery.</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rgbClr val="0000FF"/>
                </a:solidFill>
              </a:rPr>
              <a:t>Instructor Note</a:t>
            </a:r>
          </a:p>
          <a:p>
            <a:pPr lvl="1">
              <a:tabLst/>
            </a:pPr>
            <a:r>
              <a:rPr lang="en-US">
                <a:solidFill>
                  <a:srgbClr val="0000FF"/>
                </a:solidFill>
              </a:rPr>
              <a:t>The </a:t>
            </a:r>
            <a:r>
              <a:rPr lang="en-US">
                <a:solidFill>
                  <a:srgbClr val="0000FF"/>
                </a:solidFill>
                <a:latin typeface="Courier New" pitchFamily="49" charset="0"/>
              </a:rPr>
              <a:t>OR REPLACE</a:t>
            </a:r>
            <a:r>
              <a:rPr lang="en-US">
                <a:solidFill>
                  <a:srgbClr val="0000FF"/>
                </a:solidFill>
              </a:rPr>
              <a:t> option started with Oracle7. With earlier versions of Oracle, if the view needed to be changed, it had to be dropped and re-created.</a:t>
            </a:r>
          </a:p>
          <a:p>
            <a:pPr lvl="1">
              <a:tabLst/>
            </a:pPr>
            <a:r>
              <a:rPr lang="en-US">
                <a:solidFill>
                  <a:srgbClr val="0000FF"/>
                </a:solidFill>
              </a:rPr>
              <a:t>Demo: </a:t>
            </a:r>
            <a:r>
              <a:rPr lang="en-US">
                <a:solidFill>
                  <a:srgbClr val="0000FF"/>
                </a:solidFill>
                <a:latin typeface="Courier New" pitchFamily="49" charset="0"/>
              </a:rPr>
              <a:t>11_emp.sql</a:t>
            </a:r>
          </a:p>
          <a:p>
            <a:pPr lvl="1">
              <a:tabLst/>
            </a:pPr>
            <a:r>
              <a:rPr lang="en-US">
                <a:solidFill>
                  <a:srgbClr val="0000FF"/>
                </a:solidFill>
              </a:rPr>
              <a:t>Purpose: To illustrate creating a view using aliases</a:t>
            </a:r>
          </a:p>
        </p:txBody>
      </p:sp>
      <p:sp>
        <p:nvSpPr>
          <p:cNvPr id="28677" name="Rectangle 5"/>
          <p:cNvSpPr>
            <a:spLocks noGrp="1" noRot="1" noChangeAspect="1" noChangeArrowheads="1" noTextEdit="1"/>
          </p:cNvSpPr>
          <p:nvPr>
            <p:ph type="sldImg"/>
          </p:nvPr>
        </p:nvSpPr>
        <p:spPr>
          <a:xfrm>
            <a:off x="485775" y="157163"/>
            <a:ext cx="5880100" cy="4410075"/>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85775" y="157163"/>
            <a:ext cx="5880100" cy="4410075"/>
          </a:xfrm>
          <a:ln cap="flat"/>
        </p:spPr>
      </p:sp>
      <p:sp>
        <p:nvSpPr>
          <p:cNvPr id="30723" name="Rectangle 3"/>
          <p:cNvSpPr>
            <a:spLocks noGrp="1" noChangeArrowheads="1"/>
          </p:cNvSpPr>
          <p:nvPr>
            <p:ph type="body" idx="1"/>
          </p:nvPr>
        </p:nvSpPr>
        <p:spPr>
          <a:noFill/>
          <a:ln/>
        </p:spPr>
        <p:txBody>
          <a:bodyPr/>
          <a:lstStyle/>
          <a:p>
            <a:pPr>
              <a:tabLst/>
            </a:pPr>
            <a:r>
              <a:rPr lang="en-US"/>
              <a:t>Creating a Complex View</a:t>
            </a:r>
          </a:p>
          <a:p>
            <a:pPr lvl="1">
              <a:tabLst/>
            </a:pPr>
            <a:r>
              <a:rPr lang="en-US"/>
              <a:t>The example on the slide creates a complex view of department names, minimum salaries, maximum salaries, and average salaries by department. Note that alternative names have been specified for the view. This is a requirement if any column of the view is derived from a function or an expression.</a:t>
            </a:r>
          </a:p>
          <a:p>
            <a:pPr lvl="1">
              <a:tabLst/>
            </a:pPr>
            <a:r>
              <a:rPr lang="en-US"/>
              <a:t>You can view the structure of the view by using the </a:t>
            </a:r>
            <a:r>
              <a:rPr lang="en-US" i="1"/>
              <a:t>i</a:t>
            </a:r>
            <a:r>
              <a:rPr lang="en-US"/>
              <a:t>SQL*Plus </a:t>
            </a:r>
            <a:r>
              <a:rPr lang="en-US">
                <a:solidFill>
                  <a:srgbClr val="FC0128"/>
                </a:solidFill>
                <a:latin typeface="Courier New" pitchFamily="49" charset="0"/>
              </a:rPr>
              <a:t>DESCRIBE</a:t>
            </a:r>
            <a:r>
              <a:rPr lang="en-US">
                <a:solidFill>
                  <a:srgbClr val="FC0128"/>
                </a:solidFill>
              </a:rPr>
              <a:t> command</a:t>
            </a:r>
            <a:r>
              <a:rPr lang="en-US"/>
              <a:t>. Display the contents of the view by issuing a </a:t>
            </a:r>
            <a:r>
              <a:rPr lang="en-US">
                <a:latin typeface="Courier New" pitchFamily="49" charset="0"/>
              </a:rPr>
              <a:t>SELECT</a:t>
            </a:r>
            <a:r>
              <a:rPr lang="en-US"/>
              <a:t> statement. </a:t>
            </a:r>
          </a:p>
          <a:p>
            <a:pPr lvl="1">
              <a:tabLst/>
            </a:pPr>
            <a:endParaRPr lang="en-US" sz="500"/>
          </a:p>
          <a:p>
            <a:pPr>
              <a:spcBef>
                <a:spcPct val="0"/>
              </a:spcBef>
              <a:tabLst/>
            </a:pPr>
            <a:r>
              <a:rPr lang="en-US" b="0">
                <a:latin typeface="Courier New" pitchFamily="49" charset="0"/>
              </a:rPr>
              <a:t>    SELECT  * </a:t>
            </a:r>
          </a:p>
          <a:p>
            <a:pPr>
              <a:spcBef>
                <a:spcPct val="0"/>
              </a:spcBef>
              <a:tabLst/>
            </a:pPr>
            <a:r>
              <a:rPr lang="en-US" b="0">
                <a:latin typeface="Courier New" pitchFamily="49" charset="0"/>
              </a:rPr>
              <a:t>    FROM    dept_sum_vu;</a:t>
            </a:r>
          </a:p>
          <a:p>
            <a:pPr>
              <a:spcBef>
                <a:spcPct val="0"/>
              </a:spcBef>
              <a:tabLst/>
            </a:pPr>
            <a:endParaRPr lang="en-US" b="0">
              <a:latin typeface="Courier New" pitchFamily="49" charset="0"/>
            </a:endParaRPr>
          </a:p>
          <a:p>
            <a:pPr lvl="1">
              <a:spcBef>
                <a:spcPct val="0"/>
              </a:spcBef>
              <a:tabLst/>
            </a:pPr>
            <a:r>
              <a:rPr lang="en-US">
                <a:latin typeface="Courier New" pitchFamily="49" charset="0"/>
              </a:rPr>
              <a:t>   </a:t>
            </a:r>
          </a:p>
        </p:txBody>
      </p:sp>
      <p:pic>
        <p:nvPicPr>
          <p:cNvPr id="30725" name="Picture 5"/>
          <p:cNvPicPr>
            <a:picLocks noChangeAspect="1" noChangeArrowheads="1"/>
          </p:cNvPicPr>
          <p:nvPr/>
        </p:nvPicPr>
        <p:blipFill>
          <a:blip r:embed="rId3"/>
          <a:srcRect/>
          <a:stretch>
            <a:fillRect/>
          </a:stretch>
        </p:blipFill>
        <p:spPr bwMode="auto">
          <a:xfrm>
            <a:off x="508000" y="6448425"/>
            <a:ext cx="5840413" cy="2011363"/>
          </a:xfrm>
          <a:prstGeom prst="rect">
            <a:avLst/>
          </a:prstGeom>
          <a:noFill/>
          <a:ln w="25400">
            <a:noFill/>
            <a:miter lim="800000"/>
            <a:headEnd type="none" w="sm" len="sm"/>
            <a:tailEnd type="none" w="med" len="lg"/>
          </a:ln>
          <a:effec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p:spPr>
        <p:txBody>
          <a:bodyPr/>
          <a:lstStyle/>
          <a:p>
            <a:pPr>
              <a:tabLst/>
            </a:pPr>
            <a:r>
              <a:rPr lang="en-US"/>
              <a:t>Performing DML Operations on a View</a:t>
            </a:r>
          </a:p>
          <a:p>
            <a:pPr lvl="1">
              <a:tabLst/>
            </a:pPr>
            <a:r>
              <a:rPr lang="en-US"/>
              <a:t>You can perform </a:t>
            </a:r>
            <a:r>
              <a:rPr lang="en-US">
                <a:solidFill>
                  <a:srgbClr val="FC0128"/>
                </a:solidFill>
              </a:rPr>
              <a:t>DML operations on data through a view</a:t>
            </a:r>
            <a:r>
              <a:rPr lang="en-US"/>
              <a:t> if those operations follow certain rules.</a:t>
            </a:r>
          </a:p>
          <a:p>
            <a:pPr lvl="1">
              <a:tabLst/>
            </a:pPr>
            <a:r>
              <a:rPr lang="en-US"/>
              <a:t>You can remove a row from a view unless it contains any of the following:</a:t>
            </a:r>
          </a:p>
          <a:p>
            <a:pPr lvl="2">
              <a:tabLst/>
            </a:pPr>
            <a:r>
              <a:rPr lang="en-US"/>
              <a:t>Group functions</a:t>
            </a:r>
          </a:p>
          <a:p>
            <a:pPr lvl="2">
              <a:tabLst/>
            </a:pPr>
            <a:r>
              <a:rPr lang="en-US"/>
              <a:t>A </a:t>
            </a:r>
            <a:r>
              <a:rPr lang="en-US">
                <a:latin typeface="Courier New" pitchFamily="49" charset="0"/>
              </a:rPr>
              <a:t>GROUP BY</a:t>
            </a:r>
            <a:r>
              <a:rPr lang="en-US"/>
              <a:t> clause</a:t>
            </a:r>
          </a:p>
          <a:p>
            <a:pPr lvl="2">
              <a:tabLst/>
            </a:pPr>
            <a:r>
              <a:rPr lang="en-US"/>
              <a:t>The </a:t>
            </a:r>
            <a:r>
              <a:rPr lang="en-US">
                <a:latin typeface="Courier New" pitchFamily="49" charset="0"/>
              </a:rPr>
              <a:t>DISTINCT</a:t>
            </a:r>
            <a:r>
              <a:rPr lang="en-US"/>
              <a:t> keyword</a:t>
            </a:r>
          </a:p>
          <a:p>
            <a:pPr lvl="2">
              <a:tabLst/>
            </a:pPr>
            <a:r>
              <a:rPr lang="en-US"/>
              <a:t>The pseudocolumn </a:t>
            </a:r>
            <a:r>
              <a:rPr lang="en-US">
                <a:latin typeface="Courier New" pitchFamily="49" charset="0"/>
              </a:rPr>
              <a:t>ROWNUM</a:t>
            </a:r>
            <a:r>
              <a:rPr lang="en-US"/>
              <a:t> keyword</a:t>
            </a:r>
          </a:p>
          <a:p>
            <a:pPr lvl="2">
              <a:buFontTx/>
              <a:buNone/>
              <a:tabLst/>
            </a:pPr>
            <a:endParaRPr lang="en-US"/>
          </a:p>
          <a:p>
            <a:pPr lvl="2">
              <a:buFontTx/>
              <a:buNone/>
              <a:tabLst/>
            </a:pPr>
            <a:endParaRPr lang="en-US"/>
          </a:p>
          <a:p>
            <a:pPr lvl="2">
              <a:buFontTx/>
              <a:buNone/>
              <a:tabLst/>
            </a:pPr>
            <a:endParaRPr lang="en-US"/>
          </a:p>
          <a:p>
            <a:pPr lvl="2">
              <a:buFontTx/>
              <a:buNone/>
              <a:tabLst/>
            </a:pPr>
            <a:endParaRPr lang="en-US"/>
          </a:p>
          <a:p>
            <a:pPr lvl="2">
              <a:buFontTx/>
              <a:buNone/>
              <a:tabLst/>
            </a:pPr>
            <a:endParaRPr lang="en-US"/>
          </a:p>
          <a:p>
            <a:pPr>
              <a:lnSpc>
                <a:spcPct val="90000"/>
              </a:lnSpc>
              <a:spcBef>
                <a:spcPct val="20000"/>
              </a:spcBef>
              <a:tabLst/>
            </a:pPr>
            <a:endParaRPr lang="en-US">
              <a:solidFill>
                <a:schemeClr val="accent2"/>
              </a:solidFill>
            </a:endParaRPr>
          </a:p>
          <a:p>
            <a:pPr>
              <a:lnSpc>
                <a:spcPct val="90000"/>
              </a:lnSpc>
              <a:spcBef>
                <a:spcPct val="20000"/>
              </a:spcBef>
              <a:tabLst/>
            </a:pPr>
            <a:endParaRPr lang="en-US">
              <a:solidFill>
                <a:schemeClr val="accent2"/>
              </a:solidFill>
            </a:endParaRPr>
          </a:p>
          <a:p>
            <a:pPr>
              <a:lnSpc>
                <a:spcPct val="90000"/>
              </a:lnSpc>
              <a:spcBef>
                <a:spcPct val="20000"/>
              </a:spcBef>
              <a:tabLst/>
            </a:pPr>
            <a:r>
              <a:rPr lang="en-US">
                <a:solidFill>
                  <a:srgbClr val="0000FF"/>
                </a:solidFill>
              </a:rPr>
              <a:t>Instructor Note</a:t>
            </a:r>
          </a:p>
          <a:p>
            <a:pPr lvl="1">
              <a:lnSpc>
                <a:spcPct val="110000"/>
              </a:lnSpc>
              <a:spcBef>
                <a:spcPct val="20000"/>
              </a:spcBef>
              <a:tabLst/>
            </a:pPr>
            <a:r>
              <a:rPr lang="en-US">
                <a:solidFill>
                  <a:srgbClr val="0000FF"/>
                </a:solidFill>
              </a:rPr>
              <a:t>For each row returned by a query, the </a:t>
            </a:r>
            <a:r>
              <a:rPr lang="en-US">
                <a:solidFill>
                  <a:srgbClr val="0000FF"/>
                </a:solidFill>
                <a:latin typeface="Courier New" pitchFamily="49" charset="0"/>
              </a:rPr>
              <a:t>ROWNUM</a:t>
            </a:r>
            <a:r>
              <a:rPr lang="en-US">
                <a:solidFill>
                  <a:srgbClr val="0000FF"/>
                </a:solidFill>
              </a:rPr>
              <a:t> pseudocolumn returns a number indicating the order in which Oracle server selects the row from a table or set of joined rows. The first row selected has a </a:t>
            </a:r>
            <a:r>
              <a:rPr lang="en-US">
                <a:solidFill>
                  <a:srgbClr val="0000FF"/>
                </a:solidFill>
                <a:latin typeface="Courier New" pitchFamily="49" charset="0"/>
              </a:rPr>
              <a:t>ROWNUM</a:t>
            </a:r>
            <a:r>
              <a:rPr lang="en-US">
                <a:solidFill>
                  <a:srgbClr val="0000FF"/>
                </a:solidFill>
              </a:rPr>
              <a:t> of 1, the second has 2, and so on.</a:t>
            </a:r>
            <a:r>
              <a:rPr lang="en-US">
                <a:solidFill>
                  <a:schemeClr val="accent2"/>
                </a:solidFill>
              </a:rPr>
              <a:t> </a:t>
            </a:r>
          </a:p>
        </p:txBody>
      </p:sp>
      <p:sp>
        <p:nvSpPr>
          <p:cNvPr id="32771" name="Rectangle 3"/>
          <p:cNvSpPr>
            <a:spLocks noGrp="1" noRot="1" noChangeAspect="1" noChangeArrowheads="1" noTextEdit="1"/>
          </p:cNvSpPr>
          <p:nvPr>
            <p:ph type="sldImg"/>
          </p:nvPr>
        </p:nvSpPr>
        <p:spPr>
          <a:xfrm>
            <a:off x="485775" y="157163"/>
            <a:ext cx="5880100" cy="4410075"/>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9"/>
          <p:cNvSpPr>
            <a:spLocks noGrp="1"/>
          </p:cNvSpPr>
          <p:nvPr>
            <p:ph type="dt" sz="half" idx="10"/>
          </p:nvPr>
        </p:nvSpPr>
        <p:spPr/>
        <p:txBody>
          <a:bodyPr/>
          <a:lstStyle>
            <a:lvl1pPr>
              <a:defRPr/>
            </a:lvl1pPr>
          </a:lstStyle>
          <a:p>
            <a:pPr>
              <a:defRPr/>
            </a:pPr>
            <a:fld id="{B6FA3599-2606-4572-BFB5-DC28C9F7BD45}" type="datetime1">
              <a:rPr lang="en-US"/>
              <a:pPr>
                <a:defRPr/>
              </a:pPr>
              <a:t>2/20/2017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596A62AF-82C9-44F2-84D1-3509E7A904FA}"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91AFA67-1B3D-4268-A92D-4D13DC9276B5}" type="datetime1">
              <a:rPr lang="en-US"/>
              <a:pPr>
                <a:defRPr/>
              </a:pPr>
              <a:t>2/20/2017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81B96B4E-3966-44C2-92C5-451EEF413191}"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5E2D3FD-29D3-4F82-B6E3-0CD56B16DC13}" type="datetime1">
              <a:rPr lang="en-US"/>
              <a:pPr>
                <a:defRPr/>
              </a:pPr>
              <a:t>2/20/2017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3D1E1F9B-F31B-4B02-8A06-C534FAFE5C42}"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77B3246-47C9-494E-A6F4-B74932C6B142}" type="datetime1">
              <a:rPr lang="en-US"/>
              <a:pPr>
                <a:defRPr/>
              </a:pPr>
              <a:t>2/20/2017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43DE4117-CC3B-40E3-AB71-9C1A82415B8F}"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9"/>
          <p:cNvSpPr>
            <a:spLocks noGrp="1"/>
          </p:cNvSpPr>
          <p:nvPr>
            <p:ph type="dt" sz="half" idx="10"/>
          </p:nvPr>
        </p:nvSpPr>
        <p:spPr/>
        <p:txBody>
          <a:bodyPr/>
          <a:lstStyle>
            <a:lvl1pPr>
              <a:defRPr/>
            </a:lvl1pPr>
          </a:lstStyle>
          <a:p>
            <a:pPr>
              <a:defRPr/>
            </a:pPr>
            <a:fld id="{3C881E8C-8AC4-4F49-AB2F-A5C107C23102}" type="datetime1">
              <a:rPr lang="en-US"/>
              <a:pPr>
                <a:defRPr/>
              </a:pPr>
              <a:t>2/20/2017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81B482ED-5D99-499B-8FAC-FCB7E726A3DB}"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50A44F8-39A5-4586-9A2F-2B618B6E76B3}" type="datetime1">
              <a:rPr lang="en-US"/>
              <a:pPr>
                <a:defRPr/>
              </a:pPr>
              <a:t>2/20/2017</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dirty="0"/>
          </a:p>
        </p:txBody>
      </p:sp>
      <p:sp>
        <p:nvSpPr>
          <p:cNvPr id="7" name="Slide Number Placeholder 17"/>
          <p:cNvSpPr>
            <a:spLocks noGrp="1"/>
          </p:cNvSpPr>
          <p:nvPr>
            <p:ph type="sldNum" sz="quarter" idx="12"/>
          </p:nvPr>
        </p:nvSpPr>
        <p:spPr/>
        <p:txBody>
          <a:bodyPr/>
          <a:lstStyle>
            <a:lvl1pPr>
              <a:defRPr/>
            </a:lvl1pPr>
          </a:lstStyle>
          <a:p>
            <a:pPr>
              <a:defRPr/>
            </a:pPr>
            <a:fld id="{7494BB22-876F-4D02-AE77-F1195C58CA9A}"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5255202B-C4E8-4521-8DC5-7B8BE84820E7}" type="datetime1">
              <a:rPr lang="en-US"/>
              <a:pPr>
                <a:defRPr/>
              </a:pPr>
              <a:t>2/20/2017</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dirty="0"/>
          </a:p>
        </p:txBody>
      </p:sp>
      <p:sp>
        <p:nvSpPr>
          <p:cNvPr id="9" name="Slide Number Placeholder 17"/>
          <p:cNvSpPr>
            <a:spLocks noGrp="1"/>
          </p:cNvSpPr>
          <p:nvPr>
            <p:ph type="sldNum" sz="quarter" idx="12"/>
          </p:nvPr>
        </p:nvSpPr>
        <p:spPr/>
        <p:txBody>
          <a:bodyPr/>
          <a:lstStyle>
            <a:lvl1pPr>
              <a:defRPr/>
            </a:lvl1pPr>
          </a:lstStyle>
          <a:p>
            <a:pPr>
              <a:defRPr/>
            </a:pPr>
            <a:fld id="{CE002919-D3E3-4263-BAAB-7BE9800B0B19}"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1F12AE20-D4E6-4ED1-8E4C-909D6D730DF3}" type="datetime1">
              <a:rPr lang="en-US"/>
              <a:pPr>
                <a:defRPr/>
              </a:pPr>
              <a:t>2/20/2017</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dirty="0"/>
          </a:p>
        </p:txBody>
      </p:sp>
      <p:sp>
        <p:nvSpPr>
          <p:cNvPr id="5" name="Slide Number Placeholder 17"/>
          <p:cNvSpPr>
            <a:spLocks noGrp="1"/>
          </p:cNvSpPr>
          <p:nvPr>
            <p:ph type="sldNum" sz="quarter" idx="12"/>
          </p:nvPr>
        </p:nvSpPr>
        <p:spPr/>
        <p:txBody>
          <a:bodyPr/>
          <a:lstStyle>
            <a:lvl1pPr>
              <a:defRPr/>
            </a:lvl1pPr>
          </a:lstStyle>
          <a:p>
            <a:pPr>
              <a:defRPr/>
            </a:pPr>
            <a:fld id="{1B231EF5-F4F2-431E-A3B7-10A8EA29C554}"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784DF1AE-FFAD-4AC5-B93D-6876CB154812}" type="datetime1">
              <a:rPr lang="en-US"/>
              <a:pPr>
                <a:defRPr/>
              </a:pPr>
              <a:t>2/20/2017</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60F78AB9-4534-468A-AA63-18A63CB286E8}"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DBDB39AE-378A-4084-9A55-EB8134138147}" type="datetime1">
              <a:rPr lang="en-US"/>
              <a:pPr>
                <a:defRPr/>
              </a:pPr>
              <a:t>2/20/2017</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dirty="0"/>
          </a:p>
        </p:txBody>
      </p:sp>
      <p:sp>
        <p:nvSpPr>
          <p:cNvPr id="7" name="Slide Number Placeholder 17"/>
          <p:cNvSpPr>
            <a:spLocks noGrp="1"/>
          </p:cNvSpPr>
          <p:nvPr>
            <p:ph type="sldNum" sz="quarter" idx="12"/>
          </p:nvPr>
        </p:nvSpPr>
        <p:spPr/>
        <p:txBody>
          <a:bodyPr/>
          <a:lstStyle>
            <a:lvl1pPr>
              <a:defRPr/>
            </a:lvl1pPr>
          </a:lstStyle>
          <a:p>
            <a:pPr>
              <a:defRPr/>
            </a:pPr>
            <a:fld id="{A5246ED1-3A1C-4C05-BF33-A49B0A385074}"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EC62DE61-EE47-414F-B0D0-D1706A04428E}" type="datetime1">
              <a:rPr lang="en-US"/>
              <a:pPr>
                <a:defRPr/>
              </a:pPr>
              <a:t>2/20/2017</a:t>
            </a:fld>
            <a:endParaRPr lang="en-US" dirty="0"/>
          </a:p>
        </p:txBody>
      </p:sp>
      <p:sp>
        <p:nvSpPr>
          <p:cNvPr id="10" name="Footer Placeholder 5"/>
          <p:cNvSpPr>
            <a:spLocks noGrp="1"/>
          </p:cNvSpPr>
          <p:nvPr>
            <p:ph type="ftr" sz="quarter" idx="11"/>
          </p:nvPr>
        </p:nvSpPr>
        <p:spPr/>
        <p:txBody>
          <a:bodyPr/>
          <a:lstStyle>
            <a:lvl1pPr>
              <a:defRPr/>
            </a:lvl1pPr>
          </a:lstStyle>
          <a:p>
            <a:pPr>
              <a:defRPr/>
            </a:pPr>
            <a:endParaRPr lang="en-US" dirty="0"/>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E88E7F5-4BBC-4337-88CC-B094DC2F2AF1}"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3A8D3B2C-B678-489D-98CF-3EB9D1EDDF3A}" type="datetime1">
              <a:rPr lang="en-US"/>
              <a:pPr>
                <a:defRPr/>
              </a:pPr>
              <a:t>2/20/2017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6DB99130-BA4F-412F-90A6-1B67FC720DB9}"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9" r:id="rId9"/>
    <p:sldLayoutId id="2147483837" r:id="rId10"/>
    <p:sldLayoutId id="2147483838" r:id="rId11"/>
  </p:sldLayoutIdLst>
  <p:transition/>
  <p:timing>
    <p:tnLst>
      <p:par>
        <p:cTn id="1" dur="indefinite" restart="never" nodeType="tmRoot"/>
      </p:par>
    </p:tnLst>
  </p:timing>
  <p:hf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EB641B"/>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EB641B"/>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39639D"/>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981200"/>
            <a:ext cx="9144000" cy="1754326"/>
          </a:xfrm>
          <a:prstGeom prst="rect">
            <a:avLst/>
          </a:prstGeom>
          <a:noFill/>
        </p:spPr>
        <p:txBody>
          <a:bodyPr>
            <a:spAutoFit/>
          </a:bodyPr>
          <a:lstStyle/>
          <a:p>
            <a:pPr algn="ctr" fontAlgn="auto">
              <a:spcBef>
                <a:spcPts val="0"/>
              </a:spcBef>
              <a:spcAft>
                <a:spcPts val="0"/>
              </a:spcAft>
              <a:defRPr/>
            </a:pPr>
            <a:r>
              <a:rPr lang="en-US" sz="3600" b="1" dirty="0" smtClean="0">
                <a:latin typeface="+mj-lt"/>
              </a:rPr>
              <a:t>Lab #10</a:t>
            </a:r>
            <a:endParaRPr lang="en-US" sz="3600" b="1" dirty="0" smtClean="0">
              <a:solidFill>
                <a:schemeClr val="accent4"/>
              </a:solidFill>
              <a:latin typeface="+mn-lt"/>
            </a:endParaRPr>
          </a:p>
          <a:p>
            <a:pPr algn="ctr" fontAlgn="auto">
              <a:spcBef>
                <a:spcPts val="0"/>
              </a:spcBef>
              <a:spcAft>
                <a:spcPts val="0"/>
              </a:spcAft>
              <a:defRPr/>
            </a:pPr>
            <a:r>
              <a:rPr lang="en-US" sz="3600" b="1" dirty="0" smtClean="0">
                <a:solidFill>
                  <a:schemeClr val="accent4"/>
                </a:solidFill>
                <a:latin typeface="+mn-lt"/>
              </a:rPr>
              <a:t>Get Familiar with Index, View and Sequence</a:t>
            </a:r>
            <a:endParaRPr lang="en-US" sz="3600" b="1" dirty="0">
              <a:solidFill>
                <a:schemeClr val="accent4"/>
              </a:solidFill>
              <a:latin typeface="+mn-lt"/>
            </a:endParaRPr>
          </a:p>
        </p:txBody>
      </p:sp>
      <p:sp>
        <p:nvSpPr>
          <p:cNvPr id="5" name="Slide Number Placeholder 4"/>
          <p:cNvSpPr>
            <a:spLocks noGrp="1"/>
          </p:cNvSpPr>
          <p:nvPr>
            <p:ph type="sldNum" sz="quarter" idx="12"/>
          </p:nvPr>
        </p:nvSpPr>
        <p:spPr/>
        <p:txBody>
          <a:bodyPr/>
          <a:lstStyle/>
          <a:p>
            <a:pPr>
              <a:defRPr/>
            </a:pPr>
            <a:fld id="{7034078A-F925-4D34-ABE1-F37C8C90A16E}" type="slidenum">
              <a:rPr lang="en-US"/>
              <a:pPr>
                <a:defRPr/>
              </a:pPr>
              <a:t>1</a:t>
            </a:fld>
            <a:endParaRPr lang="en-US" dirty="0"/>
          </a:p>
        </p:txBody>
      </p:sp>
      <p:sp>
        <p:nvSpPr>
          <p:cNvPr id="6" name="Date Placeholder 5"/>
          <p:cNvSpPr>
            <a:spLocks noGrp="1"/>
          </p:cNvSpPr>
          <p:nvPr>
            <p:ph type="dt" sz="quarter" idx="10"/>
          </p:nvPr>
        </p:nvSpPr>
        <p:spPr/>
        <p:txBody>
          <a:bodyPr/>
          <a:lstStyle/>
          <a:p>
            <a:pPr>
              <a:defRPr/>
            </a:pPr>
            <a:fld id="{0917C7E2-3B63-4C9F-A1F9-EE4BD231ACEB}" type="datetime1">
              <a:rPr lang="en-US"/>
              <a:pPr>
                <a:defRPr/>
              </a:pPr>
              <a:t>2/20/2017</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3925" y="2659063"/>
            <a:ext cx="7558088" cy="24463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endParaRPr lang="en-US" sz="1800" b="1">
              <a:solidFill>
                <a:srgbClr val="000000"/>
              </a:solidFill>
              <a:latin typeface="Courier New" pitchFamily="49" charset="0"/>
            </a:endParaRPr>
          </a:p>
          <a:p>
            <a:pPr algn="l">
              <a:tabLst>
                <a:tab pos="1200150" algn="l"/>
              </a:tabLst>
            </a:pPr>
            <a:endParaRPr lang="en-US" sz="1800" b="1">
              <a:solidFill>
                <a:srgbClr val="000000"/>
              </a:solidFill>
              <a:latin typeface="Courier New" pitchFamily="49" charset="0"/>
            </a:endParaRPr>
          </a:p>
        </p:txBody>
      </p:sp>
      <p:sp>
        <p:nvSpPr>
          <p:cNvPr id="29699" name="Rectangle 3"/>
          <p:cNvSpPr>
            <a:spLocks noGrp="1" noChangeArrowheads="1"/>
          </p:cNvSpPr>
          <p:nvPr>
            <p:ph type="title"/>
          </p:nvPr>
        </p:nvSpPr>
        <p:spPr>
          <a:xfrm>
            <a:off x="533400" y="228600"/>
            <a:ext cx="8229600" cy="1143000"/>
          </a:xfrm>
          <a:noFill/>
          <a:ln/>
        </p:spPr>
        <p:txBody>
          <a:bodyPr/>
          <a:lstStyle/>
          <a:p>
            <a:pPr algn="ctr"/>
            <a:r>
              <a:rPr lang="en-US" sz="3600" b="1" dirty="0">
                <a:solidFill>
                  <a:schemeClr val="tx1"/>
                </a:solidFill>
                <a:latin typeface="+mn-lt"/>
              </a:rPr>
              <a:t>Creating a Complex View</a:t>
            </a:r>
          </a:p>
        </p:txBody>
      </p:sp>
      <p:sp>
        <p:nvSpPr>
          <p:cNvPr id="29700" name="Rectangle 4"/>
          <p:cNvSpPr>
            <a:spLocks noGrp="1" noChangeArrowheads="1"/>
          </p:cNvSpPr>
          <p:nvPr>
            <p:ph type="body" idx="1"/>
          </p:nvPr>
        </p:nvSpPr>
        <p:spPr>
          <a:xfrm>
            <a:off x="874713" y="1814513"/>
            <a:ext cx="7385050" cy="727075"/>
          </a:xfrm>
          <a:noFill/>
          <a:ln/>
        </p:spPr>
        <p:txBody>
          <a:bodyPr/>
          <a:lstStyle/>
          <a:p>
            <a:pPr marL="0" indent="0">
              <a:buFont typeface="Arial" pitchFamily="34" charset="0"/>
              <a:buNone/>
            </a:pPr>
            <a:r>
              <a:rPr lang="en-US" sz="2200" dirty="0"/>
              <a:t>Create a complex view that contains group functions to display values from two tables.</a:t>
            </a:r>
          </a:p>
        </p:txBody>
      </p:sp>
      <p:sp>
        <p:nvSpPr>
          <p:cNvPr id="29701" name="Rectangle 5"/>
          <p:cNvSpPr>
            <a:spLocks noChangeArrowheads="1"/>
          </p:cNvSpPr>
          <p:nvPr/>
        </p:nvSpPr>
        <p:spPr bwMode="blackWhite">
          <a:xfrm>
            <a:off x="895350" y="2627313"/>
            <a:ext cx="7399338" cy="2471737"/>
          </a:xfrm>
          <a:prstGeom prst="rect">
            <a:avLst/>
          </a:prstGeom>
          <a:noFill/>
          <a:ln w="9525">
            <a:noFill/>
            <a:miter lim="800000"/>
            <a:headEnd/>
            <a:tailEnd/>
          </a:ln>
          <a:effectLst/>
        </p:spPr>
        <p:txBody>
          <a:bodyPr wrap="none" lIns="92075" tIns="46038" rIns="92075" bIns="46038" anchor="ctr"/>
          <a:lstStyle/>
          <a:p>
            <a:pPr algn="l">
              <a:tabLst>
                <a:tab pos="1601788" algn="l"/>
                <a:tab pos="1717675" algn="l"/>
              </a:tabLst>
            </a:pPr>
            <a:r>
              <a:rPr lang="en-US" sz="1800" b="1">
                <a:solidFill>
                  <a:srgbClr val="000000"/>
                </a:solidFill>
                <a:latin typeface="Courier New" pitchFamily="49" charset="0"/>
              </a:rPr>
              <a:t>CREATE VIEW	dept_sum_vu</a:t>
            </a:r>
          </a:p>
          <a:p>
            <a:pPr algn="l">
              <a:tabLst>
                <a:tab pos="1601788" algn="l"/>
                <a:tab pos="1717675" algn="l"/>
              </a:tabLst>
            </a:pPr>
            <a:r>
              <a:rPr lang="en-US" sz="1800" b="1">
                <a:solidFill>
                  <a:srgbClr val="000000"/>
                </a:solidFill>
                <a:latin typeface="Courier New" pitchFamily="49" charset="0"/>
              </a:rPr>
              <a:t>  (name, minsal, maxsal, avgsal)</a:t>
            </a:r>
          </a:p>
          <a:p>
            <a:pPr algn="l">
              <a:tabLst>
                <a:tab pos="1601788" algn="l"/>
                <a:tab pos="1717675" algn="l"/>
              </a:tabLst>
            </a:pPr>
            <a:r>
              <a:rPr lang="en-US" sz="1800" b="1">
                <a:solidFill>
                  <a:srgbClr val="000000"/>
                </a:solidFill>
                <a:latin typeface="Courier New" pitchFamily="49" charset="0"/>
              </a:rPr>
              <a:t>AS SELECT	 d.department_name, MIN(e.salary), </a:t>
            </a:r>
          </a:p>
          <a:p>
            <a:pPr algn="l">
              <a:tabLst>
                <a:tab pos="1601788" algn="l"/>
                <a:tab pos="1717675" algn="l"/>
              </a:tabLst>
            </a:pPr>
            <a:r>
              <a:rPr lang="en-US" sz="1800" b="1">
                <a:solidFill>
                  <a:srgbClr val="000000"/>
                </a:solidFill>
                <a:latin typeface="Courier New" pitchFamily="49" charset="0"/>
              </a:rPr>
              <a:t>             MAX(e.salary),AVG(e.salary)</a:t>
            </a:r>
          </a:p>
          <a:p>
            <a:pPr algn="l">
              <a:tabLst>
                <a:tab pos="1601788" algn="l"/>
                <a:tab pos="1717675" algn="l"/>
              </a:tabLst>
            </a:pPr>
            <a:r>
              <a:rPr lang="en-US" sz="1800" b="1">
                <a:solidFill>
                  <a:srgbClr val="000000"/>
                </a:solidFill>
                <a:latin typeface="Courier New" pitchFamily="49" charset="0"/>
              </a:rPr>
              <a:t>   FROM      employees e, departments d</a:t>
            </a:r>
          </a:p>
          <a:p>
            <a:pPr algn="l">
              <a:tabLst>
                <a:tab pos="1601788" algn="l"/>
                <a:tab pos="1717675" algn="l"/>
              </a:tabLst>
            </a:pPr>
            <a:r>
              <a:rPr lang="en-US" sz="1800" b="1">
                <a:solidFill>
                  <a:srgbClr val="000000"/>
                </a:solidFill>
                <a:latin typeface="Courier New" pitchFamily="49" charset="0"/>
              </a:rPr>
              <a:t>   WHERE     e.department_id = d.department_id </a:t>
            </a:r>
          </a:p>
          <a:p>
            <a:pPr algn="l">
              <a:tabLst>
                <a:tab pos="1601788" algn="l"/>
                <a:tab pos="1717675" algn="l"/>
              </a:tabLst>
            </a:pPr>
            <a:r>
              <a:rPr lang="en-US" sz="1800" b="1">
                <a:solidFill>
                  <a:srgbClr val="000000"/>
                </a:solidFill>
                <a:latin typeface="Courier New" pitchFamily="49" charset="0"/>
              </a:rPr>
              <a:t>   GROUP BY  d.department_name;</a:t>
            </a:r>
          </a:p>
          <a:p>
            <a:pPr algn="l">
              <a:tabLst>
                <a:tab pos="1601788" algn="l"/>
                <a:tab pos="1717675" algn="l"/>
              </a:tabLst>
            </a:pPr>
            <a:r>
              <a:rPr lang="en-US" sz="1800" b="1">
                <a:solidFill>
                  <a:srgbClr val="FF3300"/>
                </a:solidFill>
                <a:effectLst>
                  <a:outerShdw blurRad="38100" dist="38100" dir="2700000" algn="tl">
                    <a:srgbClr val="FFFFFF"/>
                  </a:outerShdw>
                </a:effectLst>
                <a:latin typeface="Courier New" pitchFamily="49" charset="0"/>
              </a:rPr>
              <a:t>View created.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pPr algn="ctr"/>
            <a:r>
              <a:rPr lang="en-US" sz="3600" b="1" dirty="0">
                <a:solidFill>
                  <a:schemeClr val="tx1"/>
                </a:solidFill>
                <a:latin typeface="+mn-lt"/>
              </a:rPr>
              <a:t>Rules for Performing </a:t>
            </a:r>
            <a:br>
              <a:rPr lang="en-US" sz="3600" b="1" dirty="0">
                <a:solidFill>
                  <a:schemeClr val="tx1"/>
                </a:solidFill>
                <a:latin typeface="+mn-lt"/>
              </a:rPr>
            </a:br>
            <a:r>
              <a:rPr lang="en-US" sz="3600" b="1" dirty="0">
                <a:solidFill>
                  <a:schemeClr val="tx1"/>
                </a:solidFill>
                <a:latin typeface="+mn-lt"/>
              </a:rPr>
              <a:t>DML Operations on a View</a:t>
            </a:r>
          </a:p>
        </p:txBody>
      </p:sp>
      <p:sp>
        <p:nvSpPr>
          <p:cNvPr id="31747" name="Rectangle 3"/>
          <p:cNvSpPr>
            <a:spLocks noGrp="1" noChangeArrowheads="1"/>
          </p:cNvSpPr>
          <p:nvPr>
            <p:ph type="body" idx="1"/>
          </p:nvPr>
        </p:nvSpPr>
        <p:spPr>
          <a:xfrm>
            <a:off x="874712" y="2133600"/>
            <a:ext cx="7659687" cy="3809999"/>
          </a:xfrm>
          <a:noFill/>
          <a:ln/>
        </p:spPr>
        <p:txBody>
          <a:bodyPr/>
          <a:lstStyle/>
          <a:p>
            <a:pPr algn="just"/>
            <a:r>
              <a:rPr lang="en-US" sz="2200" dirty="0"/>
              <a:t>You can perform DML operations on simple views. </a:t>
            </a:r>
          </a:p>
          <a:p>
            <a:pPr algn="just"/>
            <a:r>
              <a:rPr lang="en-US" sz="2200" dirty="0"/>
              <a:t>You cannot remove a row if the view contains the following:</a:t>
            </a:r>
          </a:p>
          <a:p>
            <a:pPr lvl="1" algn="just"/>
            <a:r>
              <a:rPr lang="en-US" sz="2200" dirty="0"/>
              <a:t>Group functions</a:t>
            </a:r>
          </a:p>
          <a:p>
            <a:pPr lvl="1" algn="just"/>
            <a:r>
              <a:rPr lang="en-US" sz="2200" dirty="0"/>
              <a:t>A </a:t>
            </a:r>
            <a:r>
              <a:rPr lang="en-US" sz="2200" dirty="0">
                <a:latin typeface="Courier New" pitchFamily="49" charset="0"/>
              </a:rPr>
              <a:t>GROUP BY</a:t>
            </a:r>
            <a:r>
              <a:rPr lang="en-US" sz="2200" dirty="0"/>
              <a:t> clause</a:t>
            </a:r>
          </a:p>
          <a:p>
            <a:pPr lvl="1" algn="just"/>
            <a:r>
              <a:rPr lang="en-US" sz="2200" dirty="0"/>
              <a:t>The </a:t>
            </a:r>
            <a:r>
              <a:rPr lang="en-US" sz="2200" dirty="0">
                <a:latin typeface="Courier New" pitchFamily="49" charset="0"/>
              </a:rPr>
              <a:t>DISTINCT</a:t>
            </a:r>
            <a:r>
              <a:rPr lang="en-US" sz="2200" dirty="0"/>
              <a:t> keyword</a:t>
            </a:r>
          </a:p>
          <a:p>
            <a:pPr lvl="1" algn="just"/>
            <a:r>
              <a:rPr lang="en-US" sz="2200" dirty="0"/>
              <a:t>The </a:t>
            </a:r>
            <a:r>
              <a:rPr lang="en-US" sz="2200" dirty="0" smtClean="0"/>
              <a:t>pseudocolumns </a:t>
            </a:r>
            <a:r>
              <a:rPr lang="en-US" sz="2200" dirty="0">
                <a:latin typeface="Courier New" pitchFamily="49" charset="0"/>
              </a:rPr>
              <a:t>ROWNUM</a:t>
            </a:r>
            <a:r>
              <a:rPr lang="en-US" sz="2200" dirty="0"/>
              <a:t> keyword</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lstStyle/>
          <a:p>
            <a:pPr algn="ctr"/>
            <a:r>
              <a:rPr lang="en-US" sz="3600" b="1" dirty="0">
                <a:solidFill>
                  <a:schemeClr val="tx1"/>
                </a:solidFill>
                <a:latin typeface="+mn-lt"/>
              </a:rPr>
              <a:t>Rules for Performing </a:t>
            </a:r>
            <a:br>
              <a:rPr lang="en-US" sz="3600" b="1" dirty="0">
                <a:solidFill>
                  <a:schemeClr val="tx1"/>
                </a:solidFill>
                <a:latin typeface="+mn-lt"/>
              </a:rPr>
            </a:br>
            <a:r>
              <a:rPr lang="en-US" sz="3600" b="1" dirty="0">
                <a:solidFill>
                  <a:schemeClr val="tx1"/>
                </a:solidFill>
                <a:latin typeface="+mn-lt"/>
              </a:rPr>
              <a:t>DML Operations on a </a:t>
            </a:r>
            <a:r>
              <a:rPr lang="en-US" sz="3600" b="1" dirty="0" smtClean="0">
                <a:solidFill>
                  <a:schemeClr val="tx1"/>
                </a:solidFill>
                <a:latin typeface="+mn-lt"/>
              </a:rPr>
              <a:t>View (cont’d)</a:t>
            </a:r>
            <a:endParaRPr lang="en-US" sz="3600" b="1" dirty="0">
              <a:solidFill>
                <a:schemeClr val="tx1"/>
              </a:solidFill>
              <a:latin typeface="+mn-lt"/>
            </a:endParaRPr>
          </a:p>
        </p:txBody>
      </p:sp>
      <p:sp>
        <p:nvSpPr>
          <p:cNvPr id="33795" name="Rectangle 3"/>
          <p:cNvSpPr>
            <a:spLocks noGrp="1" noChangeArrowheads="1"/>
          </p:cNvSpPr>
          <p:nvPr>
            <p:ph type="body" idx="1"/>
          </p:nvPr>
        </p:nvSpPr>
        <p:spPr>
          <a:xfrm>
            <a:off x="874713" y="1981200"/>
            <a:ext cx="7385050" cy="3733799"/>
          </a:xfrm>
          <a:noFill/>
          <a:ln/>
        </p:spPr>
        <p:txBody>
          <a:bodyPr/>
          <a:lstStyle/>
          <a:p>
            <a:pPr>
              <a:buFont typeface="Arial" pitchFamily="34" charset="0"/>
              <a:buNone/>
            </a:pPr>
            <a:r>
              <a:rPr lang="en-US" sz="2200" dirty="0"/>
              <a:t>You cannot modify data in a view if it contains:</a:t>
            </a:r>
          </a:p>
          <a:p>
            <a:r>
              <a:rPr lang="en-US" sz="2200" dirty="0"/>
              <a:t>Group functions</a:t>
            </a:r>
          </a:p>
          <a:p>
            <a:r>
              <a:rPr lang="en-US" sz="2200" dirty="0"/>
              <a:t>A </a:t>
            </a:r>
            <a:r>
              <a:rPr lang="en-US" sz="2200" dirty="0">
                <a:latin typeface="Courier New" pitchFamily="49" charset="0"/>
              </a:rPr>
              <a:t>GROUP BY</a:t>
            </a:r>
            <a:r>
              <a:rPr lang="en-US" sz="2200" dirty="0"/>
              <a:t> clause</a:t>
            </a:r>
          </a:p>
          <a:p>
            <a:r>
              <a:rPr lang="en-US" sz="2200" dirty="0"/>
              <a:t>The </a:t>
            </a:r>
            <a:r>
              <a:rPr lang="en-US" sz="2200" dirty="0">
                <a:latin typeface="Courier New" pitchFamily="49" charset="0"/>
              </a:rPr>
              <a:t>DISTINCT</a:t>
            </a:r>
            <a:r>
              <a:rPr lang="en-US" sz="2200" dirty="0"/>
              <a:t> keyword</a:t>
            </a:r>
          </a:p>
          <a:p>
            <a:r>
              <a:rPr lang="en-US" sz="2200" dirty="0"/>
              <a:t>The </a:t>
            </a:r>
            <a:r>
              <a:rPr lang="en-US" sz="2200" dirty="0" smtClean="0"/>
              <a:t>pseudocolumns </a:t>
            </a:r>
            <a:r>
              <a:rPr lang="en-US" sz="2200" dirty="0">
                <a:latin typeface="Courier New" pitchFamily="49" charset="0"/>
              </a:rPr>
              <a:t>ROWNUM</a:t>
            </a:r>
            <a:r>
              <a:rPr lang="en-US" sz="2200" dirty="0"/>
              <a:t> keyword</a:t>
            </a:r>
          </a:p>
          <a:p>
            <a:r>
              <a:rPr lang="en-US" sz="2200" dirty="0"/>
              <a:t>Columns defined by expressions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941388" y="168275"/>
            <a:ext cx="7299325" cy="881063"/>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endParaRPr lang="en-US">
              <a:solidFill>
                <a:schemeClr val="tx1"/>
              </a:solidFill>
            </a:endParaRPr>
          </a:p>
        </p:txBody>
      </p:sp>
      <p:sp>
        <p:nvSpPr>
          <p:cNvPr id="35843" name="Rectangle 3"/>
          <p:cNvSpPr>
            <a:spLocks noGrp="1" noChangeArrowheads="1"/>
          </p:cNvSpPr>
          <p:nvPr>
            <p:ph type="title"/>
          </p:nvPr>
        </p:nvSpPr>
        <p:spPr>
          <a:noFill/>
          <a:ln/>
        </p:spPr>
        <p:txBody>
          <a:bodyPr/>
          <a:lstStyle/>
          <a:p>
            <a:pPr algn="ctr"/>
            <a:r>
              <a:rPr lang="en-US" sz="3600" b="1" dirty="0">
                <a:solidFill>
                  <a:schemeClr val="tx1"/>
                </a:solidFill>
                <a:latin typeface="+mn-lt"/>
              </a:rPr>
              <a:t>Rules for Performing </a:t>
            </a:r>
            <a:br>
              <a:rPr lang="en-US" sz="3600" b="1" dirty="0">
                <a:solidFill>
                  <a:schemeClr val="tx1"/>
                </a:solidFill>
                <a:latin typeface="+mn-lt"/>
              </a:rPr>
            </a:br>
            <a:r>
              <a:rPr lang="en-US" sz="3600" b="1" dirty="0">
                <a:solidFill>
                  <a:schemeClr val="tx1"/>
                </a:solidFill>
                <a:latin typeface="+mn-lt"/>
              </a:rPr>
              <a:t>DML Operations on a </a:t>
            </a:r>
            <a:r>
              <a:rPr lang="en-US" sz="3600" b="1" dirty="0" smtClean="0">
                <a:solidFill>
                  <a:schemeClr val="tx1"/>
                </a:solidFill>
                <a:latin typeface="+mn-lt"/>
              </a:rPr>
              <a:t>View (cont’d)</a:t>
            </a:r>
            <a:endParaRPr lang="en-US" sz="3600" b="1" dirty="0">
              <a:solidFill>
                <a:schemeClr val="tx1"/>
              </a:solidFill>
              <a:latin typeface="+mn-lt"/>
            </a:endParaRPr>
          </a:p>
        </p:txBody>
      </p:sp>
      <p:sp>
        <p:nvSpPr>
          <p:cNvPr id="35844" name="Rectangle 4"/>
          <p:cNvSpPr>
            <a:spLocks noGrp="1" noChangeArrowheads="1"/>
          </p:cNvSpPr>
          <p:nvPr>
            <p:ph type="body" idx="1"/>
          </p:nvPr>
        </p:nvSpPr>
        <p:spPr>
          <a:xfrm>
            <a:off x="874713" y="2057400"/>
            <a:ext cx="7507287" cy="4038600"/>
          </a:xfrm>
          <a:noFill/>
          <a:ln/>
        </p:spPr>
        <p:txBody>
          <a:bodyPr/>
          <a:lstStyle/>
          <a:p>
            <a:pPr>
              <a:lnSpc>
                <a:spcPct val="65000"/>
              </a:lnSpc>
              <a:buFont typeface="Arial" pitchFamily="34" charset="0"/>
              <a:buNone/>
            </a:pPr>
            <a:r>
              <a:rPr lang="en-US" sz="2200" dirty="0"/>
              <a:t>You cannot add data through a view if the view </a:t>
            </a:r>
          </a:p>
          <a:p>
            <a:pPr>
              <a:lnSpc>
                <a:spcPct val="65000"/>
              </a:lnSpc>
              <a:buFont typeface="Arial" pitchFamily="34" charset="0"/>
              <a:buNone/>
            </a:pPr>
            <a:r>
              <a:rPr lang="en-US" sz="2200" dirty="0"/>
              <a:t>includes:</a:t>
            </a:r>
          </a:p>
          <a:p>
            <a:r>
              <a:rPr lang="en-US" sz="2200" dirty="0"/>
              <a:t>Group functions</a:t>
            </a:r>
          </a:p>
          <a:p>
            <a:r>
              <a:rPr lang="en-US" sz="2200" dirty="0"/>
              <a:t>A </a:t>
            </a:r>
            <a:r>
              <a:rPr lang="en-US" sz="2200" dirty="0">
                <a:latin typeface="Courier New" pitchFamily="49" charset="0"/>
              </a:rPr>
              <a:t>GROUP BY</a:t>
            </a:r>
            <a:r>
              <a:rPr lang="en-US" sz="2200" dirty="0"/>
              <a:t> clause</a:t>
            </a:r>
          </a:p>
          <a:p>
            <a:r>
              <a:rPr lang="en-US" sz="2200" dirty="0"/>
              <a:t>The </a:t>
            </a:r>
            <a:r>
              <a:rPr lang="en-US" sz="2200" dirty="0">
                <a:latin typeface="Courier New" pitchFamily="49" charset="0"/>
              </a:rPr>
              <a:t>DISTINCT</a:t>
            </a:r>
            <a:r>
              <a:rPr lang="en-US" sz="2200" dirty="0"/>
              <a:t> keyword</a:t>
            </a:r>
          </a:p>
          <a:p>
            <a:r>
              <a:rPr lang="en-US" sz="2200" dirty="0"/>
              <a:t>The </a:t>
            </a:r>
            <a:r>
              <a:rPr lang="en-US" sz="2200" dirty="0" smtClean="0"/>
              <a:t>pseudocolumns </a:t>
            </a:r>
            <a:r>
              <a:rPr lang="en-US" sz="2200" dirty="0">
                <a:latin typeface="Courier New" pitchFamily="49" charset="0"/>
              </a:rPr>
              <a:t>ROWNUM</a:t>
            </a:r>
            <a:r>
              <a:rPr lang="en-US" sz="2200" dirty="0"/>
              <a:t> keyword</a:t>
            </a:r>
          </a:p>
          <a:p>
            <a:r>
              <a:rPr lang="en-US" sz="2200" dirty="0"/>
              <a:t>Columns defined by expressions</a:t>
            </a:r>
          </a:p>
          <a:p>
            <a:r>
              <a:rPr lang="en-US" sz="2200" dirty="0">
                <a:latin typeface="Courier New" pitchFamily="49" charset="0"/>
              </a:rPr>
              <a:t>NOT NULL</a:t>
            </a:r>
            <a:r>
              <a:rPr lang="en-US" sz="2200" dirty="0"/>
              <a:t> columns in the base tables that are not selected by the view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blackWhite">
          <a:xfrm>
            <a:off x="923925" y="4295775"/>
            <a:ext cx="7493000" cy="5921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endParaRPr lang="en-US" sz="1800" b="1">
              <a:solidFill>
                <a:srgbClr val="000000"/>
              </a:solidFill>
              <a:latin typeface="Courier New" pitchFamily="49" charset="0"/>
            </a:endParaRPr>
          </a:p>
          <a:p>
            <a:pPr algn="l">
              <a:tabLst>
                <a:tab pos="1200150" algn="l"/>
              </a:tabLst>
            </a:pPr>
            <a:endParaRPr lang="en-US" sz="1800" b="1">
              <a:solidFill>
                <a:srgbClr val="000000"/>
              </a:solidFill>
              <a:latin typeface="Courier New" pitchFamily="49" charset="0"/>
            </a:endParaRPr>
          </a:p>
        </p:txBody>
      </p:sp>
      <p:sp>
        <p:nvSpPr>
          <p:cNvPr id="44037" name="Rectangle 5"/>
          <p:cNvSpPr>
            <a:spLocks noChangeArrowheads="1"/>
          </p:cNvSpPr>
          <p:nvPr/>
        </p:nvSpPr>
        <p:spPr bwMode="blackWhite">
          <a:xfrm>
            <a:off x="915988" y="4283075"/>
            <a:ext cx="7518400" cy="617538"/>
          </a:xfrm>
          <a:prstGeom prst="rect">
            <a:avLst/>
          </a:prstGeom>
          <a:noFill/>
          <a:ln w="9525">
            <a:noFill/>
            <a:miter lim="800000"/>
            <a:headEnd/>
            <a:tailEnd/>
          </a:ln>
          <a:effectLst/>
        </p:spPr>
        <p:txBody>
          <a:bodyPr wrap="none" lIns="92075" tIns="46038" rIns="92075" bIns="46038" anchor="ctr"/>
          <a:lstStyle/>
          <a:p>
            <a:pPr algn="l">
              <a:tabLst>
                <a:tab pos="1601788" algn="l"/>
                <a:tab pos="1717675" algn="l"/>
              </a:tabLst>
            </a:pPr>
            <a:r>
              <a:rPr lang="en-US" sz="1800" b="1">
                <a:solidFill>
                  <a:srgbClr val="000000"/>
                </a:solidFill>
                <a:latin typeface="Courier New" pitchFamily="49" charset="0"/>
              </a:rPr>
              <a:t>DROP VIEW empvu80;</a:t>
            </a:r>
          </a:p>
          <a:p>
            <a:pPr algn="l">
              <a:tabLst>
                <a:tab pos="1601788" algn="l"/>
                <a:tab pos="1717675" algn="l"/>
              </a:tabLst>
            </a:pPr>
            <a:r>
              <a:rPr lang="en-US" sz="1800" b="1">
                <a:solidFill>
                  <a:srgbClr val="FF3300"/>
                </a:solidFill>
                <a:effectLst>
                  <a:outerShdw blurRad="38100" dist="38100" dir="2700000" algn="tl">
                    <a:srgbClr val="FFFFFF"/>
                  </a:outerShdw>
                </a:effectLst>
                <a:latin typeface="Courier New" pitchFamily="49" charset="0"/>
              </a:rPr>
              <a:t>View dropped.</a:t>
            </a:r>
          </a:p>
        </p:txBody>
      </p:sp>
      <p:sp>
        <p:nvSpPr>
          <p:cNvPr id="44038" name="Rectangle 6"/>
          <p:cNvSpPr>
            <a:spLocks noChangeArrowheads="1"/>
          </p:cNvSpPr>
          <p:nvPr/>
        </p:nvSpPr>
        <p:spPr bwMode="blackWhite">
          <a:xfrm>
            <a:off x="928688" y="3306763"/>
            <a:ext cx="7493000" cy="3381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r>
              <a:rPr lang="en-US" sz="1800" b="1">
                <a:solidFill>
                  <a:srgbClr val="000000"/>
                </a:solidFill>
                <a:latin typeface="Courier New" pitchFamily="49" charset="0"/>
              </a:rPr>
              <a:t>DROP VIEW </a:t>
            </a:r>
            <a:r>
              <a:rPr lang="en-US" sz="1800" b="1" i="1">
                <a:solidFill>
                  <a:srgbClr val="000000"/>
                </a:solidFill>
                <a:latin typeface="Courier New" pitchFamily="49" charset="0"/>
              </a:rPr>
              <a:t>view</a:t>
            </a:r>
            <a:r>
              <a:rPr lang="en-US" sz="1800" b="1">
                <a:solidFill>
                  <a:srgbClr val="000000"/>
                </a:solidFill>
                <a:latin typeface="Courier New" pitchFamily="49" charset="0"/>
              </a:rPr>
              <a:t>;</a:t>
            </a:r>
          </a:p>
        </p:txBody>
      </p:sp>
      <p:sp>
        <p:nvSpPr>
          <p:cNvPr id="7" name="Title 6"/>
          <p:cNvSpPr>
            <a:spLocks noGrp="1"/>
          </p:cNvSpPr>
          <p:nvPr>
            <p:ph type="title"/>
          </p:nvPr>
        </p:nvSpPr>
        <p:spPr>
          <a:xfrm>
            <a:off x="457200" y="228600"/>
            <a:ext cx="8229600" cy="1143000"/>
          </a:xfrm>
        </p:spPr>
        <p:txBody>
          <a:bodyPr/>
          <a:lstStyle/>
          <a:p>
            <a:pPr algn="ctr"/>
            <a:r>
              <a:rPr lang="en-US" sz="3600" b="1" dirty="0" smtClean="0">
                <a:solidFill>
                  <a:schemeClr val="tx1"/>
                </a:solidFill>
                <a:latin typeface="+mn-lt"/>
              </a:rPr>
              <a:t>Removing a View</a:t>
            </a:r>
            <a:endParaRPr lang="en-US" sz="3600" b="1" dirty="0">
              <a:solidFill>
                <a:schemeClr val="tx1"/>
              </a:solidFill>
              <a:latin typeface="+mn-lt"/>
            </a:endParaRPr>
          </a:p>
        </p:txBody>
      </p:sp>
      <p:sp>
        <p:nvSpPr>
          <p:cNvPr id="8" name="TextBox 7"/>
          <p:cNvSpPr txBox="1"/>
          <p:nvPr/>
        </p:nvSpPr>
        <p:spPr>
          <a:xfrm>
            <a:off x="762000" y="1524000"/>
            <a:ext cx="7696200" cy="769441"/>
          </a:xfrm>
          <a:prstGeom prst="rect">
            <a:avLst/>
          </a:prstGeom>
          <a:noFill/>
        </p:spPr>
        <p:txBody>
          <a:bodyPr wrap="square" rtlCol="0">
            <a:spAutoFit/>
          </a:bodyPr>
          <a:lstStyle/>
          <a:p>
            <a:r>
              <a:rPr lang="en-US" sz="2200" dirty="0" smtClean="0">
                <a:latin typeface="+mn-lt"/>
              </a:rPr>
              <a:t>You can remove a view without losing data because a view is based on underlying tables in the database. </a:t>
            </a:r>
            <a:endParaRPr lang="en-US" sz="2200" dirty="0">
              <a:latin typeface="+mn-lt"/>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8229600" cy="1143000"/>
          </a:xfrm>
        </p:spPr>
        <p:txBody>
          <a:bodyPr/>
          <a:lstStyle/>
          <a:p>
            <a:pPr algn="ctr"/>
            <a:r>
              <a:rPr lang="en-US" sz="3600" b="1" dirty="0" smtClean="0">
                <a:solidFill>
                  <a:schemeClr val="tx1"/>
                </a:solidFill>
                <a:latin typeface="+mn-lt"/>
              </a:rPr>
              <a:t>Inline views</a:t>
            </a:r>
            <a:endParaRPr lang="en-US" sz="3600" b="1" dirty="0">
              <a:solidFill>
                <a:schemeClr val="tx1"/>
              </a:solidFill>
              <a:latin typeface="+mn-lt"/>
            </a:endParaRPr>
          </a:p>
        </p:txBody>
      </p:sp>
      <p:sp>
        <p:nvSpPr>
          <p:cNvPr id="5" name="Content Placeholder 4"/>
          <p:cNvSpPr>
            <a:spLocks noGrp="1"/>
          </p:cNvSpPr>
          <p:nvPr>
            <p:ph idx="1"/>
          </p:nvPr>
        </p:nvSpPr>
        <p:spPr/>
        <p:txBody>
          <a:bodyPr/>
          <a:lstStyle/>
          <a:p>
            <a:r>
              <a:rPr lang="en-US" sz="2400" dirty="0" smtClean="0"/>
              <a:t>An inline view is a subquery with an alias that you can use within a SQL statement.</a:t>
            </a:r>
          </a:p>
          <a:p>
            <a:r>
              <a:rPr lang="en-US" sz="2400" dirty="0" smtClean="0"/>
              <a:t>A named subquery in the FROM clause of the main query is an example of an inline view.</a:t>
            </a:r>
          </a:p>
          <a:p>
            <a:r>
              <a:rPr lang="en-US" sz="2400" dirty="0" smtClean="0"/>
              <a:t>An inline view is not a schema object.  </a:t>
            </a:r>
            <a:endParaRPr lang="en-US" sz="2400" dirty="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229600" cy="1066800"/>
          </a:xfrm>
          <a:noFill/>
          <a:ln/>
        </p:spPr>
        <p:txBody>
          <a:bodyPr/>
          <a:lstStyle/>
          <a:p>
            <a:pPr algn="ctr"/>
            <a:r>
              <a:rPr lang="en-US" sz="3600" b="1" dirty="0" smtClean="0">
                <a:solidFill>
                  <a:schemeClr val="tx1"/>
                </a:solidFill>
                <a:latin typeface="+mn-lt"/>
              </a:rPr>
              <a:t>What are Sequences</a:t>
            </a:r>
            <a:endParaRPr lang="en-US" sz="3600" b="1" dirty="0">
              <a:solidFill>
                <a:schemeClr val="tx1"/>
              </a:solidFill>
              <a:latin typeface="+mn-lt"/>
            </a:endParaRPr>
          </a:p>
        </p:txBody>
      </p:sp>
      <p:sp>
        <p:nvSpPr>
          <p:cNvPr id="9219" name="Rectangle 3"/>
          <p:cNvSpPr>
            <a:spLocks noGrp="1" noChangeArrowheads="1"/>
          </p:cNvSpPr>
          <p:nvPr>
            <p:ph type="body" idx="1"/>
          </p:nvPr>
        </p:nvSpPr>
        <p:spPr>
          <a:xfrm>
            <a:off x="457201" y="1524000"/>
            <a:ext cx="8324850" cy="4953000"/>
          </a:xfrm>
          <a:noFill/>
          <a:ln/>
        </p:spPr>
        <p:txBody>
          <a:bodyPr/>
          <a:lstStyle/>
          <a:p>
            <a:pPr algn="just"/>
            <a:r>
              <a:rPr lang="en-US" sz="2200" dirty="0" smtClean="0"/>
              <a:t>A sequence is a schema object that automatically generates sequential numbers.</a:t>
            </a:r>
          </a:p>
          <a:p>
            <a:pPr algn="just"/>
            <a:r>
              <a:rPr lang="en-US" sz="2200" dirty="0" smtClean="0"/>
              <a:t>When you create a sequence, a number is generated and it gets incremented after inserting data into the table.</a:t>
            </a:r>
          </a:p>
          <a:p>
            <a:pPr algn="just"/>
            <a:r>
              <a:rPr lang="en-US" sz="2200" dirty="0" smtClean="0"/>
              <a:t>The main purpose of creating a sequence number is to generate a primary key value.</a:t>
            </a:r>
          </a:p>
          <a:p>
            <a:pPr algn="just"/>
            <a:r>
              <a:rPr lang="en-US" sz="2200" dirty="0" smtClean="0"/>
              <a:t>Sequence numbers are generated and stored independent of tables. Also, these numbers do not depend on whether the transaction is committed or roll back. </a:t>
            </a:r>
          </a:p>
          <a:p>
            <a:pPr algn="just">
              <a:buNone/>
            </a:pPr>
            <a:r>
              <a:rPr lang="en-US" sz="2200" dirty="0" smtClean="0"/>
              <a:t>       </a:t>
            </a:r>
          </a:p>
          <a:p>
            <a:pPr algn="just">
              <a:buNone/>
            </a:pPr>
            <a:endParaRPr lang="en-US" sz="2200" dirty="0" smtClean="0"/>
          </a:p>
          <a:p>
            <a:pPr algn="just">
              <a:buNone/>
            </a:pPr>
            <a:r>
              <a:rPr lang="en-US" sz="2200" dirty="0" smtClean="0"/>
              <a:t> </a:t>
            </a:r>
            <a:endParaRPr lang="en-US" sz="2200" b="1" i="1" dirty="0"/>
          </a:p>
        </p:txBody>
      </p:sp>
      <p:sp>
        <p:nvSpPr>
          <p:cNvPr id="9220" name="Arc 4"/>
          <p:cNvSpPr>
            <a:spLocks/>
          </p:cNvSpPr>
          <p:nvPr/>
        </p:nvSpPr>
        <p:spPr bwMode="ltGray">
          <a:xfrm>
            <a:off x="5468938" y="3228975"/>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228600"/>
            <a:ext cx="8229600" cy="1143000"/>
          </a:xfrm>
          <a:noFill/>
          <a:ln/>
        </p:spPr>
        <p:txBody>
          <a:bodyPr/>
          <a:lstStyle/>
          <a:p>
            <a:pPr algn="ctr"/>
            <a:r>
              <a:rPr lang="en-US" sz="3600" b="1" dirty="0" smtClean="0">
                <a:solidFill>
                  <a:schemeClr val="tx1"/>
                </a:solidFill>
                <a:latin typeface="+mn-lt"/>
              </a:rPr>
              <a:t>Syntax to Create a SEQUENCE</a:t>
            </a:r>
            <a:endParaRPr lang="en-US" sz="3600" b="1" dirty="0">
              <a:solidFill>
                <a:schemeClr val="tx1"/>
              </a:solidFill>
              <a:latin typeface="+mn-lt"/>
            </a:endParaRPr>
          </a:p>
        </p:txBody>
      </p:sp>
      <p:sp>
        <p:nvSpPr>
          <p:cNvPr id="13315" name="Rectangle 3"/>
          <p:cNvSpPr>
            <a:spLocks noGrp="1" noChangeArrowheads="1"/>
          </p:cNvSpPr>
          <p:nvPr>
            <p:ph type="body" idx="1"/>
          </p:nvPr>
        </p:nvSpPr>
        <p:spPr>
          <a:xfrm>
            <a:off x="874713" y="1814513"/>
            <a:ext cx="7385050" cy="1004887"/>
          </a:xfrm>
          <a:noFill/>
          <a:ln/>
        </p:spPr>
        <p:txBody>
          <a:bodyPr/>
          <a:lstStyle/>
          <a:p>
            <a:pPr>
              <a:buFont typeface="Arial" pitchFamily="34" charset="0"/>
              <a:buNone/>
            </a:pPr>
            <a:r>
              <a:rPr lang="en-US" sz="2200" dirty="0"/>
              <a:t>Define a sequence to generate sequential numbers</a:t>
            </a:r>
          </a:p>
          <a:p>
            <a:pPr>
              <a:spcBef>
                <a:spcPct val="0"/>
              </a:spcBef>
              <a:buFont typeface="Arial" pitchFamily="34" charset="0"/>
              <a:buNone/>
            </a:pPr>
            <a:r>
              <a:rPr lang="en-US" sz="2200" dirty="0"/>
              <a:t>automatically:</a:t>
            </a:r>
          </a:p>
        </p:txBody>
      </p:sp>
      <p:sp>
        <p:nvSpPr>
          <p:cNvPr id="13316" name="Rectangle 4"/>
          <p:cNvSpPr>
            <a:spLocks noChangeArrowheads="1"/>
          </p:cNvSpPr>
          <p:nvPr/>
        </p:nvSpPr>
        <p:spPr bwMode="blackWhite">
          <a:xfrm>
            <a:off x="912813" y="2900363"/>
            <a:ext cx="7518400" cy="20145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r>
              <a:rPr lang="en-US" sz="1800" b="1">
                <a:solidFill>
                  <a:srgbClr val="000000"/>
                </a:solidFill>
                <a:latin typeface="Courier New" pitchFamily="49" charset="0"/>
              </a:rPr>
              <a:t>CREATE SEQUENCE </a:t>
            </a:r>
            <a:r>
              <a:rPr lang="en-US" sz="1800" b="1" i="1">
                <a:solidFill>
                  <a:srgbClr val="000000"/>
                </a:solidFill>
                <a:latin typeface="Courier New" pitchFamily="49" charset="0"/>
              </a:rPr>
              <a:t>sequence</a:t>
            </a:r>
            <a:endParaRPr lang="en-US" sz="1800" b="1">
              <a:solidFill>
                <a:srgbClr val="000000"/>
              </a:solidFill>
              <a:latin typeface="Courier New" pitchFamily="49" charset="0"/>
            </a:endParaRPr>
          </a:p>
          <a:p>
            <a:pPr algn="l">
              <a:tabLst>
                <a:tab pos="1200150" algn="l"/>
              </a:tabLst>
            </a:pPr>
            <a:r>
              <a:rPr lang="en-US" sz="1800" b="1">
                <a:solidFill>
                  <a:srgbClr val="000000"/>
                </a:solidFill>
                <a:latin typeface="Courier New" pitchFamily="49" charset="0"/>
              </a:rPr>
              <a:t>       [INCREMENT BY </a:t>
            </a:r>
            <a:r>
              <a:rPr lang="en-US" sz="1800" b="1" i="1">
                <a:solidFill>
                  <a:srgbClr val="000000"/>
                </a:solidFill>
                <a:latin typeface="Courier New" pitchFamily="49" charset="0"/>
              </a:rPr>
              <a:t>n</a:t>
            </a:r>
            <a:r>
              <a:rPr lang="en-US" sz="1800" b="1">
                <a:solidFill>
                  <a:srgbClr val="000000"/>
                </a:solidFill>
                <a:latin typeface="Courier New" pitchFamily="49" charset="0"/>
              </a:rPr>
              <a:t>]</a:t>
            </a:r>
          </a:p>
          <a:p>
            <a:pPr algn="l">
              <a:tabLst>
                <a:tab pos="1200150" algn="l"/>
              </a:tabLst>
            </a:pPr>
            <a:r>
              <a:rPr lang="en-US" sz="1800" b="1">
                <a:solidFill>
                  <a:srgbClr val="000000"/>
                </a:solidFill>
                <a:latin typeface="Courier New" pitchFamily="49" charset="0"/>
              </a:rPr>
              <a:t>       [START WITH </a:t>
            </a:r>
            <a:r>
              <a:rPr lang="en-US" sz="1800" b="1" i="1">
                <a:solidFill>
                  <a:srgbClr val="000000"/>
                </a:solidFill>
                <a:latin typeface="Courier New" pitchFamily="49" charset="0"/>
              </a:rPr>
              <a:t>n</a:t>
            </a:r>
            <a:r>
              <a:rPr lang="en-US" sz="1800" b="1">
                <a:solidFill>
                  <a:srgbClr val="000000"/>
                </a:solidFill>
                <a:latin typeface="Courier New" pitchFamily="49" charset="0"/>
              </a:rPr>
              <a:t>]</a:t>
            </a:r>
          </a:p>
          <a:p>
            <a:pPr algn="l">
              <a:tabLst>
                <a:tab pos="1200150" algn="l"/>
              </a:tabLst>
            </a:pPr>
            <a:r>
              <a:rPr lang="en-US" sz="1800" b="1">
                <a:solidFill>
                  <a:srgbClr val="000000"/>
                </a:solidFill>
                <a:latin typeface="Courier New" pitchFamily="49" charset="0"/>
              </a:rPr>
              <a:t>       [{MAXVALUE </a:t>
            </a:r>
            <a:r>
              <a:rPr lang="en-US" sz="1800" b="1" i="1">
                <a:solidFill>
                  <a:srgbClr val="000000"/>
                </a:solidFill>
                <a:latin typeface="Courier New" pitchFamily="49" charset="0"/>
              </a:rPr>
              <a:t>n</a:t>
            </a:r>
            <a:r>
              <a:rPr lang="en-US" sz="1800" b="1">
                <a:solidFill>
                  <a:srgbClr val="000000"/>
                </a:solidFill>
                <a:latin typeface="Courier New" pitchFamily="49" charset="0"/>
              </a:rPr>
              <a:t> | </a:t>
            </a:r>
            <a:r>
              <a:rPr lang="en-US" sz="1800" b="1" u="sng">
                <a:solidFill>
                  <a:srgbClr val="000000"/>
                </a:solidFill>
                <a:latin typeface="Courier New" pitchFamily="49" charset="0"/>
              </a:rPr>
              <a:t>NOMAXVALUE</a:t>
            </a:r>
            <a:r>
              <a:rPr lang="en-US" sz="1800" b="1">
                <a:solidFill>
                  <a:srgbClr val="000000"/>
                </a:solidFill>
                <a:latin typeface="Courier New" pitchFamily="49" charset="0"/>
              </a:rPr>
              <a:t>}]</a:t>
            </a:r>
          </a:p>
          <a:p>
            <a:pPr algn="l">
              <a:tabLst>
                <a:tab pos="1200150" algn="l"/>
              </a:tabLst>
            </a:pPr>
            <a:r>
              <a:rPr lang="en-US" sz="1800" b="1">
                <a:solidFill>
                  <a:srgbClr val="000000"/>
                </a:solidFill>
                <a:latin typeface="Courier New" pitchFamily="49" charset="0"/>
              </a:rPr>
              <a:t>       [{MINVALUE </a:t>
            </a:r>
            <a:r>
              <a:rPr lang="en-US" sz="1800" b="1" i="1">
                <a:solidFill>
                  <a:srgbClr val="000000"/>
                </a:solidFill>
                <a:latin typeface="Courier New" pitchFamily="49" charset="0"/>
              </a:rPr>
              <a:t>n</a:t>
            </a:r>
            <a:r>
              <a:rPr lang="en-US" sz="1800" b="1">
                <a:solidFill>
                  <a:srgbClr val="000000"/>
                </a:solidFill>
                <a:latin typeface="Courier New" pitchFamily="49" charset="0"/>
              </a:rPr>
              <a:t> | </a:t>
            </a:r>
            <a:r>
              <a:rPr lang="en-US" sz="1800" b="1" u="sng">
                <a:solidFill>
                  <a:srgbClr val="000000"/>
                </a:solidFill>
                <a:latin typeface="Courier New" pitchFamily="49" charset="0"/>
              </a:rPr>
              <a:t>NOMINVALUE</a:t>
            </a:r>
            <a:r>
              <a:rPr lang="en-US" sz="1800" b="1">
                <a:solidFill>
                  <a:srgbClr val="000000"/>
                </a:solidFill>
                <a:latin typeface="Courier New" pitchFamily="49" charset="0"/>
              </a:rPr>
              <a:t>}]</a:t>
            </a:r>
          </a:p>
          <a:p>
            <a:pPr algn="l">
              <a:tabLst>
                <a:tab pos="1200150" algn="l"/>
              </a:tabLst>
            </a:pPr>
            <a:r>
              <a:rPr lang="en-US" sz="1800" b="1">
                <a:solidFill>
                  <a:srgbClr val="000000"/>
                </a:solidFill>
                <a:latin typeface="Courier New" pitchFamily="49" charset="0"/>
              </a:rPr>
              <a:t>       [{CYCLE | </a:t>
            </a:r>
            <a:r>
              <a:rPr lang="en-US" sz="1800" b="1" u="sng">
                <a:solidFill>
                  <a:srgbClr val="000000"/>
                </a:solidFill>
                <a:latin typeface="Courier New" pitchFamily="49" charset="0"/>
              </a:rPr>
              <a:t>NOCYCLE</a:t>
            </a:r>
            <a:r>
              <a:rPr lang="en-US" sz="1800" b="1">
                <a:solidFill>
                  <a:srgbClr val="000000"/>
                </a:solidFill>
                <a:latin typeface="Courier New" pitchFamily="49" charset="0"/>
              </a:rPr>
              <a:t>}]</a:t>
            </a:r>
          </a:p>
          <a:p>
            <a:pPr algn="l">
              <a:tabLst>
                <a:tab pos="1200150" algn="l"/>
              </a:tabLst>
            </a:pPr>
            <a:r>
              <a:rPr lang="en-US" sz="1800" b="1">
                <a:solidFill>
                  <a:srgbClr val="000000"/>
                </a:solidFill>
                <a:latin typeface="Courier New" pitchFamily="49" charset="0"/>
              </a:rPr>
              <a:t>       [{CACHE </a:t>
            </a:r>
            <a:r>
              <a:rPr lang="en-US" sz="1800" b="1" i="1">
                <a:solidFill>
                  <a:srgbClr val="000000"/>
                </a:solidFill>
                <a:latin typeface="Courier New" pitchFamily="49" charset="0"/>
              </a:rPr>
              <a:t>n</a:t>
            </a:r>
            <a:r>
              <a:rPr lang="en-US" sz="1800" b="1">
                <a:solidFill>
                  <a:srgbClr val="000000"/>
                </a:solidFill>
                <a:latin typeface="Courier New" pitchFamily="49" charset="0"/>
              </a:rPr>
              <a:t> | NOCACHE}];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229600" cy="1066800"/>
          </a:xfrm>
          <a:noFill/>
          <a:ln/>
        </p:spPr>
        <p:txBody>
          <a:bodyPr/>
          <a:lstStyle/>
          <a:p>
            <a:pPr algn="ctr"/>
            <a:r>
              <a:rPr lang="en-US" sz="3600" b="1" dirty="0" smtClean="0">
                <a:solidFill>
                  <a:schemeClr val="tx1"/>
                </a:solidFill>
                <a:latin typeface="+mn-lt"/>
              </a:rPr>
              <a:t>Create a Sequence</a:t>
            </a:r>
            <a:endParaRPr lang="en-US" sz="3600" b="1" dirty="0">
              <a:solidFill>
                <a:schemeClr val="tx1"/>
              </a:solidFill>
              <a:latin typeface="+mn-lt"/>
            </a:endParaRPr>
          </a:p>
        </p:txBody>
      </p:sp>
      <p:sp>
        <p:nvSpPr>
          <p:cNvPr id="9219" name="Rectangle 3"/>
          <p:cNvSpPr>
            <a:spLocks noGrp="1" noChangeArrowheads="1"/>
          </p:cNvSpPr>
          <p:nvPr>
            <p:ph type="body" idx="1"/>
          </p:nvPr>
        </p:nvSpPr>
        <p:spPr>
          <a:xfrm>
            <a:off x="457201" y="1524000"/>
            <a:ext cx="8324850" cy="4953000"/>
          </a:xfrm>
          <a:noFill/>
          <a:ln/>
        </p:spPr>
        <p:txBody>
          <a:bodyPr/>
          <a:lstStyle/>
          <a:p>
            <a:pPr algn="just"/>
            <a:r>
              <a:rPr lang="en-US" sz="2200" dirty="0" smtClean="0"/>
              <a:t>Here, </a:t>
            </a:r>
            <a:r>
              <a:rPr lang="en-US" sz="2200" b="1" i="1" dirty="0" smtClean="0"/>
              <a:t>NOCHACE</a:t>
            </a:r>
            <a:r>
              <a:rPr lang="en-US" sz="2200" dirty="0" smtClean="0"/>
              <a:t> clause indicates that no value of sequence will be stored in the memory location. </a:t>
            </a:r>
          </a:p>
          <a:p>
            <a:pPr algn="just"/>
            <a:r>
              <a:rPr lang="en-US" sz="2200" b="1" i="1" dirty="0" smtClean="0"/>
              <a:t>NOCYCLE</a:t>
            </a:r>
            <a:r>
              <a:rPr lang="en-US" sz="2200" dirty="0" smtClean="0"/>
              <a:t> clause indicates that a sequence cannot generate more values after reaching its maximum or minimum value. </a:t>
            </a:r>
          </a:p>
          <a:p>
            <a:pPr algn="just"/>
            <a:r>
              <a:rPr lang="en-US" sz="2200" dirty="0" smtClean="0"/>
              <a:t>If you omit both </a:t>
            </a:r>
            <a:r>
              <a:rPr lang="en-US" sz="2200" b="1" i="1" dirty="0" smtClean="0"/>
              <a:t>CACHE</a:t>
            </a:r>
            <a:r>
              <a:rPr lang="en-US" sz="2200" dirty="0" smtClean="0"/>
              <a:t> and </a:t>
            </a:r>
            <a:r>
              <a:rPr lang="en-US" sz="2200" b="1" i="1" dirty="0" smtClean="0"/>
              <a:t>NOCACHE</a:t>
            </a:r>
            <a:r>
              <a:rPr lang="en-US" sz="2200" dirty="0" smtClean="0"/>
              <a:t>, the database caches </a:t>
            </a:r>
            <a:r>
              <a:rPr lang="en-US" sz="2200" dirty="0" smtClean="0">
                <a:latin typeface="+mj-lt"/>
              </a:rPr>
              <a:t>20</a:t>
            </a:r>
            <a:r>
              <a:rPr lang="en-US" sz="2200" dirty="0" smtClean="0"/>
              <a:t> sequence numbers by default.</a:t>
            </a:r>
          </a:p>
          <a:p>
            <a:pPr algn="just"/>
            <a:r>
              <a:rPr lang="en-US" sz="2200" dirty="0" smtClean="0"/>
              <a:t>Specify </a:t>
            </a:r>
            <a:r>
              <a:rPr lang="en-US" sz="2200" b="1" i="1" dirty="0" smtClean="0"/>
              <a:t>NOMAXVALUE</a:t>
            </a:r>
            <a:r>
              <a:rPr lang="en-US" sz="2200" dirty="0" smtClean="0"/>
              <a:t> to indicate a maximum value of </a:t>
            </a:r>
            <a:r>
              <a:rPr lang="en-US" sz="2200" dirty="0" smtClean="0">
                <a:latin typeface="+mj-lt"/>
              </a:rPr>
              <a:t>10</a:t>
            </a:r>
            <a:r>
              <a:rPr lang="en-US" sz="2200" baseline="30000" dirty="0" smtClean="0">
                <a:latin typeface="+mj-lt"/>
              </a:rPr>
              <a:t>27</a:t>
            </a:r>
            <a:r>
              <a:rPr lang="en-US" sz="2200" dirty="0" smtClean="0"/>
              <a:t> for an ascending sequence or </a:t>
            </a:r>
            <a:r>
              <a:rPr lang="en-US" sz="2200" dirty="0" smtClean="0">
                <a:latin typeface="+mj-lt"/>
              </a:rPr>
              <a:t>-1</a:t>
            </a:r>
            <a:r>
              <a:rPr lang="en-US" sz="2200" dirty="0" smtClean="0"/>
              <a:t> for a descending sequence. This is the default.</a:t>
            </a:r>
          </a:p>
          <a:p>
            <a:pPr algn="just"/>
            <a:r>
              <a:rPr lang="en-US" sz="2200" dirty="0" smtClean="0"/>
              <a:t>Specify </a:t>
            </a:r>
            <a:r>
              <a:rPr lang="en-US" sz="2200" b="1" i="1" dirty="0" smtClean="0"/>
              <a:t>NOMINVALUE</a:t>
            </a:r>
            <a:r>
              <a:rPr lang="en-US" sz="2200" dirty="0" smtClean="0"/>
              <a:t> to indicate a minimum value of </a:t>
            </a:r>
            <a:r>
              <a:rPr lang="en-US" sz="2200" dirty="0" smtClean="0">
                <a:latin typeface="+mj-lt"/>
              </a:rPr>
              <a:t>1</a:t>
            </a:r>
            <a:r>
              <a:rPr lang="en-US" sz="2200" dirty="0" smtClean="0"/>
              <a:t> for an ascending sequence or </a:t>
            </a:r>
            <a:r>
              <a:rPr lang="en-US" sz="2200" dirty="0" smtClean="0">
                <a:latin typeface="+mj-lt"/>
              </a:rPr>
              <a:t>-10</a:t>
            </a:r>
            <a:r>
              <a:rPr lang="en-US" sz="2200" baseline="30000" dirty="0" smtClean="0">
                <a:latin typeface="+mj-lt"/>
              </a:rPr>
              <a:t>26</a:t>
            </a:r>
            <a:r>
              <a:rPr lang="en-US" sz="2200" dirty="0" smtClean="0"/>
              <a:t> for a descending sequence. This is the default.</a:t>
            </a:r>
          </a:p>
          <a:p>
            <a:pPr algn="just"/>
            <a:endParaRPr lang="en-US" sz="2200" dirty="0" smtClean="0"/>
          </a:p>
          <a:p>
            <a:pPr algn="just">
              <a:buNone/>
            </a:pPr>
            <a:r>
              <a:rPr lang="en-US" sz="2200" dirty="0" smtClean="0"/>
              <a:t> </a:t>
            </a:r>
            <a:endParaRPr lang="en-US" sz="2200" b="1" i="1" dirty="0"/>
          </a:p>
        </p:txBody>
      </p:sp>
      <p:sp>
        <p:nvSpPr>
          <p:cNvPr id="9220" name="Arc 4"/>
          <p:cNvSpPr>
            <a:spLocks/>
          </p:cNvSpPr>
          <p:nvPr/>
        </p:nvSpPr>
        <p:spPr bwMode="ltGray">
          <a:xfrm>
            <a:off x="5468938" y="3228975"/>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229600" cy="1066800"/>
          </a:xfrm>
          <a:noFill/>
          <a:ln/>
        </p:spPr>
        <p:txBody>
          <a:bodyPr/>
          <a:lstStyle/>
          <a:p>
            <a:pPr algn="ctr"/>
            <a:r>
              <a:rPr lang="en-US" sz="3600" b="1" dirty="0" smtClean="0">
                <a:solidFill>
                  <a:schemeClr val="tx1"/>
                </a:solidFill>
                <a:latin typeface="+mn-lt"/>
              </a:rPr>
              <a:t>Create a Sequence (cont’d) </a:t>
            </a:r>
            <a:endParaRPr lang="en-US" sz="3600" b="1" dirty="0">
              <a:solidFill>
                <a:schemeClr val="tx1"/>
              </a:solidFill>
              <a:latin typeface="+mn-lt"/>
            </a:endParaRPr>
          </a:p>
        </p:txBody>
      </p:sp>
      <p:sp>
        <p:nvSpPr>
          <p:cNvPr id="9219" name="Rectangle 3"/>
          <p:cNvSpPr>
            <a:spLocks noGrp="1" noChangeArrowheads="1"/>
          </p:cNvSpPr>
          <p:nvPr>
            <p:ph type="body" idx="1"/>
          </p:nvPr>
        </p:nvSpPr>
        <p:spPr>
          <a:xfrm>
            <a:off x="457201" y="1524000"/>
            <a:ext cx="8324850" cy="4953000"/>
          </a:xfrm>
          <a:noFill/>
          <a:ln/>
        </p:spPr>
        <p:txBody>
          <a:bodyPr/>
          <a:lstStyle/>
          <a:p>
            <a:pPr algn="just"/>
            <a:r>
              <a:rPr lang="en-US" sz="2200" dirty="0" smtClean="0"/>
              <a:t>The following statement will create a sequence </a:t>
            </a:r>
            <a:r>
              <a:rPr lang="en-US" sz="2200" b="1" dirty="0" err="1" smtClean="0"/>
              <a:t>Emps_Seq</a:t>
            </a:r>
            <a:r>
              <a:rPr lang="en-US" sz="2200" b="1" dirty="0" smtClean="0"/>
              <a:t>, </a:t>
            </a:r>
            <a:r>
              <a:rPr lang="en-US" sz="2200" dirty="0" smtClean="0"/>
              <a:t>which can be used to provide the Emp ID numbers while adding rows to the </a:t>
            </a:r>
            <a:r>
              <a:rPr lang="en-US" sz="2200" b="1" dirty="0" smtClean="0"/>
              <a:t>Employee</a:t>
            </a:r>
            <a:r>
              <a:rPr lang="en-US" sz="2200" dirty="0" smtClean="0"/>
              <a:t> Table.</a:t>
            </a:r>
          </a:p>
          <a:p>
            <a:pPr algn="just">
              <a:buNone/>
            </a:pPr>
            <a:endParaRPr lang="en-US" sz="2200" dirty="0" smtClean="0"/>
          </a:p>
          <a:p>
            <a:pPr algn="just">
              <a:buNone/>
            </a:pPr>
            <a:r>
              <a:rPr lang="en-US" sz="2200" dirty="0" smtClean="0"/>
              <a:t>	CREATE SEQUENCE </a:t>
            </a:r>
            <a:r>
              <a:rPr lang="en-US" sz="2200" dirty="0" err="1" smtClean="0"/>
              <a:t>Emps_Seq</a:t>
            </a:r>
            <a:endParaRPr lang="en-US" sz="2200" dirty="0" smtClean="0"/>
          </a:p>
          <a:p>
            <a:pPr algn="just">
              <a:buNone/>
            </a:pPr>
            <a:r>
              <a:rPr lang="en-US" sz="2200" dirty="0" smtClean="0"/>
              <a:t>	START WITH </a:t>
            </a:r>
            <a:r>
              <a:rPr lang="en-US" sz="2200" dirty="0" smtClean="0">
                <a:latin typeface="+mj-lt"/>
              </a:rPr>
              <a:t>100</a:t>
            </a:r>
          </a:p>
          <a:p>
            <a:pPr algn="just">
              <a:buNone/>
            </a:pPr>
            <a:r>
              <a:rPr lang="en-US" sz="2200" dirty="0" smtClean="0">
                <a:latin typeface="+mj-lt"/>
              </a:rPr>
              <a:t>	</a:t>
            </a:r>
            <a:r>
              <a:rPr lang="en-US" sz="2200" dirty="0" smtClean="0"/>
              <a:t>INCREMENT BY</a:t>
            </a:r>
            <a:r>
              <a:rPr lang="en-US" sz="2200" dirty="0" smtClean="0">
                <a:latin typeface="+mj-lt"/>
              </a:rPr>
              <a:t> 1</a:t>
            </a:r>
          </a:p>
          <a:p>
            <a:pPr algn="just">
              <a:buNone/>
            </a:pPr>
            <a:r>
              <a:rPr lang="en-US" sz="2200" dirty="0" smtClean="0">
                <a:latin typeface="+mj-lt"/>
              </a:rPr>
              <a:t>	</a:t>
            </a:r>
            <a:r>
              <a:rPr lang="en-US" sz="2200" dirty="0" smtClean="0"/>
              <a:t>MAXVALUE</a:t>
            </a:r>
            <a:r>
              <a:rPr lang="en-US" sz="2200" dirty="0" smtClean="0">
                <a:latin typeface="+mj-lt"/>
              </a:rPr>
              <a:t> 100</a:t>
            </a:r>
          </a:p>
          <a:p>
            <a:pPr algn="just">
              <a:buNone/>
            </a:pPr>
            <a:r>
              <a:rPr lang="en-US" sz="2200" dirty="0" smtClean="0">
                <a:latin typeface="+mj-lt"/>
              </a:rPr>
              <a:t>	</a:t>
            </a:r>
            <a:r>
              <a:rPr lang="en-US" sz="2200" dirty="0" smtClean="0"/>
              <a:t>MINVALUE </a:t>
            </a:r>
            <a:r>
              <a:rPr lang="en-US" sz="2200" dirty="0" smtClean="0">
                <a:latin typeface="+mj-lt"/>
              </a:rPr>
              <a:t>1</a:t>
            </a:r>
          </a:p>
          <a:p>
            <a:pPr algn="just">
              <a:buNone/>
            </a:pPr>
            <a:r>
              <a:rPr lang="en-US" sz="2200" dirty="0" smtClean="0"/>
              <a:t>	NOCACHE</a:t>
            </a:r>
          </a:p>
          <a:p>
            <a:pPr algn="just">
              <a:buNone/>
            </a:pPr>
            <a:r>
              <a:rPr lang="en-US" sz="2200" dirty="0" smtClean="0"/>
              <a:t>	NOCYCLE</a:t>
            </a:r>
          </a:p>
          <a:p>
            <a:pPr algn="just"/>
            <a:endParaRPr lang="en-US" sz="2200" dirty="0" smtClean="0"/>
          </a:p>
          <a:p>
            <a:pPr algn="just">
              <a:buNone/>
            </a:pPr>
            <a:r>
              <a:rPr lang="en-US" sz="2200" dirty="0" smtClean="0"/>
              <a:t>       </a:t>
            </a:r>
          </a:p>
          <a:p>
            <a:pPr algn="just">
              <a:buNone/>
            </a:pPr>
            <a:endParaRPr lang="en-US" sz="2200" dirty="0" smtClean="0"/>
          </a:p>
          <a:p>
            <a:pPr algn="just">
              <a:buNone/>
            </a:pPr>
            <a:r>
              <a:rPr lang="en-US" sz="2200" dirty="0" smtClean="0"/>
              <a:t> </a:t>
            </a:r>
            <a:endParaRPr lang="en-US" sz="2200" b="1" i="1" dirty="0"/>
          </a:p>
        </p:txBody>
      </p:sp>
      <p:sp>
        <p:nvSpPr>
          <p:cNvPr id="9220" name="Arc 4"/>
          <p:cNvSpPr>
            <a:spLocks/>
          </p:cNvSpPr>
          <p:nvPr/>
        </p:nvSpPr>
        <p:spPr bwMode="ltGray">
          <a:xfrm>
            <a:off x="5468938" y="3228975"/>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sz="4000" b="1" dirty="0" smtClean="0">
                <a:solidFill>
                  <a:schemeClr val="accent4"/>
                </a:solidFill>
              </a:rPr>
              <a:t>In this Lecture you will Learn about: </a:t>
            </a:r>
            <a:endParaRPr lang="en-GB" sz="4000" dirty="0"/>
          </a:p>
        </p:txBody>
      </p:sp>
      <p:sp>
        <p:nvSpPr>
          <p:cNvPr id="3" name="Text Placeholder 2"/>
          <p:cNvSpPr>
            <a:spLocks noGrp="1"/>
          </p:cNvSpPr>
          <p:nvPr>
            <p:ph idx="1"/>
          </p:nvPr>
        </p:nvSpPr>
        <p:spPr/>
        <p:txBody>
          <a:bodyPr>
            <a:noAutofit/>
          </a:bodyPr>
          <a:lstStyle/>
          <a:p>
            <a:pPr algn="just" eaLnBrk="1" fontAlgn="auto" hangingPunct="1">
              <a:lnSpc>
                <a:spcPct val="150000"/>
              </a:lnSpc>
              <a:spcAft>
                <a:spcPts val="0"/>
              </a:spcAft>
              <a:buClr>
                <a:schemeClr val="accent3"/>
              </a:buClr>
              <a:defRPr/>
            </a:pPr>
            <a:r>
              <a:rPr lang="en-US" sz="2800" b="1" dirty="0" smtClean="0">
                <a:solidFill>
                  <a:schemeClr val="tx1">
                    <a:lumMod val="95000"/>
                    <a:lumOff val="5000"/>
                  </a:schemeClr>
                </a:solidFill>
              </a:rPr>
              <a:t>What is View</a:t>
            </a:r>
          </a:p>
          <a:p>
            <a:pPr algn="just" eaLnBrk="1" fontAlgn="auto" hangingPunct="1">
              <a:lnSpc>
                <a:spcPct val="150000"/>
              </a:lnSpc>
              <a:spcAft>
                <a:spcPts val="0"/>
              </a:spcAft>
              <a:buClr>
                <a:schemeClr val="accent3"/>
              </a:buClr>
              <a:defRPr/>
            </a:pPr>
            <a:r>
              <a:rPr lang="en-US" sz="2800" b="1" dirty="0" smtClean="0">
                <a:solidFill>
                  <a:schemeClr val="tx1">
                    <a:lumMod val="95000"/>
                    <a:lumOff val="5000"/>
                  </a:schemeClr>
                </a:solidFill>
              </a:rPr>
              <a:t>What is Sequence</a:t>
            </a:r>
          </a:p>
          <a:p>
            <a:pPr algn="just" eaLnBrk="1" fontAlgn="auto" hangingPunct="1">
              <a:lnSpc>
                <a:spcPct val="150000"/>
              </a:lnSpc>
              <a:spcAft>
                <a:spcPts val="0"/>
              </a:spcAft>
              <a:buClr>
                <a:schemeClr val="accent3"/>
              </a:buClr>
              <a:defRPr/>
            </a:pPr>
            <a:r>
              <a:rPr lang="en-US" sz="2800" b="1" dirty="0" smtClean="0">
                <a:solidFill>
                  <a:schemeClr val="tx1">
                    <a:lumMod val="95000"/>
                    <a:lumOff val="5000"/>
                  </a:schemeClr>
                </a:solidFill>
              </a:rPr>
              <a:t>What is Index</a:t>
            </a:r>
          </a:p>
          <a:p>
            <a:pPr algn="just" eaLnBrk="1" fontAlgn="auto" hangingPunct="1">
              <a:lnSpc>
                <a:spcPct val="150000"/>
              </a:lnSpc>
              <a:spcAft>
                <a:spcPts val="0"/>
              </a:spcAft>
              <a:buClr>
                <a:schemeClr val="accent3"/>
              </a:buClr>
              <a:buNone/>
              <a:defRPr/>
            </a:pPr>
            <a:endParaRPr lang="en-US" sz="2800" b="1" dirty="0" smtClean="0">
              <a:solidFill>
                <a:schemeClr val="tx1">
                  <a:lumMod val="95000"/>
                  <a:lumOff val="5000"/>
                </a:schemeClr>
              </a:solidFill>
            </a:endParaRPr>
          </a:p>
          <a:p>
            <a:pPr algn="just" eaLnBrk="1" fontAlgn="auto" hangingPunct="1">
              <a:lnSpc>
                <a:spcPct val="150000"/>
              </a:lnSpc>
              <a:spcAft>
                <a:spcPts val="0"/>
              </a:spcAft>
              <a:buClr>
                <a:schemeClr val="accent3"/>
              </a:buClr>
              <a:buFont typeface="Wingdings 2" pitchFamily="18" charset="2"/>
              <a:buNone/>
              <a:defRPr/>
            </a:pPr>
            <a:endParaRPr lang="en-US" sz="2800" b="1" dirty="0" smtClean="0">
              <a:solidFill>
                <a:schemeClr val="tx1">
                  <a:lumMod val="95000"/>
                  <a:lumOff val="5000"/>
                </a:schemeClr>
              </a:solidFill>
            </a:endParaRPr>
          </a:p>
          <a:p>
            <a:pPr algn="just" eaLnBrk="1" fontAlgn="auto" hangingPunct="1">
              <a:spcAft>
                <a:spcPts val="0"/>
              </a:spcAft>
              <a:buClr>
                <a:schemeClr val="accent3"/>
              </a:buClr>
              <a:defRPr/>
            </a:pPr>
            <a:endParaRPr lang="en-US" sz="2800" b="1" dirty="0" smtClean="0">
              <a:solidFill>
                <a:schemeClr val="tx1">
                  <a:lumMod val="95000"/>
                  <a:lumOff val="5000"/>
                </a:schemeClr>
              </a:solidFill>
            </a:endParaRPr>
          </a:p>
          <a:p>
            <a:pPr algn="just" eaLnBrk="1" fontAlgn="auto" hangingPunct="1">
              <a:spcAft>
                <a:spcPts val="0"/>
              </a:spcAft>
              <a:buClr>
                <a:schemeClr val="accent3"/>
              </a:buClr>
              <a:buFont typeface="Wingdings 2" pitchFamily="18" charset="2"/>
              <a:buNone/>
              <a:defRPr/>
            </a:pPr>
            <a:endParaRPr lang="en-US" sz="2800" b="1" dirty="0" smtClean="0">
              <a:solidFill>
                <a:schemeClr val="tx1">
                  <a:lumMod val="95000"/>
                  <a:lumOff val="5000"/>
                </a:schemeClr>
              </a:solidFill>
            </a:endParaRPr>
          </a:p>
        </p:txBody>
      </p:sp>
      <p:sp>
        <p:nvSpPr>
          <p:cNvPr id="4" name="Slide Number Placeholder 3"/>
          <p:cNvSpPr>
            <a:spLocks noGrp="1"/>
          </p:cNvSpPr>
          <p:nvPr>
            <p:ph type="sldNum" sz="quarter" idx="12"/>
          </p:nvPr>
        </p:nvSpPr>
        <p:spPr/>
        <p:txBody>
          <a:bodyPr/>
          <a:lstStyle/>
          <a:p>
            <a:pPr>
              <a:defRPr/>
            </a:pPr>
            <a:fld id="{8EB4F310-841B-4A68-88E5-89B9AACFD8BF}" type="slidenum">
              <a:rPr lang="en-US"/>
              <a:pPr>
                <a:defRPr/>
              </a:pPr>
              <a:t>2</a:t>
            </a:fld>
            <a:endParaRPr lang="en-US" dirty="0"/>
          </a:p>
        </p:txBody>
      </p:sp>
      <p:sp>
        <p:nvSpPr>
          <p:cNvPr id="6" name="Date Placeholder 5"/>
          <p:cNvSpPr>
            <a:spLocks noGrp="1"/>
          </p:cNvSpPr>
          <p:nvPr>
            <p:ph type="dt" sz="quarter" idx="10"/>
          </p:nvPr>
        </p:nvSpPr>
        <p:spPr/>
        <p:txBody>
          <a:bodyPr/>
          <a:lstStyle/>
          <a:p>
            <a:pPr>
              <a:defRPr/>
            </a:pPr>
            <a:fld id="{C529C50F-B507-4A21-AC0F-7D4CE87438B5}" type="datetime1">
              <a:rPr lang="en-US"/>
              <a:pPr>
                <a:defRPr/>
              </a:pPr>
              <a:t>2/20/2017</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ctr"/>
            <a:r>
              <a:rPr lang="en-US" sz="3600" b="1" dirty="0">
                <a:solidFill>
                  <a:schemeClr val="tx1"/>
                </a:solidFill>
                <a:latin typeface="+mn-lt"/>
              </a:rPr>
              <a:t>NEXTVAL and CURRVAL Pseudocolumns</a:t>
            </a:r>
          </a:p>
        </p:txBody>
      </p:sp>
      <p:sp>
        <p:nvSpPr>
          <p:cNvPr id="19459" name="Rectangle 3"/>
          <p:cNvSpPr>
            <a:spLocks noGrp="1" noChangeArrowheads="1"/>
          </p:cNvSpPr>
          <p:nvPr>
            <p:ph type="body" idx="1"/>
          </p:nvPr>
        </p:nvSpPr>
        <p:spPr>
          <a:xfrm>
            <a:off x="874712" y="2057400"/>
            <a:ext cx="7431087" cy="3962400"/>
          </a:xfrm>
          <a:noFill/>
          <a:ln/>
        </p:spPr>
        <p:txBody>
          <a:bodyPr/>
          <a:lstStyle/>
          <a:p>
            <a:r>
              <a:rPr lang="en-US" sz="2200" dirty="0">
                <a:latin typeface="Courier New" pitchFamily="49" charset="0"/>
              </a:rPr>
              <a:t>NEXTVAL</a:t>
            </a:r>
            <a:r>
              <a:rPr lang="en-US" sz="2200" dirty="0"/>
              <a:t> returns the next available sequence value. It returns a unique value every time it is referenced, even for different users. </a:t>
            </a:r>
          </a:p>
          <a:p>
            <a:r>
              <a:rPr lang="en-US" sz="2200" dirty="0">
                <a:latin typeface="Courier New" pitchFamily="49" charset="0"/>
              </a:rPr>
              <a:t>CURRVAL</a:t>
            </a:r>
            <a:r>
              <a:rPr lang="en-US" sz="2200" dirty="0"/>
              <a:t> obtains the current sequence value. </a:t>
            </a:r>
          </a:p>
          <a:p>
            <a:r>
              <a:rPr lang="en-US" sz="2200" dirty="0">
                <a:latin typeface="Courier New" pitchFamily="49" charset="0"/>
              </a:rPr>
              <a:t>NEXTVAL</a:t>
            </a:r>
            <a:r>
              <a:rPr lang="en-US" sz="2200" dirty="0"/>
              <a:t> must be issued for that sequence before </a:t>
            </a:r>
            <a:r>
              <a:rPr lang="en-US" sz="2200" dirty="0">
                <a:latin typeface="Courier New" pitchFamily="49" charset="0"/>
              </a:rPr>
              <a:t>CURRVAL</a:t>
            </a:r>
            <a:r>
              <a:rPr lang="en-US" sz="2200" dirty="0"/>
              <a:t> contains a value. </a:t>
            </a:r>
            <a:br>
              <a:rPr lang="en-US" sz="2200" dirty="0"/>
            </a:br>
            <a:endParaRPr lang="en-US" sz="2200" dirty="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229600" cy="1143000"/>
          </a:xfrm>
          <a:noFill/>
          <a:ln/>
        </p:spPr>
        <p:txBody>
          <a:bodyPr/>
          <a:lstStyle/>
          <a:p>
            <a:pPr algn="ctr"/>
            <a:r>
              <a:rPr lang="en-US" sz="3600" b="1" dirty="0">
                <a:solidFill>
                  <a:schemeClr val="tx1"/>
                </a:solidFill>
                <a:latin typeface="+mn-lt"/>
              </a:rPr>
              <a:t>Using a </a:t>
            </a:r>
            <a:r>
              <a:rPr lang="en-US" sz="3600" b="1" dirty="0" smtClean="0">
                <a:solidFill>
                  <a:schemeClr val="tx1"/>
                </a:solidFill>
                <a:latin typeface="+mn-lt"/>
              </a:rPr>
              <a:t>Sequence </a:t>
            </a:r>
            <a:endParaRPr lang="en-US" sz="3600" b="1" dirty="0">
              <a:solidFill>
                <a:schemeClr val="tx1"/>
              </a:solidFill>
              <a:latin typeface="+mn-lt"/>
            </a:endParaRPr>
          </a:p>
        </p:txBody>
      </p:sp>
      <p:sp>
        <p:nvSpPr>
          <p:cNvPr id="23555" name="Rectangle 3"/>
          <p:cNvSpPr>
            <a:spLocks noGrp="1" noChangeArrowheads="1"/>
          </p:cNvSpPr>
          <p:nvPr>
            <p:ph type="body" idx="1"/>
          </p:nvPr>
        </p:nvSpPr>
        <p:spPr>
          <a:xfrm>
            <a:off x="874712" y="1371600"/>
            <a:ext cx="7659687" cy="5105399"/>
          </a:xfrm>
          <a:noFill/>
          <a:ln/>
        </p:spPr>
        <p:txBody>
          <a:bodyPr/>
          <a:lstStyle/>
          <a:p>
            <a:r>
              <a:rPr lang="en-US" sz="2200" dirty="0"/>
              <a:t>Insert a new department named “Support” in location ID </a:t>
            </a:r>
            <a:r>
              <a:rPr lang="en-US" sz="2200" dirty="0">
                <a:latin typeface="+mj-lt"/>
              </a:rPr>
              <a:t>2500.</a:t>
            </a:r>
          </a:p>
          <a:p>
            <a:pPr lvl="1">
              <a:buFontTx/>
              <a:buNone/>
            </a:pPr>
            <a:endParaRPr lang="en-US" sz="2200" dirty="0"/>
          </a:p>
          <a:p>
            <a:pPr lvl="1">
              <a:buFontTx/>
              <a:buNone/>
            </a:pPr>
            <a:endParaRPr lang="en-US" sz="2200" dirty="0"/>
          </a:p>
          <a:p>
            <a:pPr lvl="1">
              <a:buFontTx/>
              <a:buNone/>
            </a:pPr>
            <a:endParaRPr lang="en-US" sz="2200" dirty="0"/>
          </a:p>
          <a:p>
            <a:pPr lvl="1">
              <a:buFontTx/>
              <a:buNone/>
            </a:pPr>
            <a:endParaRPr lang="en-US" sz="2200" dirty="0"/>
          </a:p>
          <a:p>
            <a:endParaRPr lang="en-US" sz="2200" dirty="0" smtClean="0"/>
          </a:p>
          <a:p>
            <a:r>
              <a:rPr lang="en-US" sz="2200" dirty="0" smtClean="0"/>
              <a:t>View </a:t>
            </a:r>
            <a:r>
              <a:rPr lang="en-US" sz="2200" dirty="0"/>
              <a:t>the current value for the </a:t>
            </a:r>
            <a:r>
              <a:rPr lang="en-US" sz="2200" dirty="0">
                <a:latin typeface="Courier New" pitchFamily="49" charset="0"/>
              </a:rPr>
              <a:t>DEPT_DEPTID_SEQ</a:t>
            </a:r>
            <a:r>
              <a:rPr lang="en-US" sz="2200" dirty="0"/>
              <a:t> sequence.</a:t>
            </a:r>
          </a:p>
        </p:txBody>
      </p:sp>
      <p:sp>
        <p:nvSpPr>
          <p:cNvPr id="23556" name="Rectangle 4"/>
          <p:cNvSpPr>
            <a:spLocks noChangeArrowheads="1"/>
          </p:cNvSpPr>
          <p:nvPr/>
        </p:nvSpPr>
        <p:spPr bwMode="blackWhite">
          <a:xfrm>
            <a:off x="912813" y="2509838"/>
            <a:ext cx="7518400" cy="15287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r>
              <a:rPr lang="en-US" sz="1800" b="1">
                <a:solidFill>
                  <a:srgbClr val="000000"/>
                </a:solidFill>
                <a:latin typeface="Courier New" pitchFamily="49" charset="0"/>
              </a:rPr>
              <a:t>INSERT INTO departments(department_id, </a:t>
            </a:r>
          </a:p>
          <a:p>
            <a:pPr algn="l">
              <a:tabLst>
                <a:tab pos="1200150" algn="l"/>
              </a:tabLst>
            </a:pPr>
            <a:r>
              <a:rPr lang="en-US" sz="1800" b="1">
                <a:solidFill>
                  <a:srgbClr val="000000"/>
                </a:solidFill>
                <a:latin typeface="Courier New" pitchFamily="49" charset="0"/>
              </a:rPr>
              <a:t>            department_name, location_id)</a:t>
            </a:r>
          </a:p>
          <a:p>
            <a:pPr algn="l">
              <a:tabLst>
                <a:tab pos="1200150" algn="l"/>
              </a:tabLst>
            </a:pPr>
            <a:r>
              <a:rPr lang="en-US" sz="1800" b="1">
                <a:solidFill>
                  <a:srgbClr val="000000"/>
                </a:solidFill>
                <a:latin typeface="Courier New" pitchFamily="49" charset="0"/>
              </a:rPr>
              <a:t>VALUES      (dept_deptid_seq.NEXTVAL, </a:t>
            </a:r>
          </a:p>
          <a:p>
            <a:pPr algn="l">
              <a:tabLst>
                <a:tab pos="1200150" algn="l"/>
              </a:tabLst>
            </a:pPr>
            <a:r>
              <a:rPr lang="en-US" sz="1800" b="1">
                <a:solidFill>
                  <a:srgbClr val="000000"/>
                </a:solidFill>
                <a:latin typeface="Courier New" pitchFamily="49" charset="0"/>
              </a:rPr>
              <a:t>            'Support', 2500);</a:t>
            </a:r>
            <a:endParaRPr lang="en-US" sz="1800" b="1">
              <a:solidFill>
                <a:srgbClr val="FF3300"/>
              </a:solidFill>
              <a:effectLst>
                <a:outerShdw blurRad="38100" dist="38100" dir="2700000" algn="tl">
                  <a:srgbClr val="000000"/>
                </a:outerShdw>
              </a:effectLst>
              <a:latin typeface="Courier New" pitchFamily="49" charset="0"/>
            </a:endParaRPr>
          </a:p>
          <a:p>
            <a:pPr algn="l">
              <a:tabLst>
                <a:tab pos="1200150" algn="l"/>
              </a:tabLst>
            </a:pPr>
            <a:r>
              <a:rPr lang="en-US" sz="1800" b="1">
                <a:solidFill>
                  <a:srgbClr val="FF3300"/>
                </a:solidFill>
                <a:effectLst>
                  <a:outerShdw blurRad="38100" dist="38100" dir="2700000" algn="tl">
                    <a:srgbClr val="000000"/>
                  </a:outerShdw>
                </a:effectLst>
                <a:latin typeface="Courier New" pitchFamily="49" charset="0"/>
              </a:rPr>
              <a:t>1 row created.</a:t>
            </a:r>
          </a:p>
        </p:txBody>
      </p:sp>
      <p:sp>
        <p:nvSpPr>
          <p:cNvPr id="23557" name="Rectangle 5"/>
          <p:cNvSpPr>
            <a:spLocks noChangeArrowheads="1"/>
          </p:cNvSpPr>
          <p:nvPr/>
        </p:nvSpPr>
        <p:spPr bwMode="blackWhite">
          <a:xfrm>
            <a:off x="912813" y="5033963"/>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r>
              <a:rPr lang="en-US" sz="1800" b="1">
                <a:solidFill>
                  <a:srgbClr val="000000"/>
                </a:solidFill>
                <a:latin typeface="Courier New" pitchFamily="49" charset="0"/>
              </a:rPr>
              <a:t>SELECT	dept_deptid_seq.CURRVAL</a:t>
            </a:r>
          </a:p>
          <a:p>
            <a:pPr algn="l">
              <a:tabLst>
                <a:tab pos="1200150" algn="l"/>
              </a:tabLst>
            </a:pPr>
            <a:r>
              <a:rPr lang="en-US" sz="1800" b="1">
                <a:solidFill>
                  <a:srgbClr val="000000"/>
                </a:solidFill>
                <a:latin typeface="Courier New" pitchFamily="49" charset="0"/>
              </a:rPr>
              <a:t>FROM	dual;</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28600"/>
            <a:ext cx="8229600" cy="1143000"/>
          </a:xfrm>
          <a:noFill/>
          <a:ln/>
        </p:spPr>
        <p:txBody>
          <a:bodyPr/>
          <a:lstStyle/>
          <a:p>
            <a:pPr algn="ctr"/>
            <a:r>
              <a:rPr lang="en-US" sz="3600" b="1" dirty="0">
                <a:solidFill>
                  <a:schemeClr val="tx1"/>
                </a:solidFill>
                <a:latin typeface="+mn-lt"/>
              </a:rPr>
              <a:t>Using a </a:t>
            </a:r>
            <a:r>
              <a:rPr lang="en-US" sz="3600" b="1" dirty="0" smtClean="0">
                <a:solidFill>
                  <a:schemeClr val="tx1"/>
                </a:solidFill>
                <a:latin typeface="+mn-lt"/>
              </a:rPr>
              <a:t>Sequence (cont’d)</a:t>
            </a:r>
            <a:endParaRPr lang="en-US" sz="3600" b="1" dirty="0">
              <a:solidFill>
                <a:schemeClr val="tx1"/>
              </a:solidFill>
              <a:latin typeface="+mn-lt"/>
            </a:endParaRPr>
          </a:p>
        </p:txBody>
      </p:sp>
      <p:sp>
        <p:nvSpPr>
          <p:cNvPr id="25603" name="Rectangle 3"/>
          <p:cNvSpPr>
            <a:spLocks noGrp="1" noChangeArrowheads="1"/>
          </p:cNvSpPr>
          <p:nvPr>
            <p:ph type="body" idx="1"/>
          </p:nvPr>
        </p:nvSpPr>
        <p:spPr>
          <a:xfrm>
            <a:off x="874712" y="1600201"/>
            <a:ext cx="7735887" cy="4495800"/>
          </a:xfrm>
          <a:noFill/>
          <a:ln/>
        </p:spPr>
        <p:txBody>
          <a:bodyPr/>
          <a:lstStyle/>
          <a:p>
            <a:r>
              <a:rPr lang="en-US" sz="2200" dirty="0"/>
              <a:t>Caching sequence values in memory gives faster access to those values.</a:t>
            </a:r>
          </a:p>
          <a:p>
            <a:r>
              <a:rPr lang="en-US" sz="2200" dirty="0"/>
              <a:t>Gaps in sequence values can occur when:</a:t>
            </a:r>
          </a:p>
          <a:p>
            <a:pPr lvl="1"/>
            <a:r>
              <a:rPr lang="en-US" sz="2200" dirty="0"/>
              <a:t>A rollback occurs</a:t>
            </a:r>
          </a:p>
          <a:p>
            <a:pPr lvl="1"/>
            <a:r>
              <a:rPr lang="en-US" sz="2200" dirty="0"/>
              <a:t>The system crashes</a:t>
            </a:r>
          </a:p>
          <a:p>
            <a:pPr lvl="1"/>
            <a:r>
              <a:rPr lang="en-US" sz="2200" dirty="0"/>
              <a:t>A sequence is used in another table</a:t>
            </a:r>
          </a:p>
          <a:p>
            <a:r>
              <a:rPr lang="en-US" sz="2200" dirty="0"/>
              <a:t>If the sequence was created with </a:t>
            </a:r>
            <a:r>
              <a:rPr lang="en-US" sz="2200" dirty="0">
                <a:latin typeface="Courier New" pitchFamily="49" charset="0"/>
              </a:rPr>
              <a:t>NOCACHE</a:t>
            </a:r>
            <a:r>
              <a:rPr lang="en-US" sz="2200" dirty="0"/>
              <a:t>, view the next available value, by querying the </a:t>
            </a:r>
            <a:r>
              <a:rPr lang="en-US" sz="2200" dirty="0">
                <a:latin typeface="Courier New" pitchFamily="49" charset="0"/>
              </a:rPr>
              <a:t>USER_SEQUENCES</a:t>
            </a:r>
            <a:r>
              <a:rPr lang="en-US" sz="2200" dirty="0"/>
              <a:t> table.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8600"/>
            <a:ext cx="8229600" cy="990600"/>
          </a:xfrm>
          <a:noFill/>
          <a:ln/>
        </p:spPr>
        <p:txBody>
          <a:bodyPr/>
          <a:lstStyle/>
          <a:p>
            <a:pPr algn="ctr"/>
            <a:r>
              <a:rPr lang="en-US" sz="3600" b="1" dirty="0">
                <a:solidFill>
                  <a:schemeClr val="tx1"/>
                </a:solidFill>
                <a:latin typeface="+mn-lt"/>
              </a:rPr>
              <a:t>Modifying a Sequence</a:t>
            </a:r>
          </a:p>
        </p:txBody>
      </p:sp>
      <p:sp>
        <p:nvSpPr>
          <p:cNvPr id="27651" name="Rectangle 3"/>
          <p:cNvSpPr>
            <a:spLocks noGrp="1" noChangeArrowheads="1"/>
          </p:cNvSpPr>
          <p:nvPr>
            <p:ph type="body" idx="1"/>
          </p:nvPr>
        </p:nvSpPr>
        <p:spPr>
          <a:xfrm>
            <a:off x="381000" y="1524001"/>
            <a:ext cx="8458200" cy="5029200"/>
          </a:xfrm>
          <a:noFill/>
          <a:ln/>
        </p:spPr>
        <p:txBody>
          <a:bodyPr/>
          <a:lstStyle/>
          <a:p>
            <a:pPr marL="0" indent="0"/>
            <a:r>
              <a:rPr lang="en-US" sz="2200" dirty="0" smtClean="0"/>
              <a:t> You can alter the value of current sequence by resetting it. </a:t>
            </a:r>
          </a:p>
          <a:p>
            <a:pPr marL="0" indent="0">
              <a:buNone/>
            </a:pPr>
            <a:endParaRPr lang="en-US" sz="2200" b="1" dirty="0" smtClean="0"/>
          </a:p>
          <a:p>
            <a:pPr marL="0" indent="0">
              <a:buNone/>
            </a:pPr>
            <a:r>
              <a:rPr lang="en-US" sz="2200" b="1" u="sng" dirty="0" smtClean="0"/>
              <a:t>SYNTAX</a:t>
            </a:r>
          </a:p>
          <a:p>
            <a:pPr marL="0" indent="0">
              <a:buNone/>
            </a:pPr>
            <a:r>
              <a:rPr lang="en-US" sz="2200" b="1" dirty="0" smtClean="0"/>
              <a:t>	</a:t>
            </a:r>
            <a:r>
              <a:rPr lang="en-US" sz="2000" b="1" i="1" dirty="0" smtClean="0"/>
              <a:t>ALTER SEQUENCE sequence_name  INCREMENT BY </a:t>
            </a:r>
          </a:p>
          <a:p>
            <a:pPr marL="0" indent="0">
              <a:buNone/>
            </a:pPr>
            <a:r>
              <a:rPr lang="en-US" sz="2000" b="1" i="1" dirty="0" smtClean="0"/>
              <a:t>			        &lt; MAXVALUE- MINVALUE</a:t>
            </a:r>
          </a:p>
          <a:p>
            <a:pPr marL="0" indent="0"/>
            <a:r>
              <a:rPr lang="en-US" sz="2200" b="1" dirty="0" smtClean="0"/>
              <a:t> </a:t>
            </a:r>
            <a:r>
              <a:rPr lang="en-US" sz="2200" dirty="0" smtClean="0"/>
              <a:t>For example MAXVALUE of following sequence is </a:t>
            </a:r>
            <a:r>
              <a:rPr lang="en-US" sz="2200" dirty="0" smtClean="0">
                <a:latin typeface="+mj-lt"/>
              </a:rPr>
              <a:t>40</a:t>
            </a:r>
            <a:r>
              <a:rPr lang="en-US" sz="2200" dirty="0" smtClean="0"/>
              <a:t> &amp; MINVALUE </a:t>
            </a:r>
          </a:p>
          <a:p>
            <a:pPr marL="0" indent="0">
              <a:buNone/>
            </a:pPr>
            <a:r>
              <a:rPr lang="en-US" sz="2200" dirty="0" smtClean="0"/>
              <a:t>   is </a:t>
            </a:r>
            <a:r>
              <a:rPr lang="en-US" sz="2200" dirty="0" smtClean="0">
                <a:latin typeface="+mj-lt"/>
              </a:rPr>
              <a:t>10.</a:t>
            </a:r>
            <a:r>
              <a:rPr lang="en-US" sz="2200" b="1" dirty="0" smtClean="0"/>
              <a:t> </a:t>
            </a:r>
            <a:endParaRPr lang="en-US" sz="2200" b="1" dirty="0"/>
          </a:p>
        </p:txBody>
      </p:sp>
      <p:sp>
        <p:nvSpPr>
          <p:cNvPr id="27652" name="Arc 4"/>
          <p:cNvSpPr>
            <a:spLocks/>
          </p:cNvSpPr>
          <p:nvPr/>
        </p:nvSpPr>
        <p:spPr bwMode="ltGray">
          <a:xfrm>
            <a:off x="5468938"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27653" name="Rectangle 5"/>
          <p:cNvSpPr>
            <a:spLocks noChangeArrowheads="1"/>
          </p:cNvSpPr>
          <p:nvPr/>
        </p:nvSpPr>
        <p:spPr bwMode="blackWhite">
          <a:xfrm>
            <a:off x="990600" y="4495800"/>
            <a:ext cx="7518400" cy="17510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r>
              <a:rPr lang="en-US" sz="1800" b="1" dirty="0">
                <a:solidFill>
                  <a:srgbClr val="000000"/>
                </a:solidFill>
                <a:latin typeface="Courier New" pitchFamily="49" charset="0"/>
              </a:rPr>
              <a:t>ALTER SEQUENCE </a:t>
            </a:r>
            <a:r>
              <a:rPr lang="en-US" sz="1800" b="1" dirty="0" smtClean="0">
                <a:solidFill>
                  <a:srgbClr val="000000"/>
                </a:solidFill>
                <a:latin typeface="Courier New" pitchFamily="49" charset="0"/>
              </a:rPr>
              <a:t>id_seq</a:t>
            </a:r>
            <a:endParaRPr lang="en-US" sz="1800" b="1" dirty="0">
              <a:solidFill>
                <a:srgbClr val="000000"/>
              </a:solidFill>
              <a:latin typeface="Courier New" pitchFamily="49" charset="0"/>
            </a:endParaRPr>
          </a:p>
          <a:p>
            <a:pPr algn="l">
              <a:tabLst>
                <a:tab pos="1200150" algn="l"/>
              </a:tabLst>
            </a:pPr>
            <a:r>
              <a:rPr lang="en-US" sz="1800" b="1" dirty="0">
                <a:solidFill>
                  <a:srgbClr val="000000"/>
                </a:solidFill>
                <a:latin typeface="Courier New" pitchFamily="49" charset="0"/>
              </a:rPr>
              <a:t>               INCREMENT BY </a:t>
            </a:r>
            <a:r>
              <a:rPr lang="en-US" b="1" dirty="0" smtClean="0">
                <a:solidFill>
                  <a:srgbClr val="000000"/>
                </a:solidFill>
                <a:latin typeface="Courier New" pitchFamily="49" charset="0"/>
              </a:rPr>
              <a:t>1</a:t>
            </a:r>
            <a:r>
              <a:rPr lang="en-US" sz="1800" b="1" dirty="0" smtClean="0">
                <a:solidFill>
                  <a:srgbClr val="000000"/>
                </a:solidFill>
                <a:latin typeface="Courier New" pitchFamily="49" charset="0"/>
              </a:rPr>
              <a:t>0;</a:t>
            </a:r>
            <a:endParaRPr lang="en-US" b="1" dirty="0">
              <a:solidFill>
                <a:srgbClr val="000000"/>
              </a:solidFill>
              <a:latin typeface="Courier New" pitchFamily="49" charset="0"/>
            </a:endParaRPr>
          </a:p>
          <a:p>
            <a:pPr algn="l">
              <a:tabLst>
                <a:tab pos="1200150" algn="l"/>
              </a:tabLst>
            </a:pPr>
            <a:r>
              <a:rPr lang="en-US" sz="1800" b="1" dirty="0" smtClean="0">
                <a:solidFill>
                  <a:srgbClr val="000000"/>
                </a:solidFill>
                <a:latin typeface="Courier New" pitchFamily="49" charset="0"/>
              </a:rPr>
              <a:t>		</a:t>
            </a:r>
            <a:endParaRPr lang="en-US" sz="1800" b="1" dirty="0">
              <a:solidFill>
                <a:srgbClr val="000000"/>
              </a:solidFill>
              <a:latin typeface="Courier New" pitchFamily="49" charset="0"/>
            </a:endParaRPr>
          </a:p>
          <a:p>
            <a:pPr algn="l">
              <a:tabLst>
                <a:tab pos="1200150" algn="l"/>
              </a:tabLst>
            </a:pPr>
            <a:r>
              <a:rPr lang="en-US" sz="1800" b="1" dirty="0">
                <a:solidFill>
                  <a:srgbClr val="FF3300"/>
                </a:solidFill>
                <a:effectLst>
                  <a:outerShdw blurRad="38100" dist="38100" dir="2700000" algn="tl">
                    <a:srgbClr val="000000"/>
                  </a:outerShdw>
                </a:effectLst>
                <a:latin typeface="Courier New" pitchFamily="49" charset="0"/>
              </a:rPr>
              <a:t>Sequence altered.</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8600"/>
            <a:ext cx="8229600" cy="990600"/>
          </a:xfrm>
          <a:noFill/>
          <a:ln/>
        </p:spPr>
        <p:txBody>
          <a:bodyPr/>
          <a:lstStyle/>
          <a:p>
            <a:pPr algn="ctr"/>
            <a:r>
              <a:rPr lang="en-US" sz="3600" b="1" dirty="0">
                <a:solidFill>
                  <a:schemeClr val="tx1"/>
                </a:solidFill>
                <a:latin typeface="+mn-lt"/>
              </a:rPr>
              <a:t>Modifying a </a:t>
            </a:r>
            <a:r>
              <a:rPr lang="en-US" sz="3600" b="1" dirty="0" smtClean="0">
                <a:solidFill>
                  <a:schemeClr val="tx1"/>
                </a:solidFill>
                <a:latin typeface="+mn-lt"/>
              </a:rPr>
              <a:t>Sequence (cont’d)</a:t>
            </a:r>
            <a:endParaRPr lang="en-US" sz="3600" b="1" dirty="0">
              <a:solidFill>
                <a:schemeClr val="tx1"/>
              </a:solidFill>
              <a:latin typeface="+mn-lt"/>
            </a:endParaRPr>
          </a:p>
        </p:txBody>
      </p:sp>
      <p:sp>
        <p:nvSpPr>
          <p:cNvPr id="27651" name="Rectangle 3"/>
          <p:cNvSpPr>
            <a:spLocks noGrp="1" noChangeArrowheads="1"/>
          </p:cNvSpPr>
          <p:nvPr>
            <p:ph type="body" idx="1"/>
          </p:nvPr>
        </p:nvSpPr>
        <p:spPr>
          <a:xfrm>
            <a:off x="457200" y="1814513"/>
            <a:ext cx="8382000" cy="4662487"/>
          </a:xfrm>
          <a:noFill/>
          <a:ln/>
        </p:spPr>
        <p:txBody>
          <a:bodyPr/>
          <a:lstStyle/>
          <a:p>
            <a:pPr marL="0" indent="0"/>
            <a:r>
              <a:rPr lang="en-US" sz="2200" dirty="0" smtClean="0"/>
              <a:t> Change </a:t>
            </a:r>
            <a:r>
              <a:rPr lang="en-US" sz="2200" dirty="0"/>
              <a:t>the increment value, maximum value, minimum </a:t>
            </a:r>
            <a:endParaRPr lang="en-US" sz="2200" dirty="0" smtClean="0"/>
          </a:p>
          <a:p>
            <a:pPr marL="0" indent="0">
              <a:buNone/>
            </a:pPr>
            <a:r>
              <a:rPr lang="en-US" sz="2200" dirty="0" smtClean="0"/>
              <a:t>    value</a:t>
            </a:r>
            <a:r>
              <a:rPr lang="en-US" sz="2200" dirty="0"/>
              <a:t>, cycle option, or cache option.</a:t>
            </a:r>
          </a:p>
        </p:txBody>
      </p:sp>
      <p:sp>
        <p:nvSpPr>
          <p:cNvPr id="27652" name="Arc 4"/>
          <p:cNvSpPr>
            <a:spLocks/>
          </p:cNvSpPr>
          <p:nvPr/>
        </p:nvSpPr>
        <p:spPr bwMode="ltGray">
          <a:xfrm>
            <a:off x="5468938"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27653" name="Rectangle 5"/>
          <p:cNvSpPr>
            <a:spLocks noChangeArrowheads="1"/>
          </p:cNvSpPr>
          <p:nvPr/>
        </p:nvSpPr>
        <p:spPr bwMode="blackWhite">
          <a:xfrm>
            <a:off x="762000" y="3810000"/>
            <a:ext cx="7518400" cy="19034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r>
              <a:rPr lang="en-US" sz="1800" b="1" dirty="0">
                <a:solidFill>
                  <a:srgbClr val="000000"/>
                </a:solidFill>
                <a:latin typeface="Courier New" pitchFamily="49" charset="0"/>
              </a:rPr>
              <a:t>ALTER SEQUENCE </a:t>
            </a:r>
            <a:r>
              <a:rPr lang="en-US" sz="1800" b="1" dirty="0" err="1">
                <a:solidFill>
                  <a:srgbClr val="000000"/>
                </a:solidFill>
                <a:latin typeface="Courier New" pitchFamily="49" charset="0"/>
              </a:rPr>
              <a:t>dept_deptid_seq</a:t>
            </a:r>
            <a:endParaRPr lang="en-US" sz="1800" b="1" dirty="0">
              <a:solidFill>
                <a:srgbClr val="000000"/>
              </a:solidFill>
              <a:latin typeface="Courier New" pitchFamily="49" charset="0"/>
            </a:endParaRPr>
          </a:p>
          <a:p>
            <a:pPr algn="l">
              <a:tabLst>
                <a:tab pos="1200150" algn="l"/>
              </a:tabLst>
            </a:pPr>
            <a:r>
              <a:rPr lang="en-US" sz="1800" b="1" dirty="0">
                <a:solidFill>
                  <a:srgbClr val="000000"/>
                </a:solidFill>
                <a:latin typeface="Courier New" pitchFamily="49" charset="0"/>
              </a:rPr>
              <a:t>               INCREMENT BY 20</a:t>
            </a:r>
          </a:p>
          <a:p>
            <a:pPr algn="l">
              <a:tabLst>
                <a:tab pos="1200150" algn="l"/>
              </a:tabLst>
            </a:pPr>
            <a:r>
              <a:rPr lang="en-US" sz="1800" b="1" dirty="0">
                <a:solidFill>
                  <a:srgbClr val="000000"/>
                </a:solidFill>
                <a:latin typeface="Courier New" pitchFamily="49" charset="0"/>
              </a:rPr>
              <a:t>               MAXVALUE 999999</a:t>
            </a:r>
          </a:p>
          <a:p>
            <a:pPr algn="l">
              <a:tabLst>
                <a:tab pos="1200150" algn="l"/>
              </a:tabLst>
            </a:pPr>
            <a:r>
              <a:rPr lang="en-US" sz="1800" b="1" dirty="0">
                <a:solidFill>
                  <a:srgbClr val="000000"/>
                </a:solidFill>
                <a:latin typeface="Courier New" pitchFamily="49" charset="0"/>
              </a:rPr>
              <a:t>               NOCACHE</a:t>
            </a:r>
          </a:p>
          <a:p>
            <a:pPr algn="l">
              <a:tabLst>
                <a:tab pos="1200150" algn="l"/>
              </a:tabLst>
            </a:pPr>
            <a:r>
              <a:rPr lang="en-US" sz="1800" b="1" dirty="0">
                <a:solidFill>
                  <a:srgbClr val="000000"/>
                </a:solidFill>
                <a:latin typeface="Courier New" pitchFamily="49" charset="0"/>
              </a:rPr>
              <a:t>               NOCYCLE;</a:t>
            </a:r>
          </a:p>
          <a:p>
            <a:pPr algn="l">
              <a:tabLst>
                <a:tab pos="1200150" algn="l"/>
              </a:tabLst>
            </a:pPr>
            <a:r>
              <a:rPr lang="en-US" sz="1800" b="1" dirty="0">
                <a:solidFill>
                  <a:srgbClr val="FF3300"/>
                </a:solidFill>
                <a:effectLst>
                  <a:outerShdw blurRad="38100" dist="38100" dir="2700000" algn="tl">
                    <a:srgbClr val="000000"/>
                  </a:outerShdw>
                </a:effectLst>
                <a:latin typeface="Courier New" pitchFamily="49" charset="0"/>
              </a:rPr>
              <a:t>Sequence altered.</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pPr algn="ctr"/>
            <a:r>
              <a:rPr lang="en-US" sz="3600" b="1" dirty="0">
                <a:solidFill>
                  <a:schemeClr val="tx1"/>
                </a:solidFill>
                <a:latin typeface="+mn-lt"/>
              </a:rPr>
              <a:t>Guidelines for Modifying </a:t>
            </a:r>
            <a:br>
              <a:rPr lang="en-US" sz="3600" b="1" dirty="0">
                <a:solidFill>
                  <a:schemeClr val="tx1"/>
                </a:solidFill>
                <a:latin typeface="+mn-lt"/>
              </a:rPr>
            </a:br>
            <a:r>
              <a:rPr lang="en-US" sz="3600" b="1" dirty="0">
                <a:solidFill>
                  <a:schemeClr val="tx1"/>
                </a:solidFill>
                <a:latin typeface="+mn-lt"/>
              </a:rPr>
              <a:t>a Sequence</a:t>
            </a:r>
          </a:p>
        </p:txBody>
      </p:sp>
      <p:sp>
        <p:nvSpPr>
          <p:cNvPr id="29699" name="Rectangle 3"/>
          <p:cNvSpPr>
            <a:spLocks noGrp="1" noChangeArrowheads="1"/>
          </p:cNvSpPr>
          <p:nvPr>
            <p:ph type="body" idx="1"/>
          </p:nvPr>
        </p:nvSpPr>
        <p:spPr>
          <a:xfrm>
            <a:off x="874712" y="1981200"/>
            <a:ext cx="7735887" cy="3962399"/>
          </a:xfrm>
          <a:noFill/>
          <a:ln/>
        </p:spPr>
        <p:txBody>
          <a:bodyPr/>
          <a:lstStyle/>
          <a:p>
            <a:r>
              <a:rPr lang="en-US" sz="2200" dirty="0"/>
              <a:t>You must be the owner or have the </a:t>
            </a:r>
            <a:r>
              <a:rPr lang="en-US" sz="2200" dirty="0">
                <a:latin typeface="Courier New" pitchFamily="49" charset="0"/>
              </a:rPr>
              <a:t>ALTER</a:t>
            </a:r>
            <a:r>
              <a:rPr lang="en-US" sz="2200" dirty="0"/>
              <a:t> privilege for the sequence.</a:t>
            </a:r>
          </a:p>
          <a:p>
            <a:r>
              <a:rPr lang="en-US" sz="2200" dirty="0"/>
              <a:t>Only future sequence numbers are affected.</a:t>
            </a:r>
          </a:p>
          <a:p>
            <a:r>
              <a:rPr lang="en-US" sz="2200" dirty="0"/>
              <a:t>The sequence must be dropped and </a:t>
            </a:r>
            <a:br>
              <a:rPr lang="en-US" sz="2200" dirty="0"/>
            </a:br>
            <a:r>
              <a:rPr lang="en-US" sz="2200" dirty="0"/>
              <a:t>re-created to restart the sequence at a different number.</a:t>
            </a:r>
          </a:p>
          <a:p>
            <a:r>
              <a:rPr lang="en-US" sz="2200" dirty="0"/>
              <a:t>Some validation is performed.</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28600"/>
            <a:ext cx="8229600" cy="1066800"/>
          </a:xfrm>
          <a:noFill/>
          <a:ln/>
        </p:spPr>
        <p:txBody>
          <a:bodyPr/>
          <a:lstStyle/>
          <a:p>
            <a:pPr algn="ctr"/>
            <a:r>
              <a:rPr lang="en-US" sz="3600" b="1" dirty="0">
                <a:solidFill>
                  <a:schemeClr val="tx1"/>
                </a:solidFill>
                <a:latin typeface="+mn-lt"/>
              </a:rPr>
              <a:t>Removing a Sequence</a:t>
            </a:r>
          </a:p>
        </p:txBody>
      </p:sp>
      <p:sp>
        <p:nvSpPr>
          <p:cNvPr id="31747" name="Rectangle 3"/>
          <p:cNvSpPr>
            <a:spLocks noGrp="1" noChangeArrowheads="1"/>
          </p:cNvSpPr>
          <p:nvPr>
            <p:ph type="body" idx="1"/>
          </p:nvPr>
        </p:nvSpPr>
        <p:spPr>
          <a:xfrm>
            <a:off x="874712" y="1814512"/>
            <a:ext cx="7583487" cy="4052887"/>
          </a:xfrm>
          <a:noFill/>
          <a:ln/>
        </p:spPr>
        <p:txBody>
          <a:bodyPr/>
          <a:lstStyle/>
          <a:p>
            <a:r>
              <a:rPr lang="en-US" sz="2200" dirty="0"/>
              <a:t>Remove a sequence from the data dictionary by using the </a:t>
            </a:r>
            <a:r>
              <a:rPr lang="en-US" sz="2200" dirty="0">
                <a:latin typeface="Courier New" pitchFamily="49" charset="0"/>
              </a:rPr>
              <a:t>DROP SEQUENCE</a:t>
            </a:r>
            <a:r>
              <a:rPr lang="en-US" sz="2200" dirty="0"/>
              <a:t> statement.</a:t>
            </a:r>
          </a:p>
          <a:p>
            <a:r>
              <a:rPr lang="en-US" sz="2200" dirty="0"/>
              <a:t>Once removed, the sequence can no longer be referenced.</a:t>
            </a:r>
          </a:p>
        </p:txBody>
      </p:sp>
      <p:sp>
        <p:nvSpPr>
          <p:cNvPr id="31748" name="Rectangle 4"/>
          <p:cNvSpPr>
            <a:spLocks noChangeArrowheads="1"/>
          </p:cNvSpPr>
          <p:nvPr/>
        </p:nvSpPr>
        <p:spPr bwMode="blackWhite">
          <a:xfrm>
            <a:off x="912813" y="3549650"/>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r>
              <a:rPr lang="en-US" sz="1800" b="1">
                <a:solidFill>
                  <a:srgbClr val="000000"/>
                </a:solidFill>
                <a:latin typeface="Courier New" pitchFamily="49" charset="0"/>
              </a:rPr>
              <a:t>DROP SEQUENCE dept_deptid_seq;</a:t>
            </a:r>
          </a:p>
          <a:p>
            <a:pPr algn="l">
              <a:tabLst>
                <a:tab pos="1200150" algn="l"/>
              </a:tabLst>
            </a:pPr>
            <a:r>
              <a:rPr lang="en-US" sz="1800" b="1">
                <a:solidFill>
                  <a:srgbClr val="FF3300"/>
                </a:solidFill>
                <a:effectLst>
                  <a:outerShdw blurRad="38100" dist="38100" dir="2700000" algn="tl">
                    <a:srgbClr val="000000"/>
                  </a:outerShdw>
                </a:effectLst>
                <a:latin typeface="Courier New" pitchFamily="49" charset="0"/>
              </a:rPr>
              <a:t>Sequence dropped.</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52400"/>
            <a:ext cx="8229600" cy="1143000"/>
          </a:xfrm>
          <a:noFill/>
          <a:ln/>
        </p:spPr>
        <p:txBody>
          <a:bodyPr/>
          <a:lstStyle/>
          <a:p>
            <a:pPr algn="ctr"/>
            <a:r>
              <a:rPr lang="en-US" sz="3600" b="1" dirty="0">
                <a:solidFill>
                  <a:schemeClr val="tx1"/>
                </a:solidFill>
                <a:latin typeface="+mn-lt"/>
              </a:rPr>
              <a:t>What Is an Index?</a:t>
            </a:r>
          </a:p>
        </p:txBody>
      </p:sp>
      <p:sp>
        <p:nvSpPr>
          <p:cNvPr id="33795" name="Rectangle 3"/>
          <p:cNvSpPr>
            <a:spLocks noGrp="1" noChangeArrowheads="1"/>
          </p:cNvSpPr>
          <p:nvPr>
            <p:ph type="body" idx="1"/>
          </p:nvPr>
        </p:nvSpPr>
        <p:spPr>
          <a:xfrm>
            <a:off x="685800" y="1524000"/>
            <a:ext cx="7964487" cy="4814887"/>
          </a:xfrm>
          <a:noFill/>
          <a:ln/>
        </p:spPr>
        <p:txBody>
          <a:bodyPr/>
          <a:lstStyle/>
          <a:p>
            <a:pPr algn="just">
              <a:buFont typeface="Arial" charset="0"/>
              <a:buNone/>
            </a:pPr>
            <a:r>
              <a:rPr lang="en-US" sz="2200" dirty="0"/>
              <a:t>An index:</a:t>
            </a:r>
          </a:p>
          <a:p>
            <a:pPr algn="just"/>
            <a:r>
              <a:rPr lang="en-US" sz="2200" dirty="0"/>
              <a:t>Is a schema object</a:t>
            </a:r>
          </a:p>
          <a:p>
            <a:pPr algn="just"/>
            <a:r>
              <a:rPr lang="en-US" sz="2200" dirty="0"/>
              <a:t>Is used by the Oracle server to speed up the retrieval of rows by using a pointer</a:t>
            </a:r>
          </a:p>
          <a:p>
            <a:pPr algn="just"/>
            <a:r>
              <a:rPr lang="en-US" sz="2200" dirty="0"/>
              <a:t>Can reduce disk I/O by using a rapid path access method to locate data quickly</a:t>
            </a:r>
          </a:p>
          <a:p>
            <a:pPr algn="just"/>
            <a:r>
              <a:rPr lang="en-US" sz="2200" dirty="0"/>
              <a:t>Is independent of the table it </a:t>
            </a:r>
            <a:r>
              <a:rPr lang="en-US" sz="2200" dirty="0" smtClean="0"/>
              <a:t>indexes.</a:t>
            </a:r>
            <a:endParaRPr lang="en-US" sz="2200" dirty="0"/>
          </a:p>
          <a:p>
            <a:pPr algn="just"/>
            <a:r>
              <a:rPr lang="en-US" sz="2200" dirty="0"/>
              <a:t>Is used and maintained automatically by the Oracle server</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3400" y="228600"/>
            <a:ext cx="8229600" cy="1066800"/>
          </a:xfrm>
          <a:noFill/>
          <a:ln/>
        </p:spPr>
        <p:txBody>
          <a:bodyPr/>
          <a:lstStyle/>
          <a:p>
            <a:pPr algn="ctr"/>
            <a:r>
              <a:rPr lang="en-US" sz="3600" b="1" dirty="0">
                <a:solidFill>
                  <a:schemeClr val="tx1"/>
                </a:solidFill>
                <a:latin typeface="+mn-lt"/>
              </a:rPr>
              <a:t>How Are Indexes Created?</a:t>
            </a:r>
          </a:p>
        </p:txBody>
      </p:sp>
      <p:sp>
        <p:nvSpPr>
          <p:cNvPr id="35843" name="Rectangle 3"/>
          <p:cNvSpPr>
            <a:spLocks noGrp="1" noChangeArrowheads="1"/>
          </p:cNvSpPr>
          <p:nvPr>
            <p:ph type="body" idx="1"/>
          </p:nvPr>
        </p:nvSpPr>
        <p:spPr>
          <a:xfrm>
            <a:off x="533400" y="1600200"/>
            <a:ext cx="8382000" cy="4953000"/>
          </a:xfrm>
          <a:noFill/>
          <a:ln/>
        </p:spPr>
        <p:txBody>
          <a:bodyPr/>
          <a:lstStyle/>
          <a:p>
            <a:pPr algn="just"/>
            <a:r>
              <a:rPr lang="en-US" sz="2200" b="1" dirty="0"/>
              <a:t>Automatically:</a:t>
            </a:r>
            <a:r>
              <a:rPr lang="en-US" sz="2200" dirty="0"/>
              <a:t> A unique index is created automatically when you define a </a:t>
            </a:r>
            <a:r>
              <a:rPr lang="en-US" sz="2200" dirty="0">
                <a:latin typeface="Courier New" pitchFamily="49" charset="0"/>
              </a:rPr>
              <a:t>PRIMARY KEY</a:t>
            </a:r>
            <a:r>
              <a:rPr lang="en-US" sz="2200" dirty="0"/>
              <a:t> or </a:t>
            </a:r>
            <a:r>
              <a:rPr lang="en-US" sz="2200" dirty="0">
                <a:latin typeface="Courier New" pitchFamily="49" charset="0"/>
              </a:rPr>
              <a:t>UNIQUE</a:t>
            </a:r>
            <a:r>
              <a:rPr lang="en-US" sz="2200" dirty="0"/>
              <a:t> constraint in a table definition</a:t>
            </a:r>
            <a:r>
              <a:rPr lang="en-US" sz="2200" dirty="0" smtClean="0"/>
              <a:t>.</a:t>
            </a:r>
          </a:p>
          <a:p>
            <a:pPr algn="just"/>
            <a:r>
              <a:rPr lang="en-US" sz="2200" dirty="0" smtClean="0"/>
              <a:t>It is also known as Implicit Index.</a:t>
            </a:r>
            <a:endParaRPr lang="en-US" sz="2200" dirty="0"/>
          </a:p>
          <a:p>
            <a:pPr algn="just"/>
            <a:r>
              <a:rPr lang="en-US" sz="2200" b="1" dirty="0"/>
              <a:t>Manually:</a:t>
            </a:r>
            <a:r>
              <a:rPr lang="en-US" sz="2200" dirty="0"/>
              <a:t> Users can create nonunique indexes on columns to speed up access to the rows</a:t>
            </a:r>
            <a:r>
              <a:rPr lang="en-US" sz="2200" dirty="0" smtClean="0"/>
              <a:t>.</a:t>
            </a:r>
          </a:p>
          <a:p>
            <a:pPr algn="just">
              <a:buNone/>
            </a:pPr>
            <a:endParaRPr lang="en-US" sz="2200" dirty="0" smtClean="0"/>
          </a:p>
          <a:p>
            <a:pPr algn="just">
              <a:buNone/>
            </a:pPr>
            <a:r>
              <a:rPr lang="en-US" sz="2200" b="1" u="sng" dirty="0" smtClean="0"/>
              <a:t>SYNTAX</a:t>
            </a:r>
          </a:p>
          <a:p>
            <a:pPr algn="just"/>
            <a:endParaRPr lang="en-US" sz="2200" dirty="0"/>
          </a:p>
        </p:txBody>
      </p:sp>
      <p:sp>
        <p:nvSpPr>
          <p:cNvPr id="4" name="Rectangle 5"/>
          <p:cNvSpPr>
            <a:spLocks noChangeArrowheads="1"/>
          </p:cNvSpPr>
          <p:nvPr/>
        </p:nvSpPr>
        <p:spPr bwMode="blackWhite">
          <a:xfrm>
            <a:off x="914400" y="4724400"/>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r>
              <a:rPr lang="en-US" sz="1800" b="1" dirty="0">
                <a:solidFill>
                  <a:srgbClr val="000000"/>
                </a:solidFill>
                <a:latin typeface="Courier New" pitchFamily="49" charset="0"/>
              </a:rPr>
              <a:t>CREATE INDEX </a:t>
            </a:r>
            <a:r>
              <a:rPr lang="en-US" sz="1800" b="1" i="1" dirty="0" err="1">
                <a:solidFill>
                  <a:srgbClr val="000000"/>
                </a:solidFill>
                <a:latin typeface="Courier New" pitchFamily="49" charset="0"/>
              </a:rPr>
              <a:t>index</a:t>
            </a:r>
            <a:endParaRPr lang="en-US" sz="1800" b="1" dirty="0">
              <a:solidFill>
                <a:srgbClr val="000000"/>
              </a:solidFill>
              <a:latin typeface="Courier New" pitchFamily="49" charset="0"/>
            </a:endParaRPr>
          </a:p>
          <a:p>
            <a:pPr algn="l">
              <a:tabLst>
                <a:tab pos="1200150" algn="l"/>
              </a:tabLst>
            </a:pPr>
            <a:r>
              <a:rPr lang="en-US" sz="1800" b="1" dirty="0">
                <a:solidFill>
                  <a:srgbClr val="000000"/>
                </a:solidFill>
                <a:latin typeface="Courier New" pitchFamily="49" charset="0"/>
              </a:rPr>
              <a:t>ON </a:t>
            </a:r>
            <a:r>
              <a:rPr lang="en-US" sz="1800" b="1" i="1" dirty="0">
                <a:solidFill>
                  <a:srgbClr val="000000"/>
                </a:solidFill>
                <a:latin typeface="Courier New" pitchFamily="49" charset="0"/>
              </a:rPr>
              <a:t>table</a:t>
            </a:r>
            <a:r>
              <a:rPr lang="en-US" sz="1800" b="1" dirty="0">
                <a:solidFill>
                  <a:srgbClr val="000000"/>
                </a:solidFill>
                <a:latin typeface="Courier New" pitchFamily="49" charset="0"/>
              </a:rPr>
              <a:t> (</a:t>
            </a:r>
            <a:r>
              <a:rPr lang="en-US" sz="1800" b="1" i="1" dirty="0">
                <a:solidFill>
                  <a:srgbClr val="000000"/>
                </a:solidFill>
                <a:latin typeface="Courier New" pitchFamily="49" charset="0"/>
              </a:rPr>
              <a:t>column</a:t>
            </a:r>
            <a:r>
              <a:rPr lang="en-US" sz="1800" b="1" dirty="0">
                <a:solidFill>
                  <a:srgbClr val="000000"/>
                </a:solidFill>
                <a:latin typeface="Courier New" pitchFamily="49" charset="0"/>
              </a:rPr>
              <a:t>[, </a:t>
            </a:r>
            <a:r>
              <a:rPr lang="en-US" sz="1800" b="1" i="1" dirty="0">
                <a:solidFill>
                  <a:srgbClr val="000000"/>
                </a:solidFill>
                <a:latin typeface="Courier New" pitchFamily="49" charset="0"/>
              </a:rPr>
              <a:t>column</a:t>
            </a:r>
            <a:r>
              <a:rPr lang="en-US" sz="1800" b="1" dirty="0">
                <a:solidFill>
                  <a:srgbClr val="000000"/>
                </a:solidFill>
                <a:latin typeface="Courier New" pitchFamily="49" charset="0"/>
              </a:rPr>
              <a:t>]...);</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3400" y="228600"/>
            <a:ext cx="8229600" cy="1143000"/>
          </a:xfrm>
          <a:noFill/>
          <a:ln/>
        </p:spPr>
        <p:txBody>
          <a:bodyPr/>
          <a:lstStyle/>
          <a:p>
            <a:pPr algn="ctr"/>
            <a:r>
              <a:rPr lang="en-US" sz="3600" b="1" dirty="0">
                <a:solidFill>
                  <a:schemeClr val="tx1"/>
                </a:solidFill>
                <a:latin typeface="+mn-lt"/>
              </a:rPr>
              <a:t>Creating an Index</a:t>
            </a:r>
          </a:p>
        </p:txBody>
      </p:sp>
      <p:sp>
        <p:nvSpPr>
          <p:cNvPr id="37891" name="Rectangle 3"/>
          <p:cNvSpPr>
            <a:spLocks noGrp="1" noChangeArrowheads="1"/>
          </p:cNvSpPr>
          <p:nvPr>
            <p:ph type="body" idx="1"/>
          </p:nvPr>
        </p:nvSpPr>
        <p:spPr>
          <a:xfrm>
            <a:off x="609600" y="1814513"/>
            <a:ext cx="8077199" cy="4662487"/>
          </a:xfrm>
          <a:noFill/>
          <a:ln/>
        </p:spPr>
        <p:txBody>
          <a:bodyPr/>
          <a:lstStyle/>
          <a:p>
            <a:pPr>
              <a:buFont typeface="Arial" charset="0"/>
              <a:buNone/>
            </a:pPr>
            <a:endParaRPr lang="en-US" sz="2200" dirty="0"/>
          </a:p>
          <a:p>
            <a:r>
              <a:rPr lang="en-US" sz="2200" dirty="0"/>
              <a:t>Improve the speed of query access to the </a:t>
            </a:r>
            <a:r>
              <a:rPr lang="en-US" sz="2200" dirty="0">
                <a:latin typeface="Courier New" pitchFamily="49" charset="0"/>
              </a:rPr>
              <a:t>LAST_NAME</a:t>
            </a:r>
            <a:r>
              <a:rPr lang="en-US" sz="2200" dirty="0"/>
              <a:t> column in the </a:t>
            </a:r>
            <a:r>
              <a:rPr lang="en-US" sz="2200" dirty="0">
                <a:latin typeface="Courier New" pitchFamily="49" charset="0"/>
              </a:rPr>
              <a:t>EMPLOYEES</a:t>
            </a:r>
            <a:r>
              <a:rPr lang="en-US" sz="2200" dirty="0"/>
              <a:t> table.</a:t>
            </a:r>
          </a:p>
          <a:p>
            <a:pPr>
              <a:buFont typeface="Arial" charset="0"/>
              <a:buNone/>
            </a:pPr>
            <a:endParaRPr lang="en-US" sz="2200" dirty="0"/>
          </a:p>
          <a:p>
            <a:pPr>
              <a:buFont typeface="Arial" charset="0"/>
              <a:buNone/>
            </a:pPr>
            <a:endParaRPr lang="en-US" sz="2200" dirty="0"/>
          </a:p>
        </p:txBody>
      </p:sp>
      <p:sp>
        <p:nvSpPr>
          <p:cNvPr id="37892" name="Rectangle 4"/>
          <p:cNvSpPr>
            <a:spLocks noChangeArrowheads="1"/>
          </p:cNvSpPr>
          <p:nvPr/>
        </p:nvSpPr>
        <p:spPr bwMode="blackWhite">
          <a:xfrm>
            <a:off x="838200" y="3429000"/>
            <a:ext cx="7518400" cy="915988"/>
          </a:xfrm>
          <a:prstGeom prst="rect">
            <a:avLst/>
          </a:prstGeom>
          <a:solidFill>
            <a:srgbClr val="FFFFCC"/>
          </a:solidFill>
          <a:ln w="25400">
            <a:solidFill>
              <a:schemeClr val="bg1"/>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r>
              <a:rPr lang="en-US" sz="1800" b="1" dirty="0">
                <a:latin typeface="Courier New" pitchFamily="49" charset="0"/>
              </a:rPr>
              <a:t>CREATE INDEX 	</a:t>
            </a:r>
            <a:r>
              <a:rPr lang="en-US" sz="1800" b="1" dirty="0" err="1">
                <a:latin typeface="Courier New" pitchFamily="49" charset="0"/>
              </a:rPr>
              <a:t>emp_last_name_idx</a:t>
            </a:r>
            <a:endParaRPr lang="en-US" sz="1800" b="1" dirty="0">
              <a:latin typeface="Courier New" pitchFamily="49" charset="0"/>
            </a:endParaRPr>
          </a:p>
          <a:p>
            <a:pPr algn="l">
              <a:tabLst>
                <a:tab pos="1200150" algn="l"/>
              </a:tabLst>
            </a:pPr>
            <a:r>
              <a:rPr lang="en-US" sz="1800" b="1" dirty="0">
                <a:latin typeface="Courier New" pitchFamily="49" charset="0"/>
              </a:rPr>
              <a:t>ON 		employees(last_name);</a:t>
            </a:r>
          </a:p>
          <a:p>
            <a:pPr algn="l">
              <a:tabLst>
                <a:tab pos="1200150" algn="l"/>
              </a:tabLst>
            </a:pPr>
            <a:r>
              <a:rPr lang="en-US" sz="1800" b="1" dirty="0">
                <a:solidFill>
                  <a:schemeClr val="accent2"/>
                </a:solidFill>
                <a:effectLst>
                  <a:outerShdw blurRad="38100" dist="38100" dir="2700000" algn="tl">
                    <a:srgbClr val="000000"/>
                  </a:outerShdw>
                </a:effectLst>
                <a:latin typeface="Courier New" pitchFamily="49" charset="0"/>
              </a:rPr>
              <a:t>Index created.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229600" cy="1066800"/>
          </a:xfrm>
          <a:noFill/>
          <a:ln/>
        </p:spPr>
        <p:txBody>
          <a:bodyPr/>
          <a:lstStyle/>
          <a:p>
            <a:pPr algn="ctr"/>
            <a:r>
              <a:rPr lang="en-US" sz="3600" b="1" dirty="0">
                <a:solidFill>
                  <a:schemeClr val="tx1"/>
                </a:solidFill>
                <a:latin typeface="+mn-lt"/>
              </a:rPr>
              <a:t>What Are </a:t>
            </a:r>
            <a:r>
              <a:rPr lang="en-US" sz="3600" b="1" dirty="0" smtClean="0">
                <a:solidFill>
                  <a:schemeClr val="tx1"/>
                </a:solidFill>
                <a:latin typeface="+mn-lt"/>
              </a:rPr>
              <a:t>Views</a:t>
            </a:r>
            <a:endParaRPr lang="en-US" sz="3600" b="1" dirty="0">
              <a:solidFill>
                <a:schemeClr val="tx1"/>
              </a:solidFill>
              <a:latin typeface="+mn-lt"/>
            </a:endParaRPr>
          </a:p>
        </p:txBody>
      </p:sp>
      <p:sp>
        <p:nvSpPr>
          <p:cNvPr id="9219" name="Rectangle 3"/>
          <p:cNvSpPr>
            <a:spLocks noGrp="1" noChangeArrowheads="1"/>
          </p:cNvSpPr>
          <p:nvPr>
            <p:ph type="body" idx="1"/>
          </p:nvPr>
        </p:nvSpPr>
        <p:spPr>
          <a:xfrm>
            <a:off x="457201" y="1524000"/>
            <a:ext cx="8324850" cy="4953000"/>
          </a:xfrm>
          <a:noFill/>
          <a:ln/>
        </p:spPr>
        <p:txBody>
          <a:bodyPr/>
          <a:lstStyle/>
          <a:p>
            <a:pPr algn="just"/>
            <a:r>
              <a:rPr lang="en-US" sz="2200" dirty="0" smtClean="0"/>
              <a:t>A database view is a virtual table, which is based on the result set of the </a:t>
            </a:r>
            <a:r>
              <a:rPr lang="en-US" sz="2200" b="1" i="1" dirty="0" smtClean="0"/>
              <a:t>SELECT</a:t>
            </a:r>
            <a:r>
              <a:rPr lang="en-US" sz="2200" dirty="0" smtClean="0"/>
              <a:t> statement.</a:t>
            </a:r>
          </a:p>
          <a:p>
            <a:pPr algn="just"/>
            <a:r>
              <a:rPr lang="en-US" sz="2200" dirty="0" smtClean="0"/>
              <a:t>In other words, the views are created by using the </a:t>
            </a:r>
            <a:r>
              <a:rPr lang="en-US" sz="2200" b="1" i="1" dirty="0" smtClean="0"/>
              <a:t>SELECT </a:t>
            </a:r>
            <a:r>
              <a:rPr lang="en-US" sz="2200" dirty="0" smtClean="0"/>
              <a:t>statement that retrieves data from </a:t>
            </a:r>
            <a:r>
              <a:rPr lang="en-US" sz="2200" smtClean="0"/>
              <a:t>an existing table.</a:t>
            </a:r>
            <a:endParaRPr lang="en-US" sz="2200" dirty="0" smtClean="0"/>
          </a:p>
          <a:p>
            <a:pPr algn="just"/>
            <a:r>
              <a:rPr lang="en-US" sz="2200" dirty="0" smtClean="0"/>
              <a:t>The tables listed in the </a:t>
            </a:r>
            <a:r>
              <a:rPr lang="en-US" sz="2200" b="1" i="1" dirty="0" smtClean="0"/>
              <a:t>SELECT </a:t>
            </a:r>
            <a:r>
              <a:rPr lang="en-US" sz="2200" dirty="0" smtClean="0"/>
              <a:t>statement are known as base tables for the view being created.</a:t>
            </a:r>
          </a:p>
          <a:p>
            <a:pPr algn="just"/>
            <a:r>
              <a:rPr lang="en-US" sz="2200" dirty="0" smtClean="0"/>
              <a:t>Views are very similar to a real database table, it has columns and rows .</a:t>
            </a:r>
          </a:p>
          <a:p>
            <a:pPr algn="just"/>
            <a:r>
              <a:rPr lang="en-US" sz="2200" dirty="0" smtClean="0"/>
              <a:t>The only difference between a view and a real table is that the real tables store data, whereas views do not.</a:t>
            </a:r>
          </a:p>
          <a:p>
            <a:pPr algn="just"/>
            <a:r>
              <a:rPr lang="en-US" sz="2200" dirty="0" smtClean="0"/>
              <a:t>A view is generated dynamically when it is referenced.</a:t>
            </a:r>
          </a:p>
        </p:txBody>
      </p:sp>
      <p:sp>
        <p:nvSpPr>
          <p:cNvPr id="9220" name="Arc 4"/>
          <p:cNvSpPr>
            <a:spLocks/>
          </p:cNvSpPr>
          <p:nvPr/>
        </p:nvSpPr>
        <p:spPr bwMode="ltGray">
          <a:xfrm>
            <a:off x="5468938" y="3228975"/>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3400" y="228600"/>
            <a:ext cx="8229600" cy="1143000"/>
          </a:xfrm>
          <a:noFill/>
          <a:ln/>
        </p:spPr>
        <p:txBody>
          <a:bodyPr/>
          <a:lstStyle/>
          <a:p>
            <a:pPr algn="ctr"/>
            <a:r>
              <a:rPr lang="en-US" sz="3600" b="1" dirty="0" smtClean="0">
                <a:solidFill>
                  <a:schemeClr val="tx1"/>
                </a:solidFill>
                <a:latin typeface="+mn-lt"/>
              </a:rPr>
              <a:t>Type of Indexes Created</a:t>
            </a:r>
            <a:endParaRPr lang="en-US" sz="3600" b="1" dirty="0">
              <a:solidFill>
                <a:schemeClr val="tx1"/>
              </a:solidFill>
              <a:latin typeface="+mn-lt"/>
            </a:endParaRPr>
          </a:p>
        </p:txBody>
      </p:sp>
      <p:sp>
        <p:nvSpPr>
          <p:cNvPr id="37891" name="Rectangle 3"/>
          <p:cNvSpPr>
            <a:spLocks noGrp="1" noChangeArrowheads="1"/>
          </p:cNvSpPr>
          <p:nvPr>
            <p:ph type="body" idx="1"/>
          </p:nvPr>
        </p:nvSpPr>
        <p:spPr>
          <a:xfrm>
            <a:off x="304800" y="1600201"/>
            <a:ext cx="8534400" cy="4876800"/>
          </a:xfrm>
          <a:noFill/>
          <a:ln/>
        </p:spPr>
        <p:txBody>
          <a:bodyPr/>
          <a:lstStyle/>
          <a:p>
            <a:pPr algn="just">
              <a:buNone/>
            </a:pPr>
            <a:r>
              <a:rPr lang="en-US" sz="2200" b="1" dirty="0" smtClean="0">
                <a:latin typeface="+mj-lt"/>
              </a:rPr>
              <a:t>01)</a:t>
            </a:r>
            <a:r>
              <a:rPr lang="en-US" sz="2200" b="1" dirty="0" smtClean="0"/>
              <a:t> Single-Column Indexes</a:t>
            </a:r>
          </a:p>
          <a:p>
            <a:pPr algn="just"/>
            <a:r>
              <a:rPr lang="en-US" sz="2000" dirty="0" smtClean="0"/>
              <a:t>A single-column index is one that is created based on only one table column. </a:t>
            </a:r>
          </a:p>
          <a:p>
            <a:pPr algn="just"/>
            <a:r>
              <a:rPr lang="en-US" sz="2000" dirty="0" smtClean="0"/>
              <a:t>The basic syntax is as follows:</a:t>
            </a:r>
            <a:endParaRPr lang="en-US" sz="2200" dirty="0"/>
          </a:p>
          <a:p>
            <a:pPr algn="just">
              <a:buFont typeface="Arial" charset="0"/>
              <a:buNone/>
            </a:pPr>
            <a:endParaRPr lang="en-US" sz="2200" dirty="0" smtClean="0"/>
          </a:p>
          <a:p>
            <a:pPr algn="just">
              <a:buFont typeface="Arial" charset="0"/>
              <a:buNone/>
            </a:pPr>
            <a:endParaRPr lang="en-US" sz="2200" dirty="0" smtClean="0"/>
          </a:p>
          <a:p>
            <a:pPr algn="just">
              <a:buFont typeface="Arial" charset="0"/>
              <a:buNone/>
            </a:pPr>
            <a:endParaRPr lang="en-US" sz="2200" dirty="0" smtClean="0"/>
          </a:p>
          <a:p>
            <a:pPr algn="just">
              <a:buFont typeface="Arial" charset="0"/>
              <a:buNone/>
            </a:pPr>
            <a:endParaRPr lang="en-US" sz="2200" dirty="0" smtClean="0"/>
          </a:p>
          <a:p>
            <a:pPr algn="just">
              <a:buNone/>
            </a:pPr>
            <a:r>
              <a:rPr lang="en-US" sz="2200" b="1" dirty="0" smtClean="0">
                <a:latin typeface="+mj-lt"/>
              </a:rPr>
              <a:t>02)</a:t>
            </a:r>
            <a:r>
              <a:rPr lang="en-US" sz="2200" b="1" dirty="0" smtClean="0"/>
              <a:t> Unique Indexes</a:t>
            </a:r>
          </a:p>
          <a:p>
            <a:pPr algn="just"/>
            <a:r>
              <a:rPr lang="en-US" sz="2000" dirty="0" smtClean="0"/>
              <a:t>Unique indexes are used not only for performance, but also for data integrity. </a:t>
            </a:r>
          </a:p>
          <a:p>
            <a:pPr algn="just"/>
            <a:r>
              <a:rPr lang="en-US" sz="2000" dirty="0" smtClean="0"/>
              <a:t>A unique index does not allow any duplicate values to be inserted into the table. The basic syntax is as follows:</a:t>
            </a:r>
            <a:endParaRPr lang="en-US" sz="2000" b="1" dirty="0" smtClean="0"/>
          </a:p>
          <a:p>
            <a:pPr algn="just">
              <a:buFont typeface="Arial" charset="0"/>
              <a:buNone/>
            </a:pPr>
            <a:endParaRPr lang="en-US" sz="2200" dirty="0"/>
          </a:p>
        </p:txBody>
      </p:sp>
      <p:sp>
        <p:nvSpPr>
          <p:cNvPr id="5" name="Rectangle 4"/>
          <p:cNvSpPr/>
          <p:nvPr/>
        </p:nvSpPr>
        <p:spPr>
          <a:xfrm>
            <a:off x="838200" y="3276600"/>
            <a:ext cx="6858000" cy="114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CREATE INDEX </a:t>
            </a:r>
            <a:r>
              <a:rPr lang="en-US" dirty="0" smtClean="0">
                <a:solidFill>
                  <a:schemeClr val="tx1"/>
                </a:solidFill>
              </a:rPr>
              <a:t>index_name </a:t>
            </a:r>
          </a:p>
          <a:p>
            <a:r>
              <a:rPr lang="en-US" b="1" dirty="0" smtClean="0">
                <a:solidFill>
                  <a:schemeClr val="tx1"/>
                </a:solidFill>
              </a:rPr>
              <a:t>ON</a:t>
            </a:r>
            <a:r>
              <a:rPr lang="en-US" dirty="0" smtClean="0">
                <a:solidFill>
                  <a:schemeClr val="tx1"/>
                </a:solidFill>
              </a:rPr>
              <a:t> table_name (column_name);</a:t>
            </a:r>
          </a:p>
          <a:p>
            <a:endParaRPr lang="en-US" dirty="0">
              <a:solidFill>
                <a:schemeClr val="tx1"/>
              </a:solidFill>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3400" y="228600"/>
            <a:ext cx="8229600" cy="1143000"/>
          </a:xfrm>
          <a:noFill/>
          <a:ln/>
        </p:spPr>
        <p:txBody>
          <a:bodyPr/>
          <a:lstStyle/>
          <a:p>
            <a:pPr algn="ctr"/>
            <a:r>
              <a:rPr lang="en-US" sz="3600" b="1" dirty="0" smtClean="0">
                <a:solidFill>
                  <a:schemeClr val="tx1"/>
                </a:solidFill>
                <a:latin typeface="+mn-lt"/>
              </a:rPr>
              <a:t>Type of Indexes Created (cont’d)</a:t>
            </a:r>
            <a:endParaRPr lang="en-US" sz="3600" b="1" dirty="0">
              <a:solidFill>
                <a:schemeClr val="tx1"/>
              </a:solidFill>
              <a:latin typeface="+mn-lt"/>
            </a:endParaRPr>
          </a:p>
        </p:txBody>
      </p:sp>
      <p:sp>
        <p:nvSpPr>
          <p:cNvPr id="37891" name="Rectangle 3"/>
          <p:cNvSpPr>
            <a:spLocks noGrp="1" noChangeArrowheads="1"/>
          </p:cNvSpPr>
          <p:nvPr>
            <p:ph type="body" idx="1"/>
          </p:nvPr>
        </p:nvSpPr>
        <p:spPr>
          <a:xfrm>
            <a:off x="304800" y="1600201"/>
            <a:ext cx="8534400" cy="4876800"/>
          </a:xfrm>
          <a:noFill/>
          <a:ln/>
        </p:spPr>
        <p:txBody>
          <a:bodyPr/>
          <a:lstStyle/>
          <a:p>
            <a:pPr algn="just"/>
            <a:r>
              <a:rPr lang="en-US" sz="2000" dirty="0" smtClean="0"/>
              <a:t>The basic syntax is as follows:</a:t>
            </a:r>
            <a:endParaRPr lang="en-US" sz="2000" b="1" dirty="0" smtClean="0"/>
          </a:p>
          <a:p>
            <a:pPr algn="just">
              <a:buFont typeface="Arial" charset="0"/>
              <a:buNone/>
            </a:pPr>
            <a:endParaRPr lang="en-US" sz="2000" dirty="0" smtClean="0"/>
          </a:p>
          <a:p>
            <a:pPr algn="just">
              <a:buFont typeface="Arial" charset="0"/>
              <a:buNone/>
            </a:pPr>
            <a:endParaRPr lang="en-US" sz="2000" dirty="0" smtClean="0"/>
          </a:p>
          <a:p>
            <a:pPr algn="just">
              <a:buFont typeface="Arial" charset="0"/>
              <a:buNone/>
            </a:pPr>
            <a:endParaRPr lang="en-US" sz="2000" dirty="0" smtClean="0"/>
          </a:p>
          <a:p>
            <a:pPr algn="just">
              <a:buFont typeface="Arial" charset="0"/>
              <a:buNone/>
            </a:pPr>
            <a:endParaRPr lang="en-US" sz="2000" dirty="0" smtClean="0"/>
          </a:p>
          <a:p>
            <a:pPr algn="just">
              <a:buFont typeface="Arial" charset="0"/>
              <a:buNone/>
            </a:pPr>
            <a:endParaRPr lang="en-US" sz="2000" dirty="0" smtClean="0"/>
          </a:p>
          <a:p>
            <a:pPr algn="just">
              <a:buNone/>
            </a:pPr>
            <a:r>
              <a:rPr lang="en-US" sz="2000" b="1" dirty="0" smtClean="0">
                <a:latin typeface="+mj-lt"/>
              </a:rPr>
              <a:t>03)</a:t>
            </a:r>
            <a:r>
              <a:rPr lang="en-US" sz="2000" b="1" dirty="0" smtClean="0"/>
              <a:t> </a:t>
            </a:r>
            <a:r>
              <a:rPr lang="en-US" sz="2200" b="1" dirty="0" smtClean="0"/>
              <a:t>Composite Indexes</a:t>
            </a:r>
          </a:p>
          <a:p>
            <a:pPr algn="just"/>
            <a:r>
              <a:rPr lang="en-US" sz="2000" dirty="0" smtClean="0"/>
              <a:t>A composite index is an index on two or more columns of a table. </a:t>
            </a:r>
          </a:p>
          <a:p>
            <a:pPr algn="just"/>
            <a:r>
              <a:rPr lang="en-US" sz="2000" dirty="0" smtClean="0"/>
              <a:t>The basic syntax is as follows:</a:t>
            </a:r>
            <a:endParaRPr lang="en-US" sz="2000" b="1" dirty="0" smtClean="0"/>
          </a:p>
          <a:p>
            <a:pPr algn="just">
              <a:buFont typeface="Arial" charset="0"/>
              <a:buNone/>
            </a:pPr>
            <a:endParaRPr lang="en-US" sz="2000" dirty="0"/>
          </a:p>
        </p:txBody>
      </p:sp>
      <p:sp>
        <p:nvSpPr>
          <p:cNvPr id="5" name="Rectangle 4"/>
          <p:cNvSpPr/>
          <p:nvPr/>
        </p:nvSpPr>
        <p:spPr>
          <a:xfrm>
            <a:off x="685800" y="2362200"/>
            <a:ext cx="6858000" cy="114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CREATE UNIQUE INDEX </a:t>
            </a:r>
            <a:r>
              <a:rPr lang="en-US" dirty="0" smtClean="0">
                <a:solidFill>
                  <a:schemeClr val="tx1"/>
                </a:solidFill>
              </a:rPr>
              <a:t>index_name </a:t>
            </a:r>
          </a:p>
          <a:p>
            <a:r>
              <a:rPr lang="en-US" b="1" dirty="0" smtClean="0">
                <a:solidFill>
                  <a:schemeClr val="tx1"/>
                </a:solidFill>
              </a:rPr>
              <a:t>ON</a:t>
            </a:r>
            <a:r>
              <a:rPr lang="en-US" dirty="0" smtClean="0">
                <a:solidFill>
                  <a:schemeClr val="tx1"/>
                </a:solidFill>
              </a:rPr>
              <a:t> table_name (column_name);</a:t>
            </a:r>
          </a:p>
          <a:p>
            <a:endParaRPr lang="en-US" dirty="0">
              <a:solidFill>
                <a:schemeClr val="tx1"/>
              </a:solidFill>
            </a:endParaRPr>
          </a:p>
        </p:txBody>
      </p:sp>
      <p:sp>
        <p:nvSpPr>
          <p:cNvPr id="6" name="Rectangle 5"/>
          <p:cNvSpPr/>
          <p:nvPr/>
        </p:nvSpPr>
        <p:spPr>
          <a:xfrm>
            <a:off x="914400" y="5105400"/>
            <a:ext cx="6858000" cy="114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CREATE UNIQUE INDEX </a:t>
            </a:r>
            <a:r>
              <a:rPr lang="en-US" dirty="0" smtClean="0">
                <a:solidFill>
                  <a:schemeClr val="tx1"/>
                </a:solidFill>
              </a:rPr>
              <a:t>index_name </a:t>
            </a:r>
          </a:p>
          <a:p>
            <a:r>
              <a:rPr lang="en-US" b="1" dirty="0" smtClean="0">
                <a:solidFill>
                  <a:schemeClr val="tx1"/>
                </a:solidFill>
              </a:rPr>
              <a:t>ON</a:t>
            </a:r>
            <a:r>
              <a:rPr lang="en-US" dirty="0" smtClean="0">
                <a:solidFill>
                  <a:schemeClr val="tx1"/>
                </a:solidFill>
              </a:rPr>
              <a:t> table_name (column </a:t>
            </a:r>
            <a:r>
              <a:rPr lang="en-US" dirty="0" smtClean="0">
                <a:solidFill>
                  <a:schemeClr val="tx1"/>
                </a:solidFill>
                <a:latin typeface="+mj-lt"/>
              </a:rPr>
              <a:t>1</a:t>
            </a:r>
            <a:r>
              <a:rPr lang="en-US" dirty="0" smtClean="0">
                <a:solidFill>
                  <a:schemeClr val="tx1"/>
                </a:solidFill>
              </a:rPr>
              <a:t>, column </a:t>
            </a:r>
            <a:r>
              <a:rPr lang="en-US" dirty="0" smtClean="0">
                <a:solidFill>
                  <a:schemeClr val="tx1"/>
                </a:solidFill>
                <a:latin typeface="+mj-lt"/>
              </a:rPr>
              <a:t>2 </a:t>
            </a:r>
            <a:r>
              <a:rPr lang="en-US" dirty="0" smtClean="0">
                <a:solidFill>
                  <a:schemeClr val="tx1"/>
                </a:solidFill>
              </a:rPr>
              <a:t>… column n);</a:t>
            </a:r>
          </a:p>
          <a:p>
            <a:endParaRPr lang="en-US" dirty="0">
              <a:solidFill>
                <a:schemeClr val="tx1"/>
              </a:solidFill>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52400"/>
            <a:ext cx="8229600" cy="1143000"/>
          </a:xfrm>
          <a:noFill/>
          <a:ln/>
        </p:spPr>
        <p:txBody>
          <a:bodyPr/>
          <a:lstStyle/>
          <a:p>
            <a:pPr algn="ctr"/>
            <a:r>
              <a:rPr lang="en-US" sz="3600" b="1" dirty="0" smtClean="0">
                <a:solidFill>
                  <a:schemeClr val="tx1"/>
                </a:solidFill>
                <a:latin typeface="+mn-lt"/>
              </a:rPr>
              <a:t>When to Create an Index</a:t>
            </a:r>
            <a:endParaRPr lang="en-US" sz="3600" b="1" dirty="0">
              <a:solidFill>
                <a:schemeClr val="tx1"/>
              </a:solidFill>
              <a:latin typeface="+mn-lt"/>
            </a:endParaRPr>
          </a:p>
        </p:txBody>
      </p:sp>
      <p:sp>
        <p:nvSpPr>
          <p:cNvPr id="39939" name="Rectangle 3"/>
          <p:cNvSpPr>
            <a:spLocks noGrp="1" noChangeArrowheads="1"/>
          </p:cNvSpPr>
          <p:nvPr>
            <p:ph type="body" idx="1"/>
          </p:nvPr>
        </p:nvSpPr>
        <p:spPr>
          <a:xfrm>
            <a:off x="762000" y="1600200"/>
            <a:ext cx="7964487" cy="4814887"/>
          </a:xfrm>
          <a:noFill/>
          <a:ln/>
        </p:spPr>
        <p:txBody>
          <a:bodyPr/>
          <a:lstStyle/>
          <a:p>
            <a:pPr algn="just">
              <a:buFont typeface="Arial" charset="0"/>
              <a:buNone/>
            </a:pPr>
            <a:r>
              <a:rPr lang="en-US" sz="2200" dirty="0"/>
              <a:t>You should create an index if:</a:t>
            </a:r>
          </a:p>
          <a:p>
            <a:pPr algn="just"/>
            <a:r>
              <a:rPr lang="en-US" sz="2200" dirty="0"/>
              <a:t>A column contains a wide range of values</a:t>
            </a:r>
          </a:p>
          <a:p>
            <a:pPr algn="just"/>
            <a:r>
              <a:rPr lang="en-US" sz="2200" dirty="0"/>
              <a:t>A column contains a large number of null values</a:t>
            </a:r>
          </a:p>
          <a:p>
            <a:pPr algn="just"/>
            <a:r>
              <a:rPr lang="en-US" sz="2200" dirty="0"/>
              <a:t>One or more columns are frequently used together in a </a:t>
            </a:r>
            <a:r>
              <a:rPr lang="en-US" sz="2200" b="1" dirty="0">
                <a:latin typeface="Courier New" pitchFamily="49" charset="0"/>
              </a:rPr>
              <a:t>WHERE</a:t>
            </a:r>
            <a:r>
              <a:rPr lang="en-US" sz="2200" dirty="0"/>
              <a:t> clause or a join condition</a:t>
            </a:r>
          </a:p>
          <a:p>
            <a:pPr algn="just"/>
            <a:r>
              <a:rPr lang="en-US" sz="2200" dirty="0"/>
              <a:t>The table is large and most queries are expected to retrieve less than </a:t>
            </a:r>
            <a:r>
              <a:rPr lang="en-US" sz="2200" dirty="0">
                <a:latin typeface="+mj-lt"/>
              </a:rPr>
              <a:t>2</a:t>
            </a:r>
            <a:r>
              <a:rPr lang="en-US" sz="2200" dirty="0"/>
              <a:t> to </a:t>
            </a:r>
            <a:r>
              <a:rPr lang="en-US" sz="2200" dirty="0">
                <a:latin typeface="+mj-lt"/>
              </a:rPr>
              <a:t>4</a:t>
            </a:r>
            <a:r>
              <a:rPr lang="en-US" sz="2200" dirty="0"/>
              <a:t> percent of the rows</a:t>
            </a:r>
          </a:p>
        </p:txBody>
      </p:sp>
      <p:sp>
        <p:nvSpPr>
          <p:cNvPr id="39940" name="Arc 4"/>
          <p:cNvSpPr>
            <a:spLocks/>
          </p:cNvSpPr>
          <p:nvPr/>
        </p:nvSpPr>
        <p:spPr bwMode="ltGray">
          <a:xfrm>
            <a:off x="54594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28600"/>
            <a:ext cx="8229600" cy="1143000"/>
          </a:xfrm>
          <a:noFill/>
          <a:ln/>
        </p:spPr>
        <p:txBody>
          <a:bodyPr/>
          <a:lstStyle/>
          <a:p>
            <a:pPr algn="ctr"/>
            <a:r>
              <a:rPr lang="en-US" sz="3600" b="1" dirty="0">
                <a:solidFill>
                  <a:schemeClr val="tx1"/>
                </a:solidFill>
                <a:latin typeface="+mn-lt"/>
              </a:rPr>
              <a:t>When Not to Create an Index</a:t>
            </a:r>
          </a:p>
        </p:txBody>
      </p:sp>
      <p:sp>
        <p:nvSpPr>
          <p:cNvPr id="41987" name="Rectangle 3"/>
          <p:cNvSpPr>
            <a:spLocks noGrp="1" noChangeArrowheads="1"/>
          </p:cNvSpPr>
          <p:nvPr>
            <p:ph type="body" idx="1"/>
          </p:nvPr>
        </p:nvSpPr>
        <p:spPr>
          <a:xfrm>
            <a:off x="838200" y="1600200"/>
            <a:ext cx="7735887" cy="4738687"/>
          </a:xfrm>
          <a:noFill/>
          <a:ln/>
        </p:spPr>
        <p:txBody>
          <a:bodyPr/>
          <a:lstStyle/>
          <a:p>
            <a:pPr algn="just">
              <a:buFont typeface="Arial" charset="0"/>
              <a:buNone/>
            </a:pPr>
            <a:r>
              <a:rPr lang="en-US" sz="2200" dirty="0"/>
              <a:t>It is usually not worth creating an index if:</a:t>
            </a:r>
          </a:p>
          <a:p>
            <a:pPr algn="just"/>
            <a:r>
              <a:rPr lang="en-US" sz="2200" dirty="0"/>
              <a:t>The table is small</a:t>
            </a:r>
          </a:p>
          <a:p>
            <a:pPr algn="just"/>
            <a:r>
              <a:rPr lang="en-US" sz="2200" dirty="0"/>
              <a:t>The columns are not often used as a condition in the query</a:t>
            </a:r>
          </a:p>
          <a:p>
            <a:pPr algn="just"/>
            <a:r>
              <a:rPr lang="en-US" sz="2200" dirty="0"/>
              <a:t>Most queries are expected to retrieve more than </a:t>
            </a:r>
            <a:r>
              <a:rPr lang="en-US" sz="2200" dirty="0">
                <a:latin typeface="+mj-lt"/>
              </a:rPr>
              <a:t>2</a:t>
            </a:r>
            <a:r>
              <a:rPr lang="en-US" sz="2200" dirty="0"/>
              <a:t> to </a:t>
            </a:r>
            <a:r>
              <a:rPr lang="en-US" sz="2200" dirty="0">
                <a:latin typeface="+mj-lt"/>
              </a:rPr>
              <a:t>4</a:t>
            </a:r>
            <a:r>
              <a:rPr lang="en-US" sz="2200" dirty="0"/>
              <a:t> percent of the rows in the table</a:t>
            </a:r>
          </a:p>
          <a:p>
            <a:pPr algn="just"/>
            <a:r>
              <a:rPr lang="en-US" sz="2200" dirty="0"/>
              <a:t>The table is updated frequently</a:t>
            </a:r>
          </a:p>
          <a:p>
            <a:pPr algn="just"/>
            <a:r>
              <a:rPr lang="en-US" sz="2200" dirty="0"/>
              <a:t>The indexed columns are referenced as part of an </a:t>
            </a:r>
            <a:r>
              <a:rPr lang="en-US" sz="2200" dirty="0" smtClean="0"/>
              <a:t>expression.</a:t>
            </a:r>
            <a:endParaRPr lang="en-US" sz="2200" dirty="0"/>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28600"/>
            <a:ext cx="8229600" cy="1143000"/>
          </a:xfrm>
          <a:noFill/>
          <a:ln/>
        </p:spPr>
        <p:txBody>
          <a:bodyPr/>
          <a:lstStyle/>
          <a:p>
            <a:pPr algn="ctr"/>
            <a:r>
              <a:rPr lang="en-US" sz="3600" b="1" dirty="0" smtClean="0">
                <a:solidFill>
                  <a:schemeClr val="tx1"/>
                </a:solidFill>
                <a:latin typeface="+mn-lt"/>
              </a:rPr>
              <a:t>Confirming Indexes </a:t>
            </a:r>
            <a:endParaRPr lang="en-US" sz="3600" b="1" dirty="0">
              <a:solidFill>
                <a:schemeClr val="tx1"/>
              </a:solidFill>
              <a:latin typeface="+mn-lt"/>
            </a:endParaRPr>
          </a:p>
        </p:txBody>
      </p:sp>
      <p:sp>
        <p:nvSpPr>
          <p:cNvPr id="41987" name="Rectangle 3"/>
          <p:cNvSpPr>
            <a:spLocks noGrp="1" noChangeArrowheads="1"/>
          </p:cNvSpPr>
          <p:nvPr>
            <p:ph type="body" idx="1"/>
          </p:nvPr>
        </p:nvSpPr>
        <p:spPr>
          <a:xfrm>
            <a:off x="228600" y="1600200"/>
            <a:ext cx="8610600" cy="4953000"/>
          </a:xfrm>
          <a:noFill/>
          <a:ln/>
        </p:spPr>
        <p:txBody>
          <a:bodyPr/>
          <a:lstStyle/>
          <a:p>
            <a:pPr algn="just"/>
            <a:endParaRPr lang="en-US" sz="2200" dirty="0" smtClean="0"/>
          </a:p>
          <a:p>
            <a:pPr algn="just"/>
            <a:endParaRPr lang="en-US" sz="2200" dirty="0" smtClean="0"/>
          </a:p>
          <a:p>
            <a:pPr algn="just"/>
            <a:endParaRPr lang="en-US" sz="2200" dirty="0" smtClean="0"/>
          </a:p>
          <a:p>
            <a:pPr algn="just"/>
            <a:endParaRPr lang="en-US" sz="2200" dirty="0" smtClean="0"/>
          </a:p>
          <a:p>
            <a:pPr algn="ctr">
              <a:buNone/>
            </a:pPr>
            <a:r>
              <a:rPr lang="en-US" sz="2200" dirty="0" smtClean="0"/>
              <a:t>OR</a:t>
            </a:r>
          </a:p>
          <a:p>
            <a:pPr algn="just"/>
            <a:endParaRPr lang="en-US" sz="2200" dirty="0" smtClean="0"/>
          </a:p>
          <a:p>
            <a:pPr algn="just"/>
            <a:endParaRPr lang="en-US" sz="2200" dirty="0" smtClean="0"/>
          </a:p>
          <a:p>
            <a:pPr algn="just"/>
            <a:endParaRPr lang="en-US" sz="2200" dirty="0" smtClean="0"/>
          </a:p>
          <a:p>
            <a:pPr algn="just"/>
            <a:r>
              <a:rPr lang="en-US" sz="2200" dirty="0" smtClean="0"/>
              <a:t>To Display all Indexes.</a:t>
            </a:r>
            <a:endParaRPr lang="en-US" sz="2200" dirty="0"/>
          </a:p>
        </p:txBody>
      </p:sp>
      <p:sp>
        <p:nvSpPr>
          <p:cNvPr id="5" name="Rectangle 4"/>
          <p:cNvSpPr/>
          <p:nvPr/>
        </p:nvSpPr>
        <p:spPr>
          <a:xfrm>
            <a:off x="685800" y="3733800"/>
            <a:ext cx="7772400" cy="91440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smtClean="0">
              <a:solidFill>
                <a:schemeClr val="tx1"/>
              </a:solidFill>
              <a:latin typeface="+mj-lt"/>
            </a:endParaRPr>
          </a:p>
          <a:p>
            <a:r>
              <a:rPr lang="en-US" b="1" dirty="0" smtClean="0">
                <a:solidFill>
                  <a:schemeClr val="tx1"/>
                </a:solidFill>
                <a:latin typeface="+mj-lt"/>
              </a:rPr>
              <a:t>SELECT </a:t>
            </a:r>
            <a:r>
              <a:rPr lang="en-US" i="1" dirty="0" smtClean="0">
                <a:solidFill>
                  <a:schemeClr val="tx1"/>
                </a:solidFill>
                <a:latin typeface="+mj-lt"/>
              </a:rPr>
              <a:t>INDEX_NAME, TABLE_OWNER, TABLE_NAME, UNIQUENESS</a:t>
            </a:r>
            <a:r>
              <a:rPr lang="en-US" dirty="0" smtClean="0">
                <a:solidFill>
                  <a:schemeClr val="tx1"/>
                </a:solidFill>
                <a:latin typeface="+mj-lt"/>
              </a:rPr>
              <a:t> </a:t>
            </a:r>
          </a:p>
          <a:p>
            <a:r>
              <a:rPr lang="en-US" b="1" dirty="0" smtClean="0">
                <a:solidFill>
                  <a:schemeClr val="tx1"/>
                </a:solidFill>
                <a:latin typeface="+mj-lt"/>
              </a:rPr>
              <a:t>FROM</a:t>
            </a:r>
            <a:r>
              <a:rPr lang="en-US" b="1" i="1" dirty="0" smtClean="0">
                <a:solidFill>
                  <a:schemeClr val="tx1"/>
                </a:solidFill>
                <a:latin typeface="+mj-lt"/>
              </a:rPr>
              <a:t> </a:t>
            </a:r>
            <a:r>
              <a:rPr lang="en-US" i="1" dirty="0" smtClean="0">
                <a:solidFill>
                  <a:schemeClr val="tx1"/>
                </a:solidFill>
                <a:latin typeface="+mj-lt"/>
              </a:rPr>
              <a:t>USER_INDEXES;</a:t>
            </a:r>
          </a:p>
          <a:p>
            <a:endParaRPr lang="en-US" dirty="0" smtClean="0">
              <a:solidFill>
                <a:schemeClr val="tx1"/>
              </a:solidFill>
              <a:latin typeface="+mj-lt"/>
            </a:endParaRPr>
          </a:p>
          <a:p>
            <a:pPr algn="ctr"/>
            <a:endParaRPr lang="en-US" dirty="0">
              <a:latin typeface="+mj-lt"/>
            </a:endParaRPr>
          </a:p>
        </p:txBody>
      </p:sp>
      <p:sp>
        <p:nvSpPr>
          <p:cNvPr id="6" name="Rectangle 5"/>
          <p:cNvSpPr/>
          <p:nvPr/>
        </p:nvSpPr>
        <p:spPr>
          <a:xfrm>
            <a:off x="685800" y="5334000"/>
            <a:ext cx="7772400" cy="99060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mj-lt"/>
              </a:rPr>
              <a:t>SELECT </a:t>
            </a:r>
            <a:r>
              <a:rPr lang="en-US" i="1" dirty="0" smtClean="0">
                <a:solidFill>
                  <a:schemeClr val="tx1"/>
                </a:solidFill>
                <a:latin typeface="+mj-lt"/>
              </a:rPr>
              <a:t>INDEX_NAME, TABLE_OWNER, TABLE_NAME, UNIQUENESS</a:t>
            </a:r>
            <a:r>
              <a:rPr lang="en-US" b="1" dirty="0" smtClean="0">
                <a:solidFill>
                  <a:schemeClr val="tx1"/>
                </a:solidFill>
                <a:latin typeface="+mj-lt"/>
              </a:rPr>
              <a:t> </a:t>
            </a:r>
          </a:p>
          <a:p>
            <a:r>
              <a:rPr lang="en-US" b="1" dirty="0" smtClean="0">
                <a:solidFill>
                  <a:schemeClr val="tx1"/>
                </a:solidFill>
                <a:latin typeface="+mj-lt"/>
              </a:rPr>
              <a:t>FROM </a:t>
            </a:r>
            <a:r>
              <a:rPr lang="en-US" i="1" dirty="0" smtClean="0">
                <a:solidFill>
                  <a:schemeClr val="tx1"/>
                </a:solidFill>
                <a:latin typeface="+mj-lt"/>
              </a:rPr>
              <a:t>ALL_INDEXES</a:t>
            </a:r>
            <a:r>
              <a:rPr lang="en-US" dirty="0" smtClean="0">
                <a:solidFill>
                  <a:schemeClr val="tx1"/>
                </a:solidFill>
                <a:latin typeface="+mj-lt"/>
              </a:rPr>
              <a:t>;</a:t>
            </a:r>
          </a:p>
          <a:p>
            <a:endParaRPr lang="en-US" dirty="0">
              <a:solidFill>
                <a:schemeClr val="tx1"/>
              </a:solidFill>
              <a:latin typeface="+mj-lt"/>
            </a:endParaRPr>
          </a:p>
        </p:txBody>
      </p:sp>
      <p:sp>
        <p:nvSpPr>
          <p:cNvPr id="7" name="Rectangle 6"/>
          <p:cNvSpPr/>
          <p:nvPr/>
        </p:nvSpPr>
        <p:spPr>
          <a:xfrm>
            <a:off x="685800" y="1752600"/>
            <a:ext cx="7772400" cy="121920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mj-lt"/>
              </a:rPr>
              <a:t>SELECT </a:t>
            </a:r>
            <a:r>
              <a:rPr lang="en-US" i="1" dirty="0" smtClean="0">
                <a:solidFill>
                  <a:schemeClr val="tx1"/>
                </a:solidFill>
                <a:latin typeface="+mj-lt"/>
              </a:rPr>
              <a:t>INDEX_NAME, COLUMN_NAME </a:t>
            </a:r>
          </a:p>
          <a:p>
            <a:r>
              <a:rPr lang="en-US" b="1" dirty="0" smtClean="0">
                <a:solidFill>
                  <a:schemeClr val="tx1"/>
                </a:solidFill>
                <a:latin typeface="+mj-lt"/>
              </a:rPr>
              <a:t>FROM</a:t>
            </a:r>
            <a:r>
              <a:rPr lang="en-US" dirty="0" smtClean="0">
                <a:solidFill>
                  <a:schemeClr val="tx1"/>
                </a:solidFill>
                <a:latin typeface="+mj-lt"/>
              </a:rPr>
              <a:t> </a:t>
            </a:r>
            <a:r>
              <a:rPr lang="en-US" i="1" dirty="0" smtClean="0">
                <a:solidFill>
                  <a:schemeClr val="tx1"/>
                </a:solidFill>
                <a:latin typeface="+mj-lt"/>
              </a:rPr>
              <a:t>USER_IND_COLUMNS </a:t>
            </a:r>
          </a:p>
          <a:p>
            <a:r>
              <a:rPr lang="en-US" b="1" dirty="0" smtClean="0">
                <a:solidFill>
                  <a:schemeClr val="tx1"/>
                </a:solidFill>
                <a:latin typeface="+mj-lt"/>
              </a:rPr>
              <a:t>WHERE</a:t>
            </a:r>
            <a:r>
              <a:rPr lang="en-US" b="1" i="1" dirty="0" smtClean="0">
                <a:solidFill>
                  <a:schemeClr val="tx1"/>
                </a:solidFill>
                <a:latin typeface="+mj-lt"/>
              </a:rPr>
              <a:t> </a:t>
            </a:r>
            <a:r>
              <a:rPr lang="en-US" i="1" dirty="0" smtClean="0">
                <a:solidFill>
                  <a:schemeClr val="tx1"/>
                </a:solidFill>
                <a:latin typeface="+mj-lt"/>
              </a:rPr>
              <a:t>TABLE_NAME = ‘EMP';</a:t>
            </a:r>
          </a:p>
          <a:p>
            <a:pPr algn="ctr"/>
            <a:endParaRPr lang="en-US" b="1" dirty="0">
              <a:solidFill>
                <a:schemeClr val="tx1"/>
              </a:solidFill>
              <a:latin typeface="+mj-lt"/>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blackWhite">
          <a:xfrm>
            <a:off x="912813" y="3594100"/>
            <a:ext cx="7518400"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endParaRPr lang="en-US" sz="1800" b="1">
              <a:solidFill>
                <a:srgbClr val="000000"/>
              </a:solidFill>
              <a:latin typeface="Courier New" pitchFamily="49" charset="0"/>
            </a:endParaRPr>
          </a:p>
          <a:p>
            <a:pPr algn="l">
              <a:tabLst>
                <a:tab pos="1200150" algn="l"/>
              </a:tabLst>
            </a:pPr>
            <a:endParaRPr lang="en-US" sz="1800" b="1">
              <a:solidFill>
                <a:srgbClr val="000000"/>
              </a:solidFill>
              <a:latin typeface="Courier New" pitchFamily="49" charset="0"/>
            </a:endParaRPr>
          </a:p>
        </p:txBody>
      </p:sp>
      <p:sp>
        <p:nvSpPr>
          <p:cNvPr id="44038" name="Rectangle 6"/>
          <p:cNvSpPr>
            <a:spLocks noChangeArrowheads="1"/>
          </p:cNvSpPr>
          <p:nvPr/>
        </p:nvSpPr>
        <p:spPr bwMode="blackWhite">
          <a:xfrm>
            <a:off x="922338" y="3581400"/>
            <a:ext cx="7607300" cy="1765300"/>
          </a:xfrm>
          <a:prstGeom prst="rect">
            <a:avLst/>
          </a:prstGeom>
          <a:noFill/>
          <a:ln w="9525">
            <a:noFill/>
            <a:miter lim="800000"/>
            <a:headEnd/>
            <a:tailEnd/>
          </a:ln>
          <a:effectLst/>
        </p:spPr>
        <p:txBody>
          <a:bodyPr wrap="none" lIns="92075" tIns="46038" rIns="92075" bIns="46038" anchor="ctr"/>
          <a:lstStyle/>
          <a:p>
            <a:pPr algn="l">
              <a:tabLst>
                <a:tab pos="1200150" algn="l"/>
              </a:tabLst>
            </a:pPr>
            <a:r>
              <a:rPr lang="en-US" sz="1800" b="1">
                <a:solidFill>
                  <a:srgbClr val="000000"/>
                </a:solidFill>
                <a:latin typeface="Courier New" pitchFamily="49" charset="0"/>
              </a:rPr>
              <a:t>SELECT	ic.index_name, ic.column_name,</a:t>
            </a:r>
          </a:p>
          <a:p>
            <a:pPr algn="l">
              <a:tabLst>
                <a:tab pos="1200150" algn="l"/>
              </a:tabLst>
            </a:pPr>
            <a:r>
              <a:rPr lang="en-US" sz="1800" b="1">
                <a:solidFill>
                  <a:srgbClr val="000000"/>
                </a:solidFill>
                <a:latin typeface="Courier New" pitchFamily="49" charset="0"/>
              </a:rPr>
              <a:t>	ic.column_position col_pos,ix.uniqueness</a:t>
            </a:r>
          </a:p>
          <a:p>
            <a:pPr algn="l">
              <a:tabLst>
                <a:tab pos="1200150" algn="l"/>
              </a:tabLst>
            </a:pPr>
            <a:r>
              <a:rPr lang="en-US" sz="1800" b="1">
                <a:solidFill>
                  <a:srgbClr val="000000"/>
                </a:solidFill>
                <a:latin typeface="Courier New" pitchFamily="49" charset="0"/>
              </a:rPr>
              <a:t>FROM	user_indexes ix, user_ind_columns ic</a:t>
            </a:r>
          </a:p>
          <a:p>
            <a:pPr algn="l">
              <a:tabLst>
                <a:tab pos="1200150" algn="l"/>
              </a:tabLst>
            </a:pPr>
            <a:r>
              <a:rPr lang="en-US" sz="1800" b="1">
                <a:solidFill>
                  <a:srgbClr val="000000"/>
                </a:solidFill>
                <a:latin typeface="Courier New" pitchFamily="49" charset="0"/>
              </a:rPr>
              <a:t>WHERE	ic.index_name = ix.index_name</a:t>
            </a:r>
          </a:p>
          <a:p>
            <a:pPr algn="l">
              <a:tabLst>
                <a:tab pos="1200150" algn="l"/>
              </a:tabLst>
            </a:pPr>
            <a:r>
              <a:rPr lang="en-US" sz="1800" b="1">
                <a:solidFill>
                  <a:srgbClr val="000000"/>
                </a:solidFill>
                <a:latin typeface="Courier New" pitchFamily="49" charset="0"/>
              </a:rPr>
              <a:t>AND	ic.table_name = 'EMPLOYEES';</a:t>
            </a:r>
          </a:p>
        </p:txBody>
      </p:sp>
      <p:sp>
        <p:nvSpPr>
          <p:cNvPr id="44035" name="Rectangle 3"/>
          <p:cNvSpPr>
            <a:spLocks noGrp="1" noChangeArrowheads="1"/>
          </p:cNvSpPr>
          <p:nvPr>
            <p:ph type="title"/>
          </p:nvPr>
        </p:nvSpPr>
        <p:spPr>
          <a:xfrm>
            <a:off x="533400" y="228600"/>
            <a:ext cx="8229600" cy="1143000"/>
          </a:xfrm>
          <a:noFill/>
          <a:ln/>
        </p:spPr>
        <p:txBody>
          <a:bodyPr/>
          <a:lstStyle/>
          <a:p>
            <a:pPr algn="ctr"/>
            <a:r>
              <a:rPr lang="en-US" sz="3600" b="1" dirty="0">
                <a:solidFill>
                  <a:schemeClr val="tx1"/>
                </a:solidFill>
                <a:latin typeface="+mn-lt"/>
              </a:rPr>
              <a:t>Confirming </a:t>
            </a:r>
            <a:r>
              <a:rPr lang="en-US" sz="3600" b="1" dirty="0" smtClean="0">
                <a:solidFill>
                  <a:schemeClr val="tx1"/>
                </a:solidFill>
                <a:latin typeface="+mn-lt"/>
              </a:rPr>
              <a:t>Indexes (cont’d)</a:t>
            </a:r>
            <a:endParaRPr lang="en-US" sz="3600" b="1" dirty="0">
              <a:solidFill>
                <a:schemeClr val="tx1"/>
              </a:solidFill>
              <a:latin typeface="+mn-lt"/>
            </a:endParaRPr>
          </a:p>
        </p:txBody>
      </p:sp>
      <p:sp>
        <p:nvSpPr>
          <p:cNvPr id="44036" name="Rectangle 4"/>
          <p:cNvSpPr>
            <a:spLocks noGrp="1" noChangeArrowheads="1"/>
          </p:cNvSpPr>
          <p:nvPr>
            <p:ph type="body" idx="1"/>
          </p:nvPr>
        </p:nvSpPr>
        <p:spPr>
          <a:xfrm>
            <a:off x="533400" y="1676400"/>
            <a:ext cx="8229600" cy="4510087"/>
          </a:xfrm>
          <a:noFill/>
          <a:ln/>
        </p:spPr>
        <p:txBody>
          <a:bodyPr/>
          <a:lstStyle/>
          <a:p>
            <a:pPr algn="just"/>
            <a:r>
              <a:rPr lang="en-US" sz="2200" dirty="0" smtClean="0"/>
              <a:t>The </a:t>
            </a:r>
            <a:r>
              <a:rPr lang="en-US" sz="2200" dirty="0" smtClean="0">
                <a:latin typeface="Courier New" pitchFamily="49" charset="0"/>
              </a:rPr>
              <a:t>USER_INDEXES</a:t>
            </a:r>
            <a:r>
              <a:rPr lang="en-US" sz="2200" dirty="0" smtClean="0"/>
              <a:t> data dictionary view contains the name of the index and its uniqueness.</a:t>
            </a:r>
          </a:p>
          <a:p>
            <a:pPr algn="just"/>
            <a:r>
              <a:rPr lang="en-US" sz="2200" dirty="0" smtClean="0"/>
              <a:t>The </a:t>
            </a:r>
            <a:r>
              <a:rPr lang="en-US" sz="2200" dirty="0">
                <a:latin typeface="Courier New" pitchFamily="49" charset="0"/>
              </a:rPr>
              <a:t>USER_IND_COLUMNS</a:t>
            </a:r>
            <a:r>
              <a:rPr lang="en-US" sz="2200" dirty="0"/>
              <a:t> view contains the index name, the table name, and the column name.</a:t>
            </a:r>
          </a:p>
        </p:txBody>
      </p:sp>
      <p:sp>
        <p:nvSpPr>
          <p:cNvPr id="44037" name="Rectangle 5"/>
          <p:cNvSpPr>
            <a:spLocks noChangeArrowheads="1"/>
          </p:cNvSpPr>
          <p:nvPr/>
        </p:nvSpPr>
        <p:spPr bwMode="ltGray">
          <a:xfrm>
            <a:off x="954088" y="4330700"/>
            <a:ext cx="6265862" cy="263525"/>
          </a:xfrm>
          <a:prstGeom prst="rect">
            <a:avLst/>
          </a:prstGeom>
          <a:noFill/>
          <a:ln w="19050">
            <a:solidFill>
              <a:schemeClr val="hlink"/>
            </a:solidFill>
            <a:miter lim="800000"/>
            <a:headEnd/>
            <a:tailEnd/>
          </a:ln>
          <a:effectLst/>
        </p:spPr>
        <p:txBody>
          <a:bodyPr wrap="none" anchor="ctr"/>
          <a:lstStyle/>
          <a:p>
            <a:endParaRPr lang="en-US"/>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228600"/>
            <a:ext cx="8229600" cy="1143000"/>
          </a:xfrm>
          <a:noFill/>
          <a:ln/>
        </p:spPr>
        <p:txBody>
          <a:bodyPr/>
          <a:lstStyle/>
          <a:p>
            <a:pPr algn="ctr"/>
            <a:r>
              <a:rPr lang="en-US" sz="3600" b="1" dirty="0">
                <a:solidFill>
                  <a:schemeClr val="tx1"/>
                </a:solidFill>
                <a:latin typeface="+mn-lt"/>
              </a:rPr>
              <a:t>Removing an Index</a:t>
            </a:r>
          </a:p>
        </p:txBody>
      </p:sp>
      <p:sp>
        <p:nvSpPr>
          <p:cNvPr id="48131" name="Rectangle 3"/>
          <p:cNvSpPr>
            <a:spLocks noGrp="1" noChangeArrowheads="1"/>
          </p:cNvSpPr>
          <p:nvPr>
            <p:ph type="body" idx="1"/>
          </p:nvPr>
        </p:nvSpPr>
        <p:spPr>
          <a:xfrm>
            <a:off x="457200" y="1814513"/>
            <a:ext cx="8382000" cy="4662487"/>
          </a:xfrm>
          <a:noFill/>
          <a:ln/>
        </p:spPr>
        <p:txBody>
          <a:bodyPr/>
          <a:lstStyle/>
          <a:p>
            <a:pPr algn="just"/>
            <a:r>
              <a:rPr lang="en-US" sz="2200" dirty="0"/>
              <a:t>Remove an index from the data dictionary by using the </a:t>
            </a:r>
            <a:r>
              <a:rPr lang="en-US" sz="2200" dirty="0">
                <a:latin typeface="Courier New" pitchFamily="49" charset="0"/>
              </a:rPr>
              <a:t>DROP INDEX</a:t>
            </a:r>
            <a:r>
              <a:rPr lang="en-US" sz="2200" dirty="0"/>
              <a:t> command.</a:t>
            </a:r>
          </a:p>
          <a:p>
            <a:pPr algn="just">
              <a:buFont typeface="Arial" charset="0"/>
              <a:buNone/>
            </a:pPr>
            <a:endParaRPr lang="en-US" sz="2200" dirty="0"/>
          </a:p>
          <a:p>
            <a:pPr algn="just">
              <a:buFont typeface="Arial" charset="0"/>
              <a:buNone/>
            </a:pPr>
            <a:endParaRPr lang="en-US" sz="2200" dirty="0"/>
          </a:p>
          <a:p>
            <a:pPr algn="just"/>
            <a:r>
              <a:rPr lang="en-US" sz="2200" dirty="0"/>
              <a:t>Remove the </a:t>
            </a:r>
            <a:r>
              <a:rPr lang="en-US" sz="2200" dirty="0">
                <a:latin typeface="Courier New" pitchFamily="49" charset="0"/>
              </a:rPr>
              <a:t>UPPER_LAST_NAME_IDX</a:t>
            </a:r>
            <a:r>
              <a:rPr lang="en-US" sz="2200" dirty="0"/>
              <a:t> index from the data dictionary.</a:t>
            </a:r>
          </a:p>
          <a:p>
            <a:pPr algn="just">
              <a:buFont typeface="Arial" charset="0"/>
              <a:buNone/>
            </a:pPr>
            <a:endParaRPr lang="en-US" sz="2200" dirty="0"/>
          </a:p>
          <a:p>
            <a:pPr algn="just">
              <a:buFont typeface="Arial" charset="0"/>
              <a:buNone/>
            </a:pPr>
            <a:endParaRPr lang="en-US" sz="2200" dirty="0"/>
          </a:p>
          <a:p>
            <a:pPr algn="just"/>
            <a:r>
              <a:rPr lang="en-US" sz="2200" dirty="0"/>
              <a:t>To drop an index, you must be the owner of the index or have the </a:t>
            </a:r>
            <a:r>
              <a:rPr lang="en-US" sz="2200" dirty="0">
                <a:latin typeface="Courier New" pitchFamily="49" charset="0"/>
              </a:rPr>
              <a:t>DROP ANY INDEX</a:t>
            </a:r>
            <a:r>
              <a:rPr lang="en-US" sz="2200" dirty="0"/>
              <a:t> privilege.</a:t>
            </a:r>
          </a:p>
        </p:txBody>
      </p:sp>
      <p:sp>
        <p:nvSpPr>
          <p:cNvPr id="48132" name="Rectangle 4"/>
          <p:cNvSpPr>
            <a:spLocks noChangeArrowheads="1"/>
          </p:cNvSpPr>
          <p:nvPr/>
        </p:nvSpPr>
        <p:spPr bwMode="blackWhite">
          <a:xfrm>
            <a:off x="912813" y="4214813"/>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r>
              <a:rPr lang="en-US" sz="1800" b="1">
                <a:solidFill>
                  <a:srgbClr val="000000"/>
                </a:solidFill>
                <a:latin typeface="Courier New" pitchFamily="49" charset="0"/>
              </a:rPr>
              <a:t>DROP INDEX upper_last_name_idx;</a:t>
            </a:r>
          </a:p>
          <a:p>
            <a:pPr algn="l">
              <a:tabLst>
                <a:tab pos="1200150" algn="l"/>
              </a:tabLst>
            </a:pPr>
            <a:r>
              <a:rPr lang="en-US" sz="1800" b="1">
                <a:solidFill>
                  <a:srgbClr val="FF3300"/>
                </a:solidFill>
                <a:effectLst>
                  <a:outerShdw blurRad="38100" dist="38100" dir="2700000" algn="tl">
                    <a:srgbClr val="000000"/>
                  </a:outerShdw>
                </a:effectLst>
                <a:latin typeface="Courier New" pitchFamily="49" charset="0"/>
              </a:rPr>
              <a:t>Index dropped.</a:t>
            </a:r>
          </a:p>
        </p:txBody>
      </p:sp>
      <p:sp>
        <p:nvSpPr>
          <p:cNvPr id="48133" name="Rectangle 5"/>
          <p:cNvSpPr>
            <a:spLocks noChangeArrowheads="1"/>
          </p:cNvSpPr>
          <p:nvPr/>
        </p:nvSpPr>
        <p:spPr bwMode="blackWhite">
          <a:xfrm>
            <a:off x="912813" y="2657475"/>
            <a:ext cx="7518400" cy="534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r>
              <a:rPr lang="en-US" sz="1800" b="1" dirty="0">
                <a:solidFill>
                  <a:srgbClr val="000000"/>
                </a:solidFill>
                <a:latin typeface="Courier New" pitchFamily="49" charset="0"/>
              </a:rPr>
              <a:t>DROP INDEX </a:t>
            </a:r>
            <a:r>
              <a:rPr lang="en-US" sz="1800" b="1" i="1" dirty="0" smtClean="0">
                <a:solidFill>
                  <a:srgbClr val="000000"/>
                </a:solidFill>
                <a:latin typeface="Courier New" pitchFamily="49" charset="0"/>
              </a:rPr>
              <a:t>index_name</a:t>
            </a:r>
            <a:r>
              <a:rPr lang="en-US" sz="1800" b="1" dirty="0" smtClean="0">
                <a:solidFill>
                  <a:srgbClr val="000000"/>
                </a:solidFill>
                <a:latin typeface="Courier New" pitchFamily="49" charset="0"/>
              </a:rPr>
              <a:t>;</a:t>
            </a:r>
            <a:endParaRPr lang="en-US" sz="1800" b="1" dirty="0">
              <a:solidFill>
                <a:srgbClr val="000000"/>
              </a:solidFill>
              <a:latin typeface="Courier New" pitchFamily="49" charset="0"/>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28600"/>
            <a:ext cx="8229600" cy="1143000"/>
          </a:xfrm>
          <a:noFill/>
          <a:ln/>
        </p:spPr>
        <p:txBody>
          <a:bodyPr/>
          <a:lstStyle/>
          <a:p>
            <a:pPr algn="ctr"/>
            <a:r>
              <a:rPr lang="en-US" sz="3600" b="1" dirty="0" smtClean="0">
                <a:solidFill>
                  <a:schemeClr val="tx1"/>
                </a:solidFill>
                <a:latin typeface="+mn-lt"/>
              </a:rPr>
              <a:t>Lab Tasks</a:t>
            </a:r>
            <a:endParaRPr lang="en-US" sz="3600" b="1" dirty="0">
              <a:solidFill>
                <a:schemeClr val="tx1"/>
              </a:solidFill>
              <a:latin typeface="+mn-lt"/>
            </a:endParaRPr>
          </a:p>
        </p:txBody>
      </p:sp>
      <p:sp>
        <p:nvSpPr>
          <p:cNvPr id="41987" name="Rectangle 3"/>
          <p:cNvSpPr>
            <a:spLocks noGrp="1" noChangeArrowheads="1"/>
          </p:cNvSpPr>
          <p:nvPr>
            <p:ph type="body" idx="1"/>
          </p:nvPr>
        </p:nvSpPr>
        <p:spPr>
          <a:xfrm>
            <a:off x="838200" y="1600200"/>
            <a:ext cx="7735887" cy="4738687"/>
          </a:xfrm>
          <a:noFill/>
          <a:ln/>
        </p:spPr>
        <p:txBody>
          <a:bodyPr/>
          <a:lstStyle/>
          <a:p>
            <a:pPr marL="457200" indent="-457200" algn="just">
              <a:buClr>
                <a:schemeClr val="tx1"/>
              </a:buClr>
              <a:buSzPct val="90000"/>
              <a:buFont typeface="+mj-lt"/>
              <a:buAutoNum type="arabicPeriod"/>
            </a:pPr>
            <a:r>
              <a:rPr lang="en-US" sz="2200" b="1" dirty="0" smtClean="0">
                <a:latin typeface="+mj-lt"/>
              </a:rPr>
              <a:t>Create a View </a:t>
            </a:r>
            <a:r>
              <a:rPr lang="en-US" sz="2200" b="1" dirty="0" smtClean="0">
                <a:latin typeface="+mj-lt"/>
              </a:rPr>
              <a:t>EMP_VIEW10 </a:t>
            </a:r>
            <a:r>
              <a:rPr lang="en-US" sz="2200" b="1" dirty="0" smtClean="0">
                <a:latin typeface="+mj-lt"/>
              </a:rPr>
              <a:t>that contains </a:t>
            </a:r>
            <a:r>
              <a:rPr lang="en-US" sz="2200" b="1" dirty="0" smtClean="0">
                <a:latin typeface="+mj-lt"/>
              </a:rPr>
              <a:t>employee number, name, salary and job of </a:t>
            </a:r>
            <a:r>
              <a:rPr lang="en-US" sz="2200" b="1" dirty="0" smtClean="0">
                <a:latin typeface="+mj-lt"/>
              </a:rPr>
              <a:t>employees in department </a:t>
            </a:r>
            <a:r>
              <a:rPr lang="en-US" sz="2200" b="1" dirty="0" smtClean="0">
                <a:latin typeface="+mj-lt"/>
              </a:rPr>
              <a:t>10.</a:t>
            </a:r>
          </a:p>
          <a:p>
            <a:pPr marL="457200" indent="-457200" algn="just">
              <a:buClr>
                <a:schemeClr val="tx1"/>
              </a:buClr>
              <a:buSzPct val="90000"/>
              <a:buFont typeface="+mj-lt"/>
              <a:buAutoNum type="arabicPeriod"/>
            </a:pPr>
            <a:endParaRPr lang="en-US" sz="2200" b="1" dirty="0" smtClean="0">
              <a:latin typeface="+mj-lt"/>
            </a:endParaRPr>
          </a:p>
          <a:p>
            <a:pPr marL="457200" indent="-457200" algn="just">
              <a:buClr>
                <a:schemeClr val="tx1"/>
              </a:buClr>
              <a:buSzPct val="90000"/>
              <a:buFont typeface="+mj-lt"/>
              <a:buAutoNum type="arabicPeriod"/>
            </a:pPr>
            <a:r>
              <a:rPr lang="en-US" sz="2200" b="1" dirty="0" smtClean="0">
                <a:latin typeface="+mj-lt"/>
              </a:rPr>
              <a:t>Display the structure and contents of the EMP_VIEW10 view.</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229600" cy="1066800"/>
          </a:xfrm>
          <a:noFill/>
          <a:ln/>
        </p:spPr>
        <p:txBody>
          <a:bodyPr/>
          <a:lstStyle/>
          <a:p>
            <a:pPr algn="ctr"/>
            <a:r>
              <a:rPr lang="en-US" sz="3600" b="1" dirty="0">
                <a:solidFill>
                  <a:schemeClr val="tx1"/>
                </a:solidFill>
                <a:latin typeface="+mn-lt"/>
              </a:rPr>
              <a:t>What Are </a:t>
            </a:r>
            <a:r>
              <a:rPr lang="en-US" sz="3600" b="1" dirty="0" smtClean="0">
                <a:solidFill>
                  <a:schemeClr val="tx1"/>
                </a:solidFill>
                <a:latin typeface="+mn-lt"/>
              </a:rPr>
              <a:t>Views (cont’d)</a:t>
            </a:r>
            <a:endParaRPr lang="en-US" sz="3600" b="1" dirty="0">
              <a:solidFill>
                <a:schemeClr val="tx1"/>
              </a:solidFill>
              <a:latin typeface="+mn-lt"/>
            </a:endParaRPr>
          </a:p>
        </p:txBody>
      </p:sp>
      <p:sp>
        <p:nvSpPr>
          <p:cNvPr id="9219" name="Rectangle 3"/>
          <p:cNvSpPr>
            <a:spLocks noGrp="1" noChangeArrowheads="1"/>
          </p:cNvSpPr>
          <p:nvPr>
            <p:ph type="body" idx="1"/>
          </p:nvPr>
        </p:nvSpPr>
        <p:spPr>
          <a:xfrm>
            <a:off x="457201" y="1524000"/>
            <a:ext cx="8324850" cy="4953000"/>
          </a:xfrm>
          <a:noFill/>
          <a:ln/>
        </p:spPr>
        <p:txBody>
          <a:bodyPr/>
          <a:lstStyle/>
          <a:p>
            <a:pPr algn="just"/>
            <a:r>
              <a:rPr lang="en-US" sz="2200" dirty="0" smtClean="0"/>
              <a:t>A view is used to refer one or more tables or other views in an existing database. Therefore, every view is a filter of the table data referenced in it, and this filter can restrict both columns and rows of the referenced tables.    </a:t>
            </a:r>
          </a:p>
          <a:p>
            <a:pPr algn="just"/>
            <a:r>
              <a:rPr lang="en-US" sz="2200" dirty="0" smtClean="0"/>
              <a:t>A view can be Simple and it can be Complex.</a:t>
            </a:r>
          </a:p>
          <a:p>
            <a:pPr algn="just">
              <a:buNone/>
            </a:pPr>
            <a:r>
              <a:rPr lang="en-US" sz="2200" b="1" dirty="0" smtClean="0"/>
              <a:t>Reasons for Creating Views </a:t>
            </a:r>
          </a:p>
          <a:p>
            <a:pPr lvl="1" algn="just">
              <a:buFont typeface="Wingdings" pitchFamily="2" charset="2"/>
              <a:buChar char="ü"/>
            </a:pPr>
            <a:r>
              <a:rPr lang="en-US" sz="2000" b="1" i="1" dirty="0" smtClean="0"/>
              <a:t>To Restrict Data Access</a:t>
            </a:r>
          </a:p>
          <a:p>
            <a:pPr lvl="1" algn="just">
              <a:buFont typeface="Wingdings" pitchFamily="2" charset="2"/>
              <a:buChar char="ü"/>
            </a:pPr>
            <a:r>
              <a:rPr lang="en-US" sz="2000" b="1" i="1" dirty="0" smtClean="0"/>
              <a:t>To Make Complex Queries Easy</a:t>
            </a:r>
          </a:p>
          <a:p>
            <a:pPr lvl="1" algn="just">
              <a:buFont typeface="Wingdings" pitchFamily="2" charset="2"/>
              <a:buChar char="ü"/>
            </a:pPr>
            <a:r>
              <a:rPr lang="en-US" sz="2000" b="1" i="1" dirty="0" smtClean="0"/>
              <a:t>To Provide Data Independence </a:t>
            </a:r>
          </a:p>
          <a:p>
            <a:pPr lvl="1" algn="just">
              <a:buFont typeface="Wingdings" pitchFamily="2" charset="2"/>
              <a:buChar char="ü"/>
            </a:pPr>
            <a:r>
              <a:rPr lang="en-US" sz="2000" b="1" i="1" dirty="0" smtClean="0"/>
              <a:t>To Present Different Views of the Same Data</a:t>
            </a:r>
          </a:p>
          <a:p>
            <a:pPr lvl="1" algn="just">
              <a:buFont typeface="Wingdings" pitchFamily="2" charset="2"/>
              <a:buChar char="ü"/>
            </a:pPr>
            <a:endParaRPr lang="en-US" sz="2000" b="1" i="1" dirty="0" smtClean="0"/>
          </a:p>
          <a:p>
            <a:pPr lvl="1" algn="just">
              <a:buNone/>
            </a:pPr>
            <a:r>
              <a:rPr lang="en-US" sz="2000" b="1" i="1" dirty="0" smtClean="0"/>
              <a:t> </a:t>
            </a:r>
            <a:endParaRPr lang="en-US" sz="2000" b="1" i="1" dirty="0"/>
          </a:p>
        </p:txBody>
      </p:sp>
      <p:sp>
        <p:nvSpPr>
          <p:cNvPr id="9220" name="Arc 4"/>
          <p:cNvSpPr>
            <a:spLocks/>
          </p:cNvSpPr>
          <p:nvPr/>
        </p:nvSpPr>
        <p:spPr bwMode="ltGray">
          <a:xfrm>
            <a:off x="5468938" y="3228975"/>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229600" cy="1066800"/>
          </a:xfrm>
          <a:noFill/>
          <a:ln/>
        </p:spPr>
        <p:txBody>
          <a:bodyPr/>
          <a:lstStyle/>
          <a:p>
            <a:pPr algn="ctr"/>
            <a:r>
              <a:rPr lang="en-US" sz="3600" b="1" dirty="0" smtClean="0">
                <a:solidFill>
                  <a:schemeClr val="tx1"/>
                </a:solidFill>
                <a:latin typeface="+mn-lt"/>
              </a:rPr>
              <a:t>Creating a View</a:t>
            </a:r>
            <a:endParaRPr lang="en-US" sz="3600" b="1" dirty="0">
              <a:solidFill>
                <a:schemeClr val="tx1"/>
              </a:solidFill>
              <a:latin typeface="+mn-lt"/>
            </a:endParaRPr>
          </a:p>
        </p:txBody>
      </p:sp>
      <p:sp>
        <p:nvSpPr>
          <p:cNvPr id="9219" name="Rectangle 3"/>
          <p:cNvSpPr>
            <a:spLocks noGrp="1" noChangeArrowheads="1"/>
          </p:cNvSpPr>
          <p:nvPr>
            <p:ph type="body" idx="1"/>
          </p:nvPr>
        </p:nvSpPr>
        <p:spPr>
          <a:xfrm>
            <a:off x="457201" y="1524000"/>
            <a:ext cx="8324850" cy="4953000"/>
          </a:xfrm>
          <a:noFill/>
          <a:ln/>
        </p:spPr>
        <p:txBody>
          <a:bodyPr/>
          <a:lstStyle/>
          <a:p>
            <a:pPr algn="just"/>
            <a:r>
              <a:rPr lang="en-US" sz="2200" dirty="0" smtClean="0"/>
              <a:t>The syntax for creating a view is as follows;</a:t>
            </a:r>
          </a:p>
          <a:p>
            <a:pPr algn="just"/>
            <a:endParaRPr lang="en-US" sz="2200" dirty="0" smtClean="0"/>
          </a:p>
          <a:p>
            <a:pPr algn="just">
              <a:buNone/>
            </a:pPr>
            <a:r>
              <a:rPr lang="en-US" sz="2200" dirty="0" smtClean="0"/>
              <a:t>	</a:t>
            </a:r>
            <a:r>
              <a:rPr lang="en-US" sz="2200" b="1" i="1" dirty="0" smtClean="0"/>
              <a:t>CREATE VIEW view_name</a:t>
            </a:r>
          </a:p>
          <a:p>
            <a:pPr algn="just">
              <a:buNone/>
            </a:pPr>
            <a:r>
              <a:rPr lang="en-US" sz="2200" b="1" i="1" dirty="0" smtClean="0"/>
              <a:t>	AS</a:t>
            </a:r>
          </a:p>
          <a:p>
            <a:pPr algn="just">
              <a:buNone/>
            </a:pPr>
            <a:r>
              <a:rPr lang="en-US" sz="2200" b="1" i="1" dirty="0" smtClean="0"/>
              <a:t>		Select_query;</a:t>
            </a:r>
          </a:p>
          <a:p>
            <a:pPr algn="just">
              <a:buNone/>
            </a:pPr>
            <a:endParaRPr lang="en-US" sz="2200" b="1" i="1" dirty="0" smtClean="0"/>
          </a:p>
          <a:p>
            <a:pPr algn="just"/>
            <a:r>
              <a:rPr lang="en-US" sz="2200" dirty="0" smtClean="0"/>
              <a:t>In the above syntax, </a:t>
            </a:r>
            <a:r>
              <a:rPr lang="en-US" sz="2200" b="1" i="1" dirty="0" smtClean="0"/>
              <a:t>view_name </a:t>
            </a:r>
            <a:r>
              <a:rPr lang="en-US" sz="2200" dirty="0" smtClean="0"/>
              <a:t>is the name of the View to be created.</a:t>
            </a:r>
          </a:p>
          <a:p>
            <a:pPr algn="just"/>
            <a:r>
              <a:rPr lang="en-US" sz="2200" dirty="0" smtClean="0"/>
              <a:t>Here, </a:t>
            </a:r>
            <a:r>
              <a:rPr lang="en-US" sz="2200" b="1" i="1" dirty="0" smtClean="0"/>
              <a:t>view_name </a:t>
            </a:r>
            <a:r>
              <a:rPr lang="en-US" sz="2200" dirty="0" smtClean="0"/>
              <a:t>is a unique name that should not exist in the schema. </a:t>
            </a:r>
            <a:r>
              <a:rPr lang="en-US" sz="2200" b="1" i="1" dirty="0" smtClean="0"/>
              <a:t> </a:t>
            </a:r>
          </a:p>
          <a:p>
            <a:pPr algn="just">
              <a:buNone/>
            </a:pPr>
            <a:endParaRPr lang="en-US" sz="2200" dirty="0" smtClean="0"/>
          </a:p>
          <a:p>
            <a:pPr algn="just">
              <a:buNone/>
            </a:pPr>
            <a:r>
              <a:rPr lang="en-US" sz="2200" dirty="0" smtClean="0"/>
              <a:t> </a:t>
            </a:r>
            <a:endParaRPr lang="en-US" sz="2200" b="1" i="1" dirty="0"/>
          </a:p>
        </p:txBody>
      </p:sp>
      <p:sp>
        <p:nvSpPr>
          <p:cNvPr id="9220" name="Arc 4"/>
          <p:cNvSpPr>
            <a:spLocks/>
          </p:cNvSpPr>
          <p:nvPr/>
        </p:nvSpPr>
        <p:spPr bwMode="ltGray">
          <a:xfrm>
            <a:off x="5468938" y="3228975"/>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1046163" y="2649538"/>
            <a:ext cx="7496175"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endParaRPr lang="en-US" sz="1800" b="1">
              <a:solidFill>
                <a:srgbClr val="000000"/>
              </a:solidFill>
              <a:latin typeface="Courier New" pitchFamily="49" charset="0"/>
            </a:endParaRPr>
          </a:p>
          <a:p>
            <a:pPr algn="l">
              <a:tabLst>
                <a:tab pos="1200150" algn="l"/>
              </a:tabLst>
            </a:pPr>
            <a:endParaRPr lang="en-US" sz="1800" b="1">
              <a:solidFill>
                <a:srgbClr val="000000"/>
              </a:solidFill>
              <a:latin typeface="Courier New" pitchFamily="49" charset="0"/>
            </a:endParaRPr>
          </a:p>
        </p:txBody>
      </p:sp>
      <p:sp>
        <p:nvSpPr>
          <p:cNvPr id="19459" name="Rectangle 3"/>
          <p:cNvSpPr>
            <a:spLocks noGrp="1" noChangeArrowheads="1"/>
          </p:cNvSpPr>
          <p:nvPr>
            <p:ph type="title"/>
          </p:nvPr>
        </p:nvSpPr>
        <p:spPr>
          <a:xfrm>
            <a:off x="457200" y="304800"/>
            <a:ext cx="8229600" cy="914400"/>
          </a:xfrm>
          <a:noFill/>
          <a:ln/>
        </p:spPr>
        <p:txBody>
          <a:bodyPr/>
          <a:lstStyle/>
          <a:p>
            <a:pPr algn="ctr"/>
            <a:r>
              <a:rPr lang="en-US" sz="3600" b="1" dirty="0">
                <a:solidFill>
                  <a:schemeClr val="tx1"/>
                </a:solidFill>
                <a:latin typeface="+mn-lt"/>
              </a:rPr>
              <a:t>Creating a </a:t>
            </a:r>
            <a:r>
              <a:rPr lang="en-US" sz="3600" b="1" dirty="0" smtClean="0">
                <a:solidFill>
                  <a:schemeClr val="tx1"/>
                </a:solidFill>
                <a:latin typeface="+mn-lt"/>
              </a:rPr>
              <a:t>View (cont’d)</a:t>
            </a:r>
            <a:endParaRPr lang="en-US" sz="3600" b="1" dirty="0">
              <a:solidFill>
                <a:schemeClr val="tx1"/>
              </a:solidFill>
              <a:latin typeface="+mn-lt"/>
            </a:endParaRPr>
          </a:p>
        </p:txBody>
      </p:sp>
      <p:sp>
        <p:nvSpPr>
          <p:cNvPr id="19460" name="Rectangle 4"/>
          <p:cNvSpPr>
            <a:spLocks noGrp="1" noChangeArrowheads="1"/>
          </p:cNvSpPr>
          <p:nvPr>
            <p:ph type="body" idx="1"/>
          </p:nvPr>
        </p:nvSpPr>
        <p:spPr>
          <a:xfrm>
            <a:off x="874713" y="1814513"/>
            <a:ext cx="7385050" cy="4738687"/>
          </a:xfrm>
          <a:noFill/>
          <a:ln/>
        </p:spPr>
        <p:txBody>
          <a:bodyPr/>
          <a:lstStyle/>
          <a:p>
            <a:r>
              <a:rPr lang="en-US" sz="2200" dirty="0"/>
              <a:t>Create a view, EMPVU80, that contains details of employees in department 80.</a:t>
            </a:r>
          </a:p>
          <a:p>
            <a:pPr>
              <a:buFont typeface="Arial" pitchFamily="34" charset="0"/>
              <a:buNone/>
            </a:pPr>
            <a:endParaRPr lang="en-US" sz="2200" dirty="0"/>
          </a:p>
          <a:p>
            <a:pPr>
              <a:buFont typeface="Arial" pitchFamily="34" charset="0"/>
              <a:buNone/>
            </a:pPr>
            <a:endParaRPr lang="en-US" sz="2200" dirty="0"/>
          </a:p>
          <a:p>
            <a:pPr>
              <a:buFont typeface="Arial" pitchFamily="34" charset="0"/>
              <a:buNone/>
            </a:pPr>
            <a:endParaRPr lang="en-US" sz="2200" dirty="0"/>
          </a:p>
          <a:p>
            <a:pPr>
              <a:buFont typeface="Arial" pitchFamily="34" charset="0"/>
              <a:buNone/>
            </a:pPr>
            <a:endParaRPr lang="en-US" sz="2200" dirty="0"/>
          </a:p>
          <a:p>
            <a:endParaRPr lang="en-US" sz="2200" dirty="0" smtClean="0"/>
          </a:p>
          <a:p>
            <a:r>
              <a:rPr lang="en-US" sz="2200" dirty="0" smtClean="0"/>
              <a:t>Describe </a:t>
            </a:r>
            <a:r>
              <a:rPr lang="en-US" sz="2200" dirty="0"/>
              <a:t>the structure of the view by using the </a:t>
            </a:r>
            <a:r>
              <a:rPr lang="en-US" sz="2200" i="1" dirty="0" err="1"/>
              <a:t>i</a:t>
            </a:r>
            <a:r>
              <a:rPr lang="en-US" sz="2200" dirty="0" err="1"/>
              <a:t>SQL</a:t>
            </a:r>
            <a:r>
              <a:rPr lang="en-US" sz="2200" dirty="0"/>
              <a:t>*Plus DESCRIBE command.</a:t>
            </a:r>
          </a:p>
          <a:p>
            <a:endParaRPr lang="en-US" sz="2200" dirty="0"/>
          </a:p>
        </p:txBody>
      </p:sp>
      <p:sp>
        <p:nvSpPr>
          <p:cNvPr id="19461" name="Rectangle 5"/>
          <p:cNvSpPr>
            <a:spLocks noChangeArrowheads="1"/>
          </p:cNvSpPr>
          <p:nvPr/>
        </p:nvSpPr>
        <p:spPr bwMode="blackWhite">
          <a:xfrm>
            <a:off x="990600" y="5638800"/>
            <a:ext cx="7642225" cy="450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r>
              <a:rPr lang="en-US" sz="1800" b="1">
                <a:solidFill>
                  <a:srgbClr val="000000"/>
                </a:solidFill>
                <a:latin typeface="Courier New" pitchFamily="49" charset="0"/>
              </a:rPr>
              <a:t>DESCRIBE empvu80</a:t>
            </a:r>
          </a:p>
        </p:txBody>
      </p:sp>
      <p:sp>
        <p:nvSpPr>
          <p:cNvPr id="19462" name="Rectangle 6"/>
          <p:cNvSpPr>
            <a:spLocks noChangeArrowheads="1"/>
          </p:cNvSpPr>
          <p:nvPr/>
        </p:nvSpPr>
        <p:spPr bwMode="blackWhite">
          <a:xfrm>
            <a:off x="990600" y="2603500"/>
            <a:ext cx="7231063" cy="1490663"/>
          </a:xfrm>
          <a:prstGeom prst="rect">
            <a:avLst/>
          </a:prstGeom>
          <a:noFill/>
          <a:ln w="9525">
            <a:noFill/>
            <a:miter lim="800000"/>
            <a:headEnd/>
            <a:tailEnd/>
          </a:ln>
          <a:effectLst/>
        </p:spPr>
        <p:txBody>
          <a:bodyPr wrap="none" lIns="92075" tIns="46038" rIns="92075" bIns="46038" anchor="ctr"/>
          <a:lstStyle/>
          <a:p>
            <a:pPr algn="l">
              <a:tabLst>
                <a:tab pos="1601788" algn="l"/>
                <a:tab pos="1717675" algn="l"/>
                <a:tab pos="2743200" algn="l"/>
              </a:tabLst>
            </a:pPr>
            <a:r>
              <a:rPr lang="en-US" sz="1800" b="1">
                <a:solidFill>
                  <a:srgbClr val="000000"/>
                </a:solidFill>
                <a:latin typeface="Courier New" pitchFamily="49" charset="0"/>
              </a:rPr>
              <a:t>CREATE VIEW 	empvu80</a:t>
            </a:r>
          </a:p>
          <a:p>
            <a:pPr algn="l">
              <a:tabLst>
                <a:tab pos="1601788" algn="l"/>
                <a:tab pos="1717675" algn="l"/>
                <a:tab pos="2743200" algn="l"/>
              </a:tabLst>
            </a:pPr>
            <a:r>
              <a:rPr lang="en-US" sz="1800" b="1">
                <a:solidFill>
                  <a:srgbClr val="000000"/>
                </a:solidFill>
                <a:latin typeface="Courier New" pitchFamily="49" charset="0"/>
              </a:rPr>
              <a:t> AS SELECT  employee_id, last_name, salary</a:t>
            </a:r>
          </a:p>
          <a:p>
            <a:pPr algn="l">
              <a:tabLst>
                <a:tab pos="1601788" algn="l"/>
                <a:tab pos="1717675" algn="l"/>
                <a:tab pos="2743200" algn="l"/>
              </a:tabLst>
            </a:pPr>
            <a:r>
              <a:rPr lang="en-US" sz="1800" b="1">
                <a:solidFill>
                  <a:srgbClr val="000000"/>
                </a:solidFill>
                <a:latin typeface="Courier New" pitchFamily="49" charset="0"/>
              </a:rPr>
              <a:t>    FROM    employees</a:t>
            </a:r>
          </a:p>
          <a:p>
            <a:pPr algn="l">
              <a:tabLst>
                <a:tab pos="1601788" algn="l"/>
                <a:tab pos="1717675" algn="l"/>
                <a:tab pos="2743200" algn="l"/>
              </a:tabLst>
            </a:pPr>
            <a:r>
              <a:rPr lang="en-US" sz="1800" b="1">
                <a:solidFill>
                  <a:srgbClr val="000000"/>
                </a:solidFill>
                <a:latin typeface="Courier New" pitchFamily="49" charset="0"/>
              </a:rPr>
              <a:t>    WHERE   department_id = 80;</a:t>
            </a:r>
          </a:p>
          <a:p>
            <a:pPr algn="l">
              <a:tabLst>
                <a:tab pos="1601788" algn="l"/>
                <a:tab pos="1717675" algn="l"/>
                <a:tab pos="2743200" algn="l"/>
              </a:tabLst>
            </a:pPr>
            <a:r>
              <a:rPr lang="en-US" sz="1800" b="1">
                <a:solidFill>
                  <a:srgbClr val="FF3300"/>
                </a:solidFill>
                <a:effectLst>
                  <a:outerShdw blurRad="38100" dist="38100" dir="2700000" algn="tl">
                    <a:srgbClr val="FFFFFF"/>
                  </a:outerShdw>
                </a:effectLst>
                <a:latin typeface="Courier New" pitchFamily="49" charset="0"/>
              </a:rPr>
              <a:t>View created.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28688" y="2679700"/>
            <a:ext cx="7497762" cy="18494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Lst>
            </a:pPr>
            <a:endParaRPr lang="en-US" sz="1800" b="1">
              <a:solidFill>
                <a:srgbClr val="000000"/>
              </a:solidFill>
              <a:latin typeface="Courier New" pitchFamily="49" charset="0"/>
            </a:endParaRPr>
          </a:p>
          <a:p>
            <a:pPr algn="l">
              <a:tabLst>
                <a:tab pos="1200150" algn="l"/>
              </a:tabLst>
            </a:pPr>
            <a:endParaRPr lang="en-US" sz="1800" b="1">
              <a:solidFill>
                <a:srgbClr val="000000"/>
              </a:solidFill>
              <a:latin typeface="Courier New" pitchFamily="49" charset="0"/>
            </a:endParaRPr>
          </a:p>
        </p:txBody>
      </p:sp>
      <p:sp>
        <p:nvSpPr>
          <p:cNvPr id="21507" name="Rectangle 3"/>
          <p:cNvSpPr>
            <a:spLocks noGrp="1" noChangeArrowheads="1"/>
          </p:cNvSpPr>
          <p:nvPr>
            <p:ph type="title"/>
          </p:nvPr>
        </p:nvSpPr>
        <p:spPr>
          <a:xfrm>
            <a:off x="457200" y="228600"/>
            <a:ext cx="8229600" cy="1143000"/>
          </a:xfrm>
          <a:noFill/>
          <a:ln/>
        </p:spPr>
        <p:txBody>
          <a:bodyPr/>
          <a:lstStyle/>
          <a:p>
            <a:pPr algn="ctr"/>
            <a:r>
              <a:rPr lang="en-US" sz="3600" b="1" dirty="0">
                <a:solidFill>
                  <a:schemeClr val="tx1"/>
                </a:solidFill>
                <a:latin typeface="+mn-lt"/>
              </a:rPr>
              <a:t>Creating a </a:t>
            </a:r>
            <a:r>
              <a:rPr lang="en-US" sz="3600" b="1" dirty="0" smtClean="0">
                <a:solidFill>
                  <a:schemeClr val="tx1"/>
                </a:solidFill>
                <a:latin typeface="+mn-lt"/>
              </a:rPr>
              <a:t>View (cont’d) </a:t>
            </a:r>
            <a:endParaRPr lang="en-US" sz="3600" b="1" dirty="0">
              <a:solidFill>
                <a:schemeClr val="tx1"/>
              </a:solidFill>
              <a:latin typeface="+mn-lt"/>
            </a:endParaRPr>
          </a:p>
        </p:txBody>
      </p:sp>
      <p:sp>
        <p:nvSpPr>
          <p:cNvPr id="21508" name="Rectangle 4"/>
          <p:cNvSpPr>
            <a:spLocks noGrp="1" noChangeArrowheads="1"/>
          </p:cNvSpPr>
          <p:nvPr>
            <p:ph type="body" idx="1"/>
          </p:nvPr>
        </p:nvSpPr>
        <p:spPr>
          <a:xfrm>
            <a:off x="874713" y="1814513"/>
            <a:ext cx="7385050" cy="4586287"/>
          </a:xfrm>
          <a:noFill/>
          <a:ln/>
        </p:spPr>
        <p:txBody>
          <a:bodyPr/>
          <a:lstStyle/>
          <a:p>
            <a:r>
              <a:rPr lang="en-US" sz="2200" dirty="0"/>
              <a:t>Create a view by using column aliases in the subquery.</a:t>
            </a:r>
          </a:p>
          <a:p>
            <a:pPr>
              <a:buFont typeface="Arial" pitchFamily="34" charset="0"/>
              <a:buNone/>
            </a:pPr>
            <a:endParaRPr lang="en-US" sz="2200" dirty="0"/>
          </a:p>
          <a:p>
            <a:pPr>
              <a:buFont typeface="Arial" pitchFamily="34" charset="0"/>
              <a:buNone/>
            </a:pPr>
            <a:endParaRPr lang="en-US" sz="2200" dirty="0"/>
          </a:p>
          <a:p>
            <a:pPr>
              <a:buFont typeface="Arial" pitchFamily="34" charset="0"/>
              <a:buNone/>
            </a:pPr>
            <a:endParaRPr lang="en-US" sz="2200" dirty="0"/>
          </a:p>
          <a:p>
            <a:pPr>
              <a:buFont typeface="Arial" pitchFamily="34" charset="0"/>
              <a:buNone/>
            </a:pPr>
            <a:endParaRPr lang="en-US" sz="2200" dirty="0"/>
          </a:p>
          <a:p>
            <a:pPr>
              <a:buFont typeface="Arial" pitchFamily="34" charset="0"/>
              <a:buNone/>
            </a:pPr>
            <a:endParaRPr lang="en-US" sz="2200" dirty="0"/>
          </a:p>
          <a:p>
            <a:endParaRPr lang="en-US" sz="2200" dirty="0" smtClean="0"/>
          </a:p>
          <a:p>
            <a:endParaRPr lang="en-US" sz="2200" dirty="0" smtClean="0"/>
          </a:p>
          <a:p>
            <a:r>
              <a:rPr lang="en-US" sz="2200" dirty="0" smtClean="0"/>
              <a:t>Select </a:t>
            </a:r>
            <a:r>
              <a:rPr lang="en-US" sz="2200" dirty="0"/>
              <a:t>the columns from this view by the given alias names.</a:t>
            </a:r>
          </a:p>
        </p:txBody>
      </p:sp>
      <p:sp>
        <p:nvSpPr>
          <p:cNvPr id="21509" name="Rectangle 5"/>
          <p:cNvSpPr>
            <a:spLocks noChangeArrowheads="1"/>
          </p:cNvSpPr>
          <p:nvPr/>
        </p:nvSpPr>
        <p:spPr bwMode="blackWhite">
          <a:xfrm>
            <a:off x="911225" y="2667000"/>
            <a:ext cx="7523163" cy="1874838"/>
          </a:xfrm>
          <a:prstGeom prst="rect">
            <a:avLst/>
          </a:prstGeom>
          <a:noFill/>
          <a:ln w="9525">
            <a:noFill/>
            <a:miter lim="800000"/>
            <a:headEnd/>
            <a:tailEnd/>
          </a:ln>
          <a:effectLst/>
        </p:spPr>
        <p:txBody>
          <a:bodyPr wrap="none" lIns="92075" tIns="46038" rIns="92075" bIns="46038" anchor="ctr"/>
          <a:lstStyle/>
          <a:p>
            <a:pPr algn="l">
              <a:tabLst>
                <a:tab pos="1601788" algn="l"/>
                <a:tab pos="1717675" algn="l"/>
              </a:tabLst>
            </a:pPr>
            <a:r>
              <a:rPr lang="en-US" sz="1800" b="1" dirty="0">
                <a:solidFill>
                  <a:srgbClr val="000000"/>
                </a:solidFill>
                <a:latin typeface="Courier New" pitchFamily="49" charset="0"/>
              </a:rPr>
              <a:t>CREATE VIEW 	salvu50</a:t>
            </a:r>
          </a:p>
          <a:p>
            <a:pPr algn="l">
              <a:tabLst>
                <a:tab pos="1601788" algn="l"/>
                <a:tab pos="1717675" algn="l"/>
              </a:tabLst>
            </a:pPr>
            <a:r>
              <a:rPr lang="en-US" sz="1800" b="1" dirty="0">
                <a:solidFill>
                  <a:srgbClr val="000000"/>
                </a:solidFill>
                <a:latin typeface="Courier New" pitchFamily="49" charset="0"/>
              </a:rPr>
              <a:t> AS SELECT  employee_id ID_NUMBER, last_name NAME,</a:t>
            </a:r>
          </a:p>
          <a:p>
            <a:pPr algn="l">
              <a:tabLst>
                <a:tab pos="1601788" algn="l"/>
                <a:tab pos="1717675" algn="l"/>
              </a:tabLst>
            </a:pPr>
            <a:r>
              <a:rPr lang="en-US" sz="1800" b="1" dirty="0">
                <a:solidFill>
                  <a:srgbClr val="000000"/>
                </a:solidFill>
                <a:latin typeface="Courier New" pitchFamily="49" charset="0"/>
              </a:rPr>
              <a:t>            salary*12 ANN_SALARY</a:t>
            </a:r>
          </a:p>
          <a:p>
            <a:pPr algn="l">
              <a:tabLst>
                <a:tab pos="1601788" algn="l"/>
                <a:tab pos="1717675" algn="l"/>
              </a:tabLst>
            </a:pPr>
            <a:r>
              <a:rPr lang="en-US" sz="1800" b="1" dirty="0">
                <a:solidFill>
                  <a:srgbClr val="000000"/>
                </a:solidFill>
                <a:latin typeface="Courier New" pitchFamily="49" charset="0"/>
              </a:rPr>
              <a:t>    FROM    employees</a:t>
            </a:r>
          </a:p>
          <a:p>
            <a:pPr algn="l">
              <a:tabLst>
                <a:tab pos="1601788" algn="l"/>
                <a:tab pos="1717675" algn="l"/>
              </a:tabLst>
            </a:pPr>
            <a:r>
              <a:rPr lang="en-US" sz="1800" b="1" dirty="0">
                <a:solidFill>
                  <a:srgbClr val="000000"/>
                </a:solidFill>
                <a:latin typeface="Courier New" pitchFamily="49" charset="0"/>
              </a:rPr>
              <a:t>    WHERE   department_id = 50;</a:t>
            </a:r>
          </a:p>
          <a:p>
            <a:pPr algn="l">
              <a:tabLst>
                <a:tab pos="1601788" algn="l"/>
                <a:tab pos="1717675" algn="l"/>
              </a:tabLst>
            </a:pPr>
            <a:r>
              <a:rPr lang="en-US" sz="1800" b="1" dirty="0" smtClean="0">
                <a:solidFill>
                  <a:srgbClr val="FF3300"/>
                </a:solidFill>
                <a:effectLst>
                  <a:outerShdw blurRad="38100" dist="38100" dir="2700000" algn="tl">
                    <a:srgbClr val="FFFFFF"/>
                  </a:outerShdw>
                </a:effectLst>
                <a:latin typeface="Courier New" pitchFamily="49" charset="0"/>
              </a:rPr>
              <a:t>View </a:t>
            </a:r>
            <a:r>
              <a:rPr lang="en-US" sz="1800" b="1" dirty="0">
                <a:solidFill>
                  <a:srgbClr val="FF3300"/>
                </a:solidFill>
                <a:effectLst>
                  <a:outerShdw blurRad="38100" dist="38100" dir="2700000" algn="tl">
                    <a:srgbClr val="FFFFFF"/>
                  </a:outerShdw>
                </a:effectLst>
                <a:latin typeface="Courier New" pitchFamily="49" charset="0"/>
              </a:rPr>
              <a:t>created.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09638" y="2146300"/>
            <a:ext cx="72390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808038" algn="l"/>
              </a:tabLst>
            </a:pPr>
            <a:endParaRPr lang="en-US" sz="1800" b="1">
              <a:solidFill>
                <a:srgbClr val="000000"/>
              </a:solidFill>
              <a:latin typeface="Courier New" pitchFamily="49" charset="0"/>
            </a:endParaRPr>
          </a:p>
          <a:p>
            <a:pPr algn="l">
              <a:tabLst>
                <a:tab pos="808038" algn="l"/>
              </a:tabLst>
            </a:pPr>
            <a:endParaRPr lang="en-US" sz="1800" b="1">
              <a:solidFill>
                <a:srgbClr val="000000"/>
              </a:solidFill>
              <a:latin typeface="Courier New" pitchFamily="49" charset="0"/>
            </a:endParaRPr>
          </a:p>
        </p:txBody>
      </p:sp>
      <p:sp>
        <p:nvSpPr>
          <p:cNvPr id="23556" name="Rectangle 4"/>
          <p:cNvSpPr>
            <a:spLocks noChangeArrowheads="1"/>
          </p:cNvSpPr>
          <p:nvPr/>
        </p:nvSpPr>
        <p:spPr bwMode="ltGray">
          <a:xfrm>
            <a:off x="1668463" y="2482850"/>
            <a:ext cx="1085850" cy="260350"/>
          </a:xfrm>
          <a:prstGeom prst="rect">
            <a:avLst/>
          </a:prstGeom>
          <a:noFill/>
          <a:ln w="19050">
            <a:solidFill>
              <a:schemeClr val="hlink"/>
            </a:solidFill>
            <a:miter lim="800000"/>
            <a:headEnd/>
            <a:tailEnd/>
          </a:ln>
          <a:effectLst/>
        </p:spPr>
        <p:txBody>
          <a:bodyPr wrap="none" anchor="ctr"/>
          <a:lstStyle/>
          <a:p>
            <a:endParaRPr lang="en-US"/>
          </a:p>
        </p:txBody>
      </p:sp>
      <p:sp>
        <p:nvSpPr>
          <p:cNvPr id="23557" name="Rectangle 5"/>
          <p:cNvSpPr>
            <a:spLocks noChangeArrowheads="1"/>
          </p:cNvSpPr>
          <p:nvPr/>
        </p:nvSpPr>
        <p:spPr bwMode="blackWhite">
          <a:xfrm>
            <a:off x="892175" y="2133600"/>
            <a:ext cx="7523163" cy="666750"/>
          </a:xfrm>
          <a:prstGeom prst="rect">
            <a:avLst/>
          </a:prstGeom>
          <a:noFill/>
          <a:ln w="9525">
            <a:noFill/>
            <a:miter lim="800000"/>
            <a:headEnd/>
            <a:tailEnd/>
          </a:ln>
          <a:effectLst/>
        </p:spPr>
        <p:txBody>
          <a:bodyPr wrap="none" lIns="92075" tIns="46038" rIns="92075" bIns="46038" anchor="ctr"/>
          <a:lstStyle/>
          <a:p>
            <a:pPr algn="l">
              <a:tabLst>
                <a:tab pos="808038" algn="l"/>
              </a:tabLst>
            </a:pPr>
            <a:r>
              <a:rPr lang="en-US" sz="1800" b="1" dirty="0">
                <a:solidFill>
                  <a:srgbClr val="000000"/>
                </a:solidFill>
                <a:latin typeface="Courier New" pitchFamily="49" charset="0"/>
              </a:rPr>
              <a:t>SELECT *</a:t>
            </a:r>
          </a:p>
          <a:p>
            <a:pPr algn="l">
              <a:tabLst>
                <a:tab pos="808038" algn="l"/>
              </a:tabLst>
            </a:pPr>
            <a:r>
              <a:rPr lang="en-US" sz="1800" b="1" dirty="0">
                <a:solidFill>
                  <a:srgbClr val="000000"/>
                </a:solidFill>
                <a:latin typeface="Courier New" pitchFamily="49" charset="0"/>
              </a:rPr>
              <a:t>FROM	salvu50;</a:t>
            </a:r>
          </a:p>
        </p:txBody>
      </p:sp>
      <p:pic>
        <p:nvPicPr>
          <p:cNvPr id="23567" name="Picture 15"/>
          <p:cNvPicPr>
            <a:picLocks noChangeAspect="1" noChangeArrowheads="1"/>
          </p:cNvPicPr>
          <p:nvPr/>
        </p:nvPicPr>
        <p:blipFill>
          <a:blip r:embed="rId3"/>
          <a:srcRect/>
          <a:stretch>
            <a:fillRect/>
          </a:stretch>
        </p:blipFill>
        <p:spPr bwMode="auto">
          <a:xfrm>
            <a:off x="909638" y="3059113"/>
            <a:ext cx="7277100" cy="1333500"/>
          </a:xfrm>
          <a:prstGeom prst="rect">
            <a:avLst/>
          </a:prstGeom>
          <a:noFill/>
          <a:ln w="25400">
            <a:noFill/>
            <a:miter lim="800000"/>
            <a:headEnd type="none" w="sm" len="sm"/>
            <a:tailEnd type="none" w="med" len="lg"/>
          </a:ln>
          <a:effectLst/>
        </p:spPr>
      </p:pic>
      <p:sp>
        <p:nvSpPr>
          <p:cNvPr id="7" name="Title 6"/>
          <p:cNvSpPr>
            <a:spLocks noGrp="1"/>
          </p:cNvSpPr>
          <p:nvPr>
            <p:ph type="title"/>
          </p:nvPr>
        </p:nvSpPr>
        <p:spPr>
          <a:xfrm>
            <a:off x="457200" y="228600"/>
            <a:ext cx="8229600" cy="1143000"/>
          </a:xfrm>
        </p:spPr>
        <p:txBody>
          <a:bodyPr/>
          <a:lstStyle/>
          <a:p>
            <a:pPr algn="ctr"/>
            <a:r>
              <a:rPr lang="en-US" sz="3600" b="1" dirty="0" smtClean="0">
                <a:solidFill>
                  <a:schemeClr val="tx1"/>
                </a:solidFill>
                <a:latin typeface="+mn-lt"/>
              </a:rPr>
              <a:t>Retrieving Data from a View</a:t>
            </a:r>
            <a:endParaRPr lang="en-US" sz="3600" b="1" dirty="0">
              <a:solidFill>
                <a:schemeClr val="tx1"/>
              </a:solidFill>
              <a:latin typeface="+mn-lt"/>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3008313"/>
            <a:ext cx="7645400" cy="18557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tabLst>
                <a:tab pos="1200150" algn="l"/>
                <a:tab pos="2120900" algn="l"/>
              </a:tabLst>
            </a:pPr>
            <a:endParaRPr lang="en-US" sz="1800" b="1">
              <a:solidFill>
                <a:srgbClr val="000000"/>
              </a:solidFill>
              <a:latin typeface="Courier New" pitchFamily="49" charset="0"/>
            </a:endParaRPr>
          </a:p>
          <a:p>
            <a:pPr algn="l">
              <a:tabLst>
                <a:tab pos="1200150" algn="l"/>
                <a:tab pos="2120900" algn="l"/>
              </a:tabLst>
            </a:pPr>
            <a:endParaRPr lang="en-US" sz="1800" b="1">
              <a:solidFill>
                <a:srgbClr val="000000"/>
              </a:solidFill>
              <a:latin typeface="Courier New" pitchFamily="49" charset="0"/>
            </a:endParaRPr>
          </a:p>
        </p:txBody>
      </p:sp>
      <p:sp>
        <p:nvSpPr>
          <p:cNvPr id="27651" name="Rectangle 3"/>
          <p:cNvSpPr>
            <a:spLocks noGrp="1" noChangeArrowheads="1"/>
          </p:cNvSpPr>
          <p:nvPr>
            <p:ph type="title"/>
          </p:nvPr>
        </p:nvSpPr>
        <p:spPr>
          <a:xfrm>
            <a:off x="533400" y="228600"/>
            <a:ext cx="8229600" cy="1143000"/>
          </a:xfrm>
          <a:noFill/>
          <a:ln/>
        </p:spPr>
        <p:txBody>
          <a:bodyPr/>
          <a:lstStyle/>
          <a:p>
            <a:pPr algn="ctr"/>
            <a:r>
              <a:rPr lang="en-US" sz="3600" b="1" dirty="0">
                <a:solidFill>
                  <a:schemeClr val="tx1"/>
                </a:solidFill>
                <a:latin typeface="+mn-lt"/>
              </a:rPr>
              <a:t>Modifying a View</a:t>
            </a:r>
          </a:p>
        </p:txBody>
      </p:sp>
      <p:sp>
        <p:nvSpPr>
          <p:cNvPr id="27652" name="Rectangle 4"/>
          <p:cNvSpPr>
            <a:spLocks noGrp="1" noChangeArrowheads="1"/>
          </p:cNvSpPr>
          <p:nvPr>
            <p:ph type="body" idx="1"/>
          </p:nvPr>
        </p:nvSpPr>
        <p:spPr>
          <a:xfrm>
            <a:off x="874712" y="1814513"/>
            <a:ext cx="7888287" cy="4662487"/>
          </a:xfrm>
          <a:noFill/>
          <a:ln/>
        </p:spPr>
        <p:txBody>
          <a:bodyPr/>
          <a:lstStyle/>
          <a:p>
            <a:r>
              <a:rPr lang="en-US" sz="2200" dirty="0"/>
              <a:t>Modify the EMPVU80 view by using CREATE OR REPLACE VIEW clause. Add an alias for each column name.</a:t>
            </a:r>
          </a:p>
          <a:p>
            <a:pPr>
              <a:buFont typeface="Arial" pitchFamily="34" charset="0"/>
              <a:buNone/>
            </a:pPr>
            <a:endParaRPr lang="en-US" sz="2200" dirty="0"/>
          </a:p>
          <a:p>
            <a:pPr>
              <a:buFont typeface="Arial" pitchFamily="34" charset="0"/>
              <a:buNone/>
            </a:pPr>
            <a:endParaRPr lang="en-US" sz="2200" dirty="0"/>
          </a:p>
          <a:p>
            <a:pPr>
              <a:buFont typeface="Arial" pitchFamily="34" charset="0"/>
              <a:buNone/>
            </a:pPr>
            <a:endParaRPr lang="en-US" sz="2200" dirty="0"/>
          </a:p>
          <a:p>
            <a:pPr>
              <a:buFont typeface="Arial" pitchFamily="34" charset="0"/>
              <a:buNone/>
            </a:pPr>
            <a:endParaRPr lang="en-US" sz="2200" dirty="0"/>
          </a:p>
          <a:p>
            <a:pPr>
              <a:buFont typeface="Arial" pitchFamily="34" charset="0"/>
              <a:buNone/>
            </a:pPr>
            <a:endParaRPr lang="en-US" sz="2200" dirty="0"/>
          </a:p>
          <a:p>
            <a:endParaRPr lang="en-US" sz="2200" dirty="0" smtClean="0"/>
          </a:p>
          <a:p>
            <a:r>
              <a:rPr lang="en-US" sz="2200" dirty="0" smtClean="0"/>
              <a:t>Column </a:t>
            </a:r>
            <a:r>
              <a:rPr lang="en-US" sz="2200" dirty="0"/>
              <a:t>aliases in the CREATE VIEW clause are listed in the same order as the columns in the subquery.</a:t>
            </a:r>
          </a:p>
        </p:txBody>
      </p:sp>
      <p:sp>
        <p:nvSpPr>
          <p:cNvPr id="27653" name="Rectangle 5"/>
          <p:cNvSpPr>
            <a:spLocks noChangeArrowheads="1"/>
          </p:cNvSpPr>
          <p:nvPr/>
        </p:nvSpPr>
        <p:spPr bwMode="blackWhite">
          <a:xfrm>
            <a:off x="906463" y="2995613"/>
            <a:ext cx="7613650" cy="1881187"/>
          </a:xfrm>
          <a:prstGeom prst="rect">
            <a:avLst/>
          </a:prstGeom>
          <a:noFill/>
          <a:ln w="9525">
            <a:noFill/>
            <a:miter lim="800000"/>
            <a:headEnd/>
            <a:tailEnd/>
          </a:ln>
          <a:effectLst/>
        </p:spPr>
        <p:txBody>
          <a:bodyPr wrap="none" lIns="92075" tIns="46038" rIns="92075" bIns="46038" anchor="ctr"/>
          <a:lstStyle/>
          <a:p>
            <a:pPr algn="l">
              <a:tabLst>
                <a:tab pos="1601788" algn="l"/>
                <a:tab pos="1717675" algn="l"/>
              </a:tabLst>
            </a:pPr>
            <a:r>
              <a:rPr lang="en-US" sz="1800" b="1">
                <a:solidFill>
                  <a:srgbClr val="000000"/>
                </a:solidFill>
                <a:latin typeface="Courier New" pitchFamily="49" charset="0"/>
              </a:rPr>
              <a:t>CREATE OR REPLACE VIEW empvu80</a:t>
            </a:r>
          </a:p>
          <a:p>
            <a:pPr algn="l">
              <a:tabLst>
                <a:tab pos="1601788" algn="l"/>
                <a:tab pos="1717675" algn="l"/>
              </a:tabLst>
            </a:pPr>
            <a:r>
              <a:rPr lang="en-US" sz="1800" b="1">
                <a:solidFill>
                  <a:srgbClr val="000000"/>
                </a:solidFill>
                <a:latin typeface="Courier New" pitchFamily="49" charset="0"/>
              </a:rPr>
              <a:t>  (id_number, name, sal, department_id)</a:t>
            </a:r>
          </a:p>
          <a:p>
            <a:pPr algn="l">
              <a:tabLst>
                <a:tab pos="1601788" algn="l"/>
                <a:tab pos="1717675" algn="l"/>
              </a:tabLst>
            </a:pPr>
            <a:r>
              <a:rPr lang="en-US" sz="1800" b="1">
                <a:solidFill>
                  <a:srgbClr val="000000"/>
                </a:solidFill>
                <a:latin typeface="Courier New" pitchFamily="49" charset="0"/>
              </a:rPr>
              <a:t>AS SELECT  employee_id, first_name || ' ' || last_name, </a:t>
            </a:r>
          </a:p>
          <a:p>
            <a:pPr algn="l">
              <a:tabLst>
                <a:tab pos="1601788" algn="l"/>
                <a:tab pos="1717675" algn="l"/>
              </a:tabLst>
            </a:pPr>
            <a:r>
              <a:rPr lang="en-US" sz="1800" b="1">
                <a:solidFill>
                  <a:srgbClr val="000000"/>
                </a:solidFill>
                <a:latin typeface="Courier New" pitchFamily="49" charset="0"/>
              </a:rPr>
              <a:t>           salary, department_id</a:t>
            </a:r>
          </a:p>
          <a:p>
            <a:pPr algn="l">
              <a:tabLst>
                <a:tab pos="1601788" algn="l"/>
                <a:tab pos="1717675" algn="l"/>
              </a:tabLst>
            </a:pPr>
            <a:r>
              <a:rPr lang="en-US" sz="1800" b="1">
                <a:solidFill>
                  <a:srgbClr val="000000"/>
                </a:solidFill>
                <a:latin typeface="Courier New" pitchFamily="49" charset="0"/>
              </a:rPr>
              <a:t>   FROM    employees</a:t>
            </a:r>
          </a:p>
          <a:p>
            <a:pPr algn="l">
              <a:tabLst>
                <a:tab pos="1601788" algn="l"/>
                <a:tab pos="1717675" algn="l"/>
              </a:tabLst>
            </a:pPr>
            <a:r>
              <a:rPr lang="en-US" sz="1800" b="1">
                <a:solidFill>
                  <a:srgbClr val="000000"/>
                </a:solidFill>
                <a:latin typeface="Courier New" pitchFamily="49" charset="0"/>
              </a:rPr>
              <a:t>   WHERE   department_id = 80;</a:t>
            </a:r>
          </a:p>
          <a:p>
            <a:pPr algn="l">
              <a:tabLst>
                <a:tab pos="1601788" algn="l"/>
                <a:tab pos="1717675" algn="l"/>
              </a:tabLst>
            </a:pPr>
            <a:r>
              <a:rPr lang="en-US" sz="1800" b="1">
                <a:solidFill>
                  <a:srgbClr val="FF3300"/>
                </a:solidFill>
                <a:effectLst>
                  <a:outerShdw blurRad="38100" dist="38100" dir="2700000" algn="tl">
                    <a:srgbClr val="FFFFFF"/>
                  </a:outerShdw>
                </a:effectLst>
                <a:latin typeface="Courier New" pitchFamily="49" charset="0"/>
              </a:rPr>
              <a:t>View created.</a:t>
            </a:r>
          </a:p>
        </p:txBody>
      </p:sp>
    </p:spTree>
  </p:cSld>
  <p:clrMapOvr>
    <a:masterClrMapping/>
  </p:clrMapOvr>
  <p:transition spd="slow">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2915</TotalTime>
  <Words>4570</Words>
  <Application>Microsoft Office PowerPoint</Application>
  <PresentationFormat>On-screen Show (4:3)</PresentationFormat>
  <Paragraphs>653</Paragraphs>
  <Slides>37</Slides>
  <Notes>35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Flow</vt:lpstr>
      <vt:lpstr>Document</vt:lpstr>
      <vt:lpstr>Slide 1</vt:lpstr>
      <vt:lpstr>In this Lecture you will Learn about: </vt:lpstr>
      <vt:lpstr>What Are Views</vt:lpstr>
      <vt:lpstr>What Are Views (cont’d)</vt:lpstr>
      <vt:lpstr>Creating a View</vt:lpstr>
      <vt:lpstr>Creating a View (cont’d)</vt:lpstr>
      <vt:lpstr>Creating a View (cont’d) </vt:lpstr>
      <vt:lpstr>Retrieving Data from a View</vt:lpstr>
      <vt:lpstr>Modifying a View</vt:lpstr>
      <vt:lpstr>Creating a Complex View</vt:lpstr>
      <vt:lpstr>Rules for Performing  DML Operations on a View</vt:lpstr>
      <vt:lpstr>Rules for Performing  DML Operations on a View (cont’d)</vt:lpstr>
      <vt:lpstr>Rules for Performing  DML Operations on a View (cont’d)</vt:lpstr>
      <vt:lpstr>Removing a View</vt:lpstr>
      <vt:lpstr>Inline views</vt:lpstr>
      <vt:lpstr>What are Sequences</vt:lpstr>
      <vt:lpstr>Syntax to Create a SEQUENCE</vt:lpstr>
      <vt:lpstr>Create a Sequence</vt:lpstr>
      <vt:lpstr>Create a Sequence (cont’d) </vt:lpstr>
      <vt:lpstr>NEXTVAL and CURRVAL Pseudocolumns</vt:lpstr>
      <vt:lpstr>Using a Sequence </vt:lpstr>
      <vt:lpstr>Using a Sequence (cont’d)</vt:lpstr>
      <vt:lpstr>Modifying a Sequence</vt:lpstr>
      <vt:lpstr>Modifying a Sequence (cont’d)</vt:lpstr>
      <vt:lpstr>Guidelines for Modifying  a Sequence</vt:lpstr>
      <vt:lpstr>Removing a Sequence</vt:lpstr>
      <vt:lpstr>What Is an Index?</vt:lpstr>
      <vt:lpstr>How Are Indexes Created?</vt:lpstr>
      <vt:lpstr>Creating an Index</vt:lpstr>
      <vt:lpstr>Type of Indexes Created</vt:lpstr>
      <vt:lpstr>Type of Indexes Created (cont’d)</vt:lpstr>
      <vt:lpstr>When to Create an Index</vt:lpstr>
      <vt:lpstr>When Not to Create an Index</vt:lpstr>
      <vt:lpstr>Confirming Indexes </vt:lpstr>
      <vt:lpstr>Confirming Indexes (cont’d)</vt:lpstr>
      <vt:lpstr>Removing an Index</vt:lpstr>
      <vt:lpstr>Lab Tasks</vt:lpstr>
    </vt:vector>
  </TitlesOfParts>
  <Company>MUET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Fawad Ali</dc:creator>
  <cp:lastModifiedBy>Fawad Ali</cp:lastModifiedBy>
  <cp:revision>1869</cp:revision>
  <dcterms:created xsi:type="dcterms:W3CDTF">2012-03-15T05:28:56Z</dcterms:created>
  <dcterms:modified xsi:type="dcterms:W3CDTF">2017-02-20T04:29:03Z</dcterms:modified>
</cp:coreProperties>
</file>