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Josefin Slab"/>
      <p:regular r:id="rId20"/>
      <p:bold r:id="rId21"/>
      <p:italic r:id="rId22"/>
      <p:boldItalic r:id="rId23"/>
    </p:embeddedFont>
    <p:embeddedFont>
      <p:font typeface="Anton"/>
      <p:regular r:id="rId24"/>
    </p:embeddedFont>
    <p:embeddedFont>
      <p:font typeface="Staatliches"/>
      <p:regular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Anaheim"/>
      <p:regular r:id="rId30"/>
    </p:embeddedFont>
    <p:embeddedFont>
      <p:font typeface="Abel"/>
      <p:regular r:id="rId31"/>
    </p:embeddedFont>
    <p:embeddedFont>
      <p:font typeface="Josefin Sans"/>
      <p:regular r:id="rId32"/>
      <p:bold r:id="rId33"/>
      <p:italic r:id="rId34"/>
      <p:boldItalic r:id="rId35"/>
    </p:embeddedFont>
    <p:embeddedFont>
      <p:font typeface="Unica One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  <p15:guide id="4" orient="horz" pos="1209">
          <p15:clr>
            <a:srgbClr val="9AA0A6"/>
          </p15:clr>
        </p15:guide>
        <p15:guide id="5" orient="horz" pos="213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227"/>
        <p:guide pos="2971" orient="horz"/>
        <p:guide pos="2880"/>
        <p:guide pos="1209" orient="horz"/>
        <p:guide pos="213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lab-regular.fntdata"/><Relationship Id="rId22" Type="http://schemas.openxmlformats.org/officeDocument/2006/relationships/font" Target="fonts/JosefinSlab-italic.fntdata"/><Relationship Id="rId21" Type="http://schemas.openxmlformats.org/officeDocument/2006/relationships/font" Target="fonts/JosefinSlab-bold.fntdata"/><Relationship Id="rId24" Type="http://schemas.openxmlformats.org/officeDocument/2006/relationships/font" Target="fonts/Anton-regular.fntdata"/><Relationship Id="rId23" Type="http://schemas.openxmlformats.org/officeDocument/2006/relationships/font" Target="fonts/JosefinSlab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Staatliches-regular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bel-regular.fntdata"/><Relationship Id="rId30" Type="http://schemas.openxmlformats.org/officeDocument/2006/relationships/font" Target="fonts/Anaheim-regular.fntdata"/><Relationship Id="rId11" Type="http://schemas.openxmlformats.org/officeDocument/2006/relationships/slide" Target="slides/slide6.xml"/><Relationship Id="rId33" Type="http://schemas.openxmlformats.org/officeDocument/2006/relationships/font" Target="fonts/JosefinSans-bold.fntdata"/><Relationship Id="rId10" Type="http://schemas.openxmlformats.org/officeDocument/2006/relationships/slide" Target="slides/slide5.xml"/><Relationship Id="rId32" Type="http://schemas.openxmlformats.org/officeDocument/2006/relationships/font" Target="fonts/JosefinSans-regular.fntdata"/><Relationship Id="rId13" Type="http://schemas.openxmlformats.org/officeDocument/2006/relationships/slide" Target="slides/slide8.xml"/><Relationship Id="rId35" Type="http://schemas.openxmlformats.org/officeDocument/2006/relationships/font" Target="fonts/Josefi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Josefi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UnicaOne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b4ebb86d2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b4ebb86d2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b4ebb86d2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b4ebb86d2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b4ebb86d2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b4ebb86d2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b4ebb86d2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b4ebb86d2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b4ebb86d2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b4ebb86d2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62627ebac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62627ebac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b4c372d95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b4c372d95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b4ebb86d2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b4ebb86d2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b4ebb86d2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b4ebb86d2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b4ebb86d2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b4ebb86d2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b4ebb86d2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b4ebb86d2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b4ebb86d2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b4ebb86d2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b4ebb86d2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b4ebb86d2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5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1">
  <p:cSld name="CUSTOM_6_1_1_1_1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  <p:grpSp>
        <p:nvGrpSpPr>
          <p:cNvPr id="65" name="Google Shape;65;p11"/>
          <p:cNvGrpSpPr/>
          <p:nvPr/>
        </p:nvGrpSpPr>
        <p:grpSpPr>
          <a:xfrm>
            <a:off x="429933" y="1083300"/>
            <a:ext cx="4465655" cy="3077191"/>
            <a:chOff x="1211784" y="1483576"/>
            <a:chExt cx="6753864" cy="2714769"/>
          </a:xfrm>
        </p:grpSpPr>
        <p:sp>
          <p:nvSpPr>
            <p:cNvPr id="66" name="Google Shape;66;p11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CUSTOM_6_1_1_2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2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NUMBER">
  <p:cSld name="CUSTOM_6_1_1_2_1_1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551538" y="1552688"/>
            <a:ext cx="18876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type="title"/>
          </p:nvPr>
        </p:nvSpPr>
        <p:spPr>
          <a:xfrm>
            <a:off x="1317988" y="938488"/>
            <a:ext cx="23547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>
            <p:ph idx="2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6_1_1_2_1_1_1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2" type="title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4" name="Google Shape;84;p14"/>
          <p:cNvSpPr txBox="1"/>
          <p:nvPr>
            <p:ph idx="3" type="title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5" name="Google Shape;85;p14"/>
          <p:cNvSpPr txBox="1"/>
          <p:nvPr>
            <p:ph idx="4" type="subTitle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6" name="Google Shape;86;p14"/>
          <p:cNvSpPr txBox="1"/>
          <p:nvPr>
            <p:ph idx="5" type="title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7" name="Google Shape;87;p14"/>
          <p:cNvSpPr txBox="1"/>
          <p:nvPr>
            <p:ph idx="6" type="subTitle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8" name="Google Shape;88;p14"/>
          <p:cNvSpPr txBox="1"/>
          <p:nvPr>
            <p:ph idx="7" type="title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9" name="Google Shape;89;p14"/>
          <p:cNvSpPr txBox="1"/>
          <p:nvPr>
            <p:ph idx="8" type="subTitle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0" name="Google Shape;90;p14"/>
          <p:cNvSpPr txBox="1"/>
          <p:nvPr>
            <p:ph idx="9" type="title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14"/>
          <p:cNvSpPr txBox="1"/>
          <p:nvPr>
            <p:ph idx="13" type="subTitle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2" name="Google Shape;92;p14"/>
          <p:cNvSpPr txBox="1"/>
          <p:nvPr>
            <p:ph idx="14" type="title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14"/>
          <p:cNvSpPr txBox="1"/>
          <p:nvPr>
            <p:ph idx="15" type="subTitle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7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2" type="ctrTitle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3" type="subTitle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1" name="Google Shape;101;p15"/>
          <p:cNvSpPr txBox="1"/>
          <p:nvPr>
            <p:ph idx="4" type="ctrTitle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5" type="subTitle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3" name="Google Shape;103;p15"/>
          <p:cNvSpPr txBox="1"/>
          <p:nvPr>
            <p:ph idx="6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17_1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2" type="subTitle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3" type="subTitle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hasCustomPrompt="1" type="title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/>
          <p:nvPr>
            <p:ph hasCustomPrompt="1" idx="4" type="title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/>
          <p:nvPr>
            <p:ph hasCustomPrompt="1" idx="5" type="title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2">
  <p:cSld name="CUSTOM_6_1_1_1_2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6_1_1_2_1_1_1_1"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6" name="Google Shape;116;p18"/>
          <p:cNvSpPr txBox="1"/>
          <p:nvPr>
            <p:ph idx="2" type="title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8"/>
          <p:cNvSpPr txBox="1"/>
          <p:nvPr>
            <p:ph idx="3" type="subTitle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8" name="Google Shape;118;p18"/>
          <p:cNvSpPr txBox="1"/>
          <p:nvPr>
            <p:ph idx="4" type="title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9" name="Google Shape;119;p18"/>
          <p:cNvSpPr txBox="1"/>
          <p:nvPr>
            <p:ph idx="5" type="subTitle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_1_2_1"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25" name="Google Shape;125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b="1"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7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_1_1"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">
  <p:cSld name="CUSTOM_7_1">
    <p:bg>
      <p:bgPr>
        <a:solidFill>
          <a:schemeClr val="dk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DF3E5">
            <a:alpha val="29620"/>
          </a:srgbClr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2" type="ctrTitle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3" type="ctrTitle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4" type="ctrTitle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5" type="subTitle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6" type="subTitle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7" type="subTitle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 1">
  <p:cSld name="CUSTOM_14_1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6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32" name="Google Shape;32;p6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6"/>
          <p:cNvSpPr txBox="1"/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subTitle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16_2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6_1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2" type="ctrTitle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3" type="subTitle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6_1_1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ctrTitle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3" type="subTitle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4" type="ctrTitle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5" type="subTitle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6" type="ctrTitle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7" type="subTitle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8" name="Google Shape;58;p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8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6_1_1_1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72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fmla="val 147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22"/>
          <p:cNvGrpSpPr/>
          <p:nvPr/>
        </p:nvGrpSpPr>
        <p:grpSpPr>
          <a:xfrm>
            <a:off x="4969574" y="1120650"/>
            <a:ext cx="3029365" cy="2547136"/>
            <a:chOff x="4741999" y="986350"/>
            <a:chExt cx="3029365" cy="2547136"/>
          </a:xfrm>
        </p:grpSpPr>
        <p:sp>
          <p:nvSpPr>
            <p:cNvPr id="134" name="Google Shape;134;p22"/>
            <p:cNvSpPr/>
            <p:nvPr/>
          </p:nvSpPr>
          <p:spPr>
            <a:xfrm>
              <a:off x="4742978" y="1175558"/>
              <a:ext cx="3028387" cy="2357928"/>
            </a:xfrm>
            <a:custGeom>
              <a:rect b="b" l="l" r="r" t="t"/>
              <a:pathLst>
                <a:path extrusionOk="0" h="53745" w="69027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2"/>
            <p:cNvSpPr/>
            <p:nvPr/>
          </p:nvSpPr>
          <p:spPr>
            <a:xfrm>
              <a:off x="5574260" y="2190926"/>
              <a:ext cx="5265" cy="1142615"/>
            </a:xfrm>
            <a:custGeom>
              <a:rect b="b" l="l" r="r" t="t"/>
              <a:pathLst>
                <a:path extrusionOk="0" h="26044" w="12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2"/>
            <p:cNvSpPr/>
            <p:nvPr/>
          </p:nvSpPr>
          <p:spPr>
            <a:xfrm>
              <a:off x="6886640" y="2190926"/>
              <a:ext cx="5001" cy="1142615"/>
            </a:xfrm>
            <a:custGeom>
              <a:rect b="b" l="l" r="r" t="t"/>
              <a:pathLst>
                <a:path extrusionOk="0" h="26044" w="114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6022366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2"/>
            <p:cNvSpPr/>
            <p:nvPr/>
          </p:nvSpPr>
          <p:spPr>
            <a:xfrm>
              <a:off x="7401651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6415194" y="1647223"/>
              <a:ext cx="5221" cy="1686327"/>
            </a:xfrm>
            <a:custGeom>
              <a:rect b="b" l="l" r="r" t="t"/>
              <a:pathLst>
                <a:path extrusionOk="0" h="38437" w="119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6406946" y="1636475"/>
              <a:ext cx="21541" cy="21322"/>
            </a:xfrm>
            <a:custGeom>
              <a:rect b="b" l="l" r="r" t="t"/>
              <a:pathLst>
                <a:path extrusionOk="0" h="486" w="491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4916447" y="2115949"/>
              <a:ext cx="2589355" cy="652691"/>
            </a:xfrm>
            <a:custGeom>
              <a:rect b="b" l="l" r="r" t="t"/>
              <a:pathLst>
                <a:path extrusionOk="0" h="14877" w="5902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5106104" y="1442255"/>
              <a:ext cx="527304" cy="29395"/>
            </a:xfrm>
            <a:custGeom>
              <a:rect b="b" l="l" r="r" t="t"/>
              <a:pathLst>
                <a:path extrusionOk="0" h="670" w="12019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5106104" y="1510870"/>
              <a:ext cx="260603" cy="29395"/>
            </a:xfrm>
            <a:custGeom>
              <a:rect b="b" l="l" r="r" t="t"/>
              <a:pathLst>
                <a:path extrusionOk="0" h="670" w="594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4741999" y="986350"/>
              <a:ext cx="3028454" cy="191920"/>
            </a:xfrm>
            <a:custGeom>
              <a:rect b="b" l="l" r="r" t="t"/>
              <a:pathLst>
                <a:path extrusionOk="0" h="4375" w="69001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4857439" y="1065308"/>
              <a:ext cx="41460" cy="41284"/>
            </a:xfrm>
            <a:custGeom>
              <a:rect b="b" l="l" r="r" t="t"/>
              <a:pathLst>
                <a:path extrusionOk="0" h="941" w="945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4947727" y="1065308"/>
              <a:ext cx="41240" cy="41284"/>
            </a:xfrm>
            <a:custGeom>
              <a:rect b="b" l="l" r="r" t="t"/>
              <a:pathLst>
                <a:path extrusionOk="0" h="941" w="94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5037840" y="1065308"/>
              <a:ext cx="41284" cy="41284"/>
            </a:xfrm>
            <a:custGeom>
              <a:rect b="b" l="l" r="r" t="t"/>
              <a:pathLst>
                <a:path extrusionOk="0" h="941" w="941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5988347" y="1835302"/>
              <a:ext cx="75197" cy="75197"/>
            </a:xfrm>
            <a:custGeom>
              <a:rect b="b" l="l" r="r" t="t"/>
              <a:pathLst>
                <a:path extrusionOk="0" h="1714" w="1714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22"/>
          <p:cNvSpPr/>
          <p:nvPr/>
        </p:nvSpPr>
        <p:spPr>
          <a:xfrm>
            <a:off x="5989825" y="1384119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22"/>
          <p:cNvGrpSpPr/>
          <p:nvPr/>
        </p:nvGrpSpPr>
        <p:grpSpPr>
          <a:xfrm>
            <a:off x="3551493" y="2697040"/>
            <a:ext cx="1286978" cy="391497"/>
            <a:chOff x="3551493" y="2562740"/>
            <a:chExt cx="1286978" cy="391497"/>
          </a:xfrm>
        </p:grpSpPr>
        <p:sp>
          <p:nvSpPr>
            <p:cNvPr id="151" name="Google Shape;151;p22"/>
            <p:cNvSpPr/>
            <p:nvPr/>
          </p:nvSpPr>
          <p:spPr>
            <a:xfrm>
              <a:off x="3597011" y="2562740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3551493" y="2606065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3714500" y="2671849"/>
              <a:ext cx="170313" cy="151404"/>
            </a:xfrm>
            <a:custGeom>
              <a:rect b="b" l="l" r="r" t="t"/>
              <a:pathLst>
                <a:path extrusionOk="0" h="3451" w="3882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3756134" y="2721819"/>
              <a:ext cx="87087" cy="54928"/>
            </a:xfrm>
            <a:custGeom>
              <a:rect b="b" l="l" r="r" t="t"/>
              <a:pathLst>
                <a:path extrusionOk="0" h="1252" w="1985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4012257" y="2708832"/>
              <a:ext cx="705031" cy="5001"/>
            </a:xfrm>
            <a:custGeom>
              <a:rect b="b" l="l" r="r" t="t"/>
              <a:pathLst>
                <a:path extrusionOk="0" h="114" w="1607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4020505" y="2777623"/>
              <a:ext cx="407707" cy="5045"/>
            </a:xfrm>
            <a:custGeom>
              <a:rect b="b" l="l" r="r" t="t"/>
              <a:pathLst>
                <a:path extrusionOk="0" h="115" w="9293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2"/>
          <p:cNvSpPr txBox="1"/>
          <p:nvPr>
            <p:ph idx="1" type="subTitle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Obesity DataSet</a:t>
            </a:r>
            <a:br>
              <a:rPr lang="en" sz="2000"/>
            </a:br>
            <a:r>
              <a:rPr lang="en" sz="2000"/>
              <a:t>GALFOUT Naïma</a:t>
            </a:r>
            <a:endParaRPr sz="2000"/>
          </a:p>
        </p:txBody>
      </p:sp>
      <p:sp>
        <p:nvSpPr>
          <p:cNvPr id="158" name="Google Shape;158;p22"/>
          <p:cNvSpPr txBox="1"/>
          <p:nvPr>
            <p:ph type="ctrTitle"/>
          </p:nvPr>
        </p:nvSpPr>
        <p:spPr>
          <a:xfrm>
            <a:off x="926050" y="2906225"/>
            <a:ext cx="4721100" cy="13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Google Shape;159;p22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160" name="Google Shape;160;p22"/>
            <p:cNvSpPr/>
            <p:nvPr/>
          </p:nvSpPr>
          <p:spPr>
            <a:xfrm>
              <a:off x="7764635" y="2517069"/>
              <a:ext cx="238359" cy="604782"/>
            </a:xfrm>
            <a:custGeom>
              <a:rect b="b" l="l" r="r" t="t"/>
              <a:pathLst>
                <a:path extrusionOk="0" h="13785" w="5433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7976141" y="2404362"/>
              <a:ext cx="142059" cy="360456"/>
            </a:xfrm>
            <a:custGeom>
              <a:rect b="b" l="l" r="r" t="t"/>
              <a:pathLst>
                <a:path extrusionOk="0" h="8216" w="3238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Google Shape;162;p22"/>
          <p:cNvSpPr/>
          <p:nvPr/>
        </p:nvSpPr>
        <p:spPr>
          <a:xfrm>
            <a:off x="4577856" y="957875"/>
            <a:ext cx="238359" cy="604739"/>
          </a:xfrm>
          <a:custGeom>
            <a:rect b="b" l="l" r="r" t="t"/>
            <a:pathLst>
              <a:path extrusionOk="0" h="13784" w="5433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4437554" y="1301654"/>
            <a:ext cx="144253" cy="365414"/>
          </a:xfrm>
          <a:custGeom>
            <a:rect b="b" l="l" r="r" t="t"/>
            <a:pathLst>
              <a:path extrusionOk="0" h="8329" w="3288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" name="Google Shape;164;p22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165" name="Google Shape;165;p22"/>
            <p:cNvSpPr/>
            <p:nvPr/>
          </p:nvSpPr>
          <p:spPr>
            <a:xfrm>
              <a:off x="7825967" y="3240163"/>
              <a:ext cx="777728" cy="1015297"/>
            </a:xfrm>
            <a:custGeom>
              <a:rect b="b" l="l" r="r" t="t"/>
              <a:pathLst>
                <a:path extrusionOk="0" h="23142" w="17727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8008869" y="3262319"/>
              <a:ext cx="542308" cy="1312226"/>
            </a:xfrm>
            <a:custGeom>
              <a:rect b="b" l="l" r="r" t="t"/>
              <a:pathLst>
                <a:path extrusionOk="0" h="29910" w="12361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8156322" y="3423942"/>
              <a:ext cx="48962" cy="303159"/>
            </a:xfrm>
            <a:custGeom>
              <a:rect b="b" l="l" r="r" t="t"/>
              <a:pathLst>
                <a:path extrusionOk="0" h="6910" w="1116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8204844" y="3651900"/>
              <a:ext cx="358394" cy="75197"/>
            </a:xfrm>
            <a:custGeom>
              <a:rect b="b" l="l" r="r" t="t"/>
              <a:pathLst>
                <a:path extrusionOk="0" h="1714" w="8169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7865277" y="3676029"/>
              <a:ext cx="192556" cy="449649"/>
            </a:xfrm>
            <a:custGeom>
              <a:rect b="b" l="l" r="r" t="t"/>
              <a:pathLst>
                <a:path extrusionOk="0" h="10249" w="4389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8057610" y="3961942"/>
              <a:ext cx="474920" cy="163732"/>
            </a:xfrm>
            <a:custGeom>
              <a:rect b="b" l="l" r="r" t="t"/>
              <a:pathLst>
                <a:path extrusionOk="0" h="3732" w="10825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22"/>
          <p:cNvSpPr/>
          <p:nvPr/>
        </p:nvSpPr>
        <p:spPr>
          <a:xfrm>
            <a:off x="3503875" y="4691494"/>
            <a:ext cx="5958719" cy="5089"/>
          </a:xfrm>
          <a:custGeom>
            <a:rect b="b" l="l" r="r" t="t"/>
            <a:pathLst>
              <a:path extrusionOk="0" h="116" w="135819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" name="Google Shape;172;p22"/>
          <p:cNvGrpSpPr/>
          <p:nvPr/>
        </p:nvGrpSpPr>
        <p:grpSpPr>
          <a:xfrm>
            <a:off x="3929256" y="3919614"/>
            <a:ext cx="576962" cy="773332"/>
            <a:chOff x="3429656" y="3785314"/>
            <a:chExt cx="576962" cy="773332"/>
          </a:xfrm>
        </p:grpSpPr>
        <p:sp>
          <p:nvSpPr>
            <p:cNvPr id="173" name="Google Shape;173;p22"/>
            <p:cNvSpPr/>
            <p:nvPr/>
          </p:nvSpPr>
          <p:spPr>
            <a:xfrm>
              <a:off x="3429656" y="4237325"/>
              <a:ext cx="230725" cy="140304"/>
            </a:xfrm>
            <a:custGeom>
              <a:rect b="b" l="l" r="r" t="t"/>
              <a:pathLst>
                <a:path extrusionOk="0" h="3198" w="5259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3554866" y="3785314"/>
              <a:ext cx="162065" cy="334616"/>
            </a:xfrm>
            <a:custGeom>
              <a:rect b="b" l="l" r="r" t="t"/>
              <a:pathLst>
                <a:path extrusionOk="0" h="7627" w="3694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3727853" y="3883016"/>
              <a:ext cx="278766" cy="276572"/>
            </a:xfrm>
            <a:custGeom>
              <a:rect b="b" l="l" r="r" t="t"/>
              <a:pathLst>
                <a:path extrusionOk="0" h="6304" w="6354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3539555" y="4279398"/>
              <a:ext cx="159169" cy="279248"/>
            </a:xfrm>
            <a:custGeom>
              <a:rect b="b" l="l" r="r" t="t"/>
              <a:pathLst>
                <a:path extrusionOk="0" h="6365" w="3628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3625017" y="3907278"/>
              <a:ext cx="73881" cy="622375"/>
            </a:xfrm>
            <a:custGeom>
              <a:rect b="b" l="l" r="r" t="t"/>
              <a:pathLst>
                <a:path extrusionOk="0" h="14186" w="1684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3694861" y="3953650"/>
              <a:ext cx="204183" cy="424379"/>
            </a:xfrm>
            <a:custGeom>
              <a:rect b="b" l="l" r="r" t="t"/>
              <a:pathLst>
                <a:path extrusionOk="0" h="9673" w="4654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22"/>
          <p:cNvSpPr/>
          <p:nvPr/>
        </p:nvSpPr>
        <p:spPr>
          <a:xfrm>
            <a:off x="6241693" y="1996627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7105967" y="2325226"/>
            <a:ext cx="21541" cy="21541"/>
          </a:xfrm>
          <a:custGeom>
            <a:rect b="b" l="l" r="r" t="t"/>
            <a:pathLst>
              <a:path extrusionOk="0" h="491" w="491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6948775" y="3888553"/>
            <a:ext cx="69055" cy="15619"/>
          </a:xfrm>
          <a:custGeom>
            <a:rect b="b" l="l" r="r" t="t"/>
            <a:pathLst>
              <a:path extrusionOk="0" h="356" w="1574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7189192" y="3888553"/>
            <a:ext cx="69231" cy="15619"/>
          </a:xfrm>
          <a:custGeom>
            <a:rect b="b" l="l" r="r" t="t"/>
            <a:pathLst>
              <a:path extrusionOk="0" h="356" w="1578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7429785" y="3888553"/>
            <a:ext cx="69275" cy="15619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7670422" y="3888553"/>
            <a:ext cx="69275" cy="15619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7103072" y="3160632"/>
            <a:ext cx="24437" cy="23384"/>
          </a:xfrm>
          <a:custGeom>
            <a:rect b="b" l="l" r="r" t="t"/>
            <a:pathLst>
              <a:path extrusionOk="0" h="533" w="557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6276325" y="2796625"/>
            <a:ext cx="1613430" cy="1461858"/>
          </a:xfrm>
          <a:custGeom>
            <a:rect b="b" l="l" r="r" t="t"/>
            <a:pathLst>
              <a:path extrusionOk="0" h="15301" w="35998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7388589" y="3109215"/>
            <a:ext cx="24393" cy="23603"/>
          </a:xfrm>
          <a:custGeom>
            <a:rect b="b" l="l" r="r" t="t"/>
            <a:pathLst>
              <a:path extrusionOk="0" h="538" w="556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22"/>
          <p:cNvGrpSpPr/>
          <p:nvPr/>
        </p:nvGrpSpPr>
        <p:grpSpPr>
          <a:xfrm>
            <a:off x="6345231" y="2886609"/>
            <a:ext cx="1407691" cy="1286147"/>
            <a:chOff x="6117656" y="2752309"/>
            <a:chExt cx="1407691" cy="1286147"/>
          </a:xfrm>
        </p:grpSpPr>
        <p:sp>
          <p:nvSpPr>
            <p:cNvPr id="189" name="Google Shape;189;p22"/>
            <p:cNvSpPr/>
            <p:nvPr/>
          </p:nvSpPr>
          <p:spPr>
            <a:xfrm>
              <a:off x="6117656" y="3670896"/>
              <a:ext cx="54095" cy="15750"/>
            </a:xfrm>
            <a:custGeom>
              <a:rect b="b" l="l" r="r" t="t"/>
              <a:pathLst>
                <a:path extrusionOk="0" h="359" w="1233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6239970" y="3754253"/>
              <a:ext cx="69055" cy="15619"/>
            </a:xfrm>
            <a:custGeom>
              <a:rect b="b" l="l" r="r" t="t"/>
              <a:pathLst>
                <a:path extrusionOk="0" h="356" w="1574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6480563" y="3754253"/>
              <a:ext cx="69055" cy="15619"/>
            </a:xfrm>
            <a:custGeom>
              <a:rect b="b" l="l" r="r" t="t"/>
              <a:pathLst>
                <a:path extrusionOk="0" h="356" w="1574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6117656" y="3463032"/>
              <a:ext cx="54095" cy="15619"/>
            </a:xfrm>
            <a:custGeom>
              <a:rect b="b" l="l" r="r" t="t"/>
              <a:pathLst>
                <a:path extrusionOk="0" h="356" w="1233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6117656" y="3071564"/>
              <a:ext cx="54095" cy="15531"/>
            </a:xfrm>
            <a:custGeom>
              <a:rect b="b" l="l" r="r" t="t"/>
              <a:pathLst>
                <a:path extrusionOk="0" h="354" w="1233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6117656" y="2874843"/>
              <a:ext cx="54095" cy="15531"/>
            </a:xfrm>
            <a:custGeom>
              <a:rect b="b" l="l" r="r" t="t"/>
              <a:pathLst>
                <a:path extrusionOk="0" h="354" w="1233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6120332" y="3267276"/>
              <a:ext cx="54095" cy="15619"/>
            </a:xfrm>
            <a:custGeom>
              <a:rect b="b" l="l" r="r" t="t"/>
              <a:pathLst>
                <a:path extrusionOk="0" h="356" w="1233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6197415" y="2752309"/>
              <a:ext cx="1312797" cy="936853"/>
            </a:xfrm>
            <a:custGeom>
              <a:rect b="b" l="l" r="r" t="t"/>
              <a:pathLst>
                <a:path extrusionOk="0" h="21354" w="29923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6267425" y="3272494"/>
              <a:ext cx="1244945" cy="5177"/>
            </a:xfrm>
            <a:custGeom>
              <a:rect b="b" l="l" r="r" t="t"/>
              <a:pathLst>
                <a:path extrusionOk="0" h="118" w="29018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6267425" y="3076695"/>
              <a:ext cx="1244945" cy="5265"/>
            </a:xfrm>
            <a:custGeom>
              <a:rect b="b" l="l" r="r" t="t"/>
              <a:pathLst>
                <a:path extrusionOk="0" h="120" w="29018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6267425" y="2879975"/>
              <a:ext cx="1244945" cy="5265"/>
            </a:xfrm>
            <a:custGeom>
              <a:rect b="b" l="l" r="r" t="t"/>
              <a:pathLst>
                <a:path extrusionOk="0" h="120" w="29018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6267425" y="3468249"/>
              <a:ext cx="1244945" cy="5001"/>
            </a:xfrm>
            <a:custGeom>
              <a:rect b="b" l="l" r="r" t="t"/>
              <a:pathLst>
                <a:path extrusionOk="0" h="114" w="29018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6265284" y="2766699"/>
              <a:ext cx="1244926" cy="877801"/>
            </a:xfrm>
            <a:custGeom>
              <a:rect b="b" l="l" r="r" t="t"/>
              <a:pathLst>
                <a:path extrusionOk="0" h="20008" w="28376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6265284" y="2819433"/>
              <a:ext cx="1260062" cy="709243"/>
            </a:xfrm>
            <a:custGeom>
              <a:rect b="b" l="l" r="r" t="t"/>
              <a:pathLst>
                <a:path extrusionOk="0" h="16166" w="28721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6508159" y="3234899"/>
              <a:ext cx="24569" cy="23603"/>
            </a:xfrm>
            <a:custGeom>
              <a:rect b="b" l="l" r="r" t="t"/>
              <a:pathLst>
                <a:path extrusionOk="0" h="538" w="56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6239970" y="3886175"/>
              <a:ext cx="157985" cy="152281"/>
            </a:xfrm>
            <a:custGeom>
              <a:rect b="b" l="l" r="r" t="t"/>
              <a:pathLst>
                <a:path extrusionOk="0" h="3471" w="3601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6515090" y="3911314"/>
              <a:ext cx="927816" cy="28605"/>
            </a:xfrm>
            <a:custGeom>
              <a:rect b="b" l="l" r="r" t="t"/>
              <a:pathLst>
                <a:path extrusionOk="0" h="652" w="21148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6515090" y="3982430"/>
              <a:ext cx="385244" cy="28649"/>
            </a:xfrm>
            <a:custGeom>
              <a:rect b="b" l="l" r="r" t="t"/>
              <a:pathLst>
                <a:path extrusionOk="0" h="653" w="8781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22"/>
          <p:cNvGrpSpPr/>
          <p:nvPr/>
        </p:nvGrpSpPr>
        <p:grpSpPr>
          <a:xfrm>
            <a:off x="3940094" y="1807838"/>
            <a:ext cx="1294564" cy="589573"/>
            <a:chOff x="3940094" y="1807838"/>
            <a:chExt cx="1294564" cy="589573"/>
          </a:xfrm>
        </p:grpSpPr>
        <p:grpSp>
          <p:nvGrpSpPr>
            <p:cNvPr id="208" name="Google Shape;208;p22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209" name="Google Shape;209;p22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rect b="b" l="l" r="r" t="t"/>
                <a:pathLst>
                  <a:path extrusionOk="0" h="7936" w="28297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2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rect b="b" l="l" r="r" t="t"/>
                <a:pathLst>
                  <a:path extrusionOk="0" h="7936" w="28297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1" name="Google Shape;211;p22"/>
            <p:cNvSpPr/>
            <p:nvPr/>
          </p:nvSpPr>
          <p:spPr>
            <a:xfrm>
              <a:off x="4099654" y="1961924"/>
              <a:ext cx="114112" cy="114156"/>
            </a:xfrm>
            <a:custGeom>
              <a:rect b="b" l="l" r="r" t="t"/>
              <a:pathLst>
                <a:path extrusionOk="0" h="2602" w="2601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4270842" y="1979561"/>
              <a:ext cx="397704" cy="22112"/>
            </a:xfrm>
            <a:custGeom>
              <a:rect b="b" l="l" r="r" t="t"/>
              <a:pathLst>
                <a:path extrusionOk="0" h="504" w="9065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4270842" y="2029574"/>
              <a:ext cx="773516" cy="22331"/>
            </a:xfrm>
            <a:custGeom>
              <a:rect b="b" l="l" r="r" t="t"/>
              <a:pathLst>
                <a:path extrusionOk="0" h="509" w="17631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4099654" y="2137367"/>
              <a:ext cx="114112" cy="114112"/>
            </a:xfrm>
            <a:custGeom>
              <a:rect b="b" l="l" r="r" t="t"/>
              <a:pathLst>
                <a:path extrusionOk="0" h="2601" w="2601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4270842" y="2154960"/>
              <a:ext cx="203086" cy="22156"/>
            </a:xfrm>
            <a:custGeom>
              <a:rect b="b" l="l" r="r" t="t"/>
              <a:pathLst>
                <a:path extrusionOk="0" h="505" w="4629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2"/>
            <p:cNvSpPr/>
            <p:nvPr/>
          </p:nvSpPr>
          <p:spPr>
            <a:xfrm>
              <a:off x="4270842" y="2205018"/>
              <a:ext cx="773516" cy="22287"/>
            </a:xfrm>
            <a:custGeom>
              <a:rect b="b" l="l" r="r" t="t"/>
              <a:pathLst>
                <a:path extrusionOk="0" h="508" w="17631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" name="Google Shape;217;p22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218" name="Google Shape;218;p22"/>
            <p:cNvSpPr/>
            <p:nvPr/>
          </p:nvSpPr>
          <p:spPr>
            <a:xfrm>
              <a:off x="5966342" y="1378202"/>
              <a:ext cx="153861" cy="136663"/>
            </a:xfrm>
            <a:custGeom>
              <a:rect b="b" l="l" r="r" t="t"/>
              <a:pathLst>
                <a:path extrusionOk="0" h="3115" w="3507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6003940" y="1423214"/>
              <a:ext cx="78839" cy="50146"/>
            </a:xfrm>
            <a:custGeom>
              <a:rect b="b" l="l" r="r" t="t"/>
              <a:pathLst>
                <a:path extrusionOk="0" h="1143" w="1797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6235364" y="1411237"/>
              <a:ext cx="636985" cy="5177"/>
            </a:xfrm>
            <a:custGeom>
              <a:rect b="b" l="l" r="r" t="t"/>
              <a:pathLst>
                <a:path extrusionOk="0" h="118" w="14519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6242822" y="1473535"/>
              <a:ext cx="368178" cy="5001"/>
            </a:xfrm>
            <a:custGeom>
              <a:rect b="b" l="l" r="r" t="t"/>
              <a:pathLst>
                <a:path extrusionOk="0" h="114" w="8392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22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223" name="Google Shape;223;p22"/>
            <p:cNvSpPr/>
            <p:nvPr/>
          </p:nvSpPr>
          <p:spPr>
            <a:xfrm>
              <a:off x="7814487" y="2708836"/>
              <a:ext cx="496812" cy="472595"/>
            </a:xfrm>
            <a:custGeom>
              <a:rect b="b" l="l" r="r" t="t"/>
              <a:pathLst>
                <a:path extrusionOk="0" h="10772" w="11324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7997564" y="2870459"/>
              <a:ext cx="149956" cy="166277"/>
            </a:xfrm>
            <a:custGeom>
              <a:rect b="b" l="l" r="r" t="t"/>
              <a:pathLst>
                <a:path extrusionOk="0" h="3790" w="3418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22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226" name="Google Shape;226;p22"/>
            <p:cNvSpPr/>
            <p:nvPr/>
          </p:nvSpPr>
          <p:spPr>
            <a:xfrm>
              <a:off x="7739700" y="1512500"/>
              <a:ext cx="1109728" cy="1002828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7" name="Google Shape;227;p22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28" name="Google Shape;228;p22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rect b="b" l="l" r="r" t="t"/>
                <a:pathLst>
                  <a:path extrusionOk="0" h="486" w="491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2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rect b="b" l="l" r="r" t="t"/>
                <a:pathLst>
                  <a:path extrusionOk="0" h="4940" w="1342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2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2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2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2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rect b="b" l="l" r="r" t="t"/>
                <a:pathLst>
                  <a:path extrusionOk="0" h="10966" w="1346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2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2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rect b="b" l="l" r="r" t="t"/>
                <a:pathLst>
                  <a:path extrusionOk="0" h="13584" w="1342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2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rect b="b" l="l" r="r" t="t"/>
                <a:pathLst>
                  <a:path extrusionOk="0" h="118" w="21415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2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rect b="b" l="l" r="r" t="t"/>
                <a:pathLst>
                  <a:path extrusionOk="0" h="271" w="824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2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rect b="b" l="l" r="r" t="t"/>
                <a:pathLst>
                  <a:path extrusionOk="0" h="272" w="824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2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2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2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rect b="b" l="l" r="r" t="t"/>
                <a:pathLst>
                  <a:path extrusionOk="0" h="272" w="822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2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22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4" name="Google Shape;244;p22"/>
          <p:cNvGrpSpPr/>
          <p:nvPr/>
        </p:nvGrpSpPr>
        <p:grpSpPr>
          <a:xfrm flipH="1">
            <a:off x="6415607" y="1911354"/>
            <a:ext cx="1520787" cy="2773390"/>
            <a:chOff x="-823767" y="1667843"/>
            <a:chExt cx="1580203" cy="2881743"/>
          </a:xfrm>
        </p:grpSpPr>
        <p:sp>
          <p:nvSpPr>
            <p:cNvPr id="245" name="Google Shape;245;p22"/>
            <p:cNvSpPr/>
            <p:nvPr/>
          </p:nvSpPr>
          <p:spPr>
            <a:xfrm>
              <a:off x="-216393" y="1767355"/>
              <a:ext cx="5288" cy="1517707"/>
            </a:xfrm>
            <a:custGeom>
              <a:rect b="b" l="l" r="r" t="t"/>
              <a:pathLst>
                <a:path extrusionOk="0" h="33294" w="116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253178" y="2086723"/>
              <a:ext cx="22382" cy="22337"/>
            </a:xfrm>
            <a:custGeom>
              <a:rect b="b" l="l" r="r" t="t"/>
              <a:pathLst>
                <a:path extrusionOk="0" h="490" w="491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-224917" y="1767355"/>
              <a:ext cx="22337" cy="22382"/>
            </a:xfrm>
            <a:custGeom>
              <a:rect b="b" l="l" r="r" t="t"/>
              <a:pathLst>
                <a:path extrusionOk="0" h="491" w="49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-235675" y="4406176"/>
              <a:ext cx="327711" cy="143137"/>
            </a:xfrm>
            <a:custGeom>
              <a:rect b="b" l="l" r="r" t="t"/>
              <a:pathLst>
                <a:path extrusionOk="0" h="3140" w="7189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-235265" y="4494748"/>
              <a:ext cx="64366" cy="49505"/>
            </a:xfrm>
            <a:custGeom>
              <a:rect b="b" l="l" r="r" t="t"/>
              <a:pathLst>
                <a:path extrusionOk="0" h="1086" w="1412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-233897" y="4517540"/>
              <a:ext cx="301864" cy="32046"/>
            </a:xfrm>
            <a:custGeom>
              <a:rect b="b" l="l" r="r" t="t"/>
              <a:pathLst>
                <a:path extrusionOk="0" h="703" w="6622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-236450" y="4537415"/>
              <a:ext cx="298217" cy="7020"/>
            </a:xfrm>
            <a:custGeom>
              <a:rect b="b" l="l" r="r" t="t"/>
              <a:pathLst>
                <a:path extrusionOk="0" h="154" w="6542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-730" y="4515443"/>
              <a:ext cx="17915" cy="27807"/>
            </a:xfrm>
            <a:custGeom>
              <a:rect b="b" l="l" r="r" t="t"/>
              <a:pathLst>
                <a:path extrusionOk="0" h="610" w="393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-52378" y="4502953"/>
              <a:ext cx="9983" cy="14815"/>
            </a:xfrm>
            <a:custGeom>
              <a:rect b="b" l="l" r="r" t="t"/>
              <a:pathLst>
                <a:path extrusionOk="0" h="325" w="219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-66737" y="4500492"/>
              <a:ext cx="11579" cy="10165"/>
            </a:xfrm>
            <a:custGeom>
              <a:rect b="b" l="l" r="r" t="t"/>
              <a:pathLst>
                <a:path extrusionOk="0" h="223" w="254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-75718" y="4492970"/>
              <a:ext cx="18599" cy="2279"/>
            </a:xfrm>
            <a:custGeom>
              <a:rect b="b" l="l" r="r" t="t"/>
              <a:pathLst>
                <a:path extrusionOk="0" h="50" w="408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-79136" y="4482258"/>
              <a:ext cx="21197" cy="3100"/>
            </a:xfrm>
            <a:custGeom>
              <a:rect b="b" l="l" r="r" t="t"/>
              <a:pathLst>
                <a:path extrusionOk="0" h="68" w="465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-46224" y="4486178"/>
              <a:ext cx="33323" cy="19237"/>
            </a:xfrm>
            <a:custGeom>
              <a:rect b="b" l="l" r="r" t="t"/>
              <a:pathLst>
                <a:path extrusionOk="0" h="422" w="731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-58806" y="4481209"/>
              <a:ext cx="17231" cy="21835"/>
            </a:xfrm>
            <a:custGeom>
              <a:rect b="b" l="l" r="r" t="t"/>
              <a:pathLst>
                <a:path extrusionOk="0" h="479" w="378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-233670" y="4492924"/>
              <a:ext cx="63363" cy="49916"/>
            </a:xfrm>
            <a:custGeom>
              <a:rect b="b" l="l" r="r" t="t"/>
              <a:pathLst>
                <a:path extrusionOk="0" h="1095" w="139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-217760" y="4420900"/>
              <a:ext cx="2416" cy="72115"/>
            </a:xfrm>
            <a:custGeom>
              <a:rect b="b" l="l" r="r" t="t"/>
              <a:pathLst>
                <a:path extrusionOk="0" h="1582" w="53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-148426" y="4525837"/>
              <a:ext cx="51420" cy="2690"/>
            </a:xfrm>
            <a:custGeom>
              <a:rect b="b" l="l" r="r" t="t"/>
              <a:pathLst>
                <a:path extrusionOk="0" h="59" w="1128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-183298" y="4526840"/>
              <a:ext cx="6017" cy="10029"/>
            </a:xfrm>
            <a:custGeom>
              <a:rect b="b" l="l" r="r" t="t"/>
              <a:pathLst>
                <a:path extrusionOk="0" h="220" w="132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-196427" y="4510839"/>
              <a:ext cx="7385" cy="6792"/>
            </a:xfrm>
            <a:custGeom>
              <a:rect b="b" l="l" r="r" t="t"/>
              <a:pathLst>
                <a:path extrusionOk="0" h="149" w="162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-214889" y="4502953"/>
              <a:ext cx="10485" cy="4285"/>
            </a:xfrm>
            <a:custGeom>
              <a:rect b="b" l="l" r="r" t="t"/>
              <a:pathLst>
                <a:path extrusionOk="0" h="94" w="23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-228336" y="4500309"/>
              <a:ext cx="5835" cy="2781"/>
            </a:xfrm>
            <a:custGeom>
              <a:rect b="b" l="l" r="r" t="t"/>
              <a:pathLst>
                <a:path extrusionOk="0" h="61" w="128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557412" y="1720904"/>
              <a:ext cx="199024" cy="228563"/>
            </a:xfrm>
            <a:custGeom>
              <a:rect b="b" l="l" r="r" t="t"/>
              <a:pathLst>
                <a:path extrusionOk="0" h="5014" w="4366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640058" y="1808564"/>
              <a:ext cx="46679" cy="60446"/>
            </a:xfrm>
            <a:custGeom>
              <a:rect b="b" l="l" r="r" t="t"/>
              <a:pathLst>
                <a:path extrusionOk="0" h="1326" w="1024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657152" y="1828895"/>
              <a:ext cx="37106" cy="52104"/>
            </a:xfrm>
            <a:custGeom>
              <a:rect b="b" l="l" r="r" t="t"/>
              <a:pathLst>
                <a:path extrusionOk="0" h="1143" w="814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590871" y="1833453"/>
              <a:ext cx="74349" cy="34736"/>
            </a:xfrm>
            <a:custGeom>
              <a:rect b="b" l="l" r="r" t="t"/>
              <a:pathLst>
                <a:path extrusionOk="0" h="762" w="1631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590689" y="1832405"/>
              <a:ext cx="75534" cy="35967"/>
            </a:xfrm>
            <a:custGeom>
              <a:rect b="b" l="l" r="r" t="t"/>
              <a:pathLst>
                <a:path extrusionOk="0" h="789" w="1657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676708" y="1844667"/>
              <a:ext cx="26941" cy="45084"/>
            </a:xfrm>
            <a:custGeom>
              <a:rect b="b" l="l" r="r" t="t"/>
              <a:pathLst>
                <a:path extrusionOk="0" h="989" w="591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633265" y="1865180"/>
              <a:ext cx="6655" cy="46861"/>
            </a:xfrm>
            <a:custGeom>
              <a:rect b="b" l="l" r="r" t="t"/>
              <a:pathLst>
                <a:path extrusionOk="0" h="1028" w="146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-274696" y="1817590"/>
              <a:ext cx="294251" cy="305967"/>
            </a:xfrm>
            <a:custGeom>
              <a:rect b="b" l="l" r="r" t="t"/>
              <a:pathLst>
                <a:path extrusionOk="0" h="6712" w="6455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-318731" y="1708186"/>
              <a:ext cx="235674" cy="401649"/>
            </a:xfrm>
            <a:custGeom>
              <a:rect b="b" l="l" r="r" t="t"/>
              <a:pathLst>
                <a:path extrusionOk="0" h="8811" w="517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-114146" y="1855653"/>
              <a:ext cx="15362" cy="15362"/>
            </a:xfrm>
            <a:custGeom>
              <a:rect b="b" l="l" r="r" t="t"/>
              <a:pathLst>
                <a:path extrusionOk="0" h="337" w="337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-122123" y="1845579"/>
              <a:ext cx="31271" cy="9436"/>
            </a:xfrm>
            <a:custGeom>
              <a:rect b="b" l="l" r="r" t="t"/>
              <a:pathLst>
                <a:path extrusionOk="0" h="207" w="686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-203447" y="1855653"/>
              <a:ext cx="15408" cy="15362"/>
            </a:xfrm>
            <a:custGeom>
              <a:rect b="b" l="l" r="r" t="t"/>
              <a:pathLst>
                <a:path extrusionOk="0" h="337" w="338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-213977" y="1845579"/>
              <a:ext cx="31362" cy="9436"/>
            </a:xfrm>
            <a:custGeom>
              <a:rect b="b" l="l" r="r" t="t"/>
              <a:pathLst>
                <a:path extrusionOk="0" h="207" w="688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-185669" y="1931689"/>
              <a:ext cx="45084" cy="24525"/>
            </a:xfrm>
            <a:custGeom>
              <a:rect b="b" l="l" r="r" t="t"/>
              <a:pathLst>
                <a:path extrusionOk="0" h="538" w="989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-230706" y="2000659"/>
              <a:ext cx="79728" cy="41801"/>
            </a:xfrm>
            <a:custGeom>
              <a:rect b="b" l="l" r="r" t="t"/>
              <a:pathLst>
                <a:path extrusionOk="0" h="917" w="1749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-463782" y="1667843"/>
              <a:ext cx="411450" cy="438026"/>
            </a:xfrm>
            <a:custGeom>
              <a:rect b="b" l="l" r="r" t="t"/>
              <a:pathLst>
                <a:path extrusionOk="0" h="9609" w="9026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-277933" y="1746249"/>
              <a:ext cx="120572" cy="78999"/>
            </a:xfrm>
            <a:custGeom>
              <a:rect b="b" l="l" r="r" t="t"/>
              <a:pathLst>
                <a:path extrusionOk="0" h="1733" w="2645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-434699" y="1751811"/>
              <a:ext cx="83922" cy="216666"/>
            </a:xfrm>
            <a:custGeom>
              <a:rect b="b" l="l" r="r" t="t"/>
              <a:pathLst>
                <a:path extrusionOk="0" h="4753" w="1841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-84880" y="1790649"/>
              <a:ext cx="89119" cy="119661"/>
            </a:xfrm>
            <a:custGeom>
              <a:rect b="b" l="l" r="r" t="t"/>
              <a:pathLst>
                <a:path extrusionOk="0" h="2625" w="1955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-90897" y="2826977"/>
              <a:ext cx="205087" cy="1628251"/>
            </a:xfrm>
            <a:custGeom>
              <a:rect b="b" l="l" r="r" t="t"/>
              <a:pathLst>
                <a:path extrusionOk="0" h="35719" w="4499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-477919" y="2696154"/>
              <a:ext cx="441491" cy="1776418"/>
            </a:xfrm>
            <a:custGeom>
              <a:rect b="b" l="l" r="r" t="t"/>
              <a:pathLst>
                <a:path extrusionOk="0" h="38742" w="9685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-260975" y="2710052"/>
              <a:ext cx="102840" cy="1755934"/>
            </a:xfrm>
            <a:custGeom>
              <a:rect b="b" l="l" r="r" t="t"/>
              <a:pathLst>
                <a:path extrusionOk="0" h="38520" w="2256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-258422" y="4440821"/>
              <a:ext cx="221999" cy="33505"/>
            </a:xfrm>
            <a:custGeom>
              <a:rect b="b" l="l" r="r" t="t"/>
              <a:pathLst>
                <a:path extrusionOk="0" h="735" w="487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-245841" y="2706496"/>
              <a:ext cx="2462" cy="10348"/>
            </a:xfrm>
            <a:custGeom>
              <a:rect b="b" l="l" r="r" t="t"/>
              <a:pathLst>
                <a:path extrusionOk="0" h="227" w="54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-245248" y="2727009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-244655" y="2747295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-244063" y="2767808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-243425" y="2788321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-242878" y="2808652"/>
              <a:ext cx="2462" cy="10257"/>
            </a:xfrm>
            <a:custGeom>
              <a:rect b="b" l="l" r="r" t="t"/>
              <a:pathLst>
                <a:path extrusionOk="0" h="225" w="54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-242239" y="2829165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-241692" y="2849496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-241054" y="2870009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-240462" y="2890295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-239869" y="2910853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-239459" y="2931367"/>
              <a:ext cx="2051" cy="10211"/>
            </a:xfrm>
            <a:custGeom>
              <a:rect b="b" l="l" r="r" t="t"/>
              <a:pathLst>
                <a:path extrusionOk="0" h="224" w="45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-239276" y="2951880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-239094" y="2972211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-238456" y="2992724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-237635" y="3013237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-236450" y="3033568"/>
              <a:ext cx="2416" cy="10393"/>
            </a:xfrm>
            <a:custGeom>
              <a:rect b="b" l="l" r="r" t="t"/>
              <a:pathLst>
                <a:path extrusionOk="0" h="228" w="53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-235265" y="3054081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-233897" y="3074367"/>
              <a:ext cx="2644" cy="10439"/>
            </a:xfrm>
            <a:custGeom>
              <a:rect b="b" l="l" r="r" t="t"/>
              <a:pathLst>
                <a:path extrusionOk="0" h="229" w="58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-232302" y="3094925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-230296" y="3115256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-228108" y="3135587"/>
              <a:ext cx="2826" cy="10165"/>
            </a:xfrm>
            <a:custGeom>
              <a:rect b="b" l="l" r="r" t="t"/>
              <a:pathLst>
                <a:path extrusionOk="0" h="223" w="62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-225692" y="3155918"/>
              <a:ext cx="2826" cy="10165"/>
            </a:xfrm>
            <a:custGeom>
              <a:rect b="b" l="l" r="r" t="t"/>
              <a:pathLst>
                <a:path extrusionOk="0" h="223" w="62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-223139" y="3176203"/>
              <a:ext cx="2826" cy="10029"/>
            </a:xfrm>
            <a:custGeom>
              <a:rect b="b" l="l" r="r" t="t"/>
              <a:pathLst>
                <a:path extrusionOk="0" h="220" w="62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-220359" y="3196306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-217578" y="3216455"/>
              <a:ext cx="3054" cy="10211"/>
            </a:xfrm>
            <a:custGeom>
              <a:rect b="b" l="l" r="r" t="t"/>
              <a:pathLst>
                <a:path extrusionOk="0" h="224" w="67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-214387" y="3236740"/>
              <a:ext cx="3054" cy="10074"/>
            </a:xfrm>
            <a:custGeom>
              <a:rect b="b" l="l" r="r" t="t"/>
              <a:pathLst>
                <a:path extrusionOk="0" h="221" w="67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-211151" y="3256889"/>
              <a:ext cx="3009" cy="9983"/>
            </a:xfrm>
            <a:custGeom>
              <a:rect b="b" l="l" r="r" t="t"/>
              <a:pathLst>
                <a:path extrusionOk="0" h="219" w="66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-207777" y="3276992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-204450" y="3297140"/>
              <a:ext cx="3100" cy="9983"/>
            </a:xfrm>
            <a:custGeom>
              <a:rect b="b" l="l" r="r" t="t"/>
              <a:pathLst>
                <a:path extrusionOk="0" h="219" w="68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-201031" y="3317243"/>
              <a:ext cx="3237" cy="10029"/>
            </a:xfrm>
            <a:custGeom>
              <a:rect b="b" l="l" r="r" t="t"/>
              <a:pathLst>
                <a:path extrusionOk="0" h="220" w="71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-197657" y="3337346"/>
              <a:ext cx="3282" cy="10074"/>
            </a:xfrm>
            <a:custGeom>
              <a:rect b="b" l="l" r="r" t="t"/>
              <a:pathLst>
                <a:path extrusionOk="0" h="221" w="72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-194239" y="3357449"/>
              <a:ext cx="3009" cy="10074"/>
            </a:xfrm>
            <a:custGeom>
              <a:rect b="b" l="l" r="r" t="t"/>
              <a:pathLst>
                <a:path extrusionOk="0" h="221" w="66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-190865" y="3377598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-187902" y="3397746"/>
              <a:ext cx="3054" cy="9983"/>
            </a:xfrm>
            <a:custGeom>
              <a:rect b="b" l="l" r="r" t="t"/>
              <a:pathLst>
                <a:path extrusionOk="0" h="219" w="67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-184894" y="3417849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-182113" y="3437998"/>
              <a:ext cx="3054" cy="10165"/>
            </a:xfrm>
            <a:custGeom>
              <a:rect b="b" l="l" r="r" t="t"/>
              <a:pathLst>
                <a:path extrusionOk="0" h="223" w="67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-179515" y="3458283"/>
              <a:ext cx="2872" cy="10029"/>
            </a:xfrm>
            <a:custGeom>
              <a:rect b="b" l="l" r="r" t="t"/>
              <a:pathLst>
                <a:path extrusionOk="0" h="220" w="63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-177144" y="3478386"/>
              <a:ext cx="2872" cy="10257"/>
            </a:xfrm>
            <a:custGeom>
              <a:rect b="b" l="l" r="r" t="t"/>
              <a:pathLst>
                <a:path extrusionOk="0" h="225" w="63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-174910" y="3498717"/>
              <a:ext cx="2781" cy="10211"/>
            </a:xfrm>
            <a:custGeom>
              <a:rect b="b" l="l" r="r" t="t"/>
              <a:pathLst>
                <a:path extrusionOk="0" h="224" w="61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-172905" y="3519048"/>
              <a:ext cx="2598" cy="10211"/>
            </a:xfrm>
            <a:custGeom>
              <a:rect b="b" l="l" r="r" t="t"/>
              <a:pathLst>
                <a:path extrusionOk="0" h="224" w="57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-171355" y="3539333"/>
              <a:ext cx="2644" cy="10257"/>
            </a:xfrm>
            <a:custGeom>
              <a:rect b="b" l="l" r="r" t="t"/>
              <a:pathLst>
                <a:path extrusionOk="0" h="225" w="58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-169759" y="3559892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-168574" y="3580223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-167571" y="3600554"/>
              <a:ext cx="2462" cy="10165"/>
            </a:xfrm>
            <a:custGeom>
              <a:rect b="b" l="l" r="r" t="t"/>
              <a:pathLst>
                <a:path extrusionOk="0" h="223" w="54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-166751" y="3620885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-166158" y="3641398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-165748" y="3661683"/>
              <a:ext cx="2234" cy="10393"/>
            </a:xfrm>
            <a:custGeom>
              <a:rect b="b" l="l" r="r" t="t"/>
              <a:pathLst>
                <a:path extrusionOk="0" h="228" w="49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-165566" y="3682196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-165383" y="3702709"/>
              <a:ext cx="2279" cy="10257"/>
            </a:xfrm>
            <a:custGeom>
              <a:rect b="b" l="l" r="r" t="t"/>
              <a:pathLst>
                <a:path extrusionOk="0" h="225" w="5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-165155" y="3723040"/>
              <a:ext cx="2234" cy="10439"/>
            </a:xfrm>
            <a:custGeom>
              <a:rect b="b" l="l" r="r" t="t"/>
              <a:pathLst>
                <a:path extrusionOk="0" h="229" w="49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-164973" y="3743554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-164745" y="3763884"/>
              <a:ext cx="2416" cy="10393"/>
            </a:xfrm>
            <a:custGeom>
              <a:rect b="b" l="l" r="r" t="t"/>
              <a:pathLst>
                <a:path extrusionOk="0" h="228" w="53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-164380" y="3784398"/>
              <a:ext cx="2279" cy="10211"/>
            </a:xfrm>
            <a:custGeom>
              <a:rect b="b" l="l" r="r" t="t"/>
              <a:pathLst>
                <a:path extrusionOk="0" h="224" w="5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-163970" y="3804956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-163560" y="3825242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-162967" y="3845755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-162603" y="3866086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-161964" y="3886599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-161417" y="3907112"/>
              <a:ext cx="2279" cy="10211"/>
            </a:xfrm>
            <a:custGeom>
              <a:rect b="b" l="l" r="r" t="t"/>
              <a:pathLst>
                <a:path extrusionOk="0" h="224" w="5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-160779" y="3927443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-160187" y="3947956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-159594" y="3968287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-158773" y="3988755"/>
              <a:ext cx="2188" cy="10257"/>
            </a:xfrm>
            <a:custGeom>
              <a:rect b="b" l="l" r="r" t="t"/>
              <a:pathLst>
                <a:path extrusionOk="0" h="225" w="48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-158181" y="4009086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-157360" y="4029645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-156813" y="4050158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-155993" y="4070489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-155172" y="4091002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-154397" y="4111333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-153622" y="4131846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-152802" y="4152131"/>
              <a:ext cx="2462" cy="10439"/>
            </a:xfrm>
            <a:custGeom>
              <a:rect b="b" l="l" r="r" t="t"/>
              <a:pathLst>
                <a:path extrusionOk="0" h="229" w="54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-152027" y="4172645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-151206" y="4192976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-150386" y="4213489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-149656" y="4233820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-148836" y="4254378"/>
              <a:ext cx="2462" cy="10165"/>
            </a:xfrm>
            <a:custGeom>
              <a:rect b="b" l="l" r="r" t="t"/>
              <a:pathLst>
                <a:path extrusionOk="0" h="223" w="54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-148015" y="4274846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-147240" y="4295177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-146420" y="4315690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-145599" y="4336021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-144870" y="4356534"/>
              <a:ext cx="2462" cy="10257"/>
            </a:xfrm>
            <a:custGeom>
              <a:rect b="b" l="l" r="r" t="t"/>
              <a:pathLst>
                <a:path extrusionOk="0" h="225" w="54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-144049" y="4376865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-143229" y="4397378"/>
              <a:ext cx="2188" cy="10211"/>
            </a:xfrm>
            <a:custGeom>
              <a:rect b="b" l="l" r="r" t="t"/>
              <a:pathLst>
                <a:path extrusionOk="0" h="224" w="48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-142636" y="4417892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-141861" y="4438223"/>
              <a:ext cx="2279" cy="10393"/>
            </a:xfrm>
            <a:custGeom>
              <a:rect b="b" l="l" r="r" t="t"/>
              <a:pathLst>
                <a:path extrusionOk="0" h="228" w="5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-141269" y="4458781"/>
              <a:ext cx="2234" cy="4558"/>
            </a:xfrm>
            <a:custGeom>
              <a:rect b="b" l="l" r="r" t="t"/>
              <a:pathLst>
                <a:path extrusionOk="0" h="100" w="49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-115741" y="2713425"/>
              <a:ext cx="34098" cy="228107"/>
            </a:xfrm>
            <a:custGeom>
              <a:rect b="b" l="l" r="r" t="t"/>
              <a:pathLst>
                <a:path extrusionOk="0" h="5004" w="748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-478734" y="2928814"/>
              <a:ext cx="58622" cy="168619"/>
            </a:xfrm>
            <a:custGeom>
              <a:rect b="b" l="l" r="r" t="t"/>
              <a:pathLst>
                <a:path extrusionOk="0" h="3699" w="1286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-477731" y="2960404"/>
              <a:ext cx="39887" cy="9208"/>
            </a:xfrm>
            <a:custGeom>
              <a:rect b="b" l="l" r="r" t="t"/>
              <a:pathLst>
                <a:path extrusionOk="0" h="202" w="875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-823767" y="1859801"/>
              <a:ext cx="1492954" cy="1042757"/>
            </a:xfrm>
            <a:custGeom>
              <a:rect b="b" l="l" r="r" t="t"/>
              <a:pathLst>
                <a:path extrusionOk="0" h="22875" w="32751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147238" y="2058825"/>
              <a:ext cx="69335" cy="177964"/>
            </a:xfrm>
            <a:custGeom>
              <a:rect b="b" l="l" r="r" t="t"/>
              <a:pathLst>
                <a:path extrusionOk="0" h="3904" w="1521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402560" y="1972943"/>
              <a:ext cx="56070" cy="146100"/>
            </a:xfrm>
            <a:custGeom>
              <a:rect b="b" l="l" r="r" t="t"/>
              <a:pathLst>
                <a:path extrusionOk="0" h="3205" w="123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-397639" y="2540430"/>
              <a:ext cx="305237" cy="36377"/>
            </a:xfrm>
            <a:custGeom>
              <a:rect b="b" l="l" r="r" t="t"/>
              <a:pathLst>
                <a:path extrusionOk="0" h="798" w="6696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-676755" y="2382934"/>
              <a:ext cx="140903" cy="125951"/>
            </a:xfrm>
            <a:custGeom>
              <a:rect b="b" l="l" r="r" t="t"/>
              <a:pathLst>
                <a:path extrusionOk="0" h="2763" w="3091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-517162" y="2667156"/>
              <a:ext cx="68742" cy="148972"/>
            </a:xfrm>
            <a:custGeom>
              <a:rect b="b" l="l" r="r" t="t"/>
              <a:pathLst>
                <a:path extrusionOk="0" h="3268" w="1508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-454438" y="2101083"/>
              <a:ext cx="152026" cy="315038"/>
            </a:xfrm>
            <a:custGeom>
              <a:rect b="b" l="l" r="r" t="t"/>
              <a:pathLst>
                <a:path extrusionOk="0" h="6911" w="3335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-640880" y="2556339"/>
              <a:ext cx="73118" cy="22337"/>
            </a:xfrm>
            <a:custGeom>
              <a:rect b="b" l="l" r="r" t="t"/>
              <a:pathLst>
                <a:path extrusionOk="0" h="490" w="1604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-616994" y="2555109"/>
              <a:ext cx="45084" cy="46633"/>
            </a:xfrm>
            <a:custGeom>
              <a:rect b="b" l="l" r="r" t="t"/>
              <a:pathLst>
                <a:path extrusionOk="0" h="1023" w="989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-112961" y="2157836"/>
              <a:ext cx="55842" cy="155035"/>
            </a:xfrm>
            <a:custGeom>
              <a:rect b="b" l="l" r="r" t="t"/>
              <a:pathLst>
                <a:path extrusionOk="0" h="3401" w="1225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-310982" y="2410787"/>
              <a:ext cx="145644" cy="67420"/>
            </a:xfrm>
            <a:custGeom>
              <a:rect b="b" l="l" r="r" t="t"/>
              <a:pathLst>
                <a:path extrusionOk="0" h="1479" w="3195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-326526" y="2889930"/>
              <a:ext cx="89483" cy="35830"/>
            </a:xfrm>
            <a:custGeom>
              <a:rect b="b" l="l" r="r" t="t"/>
              <a:pathLst>
                <a:path extrusionOk="0" h="786" w="1963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-376761" y="2778976"/>
              <a:ext cx="149109" cy="138897"/>
            </a:xfrm>
            <a:custGeom>
              <a:rect b="b" l="l" r="r" t="t"/>
              <a:pathLst>
                <a:path extrusionOk="0" h="3047" w="3271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-377308" y="2857656"/>
              <a:ext cx="118384" cy="41893"/>
            </a:xfrm>
            <a:custGeom>
              <a:rect b="b" l="l" r="r" t="t"/>
              <a:pathLst>
                <a:path extrusionOk="0" h="919" w="2597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-305785" y="2901007"/>
              <a:ext cx="46406" cy="7522"/>
            </a:xfrm>
            <a:custGeom>
              <a:rect b="b" l="l" r="r" t="t"/>
              <a:pathLst>
                <a:path extrusionOk="0" h="165" w="1018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-525322" y="2223980"/>
              <a:ext cx="443086" cy="75534"/>
            </a:xfrm>
            <a:custGeom>
              <a:rect b="b" l="l" r="r" t="t"/>
              <a:pathLst>
                <a:path extrusionOk="0" h="1657" w="972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22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396" name="Google Shape;396;p22"/>
            <p:cNvSpPr/>
            <p:nvPr/>
          </p:nvSpPr>
          <p:spPr>
            <a:xfrm>
              <a:off x="4161633" y="3060816"/>
              <a:ext cx="1579322" cy="671293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4276884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4295266" y="3434077"/>
              <a:ext cx="328517" cy="168383"/>
            </a:xfrm>
            <a:custGeom>
              <a:rect b="b" l="l" r="r" t="t"/>
              <a:pathLst>
                <a:path extrusionOk="0" h="3838" w="7488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4746970" y="3289739"/>
              <a:ext cx="833709" cy="37774"/>
            </a:xfrm>
            <a:custGeom>
              <a:rect b="b" l="l" r="r" t="t"/>
              <a:pathLst>
                <a:path extrusionOk="0" h="861" w="19003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4746970" y="3389240"/>
              <a:ext cx="833709" cy="37818"/>
            </a:xfrm>
            <a:custGeom>
              <a:rect b="b" l="l" r="r" t="t"/>
              <a:pathLst>
                <a:path extrusionOk="0" h="862" w="19003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4746970" y="3499489"/>
              <a:ext cx="450658" cy="37818"/>
            </a:xfrm>
            <a:custGeom>
              <a:rect b="b" l="l" r="r" t="t"/>
              <a:pathLst>
                <a:path extrusionOk="0" h="862" w="10272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Google Shape;403;p22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2"/>
          <p:cNvSpPr/>
          <p:nvPr/>
        </p:nvSpPr>
        <p:spPr>
          <a:xfrm>
            <a:off x="5794118" y="2303902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2"/>
          <p:cNvSpPr/>
          <p:nvPr/>
        </p:nvSpPr>
        <p:spPr>
          <a:xfrm>
            <a:off x="7622393" y="1996627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2"/>
          <p:cNvSpPr/>
          <p:nvPr/>
        </p:nvSpPr>
        <p:spPr>
          <a:xfrm>
            <a:off x="4322798" y="3275550"/>
            <a:ext cx="1579326" cy="644066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2"/>
          <p:cNvSpPr/>
          <p:nvPr/>
        </p:nvSpPr>
        <p:spPr>
          <a:xfrm>
            <a:off x="3703893" y="2892765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2"/>
          <p:cNvSpPr/>
          <p:nvPr/>
        </p:nvSpPr>
        <p:spPr>
          <a:xfrm>
            <a:off x="5951893" y="1353648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2"/>
          <p:cNvSpPr txBox="1"/>
          <p:nvPr/>
        </p:nvSpPr>
        <p:spPr>
          <a:xfrm>
            <a:off x="833000" y="1507125"/>
            <a:ext cx="4817100" cy="10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300">
                <a:latin typeface="Times New Roman"/>
                <a:ea typeface="Times New Roman"/>
                <a:cs typeface="Times New Roman"/>
                <a:sym typeface="Times New Roman"/>
              </a:rPr>
              <a:t>Python final </a:t>
            </a:r>
            <a:br>
              <a:rPr lang="en" sz="43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4300"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1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TRAITEMENT DES </a:t>
            </a:r>
            <a:r>
              <a:rPr lang="en"/>
              <a:t>DONNÉES</a:t>
            </a:r>
            <a:endParaRPr/>
          </a:p>
        </p:txBody>
      </p:sp>
      <p:sp>
        <p:nvSpPr>
          <p:cNvPr id="483" name="Google Shape;483;p31"/>
          <p:cNvSpPr txBox="1"/>
          <p:nvPr/>
        </p:nvSpPr>
        <p:spPr>
          <a:xfrm>
            <a:off x="537000" y="1026800"/>
            <a:ext cx="86070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3378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84" name="Google Shape;484;p31"/>
          <p:cNvSpPr txBox="1"/>
          <p:nvPr/>
        </p:nvSpPr>
        <p:spPr>
          <a:xfrm>
            <a:off x="83325" y="1222350"/>
            <a:ext cx="8976900" cy="3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300">
                <a:latin typeface="Anaheim"/>
                <a:ea typeface="Anaheim"/>
                <a:cs typeface="Anaheim"/>
                <a:sym typeface="Anaheim"/>
              </a:rPr>
              <a:t>Certaines données ne sont pas sous la bonne forme et doivent être modifiées.</a:t>
            </a:r>
            <a:br>
              <a:rPr lang="en" sz="1300">
                <a:latin typeface="Anaheim"/>
                <a:ea typeface="Anaheim"/>
                <a:cs typeface="Anaheim"/>
                <a:sym typeface="Anaheim"/>
              </a:rPr>
            </a:br>
            <a:br>
              <a:rPr lang="en" sz="1300">
                <a:latin typeface="Anaheim"/>
                <a:ea typeface="Anaheim"/>
                <a:cs typeface="Anaheim"/>
                <a:sym typeface="Anaheim"/>
              </a:rPr>
            </a:br>
            <a:r>
              <a:rPr lang="en" sz="1300">
                <a:latin typeface="Anaheim"/>
                <a:ea typeface="Anaheim"/>
                <a:cs typeface="Anaheim"/>
                <a:sym typeface="Anaheim"/>
              </a:rPr>
              <a:t>J’ai converti toutes les fonctionnalités quantitatives en type int:</a:t>
            </a:r>
            <a:endParaRPr sz="13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350">
                <a:latin typeface="Anaheim"/>
                <a:ea typeface="Anaheim"/>
                <a:cs typeface="Anaheim"/>
                <a:sym typeface="Anaheim"/>
              </a:rPr>
              <a:t>J’ai également convertir toutes les caractéristiques qualitatives en les remplaçant par des valeurs int :</a:t>
            </a:r>
            <a:endParaRPr sz="135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85" name="Google Shape;4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675" y="2317288"/>
            <a:ext cx="3984551" cy="10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4850" y="3791275"/>
            <a:ext cx="6949124" cy="12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2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PREPARATION</a:t>
            </a:r>
            <a:r>
              <a:rPr lang="en"/>
              <a:t> DES DONNÉES</a:t>
            </a:r>
            <a:endParaRPr/>
          </a:p>
        </p:txBody>
      </p:sp>
      <p:sp>
        <p:nvSpPr>
          <p:cNvPr id="492" name="Google Shape;492;p32"/>
          <p:cNvSpPr txBox="1"/>
          <p:nvPr/>
        </p:nvSpPr>
        <p:spPr>
          <a:xfrm>
            <a:off x="537000" y="1026800"/>
            <a:ext cx="86070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3378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93" name="Google Shape;493;p32"/>
          <p:cNvSpPr txBox="1"/>
          <p:nvPr/>
        </p:nvSpPr>
        <p:spPr>
          <a:xfrm>
            <a:off x="83325" y="1222350"/>
            <a:ext cx="8976900" cy="3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300">
                <a:latin typeface="Anaheim"/>
                <a:ea typeface="Anaheim"/>
                <a:cs typeface="Anaheim"/>
                <a:sym typeface="Anaheim"/>
              </a:rPr>
              <a:t>Je supprime les colonnes “Height” et “Weight”. Mon dataset comporte donc 15 colonnes.</a:t>
            </a:r>
            <a:br>
              <a:rPr lang="en" sz="1300">
                <a:latin typeface="Anaheim"/>
                <a:ea typeface="Anaheim"/>
                <a:cs typeface="Anaheim"/>
                <a:sym typeface="Anaheim"/>
              </a:rPr>
            </a:br>
            <a:endParaRPr sz="13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300">
                <a:latin typeface="Anaheim"/>
                <a:ea typeface="Anaheim"/>
                <a:cs typeface="Anaheim"/>
                <a:sym typeface="Anaheim"/>
              </a:rPr>
              <a:t>Je divise les les données donnés sans la catégorie "Nobeyesdad" car c’est est la valeur cible</a:t>
            </a:r>
            <a:endParaRPr sz="13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94" name="Google Shape;4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75" y="1844043"/>
            <a:ext cx="3194700" cy="354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075" y="3165226"/>
            <a:ext cx="6766325" cy="8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3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501" name="Google Shape;501;p33"/>
          <p:cNvSpPr txBox="1"/>
          <p:nvPr/>
        </p:nvSpPr>
        <p:spPr>
          <a:xfrm>
            <a:off x="537000" y="1026800"/>
            <a:ext cx="86070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3378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02" name="Google Shape;502;p33"/>
          <p:cNvSpPr txBox="1"/>
          <p:nvPr/>
        </p:nvSpPr>
        <p:spPr>
          <a:xfrm>
            <a:off x="668850" y="1222350"/>
            <a:ext cx="8391300" cy="3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naheim"/>
                <a:ea typeface="Anaheim"/>
                <a:cs typeface="Anaheim"/>
                <a:sym typeface="Anaheim"/>
              </a:rPr>
              <a:t>Le but est de trouver un modèle capable de prédire au mieux le niveau d'obésité en fonction de certaines variables.</a:t>
            </a:r>
            <a:endParaRPr sz="1500">
              <a:latin typeface="Anaheim"/>
              <a:ea typeface="Anaheim"/>
              <a:cs typeface="Anaheim"/>
              <a:sym typeface="Anaheim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naheim"/>
                <a:ea typeface="Anaheim"/>
                <a:cs typeface="Anaheim"/>
                <a:sym typeface="Anaheim"/>
              </a:rPr>
              <a:t>J'ai testé plusieurs modèle que vous pouvez retrouver dans le notebook. </a:t>
            </a:r>
            <a:endParaRPr sz="15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500">
                <a:latin typeface="Anaheim"/>
                <a:ea typeface="Anaheim"/>
                <a:cs typeface="Anaheim"/>
                <a:sym typeface="Anaheim"/>
              </a:rPr>
            </a:br>
            <a:r>
              <a:rPr lang="en" sz="1500">
                <a:latin typeface="Anaheim"/>
                <a:ea typeface="Anaheim"/>
                <a:cs typeface="Anaheim"/>
                <a:sym typeface="Anaheim"/>
              </a:rPr>
              <a:t>	Voici les modèles que j’ai testé : </a:t>
            </a:r>
            <a:br>
              <a:rPr lang="en" sz="1500">
                <a:latin typeface="Anaheim"/>
                <a:ea typeface="Anaheim"/>
                <a:cs typeface="Anaheim"/>
                <a:sym typeface="Anaheim"/>
              </a:rPr>
            </a:br>
            <a:br>
              <a:rPr lang="en" sz="1500">
                <a:latin typeface="Anaheim"/>
                <a:ea typeface="Anaheim"/>
                <a:cs typeface="Anaheim"/>
                <a:sym typeface="Anaheim"/>
              </a:rPr>
            </a:br>
            <a:r>
              <a:rPr lang="en" sz="1500">
                <a:latin typeface="Anaheim"/>
                <a:ea typeface="Anaheim"/>
                <a:cs typeface="Anaheim"/>
                <a:sym typeface="Anaheim"/>
              </a:rPr>
              <a:t>	1) Random Forest</a:t>
            </a:r>
            <a:br>
              <a:rPr lang="en" sz="1500">
                <a:latin typeface="Anaheim"/>
                <a:ea typeface="Anaheim"/>
                <a:cs typeface="Anaheim"/>
                <a:sym typeface="Anaheim"/>
              </a:rPr>
            </a:br>
            <a:r>
              <a:rPr lang="en" sz="1500">
                <a:latin typeface="Anaheim"/>
                <a:ea typeface="Anaheim"/>
                <a:cs typeface="Anaheim"/>
                <a:sym typeface="Anaheim"/>
              </a:rPr>
              <a:t>	2) Bagging</a:t>
            </a:r>
            <a:br>
              <a:rPr lang="en" sz="1500">
                <a:latin typeface="Anaheim"/>
                <a:ea typeface="Anaheim"/>
                <a:cs typeface="Anaheim"/>
                <a:sym typeface="Anaheim"/>
              </a:rPr>
            </a:br>
            <a:r>
              <a:rPr lang="en" sz="1500">
                <a:latin typeface="Anaheim"/>
                <a:ea typeface="Anaheim"/>
                <a:cs typeface="Anaheim"/>
                <a:sym typeface="Anaheim"/>
              </a:rPr>
              <a:t>	3) Boosing</a:t>
            </a:r>
            <a:br>
              <a:rPr lang="en" sz="1500">
                <a:latin typeface="Anaheim"/>
                <a:ea typeface="Anaheim"/>
                <a:cs typeface="Anaheim"/>
                <a:sym typeface="Anaheim"/>
              </a:rPr>
            </a:br>
            <a:r>
              <a:rPr lang="en" sz="1500">
                <a:latin typeface="Anaheim"/>
                <a:ea typeface="Anaheim"/>
                <a:cs typeface="Anaheim"/>
                <a:sym typeface="Anaheim"/>
              </a:rPr>
              <a:t>	4) Decision Tree</a:t>
            </a:r>
            <a:br>
              <a:rPr lang="en" sz="1500">
                <a:latin typeface="Anaheim"/>
                <a:ea typeface="Anaheim"/>
                <a:cs typeface="Anaheim"/>
                <a:sym typeface="Anaheim"/>
              </a:rPr>
            </a:br>
            <a:r>
              <a:rPr lang="en" sz="1500">
                <a:latin typeface="Anaheim"/>
                <a:ea typeface="Anaheim"/>
                <a:cs typeface="Anaheim"/>
                <a:sym typeface="Anaheim"/>
              </a:rPr>
              <a:t>	5) LDA</a:t>
            </a:r>
            <a:br>
              <a:rPr lang="en" sz="1500">
                <a:latin typeface="Anaheim"/>
                <a:ea typeface="Anaheim"/>
                <a:cs typeface="Anaheim"/>
                <a:sym typeface="Anaheim"/>
              </a:rPr>
            </a:br>
            <a:r>
              <a:rPr lang="en" sz="1500">
                <a:latin typeface="Anaheim"/>
                <a:ea typeface="Anaheim"/>
                <a:cs typeface="Anaheim"/>
                <a:sym typeface="Anaheim"/>
              </a:rPr>
              <a:t>	6) KNN</a:t>
            </a:r>
            <a:endParaRPr sz="15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4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 PRECISION</a:t>
            </a:r>
            <a:endParaRPr/>
          </a:p>
        </p:txBody>
      </p:sp>
      <p:sp>
        <p:nvSpPr>
          <p:cNvPr id="508" name="Google Shape;508;p34"/>
          <p:cNvSpPr txBox="1"/>
          <p:nvPr/>
        </p:nvSpPr>
        <p:spPr>
          <a:xfrm>
            <a:off x="537000" y="1026800"/>
            <a:ext cx="86070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3378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09" name="Google Shape;509;p34"/>
          <p:cNvSpPr txBox="1"/>
          <p:nvPr/>
        </p:nvSpPr>
        <p:spPr>
          <a:xfrm>
            <a:off x="644850" y="1222350"/>
            <a:ext cx="8391300" cy="3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10" name="Google Shape;5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46" y="1377875"/>
            <a:ext cx="5007100" cy="32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34"/>
          <p:cNvSpPr txBox="1"/>
          <p:nvPr/>
        </p:nvSpPr>
        <p:spPr>
          <a:xfrm>
            <a:off x="5605950" y="1453400"/>
            <a:ext cx="3194700" cy="29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Après avoir effectué les différents modèles et calculer leur </a:t>
            </a:r>
            <a:r>
              <a:rPr lang="en">
                <a:latin typeface="Anaheim"/>
                <a:ea typeface="Anaheim"/>
                <a:cs typeface="Anaheim"/>
                <a:sym typeface="Anaheim"/>
              </a:rPr>
              <a:t>précision</a:t>
            </a:r>
            <a:r>
              <a:rPr lang="en">
                <a:latin typeface="Anaheim"/>
                <a:ea typeface="Anaheim"/>
                <a:cs typeface="Anaheim"/>
                <a:sym typeface="Anaheim"/>
              </a:rPr>
              <a:t>, je compare leur précision dans un graphe que vous pouvez voir ici.</a:t>
            </a:r>
            <a:br>
              <a:rPr lang="en">
                <a:latin typeface="Anaheim"/>
                <a:ea typeface="Anaheim"/>
                <a:cs typeface="Anaheim"/>
                <a:sym typeface="Anaheim"/>
              </a:rPr>
            </a:br>
            <a:br>
              <a:rPr lang="en">
                <a:latin typeface="Anaheim"/>
                <a:ea typeface="Anaheim"/>
                <a:cs typeface="Anaheim"/>
                <a:sym typeface="Anaheim"/>
              </a:rPr>
            </a:br>
            <a:r>
              <a:rPr lang="en">
                <a:latin typeface="Anaheim"/>
                <a:ea typeface="Anaheim"/>
                <a:cs typeface="Anaheim"/>
                <a:sym typeface="Anaheim"/>
              </a:rPr>
              <a:t>Sans aucun suspens le meilleur modèle est “Random Forest” suivi de “Boosing”.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Anaheim"/>
                <a:ea typeface="Anaheim"/>
                <a:cs typeface="Anaheim"/>
                <a:sym typeface="Anaheim"/>
              </a:rPr>
            </a:br>
            <a:r>
              <a:rPr lang="en">
                <a:latin typeface="Anaheim"/>
                <a:ea typeface="Anaheim"/>
                <a:cs typeface="Anaheim"/>
                <a:sym typeface="Anaheim"/>
              </a:rPr>
              <a:t>Concernant les modèles LDA et KNN leur precision est au alentour de 0,5. C’est la plus basse. </a:t>
            </a:r>
            <a:br>
              <a:rPr lang="en">
                <a:latin typeface="Anaheim"/>
                <a:ea typeface="Anaheim"/>
                <a:cs typeface="Anaheim"/>
                <a:sym typeface="Anaheim"/>
              </a:rPr>
            </a:br>
            <a:br>
              <a:rPr lang="en">
                <a:latin typeface="Anaheim"/>
                <a:ea typeface="Anaheim"/>
                <a:cs typeface="Anaheim"/>
                <a:sym typeface="Anaheim"/>
              </a:rPr>
            </a:br>
            <a:r>
              <a:rPr lang="en">
                <a:latin typeface="Anaheim"/>
                <a:ea typeface="Anaheim"/>
                <a:cs typeface="Anaheim"/>
                <a:sym typeface="Anaheim"/>
              </a:rPr>
              <a:t>Je décide de garder RandomForest pour mon API.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5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17" name="Google Shape;517;p35"/>
          <p:cNvSpPr txBox="1"/>
          <p:nvPr/>
        </p:nvSpPr>
        <p:spPr>
          <a:xfrm>
            <a:off x="537000" y="1026800"/>
            <a:ext cx="86070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3378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18" name="Google Shape;518;p35"/>
          <p:cNvSpPr txBox="1"/>
          <p:nvPr/>
        </p:nvSpPr>
        <p:spPr>
          <a:xfrm>
            <a:off x="668850" y="1222350"/>
            <a:ext cx="8391300" cy="3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naheim"/>
                <a:ea typeface="Anaheim"/>
                <a:cs typeface="Anaheim"/>
                <a:sym typeface="Anaheim"/>
              </a:rPr>
              <a:t>Par faute de temps je n’ai pas pu finir l’API.</a:t>
            </a:r>
            <a:br>
              <a:rPr lang="en" sz="1500">
                <a:latin typeface="Anaheim"/>
                <a:ea typeface="Anaheim"/>
                <a:cs typeface="Anaheim"/>
                <a:sym typeface="Anaheim"/>
              </a:rPr>
            </a:br>
            <a:br>
              <a:rPr lang="en" sz="1500">
                <a:latin typeface="Anaheim"/>
                <a:ea typeface="Anaheim"/>
                <a:cs typeface="Anaheim"/>
                <a:sym typeface="Anaheim"/>
              </a:rPr>
            </a:br>
            <a:endParaRPr sz="15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3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CONTEXTE DE L’ETUDE</a:t>
            </a:r>
            <a:endParaRPr/>
          </a:p>
        </p:txBody>
      </p:sp>
      <p:sp>
        <p:nvSpPr>
          <p:cNvPr id="415" name="Google Shape;415;p23"/>
          <p:cNvSpPr txBox="1"/>
          <p:nvPr>
            <p:ph idx="1" type="subTitle"/>
          </p:nvPr>
        </p:nvSpPr>
        <p:spPr>
          <a:xfrm flipH="1">
            <a:off x="867450" y="1235100"/>
            <a:ext cx="7409100" cy="684300"/>
          </a:xfrm>
          <a:prstGeom prst="rect">
            <a:avLst/>
          </a:prstGeom>
        </p:spPr>
        <p:txBody>
          <a:bodyPr anchorCtr="0" anchor="ctr" bIns="0" lIns="91425" spcFirstLastPara="1" rIns="91425" wrap="square" tIns="23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Ce data set à été créé par 2 chercheurs de l’Universidad de la Costa en Colombie. </a:t>
            </a:r>
            <a:br>
              <a:rPr lang="en" sz="1500">
                <a:solidFill>
                  <a:srgbClr val="000000"/>
                </a:solidFill>
              </a:rPr>
            </a:br>
            <a:r>
              <a:rPr lang="en" sz="1500">
                <a:solidFill>
                  <a:srgbClr val="000000"/>
                </a:solidFill>
              </a:rPr>
              <a:t>Les données proviennent donc des 3 pays suivant : </a:t>
            </a:r>
            <a:r>
              <a:rPr lang="en" sz="1800"/>
              <a:t> 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416" name="Google Shape;4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50" y="2059250"/>
            <a:ext cx="1963526" cy="132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4346" y="2059250"/>
            <a:ext cx="1994856" cy="132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9475" y="2060850"/>
            <a:ext cx="1994850" cy="1323762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3"/>
          <p:cNvSpPr txBox="1"/>
          <p:nvPr>
            <p:ph idx="1" type="subTitle"/>
          </p:nvPr>
        </p:nvSpPr>
        <p:spPr>
          <a:xfrm flipH="1">
            <a:off x="539225" y="3386200"/>
            <a:ext cx="1963500" cy="310800"/>
          </a:xfrm>
          <a:prstGeom prst="rect">
            <a:avLst/>
          </a:prstGeom>
        </p:spPr>
        <p:txBody>
          <a:bodyPr anchorCtr="0" anchor="ctr" bIns="0" lIns="91425" spcFirstLastPara="1" rIns="91425" wrap="square" tIns="234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COLOMBIE</a:t>
            </a:r>
            <a:endParaRPr/>
          </a:p>
        </p:txBody>
      </p:sp>
      <p:sp>
        <p:nvSpPr>
          <p:cNvPr id="420" name="Google Shape;420;p23"/>
          <p:cNvSpPr txBox="1"/>
          <p:nvPr>
            <p:ph idx="1" type="subTitle"/>
          </p:nvPr>
        </p:nvSpPr>
        <p:spPr>
          <a:xfrm flipH="1">
            <a:off x="3590013" y="3386200"/>
            <a:ext cx="1963500" cy="310800"/>
          </a:xfrm>
          <a:prstGeom prst="rect">
            <a:avLst/>
          </a:prstGeom>
        </p:spPr>
        <p:txBody>
          <a:bodyPr anchorCtr="0" anchor="ctr" bIns="0" lIns="91425" spcFirstLastPara="1" rIns="91425" wrap="square" tIns="234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MEXIQUE</a:t>
            </a:r>
            <a:endParaRPr/>
          </a:p>
        </p:txBody>
      </p:sp>
      <p:sp>
        <p:nvSpPr>
          <p:cNvPr id="421" name="Google Shape;421;p23"/>
          <p:cNvSpPr txBox="1"/>
          <p:nvPr>
            <p:ph idx="1" type="subTitle"/>
          </p:nvPr>
        </p:nvSpPr>
        <p:spPr>
          <a:xfrm flipH="1">
            <a:off x="6609463" y="3386200"/>
            <a:ext cx="1963500" cy="310800"/>
          </a:xfrm>
          <a:prstGeom prst="rect">
            <a:avLst/>
          </a:prstGeom>
        </p:spPr>
        <p:txBody>
          <a:bodyPr anchorCtr="0" anchor="ctr" bIns="0" lIns="91425" spcFirstLastPara="1" rIns="91425" wrap="square" tIns="234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PEROU</a:t>
            </a:r>
            <a:endParaRPr/>
          </a:p>
        </p:txBody>
      </p:sp>
      <p:sp>
        <p:nvSpPr>
          <p:cNvPr id="422" name="Google Shape;422;p23"/>
          <p:cNvSpPr txBox="1"/>
          <p:nvPr>
            <p:ph idx="1" type="subTitle"/>
          </p:nvPr>
        </p:nvSpPr>
        <p:spPr>
          <a:xfrm flipH="1">
            <a:off x="539225" y="3855625"/>
            <a:ext cx="7409100" cy="684300"/>
          </a:xfrm>
          <a:prstGeom prst="rect">
            <a:avLst/>
          </a:prstGeom>
        </p:spPr>
        <p:txBody>
          <a:bodyPr anchorCtr="0" anchor="ctr" bIns="0" lIns="91425" spcFirstLastPara="1" rIns="91425" wrap="square" tIns="234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200">
                <a:solidFill>
                  <a:srgbClr val="000000"/>
                </a:solidFill>
              </a:rPr>
            </a:br>
            <a:br>
              <a:rPr lang="en" sz="1200">
                <a:solidFill>
                  <a:srgbClr val="000000"/>
                </a:solidFill>
              </a:rPr>
            </a:br>
            <a:br>
              <a:rPr lang="en" sz="1200">
                <a:solidFill>
                  <a:srgbClr val="000000"/>
                </a:solidFill>
              </a:rPr>
            </a:br>
            <a:endParaRPr sz="1200">
              <a:solidFill>
                <a:srgbClr val="000000"/>
              </a:solidFill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969600" y="3855625"/>
            <a:ext cx="7204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naheim"/>
                <a:ea typeface="Anaheim"/>
                <a:cs typeface="Anaheim"/>
                <a:sym typeface="Anaheim"/>
              </a:rPr>
              <a:t>Son but est d’estimer le niveau </a:t>
            </a:r>
            <a:r>
              <a:rPr lang="en" sz="1500">
                <a:latin typeface="Anaheim"/>
                <a:ea typeface="Anaheim"/>
                <a:cs typeface="Anaheim"/>
                <a:sym typeface="Anaheim"/>
              </a:rPr>
              <a:t>d'obésité</a:t>
            </a:r>
            <a:r>
              <a:rPr lang="en" sz="1500">
                <a:latin typeface="Anaheim"/>
                <a:ea typeface="Anaheim"/>
                <a:cs typeface="Anaheim"/>
                <a:sym typeface="Anaheim"/>
              </a:rPr>
              <a:t> de la population et d’identifier leur impact.</a:t>
            </a:r>
            <a:b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</a:br>
            <a:b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</a:b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4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429" name="Google Shape;429;p24"/>
          <p:cNvSpPr txBox="1"/>
          <p:nvPr>
            <p:ph idx="1" type="subTitle"/>
          </p:nvPr>
        </p:nvSpPr>
        <p:spPr>
          <a:xfrm flipH="1">
            <a:off x="867450" y="1235100"/>
            <a:ext cx="7409100" cy="684300"/>
          </a:xfrm>
          <a:prstGeom prst="rect">
            <a:avLst/>
          </a:prstGeom>
        </p:spPr>
        <p:txBody>
          <a:bodyPr anchorCtr="0" anchor="ctr" bIns="0" lIns="91425" spcFirstLastPara="1" rIns="91425" wrap="square" tIns="23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Notre dataset contient les informations de 2111 personnes sur 17 variables</a:t>
            </a:r>
            <a:r>
              <a:rPr lang="en"/>
              <a:t>.</a:t>
            </a:r>
            <a:br>
              <a:rPr lang="en"/>
            </a:br>
            <a:br>
              <a:rPr lang="en"/>
            </a:br>
            <a:br>
              <a:rPr lang="en"/>
            </a:br>
            <a:r>
              <a:rPr lang="en" sz="1400"/>
              <a:t>Nous avons les informations de base tels que le genre, l’âge, la taille et le poids.</a:t>
            </a:r>
            <a:endParaRPr sz="1400"/>
          </a:p>
        </p:txBody>
      </p:sp>
      <p:pic>
        <p:nvPicPr>
          <p:cNvPr id="430" name="Google Shape;4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100" y="2443451"/>
            <a:ext cx="6583799" cy="227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NObesity, la cible</a:t>
            </a:r>
            <a:endParaRPr/>
          </a:p>
        </p:txBody>
      </p:sp>
      <p:sp>
        <p:nvSpPr>
          <p:cNvPr id="436" name="Google Shape;436;p25"/>
          <p:cNvSpPr txBox="1"/>
          <p:nvPr>
            <p:ph idx="1" type="subTitle"/>
          </p:nvPr>
        </p:nvSpPr>
        <p:spPr>
          <a:xfrm flipH="1">
            <a:off x="867450" y="1235100"/>
            <a:ext cx="7409100" cy="601800"/>
          </a:xfrm>
          <a:prstGeom prst="rect">
            <a:avLst/>
          </a:prstGeom>
        </p:spPr>
        <p:txBody>
          <a:bodyPr anchorCtr="0" anchor="ctr" bIns="0" lIns="91425" spcFirstLastPara="1" rIns="91425" wrap="square" tIns="234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556"/>
                </a:solidFill>
              </a:rPr>
              <a:t>La cible est “NObesity” elle contient </a:t>
            </a:r>
            <a:r>
              <a:rPr lang="en" sz="1200">
                <a:solidFill>
                  <a:srgbClr val="374556"/>
                </a:solidFill>
              </a:rPr>
              <a:t>différentes</a:t>
            </a:r>
            <a:r>
              <a:rPr lang="en" sz="1200">
                <a:solidFill>
                  <a:srgbClr val="374556"/>
                </a:solidFill>
              </a:rPr>
              <a:t> valeurs: </a:t>
            </a:r>
            <a:endParaRPr sz="100"/>
          </a:p>
        </p:txBody>
      </p:sp>
      <p:pic>
        <p:nvPicPr>
          <p:cNvPr id="437" name="Google Shape;4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575" y="1972775"/>
            <a:ext cx="3039725" cy="17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25"/>
          <p:cNvSpPr txBox="1"/>
          <p:nvPr>
            <p:ph idx="1" type="subTitle"/>
          </p:nvPr>
        </p:nvSpPr>
        <p:spPr>
          <a:xfrm flipH="1">
            <a:off x="4449025" y="1972775"/>
            <a:ext cx="4547400" cy="2125200"/>
          </a:xfrm>
          <a:prstGeom prst="rect">
            <a:avLst/>
          </a:prstGeom>
        </p:spPr>
        <p:txBody>
          <a:bodyPr anchorCtr="0" anchor="ctr" bIns="0" lIns="91425" spcFirstLastPara="1" rIns="91425" wrap="square" tIns="234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556"/>
                </a:solidFill>
              </a:rPr>
              <a:t>Dans l’article on nous indique que </a:t>
            </a:r>
            <a:r>
              <a:rPr lang="en" sz="1200">
                <a:solidFill>
                  <a:srgbClr val="374556"/>
                </a:solidFill>
              </a:rPr>
              <a:t>“NObesity” est determiné par rapport à l’IMC, et donc aux variables “Height” et “Weight”</a:t>
            </a:r>
            <a:br>
              <a:rPr lang="en" sz="1200">
                <a:solidFill>
                  <a:srgbClr val="374556"/>
                </a:solidFill>
              </a:rPr>
            </a:br>
            <a:br>
              <a:rPr lang="en" sz="1200">
                <a:solidFill>
                  <a:srgbClr val="374556"/>
                </a:solidFill>
              </a:rPr>
            </a:br>
            <a:r>
              <a:rPr lang="en" sz="1200">
                <a:solidFill>
                  <a:srgbClr val="374556"/>
                </a:solidFill>
              </a:rPr>
              <a:t>Donc les 2 variables ne sont pas forcément </a:t>
            </a:r>
            <a:r>
              <a:rPr lang="en" sz="1200">
                <a:solidFill>
                  <a:srgbClr val="374556"/>
                </a:solidFill>
              </a:rPr>
              <a:t>intéressantes</a:t>
            </a:r>
            <a:r>
              <a:rPr lang="en" sz="1200">
                <a:solidFill>
                  <a:srgbClr val="374556"/>
                </a:solidFill>
              </a:rPr>
              <a:t>.</a:t>
            </a:r>
            <a:endParaRPr sz="1200">
              <a:solidFill>
                <a:srgbClr val="37455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rgbClr val="F5F5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rgbClr val="F5F5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rgbClr val="F5F5F5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6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INFORMATIONS</a:t>
            </a:r>
            <a:endParaRPr/>
          </a:p>
        </p:txBody>
      </p:sp>
      <p:sp>
        <p:nvSpPr>
          <p:cNvPr id="444" name="Google Shape;444;p26"/>
          <p:cNvSpPr txBox="1"/>
          <p:nvPr>
            <p:ph idx="1" type="subTitle"/>
          </p:nvPr>
        </p:nvSpPr>
        <p:spPr>
          <a:xfrm flipH="1">
            <a:off x="405850" y="1618500"/>
            <a:ext cx="7409100" cy="3525000"/>
          </a:xfrm>
          <a:prstGeom prst="rect">
            <a:avLst/>
          </a:prstGeom>
        </p:spPr>
        <p:txBody>
          <a:bodyPr anchorCtr="0" anchor="ctr" bIns="0" lIns="91425" spcFirstLastPara="1" rIns="91425" wrap="square" tIns="234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77% des données ont été générées de manière synthétique avec WEKA.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Ces données ont été créé pour répartir plus uniformément les catégories et permettre à une IA de reconnaître plus facilement les catégories.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23% des données ont été collectées directement auprès des utilisateurs via une plateforme web.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Il a plus de 2000 de données qui sont répartis de manière assez uniforme, sans valeur nulle, ce qui facilite l'interprétation.</a:t>
            </a:r>
            <a:br>
              <a:rPr lang="en" sz="1400">
                <a:solidFill>
                  <a:srgbClr val="000000"/>
                </a:solidFill>
              </a:rPr>
            </a:br>
            <a:br>
              <a:rPr lang="en" sz="1400">
                <a:solidFill>
                  <a:srgbClr val="000000"/>
                </a:solidFill>
              </a:rPr>
            </a:br>
            <a:br>
              <a:rPr lang="en" sz="1350">
                <a:solidFill>
                  <a:srgbClr val="000000"/>
                </a:solidFill>
              </a:rPr>
            </a:br>
            <a:br>
              <a:rPr lang="en" sz="1350">
                <a:solidFill>
                  <a:srgbClr val="000000"/>
                </a:solidFill>
              </a:rPr>
            </a:br>
            <a:endParaRPr sz="13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7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Importation des donnees</a:t>
            </a:r>
            <a:endParaRPr/>
          </a:p>
        </p:txBody>
      </p:sp>
      <p:sp>
        <p:nvSpPr>
          <p:cNvPr id="450" name="Google Shape;450;p27"/>
          <p:cNvSpPr txBox="1"/>
          <p:nvPr>
            <p:ph idx="1" type="subTitle"/>
          </p:nvPr>
        </p:nvSpPr>
        <p:spPr>
          <a:xfrm flipH="1">
            <a:off x="867450" y="1235100"/>
            <a:ext cx="7409100" cy="601800"/>
          </a:xfrm>
          <a:prstGeom prst="rect">
            <a:avLst/>
          </a:prstGeom>
        </p:spPr>
        <p:txBody>
          <a:bodyPr anchorCtr="0" anchor="ctr" bIns="0" lIns="91425" spcFirstLastPara="1" rIns="91425" wrap="square" tIns="234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On commence donc par </a:t>
            </a:r>
            <a:r>
              <a:rPr lang="en" sz="1300"/>
              <a:t>importer</a:t>
            </a:r>
            <a:r>
              <a:rPr lang="en" sz="1300"/>
              <a:t> nos données </a:t>
            </a:r>
            <a:endParaRPr sz="1300"/>
          </a:p>
        </p:txBody>
      </p:sp>
      <p:pic>
        <p:nvPicPr>
          <p:cNvPr id="451" name="Google Shape;4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55150"/>
            <a:ext cx="8839200" cy="372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175" y="3032392"/>
            <a:ext cx="8839199" cy="1949431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27"/>
          <p:cNvSpPr txBox="1"/>
          <p:nvPr>
            <p:ph idx="1" type="subTitle"/>
          </p:nvPr>
        </p:nvSpPr>
        <p:spPr>
          <a:xfrm flipH="1">
            <a:off x="888325" y="2427825"/>
            <a:ext cx="7409100" cy="601800"/>
          </a:xfrm>
          <a:prstGeom prst="rect">
            <a:avLst/>
          </a:prstGeom>
        </p:spPr>
        <p:txBody>
          <a:bodyPr anchorCtr="0" anchor="ctr" bIns="0" lIns="91425" spcFirstLastPara="1" rIns="91425" wrap="square" tIns="234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Puis on explore notre dataset.</a:t>
            </a:r>
            <a:r>
              <a:rPr lang="en" sz="1300"/>
              <a:t> 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8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</a:t>
            </a:r>
            <a:endParaRPr/>
          </a:p>
        </p:txBody>
      </p:sp>
      <p:pic>
        <p:nvPicPr>
          <p:cNvPr id="459" name="Google Shape;4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75" y="1796725"/>
            <a:ext cx="4331676" cy="3178949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28"/>
          <p:cNvSpPr txBox="1"/>
          <p:nvPr/>
        </p:nvSpPr>
        <p:spPr>
          <a:xfrm>
            <a:off x="537000" y="1026800"/>
            <a:ext cx="86070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J'ai fais plusieurs visualisations de données.</a:t>
            </a:r>
            <a:endParaRPr sz="13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3378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En voici un que je trouve assez </a:t>
            </a:r>
            <a:r>
              <a:rPr lang="en"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intéressant</a:t>
            </a:r>
            <a:r>
              <a:rPr lang="en"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. Il s’agit de la distribution des personnes pour chaque niveau d'obésité.</a:t>
            </a:r>
            <a:endParaRPr sz="13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3378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61" name="Google Shape;461;p28"/>
          <p:cNvSpPr txBox="1"/>
          <p:nvPr/>
        </p:nvSpPr>
        <p:spPr>
          <a:xfrm>
            <a:off x="4757275" y="2505800"/>
            <a:ext cx="3739800" cy="13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On remarque que les catégories de poids les plus grandes sont très représentées. On en déduit que les personnes qui ont répondu à ce sondage ne donc pas forcément en bonne santé. </a:t>
            </a:r>
            <a:endParaRPr sz="13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9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</a:t>
            </a:r>
            <a:endParaRPr/>
          </a:p>
        </p:txBody>
      </p:sp>
      <p:sp>
        <p:nvSpPr>
          <p:cNvPr id="467" name="Google Shape;467;p29"/>
          <p:cNvSpPr txBox="1"/>
          <p:nvPr/>
        </p:nvSpPr>
        <p:spPr>
          <a:xfrm>
            <a:off x="537000" y="1026800"/>
            <a:ext cx="86070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3378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68" name="Google Shape;468;p29"/>
          <p:cNvSpPr txBox="1"/>
          <p:nvPr/>
        </p:nvSpPr>
        <p:spPr>
          <a:xfrm>
            <a:off x="5350125" y="2524400"/>
            <a:ext cx="3739800" cy="13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Ici on compare le type d’obésité en fonction du sexe de la personne.</a:t>
            </a:r>
            <a:br>
              <a:rPr lang="en"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</a:br>
            <a:br>
              <a:rPr lang="en"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en"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On remarque que les hommes ont plus tendance à être en surpoids que les femmes.</a:t>
            </a:r>
            <a:br>
              <a:rPr lang="en"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</a:br>
            <a:endParaRPr sz="1300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69" name="Google Shape;4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0" y="1394200"/>
            <a:ext cx="5307624" cy="365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0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</a:t>
            </a:r>
            <a:endParaRPr/>
          </a:p>
        </p:txBody>
      </p:sp>
      <p:sp>
        <p:nvSpPr>
          <p:cNvPr id="475" name="Google Shape;475;p30"/>
          <p:cNvSpPr txBox="1"/>
          <p:nvPr/>
        </p:nvSpPr>
        <p:spPr>
          <a:xfrm>
            <a:off x="537000" y="1026800"/>
            <a:ext cx="86070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3378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76" name="Google Shape;476;p30"/>
          <p:cNvSpPr txBox="1"/>
          <p:nvPr/>
        </p:nvSpPr>
        <p:spPr>
          <a:xfrm>
            <a:off x="5350125" y="2524400"/>
            <a:ext cx="3739800" cy="13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Il est </a:t>
            </a:r>
            <a:r>
              <a:rPr lang="en"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intéressant</a:t>
            </a:r>
            <a:r>
              <a:rPr lang="en"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de savoir si les personnes </a:t>
            </a:r>
            <a:r>
              <a:rPr lang="en"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atteintes</a:t>
            </a:r>
            <a:r>
              <a:rPr lang="en"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d’obésité ont des </a:t>
            </a:r>
            <a:r>
              <a:rPr lang="en"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antécédent</a:t>
            </a:r>
            <a:r>
              <a:rPr lang="en"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familiaux ou non. </a:t>
            </a:r>
            <a:br>
              <a:rPr lang="en"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</a:br>
            <a:br>
              <a:rPr lang="en"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en"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On visualise que pour les </a:t>
            </a:r>
            <a:r>
              <a:rPr lang="en"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différentes</a:t>
            </a:r>
            <a:r>
              <a:rPr lang="en"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catégories c’est le cas sauf pour “Insufficient Weight“ ce qui est totalement logique. </a:t>
            </a:r>
            <a:endParaRPr sz="13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77" name="Google Shape;4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50" y="1724800"/>
            <a:ext cx="5315474" cy="341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conomy Thesis by Slidesgo">
  <a:themeElements>
    <a:clrScheme name="Simple Light">
      <a:dk1>
        <a:srgbClr val="FAFAFA"/>
      </a:dk1>
      <a:lt1>
        <a:srgbClr val="BAF7C9"/>
      </a:lt1>
      <a:dk2>
        <a:srgbClr val="95EBAA"/>
      </a:dk2>
      <a:lt2>
        <a:srgbClr val="75DB8E"/>
      </a:lt2>
      <a:accent1>
        <a:srgbClr val="4BAF63"/>
      </a:accent1>
      <a:accent2>
        <a:srgbClr val="1A8334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