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65.wmf" ContentType="image/x-wmf"/>
  <Override PartName="/ppt/media/image64.wmf" ContentType="image/x-wmf"/>
  <Override PartName="/ppt/media/image54.png" ContentType="image/png"/>
  <Override PartName="/ppt/media/image53.png" ContentType="image/png"/>
  <Override PartName="/ppt/media/image52.png" ContentType="image/png"/>
  <Override PartName="/ppt/media/image50.png" ContentType="image/png"/>
  <Override PartName="/ppt/media/image51.png" ContentType="image/png"/>
  <Override PartName="/ppt/media/image46.wmf" ContentType="image/x-wmf"/>
  <Override PartName="/ppt/media/image69.png" ContentType="image/png"/>
  <Override PartName="/ppt/media/image44.png" ContentType="image/png"/>
  <Override PartName="/ppt/media/image68.png" ContentType="image/png"/>
  <Override PartName="/ppt/media/image43.png" ContentType="image/png"/>
  <Override PartName="/ppt/media/image67.png" ContentType="image/png"/>
  <Override PartName="/ppt/media/image42.png" ContentType="image/png"/>
  <Override PartName="/ppt/media/image66.png" ContentType="image/png"/>
  <Override PartName="/ppt/media/image41.png" ContentType="image/png"/>
  <Override PartName="/ppt/media/image40.png" ContentType="image/png"/>
  <Override PartName="/ppt/media/image15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62.png" ContentType="image/png"/>
  <Override PartName="/ppt/media/image7.png" ContentType="image/png"/>
  <Override PartName="/ppt/media/image2.png" ContentType="image/png"/>
  <Override PartName="/ppt/media/image63.png" ContentType="image/png"/>
  <Override PartName="/ppt/media/image8.png" ContentType="image/png"/>
  <Override PartName="/ppt/media/image61.png" ContentType="image/png"/>
  <Override PartName="/ppt/media/image6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5715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B27A7E6-787D-4F43-BF61-762364CB750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960480" y="1143000"/>
            <a:ext cx="4936680" cy="3085920"/>
          </a:xfrm>
          <a:prstGeom prst="rect">
            <a:avLst/>
          </a:prstGeom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2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6C45BCD-134F-4F19-AA38-C757F611FF8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403992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1791360"/>
            <a:ext cx="403992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527560" y="141732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179136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527560" y="179136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130068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823400" y="1417320"/>
            <a:ext cx="130068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189240" y="1417320"/>
            <a:ext cx="130068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1791360"/>
            <a:ext cx="130068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823400" y="1791360"/>
            <a:ext cx="130068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189240" y="1791360"/>
            <a:ext cx="130068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417320"/>
            <a:ext cx="4039920" cy="7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4039920" cy="7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1971360" cy="7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527560" y="1417320"/>
            <a:ext cx="1971360" cy="7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46760" y="248760"/>
            <a:ext cx="8229240" cy="441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527560" y="1417320"/>
            <a:ext cx="1971360" cy="7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179136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417320"/>
            <a:ext cx="4039920" cy="7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1971360" cy="7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527560" y="141732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2527560" y="179136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2527560" y="141732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1791360"/>
            <a:ext cx="403992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403992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791360"/>
            <a:ext cx="403992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2527560" y="141732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179136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2527560" y="179136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130068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1823400" y="1417320"/>
            <a:ext cx="130068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3189240" y="1417320"/>
            <a:ext cx="130068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1791360"/>
            <a:ext cx="130068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1823400" y="1791360"/>
            <a:ext cx="130068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3189240" y="1791360"/>
            <a:ext cx="130068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457200" y="1417320"/>
            <a:ext cx="4039920" cy="7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4039920" cy="7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1971360" cy="7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2527560" y="1417320"/>
            <a:ext cx="1971360" cy="7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4039920" cy="7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446760" y="248760"/>
            <a:ext cx="8229240" cy="441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2527560" y="1417320"/>
            <a:ext cx="1971360" cy="7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179136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1971360" cy="7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2527560" y="141732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2527560" y="179136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2527560" y="141732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1791360"/>
            <a:ext cx="403992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403992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57200" y="1791360"/>
            <a:ext cx="403992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527560" y="141732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179136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2527560" y="179136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130068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1823400" y="1417320"/>
            <a:ext cx="130068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189240" y="1417320"/>
            <a:ext cx="130068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1791360"/>
            <a:ext cx="130068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body"/>
          </p:nvPr>
        </p:nvSpPr>
        <p:spPr>
          <a:xfrm>
            <a:off x="1823400" y="1791360"/>
            <a:ext cx="130068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body"/>
          </p:nvPr>
        </p:nvSpPr>
        <p:spPr>
          <a:xfrm>
            <a:off x="3189240" y="1791360"/>
            <a:ext cx="130068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457200" y="1417320"/>
            <a:ext cx="4039920" cy="7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4039920" cy="7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1971360" cy="7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527560" y="1417320"/>
            <a:ext cx="1971360" cy="7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1971360" cy="7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2527560" y="1417320"/>
            <a:ext cx="1971360" cy="7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446760" y="248760"/>
            <a:ext cx="8229240" cy="441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2527560" y="1417320"/>
            <a:ext cx="1971360" cy="7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" y="179136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1971360" cy="7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2527560" y="141732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2527560" y="179136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2527560" y="141732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1791360"/>
            <a:ext cx="403992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403992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200" y="1791360"/>
            <a:ext cx="403992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2527560" y="141732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179136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2527560" y="179136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130068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1823400" y="1417320"/>
            <a:ext cx="130068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3189240" y="1417320"/>
            <a:ext cx="130068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457200" y="1791360"/>
            <a:ext cx="130068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1823400" y="1791360"/>
            <a:ext cx="130068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3189240" y="1791360"/>
            <a:ext cx="130068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46760" y="248760"/>
            <a:ext cx="8229240" cy="441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527560" y="1417320"/>
            <a:ext cx="1971360" cy="7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179136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1971360" cy="7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527560" y="141732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527560" y="179136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527560" y="1417320"/>
            <a:ext cx="197136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1791360"/>
            <a:ext cx="4039920" cy="34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a8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28000" y="1394280"/>
            <a:ext cx="1842840" cy="1842840"/>
          </a:xfrm>
          <a:prstGeom prst="ellipse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23640" y="2857680"/>
            <a:ext cx="7772040" cy="122472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0" y="0"/>
            <a:ext cx="9143640" cy="300132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" name="Picture 3" descr=""/>
          <p:cNvPicPr/>
          <p:nvPr/>
        </p:nvPicPr>
        <p:blipFill>
          <a:blip r:embed="rId2"/>
          <a:stretch/>
        </p:blipFill>
        <p:spPr>
          <a:xfrm>
            <a:off x="5004000" y="730080"/>
            <a:ext cx="3841560" cy="226800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72040" y="121320"/>
            <a:ext cx="1086480" cy="1086480"/>
          </a:xfrm>
          <a:prstGeom prst="ellipse">
            <a:avLst/>
          </a:prstGeom>
          <a:solidFill>
            <a:srgbClr val="00a8e1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417320"/>
            <a:ext cx="4039920" cy="715680"/>
          </a:xfrm>
          <a:prstGeom prst="rect">
            <a:avLst/>
          </a:prstGeom>
        </p:spPr>
        <p:txBody>
          <a:bodyPr anchor="b"/>
          <a:p>
            <a:pPr marL="432000" indent="-324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tr-TR" sz="2400" spc="-1" strike="noStrike">
                <a:solidFill>
                  <a:srgbClr val="3a4a58"/>
                </a:solidFill>
                <a:latin typeface="Corbel"/>
              </a:rPr>
              <a:t>Click to edit Master text styles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2172600"/>
            <a:ext cx="4039920" cy="26290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  <a:buBlip>
                <a:blip r:embed="rId2"/>
              </a:buBlip>
            </a:pPr>
            <a:r>
              <a:rPr b="0" lang="tr-TR" sz="2800" spc="-1" strike="noStrike">
                <a:solidFill>
                  <a:srgbClr val="3a4a58"/>
                </a:solidFill>
                <a:latin typeface="Corbel"/>
              </a:rPr>
              <a:t>Click to edit Master text styles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Blip>
                <a:blip r:embed="rId3"/>
              </a:buBlip>
            </a:pPr>
            <a:r>
              <a:rPr b="0" lang="tr-TR" sz="2400" spc="-1" strike="noStrike">
                <a:solidFill>
                  <a:srgbClr val="3a4a58"/>
                </a:solidFill>
                <a:latin typeface="Corbel"/>
              </a:rPr>
              <a:t>Second level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Blip>
                <a:blip r:embed="rId4"/>
              </a:buBlip>
            </a:pPr>
            <a:r>
              <a:rPr b="0" lang="tr-TR" sz="2000" spc="-1" strike="noStrike">
                <a:solidFill>
                  <a:srgbClr val="3a4a58"/>
                </a:solidFill>
                <a:latin typeface="Corbel"/>
              </a:rPr>
              <a:t>Third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Blip>
                <a:blip r:embed="rId5"/>
              </a:buBlip>
            </a:pPr>
            <a:r>
              <a:rPr b="0" lang="tr-TR" sz="1800" spc="-1" strike="noStrike">
                <a:solidFill>
                  <a:srgbClr val="3a4a58"/>
                </a:solidFill>
                <a:latin typeface="Corbel"/>
              </a:rPr>
              <a:t>Fourth level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Blip>
                <a:blip r:embed="rId6"/>
              </a:buBlip>
            </a:pPr>
            <a:r>
              <a:rPr b="0" lang="tr-TR" sz="1800" spc="-1" strike="noStrike">
                <a:solidFill>
                  <a:srgbClr val="3a4a58"/>
                </a:solidFill>
                <a:latin typeface="Corbel"/>
              </a:rPr>
              <a:t>Fifth level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45080" y="1417320"/>
            <a:ext cx="4041360" cy="713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tr-TR" sz="2400" spc="-1" strike="noStrike">
                <a:solidFill>
                  <a:srgbClr val="3a4a58"/>
                </a:solidFill>
                <a:latin typeface="Corbel"/>
              </a:rPr>
              <a:t>Click to edit Master text styles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645080" y="2131560"/>
            <a:ext cx="4041360" cy="2669760"/>
          </a:xfrm>
          <a:prstGeom prst="rect">
            <a:avLst/>
          </a:prstGeom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Blip>
                <a:blip r:embed="rId7"/>
              </a:buBlip>
            </a:pPr>
            <a:r>
              <a:rPr b="0" lang="tr-TR" sz="2800" spc="-1" strike="noStrike">
                <a:solidFill>
                  <a:srgbClr val="3a4a58"/>
                </a:solidFill>
                <a:latin typeface="Corbel"/>
              </a:rPr>
              <a:t>Click to edit Master text styles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Blip>
                <a:blip r:embed="rId8"/>
              </a:buBlip>
            </a:pPr>
            <a:r>
              <a:rPr b="0" lang="tr-TR" sz="2400" spc="-1" strike="noStrike">
                <a:solidFill>
                  <a:srgbClr val="3a4a58"/>
                </a:solidFill>
                <a:latin typeface="Corbel"/>
              </a:rPr>
              <a:t>Second level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Blip>
                <a:blip r:embed="rId9"/>
              </a:buBlip>
            </a:pPr>
            <a:r>
              <a:rPr b="0" lang="tr-TR" sz="2000" spc="-1" strike="noStrike">
                <a:solidFill>
                  <a:srgbClr val="3a4a58"/>
                </a:solidFill>
                <a:latin typeface="Corbel"/>
              </a:rPr>
              <a:t>Third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Blip>
                <a:blip r:embed="rId10"/>
              </a:buBlip>
            </a:pPr>
            <a:r>
              <a:rPr b="0" lang="tr-TR" sz="1800" spc="-1" strike="noStrike">
                <a:solidFill>
                  <a:srgbClr val="3a4a58"/>
                </a:solidFill>
                <a:latin typeface="Corbel"/>
              </a:rPr>
              <a:t>Fourth level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Blip>
                <a:blip r:embed="rId11"/>
              </a:buBlip>
            </a:pPr>
            <a:r>
              <a:rPr b="0" lang="tr-TR" sz="1800" spc="-1" strike="noStrike">
                <a:solidFill>
                  <a:srgbClr val="3a4a58"/>
                </a:solidFill>
                <a:latin typeface="Corbel"/>
              </a:rPr>
              <a:t>Fifth level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0" y="-1440"/>
            <a:ext cx="9143640" cy="1058400"/>
          </a:xfrm>
          <a:prstGeom prst="rect">
            <a:avLst/>
          </a:prstGeom>
          <a:solidFill>
            <a:srgbClr val="00a8e1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" name="PlaceHolder 7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8" name="Group 8"/>
          <p:cNvGrpSpPr/>
          <p:nvPr/>
        </p:nvGrpSpPr>
        <p:grpSpPr>
          <a:xfrm>
            <a:off x="-2160" y="4682160"/>
            <a:ext cx="9160920" cy="1032480"/>
            <a:chOff x="-2160" y="4682160"/>
            <a:chExt cx="9160920" cy="1032480"/>
          </a:xfrm>
        </p:grpSpPr>
        <p:sp>
          <p:nvSpPr>
            <p:cNvPr id="49" name="CustomShape 9"/>
            <p:cNvSpPr/>
            <p:nvPr/>
          </p:nvSpPr>
          <p:spPr>
            <a:xfrm>
              <a:off x="6828480" y="4682160"/>
              <a:ext cx="911520" cy="911520"/>
            </a:xfrm>
            <a:prstGeom prst="ellipse">
              <a:avLst/>
            </a:prstGeom>
            <a:solidFill>
              <a:srgbClr val="ffffff"/>
            </a:solidFill>
            <a:ln w="936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-2160" y="4889160"/>
              <a:ext cx="9143640" cy="82548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11"/>
            <p:cNvSpPr/>
            <p:nvPr/>
          </p:nvSpPr>
          <p:spPr>
            <a:xfrm>
              <a:off x="6840" y="4993560"/>
              <a:ext cx="1621800" cy="57636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12"/>
            <p:cNvSpPr/>
            <p:nvPr/>
          </p:nvSpPr>
          <p:spPr>
            <a:xfrm>
              <a:off x="1615320" y="4993560"/>
              <a:ext cx="1621800" cy="57636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3237120" y="4993560"/>
              <a:ext cx="1621800" cy="57636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14"/>
            <p:cNvSpPr/>
            <p:nvPr/>
          </p:nvSpPr>
          <p:spPr>
            <a:xfrm>
              <a:off x="4859280" y="4993560"/>
              <a:ext cx="1621800" cy="57636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55" name="Picture 12" descr=""/>
            <p:cNvPicPr/>
            <p:nvPr/>
          </p:nvPicPr>
          <p:blipFill>
            <a:blip r:embed="rId12"/>
            <a:stretch/>
          </p:blipFill>
          <p:spPr>
            <a:xfrm>
              <a:off x="1731240" y="4912560"/>
              <a:ext cx="1368720" cy="789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13" descr=""/>
            <p:cNvPicPr/>
            <p:nvPr/>
          </p:nvPicPr>
          <p:blipFill>
            <a:blip r:embed="rId13"/>
            <a:stretch/>
          </p:blipFill>
          <p:spPr>
            <a:xfrm>
              <a:off x="3334680" y="4908240"/>
              <a:ext cx="1368720" cy="789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14" descr=""/>
            <p:cNvPicPr/>
            <p:nvPr/>
          </p:nvPicPr>
          <p:blipFill>
            <a:blip r:embed="rId14"/>
            <a:stretch/>
          </p:blipFill>
          <p:spPr>
            <a:xfrm>
              <a:off x="4986000" y="4900320"/>
              <a:ext cx="1368720" cy="789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2" descr=""/>
            <p:cNvPicPr/>
            <p:nvPr/>
          </p:nvPicPr>
          <p:blipFill>
            <a:blip r:embed="rId15"/>
            <a:stretch/>
          </p:blipFill>
          <p:spPr>
            <a:xfrm>
              <a:off x="6957720" y="4898880"/>
              <a:ext cx="2201040" cy="735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3" descr=""/>
            <p:cNvPicPr/>
            <p:nvPr/>
          </p:nvPicPr>
          <p:blipFill>
            <a:blip r:embed="rId16"/>
            <a:stretch/>
          </p:blipFill>
          <p:spPr>
            <a:xfrm>
              <a:off x="76320" y="5061600"/>
              <a:ext cx="1456560" cy="440280"/>
            </a:xfrm>
            <a:prstGeom prst="rect">
              <a:avLst/>
            </a:prstGeom>
            <a:ln>
              <a:noFill/>
            </a:ln>
          </p:spPr>
        </p:pic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a8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body"/>
          </p:nvPr>
        </p:nvSpPr>
        <p:spPr>
          <a:xfrm>
            <a:off x="1122480" y="1345320"/>
            <a:ext cx="8229240" cy="37713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0" y="0"/>
            <a:ext cx="9169200" cy="111708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739080" y="265320"/>
            <a:ext cx="1086480" cy="1002240"/>
          </a:xfrm>
          <a:prstGeom prst="ellipse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" name="Line 4"/>
          <p:cNvSpPr/>
          <p:nvPr/>
        </p:nvSpPr>
        <p:spPr>
          <a:xfrm flipH="1">
            <a:off x="1269720" y="1267560"/>
            <a:ext cx="12600" cy="3556800"/>
          </a:xfrm>
          <a:prstGeom prst="line">
            <a:avLst/>
          </a:prstGeom>
          <a:ln w="25560">
            <a:solidFill>
              <a:srgbClr val="ffffff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PlaceHolder 5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00a8e1"/>
                </a:solidFill>
                <a:latin typeface="Calibri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01" name="Group 6"/>
          <p:cNvGrpSpPr/>
          <p:nvPr/>
        </p:nvGrpSpPr>
        <p:grpSpPr>
          <a:xfrm>
            <a:off x="-2160" y="4585680"/>
            <a:ext cx="9143640" cy="1367640"/>
            <a:chOff x="-2160" y="4585680"/>
            <a:chExt cx="9143640" cy="1367640"/>
          </a:xfrm>
        </p:grpSpPr>
        <p:sp>
          <p:nvSpPr>
            <p:cNvPr id="102" name="CustomShape 7"/>
            <p:cNvSpPr/>
            <p:nvPr/>
          </p:nvSpPr>
          <p:spPr>
            <a:xfrm>
              <a:off x="6828480" y="4682160"/>
              <a:ext cx="911520" cy="911520"/>
            </a:xfrm>
            <a:prstGeom prst="ellipse">
              <a:avLst/>
            </a:prstGeom>
            <a:solidFill>
              <a:srgbClr val="ffffff"/>
            </a:solidFill>
            <a:ln w="936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8"/>
            <p:cNvSpPr/>
            <p:nvPr/>
          </p:nvSpPr>
          <p:spPr>
            <a:xfrm>
              <a:off x="-2160" y="4889160"/>
              <a:ext cx="9143640" cy="82548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9"/>
            <p:cNvSpPr/>
            <p:nvPr/>
          </p:nvSpPr>
          <p:spPr>
            <a:xfrm>
              <a:off x="6840" y="4993560"/>
              <a:ext cx="1621800" cy="57636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10"/>
            <p:cNvSpPr/>
            <p:nvPr/>
          </p:nvSpPr>
          <p:spPr>
            <a:xfrm>
              <a:off x="1615320" y="4993560"/>
              <a:ext cx="1621800" cy="57636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11"/>
            <p:cNvSpPr/>
            <p:nvPr/>
          </p:nvSpPr>
          <p:spPr>
            <a:xfrm>
              <a:off x="3237120" y="4993560"/>
              <a:ext cx="1621800" cy="57636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12"/>
            <p:cNvSpPr/>
            <p:nvPr/>
          </p:nvSpPr>
          <p:spPr>
            <a:xfrm>
              <a:off x="4859280" y="4993560"/>
              <a:ext cx="1621800" cy="57636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8" name="Picture 13" descr=""/>
            <p:cNvPicPr/>
            <p:nvPr/>
          </p:nvPicPr>
          <p:blipFill>
            <a:blip r:embed="rId2"/>
            <a:stretch/>
          </p:blipFill>
          <p:spPr>
            <a:xfrm>
              <a:off x="6665040" y="4585680"/>
              <a:ext cx="2371320" cy="1367640"/>
            </a:xfrm>
            <a:prstGeom prst="rect">
              <a:avLst/>
            </a:prstGeom>
            <a:ln>
              <a:noFill/>
            </a:ln>
          </p:spPr>
        </p:pic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72040" y="121320"/>
            <a:ext cx="1086480" cy="1086480"/>
          </a:xfrm>
          <a:prstGeom prst="ellipse">
            <a:avLst/>
          </a:prstGeom>
          <a:solidFill>
            <a:srgbClr val="00a8e1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0" y="-1440"/>
            <a:ext cx="9143640" cy="1058400"/>
          </a:xfrm>
          <a:prstGeom prst="rect">
            <a:avLst/>
          </a:prstGeom>
          <a:solidFill>
            <a:srgbClr val="00a8e1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7" name="PlaceHolder 3"/>
          <p:cNvSpPr>
            <a:spLocks noGrp="1"/>
          </p:cNvSpPr>
          <p:nvPr>
            <p:ph type="title"/>
          </p:nvPr>
        </p:nvSpPr>
        <p:spPr>
          <a:xfrm>
            <a:off x="446760" y="248760"/>
            <a:ext cx="8229240" cy="9522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48" name="Group 4"/>
          <p:cNvGrpSpPr/>
          <p:nvPr/>
        </p:nvGrpSpPr>
        <p:grpSpPr>
          <a:xfrm>
            <a:off x="-2160" y="4682160"/>
            <a:ext cx="9143640" cy="1032480"/>
            <a:chOff x="-2160" y="4682160"/>
            <a:chExt cx="9143640" cy="1032480"/>
          </a:xfrm>
        </p:grpSpPr>
        <p:sp>
          <p:nvSpPr>
            <p:cNvPr id="149" name="CustomShape 5"/>
            <p:cNvSpPr/>
            <p:nvPr/>
          </p:nvSpPr>
          <p:spPr>
            <a:xfrm>
              <a:off x="6828480" y="4682160"/>
              <a:ext cx="911520" cy="911520"/>
            </a:xfrm>
            <a:prstGeom prst="ellipse">
              <a:avLst/>
            </a:prstGeom>
            <a:solidFill>
              <a:srgbClr val="ffffff"/>
            </a:solidFill>
            <a:ln w="936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6"/>
            <p:cNvSpPr/>
            <p:nvPr/>
          </p:nvSpPr>
          <p:spPr>
            <a:xfrm>
              <a:off x="-2160" y="4889160"/>
              <a:ext cx="9143640" cy="82548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7"/>
            <p:cNvSpPr/>
            <p:nvPr/>
          </p:nvSpPr>
          <p:spPr>
            <a:xfrm>
              <a:off x="6840" y="4993560"/>
              <a:ext cx="1621800" cy="57636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8"/>
            <p:cNvSpPr/>
            <p:nvPr/>
          </p:nvSpPr>
          <p:spPr>
            <a:xfrm>
              <a:off x="1615320" y="4993560"/>
              <a:ext cx="1621800" cy="57636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9"/>
            <p:cNvSpPr/>
            <p:nvPr/>
          </p:nvSpPr>
          <p:spPr>
            <a:xfrm>
              <a:off x="3237120" y="4993560"/>
              <a:ext cx="1621800" cy="57636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10"/>
            <p:cNvSpPr/>
            <p:nvPr/>
          </p:nvSpPr>
          <p:spPr>
            <a:xfrm>
              <a:off x="4859280" y="4993560"/>
              <a:ext cx="1621800" cy="57636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55" name="Picture 13" descr=""/>
          <p:cNvPicPr/>
          <p:nvPr/>
        </p:nvPicPr>
        <p:blipFill>
          <a:blip r:embed="rId2"/>
          <a:stretch/>
        </p:blipFill>
        <p:spPr>
          <a:xfrm>
            <a:off x="6665040" y="4585680"/>
            <a:ext cx="2371320" cy="1367640"/>
          </a:xfrm>
          <a:prstGeom prst="rect">
            <a:avLst/>
          </a:prstGeom>
          <a:ln>
            <a:noFill/>
          </a:ln>
        </p:spPr>
      </p:pic>
      <p:sp>
        <p:nvSpPr>
          <p:cNvPr id="156" name="PlaceHolder 11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wmf"/><Relationship Id="rId7" Type="http://schemas.openxmlformats.org/officeDocument/2006/relationships/image" Target="../media/image4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serkan.bingol@bilgeadam.com" TargetMode="External"/><Relationship Id="rId2" Type="http://schemas.openxmlformats.org/officeDocument/2006/relationships/hyperlink" Target="https://www.linkedin.com/in/sbingol/" TargetMode="External"/><Relationship Id="rId3" Type="http://schemas.openxmlformats.org/officeDocument/2006/relationships/hyperlink" Target="https://github.com/serkanbingol" TargetMode="External"/><Relationship Id="rId4" Type="http://schemas.openxmlformats.org/officeDocument/2006/relationships/hyperlink" Target="https://medium.com/@serkanbingoll" TargetMode="External"/><Relationship Id="rId5" Type="http://schemas.openxmlformats.org/officeDocument/2006/relationships/hyperlink" Target="https://www.bilgeadam.com/" TargetMode="External"/><Relationship Id="rId6" Type="http://schemas.openxmlformats.org/officeDocument/2006/relationships/hyperlink" Target="https://www.linkedin.com/company/bilge-adam/" TargetMode="External"/><Relationship Id="rId7" Type="http://schemas.openxmlformats.org/officeDocument/2006/relationships/hyperlink" Target="https://twitter.com/bilgeadam" TargetMode="External"/><Relationship Id="rId8" Type="http://schemas.openxmlformats.org/officeDocument/2006/relationships/hyperlink" Target="https://medium.com/batech" TargetMode="External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wmf"/><Relationship Id="rId3" Type="http://schemas.openxmlformats.org/officeDocument/2006/relationships/image" Target="../media/image65.wmf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hyperlink" Target="mailto:serkan.bingol@bilgeadam.com" TargetMode="External"/><Relationship Id="rId3" Type="http://schemas.openxmlformats.org/officeDocument/2006/relationships/hyperlink" Target="https://medium.com/batech/tagged/webinar" TargetMode="External"/><Relationship Id="rId4" Type="http://schemas.openxmlformats.org/officeDocument/2006/relationships/hyperlink" Target="https://github.com/serkanbingol/aws-webinar-presentation" TargetMode="External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a8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67640" y="3289680"/>
            <a:ext cx="7772040" cy="1872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tr-TR" sz="4400" spc="-1" strike="noStrike">
                <a:solidFill>
                  <a:srgbClr val="ffffff"/>
                </a:solidFill>
                <a:latin typeface="Ubuntu"/>
              </a:rPr>
              <a:t>Creating a VPC and Deploying a Web Application</a:t>
            </a:r>
            <a:r>
              <a:rPr b="0" lang="tr-TR" sz="4400" spc="-1" strike="noStrike">
                <a:solidFill>
                  <a:srgbClr val="ffffff"/>
                </a:solidFill>
                <a:latin typeface="Segoe UI Light"/>
              </a:rPr>
              <a:t> 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3915360" y="4937760"/>
            <a:ext cx="1293840" cy="69912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539640" y="-94680"/>
            <a:ext cx="8136720" cy="1295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latin typeface="Ubuntu"/>
              </a:rPr>
              <a:t>Subnets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179640" y="2137320"/>
            <a:ext cx="2448000" cy="28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Freeform 3"/>
          <p:cNvSpPr/>
          <p:nvPr/>
        </p:nvSpPr>
        <p:spPr>
          <a:xfrm>
            <a:off x="3903120" y="2221200"/>
            <a:ext cx="766440" cy="766440"/>
          </a:xfrm>
          <a:custGeom>
            <a:avLst/>
            <a:gdLst/>
            <a:ahLst/>
            <a:rect l="0" t="0" r="r" b="b"/>
            <a:pathLst>
              <a:path w="2129" h="2129">
                <a:moveTo>
                  <a:pt x="2128" y="0"/>
                </a:moveTo>
                <a:cubicBezTo>
                  <a:pt x="1904" y="0"/>
                  <a:pt x="1682" y="35"/>
                  <a:pt x="1470" y="104"/>
                </a:cubicBezTo>
                <a:cubicBezTo>
                  <a:pt x="1258" y="173"/>
                  <a:pt x="1057" y="275"/>
                  <a:pt x="877" y="406"/>
                </a:cubicBezTo>
                <a:cubicBezTo>
                  <a:pt x="696" y="537"/>
                  <a:pt x="537" y="696"/>
                  <a:pt x="406" y="877"/>
                </a:cubicBezTo>
                <a:cubicBezTo>
                  <a:pt x="275" y="1057"/>
                  <a:pt x="173" y="1258"/>
                  <a:pt x="104" y="1470"/>
                </a:cubicBezTo>
                <a:cubicBezTo>
                  <a:pt x="35" y="1682"/>
                  <a:pt x="0" y="1904"/>
                  <a:pt x="0" y="2127"/>
                </a:cubicBezTo>
                <a:lnTo>
                  <a:pt x="2128" y="2128"/>
                </a:lnTo>
                <a:lnTo>
                  <a:pt x="2128" y="0"/>
                </a:ln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</p:sp>
      <p:sp>
        <p:nvSpPr>
          <p:cNvPr id="277" name="Freeform 4"/>
          <p:cNvSpPr/>
          <p:nvPr/>
        </p:nvSpPr>
        <p:spPr>
          <a:xfrm>
            <a:off x="4669200" y="2221200"/>
            <a:ext cx="766440" cy="766440"/>
          </a:xfrm>
          <a:custGeom>
            <a:avLst/>
            <a:gdLst/>
            <a:ahLst/>
            <a:rect l="0" t="0" r="r" b="b"/>
            <a:pathLst>
              <a:path w="2129" h="2129">
                <a:moveTo>
                  <a:pt x="2128" y="2128"/>
                </a:moveTo>
                <a:cubicBezTo>
                  <a:pt x="2128" y="1904"/>
                  <a:pt x="2092" y="1682"/>
                  <a:pt x="2023" y="1470"/>
                </a:cubicBezTo>
                <a:cubicBezTo>
                  <a:pt x="1954" y="1258"/>
                  <a:pt x="1852" y="1057"/>
                  <a:pt x="1721" y="877"/>
                </a:cubicBezTo>
                <a:cubicBezTo>
                  <a:pt x="1590" y="696"/>
                  <a:pt x="1431" y="537"/>
                  <a:pt x="1250" y="406"/>
                </a:cubicBezTo>
                <a:cubicBezTo>
                  <a:pt x="1070" y="275"/>
                  <a:pt x="869" y="173"/>
                  <a:pt x="657" y="104"/>
                </a:cubicBezTo>
                <a:cubicBezTo>
                  <a:pt x="445" y="35"/>
                  <a:pt x="223" y="0"/>
                  <a:pt x="0" y="0"/>
                </a:cubicBezTo>
                <a:lnTo>
                  <a:pt x="0" y="2128"/>
                </a:lnTo>
                <a:lnTo>
                  <a:pt x="2128" y="2128"/>
                </a:ln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</p:sp>
      <p:sp>
        <p:nvSpPr>
          <p:cNvPr id="278" name="Freeform 5"/>
          <p:cNvSpPr/>
          <p:nvPr/>
        </p:nvSpPr>
        <p:spPr>
          <a:xfrm>
            <a:off x="4669200" y="2986920"/>
            <a:ext cx="766440" cy="766440"/>
          </a:xfrm>
          <a:custGeom>
            <a:avLst/>
            <a:gdLst/>
            <a:ahLst/>
            <a:rect l="0" t="0" r="r" b="b"/>
            <a:pathLst>
              <a:path w="2129" h="2129">
                <a:moveTo>
                  <a:pt x="0" y="2128"/>
                </a:moveTo>
                <a:cubicBezTo>
                  <a:pt x="223" y="2128"/>
                  <a:pt x="445" y="2092"/>
                  <a:pt x="657" y="2023"/>
                </a:cubicBezTo>
                <a:cubicBezTo>
                  <a:pt x="869" y="1954"/>
                  <a:pt x="1070" y="1852"/>
                  <a:pt x="1250" y="1721"/>
                </a:cubicBezTo>
                <a:cubicBezTo>
                  <a:pt x="1431" y="1590"/>
                  <a:pt x="1590" y="1431"/>
                  <a:pt x="1721" y="1250"/>
                </a:cubicBezTo>
                <a:cubicBezTo>
                  <a:pt x="1852" y="1070"/>
                  <a:pt x="1954" y="869"/>
                  <a:pt x="2023" y="657"/>
                </a:cubicBezTo>
                <a:cubicBezTo>
                  <a:pt x="2092" y="445"/>
                  <a:pt x="2128" y="223"/>
                  <a:pt x="2128" y="0"/>
                </a:cubicBezTo>
                <a:lnTo>
                  <a:pt x="0" y="0"/>
                </a:lnTo>
                <a:lnTo>
                  <a:pt x="0" y="2128"/>
                </a:ln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</p:sp>
      <p:sp>
        <p:nvSpPr>
          <p:cNvPr id="279" name="Freeform 6"/>
          <p:cNvSpPr/>
          <p:nvPr/>
        </p:nvSpPr>
        <p:spPr>
          <a:xfrm>
            <a:off x="3903120" y="2986560"/>
            <a:ext cx="766440" cy="766800"/>
          </a:xfrm>
          <a:custGeom>
            <a:avLst/>
            <a:gdLst/>
            <a:ahLst/>
            <a:rect l="0" t="0" r="r" b="b"/>
            <a:pathLst>
              <a:path w="2129" h="2130">
                <a:moveTo>
                  <a:pt x="0" y="0"/>
                </a:moveTo>
                <a:cubicBezTo>
                  <a:pt x="0" y="224"/>
                  <a:pt x="35" y="446"/>
                  <a:pt x="104" y="658"/>
                </a:cubicBezTo>
                <a:cubicBezTo>
                  <a:pt x="173" y="870"/>
                  <a:pt x="275" y="1071"/>
                  <a:pt x="406" y="1251"/>
                </a:cubicBezTo>
                <a:cubicBezTo>
                  <a:pt x="537" y="1432"/>
                  <a:pt x="696" y="1591"/>
                  <a:pt x="877" y="1722"/>
                </a:cubicBezTo>
                <a:cubicBezTo>
                  <a:pt x="1057" y="1853"/>
                  <a:pt x="1258" y="1955"/>
                  <a:pt x="1470" y="2024"/>
                </a:cubicBezTo>
                <a:cubicBezTo>
                  <a:pt x="1682" y="2093"/>
                  <a:pt x="1904" y="2129"/>
                  <a:pt x="2128" y="2129"/>
                </a:cubicBezTo>
                <a:lnTo>
                  <a:pt x="2128" y="1"/>
                </a:lnTo>
                <a:lnTo>
                  <a:pt x="0" y="0"/>
                </a:ln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</p:sp>
      <p:sp>
        <p:nvSpPr>
          <p:cNvPr id="280" name="CustomShape 7"/>
          <p:cNvSpPr/>
          <p:nvPr/>
        </p:nvSpPr>
        <p:spPr>
          <a:xfrm>
            <a:off x="548640" y="1489680"/>
            <a:ext cx="8408880" cy="2076480"/>
          </a:xfrm>
          <a:prstGeom prst="rect">
            <a:avLst/>
          </a:prstGeom>
          <a:noFill/>
          <a:ln w="25560">
            <a:solidFill>
              <a:srgbClr val="7671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Freeform 8"/>
          <p:cNvSpPr/>
          <p:nvPr/>
        </p:nvSpPr>
        <p:spPr>
          <a:xfrm>
            <a:off x="636120" y="1681920"/>
            <a:ext cx="825480" cy="825480"/>
          </a:xfrm>
          <a:custGeom>
            <a:avLst/>
            <a:gdLst/>
            <a:ahLst/>
            <a:rect l="0" t="0" r="r" b="b"/>
            <a:pathLst>
              <a:path w="2293" h="2293">
                <a:moveTo>
                  <a:pt x="2292" y="0"/>
                </a:moveTo>
                <a:cubicBezTo>
                  <a:pt x="2050" y="0"/>
                  <a:pt x="1811" y="37"/>
                  <a:pt x="1583" y="112"/>
                </a:cubicBezTo>
                <a:cubicBezTo>
                  <a:pt x="1354" y="186"/>
                  <a:pt x="1138" y="296"/>
                  <a:pt x="944" y="438"/>
                </a:cubicBezTo>
                <a:cubicBezTo>
                  <a:pt x="749" y="578"/>
                  <a:pt x="578" y="749"/>
                  <a:pt x="438" y="944"/>
                </a:cubicBezTo>
                <a:cubicBezTo>
                  <a:pt x="296" y="1138"/>
                  <a:pt x="186" y="1354"/>
                  <a:pt x="112" y="1582"/>
                </a:cubicBezTo>
                <a:cubicBezTo>
                  <a:pt x="37" y="1811"/>
                  <a:pt x="0" y="2050"/>
                  <a:pt x="0" y="2290"/>
                </a:cubicBezTo>
                <a:lnTo>
                  <a:pt x="2292" y="2292"/>
                </a:lnTo>
                <a:lnTo>
                  <a:pt x="2292" y="0"/>
                </a:lnTo>
              </a:path>
            </a:pathLst>
          </a:custGeom>
          <a:solidFill>
            <a:srgbClr val="f4b183"/>
          </a:solidFill>
          <a:ln>
            <a:noFill/>
          </a:ln>
        </p:spPr>
      </p:sp>
      <p:sp>
        <p:nvSpPr>
          <p:cNvPr id="282" name="Freeform 9"/>
          <p:cNvSpPr/>
          <p:nvPr/>
        </p:nvSpPr>
        <p:spPr>
          <a:xfrm>
            <a:off x="1461240" y="1681920"/>
            <a:ext cx="825480" cy="825480"/>
          </a:xfrm>
          <a:custGeom>
            <a:avLst/>
            <a:gdLst/>
            <a:ahLst/>
            <a:rect l="0" t="0" r="r" b="b"/>
            <a:pathLst>
              <a:path w="2293" h="2293">
                <a:moveTo>
                  <a:pt x="2292" y="2292"/>
                </a:moveTo>
                <a:cubicBezTo>
                  <a:pt x="2292" y="2050"/>
                  <a:pt x="2252" y="1811"/>
                  <a:pt x="2178" y="1582"/>
                </a:cubicBezTo>
                <a:cubicBezTo>
                  <a:pt x="2104" y="1354"/>
                  <a:pt x="1994" y="1138"/>
                  <a:pt x="1853" y="944"/>
                </a:cubicBezTo>
                <a:cubicBezTo>
                  <a:pt x="1712" y="749"/>
                  <a:pt x="1540" y="578"/>
                  <a:pt x="1346" y="438"/>
                </a:cubicBezTo>
                <a:cubicBezTo>
                  <a:pt x="1152" y="296"/>
                  <a:pt x="936" y="186"/>
                  <a:pt x="707" y="112"/>
                </a:cubicBezTo>
                <a:cubicBezTo>
                  <a:pt x="479" y="37"/>
                  <a:pt x="240" y="0"/>
                  <a:pt x="0" y="0"/>
                </a:cubicBezTo>
                <a:lnTo>
                  <a:pt x="0" y="2292"/>
                </a:lnTo>
                <a:lnTo>
                  <a:pt x="2292" y="2292"/>
                </a:lnTo>
              </a:path>
            </a:pathLst>
          </a:custGeom>
          <a:solidFill>
            <a:srgbClr val="f4b183"/>
          </a:solidFill>
          <a:ln>
            <a:noFill/>
          </a:ln>
        </p:spPr>
      </p:sp>
      <p:sp>
        <p:nvSpPr>
          <p:cNvPr id="283" name="Freeform 10"/>
          <p:cNvSpPr/>
          <p:nvPr/>
        </p:nvSpPr>
        <p:spPr>
          <a:xfrm>
            <a:off x="1461240" y="2506680"/>
            <a:ext cx="825480" cy="825120"/>
          </a:xfrm>
          <a:custGeom>
            <a:avLst/>
            <a:gdLst/>
            <a:ahLst/>
            <a:rect l="0" t="0" r="r" b="b"/>
            <a:pathLst>
              <a:path w="2293" h="2292">
                <a:moveTo>
                  <a:pt x="0" y="2291"/>
                </a:moveTo>
                <a:cubicBezTo>
                  <a:pt x="240" y="2291"/>
                  <a:pt x="479" y="2252"/>
                  <a:pt x="707" y="2178"/>
                </a:cubicBezTo>
                <a:cubicBezTo>
                  <a:pt x="936" y="2104"/>
                  <a:pt x="1152" y="1994"/>
                  <a:pt x="1346" y="1853"/>
                </a:cubicBezTo>
                <a:cubicBezTo>
                  <a:pt x="1540" y="1712"/>
                  <a:pt x="1712" y="1540"/>
                  <a:pt x="1853" y="1345"/>
                </a:cubicBezTo>
                <a:cubicBezTo>
                  <a:pt x="1994" y="1152"/>
                  <a:pt x="2104" y="935"/>
                  <a:pt x="2178" y="707"/>
                </a:cubicBezTo>
                <a:cubicBezTo>
                  <a:pt x="2252" y="479"/>
                  <a:pt x="2292" y="240"/>
                  <a:pt x="2292" y="0"/>
                </a:cubicBezTo>
                <a:lnTo>
                  <a:pt x="0" y="0"/>
                </a:lnTo>
                <a:lnTo>
                  <a:pt x="0" y="2291"/>
                </a:lnTo>
              </a:path>
            </a:pathLst>
          </a:custGeom>
          <a:solidFill>
            <a:srgbClr val="f4b183"/>
          </a:solidFill>
          <a:ln>
            <a:noFill/>
          </a:ln>
        </p:spPr>
      </p:sp>
      <p:sp>
        <p:nvSpPr>
          <p:cNvPr id="284" name="Freeform 11"/>
          <p:cNvSpPr/>
          <p:nvPr/>
        </p:nvSpPr>
        <p:spPr>
          <a:xfrm>
            <a:off x="636120" y="2506320"/>
            <a:ext cx="825480" cy="825480"/>
          </a:xfrm>
          <a:custGeom>
            <a:avLst/>
            <a:gdLst/>
            <a:ahLst/>
            <a:rect l="0" t="0" r="r" b="b"/>
            <a:pathLst>
              <a:path w="2293" h="2293">
                <a:moveTo>
                  <a:pt x="0" y="0"/>
                </a:moveTo>
                <a:cubicBezTo>
                  <a:pt x="0" y="242"/>
                  <a:pt x="37" y="480"/>
                  <a:pt x="112" y="708"/>
                </a:cubicBezTo>
                <a:cubicBezTo>
                  <a:pt x="186" y="937"/>
                  <a:pt x="296" y="1153"/>
                  <a:pt x="438" y="1347"/>
                </a:cubicBezTo>
                <a:cubicBezTo>
                  <a:pt x="578" y="1541"/>
                  <a:pt x="749" y="1713"/>
                  <a:pt x="944" y="1854"/>
                </a:cubicBezTo>
                <a:cubicBezTo>
                  <a:pt x="1138" y="1995"/>
                  <a:pt x="1354" y="2105"/>
                  <a:pt x="1583" y="2179"/>
                </a:cubicBezTo>
                <a:cubicBezTo>
                  <a:pt x="1811" y="2253"/>
                  <a:pt x="2050" y="2292"/>
                  <a:pt x="2292" y="2292"/>
                </a:cubicBezTo>
                <a:lnTo>
                  <a:pt x="2292" y="1"/>
                </a:lnTo>
                <a:lnTo>
                  <a:pt x="0" y="0"/>
                </a:lnTo>
              </a:path>
            </a:pathLst>
          </a:custGeom>
          <a:solidFill>
            <a:srgbClr val="f4b183"/>
          </a:solidFill>
          <a:ln>
            <a:noFill/>
          </a:ln>
        </p:spPr>
      </p:sp>
      <p:sp>
        <p:nvSpPr>
          <p:cNvPr id="285" name="TextShape 12"/>
          <p:cNvSpPr txBox="1"/>
          <p:nvPr/>
        </p:nvSpPr>
        <p:spPr>
          <a:xfrm>
            <a:off x="817920" y="2137320"/>
            <a:ext cx="673200" cy="30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00" spc="-1" strike="noStrike">
                <a:solidFill>
                  <a:srgbClr val="000000"/>
                </a:solidFill>
                <a:latin typeface="Ubuntu"/>
                <a:ea typeface="Arial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Ubuntu"/>
                <a:ea typeface="Arial"/>
              </a:rPr>
              <a:t>Subnet 1 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Ubuntu"/>
                <a:ea typeface="Arial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Ubuntu"/>
                <a:ea typeface="Arial"/>
              </a:rPr>
              <a:t>251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6" name="TextShape 13"/>
          <p:cNvSpPr txBox="1"/>
          <p:nvPr/>
        </p:nvSpPr>
        <p:spPr>
          <a:xfrm>
            <a:off x="1491840" y="2137320"/>
            <a:ext cx="673560" cy="30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00" spc="-1" strike="noStrike">
                <a:solidFill>
                  <a:srgbClr val="000000"/>
                </a:solidFill>
                <a:latin typeface="Ubuntu"/>
                <a:ea typeface="Arial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Ubuntu"/>
                <a:ea typeface="Arial"/>
              </a:rPr>
              <a:t>Subnet 2 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Ubuntu"/>
                <a:ea typeface="Arial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Ubuntu"/>
                <a:ea typeface="Arial"/>
              </a:rPr>
              <a:t>251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7" name="TextShape 14"/>
          <p:cNvSpPr txBox="1"/>
          <p:nvPr/>
        </p:nvSpPr>
        <p:spPr>
          <a:xfrm>
            <a:off x="817920" y="2635560"/>
            <a:ext cx="673200" cy="30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00" spc="-1" strike="noStrike">
                <a:solidFill>
                  <a:srgbClr val="000000"/>
                </a:solidFill>
                <a:latin typeface="Ubuntu"/>
                <a:ea typeface="Arial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Ubuntu"/>
                <a:ea typeface="Arial"/>
              </a:rPr>
              <a:t>Subnet 3 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Ubuntu"/>
                <a:ea typeface="Arial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Ubuntu"/>
                <a:ea typeface="Arial"/>
              </a:rPr>
              <a:t>251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8" name="TextShape 15"/>
          <p:cNvSpPr txBox="1"/>
          <p:nvPr/>
        </p:nvSpPr>
        <p:spPr>
          <a:xfrm>
            <a:off x="1469880" y="2635560"/>
            <a:ext cx="625320" cy="28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00" spc="-1" strike="noStrike">
                <a:solidFill>
                  <a:srgbClr val="000000"/>
                </a:solidFill>
                <a:latin typeface="Ubuntu"/>
                <a:ea typeface="Arial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Ubuntu"/>
                <a:ea typeface="Arial"/>
              </a:rPr>
              <a:t>Subnet 4 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Ubuntu"/>
                <a:ea typeface="Arial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Ubuntu"/>
                <a:ea typeface="Arial"/>
              </a:rPr>
              <a:t>251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9" name="TextShape 16"/>
          <p:cNvSpPr txBox="1"/>
          <p:nvPr/>
        </p:nvSpPr>
        <p:spPr>
          <a:xfrm>
            <a:off x="2373840" y="1522800"/>
            <a:ext cx="6242040" cy="213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Subnetler VPC CIDR bloğunun alt kümeleridir.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Subnetlerin sahip olduğu aralıklar birbirleri üzerine gelemezler.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Her subnet sadece bir Avalability Zone üzerinde bulunabilir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Avalability Zonelar birden fazla subnet barındırabilir.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AWS içinde kullandığımız kaynakları subnetlerin IP aralıkları içinde konumlandırabiliriz.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latin typeface="Ubuntu"/>
              </a:rPr>
              <a:t>Örnek Kullanım:</a:t>
            </a:r>
            <a:r>
              <a:rPr b="0" lang="en-US" sz="1600" spc="-1" strike="noStrike">
                <a:latin typeface="Ubuntu"/>
              </a:rPr>
              <a:t> 10.0.0.0/22  Bu subnet için toplamda *1024 adet IP bölümlemesi yapılmıştır.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Ubuntu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0" name="TextShape 17"/>
          <p:cNvSpPr txBox="1"/>
          <p:nvPr/>
        </p:nvSpPr>
        <p:spPr>
          <a:xfrm>
            <a:off x="457200" y="3823560"/>
            <a:ext cx="8412480" cy="93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* Belirlenen IP bloğu içindeki ilk 4 ve son 1 tane adresi kullanamamaktayız. 1) Network Adresi , 2) VPC Router , 3) AWS DNS sağlayıcı , 4) AWS için genel kullanım ve 5) Network yayın adresi için AWS tarafından rezerve edilmişlerdir.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825480" y="2011680"/>
            <a:ext cx="7589520" cy="2574360"/>
          </a:xfrm>
          <a:prstGeom prst="roundRect">
            <a:avLst>
              <a:gd name="adj" fmla="val 9818"/>
            </a:avLst>
          </a:prstGeom>
          <a:noFill/>
          <a:ln w="10080">
            <a:solidFill>
              <a:srgbClr val="ed1c24"/>
            </a:solidFill>
            <a:round/>
          </a:ln>
          <a:effectLst>
            <a:outerShdw dist="23040" dir="5400000">
              <a:srgbClr val="ce181e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2" name="CustomShape 2"/>
          <p:cNvSpPr/>
          <p:nvPr/>
        </p:nvSpPr>
        <p:spPr>
          <a:xfrm>
            <a:off x="276840" y="1659960"/>
            <a:ext cx="8595360" cy="3108960"/>
          </a:xfrm>
          <a:prstGeom prst="roundRect">
            <a:avLst>
              <a:gd name="adj" fmla="val 9818"/>
            </a:avLst>
          </a:prstGeom>
          <a:noFill/>
          <a:ln w="936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93" name="Picture 35" descr=""/>
          <p:cNvPicPr/>
          <p:nvPr/>
        </p:nvPicPr>
        <p:blipFill>
          <a:blip r:embed="rId1"/>
          <a:stretch/>
        </p:blipFill>
        <p:spPr>
          <a:xfrm>
            <a:off x="122760" y="1384920"/>
            <a:ext cx="615960" cy="615960"/>
          </a:xfrm>
          <a:prstGeom prst="rect">
            <a:avLst/>
          </a:prstGeom>
          <a:ln>
            <a:noFill/>
          </a:ln>
        </p:spPr>
      </p:pic>
      <p:pic>
        <p:nvPicPr>
          <p:cNvPr id="294" name="Picture 44" descr=""/>
          <p:cNvPicPr/>
          <p:nvPr/>
        </p:nvPicPr>
        <p:blipFill>
          <a:blip r:embed="rId2"/>
          <a:stretch/>
        </p:blipFill>
        <p:spPr>
          <a:xfrm>
            <a:off x="718560" y="1859400"/>
            <a:ext cx="492120" cy="320760"/>
          </a:xfrm>
          <a:prstGeom prst="rect">
            <a:avLst/>
          </a:prstGeom>
          <a:ln>
            <a:noFill/>
          </a:ln>
        </p:spPr>
      </p:pic>
      <p:sp>
        <p:nvSpPr>
          <p:cNvPr id="295" name="CustomShape 3"/>
          <p:cNvSpPr/>
          <p:nvPr/>
        </p:nvSpPr>
        <p:spPr>
          <a:xfrm>
            <a:off x="3682440" y="2122920"/>
            <a:ext cx="2011680" cy="2097360"/>
          </a:xfrm>
          <a:prstGeom prst="roundRect">
            <a:avLst>
              <a:gd name="adj" fmla="val 9818"/>
            </a:avLst>
          </a:prstGeom>
          <a:noFill/>
          <a:ln w="19080">
            <a:solidFill>
              <a:srgbClr val="f7981f"/>
            </a:solidFill>
            <a:custDash>
              <a:ds d="800000" sp="300000"/>
            </a:custDash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6" name="CustomShape 4"/>
          <p:cNvSpPr/>
          <p:nvPr/>
        </p:nvSpPr>
        <p:spPr>
          <a:xfrm>
            <a:off x="1191600" y="2122920"/>
            <a:ext cx="2011680" cy="2097360"/>
          </a:xfrm>
          <a:prstGeom prst="roundRect">
            <a:avLst>
              <a:gd name="adj" fmla="val 9818"/>
            </a:avLst>
          </a:prstGeom>
          <a:noFill/>
          <a:ln w="19080">
            <a:solidFill>
              <a:srgbClr val="f7981f"/>
            </a:solidFill>
            <a:custDash>
              <a:ds d="800000" sp="300000"/>
            </a:custDash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7" name="CustomShape 5"/>
          <p:cNvSpPr/>
          <p:nvPr/>
        </p:nvSpPr>
        <p:spPr>
          <a:xfrm>
            <a:off x="6220440" y="2122920"/>
            <a:ext cx="2011680" cy="2097360"/>
          </a:xfrm>
          <a:prstGeom prst="roundRect">
            <a:avLst>
              <a:gd name="adj" fmla="val 9818"/>
            </a:avLst>
          </a:prstGeom>
          <a:noFill/>
          <a:ln w="19080">
            <a:solidFill>
              <a:srgbClr val="f7981f"/>
            </a:solidFill>
            <a:custDash>
              <a:ds d="800000" sp="300000"/>
            </a:custDash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8" name="CustomShape 6"/>
          <p:cNvSpPr/>
          <p:nvPr/>
        </p:nvSpPr>
        <p:spPr>
          <a:xfrm>
            <a:off x="1099800" y="4272840"/>
            <a:ext cx="227016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79448"/>
                </a:solidFill>
                <a:latin typeface="Ubuntu"/>
                <a:ea typeface="Amazon Ember"/>
              </a:rPr>
              <a:t>Availability Zone 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9" name="CustomShape 7"/>
          <p:cNvSpPr/>
          <p:nvPr/>
        </p:nvSpPr>
        <p:spPr>
          <a:xfrm>
            <a:off x="3568680" y="4272840"/>
            <a:ext cx="227016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79448"/>
                </a:solidFill>
                <a:latin typeface="Ubuntu"/>
                <a:ea typeface="Amazon Ember"/>
              </a:rPr>
              <a:t>Availability Zone 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0" name="CustomShape 8"/>
          <p:cNvSpPr/>
          <p:nvPr/>
        </p:nvSpPr>
        <p:spPr>
          <a:xfrm>
            <a:off x="6129000" y="4272840"/>
            <a:ext cx="227016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79448"/>
                </a:solidFill>
                <a:latin typeface="Ubuntu"/>
                <a:ea typeface="Amazon Ember"/>
              </a:rPr>
              <a:t>Availability Zone 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1" name="TextShape 9"/>
          <p:cNvSpPr txBox="1"/>
          <p:nvPr/>
        </p:nvSpPr>
        <p:spPr>
          <a:xfrm>
            <a:off x="577440" y="1369080"/>
            <a:ext cx="2370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Ubuntu"/>
              </a:rPr>
              <a:t>Ireland Region ( eu-west-1 )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2" name="TextShape 10"/>
          <p:cNvSpPr txBox="1"/>
          <p:nvPr/>
        </p:nvSpPr>
        <p:spPr>
          <a:xfrm>
            <a:off x="1106640" y="1770840"/>
            <a:ext cx="2370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ce181e"/>
                </a:solidFill>
                <a:latin typeface="Ubuntu"/>
              </a:rPr>
              <a:t>10.0.0.0/16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CustomShape 11"/>
          <p:cNvSpPr/>
          <p:nvPr/>
        </p:nvSpPr>
        <p:spPr>
          <a:xfrm>
            <a:off x="1371600" y="2394000"/>
            <a:ext cx="1629720" cy="1612080"/>
          </a:xfrm>
          <a:prstGeom prst="roundRect">
            <a:avLst>
              <a:gd name="adj" fmla="val 9818"/>
            </a:avLst>
          </a:prstGeom>
          <a:noFill/>
          <a:ln w="19080">
            <a:solidFill>
              <a:srgbClr val="454fa1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4" name="CustomShape 12"/>
          <p:cNvSpPr/>
          <p:nvPr/>
        </p:nvSpPr>
        <p:spPr>
          <a:xfrm>
            <a:off x="1407600" y="2887200"/>
            <a:ext cx="1520280" cy="6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0" lang="en-US" sz="1200" spc="-1" strike="noStrike">
                <a:solidFill>
                  <a:srgbClr val="0066b3"/>
                </a:solidFill>
                <a:latin typeface="Ubuntu"/>
                <a:ea typeface="Amazon Ember"/>
              </a:rPr>
              <a:t>Public subne</a:t>
            </a:r>
            <a:r>
              <a:rPr b="0" lang="en-US" sz="1200" spc="-1" strike="noStrike">
                <a:solidFill>
                  <a:srgbClr val="21409a"/>
                </a:solidFill>
                <a:latin typeface="Ubuntu"/>
                <a:ea typeface="Amazon Ember"/>
              </a:rPr>
              <a:t>t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0" lang="en-US" sz="1200" spc="-1" strike="noStrike">
                <a:solidFill>
                  <a:srgbClr val="0066b3"/>
                </a:solidFill>
                <a:latin typeface="Ubuntu"/>
                <a:ea typeface="Amazon Ember"/>
              </a:rPr>
              <a:t>10.0.1.0/24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5" name="CustomShape 13"/>
          <p:cNvSpPr/>
          <p:nvPr/>
        </p:nvSpPr>
        <p:spPr>
          <a:xfrm>
            <a:off x="3856680" y="2394000"/>
            <a:ext cx="1629720" cy="1612080"/>
          </a:xfrm>
          <a:prstGeom prst="roundRect">
            <a:avLst>
              <a:gd name="adj" fmla="val 9818"/>
            </a:avLst>
          </a:prstGeom>
          <a:noFill/>
          <a:ln w="19080">
            <a:solidFill>
              <a:srgbClr val="0066b3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6" name="CustomShape 14"/>
          <p:cNvSpPr/>
          <p:nvPr/>
        </p:nvSpPr>
        <p:spPr>
          <a:xfrm>
            <a:off x="6456240" y="2394000"/>
            <a:ext cx="1629720" cy="1612080"/>
          </a:xfrm>
          <a:prstGeom prst="roundRect">
            <a:avLst>
              <a:gd name="adj" fmla="val 9818"/>
            </a:avLst>
          </a:prstGeom>
          <a:noFill/>
          <a:ln w="19080">
            <a:solidFill>
              <a:srgbClr val="0066b3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7" name="CustomShape 15"/>
          <p:cNvSpPr/>
          <p:nvPr/>
        </p:nvSpPr>
        <p:spPr>
          <a:xfrm>
            <a:off x="3874680" y="2870640"/>
            <a:ext cx="1520280" cy="6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0" lang="en-US" sz="1200" spc="-1" strike="noStrike">
                <a:solidFill>
                  <a:srgbClr val="0066b3"/>
                </a:solidFill>
                <a:latin typeface="Ubuntu"/>
                <a:ea typeface="Amazon Ember"/>
              </a:rPr>
              <a:t>Private subne</a:t>
            </a:r>
            <a:r>
              <a:rPr b="0" lang="en-US" sz="1200" spc="-1" strike="noStrike">
                <a:solidFill>
                  <a:srgbClr val="21409a"/>
                </a:solidFill>
                <a:latin typeface="Ubuntu"/>
                <a:ea typeface="Amazon Ember"/>
              </a:rPr>
              <a:t>t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0" lang="en-US" sz="1200" spc="-1" strike="noStrike">
                <a:solidFill>
                  <a:srgbClr val="0066b3"/>
                </a:solidFill>
                <a:latin typeface="Ubuntu"/>
                <a:ea typeface="Amazon Ember"/>
              </a:rPr>
              <a:t>10.0.2.0/24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8" name="CustomShape 16"/>
          <p:cNvSpPr/>
          <p:nvPr/>
        </p:nvSpPr>
        <p:spPr>
          <a:xfrm>
            <a:off x="6492240" y="2870640"/>
            <a:ext cx="1520280" cy="6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0" lang="en-US" sz="1200" spc="-1" strike="noStrike">
                <a:solidFill>
                  <a:srgbClr val="0066b3"/>
                </a:solidFill>
                <a:latin typeface="Ubuntu"/>
                <a:ea typeface="Amazon Ember"/>
              </a:rPr>
              <a:t>Private subne</a:t>
            </a:r>
            <a:r>
              <a:rPr b="0" lang="en-US" sz="1200" spc="-1" strike="noStrike">
                <a:solidFill>
                  <a:srgbClr val="21409a"/>
                </a:solidFill>
                <a:latin typeface="Ubuntu"/>
                <a:ea typeface="Amazon Ember"/>
              </a:rPr>
              <a:t>t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0" lang="en-US" sz="1200" spc="-1" strike="noStrike">
                <a:solidFill>
                  <a:srgbClr val="0066b3"/>
                </a:solidFill>
                <a:latin typeface="Ubuntu"/>
                <a:ea typeface="Amazon Ember"/>
              </a:rPr>
              <a:t>10.0.3.0/24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9" name="TextShape 17"/>
          <p:cNvSpPr txBox="1"/>
          <p:nvPr/>
        </p:nvSpPr>
        <p:spPr>
          <a:xfrm>
            <a:off x="539640" y="-93960"/>
            <a:ext cx="8136720" cy="1295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latin typeface="Ubuntu"/>
              </a:rPr>
              <a:t>VPC Diagram II 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slow">
    <p:push dir="u"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539640" y="-94680"/>
            <a:ext cx="8136720" cy="1295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latin typeface="Ubuntu"/>
              </a:rPr>
              <a:t>Route Tables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179640" y="2137320"/>
            <a:ext cx="2448000" cy="28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"/>
          <p:cNvSpPr/>
          <p:nvPr/>
        </p:nvSpPr>
        <p:spPr>
          <a:xfrm>
            <a:off x="548640" y="1483200"/>
            <a:ext cx="8408880" cy="2814480"/>
          </a:xfrm>
          <a:prstGeom prst="rect">
            <a:avLst/>
          </a:prstGeom>
          <a:noFill/>
          <a:ln w="25560">
            <a:solidFill>
              <a:srgbClr val="7671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TextShape 4"/>
          <p:cNvSpPr txBox="1"/>
          <p:nvPr/>
        </p:nvSpPr>
        <p:spPr>
          <a:xfrm>
            <a:off x="2461680" y="1617120"/>
            <a:ext cx="6495840" cy="258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AWS kaynakları arasında network trafiğini yönlendirmek için kullanılırlar.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Route tabler network trafiğinin yönlendirilmesi için bir kurallar seti barındırır.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Her VPC ‘ye ait bir ana Route table vardır.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İstenilirse özel route tablelar oluşturulur.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Bütün subnetler bir adet route table ile ilişkilendirilmek zorundalar.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En iyi pratik olarak her subnet için özel bir route table kullanmaktır.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Ubuntu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314" name="Table 5"/>
          <p:cNvGraphicFramePr/>
          <p:nvPr/>
        </p:nvGraphicFramePr>
        <p:xfrm>
          <a:off x="657720" y="2323080"/>
          <a:ext cx="1704600" cy="716760"/>
        </p:xfrm>
        <a:graphic>
          <a:graphicData uri="http://schemas.openxmlformats.org/drawingml/2006/table">
            <a:tbl>
              <a:tblPr/>
              <a:tblGrid>
                <a:gridCol w="1047960"/>
                <a:gridCol w="657000"/>
              </a:tblGrid>
              <a:tr h="433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Ubuntu"/>
                          <a:ea typeface="Amazon Ember"/>
                        </a:rPr>
                        <a:t>Destination</a:t>
                      </a:r>
                      <a:endParaRPr b="0" lang="en-US" sz="1200" spc="-1" strike="noStrike">
                        <a:latin typeface="Ubuntu"/>
                      </a:endParaRPr>
                    </a:p>
                  </a:txBody>
                  <a:tcPr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Ubuntu"/>
                          <a:ea typeface="Amazon Ember"/>
                        </a:rPr>
                        <a:t>Target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a5a5a5"/>
                    </a:solidFill>
                  </a:tcPr>
                </a:tc>
              </a:tr>
              <a:tr h="28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Ubuntu"/>
                          <a:ea typeface="Amazon Ember"/>
                        </a:rPr>
                        <a:t>10.0.0.0/16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Ubuntu"/>
                          <a:ea typeface="Amazon Embe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Ubuntu"/>
                          <a:ea typeface="Amazon Ember"/>
                        </a:rPr>
                        <a:t>local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transition spd="slow">
    <p:push dir="u"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539640" y="-94680"/>
            <a:ext cx="8136720" cy="1295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latin typeface="Ubuntu"/>
              </a:rPr>
              <a:t>Gateways – Internet Gateway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4096800" y="3344760"/>
            <a:ext cx="146700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17" name="Group 3"/>
          <p:cNvGrpSpPr/>
          <p:nvPr/>
        </p:nvGrpSpPr>
        <p:grpSpPr>
          <a:xfrm>
            <a:off x="274320" y="1463040"/>
            <a:ext cx="1973160" cy="3273120"/>
            <a:chOff x="274320" y="1463040"/>
            <a:chExt cx="1973160" cy="3273120"/>
          </a:xfrm>
        </p:grpSpPr>
        <p:sp>
          <p:nvSpPr>
            <p:cNvPr id="318" name="CustomShape 4"/>
            <p:cNvSpPr/>
            <p:nvPr/>
          </p:nvSpPr>
          <p:spPr>
            <a:xfrm>
              <a:off x="548640" y="3193200"/>
              <a:ext cx="1387080" cy="81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262626"/>
                  </a:solidFill>
                  <a:latin typeface="Ubuntu"/>
                  <a:ea typeface="Amazon Ember"/>
                </a:rPr>
                <a:t> </a:t>
              </a:r>
              <a:r>
                <a:rPr b="0" lang="en-US" sz="2400" spc="-1" strike="noStrike">
                  <a:solidFill>
                    <a:srgbClr val="262626"/>
                  </a:solidFill>
                  <a:latin typeface="Ubuntu"/>
                  <a:ea typeface="Amazon Ember"/>
                </a:rPr>
                <a:t>Internet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262626"/>
                  </a:solidFill>
                  <a:latin typeface="Ubuntu"/>
                  <a:ea typeface="Amazon Ember"/>
                </a:rPr>
                <a:t>Gateways</a:t>
              </a:r>
              <a:endParaRPr b="0" lang="en-US" sz="2400" spc="-1" strike="noStrike">
                <a:latin typeface="Arial"/>
              </a:endParaRPr>
            </a:p>
          </p:txBody>
        </p:sp>
        <p:pic>
          <p:nvPicPr>
            <p:cNvPr id="319" name="Picture 29" descr=""/>
            <p:cNvPicPr/>
            <p:nvPr/>
          </p:nvPicPr>
          <p:blipFill>
            <a:blip r:embed="rId1"/>
            <a:stretch/>
          </p:blipFill>
          <p:spPr>
            <a:xfrm>
              <a:off x="795240" y="2084400"/>
              <a:ext cx="893880" cy="937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0" name="CustomShape 5"/>
            <p:cNvSpPr/>
            <p:nvPr/>
          </p:nvSpPr>
          <p:spPr>
            <a:xfrm>
              <a:off x="274320" y="1463040"/>
              <a:ext cx="1973160" cy="3273120"/>
            </a:xfrm>
            <a:prstGeom prst="rect">
              <a:avLst/>
            </a:prstGeom>
            <a:noFill/>
            <a:ln w="50760">
              <a:solidFill>
                <a:srgbClr val="ed7d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1" name="CustomShape 6"/>
          <p:cNvSpPr/>
          <p:nvPr/>
        </p:nvSpPr>
        <p:spPr>
          <a:xfrm>
            <a:off x="5814360" y="1267200"/>
            <a:ext cx="148680" cy="29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7"/>
          <p:cNvSpPr/>
          <p:nvPr/>
        </p:nvSpPr>
        <p:spPr>
          <a:xfrm>
            <a:off x="4072680" y="2377440"/>
            <a:ext cx="1505160" cy="19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3" name="Group 8"/>
          <p:cNvGrpSpPr/>
          <p:nvPr/>
        </p:nvGrpSpPr>
        <p:grpSpPr>
          <a:xfrm>
            <a:off x="2699280" y="1521360"/>
            <a:ext cx="2238480" cy="3233520"/>
            <a:chOff x="2699280" y="1521360"/>
            <a:chExt cx="2238480" cy="3233520"/>
          </a:xfrm>
        </p:grpSpPr>
        <p:sp>
          <p:nvSpPr>
            <p:cNvPr id="324" name="CustomShape 9"/>
            <p:cNvSpPr/>
            <p:nvPr/>
          </p:nvSpPr>
          <p:spPr>
            <a:xfrm>
              <a:off x="2931840" y="3694680"/>
              <a:ext cx="1851120" cy="830520"/>
            </a:xfrm>
            <a:prstGeom prst="roundRect">
              <a:avLst>
                <a:gd name="adj" fmla="val 9818"/>
              </a:avLst>
            </a:prstGeom>
            <a:noFill/>
            <a:ln w="936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25" name="Group 10"/>
            <p:cNvGrpSpPr/>
            <p:nvPr/>
          </p:nvGrpSpPr>
          <p:grpSpPr>
            <a:xfrm>
              <a:off x="2699280" y="1521360"/>
              <a:ext cx="2238480" cy="3233520"/>
              <a:chOff x="2699280" y="1521360"/>
              <a:chExt cx="2238480" cy="3233520"/>
            </a:xfrm>
          </p:grpSpPr>
          <p:sp>
            <p:nvSpPr>
              <p:cNvPr id="326" name="CustomShape 11"/>
              <p:cNvSpPr/>
              <p:nvPr/>
            </p:nvSpPr>
            <p:spPr>
              <a:xfrm>
                <a:off x="2931840" y="4115160"/>
                <a:ext cx="1435320" cy="3322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ed7d31"/>
                    </a:solidFill>
                    <a:latin typeface="Ubuntu"/>
                    <a:ea typeface="Amazon Ember"/>
                  </a:rPr>
                  <a:t>10.0.10.0/24</a:t>
                </a:r>
                <a:endParaRPr b="0" lang="en-US" sz="10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Ubuntu"/>
                    <a:ea typeface="Amazon Ember"/>
                  </a:rPr>
                  <a:t>Public subnet</a:t>
                </a:r>
                <a:r>
                  <a:rPr b="0" lang="en-US" sz="1200" spc="-1" strike="noStrike">
                    <a:solidFill>
                      <a:srgbClr val="000000"/>
                    </a:solidFill>
                    <a:latin typeface="Ubuntu"/>
                    <a:ea typeface="Amazon Ember"/>
                  </a:rPr>
                  <a:t> </a:t>
                </a:r>
                <a:endParaRPr b="0" lang="en-US" sz="1200" spc="-1" strike="noStrike">
                  <a:latin typeface="Arial"/>
                </a:endParaRPr>
              </a:p>
            </p:txBody>
          </p:sp>
          <p:pic>
            <p:nvPicPr>
              <p:cNvPr id="327" name="Picture 6" descr=""/>
              <p:cNvPicPr/>
              <p:nvPr/>
            </p:nvPicPr>
            <p:blipFill>
              <a:blip r:embed="rId2"/>
              <a:srcRect l="6686" t="0" r="7710" b="0"/>
              <a:stretch/>
            </p:blipFill>
            <p:spPr>
              <a:xfrm>
                <a:off x="3320640" y="3760560"/>
                <a:ext cx="361800" cy="4233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28" name="CustomShape 12"/>
              <p:cNvSpPr/>
              <p:nvPr/>
            </p:nvSpPr>
            <p:spPr>
              <a:xfrm>
                <a:off x="3705120" y="3760560"/>
                <a:ext cx="1097280" cy="495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000000"/>
                    </a:solidFill>
                    <a:latin typeface="Ubuntu"/>
                    <a:ea typeface="Amazon Ember"/>
                  </a:rPr>
                  <a:t>EC2 Instance </a:t>
                </a:r>
                <a:r>
                  <a:rPr b="1" lang="en-US" sz="1000" spc="-1" strike="noStrike">
                    <a:solidFill>
                      <a:srgbClr val="000000"/>
                    </a:solidFill>
                    <a:latin typeface="Ubuntu"/>
                    <a:ea typeface="Amazon Ember"/>
                  </a:rPr>
                  <a:t>with public IP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329" name="CustomShape 13"/>
              <p:cNvSpPr/>
              <p:nvPr/>
            </p:nvSpPr>
            <p:spPr>
              <a:xfrm flipH="1" flipV="1" rot="5400000">
                <a:off x="3593880" y="2844000"/>
                <a:ext cx="821160" cy="1005120"/>
              </a:xfrm>
              <a:prstGeom prst="bentConnector3">
                <a:avLst>
                  <a:gd name="adj1" fmla="val 50000"/>
                </a:avLst>
              </a:prstGeom>
              <a:noFill/>
              <a:ln w="25560">
                <a:solidFill>
                  <a:srgbClr val="4f81bd"/>
                </a:solidFill>
                <a:round/>
              </a:ln>
              <a:effectLst>
                <a:outerShdw dist="20160" dir="5400000">
                  <a:srgbClr val="000000">
                    <a:alpha val="38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0" name="CustomShape 14"/>
              <p:cNvSpPr/>
              <p:nvPr/>
            </p:nvSpPr>
            <p:spPr>
              <a:xfrm>
                <a:off x="2699280" y="2750760"/>
                <a:ext cx="2238480" cy="2004120"/>
              </a:xfrm>
              <a:prstGeom prst="roundRect">
                <a:avLst>
                  <a:gd name="adj" fmla="val 9818"/>
                </a:avLst>
              </a:prstGeom>
              <a:noFill/>
              <a:ln w="9360">
                <a:solidFill>
                  <a:srgbClr val="000000"/>
                </a:solidFill>
                <a:round/>
              </a:ln>
              <a:effectLst>
                <a:outerShdw dist="23040" dir="540000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CustomShape 15"/>
              <p:cNvSpPr/>
              <p:nvPr/>
            </p:nvSpPr>
            <p:spPr>
              <a:xfrm>
                <a:off x="3075840" y="2554200"/>
                <a:ext cx="1435320" cy="1958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1" lang="en-US" sz="1200" spc="-1" strike="noStrike">
                    <a:solidFill>
                      <a:srgbClr val="000000"/>
                    </a:solidFill>
                    <a:latin typeface="Ubuntu"/>
                    <a:ea typeface="Amazon Ember"/>
                  </a:rPr>
                  <a:t>10.0.0.0/16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332" name="CustomShape 16"/>
              <p:cNvSpPr/>
              <p:nvPr/>
            </p:nvSpPr>
            <p:spPr>
              <a:xfrm>
                <a:off x="3156480" y="2896560"/>
                <a:ext cx="1337760" cy="272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000000"/>
                    </a:solidFill>
                    <a:latin typeface="Ubuntu"/>
                    <a:ea typeface="Amazon Ember"/>
                  </a:rPr>
                  <a:t>Internet gateway</a:t>
                </a:r>
                <a:endParaRPr b="0" lang="en-US" sz="1000" spc="-1" strike="noStrike">
                  <a:latin typeface="Arial"/>
                </a:endParaRPr>
              </a:p>
            </p:txBody>
          </p:sp>
          <p:pic>
            <p:nvPicPr>
              <p:cNvPr id="333" name="Picture 14" descr=""/>
              <p:cNvPicPr/>
              <p:nvPr/>
            </p:nvPicPr>
            <p:blipFill>
              <a:blip r:embed="rId3"/>
              <a:stretch/>
            </p:blipFill>
            <p:spPr>
              <a:xfrm>
                <a:off x="4181400" y="1521360"/>
                <a:ext cx="651600" cy="6519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34" name="Line 17"/>
              <p:cNvSpPr/>
              <p:nvPr/>
            </p:nvSpPr>
            <p:spPr>
              <a:xfrm flipV="1">
                <a:off x="4507560" y="2174040"/>
                <a:ext cx="360" cy="352080"/>
              </a:xfrm>
              <a:prstGeom prst="line">
                <a:avLst/>
              </a:prstGeom>
              <a:ln w="25560">
                <a:solidFill>
                  <a:srgbClr val="4f81bd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35" name="Picture 17" descr=""/>
              <p:cNvPicPr/>
              <p:nvPr/>
            </p:nvPicPr>
            <p:blipFill>
              <a:blip r:embed="rId4"/>
              <a:stretch/>
            </p:blipFill>
            <p:spPr>
              <a:xfrm>
                <a:off x="4308840" y="2532240"/>
                <a:ext cx="387000" cy="4057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36" name="Picture 18" descr=""/>
              <p:cNvPicPr/>
              <p:nvPr/>
            </p:nvPicPr>
            <p:blipFill>
              <a:blip r:embed="rId5"/>
              <a:stretch/>
            </p:blipFill>
            <p:spPr>
              <a:xfrm>
                <a:off x="2735280" y="2579040"/>
                <a:ext cx="392400" cy="2559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37" name="CustomShape 18"/>
              <p:cNvSpPr/>
              <p:nvPr/>
            </p:nvSpPr>
            <p:spPr>
              <a:xfrm>
                <a:off x="3339360" y="1625040"/>
                <a:ext cx="842040" cy="272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algn="ctr">
                  <a:lnSpc>
                    <a:spcPct val="100000"/>
                  </a:lnSpc>
                </a:pPr>
                <a:r>
                  <a:rPr b="1" lang="en-US" sz="1000" spc="-1" strike="noStrike">
                    <a:solidFill>
                      <a:srgbClr val="000000"/>
                    </a:solidFill>
                    <a:latin typeface="Ubuntu"/>
                    <a:ea typeface="Amazon Ember"/>
                  </a:rPr>
                  <a:t>     </a:t>
                </a:r>
                <a:r>
                  <a:rPr b="1" lang="en-US" sz="1000" spc="-1" strike="noStrike">
                    <a:solidFill>
                      <a:srgbClr val="000000"/>
                    </a:solidFill>
                    <a:latin typeface="Ubuntu"/>
                    <a:ea typeface="Amazon Ember"/>
                  </a:rPr>
                  <a:t>Users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</p:grpSp>
      <p:sp>
        <p:nvSpPr>
          <p:cNvPr id="338" name="TextShape 19"/>
          <p:cNvSpPr txBox="1"/>
          <p:nvPr/>
        </p:nvSpPr>
        <p:spPr>
          <a:xfrm>
            <a:off x="5041440" y="1289880"/>
            <a:ext cx="4030560" cy="213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Public Subnetlerin internet erişimini sağlarlar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VPC içindeki EC2 instancelar ve internet arasında iletişimi sağlamaktadır.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High Avalaible bir yapıda bulunurlar.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339" name="Table 20"/>
          <p:cNvGraphicFramePr/>
          <p:nvPr/>
        </p:nvGraphicFramePr>
        <p:xfrm>
          <a:off x="5247000" y="3566160"/>
          <a:ext cx="3713760" cy="1209600"/>
        </p:xfrm>
        <a:graphic>
          <a:graphicData uri="http://schemas.openxmlformats.org/drawingml/2006/table">
            <a:tbl>
              <a:tblPr/>
              <a:tblGrid>
                <a:gridCol w="2282400"/>
                <a:gridCol w="1431720"/>
              </a:tblGrid>
              <a:tr h="51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Ubuntu"/>
                          <a:ea typeface="Amazon Ember"/>
                        </a:rPr>
                        <a:t>Destination</a:t>
                      </a:r>
                      <a:endParaRPr b="0" lang="en-US" sz="1800" spc="-1" strike="noStrike">
                        <a:latin typeface="Ubuntu"/>
                      </a:endParaRPr>
                    </a:p>
                  </a:txBody>
                  <a:tcPr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Ubuntu"/>
                          <a:ea typeface="Amazon Ember"/>
                        </a:rPr>
                        <a:t>Target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a5a5a5"/>
                    </a:solidFill>
                  </a:tcPr>
                </a:tc>
              </a:tr>
              <a:tr h="3376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Ubuntu"/>
                          <a:ea typeface="Amazon Ember"/>
                        </a:rPr>
                        <a:t>10.0.0.0/16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Ubuntu"/>
                          <a:ea typeface="Amazon Ember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Ubuntu"/>
                          <a:ea typeface="Amazon Ember"/>
                        </a:rPr>
                        <a:t>local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0f0f0"/>
                    </a:solidFill>
                  </a:tcPr>
                </a:tc>
              </a:tr>
              <a:tr h="336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Ubuntu"/>
                        </a:rPr>
                        <a:t>0.0.0.0/0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Ubuntu"/>
                        </a:rPr>
                        <a:t>&lt;igw-id&gt;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transition spd="slow">
    <p:push dir="u"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539640" y="-94680"/>
            <a:ext cx="8136720" cy="1295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latin typeface="Ubuntu"/>
              </a:rPr>
              <a:t>Gateways – Nat Gateway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4096800" y="3344760"/>
            <a:ext cx="146700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3"/>
          <p:cNvSpPr/>
          <p:nvPr/>
        </p:nvSpPr>
        <p:spPr>
          <a:xfrm>
            <a:off x="5814360" y="1267200"/>
            <a:ext cx="148680" cy="29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4"/>
          <p:cNvSpPr/>
          <p:nvPr/>
        </p:nvSpPr>
        <p:spPr>
          <a:xfrm>
            <a:off x="4072680" y="2377440"/>
            <a:ext cx="1505160" cy="19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5"/>
          <p:cNvSpPr/>
          <p:nvPr/>
        </p:nvSpPr>
        <p:spPr>
          <a:xfrm>
            <a:off x="2926080" y="3882600"/>
            <a:ext cx="1851120" cy="830520"/>
          </a:xfrm>
          <a:prstGeom prst="roundRect">
            <a:avLst>
              <a:gd name="adj" fmla="val 9818"/>
            </a:avLst>
          </a:prstGeom>
          <a:noFill/>
          <a:ln w="936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5" name="CustomShape 6"/>
          <p:cNvSpPr/>
          <p:nvPr/>
        </p:nvSpPr>
        <p:spPr>
          <a:xfrm>
            <a:off x="3790080" y="4303080"/>
            <a:ext cx="1435320" cy="33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ed7d31"/>
                </a:solidFill>
                <a:latin typeface="Ubuntu"/>
                <a:ea typeface="Amazon Ember"/>
              </a:rPr>
              <a:t>10.0.20.0/24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Ubuntu"/>
                <a:ea typeface="Amazon Ember"/>
              </a:rPr>
              <a:t>Private subnet</a:t>
            </a:r>
            <a:r>
              <a:rPr b="0" lang="en-US" sz="1200" spc="-1" strike="noStrike">
                <a:solidFill>
                  <a:srgbClr val="000000"/>
                </a:solidFill>
                <a:latin typeface="Ubuntu"/>
                <a:ea typeface="Amazon Ember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46" name="Picture 6" descr=""/>
          <p:cNvPicPr/>
          <p:nvPr/>
        </p:nvPicPr>
        <p:blipFill>
          <a:blip r:embed="rId1"/>
          <a:srcRect l="6686" t="0" r="7710" b="0"/>
          <a:stretch/>
        </p:blipFill>
        <p:spPr>
          <a:xfrm>
            <a:off x="3112920" y="3940560"/>
            <a:ext cx="361800" cy="423360"/>
          </a:xfrm>
          <a:prstGeom prst="rect">
            <a:avLst/>
          </a:prstGeom>
          <a:ln>
            <a:noFill/>
          </a:ln>
        </p:spPr>
      </p:pic>
      <p:sp>
        <p:nvSpPr>
          <p:cNvPr id="347" name="CustomShape 7"/>
          <p:cNvSpPr/>
          <p:nvPr/>
        </p:nvSpPr>
        <p:spPr>
          <a:xfrm>
            <a:off x="3430440" y="3940920"/>
            <a:ext cx="1565640" cy="49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Ubuntu"/>
                <a:ea typeface="Amazon Ember"/>
              </a:rPr>
              <a:t>Private EC2 Instance </a:t>
            </a:r>
            <a:r>
              <a:rPr b="1" lang="en-US" sz="1000" spc="-1" strike="noStrike">
                <a:solidFill>
                  <a:srgbClr val="000000"/>
                </a:solidFill>
                <a:latin typeface="Ubuntu"/>
                <a:ea typeface="Amazon Ember"/>
              </a:rPr>
              <a:t>with private IP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8" name="CustomShape 8"/>
          <p:cNvSpPr/>
          <p:nvPr/>
        </p:nvSpPr>
        <p:spPr>
          <a:xfrm flipH="1" flipV="1" rot="5400000">
            <a:off x="3350160" y="2778120"/>
            <a:ext cx="1106280" cy="121536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4f81bd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9" name="CustomShape 9"/>
          <p:cNvSpPr/>
          <p:nvPr/>
        </p:nvSpPr>
        <p:spPr>
          <a:xfrm>
            <a:off x="2699280" y="2750760"/>
            <a:ext cx="2238480" cy="2004120"/>
          </a:xfrm>
          <a:prstGeom prst="roundRect">
            <a:avLst>
              <a:gd name="adj" fmla="val 9818"/>
            </a:avLst>
          </a:prstGeom>
          <a:noFill/>
          <a:ln w="936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0" name="CustomShape 10"/>
          <p:cNvSpPr/>
          <p:nvPr/>
        </p:nvSpPr>
        <p:spPr>
          <a:xfrm>
            <a:off x="3039840" y="2518200"/>
            <a:ext cx="1435320" cy="19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Ubuntu"/>
                <a:ea typeface="Amazon Ember"/>
              </a:rPr>
              <a:t>10.0.0.0/16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1" name="CustomShape 11"/>
          <p:cNvSpPr/>
          <p:nvPr/>
        </p:nvSpPr>
        <p:spPr>
          <a:xfrm>
            <a:off x="3108960" y="2306880"/>
            <a:ext cx="13377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Ubuntu"/>
                <a:ea typeface="Amazon Ember"/>
              </a:rPr>
              <a:t>Internet gateway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352" name="Picture 14" descr=""/>
          <p:cNvPicPr/>
          <p:nvPr/>
        </p:nvPicPr>
        <p:blipFill>
          <a:blip r:embed="rId2"/>
          <a:stretch/>
        </p:blipFill>
        <p:spPr>
          <a:xfrm>
            <a:off x="4181400" y="1521360"/>
            <a:ext cx="651600" cy="651960"/>
          </a:xfrm>
          <a:prstGeom prst="rect">
            <a:avLst/>
          </a:prstGeom>
          <a:ln>
            <a:noFill/>
          </a:ln>
        </p:spPr>
      </p:pic>
      <p:sp>
        <p:nvSpPr>
          <p:cNvPr id="353" name="Line 12"/>
          <p:cNvSpPr/>
          <p:nvPr/>
        </p:nvSpPr>
        <p:spPr>
          <a:xfrm flipV="1">
            <a:off x="4507560" y="2174040"/>
            <a:ext cx="360" cy="35208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54" name="Picture 17" descr=""/>
          <p:cNvPicPr/>
          <p:nvPr/>
        </p:nvPicPr>
        <p:blipFill>
          <a:blip r:embed="rId3"/>
          <a:stretch/>
        </p:blipFill>
        <p:spPr>
          <a:xfrm>
            <a:off x="4308840" y="2532240"/>
            <a:ext cx="387000" cy="405720"/>
          </a:xfrm>
          <a:prstGeom prst="rect">
            <a:avLst/>
          </a:prstGeom>
          <a:ln>
            <a:noFill/>
          </a:ln>
        </p:spPr>
      </p:pic>
      <p:pic>
        <p:nvPicPr>
          <p:cNvPr id="355" name="Picture 18" descr=""/>
          <p:cNvPicPr/>
          <p:nvPr/>
        </p:nvPicPr>
        <p:blipFill>
          <a:blip r:embed="rId4"/>
          <a:stretch/>
        </p:blipFill>
        <p:spPr>
          <a:xfrm>
            <a:off x="2735280" y="2579040"/>
            <a:ext cx="392400" cy="255960"/>
          </a:xfrm>
          <a:prstGeom prst="rect">
            <a:avLst/>
          </a:prstGeom>
          <a:ln>
            <a:noFill/>
          </a:ln>
        </p:spPr>
      </p:pic>
      <p:sp>
        <p:nvSpPr>
          <p:cNvPr id="356" name="CustomShape 13"/>
          <p:cNvSpPr/>
          <p:nvPr/>
        </p:nvSpPr>
        <p:spPr>
          <a:xfrm>
            <a:off x="3339360" y="1625040"/>
            <a:ext cx="8420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Ubuntu"/>
                <a:ea typeface="Amazon Ember"/>
              </a:rPr>
              <a:t>     </a:t>
            </a:r>
            <a:r>
              <a:rPr b="1" lang="en-US" sz="1000" spc="-1" strike="noStrike">
                <a:solidFill>
                  <a:srgbClr val="000000"/>
                </a:solidFill>
                <a:latin typeface="Ubuntu"/>
                <a:ea typeface="Amazon Ember"/>
              </a:rPr>
              <a:t>Users</a:t>
            </a:r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357" name="Table 14"/>
          <p:cNvGraphicFramePr/>
          <p:nvPr/>
        </p:nvGraphicFramePr>
        <p:xfrm>
          <a:off x="6126480" y="3045960"/>
          <a:ext cx="2806920" cy="786960"/>
        </p:xfrm>
        <a:graphic>
          <a:graphicData uri="http://schemas.openxmlformats.org/drawingml/2006/table">
            <a:tbl>
              <a:tblPr/>
              <a:tblGrid>
                <a:gridCol w="1853280"/>
                <a:gridCol w="954000"/>
              </a:tblGrid>
              <a:tr h="26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Ubuntu"/>
                          <a:ea typeface="Amazon Ember"/>
                        </a:rPr>
                        <a:t>Destination</a:t>
                      </a:r>
                      <a:endParaRPr b="0" lang="en-US" sz="1200" spc="-1" strike="noStrike">
                        <a:latin typeface="Ubuntu"/>
                      </a:endParaRPr>
                    </a:p>
                  </a:txBody>
                  <a:tcPr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Ubuntu"/>
                          <a:ea typeface="Amazon Ember"/>
                        </a:rPr>
                        <a:t>Target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a5a5a5"/>
                    </a:solidFill>
                  </a:tcPr>
                </a:tc>
              </a:tr>
              <a:tr h="26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Ubuntu"/>
                          <a:ea typeface="Amazon Ember"/>
                        </a:rPr>
                        <a:t>10.0.0.0/16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Ubuntu"/>
                          <a:ea typeface="Amazon Embe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Ubuntu"/>
                          <a:ea typeface="Amazon Ember"/>
                        </a:rPr>
                        <a:t>local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0f0f0"/>
                    </a:solidFill>
                  </a:tcPr>
                </a:tc>
              </a:tr>
              <a:tr h="26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Ubuntu"/>
                        </a:rPr>
                        <a:t>0.0.0.0/0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Ubuntu"/>
                        </a:rPr>
                        <a:t>&lt;igw-id&gt;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pSp>
        <p:nvGrpSpPr>
          <p:cNvPr id="358" name="Group 15"/>
          <p:cNvGrpSpPr/>
          <p:nvPr/>
        </p:nvGrpSpPr>
        <p:grpSpPr>
          <a:xfrm>
            <a:off x="274320" y="1463040"/>
            <a:ext cx="1973160" cy="3273120"/>
            <a:chOff x="274320" y="1463040"/>
            <a:chExt cx="1973160" cy="3273120"/>
          </a:xfrm>
        </p:grpSpPr>
        <p:sp>
          <p:nvSpPr>
            <p:cNvPr id="359" name="CustomShape 16"/>
            <p:cNvSpPr/>
            <p:nvPr/>
          </p:nvSpPr>
          <p:spPr>
            <a:xfrm>
              <a:off x="548640" y="3193200"/>
              <a:ext cx="1387080" cy="81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262626"/>
                  </a:solidFill>
                  <a:latin typeface="Ubuntu"/>
                  <a:ea typeface="Amazon Ember"/>
                </a:rPr>
                <a:t>      </a:t>
              </a:r>
              <a:r>
                <a:rPr b="0" lang="en-US" sz="2400" spc="-1" strike="noStrike">
                  <a:solidFill>
                    <a:srgbClr val="262626"/>
                  </a:solidFill>
                  <a:latin typeface="Ubuntu"/>
                  <a:ea typeface="Amazon Ember"/>
                </a:rPr>
                <a:t>Nat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262626"/>
                  </a:solidFill>
                  <a:latin typeface="Ubuntu"/>
                  <a:ea typeface="Amazon Ember"/>
                </a:rPr>
                <a:t>Gateways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60" name="CustomShape 17"/>
            <p:cNvSpPr/>
            <p:nvPr/>
          </p:nvSpPr>
          <p:spPr>
            <a:xfrm>
              <a:off x="274320" y="1463040"/>
              <a:ext cx="1973160" cy="3273120"/>
            </a:xfrm>
            <a:prstGeom prst="rect">
              <a:avLst/>
            </a:prstGeom>
            <a:noFill/>
            <a:ln w="50760">
              <a:solidFill>
                <a:srgbClr val="ed7d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61" name="Picture 30" descr=""/>
            <p:cNvPicPr/>
            <p:nvPr/>
          </p:nvPicPr>
          <p:blipFill>
            <a:blip r:embed="rId5"/>
            <a:stretch/>
          </p:blipFill>
          <p:spPr>
            <a:xfrm>
              <a:off x="822960" y="2101320"/>
              <a:ext cx="887400" cy="9162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62" name="Picture 56" descr=""/>
          <p:cNvPicPr/>
          <p:nvPr/>
        </p:nvPicPr>
        <p:blipFill>
          <a:blip r:embed="rId6"/>
          <a:stretch/>
        </p:blipFill>
        <p:spPr>
          <a:xfrm>
            <a:off x="2984040" y="3828240"/>
            <a:ext cx="124920" cy="139680"/>
          </a:xfrm>
          <a:prstGeom prst="rect">
            <a:avLst/>
          </a:prstGeom>
          <a:ln>
            <a:noFill/>
          </a:ln>
        </p:spPr>
      </p:pic>
      <p:sp>
        <p:nvSpPr>
          <p:cNvPr id="363" name="CustomShape 18"/>
          <p:cNvSpPr/>
          <p:nvPr/>
        </p:nvSpPr>
        <p:spPr>
          <a:xfrm>
            <a:off x="2903760" y="2943000"/>
            <a:ext cx="1851120" cy="830520"/>
          </a:xfrm>
          <a:prstGeom prst="roundRect">
            <a:avLst>
              <a:gd name="adj" fmla="val 9818"/>
            </a:avLst>
          </a:prstGeom>
          <a:noFill/>
          <a:ln w="936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4" name="CustomShape 19"/>
          <p:cNvSpPr/>
          <p:nvPr/>
        </p:nvSpPr>
        <p:spPr>
          <a:xfrm>
            <a:off x="3785040" y="3383280"/>
            <a:ext cx="1028160" cy="33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ed7d31"/>
                </a:solidFill>
                <a:latin typeface="Ubuntu"/>
                <a:ea typeface="Amazon Ember"/>
              </a:rPr>
              <a:t>10.0.10.0/24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Ubuntu"/>
                <a:ea typeface="Amazon Ember"/>
              </a:rPr>
              <a:t>Public subnet</a:t>
            </a:r>
            <a:r>
              <a:rPr b="0" lang="en-US" sz="1200" spc="-1" strike="noStrike">
                <a:solidFill>
                  <a:srgbClr val="000000"/>
                </a:solidFill>
                <a:latin typeface="Ubuntu"/>
                <a:ea typeface="Amazon Ember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65" name="Picture 61" descr=""/>
          <p:cNvPicPr/>
          <p:nvPr/>
        </p:nvPicPr>
        <p:blipFill>
          <a:blip r:embed="rId7"/>
          <a:stretch/>
        </p:blipFill>
        <p:spPr>
          <a:xfrm>
            <a:off x="3108960" y="3200400"/>
            <a:ext cx="367920" cy="380160"/>
          </a:xfrm>
          <a:prstGeom prst="rect">
            <a:avLst/>
          </a:prstGeom>
          <a:ln>
            <a:noFill/>
          </a:ln>
        </p:spPr>
      </p:pic>
      <p:sp>
        <p:nvSpPr>
          <p:cNvPr id="366" name="CustomShape 20"/>
          <p:cNvSpPr/>
          <p:nvPr/>
        </p:nvSpPr>
        <p:spPr>
          <a:xfrm>
            <a:off x="3079800" y="3019680"/>
            <a:ext cx="13377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Ubuntu"/>
                <a:ea typeface="Amazon Ember"/>
              </a:rPr>
              <a:t>VPC NAT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Ubuntu"/>
                <a:ea typeface="Amazon Ember"/>
              </a:rPr>
              <a:t>gateway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67" name="TextShape 21"/>
          <p:cNvSpPr txBox="1"/>
          <p:nvPr/>
        </p:nvSpPr>
        <p:spPr>
          <a:xfrm>
            <a:off x="5041440" y="1200960"/>
            <a:ext cx="4030560" cy="19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Private Subnet içinde bulunan instanceların outbound traffic’lerini kontrol ederek kontrollü internet erişimini sağlarlar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Private instancelara inbound traffic üzerinden internet erişimini engeller.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368" name="Table 22"/>
          <p:cNvGraphicFramePr/>
          <p:nvPr/>
        </p:nvGraphicFramePr>
        <p:xfrm>
          <a:off x="6119280" y="3978000"/>
          <a:ext cx="2828520" cy="808560"/>
        </p:xfrm>
        <a:graphic>
          <a:graphicData uri="http://schemas.openxmlformats.org/drawingml/2006/table">
            <a:tbl>
              <a:tblPr/>
              <a:tblGrid>
                <a:gridCol w="1867320"/>
                <a:gridCol w="961560"/>
              </a:tblGrid>
              <a:tr h="269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Ubuntu"/>
                          <a:ea typeface="Amazon Ember"/>
                        </a:rPr>
                        <a:t>Destination</a:t>
                      </a:r>
                      <a:endParaRPr b="0" lang="en-US" sz="1200" spc="-1" strike="noStrike">
                        <a:latin typeface="Ubuntu"/>
                      </a:endParaRPr>
                    </a:p>
                  </a:txBody>
                  <a:tcPr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Ubuntu"/>
                          <a:ea typeface="Amazon Ember"/>
                        </a:rPr>
                        <a:t>Target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a5a5a5"/>
                    </a:solidFill>
                  </a:tcPr>
                </a:tc>
              </a:tr>
              <a:tr h="269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Ubuntu"/>
                          <a:ea typeface="Amazon Ember"/>
                        </a:rPr>
                        <a:t>10.0.0.0/16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Ubuntu"/>
                          <a:ea typeface="Amazon Embe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Ubuntu"/>
                          <a:ea typeface="Amazon Ember"/>
                        </a:rPr>
                        <a:t>local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0f0f0"/>
                    </a:solidFill>
                  </a:tcPr>
                </a:tc>
              </a:tr>
              <a:tr h="269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Ubuntu"/>
                        </a:rPr>
                        <a:t>0.0.0.0/0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Ubuntu"/>
                        </a:rPr>
                        <a:t>&lt;nat-id&gt;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5a5a5"/>
                      </a:solidFill>
                    </a:lnL>
                    <a:lnR w="12240">
                      <a:solidFill>
                        <a:srgbClr val="a5a5a5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369" name="TextShape 23"/>
          <p:cNvSpPr txBox="1"/>
          <p:nvPr/>
        </p:nvSpPr>
        <p:spPr>
          <a:xfrm>
            <a:off x="5120640" y="3134520"/>
            <a:ext cx="109728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solidFill>
                  <a:srgbClr val="000000"/>
                </a:solidFill>
                <a:latin typeface="Ubuntu"/>
                <a:ea typeface="Amazon Ember"/>
              </a:rPr>
              <a:t>Public </a:t>
            </a:r>
            <a:endParaRPr b="0" lang="en-US" sz="1200" spc="-1" strike="noStrike"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latin typeface="Ubuntu"/>
                <a:ea typeface="Amazon Ember"/>
              </a:rPr>
              <a:t>route table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0" name="TextShape 24"/>
          <p:cNvSpPr txBox="1"/>
          <p:nvPr/>
        </p:nvSpPr>
        <p:spPr>
          <a:xfrm>
            <a:off x="5120640" y="4114800"/>
            <a:ext cx="109728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solidFill>
                  <a:srgbClr val="000000"/>
                </a:solidFill>
                <a:latin typeface="Ubuntu"/>
                <a:ea typeface="Amazon Ember"/>
              </a:rPr>
              <a:t>Private </a:t>
            </a:r>
            <a:endParaRPr b="0" lang="en-US" sz="1200" spc="-1" strike="noStrike"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latin typeface="Ubuntu"/>
                <a:ea typeface="Amazon Ember"/>
              </a:rPr>
              <a:t>route table</a:t>
            </a:r>
            <a:endParaRPr b="0" lang="en-US" sz="12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539640" y="-94680"/>
            <a:ext cx="8136720" cy="1295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latin typeface="Ubuntu"/>
              </a:rPr>
              <a:t>Security Groups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179640" y="2137320"/>
            <a:ext cx="2448000" cy="28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3" name="Group 3"/>
          <p:cNvGrpSpPr/>
          <p:nvPr/>
        </p:nvGrpSpPr>
        <p:grpSpPr>
          <a:xfrm>
            <a:off x="4206240" y="1188720"/>
            <a:ext cx="4754880" cy="2717640"/>
            <a:chOff x="4206240" y="1188720"/>
            <a:chExt cx="4754880" cy="2717640"/>
          </a:xfrm>
        </p:grpSpPr>
        <p:sp>
          <p:nvSpPr>
            <p:cNvPr id="374" name="CustomShape 4"/>
            <p:cNvSpPr/>
            <p:nvPr/>
          </p:nvSpPr>
          <p:spPr>
            <a:xfrm>
              <a:off x="4206240" y="1444320"/>
              <a:ext cx="4754880" cy="2462040"/>
            </a:xfrm>
            <a:prstGeom prst="roundRect">
              <a:avLst>
                <a:gd name="adj" fmla="val 9818"/>
              </a:avLst>
            </a:prstGeom>
            <a:noFill/>
            <a:ln w="936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375" name="Picture 32" descr=""/>
            <p:cNvPicPr/>
            <p:nvPr/>
          </p:nvPicPr>
          <p:blipFill>
            <a:blip r:embed="rId1"/>
            <a:stretch/>
          </p:blipFill>
          <p:spPr>
            <a:xfrm>
              <a:off x="5111280" y="1188720"/>
              <a:ext cx="566640" cy="369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6" name="CustomShape 5"/>
            <p:cNvSpPr/>
            <p:nvPr/>
          </p:nvSpPr>
          <p:spPr>
            <a:xfrm>
              <a:off x="4480560" y="1649160"/>
              <a:ext cx="2032560" cy="2150640"/>
            </a:xfrm>
            <a:prstGeom prst="roundRect">
              <a:avLst>
                <a:gd name="adj" fmla="val 9818"/>
              </a:avLst>
            </a:prstGeom>
            <a:noFill/>
            <a:ln w="936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6"/>
            <p:cNvSpPr/>
            <p:nvPr/>
          </p:nvSpPr>
          <p:spPr>
            <a:xfrm>
              <a:off x="4926960" y="3503880"/>
              <a:ext cx="1189440" cy="2599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Ubuntu"/>
                  <a:ea typeface="Amazon Ember"/>
                </a:rPr>
                <a:t>Public subnet</a:t>
              </a:r>
              <a:endParaRPr b="0" lang="en-US" sz="1200" spc="-1" strike="noStrike">
                <a:latin typeface="Arial"/>
              </a:endParaRPr>
            </a:p>
          </p:txBody>
        </p:sp>
        <p:pic>
          <p:nvPicPr>
            <p:cNvPr id="378" name="Picture 24" descr=""/>
            <p:cNvPicPr/>
            <p:nvPr/>
          </p:nvPicPr>
          <p:blipFill>
            <a:blip r:embed="rId2"/>
            <a:stretch/>
          </p:blipFill>
          <p:spPr>
            <a:xfrm>
              <a:off x="4957920" y="1920240"/>
              <a:ext cx="1047960" cy="1048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9" name="CustomShape 7"/>
            <p:cNvSpPr/>
            <p:nvPr/>
          </p:nvSpPr>
          <p:spPr>
            <a:xfrm>
              <a:off x="4583520" y="2560680"/>
              <a:ext cx="1797120" cy="227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8"/>
            <p:cNvSpPr/>
            <p:nvPr/>
          </p:nvSpPr>
          <p:spPr>
            <a:xfrm>
              <a:off x="4793760" y="1869480"/>
              <a:ext cx="1376280" cy="1588320"/>
            </a:xfrm>
            <a:prstGeom prst="roundRect">
              <a:avLst>
                <a:gd name="adj" fmla="val 9818"/>
              </a:avLst>
            </a:prstGeom>
            <a:noFill/>
            <a:ln w="2556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9"/>
            <p:cNvSpPr/>
            <p:nvPr/>
          </p:nvSpPr>
          <p:spPr>
            <a:xfrm>
              <a:off x="4793760" y="1869480"/>
              <a:ext cx="1376280" cy="1588320"/>
            </a:xfrm>
            <a:prstGeom prst="roundRect">
              <a:avLst>
                <a:gd name="adj" fmla="val 9818"/>
              </a:avLst>
            </a:prstGeom>
            <a:noFill/>
            <a:ln w="25560">
              <a:solidFill>
                <a:srgbClr val="ff7d74"/>
              </a:solidFill>
              <a:custDash>
                <a:ds d="800000" sp="300000"/>
              </a:custDash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10"/>
            <p:cNvSpPr/>
            <p:nvPr/>
          </p:nvSpPr>
          <p:spPr>
            <a:xfrm>
              <a:off x="4626720" y="2982600"/>
              <a:ext cx="1710000" cy="276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262626"/>
                  </a:solidFill>
                  <a:latin typeface="Ubuntu"/>
                  <a:ea typeface="Amazon Ember"/>
                </a:rPr>
                <a:t>Application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262626"/>
                  </a:solidFill>
                  <a:latin typeface="Ubuntu"/>
                  <a:ea typeface="Amazon Ember"/>
                </a:rPr>
                <a:t>Security group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83" name="CustomShape 11"/>
            <p:cNvSpPr/>
            <p:nvPr/>
          </p:nvSpPr>
          <p:spPr>
            <a:xfrm>
              <a:off x="6862320" y="2572560"/>
              <a:ext cx="179748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mazon Ember"/>
                  <a:ea typeface="Amazon Ember"/>
                </a:rPr>
                <a:t>app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4" name="CustomShape 12"/>
            <p:cNvSpPr/>
            <p:nvPr/>
          </p:nvSpPr>
          <p:spPr>
            <a:xfrm>
              <a:off x="6906240" y="3174480"/>
              <a:ext cx="1710000" cy="276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13"/>
            <p:cNvSpPr/>
            <p:nvPr/>
          </p:nvSpPr>
          <p:spPr>
            <a:xfrm>
              <a:off x="4583520" y="2176560"/>
              <a:ext cx="1797120" cy="227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mazon Ember"/>
                  <a:ea typeface="Amazon Ember"/>
                </a:rPr>
                <a:t>Web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mazon Ember"/>
                  <a:ea typeface="Amazon Ember"/>
                </a:rPr>
                <a:t>app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6" name="CustomShape 14"/>
            <p:cNvSpPr/>
            <p:nvPr/>
          </p:nvSpPr>
          <p:spPr>
            <a:xfrm>
              <a:off x="6837120" y="1645920"/>
              <a:ext cx="2032560" cy="2150640"/>
            </a:xfrm>
            <a:prstGeom prst="roundRect">
              <a:avLst>
                <a:gd name="adj" fmla="val 9818"/>
              </a:avLst>
            </a:prstGeom>
            <a:noFill/>
            <a:ln w="936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387" name="Picture 24" descr=""/>
            <p:cNvPicPr/>
            <p:nvPr/>
          </p:nvPicPr>
          <p:blipFill>
            <a:blip r:embed="rId3"/>
            <a:stretch/>
          </p:blipFill>
          <p:spPr>
            <a:xfrm>
              <a:off x="7314480" y="1968120"/>
              <a:ext cx="1047960" cy="1048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8" name="CustomShape 15"/>
            <p:cNvSpPr/>
            <p:nvPr/>
          </p:nvSpPr>
          <p:spPr>
            <a:xfrm>
              <a:off x="6940080" y="2557440"/>
              <a:ext cx="1797120" cy="227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16"/>
            <p:cNvSpPr/>
            <p:nvPr/>
          </p:nvSpPr>
          <p:spPr>
            <a:xfrm>
              <a:off x="7150320" y="1866240"/>
              <a:ext cx="1376280" cy="1588320"/>
            </a:xfrm>
            <a:prstGeom prst="roundRect">
              <a:avLst>
                <a:gd name="adj" fmla="val 9818"/>
              </a:avLst>
            </a:prstGeom>
            <a:noFill/>
            <a:ln w="2556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17"/>
            <p:cNvSpPr/>
            <p:nvPr/>
          </p:nvSpPr>
          <p:spPr>
            <a:xfrm>
              <a:off x="7150320" y="1866240"/>
              <a:ext cx="1376280" cy="1588320"/>
            </a:xfrm>
            <a:prstGeom prst="roundRect">
              <a:avLst>
                <a:gd name="adj" fmla="val 9818"/>
              </a:avLst>
            </a:prstGeom>
            <a:noFill/>
            <a:ln w="25560">
              <a:solidFill>
                <a:srgbClr val="ff7d74"/>
              </a:solidFill>
              <a:custDash>
                <a:ds d="800000" sp="300000"/>
              </a:custDash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18"/>
            <p:cNvSpPr/>
            <p:nvPr/>
          </p:nvSpPr>
          <p:spPr>
            <a:xfrm>
              <a:off x="7019280" y="3015360"/>
              <a:ext cx="1710000" cy="276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262626"/>
                  </a:solidFill>
                  <a:latin typeface="Ubuntu"/>
                  <a:ea typeface="Amazon Ember"/>
                </a:rPr>
                <a:t>Database 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262626"/>
                  </a:solidFill>
                  <a:latin typeface="Ubuntu"/>
                  <a:ea typeface="Amazon Ember"/>
                </a:rPr>
                <a:t>Security group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92" name="CustomShape 19"/>
            <p:cNvSpPr/>
            <p:nvPr/>
          </p:nvSpPr>
          <p:spPr>
            <a:xfrm>
              <a:off x="6940080" y="2281320"/>
              <a:ext cx="1797120" cy="227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mazon Ember"/>
                  <a:ea typeface="Amazon Ember"/>
                </a:rPr>
                <a:t>Db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3" name="CustomShape 20"/>
            <p:cNvSpPr/>
            <p:nvPr/>
          </p:nvSpPr>
          <p:spPr>
            <a:xfrm>
              <a:off x="7266960" y="3503880"/>
              <a:ext cx="1189440" cy="2599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Ubuntu"/>
                  <a:ea typeface="Amazon Ember"/>
                </a:rPr>
                <a:t>Private subnet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394" name="CustomShape 21"/>
          <p:cNvSpPr/>
          <p:nvPr/>
        </p:nvSpPr>
        <p:spPr>
          <a:xfrm>
            <a:off x="91440" y="1391760"/>
            <a:ext cx="3569400" cy="34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  <a:ea typeface="Amazon Ember Light"/>
              </a:rPr>
              <a:t>AWS kaynakları için inbound ve outbound trafik’i yöneten sanal firewallar olarak kullanılırlar.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  <a:ea typeface="Amazon Ember Light"/>
              </a:rPr>
              <a:t>Trafik herhangi bir IP protokolü, portu yada IP adresi için kısıtlı izinlendirilebilir.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  <a:ea typeface="Amazon Ember Light"/>
              </a:rPr>
              <a:t>Yeni açılan bir SG içinde inbound trafik tamamen bloklu outbound trafik tamamen açıktır.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Ubuntu"/>
                <a:ea typeface="Amazon Ember Light"/>
              </a:rPr>
              <a:t>Kurallar </a:t>
            </a:r>
            <a:r>
              <a:rPr b="0" lang="en-US" sz="1500" spc="-1" strike="noStrike">
                <a:solidFill>
                  <a:srgbClr val="ed7d31"/>
                </a:solidFill>
                <a:latin typeface="Ubuntu"/>
                <a:ea typeface="Amazon Ember Light"/>
              </a:rPr>
              <a:t>stateful </a:t>
            </a:r>
            <a:r>
              <a:rPr b="0" lang="en-US" sz="1500" spc="-1" strike="noStrike">
                <a:solidFill>
                  <a:srgbClr val="000000"/>
                </a:solidFill>
                <a:latin typeface="Ubuntu"/>
                <a:ea typeface="Amazon Ember Light"/>
              </a:rPr>
              <a:t>olarak çalışmaktadır. Eğer instance bir istek gönderir ise dönen cevap içeri girmek için ön izinli sayılmaktadır.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95" name="CustomShape 22"/>
          <p:cNvSpPr/>
          <p:nvPr/>
        </p:nvSpPr>
        <p:spPr>
          <a:xfrm flipH="1" rot="16200000">
            <a:off x="4208040" y="3376080"/>
            <a:ext cx="354960" cy="91764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gradFill rotWithShape="0">
            <a:gsLst>
              <a:gs pos="0">
                <a:srgbClr val="2451a0"/>
              </a:gs>
              <a:gs pos="100000">
                <a:srgbClr val="2e69d0"/>
              </a:gs>
            </a:gsLst>
            <a:lin ang="16200000"/>
          </a:gradFill>
          <a:ln w="9360">
            <a:solidFill>
              <a:srgbClr val="3f6ec2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96" name="Picture 14" descr=""/>
          <p:cNvPicPr/>
          <p:nvPr/>
        </p:nvPicPr>
        <p:blipFill>
          <a:blip r:embed="rId4"/>
          <a:stretch/>
        </p:blipFill>
        <p:spPr>
          <a:xfrm>
            <a:off x="3474720" y="2926080"/>
            <a:ext cx="651600" cy="651960"/>
          </a:xfrm>
          <a:prstGeom prst="rect">
            <a:avLst/>
          </a:prstGeom>
          <a:ln>
            <a:noFill/>
          </a:ln>
        </p:spPr>
      </p:pic>
      <p:sp>
        <p:nvSpPr>
          <p:cNvPr id="397" name="CustomShape 23"/>
          <p:cNvSpPr/>
          <p:nvPr/>
        </p:nvSpPr>
        <p:spPr>
          <a:xfrm>
            <a:off x="3931920" y="4116600"/>
            <a:ext cx="1920240" cy="729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Ubuntu"/>
                <a:ea typeface="Amazon Ember"/>
              </a:rPr>
              <a:t>Inbound kuralı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Ubuntu"/>
                <a:ea typeface="Amazon Ember Light"/>
              </a:rPr>
              <a:t>Allow HTTP port 80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Ubuntu"/>
                <a:ea typeface="Amazon Ember Light"/>
              </a:rPr>
              <a:t>Source: 0.0.0.0/0 (any)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CustomShape 24"/>
          <p:cNvSpPr/>
          <p:nvPr/>
        </p:nvSpPr>
        <p:spPr>
          <a:xfrm flipH="1" rot="16200000">
            <a:off x="6497280" y="3386880"/>
            <a:ext cx="354960" cy="91764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gradFill rotWithShape="0">
            <a:gsLst>
              <a:gs pos="0">
                <a:srgbClr val="2451a0"/>
              </a:gs>
              <a:gs pos="100000">
                <a:srgbClr val="2e69d0"/>
              </a:gs>
            </a:gsLst>
            <a:lin ang="16200000"/>
          </a:gradFill>
          <a:ln w="9360">
            <a:solidFill>
              <a:srgbClr val="3f6ec2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9" name="CustomShape 25"/>
          <p:cNvSpPr/>
          <p:nvPr/>
        </p:nvSpPr>
        <p:spPr>
          <a:xfrm>
            <a:off x="6949440" y="4116600"/>
            <a:ext cx="2103120" cy="729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Ubuntu"/>
                <a:ea typeface="Amazon Ember"/>
              </a:rPr>
              <a:t>Inbound kuralı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Ubuntu"/>
                <a:ea typeface="Amazon Ember Light"/>
              </a:rPr>
              <a:t>Allow Allow TCP port 3306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Ubuntu"/>
                <a:ea typeface="Amazon Ember Light"/>
              </a:rPr>
              <a:t>Source: Web App SG Tier</a:t>
            </a:r>
            <a:endParaRPr b="0" lang="en-US" sz="12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91440" y="-94680"/>
            <a:ext cx="9052560" cy="1295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latin typeface="Ubuntu"/>
              </a:rPr>
              <a:t>NACL’s – Network Access Control Lists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179640" y="2137320"/>
            <a:ext cx="2448000" cy="28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2" name="Group 3"/>
          <p:cNvGrpSpPr/>
          <p:nvPr/>
        </p:nvGrpSpPr>
        <p:grpSpPr>
          <a:xfrm>
            <a:off x="5577840" y="3214800"/>
            <a:ext cx="3474720" cy="1463040"/>
            <a:chOff x="5577840" y="3214800"/>
            <a:chExt cx="3474720" cy="1463040"/>
          </a:xfrm>
        </p:grpSpPr>
        <p:sp>
          <p:nvSpPr>
            <p:cNvPr id="403" name="CustomShape 4"/>
            <p:cNvSpPr/>
            <p:nvPr/>
          </p:nvSpPr>
          <p:spPr>
            <a:xfrm>
              <a:off x="5577840" y="3214800"/>
              <a:ext cx="3474720" cy="14630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c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CustomShape 5"/>
            <p:cNvSpPr/>
            <p:nvPr/>
          </p:nvSpPr>
          <p:spPr>
            <a:xfrm>
              <a:off x="5577840" y="3286800"/>
              <a:ext cx="3474720" cy="1341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Ubuntu"/>
                  <a:ea typeface="Amazon Ember"/>
                </a:rPr>
                <a:t>Nacl-XXXXXXXX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Ubuntu"/>
                  <a:ea typeface="Amazon Ember"/>
                </a:rPr>
                <a:t>Inbound: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2f5597"/>
                  </a:solidFill>
                  <a:latin typeface="Ubuntu"/>
                  <a:ea typeface="Amazon Ember"/>
                </a:rPr>
                <a:t>Rules # 100: SSH 172.31.1.2/32 </a:t>
              </a:r>
              <a:r>
                <a:rPr b="0" lang="en-US" sz="1200" spc="-1" strike="noStrike">
                  <a:solidFill>
                    <a:srgbClr val="70ad47"/>
                  </a:solidFill>
                  <a:latin typeface="Ubuntu"/>
                  <a:ea typeface="Amazon Ember"/>
                </a:rPr>
                <a:t>ALLOW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2f5597"/>
                  </a:solidFill>
                  <a:latin typeface="Ubuntu"/>
                  <a:ea typeface="Amazon Ember"/>
                </a:rPr>
                <a:t>Rules # *: ALL traffic 0.0.0.0/0 </a:t>
              </a:r>
              <a:r>
                <a:rPr b="0" lang="en-US" sz="1200" spc="-1" strike="noStrike">
                  <a:solidFill>
                    <a:srgbClr val="ff0000"/>
                  </a:solidFill>
                  <a:latin typeface="Ubuntu"/>
                  <a:ea typeface="Amazon Ember"/>
                </a:rPr>
                <a:t>DENY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Ubuntu"/>
                  <a:ea typeface="Amazon Ember"/>
                </a:rPr>
                <a:t>Outbound: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2f5597"/>
                  </a:solidFill>
                  <a:latin typeface="Ubuntu"/>
                  <a:ea typeface="Amazon Ember"/>
                </a:rPr>
                <a:t>Rules # 100: Custom TCP 172.31.1.2/31 </a:t>
              </a:r>
              <a:r>
                <a:rPr b="0" lang="en-US" sz="1200" spc="-1" strike="noStrike">
                  <a:solidFill>
                    <a:srgbClr val="70ad47"/>
                  </a:solidFill>
                  <a:latin typeface="Ubuntu"/>
                  <a:ea typeface="Amazon Ember"/>
                </a:rPr>
                <a:t>ALLOW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2f5597"/>
                  </a:solidFill>
                  <a:latin typeface="Ubuntu"/>
                  <a:ea typeface="Amazon Ember"/>
                </a:rPr>
                <a:t>Rules # *: All traffic 0.0.0.0/0 </a:t>
              </a:r>
              <a:r>
                <a:rPr b="0" lang="en-US" sz="1200" spc="-1" strike="noStrike">
                  <a:solidFill>
                    <a:srgbClr val="ff0000"/>
                  </a:solidFill>
                  <a:latin typeface="Ubuntu"/>
                  <a:ea typeface="Amazon Ember"/>
                </a:rPr>
                <a:t>DENY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405" name="Group 6"/>
          <p:cNvGrpSpPr/>
          <p:nvPr/>
        </p:nvGrpSpPr>
        <p:grpSpPr>
          <a:xfrm>
            <a:off x="6458760" y="1097280"/>
            <a:ext cx="1679400" cy="2011680"/>
            <a:chOff x="6458760" y="1097280"/>
            <a:chExt cx="1679400" cy="2011680"/>
          </a:xfrm>
        </p:grpSpPr>
        <p:sp>
          <p:nvSpPr>
            <p:cNvPr id="406" name="CustomShape 7"/>
            <p:cNvSpPr/>
            <p:nvPr/>
          </p:nvSpPr>
          <p:spPr>
            <a:xfrm>
              <a:off x="6458760" y="1301760"/>
              <a:ext cx="1510920" cy="1807200"/>
            </a:xfrm>
            <a:prstGeom prst="roundRect">
              <a:avLst>
                <a:gd name="adj" fmla="val 9818"/>
              </a:avLst>
            </a:prstGeom>
            <a:noFill/>
            <a:ln w="936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407" name="Picture 12" descr=""/>
            <p:cNvPicPr/>
            <p:nvPr/>
          </p:nvPicPr>
          <p:blipFill>
            <a:blip r:embed="rId1"/>
            <a:stretch/>
          </p:blipFill>
          <p:spPr>
            <a:xfrm>
              <a:off x="6699960" y="1097280"/>
              <a:ext cx="453600" cy="295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8" name="CustomShape 8"/>
            <p:cNvSpPr/>
            <p:nvPr/>
          </p:nvSpPr>
          <p:spPr>
            <a:xfrm>
              <a:off x="6617520" y="1465920"/>
              <a:ext cx="1173960" cy="1551600"/>
            </a:xfrm>
            <a:prstGeom prst="roundRect">
              <a:avLst>
                <a:gd name="adj" fmla="val 9818"/>
              </a:avLst>
            </a:prstGeom>
            <a:noFill/>
            <a:ln w="936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CustomShape 9"/>
            <p:cNvSpPr/>
            <p:nvPr/>
          </p:nvSpPr>
          <p:spPr>
            <a:xfrm>
              <a:off x="6511680" y="2651760"/>
              <a:ext cx="1462680" cy="2012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Ubuntu"/>
                  <a:ea typeface="Amazon Ember"/>
                </a:rPr>
                <a:t>Public subnet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410" name="Group 10"/>
            <p:cNvGrpSpPr/>
            <p:nvPr/>
          </p:nvGrpSpPr>
          <p:grpSpPr>
            <a:xfrm>
              <a:off x="6499440" y="1876680"/>
              <a:ext cx="1638720" cy="838800"/>
              <a:chOff x="6499440" y="1876680"/>
              <a:chExt cx="1638720" cy="838800"/>
            </a:xfrm>
          </p:grpSpPr>
          <p:sp>
            <p:nvSpPr>
              <p:cNvPr id="411" name="CustomShape 11"/>
              <p:cNvSpPr/>
              <p:nvPr/>
            </p:nvSpPr>
            <p:spPr>
              <a:xfrm>
                <a:off x="6699960" y="2195280"/>
                <a:ext cx="1438200" cy="182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Amazon Ember"/>
                    <a:ea typeface="Amazon Ember"/>
                  </a:rPr>
                  <a:t>app</a:t>
                </a:r>
                <a:endParaRPr b="0" lang="en-US" sz="1800" spc="-1" strike="noStrike">
                  <a:latin typeface="Arial"/>
                </a:endParaRPr>
              </a:p>
            </p:txBody>
          </p:sp>
          <p:grpSp>
            <p:nvGrpSpPr>
              <p:cNvPr id="412" name="Group 12"/>
              <p:cNvGrpSpPr/>
              <p:nvPr/>
            </p:nvGrpSpPr>
            <p:grpSpPr>
              <a:xfrm>
                <a:off x="6499440" y="1876680"/>
                <a:ext cx="1438560" cy="838800"/>
                <a:chOff x="6499440" y="1876680"/>
                <a:chExt cx="1438560" cy="838800"/>
              </a:xfrm>
            </p:grpSpPr>
            <p:pic>
              <p:nvPicPr>
                <p:cNvPr id="413" name="Picture 24" descr=""/>
                <p:cNvPicPr/>
                <p:nvPr/>
              </p:nvPicPr>
              <p:blipFill>
                <a:blip r:embed="rId2"/>
                <a:stretch/>
              </p:blipFill>
              <p:spPr>
                <a:xfrm>
                  <a:off x="6799320" y="1876680"/>
                  <a:ext cx="838800" cy="83880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414" name="CustomShape 13"/>
                <p:cNvSpPr/>
                <p:nvPr/>
              </p:nvSpPr>
              <p:spPr>
                <a:xfrm>
                  <a:off x="6499440" y="2204640"/>
                  <a:ext cx="1438560" cy="1821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/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ffffff"/>
                      </a:solidFill>
                      <a:latin typeface="Amazon Ember"/>
                      <a:ea typeface="Amazon Ember"/>
                    </a:rPr>
                    <a:t>app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</p:grpSp>
      </p:grpSp>
      <p:sp>
        <p:nvSpPr>
          <p:cNvPr id="415" name="CustomShape 14"/>
          <p:cNvSpPr/>
          <p:nvPr/>
        </p:nvSpPr>
        <p:spPr>
          <a:xfrm>
            <a:off x="91440" y="1483200"/>
            <a:ext cx="5212080" cy="34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  <a:ea typeface="Amazon Ember Light"/>
              </a:rPr>
              <a:t>Subnet seviyesindeki firewallar olarak kullanılırlar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  <a:ea typeface="Amazon Ember Light"/>
              </a:rPr>
              <a:t>Tüm inbound ve outbound trafik engellenmiş olarak oluşturulurlar.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  <a:ea typeface="Amazon Ember Light"/>
              </a:rPr>
              <a:t>Kural ekledikçe spesifik adreslere izin verilebilir.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Ubuntu"/>
                <a:ea typeface="Amazon Ember Light"/>
              </a:rPr>
              <a:t>Kurallar </a:t>
            </a:r>
            <a:r>
              <a:rPr b="0" lang="en-US" sz="1500" spc="-1" strike="noStrike">
                <a:solidFill>
                  <a:srgbClr val="ed7d31"/>
                </a:solidFill>
                <a:latin typeface="Ubuntu"/>
                <a:ea typeface="Amazon Ember Light"/>
              </a:rPr>
              <a:t>stateless </a:t>
            </a:r>
            <a:r>
              <a:rPr b="0" lang="en-US" sz="1500" spc="-1" strike="noStrike">
                <a:solidFill>
                  <a:srgbClr val="000000"/>
                </a:solidFill>
                <a:latin typeface="Ubuntu"/>
                <a:ea typeface="Amazon Ember Light"/>
              </a:rPr>
              <a:t>olarak çalışmaktadır. Hem inbound hem outbound kuralların tek tek tanımlanması gerekmektedir.</a:t>
            </a:r>
            <a:endParaRPr b="0" lang="en-US" sz="15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539640" y="-94680"/>
            <a:ext cx="8136720" cy="1295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latin typeface="Ubuntu"/>
              </a:rPr>
              <a:t>AWS Çok Katmanlı Güvenlik Yapısı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179640" y="2137320"/>
            <a:ext cx="2448000" cy="28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3"/>
          <p:cNvSpPr/>
          <p:nvPr/>
        </p:nvSpPr>
        <p:spPr>
          <a:xfrm>
            <a:off x="246960" y="3067920"/>
            <a:ext cx="897480" cy="48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Ubuntu"/>
                <a:ea typeface="Amazon Ember"/>
              </a:rPr>
              <a:t>Internet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Ubuntu"/>
                <a:ea typeface="Amazon Ember"/>
              </a:rPr>
              <a:t>gateway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9" name="CustomShape 4"/>
          <p:cNvSpPr/>
          <p:nvPr/>
        </p:nvSpPr>
        <p:spPr>
          <a:xfrm>
            <a:off x="1757160" y="3202200"/>
            <a:ext cx="51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c1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5"/>
          <p:cNvSpPr/>
          <p:nvPr/>
        </p:nvSpPr>
        <p:spPr>
          <a:xfrm flipH="1">
            <a:off x="1815480" y="3386520"/>
            <a:ext cx="64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7d7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6"/>
          <p:cNvSpPr/>
          <p:nvPr/>
        </p:nvSpPr>
        <p:spPr>
          <a:xfrm flipH="1" flipV="1">
            <a:off x="6176520" y="3731400"/>
            <a:ext cx="471600" cy="27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7d7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7"/>
          <p:cNvSpPr/>
          <p:nvPr/>
        </p:nvSpPr>
        <p:spPr>
          <a:xfrm flipH="1">
            <a:off x="7112880" y="3702240"/>
            <a:ext cx="511920" cy="30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7d7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8"/>
          <p:cNvSpPr/>
          <p:nvPr/>
        </p:nvSpPr>
        <p:spPr>
          <a:xfrm flipH="1">
            <a:off x="4725000" y="3556800"/>
            <a:ext cx="64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7d7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9"/>
          <p:cNvSpPr/>
          <p:nvPr/>
        </p:nvSpPr>
        <p:spPr>
          <a:xfrm flipH="1">
            <a:off x="3276720" y="3537720"/>
            <a:ext cx="644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7d7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10"/>
          <p:cNvSpPr/>
          <p:nvPr/>
        </p:nvSpPr>
        <p:spPr>
          <a:xfrm flipH="1">
            <a:off x="7112880" y="3009960"/>
            <a:ext cx="644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7d7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1"/>
          <p:cNvSpPr/>
          <p:nvPr/>
        </p:nvSpPr>
        <p:spPr>
          <a:xfrm flipH="1">
            <a:off x="6193800" y="3018240"/>
            <a:ext cx="644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7d7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12"/>
          <p:cNvSpPr/>
          <p:nvPr/>
        </p:nvSpPr>
        <p:spPr>
          <a:xfrm>
            <a:off x="7003800" y="3458160"/>
            <a:ext cx="51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c1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13"/>
          <p:cNvSpPr/>
          <p:nvPr/>
        </p:nvSpPr>
        <p:spPr>
          <a:xfrm>
            <a:off x="7020720" y="2453040"/>
            <a:ext cx="513720" cy="28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c1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14"/>
          <p:cNvSpPr/>
          <p:nvPr/>
        </p:nvSpPr>
        <p:spPr>
          <a:xfrm>
            <a:off x="4535640" y="3009960"/>
            <a:ext cx="51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c1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15"/>
          <p:cNvSpPr/>
          <p:nvPr/>
        </p:nvSpPr>
        <p:spPr>
          <a:xfrm>
            <a:off x="6026760" y="3458160"/>
            <a:ext cx="51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c1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16"/>
          <p:cNvSpPr/>
          <p:nvPr/>
        </p:nvSpPr>
        <p:spPr>
          <a:xfrm flipV="1">
            <a:off x="6059520" y="2476440"/>
            <a:ext cx="478800" cy="30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c1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17"/>
          <p:cNvSpPr/>
          <p:nvPr/>
        </p:nvSpPr>
        <p:spPr>
          <a:xfrm>
            <a:off x="3066840" y="3023280"/>
            <a:ext cx="51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c1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18"/>
          <p:cNvSpPr/>
          <p:nvPr/>
        </p:nvSpPr>
        <p:spPr>
          <a:xfrm>
            <a:off x="2381400" y="1734120"/>
            <a:ext cx="155268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Ubuntu"/>
                <a:ea typeface="Amazon Ember"/>
              </a:rPr>
              <a:t>VPC 10.0.0.0/16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4" name="CustomShape 19"/>
          <p:cNvSpPr/>
          <p:nvPr/>
        </p:nvSpPr>
        <p:spPr>
          <a:xfrm>
            <a:off x="1469160" y="2074320"/>
            <a:ext cx="7309080" cy="2406240"/>
          </a:xfrm>
          <a:prstGeom prst="roundRect">
            <a:avLst>
              <a:gd name="adj" fmla="val 9818"/>
            </a:avLst>
          </a:prstGeom>
          <a:noFill/>
          <a:ln w="936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435" name="Picture 74" descr=""/>
          <p:cNvPicPr/>
          <p:nvPr/>
        </p:nvPicPr>
        <p:blipFill>
          <a:blip r:embed="rId1"/>
          <a:stretch/>
        </p:blipFill>
        <p:spPr>
          <a:xfrm>
            <a:off x="1035000" y="2871720"/>
            <a:ext cx="867240" cy="844560"/>
          </a:xfrm>
          <a:prstGeom prst="rect">
            <a:avLst/>
          </a:prstGeom>
          <a:ln>
            <a:noFill/>
          </a:ln>
        </p:spPr>
      </p:pic>
      <p:pic>
        <p:nvPicPr>
          <p:cNvPr id="436" name="Picture 72" descr=""/>
          <p:cNvPicPr/>
          <p:nvPr/>
        </p:nvPicPr>
        <p:blipFill>
          <a:blip r:embed="rId2"/>
          <a:stretch/>
        </p:blipFill>
        <p:spPr>
          <a:xfrm>
            <a:off x="1645920" y="1722600"/>
            <a:ext cx="735480" cy="467280"/>
          </a:xfrm>
          <a:prstGeom prst="rect">
            <a:avLst/>
          </a:prstGeom>
          <a:ln>
            <a:noFill/>
          </a:ln>
        </p:spPr>
      </p:pic>
      <p:grpSp>
        <p:nvGrpSpPr>
          <p:cNvPr id="437" name="Group 20"/>
          <p:cNvGrpSpPr/>
          <p:nvPr/>
        </p:nvGrpSpPr>
        <p:grpSpPr>
          <a:xfrm>
            <a:off x="3554640" y="3305160"/>
            <a:ext cx="1203840" cy="480960"/>
            <a:chOff x="3554640" y="3305160"/>
            <a:chExt cx="1203840" cy="480960"/>
          </a:xfrm>
        </p:grpSpPr>
        <p:sp>
          <p:nvSpPr>
            <p:cNvPr id="438" name="CustomShape 21"/>
            <p:cNvSpPr/>
            <p:nvPr/>
          </p:nvSpPr>
          <p:spPr>
            <a:xfrm>
              <a:off x="3628080" y="3313800"/>
              <a:ext cx="1057320" cy="453240"/>
            </a:xfrm>
            <a:prstGeom prst="roundRect">
              <a:avLst>
                <a:gd name="adj" fmla="val 9818"/>
              </a:avLst>
            </a:prstGeom>
            <a:solidFill>
              <a:srgbClr val="808080"/>
            </a:solidFill>
            <a:ln w="1908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CustomShape 22"/>
            <p:cNvSpPr/>
            <p:nvPr/>
          </p:nvSpPr>
          <p:spPr>
            <a:xfrm>
              <a:off x="3554640" y="3305160"/>
              <a:ext cx="1203840" cy="48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Ubuntu"/>
                  <a:ea typeface="Amazon Ember"/>
                </a:rPr>
                <a:t>Network ACL out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440" name="Group 23"/>
          <p:cNvGrpSpPr/>
          <p:nvPr/>
        </p:nvGrpSpPr>
        <p:grpSpPr>
          <a:xfrm>
            <a:off x="3581640" y="2815200"/>
            <a:ext cx="1150560" cy="480600"/>
            <a:chOff x="3581640" y="2815200"/>
            <a:chExt cx="1150560" cy="480600"/>
          </a:xfrm>
        </p:grpSpPr>
        <p:sp>
          <p:nvSpPr>
            <p:cNvPr id="441" name="CustomShape 24"/>
            <p:cNvSpPr/>
            <p:nvPr/>
          </p:nvSpPr>
          <p:spPr>
            <a:xfrm>
              <a:off x="3628080" y="2823840"/>
              <a:ext cx="1057320" cy="453240"/>
            </a:xfrm>
            <a:prstGeom prst="roundRect">
              <a:avLst>
                <a:gd name="adj" fmla="val 9818"/>
              </a:avLst>
            </a:prstGeom>
            <a:solidFill>
              <a:srgbClr val="808080"/>
            </a:solidFill>
            <a:ln w="1908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25"/>
            <p:cNvSpPr/>
            <p:nvPr/>
          </p:nvSpPr>
          <p:spPr>
            <a:xfrm>
              <a:off x="3581640" y="2815200"/>
              <a:ext cx="1150560" cy="480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Ubuntu"/>
                  <a:ea typeface="Amazon Ember"/>
                </a:rPr>
                <a:t>Network ACL in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443" name="Group 26"/>
          <p:cNvGrpSpPr/>
          <p:nvPr/>
        </p:nvGrpSpPr>
        <p:grpSpPr>
          <a:xfrm>
            <a:off x="4842000" y="2758320"/>
            <a:ext cx="1550160" cy="1008720"/>
            <a:chOff x="4842000" y="2758320"/>
            <a:chExt cx="1550160" cy="1008720"/>
          </a:xfrm>
        </p:grpSpPr>
        <p:sp>
          <p:nvSpPr>
            <p:cNvPr id="444" name="CustomShape 27"/>
            <p:cNvSpPr/>
            <p:nvPr/>
          </p:nvSpPr>
          <p:spPr>
            <a:xfrm>
              <a:off x="5074920" y="2758320"/>
              <a:ext cx="1083960" cy="1008720"/>
            </a:xfrm>
            <a:prstGeom prst="roundRect">
              <a:avLst>
                <a:gd name="adj" fmla="val 9818"/>
              </a:avLst>
            </a:prstGeom>
            <a:solidFill>
              <a:srgbClr val="3a6bc0"/>
            </a:solidFill>
            <a:ln w="9360">
              <a:solidFill>
                <a:srgbClr val="ffffff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28"/>
            <p:cNvSpPr/>
            <p:nvPr/>
          </p:nvSpPr>
          <p:spPr>
            <a:xfrm>
              <a:off x="4842000" y="3021120"/>
              <a:ext cx="1550160" cy="48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Ubuntu"/>
                  <a:ea typeface="Amazon Ember"/>
                </a:rPr>
                <a:t>Subnet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Ubuntu"/>
                  <a:ea typeface="Amazon Ember"/>
                </a:rPr>
                <a:t>10.0.1.0/24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446" name="Group 29"/>
          <p:cNvGrpSpPr/>
          <p:nvPr/>
        </p:nvGrpSpPr>
        <p:grpSpPr>
          <a:xfrm>
            <a:off x="6539040" y="3270960"/>
            <a:ext cx="573480" cy="480960"/>
            <a:chOff x="6539040" y="3270960"/>
            <a:chExt cx="573480" cy="480960"/>
          </a:xfrm>
        </p:grpSpPr>
        <p:sp>
          <p:nvSpPr>
            <p:cNvPr id="447" name="CustomShape 30"/>
            <p:cNvSpPr/>
            <p:nvPr/>
          </p:nvSpPr>
          <p:spPr>
            <a:xfrm>
              <a:off x="6573960" y="3279600"/>
              <a:ext cx="503280" cy="453240"/>
            </a:xfrm>
            <a:prstGeom prst="roundRect">
              <a:avLst>
                <a:gd name="adj" fmla="val 9818"/>
              </a:avLst>
            </a:prstGeom>
            <a:solidFill>
              <a:srgbClr val="808080"/>
            </a:solidFill>
            <a:ln w="1908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31"/>
            <p:cNvSpPr/>
            <p:nvPr/>
          </p:nvSpPr>
          <p:spPr>
            <a:xfrm>
              <a:off x="6539040" y="3270960"/>
              <a:ext cx="573480" cy="48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Ubuntu"/>
                  <a:ea typeface="Amazon Ember"/>
                </a:rPr>
                <a:t>SG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Ubuntu"/>
                  <a:ea typeface="Amazon Ember"/>
                </a:rPr>
                <a:t>in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449" name="Group 32"/>
          <p:cNvGrpSpPr/>
          <p:nvPr/>
        </p:nvGrpSpPr>
        <p:grpSpPr>
          <a:xfrm>
            <a:off x="6539040" y="3765240"/>
            <a:ext cx="573480" cy="480960"/>
            <a:chOff x="6539040" y="3765240"/>
            <a:chExt cx="573480" cy="480960"/>
          </a:xfrm>
        </p:grpSpPr>
        <p:sp>
          <p:nvSpPr>
            <p:cNvPr id="450" name="CustomShape 33"/>
            <p:cNvSpPr/>
            <p:nvPr/>
          </p:nvSpPr>
          <p:spPr>
            <a:xfrm>
              <a:off x="6573960" y="3774240"/>
              <a:ext cx="503280" cy="453240"/>
            </a:xfrm>
            <a:prstGeom prst="roundRect">
              <a:avLst>
                <a:gd name="adj" fmla="val 9818"/>
              </a:avLst>
            </a:prstGeom>
            <a:solidFill>
              <a:srgbClr val="808080"/>
            </a:solidFill>
            <a:ln w="1908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CustomShape 34"/>
            <p:cNvSpPr/>
            <p:nvPr/>
          </p:nvSpPr>
          <p:spPr>
            <a:xfrm>
              <a:off x="6539040" y="3765240"/>
              <a:ext cx="573480" cy="48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Ubuntu"/>
                  <a:ea typeface="Amazon Ember"/>
                </a:rPr>
                <a:t>SG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Ubuntu"/>
                  <a:ea typeface="Amazon Ember"/>
                </a:rPr>
                <a:t>out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452" name="Group 35"/>
          <p:cNvGrpSpPr/>
          <p:nvPr/>
        </p:nvGrpSpPr>
        <p:grpSpPr>
          <a:xfrm>
            <a:off x="6539040" y="2233440"/>
            <a:ext cx="573480" cy="480960"/>
            <a:chOff x="6539040" y="2233440"/>
            <a:chExt cx="573480" cy="480960"/>
          </a:xfrm>
        </p:grpSpPr>
        <p:sp>
          <p:nvSpPr>
            <p:cNvPr id="453" name="CustomShape 36"/>
            <p:cNvSpPr/>
            <p:nvPr/>
          </p:nvSpPr>
          <p:spPr>
            <a:xfrm>
              <a:off x="6573960" y="2242080"/>
              <a:ext cx="503280" cy="453240"/>
            </a:xfrm>
            <a:prstGeom prst="roundRect">
              <a:avLst>
                <a:gd name="adj" fmla="val 9818"/>
              </a:avLst>
            </a:prstGeom>
            <a:solidFill>
              <a:srgbClr val="808080"/>
            </a:solidFill>
            <a:ln w="1908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37"/>
            <p:cNvSpPr/>
            <p:nvPr/>
          </p:nvSpPr>
          <p:spPr>
            <a:xfrm>
              <a:off x="6539040" y="2233440"/>
              <a:ext cx="573480" cy="48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Ubuntu"/>
                  <a:ea typeface="Amazon Ember"/>
                </a:rPr>
                <a:t>SG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Ubuntu"/>
                  <a:ea typeface="Amazon Ember"/>
                </a:rPr>
                <a:t>in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455" name="Group 38"/>
          <p:cNvGrpSpPr/>
          <p:nvPr/>
        </p:nvGrpSpPr>
        <p:grpSpPr>
          <a:xfrm>
            <a:off x="6539040" y="2728080"/>
            <a:ext cx="573480" cy="480960"/>
            <a:chOff x="6539040" y="2728080"/>
            <a:chExt cx="573480" cy="480960"/>
          </a:xfrm>
        </p:grpSpPr>
        <p:sp>
          <p:nvSpPr>
            <p:cNvPr id="456" name="CustomShape 39"/>
            <p:cNvSpPr/>
            <p:nvPr/>
          </p:nvSpPr>
          <p:spPr>
            <a:xfrm>
              <a:off x="6573960" y="2737080"/>
              <a:ext cx="503280" cy="453240"/>
            </a:xfrm>
            <a:prstGeom prst="roundRect">
              <a:avLst>
                <a:gd name="adj" fmla="val 9818"/>
              </a:avLst>
            </a:prstGeom>
            <a:solidFill>
              <a:srgbClr val="808080"/>
            </a:solidFill>
            <a:ln w="1908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40"/>
            <p:cNvSpPr/>
            <p:nvPr/>
          </p:nvSpPr>
          <p:spPr>
            <a:xfrm>
              <a:off x="6539040" y="2728080"/>
              <a:ext cx="573480" cy="48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Ubuntu"/>
                  <a:ea typeface="Amazon Ember"/>
                </a:rPr>
                <a:t>SG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ffff"/>
                  </a:solidFill>
                  <a:latin typeface="Ubuntu"/>
                  <a:ea typeface="Amazon Ember"/>
                </a:rPr>
                <a:t>out</a:t>
              </a:r>
              <a:endParaRPr b="0" lang="en-US" sz="1200" spc="-1" strike="noStrike">
                <a:latin typeface="Arial"/>
              </a:endParaRPr>
            </a:p>
          </p:txBody>
        </p:sp>
      </p:grpSp>
      <p:pic>
        <p:nvPicPr>
          <p:cNvPr id="458" name="Picture 134" descr=""/>
          <p:cNvPicPr/>
          <p:nvPr/>
        </p:nvPicPr>
        <p:blipFill>
          <a:blip r:embed="rId3"/>
          <a:stretch/>
        </p:blipFill>
        <p:spPr>
          <a:xfrm>
            <a:off x="7389360" y="2240640"/>
            <a:ext cx="1029600" cy="1002600"/>
          </a:xfrm>
          <a:prstGeom prst="rect">
            <a:avLst/>
          </a:prstGeom>
          <a:ln>
            <a:noFill/>
          </a:ln>
        </p:spPr>
      </p:pic>
      <p:sp>
        <p:nvSpPr>
          <p:cNvPr id="459" name="CustomShape 41"/>
          <p:cNvSpPr/>
          <p:nvPr/>
        </p:nvSpPr>
        <p:spPr>
          <a:xfrm>
            <a:off x="7477200" y="2442240"/>
            <a:ext cx="87372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Ubuntu"/>
                <a:ea typeface="Amazon Ember"/>
              </a:rPr>
              <a:t>EC2 instance 1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Ubuntu"/>
                <a:ea typeface="Amazon Ember"/>
              </a:rPr>
              <a:t>10.0.1.6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460" name="Picture 138" descr=""/>
          <p:cNvPicPr/>
          <p:nvPr/>
        </p:nvPicPr>
        <p:blipFill>
          <a:blip r:embed="rId4"/>
          <a:stretch/>
        </p:blipFill>
        <p:spPr>
          <a:xfrm>
            <a:off x="7394400" y="3259440"/>
            <a:ext cx="1029600" cy="1002600"/>
          </a:xfrm>
          <a:prstGeom prst="rect">
            <a:avLst/>
          </a:prstGeom>
          <a:ln>
            <a:noFill/>
          </a:ln>
        </p:spPr>
      </p:pic>
      <p:sp>
        <p:nvSpPr>
          <p:cNvPr id="461" name="CustomShape 42"/>
          <p:cNvSpPr/>
          <p:nvPr/>
        </p:nvSpPr>
        <p:spPr>
          <a:xfrm>
            <a:off x="7482240" y="3461040"/>
            <a:ext cx="87336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Ubuntu"/>
                <a:ea typeface="Amazon Ember"/>
              </a:rPr>
              <a:t>EC2 instance 2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Ubuntu"/>
                <a:ea typeface="Amazon Ember"/>
              </a:rPr>
              <a:t>10.0.1.7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62" name="CustomShape 43"/>
          <p:cNvSpPr/>
          <p:nvPr/>
        </p:nvSpPr>
        <p:spPr>
          <a:xfrm>
            <a:off x="2288880" y="2823840"/>
            <a:ext cx="998640" cy="936720"/>
          </a:xfrm>
          <a:prstGeom prst="roundRect">
            <a:avLst>
              <a:gd name="adj" fmla="val 16667"/>
            </a:avLst>
          </a:prstGeom>
          <a:solidFill>
            <a:srgbClr val="ff58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44"/>
          <p:cNvSpPr/>
          <p:nvPr/>
        </p:nvSpPr>
        <p:spPr>
          <a:xfrm>
            <a:off x="2194560" y="3017520"/>
            <a:ext cx="1203840" cy="5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Ubuntu"/>
                <a:ea typeface="Amazon Ember"/>
              </a:rPr>
              <a:t>Route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Ubuntu"/>
                <a:ea typeface="Amazon Ember"/>
              </a:rPr>
              <a:t>table</a:t>
            </a:r>
            <a:endParaRPr b="0" lang="en-US" sz="14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539640" y="-94680"/>
            <a:ext cx="8136720" cy="1295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latin typeface="Ubuntu"/>
              </a:rPr>
              <a:t>EC2 Instance 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179640" y="2137320"/>
            <a:ext cx="2448000" cy="28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3"/>
          <p:cNvSpPr/>
          <p:nvPr/>
        </p:nvSpPr>
        <p:spPr>
          <a:xfrm>
            <a:off x="548640" y="3193200"/>
            <a:ext cx="1387080" cy="8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Ubuntu"/>
                <a:ea typeface="Amazon Ember"/>
              </a:rPr>
              <a:t>   </a:t>
            </a:r>
            <a:r>
              <a:rPr b="0" lang="en-US" sz="2400" spc="-1" strike="noStrike">
                <a:solidFill>
                  <a:srgbClr val="262626"/>
                </a:solidFill>
                <a:latin typeface="Ubuntu"/>
                <a:ea typeface="Amazon Ember"/>
              </a:rPr>
              <a:t>Amazon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Ubuntu"/>
                <a:ea typeface="Amazon Ember"/>
              </a:rPr>
              <a:t>       </a:t>
            </a:r>
            <a:r>
              <a:rPr b="0" lang="en-US" sz="2400" spc="-1" strike="noStrike">
                <a:solidFill>
                  <a:srgbClr val="262626"/>
                </a:solidFill>
                <a:latin typeface="Ubuntu"/>
                <a:ea typeface="Amazon Ember"/>
              </a:rPr>
              <a:t>EC2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7" name="CustomShape 4"/>
          <p:cNvSpPr/>
          <p:nvPr/>
        </p:nvSpPr>
        <p:spPr>
          <a:xfrm>
            <a:off x="274320" y="1463040"/>
            <a:ext cx="1973160" cy="3273120"/>
          </a:xfrm>
          <a:prstGeom prst="rect">
            <a:avLst/>
          </a:prstGeom>
          <a:noFill/>
          <a:ln w="5076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68" name="Picture 17" descr=""/>
          <p:cNvPicPr/>
          <p:nvPr/>
        </p:nvPicPr>
        <p:blipFill>
          <a:blip r:embed="rId1"/>
          <a:stretch/>
        </p:blipFill>
        <p:spPr>
          <a:xfrm>
            <a:off x="890640" y="2137320"/>
            <a:ext cx="791280" cy="949680"/>
          </a:xfrm>
          <a:prstGeom prst="rect">
            <a:avLst/>
          </a:prstGeom>
          <a:ln>
            <a:noFill/>
          </a:ln>
        </p:spPr>
      </p:pic>
      <p:sp>
        <p:nvSpPr>
          <p:cNvPr id="469" name="TextShape 5"/>
          <p:cNvSpPr txBox="1"/>
          <p:nvPr/>
        </p:nvSpPr>
        <p:spPr>
          <a:xfrm>
            <a:off x="2468880" y="1483920"/>
            <a:ext cx="6492240" cy="327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</a:rPr>
              <a:t>AWS içinde sunucu hizmeti olarak kullanılmaktadır. Web hosting, Database sunucusu, authentication sunucusu gibi bir çok şekilde kullanılabilirler.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</a:rPr>
              <a:t>AMI adı verilen ön tanımlı imajlardan oluşturulurlar. Bu imajlar sunucunun fiziksel özelliklerini barındırır ve tekrar tekrar kullanılabilirliği arttırırlar. 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</a:rPr>
              <a:t>EC2 lar tipleri ve büyüklüklüklerine göre kategorilendirilirler. Tip olarak kullanım alanlarına göre General Purpose , Compute optimized, Memory Optimized, Accelerated Computing, Storage Optimized olarak ayrılırlar. Büyüklük olarak large , xlarge, 2xlarge gibi kategorilendirmeleri vardır.</a:t>
            </a:r>
            <a:endParaRPr b="0" lang="en-US" sz="15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539640" y="-94680"/>
            <a:ext cx="8136720" cy="1295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latin typeface="Ubuntu"/>
              </a:rPr>
              <a:t>EC2 Instance – User Data 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179640" y="2137320"/>
            <a:ext cx="2448000" cy="28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3"/>
          <p:cNvSpPr/>
          <p:nvPr/>
        </p:nvSpPr>
        <p:spPr>
          <a:xfrm>
            <a:off x="548640" y="3193200"/>
            <a:ext cx="1387080" cy="8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Ubuntu"/>
                <a:ea typeface="Amazon Ember"/>
              </a:rPr>
              <a:t>   </a:t>
            </a:r>
            <a:r>
              <a:rPr b="0" lang="en-US" sz="2400" spc="-1" strike="noStrike">
                <a:solidFill>
                  <a:srgbClr val="262626"/>
                </a:solidFill>
                <a:latin typeface="Ubuntu"/>
                <a:ea typeface="Amazon Ember"/>
              </a:rPr>
              <a:t>Amazon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Ubuntu"/>
                <a:ea typeface="Amazon Ember"/>
              </a:rPr>
              <a:t>       </a:t>
            </a:r>
            <a:r>
              <a:rPr b="0" lang="en-US" sz="2400" spc="-1" strike="noStrike">
                <a:solidFill>
                  <a:srgbClr val="262626"/>
                </a:solidFill>
                <a:latin typeface="Ubuntu"/>
                <a:ea typeface="Amazon Ember"/>
              </a:rPr>
              <a:t>EC2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274320" y="1463040"/>
            <a:ext cx="1973160" cy="3273120"/>
          </a:xfrm>
          <a:prstGeom prst="rect">
            <a:avLst/>
          </a:prstGeom>
          <a:noFill/>
          <a:ln w="5076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74" name="Picture 17" descr=""/>
          <p:cNvPicPr/>
          <p:nvPr/>
        </p:nvPicPr>
        <p:blipFill>
          <a:blip r:embed="rId1"/>
          <a:stretch/>
        </p:blipFill>
        <p:spPr>
          <a:xfrm>
            <a:off x="890640" y="2137320"/>
            <a:ext cx="791280" cy="949680"/>
          </a:xfrm>
          <a:prstGeom prst="rect">
            <a:avLst/>
          </a:prstGeom>
          <a:ln>
            <a:noFill/>
          </a:ln>
        </p:spPr>
      </p:pic>
      <p:sp>
        <p:nvSpPr>
          <p:cNvPr id="475" name="TextShape 5"/>
          <p:cNvSpPr txBox="1"/>
          <p:nvPr/>
        </p:nvSpPr>
        <p:spPr>
          <a:xfrm>
            <a:off x="2432880" y="1408680"/>
            <a:ext cx="6492240" cy="206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spcAft>
                <a:spcPts val="10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</a:rPr>
              <a:t>EBS olarak adlandırılan disk alanları ile kalıcı datanın tutulmasını sağlayabilirler. Her EC2 instance içinde en az 1 adet root volume olarak EBS kullanılması gerekmektedir.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spcAft>
                <a:spcPts val="10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</a:rPr>
              <a:t>EC2 instancelar oluşturulurken yapılmak istenen extra ayarlamalar ve konfigurasyonlar User Data denilen text dosyaları ile sağlanmaktadır.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spcAft>
                <a:spcPts val="10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</a:rPr>
              <a:t>Örneğin EC2 instance oluşturulurken bir web sunucusu ayağa kaldırmak istiyorsak User Data kullanarak https servisini kurup aktif hale getirebiliriz.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76" name="CustomShape 6"/>
          <p:cNvSpPr/>
          <p:nvPr/>
        </p:nvSpPr>
        <p:spPr>
          <a:xfrm>
            <a:off x="4763880" y="4023360"/>
            <a:ext cx="1053000" cy="11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77" name="Group 7"/>
          <p:cNvGrpSpPr/>
          <p:nvPr/>
        </p:nvGrpSpPr>
        <p:grpSpPr>
          <a:xfrm>
            <a:off x="3108960" y="3514320"/>
            <a:ext cx="4480560" cy="1312560"/>
            <a:chOff x="3108960" y="3514320"/>
            <a:chExt cx="4480560" cy="1312560"/>
          </a:xfrm>
        </p:grpSpPr>
        <p:grpSp>
          <p:nvGrpSpPr>
            <p:cNvPr id="478" name="Group 8"/>
            <p:cNvGrpSpPr/>
            <p:nvPr/>
          </p:nvGrpSpPr>
          <p:grpSpPr>
            <a:xfrm>
              <a:off x="3108960" y="3769200"/>
              <a:ext cx="4480560" cy="1057680"/>
              <a:chOff x="3108960" y="3769200"/>
              <a:chExt cx="4480560" cy="1057680"/>
            </a:xfrm>
          </p:grpSpPr>
          <p:sp>
            <p:nvSpPr>
              <p:cNvPr id="479" name="CustomShape 9"/>
              <p:cNvSpPr/>
              <p:nvPr/>
            </p:nvSpPr>
            <p:spPr>
              <a:xfrm>
                <a:off x="3108960" y="4500720"/>
                <a:ext cx="1053000" cy="179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Ubuntu"/>
                    <a:ea typeface="Amazon Ember"/>
                  </a:rPr>
                  <a:t>AMI</a:t>
                </a:r>
                <a:endParaRPr b="0" lang="en-US" sz="1000" spc="-1" strike="noStrike">
                  <a:latin typeface="Arial"/>
                </a:endParaRPr>
              </a:p>
            </p:txBody>
          </p:sp>
          <p:grpSp>
            <p:nvGrpSpPr>
              <p:cNvPr id="480" name="Group 10"/>
              <p:cNvGrpSpPr/>
              <p:nvPr/>
            </p:nvGrpSpPr>
            <p:grpSpPr>
              <a:xfrm>
                <a:off x="6536520" y="3841920"/>
                <a:ext cx="1053000" cy="984960"/>
                <a:chOff x="6536520" y="3841920"/>
                <a:chExt cx="1053000" cy="984960"/>
              </a:xfrm>
            </p:grpSpPr>
            <p:pic>
              <p:nvPicPr>
                <p:cNvPr id="481" name="Picture 15" descr=""/>
                <p:cNvPicPr/>
                <p:nvPr/>
              </p:nvPicPr>
              <p:blipFill>
                <a:blip r:embed="rId2"/>
                <a:stretch/>
              </p:blipFill>
              <p:spPr>
                <a:xfrm>
                  <a:off x="6787440" y="3841920"/>
                  <a:ext cx="551160" cy="57168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482" name="CustomShape 11"/>
                <p:cNvSpPr/>
                <p:nvPr/>
              </p:nvSpPr>
              <p:spPr>
                <a:xfrm>
                  <a:off x="6536520" y="4509000"/>
                  <a:ext cx="1053000" cy="3178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/>
                <a:p>
                  <a:pPr algn="ctr">
                    <a:lnSpc>
                      <a:spcPct val="100000"/>
                    </a:lnSpc>
                  </a:pPr>
                  <a:r>
                    <a:rPr b="0" lang="en-US" sz="1000" spc="-1" strike="noStrike">
                      <a:solidFill>
                        <a:srgbClr val="000000"/>
                      </a:solidFill>
                      <a:latin typeface="Ubuntu"/>
                      <a:ea typeface="Amazon Ember"/>
                    </a:rPr>
                    <a:t>EC2 Instance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</p:grpSp>
          <p:sp>
            <p:nvSpPr>
              <p:cNvPr id="483" name="CustomShape 12"/>
              <p:cNvSpPr/>
              <p:nvPr/>
            </p:nvSpPr>
            <p:spPr>
              <a:xfrm>
                <a:off x="4029120" y="4060440"/>
                <a:ext cx="2696400" cy="13824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808080"/>
              </a:solidFill>
              <a:ln w="25560">
                <a:solidFill>
                  <a:srgbClr val="40404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4" name="CustomShape 13"/>
              <p:cNvSpPr/>
              <p:nvPr/>
            </p:nvSpPr>
            <p:spPr>
              <a:xfrm>
                <a:off x="4742640" y="3769200"/>
                <a:ext cx="1439280" cy="874800"/>
              </a:xfrm>
              <a:prstGeom prst="rect">
                <a:avLst/>
              </a:prstGeom>
              <a:solidFill>
                <a:srgbClr val="ffffff"/>
              </a:solidFill>
              <a:ln w="381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5" name="CustomShape 14"/>
              <p:cNvSpPr/>
              <p:nvPr/>
            </p:nvSpPr>
            <p:spPr>
              <a:xfrm>
                <a:off x="4973760" y="3769200"/>
                <a:ext cx="1109520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50000"/>
                  </a:lnSpc>
                </a:pPr>
                <a:r>
                  <a:rPr b="0" lang="en-US" sz="800" spc="-1" strike="noStrike">
                    <a:solidFill>
                      <a:srgbClr val="000000"/>
                    </a:solidFill>
                    <a:latin typeface="Ubuntu"/>
                    <a:ea typeface="DejaVu Sans"/>
                  </a:rPr>
                  <a:t>#!/bin/bash</a:t>
                </a:r>
                <a:endParaRPr b="0" lang="en-US" sz="800" spc="-1" strike="noStrike">
                  <a:latin typeface="Arial"/>
                </a:endParaRPr>
              </a:p>
              <a:p>
                <a:pPr>
                  <a:lnSpc>
                    <a:spcPct val="150000"/>
                  </a:lnSpc>
                </a:pPr>
                <a:r>
                  <a:rPr b="0" lang="en-US" sz="800" spc="-1" strike="noStrike">
                    <a:solidFill>
                      <a:srgbClr val="000000"/>
                    </a:solidFill>
                    <a:latin typeface="Ubuntu"/>
                    <a:ea typeface="DejaVu Sans"/>
                  </a:rPr>
                  <a:t>yum update –y</a:t>
                </a:r>
                <a:endParaRPr b="0" lang="en-US" sz="800" spc="-1" strike="noStrike">
                  <a:latin typeface="Arial"/>
                </a:endParaRPr>
              </a:p>
              <a:p>
                <a:pPr>
                  <a:lnSpc>
                    <a:spcPct val="150000"/>
                  </a:lnSpc>
                </a:pPr>
                <a:r>
                  <a:rPr b="0" lang="en-US" sz="800" spc="-1" strike="noStrike">
                    <a:solidFill>
                      <a:srgbClr val="000000"/>
                    </a:solidFill>
                    <a:latin typeface="Ubuntu"/>
                    <a:ea typeface="DejaVu Sans"/>
                  </a:rPr>
                  <a:t>service httpd start</a:t>
                </a:r>
                <a:endParaRPr b="0" lang="en-US" sz="800" spc="-1" strike="noStrike">
                  <a:latin typeface="Arial"/>
                </a:endParaRPr>
              </a:p>
              <a:p>
                <a:pPr>
                  <a:lnSpc>
                    <a:spcPct val="150000"/>
                  </a:lnSpc>
                </a:pPr>
                <a:r>
                  <a:rPr b="0" lang="en-US" sz="800" spc="-1" strike="noStrike">
                    <a:solidFill>
                      <a:srgbClr val="000000"/>
                    </a:solidFill>
                    <a:latin typeface="Ubuntu"/>
                    <a:ea typeface="DejaVu Sans"/>
                  </a:rPr>
                  <a:t>chkconfig httpd on</a:t>
                </a:r>
                <a:endParaRPr b="0" lang="en-US" sz="800" spc="-1" strike="noStrike">
                  <a:latin typeface="Arial"/>
                </a:endParaRPr>
              </a:p>
            </p:txBody>
          </p:sp>
          <p:pic>
            <p:nvPicPr>
              <p:cNvPr id="486" name="Picture 16" descr=""/>
              <p:cNvPicPr/>
              <p:nvPr/>
            </p:nvPicPr>
            <p:blipFill>
              <a:blip r:embed="rId3"/>
              <a:stretch/>
            </p:blipFill>
            <p:spPr>
              <a:xfrm>
                <a:off x="3383280" y="3850200"/>
                <a:ext cx="548640" cy="5688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487" name="TextShape 15"/>
            <p:cNvSpPr txBox="1"/>
            <p:nvPr/>
          </p:nvSpPr>
          <p:spPr>
            <a:xfrm>
              <a:off x="5029200" y="3514320"/>
              <a:ext cx="8730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0" lang="en-US" sz="1000" spc="-1" strike="noStrike">
                  <a:solidFill>
                    <a:srgbClr val="000000"/>
                  </a:solidFill>
                  <a:latin typeface="Ubuntu"/>
                  <a:ea typeface="Amazon Ember"/>
                </a:rPr>
                <a:t>User Data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p:transition spd="slow">
    <p:push dir="u"/>
  </p:transition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67640" y="0"/>
            <a:ext cx="8208720" cy="1200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0" lang="tr-TR" sz="4000" spc="-1" strike="noStrike">
                <a:solidFill>
                  <a:srgbClr val="ffffff"/>
                </a:solidFill>
                <a:latin typeface="Ubuntu"/>
              </a:rPr>
              <a:t>Moderator Bilgileri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182880" y="1371600"/>
            <a:ext cx="8722800" cy="3497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rIns="90000" tIns="45000" bIns="45000"/>
          <a:p>
            <a:r>
              <a:rPr b="1" lang="en-US" sz="1600" spc="-1" strike="noStrike">
                <a:latin typeface="Ubuntu"/>
              </a:rPr>
              <a:t>Serkan BİNGÖL – </a:t>
            </a:r>
            <a:r>
              <a:rPr b="0" lang="en-US" sz="1600" spc="-1" strike="noStrike">
                <a:latin typeface="Ubuntu"/>
              </a:rPr>
              <a:t>Technical Team Lead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Ubuntu"/>
              </a:rPr>
              <a:t>AWS Certified Solution Architect , MCSD, MCT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Ubuntu"/>
              </a:rPr>
              <a:t>Mail :         </a:t>
            </a:r>
            <a:r>
              <a:rPr b="0" lang="en-US" sz="1600" spc="-1" strike="noStrike">
                <a:latin typeface="Ubuntu"/>
                <a:hlinkClick r:id="rId1"/>
              </a:rPr>
              <a:t>serkan.bingol@bilgeadam.com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Ubuntu"/>
              </a:rPr>
              <a:t>Linkedin : </a:t>
            </a:r>
            <a:r>
              <a:rPr b="0" lang="en-US" sz="1600" spc="-1" strike="noStrike">
                <a:latin typeface="Ubuntu"/>
                <a:hlinkClick r:id="rId2"/>
              </a:rPr>
              <a:t>https://www.linkedin.com/in/sbingol/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Ubuntu"/>
              </a:rPr>
              <a:t>Github :    </a:t>
            </a:r>
            <a:r>
              <a:rPr b="0" lang="en-US" sz="1600" spc="-1" strike="noStrike">
                <a:latin typeface="Ubuntu"/>
                <a:hlinkClick r:id="rId3"/>
              </a:rPr>
              <a:t>https://github.com/serkanbingol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Ubuntu"/>
              </a:rPr>
              <a:t>Medium : </a:t>
            </a:r>
            <a:r>
              <a:rPr b="0" lang="en-US" sz="1600" spc="-1" strike="noStrike">
                <a:latin typeface="Ubuntu"/>
                <a:hlinkClick r:id="rId4"/>
              </a:rPr>
              <a:t>https://medium.com/@serkanbingoll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Ubuntu"/>
              </a:rPr>
              <a:t>Bilgeadam Hesapları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Ubuntu"/>
              </a:rPr>
              <a:t>Web :        </a:t>
            </a:r>
            <a:r>
              <a:rPr b="0" lang="en-US" sz="1600" spc="-1" strike="noStrike">
                <a:latin typeface="Ubuntu"/>
                <a:hlinkClick r:id="rId5"/>
              </a:rPr>
              <a:t>https://www.bilgeadam.com/</a:t>
            </a:r>
            <a:r>
              <a:rPr b="0" lang="en-US" sz="1600" spc="-1" strike="noStrike">
                <a:latin typeface="Ubuntu"/>
              </a:rPr>
              <a:t>   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Ubuntu"/>
              </a:rPr>
              <a:t>Linkedin : </a:t>
            </a:r>
            <a:r>
              <a:rPr b="0" lang="en-US" sz="1600" spc="-1" strike="noStrike">
                <a:latin typeface="Ubuntu"/>
                <a:hlinkClick r:id="rId6"/>
              </a:rPr>
              <a:t>https://www.linkedin.com/company/bilge-adam/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Ubuntu"/>
              </a:rPr>
              <a:t>Twitter :   </a:t>
            </a:r>
            <a:r>
              <a:rPr b="0" lang="en-US" sz="1600" spc="-1" strike="noStrike">
                <a:latin typeface="Ubuntu"/>
                <a:hlinkClick r:id="rId7"/>
              </a:rPr>
              <a:t>https://twitter.com/bilgeadam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Ubuntu"/>
                <a:ea typeface="Noto Sans CJK SC"/>
              </a:rPr>
              <a:t>Medium : </a:t>
            </a:r>
            <a:r>
              <a:rPr b="0" lang="en-US" sz="1600" spc="-1" strike="noStrike">
                <a:latin typeface="Ubuntu"/>
                <a:hlinkClick r:id="rId8"/>
              </a:rPr>
              <a:t>https://medium.com/batech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539640" y="-94680"/>
            <a:ext cx="8136720" cy="1295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latin typeface="Ubuntu"/>
              </a:rPr>
              <a:t>RDS – İlişkisel Veritabanları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179640" y="2137320"/>
            <a:ext cx="2448000" cy="28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0" name="Picture 24" descr=""/>
          <p:cNvPicPr/>
          <p:nvPr/>
        </p:nvPicPr>
        <p:blipFill>
          <a:blip r:embed="rId1"/>
          <a:stretch/>
        </p:blipFill>
        <p:spPr>
          <a:xfrm>
            <a:off x="939240" y="2468880"/>
            <a:ext cx="706680" cy="817560"/>
          </a:xfrm>
          <a:prstGeom prst="rect">
            <a:avLst/>
          </a:prstGeom>
          <a:ln>
            <a:noFill/>
          </a:ln>
        </p:spPr>
      </p:pic>
      <p:sp>
        <p:nvSpPr>
          <p:cNvPr id="491" name="CustomShape 3"/>
          <p:cNvSpPr/>
          <p:nvPr/>
        </p:nvSpPr>
        <p:spPr>
          <a:xfrm>
            <a:off x="640080" y="3475800"/>
            <a:ext cx="124704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Ubuntu"/>
                <a:ea typeface="Amazon Ember"/>
              </a:rPr>
              <a:t>Amazon RDS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2" name="CustomShape 4"/>
          <p:cNvSpPr/>
          <p:nvPr/>
        </p:nvSpPr>
        <p:spPr>
          <a:xfrm>
            <a:off x="599400" y="1920240"/>
            <a:ext cx="141228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Ubuntu"/>
                <a:ea typeface="Amazon Ember"/>
              </a:rPr>
              <a:t>Relational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3" name="CustomShape 5"/>
          <p:cNvSpPr/>
          <p:nvPr/>
        </p:nvSpPr>
        <p:spPr>
          <a:xfrm>
            <a:off x="274320" y="1463040"/>
            <a:ext cx="1973160" cy="3273120"/>
          </a:xfrm>
          <a:prstGeom prst="rect">
            <a:avLst/>
          </a:prstGeom>
          <a:noFill/>
          <a:ln w="5076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TextShape 6"/>
          <p:cNvSpPr txBox="1"/>
          <p:nvPr/>
        </p:nvSpPr>
        <p:spPr>
          <a:xfrm>
            <a:off x="2468880" y="1483920"/>
            <a:ext cx="6492240" cy="276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AWS içinde ilişkisel veritabanı kurmayı, çalıştırmayı ve ölçeklendirmeyi kolaylaştıran bir yönetilen hizmettir.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</a:rPr>
              <a:t>Dakikalar içinde yeni veritabanı sunucuları ayaklandırabiliriz. 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Fully managed bir servistir. Yeniden boyutlandırılabilen kapasite sağlamasının yanı sıra zaman alan veritabanı yönetim görevlerini yönetir.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MySQL, MariaDB, Oracle, SQL Server veya PostgreSQL veritabanlarını destekler.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539640" y="-94680"/>
            <a:ext cx="8136720" cy="1295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latin typeface="Ubuntu"/>
              </a:rPr>
              <a:t>DEMO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179640" y="2137320"/>
            <a:ext cx="2448000" cy="28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97" name="Group 3"/>
          <p:cNvGrpSpPr/>
          <p:nvPr/>
        </p:nvGrpSpPr>
        <p:grpSpPr>
          <a:xfrm>
            <a:off x="6858000" y="1206000"/>
            <a:ext cx="2377440" cy="3640320"/>
            <a:chOff x="6858000" y="1206000"/>
            <a:chExt cx="2377440" cy="3640320"/>
          </a:xfrm>
        </p:grpSpPr>
        <p:sp>
          <p:nvSpPr>
            <p:cNvPr id="498" name="Line 4"/>
            <p:cNvSpPr/>
            <p:nvPr/>
          </p:nvSpPr>
          <p:spPr>
            <a:xfrm flipV="1">
              <a:off x="7747200" y="1311120"/>
              <a:ext cx="360" cy="567000"/>
            </a:xfrm>
            <a:prstGeom prst="line">
              <a:avLst/>
            </a:prstGeom>
            <a:ln w="28440">
              <a:solidFill>
                <a:srgbClr val="808080"/>
              </a:solidFill>
              <a:custDash>
                <a:ds d="100000" sp="1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5"/>
            <p:cNvSpPr/>
            <p:nvPr/>
          </p:nvSpPr>
          <p:spPr>
            <a:xfrm>
              <a:off x="6858000" y="1454400"/>
              <a:ext cx="1778760" cy="3391920"/>
            </a:xfrm>
            <a:prstGeom prst="roundRect">
              <a:avLst>
                <a:gd name="adj" fmla="val 9818"/>
              </a:avLst>
            </a:prstGeom>
            <a:noFill/>
            <a:ln w="936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CustomShape 6"/>
            <p:cNvSpPr/>
            <p:nvPr/>
          </p:nvSpPr>
          <p:spPr>
            <a:xfrm>
              <a:off x="6931800" y="4638960"/>
              <a:ext cx="1631160" cy="204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Ubuntu"/>
                  <a:ea typeface="Amazon Ember"/>
                </a:rPr>
                <a:t>Demo VPC (10.0.0.0/16)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501" name="Picture 6" descr=""/>
            <p:cNvPicPr/>
            <p:nvPr/>
          </p:nvPicPr>
          <p:blipFill>
            <a:blip r:embed="rId1"/>
            <a:stretch/>
          </p:blipFill>
          <p:spPr>
            <a:xfrm>
              <a:off x="6933960" y="1276920"/>
              <a:ext cx="403920" cy="263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502" name="CustomShape 7"/>
            <p:cNvSpPr/>
            <p:nvPr/>
          </p:nvSpPr>
          <p:spPr>
            <a:xfrm>
              <a:off x="7018200" y="1661400"/>
              <a:ext cx="1457640" cy="2916720"/>
            </a:xfrm>
            <a:prstGeom prst="roundRect">
              <a:avLst>
                <a:gd name="adj" fmla="val 9818"/>
              </a:avLst>
            </a:prstGeom>
            <a:noFill/>
            <a:ln w="19080">
              <a:solidFill>
                <a:srgbClr val="f7981f"/>
              </a:solidFill>
              <a:custDash>
                <a:ds d="800000" sp="300000"/>
              </a:custDash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8"/>
            <p:cNvSpPr/>
            <p:nvPr/>
          </p:nvSpPr>
          <p:spPr>
            <a:xfrm>
              <a:off x="7031160" y="4371120"/>
              <a:ext cx="1531800" cy="348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f7981f"/>
                  </a:solidFill>
                  <a:latin typeface="Ubuntu"/>
                  <a:ea typeface="Amazon Ember"/>
                </a:rPr>
                <a:t>Availability Zone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504" name="CustomShape 9"/>
            <p:cNvSpPr/>
            <p:nvPr/>
          </p:nvSpPr>
          <p:spPr>
            <a:xfrm>
              <a:off x="7155000" y="1801440"/>
              <a:ext cx="1183680" cy="1170720"/>
            </a:xfrm>
            <a:prstGeom prst="roundRect">
              <a:avLst>
                <a:gd name="adj" fmla="val 9818"/>
              </a:avLst>
            </a:prstGeom>
            <a:noFill/>
            <a:ln w="936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CustomShape 10"/>
            <p:cNvSpPr/>
            <p:nvPr/>
          </p:nvSpPr>
          <p:spPr>
            <a:xfrm>
              <a:off x="7221600" y="2628360"/>
              <a:ext cx="1050840" cy="348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Ubuntu"/>
                  <a:ea typeface="Amazon Ember"/>
                </a:rPr>
                <a:t>Public subnet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Ubuntu"/>
                  <a:ea typeface="Amazon Ember"/>
                </a:rPr>
                <a:t>10.0.0.0/24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506" name="Picture 11" descr=""/>
            <p:cNvPicPr/>
            <p:nvPr/>
          </p:nvPicPr>
          <p:blipFill>
            <a:blip r:embed="rId2"/>
            <a:stretch/>
          </p:blipFill>
          <p:spPr>
            <a:xfrm>
              <a:off x="7260480" y="1691640"/>
              <a:ext cx="145080" cy="162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07" name="CustomShape 11"/>
            <p:cNvSpPr/>
            <p:nvPr/>
          </p:nvSpPr>
          <p:spPr>
            <a:xfrm>
              <a:off x="7155000" y="3141360"/>
              <a:ext cx="1183680" cy="1170360"/>
            </a:xfrm>
            <a:prstGeom prst="roundRect">
              <a:avLst>
                <a:gd name="adj" fmla="val 9818"/>
              </a:avLst>
            </a:prstGeom>
            <a:noFill/>
            <a:ln w="936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12"/>
            <p:cNvSpPr/>
            <p:nvPr/>
          </p:nvSpPr>
          <p:spPr>
            <a:xfrm>
              <a:off x="7066080" y="3931920"/>
              <a:ext cx="1373760" cy="492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Ubuntu"/>
                  <a:ea typeface="Amazon Ember"/>
                </a:rPr>
                <a:t>Private subnet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Ubuntu"/>
                  <a:ea typeface="Amazon Ember"/>
                </a:rPr>
                <a:t>10.0.2.0/23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509" name="Picture 14" descr=""/>
            <p:cNvPicPr/>
            <p:nvPr/>
          </p:nvPicPr>
          <p:blipFill>
            <a:blip r:embed="rId3"/>
            <a:stretch/>
          </p:blipFill>
          <p:spPr>
            <a:xfrm>
              <a:off x="7260480" y="3031560"/>
              <a:ext cx="145080" cy="162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0" name="Picture 16" descr=""/>
            <p:cNvPicPr/>
            <p:nvPr/>
          </p:nvPicPr>
          <p:blipFill>
            <a:blip r:embed="rId4"/>
            <a:stretch/>
          </p:blipFill>
          <p:spPr>
            <a:xfrm>
              <a:off x="7527240" y="1949760"/>
              <a:ext cx="483480" cy="501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511" name="CustomShape 13"/>
            <p:cNvSpPr/>
            <p:nvPr/>
          </p:nvSpPr>
          <p:spPr>
            <a:xfrm>
              <a:off x="7680960" y="1206000"/>
              <a:ext cx="1554480" cy="348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Ubuntu"/>
                  <a:ea typeface="Amazon Ember"/>
                </a:rPr>
                <a:t>Internet Gateway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512" name="Picture 18" descr=""/>
            <p:cNvPicPr/>
            <p:nvPr/>
          </p:nvPicPr>
          <p:blipFill>
            <a:blip r:embed="rId5"/>
            <a:stretch/>
          </p:blipFill>
          <p:spPr>
            <a:xfrm>
              <a:off x="7565400" y="1244520"/>
              <a:ext cx="362880" cy="380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513" name="CustomShape 14"/>
            <p:cNvSpPr/>
            <p:nvPr/>
          </p:nvSpPr>
          <p:spPr>
            <a:xfrm>
              <a:off x="7444080" y="2028240"/>
              <a:ext cx="638640" cy="339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ffffff"/>
                  </a:solidFill>
                  <a:latin typeface="Ubuntu"/>
                  <a:ea typeface="Amazon Ember"/>
                </a:rPr>
                <a:t>Web 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solidFill>
                    <a:srgbClr val="ffffff"/>
                  </a:solidFill>
                  <a:latin typeface="Ubuntu"/>
                  <a:ea typeface="Amazon Ember"/>
                </a:rPr>
                <a:t>Server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514" name="Picture 125" descr=""/>
            <p:cNvPicPr/>
            <p:nvPr/>
          </p:nvPicPr>
          <p:blipFill>
            <a:blip r:embed="rId6"/>
            <a:stretch/>
          </p:blipFill>
          <p:spPr>
            <a:xfrm>
              <a:off x="7535880" y="3383280"/>
              <a:ext cx="419400" cy="450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15" name="Line 15"/>
            <p:cNvSpPr/>
            <p:nvPr/>
          </p:nvSpPr>
          <p:spPr>
            <a:xfrm flipV="1">
              <a:off x="7772400" y="2405160"/>
              <a:ext cx="360" cy="978120"/>
            </a:xfrm>
            <a:prstGeom prst="line">
              <a:avLst/>
            </a:prstGeom>
            <a:ln w="28440">
              <a:solidFill>
                <a:srgbClr val="808080"/>
              </a:solidFill>
              <a:custDash>
                <a:ds d="100000" sp="1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6" name="CustomShape 16"/>
          <p:cNvSpPr/>
          <p:nvPr/>
        </p:nvSpPr>
        <p:spPr>
          <a:xfrm>
            <a:off x="161640" y="1240920"/>
            <a:ext cx="6422040" cy="34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  <a:ea typeface="Amazon Ember Light"/>
              </a:rPr>
              <a:t>AWS hesabımız içinde bir adet VPC oluşturacağız.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  <a:ea typeface="Amazon Ember Light"/>
              </a:rPr>
              <a:t>VPC için bir adet internet gateway ataması yapacağız.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  <a:ea typeface="Amazon Ember Light"/>
              </a:rPr>
              <a:t>Bir adet public , bir adet private subnet oluşturacağız.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  <a:ea typeface="Amazon Ember Light"/>
              </a:rPr>
              <a:t>Her subnet için birer route table tanımlaması gerçekleştireceğiz.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  <a:ea typeface="Amazon Ember Light"/>
              </a:rPr>
              <a:t>Public Subnet içinde bir adet EC2 tanımlayarak kurulumda User Data ile  web uygulaması ayağa kaldıracağız. 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  <a:ea typeface="Amazon Ember Light"/>
              </a:rPr>
              <a:t>Private subnet içinde web uygulamamızın verilerini tutabilmek adına bir adet Mysql RDS tanımlayacağız.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  <a:ea typeface="Amazon Ember Light"/>
              </a:rPr>
              <a:t>Hem web uygulamamız hem rds için birer adet security group tanımlayacağız ve ilgili portlar üzerinden gerekli haberleşmeleri gerçekleştireceğiz.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  <a:ea typeface="Amazon Ember Light"/>
              </a:rPr>
              <a:t>Yayına aldığımız web uygulamasını gerekli işlemleri yaparak test edeceğiz.</a:t>
            </a:r>
            <a:endParaRPr b="0" lang="en-US" sz="15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Shape 1"/>
          <p:cNvSpPr txBox="1"/>
          <p:nvPr/>
        </p:nvSpPr>
        <p:spPr>
          <a:xfrm>
            <a:off x="539640" y="-94680"/>
            <a:ext cx="8136720" cy="1295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latin typeface="Ubuntu"/>
              </a:rPr>
              <a:t>Sorular ve Kullanılan Kaynaklar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8" name="CustomShape 2"/>
          <p:cNvSpPr/>
          <p:nvPr/>
        </p:nvSpPr>
        <p:spPr>
          <a:xfrm>
            <a:off x="179640" y="2137320"/>
            <a:ext cx="2448000" cy="28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9" name="Picture 2" descr=""/>
          <p:cNvPicPr/>
          <p:nvPr/>
        </p:nvPicPr>
        <p:blipFill>
          <a:blip r:embed="rId1"/>
          <a:stretch/>
        </p:blipFill>
        <p:spPr>
          <a:xfrm>
            <a:off x="6840" y="1496880"/>
            <a:ext cx="3653640" cy="3349440"/>
          </a:xfrm>
          <a:prstGeom prst="rect">
            <a:avLst/>
          </a:prstGeom>
          <a:ln>
            <a:noFill/>
          </a:ln>
        </p:spPr>
      </p:pic>
      <p:sp>
        <p:nvSpPr>
          <p:cNvPr id="520" name="TextShape 3"/>
          <p:cNvSpPr txBox="1"/>
          <p:nvPr/>
        </p:nvSpPr>
        <p:spPr>
          <a:xfrm>
            <a:off x="3422160" y="1776240"/>
            <a:ext cx="5721840" cy="273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latin typeface="Ubuntu"/>
              </a:rPr>
              <a:t>Sorular için iletişim adresi 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Ubuntu"/>
              </a:rPr>
              <a:t>Mail :    </a:t>
            </a:r>
            <a:r>
              <a:rPr b="0" lang="en-US" sz="1600" spc="-1" strike="noStrike">
                <a:latin typeface="Ubuntu"/>
                <a:hlinkClick r:id="rId2"/>
              </a:rPr>
              <a:t>serkan.bingol@bilgeadam.com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Ubuntu"/>
              </a:rPr>
              <a:t>Konu :  Webinar-Creating a VPC and Deploying a Web Application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Ubuntu"/>
              </a:rPr>
              <a:t>Sunum için kaynalar 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Ubuntu"/>
              </a:rPr>
              <a:t>Medium Sayfası : </a:t>
            </a:r>
            <a:r>
              <a:rPr b="0" lang="en-US" sz="1600" spc="-1" strike="noStrike">
                <a:latin typeface="Ubuntu"/>
                <a:hlinkClick r:id="rId3"/>
              </a:rPr>
              <a:t>https://medium.com/batech/tagged/webinar</a:t>
            </a:r>
            <a:r>
              <a:rPr b="0" lang="en-US" sz="1600" spc="-1" strike="noStrike">
                <a:latin typeface="Ubuntu"/>
              </a:rPr>
              <a:t>  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Ubuntu"/>
              </a:rPr>
              <a:t>Github Reposu 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Ubuntu"/>
                <a:hlinkClick r:id="rId4"/>
              </a:rPr>
              <a:t>https://github.com/serkanbingol/aws-webinar-presentation</a:t>
            </a:r>
            <a:r>
              <a:rPr b="0" lang="en-US" sz="1600" spc="-1" strike="noStrike">
                <a:latin typeface="Ubuntu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91440" y="-94680"/>
            <a:ext cx="8869680" cy="1295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latin typeface="Ubuntu"/>
              </a:rPr>
              <a:t>Sunumda kullanılan AWS Hizmetleri</a:t>
            </a:r>
            <a:r>
              <a:rPr b="0" lang="tr-TR" sz="4000" spc="-1" strike="noStrike">
                <a:solidFill>
                  <a:srgbClr val="ffffff"/>
                </a:solidFill>
                <a:latin typeface="Segoe UI Light"/>
              </a:rPr>
              <a:t> 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238320" y="1828800"/>
            <a:ext cx="8631360" cy="267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spcAft>
                <a:spcPts val="86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AWS Global Altyapısı için genel bilgilendirme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spcAft>
                <a:spcPts val="86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VPC ( Virtual Private Cloud )  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spcAft>
                <a:spcPts val="86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Subnets 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spcAft>
                <a:spcPts val="86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Route Tables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spcAft>
                <a:spcPts val="86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Internet Gateway &amp; Nat Gateway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spcAft>
                <a:spcPts val="86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Network Security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spcAft>
                <a:spcPts val="86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EC2 Instances 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spcAft>
                <a:spcPts val="86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RDS </a:t>
            </a:r>
            <a:endParaRPr b="0" lang="en-US" sz="16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664600" y="3873600"/>
            <a:ext cx="2320560" cy="2721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5580000" y="4260240"/>
            <a:ext cx="2583720" cy="394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ed7d31"/>
                </a:solidFill>
                <a:latin typeface="Amazon Ember"/>
                <a:ea typeface="Amazon Ember"/>
              </a:rPr>
              <a:t>Availability Zone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395640" y="0"/>
            <a:ext cx="8280720" cy="1200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latin typeface="Ubuntu"/>
              </a:rPr>
              <a:t>AWS Global Altyapısı 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91440" y="1483200"/>
            <a:ext cx="4572000" cy="34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  <a:ea typeface="Amazon Ember Light"/>
              </a:rPr>
              <a:t>AWS data centerları içlerinde binlerce sunucu barındıran binalar olarak planlanmıştır. Hepsi online olarak ayaktadır.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  <a:ea typeface="Amazon Ember Light"/>
              </a:rPr>
              <a:t>Her Availability Zone  (AZ) kendi içinde birden fazla data center barındırır. 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  <a:ea typeface="Amazon Ember Light"/>
              </a:rPr>
              <a:t>Tüm AZ ler birbiri ile yüksek hızlı private linkler üzerinden haberleşmektedir.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  <a:ea typeface="Amazon Ember Light"/>
              </a:rPr>
              <a:t>Tüm AZ ler hata yalıtımı maksimum olacak şekilde  tasarlanmışlardır.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5331600" y="1583640"/>
            <a:ext cx="1188720" cy="1306440"/>
          </a:xfrm>
          <a:prstGeom prst="rect">
            <a:avLst/>
          </a:prstGeom>
          <a:ln>
            <a:noFill/>
          </a:ln>
        </p:spPr>
      </p:pic>
      <p:sp>
        <p:nvSpPr>
          <p:cNvPr id="210" name="CustomShape 5"/>
          <p:cNvSpPr/>
          <p:nvPr/>
        </p:nvSpPr>
        <p:spPr>
          <a:xfrm>
            <a:off x="5120640" y="1447560"/>
            <a:ext cx="3383280" cy="2812680"/>
          </a:xfrm>
          <a:prstGeom prst="roundRect">
            <a:avLst>
              <a:gd name="adj" fmla="val 9818"/>
            </a:avLst>
          </a:prstGeom>
          <a:noFill/>
          <a:ln w="19080">
            <a:solidFill>
              <a:srgbClr val="f7981f"/>
            </a:solidFill>
            <a:custDash>
              <a:ds d="800000" sp="300000"/>
            </a:custDash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7118640" y="1573920"/>
            <a:ext cx="1188720" cy="1306440"/>
          </a:xfrm>
          <a:prstGeom prst="rect">
            <a:avLst/>
          </a:prstGeom>
          <a:ln>
            <a:noFill/>
          </a:ln>
        </p:spPr>
      </p:pic>
      <p:pic>
        <p:nvPicPr>
          <p:cNvPr id="212" name="" descr=""/>
          <p:cNvPicPr/>
          <p:nvPr/>
        </p:nvPicPr>
        <p:blipFill>
          <a:blip r:embed="rId3"/>
          <a:stretch/>
        </p:blipFill>
        <p:spPr>
          <a:xfrm>
            <a:off x="6309360" y="2880360"/>
            <a:ext cx="1188720" cy="13064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664600" y="3873600"/>
            <a:ext cx="2320560" cy="2721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"/>
          <p:cNvSpPr/>
          <p:nvPr/>
        </p:nvSpPr>
        <p:spPr>
          <a:xfrm>
            <a:off x="5580000" y="3792240"/>
            <a:ext cx="2583720" cy="394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TextShape 3"/>
          <p:cNvSpPr txBox="1"/>
          <p:nvPr/>
        </p:nvSpPr>
        <p:spPr>
          <a:xfrm>
            <a:off x="395640" y="0"/>
            <a:ext cx="8280720" cy="1200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latin typeface="Ubuntu"/>
              </a:rPr>
              <a:t>AWS Global Altyapısı 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65760" y="3749040"/>
            <a:ext cx="8412480" cy="11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  <a:ea typeface="Amazon Ember Light"/>
              </a:rPr>
              <a:t>Her AWS Region en az 2 adet AZ barındırır.  Felakat senaryoları için her AZ arasında yaklaşık olarak 100 KM uzaklık bulunmaktadır.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  <a:ea typeface="Amazon Ember Light"/>
              </a:rPr>
              <a:t>Güncel olarak toplamda 22 AWS Region bulunmaktadır. 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Ubuntu"/>
                <a:ea typeface="Amazon Ember Light"/>
              </a:rPr>
              <a:t>Regionlar arası iletişim AWS backbone Network altyapısı ile yapılmaktadır.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822960" y="1404000"/>
            <a:ext cx="7912080" cy="207072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6"/>
          <p:cNvSpPr/>
          <p:nvPr/>
        </p:nvSpPr>
        <p:spPr>
          <a:xfrm>
            <a:off x="3750480" y="1242720"/>
            <a:ext cx="1911600" cy="394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ed7d31"/>
                </a:solidFill>
                <a:latin typeface="Amazon Ember"/>
                <a:ea typeface="Amazon Ember"/>
              </a:rPr>
              <a:t>AWS Region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1216800" y="1766520"/>
            <a:ext cx="1188720" cy="1306440"/>
          </a:xfrm>
          <a:prstGeom prst="rect">
            <a:avLst/>
          </a:prstGeom>
          <a:ln>
            <a:noFill/>
          </a:ln>
        </p:spPr>
      </p:pic>
      <p:sp>
        <p:nvSpPr>
          <p:cNvPr id="220" name="CustomShape 7"/>
          <p:cNvSpPr/>
          <p:nvPr/>
        </p:nvSpPr>
        <p:spPr>
          <a:xfrm>
            <a:off x="1005840" y="1630440"/>
            <a:ext cx="3383280" cy="1569960"/>
          </a:xfrm>
          <a:prstGeom prst="roundRect">
            <a:avLst>
              <a:gd name="adj" fmla="val 9818"/>
            </a:avLst>
          </a:prstGeom>
          <a:noFill/>
          <a:ln w="19080">
            <a:solidFill>
              <a:srgbClr val="f7981f"/>
            </a:solidFill>
            <a:custDash>
              <a:ds d="800000" sp="300000"/>
            </a:custDash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>
            <a:off x="3003840" y="1756800"/>
            <a:ext cx="1188720" cy="1306440"/>
          </a:xfrm>
          <a:prstGeom prst="rect">
            <a:avLst/>
          </a:prstGeom>
          <a:ln>
            <a:noFill/>
          </a:ln>
        </p:spPr>
      </p:pic>
      <p:sp>
        <p:nvSpPr>
          <p:cNvPr id="222" name="TextShape 8"/>
          <p:cNvSpPr txBox="1"/>
          <p:nvPr/>
        </p:nvSpPr>
        <p:spPr>
          <a:xfrm>
            <a:off x="1963440" y="3236400"/>
            <a:ext cx="1877040" cy="31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latin typeface="Ubuntu"/>
                <a:ea typeface="Amazon Ember"/>
              </a:rPr>
              <a:t>Availability Zone A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3"/>
          <a:stretch/>
        </p:blipFill>
        <p:spPr>
          <a:xfrm>
            <a:off x="5240160" y="1773360"/>
            <a:ext cx="1188720" cy="1306440"/>
          </a:xfrm>
          <a:prstGeom prst="rect">
            <a:avLst/>
          </a:prstGeom>
          <a:ln>
            <a:noFill/>
          </a:ln>
        </p:spPr>
      </p:pic>
      <p:sp>
        <p:nvSpPr>
          <p:cNvPr id="224" name="CustomShape 9"/>
          <p:cNvSpPr/>
          <p:nvPr/>
        </p:nvSpPr>
        <p:spPr>
          <a:xfrm>
            <a:off x="5029200" y="1637280"/>
            <a:ext cx="3383280" cy="1569960"/>
          </a:xfrm>
          <a:prstGeom prst="roundRect">
            <a:avLst>
              <a:gd name="adj" fmla="val 9818"/>
            </a:avLst>
          </a:prstGeom>
          <a:noFill/>
          <a:ln w="19080">
            <a:solidFill>
              <a:srgbClr val="f7981f"/>
            </a:solidFill>
            <a:custDash>
              <a:ds d="800000" sp="300000"/>
            </a:custDash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4"/>
          <a:stretch/>
        </p:blipFill>
        <p:spPr>
          <a:xfrm>
            <a:off x="7027200" y="1763640"/>
            <a:ext cx="1188720" cy="1306440"/>
          </a:xfrm>
          <a:prstGeom prst="rect">
            <a:avLst/>
          </a:prstGeom>
          <a:ln>
            <a:noFill/>
          </a:ln>
        </p:spPr>
      </p:pic>
      <p:sp>
        <p:nvSpPr>
          <p:cNvPr id="226" name="TextShape 10"/>
          <p:cNvSpPr txBox="1"/>
          <p:nvPr/>
        </p:nvSpPr>
        <p:spPr>
          <a:xfrm>
            <a:off x="5986800" y="3243240"/>
            <a:ext cx="1877040" cy="31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latin typeface="Ubuntu"/>
                <a:ea typeface="Amazon Ember"/>
              </a:rPr>
              <a:t>Availability Zone B</a:t>
            </a:r>
            <a:endParaRPr b="0" lang="en-US" sz="12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95640" y="0"/>
            <a:ext cx="8280720" cy="1200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latin typeface="Ubuntu"/>
              </a:rPr>
              <a:t>VPC – Virtual Private Cloud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28" name="Group 2"/>
          <p:cNvGrpSpPr/>
          <p:nvPr/>
        </p:nvGrpSpPr>
        <p:grpSpPr>
          <a:xfrm>
            <a:off x="216360" y="1280160"/>
            <a:ext cx="2122560" cy="3396240"/>
            <a:chOff x="216360" y="1280160"/>
            <a:chExt cx="2122560" cy="3396240"/>
          </a:xfrm>
        </p:grpSpPr>
        <p:sp>
          <p:nvSpPr>
            <p:cNvPr id="229" name="CustomShape 3"/>
            <p:cNvSpPr/>
            <p:nvPr/>
          </p:nvSpPr>
          <p:spPr>
            <a:xfrm>
              <a:off x="472680" y="3357720"/>
              <a:ext cx="1467000" cy="71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Ubuntu"/>
                  <a:ea typeface="Amazon Ember"/>
                </a:rPr>
                <a:t>Amazon VPC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30" name="CustomShape 4"/>
            <p:cNvSpPr/>
            <p:nvPr/>
          </p:nvSpPr>
          <p:spPr>
            <a:xfrm>
              <a:off x="216360" y="1403280"/>
              <a:ext cx="1973160" cy="3273120"/>
            </a:xfrm>
            <a:prstGeom prst="rect">
              <a:avLst/>
            </a:prstGeom>
            <a:noFill/>
            <a:ln w="50760">
              <a:solidFill>
                <a:srgbClr val="ed7d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31" name="Picture 13" descr=""/>
            <p:cNvPicPr/>
            <p:nvPr/>
          </p:nvPicPr>
          <p:blipFill>
            <a:blip r:embed="rId1"/>
            <a:stretch/>
          </p:blipFill>
          <p:spPr>
            <a:xfrm>
              <a:off x="670320" y="2233800"/>
              <a:ext cx="1071720" cy="699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2" name="CustomShape 5"/>
            <p:cNvSpPr/>
            <p:nvPr/>
          </p:nvSpPr>
          <p:spPr>
            <a:xfrm>
              <a:off x="2190240" y="1280160"/>
              <a:ext cx="148680" cy="297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3" name="TextShape 6"/>
          <p:cNvSpPr txBox="1"/>
          <p:nvPr/>
        </p:nvSpPr>
        <p:spPr>
          <a:xfrm>
            <a:off x="2338920" y="1463040"/>
            <a:ext cx="6492240" cy="329184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TextShape 7"/>
          <p:cNvSpPr txBox="1"/>
          <p:nvPr/>
        </p:nvSpPr>
        <p:spPr>
          <a:xfrm>
            <a:off x="2338920" y="1407600"/>
            <a:ext cx="6492240" cy="329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AWS Cloud içinde hesabımıza ayrılmış özel network alanıdır.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İş yüklerimiz için izolasyon sağlar. ( Dev – Test – Production )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AWS içinde kullandığımız kaynaklarımız için özel güvenlik ayarları ve izinler oluşturabiliriz.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IPv4 ve IPv6 adres aralıkları kullanılarak oluşturulabilir.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Kaynaklarımız için özel CIDR aralıkları oluşturmamıza olanak tanır.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Inbound ve outbound trafik için sıkı kurallar oluşturmamıza olanak tanır.</a:t>
            </a:r>
            <a:endParaRPr b="0" lang="en-US" sz="16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67640" y="-238680"/>
            <a:ext cx="8208720" cy="1439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latin typeface="Segoe UI Light"/>
              </a:rPr>
              <a:t>VPC Uygulama Kuralları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6" name="Picture 4" descr=""/>
          <p:cNvPicPr/>
          <p:nvPr/>
        </p:nvPicPr>
        <p:blipFill>
          <a:blip r:embed="rId1"/>
          <a:stretch/>
        </p:blipFill>
        <p:spPr>
          <a:xfrm>
            <a:off x="2678400" y="1531080"/>
            <a:ext cx="1596960" cy="1596960"/>
          </a:xfrm>
          <a:prstGeom prst="rect">
            <a:avLst/>
          </a:prstGeom>
          <a:ln>
            <a:noFill/>
          </a:ln>
        </p:spPr>
      </p:pic>
      <p:pic>
        <p:nvPicPr>
          <p:cNvPr id="237" name="Picture 5" descr=""/>
          <p:cNvPicPr/>
          <p:nvPr/>
        </p:nvPicPr>
        <p:blipFill>
          <a:blip r:embed="rId2"/>
          <a:stretch/>
        </p:blipFill>
        <p:spPr>
          <a:xfrm>
            <a:off x="689760" y="1805760"/>
            <a:ext cx="1362960" cy="889920"/>
          </a:xfrm>
          <a:prstGeom prst="rect">
            <a:avLst/>
          </a:prstGeom>
          <a:ln>
            <a:noFill/>
          </a:ln>
        </p:spPr>
      </p:pic>
      <p:sp>
        <p:nvSpPr>
          <p:cNvPr id="238" name="CustomShape 2"/>
          <p:cNvSpPr/>
          <p:nvPr/>
        </p:nvSpPr>
        <p:spPr>
          <a:xfrm>
            <a:off x="2264760" y="2371680"/>
            <a:ext cx="345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3b383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3"/>
          <p:cNvSpPr/>
          <p:nvPr/>
        </p:nvSpPr>
        <p:spPr>
          <a:xfrm>
            <a:off x="521280" y="1440720"/>
            <a:ext cx="3754440" cy="1687680"/>
          </a:xfrm>
          <a:prstGeom prst="rect">
            <a:avLst/>
          </a:prstGeom>
          <a:noFill/>
          <a:ln w="25560">
            <a:solidFill>
              <a:srgbClr val="7671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4"/>
          <p:cNvSpPr/>
          <p:nvPr/>
        </p:nvSpPr>
        <p:spPr>
          <a:xfrm>
            <a:off x="4992840" y="1280160"/>
            <a:ext cx="3483720" cy="2189160"/>
          </a:xfrm>
          <a:prstGeom prst="rect">
            <a:avLst/>
          </a:prstGeom>
          <a:noFill/>
          <a:ln w="25560">
            <a:solidFill>
              <a:srgbClr val="7671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5"/>
          <p:cNvSpPr/>
          <p:nvPr/>
        </p:nvSpPr>
        <p:spPr>
          <a:xfrm>
            <a:off x="5111640" y="1527480"/>
            <a:ext cx="3246120" cy="441720"/>
          </a:xfrm>
          <a:prstGeom prst="roundRect">
            <a:avLst>
              <a:gd name="adj" fmla="val 9818"/>
            </a:avLst>
          </a:prstGeom>
          <a:noFill/>
          <a:ln w="19080">
            <a:solidFill>
              <a:srgbClr val="f7981f"/>
            </a:solidFill>
            <a:custDash>
              <a:ds d="800000" sp="300000"/>
            </a:custDash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2" name="CustomShape 6"/>
          <p:cNvSpPr/>
          <p:nvPr/>
        </p:nvSpPr>
        <p:spPr>
          <a:xfrm>
            <a:off x="5111640" y="2113920"/>
            <a:ext cx="3246120" cy="442080"/>
          </a:xfrm>
          <a:prstGeom prst="roundRect">
            <a:avLst>
              <a:gd name="adj" fmla="val 9818"/>
            </a:avLst>
          </a:prstGeom>
          <a:noFill/>
          <a:ln w="19080">
            <a:solidFill>
              <a:srgbClr val="f7981f"/>
            </a:solidFill>
            <a:custDash>
              <a:ds d="800000" sp="300000"/>
            </a:custDash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3" name="CustomShape 7"/>
          <p:cNvSpPr/>
          <p:nvPr/>
        </p:nvSpPr>
        <p:spPr>
          <a:xfrm>
            <a:off x="5111640" y="2698200"/>
            <a:ext cx="3246120" cy="442080"/>
          </a:xfrm>
          <a:prstGeom prst="roundRect">
            <a:avLst>
              <a:gd name="adj" fmla="val 9818"/>
            </a:avLst>
          </a:prstGeom>
          <a:noFill/>
          <a:ln w="19080">
            <a:solidFill>
              <a:srgbClr val="f7981f"/>
            </a:solidFill>
            <a:custDash>
              <a:ds d="800000" sp="300000"/>
            </a:custDash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4" name="CustomShape 8"/>
          <p:cNvSpPr/>
          <p:nvPr/>
        </p:nvSpPr>
        <p:spPr>
          <a:xfrm>
            <a:off x="5599440" y="1601640"/>
            <a:ext cx="227016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Ubuntu"/>
                <a:ea typeface="Amazon Ember"/>
              </a:rPr>
              <a:t>Availability Zone 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CustomShape 9"/>
          <p:cNvSpPr/>
          <p:nvPr/>
        </p:nvSpPr>
        <p:spPr>
          <a:xfrm>
            <a:off x="5599440" y="2196000"/>
            <a:ext cx="227016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Ubuntu"/>
                <a:ea typeface="Amazon Ember"/>
              </a:rPr>
              <a:t>Availability Zone 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6" name="CustomShape 10"/>
          <p:cNvSpPr/>
          <p:nvPr/>
        </p:nvSpPr>
        <p:spPr>
          <a:xfrm>
            <a:off x="5599440" y="2800080"/>
            <a:ext cx="227016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Ubuntu"/>
                <a:ea typeface="Amazon Ember"/>
              </a:rPr>
              <a:t>Availability Zone 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7" name="TextShape 11"/>
          <p:cNvSpPr txBox="1"/>
          <p:nvPr/>
        </p:nvSpPr>
        <p:spPr>
          <a:xfrm>
            <a:off x="91440" y="3722040"/>
            <a:ext cx="8905680" cy="10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spcAft>
                <a:spcPts val="10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Her VPC sadece 1 adet AWS Region içine deploy edilebilmektedir. Tüm Regionlar içinde istenildiği kadar VPC oluşturulabilmektedir. 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spcAft>
                <a:spcPts val="10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VPC içindeki kaynaklar için o region içinde bulunan herhangi bir Avalability Zone kullanılabilir.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48" name="Picture 5" descr=""/>
          <p:cNvPicPr/>
          <p:nvPr/>
        </p:nvPicPr>
        <p:blipFill>
          <a:blip r:embed="rId3"/>
          <a:stretch/>
        </p:blipFill>
        <p:spPr>
          <a:xfrm>
            <a:off x="4846320" y="1133280"/>
            <a:ext cx="432000" cy="28188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395640" y="0"/>
            <a:ext cx="8280720" cy="1200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latin typeface="Ubuntu"/>
              </a:rPr>
              <a:t>VPC ve IP Adresleme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50" name="Group 2"/>
          <p:cNvGrpSpPr/>
          <p:nvPr/>
        </p:nvGrpSpPr>
        <p:grpSpPr>
          <a:xfrm>
            <a:off x="216360" y="1280160"/>
            <a:ext cx="2122560" cy="3396240"/>
            <a:chOff x="216360" y="1280160"/>
            <a:chExt cx="2122560" cy="3396240"/>
          </a:xfrm>
        </p:grpSpPr>
        <p:sp>
          <p:nvSpPr>
            <p:cNvPr id="251" name="CustomShape 3"/>
            <p:cNvSpPr/>
            <p:nvPr/>
          </p:nvSpPr>
          <p:spPr>
            <a:xfrm>
              <a:off x="472680" y="3357720"/>
              <a:ext cx="1467000" cy="71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Ubuntu"/>
                  <a:ea typeface="Amazon Ember"/>
                </a:rPr>
                <a:t>Amazon VPC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52" name="CustomShape 4"/>
            <p:cNvSpPr/>
            <p:nvPr/>
          </p:nvSpPr>
          <p:spPr>
            <a:xfrm>
              <a:off x="216360" y="1403280"/>
              <a:ext cx="1973160" cy="3273120"/>
            </a:xfrm>
            <a:prstGeom prst="rect">
              <a:avLst/>
            </a:prstGeom>
            <a:noFill/>
            <a:ln w="50760">
              <a:solidFill>
                <a:srgbClr val="ed7d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53" name="Picture 13" descr=""/>
            <p:cNvPicPr/>
            <p:nvPr/>
          </p:nvPicPr>
          <p:blipFill>
            <a:blip r:embed="rId1"/>
            <a:stretch/>
          </p:blipFill>
          <p:spPr>
            <a:xfrm>
              <a:off x="670320" y="2233800"/>
              <a:ext cx="1071720" cy="699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4" name="CustomShape 5"/>
            <p:cNvSpPr/>
            <p:nvPr/>
          </p:nvSpPr>
          <p:spPr>
            <a:xfrm>
              <a:off x="2190240" y="1280160"/>
              <a:ext cx="148680" cy="297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5" name="TextShape 6"/>
          <p:cNvSpPr txBox="1"/>
          <p:nvPr/>
        </p:nvSpPr>
        <p:spPr>
          <a:xfrm>
            <a:off x="2338920" y="1463040"/>
            <a:ext cx="6492240" cy="329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Her oluşturulan VPC özel bir IP adres aralığı içerecek şekilde tanımlanır.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Bu aralıklar AWS kaynaklarımızın oluşturulacağı özel alanlar için kullanılır.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Oluşturulan aralıklar CIDR ( Class Inter-Domain Routing ) notasyonunu kullanır.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VPC içindeki kaynaklarımızın iletişim kurması adına IPv4, IPv6 ya da iki protokol birlikte kullanılabilmektedir.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latin typeface="Arial"/>
              </a:rPr>
              <a:t>Örnek Kullanım :</a:t>
            </a:r>
            <a:r>
              <a:rPr b="0" lang="en-US" sz="1400" spc="-1" strike="noStrike">
                <a:latin typeface="Arial"/>
              </a:rPr>
              <a:t> 10.0.0.0/16 (10.0.0.0 ve 10.0.255.255 aralığındaki 65536 adet IP adresini bu VPC içine tanımlamış oluyoruz.)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latin typeface="Arial"/>
            </a:endParaRPr>
          </a:p>
        </p:txBody>
      </p:sp>
      <p:grpSp>
        <p:nvGrpSpPr>
          <p:cNvPr id="256" name="Group 7"/>
          <p:cNvGrpSpPr/>
          <p:nvPr/>
        </p:nvGrpSpPr>
        <p:grpSpPr>
          <a:xfrm>
            <a:off x="2889000" y="3533400"/>
            <a:ext cx="5063400" cy="1531800"/>
            <a:chOff x="2889000" y="3533400"/>
            <a:chExt cx="5063400" cy="1531800"/>
          </a:xfrm>
        </p:grpSpPr>
        <p:sp>
          <p:nvSpPr>
            <p:cNvPr id="257" name="CustomShape 8"/>
            <p:cNvSpPr/>
            <p:nvPr/>
          </p:nvSpPr>
          <p:spPr>
            <a:xfrm>
              <a:off x="4164480" y="3677400"/>
              <a:ext cx="1193400" cy="138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Aft>
                  <a:spcPts val="431"/>
                </a:spcAft>
              </a:pPr>
              <a:r>
                <a:rPr b="0" lang="en-US" sz="1000" spc="-1" strike="noStrike">
                  <a:solidFill>
                    <a:srgbClr val="3b3838"/>
                  </a:solidFill>
                  <a:latin typeface="Ubuntu"/>
                  <a:ea typeface="DejaVu Sans"/>
                </a:rPr>
                <a:t>= All IPs</a:t>
              </a:r>
              <a:endParaRPr b="0" lang="en-US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431"/>
                </a:spcAft>
              </a:pPr>
              <a:r>
                <a:rPr b="0" lang="en-US" sz="1000" spc="-1" strike="noStrike">
                  <a:solidFill>
                    <a:srgbClr val="3b3838"/>
                  </a:solidFill>
                  <a:latin typeface="Ubuntu"/>
                  <a:ea typeface="DejaVu Sans"/>
                </a:rPr>
                <a:t>= 10.22.</a:t>
              </a:r>
              <a:r>
                <a:rPr b="0" lang="en-US" sz="1000" spc="-1" strike="noStrike">
                  <a:solidFill>
                    <a:srgbClr val="ed7d31"/>
                  </a:solidFill>
                  <a:latin typeface="Ubuntu"/>
                  <a:ea typeface="DejaVu Sans"/>
                </a:rPr>
                <a:t>*</a:t>
              </a:r>
              <a:r>
                <a:rPr b="0" lang="en-US" sz="1000" spc="-1" strike="noStrike">
                  <a:solidFill>
                    <a:srgbClr val="262626"/>
                  </a:solidFill>
                  <a:latin typeface="Ubuntu"/>
                  <a:ea typeface="DejaVu Sans"/>
                </a:rPr>
                <a:t>.</a:t>
              </a:r>
              <a:r>
                <a:rPr b="0" lang="en-US" sz="1000" spc="-1" strike="noStrike">
                  <a:solidFill>
                    <a:srgbClr val="ed7d31"/>
                  </a:solidFill>
                  <a:latin typeface="Ubuntu"/>
                  <a:ea typeface="DejaVu Sans"/>
                </a:rPr>
                <a:t>*</a:t>
              </a:r>
              <a:endParaRPr b="0" lang="en-US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431"/>
                </a:spcAft>
              </a:pPr>
              <a:r>
                <a:rPr b="0" lang="en-US" sz="1000" spc="-1" strike="noStrike">
                  <a:solidFill>
                    <a:srgbClr val="3b3838"/>
                  </a:solidFill>
                  <a:latin typeface="Ubuntu"/>
                  <a:ea typeface="DejaVu Sans"/>
                </a:rPr>
                <a:t>= 10.22.33.</a:t>
              </a:r>
              <a:r>
                <a:rPr b="0" lang="en-US" sz="1000" spc="-1" strike="noStrike">
                  <a:solidFill>
                    <a:srgbClr val="ed7d31"/>
                  </a:solidFill>
                  <a:latin typeface="Ubuntu"/>
                  <a:ea typeface="DejaVu Sans"/>
                </a:rPr>
                <a:t>*</a:t>
              </a:r>
              <a:endParaRPr b="0" lang="en-US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431"/>
                </a:spcAft>
              </a:pPr>
              <a:r>
                <a:rPr b="0" lang="en-US" sz="1000" spc="-1" strike="noStrike">
                  <a:solidFill>
                    <a:srgbClr val="3b3838"/>
                  </a:solidFill>
                  <a:latin typeface="Ubuntu"/>
                  <a:ea typeface="DejaVu Sans"/>
                </a:rPr>
                <a:t>= 10.22.33.</a:t>
              </a:r>
              <a:r>
                <a:rPr b="0" lang="en-US" sz="1000" spc="-1" strike="noStrike">
                  <a:solidFill>
                    <a:srgbClr val="ed7d31"/>
                  </a:solidFill>
                  <a:latin typeface="Ubuntu"/>
                  <a:ea typeface="DejaVu Sans"/>
                </a:rPr>
                <a:t>44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58" name="CustomShape 9"/>
            <p:cNvSpPr/>
            <p:nvPr/>
          </p:nvSpPr>
          <p:spPr>
            <a:xfrm>
              <a:off x="3163680" y="3677400"/>
              <a:ext cx="1279800" cy="1188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Aft>
                  <a:spcPts val="431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Ubuntu"/>
                  <a:ea typeface="Amazon Ember"/>
                </a:rPr>
                <a:t>0.0.0.0/0</a:t>
              </a:r>
              <a:endParaRPr b="0" lang="en-US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431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Ubuntu"/>
                  <a:ea typeface="Amazon Ember"/>
                </a:rPr>
                <a:t>10.22.0.0/16 </a:t>
              </a:r>
              <a:endParaRPr b="0" lang="en-US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431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Ubuntu"/>
                  <a:ea typeface="Amazon Ember"/>
                </a:rPr>
                <a:t>10.22.33.0/24</a:t>
              </a:r>
              <a:endParaRPr b="0" lang="en-US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431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Ubuntu"/>
                  <a:ea typeface="Amazon Ember"/>
                </a:rPr>
                <a:t>10.22.33.44/32</a:t>
              </a:r>
              <a:endParaRPr b="0" lang="en-US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431"/>
                </a:spcAft>
              </a:pPr>
              <a:endParaRPr b="0" lang="en-US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431"/>
                </a:spcAft>
              </a:pP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59" name="CustomShape 10"/>
            <p:cNvSpPr/>
            <p:nvPr/>
          </p:nvSpPr>
          <p:spPr>
            <a:xfrm>
              <a:off x="2889000" y="3533400"/>
              <a:ext cx="2286000" cy="1188720"/>
            </a:xfrm>
            <a:prstGeom prst="rect">
              <a:avLst/>
            </a:prstGeom>
            <a:noFill/>
            <a:ln w="25560">
              <a:solidFill>
                <a:srgbClr val="76717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aphicFrame>
          <p:nvGraphicFramePr>
            <p:cNvPr id="260" name="Table 11"/>
            <p:cNvGraphicFramePr/>
            <p:nvPr/>
          </p:nvGraphicFramePr>
          <p:xfrm>
            <a:off x="5945040" y="3533400"/>
            <a:ext cx="2007360" cy="1167840"/>
          </p:xfrm>
          <a:graphic>
            <a:graphicData uri="http://schemas.openxmlformats.org/drawingml/2006/table">
              <a:tbl>
                <a:tblPr/>
                <a:tblGrid>
                  <a:gridCol w="1004040"/>
                  <a:gridCol w="1003680"/>
                </a:tblGrid>
                <a:tr h="221040">
                  <a:tc>
                    <a:txBody>
                      <a:bodyPr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1" lang="en-US" sz="1000" spc="-1" strike="noStrike">
                            <a:solidFill>
                              <a:srgbClr val="ffffff"/>
                            </a:solidFill>
                            <a:latin typeface="Ubuntu"/>
                            <a:ea typeface="Amazon Ember"/>
                          </a:rPr>
                          <a:t>CIDR</a:t>
                        </a:r>
                        <a:endParaRPr b="0" lang="en-US" sz="1000" spc="-1" strike="noStrike">
                          <a:latin typeface="Ubuntu"/>
                        </a:endParaRPr>
                      </a:p>
                    </a:txBody>
                    <a:tcPr marL="91440" marR="91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38160">
                        <a:solidFill>
                          <a:srgbClr val="ffffff"/>
                        </a:solidFill>
                      </a:lnB>
                      <a:solidFill>
                        <a:srgbClr val="a5a5a5"/>
                      </a:solidFill>
                    </a:tcPr>
                  </a:tc>
                  <a:tc>
                    <a:txBody>
                      <a:bodyPr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1" lang="en-US" sz="1000" spc="-1" strike="noStrike">
                            <a:solidFill>
                              <a:srgbClr val="ffffff"/>
                            </a:solidFill>
                            <a:latin typeface="Ubuntu"/>
                            <a:ea typeface="Amazon Ember"/>
                          </a:rPr>
                          <a:t>Toplam IP</a:t>
                        </a:r>
                        <a:endParaRPr b="0" lang="en-US" sz="1000" spc="-1" strike="noStrike">
                          <a:latin typeface="Arial"/>
                        </a:endParaRPr>
                      </a:p>
                    </a:txBody>
                    <a:tcPr marL="91440" marR="91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38160">
                        <a:solidFill>
                          <a:srgbClr val="ffffff"/>
                        </a:solidFill>
                      </a:lnB>
                      <a:solidFill>
                        <a:srgbClr val="a5a5a5"/>
                      </a:solidFill>
                    </a:tcPr>
                  </a:tc>
                </a:tr>
                <a:tr h="216000">
                  <a:tc>
                    <a:txBody>
                      <a:bodyPr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US" sz="1000" spc="-1" strike="noStrike">
                            <a:solidFill>
                              <a:srgbClr val="000000"/>
                            </a:solidFill>
                            <a:latin typeface="Ubuntu"/>
                            <a:ea typeface="Amazon Ember"/>
                          </a:rPr>
                          <a:t>/16</a:t>
                        </a:r>
                        <a:endParaRPr b="0" lang="en-US" sz="1000" spc="-1" strike="noStrike">
                          <a:latin typeface="Arial"/>
                        </a:endParaRPr>
                      </a:p>
                    </a:txBody>
                    <a:tcPr marL="91440" marR="91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US" sz="1000" spc="-1" strike="noStrike">
                            <a:solidFill>
                              <a:srgbClr val="000000"/>
                            </a:solidFill>
                            <a:latin typeface="Ubuntu"/>
                            <a:ea typeface="Amazon Ember"/>
                          </a:rPr>
                          <a:t>65536</a:t>
                        </a:r>
                        <a:endParaRPr b="0" lang="en-US" sz="1000" spc="-1" strike="noStrike">
                          <a:latin typeface="Arial"/>
                        </a:endParaRPr>
                      </a:p>
                    </a:txBody>
                    <a:tcPr marL="91440" marR="91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0e0e0"/>
                      </a:solidFill>
                    </a:tcPr>
                  </a:tc>
                </a:tr>
                <a:tr h="216000">
                  <a:tc>
                    <a:txBody>
                      <a:bodyPr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US" sz="1000" spc="-1" strike="noStrike">
                            <a:solidFill>
                              <a:srgbClr val="000000"/>
                            </a:solidFill>
                            <a:latin typeface="Ubuntu"/>
                            <a:ea typeface="Amazon Ember"/>
                          </a:rPr>
                          <a:t>/20</a:t>
                        </a:r>
                        <a:endParaRPr b="0" lang="en-US" sz="1000" spc="-1" strike="noStrike">
                          <a:latin typeface="Arial"/>
                        </a:endParaRPr>
                      </a:p>
                    </a:txBody>
                    <a:tcPr marL="91440" marR="91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US" sz="1000" spc="-1" strike="noStrike">
                            <a:solidFill>
                              <a:srgbClr val="000000"/>
                            </a:solidFill>
                            <a:latin typeface="Ubuntu"/>
                            <a:ea typeface="Amazon Ember"/>
                          </a:rPr>
                          <a:t>4,096</a:t>
                        </a:r>
                        <a:endParaRPr b="0" lang="en-US" sz="1000" spc="-1" strike="noStrike">
                          <a:latin typeface="Arial"/>
                        </a:endParaRPr>
                      </a:p>
                    </a:txBody>
                    <a:tcPr marL="91440" marR="91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0e0e0"/>
                      </a:solidFill>
                    </a:tcPr>
                  </a:tc>
                </a:tr>
                <a:tr h="216000">
                  <a:tc>
                    <a:txBody>
                      <a:bodyPr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US" sz="1000" spc="-1" strike="noStrike">
                            <a:solidFill>
                              <a:srgbClr val="000000"/>
                            </a:solidFill>
                            <a:latin typeface="Ubuntu"/>
                            <a:ea typeface="Amazon Ember"/>
                          </a:rPr>
                          <a:t>/24</a:t>
                        </a:r>
                        <a:endParaRPr b="0" lang="en-US" sz="1000" spc="-1" strike="noStrike">
                          <a:latin typeface="Arial"/>
                        </a:endParaRPr>
                      </a:p>
                    </a:txBody>
                    <a:tcPr marL="91440" marR="91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US" sz="1000" spc="-1" strike="noStrike">
                            <a:solidFill>
                              <a:srgbClr val="000000"/>
                            </a:solidFill>
                            <a:latin typeface="Ubuntu"/>
                            <a:ea typeface="Amazon Ember"/>
                          </a:rPr>
                          <a:t>256</a:t>
                        </a:r>
                        <a:endParaRPr b="0" lang="en-US" sz="1000" spc="-1" strike="noStrike">
                          <a:latin typeface="Arial"/>
                        </a:endParaRPr>
                      </a:p>
                    </a:txBody>
                    <a:tcPr marL="91440" marR="91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f0f0f0"/>
                      </a:solidFill>
                    </a:tcPr>
                  </a:tc>
                </a:tr>
                <a:tr h="216000">
                  <a:tc>
                    <a:txBody>
                      <a:bodyPr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US" sz="1000" spc="-1" strike="noStrike">
                            <a:solidFill>
                              <a:srgbClr val="000000"/>
                            </a:solidFill>
                            <a:latin typeface="Ubuntu"/>
                            <a:ea typeface="Amazon Ember"/>
                          </a:rPr>
                          <a:t>/32</a:t>
                        </a:r>
                        <a:endParaRPr b="0" lang="en-US" sz="1000" spc="-1" strike="noStrike">
                          <a:latin typeface="Arial"/>
                        </a:endParaRPr>
                      </a:p>
                    </a:txBody>
                    <a:tcPr marL="91440" marR="91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US" sz="1000" spc="-1" strike="noStrike">
                            <a:solidFill>
                              <a:srgbClr val="000000"/>
                            </a:solidFill>
                            <a:latin typeface="Ubuntu"/>
                            <a:ea typeface="Amazon Ember"/>
                          </a:rPr>
                          <a:t>1</a:t>
                        </a:r>
                        <a:endParaRPr b="0" lang="en-US" sz="1000" spc="-1" strike="noStrike">
                          <a:latin typeface="Arial"/>
                        </a:endParaRPr>
                      </a:p>
                    </a:txBody>
                    <a:tcPr marL="91440" marR="91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</p:grpSp>
    </p:spTree>
  </p:cSld>
  <p:transition spd="slow">
    <p:push dir="u"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539640" y="-94320"/>
            <a:ext cx="8136720" cy="1295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latin typeface="Ubuntu"/>
              </a:rPr>
              <a:t>VPC Diagram I 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828000" y="2011680"/>
            <a:ext cx="7589520" cy="2588400"/>
          </a:xfrm>
          <a:prstGeom prst="roundRect">
            <a:avLst>
              <a:gd name="adj" fmla="val 9818"/>
            </a:avLst>
          </a:prstGeom>
          <a:noFill/>
          <a:ln w="10080">
            <a:solidFill>
              <a:srgbClr val="ed1c24"/>
            </a:solidFill>
            <a:round/>
          </a:ln>
          <a:effectLst>
            <a:outerShdw dist="23040" dir="5400000">
              <a:srgbClr val="ce181e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3" name="CustomShape 3"/>
          <p:cNvSpPr/>
          <p:nvPr/>
        </p:nvSpPr>
        <p:spPr>
          <a:xfrm>
            <a:off x="279360" y="1674000"/>
            <a:ext cx="8595360" cy="3108960"/>
          </a:xfrm>
          <a:prstGeom prst="roundRect">
            <a:avLst>
              <a:gd name="adj" fmla="val 9818"/>
            </a:avLst>
          </a:prstGeom>
          <a:noFill/>
          <a:ln w="936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64" name="Picture 35" descr=""/>
          <p:cNvPicPr/>
          <p:nvPr/>
        </p:nvPicPr>
        <p:blipFill>
          <a:blip r:embed="rId1"/>
          <a:stretch/>
        </p:blipFill>
        <p:spPr>
          <a:xfrm>
            <a:off x="125280" y="1398960"/>
            <a:ext cx="615960" cy="615960"/>
          </a:xfrm>
          <a:prstGeom prst="rect">
            <a:avLst/>
          </a:prstGeom>
          <a:ln>
            <a:noFill/>
          </a:ln>
        </p:spPr>
      </p:pic>
      <p:pic>
        <p:nvPicPr>
          <p:cNvPr id="265" name="Picture 44" descr=""/>
          <p:cNvPicPr/>
          <p:nvPr/>
        </p:nvPicPr>
        <p:blipFill>
          <a:blip r:embed="rId2"/>
          <a:stretch/>
        </p:blipFill>
        <p:spPr>
          <a:xfrm>
            <a:off x="721080" y="1873440"/>
            <a:ext cx="492120" cy="320760"/>
          </a:xfrm>
          <a:prstGeom prst="rect">
            <a:avLst/>
          </a:prstGeom>
          <a:ln>
            <a:noFill/>
          </a:ln>
        </p:spPr>
      </p:pic>
      <p:sp>
        <p:nvSpPr>
          <p:cNvPr id="266" name="CustomShape 4"/>
          <p:cNvSpPr/>
          <p:nvPr/>
        </p:nvSpPr>
        <p:spPr>
          <a:xfrm>
            <a:off x="3684960" y="2136960"/>
            <a:ext cx="2011680" cy="2097360"/>
          </a:xfrm>
          <a:prstGeom prst="roundRect">
            <a:avLst>
              <a:gd name="adj" fmla="val 9818"/>
            </a:avLst>
          </a:prstGeom>
          <a:noFill/>
          <a:ln w="19080">
            <a:solidFill>
              <a:srgbClr val="f7981f"/>
            </a:solidFill>
            <a:custDash>
              <a:ds d="800000" sp="300000"/>
            </a:custDash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7" name="CustomShape 5"/>
          <p:cNvSpPr/>
          <p:nvPr/>
        </p:nvSpPr>
        <p:spPr>
          <a:xfrm>
            <a:off x="1194120" y="2136960"/>
            <a:ext cx="2011680" cy="2097360"/>
          </a:xfrm>
          <a:prstGeom prst="roundRect">
            <a:avLst>
              <a:gd name="adj" fmla="val 9818"/>
            </a:avLst>
          </a:prstGeom>
          <a:noFill/>
          <a:ln w="19080">
            <a:solidFill>
              <a:srgbClr val="f7981f"/>
            </a:solidFill>
            <a:custDash>
              <a:ds d="800000" sp="300000"/>
            </a:custDash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8" name="CustomShape 6"/>
          <p:cNvSpPr/>
          <p:nvPr/>
        </p:nvSpPr>
        <p:spPr>
          <a:xfrm>
            <a:off x="6222960" y="2136960"/>
            <a:ext cx="2011680" cy="2097360"/>
          </a:xfrm>
          <a:prstGeom prst="roundRect">
            <a:avLst>
              <a:gd name="adj" fmla="val 9818"/>
            </a:avLst>
          </a:prstGeom>
          <a:noFill/>
          <a:ln w="19080">
            <a:solidFill>
              <a:srgbClr val="f7981f"/>
            </a:solidFill>
            <a:custDash>
              <a:ds d="800000" sp="300000"/>
            </a:custDash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9" name="CustomShape 7"/>
          <p:cNvSpPr/>
          <p:nvPr/>
        </p:nvSpPr>
        <p:spPr>
          <a:xfrm>
            <a:off x="1102320" y="4286880"/>
            <a:ext cx="227016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79448"/>
                </a:solidFill>
                <a:latin typeface="Ubuntu"/>
                <a:ea typeface="Amazon Ember"/>
              </a:rPr>
              <a:t>Availability Zone 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0" name="CustomShape 8"/>
          <p:cNvSpPr/>
          <p:nvPr/>
        </p:nvSpPr>
        <p:spPr>
          <a:xfrm>
            <a:off x="3571200" y="4286880"/>
            <a:ext cx="227016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79448"/>
                </a:solidFill>
                <a:latin typeface="Ubuntu"/>
                <a:ea typeface="Amazon Ember"/>
              </a:rPr>
              <a:t>Availability Zone 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1" name="CustomShape 9"/>
          <p:cNvSpPr/>
          <p:nvPr/>
        </p:nvSpPr>
        <p:spPr>
          <a:xfrm>
            <a:off x="6131520" y="4286880"/>
            <a:ext cx="227016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79448"/>
                </a:solidFill>
                <a:latin typeface="Ubuntu"/>
                <a:ea typeface="Amazon Ember"/>
              </a:rPr>
              <a:t>Availability Zone 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2" name="TextShape 10"/>
          <p:cNvSpPr txBox="1"/>
          <p:nvPr/>
        </p:nvSpPr>
        <p:spPr>
          <a:xfrm>
            <a:off x="579960" y="1383120"/>
            <a:ext cx="2370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Ubuntu"/>
              </a:rPr>
              <a:t>Ireland Region ( eu-west-1 )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3" name="TextShape 11"/>
          <p:cNvSpPr txBox="1"/>
          <p:nvPr/>
        </p:nvSpPr>
        <p:spPr>
          <a:xfrm>
            <a:off x="1109160" y="1784880"/>
            <a:ext cx="2370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ce181e"/>
                </a:solidFill>
                <a:latin typeface="Ubuntu"/>
              </a:rPr>
              <a:t>10.0.0.0/16</a:t>
            </a:r>
            <a:endParaRPr b="0" lang="en-US" sz="12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2015-01-19T20:17:04Z</dcterms:created>
  <dc:creator>Burak Donbay</dc:creator>
  <dc:description/>
  <dc:language>en-US</dc:language>
  <cp:lastModifiedBy/>
  <dcterms:modified xsi:type="dcterms:W3CDTF">2019-10-08T11:06:55Z</dcterms:modified>
  <cp:revision>531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0x010100F94CB6030E768C4493CD8F2DDA4E1C27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Ekran Gösterisi (16:10)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58</vt:i4>
  </property>
</Properties>
</file>