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79" r:id="rId3"/>
    <p:sldId id="280" r:id="rId4"/>
    <p:sldId id="281" r:id="rId5"/>
    <p:sldId id="282" r:id="rId6"/>
    <p:sldId id="283" r:id="rId7"/>
    <p:sldId id="284" r:id="rId8"/>
    <p:sldId id="285" r:id="rId9"/>
    <p:sldId id="272" r:id="rId10"/>
    <p:sldId id="286" r:id="rId11"/>
    <p:sldId id="256" r:id="rId12"/>
    <p:sldId id="257" r:id="rId13"/>
    <p:sldId id="258" r:id="rId14"/>
    <p:sldId id="260" r:id="rId15"/>
    <p:sldId id="273" r:id="rId16"/>
    <p:sldId id="261" r:id="rId17"/>
    <p:sldId id="262" r:id="rId18"/>
    <p:sldId id="263" r:id="rId19"/>
    <p:sldId id="259" r:id="rId20"/>
    <p:sldId id="264" r:id="rId21"/>
    <p:sldId id="265" r:id="rId22"/>
    <p:sldId id="266" r:id="rId23"/>
    <p:sldId id="267" r:id="rId24"/>
    <p:sldId id="268" r:id="rId25"/>
    <p:sldId id="269" r:id="rId26"/>
    <p:sldId id="270"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59" d="100"/>
          <a:sy n="59" d="100"/>
        </p:scale>
        <p:origin x="151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512C-CDD0-44A6-ADD9-A106D0F143A7}"/>
              </a:ext>
            </a:extLst>
          </p:cNvPr>
          <p:cNvSpPr>
            <a:spLocks noGrp="1"/>
          </p:cNvSpPr>
          <p:nvPr>
            <p:ph type="ctrTitle"/>
          </p:nvPr>
        </p:nvSpPr>
        <p:spPr/>
        <p:txBody>
          <a:bodyPr/>
          <a:lstStyle/>
          <a:p>
            <a:r>
              <a:rPr lang="en-IN" dirty="0"/>
              <a:t>Lecture 1 – Recap </a:t>
            </a:r>
          </a:p>
        </p:txBody>
      </p:sp>
      <p:sp>
        <p:nvSpPr>
          <p:cNvPr id="3" name="Subtitle 2">
            <a:extLst>
              <a:ext uri="{FF2B5EF4-FFF2-40B4-BE49-F238E27FC236}">
                <a16:creationId xmlns:a16="http://schemas.microsoft.com/office/drawing/2014/main" id="{DEB59A9E-280F-40CA-AD7A-BE631480C1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8083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ideas</a:t>
            </a:r>
          </a:p>
        </p:txBody>
      </p:sp>
      <p:sp>
        <p:nvSpPr>
          <p:cNvPr id="3" name="Content Placeholder 2"/>
          <p:cNvSpPr>
            <a:spLocks noGrp="1"/>
          </p:cNvSpPr>
          <p:nvPr>
            <p:ph idx="1"/>
          </p:nvPr>
        </p:nvSpPr>
        <p:spPr/>
        <p:txBody>
          <a:bodyPr/>
          <a:lstStyle/>
          <a:p>
            <a:r>
              <a:rPr lang="en-US" dirty="0"/>
              <a:t>High artistic/cultural merit vs low culture/literature</a:t>
            </a:r>
          </a:p>
          <a:p>
            <a:r>
              <a:rPr lang="en-US" dirty="0"/>
              <a:t>Exclusivity of access, control over means of production, rarity</a:t>
            </a:r>
          </a:p>
          <a:p>
            <a:r>
              <a:rPr lang="en-US" dirty="0"/>
              <a:t>Artist vs artisan, skills vs talent/genius</a:t>
            </a:r>
          </a:p>
          <a:p>
            <a:r>
              <a:rPr lang="en-US" dirty="0"/>
              <a:t>Distance from the body (Herbert Marcuse)</a:t>
            </a:r>
          </a:p>
        </p:txBody>
      </p:sp>
    </p:spTree>
    <p:extLst>
      <p:ext uri="{BB962C8B-B14F-4D97-AF65-F5344CB8AC3E}">
        <p14:creationId xmlns:p14="http://schemas.microsoft.com/office/powerpoint/2010/main" val="37691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Human Sciences</a:t>
            </a:r>
          </a:p>
        </p:txBody>
      </p:sp>
      <p:sp>
        <p:nvSpPr>
          <p:cNvPr id="3" name="Subtitle 2"/>
          <p:cNvSpPr>
            <a:spLocks noGrp="1"/>
          </p:cNvSpPr>
          <p:nvPr>
            <p:ph type="subTitle" idx="1"/>
          </p:nvPr>
        </p:nvSpPr>
        <p:spPr/>
        <p:txBody>
          <a:bodyPr/>
          <a:lstStyle/>
          <a:p>
            <a:r>
              <a:rPr lang="en-US" dirty="0"/>
              <a:t>Literature Module</a:t>
            </a:r>
          </a:p>
          <a:p>
            <a:r>
              <a:rPr lang="en-US" dirty="0"/>
              <a:t>Lecture 2: “Good” vs “Bad” Culture</a:t>
            </a:r>
          </a:p>
        </p:txBody>
      </p:sp>
    </p:spTree>
    <p:extLst>
      <p:ext uri="{BB962C8B-B14F-4D97-AF65-F5344CB8AC3E}">
        <p14:creationId xmlns:p14="http://schemas.microsoft.com/office/powerpoint/2010/main" val="19724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What does it mean then to study culture/s and its manifestations? </a:t>
            </a:r>
          </a:p>
          <a:p>
            <a:r>
              <a:rPr lang="en-US" dirty="0"/>
              <a:t>Strong interlinkages of Culture with Power</a:t>
            </a:r>
          </a:p>
          <a:p>
            <a:r>
              <a:rPr lang="en-US" dirty="0"/>
              <a:t>The middle class – history of intervention through culture</a:t>
            </a:r>
          </a:p>
          <a:p>
            <a:r>
              <a:rPr lang="en-US" dirty="0"/>
              <a:t>Aristotle – truth arrived at through knowledge</a:t>
            </a:r>
          </a:p>
          <a:p>
            <a:r>
              <a:rPr lang="en-US" dirty="0"/>
              <a:t>Knowledge should direct practice in arts and science</a:t>
            </a:r>
          </a:p>
          <a:p>
            <a:endParaRPr lang="en-US" dirty="0"/>
          </a:p>
        </p:txBody>
      </p:sp>
    </p:spTree>
    <p:extLst>
      <p:ext uri="{BB962C8B-B14F-4D97-AF65-F5344CB8AC3E}">
        <p14:creationId xmlns:p14="http://schemas.microsoft.com/office/powerpoint/2010/main" val="146359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Hierarchies of Knowledge</a:t>
            </a:r>
          </a:p>
        </p:txBody>
      </p:sp>
      <p:sp>
        <p:nvSpPr>
          <p:cNvPr id="3" name="Content Placeholder 2"/>
          <p:cNvSpPr>
            <a:spLocks noGrp="1"/>
          </p:cNvSpPr>
          <p:nvPr>
            <p:ph idx="1"/>
          </p:nvPr>
        </p:nvSpPr>
        <p:spPr/>
        <p:txBody>
          <a:bodyPr>
            <a:normAutofit lnSpcReduction="10000"/>
          </a:bodyPr>
          <a:lstStyle/>
          <a:p>
            <a:r>
              <a:rPr lang="en-US" dirty="0"/>
              <a:t>Nadir – Functional knowledge of everyday necessities of life (food, clothes, shelter, sex)</a:t>
            </a:r>
          </a:p>
          <a:p>
            <a:r>
              <a:rPr lang="en-US" dirty="0"/>
              <a:t>Zenith – Philosophic knowledge that has </a:t>
            </a:r>
            <a:r>
              <a:rPr lang="en-US" dirty="0">
                <a:solidFill>
                  <a:srgbClr val="FF0000"/>
                </a:solidFill>
              </a:rPr>
              <a:t>no purpose outside itself </a:t>
            </a:r>
            <a:r>
              <a:rPr lang="en-US" dirty="0"/>
              <a:t>(affords men felicity and leisure)</a:t>
            </a:r>
          </a:p>
          <a:p>
            <a:r>
              <a:rPr lang="en-US" dirty="0"/>
              <a:t>Fundamental break between the useful and the beautiful</a:t>
            </a:r>
          </a:p>
          <a:p>
            <a:r>
              <a:rPr lang="en-US" dirty="0"/>
              <a:t>Beautiful, “pure” theory congeals into an independent activity</a:t>
            </a:r>
          </a:p>
        </p:txBody>
      </p:sp>
    </p:spTree>
    <p:extLst>
      <p:ext uri="{BB962C8B-B14F-4D97-AF65-F5344CB8AC3E}">
        <p14:creationId xmlns:p14="http://schemas.microsoft.com/office/powerpoint/2010/main" val="205126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Practice is no longer guided by truth arrived at through knowledge. </a:t>
            </a:r>
            <a:r>
              <a:rPr lang="en-US" dirty="0" err="1"/>
              <a:t>Labour</a:t>
            </a:r>
            <a:r>
              <a:rPr lang="en-US" dirty="0"/>
              <a:t> vs contemplation</a:t>
            </a:r>
          </a:p>
          <a:p>
            <a:r>
              <a:rPr lang="en-US" dirty="0"/>
              <a:t>An economic hierarchy of </a:t>
            </a:r>
            <a:r>
              <a:rPr lang="en-US" dirty="0" err="1"/>
              <a:t>labour</a:t>
            </a:r>
            <a:r>
              <a:rPr lang="en-US" dirty="0"/>
              <a:t> can be traced</a:t>
            </a:r>
          </a:p>
          <a:p>
            <a:r>
              <a:rPr lang="en-US" dirty="0"/>
              <a:t>“lower” order activities divorced from beauty and thought produce a class of men dedicated to production of goods</a:t>
            </a:r>
          </a:p>
          <a:p>
            <a:r>
              <a:rPr lang="en-US" dirty="0"/>
              <a:t>Distance from physical </a:t>
            </a:r>
            <a:r>
              <a:rPr lang="en-US" dirty="0" err="1"/>
              <a:t>labour</a:t>
            </a:r>
            <a:r>
              <a:rPr lang="en-US" dirty="0"/>
              <a:t> produces class</a:t>
            </a:r>
          </a:p>
          <a:p>
            <a:endParaRPr lang="en-US" dirty="0"/>
          </a:p>
          <a:p>
            <a:endParaRPr lang="en-US" dirty="0"/>
          </a:p>
        </p:txBody>
      </p:sp>
    </p:spTree>
    <p:extLst>
      <p:ext uri="{BB962C8B-B14F-4D97-AF65-F5344CB8AC3E}">
        <p14:creationId xmlns:p14="http://schemas.microsoft.com/office/powerpoint/2010/main" val="89750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473-E00D-44D1-8261-FE28B0BA75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3C37AA-8D2D-4D34-B17D-92DC1553558B}"/>
              </a:ext>
            </a:extLst>
          </p:cNvPr>
          <p:cNvSpPr>
            <a:spLocks noGrp="1"/>
          </p:cNvSpPr>
          <p:nvPr>
            <p:ph idx="1"/>
          </p:nvPr>
        </p:nvSpPr>
        <p:spPr/>
        <p:txBody>
          <a:bodyPr>
            <a:normAutofit fontScale="92500" lnSpcReduction="10000"/>
          </a:bodyPr>
          <a:lstStyle/>
          <a:p>
            <a:r>
              <a:rPr lang="en-US" dirty="0"/>
              <a:t>Wealth/well-being depend on opaque market forces, while he (worker) has no access to beauty</a:t>
            </a:r>
          </a:p>
          <a:p>
            <a:r>
              <a:rPr lang="en-IN" dirty="0"/>
              <a:t>The world of necessity, of everyday provision for life is unfree, inconsistent</a:t>
            </a:r>
          </a:p>
          <a:p>
            <a:r>
              <a:rPr lang="en-IN" dirty="0"/>
              <a:t>The man forced to engage in this entirely is slave to other men and things</a:t>
            </a:r>
          </a:p>
          <a:p>
            <a:r>
              <a:rPr lang="en-IN" dirty="0"/>
              <a:t>Man perforce has to exist for </a:t>
            </a:r>
            <a:r>
              <a:rPr lang="en-IN" dirty="0" err="1"/>
              <a:t>smthg</a:t>
            </a:r>
            <a:r>
              <a:rPr lang="en-IN" dirty="0"/>
              <a:t> outside of him</a:t>
            </a:r>
          </a:p>
          <a:p>
            <a:r>
              <a:rPr lang="en-IN" dirty="0"/>
              <a:t>In a field of opposing social interests</a:t>
            </a:r>
          </a:p>
          <a:p>
            <a:endParaRPr lang="en-IN" dirty="0"/>
          </a:p>
        </p:txBody>
      </p:sp>
    </p:spTree>
    <p:extLst>
      <p:ext uri="{BB962C8B-B14F-4D97-AF65-F5344CB8AC3E}">
        <p14:creationId xmlns:p14="http://schemas.microsoft.com/office/powerpoint/2010/main" val="422428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Class Structures are produced</a:t>
            </a:r>
          </a:p>
          <a:p>
            <a:r>
              <a:rPr lang="en-US" dirty="0"/>
              <a:t>Caste structures perpetuate this division</a:t>
            </a:r>
          </a:p>
          <a:p>
            <a:r>
              <a:rPr lang="en-US" dirty="0"/>
              <a:t>Peasant/Serf vs Priest/Brahmin</a:t>
            </a:r>
          </a:p>
          <a:p>
            <a:r>
              <a:rPr lang="en-IN" dirty="0"/>
              <a:t>Physical needs are not bad per se – they are crucially fulfilled in a bad, inequal order</a:t>
            </a:r>
          </a:p>
          <a:p>
            <a:r>
              <a:rPr lang="en-US" dirty="0"/>
              <a:t>In capitalism, the commodity attempts to replace truth/beauty</a:t>
            </a:r>
          </a:p>
          <a:p>
            <a:r>
              <a:rPr lang="en-US" dirty="0"/>
              <a:t>Science/technology vs Humanities, Philosophy</a:t>
            </a:r>
          </a:p>
        </p:txBody>
      </p:sp>
    </p:spTree>
    <p:extLst>
      <p:ext uri="{BB962C8B-B14F-4D97-AF65-F5344CB8AC3E}">
        <p14:creationId xmlns:p14="http://schemas.microsoft.com/office/powerpoint/2010/main" val="200471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Pursuit of the Highest good/truth is a “luxury”</a:t>
            </a:r>
          </a:p>
          <a:p>
            <a:r>
              <a:rPr lang="en-US" dirty="0"/>
              <a:t>So, we end up with a hierarchy of truths mirrored in a social hierarchy</a:t>
            </a:r>
          </a:p>
          <a:p>
            <a:r>
              <a:rPr lang="en-US" dirty="0"/>
              <a:t>In the face of social contradictions, Idealism retreats – in Aristotle</a:t>
            </a:r>
          </a:p>
          <a:p>
            <a:r>
              <a:rPr lang="en-US" dirty="0"/>
              <a:t>The material world should be transformed by the truths revealed by knowledge of Ideas</a:t>
            </a:r>
          </a:p>
        </p:txBody>
      </p:sp>
    </p:spTree>
    <p:extLst>
      <p:ext uri="{BB962C8B-B14F-4D97-AF65-F5344CB8AC3E}">
        <p14:creationId xmlns:p14="http://schemas.microsoft.com/office/powerpoint/2010/main" val="372918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History of Idealism is the History of coming to terms with the established order</a:t>
            </a:r>
          </a:p>
          <a:p>
            <a:r>
              <a:rPr lang="en-IN" dirty="0"/>
              <a:t>CULTURE is that negotiation</a:t>
            </a:r>
          </a:p>
          <a:p>
            <a:r>
              <a:rPr lang="en-IN" dirty="0"/>
              <a:t>It mediates between Idealism and material conditions of exploitation and profiteering</a:t>
            </a:r>
          </a:p>
          <a:p>
            <a:endParaRPr lang="en-IN" dirty="0"/>
          </a:p>
          <a:p>
            <a:endParaRPr lang="en-US" dirty="0"/>
          </a:p>
        </p:txBody>
      </p:sp>
    </p:spTree>
    <p:extLst>
      <p:ext uri="{BB962C8B-B14F-4D97-AF65-F5344CB8AC3E}">
        <p14:creationId xmlns:p14="http://schemas.microsoft.com/office/powerpoint/2010/main" val="165837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Capitalist Epoch</a:t>
            </a:r>
          </a:p>
        </p:txBody>
      </p:sp>
      <p:sp>
        <p:nvSpPr>
          <p:cNvPr id="3" name="Content Placeholder 2"/>
          <p:cNvSpPr>
            <a:spLocks noGrp="1"/>
          </p:cNvSpPr>
          <p:nvPr>
            <p:ph idx="1"/>
          </p:nvPr>
        </p:nvSpPr>
        <p:spPr/>
        <p:txBody>
          <a:bodyPr/>
          <a:lstStyle/>
          <a:p>
            <a:r>
              <a:rPr lang="en-US" dirty="0"/>
              <a:t>Universal validity of “culture”</a:t>
            </a:r>
          </a:p>
          <a:p>
            <a:r>
              <a:rPr lang="en-US" dirty="0"/>
              <a:t>You are not born into </a:t>
            </a:r>
            <a:r>
              <a:rPr lang="en-US" dirty="0" err="1"/>
              <a:t>labour</a:t>
            </a:r>
            <a:r>
              <a:rPr lang="en-US" dirty="0"/>
              <a:t>/leisure</a:t>
            </a:r>
          </a:p>
          <a:p>
            <a:r>
              <a:rPr lang="en-US" dirty="0"/>
              <a:t>You are in a pure exchange of </a:t>
            </a:r>
            <a:r>
              <a:rPr lang="en-US" dirty="0" err="1"/>
              <a:t>labour</a:t>
            </a:r>
            <a:r>
              <a:rPr lang="en-US" dirty="0"/>
              <a:t> and services i.e., your personal qualities/needs don’t matter except as commodities</a:t>
            </a:r>
          </a:p>
          <a:p>
            <a:r>
              <a:rPr lang="en-US" dirty="0"/>
              <a:t>Your higher ideas – to God, truth, leisure, beauty are tested against a universal set of values we call “culture”</a:t>
            </a:r>
          </a:p>
        </p:txBody>
      </p:sp>
    </p:spTree>
    <p:extLst>
      <p:ext uri="{BB962C8B-B14F-4D97-AF65-F5344CB8AC3E}">
        <p14:creationId xmlns:p14="http://schemas.microsoft.com/office/powerpoint/2010/main" val="15962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9C29-6719-4945-BA6B-3DCA4C26C47E}"/>
              </a:ext>
            </a:extLst>
          </p:cNvPr>
          <p:cNvSpPr>
            <a:spLocks noGrp="1"/>
          </p:cNvSpPr>
          <p:nvPr>
            <p:ph type="title"/>
          </p:nvPr>
        </p:nvSpPr>
        <p:spPr/>
        <p:txBody>
          <a:bodyPr>
            <a:normAutofit fontScale="90000"/>
          </a:bodyPr>
          <a:lstStyle/>
          <a:p>
            <a:r>
              <a:rPr lang="en-IN" dirty="0"/>
              <a:t>Raymond Williams (</a:t>
            </a:r>
            <a:r>
              <a:rPr lang="en-IN" i="1" dirty="0"/>
              <a:t>Culture and Society)</a:t>
            </a:r>
            <a:endParaRPr lang="en-IN" dirty="0"/>
          </a:p>
        </p:txBody>
      </p:sp>
      <p:sp>
        <p:nvSpPr>
          <p:cNvPr id="3" name="Content Placeholder 2">
            <a:extLst>
              <a:ext uri="{FF2B5EF4-FFF2-40B4-BE49-F238E27FC236}">
                <a16:creationId xmlns:a16="http://schemas.microsoft.com/office/drawing/2014/main" id="{966187CF-4011-49DA-9BF0-7A6D2C82698F}"/>
              </a:ext>
            </a:extLst>
          </p:cNvPr>
          <p:cNvSpPr>
            <a:spLocks noGrp="1"/>
          </p:cNvSpPr>
          <p:nvPr>
            <p:ph idx="1"/>
          </p:nvPr>
        </p:nvSpPr>
        <p:spPr/>
        <p:txBody>
          <a:bodyPr>
            <a:normAutofit lnSpcReduction="10000"/>
          </a:bodyPr>
          <a:lstStyle/>
          <a:p>
            <a:r>
              <a:rPr lang="en-IN" dirty="0"/>
              <a:t>Late 18</a:t>
            </a:r>
            <a:r>
              <a:rPr lang="en-IN" baseline="30000" dirty="0"/>
              <a:t>th</a:t>
            </a:r>
            <a:r>
              <a:rPr lang="en-IN" dirty="0"/>
              <a:t> century. Industrial Revolution</a:t>
            </a:r>
          </a:p>
          <a:p>
            <a:r>
              <a:rPr lang="en-IN" dirty="0"/>
              <a:t>Industry -- as an institution</a:t>
            </a:r>
          </a:p>
          <a:p>
            <a:r>
              <a:rPr lang="en-IN" dirty="0"/>
              <a:t>Democracy – as a political word, not just theoretical or literary</a:t>
            </a:r>
          </a:p>
          <a:p>
            <a:r>
              <a:rPr lang="en-IN" dirty="0"/>
              <a:t> Class – modern social structure we recognise as class (Lower orders/class, middle class, working class). Class, not rank.</a:t>
            </a:r>
          </a:p>
          <a:p>
            <a:r>
              <a:rPr lang="en-IN" dirty="0"/>
              <a:t>Art – a special kind of truth. Imaginative, unique. Aesthete/aesthetics. Talent, genius</a:t>
            </a:r>
          </a:p>
          <a:p>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922061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Desert of the Real</a:t>
            </a:r>
          </a:p>
        </p:txBody>
      </p:sp>
      <p:sp>
        <p:nvSpPr>
          <p:cNvPr id="3" name="Content Placeholder 2"/>
          <p:cNvSpPr>
            <a:spLocks noGrp="1"/>
          </p:cNvSpPr>
          <p:nvPr>
            <p:ph idx="1"/>
          </p:nvPr>
        </p:nvSpPr>
        <p:spPr/>
        <p:txBody>
          <a:bodyPr>
            <a:normAutofit fontScale="85000" lnSpcReduction="10000"/>
          </a:bodyPr>
          <a:lstStyle/>
          <a:p>
            <a:r>
              <a:rPr lang="en-US" dirty="0"/>
              <a:t>Here, sameness is essential</a:t>
            </a:r>
          </a:p>
          <a:p>
            <a:r>
              <a:rPr lang="en-US" dirty="0"/>
              <a:t>Rather minute differences that ultimately produce sameness </a:t>
            </a:r>
          </a:p>
          <a:p>
            <a:r>
              <a:rPr lang="en-US" dirty="0"/>
              <a:t>Fashions that produce a rhetoric of individual choice</a:t>
            </a:r>
          </a:p>
          <a:p>
            <a:r>
              <a:rPr lang="en-US" dirty="0"/>
              <a:t>We basically watch the same movie again and again</a:t>
            </a:r>
          </a:p>
          <a:p>
            <a:r>
              <a:rPr lang="en-US" dirty="0" err="1"/>
              <a:t>Egs</a:t>
            </a:r>
            <a:r>
              <a:rPr lang="en-US" dirty="0"/>
              <a:t>. Modern day ones – </a:t>
            </a:r>
            <a:r>
              <a:rPr lang="en-US" dirty="0" err="1"/>
              <a:t>Ranbir</a:t>
            </a:r>
            <a:r>
              <a:rPr lang="en-US" dirty="0"/>
              <a:t> Kapoor’s entire career is about watching a grown petulant boy hopefully becoming a man</a:t>
            </a:r>
          </a:p>
          <a:p>
            <a:r>
              <a:rPr lang="en-US" dirty="0"/>
              <a:t>Beards, Slim Pants, Coffee, Trekking, photography, Graphic Design – Hipster </a:t>
            </a:r>
          </a:p>
        </p:txBody>
      </p:sp>
    </p:spTree>
    <p:extLst>
      <p:ext uri="{BB962C8B-B14F-4D97-AF65-F5344CB8AC3E}">
        <p14:creationId xmlns:p14="http://schemas.microsoft.com/office/powerpoint/2010/main" val="3216363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universally obligatory, eternally better, more valuable world must constantly be affirmed – a world removed from the facticity of daily struggles, yet realizable from </a:t>
            </a:r>
            <a:r>
              <a:rPr lang="en-US" dirty="0">
                <a:solidFill>
                  <a:srgbClr val="FF0000"/>
                </a:solidFill>
              </a:rPr>
              <a:t>within</a:t>
            </a:r>
            <a:r>
              <a:rPr lang="en-US" dirty="0"/>
              <a:t> each individual without transforming the world</a:t>
            </a:r>
          </a:p>
          <a:p>
            <a:r>
              <a:rPr lang="en-US" dirty="0"/>
              <a:t>“Civilization and Culture” – where Sublime Beauty and antagonistic relations of existence are stabilized and pacified</a:t>
            </a:r>
          </a:p>
          <a:p>
            <a:endParaRPr lang="en-US" dirty="0"/>
          </a:p>
        </p:txBody>
      </p:sp>
    </p:spTree>
    <p:extLst>
      <p:ext uri="{BB962C8B-B14F-4D97-AF65-F5344CB8AC3E}">
        <p14:creationId xmlns:p14="http://schemas.microsoft.com/office/powerpoint/2010/main" val="393772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Culture – Supposed to be concerned with every individual’s claim to happiness</a:t>
            </a:r>
          </a:p>
          <a:p>
            <a:r>
              <a:rPr lang="en-US" dirty="0"/>
              <a:t>Root of Culture – hierarchies of antagonisms</a:t>
            </a:r>
          </a:p>
          <a:p>
            <a:r>
              <a:rPr lang="en-US" dirty="0"/>
              <a:t>Society reproduces itself through economic competition</a:t>
            </a:r>
          </a:p>
          <a:p>
            <a:r>
              <a:rPr lang="en-US" dirty="0"/>
              <a:t>Here, happier social existence is rebellion – Maruti factory, Amazon, Bangladeshi Sweatshops, women vs goddesses, Refugees vs migrants</a:t>
            </a:r>
          </a:p>
        </p:txBody>
      </p:sp>
    </p:spTree>
    <p:extLst>
      <p:ext uri="{BB962C8B-B14F-4D97-AF65-F5344CB8AC3E}">
        <p14:creationId xmlns:p14="http://schemas.microsoft.com/office/powerpoint/2010/main" val="498805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Culture belongs to he who has internalized a proper mode of </a:t>
            </a:r>
            <a:r>
              <a:rPr lang="en-US" dirty="0" err="1"/>
              <a:t>behaviour</a:t>
            </a:r>
            <a:endParaRPr lang="en-US" dirty="0"/>
          </a:p>
          <a:p>
            <a:r>
              <a:rPr lang="en-US" dirty="0"/>
              <a:t>He who comprehends the truths of humanity as battle cry is a rebel (</a:t>
            </a:r>
            <a:r>
              <a:rPr lang="en-US" dirty="0" err="1"/>
              <a:t>Nargis</a:t>
            </a:r>
            <a:r>
              <a:rPr lang="en-US" dirty="0"/>
              <a:t> vs Satyajit Ray)</a:t>
            </a:r>
          </a:p>
          <a:p>
            <a:r>
              <a:rPr lang="en-US" dirty="0"/>
              <a:t>Culture – ennobles, speaks of the dignity and freedom of man without freeing him</a:t>
            </a:r>
          </a:p>
          <a:p>
            <a:endParaRPr lang="en-US" dirty="0"/>
          </a:p>
        </p:txBody>
      </p:sp>
    </p:spTree>
    <p:extLst>
      <p:ext uri="{BB962C8B-B14F-4D97-AF65-F5344CB8AC3E}">
        <p14:creationId xmlns:p14="http://schemas.microsoft.com/office/powerpoint/2010/main" val="154508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Beauty and truth, contemplation and intellection then are “cultural” activities</a:t>
            </a:r>
          </a:p>
          <a:p>
            <a:r>
              <a:rPr lang="en-US" dirty="0"/>
              <a:t>Both sublimated and internalized</a:t>
            </a:r>
          </a:p>
          <a:p>
            <a:r>
              <a:rPr lang="en-US" dirty="0"/>
              <a:t>Neither forms allow real material conditions to change</a:t>
            </a:r>
          </a:p>
          <a:p>
            <a:r>
              <a:rPr lang="en-US" dirty="0"/>
              <a:t>Culture perpetuates forms of systemic/epistemic oppression</a:t>
            </a:r>
          </a:p>
        </p:txBody>
      </p:sp>
    </p:spTree>
    <p:extLst>
      <p:ext uri="{BB962C8B-B14F-4D97-AF65-F5344CB8AC3E}">
        <p14:creationId xmlns:p14="http://schemas.microsoft.com/office/powerpoint/2010/main" val="8879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the same time, culture is that which escapes the confines and language of power disrupting the narrative of political and capitalist formation.</a:t>
            </a:r>
          </a:p>
          <a:p>
            <a:r>
              <a:rPr lang="en-US" dirty="0"/>
              <a:t>Such escapes are short lived, and quickly co-opted</a:t>
            </a:r>
          </a:p>
          <a:p>
            <a:r>
              <a:rPr lang="en-US" dirty="0"/>
              <a:t>“</a:t>
            </a:r>
            <a:r>
              <a:rPr lang="en-US" dirty="0" err="1"/>
              <a:t>Azaadi</a:t>
            </a:r>
            <a:r>
              <a:rPr lang="en-US" dirty="0"/>
              <a:t> Song” – Kanhaiya Kumar, Dub Sharma, </a:t>
            </a:r>
            <a:r>
              <a:rPr lang="en-US" i="1" dirty="0"/>
              <a:t>Gully boy</a:t>
            </a:r>
          </a:p>
        </p:txBody>
      </p:sp>
    </p:spTree>
    <p:extLst>
      <p:ext uri="{BB962C8B-B14F-4D97-AF65-F5344CB8AC3E}">
        <p14:creationId xmlns:p14="http://schemas.microsoft.com/office/powerpoint/2010/main" val="328419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4062772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art/Culture</a:t>
            </a:r>
          </a:p>
        </p:txBody>
      </p:sp>
      <p:sp>
        <p:nvSpPr>
          <p:cNvPr id="3" name="Content Placeholder 2"/>
          <p:cNvSpPr>
            <a:spLocks noGrp="1"/>
          </p:cNvSpPr>
          <p:nvPr>
            <p:ph idx="1"/>
          </p:nvPr>
        </p:nvSpPr>
        <p:spPr/>
        <p:txBody>
          <a:bodyPr/>
          <a:lstStyle/>
          <a:p>
            <a:r>
              <a:rPr lang="en-IN" dirty="0"/>
              <a:t>Popular art is not art that has attempted and failed to be real art, but art that operates within the confines of the popular</a:t>
            </a:r>
          </a:p>
          <a:p>
            <a:r>
              <a:rPr lang="en-IN" dirty="0"/>
              <a:t>While retaining much in common with folk art, it became an individual art, existing within a literate commercial culture</a:t>
            </a:r>
          </a:p>
          <a:p>
            <a:endParaRPr lang="en-US" dirty="0"/>
          </a:p>
        </p:txBody>
      </p:sp>
    </p:spTree>
    <p:extLst>
      <p:ext uri="{BB962C8B-B14F-4D97-AF65-F5344CB8AC3E}">
        <p14:creationId xmlns:p14="http://schemas.microsoft.com/office/powerpoint/2010/main" val="93842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4F62-9710-4304-ADB1-396CE5CF04F3}"/>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7037197-687F-477F-9989-DAD124915813}"/>
              </a:ext>
            </a:extLst>
          </p:cNvPr>
          <p:cNvSpPr>
            <a:spLocks noGrp="1"/>
          </p:cNvSpPr>
          <p:nvPr>
            <p:ph idx="1"/>
          </p:nvPr>
        </p:nvSpPr>
        <p:spPr>
          <a:xfrm>
            <a:off x="457200" y="731838"/>
            <a:ext cx="8229600" cy="5394326"/>
          </a:xfrm>
        </p:spPr>
        <p:txBody>
          <a:bodyPr>
            <a:normAutofit lnSpcReduction="10000"/>
          </a:bodyPr>
          <a:lstStyle/>
          <a:p>
            <a:r>
              <a:rPr lang="en-IN" dirty="0"/>
              <a:t>Culture – meant a “natural growth.” training </a:t>
            </a:r>
            <a:r>
              <a:rPr lang="en-IN" dirty="0" err="1"/>
              <a:t>smthg</a:t>
            </a:r>
            <a:r>
              <a:rPr lang="en-IN" dirty="0"/>
              <a:t>. to grow – including training a human being. Comes to mean a thing in itself</a:t>
            </a:r>
          </a:p>
          <a:p>
            <a:pPr marL="571500" indent="-571500">
              <a:buFont typeface="+mj-lt"/>
              <a:buAutoNum type="romanUcPeriod"/>
            </a:pPr>
            <a:r>
              <a:rPr lang="en-IN" dirty="0"/>
              <a:t> a general state of mind/being. Close to perfection</a:t>
            </a:r>
          </a:p>
          <a:p>
            <a:pPr marL="571500" indent="-571500">
              <a:buFont typeface="+mj-lt"/>
              <a:buAutoNum type="romanUcPeriod"/>
            </a:pPr>
            <a:r>
              <a:rPr lang="en-IN" dirty="0"/>
              <a:t>General state of intellectual development in society as a whole</a:t>
            </a:r>
          </a:p>
          <a:p>
            <a:pPr marL="571500" indent="-571500">
              <a:buFont typeface="+mj-lt"/>
              <a:buAutoNum type="romanUcPeriod"/>
            </a:pPr>
            <a:r>
              <a:rPr lang="en-IN" dirty="0"/>
              <a:t>A body of arts – this dance/music is “our” culture</a:t>
            </a:r>
          </a:p>
          <a:p>
            <a:pPr marL="571500" indent="-571500">
              <a:buFont typeface="+mj-lt"/>
              <a:buAutoNum type="romanUcPeriod"/>
            </a:pPr>
            <a:r>
              <a:rPr lang="en-IN" dirty="0"/>
              <a:t>A whole way of life/physical and spiritual. Comes to be a battleground of shame/pride</a:t>
            </a:r>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endParaRPr lang="en-IN" dirty="0"/>
          </a:p>
        </p:txBody>
      </p:sp>
    </p:spTree>
    <p:extLst>
      <p:ext uri="{BB962C8B-B14F-4D97-AF65-F5344CB8AC3E}">
        <p14:creationId xmlns:p14="http://schemas.microsoft.com/office/powerpoint/2010/main" val="8299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a:t>Distinguish three levels of culture</a:t>
            </a:r>
          </a:p>
          <a:p>
            <a:pPr marL="971550" lvl="1" indent="-514350">
              <a:buFont typeface="+mj-lt"/>
              <a:buAutoNum type="arabicPeriod"/>
            </a:pPr>
            <a:r>
              <a:rPr lang="en-IN" dirty="0"/>
              <a:t> the lived culture of a particular time and place, only fully accessible to those living in that time and place. </a:t>
            </a:r>
          </a:p>
          <a:p>
            <a:pPr marL="971550" lvl="1" indent="-514350">
              <a:buFont typeface="+mj-lt"/>
              <a:buAutoNum type="arabicPeriod"/>
            </a:pPr>
            <a:r>
              <a:rPr lang="en-IN" dirty="0"/>
              <a:t>recorded culture, of every kind, from art to the most everyday facts: the culture of a period. </a:t>
            </a:r>
          </a:p>
          <a:p>
            <a:pPr marL="971550" lvl="1" indent="-514350">
              <a:buFont typeface="+mj-lt"/>
              <a:buAutoNum type="arabicPeriod"/>
            </a:pPr>
            <a:r>
              <a:rPr lang="en-IN" dirty="0"/>
              <a:t>the factor connecting lived culture and period cultures, the culture of the selective tradition </a:t>
            </a:r>
            <a:endParaRPr lang="en-US" dirty="0"/>
          </a:p>
        </p:txBody>
      </p:sp>
    </p:spTree>
    <p:extLst>
      <p:ext uri="{BB962C8B-B14F-4D97-AF65-F5344CB8AC3E}">
        <p14:creationId xmlns:p14="http://schemas.microsoft.com/office/powerpoint/2010/main" val="325600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Culture?</a:t>
            </a:r>
            <a:r>
              <a:rPr lang="en-US" b="1" dirty="0"/>
              <a:t> </a:t>
            </a:r>
            <a:endParaRPr lang="en-US" dirty="0"/>
          </a:p>
        </p:txBody>
      </p:sp>
      <p:sp>
        <p:nvSpPr>
          <p:cNvPr id="3" name="Content Placeholder 2"/>
          <p:cNvSpPr>
            <a:spLocks noGrp="1"/>
          </p:cNvSpPr>
          <p:nvPr>
            <p:ph idx="1"/>
          </p:nvPr>
        </p:nvSpPr>
        <p:spPr/>
        <p:txBody>
          <a:bodyPr/>
          <a:lstStyle/>
          <a:p>
            <a:r>
              <a:rPr lang="en-US" dirty="0"/>
              <a:t>It is in</a:t>
            </a:r>
            <a:r>
              <a:rPr lang="en-US" b="1" dirty="0"/>
              <a:t> </a:t>
            </a:r>
            <a:r>
              <a:rPr lang="en-US" dirty="0"/>
              <a:t>the organization of production of society, the structure of the family, and institutions which express or govern social relationships, the characteristic forms through which members of the society communicate.  Cultural artefacts cannot then be read only in aesthetic terms. </a:t>
            </a:r>
          </a:p>
        </p:txBody>
      </p:sp>
    </p:spTree>
    <p:extLst>
      <p:ext uri="{BB962C8B-B14F-4D97-AF65-F5344CB8AC3E}">
        <p14:creationId xmlns:p14="http://schemas.microsoft.com/office/powerpoint/2010/main" val="268219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read literary </a:t>
            </a:r>
            <a:r>
              <a:rPr lang="en-IN" dirty="0"/>
              <a:t>texts with social and historical analyses</a:t>
            </a:r>
          </a:p>
          <a:p>
            <a:r>
              <a:rPr lang="en-IN" dirty="0"/>
              <a:t>Historical circumstances, social traditions, and the media work together to create a cultural milieu in which certain sets of beliefs are either reinforced or questioned in the text</a:t>
            </a:r>
            <a:endParaRPr lang="en-US" dirty="0"/>
          </a:p>
        </p:txBody>
      </p:sp>
    </p:spTree>
    <p:extLst>
      <p:ext uri="{BB962C8B-B14F-4D97-AF65-F5344CB8AC3E}">
        <p14:creationId xmlns:p14="http://schemas.microsoft.com/office/powerpoint/2010/main" val="410329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247391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0" y="990600"/>
            <a:ext cx="3962400" cy="5638800"/>
          </a:xfrm>
        </p:spPr>
      </p:pic>
    </p:spTree>
    <p:extLst>
      <p:ext uri="{BB962C8B-B14F-4D97-AF65-F5344CB8AC3E}">
        <p14:creationId xmlns:p14="http://schemas.microsoft.com/office/powerpoint/2010/main" val="342319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Souza – “Birth” 2015, 3.1 million euros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687" y="2262981"/>
            <a:ext cx="6524625" cy="3200400"/>
          </a:xfrm>
        </p:spPr>
      </p:pic>
    </p:spTree>
    <p:extLst>
      <p:ext uri="{BB962C8B-B14F-4D97-AF65-F5344CB8AC3E}">
        <p14:creationId xmlns:p14="http://schemas.microsoft.com/office/powerpoint/2010/main" val="40894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1145</Words>
  <Application>Microsoft Office PowerPoint</Application>
  <PresentationFormat>On-screen Show (4:3)</PresentationFormat>
  <Paragraphs>100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Lecture 1 – Recap </vt:lpstr>
      <vt:lpstr>Raymond Williams (Culture and Society)</vt:lpstr>
      <vt:lpstr>PowerPoint Presentation</vt:lpstr>
      <vt:lpstr>PowerPoint Presentation</vt:lpstr>
      <vt:lpstr>Where is Culture? </vt:lpstr>
      <vt:lpstr>PowerPoint Presentation</vt:lpstr>
      <vt:lpstr>Banksy</vt:lpstr>
      <vt:lpstr>PowerPoint Presentation</vt:lpstr>
      <vt:lpstr>Souza – “Birth” 2015, 3.1 million euros</vt:lpstr>
      <vt:lpstr>A few ideas</vt:lpstr>
      <vt:lpstr>Introduction to Human Sciences</vt:lpstr>
      <vt:lpstr>PowerPoint Presentation</vt:lpstr>
      <vt:lpstr>Hierarchies of Knowledge</vt:lpstr>
      <vt:lpstr>PowerPoint Presentation</vt:lpstr>
      <vt:lpstr>PowerPoint Presentation</vt:lpstr>
      <vt:lpstr>PowerPoint Presentation</vt:lpstr>
      <vt:lpstr>PowerPoint Presentation</vt:lpstr>
      <vt:lpstr>PowerPoint Presentation</vt:lpstr>
      <vt:lpstr>Capitalist Epoch</vt:lpstr>
      <vt:lpstr>Desert of the Real</vt:lpstr>
      <vt:lpstr>PowerPoint Presentation</vt:lpstr>
      <vt:lpstr>PowerPoint Presentation</vt:lpstr>
      <vt:lpstr>PowerPoint Presentation</vt:lpstr>
      <vt:lpstr>PowerPoint Presentation</vt:lpstr>
      <vt:lpstr>PowerPoint Presentation</vt:lpstr>
      <vt:lpstr>PowerPoint Presentation</vt:lpstr>
      <vt:lpstr>Pop art/Culture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Human Sciences</dc:title>
  <dc:creator>Sushmita</dc:creator>
  <cp:lastModifiedBy>Sushmita Banerji</cp:lastModifiedBy>
  <cp:revision>22</cp:revision>
  <dcterms:created xsi:type="dcterms:W3CDTF">2006-08-16T00:00:00Z</dcterms:created>
  <dcterms:modified xsi:type="dcterms:W3CDTF">2022-03-11T07:06:14Z</dcterms:modified>
</cp:coreProperties>
</file>