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6" r:id="rId11"/>
    <p:sldId id="257" r:id="rId12"/>
    <p:sldId id="260" r:id="rId13"/>
    <p:sldId id="264" r:id="rId14"/>
    <p:sldId id="261" r:id="rId15"/>
    <p:sldId id="262" r:id="rId16"/>
    <p:sldId id="263" r:id="rId17"/>
    <p:sldId id="265" r:id="rId18"/>
    <p:sldId id="266" r:id="rId19"/>
    <p:sldId id="271" r:id="rId20"/>
    <p:sldId id="272" r:id="rId21"/>
    <p:sldId id="268" r:id="rId22"/>
    <p:sldId id="267" r:id="rId23"/>
    <p:sldId id="269" r:id="rId24"/>
    <p:sldId id="270" r:id="rId25"/>
    <p:sldId id="258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28C3-E5DF-471E-ACC8-4DBC468E9EB5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D8E9-67ED-470F-9B30-9DA67CC5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D8E9-67ED-470F-9B30-9DA67CC511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Idealism is the History of coming to terms with the established order</a:t>
            </a:r>
          </a:p>
          <a:p>
            <a:r>
              <a:rPr lang="en-IN" dirty="0"/>
              <a:t>CULTURE is that negotiation</a:t>
            </a:r>
          </a:p>
          <a:p>
            <a:r>
              <a:rPr lang="en-IN" dirty="0"/>
              <a:t>It mediates between Idealism and material conditions of exploitation and profiteering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7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Human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Literature Module</a:t>
            </a:r>
          </a:p>
          <a:p>
            <a:r>
              <a:rPr lang="en-US" dirty="0"/>
              <a:t>Lecture 3: The Written Text</a:t>
            </a:r>
          </a:p>
        </p:txBody>
      </p:sp>
    </p:spTree>
    <p:extLst>
      <p:ext uri="{BB962C8B-B14F-4D97-AF65-F5344CB8AC3E}">
        <p14:creationId xmlns:p14="http://schemas.microsoft.com/office/powerpoint/2010/main" val="315830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 Great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cultural artifacts are more valued than others</a:t>
            </a:r>
          </a:p>
          <a:p>
            <a:r>
              <a:rPr lang="en-US" dirty="0"/>
              <a:t>Intrinsic aesthetic/moral/spiritual value</a:t>
            </a:r>
          </a:p>
          <a:p>
            <a:r>
              <a:rPr lang="en-US" dirty="0"/>
              <a:t>Shakespeare – great because of something internal? Or have we been conditioned?</a:t>
            </a:r>
          </a:p>
          <a:p>
            <a:r>
              <a:rPr lang="en-US" dirty="0"/>
              <a:t>Text is important</a:t>
            </a:r>
          </a:p>
          <a:p>
            <a:r>
              <a:rPr lang="en-US" dirty="0"/>
              <a:t>Its values, and their histories, are to be questioned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8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literature departments and the colonial project</a:t>
            </a:r>
          </a:p>
          <a:p>
            <a:r>
              <a:rPr lang="en-US" dirty="0"/>
              <a:t>Streamlining of certain literatures as superior to others </a:t>
            </a:r>
          </a:p>
          <a:p>
            <a:r>
              <a:rPr lang="en-US" dirty="0"/>
              <a:t>Does </a:t>
            </a:r>
            <a:r>
              <a:rPr lang="en-US" i="1" dirty="0" err="1"/>
              <a:t>Meghadhoot</a:t>
            </a:r>
            <a:r>
              <a:rPr lang="en-US" i="1" dirty="0"/>
              <a:t> </a:t>
            </a:r>
            <a:r>
              <a:rPr lang="en-US" dirty="0"/>
              <a:t>reflect the lives of common people? Is the language accessible to anyone but a few? Greek, Latin, Roman texts</a:t>
            </a:r>
          </a:p>
        </p:txBody>
      </p:sp>
    </p:spTree>
    <p:extLst>
      <p:ext uri="{BB962C8B-B14F-4D97-AF65-F5344CB8AC3E}">
        <p14:creationId xmlns:p14="http://schemas.microsoft.com/office/powerpoint/2010/main" val="214476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British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the first of the Literature departments in the country</a:t>
            </a:r>
          </a:p>
          <a:p>
            <a:r>
              <a:rPr lang="en-US" dirty="0"/>
              <a:t>European aesthetic and moral values</a:t>
            </a:r>
          </a:p>
          <a:p>
            <a:r>
              <a:rPr lang="en-US" dirty="0"/>
              <a:t>The analysis of Western imagination as typified by some of its luminaries: Alighieri Dante, William Butler Yeats, Samuel Taylor Coleridge, William Wordsworth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2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Shakespeare (1564-1616), Dickens (1812-1870), </a:t>
            </a:r>
            <a:r>
              <a:rPr lang="en-US" dirty="0" err="1"/>
              <a:t>Sharat</a:t>
            </a:r>
            <a:r>
              <a:rPr lang="en-US" dirty="0"/>
              <a:t> Chandra (1876-1938) meant to be high literature?</a:t>
            </a:r>
          </a:p>
          <a:p>
            <a:r>
              <a:rPr lang="en-US" dirty="0"/>
              <a:t>The case of India – anti-imperial move </a:t>
            </a:r>
          </a:p>
          <a:p>
            <a:r>
              <a:rPr lang="en-US" dirty="0"/>
              <a:t>The anti-imperialist hero comes via Europe</a:t>
            </a:r>
          </a:p>
          <a:p>
            <a:r>
              <a:rPr lang="en-US" dirty="0"/>
              <a:t> Raja Ram Mohan Roy, Michael Madhusudan Dutta, Vidyasagar, Tagore, Ranade, Dayanand </a:t>
            </a:r>
            <a:r>
              <a:rPr lang="en-US" dirty="0" err="1"/>
              <a:t>Saraswati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in crisis</a:t>
            </a:r>
          </a:p>
          <a:p>
            <a:r>
              <a:rPr lang="en-US" dirty="0"/>
              <a:t>An intellectual class that is educated in the European tradition</a:t>
            </a:r>
          </a:p>
          <a:p>
            <a:r>
              <a:rPr lang="en-US" dirty="0"/>
              <a:t>Looking for traditional textual evidences for current malaise</a:t>
            </a:r>
          </a:p>
          <a:p>
            <a:r>
              <a:rPr lang="en-US" dirty="0"/>
              <a:t>Resurrecting ancient texts</a:t>
            </a:r>
          </a:p>
          <a:p>
            <a:r>
              <a:rPr lang="en-US" dirty="0"/>
              <a:t>Valorizing European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very concept of Literature comes from this turmoil</a:t>
            </a:r>
          </a:p>
          <a:p>
            <a:r>
              <a:rPr lang="en-US" dirty="0"/>
              <a:t>To unify a cultural practice, establish it as good by </a:t>
            </a:r>
            <a:r>
              <a:rPr lang="en-US" i="1" dirty="0"/>
              <a:t>European </a:t>
            </a:r>
            <a:r>
              <a:rPr lang="en-US" dirty="0"/>
              <a:t>standards</a:t>
            </a:r>
          </a:p>
          <a:p>
            <a:r>
              <a:rPr lang="en-US" dirty="0"/>
              <a:t>Men of letters read, write and discuss proper literature</a:t>
            </a:r>
          </a:p>
          <a:p>
            <a:r>
              <a:rPr lang="en-US" dirty="0"/>
              <a:t>Formation of middle class and right “values”</a:t>
            </a:r>
          </a:p>
        </p:txBody>
      </p:sp>
    </p:spTree>
    <p:extLst>
      <p:ext uri="{BB962C8B-B14F-4D97-AF65-F5344CB8AC3E}">
        <p14:creationId xmlns:p14="http://schemas.microsoft.com/office/powerpoint/2010/main" val="131958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Literacy, and access to literacy, gains primacy</a:t>
            </a:r>
          </a:p>
          <a:p>
            <a:r>
              <a:rPr lang="en-US" dirty="0"/>
              <a:t>Other literatures – written and oral </a:t>
            </a:r>
          </a:p>
          <a:p>
            <a:r>
              <a:rPr lang="en-US" dirty="0"/>
              <a:t>Middle Class vs low forms of education (kirtan, </a:t>
            </a:r>
            <a:r>
              <a:rPr lang="en-US" dirty="0" err="1"/>
              <a:t>kathakathas</a:t>
            </a:r>
            <a:r>
              <a:rPr lang="en-US" dirty="0"/>
              <a:t>, </a:t>
            </a:r>
            <a:r>
              <a:rPr lang="en-US" dirty="0" err="1"/>
              <a:t>jatra</a:t>
            </a:r>
            <a:r>
              <a:rPr lang="en-US" dirty="0"/>
              <a:t>, </a:t>
            </a:r>
            <a:r>
              <a:rPr lang="en-US" dirty="0" err="1"/>
              <a:t>lavani</a:t>
            </a:r>
            <a:r>
              <a:rPr lang="en-US" dirty="0"/>
              <a:t>, Parsi and Gujarati theatre)</a:t>
            </a:r>
          </a:p>
          <a:p>
            <a:r>
              <a:rPr lang="en-US" dirty="0"/>
              <a:t>Regional literatures – their reach, circulation and afterlives</a:t>
            </a:r>
          </a:p>
        </p:txBody>
      </p:sp>
    </p:spTree>
    <p:extLst>
      <p:ext uri="{BB962C8B-B14F-4D97-AF65-F5344CB8AC3E}">
        <p14:creationId xmlns:p14="http://schemas.microsoft.com/office/powerpoint/2010/main" val="131043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a hierarchy</a:t>
            </a:r>
          </a:p>
          <a:p>
            <a:r>
              <a:rPr lang="en-US" dirty="0"/>
              <a:t>What experiences get a readership; who are the marginalized</a:t>
            </a:r>
          </a:p>
          <a:p>
            <a:r>
              <a:rPr lang="en-US" dirty="0"/>
              <a:t>Between small regional publications and the Jaipur Lit Festival, lies a literary tradition that continues a legacy of colonialism and caste hierarchies </a:t>
            </a:r>
          </a:p>
        </p:txBody>
      </p:sp>
    </p:spTree>
    <p:extLst>
      <p:ext uri="{BB962C8B-B14F-4D97-AF65-F5344CB8AC3E}">
        <p14:creationId xmlns:p14="http://schemas.microsoft.com/office/powerpoint/2010/main" val="379789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6961-E2A3-42C6-9612-69505A99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Battling old demons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475A-D001-42EB-8BEB-D4D1E8C2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Rushdie – </a:t>
            </a:r>
            <a:r>
              <a:rPr lang="en-IN" i="1" dirty="0"/>
              <a:t>Midnight’s Children </a:t>
            </a:r>
            <a:r>
              <a:rPr lang="en-IN" dirty="0"/>
              <a:t>(1981)</a:t>
            </a:r>
          </a:p>
          <a:p>
            <a:r>
              <a:rPr lang="en-IN" dirty="0"/>
              <a:t>Lauded as a continent finding its voice in the West</a:t>
            </a:r>
          </a:p>
          <a:p>
            <a:r>
              <a:rPr lang="en-IN" dirty="0"/>
              <a:t>Is there one voice? Is the voice of the continent English?</a:t>
            </a:r>
          </a:p>
          <a:p>
            <a:r>
              <a:rPr lang="en-IN" dirty="0"/>
              <a:t>Major literary traditions in Marathi, Tamil, Bangla, Assam, Mizoram, Kannada, Malayalam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Desert of the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Here, sameness is essential</a:t>
            </a:r>
          </a:p>
          <a:p>
            <a:r>
              <a:rPr lang="en-US" dirty="0"/>
              <a:t>Rather minute differences that ultimately produce sameness </a:t>
            </a:r>
          </a:p>
          <a:p>
            <a:r>
              <a:rPr lang="en-US" dirty="0"/>
              <a:t>Fashions that produce a rhetoric of individual choice</a:t>
            </a:r>
          </a:p>
          <a:p>
            <a:r>
              <a:rPr lang="en-US" dirty="0"/>
              <a:t>We basically watch the same movie again and again</a:t>
            </a:r>
          </a:p>
          <a:p>
            <a:r>
              <a:rPr lang="en-US" dirty="0" err="1"/>
              <a:t>Egs</a:t>
            </a:r>
            <a:r>
              <a:rPr lang="en-US" dirty="0"/>
              <a:t>. Modern day ones – </a:t>
            </a:r>
            <a:r>
              <a:rPr lang="en-US" dirty="0" err="1"/>
              <a:t>Ranbir</a:t>
            </a:r>
            <a:r>
              <a:rPr lang="en-US" dirty="0"/>
              <a:t> Kapoor’s entire career is about watching a grown petulant boy hopefully becoming a man</a:t>
            </a:r>
          </a:p>
          <a:p>
            <a:r>
              <a:rPr lang="en-US" dirty="0"/>
              <a:t>Beards, Slim Pants, Coffee, Trekking, photography, Graphic Design – Hipster </a:t>
            </a:r>
          </a:p>
        </p:txBody>
      </p:sp>
    </p:spTree>
    <p:extLst>
      <p:ext uri="{BB962C8B-B14F-4D97-AF65-F5344CB8AC3E}">
        <p14:creationId xmlns:p14="http://schemas.microsoft.com/office/powerpoint/2010/main" val="321636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BA7B-7203-4A38-930E-AB45B3BA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0B29-208C-4940-9220-46B54C63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“World” Lit./ “Third World” Lit</a:t>
            </a:r>
          </a:p>
          <a:p>
            <a:r>
              <a:rPr lang="en-IN" dirty="0"/>
              <a:t>English writing from the Global South becomes representative of a nation’s literary production and identity</a:t>
            </a:r>
          </a:p>
          <a:p>
            <a:r>
              <a:rPr lang="en-IN" dirty="0"/>
              <a:t>Binary relationship between first and third world, us/US/Europe vs the world</a:t>
            </a:r>
          </a:p>
          <a:p>
            <a:r>
              <a:rPr lang="en-IN" dirty="0"/>
              <a:t>The political category of the nation</a:t>
            </a:r>
          </a:p>
          <a:p>
            <a:r>
              <a:rPr lang="en-IN" dirty="0"/>
              <a:t>Rushdie is the voice of “Islam” or of “India” depending on the book</a:t>
            </a:r>
          </a:p>
        </p:txBody>
      </p:sp>
    </p:spTree>
    <p:extLst>
      <p:ext uri="{BB962C8B-B14F-4D97-AF65-F5344CB8AC3E}">
        <p14:creationId xmlns:p14="http://schemas.microsoft.com/office/powerpoint/2010/main" val="138881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Lit. exists in a variegated terrain</a:t>
            </a:r>
          </a:p>
          <a:p>
            <a:r>
              <a:rPr lang="en-US" dirty="0"/>
              <a:t>Does it matter, who to, why, under what circumstances?</a:t>
            </a:r>
          </a:p>
          <a:p>
            <a:r>
              <a:rPr lang="en-US" dirty="0"/>
              <a:t>Why do states bother with censorship?</a:t>
            </a:r>
          </a:p>
          <a:p>
            <a:r>
              <a:rPr lang="en-US" dirty="0"/>
              <a:t>Writers, poets, lyricists, stand-up comedians – arrested, banned, jailed, killed</a:t>
            </a:r>
          </a:p>
          <a:p>
            <a:r>
              <a:rPr lang="en-US" dirty="0" err="1"/>
              <a:t>Gaddar</a:t>
            </a:r>
            <a:r>
              <a:rPr lang="en-US" dirty="0"/>
              <a:t>, Safdar Hashmi, </a:t>
            </a:r>
            <a:r>
              <a:rPr lang="en-US" dirty="0" err="1"/>
              <a:t>Taslima</a:t>
            </a:r>
            <a:r>
              <a:rPr lang="en-US" dirty="0"/>
              <a:t> Nasreen, Sushmita Banerjee, even Gulzar. </a:t>
            </a:r>
            <a:r>
              <a:rPr lang="en-US" dirty="0" err="1"/>
              <a:t>Manto</a:t>
            </a:r>
            <a:r>
              <a:rPr lang="en-US" dirty="0"/>
              <a:t>, </a:t>
            </a:r>
            <a:r>
              <a:rPr lang="en-US" dirty="0" err="1"/>
              <a:t>Faiz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8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– Contested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Satanic Verses</a:t>
            </a:r>
            <a:r>
              <a:rPr lang="en-US" dirty="0"/>
              <a:t> (Salman Rushdie, 1988)</a:t>
            </a:r>
          </a:p>
          <a:p>
            <a:r>
              <a:rPr lang="en-US" dirty="0"/>
              <a:t>Banned in India before it was banned in Iran</a:t>
            </a:r>
          </a:p>
          <a:p>
            <a:r>
              <a:rPr lang="en-US" dirty="0"/>
              <a:t>Khomeini issues fatwa to kill Rushdie in 1989</a:t>
            </a:r>
          </a:p>
          <a:p>
            <a:r>
              <a:rPr lang="en-US" dirty="0"/>
              <a:t>Rushdie goes into hiding in the UK</a:t>
            </a:r>
          </a:p>
          <a:p>
            <a:r>
              <a:rPr lang="en-US" dirty="0"/>
              <a:t>Divided Muslims from Westerners along lines of culture</a:t>
            </a:r>
          </a:p>
          <a:p>
            <a:r>
              <a:rPr lang="en-US" dirty="0"/>
              <a:t>Freedom of expression vs Blasphemy</a:t>
            </a:r>
          </a:p>
        </p:txBody>
      </p:sp>
    </p:spTree>
    <p:extLst>
      <p:ext uri="{BB962C8B-B14F-4D97-AF65-F5344CB8AC3E}">
        <p14:creationId xmlns:p14="http://schemas.microsoft.com/office/powerpoint/2010/main" val="344702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read </a:t>
            </a:r>
            <a:r>
              <a:rPr lang="en-US" i="1" dirty="0"/>
              <a:t>The Satanic Verses</a:t>
            </a:r>
            <a:r>
              <a:rPr lang="en-US" dirty="0"/>
              <a:t> ? </a:t>
            </a:r>
          </a:p>
          <a:p>
            <a:r>
              <a:rPr lang="en-US" dirty="0"/>
              <a:t>English speaking and literate readership</a:t>
            </a:r>
          </a:p>
          <a:p>
            <a:r>
              <a:rPr lang="en-US" dirty="0"/>
              <a:t>Very few people in Iran and India would have bothered</a:t>
            </a:r>
          </a:p>
          <a:p>
            <a:r>
              <a:rPr lang="en-US" dirty="0"/>
              <a:t>Why then do states continually intervene?</a:t>
            </a:r>
          </a:p>
          <a:p>
            <a:r>
              <a:rPr lang="en-US" dirty="0"/>
              <a:t>Why is power afraid of the imaginative text?</a:t>
            </a:r>
          </a:p>
          <a:p>
            <a:r>
              <a:rPr lang="en-US" dirty="0"/>
              <a:t>What offends – </a:t>
            </a:r>
            <a:r>
              <a:rPr lang="en-US" i="1" dirty="0"/>
              <a:t>Kashmir Files </a:t>
            </a:r>
            <a:r>
              <a:rPr lang="en-US" dirty="0"/>
              <a:t>vs </a:t>
            </a:r>
            <a:r>
              <a:rPr lang="en-US" i="1" dirty="0" err="1"/>
              <a:t>Parzania</a:t>
            </a:r>
            <a:endParaRPr lang="en-US" i="1" dirty="0"/>
          </a:p>
          <a:p>
            <a:r>
              <a:rPr lang="en-US" i="1" dirty="0" err="1"/>
              <a:t>Udta</a:t>
            </a:r>
            <a:r>
              <a:rPr lang="en-US" i="1"/>
              <a:t> Punjab 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0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thinking culture is dangerous – organic, mutative, resistant</a:t>
            </a:r>
          </a:p>
          <a:p>
            <a:r>
              <a:rPr lang="en-US" dirty="0"/>
              <a:t>A cultural text is bound. All arms of the Humanities are needed to make it organic</a:t>
            </a:r>
            <a:r>
              <a:rPr lang="en-US"/>
              <a:t>,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9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Pride and Prejudice (1813)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a truth universally acknowledged, that a single man in possession of a good fortune must be in want of a wife.</a:t>
            </a:r>
          </a:p>
          <a:p>
            <a:pPr marL="0" indent="0">
              <a:buNone/>
            </a:pPr>
            <a:r>
              <a:rPr lang="en-US" dirty="0"/>
              <a:t>However little known the feelings or views of such a man may be on his first entering a </a:t>
            </a:r>
            <a:r>
              <a:rPr lang="en-US" dirty="0" err="1"/>
              <a:t>neighbourhood</a:t>
            </a:r>
            <a:r>
              <a:rPr lang="en-US" dirty="0"/>
              <a:t>, this truth is so well fixed in the minds of the surrounding families, that he is considered as the rightful property of some one or other of their daughters.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7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Ajanta </a:t>
            </a:r>
            <a:r>
              <a:rPr lang="en-US" dirty="0" err="1"/>
              <a:t>Deo</a:t>
            </a:r>
            <a:r>
              <a:rPr lang="en-US" dirty="0"/>
              <a:t>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hi-IN" dirty="0"/>
              <a:t>कौन अपनी बेटी को चिड़िया कहता है</a:t>
            </a:r>
            <a:br>
              <a:rPr lang="hi-IN" dirty="0"/>
            </a:br>
            <a:r>
              <a:rPr lang="en-US" dirty="0"/>
              <a:t>	</a:t>
            </a:r>
            <a:r>
              <a:rPr lang="hi-IN" dirty="0"/>
              <a:t>सिर्फ़ चिड़िया कहने से घर आसमान नहीं </a:t>
            </a:r>
            <a:r>
              <a:rPr lang="en-US" dirty="0"/>
              <a:t>	</a:t>
            </a:r>
            <a:r>
              <a:rPr lang="hi-IN" dirty="0"/>
              <a:t>हो जाता 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universally obligatory, eternally better, more valuable world must constantly be affirmed – a world removed from the facticity of daily struggles, yet realizable from </a:t>
            </a:r>
            <a:r>
              <a:rPr lang="en-US" dirty="0">
                <a:solidFill>
                  <a:srgbClr val="FF0000"/>
                </a:solidFill>
              </a:rPr>
              <a:t>within</a:t>
            </a:r>
            <a:r>
              <a:rPr lang="en-US" dirty="0"/>
              <a:t> each individual without transforming the world</a:t>
            </a:r>
          </a:p>
          <a:p>
            <a:r>
              <a:rPr lang="en-US" dirty="0"/>
              <a:t>“Civilization and Culture” – where Sublime Beauty and antagonistic relations of existence are stabilized and pacified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2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Culture – Supposed to be concerned with every individual’s claim to happiness</a:t>
            </a:r>
          </a:p>
          <a:p>
            <a:r>
              <a:rPr lang="en-US" dirty="0"/>
              <a:t>Root of Culture – hierarchies of antagonisms</a:t>
            </a:r>
          </a:p>
          <a:p>
            <a:r>
              <a:rPr lang="en-US" dirty="0"/>
              <a:t>Society reproduces itself through economic competition</a:t>
            </a:r>
          </a:p>
          <a:p>
            <a:r>
              <a:rPr lang="en-US" dirty="0"/>
              <a:t>Here, happier social existence is rebellion – Maruti factory, Amazon, Bangladeshi Sweatshops, women vs goddesses, Refugees vs migrants</a:t>
            </a:r>
          </a:p>
        </p:txBody>
      </p:sp>
    </p:spTree>
    <p:extLst>
      <p:ext uri="{BB962C8B-B14F-4D97-AF65-F5344CB8AC3E}">
        <p14:creationId xmlns:p14="http://schemas.microsoft.com/office/powerpoint/2010/main" val="49880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Culture belongs to he who has internalized a proper mode of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He who comprehends the truths of humanity as battle cry is a rebel (</a:t>
            </a:r>
            <a:r>
              <a:rPr lang="en-US" dirty="0" err="1"/>
              <a:t>Nargis</a:t>
            </a:r>
            <a:r>
              <a:rPr lang="en-US" dirty="0"/>
              <a:t> vs Satyajit Ray)</a:t>
            </a:r>
          </a:p>
          <a:p>
            <a:r>
              <a:rPr lang="en-US" dirty="0"/>
              <a:t>Culture – ennobles, speaks of the dignity and freedom of man without freeing 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Beauty and truth, contemplation and intellection then are “cultural” activities</a:t>
            </a:r>
          </a:p>
          <a:p>
            <a:r>
              <a:rPr lang="en-US" dirty="0"/>
              <a:t>Both sublimated and internalized</a:t>
            </a:r>
          </a:p>
          <a:p>
            <a:r>
              <a:rPr lang="en-US" dirty="0"/>
              <a:t>Neither forms allow real material conditions to change</a:t>
            </a:r>
          </a:p>
          <a:p>
            <a:r>
              <a:rPr lang="en-US" dirty="0"/>
              <a:t>Culture perpetuates forms of systemic/epistemic oppression</a:t>
            </a:r>
          </a:p>
        </p:txBody>
      </p:sp>
    </p:spTree>
    <p:extLst>
      <p:ext uri="{BB962C8B-B14F-4D97-AF65-F5344CB8AC3E}">
        <p14:creationId xmlns:p14="http://schemas.microsoft.com/office/powerpoint/2010/main" val="8879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same time, culture is that which escapes the confines and language of power disrupting the narrative of political and capitalist formation.</a:t>
            </a:r>
          </a:p>
          <a:p>
            <a:r>
              <a:rPr lang="en-US" dirty="0"/>
              <a:t>Such escapes are short lived, and quickly co-opted</a:t>
            </a:r>
          </a:p>
          <a:p>
            <a:r>
              <a:rPr lang="en-US" dirty="0"/>
              <a:t>“</a:t>
            </a:r>
            <a:r>
              <a:rPr lang="en-US" dirty="0" err="1"/>
              <a:t>Azaadi</a:t>
            </a:r>
            <a:r>
              <a:rPr lang="en-US" dirty="0"/>
              <a:t> Song” – Kanhaiya Kumar, Dub Sharma, </a:t>
            </a:r>
            <a:r>
              <a:rPr lang="en-US" i="1" dirty="0"/>
              <a:t>Gully boy</a:t>
            </a:r>
          </a:p>
        </p:txBody>
      </p:sp>
    </p:spTree>
    <p:extLst>
      <p:ext uri="{BB962C8B-B14F-4D97-AF65-F5344CB8AC3E}">
        <p14:creationId xmlns:p14="http://schemas.microsoft.com/office/powerpoint/2010/main" val="328419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406277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art/Culture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Popular art is not art that has attempted and failed to be real art, but art that operates within the confines of the popular</a:t>
            </a:r>
          </a:p>
          <a:p>
            <a:r>
              <a:rPr lang="en-IN" dirty="0"/>
              <a:t>While retaining much in common with folk art, it became an individual art, existing within a literate commercial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2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1136</Words>
  <Application>Microsoft Office PowerPoint</Application>
  <PresentationFormat>On-screen Show (4:3)</PresentationFormat>
  <Paragraphs>107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Desert of the Real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 art/Culture</vt:lpstr>
      <vt:lpstr>Introduction to Human Sciences</vt:lpstr>
      <vt:lpstr>Good or Great Culture</vt:lpstr>
      <vt:lpstr>PowerPoint Presentation</vt:lpstr>
      <vt:lpstr>The British</vt:lpstr>
      <vt:lpstr>PowerPoint Presentation</vt:lpstr>
      <vt:lpstr>PowerPoint Presentation</vt:lpstr>
      <vt:lpstr>PowerPoint Presentation</vt:lpstr>
      <vt:lpstr>What about the rest</vt:lpstr>
      <vt:lpstr>PowerPoint Presentation</vt:lpstr>
      <vt:lpstr>Battling old demons</vt:lpstr>
      <vt:lpstr>PowerPoint Presentation</vt:lpstr>
      <vt:lpstr>Does it matter</vt:lpstr>
      <vt:lpstr>Literature – Contested site</vt:lpstr>
      <vt:lpstr>PowerPoint Presentation</vt:lpstr>
      <vt:lpstr>Two thoughts</vt:lpstr>
      <vt:lpstr>Pride and Prejudice (1813)</vt:lpstr>
      <vt:lpstr>Ajanta Deo (2019)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 Sciences</dc:title>
  <dc:creator>Sushmita</dc:creator>
  <cp:lastModifiedBy>Sushmita Banerji</cp:lastModifiedBy>
  <cp:revision>19</cp:revision>
  <dcterms:created xsi:type="dcterms:W3CDTF">2006-08-16T00:00:00Z</dcterms:created>
  <dcterms:modified xsi:type="dcterms:W3CDTF">2022-03-15T07:44:36Z</dcterms:modified>
</cp:coreProperties>
</file>