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76" r:id="rId8"/>
    <p:sldId id="277" r:id="rId9"/>
    <p:sldId id="278" r:id="rId10"/>
    <p:sldId id="275" r:id="rId11"/>
    <p:sldId id="263" r:id="rId12"/>
    <p:sldId id="264" r:id="rId13"/>
    <p:sldId id="265" r:id="rId14"/>
    <p:sldId id="279" r:id="rId15"/>
    <p:sldId id="280" r:id="rId16"/>
    <p:sldId id="268" r:id="rId17"/>
    <p:sldId id="266" r:id="rId18"/>
    <p:sldId id="269" r:id="rId19"/>
    <p:sldId id="270" r:id="rId20"/>
    <p:sldId id="271" r:id="rId21"/>
    <p:sldId id="272"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59" d="100"/>
          <a:sy n="59" d="100"/>
        </p:scale>
        <p:origin x="1500" y="44"/>
      </p:cViewPr>
      <p:guideLst>
        <p:guide orient="horz" pos="2160"/>
        <p:guide pos="2880"/>
      </p:guideLst>
    </p:cSldViewPr>
  </p:slideViewPr>
  <p:outlineViewPr>
    <p:cViewPr>
      <p:scale>
        <a:sx n="33" d="100"/>
        <a:sy n="33" d="100"/>
      </p:scale>
      <p:origin x="258" y="148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web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Human Sciences</a:t>
            </a:r>
          </a:p>
        </p:txBody>
      </p:sp>
      <p:sp>
        <p:nvSpPr>
          <p:cNvPr id="3" name="Subtitle 2"/>
          <p:cNvSpPr>
            <a:spLocks noGrp="1"/>
          </p:cNvSpPr>
          <p:nvPr>
            <p:ph type="subTitle" idx="1"/>
          </p:nvPr>
        </p:nvSpPr>
        <p:spPr/>
        <p:txBody>
          <a:bodyPr/>
          <a:lstStyle/>
          <a:p>
            <a:r>
              <a:rPr lang="en-US" dirty="0"/>
              <a:t>Literature Module</a:t>
            </a:r>
          </a:p>
          <a:p>
            <a:r>
              <a:rPr lang="en-US" dirty="0"/>
              <a:t>Lecture 1: What is Culture</a:t>
            </a:r>
          </a:p>
        </p:txBody>
      </p:sp>
    </p:spTree>
    <p:extLst>
      <p:ext uri="{BB962C8B-B14F-4D97-AF65-F5344CB8AC3E}">
        <p14:creationId xmlns:p14="http://schemas.microsoft.com/office/powerpoint/2010/main" val="110993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7B12-2A68-4726-9506-725E6C5F1D8C}"/>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id="{781CE13E-BAFD-4240-8A39-45348BA68940}"/>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344920"/>
            <a:ext cx="4038600" cy="3036522"/>
          </a:xfrm>
        </p:spPr>
      </p:pic>
      <p:pic>
        <p:nvPicPr>
          <p:cNvPr id="6" name="Content Placeholder 5">
            <a:extLst>
              <a:ext uri="{FF2B5EF4-FFF2-40B4-BE49-F238E27FC236}">
                <a16:creationId xmlns:a16="http://schemas.microsoft.com/office/drawing/2014/main" id="{1C7D824A-E43E-47A8-9291-7A578E3470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190949"/>
            <a:ext cx="4038600" cy="3344465"/>
          </a:xfrm>
        </p:spPr>
      </p:pic>
    </p:spTree>
    <p:extLst>
      <p:ext uri="{BB962C8B-B14F-4D97-AF65-F5344CB8AC3E}">
        <p14:creationId xmlns:p14="http://schemas.microsoft.com/office/powerpoint/2010/main" val="142700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Culture?</a:t>
            </a:r>
          </a:p>
        </p:txBody>
      </p:sp>
      <p:sp>
        <p:nvSpPr>
          <p:cNvPr id="3" name="Content Placeholder 2"/>
          <p:cNvSpPr>
            <a:spLocks noGrp="1"/>
          </p:cNvSpPr>
          <p:nvPr>
            <p:ph idx="1"/>
          </p:nvPr>
        </p:nvSpPr>
        <p:spPr/>
        <p:txBody>
          <a:bodyPr/>
          <a:lstStyle/>
          <a:p>
            <a:r>
              <a:rPr lang="en-US" dirty="0"/>
              <a:t>Relationship between human experience, everyday life, social relations and power</a:t>
            </a:r>
          </a:p>
          <a:p>
            <a:r>
              <a:rPr lang="en-US" dirty="0"/>
              <a:t>Particular cultural practices include but are not restricted to literary production, visual and aural production, art and artisanal practices, pop culture and ephemera. </a:t>
            </a:r>
          </a:p>
        </p:txBody>
      </p:sp>
    </p:spTree>
    <p:extLst>
      <p:ext uri="{BB962C8B-B14F-4D97-AF65-F5344CB8AC3E}">
        <p14:creationId xmlns:p14="http://schemas.microsoft.com/office/powerpoint/2010/main" val="382516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Culture is the everyday</a:t>
            </a:r>
            <a:r>
              <a:rPr lang="en-US" i="1" dirty="0"/>
              <a:t> (</a:t>
            </a:r>
            <a:r>
              <a:rPr lang="en-US" i="1" dirty="0" err="1"/>
              <a:t>shaadi</a:t>
            </a:r>
            <a:r>
              <a:rPr lang="en-US" dirty="0"/>
              <a:t> dancing, flowers in hair) and the long-forgotten (Mohenjo-Daro)</a:t>
            </a:r>
          </a:p>
          <a:p>
            <a:r>
              <a:rPr lang="en-US" dirty="0"/>
              <a:t>The massive (Ganga-Jamuna, Taj Mahal-Mahabalipuram, </a:t>
            </a:r>
            <a:r>
              <a:rPr lang="en-US" i="1" dirty="0"/>
              <a:t>karma</a:t>
            </a:r>
            <a:r>
              <a:rPr lang="en-US" dirty="0"/>
              <a:t>) and the minute (touching of head with a finger)</a:t>
            </a:r>
          </a:p>
          <a:p>
            <a:r>
              <a:rPr lang="en-US" dirty="0"/>
              <a:t>Continually produced and reproduced</a:t>
            </a:r>
          </a:p>
        </p:txBody>
      </p:sp>
    </p:spTree>
    <p:extLst>
      <p:ext uri="{BB962C8B-B14F-4D97-AF65-F5344CB8AC3E}">
        <p14:creationId xmlns:p14="http://schemas.microsoft.com/office/powerpoint/2010/main" val="191684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Literature: Written works, especially those </a:t>
            </a:r>
            <a:r>
              <a:rPr lang="en-US" dirty="0">
                <a:solidFill>
                  <a:srgbClr val="FF0000"/>
                </a:solidFill>
              </a:rPr>
              <a:t>considered of superior or lasting artistic merit </a:t>
            </a:r>
            <a:r>
              <a:rPr lang="en-US" dirty="0"/>
              <a:t>(Oxford Dictionary)</a:t>
            </a:r>
          </a:p>
          <a:p>
            <a:r>
              <a:rPr lang="en-US" dirty="0"/>
              <a:t>Understanding culture requires understanding a specific conjunction between the ideal of all human achievements and values; a common practice and a way of life commonly understood by members of a society and the new, creative, and untested.  (Raymond Williams, Stuart Hall)</a:t>
            </a:r>
          </a:p>
          <a:p>
            <a:endParaRPr lang="en-US" dirty="0"/>
          </a:p>
        </p:txBody>
      </p:sp>
    </p:spTree>
    <p:extLst>
      <p:ext uri="{BB962C8B-B14F-4D97-AF65-F5344CB8AC3E}">
        <p14:creationId xmlns:p14="http://schemas.microsoft.com/office/powerpoint/2010/main" val="177037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9C29-6719-4945-BA6B-3DCA4C26C47E}"/>
              </a:ext>
            </a:extLst>
          </p:cNvPr>
          <p:cNvSpPr>
            <a:spLocks noGrp="1"/>
          </p:cNvSpPr>
          <p:nvPr>
            <p:ph type="title"/>
          </p:nvPr>
        </p:nvSpPr>
        <p:spPr/>
        <p:txBody>
          <a:bodyPr>
            <a:normAutofit fontScale="90000"/>
          </a:bodyPr>
          <a:lstStyle/>
          <a:p>
            <a:r>
              <a:rPr lang="en-IN" dirty="0"/>
              <a:t>Raymond Williams (</a:t>
            </a:r>
            <a:r>
              <a:rPr lang="en-IN" i="1" dirty="0"/>
              <a:t>Culture and Society)</a:t>
            </a:r>
            <a:endParaRPr lang="en-IN" dirty="0"/>
          </a:p>
        </p:txBody>
      </p:sp>
      <p:sp>
        <p:nvSpPr>
          <p:cNvPr id="3" name="Content Placeholder 2">
            <a:extLst>
              <a:ext uri="{FF2B5EF4-FFF2-40B4-BE49-F238E27FC236}">
                <a16:creationId xmlns:a16="http://schemas.microsoft.com/office/drawing/2014/main" id="{966187CF-4011-49DA-9BF0-7A6D2C82698F}"/>
              </a:ext>
            </a:extLst>
          </p:cNvPr>
          <p:cNvSpPr>
            <a:spLocks noGrp="1"/>
          </p:cNvSpPr>
          <p:nvPr>
            <p:ph idx="1"/>
          </p:nvPr>
        </p:nvSpPr>
        <p:spPr/>
        <p:txBody>
          <a:bodyPr>
            <a:normAutofit lnSpcReduction="10000"/>
          </a:bodyPr>
          <a:lstStyle/>
          <a:p>
            <a:r>
              <a:rPr lang="en-IN" dirty="0"/>
              <a:t>Late 18</a:t>
            </a:r>
            <a:r>
              <a:rPr lang="en-IN" baseline="30000" dirty="0"/>
              <a:t>th</a:t>
            </a:r>
            <a:r>
              <a:rPr lang="en-IN" dirty="0"/>
              <a:t> century. Industrial Revolution</a:t>
            </a:r>
          </a:p>
          <a:p>
            <a:r>
              <a:rPr lang="en-IN" dirty="0"/>
              <a:t>Industry -- as an institution</a:t>
            </a:r>
          </a:p>
          <a:p>
            <a:r>
              <a:rPr lang="en-IN" dirty="0"/>
              <a:t>Democracy – as a political word, not just theoretical or literary</a:t>
            </a:r>
          </a:p>
          <a:p>
            <a:r>
              <a:rPr lang="en-IN" dirty="0"/>
              <a:t> Class – modern social structure we recognise as class (Lower orders/class, middle class, working class). Class, not rank.</a:t>
            </a:r>
          </a:p>
          <a:p>
            <a:r>
              <a:rPr lang="en-IN" dirty="0"/>
              <a:t>Art – a special kind of truth. Imaginative, unique. Aesthete/aesthetics. Talent, genius</a:t>
            </a:r>
          </a:p>
          <a:p>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92206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4F62-9710-4304-ADB1-396CE5CF04F3}"/>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7037197-687F-477F-9989-DAD124915813}"/>
              </a:ext>
            </a:extLst>
          </p:cNvPr>
          <p:cNvSpPr>
            <a:spLocks noGrp="1"/>
          </p:cNvSpPr>
          <p:nvPr>
            <p:ph idx="1"/>
          </p:nvPr>
        </p:nvSpPr>
        <p:spPr>
          <a:xfrm>
            <a:off x="457200" y="731838"/>
            <a:ext cx="8229600" cy="5394326"/>
          </a:xfrm>
        </p:spPr>
        <p:txBody>
          <a:bodyPr>
            <a:normAutofit lnSpcReduction="10000"/>
          </a:bodyPr>
          <a:lstStyle/>
          <a:p>
            <a:r>
              <a:rPr lang="en-IN" dirty="0"/>
              <a:t>Culture – meant a “natural growth.” training </a:t>
            </a:r>
            <a:r>
              <a:rPr lang="en-IN" dirty="0" err="1"/>
              <a:t>smthg</a:t>
            </a:r>
            <a:r>
              <a:rPr lang="en-IN" dirty="0"/>
              <a:t>. to grow – including training a human being. Comes to mean a thing in itself</a:t>
            </a:r>
          </a:p>
          <a:p>
            <a:pPr marL="571500" indent="-571500">
              <a:buFont typeface="+mj-lt"/>
              <a:buAutoNum type="romanUcPeriod"/>
            </a:pPr>
            <a:r>
              <a:rPr lang="en-IN" dirty="0"/>
              <a:t> a general state of mind/being. Close to perfection</a:t>
            </a:r>
          </a:p>
          <a:p>
            <a:pPr marL="571500" indent="-571500">
              <a:buFont typeface="+mj-lt"/>
              <a:buAutoNum type="romanUcPeriod"/>
            </a:pPr>
            <a:r>
              <a:rPr lang="en-IN" dirty="0"/>
              <a:t>General state of intellectual development in society as a whole</a:t>
            </a:r>
          </a:p>
          <a:p>
            <a:pPr marL="571500" indent="-571500">
              <a:buFont typeface="+mj-lt"/>
              <a:buAutoNum type="romanUcPeriod"/>
            </a:pPr>
            <a:r>
              <a:rPr lang="en-IN" dirty="0"/>
              <a:t>A body of arts – this dance/music is “our” culture</a:t>
            </a:r>
          </a:p>
          <a:p>
            <a:pPr marL="571500" indent="-571500">
              <a:buFont typeface="+mj-lt"/>
              <a:buAutoNum type="romanUcPeriod"/>
            </a:pPr>
            <a:r>
              <a:rPr lang="en-IN" dirty="0"/>
              <a:t>A whole way of life/physical and spiritual. Comes to be a battleground of shame/pride</a:t>
            </a:r>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endParaRPr lang="en-IN" dirty="0"/>
          </a:p>
        </p:txBody>
      </p:sp>
    </p:spTree>
    <p:extLst>
      <p:ext uri="{BB962C8B-B14F-4D97-AF65-F5344CB8AC3E}">
        <p14:creationId xmlns:p14="http://schemas.microsoft.com/office/powerpoint/2010/main" val="8299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a:t>Distinguish three levels of culture</a:t>
            </a:r>
          </a:p>
          <a:p>
            <a:pPr marL="971550" lvl="1" indent="-514350">
              <a:buFont typeface="+mj-lt"/>
              <a:buAutoNum type="arabicPeriod"/>
            </a:pPr>
            <a:r>
              <a:rPr lang="en-IN" dirty="0"/>
              <a:t> the lived culture of a particular time and place, only fully accessible to those living in that time and place. </a:t>
            </a:r>
          </a:p>
          <a:p>
            <a:pPr marL="971550" lvl="1" indent="-514350">
              <a:buFont typeface="+mj-lt"/>
              <a:buAutoNum type="arabicPeriod"/>
            </a:pPr>
            <a:r>
              <a:rPr lang="en-IN" dirty="0"/>
              <a:t>recorded culture, of every kind, from art to the most everyday facts: the culture of a period. </a:t>
            </a:r>
          </a:p>
          <a:p>
            <a:pPr marL="971550" lvl="1" indent="-514350">
              <a:buFont typeface="+mj-lt"/>
              <a:buAutoNum type="arabicPeriod"/>
            </a:pPr>
            <a:r>
              <a:rPr lang="en-IN" dirty="0"/>
              <a:t>the factor connecting lived culture and period cultures, the culture of the selective tradition </a:t>
            </a:r>
            <a:endParaRPr lang="en-US" dirty="0"/>
          </a:p>
        </p:txBody>
      </p:sp>
    </p:spTree>
    <p:extLst>
      <p:ext uri="{BB962C8B-B14F-4D97-AF65-F5344CB8AC3E}">
        <p14:creationId xmlns:p14="http://schemas.microsoft.com/office/powerpoint/2010/main" val="325600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Culture?</a:t>
            </a:r>
            <a:r>
              <a:rPr lang="en-US" b="1" dirty="0"/>
              <a:t> </a:t>
            </a:r>
            <a:endParaRPr lang="en-US" dirty="0"/>
          </a:p>
        </p:txBody>
      </p:sp>
      <p:sp>
        <p:nvSpPr>
          <p:cNvPr id="3" name="Content Placeholder 2"/>
          <p:cNvSpPr>
            <a:spLocks noGrp="1"/>
          </p:cNvSpPr>
          <p:nvPr>
            <p:ph idx="1"/>
          </p:nvPr>
        </p:nvSpPr>
        <p:spPr/>
        <p:txBody>
          <a:bodyPr/>
          <a:lstStyle/>
          <a:p>
            <a:r>
              <a:rPr lang="en-US" dirty="0"/>
              <a:t>It is in</a:t>
            </a:r>
            <a:r>
              <a:rPr lang="en-US" b="1" dirty="0"/>
              <a:t> </a:t>
            </a:r>
            <a:r>
              <a:rPr lang="en-US" dirty="0"/>
              <a:t>the organization of production of society, the structure of the family, and institutions which express or govern social relationships, the characteristic forms through which members of the society communicate.  Cultural artefacts cannot then be read only in aesthetic terms. </a:t>
            </a:r>
          </a:p>
        </p:txBody>
      </p:sp>
    </p:spTree>
    <p:extLst>
      <p:ext uri="{BB962C8B-B14F-4D97-AF65-F5344CB8AC3E}">
        <p14:creationId xmlns:p14="http://schemas.microsoft.com/office/powerpoint/2010/main" val="268219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read literary </a:t>
            </a:r>
            <a:r>
              <a:rPr lang="en-IN" dirty="0"/>
              <a:t>texts with social and historical analyses</a:t>
            </a:r>
          </a:p>
          <a:p>
            <a:r>
              <a:rPr lang="en-IN" dirty="0"/>
              <a:t>Historical circumstances, social traditions, and the media work together to create a cultural milieu in which certain sets of beliefs are either reinforced or questioned in the text</a:t>
            </a:r>
            <a:endParaRPr lang="en-US" dirty="0"/>
          </a:p>
        </p:txBody>
      </p:sp>
    </p:spTree>
    <p:extLst>
      <p:ext uri="{BB962C8B-B14F-4D97-AF65-F5344CB8AC3E}">
        <p14:creationId xmlns:p14="http://schemas.microsoft.com/office/powerpoint/2010/main" val="410329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247391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need the Humanities</a:t>
            </a:r>
          </a:p>
        </p:txBody>
      </p:sp>
      <p:sp>
        <p:nvSpPr>
          <p:cNvPr id="3" name="Content Placeholder 2"/>
          <p:cNvSpPr>
            <a:spLocks noGrp="1"/>
          </p:cNvSpPr>
          <p:nvPr>
            <p:ph idx="1"/>
          </p:nvPr>
        </p:nvSpPr>
        <p:spPr/>
        <p:txBody>
          <a:bodyPr/>
          <a:lstStyle/>
          <a:p>
            <a:r>
              <a:rPr lang="en-US" dirty="0"/>
              <a:t>The cumulative and individual experience of being a human</a:t>
            </a:r>
          </a:p>
          <a:p>
            <a:r>
              <a:rPr lang="en-US" dirty="0"/>
              <a:t>Equally human? Some more, perhaps?</a:t>
            </a:r>
          </a:p>
          <a:p>
            <a:r>
              <a:rPr lang="en-US" dirty="0"/>
              <a:t>Who, why, where are more/less human</a:t>
            </a:r>
          </a:p>
          <a:p>
            <a:r>
              <a:rPr lang="en-US" dirty="0"/>
              <a:t>The modern citizen-subject – autonomous, free, free-willed, inalienable rights</a:t>
            </a:r>
          </a:p>
          <a:p>
            <a:endParaRPr lang="en-US" dirty="0"/>
          </a:p>
          <a:p>
            <a:endParaRPr lang="en-US" dirty="0"/>
          </a:p>
        </p:txBody>
      </p:sp>
    </p:spTree>
    <p:extLst>
      <p:ext uri="{BB962C8B-B14F-4D97-AF65-F5344CB8AC3E}">
        <p14:creationId xmlns:p14="http://schemas.microsoft.com/office/powerpoint/2010/main" val="28713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0" y="990600"/>
            <a:ext cx="3962400" cy="5638800"/>
          </a:xfrm>
        </p:spPr>
      </p:pic>
    </p:spTree>
    <p:extLst>
      <p:ext uri="{BB962C8B-B14F-4D97-AF65-F5344CB8AC3E}">
        <p14:creationId xmlns:p14="http://schemas.microsoft.com/office/powerpoint/2010/main" val="342319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Souza – “Birth” 2015, 3.1 million euros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687" y="2262981"/>
            <a:ext cx="6524625" cy="3200400"/>
          </a:xfrm>
        </p:spPr>
      </p:pic>
    </p:spTree>
    <p:extLst>
      <p:ext uri="{BB962C8B-B14F-4D97-AF65-F5344CB8AC3E}">
        <p14:creationId xmlns:p14="http://schemas.microsoft.com/office/powerpoint/2010/main" val="408948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ideas</a:t>
            </a:r>
          </a:p>
        </p:txBody>
      </p:sp>
      <p:sp>
        <p:nvSpPr>
          <p:cNvPr id="3" name="Content Placeholder 2"/>
          <p:cNvSpPr>
            <a:spLocks noGrp="1"/>
          </p:cNvSpPr>
          <p:nvPr>
            <p:ph idx="1"/>
          </p:nvPr>
        </p:nvSpPr>
        <p:spPr/>
        <p:txBody>
          <a:bodyPr/>
          <a:lstStyle/>
          <a:p>
            <a:r>
              <a:rPr lang="en-US" dirty="0"/>
              <a:t>High artistic/cultural merit vs low culture/literature</a:t>
            </a:r>
          </a:p>
          <a:p>
            <a:r>
              <a:rPr lang="en-US" dirty="0"/>
              <a:t>Exclusivity of access, control over means of production, rarity</a:t>
            </a:r>
          </a:p>
          <a:p>
            <a:r>
              <a:rPr lang="en-US" dirty="0"/>
              <a:t>Artist vs artisan, skills vs talent/genius</a:t>
            </a:r>
          </a:p>
          <a:p>
            <a:r>
              <a:rPr lang="en-US" dirty="0"/>
              <a:t>Distance from the body (Herbert Marcuse)</a:t>
            </a:r>
          </a:p>
        </p:txBody>
      </p:sp>
    </p:spTree>
    <p:extLst>
      <p:ext uri="{BB962C8B-B14F-4D97-AF65-F5344CB8AC3E}">
        <p14:creationId xmlns:p14="http://schemas.microsoft.com/office/powerpoint/2010/main" val="37691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Political subject</a:t>
            </a:r>
          </a:p>
          <a:p>
            <a:r>
              <a:rPr lang="en-US" dirty="0"/>
              <a:t>Psychological, emotive, rational, economic entity</a:t>
            </a:r>
          </a:p>
          <a:p>
            <a:r>
              <a:rPr lang="en-US" dirty="0"/>
              <a:t>The Humanities are a </a:t>
            </a:r>
            <a:r>
              <a:rPr lang="en-US" b="1" dirty="0">
                <a:solidFill>
                  <a:srgbClr val="92D050"/>
                </a:solidFill>
              </a:rPr>
              <a:t>continual accrual of the entirety</a:t>
            </a:r>
            <a:r>
              <a:rPr lang="en-US" dirty="0"/>
              <a:t> of this human experience</a:t>
            </a:r>
          </a:p>
          <a:p>
            <a:r>
              <a:rPr lang="en-US" dirty="0"/>
              <a:t>We exist as individuals, as social bodies, as concepts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9695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Humanities are a study of the experience of being all of these</a:t>
            </a:r>
          </a:p>
          <a:p>
            <a:r>
              <a:rPr lang="en-US" dirty="0"/>
              <a:t>Individuals, social bodies, concepts</a:t>
            </a:r>
          </a:p>
          <a:p>
            <a:r>
              <a:rPr lang="en-US" dirty="0"/>
              <a:t>Think critically, creatively, imaginatively</a:t>
            </a:r>
          </a:p>
          <a:p>
            <a:r>
              <a:rPr lang="en-US" dirty="0"/>
              <a:t>Ask questions and interrogate existing conditions of being a human</a:t>
            </a:r>
          </a:p>
        </p:txBody>
      </p:sp>
    </p:spTree>
    <p:extLst>
      <p:ext uri="{BB962C8B-B14F-4D97-AF65-F5344CB8AC3E}">
        <p14:creationId xmlns:p14="http://schemas.microsoft.com/office/powerpoint/2010/main" val="100006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No separation between human society and the Humanities</a:t>
            </a:r>
          </a:p>
          <a:p>
            <a:r>
              <a:rPr lang="en-US" dirty="0"/>
              <a:t>Encounter other imaginations, ways of being in our everyday</a:t>
            </a:r>
          </a:p>
          <a:p>
            <a:r>
              <a:rPr lang="en-US" dirty="0"/>
              <a:t>A good novel tells a story of other times/societies/genders/races/ages/realities</a:t>
            </a:r>
          </a:p>
          <a:p>
            <a:r>
              <a:rPr lang="en-US" dirty="0"/>
              <a:t>The Humanities are essential training in finding a language to ask questions about these “others” and “us”</a:t>
            </a:r>
          </a:p>
          <a:p>
            <a:endParaRPr lang="en-US" dirty="0"/>
          </a:p>
          <a:p>
            <a:endParaRPr lang="en-US" dirty="0"/>
          </a:p>
        </p:txBody>
      </p:sp>
    </p:spTree>
    <p:extLst>
      <p:ext uri="{BB962C8B-B14F-4D97-AF65-F5344CB8AC3E}">
        <p14:creationId xmlns:p14="http://schemas.microsoft.com/office/powerpoint/2010/main" val="416466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Fiction allows you to imagine hobbits, elves, rings, wandering wise men, magic hammers, iron suits, dwarfs, evil and good</a:t>
            </a:r>
          </a:p>
          <a:p>
            <a:r>
              <a:rPr lang="en-US" dirty="0"/>
              <a:t>Humanities – those orcs look like black people!! Was </a:t>
            </a:r>
            <a:r>
              <a:rPr lang="en-US" dirty="0" err="1"/>
              <a:t>Tolkein</a:t>
            </a:r>
            <a:r>
              <a:rPr lang="en-US" dirty="0"/>
              <a:t> racist?!! Debatable.</a:t>
            </a:r>
          </a:p>
          <a:p>
            <a:r>
              <a:rPr lang="en-US" dirty="0"/>
              <a:t>To be evil is be/become dark (non-white perhaps?)</a:t>
            </a:r>
          </a:p>
          <a:p>
            <a:endParaRPr lang="en-US" dirty="0"/>
          </a:p>
        </p:txBody>
      </p:sp>
    </p:spTree>
    <p:extLst>
      <p:ext uri="{BB962C8B-B14F-4D97-AF65-F5344CB8AC3E}">
        <p14:creationId xmlns:p14="http://schemas.microsoft.com/office/powerpoint/2010/main" val="324287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761F-2DC8-469B-A5C6-A6980A697074}"/>
              </a:ext>
            </a:extLst>
          </p:cNvPr>
          <p:cNvSpPr>
            <a:spLocks noGrp="1"/>
          </p:cNvSpPr>
          <p:nvPr>
            <p:ph type="title"/>
          </p:nvPr>
        </p:nvSpPr>
        <p:spPr/>
        <p:txBody>
          <a:bodyPr/>
          <a:lstStyle/>
          <a:p>
            <a:r>
              <a:rPr lang="en-IN" dirty="0"/>
              <a:t>Some Good guys</a:t>
            </a:r>
          </a:p>
        </p:txBody>
      </p:sp>
      <p:pic>
        <p:nvPicPr>
          <p:cNvPr id="6" name="Content Placeholder 5">
            <a:extLst>
              <a:ext uri="{FF2B5EF4-FFF2-40B4-BE49-F238E27FC236}">
                <a16:creationId xmlns:a16="http://schemas.microsoft.com/office/drawing/2014/main" id="{966923AE-6A47-40BB-A440-EDDCF62FC5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726678"/>
            <a:ext cx="4038600" cy="2273006"/>
          </a:xfrm>
        </p:spPr>
      </p:pic>
      <p:pic>
        <p:nvPicPr>
          <p:cNvPr id="8" name="Content Placeholder 7">
            <a:extLst>
              <a:ext uri="{FF2B5EF4-FFF2-40B4-BE49-F238E27FC236}">
                <a16:creationId xmlns:a16="http://schemas.microsoft.com/office/drawing/2014/main" id="{0EA9C92F-1B25-4EE2-BD44-34429EDE2C3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728311"/>
            <a:ext cx="4038600" cy="2269740"/>
          </a:xfrm>
        </p:spPr>
      </p:pic>
    </p:spTree>
    <p:extLst>
      <p:ext uri="{BB962C8B-B14F-4D97-AF65-F5344CB8AC3E}">
        <p14:creationId xmlns:p14="http://schemas.microsoft.com/office/powerpoint/2010/main" val="313818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E790-B3E4-4EB2-9CE1-AA2EED69133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5BFE68C-A691-4420-9DBF-5813DF5000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853531"/>
            <a:ext cx="4038600" cy="2019300"/>
          </a:xfrm>
        </p:spPr>
      </p:pic>
      <p:pic>
        <p:nvPicPr>
          <p:cNvPr id="8" name="Content Placeholder 7">
            <a:extLst>
              <a:ext uri="{FF2B5EF4-FFF2-40B4-BE49-F238E27FC236}">
                <a16:creationId xmlns:a16="http://schemas.microsoft.com/office/drawing/2014/main" id="{D72BA1F3-85E5-4137-B283-F26E8EF86D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843881"/>
            <a:ext cx="4038600" cy="4038600"/>
          </a:xfrm>
        </p:spPr>
      </p:pic>
    </p:spTree>
    <p:extLst>
      <p:ext uri="{BB962C8B-B14F-4D97-AF65-F5344CB8AC3E}">
        <p14:creationId xmlns:p14="http://schemas.microsoft.com/office/powerpoint/2010/main" val="22294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1F5C-F268-4B73-B26F-30BC4458F615}"/>
              </a:ext>
            </a:extLst>
          </p:cNvPr>
          <p:cNvSpPr>
            <a:spLocks noGrp="1"/>
          </p:cNvSpPr>
          <p:nvPr>
            <p:ph type="title"/>
          </p:nvPr>
        </p:nvSpPr>
        <p:spPr/>
        <p:txBody>
          <a:bodyPr/>
          <a:lstStyle/>
          <a:p>
            <a:r>
              <a:rPr lang="en-IN" dirty="0"/>
              <a:t>Some bad ones</a:t>
            </a:r>
          </a:p>
        </p:txBody>
      </p:sp>
      <p:pic>
        <p:nvPicPr>
          <p:cNvPr id="6" name="Content Placeholder 5">
            <a:extLst>
              <a:ext uri="{FF2B5EF4-FFF2-40B4-BE49-F238E27FC236}">
                <a16:creationId xmlns:a16="http://schemas.microsoft.com/office/drawing/2014/main" id="{C309E9E5-65EF-49A9-965C-EF47BF59CA0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740787"/>
            <a:ext cx="4038600" cy="2244788"/>
          </a:xfrm>
        </p:spPr>
      </p:pic>
      <p:pic>
        <p:nvPicPr>
          <p:cNvPr id="8" name="Content Placeholder 7">
            <a:extLst>
              <a:ext uri="{FF2B5EF4-FFF2-40B4-BE49-F238E27FC236}">
                <a16:creationId xmlns:a16="http://schemas.microsoft.com/office/drawing/2014/main" id="{2E4024C0-51B5-4987-A101-E480C08530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786221"/>
            <a:ext cx="4038600" cy="2153920"/>
          </a:xfrm>
        </p:spPr>
      </p:pic>
    </p:spTree>
    <p:extLst>
      <p:ext uri="{BB962C8B-B14F-4D97-AF65-F5344CB8AC3E}">
        <p14:creationId xmlns:p14="http://schemas.microsoft.com/office/powerpoint/2010/main" val="62055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758</Words>
  <Application>Microsoft Office PowerPoint</Application>
  <PresentationFormat>On-screen Show (4:3)</PresentationFormat>
  <Paragraphs>66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Introduction to Human Sciences</vt:lpstr>
      <vt:lpstr>Why do I need the Humanities</vt:lpstr>
      <vt:lpstr>PowerPoint Presentation</vt:lpstr>
      <vt:lpstr>PowerPoint Presentation</vt:lpstr>
      <vt:lpstr>PowerPoint Presentation</vt:lpstr>
      <vt:lpstr>PowerPoint Presentation</vt:lpstr>
      <vt:lpstr>Some Good guys</vt:lpstr>
      <vt:lpstr>PowerPoint Presentation</vt:lpstr>
      <vt:lpstr>Some bad ones</vt:lpstr>
      <vt:lpstr>PowerPoint Presentation</vt:lpstr>
      <vt:lpstr>What is Culture?</vt:lpstr>
      <vt:lpstr>PowerPoint Presentation</vt:lpstr>
      <vt:lpstr>PowerPoint Presentation</vt:lpstr>
      <vt:lpstr>Raymond Williams (Culture and Society)</vt:lpstr>
      <vt:lpstr>PowerPoint Presentation</vt:lpstr>
      <vt:lpstr>PowerPoint Presentation</vt:lpstr>
      <vt:lpstr>Where is Culture? </vt:lpstr>
      <vt:lpstr>PowerPoint Presentation</vt:lpstr>
      <vt:lpstr>Banksy</vt:lpstr>
      <vt:lpstr>PowerPoint Presentation</vt:lpstr>
      <vt:lpstr>Souza – “Birth” 2015, 3.1 million euros</vt:lpstr>
      <vt:lpstr>A few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Human Sciences</dc:title>
  <dc:creator>Sushmita</dc:creator>
  <cp:lastModifiedBy>Sushmita Banerji</cp:lastModifiedBy>
  <cp:revision>17</cp:revision>
  <dcterms:created xsi:type="dcterms:W3CDTF">2006-08-16T00:00:00Z</dcterms:created>
  <dcterms:modified xsi:type="dcterms:W3CDTF">2022-03-08T07:58:29Z</dcterms:modified>
</cp:coreProperties>
</file>