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8E33-7199-4B83-8574-820128EED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70810-1D1D-4FA0-99BE-69A7DACC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F61B6-5F82-4786-91E8-135AA75C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9B3-219B-41AB-AEFF-A41FAFCB6554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BA7E-6EBE-4EBA-90AF-EB14BF84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E5AC-66CB-4BB8-9CF4-620948C4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973-4D80-4254-BF45-2FCC5DAF4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66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BD48-D6F7-433A-BA98-3AF5BEBE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CF915-5D94-4FE6-8615-E39986A7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59C1-DF3E-4C18-AC37-8C713DB2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9B3-219B-41AB-AEFF-A41FAFCB6554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52112-26E6-418B-887D-177065C8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1861D-9B3B-4D87-AFBB-824F73CF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973-4D80-4254-BF45-2FCC5DAF4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71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FBA2B-B840-46FA-9B1F-28D3CD272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7CEF9-EF62-44A2-85DB-7026331AE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A7996-865D-4B4A-90EE-30A12713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9B3-219B-41AB-AEFF-A41FAFCB6554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4BB7-CACC-4F39-B333-8D8A7A54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5877-7295-46E9-B21B-E09707EB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973-4D80-4254-BF45-2FCC5DAF4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19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1DFE-6153-4237-9284-DCF302AB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C4568-12FD-4545-8D4A-8B144F44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699F8-08C0-457F-9760-281C7E5B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9B3-219B-41AB-AEFF-A41FAFCB6554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E9113-8F31-4E6E-8C02-2E7FAE8A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EC180-C1D9-4451-9504-B0C5994B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973-4D80-4254-BF45-2FCC5DAF4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E367-4F70-4A66-8701-369CBBD3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F51E6-A83C-4D20-892B-2ADAFFECF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BC09-D684-46F6-8E2C-68AA97B9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9B3-219B-41AB-AEFF-A41FAFCB6554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E293E-AD18-4380-9883-950AD0F0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B712-9F16-4A7E-8EA3-7E3AE30C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973-4D80-4254-BF45-2FCC5DAF4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91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7A39-778D-4BF5-BBEF-104C3959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B6E61-633E-4959-9D2E-F926D9885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E33C0-C0E5-4DC6-AE28-D53D638B0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A17B0-975A-4E0B-B37C-0F486986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9B3-219B-41AB-AEFF-A41FAFCB6554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7B1E-B65F-443A-84C9-B1A7562A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D89D-0037-4DF6-A58E-D9B506FA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973-4D80-4254-BF45-2FCC5DAF4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60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1A47-55FC-49F8-943F-72F3A220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732B0-1FDE-417C-AB2A-5382A75A0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7A6B-924F-43F0-8F3B-5D2AC2E90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92367-ADB2-4F7D-8E91-C4CA0F97A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3949E-B78C-40FC-9C9F-73B4D37E9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6757E-182D-4D86-BF72-B6DD939B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9B3-219B-41AB-AEFF-A41FAFCB6554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3EF3E-5686-4812-B686-95A5E424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2A412-0425-41F9-8AC9-56A352A1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973-4D80-4254-BF45-2FCC5DAF4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8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9BEF-425E-453C-B277-83B951DB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0BD42-B308-4AE5-9EDB-8E2958EF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9B3-219B-41AB-AEFF-A41FAFCB6554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2EB50-380D-456C-9593-4A9D9718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89978-2905-445B-BEEF-3372FFC7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973-4D80-4254-BF45-2FCC5DAF4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92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8FAE5-3920-4DAB-A836-6869589E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9B3-219B-41AB-AEFF-A41FAFCB6554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E6BF5-3017-4D4D-BA53-BD206AC5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02019-D1F4-404B-8E60-1FB7DBB5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973-4D80-4254-BF45-2FCC5DAF4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01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24D3-9F8F-44EF-888F-7F480BE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083C-FC79-456B-A690-38A681A41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88D6D-3768-42BF-921A-34F237E9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67922-0D2B-424D-B782-D78387C4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9B3-219B-41AB-AEFF-A41FAFCB6554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22353-3820-41C0-9F06-C53A9FED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7BE77-442D-4122-B75B-7CBFB53F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973-4D80-4254-BF45-2FCC5DAF4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02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B12E-52F8-4872-A2BD-2061418D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E5864-5168-4E0D-B52E-68DE00919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64F25-495E-4604-8877-4FD56EE78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64219-CABA-4238-B6CD-A40FE663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9B3-219B-41AB-AEFF-A41FAFCB6554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22EDC-B09D-4720-802F-F91E349E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F9D96-D9DE-4C50-94E8-7EA4EF8D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973-4D80-4254-BF45-2FCC5DAF4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92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E67C8-13C0-4D1B-BCE1-E79E013B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82744-F65E-41EC-9718-9EDBD7B3E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6CC25-632E-45F8-8702-9080C6EE3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69B3-219B-41AB-AEFF-A41FAFCB6554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95F4E-9ACA-468C-B06A-B841FC83A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818A5-D330-4EC5-BEE3-8F9F0C818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C973-4D80-4254-BF45-2FCC5DAF4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87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CD11-9196-4A00-98F5-0FC0116F8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43"/>
            <a:ext cx="9144000" cy="514904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Lecture 3: Dual space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DC05CB6-E966-44C2-83B0-650DF647E99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932155"/>
                <a:ext cx="9144000" cy="5925845"/>
              </a:xfrm>
            </p:spPr>
            <p:txBody>
              <a:bodyPr/>
              <a:lstStyle/>
              <a:p>
                <a:pPr algn="l"/>
                <a:r>
                  <a:rPr lang="en-US" dirty="0"/>
                  <a:t>For a given Hilbert space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, we have a dual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which is the space of linear maps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. </a:t>
                </a:r>
              </a:p>
              <a:p>
                <a:pPr algn="l"/>
                <a:r>
                  <a:rPr lang="en-IN" dirty="0"/>
                  <a:t>That is, an element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 , defines a map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algn="l"/>
                <a:r>
                  <a:rPr lang="en-IN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. </a:t>
                </a:r>
              </a:p>
              <a:p>
                <a:pPr algn="l"/>
                <a:r>
                  <a:rPr lang="en-IN" dirty="0"/>
                  <a:t>One way to construct such a map is to use the inner product :</a:t>
                </a:r>
              </a:p>
              <a:p>
                <a:pPr algn="l"/>
                <a:r>
                  <a:rPr lang="en-IN" dirty="0"/>
                  <a:t>Given some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, we can define an element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 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 which acts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algn="l"/>
                <a:r>
                  <a:rPr lang="en-IN" dirty="0"/>
                  <a:t>The linearity property of inner product ensures that the map is linear. </a:t>
                </a:r>
              </a:p>
              <a:p>
                <a:pPr algn="l"/>
                <a:r>
                  <a:rPr lang="en-IN" dirty="0"/>
                  <a:t>It is to be noted that any linear map taking an element of the Hilbert space to a complex number can be constructed via inner product with some fixed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.</a:t>
                </a:r>
              </a:p>
              <a:p>
                <a:pPr algn="l"/>
                <a:r>
                  <a:rPr lang="en-IN" dirty="0"/>
                  <a:t>This is true for infinite dimensional systems also via the </a:t>
                </a:r>
                <a:r>
                  <a:rPr lang="en-IN" dirty="0" err="1"/>
                  <a:t>Riesz</a:t>
                </a:r>
                <a:r>
                  <a:rPr lang="en-IN" dirty="0"/>
                  <a:t> representation theorem.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DC05CB6-E966-44C2-83B0-650DF647E9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932155"/>
                <a:ext cx="9144000" cy="5925845"/>
              </a:xfrm>
              <a:blipFill>
                <a:blip r:embed="rId2"/>
                <a:stretch>
                  <a:fillRect l="-1000" t="-1440" r="-12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8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FE72-6E4B-476C-940F-4960B5F5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513764"/>
          </a:xfrm>
        </p:spPr>
        <p:txBody>
          <a:bodyPr>
            <a:noAutofit/>
          </a:bodyPr>
          <a:lstStyle/>
          <a:p>
            <a:r>
              <a:rPr lang="en-US" sz="3600" dirty="0"/>
              <a:t>Dirac notation and continuum states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9DC23-534F-4E8C-8A53-5CDA3C501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2256"/>
                <a:ext cx="10515600" cy="585926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From now on we will use the Dirac notation in Quantum mechanics.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This is the standard notation for any QM course.</a:t>
                </a:r>
              </a:p>
              <a:p>
                <a:r>
                  <a:rPr lang="en-US" sz="2400" dirty="0"/>
                  <a:t>An element in the Hilbert space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,  is denoted by the </a:t>
                </a:r>
                <a:r>
                  <a:rPr lang="en-IN" sz="2400" dirty="0" err="1"/>
                  <a:t>Ket</a:t>
                </a:r>
                <a:r>
                  <a:rPr lang="en-IN" sz="2400" dirty="0"/>
                  <a:t>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⟩.</m:t>
                    </m:r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r>
                  <a:rPr lang="en-IN" sz="2400" dirty="0"/>
                  <a:t>An element in the dual space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2400" dirty="0"/>
                  <a:t>, is denoted by the Bra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The inner product is written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Given an orthonormal basis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⟩}</m:t>
                    </m:r>
                  </m:oMath>
                </a14:m>
                <a:r>
                  <a:rPr lang="en-IN" sz="2400" dirty="0"/>
                  <a:t>, we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r>
                  <a:rPr lang="en-IN" sz="2400" dirty="0"/>
                  <a:t> for any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N" sz="2400" dirty="0"/>
                  <a:t> in the given Hilbert space. 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If we have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r>
                  <a:rPr lang="en-IN" sz="2400" dirty="0"/>
                  <a:t>, then we have the inner product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N" sz="2400" dirty="0"/>
                  <a:t>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IN" sz="2400" dirty="0"/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9DC23-534F-4E8C-8A53-5CDA3C501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2256"/>
                <a:ext cx="10515600" cy="5859261"/>
              </a:xfrm>
              <a:blipFill>
                <a:blip r:embed="rId2"/>
                <a:stretch>
                  <a:fillRect l="-812" t="-1977" b="-109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89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7E54-0B09-4918-9F51-0F273E5F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337351"/>
            <a:ext cx="10515600" cy="67584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E6E22-C573-46F1-87D8-E72EE0A8D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6128"/>
                <a:ext cx="10515600" cy="57774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It is very useful to extend this idea to function spaces.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 this case we introduce a continuum basis with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N" sz="2400" dirty="0"/>
                  <a:t> </a:t>
                </a:r>
                <a:r>
                  <a:rPr lang="en-IN" sz="2400" dirty="0" err="1"/>
                  <a:t>lebeled</a:t>
                </a:r>
                <a:r>
                  <a:rPr lang="en-IN" sz="2400" dirty="0"/>
                  <a:t> by a continues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400" dirty="0"/>
                  <a:t>, so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𝐷𝑖𝑟𝑎𝑐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𝐷𝑒𝑙𝑡𝑎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Then we can replace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→∫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𝑑𝑎</m:t>
                        </m:r>
                      </m:e>
                    </m:nary>
                  </m:oMath>
                </a14:m>
                <a:r>
                  <a:rPr lang="en-IN" sz="2400" dirty="0"/>
                  <a:t> to expand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N" sz="2400" dirty="0"/>
                  <a:t> in terms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Therefore we have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𝑑𝑎𝑑𝑏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𝑑𝑏</m:t>
                    </m:r>
                  </m:oMath>
                </a14:m>
                <a:endParaRPr lang="en-IN" sz="2400" dirty="0"/>
              </a:p>
              <a:p>
                <a:r>
                  <a:rPr lang="en-IN" sz="2400" dirty="0"/>
                  <a:t>Identity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400" b="0" dirty="0"/>
              </a:p>
              <a:p>
                <a:endParaRPr lang="en-IN" sz="2400" dirty="0"/>
              </a:p>
              <a:p>
                <a:r>
                  <a:rPr lang="en-IN" sz="2400" dirty="0"/>
                  <a:t>Therefore: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𝑑𝑎</m:t>
                    </m:r>
                  </m:oMath>
                </a14:m>
                <a:endParaRPr lang="en-IN" sz="2400" dirty="0"/>
              </a:p>
              <a:p>
                <a:r>
                  <a:rPr lang="en-IN" sz="2400" dirty="0"/>
                  <a:t>This is just the inner product extended to continuum basis.</a:t>
                </a:r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E6E22-C573-46F1-87D8-E72EE0A8D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6128"/>
                <a:ext cx="10515600" cy="5777468"/>
              </a:xfrm>
              <a:blipFill>
                <a:blip r:embed="rId2"/>
                <a:stretch>
                  <a:fillRect l="-812" t="-20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46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0095-FD63-4109-B047-F65594E6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124288"/>
            <a:ext cx="10515600" cy="45719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C394A-3942-4245-B925-A56A54398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8272"/>
                <a:ext cx="10515600" cy="624544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Expanding a general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N" sz="2400" dirty="0"/>
                  <a:t> as an integral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)|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sz="2400" dirty="0"/>
                  <a:t>, we see that the complex coefficients are: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Again we could expand this vector in any number of different basis. For example, we could have chosen the momentum basis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N" sz="2400" dirty="0"/>
                  <a:t> and expand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𝑑𝑝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IN" sz="2400" dirty="0"/>
                  <a:t> is the momentum space wavefunction, just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N" sz="2400" dirty="0"/>
                  <a:t> is the position space wavefunction. 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Later we will show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𝑖𝑥𝑝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</m:rad>
                  </m:oMath>
                </a14:m>
                <a:r>
                  <a:rPr lang="en-IN" sz="2400" dirty="0"/>
                  <a:t> . </a:t>
                </a:r>
              </a:p>
              <a:p>
                <a:pPr marL="0" indent="0">
                  <a:buNone/>
                </a:pPr>
                <a:r>
                  <a:rPr lang="en-IN" sz="2400" dirty="0"/>
                  <a:t>Later we will come to this position and momentum representation in detail.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C394A-3942-4245-B925-A56A54398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8272"/>
                <a:ext cx="10515600" cy="6245440"/>
              </a:xfrm>
              <a:blipFill>
                <a:blip r:embed="rId2"/>
                <a:stretch>
                  <a:fillRect l="-928" t="-1171" r="-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71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4D0E-29A6-4ABB-801A-5F38D650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Autofit/>
          </a:bodyPr>
          <a:lstStyle/>
          <a:p>
            <a:r>
              <a:rPr lang="en-US" sz="3600" dirty="0"/>
              <a:t>Operators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E2CF3D-3C33-446F-8D4B-AD78DA927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0012"/>
                <a:ext cx="10515600" cy="59879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linear operator is a map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IN" sz="2400" dirty="0"/>
                  <a:t> that is compatible with the vector space structure in the sense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̂ 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̂ 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r>
                  <a:rPr lang="en-IN" sz="2400" dirty="0"/>
                  <a:t>All the operators we encounter in QM are linear.</a:t>
                </a:r>
              </a:p>
              <a:p>
                <a:r>
                  <a:rPr lang="en-IN" sz="2400" dirty="0"/>
                  <a:t>Operators form an Algebra.</a:t>
                </a:r>
              </a:p>
              <a:p>
                <a:r>
                  <a:rPr lang="en-IN" sz="2400" dirty="0"/>
                  <a:t>Given two operators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IN" sz="2400" dirty="0"/>
                  <a:t>, we define their sum as</a:t>
                </a:r>
              </a:p>
              <a:p>
                <a:pPr marL="0" indent="0">
                  <a:buNone/>
                </a:pPr>
                <a:r>
                  <a:rPr lang="en-IN" sz="2400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⟩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N" sz="24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IN" sz="2400" b="1" dirty="0"/>
                  <a:t> </a:t>
                </a:r>
                <a:r>
                  <a:rPr lang="en-IN" sz="2400" dirty="0"/>
                  <a:t>.</a:t>
                </a:r>
              </a:p>
              <a:p>
                <a:r>
                  <a:rPr lang="en-IN" sz="2400" dirty="0"/>
                  <a:t>The sum and product of two linear operators is again a linear operator. </a:t>
                </a:r>
              </a:p>
              <a:p>
                <a:r>
                  <a:rPr lang="en-IN" sz="2400" dirty="0"/>
                  <a:t>The operator algebra is associative: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IN" sz="2400" dirty="0"/>
              </a:p>
              <a:p>
                <a:r>
                  <a:rPr lang="en-IN" sz="2400" dirty="0"/>
                  <a:t>The operator algebra is not commutative in general: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sz="2400" dirty="0"/>
                  <a:t>.</a:t>
                </a:r>
              </a:p>
              <a:p>
                <a:r>
                  <a:rPr lang="en-IN" sz="2400" dirty="0"/>
                  <a:t>The difference between the two actions is known as commutator:</a:t>
                </a:r>
              </a:p>
              <a:p>
                <a:pPr marL="0" indent="0">
                  <a:buNone/>
                </a:pPr>
                <a:r>
                  <a:rPr lang="en-IN" sz="2400" dirty="0"/>
                  <a:t>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E2CF3D-3C33-446F-8D4B-AD78DA927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0012"/>
                <a:ext cx="10515600" cy="5987988"/>
              </a:xfrm>
              <a:blipFill>
                <a:blip r:embed="rId2"/>
                <a:stretch>
                  <a:fillRect l="-928" t="-1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56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8B08-AFAC-4229-AF1D-84455485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/>
          </a:bodyPr>
          <a:lstStyle/>
          <a:p>
            <a:r>
              <a:rPr lang="en-US" sz="3600" dirty="0"/>
              <a:t>Commutator properties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C3B93E-C91D-4B1D-A63D-D7D6DC34C9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3178"/>
                <a:ext cx="10515600" cy="5200418"/>
              </a:xfrm>
            </p:spPr>
            <p:txBody>
              <a:bodyPr/>
              <a:lstStyle/>
              <a:p>
                <a:r>
                  <a:rPr lang="en-US" dirty="0"/>
                  <a:t>The commutators obey the following properties: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Anti-symmetry: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=−[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Linearity: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Leibniz identity: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Jacobi identity: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C3B93E-C91D-4B1D-A63D-D7D6DC34C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3178"/>
                <a:ext cx="10515600" cy="5200418"/>
              </a:xfrm>
              <a:blipFill>
                <a:blip r:embed="rId2"/>
                <a:stretch>
                  <a:fillRect l="-1043" t="-19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79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3C9C-4C19-4953-A9A5-7EDF4DC9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dirty="0"/>
              <a:t>Proof: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F9516C-0D8D-4031-B51B-EB6193377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58788"/>
                <a:ext cx="10515600" cy="52181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Anti-symmetry: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=−[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Linearity: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Leibniz identity: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F9516C-0D8D-4031-B51B-EB6193377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58788"/>
                <a:ext cx="10515600" cy="5218175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32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CDF2-C8B2-42B1-ABFC-B94C16A0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311860"/>
            <a:ext cx="10515600" cy="311860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DA81C-988D-42DD-9790-5720E3757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0"/>
                <a:ext cx="10515600" cy="62035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A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is said to be an eigenstate of an operator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sz="2400" dirty="0"/>
                  <a:t>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IN" sz="2400" dirty="0"/>
                  <a:t> 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</m:oMath>
                </a14:m>
                <a:r>
                  <a:rPr lang="en-IN" sz="2400" dirty="0"/>
                  <a:t> is the eigenvalue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N" sz="2400" dirty="0"/>
                  <a:t> to be corresponding eigenvector. </a:t>
                </a:r>
              </a:p>
              <a:p>
                <a:r>
                  <a:rPr lang="en-IN" sz="2400" dirty="0"/>
                  <a:t>The set of all eigenvalues of an operator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sz="2400" dirty="0"/>
                  <a:t> is called its spectrum. </a:t>
                </a:r>
              </a:p>
              <a:p>
                <a:r>
                  <a:rPr lang="en-IN" sz="2400" dirty="0"/>
                  <a:t>While the number of linearly independent eigenstates corresponding to same eigenvalue is called the degeneracy of that eigenvalue.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IN" sz="2400" dirty="0"/>
                  <a:t> means transposition + complex conjugation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r>
                  <a:rPr lang="en-IN" sz="2400" dirty="0"/>
                  <a:t>The following identities are true always.</a:t>
                </a:r>
              </a:p>
              <a:p>
                <a:pPr marL="0" indent="0">
                  <a:buNone/>
                </a:pPr>
                <a:r>
                  <a:rPr lang="en-IN" sz="2400" dirty="0"/>
                  <a:t>  </a:t>
                </a:r>
                <a:r>
                  <a:rPr lang="en-IN" sz="2400" dirty="0" err="1"/>
                  <a:t>i</a:t>
                </a:r>
                <a:r>
                  <a:rPr lang="en-IN" sz="2400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IN" sz="2400" dirty="0"/>
                  <a:t>  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)</a:t>
                </a:r>
              </a:p>
              <a:p>
                <a:pPr marL="0" indent="0">
                  <a:buNone/>
                </a:pPr>
                <a:r>
                  <a:rPr lang="en-IN" sz="2400" dirty="0"/>
                  <a:t> ii)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iii)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iv)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IN" sz="2400" dirty="0"/>
              </a:p>
              <a:p>
                <a:pPr marL="514350" indent="-514350">
                  <a:buAutoNum type="romanLcParenR" startAt="5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sz="2400" dirty="0"/>
              </a:p>
              <a:p>
                <a:pPr marL="514350" indent="-514350">
                  <a:buAutoNum type="romanLcParenR" startAt="6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IN" sz="2400" dirty="0"/>
                  <a:t>vii)  The adjoint equation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IN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DA81C-988D-42DD-9790-5720E3757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0"/>
                <a:ext cx="10515600" cy="6203596"/>
              </a:xfrm>
              <a:blipFill>
                <a:blip r:embed="rId2"/>
                <a:stretch>
                  <a:fillRect l="-928" t="-1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87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0AB0-A5C3-4900-BE7A-951F8B1A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Autofit/>
          </a:bodyPr>
          <a:lstStyle/>
          <a:p>
            <a:r>
              <a:rPr lang="en-US" sz="3600" dirty="0"/>
              <a:t>Hermitian operators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BC6ED-D3F8-4F69-911D-8B150B9885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49910"/>
                <a:ext cx="10515600" cy="590808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An operator is called Hermitian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IN" sz="2400" dirty="0"/>
              </a:p>
              <a:p>
                <a:r>
                  <a:rPr lang="en-IN" sz="2400" dirty="0"/>
                  <a:t>Hermitian operators are very important in QM.</a:t>
                </a:r>
              </a:p>
              <a:p>
                <a:r>
                  <a:rPr lang="en-IN" sz="2400" dirty="0"/>
                  <a:t>Eigenvalues of Hermitian operators are real.</a:t>
                </a:r>
              </a:p>
              <a:p>
                <a:r>
                  <a:rPr lang="en-IN" sz="2400" dirty="0"/>
                  <a:t>Proof: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dirty="0"/>
                  <a:t> be a Hermitian operator with eigenvector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N" sz="2400" dirty="0"/>
                  <a:t> having eigenvalue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/>
                  <a:t>. </a:t>
                </a:r>
              </a:p>
              <a:p>
                <a:pPr marL="0" indent="0">
                  <a:buNone/>
                </a:pPr>
                <a:r>
                  <a:rPr lang="en-IN" sz="2400" dirty="0"/>
                  <a:t>   Therefore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   Now we have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IN" sz="2400" dirty="0"/>
                  <a:t>, 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   Therefore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   Secondly, 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N" sz="2400" dirty="0"/>
                  <a:t> are two eigenvectors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dirty="0"/>
                  <a:t> with distinct </a:t>
                </a:r>
              </a:p>
              <a:p>
                <a:pPr marL="0" indent="0">
                  <a:buNone/>
                </a:pPr>
                <a:r>
                  <a:rPr lang="en-IN" sz="2400" dirty="0"/>
                  <a:t>   eigenvalues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. Then 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N" sz="2400" dirty="0"/>
                  <a:t> giving </a:t>
                </a:r>
              </a:p>
              <a:p>
                <a:pPr marL="0" indent="0">
                  <a:buNone/>
                </a:pPr>
                <a:r>
                  <a:rPr lang="en-IN" sz="2400" b="0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400" dirty="0"/>
                  <a:t>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, we have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400" dirty="0"/>
                  <a:t>. </a:t>
                </a:r>
              </a:p>
              <a:p>
                <a:pPr marL="0" indent="0">
                  <a:buNone/>
                </a:pPr>
                <a:r>
                  <a:rPr lang="en-IN" sz="2400" dirty="0"/>
                  <a:t>   Eigenstates of distinct eigenvalues of Hermitian operators are </a:t>
                </a:r>
                <a:r>
                  <a:rPr lang="en-IN" sz="2400"/>
                  <a:t>always orthogonal. </a:t>
                </a: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BC6ED-D3F8-4F69-911D-8B150B9885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49910"/>
                <a:ext cx="10515600" cy="5908089"/>
              </a:xfrm>
              <a:blipFill>
                <a:blip r:embed="rId2"/>
                <a:stretch>
                  <a:fillRect l="-928" t="-1445" r="-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96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ACFB881C2D244C9288E38C14B1BD92" ma:contentTypeVersion="2" ma:contentTypeDescription="Create a new document." ma:contentTypeScope="" ma:versionID="b9d4e75066414e730e0d0780e62aee88">
  <xsd:schema xmlns:xsd="http://www.w3.org/2001/XMLSchema" xmlns:xs="http://www.w3.org/2001/XMLSchema" xmlns:p="http://schemas.microsoft.com/office/2006/metadata/properties" xmlns:ns2="f4dd3c6b-9cb4-415d-b358-a75959df5fc6" targetNamespace="http://schemas.microsoft.com/office/2006/metadata/properties" ma:root="true" ma:fieldsID="2587d4ab799cb9faa99e2054823e8281" ns2:_="">
    <xsd:import namespace="f4dd3c6b-9cb4-415d-b358-a75959df5f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d3c6b-9cb4-415d-b358-a75959df5f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7EB8CB-D5AF-4B7A-AC23-5B6A7E1AA3CA}"/>
</file>

<file path=customXml/itemProps2.xml><?xml version="1.0" encoding="utf-8"?>
<ds:datastoreItem xmlns:ds="http://schemas.openxmlformats.org/officeDocument/2006/customXml" ds:itemID="{F38A7A7B-7F6D-43C4-8E91-D124A6BF49E9}"/>
</file>

<file path=customXml/itemProps3.xml><?xml version="1.0" encoding="utf-8"?>
<ds:datastoreItem xmlns:ds="http://schemas.openxmlformats.org/officeDocument/2006/customXml" ds:itemID="{C636708B-A7F0-4EC5-BBE0-E36237E07FDA}"/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1172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Lecture 3: Dual space</vt:lpstr>
      <vt:lpstr>Dirac notation and continuum states</vt:lpstr>
      <vt:lpstr>PowerPoint Presentation</vt:lpstr>
      <vt:lpstr>PowerPoint Presentation</vt:lpstr>
      <vt:lpstr>Operators</vt:lpstr>
      <vt:lpstr>Commutator properties</vt:lpstr>
      <vt:lpstr>Proof:</vt:lpstr>
      <vt:lpstr>PowerPoint Presentation</vt:lpstr>
      <vt:lpstr>Hermitian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Dual space</dc:title>
  <dc:creator>Samyadeb Bhattacharya</dc:creator>
  <cp:lastModifiedBy>Samyadeb Bhattacharya</cp:lastModifiedBy>
  <cp:revision>21</cp:revision>
  <dcterms:created xsi:type="dcterms:W3CDTF">2020-08-17T08:23:37Z</dcterms:created>
  <dcterms:modified xsi:type="dcterms:W3CDTF">2020-08-17T11:28:25Z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0x01010070ACFB881C2D244C9288E38C14B1BD92</vt:lpwstr>
  </property>
</Properties>
</file>