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4" r:id="rId2"/>
    <p:sldId id="256" r:id="rId3"/>
    <p:sldId id="307" r:id="rId4"/>
    <p:sldId id="296" r:id="rId5"/>
    <p:sldId id="270" r:id="rId6"/>
    <p:sldId id="297" r:id="rId7"/>
    <p:sldId id="286" r:id="rId8"/>
    <p:sldId id="287" r:id="rId9"/>
    <p:sldId id="280" r:id="rId10"/>
    <p:sldId id="298" r:id="rId11"/>
    <p:sldId id="300" r:id="rId12"/>
    <p:sldId id="302" r:id="rId13"/>
    <p:sldId id="308" r:id="rId14"/>
    <p:sldId id="301" r:id="rId15"/>
    <p:sldId id="281" r:id="rId16"/>
    <p:sldId id="303" r:id="rId17"/>
    <p:sldId id="304" r:id="rId18"/>
    <p:sldId id="305" r:id="rId19"/>
    <p:sldId id="306" r:id="rId20"/>
    <p:sldId id="26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70" d="100"/>
          <a:sy n="70" d="100"/>
        </p:scale>
        <p:origin x="71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61287-345B-4E60-B9A8-5C2BF9A3FA1C}" type="datetimeFigureOut">
              <a:rPr lang="en-US" smtClean="0"/>
              <a:pPr/>
              <a:t>15-May-17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CF1A5-B451-4E33-86DE-4DEF0AB883B8}" type="slidenum">
              <a:rPr lang="en-US" smtClean="0"/>
              <a:pPr/>
              <a:t>‹#›</a:t>
            </a:fld>
            <a:endParaRPr lang="en-US"/>
          </a:p>
        </p:txBody>
      </p:sp>
    </p:spTree>
    <p:extLst>
      <p:ext uri="{BB962C8B-B14F-4D97-AF65-F5344CB8AC3E}">
        <p14:creationId xmlns:p14="http://schemas.microsoft.com/office/powerpoint/2010/main" val="321156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FC678A-89E7-43CB-8199-250731CCD66D}" type="datetimeFigureOut">
              <a:rPr lang="en-US" smtClean="0"/>
              <a:pPr/>
              <a:t>15-May-17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414625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FC678A-89E7-43CB-8199-250731CCD66D}" type="datetimeFigureOut">
              <a:rPr lang="en-US" smtClean="0"/>
              <a:pPr/>
              <a:t>15-May-17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1818726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FC678A-89E7-43CB-8199-250731CCD66D}" type="datetimeFigureOut">
              <a:rPr lang="en-US" smtClean="0"/>
              <a:pPr/>
              <a:t>15-May-17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1396826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sz="1800" b="1" dirty="0"/>
          </a:p>
        </p:txBody>
      </p:sp>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051" y="80964"/>
            <a:ext cx="2901949"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AA312B32-06A0-4135-B714-1D7CC6548D54}" type="datetime1">
              <a:rPr lang="en-US"/>
              <a:pPr>
                <a:defRPr/>
              </a:pPr>
              <a:t>15-May-17</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1958870A-A031-4945-838E-5CA97C4E7978}" type="slidenum">
              <a:rPr lang="en-US"/>
              <a:pPr>
                <a:defRPr/>
              </a:pPr>
              <a:t>‹#›</a:t>
            </a:fld>
            <a:endParaRPr lang="en-US"/>
          </a:p>
        </p:txBody>
      </p:sp>
    </p:spTree>
    <p:extLst>
      <p:ext uri="{BB962C8B-B14F-4D97-AF65-F5344CB8AC3E}">
        <p14:creationId xmlns:p14="http://schemas.microsoft.com/office/powerpoint/2010/main" val="2990418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5943600"/>
            <a:ext cx="153881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sz="1800"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7F6A63AA-59BB-4377-A5D9-B27955EC109F}" type="datetime1">
              <a:rPr lang="en-US"/>
              <a:pPr>
                <a:defRPr/>
              </a:pPr>
              <a:t>15-May-17</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19516C4F-8E3D-4879-80E1-9B828B467B9B}" type="slidenum">
              <a:rPr lang="en-US"/>
              <a:pPr>
                <a:defRPr/>
              </a:pPr>
              <a:t>‹#›</a:t>
            </a:fld>
            <a:endParaRPr lang="en-US"/>
          </a:p>
        </p:txBody>
      </p:sp>
    </p:spTree>
    <p:extLst>
      <p:ext uri="{BB962C8B-B14F-4D97-AF65-F5344CB8AC3E}">
        <p14:creationId xmlns:p14="http://schemas.microsoft.com/office/powerpoint/2010/main" val="375988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FC678A-89E7-43CB-8199-250731CCD66D}" type="datetimeFigureOut">
              <a:rPr lang="en-US" smtClean="0"/>
              <a:pPr/>
              <a:t>15-May-17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55271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C678A-89E7-43CB-8199-250731CCD66D}" type="datetimeFigureOut">
              <a:rPr lang="en-US" smtClean="0"/>
              <a:pPr/>
              <a:t>15-May-17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280865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FC678A-89E7-43CB-8199-250731CCD66D}" type="datetimeFigureOut">
              <a:rPr lang="en-US" smtClean="0"/>
              <a:pPr/>
              <a:t>15-May-17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25237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FC678A-89E7-43CB-8199-250731CCD66D}" type="datetimeFigureOut">
              <a:rPr lang="en-US" smtClean="0"/>
              <a:pPr/>
              <a:t>15-May-17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38920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FC678A-89E7-43CB-8199-250731CCD66D}" type="datetimeFigureOut">
              <a:rPr lang="en-US" smtClean="0"/>
              <a:pPr/>
              <a:t>15-May-17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190240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C678A-89E7-43CB-8199-250731CCD66D}" type="datetimeFigureOut">
              <a:rPr lang="en-US" smtClean="0"/>
              <a:pPr/>
              <a:t>15-May-17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288461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FC678A-89E7-43CB-8199-250731CCD66D}" type="datetimeFigureOut">
              <a:rPr lang="en-US" smtClean="0"/>
              <a:pPr/>
              <a:t>15-May-17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422765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FC678A-89E7-43CB-8199-250731CCD66D}" type="datetimeFigureOut">
              <a:rPr lang="en-US" smtClean="0"/>
              <a:pPr/>
              <a:t>15-May-17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89550-4489-4B45-81BC-C57BD2E066FC}" type="slidenum">
              <a:rPr lang="en-US" smtClean="0"/>
              <a:pPr/>
              <a:t>‹#›</a:t>
            </a:fld>
            <a:endParaRPr lang="en-US"/>
          </a:p>
        </p:txBody>
      </p:sp>
    </p:spTree>
    <p:extLst>
      <p:ext uri="{BB962C8B-B14F-4D97-AF65-F5344CB8AC3E}">
        <p14:creationId xmlns:p14="http://schemas.microsoft.com/office/powerpoint/2010/main" val="729251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C678A-89E7-43CB-8199-250731CCD66D}" type="datetimeFigureOut">
              <a:rPr lang="en-US" smtClean="0"/>
              <a:pPr/>
              <a:t>15-May-17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89550-4489-4B45-81BC-C57BD2E066FC}" type="slidenum">
              <a:rPr lang="en-US" smtClean="0"/>
              <a:pPr/>
              <a:t>‹#›</a:t>
            </a:fld>
            <a:endParaRPr lang="en-US"/>
          </a:p>
        </p:txBody>
      </p:sp>
    </p:spTree>
    <p:extLst>
      <p:ext uri="{BB962C8B-B14F-4D97-AF65-F5344CB8AC3E}">
        <p14:creationId xmlns:p14="http://schemas.microsoft.com/office/powerpoint/2010/main" val="378223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2388" y="436727"/>
            <a:ext cx="10900012" cy="5227093"/>
          </a:xfrm>
        </p:spPr>
        <p:txBody>
          <a:bodyPr>
            <a:normAutofit/>
          </a:bodyPr>
          <a:lstStyle/>
          <a:p>
            <a:pPr algn="ctr">
              <a:buNone/>
            </a:pPr>
            <a:endParaRPr lang="en-US" sz="6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algn="ctr">
              <a:buNone/>
            </a:pPr>
            <a:r>
              <a:rPr lang="en-US" sz="6600" dirty="0" smtClean="0">
                <a:solidFill>
                  <a:schemeClr val="tx1"/>
                </a:solidFill>
                <a:latin typeface="Times New Roman" pitchFamily="18" charset="0"/>
                <a:cs typeface="Times New Roman" pitchFamily="18" charset="0"/>
              </a:rPr>
              <a:t>Welcome to Our Presentation</a:t>
            </a:r>
          </a:p>
        </p:txBody>
      </p:sp>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1515" y="2538484"/>
            <a:ext cx="3206750" cy="297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4200" cy="132556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				Hadoop Features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Flexibility – ability to deal with all kinds of data</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Reliability – works as fault tolerance fashion </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Economical – uses commodity hardware</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Scalability – ability to expand setup</a:t>
            </a:r>
          </a:p>
          <a:p>
            <a:endParaRPr lang="en-US" dirty="0"/>
          </a:p>
        </p:txBody>
      </p:sp>
    </p:spTree>
    <p:extLst>
      <p:ext uri="{BB962C8B-B14F-4D97-AF65-F5344CB8AC3E}">
        <p14:creationId xmlns:p14="http://schemas.microsoft.com/office/powerpoint/2010/main" val="3466452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837"/>
            <a:ext cx="10515600" cy="1325563"/>
          </a:xfrm>
        </p:spPr>
        <p:txBody>
          <a:bodyPr/>
          <a:lstStyle/>
          <a:p>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Technology Used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Hadoop</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Map Reduce</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Pig Compiler</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Pig Latin</a:t>
            </a:r>
          </a:p>
          <a:p>
            <a:endParaRPr lang="en-US" dirty="0"/>
          </a:p>
        </p:txBody>
      </p:sp>
    </p:spTree>
    <p:extLst>
      <p:ext uri="{BB962C8B-B14F-4D97-AF65-F5344CB8AC3E}">
        <p14:creationId xmlns:p14="http://schemas.microsoft.com/office/powerpoint/2010/main" val="3449517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Hardware Specification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a:lnSpc>
                <a:spcPct val="200000"/>
              </a:lnSpc>
            </a:pPr>
            <a:r>
              <a:rPr lang="en-US" sz="2400" dirty="0" smtClean="0">
                <a:solidFill>
                  <a:schemeClr val="tx1"/>
                </a:solidFill>
                <a:latin typeface="Times New Roman" panose="02020603050405020304" pitchFamily="18" charset="0"/>
                <a:cs typeface="Times New Roman" panose="02020603050405020304" pitchFamily="18" charset="0"/>
              </a:rPr>
              <a:t>4 GB of RAM or Above</a:t>
            </a:r>
          </a:p>
          <a:p>
            <a:pPr>
              <a:lnSpc>
                <a:spcPct val="200000"/>
              </a:lnSpc>
            </a:pPr>
            <a:r>
              <a:rPr lang="en-US" sz="2400" dirty="0" smtClean="0">
                <a:solidFill>
                  <a:schemeClr val="tx1"/>
                </a:solidFill>
                <a:latin typeface="Times New Roman" panose="02020603050405020304" pitchFamily="18" charset="0"/>
                <a:cs typeface="Times New Roman" panose="02020603050405020304" pitchFamily="18" charset="0"/>
              </a:rPr>
              <a:t>20 GB of Free space</a:t>
            </a:r>
          </a:p>
          <a:p>
            <a:pPr>
              <a:lnSpc>
                <a:spcPct val="200000"/>
              </a:lnSpc>
            </a:pPr>
            <a:r>
              <a:rPr lang="en-US" sz="2400" dirty="0" smtClean="0">
                <a:solidFill>
                  <a:schemeClr val="tx1"/>
                </a:solidFill>
                <a:latin typeface="Times New Roman" panose="02020603050405020304" pitchFamily="18" charset="0"/>
                <a:cs typeface="Times New Roman" panose="02020603050405020304" pitchFamily="18" charset="0"/>
              </a:rPr>
              <a:t>Dual core processor or above</a:t>
            </a:r>
          </a:p>
          <a:p>
            <a:endParaRPr lang="en-US" dirty="0"/>
          </a:p>
        </p:txBody>
      </p:sp>
    </p:spTree>
    <p:extLst>
      <p:ext uri="{BB962C8B-B14F-4D97-AF65-F5344CB8AC3E}">
        <p14:creationId xmlns:p14="http://schemas.microsoft.com/office/powerpoint/2010/main" val="1115969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4200" cy="1325563"/>
          </a:xfrm>
        </p:spPr>
        <p:txBody>
          <a:bodyPr/>
          <a:lstStyle/>
          <a:p>
            <a:r>
              <a:rPr lang="en-US" dirty="0" smtClean="0"/>
              <a:t> 				</a:t>
            </a:r>
            <a:r>
              <a:rPr lang="en-US" dirty="0" smtClean="0">
                <a:solidFill>
                  <a:schemeClr val="tx1"/>
                </a:solidFill>
                <a:latin typeface="Times New Roman" panose="02020603050405020304" pitchFamily="18" charset="0"/>
                <a:cs typeface="Times New Roman" panose="02020603050405020304" pitchFamily="18" charset="0"/>
              </a:rPr>
              <a:t>Work Flow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09600" y="1476235"/>
            <a:ext cx="11270777" cy="4069307"/>
          </a:xfrm>
        </p:spPr>
        <p:style>
          <a:lnRef idx="2">
            <a:schemeClr val="accent6"/>
          </a:lnRef>
          <a:fillRef idx="1">
            <a:schemeClr val="lt1"/>
          </a:fillRef>
          <a:effectRef idx="0">
            <a:schemeClr val="accent6"/>
          </a:effectRef>
          <a:fontRef idx="minor">
            <a:schemeClr val="dk1"/>
          </a:fontRef>
        </p:style>
        <p:txBody>
          <a:bodyPr/>
          <a:lstStyle/>
          <a:p>
            <a:endParaRPr lang="en-US" dirty="0"/>
          </a:p>
        </p:txBody>
      </p:sp>
      <p:sp>
        <p:nvSpPr>
          <p:cNvPr id="4" name="Rectangle 3"/>
          <p:cNvSpPr/>
          <p:nvPr/>
        </p:nvSpPr>
        <p:spPr>
          <a:xfrm>
            <a:off x="996287" y="1869743"/>
            <a:ext cx="2033516" cy="1076441"/>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Install Hadoop </a:t>
            </a:r>
            <a:endParaRPr lang="en-US" sz="2000" b="1" dirty="0">
              <a:latin typeface="Times New Roman" panose="02020603050405020304" pitchFamily="18" charset="0"/>
              <a:cs typeface="Times New Roman" panose="02020603050405020304" pitchFamily="18" charset="0"/>
            </a:endParaRPr>
          </a:p>
        </p:txBody>
      </p:sp>
      <p:sp>
        <p:nvSpPr>
          <p:cNvPr id="9" name="Right Arrow 8"/>
          <p:cNvSpPr/>
          <p:nvPr/>
        </p:nvSpPr>
        <p:spPr>
          <a:xfrm>
            <a:off x="3029803" y="2266393"/>
            <a:ext cx="696036" cy="232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25839" y="1869742"/>
            <a:ext cx="2074460" cy="1076442"/>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Install Pig </a:t>
            </a:r>
            <a:endParaRPr lang="en-US" sz="2000" b="1" dirty="0">
              <a:latin typeface="Times New Roman" panose="02020603050405020304" pitchFamily="18" charset="0"/>
              <a:cs typeface="Times New Roman" panose="02020603050405020304" pitchFamily="18" charset="0"/>
            </a:endParaRPr>
          </a:p>
        </p:txBody>
      </p:sp>
      <p:sp>
        <p:nvSpPr>
          <p:cNvPr id="11" name="Right Arrow 10"/>
          <p:cNvSpPr/>
          <p:nvPr/>
        </p:nvSpPr>
        <p:spPr>
          <a:xfrm>
            <a:off x="5786650" y="2284340"/>
            <a:ext cx="627797" cy="232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28096" y="1869742"/>
            <a:ext cx="2156346" cy="1076442"/>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Load data into HDFS</a:t>
            </a:r>
            <a:endParaRPr lang="en-US" sz="2000" b="1" dirty="0">
              <a:latin typeface="Times New Roman" panose="02020603050405020304" pitchFamily="18" charset="0"/>
              <a:cs typeface="Times New Roman" panose="02020603050405020304" pitchFamily="18" charset="0"/>
            </a:endParaRPr>
          </a:p>
        </p:txBody>
      </p:sp>
      <p:sp>
        <p:nvSpPr>
          <p:cNvPr id="14" name="Right Arrow 13"/>
          <p:cNvSpPr/>
          <p:nvPr/>
        </p:nvSpPr>
        <p:spPr>
          <a:xfrm>
            <a:off x="8584442" y="2293910"/>
            <a:ext cx="491319" cy="232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075761" y="1869742"/>
            <a:ext cx="2033517" cy="1076442"/>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Enter into Pig Grunt Shell</a:t>
            </a:r>
            <a:endParaRPr lang="en-US" sz="2000" b="1" dirty="0">
              <a:latin typeface="Times New Roman" panose="02020603050405020304" pitchFamily="18" charset="0"/>
              <a:cs typeface="Times New Roman" panose="02020603050405020304" pitchFamily="18" charset="0"/>
            </a:endParaRPr>
          </a:p>
        </p:txBody>
      </p:sp>
      <p:sp>
        <p:nvSpPr>
          <p:cNvPr id="16" name="Down Arrow 15"/>
          <p:cNvSpPr/>
          <p:nvPr/>
        </p:nvSpPr>
        <p:spPr>
          <a:xfrm>
            <a:off x="9915094" y="2946184"/>
            <a:ext cx="272955" cy="532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34814" y="3510889"/>
            <a:ext cx="2033517" cy="1153206"/>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Load data using Pig</a:t>
            </a:r>
            <a:endParaRPr lang="en-US" sz="20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6414447" y="3510889"/>
            <a:ext cx="2083558" cy="1177072"/>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Run Pig Script on Top of data set</a:t>
            </a:r>
            <a:endParaRPr lang="en-US" sz="2000" b="1" dirty="0">
              <a:latin typeface="Times New Roman" panose="02020603050405020304" pitchFamily="18" charset="0"/>
              <a:cs typeface="Times New Roman" panose="02020603050405020304" pitchFamily="18" charset="0"/>
            </a:endParaRPr>
          </a:p>
        </p:txBody>
      </p:sp>
      <p:sp>
        <p:nvSpPr>
          <p:cNvPr id="19" name="Right Arrow 18"/>
          <p:cNvSpPr/>
          <p:nvPr/>
        </p:nvSpPr>
        <p:spPr>
          <a:xfrm rot="10800000">
            <a:off x="8498005" y="3949340"/>
            <a:ext cx="491319" cy="221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712189" y="3487024"/>
            <a:ext cx="2106304" cy="1177071"/>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Store Output into the HDFS</a:t>
            </a:r>
            <a:endParaRPr lang="en-US" sz="2000" b="1" dirty="0">
              <a:latin typeface="Times New Roman" panose="02020603050405020304" pitchFamily="18" charset="0"/>
              <a:cs typeface="Times New Roman" panose="02020603050405020304" pitchFamily="18" charset="0"/>
            </a:endParaRPr>
          </a:p>
        </p:txBody>
      </p:sp>
      <p:sp>
        <p:nvSpPr>
          <p:cNvPr id="21" name="Right Arrow 20"/>
          <p:cNvSpPr/>
          <p:nvPr/>
        </p:nvSpPr>
        <p:spPr>
          <a:xfrm rot="10800000">
            <a:off x="5829870" y="3938109"/>
            <a:ext cx="564107" cy="221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3537" y="3510889"/>
            <a:ext cx="2142698" cy="1177070"/>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Visualize Output</a:t>
            </a:r>
            <a:endParaRPr lang="en-US" sz="2000" b="1" dirty="0">
              <a:latin typeface="Times New Roman" panose="02020603050405020304" pitchFamily="18" charset="0"/>
              <a:cs typeface="Times New Roman" panose="02020603050405020304" pitchFamily="18" charset="0"/>
            </a:endParaRPr>
          </a:p>
        </p:txBody>
      </p:sp>
      <p:sp>
        <p:nvSpPr>
          <p:cNvPr id="23" name="Right Arrow 22"/>
          <p:cNvSpPr/>
          <p:nvPr/>
        </p:nvSpPr>
        <p:spPr>
          <a:xfrm rot="10800000">
            <a:off x="3127609" y="3977368"/>
            <a:ext cx="573206" cy="1824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761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4200" cy="1013299"/>
          </a:xfrm>
        </p:spPr>
        <p:txBody>
          <a:bodyPr/>
          <a:lstStyle/>
          <a:p>
            <a:r>
              <a:rPr lang="en-US" dirty="0" smtClean="0"/>
              <a:t>					</a:t>
            </a:r>
            <a:r>
              <a:rPr lang="en-US" dirty="0" smtClean="0">
                <a:solidFill>
                  <a:schemeClr val="tx1"/>
                </a:solidFill>
                <a:latin typeface="Times New Roman" panose="02020603050405020304" pitchFamily="18" charset="0"/>
                <a:cs typeface="Times New Roman" panose="02020603050405020304" pitchFamily="18" charset="0"/>
              </a:rPr>
              <a:t>Data Set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09600" y="1378424"/>
            <a:ext cx="10972800" cy="4260376"/>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We used a movie data set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7" y="1856097"/>
            <a:ext cx="9722349" cy="3971498"/>
          </a:xfrm>
          <a:prstGeom prst="rect">
            <a:avLst/>
          </a:prstGeom>
        </p:spPr>
      </p:pic>
    </p:spTree>
    <p:extLst>
      <p:ext uri="{BB962C8B-B14F-4D97-AF65-F5344CB8AC3E}">
        <p14:creationId xmlns:p14="http://schemas.microsoft.com/office/powerpoint/2010/main" val="89192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858" y="661182"/>
            <a:ext cx="9565942" cy="1029506"/>
          </a:xfrm>
        </p:spPr>
        <p:txBody>
          <a:bodyPr>
            <a:normAutofit/>
          </a:bodyPr>
          <a:lstStyle/>
          <a:p>
            <a:pPr marL="228600" indent="-228600">
              <a:spcBef>
                <a:spcPts val="1000"/>
              </a:spcBef>
            </a:pPr>
            <a:r>
              <a:rPr lang="en-IN" b="0" dirty="0" smtClean="0">
                <a:latin typeface="Times New Roman" pitchFamily="18" charset="0"/>
                <a:ea typeface="+mn-ea"/>
                <a:cs typeface="Times New Roman" pitchFamily="18" charset="0"/>
              </a:rPr>
              <a:t>				</a:t>
            </a:r>
            <a:r>
              <a:rPr lang="en-IN" dirty="0" smtClean="0">
                <a:solidFill>
                  <a:schemeClr val="tx1"/>
                </a:solidFill>
                <a:latin typeface="Times New Roman" pitchFamily="18" charset="0"/>
                <a:ea typeface="+mn-ea"/>
                <a:cs typeface="Times New Roman" pitchFamily="18" charset="0"/>
              </a:rPr>
              <a:t>Implementation</a:t>
            </a:r>
            <a:endParaRPr lang="en-US" dirty="0" smtClean="0">
              <a:solidFill>
                <a:schemeClr val="tx1"/>
              </a:solidFill>
              <a:latin typeface="Times New Roman" pitchFamily="18" charset="0"/>
              <a:ea typeface="+mn-ea"/>
              <a:cs typeface="Times New Roman" pitchFamily="18" charset="0"/>
            </a:endParaRPr>
          </a:p>
        </p:txBody>
      </p:sp>
      <p:sp>
        <p:nvSpPr>
          <p:cNvPr id="3" name="Content Placeholder 2"/>
          <p:cNvSpPr>
            <a:spLocks noGrp="1"/>
          </p:cNvSpPr>
          <p:nvPr>
            <p:ph sz="quarter" idx="13"/>
          </p:nvPr>
        </p:nvSpPr>
        <p:spPr>
          <a:xfrm>
            <a:off x="1023582" y="2115403"/>
            <a:ext cx="10558817" cy="3523396"/>
          </a:xfrm>
        </p:spPr>
        <p:txBody>
          <a:bodyPr>
            <a:normAutofit/>
          </a:bodyPr>
          <a:lstStyle/>
          <a:p>
            <a:pPr lvl="0">
              <a:lnSpc>
                <a:spcPct val="150000"/>
              </a:lnSpc>
            </a:pPr>
            <a:r>
              <a:rPr lang="en-IN" sz="2400" dirty="0" smtClean="0">
                <a:solidFill>
                  <a:schemeClr val="tx1"/>
                </a:solidFill>
                <a:latin typeface="Times New Roman" panose="02020603050405020304" pitchFamily="18" charset="0"/>
                <a:cs typeface="Times New Roman" panose="02020603050405020304" pitchFamily="18" charset="0"/>
              </a:rPr>
              <a:t>We analysed our data depending on various use cases</a:t>
            </a:r>
          </a:p>
          <a:p>
            <a:pPr lvl="0">
              <a:lnSpc>
                <a:spcPct val="150000"/>
              </a:lnSpc>
            </a:pPr>
            <a:r>
              <a:rPr lang="en-IN" sz="2400" dirty="0" smtClean="0">
                <a:solidFill>
                  <a:schemeClr val="tx1"/>
                </a:solidFill>
                <a:latin typeface="Times New Roman" panose="02020603050405020304" pitchFamily="18" charset="0"/>
                <a:cs typeface="Times New Roman" panose="02020603050405020304" pitchFamily="18" charset="0"/>
              </a:rPr>
              <a:t>First use case is show movie list and year of released between 1950 to 1960</a:t>
            </a:r>
          </a:p>
          <a:p>
            <a:pPr lvl="0">
              <a:lnSpc>
                <a:spcPct val="150000"/>
              </a:lnSpc>
            </a:pPr>
            <a:r>
              <a:rPr lang="en-IN" sz="2400" dirty="0" smtClean="0">
                <a:solidFill>
                  <a:schemeClr val="tx1"/>
                </a:solidFill>
                <a:latin typeface="Times New Roman" panose="02020603050405020304" pitchFamily="18" charset="0"/>
                <a:cs typeface="Times New Roman" panose="02020603050405020304" pitchFamily="18" charset="0"/>
              </a:rPr>
              <a:t>We used Pig Latin as a Programming framework.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lstStyle/>
          <a:p>
            <a:r>
              <a:rPr lang="en-IN" b="0"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09600" y="1378424"/>
            <a:ext cx="10972800" cy="4260376"/>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Below figure show the Pig Script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10687"/>
            <a:ext cx="10744200" cy="3728113"/>
          </a:xfrm>
          <a:prstGeom prst="rect">
            <a:avLst/>
          </a:prstGeom>
        </p:spPr>
      </p:pic>
    </p:spTree>
    <p:extLst>
      <p:ext uri="{BB962C8B-B14F-4D97-AF65-F5344CB8AC3E}">
        <p14:creationId xmlns:p14="http://schemas.microsoft.com/office/powerpoint/2010/main" val="464582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normAutofit/>
          </a:bodyPr>
          <a:lstStyle/>
          <a:p>
            <a:r>
              <a:rPr lang="en-IN" b="0"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Implementation</a:t>
            </a:r>
            <a:endParaRPr lang="en-US"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45105" y="1351128"/>
            <a:ext cx="9701789" cy="4353636"/>
          </a:xfrm>
        </p:spPr>
      </p:pic>
    </p:spTree>
    <p:extLst>
      <p:ext uri="{BB962C8B-B14F-4D97-AF65-F5344CB8AC3E}">
        <p14:creationId xmlns:p14="http://schemas.microsoft.com/office/powerpoint/2010/main" val="1009012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947"/>
          </a:xfrm>
        </p:spPr>
        <p:txBody>
          <a:bodyPr/>
          <a:lstStyle/>
          <a:p>
            <a:r>
              <a:rPr lang="en-IN" b="0"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Implementation</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64525" y="1392073"/>
            <a:ext cx="10003809" cy="4312692"/>
          </a:xfrm>
        </p:spPr>
      </p:pic>
    </p:spTree>
    <p:extLst>
      <p:ext uri="{BB962C8B-B14F-4D97-AF65-F5344CB8AC3E}">
        <p14:creationId xmlns:p14="http://schemas.microsoft.com/office/powerpoint/2010/main" val="368868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5"/>
            <a:ext cx="10744200" cy="1325563"/>
          </a:xfrm>
        </p:spPr>
        <p:txBody>
          <a:bodyPr/>
          <a:lstStyle/>
          <a:p>
            <a:r>
              <a:rPr lang="en-IN" b="0"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Implementation</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55594" y="1690688"/>
            <a:ext cx="9799093" cy="3962400"/>
          </a:xfrm>
        </p:spPr>
      </p:pic>
    </p:spTree>
    <p:extLst>
      <p:ext uri="{BB962C8B-B14F-4D97-AF65-F5344CB8AC3E}">
        <p14:creationId xmlns:p14="http://schemas.microsoft.com/office/powerpoint/2010/main" val="356931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2137" y="1129353"/>
            <a:ext cx="11341290" cy="1752600"/>
          </a:xfrm>
        </p:spPr>
        <p:txBody>
          <a:bodyPr rtlCol="0">
            <a:normAutofit/>
          </a:bodyPr>
          <a:lstStyle/>
          <a:p>
            <a:pPr>
              <a:defRPr/>
            </a:pPr>
            <a:r>
              <a:rPr lang="en-US" sz="3200" dirty="0">
                <a:solidFill>
                  <a:schemeClr val="tx1"/>
                </a:solidFill>
                <a:latin typeface="Times New Roman" panose="02020603050405020304" pitchFamily="18" charset="0"/>
              </a:rPr>
              <a:t> </a:t>
            </a:r>
            <a:r>
              <a:rPr lang="en-US" sz="3200" dirty="0" smtClean="0">
                <a:solidFill>
                  <a:schemeClr val="tx1"/>
                </a:solidFill>
                <a:latin typeface="Times New Roman" panose="02020603050405020304" pitchFamily="18" charset="0"/>
              </a:rPr>
              <a:t>   BIG DATA ANALYTICS USING HADOOP ECOSYSTEM</a:t>
            </a:r>
            <a:endParaRPr lang="en-US" sz="3200" dirty="0">
              <a:solidFill>
                <a:schemeClr val="tx1"/>
              </a:solidFill>
              <a:latin typeface="Times New Roman" panose="02020603050405020304" pitchFamily="18" charset="0"/>
            </a:endParaRPr>
          </a:p>
        </p:txBody>
      </p:sp>
      <p:sp>
        <p:nvSpPr>
          <p:cNvPr id="5" name="Subtitle 4"/>
          <p:cNvSpPr>
            <a:spLocks noGrp="1"/>
          </p:cNvSpPr>
          <p:nvPr>
            <p:ph type="subTitle" idx="1"/>
          </p:nvPr>
        </p:nvSpPr>
        <p:spPr>
          <a:xfrm>
            <a:off x="914401" y="3780430"/>
            <a:ext cx="5336274" cy="2924278"/>
          </a:xfrm>
        </p:spPr>
        <p:txBody>
          <a:bodyPr rtlCol="0">
            <a:noAutofit/>
          </a:bodyPr>
          <a:lstStyle/>
          <a:p>
            <a:pPr marL="228600" indent="-228600" algn="l">
              <a:lnSpc>
                <a:spcPct val="70000"/>
              </a:lnSpc>
              <a:defRPr/>
            </a:pPr>
            <a:endParaRPr lang="en-US" sz="2400" dirty="0" smtClean="0">
              <a:solidFill>
                <a:schemeClr val="tx1"/>
              </a:solidFill>
              <a:latin typeface="Times New Roman" pitchFamily="18" charset="0"/>
              <a:cs typeface="Times New Roman" pitchFamily="18" charset="0"/>
            </a:endParaRPr>
          </a:p>
          <a:p>
            <a:pPr marL="228600" indent="-228600" algn="l">
              <a:lnSpc>
                <a:spcPct val="70000"/>
              </a:lnSpc>
              <a:defRPr/>
            </a:pPr>
            <a:r>
              <a:rPr lang="en-US" sz="2400" dirty="0" smtClean="0">
                <a:solidFill>
                  <a:schemeClr val="tx1"/>
                </a:solidFill>
                <a:latin typeface="Times New Roman" pitchFamily="18" charset="0"/>
                <a:cs typeface="Times New Roman" pitchFamily="18" charset="0"/>
              </a:rPr>
              <a:t>Md. </a:t>
            </a:r>
            <a:r>
              <a:rPr lang="en-US" sz="2400" dirty="0" err="1" smtClean="0">
                <a:solidFill>
                  <a:schemeClr val="tx1"/>
                </a:solidFill>
                <a:latin typeface="Times New Roman" pitchFamily="18" charset="0"/>
                <a:cs typeface="Times New Roman" pitchFamily="18" charset="0"/>
              </a:rPr>
              <a:t>Nakibul</a:t>
            </a:r>
            <a:r>
              <a:rPr lang="en-US" sz="2400" dirty="0" smtClean="0">
                <a:solidFill>
                  <a:schemeClr val="tx1"/>
                </a:solidFill>
                <a:latin typeface="Times New Roman" pitchFamily="18" charset="0"/>
                <a:cs typeface="Times New Roman" pitchFamily="18" charset="0"/>
              </a:rPr>
              <a:t> Hassan   ID : 132-15-2711</a:t>
            </a:r>
          </a:p>
          <a:p>
            <a:pPr marL="228600" indent="-228600" algn="l">
              <a:lnSpc>
                <a:spcPct val="70000"/>
              </a:lnSpc>
              <a:defRPr/>
            </a:pPr>
            <a:endParaRPr lang="en-US" sz="2400" dirty="0" smtClean="0">
              <a:solidFill>
                <a:schemeClr val="tx1"/>
              </a:solidFill>
              <a:latin typeface="Times New Roman" pitchFamily="18" charset="0"/>
              <a:cs typeface="Times New Roman" pitchFamily="18" charset="0"/>
            </a:endParaRPr>
          </a:p>
          <a:p>
            <a:pPr marL="228600" indent="-228600" algn="l">
              <a:lnSpc>
                <a:spcPct val="70000"/>
              </a:lnSpc>
              <a:defRPr/>
            </a:pPr>
            <a:r>
              <a:rPr lang="en-US" sz="2400" dirty="0" smtClean="0">
                <a:solidFill>
                  <a:schemeClr val="tx1"/>
                </a:solidFill>
                <a:latin typeface="Times New Roman" pitchFamily="18" charset="0"/>
                <a:cs typeface="Times New Roman" pitchFamily="18" charset="0"/>
              </a:rPr>
              <a:t>Md. </a:t>
            </a:r>
            <a:r>
              <a:rPr lang="en-US" sz="2400" dirty="0" err="1" smtClean="0">
                <a:solidFill>
                  <a:schemeClr val="tx1"/>
                </a:solidFill>
                <a:latin typeface="Times New Roman" pitchFamily="18" charset="0"/>
                <a:cs typeface="Times New Roman" pitchFamily="18" charset="0"/>
              </a:rPr>
              <a:t>Aminul</a:t>
            </a:r>
            <a:r>
              <a:rPr lang="en-US" sz="2400" dirty="0" smtClean="0">
                <a:solidFill>
                  <a:schemeClr val="tx1"/>
                </a:solidFill>
                <a:latin typeface="Times New Roman" pitchFamily="18" charset="0"/>
                <a:cs typeface="Times New Roman" pitchFamily="18" charset="0"/>
              </a:rPr>
              <a:t> Islam       ID : 132-15-2704</a:t>
            </a:r>
          </a:p>
          <a:p>
            <a:pPr marL="228600" indent="-228600" algn="l">
              <a:lnSpc>
                <a:spcPct val="70000"/>
              </a:lnSpc>
              <a:defRPr/>
            </a:pPr>
            <a:endParaRPr lang="en-US" sz="2400" dirty="0" smtClean="0">
              <a:solidFill>
                <a:schemeClr val="tx1"/>
              </a:solidFill>
              <a:latin typeface="Times New Roman" pitchFamily="18" charset="0"/>
              <a:cs typeface="Times New Roman" pitchFamily="18" charset="0"/>
            </a:endParaRPr>
          </a:p>
          <a:p>
            <a:pPr marL="228600" indent="-228600" algn="l">
              <a:lnSpc>
                <a:spcPct val="70000"/>
              </a:lnSpc>
              <a:defRPr/>
            </a:pPr>
            <a:r>
              <a:rPr lang="en-US" sz="2400" dirty="0" err="1" smtClean="0">
                <a:solidFill>
                  <a:schemeClr val="tx1"/>
                </a:solidFill>
                <a:latin typeface="Times New Roman" pitchFamily="18" charset="0"/>
                <a:cs typeface="Times New Roman" pitchFamily="18" charset="0"/>
              </a:rPr>
              <a:t>Farid</a:t>
            </a:r>
            <a:r>
              <a:rPr lang="en-US" sz="2400" dirty="0" smtClean="0">
                <a:solidFill>
                  <a:schemeClr val="tx1"/>
                </a:solidFill>
                <a:latin typeface="Times New Roman" pitchFamily="18" charset="0"/>
                <a:cs typeface="Times New Roman" pitchFamily="18" charset="0"/>
              </a:rPr>
              <a:t> Or Rashid          ID : 122-15-1981</a:t>
            </a:r>
          </a:p>
          <a:p>
            <a:pPr marL="228600" indent="-228600" algn="l">
              <a:lnSpc>
                <a:spcPct val="70000"/>
              </a:lnSpc>
              <a:defRPr/>
            </a:pPr>
            <a:endParaRPr lang="en-US" sz="2400" dirty="0">
              <a:solidFill>
                <a:schemeClr val="tx1"/>
              </a:solidFill>
              <a:latin typeface="Times New Roman" pitchFamily="18" charset="0"/>
              <a:cs typeface="Times New Roman" pitchFamily="18" charset="0"/>
            </a:endParaRPr>
          </a:p>
        </p:txBody>
      </p:sp>
      <p:sp>
        <p:nvSpPr>
          <p:cNvPr id="4100" name="Text Placeholder 5"/>
          <p:cNvSpPr>
            <a:spLocks noGrp="1"/>
          </p:cNvSpPr>
          <p:nvPr>
            <p:ph type="body" sz="quarter" idx="13"/>
          </p:nvPr>
        </p:nvSpPr>
        <p:spPr>
          <a:xfrm>
            <a:off x="6514049" y="4053385"/>
            <a:ext cx="5113843" cy="2347415"/>
          </a:xfrm>
        </p:spPr>
        <p:txBody>
          <a:bodyPr/>
          <a:lstStyle/>
          <a:p>
            <a:pPr algn="l">
              <a:lnSpc>
                <a:spcPct val="100000"/>
              </a:lnSpc>
              <a:defRPr/>
            </a:pPr>
            <a:r>
              <a:rPr lang="en-US" sz="2400" dirty="0" smtClean="0">
                <a:solidFill>
                  <a:schemeClr val="tx1"/>
                </a:solidFill>
                <a:latin typeface="Times New Roman" pitchFamily="18" charset="0"/>
                <a:cs typeface="Times New Roman" pitchFamily="18" charset="0"/>
              </a:rPr>
              <a:t>Md. Sadekur Rahman</a:t>
            </a:r>
            <a:endParaRPr lang="en-US" sz="2400" dirty="0">
              <a:solidFill>
                <a:schemeClr val="tx1"/>
              </a:solidFill>
              <a:latin typeface="Times New Roman" pitchFamily="18" charset="0"/>
              <a:cs typeface="Times New Roman" pitchFamily="18" charset="0"/>
            </a:endParaRPr>
          </a:p>
          <a:p>
            <a:pPr algn="l">
              <a:lnSpc>
                <a:spcPct val="100000"/>
              </a:lnSpc>
              <a:defRPr/>
            </a:pPr>
            <a:r>
              <a:rPr lang="en-US" sz="2400" dirty="0" smtClean="0">
                <a:solidFill>
                  <a:schemeClr val="tx1"/>
                </a:solidFill>
                <a:latin typeface="Times New Roman" pitchFamily="18" charset="0"/>
                <a:cs typeface="Times New Roman" pitchFamily="18" charset="0"/>
              </a:rPr>
              <a:t>Senior Lecturer</a:t>
            </a:r>
            <a:endParaRPr lang="en-US" sz="2400" dirty="0">
              <a:solidFill>
                <a:schemeClr val="tx1"/>
              </a:solidFill>
              <a:latin typeface="Times New Roman" pitchFamily="18" charset="0"/>
              <a:cs typeface="Times New Roman" pitchFamily="18" charset="0"/>
            </a:endParaRPr>
          </a:p>
          <a:p>
            <a:pPr algn="l">
              <a:lnSpc>
                <a:spcPct val="100000"/>
              </a:lnSpc>
              <a:defRPr/>
            </a:pPr>
            <a:r>
              <a:rPr lang="en-US" sz="2400" dirty="0">
                <a:solidFill>
                  <a:schemeClr val="tx1"/>
                </a:solidFill>
                <a:latin typeface="Times New Roman" pitchFamily="18" charset="0"/>
                <a:cs typeface="Times New Roman" pitchFamily="18" charset="0"/>
              </a:rPr>
              <a:t>Department of CSE</a:t>
            </a:r>
          </a:p>
          <a:p>
            <a:pPr algn="l">
              <a:lnSpc>
                <a:spcPct val="100000"/>
              </a:lnSpc>
              <a:defRPr/>
            </a:pPr>
            <a:r>
              <a:rPr lang="en-US" sz="2400" dirty="0">
                <a:solidFill>
                  <a:schemeClr val="tx1"/>
                </a:solidFill>
                <a:latin typeface="Times New Roman" pitchFamily="18" charset="0"/>
                <a:cs typeface="Times New Roman" pitchFamily="18" charset="0"/>
              </a:rPr>
              <a:t>Daffodil International University</a:t>
            </a:r>
          </a:p>
          <a:p>
            <a:pPr eaLnBrk="1" hangingPunct="1">
              <a:defRPr/>
            </a:pPr>
            <a:endParaRPr lang="en-US" dirty="0"/>
          </a:p>
        </p:txBody>
      </p:sp>
    </p:spTree>
    <p:extLst>
      <p:ext uri="{BB962C8B-B14F-4D97-AF65-F5344CB8AC3E}">
        <p14:creationId xmlns:p14="http://schemas.microsoft.com/office/powerpoint/2010/main" val="4170011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065" y="736979"/>
            <a:ext cx="8229600" cy="694726"/>
          </a:xfrm>
        </p:spPr>
        <p:txBody>
          <a:bodyPr>
            <a:normAutofit fontScale="90000"/>
          </a:bodyPr>
          <a:lstStyle/>
          <a:p>
            <a:pPr>
              <a:defRPr/>
            </a:pPr>
            <a:r>
              <a:rPr lang="en-US" sz="4900" dirty="0" smtClean="0">
                <a:solidFill>
                  <a:schemeClr val="tx1"/>
                </a:solidFill>
                <a:latin typeface="Times New Roman" panose="02020603050405020304" pitchFamily="18" charset="0"/>
                <a:cs typeface="Times New Roman" panose="02020603050405020304" pitchFamily="18" charset="0"/>
              </a:rPr>
              <a:t>			Future Scope</a:t>
            </a:r>
            <a:r>
              <a:rPr lang="en-US" dirty="0"/>
              <a:t/>
            </a:r>
            <a:br>
              <a:rPr lang="en-US" dirty="0"/>
            </a:br>
            <a:endParaRPr lang="en-US" dirty="0"/>
          </a:p>
        </p:txBody>
      </p:sp>
      <p:sp>
        <p:nvSpPr>
          <p:cNvPr id="3" name="Content Placeholder 2"/>
          <p:cNvSpPr>
            <a:spLocks noGrp="1"/>
          </p:cNvSpPr>
          <p:nvPr>
            <p:ph sz="quarter" idx="13"/>
          </p:nvPr>
        </p:nvSpPr>
        <p:spPr>
          <a:xfrm>
            <a:off x="1020417" y="1547446"/>
            <a:ext cx="10416617" cy="4258043"/>
          </a:xfrm>
        </p:spPr>
        <p:txBody>
          <a:bodyPr/>
          <a:lstStyle/>
          <a:p>
            <a:pPr marL="0" indent="0">
              <a:buNone/>
              <a:defRPr/>
            </a:pPr>
            <a:endParaRPr lang="en-US" sz="2400" dirty="0"/>
          </a:p>
          <a:p>
            <a:pPr algn="just">
              <a:lnSpc>
                <a:spcPct val="150000"/>
              </a:lnSpc>
              <a:defRPr/>
            </a:pPr>
            <a:r>
              <a:rPr lang="en-US" sz="2400" dirty="0" smtClean="0">
                <a:solidFill>
                  <a:schemeClr val="tx1"/>
                </a:solidFill>
                <a:latin typeface="Times New Roman" panose="02020603050405020304" pitchFamily="18" charset="0"/>
                <a:cs typeface="Times New Roman" panose="02020603050405020304" pitchFamily="18" charset="0"/>
              </a:rPr>
              <a:t>As we used single node cluster in our project, in future we will use multi node cluster</a:t>
            </a:r>
          </a:p>
          <a:p>
            <a:pPr algn="just">
              <a:lnSpc>
                <a:spcPct val="150000"/>
              </a:lnSpc>
              <a:defRPr/>
            </a:pPr>
            <a:r>
              <a:rPr lang="en-US" sz="2400" dirty="0" smtClean="0">
                <a:solidFill>
                  <a:schemeClr val="tx1"/>
                </a:solidFill>
                <a:latin typeface="Times New Roman" panose="02020603050405020304" pitchFamily="18" charset="0"/>
                <a:cs typeface="Times New Roman" panose="02020603050405020304" pitchFamily="18" charset="0"/>
              </a:rPr>
              <a:t>In our project we use CSV format data, In future we will work with complex data set like JSON format or streaming data </a:t>
            </a:r>
            <a:endParaRPr lang="en-US" sz="2400" dirty="0">
              <a:solidFill>
                <a:schemeClr val="tx1"/>
              </a:solidFill>
              <a:latin typeface="Times New Roman" panose="02020603050405020304" pitchFamily="18" charset="0"/>
              <a:cs typeface="Times New Roman" panose="02020603050405020304" pitchFamily="18" charset="0"/>
            </a:endParaRPr>
          </a:p>
          <a:p>
            <a:pPr>
              <a:defRPr/>
            </a:pPr>
            <a:endParaRPr lang="en-US" dirty="0"/>
          </a:p>
        </p:txBody>
      </p:sp>
      <p:sp>
        <p:nvSpPr>
          <p:cNvPr id="4" name="Slide Number Placeholder 3"/>
          <p:cNvSpPr>
            <a:spLocks noGrp="1"/>
          </p:cNvSpPr>
          <p:nvPr>
            <p:ph type="sldNum" sz="quarter" idx="16"/>
          </p:nvPr>
        </p:nvSpPr>
        <p:spPr/>
        <p:txBody>
          <a:bodyPr/>
          <a:lstStyle/>
          <a:p>
            <a:pPr>
              <a:defRPr/>
            </a:pPr>
            <a:fld id="{0B9E290C-CB88-4133-B4A1-00DB7D56C731}" type="slidenum">
              <a:rPr lang="en-US" smtClean="0"/>
              <a:pPr>
                <a:defRPr/>
              </a:pPr>
              <a:t>20</a:t>
            </a:fld>
            <a:endParaRPr lang="en-US"/>
          </a:p>
        </p:txBody>
      </p:sp>
    </p:spTree>
    <p:extLst>
      <p:ext uri="{BB962C8B-B14F-4D97-AF65-F5344CB8AC3E}">
        <p14:creationId xmlns:p14="http://schemas.microsoft.com/office/powerpoint/2010/main" val="1563371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341" y="365125"/>
            <a:ext cx="9412457" cy="1325563"/>
          </a:xfrm>
        </p:spPr>
        <p:txBody>
          <a:bodyPr/>
          <a:lstStyle/>
          <a:p>
            <a:pPr>
              <a:defRPr/>
            </a:pPr>
            <a:r>
              <a:rPr lang="en-US" dirty="0" smtClean="0">
                <a:solidFill>
                  <a:schemeClr val="tx1"/>
                </a:solidFill>
                <a:latin typeface="Times New Roman" panose="02020603050405020304" pitchFamily="18" charset="0"/>
                <a:cs typeface="Times New Roman" panose="02020603050405020304" pitchFamily="18" charset="0"/>
              </a:rPr>
              <a:t>			Conclusion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80661" y="1491175"/>
            <a:ext cx="9696716" cy="3953022"/>
          </a:xfrm>
        </p:spPr>
        <p:txBody>
          <a:bodyPr>
            <a:noAutofit/>
          </a:bodyPr>
          <a:lstStyle/>
          <a:p>
            <a:pPr algn="just">
              <a:lnSpc>
                <a:spcPct val="150000"/>
              </a:lnSpc>
            </a:pPr>
            <a:r>
              <a:rPr lang="en-US" sz="2400" dirty="0" smtClean="0">
                <a:solidFill>
                  <a:schemeClr val="tx1"/>
                </a:solidFill>
                <a:latin typeface="Times New Roman" pitchFamily="18" charset="0"/>
                <a:ea typeface="+mj-ea"/>
                <a:cs typeface="Times New Roman" pitchFamily="18" charset="0"/>
              </a:rPr>
              <a:t>After completing this project we learnt lot about Big </a:t>
            </a:r>
            <a:r>
              <a:rPr lang="en-US" sz="2400" dirty="0">
                <a:solidFill>
                  <a:schemeClr val="tx1"/>
                </a:solidFill>
                <a:latin typeface="Times New Roman" pitchFamily="18" charset="0"/>
                <a:ea typeface="+mj-ea"/>
                <a:cs typeface="Times New Roman" pitchFamily="18" charset="0"/>
              </a:rPr>
              <a:t>D</a:t>
            </a:r>
            <a:r>
              <a:rPr lang="en-US" sz="2400" dirty="0" smtClean="0">
                <a:solidFill>
                  <a:schemeClr val="tx1"/>
                </a:solidFill>
                <a:latin typeface="Times New Roman" pitchFamily="18" charset="0"/>
                <a:ea typeface="+mj-ea"/>
                <a:cs typeface="Times New Roman" pitchFamily="18" charset="0"/>
              </a:rPr>
              <a:t>ata and Hadoop. We also learn about Hadoop Ecosystem and which tools is suitable for which format of data set. By doing this project we are one step ahead of learning new technology.</a:t>
            </a:r>
          </a:p>
        </p:txBody>
      </p:sp>
      <p:sp>
        <p:nvSpPr>
          <p:cNvPr id="4" name="Slide Number Placeholder 3"/>
          <p:cNvSpPr>
            <a:spLocks noGrp="1"/>
          </p:cNvSpPr>
          <p:nvPr>
            <p:ph type="sldNum" sz="quarter" idx="16"/>
          </p:nvPr>
        </p:nvSpPr>
        <p:spPr/>
        <p:txBody>
          <a:bodyPr/>
          <a:lstStyle/>
          <a:p>
            <a:pPr>
              <a:defRPr/>
            </a:pPr>
            <a:fld id="{42965362-2382-4753-BEC8-5CC090A8C8FD}" type="slidenum">
              <a:rPr lang="en-US" smtClean="0"/>
              <a:pPr>
                <a:defRPr/>
              </a:pPr>
              <a:t>21</a:t>
            </a:fld>
            <a:endParaRPr lang="en-US"/>
          </a:p>
        </p:txBody>
      </p:sp>
    </p:spTree>
    <p:extLst>
      <p:ext uri="{BB962C8B-B14F-4D97-AF65-F5344CB8AC3E}">
        <p14:creationId xmlns:p14="http://schemas.microsoft.com/office/powerpoint/2010/main" val="1147089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09801"/>
            <a:ext cx="8229600" cy="1725613"/>
          </a:xfrm>
        </p:spPr>
        <p:txBody>
          <a:bodyPr/>
          <a:lstStyle/>
          <a:p>
            <a:pPr algn="ctr">
              <a:defRPr/>
            </a:pPr>
            <a:r>
              <a:rPr lang="en-US" sz="5400" dirty="0">
                <a:solidFill>
                  <a:schemeClr val="tx1"/>
                </a:solidFill>
                <a:latin typeface="Times New Roman" panose="02020603050405020304" pitchFamily="18" charset="0"/>
                <a:cs typeface="Times New Roman" panose="02020603050405020304" pitchFamily="18" charset="0"/>
              </a:rPr>
              <a:t>Thank </a:t>
            </a:r>
            <a:r>
              <a:rPr lang="en-US" sz="5400" dirty="0" smtClean="0">
                <a:solidFill>
                  <a:schemeClr val="tx1"/>
                </a:solidFill>
                <a:latin typeface="Times New Roman" panose="02020603050405020304" pitchFamily="18" charset="0"/>
                <a:cs typeface="Times New Roman" panose="02020603050405020304" pitchFamily="18" charset="0"/>
              </a:rPr>
              <a:t>You </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6"/>
          </p:nvPr>
        </p:nvSpPr>
        <p:spPr/>
        <p:txBody>
          <a:bodyPr/>
          <a:lstStyle/>
          <a:p>
            <a:pPr>
              <a:defRPr/>
            </a:pPr>
            <a:fld id="{C84B4047-7F72-4AFB-A9EA-4444F0C14225}" type="slidenum">
              <a:rPr lang="en-US" smtClean="0"/>
              <a:pPr>
                <a:defRPr/>
              </a:pPr>
              <a:t>22</a:t>
            </a:fld>
            <a:endParaRPr lang="en-US"/>
          </a:p>
        </p:txBody>
      </p:sp>
    </p:spTree>
    <p:extLst>
      <p:ext uri="{BB962C8B-B14F-4D97-AF65-F5344CB8AC3E}">
        <p14:creationId xmlns:p14="http://schemas.microsoft.com/office/powerpoint/2010/main" val="607377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tx1"/>
                </a:solidFill>
              </a:rPr>
              <a:t>				</a:t>
            </a:r>
            <a:r>
              <a:rPr lang="en-GB" dirty="0" smtClean="0">
                <a:solidFill>
                  <a:schemeClr val="tx1"/>
                </a:solidFill>
                <a:latin typeface="Times New Roman" panose="02020603050405020304" pitchFamily="18" charset="0"/>
                <a:cs typeface="Times New Roman" panose="02020603050405020304" pitchFamily="18" charset="0"/>
              </a:rPr>
              <a:t>Content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13"/>
          </p:nvPr>
        </p:nvSpPr>
        <p:spPr>
          <a:xfrm>
            <a:off x="609600" y="1473959"/>
            <a:ext cx="10972800" cy="4367283"/>
          </a:xfrm>
        </p:spPr>
        <p:txBody>
          <a:bodyPr>
            <a:normAutofit fontScale="25000" lnSpcReduction="20000"/>
          </a:bodyPr>
          <a:lstStyle/>
          <a:p>
            <a:r>
              <a:rPr lang="en-GB" sz="7200" dirty="0">
                <a:solidFill>
                  <a:schemeClr val="tx1"/>
                </a:solidFill>
                <a:latin typeface="Times New Roman" panose="02020603050405020304" pitchFamily="18" charset="0"/>
                <a:cs typeface="Times New Roman" panose="02020603050405020304" pitchFamily="18" charset="0"/>
              </a:rPr>
              <a:t>Introduction                                 </a:t>
            </a:r>
            <a:r>
              <a:rPr lang="en-GB" sz="7200" dirty="0" smtClean="0">
                <a:solidFill>
                  <a:schemeClr val="tx1"/>
                </a:solidFill>
                <a:latin typeface="Times New Roman" panose="02020603050405020304" pitchFamily="18" charset="0"/>
                <a:cs typeface="Times New Roman" panose="02020603050405020304" pitchFamily="18" charset="0"/>
              </a:rPr>
              <a:t>            </a:t>
            </a:r>
          </a:p>
          <a:p>
            <a:r>
              <a:rPr lang="en-GB" sz="7200" dirty="0" smtClean="0">
                <a:solidFill>
                  <a:schemeClr val="tx1"/>
                </a:solidFill>
                <a:latin typeface="Times New Roman" panose="02020603050405020304" pitchFamily="18" charset="0"/>
                <a:cs typeface="Times New Roman" panose="02020603050405020304" pitchFamily="18" charset="0"/>
              </a:rPr>
              <a:t>What is Big Data?</a:t>
            </a:r>
          </a:p>
          <a:p>
            <a:r>
              <a:rPr lang="en-GB" sz="7200" dirty="0" smtClean="0">
                <a:solidFill>
                  <a:schemeClr val="tx1"/>
                </a:solidFill>
                <a:latin typeface="Times New Roman" panose="02020603050405020304" pitchFamily="18" charset="0"/>
                <a:cs typeface="Times New Roman" panose="02020603050405020304" pitchFamily="18" charset="0"/>
              </a:rPr>
              <a:t>Four V’s of Big Data</a:t>
            </a:r>
          </a:p>
          <a:p>
            <a:r>
              <a:rPr lang="en-GB" sz="7200" dirty="0" smtClean="0">
                <a:solidFill>
                  <a:schemeClr val="tx1"/>
                </a:solidFill>
                <a:latin typeface="Times New Roman" panose="02020603050405020304" pitchFamily="18" charset="0"/>
                <a:cs typeface="Times New Roman" panose="02020603050405020304" pitchFamily="18" charset="0"/>
              </a:rPr>
              <a:t>Motivation</a:t>
            </a:r>
          </a:p>
          <a:p>
            <a:r>
              <a:rPr lang="en-GB" sz="7200" dirty="0" smtClean="0">
                <a:solidFill>
                  <a:schemeClr val="tx1"/>
                </a:solidFill>
                <a:latin typeface="Times New Roman" panose="02020603050405020304" pitchFamily="18" charset="0"/>
                <a:cs typeface="Times New Roman" panose="02020603050405020304" pitchFamily="18" charset="0"/>
              </a:rPr>
              <a:t>Objective</a:t>
            </a:r>
          </a:p>
          <a:p>
            <a:r>
              <a:rPr lang="en-GB" sz="7200" dirty="0" smtClean="0">
                <a:solidFill>
                  <a:schemeClr val="tx1"/>
                </a:solidFill>
                <a:latin typeface="Times New Roman" panose="02020603050405020304" pitchFamily="18" charset="0"/>
                <a:cs typeface="Times New Roman" panose="02020603050405020304" pitchFamily="18" charset="0"/>
              </a:rPr>
              <a:t>Hadoop as Big Data Framework</a:t>
            </a:r>
          </a:p>
          <a:p>
            <a:r>
              <a:rPr lang="en-GB" sz="7200" dirty="0" smtClean="0">
                <a:solidFill>
                  <a:schemeClr val="tx1"/>
                </a:solidFill>
                <a:latin typeface="Times New Roman" panose="02020603050405020304" pitchFamily="18" charset="0"/>
                <a:cs typeface="Times New Roman" panose="02020603050405020304" pitchFamily="18" charset="0"/>
              </a:rPr>
              <a:t>Hadoop Feature</a:t>
            </a:r>
          </a:p>
          <a:p>
            <a:r>
              <a:rPr lang="en-GB" sz="7200" dirty="0" smtClean="0">
                <a:solidFill>
                  <a:schemeClr val="tx1"/>
                </a:solidFill>
                <a:latin typeface="Times New Roman" panose="02020603050405020304" pitchFamily="18" charset="0"/>
                <a:cs typeface="Times New Roman" panose="02020603050405020304" pitchFamily="18" charset="0"/>
              </a:rPr>
              <a:t>Technology </a:t>
            </a:r>
            <a:r>
              <a:rPr lang="en-GB" sz="7200" dirty="0">
                <a:solidFill>
                  <a:schemeClr val="tx1"/>
                </a:solidFill>
                <a:latin typeface="Times New Roman" panose="02020603050405020304" pitchFamily="18" charset="0"/>
                <a:cs typeface="Times New Roman" panose="02020603050405020304" pitchFamily="18" charset="0"/>
              </a:rPr>
              <a:t>Used</a:t>
            </a:r>
          </a:p>
          <a:p>
            <a:r>
              <a:rPr lang="en-GB" sz="7200" dirty="0">
                <a:solidFill>
                  <a:schemeClr val="tx1"/>
                </a:solidFill>
                <a:latin typeface="Times New Roman" panose="02020603050405020304" pitchFamily="18" charset="0"/>
                <a:cs typeface="Times New Roman" panose="02020603050405020304" pitchFamily="18" charset="0"/>
              </a:rPr>
              <a:t>Hardware </a:t>
            </a:r>
            <a:r>
              <a:rPr lang="en-GB" sz="7200" dirty="0" smtClean="0">
                <a:solidFill>
                  <a:schemeClr val="tx1"/>
                </a:solidFill>
                <a:latin typeface="Times New Roman" panose="02020603050405020304" pitchFamily="18" charset="0"/>
                <a:cs typeface="Times New Roman" panose="02020603050405020304" pitchFamily="18" charset="0"/>
              </a:rPr>
              <a:t>Specification</a:t>
            </a:r>
          </a:p>
          <a:p>
            <a:r>
              <a:rPr lang="en-GB" sz="7200" dirty="0">
                <a:solidFill>
                  <a:schemeClr val="tx1"/>
                </a:solidFill>
                <a:latin typeface="Times New Roman" panose="02020603050405020304" pitchFamily="18" charset="0"/>
                <a:cs typeface="Times New Roman" panose="02020603050405020304" pitchFamily="18" charset="0"/>
              </a:rPr>
              <a:t>Work </a:t>
            </a:r>
            <a:r>
              <a:rPr lang="en-GB" sz="7200" dirty="0" smtClean="0">
                <a:solidFill>
                  <a:schemeClr val="tx1"/>
                </a:solidFill>
                <a:latin typeface="Times New Roman" panose="02020603050405020304" pitchFamily="18" charset="0"/>
                <a:cs typeface="Times New Roman" panose="02020603050405020304" pitchFamily="18" charset="0"/>
              </a:rPr>
              <a:t>Flow</a:t>
            </a:r>
            <a:endParaRPr lang="en-GB" sz="7200" dirty="0">
              <a:solidFill>
                <a:schemeClr val="tx1"/>
              </a:solidFill>
              <a:latin typeface="Times New Roman" panose="02020603050405020304" pitchFamily="18" charset="0"/>
              <a:cs typeface="Times New Roman" panose="02020603050405020304" pitchFamily="18" charset="0"/>
            </a:endParaRPr>
          </a:p>
          <a:p>
            <a:r>
              <a:rPr lang="en-GB" sz="7200" dirty="0">
                <a:solidFill>
                  <a:schemeClr val="tx1"/>
                </a:solidFill>
                <a:latin typeface="Times New Roman" panose="02020603050405020304" pitchFamily="18" charset="0"/>
                <a:cs typeface="Times New Roman" panose="02020603050405020304" pitchFamily="18" charset="0"/>
              </a:rPr>
              <a:t>Data set</a:t>
            </a:r>
          </a:p>
          <a:p>
            <a:r>
              <a:rPr lang="en-GB" sz="7200" dirty="0">
                <a:solidFill>
                  <a:schemeClr val="tx1"/>
                </a:solidFill>
                <a:latin typeface="Times New Roman" panose="02020603050405020304" pitchFamily="18" charset="0"/>
                <a:cs typeface="Times New Roman" panose="02020603050405020304" pitchFamily="18" charset="0"/>
              </a:rPr>
              <a:t>Implementation</a:t>
            </a:r>
          </a:p>
          <a:p>
            <a:r>
              <a:rPr lang="en-GB" sz="7200" dirty="0">
                <a:solidFill>
                  <a:schemeClr val="tx1"/>
                </a:solidFill>
                <a:latin typeface="Times New Roman" panose="02020603050405020304" pitchFamily="18" charset="0"/>
                <a:cs typeface="Times New Roman" panose="02020603050405020304" pitchFamily="18" charset="0"/>
              </a:rPr>
              <a:t>Future Scope</a:t>
            </a:r>
          </a:p>
          <a:p>
            <a:r>
              <a:rPr lang="en-GB" sz="7200" dirty="0">
                <a:solidFill>
                  <a:schemeClr val="tx1"/>
                </a:solidFill>
                <a:latin typeface="Times New Roman" panose="02020603050405020304" pitchFamily="18" charset="0"/>
                <a:cs typeface="Times New Roman" panose="02020603050405020304" pitchFamily="18" charset="0"/>
              </a:rPr>
              <a:t>Conclusion</a:t>
            </a:r>
            <a:endParaRPr lang="en-US" sz="7200" dirty="0">
              <a:solidFill>
                <a:schemeClr val="tx1"/>
              </a:solidFill>
              <a:latin typeface="Times New Roman" panose="02020603050405020304" pitchFamily="18" charset="0"/>
              <a:cs typeface="Times New Roman" panose="02020603050405020304" pitchFamily="18" charset="0"/>
            </a:endParaRPr>
          </a:p>
          <a:p>
            <a:endParaRPr lang="en-GB" sz="2900" dirty="0" smtClean="0">
              <a:solidFill>
                <a:schemeClr val="tx1"/>
              </a:solidFill>
            </a:endParaRPr>
          </a:p>
          <a:p>
            <a:endParaRPr lang="en-GB" dirty="0" smtClean="0">
              <a:solidFill>
                <a:schemeClr val="tx1"/>
              </a:solidFill>
            </a:endParaRPr>
          </a:p>
        </p:txBody>
      </p:sp>
    </p:spTree>
    <p:extLst>
      <p:ext uri="{BB962C8B-B14F-4D97-AF65-F5344CB8AC3E}">
        <p14:creationId xmlns:p14="http://schemas.microsoft.com/office/powerpoint/2010/main" val="1646653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373" y="375139"/>
            <a:ext cx="10972800" cy="880456"/>
          </a:xfrm>
        </p:spPr>
        <p:txBody>
          <a:bodyPr rtlCol="0">
            <a:normAutofit/>
          </a:bodyPr>
          <a:lstStyle/>
          <a:p>
            <a:pPr algn="ctr" eaLnBrk="1" fontAlgn="auto" hangingPunct="1">
              <a:spcAft>
                <a:spcPts val="0"/>
              </a:spcAft>
              <a:defRPr/>
            </a:pPr>
            <a:r>
              <a:rPr lang="en-US" dirty="0" smtClean="0">
                <a:solidFill>
                  <a:schemeClr val="tx1"/>
                </a:solidFill>
                <a:latin typeface="Times New Roman" pitchFamily="18" charset="0"/>
                <a:ea typeface="+mn-ea"/>
                <a:cs typeface="Times New Roman" pitchFamily="18" charset="0"/>
              </a:rPr>
              <a:t>Introduction</a:t>
            </a:r>
            <a:r>
              <a:rPr lang="en-US" dirty="0" smtClean="0">
                <a:solidFill>
                  <a:schemeClr val="tx1"/>
                </a:solidFill>
                <a:latin typeface="Times New Roman" pitchFamily="18" charset="0"/>
                <a:cs typeface="Times New Roman" pitchFamily="18" charset="0"/>
              </a:rPr>
              <a:t> </a:t>
            </a:r>
            <a:endParaRPr lang="en-US" dirty="0" smtClean="0">
              <a:solidFill>
                <a:schemeClr val="tx1"/>
              </a:solidFill>
            </a:endParaRPr>
          </a:p>
        </p:txBody>
      </p:sp>
      <p:sp>
        <p:nvSpPr>
          <p:cNvPr id="13316" name="Slide Number Placeholder 3"/>
          <p:cNvSpPr>
            <a:spLocks noGrp="1"/>
          </p:cNvSpPr>
          <p:nvPr>
            <p:ph type="sldNum" sz="quarter" idx="16"/>
          </p:nvPr>
        </p:nvSpPr>
        <p:spPr bwMode="auto">
          <a:noFill/>
          <a:ln>
            <a:miter lim="800000"/>
            <a:headEnd/>
            <a:tailEnd/>
          </a:ln>
        </p:spPr>
        <p:txBody>
          <a:bodyPr/>
          <a:lstStyle/>
          <a:p>
            <a:fld id="{BB962D58-B6CF-4235-AB51-0888FF7AA4CA}" type="slidenum">
              <a:rPr lang="en-US"/>
              <a:pPr/>
              <a:t>4</a:t>
            </a:fld>
            <a:endParaRPr lang="en-US"/>
          </a:p>
        </p:txBody>
      </p:sp>
      <p:sp>
        <p:nvSpPr>
          <p:cNvPr id="5" name="Content Placeholder 4"/>
          <p:cNvSpPr>
            <a:spLocks noGrp="1"/>
          </p:cNvSpPr>
          <p:nvPr>
            <p:ph sz="quarter" idx="13"/>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 </a:t>
            </a:r>
            <a:r>
              <a:rPr lang="en-US" dirty="0" smtClean="0"/>
              <a:t>       </a:t>
            </a:r>
          </a:p>
          <a:p>
            <a:pPr marL="0" indent="0">
              <a:buNone/>
            </a:pPr>
            <a:r>
              <a:rPr lang="en-US" dirty="0"/>
              <a:t> </a:t>
            </a:r>
            <a:r>
              <a:rPr lang="en-US" dirty="0" smtClean="0"/>
              <a:t>                                                                </a:t>
            </a:r>
            <a:endParaRPr lang="en-US" sz="19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34" y="1433014"/>
            <a:ext cx="10112991" cy="4205786"/>
          </a:xfrm>
          <a:prstGeom prst="rect">
            <a:avLst/>
          </a:prstGeom>
        </p:spPr>
      </p:pic>
    </p:spTree>
    <p:extLst>
      <p:ext uri="{BB962C8B-B14F-4D97-AF65-F5344CB8AC3E}">
        <p14:creationId xmlns:p14="http://schemas.microsoft.com/office/powerpoint/2010/main" val="1778275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373" y="375138"/>
            <a:ext cx="10972800" cy="1057877"/>
          </a:xfrm>
        </p:spPr>
        <p:txBody>
          <a:bodyPr rtlCol="0">
            <a:normAutofit/>
          </a:bodyPr>
          <a:lstStyle/>
          <a:p>
            <a:pPr algn="ctr" eaLnBrk="1" fontAlgn="auto" hangingPunct="1">
              <a:spcAft>
                <a:spcPts val="0"/>
              </a:spcAft>
              <a:defRPr/>
            </a:pPr>
            <a:r>
              <a:rPr lang="en-US" dirty="0" smtClean="0">
                <a:solidFill>
                  <a:schemeClr val="tx1"/>
                </a:solidFill>
                <a:latin typeface="Times New Roman" pitchFamily="18" charset="0"/>
                <a:ea typeface="+mn-ea"/>
                <a:cs typeface="Times New Roman" pitchFamily="18" charset="0"/>
              </a:rPr>
              <a:t>What is Big Data?</a:t>
            </a:r>
            <a:r>
              <a:rPr lang="en-US" dirty="0" smtClean="0">
                <a:solidFill>
                  <a:schemeClr val="tx1"/>
                </a:solidFill>
                <a:latin typeface="Times New Roman" pitchFamily="18" charset="0"/>
                <a:cs typeface="Times New Roman" pitchFamily="18" charset="0"/>
              </a:rPr>
              <a:t> </a:t>
            </a:r>
            <a:endParaRPr lang="en-US" dirty="0" smtClean="0">
              <a:solidFill>
                <a:schemeClr val="tx1"/>
              </a:solidFill>
            </a:endParaRPr>
          </a:p>
        </p:txBody>
      </p:sp>
      <p:sp>
        <p:nvSpPr>
          <p:cNvPr id="3" name="Content Placeholder 2"/>
          <p:cNvSpPr>
            <a:spLocks noGrp="1"/>
          </p:cNvSpPr>
          <p:nvPr>
            <p:ph sz="quarter" idx="13"/>
          </p:nvPr>
        </p:nvSpPr>
        <p:spPr>
          <a:xfrm>
            <a:off x="839373" y="1336429"/>
            <a:ext cx="10639863" cy="4463869"/>
          </a:xfrm>
        </p:spPr>
        <p:txBody>
          <a:bodyPr rtlCol="0">
            <a:normAutofit/>
          </a:bodyPr>
          <a:lstStyle/>
          <a:p>
            <a:pPr marL="0" indent="0" algn="just">
              <a:lnSpc>
                <a:spcPct val="110000"/>
              </a:lnSpc>
              <a:buNone/>
              <a:defRPr/>
            </a:pPr>
            <a:r>
              <a:rPr lang="en-GB" altLang="en-US" sz="2400" dirty="0" smtClean="0">
                <a:solidFill>
                  <a:schemeClr val="tx1"/>
                </a:solidFill>
                <a:latin typeface="Times New Roman" panose="02020603050405020304" pitchFamily="18" charset="0"/>
                <a:cs typeface="Times New Roman" panose="02020603050405020304" pitchFamily="18" charset="0"/>
              </a:rPr>
              <a:t>“Big </a:t>
            </a:r>
            <a:r>
              <a:rPr lang="en-GB" altLang="en-US" sz="2400" dirty="0">
                <a:solidFill>
                  <a:schemeClr val="tx1"/>
                </a:solidFill>
                <a:latin typeface="Times New Roman" panose="02020603050405020304" pitchFamily="18" charset="0"/>
                <a:cs typeface="Times New Roman" panose="02020603050405020304" pitchFamily="18" charset="0"/>
              </a:rPr>
              <a:t>data are high volume, high velocity, and high variety information assets that require new forms of processing to enable enhanced decision making, insight discovery and process optimization” (Gartner 2012</a:t>
            </a:r>
            <a:r>
              <a:rPr lang="en-GB" altLang="en-US" sz="2400" dirty="0" smtClean="0">
                <a:solidFill>
                  <a:schemeClr val="tx1"/>
                </a:solidFill>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0" indent="0" algn="just">
              <a:lnSpc>
                <a:spcPct val="110000"/>
              </a:lnSpc>
              <a:buNone/>
              <a:defRPr/>
            </a:pPr>
            <a:endParaRPr lang="en-GB" altLang="en-US" sz="2400" dirty="0" smtClean="0">
              <a:solidFill>
                <a:schemeClr val="tx1"/>
              </a:solidFill>
            </a:endParaRPr>
          </a:p>
        </p:txBody>
      </p:sp>
      <p:sp>
        <p:nvSpPr>
          <p:cNvPr id="13316" name="Slide Number Placeholder 3"/>
          <p:cNvSpPr>
            <a:spLocks noGrp="1"/>
          </p:cNvSpPr>
          <p:nvPr>
            <p:ph type="sldNum" sz="quarter" idx="16"/>
          </p:nvPr>
        </p:nvSpPr>
        <p:spPr bwMode="auto">
          <a:noFill/>
          <a:ln>
            <a:miter lim="800000"/>
            <a:headEnd/>
            <a:tailEnd/>
          </a:ln>
        </p:spPr>
        <p:txBody>
          <a:bodyPr/>
          <a:lstStyle/>
          <a:p>
            <a:fld id="{BB962D58-B6CF-4235-AB51-0888FF7AA4CA}" type="slidenum">
              <a:rPr lang="en-US"/>
              <a:pPr/>
              <a:t>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39" y="2743199"/>
            <a:ext cx="8611739" cy="294791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Four V’s of Big Data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algn="just" eaLnBrk="0" hangingPunct="0">
              <a:lnSpc>
                <a:spcPct val="150000"/>
              </a:lnSpc>
              <a:defRPr/>
            </a:pPr>
            <a:r>
              <a:rPr lang="en-GB" altLang="en-US" sz="2400" dirty="0">
                <a:solidFill>
                  <a:schemeClr val="tx1"/>
                </a:solidFill>
                <a:latin typeface="Times New Roman" panose="02020603050405020304" pitchFamily="18" charset="0"/>
                <a:cs typeface="Times New Roman" panose="02020603050405020304" pitchFamily="18" charset="0"/>
              </a:rPr>
              <a:t>Volume – </a:t>
            </a:r>
            <a:r>
              <a:rPr lang="en-GB" sz="2400" dirty="0">
                <a:solidFill>
                  <a:schemeClr val="tx1"/>
                </a:solidFill>
                <a:latin typeface="Times New Roman" panose="02020603050405020304" pitchFamily="18" charset="0"/>
                <a:ea typeface="ＭＳ Ｐゴシック" pitchFamily="1" charset="-128"/>
                <a:cs typeface="Times New Roman" panose="02020603050405020304" pitchFamily="18" charset="0"/>
              </a:rPr>
              <a:t>exceeds limits of traditional column and row relational DB </a:t>
            </a:r>
            <a:r>
              <a:rPr lang="en-GB" sz="2400" dirty="0" smtClean="0">
                <a:solidFill>
                  <a:schemeClr val="tx1"/>
                </a:solidFill>
                <a:latin typeface="Times New Roman" panose="02020603050405020304" pitchFamily="18" charset="0"/>
                <a:ea typeface="ＭＳ Ｐゴシック" pitchFamily="1" charset="-128"/>
                <a:cs typeface="Times New Roman" panose="02020603050405020304" pitchFamily="18" charset="0"/>
              </a:rPr>
              <a:t>and constantly growing data </a:t>
            </a:r>
            <a:endParaRPr lang="en-GB" sz="2400" dirty="0">
              <a:solidFill>
                <a:schemeClr val="tx1"/>
              </a:solidFill>
              <a:latin typeface="Times New Roman" panose="02020603050405020304" pitchFamily="18" charset="0"/>
              <a:ea typeface="ＭＳ Ｐゴシック" pitchFamily="1" charset="-128"/>
              <a:cs typeface="Times New Roman" panose="02020603050405020304" pitchFamily="18" charset="0"/>
            </a:endParaRPr>
          </a:p>
          <a:p>
            <a:pPr algn="just" eaLnBrk="0" hangingPunct="0">
              <a:lnSpc>
                <a:spcPct val="150000"/>
              </a:lnSpc>
              <a:defRPr/>
            </a:pPr>
            <a:r>
              <a:rPr lang="en-GB" sz="2400" dirty="0">
                <a:solidFill>
                  <a:schemeClr val="tx1"/>
                </a:solidFill>
                <a:latin typeface="Times New Roman" panose="02020603050405020304" pitchFamily="18" charset="0"/>
                <a:ea typeface="ＭＳ Ｐゴシック" pitchFamily="1" charset="-128"/>
                <a:cs typeface="Times New Roman" panose="02020603050405020304" pitchFamily="18" charset="0"/>
              </a:rPr>
              <a:t>Velocity - arrives rapidly, often in real time</a:t>
            </a:r>
          </a:p>
          <a:p>
            <a:pPr algn="just" eaLnBrk="0" hangingPunct="0">
              <a:lnSpc>
                <a:spcPct val="150000"/>
              </a:lnSpc>
              <a:defRPr/>
            </a:pPr>
            <a:r>
              <a:rPr lang="en-GB" sz="2400" dirty="0">
                <a:solidFill>
                  <a:schemeClr val="accent1">
                    <a:lumMod val="10000"/>
                  </a:schemeClr>
                </a:solidFill>
                <a:latin typeface="Times New Roman" panose="02020603050405020304" pitchFamily="18" charset="0"/>
                <a:ea typeface="ＭＳ Ｐゴシック" pitchFamily="1" charset="-128"/>
                <a:cs typeface="Times New Roman" panose="02020603050405020304" pitchFamily="18" charset="0"/>
              </a:rPr>
              <a:t>Varity - does not have a standard structure, e.g. text, images</a:t>
            </a:r>
            <a:endParaRPr lang="en-GB" sz="2400" dirty="0">
              <a:solidFill>
                <a:schemeClr val="tx1"/>
              </a:solidFill>
              <a:latin typeface="Times New Roman" panose="02020603050405020304" pitchFamily="18" charset="0"/>
              <a:ea typeface="ＭＳ Ｐゴシック" pitchFamily="1" charset="-128"/>
              <a:cs typeface="Times New Roman" panose="02020603050405020304" pitchFamily="18" charset="0"/>
            </a:endParaRPr>
          </a:p>
          <a:p>
            <a:pPr algn="just" eaLnBrk="0" hangingPunct="0">
              <a:lnSpc>
                <a:spcPct val="150000"/>
              </a:lnSpc>
              <a:defRPr/>
            </a:pPr>
            <a:r>
              <a:rPr lang="en-GB" sz="2400" dirty="0">
                <a:solidFill>
                  <a:schemeClr val="tx1"/>
                </a:solidFill>
                <a:latin typeface="Times New Roman" panose="02020603050405020304" pitchFamily="18" charset="0"/>
                <a:ea typeface="ＭＳ Ｐゴシック" pitchFamily="1" charset="-128"/>
                <a:cs typeface="Times New Roman" panose="02020603050405020304" pitchFamily="18" charset="0"/>
              </a:rPr>
              <a:t>Veracity- uncertainty of data </a:t>
            </a:r>
          </a:p>
          <a:p>
            <a:endParaRPr lang="en-US" dirty="0"/>
          </a:p>
        </p:txBody>
      </p:sp>
    </p:spTree>
    <p:extLst>
      <p:ext uri="{BB962C8B-B14F-4D97-AF65-F5344CB8AC3E}">
        <p14:creationId xmlns:p14="http://schemas.microsoft.com/office/powerpoint/2010/main" val="2355980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One of the top trending technology in 2015</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All the large tech company like Google, Facebook, Amazon using Big Data analytics</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In 2012, White House announced $200 million on Big Data Project</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Traditional RDBMS is not sufficient to handle big data.</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Business Organization’s use Big Data analytics to get better predictive analysis.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Objectives</a:t>
            </a:r>
            <a:r>
              <a:rPr lang="en-US" dirty="0" smtClean="0">
                <a:solidFill>
                  <a:schemeClr val="tx1"/>
                </a:solidFill>
              </a:rPr>
              <a:t> </a:t>
            </a:r>
            <a:endParaRPr lang="en-US" dirty="0">
              <a:solidFill>
                <a:schemeClr val="tx1"/>
              </a:solidFill>
            </a:endParaRPr>
          </a:p>
        </p:txBody>
      </p:sp>
      <p:sp>
        <p:nvSpPr>
          <p:cNvPr id="3" name="Content Placeholder 2"/>
          <p:cNvSpPr>
            <a:spLocks noGrp="1"/>
          </p:cNvSpPr>
          <p:nvPr>
            <p:ph sz="quarter" idx="13"/>
          </p:nvPr>
        </p:nvSpPr>
        <p:spPr/>
        <p:txBody>
          <a:bodyPr>
            <a:normAutofit/>
          </a:bodyPr>
          <a:lstStyle/>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To deeply learn about Big data and its nature .</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To learn most popular Big data framework Hadoop.</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To learn Hadoop ecosystem and how they work</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To learn how to handle large data and apply different analytical job on top of them using Hadoop ecosystem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663" y="365126"/>
            <a:ext cx="9907137" cy="1154186"/>
          </a:xfrm>
        </p:spPr>
        <p:txBody>
          <a:bodyPr>
            <a:normAutofit/>
          </a:bodyPr>
          <a:lstStyle/>
          <a:p>
            <a:pPr marL="228600" indent="-228600">
              <a:spcBef>
                <a:spcPts val="1000"/>
              </a:spcBef>
            </a:pPr>
            <a:r>
              <a:rPr lang="en-US" sz="3600" dirty="0" smtClean="0">
                <a:solidFill>
                  <a:schemeClr val="tx1"/>
                </a:solidFill>
                <a:latin typeface="Times New Roman" pitchFamily="18" charset="0"/>
                <a:ea typeface="+mn-ea"/>
                <a:cs typeface="Times New Roman" pitchFamily="18" charset="0"/>
              </a:rPr>
              <a:t>		</a:t>
            </a:r>
            <a:r>
              <a:rPr lang="en-US" dirty="0" smtClean="0">
                <a:solidFill>
                  <a:schemeClr val="tx1"/>
                </a:solidFill>
                <a:latin typeface="Times New Roman" pitchFamily="18" charset="0"/>
                <a:ea typeface="+mn-ea"/>
                <a:cs typeface="Times New Roman" pitchFamily="18" charset="0"/>
              </a:rPr>
              <a:t>Hadoop As Big Data Framework </a:t>
            </a:r>
          </a:p>
        </p:txBody>
      </p:sp>
      <p:pic>
        <p:nvPicPr>
          <p:cNvPr id="1026" name="Picture 2" descr="Hadoop Features - Hadoop Tutorial - Edureka"/>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97039" y="1801504"/>
            <a:ext cx="8270543" cy="3575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490</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Calibri Light</vt:lpstr>
      <vt:lpstr>Times New Roman</vt:lpstr>
      <vt:lpstr>Office Theme</vt:lpstr>
      <vt:lpstr>PowerPoint Presentation</vt:lpstr>
      <vt:lpstr>    BIG DATA ANALYTICS USING HADOOP ECOSYSTEM</vt:lpstr>
      <vt:lpstr>    Content</vt:lpstr>
      <vt:lpstr>Introduction </vt:lpstr>
      <vt:lpstr>What is Big Data? </vt:lpstr>
      <vt:lpstr>     Four V’s of Big Data</vt:lpstr>
      <vt:lpstr>    Motivation</vt:lpstr>
      <vt:lpstr>    Objectives </vt:lpstr>
      <vt:lpstr>  Hadoop As Big Data Framework </vt:lpstr>
      <vt:lpstr>    Hadoop Features</vt:lpstr>
      <vt:lpstr>    Technology Used</vt:lpstr>
      <vt:lpstr>   Hardware Specification</vt:lpstr>
      <vt:lpstr>     Work Flow </vt:lpstr>
      <vt:lpstr>     Data Set </vt:lpstr>
      <vt:lpstr>    Implementation</vt:lpstr>
      <vt:lpstr>    Implementation</vt:lpstr>
      <vt:lpstr>    Implementation</vt:lpstr>
      <vt:lpstr>    Implementation</vt:lpstr>
      <vt:lpstr>    Implementation</vt:lpstr>
      <vt:lpstr>   Future Scope </vt:lpstr>
      <vt:lpstr>   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and Development</dc:title>
  <dc:creator>Dell</dc:creator>
  <cp:lastModifiedBy>Microsoft account</cp:lastModifiedBy>
  <cp:revision>152</cp:revision>
  <dcterms:created xsi:type="dcterms:W3CDTF">2016-12-14T07:30:37Z</dcterms:created>
  <dcterms:modified xsi:type="dcterms:W3CDTF">2017-05-15T05:11:16Z</dcterms:modified>
</cp:coreProperties>
</file>