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9" r:id="rId7"/>
    <p:sldId id="268" r:id="rId8"/>
    <p:sldId id="262" r:id="rId9"/>
    <p:sldId id="263" r:id="rId10"/>
    <p:sldId id="264" r:id="rId11"/>
    <p:sldId id="274" r:id="rId12"/>
    <p:sldId id="270" r:id="rId13"/>
    <p:sldId id="275" r:id="rId14"/>
    <p:sldId id="271" r:id="rId15"/>
    <p:sldId id="276" r:id="rId16"/>
    <p:sldId id="272" r:id="rId17"/>
    <p:sldId id="277" r:id="rId18"/>
    <p:sldId id="273" r:id="rId19"/>
    <p:sldId id="278" r:id="rId20"/>
    <p:sldId id="395" r:id="rId21"/>
    <p:sldId id="413" r:id="rId22"/>
    <p:sldId id="414" r:id="rId23"/>
    <p:sldId id="415" r:id="rId24"/>
    <p:sldId id="416" r:id="rId25"/>
    <p:sldId id="417" r:id="rId26"/>
    <p:sldId id="396" r:id="rId27"/>
    <p:sldId id="418" r:id="rId28"/>
    <p:sldId id="419" r:id="rId29"/>
    <p:sldId id="397" r:id="rId30"/>
    <p:sldId id="420" r:id="rId31"/>
    <p:sldId id="421" r:id="rId32"/>
    <p:sldId id="422" r:id="rId33"/>
    <p:sldId id="398" r:id="rId34"/>
    <p:sldId id="400" r:id="rId35"/>
    <p:sldId id="423" r:id="rId36"/>
    <p:sldId id="424" r:id="rId37"/>
    <p:sldId id="425" r:id="rId38"/>
    <p:sldId id="426" r:id="rId39"/>
    <p:sldId id="427" r:id="rId40"/>
    <p:sldId id="428" r:id="rId41"/>
    <p:sldId id="429" r:id="rId42"/>
    <p:sldId id="430" r:id="rId43"/>
    <p:sldId id="431" r:id="rId44"/>
    <p:sldId id="441" r:id="rId45"/>
    <p:sldId id="460" r:id="rId46"/>
    <p:sldId id="443" r:id="rId47"/>
    <p:sldId id="455" r:id="rId48"/>
    <p:sldId id="433" r:id="rId49"/>
    <p:sldId id="434" r:id="rId50"/>
    <p:sldId id="461" r:id="rId51"/>
    <p:sldId id="462" r:id="rId52"/>
    <p:sldId id="444" r:id="rId53"/>
    <p:sldId id="463" r:id="rId54"/>
    <p:sldId id="464" r:id="rId55"/>
    <p:sldId id="436" r:id="rId56"/>
    <p:sldId id="474" r:id="rId57"/>
    <p:sldId id="475" r:id="rId58"/>
    <p:sldId id="487" r:id="rId59"/>
    <p:sldId id="435" r:id="rId60"/>
    <p:sldId id="465" r:id="rId61"/>
    <p:sldId id="445" r:id="rId62"/>
    <p:sldId id="446" r:id="rId63"/>
    <p:sldId id="447" r:id="rId64"/>
    <p:sldId id="437" r:id="rId65"/>
    <p:sldId id="448" r:id="rId66"/>
    <p:sldId id="449" r:id="rId67"/>
    <p:sldId id="466" r:id="rId68"/>
    <p:sldId id="467" r:id="rId69"/>
    <p:sldId id="450" r:id="rId70"/>
    <p:sldId id="451" r:id="rId71"/>
    <p:sldId id="438" r:id="rId72"/>
    <p:sldId id="468" r:id="rId73"/>
    <p:sldId id="469" r:id="rId74"/>
    <p:sldId id="439" r:id="rId75"/>
    <p:sldId id="470" r:id="rId76"/>
    <p:sldId id="440" r:id="rId77"/>
    <p:sldId id="471" r:id="rId78"/>
    <p:sldId id="472" r:id="rId79"/>
    <p:sldId id="47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2/20/2023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9143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6457950" y="6604000"/>
            <a:ext cx="2057400" cy="255126"/>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z="900" b="1" smtClean="0">
                <a:solidFill>
                  <a:schemeClr val="tx1">
                    <a:lumMod val="90000"/>
                    <a:lumOff val="10000"/>
                  </a:schemeClr>
                </a:solidFill>
                <a:latin typeface="+mn-lt"/>
              </a:rPr>
              <a:pPr/>
              <a:t>‹#›</a:t>
            </a:fld>
            <a:endParaRPr lang="en-US" sz="900"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2" y="-1280"/>
            <a:ext cx="9144000" cy="711200"/>
          </a:xfrm>
          <a:solidFill>
            <a:srgbClr val="C0C0C0">
              <a:alpha val="50000"/>
            </a:srgbClr>
          </a:solidFill>
          <a:ln>
            <a:noFill/>
          </a:ln>
        </p:spPr>
        <p:txBody>
          <a:bodyPr lIns="216000" tIns="108000" rIns="216000" bIns="108000">
            <a:normAutofit/>
          </a:bodyPr>
          <a:lstStyle>
            <a:lvl1pPr>
              <a:defRPr lang="en-US" sz="255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5"/>
            <a:ext cx="8947231" cy="5283354"/>
          </a:xfrm>
        </p:spPr>
        <p:txBody>
          <a:bodyPr>
            <a:noAutofit/>
          </a:bodyPr>
          <a:lstStyle>
            <a:lvl1pPr marL="198835" indent="-198835" algn="just">
              <a:buClr>
                <a:schemeClr val="tx1"/>
              </a:buClr>
              <a:buFont typeface="Arial" panose="020B0604020202020204" pitchFamily="34" charset="0"/>
              <a:buChar char="•"/>
              <a:defRPr sz="1800">
                <a:solidFill>
                  <a:schemeClr val="tx1"/>
                </a:solidFill>
                <a:latin typeface="Times New Roman" panose="02020603050405020304" pitchFamily="18" charset="0"/>
                <a:cs typeface="Times New Roman" panose="02020603050405020304" pitchFamily="18" charset="0"/>
              </a:defRPr>
            </a:lvl1pPr>
            <a:lvl2pPr marL="607219" indent="-264319" algn="just">
              <a:buClr>
                <a:schemeClr val="tx1"/>
              </a:buClr>
              <a:buFont typeface="Arial" panose="020B0604020202020204" pitchFamily="34" charset="0"/>
              <a:buChar char="•"/>
              <a:defRPr sz="1500">
                <a:solidFill>
                  <a:schemeClr val="tx1"/>
                </a:solidFill>
                <a:latin typeface="Times New Roman" panose="02020603050405020304" pitchFamily="18" charset="0"/>
                <a:cs typeface="Times New Roman" panose="02020603050405020304" pitchFamily="18" charset="0"/>
              </a:defRPr>
            </a:lvl2pPr>
            <a:lvl3pPr marL="857250" indent="-171450" algn="just">
              <a:buClr>
                <a:schemeClr val="tx1"/>
              </a:buClr>
              <a:buFont typeface="Arial" panose="020B0604020202020204" pitchFamily="34" charset="0"/>
              <a:buChar char="•"/>
              <a:defRPr sz="1350">
                <a:solidFill>
                  <a:schemeClr val="tx1"/>
                </a:solidFill>
                <a:latin typeface="Times New Roman" panose="02020603050405020304" pitchFamily="18" charset="0"/>
                <a:cs typeface="Times New Roman" panose="02020603050405020304" pitchFamily="18" charset="0"/>
              </a:defRPr>
            </a:lvl3pPr>
            <a:lvl4pPr marL="1200150" indent="-171450" algn="just">
              <a:buClr>
                <a:schemeClr val="tx1"/>
              </a:buClr>
              <a:buFont typeface="Arial" panose="020B0604020202020204" pitchFamily="34" charset="0"/>
              <a:buChar char="•"/>
              <a:defRPr sz="1200">
                <a:solidFill>
                  <a:schemeClr val="tx1"/>
                </a:solidFill>
                <a:latin typeface="Times New Roman" panose="02020603050405020304" pitchFamily="18" charset="0"/>
                <a:cs typeface="Times New Roman" panose="02020603050405020304" pitchFamily="18" charset="0"/>
              </a:defRPr>
            </a:lvl4pPr>
            <a:lvl5pPr marL="1543050" indent="-171450" algn="just">
              <a:buClr>
                <a:schemeClr val="tx1"/>
              </a:buClr>
              <a:buFont typeface="Arial" panose="020B0604020202020204" pitchFamily="34" charset="0"/>
              <a:buChar char="•"/>
              <a:defRPr sz="1200">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0"/>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102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9143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6457950" y="6604000"/>
            <a:ext cx="2057400" cy="255126"/>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z="900" b="1" smtClean="0">
                <a:solidFill>
                  <a:schemeClr val="tx1">
                    <a:lumMod val="90000"/>
                    <a:lumOff val="10000"/>
                  </a:schemeClr>
                </a:solidFill>
                <a:latin typeface="+mn-lt"/>
              </a:rPr>
              <a:pPr/>
              <a:t>‹#›</a:t>
            </a:fld>
            <a:endParaRPr lang="en-US" sz="900"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6851"/>
            <a:ext cx="9144000" cy="711200"/>
          </a:xfrm>
          <a:solidFill>
            <a:srgbClr val="C0C0C0">
              <a:alpha val="50000"/>
            </a:srgbClr>
          </a:solidFill>
          <a:ln>
            <a:noFill/>
          </a:ln>
        </p:spPr>
        <p:txBody>
          <a:bodyPr lIns="216000" tIns="108000" rIns="216000" bIns="108000">
            <a:normAutofit/>
          </a:bodyPr>
          <a:lstStyle>
            <a:lvl1pPr>
              <a:defRPr lang="en-US" sz="255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5"/>
            <a:ext cx="8947231" cy="5130956"/>
          </a:xfrm>
        </p:spPr>
        <p:txBody>
          <a:bodyPr>
            <a:noAutofit/>
          </a:bodyPr>
          <a:lstStyle>
            <a:lvl1pPr marL="198835" indent="-198835" algn="just">
              <a:buClr>
                <a:srgbClr val="301B92"/>
              </a:buClr>
              <a:buFont typeface="Arial" panose="020B0604020202020204" pitchFamily="34" charset="0"/>
              <a:buChar char="•"/>
              <a:defRPr sz="1800">
                <a:solidFill>
                  <a:schemeClr val="tx1"/>
                </a:solidFill>
              </a:defRPr>
            </a:lvl1pPr>
            <a:lvl2pPr marL="607219" indent="-264319" algn="just">
              <a:buClr>
                <a:srgbClr val="301B92"/>
              </a:buClr>
              <a:buFont typeface="Arial" panose="020B0604020202020204" pitchFamily="34" charset="0"/>
              <a:buChar char="•"/>
              <a:defRPr sz="1500">
                <a:solidFill>
                  <a:schemeClr val="tx1"/>
                </a:solidFill>
              </a:defRPr>
            </a:lvl2pPr>
            <a:lvl3pPr marL="857250" indent="-171450" algn="just">
              <a:buClr>
                <a:srgbClr val="301B92"/>
              </a:buClr>
              <a:buFont typeface="Arial" panose="020B0604020202020204" pitchFamily="34" charset="0"/>
              <a:buChar char="•"/>
              <a:defRPr sz="1350">
                <a:solidFill>
                  <a:schemeClr val="tx1"/>
                </a:solidFill>
              </a:defRPr>
            </a:lvl3pPr>
            <a:lvl4pPr marL="1200150" indent="-171450" algn="just">
              <a:buClr>
                <a:srgbClr val="301B92"/>
              </a:buClr>
              <a:buFont typeface="Arial" panose="020B0604020202020204" pitchFamily="34" charset="0"/>
              <a:buChar char="•"/>
              <a:defRPr sz="1200">
                <a:solidFill>
                  <a:schemeClr val="tx1"/>
                </a:solidFill>
              </a:defRPr>
            </a:lvl4pPr>
            <a:lvl5pPr marL="1543050" indent="-171450" algn="just">
              <a:buClr>
                <a:srgbClr val="301B92"/>
              </a:buClr>
              <a:buFont typeface="Arial" panose="020B0604020202020204" pitchFamily="34" charset="0"/>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36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2/20/2023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hyperlink" Target="tooltipexa.html"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hyperlink" Target="varexamplewith.html" TargetMode="External"/><Relationship Id="rId2" Type="http://schemas.openxmlformats.org/officeDocument/2006/relationships/hyperlink" Target="varexample.html" TargetMode="Externa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hyperlink" Target="demo2.html" TargetMode="External"/><Relationship Id="rId2" Type="http://schemas.openxmlformats.org/officeDocument/2006/relationships/hyperlink" Target="demo1.html" TargetMode="External"/><Relationship Id="rId1" Type="http://schemas.openxmlformats.org/officeDocument/2006/relationships/slideLayout" Target="../slideLayouts/slideLayout12.xml"/><Relationship Id="rId4" Type="http://schemas.openxmlformats.org/officeDocument/2006/relationships/hyperlink" Target="demo3.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hyperlink" Target="psuedo1.html" TargetMode="Externa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hyperlink" Target="psuedoelement.html" TargetMode="Externa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8229600" cy="914400"/>
          </a:xfrm>
        </p:spPr>
        <p:txBody>
          <a:bodyPr/>
          <a:lstStyle/>
          <a:p>
            <a:pPr algn="ctr"/>
            <a:r>
              <a:rPr lang="en-US" dirty="0"/>
              <a:t>CSS-Cascading Style Sheets</a:t>
            </a:r>
          </a:p>
        </p:txBody>
      </p:sp>
      <p:sp>
        <p:nvSpPr>
          <p:cNvPr id="3" name="Subtitle 2"/>
          <p:cNvSpPr>
            <a:spLocks noGrp="1"/>
          </p:cNvSpPr>
          <p:nvPr>
            <p:ph type="subTitle" idx="1"/>
          </p:nvPr>
        </p:nvSpPr>
        <p:spPr>
          <a:xfrm>
            <a:off x="1371600" y="1295400"/>
            <a:ext cx="6400800" cy="5181600"/>
          </a:xfrm>
        </p:spPr>
        <p:txBody>
          <a:bodyPr>
            <a:noAutofit/>
          </a:bodyPr>
          <a:lstStyle/>
          <a:p>
            <a:pPr>
              <a:buFont typeface="Arial" pitchFamily="34" charset="0"/>
              <a:buChar char="•"/>
            </a:pPr>
            <a:r>
              <a:rPr lang="en-US" sz="2800" dirty="0">
                <a:latin typeface="Times New Roman" pitchFamily="18" charset="0"/>
                <a:cs typeface="Times New Roman" pitchFamily="18" charset="0"/>
              </a:rPr>
              <a:t> </a:t>
            </a:r>
            <a:r>
              <a:rPr lang="en-US" sz="2800" dirty="0"/>
              <a:t>CSS is the language we use to style an HTML document.</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 </a:t>
            </a:r>
            <a:r>
              <a:rPr lang="en-US" sz="2800" dirty="0"/>
              <a:t>CSS describes how HTML elements are to be displayed on screen, paper, or in other media</a:t>
            </a: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 </a:t>
            </a:r>
            <a:r>
              <a:rPr lang="en-US" sz="2800" dirty="0"/>
              <a:t>CSS saves a lot of work. It can control the layout of multiple web pages all at once</a:t>
            </a:r>
          </a:p>
          <a:p>
            <a:r>
              <a:rPr lang="en-US" sz="28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Types of CSS</a:t>
            </a:r>
          </a:p>
        </p:txBody>
      </p:sp>
      <p:sp>
        <p:nvSpPr>
          <p:cNvPr id="3" name="Content Placeholder 2"/>
          <p:cNvSpPr>
            <a:spLocks noGrp="1"/>
          </p:cNvSpPr>
          <p:nvPr>
            <p:ph idx="1"/>
          </p:nvPr>
        </p:nvSpPr>
        <p:spPr/>
        <p:txBody>
          <a:bodyPr>
            <a:normAutofit fontScale="92500" lnSpcReduction="20000"/>
          </a:bodyPr>
          <a:lstStyle/>
          <a:p>
            <a:r>
              <a:rPr lang="en-US" dirty="0"/>
              <a:t>There are three ways of inserting a style sheet:</a:t>
            </a:r>
          </a:p>
          <a:p>
            <a:pPr>
              <a:buNone/>
            </a:pPr>
            <a:endParaRPr lang="en-US" dirty="0"/>
          </a:p>
          <a:p>
            <a:pPr lvl="1"/>
            <a:r>
              <a:rPr lang="en-US" sz="3000" dirty="0"/>
              <a:t>External CSS</a:t>
            </a:r>
          </a:p>
          <a:p>
            <a:pPr lvl="1"/>
            <a:endParaRPr lang="en-US" sz="3000" dirty="0"/>
          </a:p>
          <a:p>
            <a:pPr lvl="1"/>
            <a:r>
              <a:rPr lang="en-US" sz="3000" dirty="0"/>
              <a:t>Internal CSS</a:t>
            </a:r>
          </a:p>
          <a:p>
            <a:pPr lvl="1">
              <a:buNone/>
            </a:pPr>
            <a:endParaRPr lang="en-US" sz="3000" dirty="0"/>
          </a:p>
          <a:p>
            <a:pPr lvl="1"/>
            <a:r>
              <a:rPr lang="en-US" sz="3000" dirty="0"/>
              <a:t>Inline CSS</a:t>
            </a:r>
            <a:endParaRPr lang="en-US" dirty="0"/>
          </a:p>
          <a:p>
            <a:pPr>
              <a:buNone/>
            </a:pPr>
            <a:br>
              <a:rPr lang="en-US" dirty="0"/>
            </a:br>
            <a:endParaRPr lang="en-US" dirty="0"/>
          </a:p>
          <a:p>
            <a:pPr>
              <a:buNone/>
            </a:pPr>
            <a:r>
              <a:rPr lang="en-US" dirty="0">
                <a:latin typeface="Times New Roman" pitchFamily="18" charset="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CD1D-B074-148B-D501-8920D3C12755}"/>
              </a:ext>
            </a:extLst>
          </p:cNvPr>
          <p:cNvSpPr>
            <a:spLocks noGrp="1"/>
          </p:cNvSpPr>
          <p:nvPr>
            <p:ph type="title"/>
          </p:nvPr>
        </p:nvSpPr>
        <p:spPr/>
        <p:txBody>
          <a:bodyPr/>
          <a:lstStyle/>
          <a:p>
            <a:r>
              <a:rPr lang="en-US" dirty="0"/>
              <a:t>Inline CSS</a:t>
            </a:r>
            <a:endParaRPr lang="en-IN" dirty="0"/>
          </a:p>
        </p:txBody>
      </p:sp>
      <p:sp>
        <p:nvSpPr>
          <p:cNvPr id="3" name="Content Placeholder 2">
            <a:extLst>
              <a:ext uri="{FF2B5EF4-FFF2-40B4-BE49-F238E27FC236}">
                <a16:creationId xmlns:a16="http://schemas.microsoft.com/office/drawing/2014/main" id="{5723EAF5-1F0F-F0A9-B098-744541A33A46}"/>
              </a:ext>
            </a:extLst>
          </p:cNvPr>
          <p:cNvSpPr>
            <a:spLocks noGrp="1"/>
          </p:cNvSpPr>
          <p:nvPr>
            <p:ph idx="1"/>
          </p:nvPr>
        </p:nvSpPr>
        <p:spPr/>
        <p:txBody>
          <a:bodyPr>
            <a:normAutofit fontScale="92500" lnSpcReduction="10000"/>
          </a:bodyPr>
          <a:lstStyle/>
          <a:p>
            <a:pPr hangingPunct="0"/>
            <a:r>
              <a:rPr lang="en-US" dirty="0"/>
              <a:t>It is possible to place CSS right in your HTML code, and this method of CSS usage is referred to as </a:t>
            </a:r>
            <a:r>
              <a:rPr lang="en-US" b="1" dirty="0"/>
              <a:t>inline </a:t>
            </a:r>
            <a:r>
              <a:rPr lang="en-US" b="1" dirty="0" err="1"/>
              <a:t>css</a:t>
            </a:r>
            <a:r>
              <a:rPr lang="en-US" dirty="0"/>
              <a:t>. </a:t>
            </a:r>
          </a:p>
          <a:p>
            <a:pPr hangingPunct="0"/>
            <a:r>
              <a:rPr lang="en-US" dirty="0"/>
              <a:t>Inline CSS has the </a:t>
            </a:r>
            <a:r>
              <a:rPr lang="en-US" b="1" dirty="0"/>
              <a:t>highest priority </a:t>
            </a:r>
            <a:r>
              <a:rPr lang="en-US" dirty="0"/>
              <a:t>out of external, internal, and inline CSS. </a:t>
            </a:r>
          </a:p>
          <a:p>
            <a:pPr hangingPunct="0"/>
            <a:r>
              <a:rPr lang="en-US" dirty="0"/>
              <a:t>So we can </a:t>
            </a:r>
            <a:r>
              <a:rPr lang="en-US" b="1" dirty="0"/>
              <a:t>override styles </a:t>
            </a:r>
            <a:r>
              <a:rPr lang="en-US" dirty="0"/>
              <a:t>that are defined in external or internal by using inline CSS. </a:t>
            </a:r>
          </a:p>
          <a:p>
            <a:r>
              <a:rPr lang="en-US" dirty="0"/>
              <a:t>to add a style inside an HTML </a:t>
            </a:r>
            <a:r>
              <a:rPr lang="en-US" dirty="0" err="1"/>
              <a:t>element,specify</a:t>
            </a:r>
            <a:r>
              <a:rPr lang="en-US" dirty="0"/>
              <a:t> the desired CSS properties with the </a:t>
            </a:r>
            <a:r>
              <a:rPr lang="en-US" b="1" dirty="0"/>
              <a:t>style</a:t>
            </a:r>
            <a:r>
              <a:rPr lang="en-US" dirty="0"/>
              <a:t> HTML attribute. </a:t>
            </a:r>
          </a:p>
          <a:p>
            <a:endParaRPr lang="en-IN" dirty="0"/>
          </a:p>
        </p:txBody>
      </p:sp>
    </p:spTree>
    <p:extLst>
      <p:ext uri="{BB962C8B-B14F-4D97-AF65-F5344CB8AC3E}">
        <p14:creationId xmlns:p14="http://schemas.microsoft.com/office/powerpoint/2010/main" val="33008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Inline CSS</a:t>
            </a:r>
          </a:p>
        </p:txBody>
      </p:sp>
      <p:sp>
        <p:nvSpPr>
          <p:cNvPr id="3" name="Content Placeholder 2"/>
          <p:cNvSpPr>
            <a:spLocks noGrp="1"/>
          </p:cNvSpPr>
          <p:nvPr>
            <p:ph idx="1"/>
          </p:nvPr>
        </p:nvSpPr>
        <p:spPr/>
        <p:txBody>
          <a:bodyPr>
            <a:normAutofit fontScale="92500" lnSpcReduction="20000"/>
          </a:bodyPr>
          <a:lstStyle/>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&lt;h1 style="</a:t>
            </a:r>
            <a:r>
              <a:rPr lang="en-US" dirty="0" err="1"/>
              <a:t>color:blue;text-align:center</a:t>
            </a:r>
            <a:r>
              <a:rPr lang="en-US" dirty="0"/>
              <a:t>;"&gt;This is a heading&lt;/h1&gt;</a:t>
            </a:r>
          </a:p>
          <a:p>
            <a:pPr>
              <a:buNone/>
            </a:pPr>
            <a:r>
              <a:rPr lang="en-US" dirty="0"/>
              <a:t>&lt;p style="</a:t>
            </a:r>
            <a:r>
              <a:rPr lang="en-US" dirty="0" err="1"/>
              <a:t>color:red</a:t>
            </a:r>
            <a:r>
              <a:rPr lang="en-US" dirty="0"/>
              <a:t>;"&gt;This is a paragraph.&lt;/p&gt;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631D-E59B-6F2F-E1D2-06859B71D670}"/>
              </a:ext>
            </a:extLst>
          </p:cNvPr>
          <p:cNvSpPr>
            <a:spLocks noGrp="1"/>
          </p:cNvSpPr>
          <p:nvPr>
            <p:ph type="title"/>
          </p:nvPr>
        </p:nvSpPr>
        <p:spPr/>
        <p:txBody>
          <a:bodyPr/>
          <a:lstStyle/>
          <a:p>
            <a:r>
              <a:rPr lang="en-US" dirty="0"/>
              <a:t>Internal CSS</a:t>
            </a:r>
            <a:endParaRPr lang="en-IN" dirty="0"/>
          </a:p>
        </p:txBody>
      </p:sp>
      <p:sp>
        <p:nvSpPr>
          <p:cNvPr id="3" name="Content Placeholder 2">
            <a:extLst>
              <a:ext uri="{FF2B5EF4-FFF2-40B4-BE49-F238E27FC236}">
                <a16:creationId xmlns:a16="http://schemas.microsoft.com/office/drawing/2014/main" id="{D88C1DCC-B7C2-0FA9-AA52-36552B9AE802}"/>
              </a:ext>
            </a:extLst>
          </p:cNvPr>
          <p:cNvSpPr>
            <a:spLocks noGrp="1"/>
          </p:cNvSpPr>
          <p:nvPr>
            <p:ph idx="1"/>
          </p:nvPr>
        </p:nvSpPr>
        <p:spPr/>
        <p:txBody>
          <a:bodyPr/>
          <a:lstStyle/>
          <a:p>
            <a:pPr hangingPunct="0"/>
            <a:r>
              <a:rPr lang="en-US" dirty="0"/>
              <a:t>This type of CSS is only for </a:t>
            </a:r>
            <a:r>
              <a:rPr lang="en-US" b="1" dirty="0"/>
              <a:t>Single Web Page</a:t>
            </a:r>
            <a:r>
              <a:rPr lang="en-US" dirty="0"/>
              <a:t>.</a:t>
            </a:r>
          </a:p>
          <a:p>
            <a:r>
              <a:rPr lang="en-US" dirty="0"/>
              <a:t>When using internal CSS, we must add a new tag, </a:t>
            </a:r>
            <a:r>
              <a:rPr lang="en-US" b="1" dirty="0"/>
              <a:t>&lt;style&gt;, </a:t>
            </a:r>
            <a:r>
              <a:rPr lang="en-US" dirty="0"/>
              <a:t>inside the </a:t>
            </a:r>
            <a:r>
              <a:rPr lang="en-US" b="1" dirty="0"/>
              <a:t>&lt;head&gt; </a:t>
            </a:r>
            <a:r>
              <a:rPr lang="en-US" dirty="0"/>
              <a:t>tag. </a:t>
            </a:r>
          </a:p>
          <a:p>
            <a:r>
              <a:rPr lang="en-US" dirty="0"/>
              <a:t>The HTML code below contains an example of &lt;style&gt;'s usage. </a:t>
            </a:r>
          </a:p>
          <a:p>
            <a:endParaRPr lang="en-IN" dirty="0"/>
          </a:p>
        </p:txBody>
      </p:sp>
    </p:spTree>
    <p:extLst>
      <p:ext uri="{BB962C8B-B14F-4D97-AF65-F5344CB8AC3E}">
        <p14:creationId xmlns:p14="http://schemas.microsoft.com/office/powerpoint/2010/main" val="210847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38200"/>
          </a:xfrm>
        </p:spPr>
        <p:txBody>
          <a:bodyPr>
            <a:normAutofit/>
          </a:bodyPr>
          <a:lstStyle/>
          <a:p>
            <a:pPr algn="ctr"/>
            <a:r>
              <a:rPr lang="en-US" dirty="0"/>
              <a:t>Internal CSS</a:t>
            </a:r>
          </a:p>
        </p:txBody>
      </p:sp>
      <p:sp>
        <p:nvSpPr>
          <p:cNvPr id="3" name="Content Placeholder 2"/>
          <p:cNvSpPr>
            <a:spLocks noGrp="1"/>
          </p:cNvSpPr>
          <p:nvPr>
            <p:ph idx="1"/>
          </p:nvPr>
        </p:nvSpPr>
        <p:spPr>
          <a:xfrm>
            <a:off x="1435608" y="1219200"/>
            <a:ext cx="7498080" cy="5486400"/>
          </a:xfrm>
        </p:spPr>
        <p:txBody>
          <a:bodyPr>
            <a:normAutofit fontScale="47500" lnSpcReduction="20000"/>
          </a:bodyPr>
          <a:lstStyle/>
          <a:p>
            <a:pPr>
              <a:buNone/>
            </a:pPr>
            <a:r>
              <a:rPr lang="en-US" sz="3800" dirty="0"/>
              <a:t>&lt;!DOCTYPE html&gt;</a:t>
            </a:r>
          </a:p>
          <a:p>
            <a:pPr>
              <a:buNone/>
            </a:pPr>
            <a:r>
              <a:rPr lang="en-US" sz="3800" dirty="0"/>
              <a:t>&lt;html&gt;</a:t>
            </a:r>
          </a:p>
          <a:p>
            <a:pPr>
              <a:buNone/>
            </a:pPr>
            <a:r>
              <a:rPr lang="en-US" sz="3800" dirty="0"/>
              <a:t>&lt;head&gt;</a:t>
            </a:r>
          </a:p>
          <a:p>
            <a:pPr>
              <a:buNone/>
            </a:pPr>
            <a:r>
              <a:rPr lang="en-US" sz="3800" dirty="0"/>
              <a:t>&lt;style&gt;</a:t>
            </a:r>
          </a:p>
          <a:p>
            <a:pPr>
              <a:buNone/>
            </a:pPr>
            <a:r>
              <a:rPr lang="en-US" sz="3800" dirty="0"/>
              <a:t>body {</a:t>
            </a:r>
          </a:p>
          <a:p>
            <a:pPr>
              <a:buNone/>
            </a:pPr>
            <a:r>
              <a:rPr lang="en-US" sz="3800" dirty="0"/>
              <a:t>  background-color: linen;</a:t>
            </a:r>
          </a:p>
          <a:p>
            <a:pPr>
              <a:buNone/>
            </a:pPr>
            <a:r>
              <a:rPr lang="en-US" sz="3800" dirty="0"/>
              <a:t>}</a:t>
            </a:r>
          </a:p>
          <a:p>
            <a:pPr>
              <a:buNone/>
            </a:pPr>
            <a:r>
              <a:rPr lang="en-US" sz="3800" dirty="0"/>
              <a:t>h1 {</a:t>
            </a:r>
          </a:p>
          <a:p>
            <a:pPr>
              <a:buNone/>
            </a:pPr>
            <a:r>
              <a:rPr lang="en-US" sz="3800" dirty="0"/>
              <a:t>  color: maroon;</a:t>
            </a:r>
          </a:p>
          <a:p>
            <a:pPr>
              <a:buNone/>
            </a:pPr>
            <a:r>
              <a:rPr lang="en-US" sz="3800" dirty="0"/>
              <a:t>  margin-left: 40px;</a:t>
            </a:r>
          </a:p>
          <a:p>
            <a:pPr>
              <a:buNone/>
            </a:pPr>
            <a:r>
              <a:rPr lang="en-US" sz="3800" dirty="0"/>
              <a:t>} </a:t>
            </a:r>
          </a:p>
          <a:p>
            <a:pPr>
              <a:buNone/>
            </a:pPr>
            <a:r>
              <a:rPr lang="en-US" sz="3800" dirty="0"/>
              <a:t>&lt;/style&gt;</a:t>
            </a:r>
          </a:p>
          <a:p>
            <a:pPr>
              <a:buNone/>
            </a:pPr>
            <a:r>
              <a:rPr lang="en-US" sz="3800" dirty="0"/>
              <a:t>&lt;/head&gt;</a:t>
            </a:r>
          </a:p>
          <a:p>
            <a:pPr>
              <a:buNone/>
            </a:pPr>
            <a:r>
              <a:rPr lang="en-US" sz="3800" dirty="0"/>
              <a:t>&lt;body&gt;</a:t>
            </a:r>
          </a:p>
          <a:p>
            <a:pPr>
              <a:buNone/>
            </a:pPr>
            <a:r>
              <a:rPr lang="en-US" sz="3800" dirty="0"/>
              <a:t>&lt;h1&gt;This is a heading&lt;/h1&gt;</a:t>
            </a:r>
          </a:p>
          <a:p>
            <a:pPr>
              <a:buNone/>
            </a:pPr>
            <a:r>
              <a:rPr lang="en-US" sz="3800" dirty="0"/>
              <a:t>&lt;p&gt;This is a paragraph.&lt;/p&gt;</a:t>
            </a:r>
          </a:p>
          <a:p>
            <a:pPr>
              <a:buNone/>
            </a:pPr>
            <a:r>
              <a:rPr lang="en-US" sz="3800" dirty="0"/>
              <a:t>&lt;/body&gt;</a:t>
            </a:r>
          </a:p>
          <a:p>
            <a:pPr>
              <a:buNone/>
            </a:pPr>
            <a:r>
              <a:rPr lang="en-US" sz="3800" dirty="0"/>
              <a:t>&lt;/html&gt;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B831-9BA9-519D-68C1-EA0F730F1195}"/>
              </a:ext>
            </a:extLst>
          </p:cNvPr>
          <p:cNvSpPr>
            <a:spLocks noGrp="1"/>
          </p:cNvSpPr>
          <p:nvPr>
            <p:ph type="title"/>
          </p:nvPr>
        </p:nvSpPr>
        <p:spPr/>
        <p:txBody>
          <a:bodyPr/>
          <a:lstStyle/>
          <a:p>
            <a:r>
              <a:rPr lang="en-US" dirty="0"/>
              <a:t>External CSS</a:t>
            </a:r>
            <a:endParaRPr lang="en-IN" dirty="0"/>
          </a:p>
        </p:txBody>
      </p:sp>
      <p:sp>
        <p:nvSpPr>
          <p:cNvPr id="3" name="Content Placeholder 2">
            <a:extLst>
              <a:ext uri="{FF2B5EF4-FFF2-40B4-BE49-F238E27FC236}">
                <a16:creationId xmlns:a16="http://schemas.microsoft.com/office/drawing/2014/main" id="{18093518-E1A9-A9EF-6222-BC895B081190}"/>
              </a:ext>
            </a:extLst>
          </p:cNvPr>
          <p:cNvSpPr>
            <a:spLocks noGrp="1"/>
          </p:cNvSpPr>
          <p:nvPr>
            <p:ph idx="1"/>
          </p:nvPr>
        </p:nvSpPr>
        <p:spPr/>
        <p:txBody>
          <a:bodyPr/>
          <a:lstStyle/>
          <a:p>
            <a:r>
              <a:rPr lang="en-US" dirty="0"/>
              <a:t>Placing CSS in a separate file allows the web designer to completely differentiate between content (HTML) and design (CSS). </a:t>
            </a:r>
          </a:p>
          <a:p>
            <a:r>
              <a:rPr lang="en-US" dirty="0"/>
              <a:t>External CSS is a file that contains </a:t>
            </a:r>
            <a:r>
              <a:rPr lang="en-US" b="1" dirty="0"/>
              <a:t>only CSS </a:t>
            </a:r>
            <a:r>
              <a:rPr lang="en-US" dirty="0"/>
              <a:t>code and is saved with a </a:t>
            </a:r>
            <a:r>
              <a:rPr lang="en-US" b="1" dirty="0"/>
              <a:t>".</a:t>
            </a:r>
            <a:r>
              <a:rPr lang="en-US" b="1" dirty="0" err="1"/>
              <a:t>css</a:t>
            </a:r>
            <a:r>
              <a:rPr lang="en-US" b="1" dirty="0"/>
              <a:t>"</a:t>
            </a:r>
            <a:r>
              <a:rPr lang="en-US" dirty="0"/>
              <a:t> file extension. </a:t>
            </a:r>
          </a:p>
          <a:p>
            <a:pPr hangingPunct="0"/>
            <a:r>
              <a:rPr lang="en-US" dirty="0"/>
              <a:t>This CSS file is referenced in  HTML using the </a:t>
            </a:r>
            <a:r>
              <a:rPr lang="en-US" b="1" dirty="0"/>
              <a:t>&lt;link&gt; instead of &lt;style&gt;</a:t>
            </a:r>
            <a:r>
              <a:rPr lang="en-US" dirty="0"/>
              <a:t>.</a:t>
            </a:r>
            <a:r>
              <a:rPr lang="en-US" b="1" dirty="0"/>
              <a:t> </a:t>
            </a:r>
          </a:p>
          <a:p>
            <a:endParaRPr lang="en-US" dirty="0"/>
          </a:p>
          <a:p>
            <a:endParaRPr lang="en-IN" dirty="0"/>
          </a:p>
        </p:txBody>
      </p:sp>
    </p:spTree>
    <p:extLst>
      <p:ext uri="{BB962C8B-B14F-4D97-AF65-F5344CB8AC3E}">
        <p14:creationId xmlns:p14="http://schemas.microsoft.com/office/powerpoint/2010/main" val="39100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External CSS</a:t>
            </a:r>
          </a:p>
        </p:txBody>
      </p:sp>
      <p:sp>
        <p:nvSpPr>
          <p:cNvPr id="3" name="Content Placeholder 2"/>
          <p:cNvSpPr>
            <a:spLocks noGrp="1"/>
          </p:cNvSpPr>
          <p:nvPr>
            <p:ph idx="1"/>
          </p:nvPr>
        </p:nvSpPr>
        <p:spPr>
          <a:xfrm>
            <a:off x="1435608" y="1295400"/>
            <a:ext cx="7498080" cy="5334000"/>
          </a:xfrm>
        </p:spPr>
        <p:txBody>
          <a:bodyPr>
            <a:normAutofit fontScale="40000" lnSpcReduction="20000"/>
          </a:bodyPr>
          <a:lstStyle/>
          <a:p>
            <a:pPr>
              <a:buNone/>
            </a:pPr>
            <a:r>
              <a:rPr lang="en-US" b="1" u="sng" dirty="0"/>
              <a:t>HTML   File:</a:t>
            </a:r>
          </a:p>
          <a:p>
            <a:pPr>
              <a:buNone/>
            </a:pPr>
            <a:r>
              <a:rPr lang="en-US" sz="4500" dirty="0"/>
              <a:t>&lt;!DOCTYPE html&gt;</a:t>
            </a:r>
          </a:p>
          <a:p>
            <a:pPr>
              <a:buNone/>
            </a:pPr>
            <a:r>
              <a:rPr lang="en-US" sz="4500" dirty="0"/>
              <a:t>&lt;html&gt;</a:t>
            </a:r>
          </a:p>
          <a:p>
            <a:pPr>
              <a:buNone/>
            </a:pPr>
            <a:r>
              <a:rPr lang="en-US" sz="4500" dirty="0"/>
              <a:t>	&lt;head&gt;</a:t>
            </a:r>
          </a:p>
          <a:p>
            <a:pPr>
              <a:buNone/>
            </a:pPr>
            <a:r>
              <a:rPr lang="en-US" sz="4500" dirty="0"/>
              <a:t>	&lt;link </a:t>
            </a:r>
            <a:r>
              <a:rPr lang="en-US" sz="4500" dirty="0" err="1"/>
              <a:t>rel</a:t>
            </a:r>
            <a:r>
              <a:rPr lang="en-US" sz="4500" dirty="0"/>
              <a:t>="</a:t>
            </a:r>
            <a:r>
              <a:rPr lang="en-US" sz="4500" dirty="0" err="1"/>
              <a:t>stylesheet</a:t>
            </a:r>
            <a:r>
              <a:rPr lang="en-US" sz="4500" dirty="0"/>
              <a:t>" </a:t>
            </a:r>
            <a:r>
              <a:rPr lang="en-US" sz="4500" dirty="0" err="1"/>
              <a:t>href</a:t>
            </a:r>
            <a:r>
              <a:rPr lang="en-US" sz="4500" dirty="0"/>
              <a:t>="mystyle.css"&gt;</a:t>
            </a:r>
          </a:p>
          <a:p>
            <a:pPr>
              <a:buNone/>
            </a:pPr>
            <a:r>
              <a:rPr lang="en-US" sz="4500" dirty="0"/>
              <a:t>	&lt;/head&gt;</a:t>
            </a:r>
          </a:p>
          <a:p>
            <a:pPr>
              <a:buNone/>
            </a:pPr>
            <a:r>
              <a:rPr lang="en-US" sz="4500" dirty="0"/>
              <a:t>&lt;body&gt;</a:t>
            </a:r>
          </a:p>
          <a:p>
            <a:pPr>
              <a:buNone/>
            </a:pPr>
            <a:r>
              <a:rPr lang="en-US" sz="4500" dirty="0"/>
              <a:t>	&lt;h1&gt;This is a heading&lt;/h1&gt;</a:t>
            </a:r>
          </a:p>
          <a:p>
            <a:pPr>
              <a:buNone/>
            </a:pPr>
            <a:r>
              <a:rPr lang="en-US" sz="4500" dirty="0"/>
              <a:t>	&lt;p&gt;This is a paragraph.&lt;/p&gt;</a:t>
            </a:r>
          </a:p>
          <a:p>
            <a:pPr>
              <a:buNone/>
            </a:pPr>
            <a:r>
              <a:rPr lang="en-US" sz="4500" dirty="0"/>
              <a:t>&lt;/body&gt;</a:t>
            </a:r>
          </a:p>
          <a:p>
            <a:pPr>
              <a:buNone/>
            </a:pPr>
            <a:r>
              <a:rPr lang="en-US" sz="4500" dirty="0"/>
              <a:t>&lt;/html&gt;</a:t>
            </a:r>
          </a:p>
          <a:p>
            <a:pPr>
              <a:buNone/>
            </a:pPr>
            <a:r>
              <a:rPr lang="en-US" sz="4500" b="1" u="sng" dirty="0"/>
              <a:t>CSS File: mystyle.css</a:t>
            </a:r>
          </a:p>
          <a:p>
            <a:pPr>
              <a:buNone/>
            </a:pPr>
            <a:r>
              <a:rPr lang="en-US" sz="4500" dirty="0"/>
              <a:t>body {</a:t>
            </a:r>
            <a:br>
              <a:rPr lang="en-US" sz="4500" dirty="0"/>
            </a:br>
            <a:r>
              <a:rPr lang="en-US" sz="4500" dirty="0"/>
              <a:t>  background-color: </a:t>
            </a:r>
            <a:r>
              <a:rPr lang="en-US" sz="4500" dirty="0" err="1"/>
              <a:t>lightblue</a:t>
            </a:r>
            <a:r>
              <a:rPr lang="en-US" sz="4500" dirty="0"/>
              <a:t>;</a:t>
            </a:r>
            <a:br>
              <a:rPr lang="en-US" sz="4500" dirty="0"/>
            </a:br>
            <a:r>
              <a:rPr lang="en-US" sz="4500" dirty="0"/>
              <a:t>}</a:t>
            </a:r>
            <a:br>
              <a:rPr lang="en-US" sz="4500" dirty="0"/>
            </a:br>
            <a:br>
              <a:rPr lang="en-US" sz="4500" dirty="0"/>
            </a:br>
            <a:r>
              <a:rPr lang="en-US" sz="4500" dirty="0"/>
              <a:t>h1 {</a:t>
            </a:r>
            <a:br>
              <a:rPr lang="en-US" sz="4500" dirty="0"/>
            </a:br>
            <a:r>
              <a:rPr lang="en-US" sz="4500" dirty="0"/>
              <a:t>  color: navy;</a:t>
            </a:r>
            <a:br>
              <a:rPr lang="en-US" sz="4500" dirty="0"/>
            </a:br>
            <a:r>
              <a:rPr lang="en-US" sz="4500" dirty="0"/>
              <a:t>  margin-left: 20px;</a:t>
            </a:r>
            <a:br>
              <a:rPr lang="en-US" sz="4500" dirty="0"/>
            </a:br>
            <a:r>
              <a:rPr lang="en-US" sz="4500" dirty="0"/>
              <a:t>}</a:t>
            </a:r>
            <a:endParaRPr lang="en-US" sz="4500" b="1"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388A-CE4E-1DC4-CFC1-A82DC031A2DD}"/>
              </a:ext>
            </a:extLst>
          </p:cNvPr>
          <p:cNvSpPr>
            <a:spLocks noGrp="1"/>
          </p:cNvSpPr>
          <p:nvPr>
            <p:ph type="title"/>
          </p:nvPr>
        </p:nvSpPr>
        <p:spPr/>
        <p:txBody>
          <a:bodyPr/>
          <a:lstStyle/>
          <a:p>
            <a:r>
              <a:rPr lang="en-US" dirty="0"/>
              <a:t>External CSS</a:t>
            </a:r>
            <a:endParaRPr lang="en-IN" dirty="0"/>
          </a:p>
        </p:txBody>
      </p:sp>
      <p:sp>
        <p:nvSpPr>
          <p:cNvPr id="3" name="Content Placeholder 2">
            <a:extLst>
              <a:ext uri="{FF2B5EF4-FFF2-40B4-BE49-F238E27FC236}">
                <a16:creationId xmlns:a16="http://schemas.microsoft.com/office/drawing/2014/main" id="{F4D59133-E239-59BE-6243-630B26E3FB74}"/>
              </a:ext>
            </a:extLst>
          </p:cNvPr>
          <p:cNvSpPr>
            <a:spLocks noGrp="1"/>
          </p:cNvSpPr>
          <p:nvPr>
            <p:ph idx="1"/>
          </p:nvPr>
        </p:nvSpPr>
        <p:spPr/>
        <p:txBody>
          <a:bodyPr>
            <a:normAutofit lnSpcReduction="10000"/>
          </a:bodyPr>
          <a:lstStyle/>
          <a:p>
            <a:r>
              <a:rPr lang="en-US" dirty="0"/>
              <a:t>Advantages:</a:t>
            </a:r>
          </a:p>
          <a:p>
            <a:pPr lvl="1" hangingPunct="0"/>
            <a:r>
              <a:rPr lang="en-US" dirty="0"/>
              <a:t>It keeps your website design and content separate. </a:t>
            </a:r>
          </a:p>
          <a:p>
            <a:pPr lvl="1" hangingPunct="0"/>
            <a:r>
              <a:rPr lang="en-US" dirty="0"/>
              <a:t>It's much easier to reuse your CSS code if you have it in a separate file. </a:t>
            </a:r>
          </a:p>
          <a:p>
            <a:pPr lvl="1" hangingPunct="0"/>
            <a:r>
              <a:rPr lang="en-US" dirty="0"/>
              <a:t>Instead of typing the same CSS code on every web page you have, simply have many pages refer to a single CSS file with the "link" tag. </a:t>
            </a:r>
          </a:p>
          <a:p>
            <a:pPr lvl="1" hangingPunct="0"/>
            <a:r>
              <a:rPr lang="en-US" dirty="0"/>
              <a:t>You can make drastic changes to your web pages with just a few changes in a single CSS file.</a:t>
            </a:r>
          </a:p>
          <a:p>
            <a:endParaRPr lang="en-US" dirty="0"/>
          </a:p>
          <a:p>
            <a:endParaRPr lang="en-IN" dirty="0"/>
          </a:p>
        </p:txBody>
      </p:sp>
    </p:spTree>
    <p:extLst>
      <p:ext uri="{BB962C8B-B14F-4D97-AF65-F5344CB8AC3E}">
        <p14:creationId xmlns:p14="http://schemas.microsoft.com/office/powerpoint/2010/main" val="227973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CSS Comments</a:t>
            </a:r>
          </a:p>
        </p:txBody>
      </p:sp>
      <p:sp>
        <p:nvSpPr>
          <p:cNvPr id="3" name="Content Placeholder 2"/>
          <p:cNvSpPr>
            <a:spLocks noGrp="1"/>
          </p:cNvSpPr>
          <p:nvPr>
            <p:ph idx="1"/>
          </p:nvPr>
        </p:nvSpPr>
        <p:spPr/>
        <p:txBody>
          <a:bodyPr>
            <a:normAutofit fontScale="40000" lnSpcReduction="20000"/>
          </a:bodyPr>
          <a:lstStyle/>
          <a:p>
            <a:pPr>
              <a:buNone/>
            </a:pPr>
            <a:r>
              <a:rPr lang="en-US" sz="4800" dirty="0"/>
              <a:t>&lt;!DOCTYPE html&gt;</a:t>
            </a:r>
          </a:p>
          <a:p>
            <a:pPr>
              <a:buNone/>
            </a:pPr>
            <a:r>
              <a:rPr lang="en-US" sz="4800" dirty="0"/>
              <a:t>&lt;html&gt;</a:t>
            </a:r>
          </a:p>
          <a:p>
            <a:pPr>
              <a:buNone/>
            </a:pPr>
            <a:r>
              <a:rPr lang="en-US" sz="4800" dirty="0"/>
              <a:t>&lt;head&gt;</a:t>
            </a:r>
          </a:p>
          <a:p>
            <a:pPr>
              <a:buNone/>
            </a:pPr>
            <a:r>
              <a:rPr lang="en-US" sz="4800" dirty="0"/>
              <a:t>&lt;style&gt;</a:t>
            </a:r>
          </a:p>
          <a:p>
            <a:pPr>
              <a:buNone/>
            </a:pPr>
            <a:r>
              <a:rPr lang="en-US" sz="4800" dirty="0"/>
              <a:t>p {</a:t>
            </a:r>
          </a:p>
          <a:p>
            <a:pPr>
              <a:buNone/>
            </a:pPr>
            <a:r>
              <a:rPr lang="en-US" sz="4800" dirty="0"/>
              <a:t>  color: red;  /* Set text color to red */</a:t>
            </a:r>
          </a:p>
          <a:p>
            <a:pPr>
              <a:buNone/>
            </a:pPr>
            <a:r>
              <a:rPr lang="en-US" sz="4800" dirty="0"/>
              <a:t>} </a:t>
            </a:r>
          </a:p>
          <a:p>
            <a:pPr>
              <a:buNone/>
            </a:pPr>
            <a:r>
              <a:rPr lang="en-US" sz="4800" dirty="0"/>
              <a:t>&lt;/style&gt;</a:t>
            </a:r>
          </a:p>
          <a:p>
            <a:pPr>
              <a:buNone/>
            </a:pPr>
            <a:r>
              <a:rPr lang="en-US" sz="4800" dirty="0"/>
              <a:t>&lt;/head&gt;</a:t>
            </a:r>
          </a:p>
          <a:p>
            <a:pPr>
              <a:buNone/>
            </a:pPr>
            <a:r>
              <a:rPr lang="en-US" sz="4800" dirty="0"/>
              <a:t>&lt;body&gt;</a:t>
            </a:r>
          </a:p>
          <a:p>
            <a:pPr>
              <a:buNone/>
            </a:pPr>
            <a:r>
              <a:rPr lang="en-US" sz="4800" dirty="0"/>
              <a:t>&lt;p&gt;Hello World!&lt;/p&gt;</a:t>
            </a:r>
          </a:p>
          <a:p>
            <a:pPr>
              <a:buNone/>
            </a:pPr>
            <a:r>
              <a:rPr lang="en-US" sz="4800" dirty="0"/>
              <a:t>&lt;p&gt;This paragraph is styled with CSS.&lt;/p&gt;</a:t>
            </a:r>
          </a:p>
          <a:p>
            <a:pPr>
              <a:buNone/>
            </a:pPr>
            <a:r>
              <a:rPr lang="en-US" sz="4800" dirty="0"/>
              <a:t>&lt;p&gt;CSS comments are not shown in the output.&lt;/p&gt;</a:t>
            </a:r>
          </a:p>
          <a:p>
            <a:pPr>
              <a:buNone/>
            </a:pPr>
            <a:r>
              <a:rPr lang="en-US" sz="4800" dirty="0"/>
              <a:t>&lt;/body&gt;</a:t>
            </a:r>
          </a:p>
          <a:p>
            <a:pPr>
              <a:buNone/>
            </a:pPr>
            <a:r>
              <a:rPr lang="en-US" sz="4800" dirty="0"/>
              <a:t>&lt;/html&gt;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7F25-6648-4683-8336-48EDD11918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723CDE-E2EF-612F-B8DC-54DD709532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0088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CSS Syntax</a:t>
            </a:r>
          </a:p>
        </p:txBody>
      </p:sp>
      <p:pic>
        <p:nvPicPr>
          <p:cNvPr id="1026" name="Picture 2"/>
          <p:cNvPicPr>
            <a:picLocks noGrp="1" noChangeAspect="1" noChangeArrowheads="1"/>
          </p:cNvPicPr>
          <p:nvPr>
            <p:ph idx="1"/>
          </p:nvPr>
        </p:nvPicPr>
        <p:blipFill>
          <a:blip r:embed="rId2"/>
          <a:srcRect/>
          <a:stretch>
            <a:fillRect/>
          </a:stretch>
        </p:blipFill>
        <p:spPr bwMode="auto">
          <a:xfrm>
            <a:off x="1524000" y="1600200"/>
            <a:ext cx="7254639" cy="38100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Property</a:t>
            </a:r>
          </a:p>
        </p:txBody>
      </p:sp>
      <p:sp>
        <p:nvSpPr>
          <p:cNvPr id="3" name="Content Placeholder 2"/>
          <p:cNvSpPr>
            <a:spLocks noGrp="1"/>
          </p:cNvSpPr>
          <p:nvPr>
            <p:ph idx="1"/>
          </p:nvPr>
        </p:nvSpPr>
        <p:spPr>
          <a:xfrm>
            <a:off x="1066800" y="1128756"/>
            <a:ext cx="7902616" cy="5283354"/>
          </a:xfrm>
        </p:spPr>
        <p:txBody>
          <a:bodyPr/>
          <a:lstStyle/>
          <a:p>
            <a:pPr>
              <a:buNone/>
            </a:pPr>
            <a:endParaRPr lang="en-US" dirty="0"/>
          </a:p>
          <a:p>
            <a:r>
              <a:rPr lang="en-US" dirty="0"/>
              <a:t>Background Color			</a:t>
            </a:r>
            <a:r>
              <a:rPr lang="en-US" sz="1650" dirty="0"/>
              <a:t>(background-color)</a:t>
            </a:r>
          </a:p>
          <a:p>
            <a:r>
              <a:rPr lang="en-US" dirty="0"/>
              <a:t>Background Image			</a:t>
            </a:r>
            <a:r>
              <a:rPr lang="en-US" sz="1650" dirty="0"/>
              <a:t>(background-image)</a:t>
            </a:r>
          </a:p>
          <a:p>
            <a:r>
              <a:rPr lang="en-US" dirty="0"/>
              <a:t>Background Image Repeat			</a:t>
            </a:r>
            <a:r>
              <a:rPr lang="en-US" sz="1650" dirty="0"/>
              <a:t>(background-repeat)</a:t>
            </a:r>
          </a:p>
          <a:p>
            <a:r>
              <a:rPr lang="en-US" dirty="0"/>
              <a:t>Fixed Background Image			</a:t>
            </a:r>
            <a:r>
              <a:rPr lang="en-US" sz="1650" dirty="0"/>
              <a:t>(background-attachment)</a:t>
            </a:r>
          </a:p>
          <a:p>
            <a:r>
              <a:rPr lang="en-US" dirty="0"/>
              <a:t>Background Image Positioning		</a:t>
            </a:r>
            <a:r>
              <a:rPr lang="en-US" sz="1650" dirty="0"/>
              <a:t>(background-position)</a:t>
            </a:r>
          </a:p>
          <a:p>
            <a:endParaRPr lang="en-US" dirty="0"/>
          </a:p>
        </p:txBody>
      </p:sp>
      <p:sp>
        <p:nvSpPr>
          <p:cNvPr id="4" name="TextBox 3"/>
          <p:cNvSpPr txBox="1"/>
          <p:nvPr/>
        </p:nvSpPr>
        <p:spPr>
          <a:xfrm>
            <a:off x="5791200" y="1149562"/>
            <a:ext cx="1543050" cy="3000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350" dirty="0"/>
              <a:t>Property Name</a:t>
            </a:r>
            <a:endParaRPr lang="en-US" sz="1350" dirty="0"/>
          </a:p>
        </p:txBody>
      </p:sp>
    </p:spTree>
    <p:extLst>
      <p:ext uri="{BB962C8B-B14F-4D97-AF65-F5344CB8AC3E}">
        <p14:creationId xmlns:p14="http://schemas.microsoft.com/office/powerpoint/2010/main" val="269575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p>
        </p:txBody>
      </p:sp>
      <p:sp>
        <p:nvSpPr>
          <p:cNvPr id="3" name="Content Placeholder 2"/>
          <p:cNvSpPr>
            <a:spLocks noGrp="1"/>
          </p:cNvSpPr>
          <p:nvPr>
            <p:ph idx="1"/>
          </p:nvPr>
        </p:nvSpPr>
        <p:spPr>
          <a:xfrm>
            <a:off x="1752600" y="863445"/>
            <a:ext cx="7293016" cy="5283354"/>
          </a:xfrm>
        </p:spPr>
        <p:txBody>
          <a:bodyPr/>
          <a:lstStyle/>
          <a:p>
            <a:pPr hangingPunct="0"/>
            <a:r>
              <a:rPr lang="en-US" dirty="0"/>
              <a:t>The </a:t>
            </a:r>
            <a:r>
              <a:rPr lang="en-US" b="1" dirty="0"/>
              <a:t>background-color</a:t>
            </a:r>
            <a:r>
              <a:rPr lang="en-US" dirty="0"/>
              <a:t> property specifies the background color of an element.</a:t>
            </a:r>
          </a:p>
          <a:p>
            <a:pPr hangingPunct="0"/>
            <a:r>
              <a:rPr lang="en-US" dirty="0"/>
              <a:t>The background color of a page is defined in the body selector:</a:t>
            </a:r>
          </a:p>
          <a:p>
            <a:pPr hangingPunct="0"/>
            <a:r>
              <a:rPr lang="en-US" dirty="0"/>
              <a:t>Below is example of CSS backgrounds</a:t>
            </a:r>
          </a:p>
        </p:txBody>
      </p:sp>
      <p:sp>
        <p:nvSpPr>
          <p:cNvPr id="4" name="TextBox 3"/>
          <p:cNvSpPr txBox="1"/>
          <p:nvPr/>
        </p:nvSpPr>
        <p:spPr>
          <a:xfrm>
            <a:off x="1600198" y="2514600"/>
            <a:ext cx="5943600" cy="1546577"/>
          </a:xfrm>
          <a:prstGeom prst="rect">
            <a:avLst/>
          </a:prstGeom>
          <a:noFill/>
          <a:ln>
            <a:solidFill>
              <a:srgbClr val="92D050"/>
            </a:solidFill>
          </a:ln>
        </p:spPr>
        <p:txBody>
          <a:bodyPr wrap="square" rtlCol="0">
            <a:spAutoFit/>
          </a:bodyPr>
          <a:lstStyle/>
          <a:p>
            <a:pPr algn="ctr"/>
            <a:r>
              <a:rPr lang="en-US" sz="1350" b="1" dirty="0"/>
              <a:t>test.css</a:t>
            </a:r>
            <a:endParaRPr lang="en-US" sz="1350" dirty="0"/>
          </a:p>
          <a:p>
            <a:r>
              <a:rPr lang="en-US" sz="1350" dirty="0"/>
              <a:t>body</a:t>
            </a:r>
          </a:p>
          <a:p>
            <a:r>
              <a:rPr lang="en-US" sz="1350" dirty="0"/>
              <a:t>{</a:t>
            </a:r>
          </a:p>
          <a:p>
            <a:r>
              <a:rPr lang="en-US" sz="1350" dirty="0"/>
              <a:t>	background-color : red; </a:t>
            </a:r>
          </a:p>
          <a:p>
            <a:r>
              <a:rPr lang="en-US" sz="1350" dirty="0"/>
              <a:t>	background-color : #FF0000;</a:t>
            </a:r>
          </a:p>
          <a:p>
            <a:r>
              <a:rPr lang="en-US" sz="1350" dirty="0"/>
              <a:t>	background-color : </a:t>
            </a:r>
            <a:r>
              <a:rPr lang="en-US" sz="1350" dirty="0" err="1"/>
              <a:t>rgb</a:t>
            </a:r>
            <a:r>
              <a:rPr lang="en-US" sz="1350" dirty="0"/>
              <a:t>(255,0,0);</a:t>
            </a:r>
          </a:p>
          <a:p>
            <a:r>
              <a:rPr lang="en-US" sz="1350" dirty="0"/>
              <a:t>}</a:t>
            </a:r>
          </a:p>
        </p:txBody>
      </p:sp>
    </p:spTree>
    <p:extLst>
      <p:ext uri="{BB962C8B-B14F-4D97-AF65-F5344CB8AC3E}">
        <p14:creationId xmlns:p14="http://schemas.microsoft.com/office/powerpoint/2010/main" val="142092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80"/>
            <a:ext cx="8229598" cy="711200"/>
          </a:xfrm>
        </p:spPr>
        <p:txBody>
          <a:bodyPr/>
          <a:lstStyle/>
          <a:p>
            <a:r>
              <a:rPr lang="en-US" dirty="0"/>
              <a:t>Background Image</a:t>
            </a:r>
          </a:p>
        </p:txBody>
      </p:sp>
      <p:sp>
        <p:nvSpPr>
          <p:cNvPr id="3" name="Content Placeholder 2"/>
          <p:cNvSpPr>
            <a:spLocks noGrp="1"/>
          </p:cNvSpPr>
          <p:nvPr>
            <p:ph idx="1"/>
          </p:nvPr>
        </p:nvSpPr>
        <p:spPr>
          <a:xfrm>
            <a:off x="1447800" y="863445"/>
            <a:ext cx="7597816" cy="5283354"/>
          </a:xfrm>
        </p:spPr>
        <p:txBody>
          <a:bodyPr/>
          <a:lstStyle/>
          <a:p>
            <a:pPr hangingPunct="0"/>
            <a:r>
              <a:rPr lang="en-US" dirty="0"/>
              <a:t>The </a:t>
            </a:r>
            <a:r>
              <a:rPr lang="en-US" b="1" dirty="0"/>
              <a:t>background-image</a:t>
            </a:r>
            <a:r>
              <a:rPr lang="en-US" dirty="0"/>
              <a:t> property specifies an image to use as the background of an element.</a:t>
            </a:r>
            <a:endParaRPr lang="en-US" sz="2700" dirty="0"/>
          </a:p>
          <a:p>
            <a:r>
              <a:rPr lang="en-US" dirty="0"/>
              <a:t>For Example,</a:t>
            </a:r>
          </a:p>
          <a:p>
            <a:pPr lvl="1">
              <a:buNone/>
            </a:pPr>
            <a:endParaRPr lang="en-US" dirty="0"/>
          </a:p>
          <a:p>
            <a:endParaRPr lang="en-US" dirty="0"/>
          </a:p>
        </p:txBody>
      </p:sp>
      <p:sp>
        <p:nvSpPr>
          <p:cNvPr id="4" name="TextBox 3"/>
          <p:cNvSpPr txBox="1"/>
          <p:nvPr/>
        </p:nvSpPr>
        <p:spPr>
          <a:xfrm>
            <a:off x="1600198" y="2438400"/>
            <a:ext cx="59436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test.css</a:t>
            </a:r>
            <a:endParaRPr lang="en-US" sz="1350" dirty="0">
              <a:solidFill>
                <a:schemeClr val="tx1"/>
              </a:solidFill>
            </a:endParaRPr>
          </a:p>
          <a:p>
            <a:r>
              <a:rPr lang="en-US" sz="1350" dirty="0">
                <a:solidFill>
                  <a:schemeClr val="tx1"/>
                </a:solidFill>
              </a:rPr>
              <a:t>body</a:t>
            </a:r>
          </a:p>
          <a:p>
            <a:r>
              <a:rPr lang="en-US" sz="1350" dirty="0">
                <a:solidFill>
                  <a:schemeClr val="tx1"/>
                </a:solidFill>
              </a:rPr>
              <a:t>{</a:t>
            </a:r>
          </a:p>
          <a:p>
            <a:r>
              <a:rPr lang="en-US" sz="1350" dirty="0">
                <a:solidFill>
                  <a:schemeClr val="tx1"/>
                </a:solidFill>
              </a:rPr>
              <a:t>	background-image : </a:t>
            </a:r>
            <a:r>
              <a:rPr lang="en-US" sz="1350" dirty="0" err="1">
                <a:solidFill>
                  <a:schemeClr val="tx1"/>
                </a:solidFill>
              </a:rPr>
              <a:t>url</a:t>
            </a:r>
            <a:r>
              <a:rPr lang="en-US" sz="1350" dirty="0">
                <a:solidFill>
                  <a:schemeClr val="tx1"/>
                </a:solidFill>
              </a:rPr>
              <a:t>(‘pathToImage.jpg’);</a:t>
            </a:r>
          </a:p>
          <a:p>
            <a:r>
              <a:rPr lang="en-US" sz="1350" dirty="0">
                <a:solidFill>
                  <a:schemeClr val="tx1"/>
                </a:solidFill>
              </a:rPr>
              <a:t>}</a:t>
            </a:r>
          </a:p>
        </p:txBody>
      </p:sp>
    </p:spTree>
    <p:extLst>
      <p:ext uri="{BB962C8B-B14F-4D97-AF65-F5344CB8AC3E}">
        <p14:creationId xmlns:p14="http://schemas.microsoft.com/office/powerpoint/2010/main" val="132134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 Repeat</a:t>
            </a:r>
          </a:p>
        </p:txBody>
      </p:sp>
      <p:sp>
        <p:nvSpPr>
          <p:cNvPr id="3" name="Content Placeholder 2"/>
          <p:cNvSpPr>
            <a:spLocks noGrp="1"/>
          </p:cNvSpPr>
          <p:nvPr>
            <p:ph idx="1"/>
          </p:nvPr>
        </p:nvSpPr>
        <p:spPr/>
        <p:txBody>
          <a:bodyPr/>
          <a:lstStyle/>
          <a:p>
            <a:pPr hangingPunct="0"/>
            <a:r>
              <a:rPr lang="en-US" dirty="0"/>
              <a:t>You can have a background image repeat vertically (y-axis), horizontally (x-axis), in both directions, or in neither direction. </a:t>
            </a:r>
          </a:p>
          <a:p>
            <a:endParaRPr lang="en-US" dirty="0"/>
          </a:p>
          <a:p>
            <a:endParaRPr lang="en-US" dirty="0"/>
          </a:p>
        </p:txBody>
      </p:sp>
      <p:sp>
        <p:nvSpPr>
          <p:cNvPr id="4" name="TextBox 3"/>
          <p:cNvSpPr txBox="1"/>
          <p:nvPr/>
        </p:nvSpPr>
        <p:spPr>
          <a:xfrm>
            <a:off x="1447800" y="2524084"/>
            <a:ext cx="5943600" cy="196207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test.css</a:t>
            </a:r>
            <a:endParaRPr lang="en-US" sz="1350" dirty="0">
              <a:solidFill>
                <a:schemeClr val="tx1"/>
              </a:solidFill>
            </a:endParaRPr>
          </a:p>
          <a:p>
            <a:r>
              <a:rPr lang="en-US" sz="1350" dirty="0">
                <a:solidFill>
                  <a:schemeClr val="tx1"/>
                </a:solidFill>
              </a:rPr>
              <a:t>body</a:t>
            </a:r>
          </a:p>
          <a:p>
            <a:r>
              <a:rPr lang="en-US" sz="1350" dirty="0">
                <a:solidFill>
                  <a:schemeClr val="tx1"/>
                </a:solidFill>
              </a:rPr>
              <a:t>{</a:t>
            </a:r>
          </a:p>
          <a:p>
            <a:r>
              <a:rPr lang="en-US" sz="1350" dirty="0">
                <a:solidFill>
                  <a:schemeClr val="tx1"/>
                </a:solidFill>
              </a:rPr>
              <a:t>	background-image : </a:t>
            </a:r>
            <a:r>
              <a:rPr lang="en-US" sz="1350" dirty="0" err="1">
                <a:solidFill>
                  <a:schemeClr val="tx1"/>
                </a:solidFill>
              </a:rPr>
              <a:t>url</a:t>
            </a:r>
            <a:r>
              <a:rPr lang="en-US" sz="1350" dirty="0">
                <a:solidFill>
                  <a:schemeClr val="tx1"/>
                </a:solidFill>
              </a:rPr>
              <a:t>(‘pathToImage.jpg’);</a:t>
            </a:r>
          </a:p>
          <a:p>
            <a:r>
              <a:rPr lang="en-US" sz="1350" dirty="0">
                <a:solidFill>
                  <a:schemeClr val="tx1"/>
                </a:solidFill>
              </a:rPr>
              <a:t>	background-repeat : repeat; </a:t>
            </a:r>
          </a:p>
          <a:p>
            <a:r>
              <a:rPr lang="en-US" sz="1350" dirty="0">
                <a:solidFill>
                  <a:schemeClr val="tx1"/>
                </a:solidFill>
              </a:rPr>
              <a:t>	background-repeat : repeat-x;</a:t>
            </a:r>
          </a:p>
          <a:p>
            <a:r>
              <a:rPr lang="en-US" sz="1350" dirty="0">
                <a:solidFill>
                  <a:schemeClr val="tx1"/>
                </a:solidFill>
              </a:rPr>
              <a:t>	background-repeat : repeat-y;</a:t>
            </a:r>
          </a:p>
          <a:p>
            <a:r>
              <a:rPr lang="en-US" sz="1350" dirty="0">
                <a:solidFill>
                  <a:schemeClr val="tx1"/>
                </a:solidFill>
              </a:rPr>
              <a:t>	background-repeat : no-repeat;</a:t>
            </a:r>
          </a:p>
          <a:p>
            <a:r>
              <a:rPr lang="en-US" sz="1350" dirty="0">
                <a:solidFill>
                  <a:schemeClr val="tx1"/>
                </a:solidFill>
              </a:rPr>
              <a:t>}</a:t>
            </a:r>
          </a:p>
        </p:txBody>
      </p:sp>
    </p:spTree>
    <p:extLst>
      <p:ext uri="{BB962C8B-B14F-4D97-AF65-F5344CB8AC3E}">
        <p14:creationId xmlns:p14="http://schemas.microsoft.com/office/powerpoint/2010/main" val="117180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Background Image</a:t>
            </a:r>
          </a:p>
        </p:txBody>
      </p:sp>
      <p:sp>
        <p:nvSpPr>
          <p:cNvPr id="3" name="Content Placeholder 2"/>
          <p:cNvSpPr>
            <a:spLocks noGrp="1"/>
          </p:cNvSpPr>
          <p:nvPr>
            <p:ph idx="1"/>
          </p:nvPr>
        </p:nvSpPr>
        <p:spPr>
          <a:xfrm>
            <a:off x="1447800" y="863445"/>
            <a:ext cx="7597816" cy="5283354"/>
          </a:xfrm>
        </p:spPr>
        <p:txBody>
          <a:bodyPr/>
          <a:lstStyle/>
          <a:p>
            <a:pPr hangingPunct="0"/>
            <a:r>
              <a:rPr lang="en-US" dirty="0"/>
              <a:t>The background-attachment property sets whether a background image is fixed or scrolls with the rest of the page.</a:t>
            </a:r>
          </a:p>
          <a:p>
            <a:pPr hangingPunct="0"/>
            <a:r>
              <a:rPr lang="en-US" dirty="0"/>
              <a:t>For Example,</a:t>
            </a:r>
          </a:p>
          <a:p>
            <a:pPr hangingPunct="0"/>
            <a:endParaRPr lang="en-US" dirty="0"/>
          </a:p>
          <a:p>
            <a:endParaRPr lang="en-US" dirty="0"/>
          </a:p>
        </p:txBody>
      </p:sp>
      <p:sp>
        <p:nvSpPr>
          <p:cNvPr id="4" name="TextBox 3"/>
          <p:cNvSpPr txBox="1"/>
          <p:nvPr/>
        </p:nvSpPr>
        <p:spPr>
          <a:xfrm>
            <a:off x="1720049" y="2819400"/>
            <a:ext cx="5943600" cy="154657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test.css</a:t>
            </a:r>
            <a:endParaRPr lang="en-US" sz="1350" dirty="0">
              <a:solidFill>
                <a:schemeClr val="tx1"/>
              </a:solidFill>
            </a:endParaRPr>
          </a:p>
          <a:p>
            <a:r>
              <a:rPr lang="en-US" sz="1350" dirty="0">
                <a:solidFill>
                  <a:schemeClr val="tx1"/>
                </a:solidFill>
              </a:rPr>
              <a:t>body</a:t>
            </a:r>
          </a:p>
          <a:p>
            <a:r>
              <a:rPr lang="en-US" sz="1350" dirty="0">
                <a:solidFill>
                  <a:schemeClr val="tx1"/>
                </a:solidFill>
              </a:rPr>
              <a:t>{</a:t>
            </a:r>
          </a:p>
          <a:p>
            <a:r>
              <a:rPr lang="en-US" sz="1350" dirty="0">
                <a:solidFill>
                  <a:schemeClr val="tx1"/>
                </a:solidFill>
              </a:rPr>
              <a:t>	background-image : </a:t>
            </a:r>
            <a:r>
              <a:rPr lang="en-US" sz="1350" dirty="0" err="1">
                <a:solidFill>
                  <a:schemeClr val="tx1"/>
                </a:solidFill>
              </a:rPr>
              <a:t>url</a:t>
            </a:r>
            <a:r>
              <a:rPr lang="en-US" sz="1350" dirty="0">
                <a:solidFill>
                  <a:schemeClr val="tx1"/>
                </a:solidFill>
              </a:rPr>
              <a:t>(‘pathToImage.jpg’);</a:t>
            </a:r>
          </a:p>
          <a:p>
            <a:r>
              <a:rPr lang="en-US" sz="1350" dirty="0">
                <a:solidFill>
                  <a:schemeClr val="tx1"/>
                </a:solidFill>
              </a:rPr>
              <a:t>	background-repeat : no-repeat;</a:t>
            </a:r>
          </a:p>
          <a:p>
            <a:r>
              <a:rPr lang="en-US" sz="1350" dirty="0">
                <a:solidFill>
                  <a:schemeClr val="tx1"/>
                </a:solidFill>
              </a:rPr>
              <a:t>	background-attachment : fixed;</a:t>
            </a:r>
          </a:p>
          <a:p>
            <a:r>
              <a:rPr lang="en-US" sz="1350" dirty="0">
                <a:solidFill>
                  <a:schemeClr val="tx1"/>
                </a:solidFill>
              </a:rPr>
              <a:t>}</a:t>
            </a:r>
          </a:p>
        </p:txBody>
      </p:sp>
    </p:spTree>
    <p:extLst>
      <p:ext uri="{BB962C8B-B14F-4D97-AF65-F5344CB8AC3E}">
        <p14:creationId xmlns:p14="http://schemas.microsoft.com/office/powerpoint/2010/main" val="34025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 Positioning </a:t>
            </a:r>
          </a:p>
        </p:txBody>
      </p:sp>
      <p:sp>
        <p:nvSpPr>
          <p:cNvPr id="3" name="Content Placeholder 2"/>
          <p:cNvSpPr>
            <a:spLocks noGrp="1"/>
          </p:cNvSpPr>
          <p:nvPr>
            <p:ph idx="1"/>
          </p:nvPr>
        </p:nvSpPr>
        <p:spPr>
          <a:xfrm>
            <a:off x="1295400" y="863445"/>
            <a:ext cx="7750216" cy="5283354"/>
          </a:xfrm>
        </p:spPr>
        <p:txBody>
          <a:bodyPr/>
          <a:lstStyle/>
          <a:p>
            <a:pPr lvl="0"/>
            <a:r>
              <a:rPr lang="en-US" dirty="0">
                <a:ea typeface="Times New Roman" panose="02020603050405020304" pitchFamily="18" charset="0"/>
                <a:cs typeface="Times New Roman" panose="02020603050405020304" pitchFamily="18" charset="0"/>
              </a:rPr>
              <a:t>The </a:t>
            </a:r>
            <a:r>
              <a:rPr lang="en-US" b="1" dirty="0">
                <a:ea typeface="Times New Roman" panose="02020603050405020304" pitchFamily="18" charset="0"/>
                <a:cs typeface="Times New Roman" panose="02020603050405020304" pitchFamily="18" charset="0"/>
              </a:rPr>
              <a:t>background-position</a:t>
            </a:r>
            <a:r>
              <a:rPr lang="en-US" dirty="0">
                <a:ea typeface="Times New Roman" panose="02020603050405020304" pitchFamily="18" charset="0"/>
                <a:cs typeface="Times New Roman" panose="02020603050405020304" pitchFamily="18" charset="0"/>
              </a:rPr>
              <a:t> property sets the starting position of a background image.</a:t>
            </a:r>
          </a:p>
          <a:p>
            <a:endParaRPr lang="en-US" dirty="0"/>
          </a:p>
        </p:txBody>
      </p:sp>
      <p:sp>
        <p:nvSpPr>
          <p:cNvPr id="4" name="TextBox 3"/>
          <p:cNvSpPr txBox="1"/>
          <p:nvPr/>
        </p:nvSpPr>
        <p:spPr>
          <a:xfrm>
            <a:off x="1600198" y="2447962"/>
            <a:ext cx="5943600" cy="196207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test.css</a:t>
            </a:r>
            <a:endParaRPr lang="en-US" sz="1350" dirty="0">
              <a:solidFill>
                <a:schemeClr val="tx1"/>
              </a:solidFill>
            </a:endParaRPr>
          </a:p>
          <a:p>
            <a:r>
              <a:rPr lang="en-US" sz="1350" dirty="0">
                <a:solidFill>
                  <a:schemeClr val="tx1"/>
                </a:solidFill>
              </a:rPr>
              <a:t>body</a:t>
            </a:r>
          </a:p>
          <a:p>
            <a:r>
              <a:rPr lang="en-US" sz="1350" dirty="0">
                <a:solidFill>
                  <a:schemeClr val="tx1"/>
                </a:solidFill>
              </a:rPr>
              <a:t>{</a:t>
            </a:r>
          </a:p>
          <a:p>
            <a:r>
              <a:rPr lang="en-US" sz="1350" dirty="0">
                <a:solidFill>
                  <a:schemeClr val="tx1"/>
                </a:solidFill>
              </a:rPr>
              <a:t>	background-image : </a:t>
            </a:r>
            <a:r>
              <a:rPr lang="en-US" sz="1350" dirty="0" err="1">
                <a:solidFill>
                  <a:schemeClr val="tx1"/>
                </a:solidFill>
              </a:rPr>
              <a:t>url</a:t>
            </a:r>
            <a:r>
              <a:rPr lang="en-US" sz="1350" dirty="0">
                <a:solidFill>
                  <a:schemeClr val="tx1"/>
                </a:solidFill>
              </a:rPr>
              <a:t>(‘pathToImage.jpg’);</a:t>
            </a:r>
          </a:p>
          <a:p>
            <a:r>
              <a:rPr lang="en-US" sz="1350" dirty="0">
                <a:solidFill>
                  <a:schemeClr val="tx1"/>
                </a:solidFill>
              </a:rPr>
              <a:t>	background-repeat : no-repeat;</a:t>
            </a:r>
          </a:p>
          <a:p>
            <a:r>
              <a:rPr lang="en-US" sz="1350" dirty="0">
                <a:solidFill>
                  <a:schemeClr val="tx1"/>
                </a:solidFill>
              </a:rPr>
              <a:t>	background-position: 20px 10px;</a:t>
            </a:r>
          </a:p>
          <a:p>
            <a:r>
              <a:rPr lang="en-US" sz="1350" dirty="0">
                <a:solidFill>
                  <a:schemeClr val="tx1"/>
                </a:solidFill>
              </a:rPr>
              <a:t>	background-position: 30%30%;</a:t>
            </a:r>
          </a:p>
          <a:p>
            <a:r>
              <a:rPr lang="en-US" sz="1350" dirty="0">
                <a:solidFill>
                  <a:schemeClr val="tx1"/>
                </a:solidFill>
              </a:rPr>
              <a:t>	background-position: top center;</a:t>
            </a:r>
          </a:p>
          <a:p>
            <a:r>
              <a:rPr lang="en-US" sz="1350" dirty="0">
                <a:solidFill>
                  <a:schemeClr val="tx1"/>
                </a:solidFill>
              </a:rPr>
              <a:t>}</a:t>
            </a:r>
          </a:p>
        </p:txBody>
      </p:sp>
    </p:spTree>
    <p:extLst>
      <p:ext uri="{BB962C8B-B14F-4D97-AF65-F5344CB8AC3E}">
        <p14:creationId xmlns:p14="http://schemas.microsoft.com/office/powerpoint/2010/main" val="37287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sp>
        <p:nvSpPr>
          <p:cNvPr id="3" name="Content Placeholder 2"/>
          <p:cNvSpPr>
            <a:spLocks noGrp="1"/>
          </p:cNvSpPr>
          <p:nvPr>
            <p:ph idx="1"/>
          </p:nvPr>
        </p:nvSpPr>
        <p:spPr>
          <a:xfrm>
            <a:off x="1143000" y="863445"/>
            <a:ext cx="7902616" cy="5283354"/>
          </a:xfrm>
        </p:spPr>
        <p:txBody>
          <a:bodyPr/>
          <a:lstStyle/>
          <a:p>
            <a:pPr lvl="0"/>
            <a:r>
              <a:rPr lang="en-US" dirty="0"/>
              <a:t>CSS font properties define the font family, boldness, size, and the style of a text.</a:t>
            </a:r>
          </a:p>
          <a:p>
            <a:pPr lvl="0"/>
            <a:endParaRPr lang="en-US" dirty="0"/>
          </a:p>
          <a:p>
            <a:pPr marL="685800" lvl="1" indent="-342900">
              <a:buFont typeface="+mj-lt"/>
              <a:buAutoNum type="arabicPeriod"/>
            </a:pPr>
            <a:r>
              <a:rPr lang="en-US" sz="1650" dirty="0"/>
              <a:t>Font Color		(color)</a:t>
            </a:r>
          </a:p>
          <a:p>
            <a:pPr marL="685800" lvl="1" indent="-342900">
              <a:buFont typeface="+mj-lt"/>
              <a:buAutoNum type="arabicPeriod"/>
            </a:pPr>
            <a:r>
              <a:rPr lang="en-US" sz="1650" dirty="0"/>
              <a:t>Font Family		(font-family)</a:t>
            </a:r>
          </a:p>
          <a:p>
            <a:pPr marL="685800" lvl="1" indent="-342900">
              <a:buFont typeface="+mj-lt"/>
              <a:buAutoNum type="arabicPeriod"/>
            </a:pPr>
            <a:r>
              <a:rPr lang="en-US" sz="1650" dirty="0"/>
              <a:t>Font Size		(font-size)</a:t>
            </a:r>
          </a:p>
          <a:p>
            <a:pPr marL="685800" lvl="1" indent="-342900">
              <a:buFont typeface="+mj-lt"/>
              <a:buAutoNum type="arabicPeriod"/>
            </a:pPr>
            <a:r>
              <a:rPr lang="en-US" sz="1650" dirty="0"/>
              <a:t>Font Style		(font-style)</a:t>
            </a:r>
          </a:p>
          <a:p>
            <a:pPr marL="685800" lvl="1" indent="-342900">
              <a:buFont typeface="+mj-lt"/>
              <a:buAutoNum type="arabicPeriod"/>
            </a:pPr>
            <a:r>
              <a:rPr lang="en-US" sz="1650" dirty="0"/>
              <a:t>Font Weight		(font-weight)</a:t>
            </a:r>
          </a:p>
          <a:p>
            <a:pPr marL="685800" lvl="1" indent="-342900">
              <a:buFont typeface="+mj-lt"/>
              <a:buAutoNum type="arabicPeriod"/>
            </a:pPr>
            <a:r>
              <a:rPr lang="en-US" sz="1650" dirty="0"/>
              <a:t>Font Variant		(font-variant)</a:t>
            </a:r>
          </a:p>
          <a:p>
            <a:endParaRPr lang="en-US" dirty="0"/>
          </a:p>
        </p:txBody>
      </p:sp>
      <p:sp>
        <p:nvSpPr>
          <p:cNvPr id="4" name="TextBox 3"/>
          <p:cNvSpPr txBox="1"/>
          <p:nvPr/>
        </p:nvSpPr>
        <p:spPr>
          <a:xfrm>
            <a:off x="3800473" y="1219200"/>
            <a:ext cx="1543050" cy="3000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350" dirty="0"/>
              <a:t>Property Name</a:t>
            </a:r>
            <a:endParaRPr lang="en-US" sz="1350" dirty="0"/>
          </a:p>
        </p:txBody>
      </p:sp>
    </p:spTree>
    <p:extLst>
      <p:ext uri="{BB962C8B-B14F-4D97-AF65-F5344CB8AC3E}">
        <p14:creationId xmlns:p14="http://schemas.microsoft.com/office/powerpoint/2010/main" val="370828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 (Cont.)</a:t>
            </a:r>
          </a:p>
        </p:txBody>
      </p:sp>
      <p:sp>
        <p:nvSpPr>
          <p:cNvPr id="3" name="Content Placeholder 2"/>
          <p:cNvSpPr>
            <a:spLocks noGrp="1"/>
          </p:cNvSpPr>
          <p:nvPr>
            <p:ph idx="1"/>
          </p:nvPr>
        </p:nvSpPr>
        <p:spPr>
          <a:xfrm>
            <a:off x="1066800" y="863445"/>
            <a:ext cx="7978816" cy="5130956"/>
          </a:xfrm>
        </p:spPr>
        <p:txBody>
          <a:bodyPr/>
          <a:lstStyle/>
          <a:p>
            <a:pPr lvl="0"/>
            <a:r>
              <a:rPr lang="en-US" b="1" dirty="0"/>
              <a:t>Font Color</a:t>
            </a:r>
          </a:p>
          <a:p>
            <a:pPr lvl="1" hangingPunct="0"/>
            <a:r>
              <a:rPr lang="en-US" dirty="0"/>
              <a:t>Set the text-color for different elements</a:t>
            </a:r>
          </a:p>
          <a:p>
            <a:pPr lvl="1" hangingPunct="0"/>
            <a:endParaRPr lang="en-US" dirty="0"/>
          </a:p>
          <a:p>
            <a:pPr lvl="0"/>
            <a:r>
              <a:rPr lang="en-US" b="1" dirty="0"/>
              <a:t>Font Family</a:t>
            </a:r>
          </a:p>
          <a:p>
            <a:pPr lvl="1"/>
            <a:r>
              <a:rPr lang="en-US" dirty="0"/>
              <a:t>The font family of a text is set with the font-family </a:t>
            </a:r>
          </a:p>
          <a:p>
            <a:pPr marL="685800" lvl="2" indent="0">
              <a:buNone/>
            </a:pPr>
            <a:r>
              <a:rPr lang="en-US" dirty="0"/>
              <a:t>property.</a:t>
            </a:r>
          </a:p>
          <a:p>
            <a:pPr marL="342900" lvl="1" indent="0">
              <a:buNone/>
            </a:pPr>
            <a:endParaRPr lang="en-US" dirty="0"/>
          </a:p>
          <a:p>
            <a:pPr lvl="0"/>
            <a:r>
              <a:rPr lang="en-US" b="1" dirty="0"/>
              <a:t>Font Size</a:t>
            </a:r>
          </a:p>
          <a:p>
            <a:pPr lvl="1"/>
            <a:r>
              <a:rPr lang="en-US" dirty="0"/>
              <a:t>The font-size property sets the size of the text.</a:t>
            </a:r>
          </a:p>
          <a:p>
            <a:pPr lvl="2"/>
            <a:r>
              <a:rPr lang="en-US" dirty="0"/>
              <a:t>font-size : 120%</a:t>
            </a:r>
          </a:p>
          <a:p>
            <a:pPr lvl="2"/>
            <a:r>
              <a:rPr lang="en-US" dirty="0"/>
              <a:t>font-size : 10px;</a:t>
            </a:r>
          </a:p>
          <a:p>
            <a:pPr lvl="2"/>
            <a:r>
              <a:rPr lang="en-US" dirty="0"/>
              <a:t>font-size : x-large;</a:t>
            </a:r>
          </a:p>
          <a:p>
            <a:endParaRPr lang="en-US" dirty="0"/>
          </a:p>
        </p:txBody>
      </p:sp>
      <p:sp>
        <p:nvSpPr>
          <p:cNvPr id="4" name="TextBox 3"/>
          <p:cNvSpPr txBox="1"/>
          <p:nvPr/>
        </p:nvSpPr>
        <p:spPr>
          <a:xfrm>
            <a:off x="6089359" y="1402768"/>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color : red; </a:t>
            </a:r>
          </a:p>
          <a:p>
            <a:r>
              <a:rPr lang="en-US" sz="1350" dirty="0"/>
              <a:t>}</a:t>
            </a:r>
          </a:p>
        </p:txBody>
      </p:sp>
      <p:sp>
        <p:nvSpPr>
          <p:cNvPr id="5" name="TextBox 4"/>
          <p:cNvSpPr txBox="1"/>
          <p:nvPr/>
        </p:nvSpPr>
        <p:spPr>
          <a:xfrm>
            <a:off x="6089359" y="2126197"/>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font-family : </a:t>
            </a:r>
            <a:r>
              <a:rPr lang="en-US" sz="1350" i="1" dirty="0"/>
              <a:t>sans-serif;</a:t>
            </a:r>
            <a:endParaRPr lang="en-US" sz="1350" dirty="0"/>
          </a:p>
          <a:p>
            <a:r>
              <a:rPr lang="en-US" sz="1350" dirty="0"/>
              <a:t>}</a:t>
            </a:r>
          </a:p>
        </p:txBody>
      </p:sp>
      <p:sp>
        <p:nvSpPr>
          <p:cNvPr id="6" name="TextBox 5"/>
          <p:cNvSpPr txBox="1"/>
          <p:nvPr/>
        </p:nvSpPr>
        <p:spPr>
          <a:xfrm>
            <a:off x="6089359" y="2873231"/>
            <a:ext cx="2628900" cy="279307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font-size: 120%;</a:t>
            </a:r>
          </a:p>
          <a:p>
            <a:r>
              <a:rPr lang="en-US" sz="1350" dirty="0"/>
              <a:t>	</a:t>
            </a:r>
            <a:r>
              <a:rPr lang="fr-FR" sz="1350" dirty="0"/>
              <a:t>font-size : 10px;</a:t>
            </a:r>
          </a:p>
          <a:p>
            <a:pPr lvl="2"/>
            <a:r>
              <a:rPr lang="fr-FR" sz="1350" dirty="0"/>
              <a:t>font-size : </a:t>
            </a:r>
            <a:r>
              <a:rPr lang="fr-FR" sz="1350" dirty="0" err="1"/>
              <a:t>small</a:t>
            </a:r>
            <a:r>
              <a:rPr lang="fr-FR" sz="1350" dirty="0"/>
              <a:t>;</a:t>
            </a:r>
          </a:p>
          <a:p>
            <a:r>
              <a:rPr lang="en-US" sz="1350" dirty="0"/>
              <a:t>	font-size : smaller;</a:t>
            </a:r>
          </a:p>
          <a:p>
            <a:r>
              <a:rPr lang="en-US" sz="1350" dirty="0"/>
              <a:t>	</a:t>
            </a:r>
            <a:r>
              <a:rPr lang="fr-FR" sz="1350" dirty="0"/>
              <a:t>font-size : x-</a:t>
            </a:r>
            <a:r>
              <a:rPr lang="fr-FR" sz="1350" dirty="0" err="1"/>
              <a:t>small</a:t>
            </a:r>
            <a:r>
              <a:rPr lang="fr-FR" sz="1350" dirty="0"/>
              <a:t>;</a:t>
            </a:r>
          </a:p>
          <a:p>
            <a:pPr lvl="2"/>
            <a:r>
              <a:rPr lang="fr-FR" sz="1350" dirty="0"/>
              <a:t>font-size : xx-</a:t>
            </a:r>
            <a:r>
              <a:rPr lang="fr-FR" sz="1350" dirty="0" err="1"/>
              <a:t>small</a:t>
            </a:r>
            <a:r>
              <a:rPr lang="fr-FR" sz="1350" dirty="0"/>
              <a:t>;</a:t>
            </a:r>
          </a:p>
          <a:p>
            <a:pPr lvl="2"/>
            <a:r>
              <a:rPr lang="fr-FR" sz="1350" dirty="0"/>
              <a:t>font-size : large;</a:t>
            </a:r>
          </a:p>
          <a:p>
            <a:pPr lvl="2"/>
            <a:r>
              <a:rPr lang="fr-FR" sz="1350" dirty="0"/>
              <a:t>font-size : </a:t>
            </a:r>
            <a:r>
              <a:rPr lang="fr-FR" sz="1350" dirty="0" err="1"/>
              <a:t>larger</a:t>
            </a:r>
            <a:r>
              <a:rPr lang="fr-FR" sz="1350" dirty="0"/>
              <a:t>;</a:t>
            </a:r>
          </a:p>
          <a:p>
            <a:pPr lvl="2"/>
            <a:r>
              <a:rPr lang="fr-FR" sz="1350" dirty="0"/>
              <a:t>font-size : x-large;</a:t>
            </a:r>
          </a:p>
          <a:p>
            <a:pPr lvl="2"/>
            <a:r>
              <a:rPr lang="fr-FR" sz="1350" dirty="0"/>
              <a:t>font-size : xx-large;</a:t>
            </a:r>
          </a:p>
          <a:p>
            <a:pPr lvl="2"/>
            <a:r>
              <a:rPr lang="fr-FR" sz="1350" dirty="0"/>
              <a:t>font-size : medium;</a:t>
            </a:r>
            <a:endParaRPr lang="en-US" sz="1350" dirty="0"/>
          </a:p>
          <a:p>
            <a:r>
              <a:rPr lang="en-US" sz="1350" dirty="0"/>
              <a:t>}</a:t>
            </a:r>
          </a:p>
        </p:txBody>
      </p:sp>
    </p:spTree>
    <p:extLst>
      <p:ext uri="{BB962C8B-B14F-4D97-AF65-F5344CB8AC3E}">
        <p14:creationId xmlns:p14="http://schemas.microsoft.com/office/powerpoint/2010/main" val="271477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 (Cont.)</a:t>
            </a:r>
          </a:p>
        </p:txBody>
      </p:sp>
      <p:sp>
        <p:nvSpPr>
          <p:cNvPr id="3" name="Content Placeholder 2"/>
          <p:cNvSpPr>
            <a:spLocks noGrp="1"/>
          </p:cNvSpPr>
          <p:nvPr>
            <p:ph idx="1"/>
          </p:nvPr>
        </p:nvSpPr>
        <p:spPr>
          <a:xfrm>
            <a:off x="1143000" y="1512875"/>
            <a:ext cx="4724400" cy="4192924"/>
          </a:xfrm>
        </p:spPr>
        <p:txBody>
          <a:bodyPr/>
          <a:lstStyle/>
          <a:p>
            <a:pPr lvl="0"/>
            <a:r>
              <a:rPr lang="en-US" b="1" dirty="0"/>
              <a:t>Font Style</a:t>
            </a:r>
          </a:p>
          <a:p>
            <a:pPr lvl="1" hangingPunct="0"/>
            <a:r>
              <a:rPr lang="en-US" sz="1800" dirty="0"/>
              <a:t>The font-style property is mostly used to specify italic text.</a:t>
            </a:r>
          </a:p>
          <a:p>
            <a:pPr lvl="1" hangingPunct="0"/>
            <a:endParaRPr lang="en-US" sz="1800" dirty="0"/>
          </a:p>
          <a:p>
            <a:pPr lvl="0"/>
            <a:r>
              <a:rPr lang="en-US" b="1" dirty="0"/>
              <a:t>Font Weight</a:t>
            </a:r>
          </a:p>
          <a:p>
            <a:pPr lvl="1" hangingPunct="0"/>
            <a:r>
              <a:rPr lang="en-US" sz="1800" dirty="0"/>
              <a:t>The font-weight property sets how thick or thin characters in text should be displayed.</a:t>
            </a:r>
          </a:p>
          <a:p>
            <a:pPr marL="342900" lvl="1" indent="0" hangingPunct="0">
              <a:buNone/>
            </a:pPr>
            <a:endParaRPr lang="en-US" sz="1800" dirty="0"/>
          </a:p>
          <a:p>
            <a:pPr lvl="0"/>
            <a:r>
              <a:rPr lang="en-US" b="1" dirty="0"/>
              <a:t>Font Variant</a:t>
            </a:r>
          </a:p>
          <a:p>
            <a:pPr lvl="1"/>
            <a:r>
              <a:rPr lang="en-US" sz="1800" dirty="0"/>
              <a:t>The font-variant property specifies whether or not a text should be displayed in a small-caps font.</a:t>
            </a:r>
          </a:p>
          <a:p>
            <a:pPr lvl="2"/>
            <a:r>
              <a:rPr lang="en-US" sz="1800" dirty="0"/>
              <a:t>font-variant : small-caps;</a:t>
            </a:r>
          </a:p>
          <a:p>
            <a:endParaRPr lang="en-US" dirty="0"/>
          </a:p>
        </p:txBody>
      </p:sp>
      <p:sp>
        <p:nvSpPr>
          <p:cNvPr id="4" name="TextBox 3"/>
          <p:cNvSpPr txBox="1"/>
          <p:nvPr/>
        </p:nvSpPr>
        <p:spPr>
          <a:xfrm>
            <a:off x="6145985" y="150483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font-style: italic ; </a:t>
            </a:r>
          </a:p>
          <a:p>
            <a:r>
              <a:rPr lang="en-US" sz="1350" dirty="0"/>
              <a:t>}</a:t>
            </a:r>
          </a:p>
        </p:txBody>
      </p:sp>
      <p:sp>
        <p:nvSpPr>
          <p:cNvPr id="5" name="TextBox 4"/>
          <p:cNvSpPr txBox="1"/>
          <p:nvPr/>
        </p:nvSpPr>
        <p:spPr>
          <a:xfrm>
            <a:off x="6145985" y="2346635"/>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font-weight : </a:t>
            </a:r>
            <a:r>
              <a:rPr lang="en-US" sz="1350" i="1" dirty="0"/>
              <a:t>300;</a:t>
            </a:r>
          </a:p>
          <a:p>
            <a:r>
              <a:rPr lang="en-US" sz="1350" i="1" dirty="0"/>
              <a:t>	</a:t>
            </a:r>
            <a:r>
              <a:rPr lang="en-US" sz="1350" dirty="0"/>
              <a:t>font-weight : bolder;</a:t>
            </a:r>
          </a:p>
          <a:p>
            <a:r>
              <a:rPr lang="en-US" sz="1350" dirty="0"/>
              <a:t>	font-weight : lighter;</a:t>
            </a:r>
          </a:p>
          <a:p>
            <a:r>
              <a:rPr lang="en-US" sz="1350" dirty="0"/>
              <a:t>}</a:t>
            </a:r>
          </a:p>
        </p:txBody>
      </p:sp>
      <p:sp>
        <p:nvSpPr>
          <p:cNvPr id="6" name="TextBox 5"/>
          <p:cNvSpPr txBox="1"/>
          <p:nvPr/>
        </p:nvSpPr>
        <p:spPr>
          <a:xfrm>
            <a:off x="6145985" y="3609337"/>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font-variant: small-caps;</a:t>
            </a:r>
          </a:p>
          <a:p>
            <a:r>
              <a:rPr lang="en-US" sz="1350" dirty="0"/>
              <a:t>	</a:t>
            </a:r>
            <a:endParaRPr lang="fr-FR" sz="1350" dirty="0"/>
          </a:p>
          <a:p>
            <a:r>
              <a:rPr lang="en-US" sz="1350" dirty="0"/>
              <a:t>}</a:t>
            </a:r>
          </a:p>
        </p:txBody>
      </p:sp>
    </p:spTree>
    <p:extLst>
      <p:ext uri="{BB962C8B-B14F-4D97-AF65-F5344CB8AC3E}">
        <p14:creationId xmlns:p14="http://schemas.microsoft.com/office/powerpoint/2010/main" val="230976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a:t>
            </a:r>
          </a:p>
        </p:txBody>
      </p:sp>
      <p:sp>
        <p:nvSpPr>
          <p:cNvPr id="3" name="Content Placeholder 2"/>
          <p:cNvSpPr>
            <a:spLocks noGrp="1"/>
          </p:cNvSpPr>
          <p:nvPr>
            <p:ph idx="1"/>
          </p:nvPr>
        </p:nvSpPr>
        <p:spPr>
          <a:xfrm>
            <a:off x="1143000" y="863445"/>
            <a:ext cx="7902616" cy="5283354"/>
          </a:xfrm>
        </p:spPr>
        <p:txBody>
          <a:bodyPr/>
          <a:lstStyle/>
          <a:p>
            <a:r>
              <a:rPr lang="en-US" dirty="0"/>
              <a:t>CSS Text allows to control the spacing, decoration, and alignment of your text.</a:t>
            </a:r>
          </a:p>
          <a:p>
            <a:endParaRPr lang="en-US" dirty="0"/>
          </a:p>
          <a:p>
            <a:pPr marL="685800" lvl="1" indent="-342900">
              <a:buFont typeface="+mj-lt"/>
              <a:buAutoNum type="arabicPeriod"/>
            </a:pPr>
            <a:r>
              <a:rPr lang="en-US" dirty="0"/>
              <a:t>Text Decoration		(text-decoration)</a:t>
            </a:r>
          </a:p>
          <a:p>
            <a:pPr marL="685800" lvl="1" indent="-342900">
              <a:buFont typeface="+mj-lt"/>
              <a:buAutoNum type="arabicPeriod"/>
            </a:pPr>
            <a:r>
              <a:rPr lang="en-US" dirty="0"/>
              <a:t>Text Indent			(text-indent)</a:t>
            </a:r>
          </a:p>
          <a:p>
            <a:pPr marL="685800" lvl="1" indent="-342900">
              <a:buFont typeface="+mj-lt"/>
              <a:buAutoNum type="arabicPeriod"/>
            </a:pPr>
            <a:r>
              <a:rPr lang="en-US" dirty="0"/>
              <a:t>Text Align			(text-align)</a:t>
            </a:r>
          </a:p>
          <a:p>
            <a:pPr marL="685800" lvl="1" indent="-342900">
              <a:buFont typeface="+mj-lt"/>
              <a:buAutoNum type="arabicPeriod"/>
            </a:pPr>
            <a:r>
              <a:rPr lang="en-US" dirty="0"/>
              <a:t>Text Transform		(text-transform)</a:t>
            </a:r>
          </a:p>
          <a:p>
            <a:pPr marL="685800" lvl="1" indent="-342900">
              <a:buFont typeface="+mj-lt"/>
              <a:buAutoNum type="arabicPeriod"/>
            </a:pPr>
            <a:r>
              <a:rPr lang="en-US" dirty="0"/>
              <a:t>Word Spacing			(word-spacing)</a:t>
            </a:r>
          </a:p>
          <a:p>
            <a:pPr marL="685800" lvl="1" indent="-342900">
              <a:buFont typeface="+mj-lt"/>
              <a:buAutoNum type="arabicPeriod"/>
            </a:pPr>
            <a:r>
              <a:rPr lang="en-US" dirty="0"/>
              <a:t>Letter Spacing			(letter-spacing)</a:t>
            </a:r>
          </a:p>
          <a:p>
            <a:pPr marL="685800" lvl="1" indent="-342900">
              <a:buFont typeface="+mj-lt"/>
              <a:buAutoNum type="arabicPeriod"/>
            </a:pPr>
            <a:r>
              <a:rPr lang="en-US" dirty="0"/>
              <a:t>Line Height			(line-height)</a:t>
            </a:r>
          </a:p>
          <a:p>
            <a:endParaRPr lang="en-US" dirty="0"/>
          </a:p>
        </p:txBody>
      </p:sp>
      <p:sp>
        <p:nvSpPr>
          <p:cNvPr id="4" name="TextBox 3"/>
          <p:cNvSpPr txBox="1"/>
          <p:nvPr/>
        </p:nvSpPr>
        <p:spPr>
          <a:xfrm>
            <a:off x="4724400" y="1219200"/>
            <a:ext cx="1543050" cy="3000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350" dirty="0"/>
              <a:t>Property Name</a:t>
            </a:r>
            <a:endParaRPr lang="en-US" sz="1350" dirty="0"/>
          </a:p>
        </p:txBody>
      </p:sp>
    </p:spTree>
    <p:extLst>
      <p:ext uri="{BB962C8B-B14F-4D97-AF65-F5344CB8AC3E}">
        <p14:creationId xmlns:p14="http://schemas.microsoft.com/office/powerpoint/2010/main" val="194101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a:bodyPr>
          <a:lstStyle/>
          <a:p>
            <a:r>
              <a:rPr lang="en-US" sz="2800" dirty="0"/>
              <a:t>The selector points to the HTML element you want to style.</a:t>
            </a:r>
          </a:p>
          <a:p>
            <a:pPr>
              <a:buNone/>
            </a:pPr>
            <a:endParaRPr lang="en-US" sz="2800" dirty="0"/>
          </a:p>
          <a:p>
            <a:r>
              <a:rPr lang="en-US" sz="2800" dirty="0"/>
              <a:t>The declaration block contains one or more declarations separated by semicolons.</a:t>
            </a:r>
          </a:p>
          <a:p>
            <a:pPr>
              <a:buNone/>
            </a:pPr>
            <a:endParaRPr lang="en-US" sz="2800" dirty="0"/>
          </a:p>
          <a:p>
            <a:r>
              <a:rPr lang="en-US" sz="2800" dirty="0"/>
              <a:t>Each declaration includes a CSS property name and a value, separated by a colon.</a:t>
            </a:r>
          </a:p>
          <a:p>
            <a:pPr>
              <a:buNone/>
            </a:pPr>
            <a:endParaRPr lang="en-US" sz="2800" dirty="0"/>
          </a:p>
          <a:p>
            <a:r>
              <a:rPr lang="en-US" sz="2800" dirty="0"/>
              <a:t>Multiple CSS declarations are separated with semicolons, and declaration blocks are surrounded by curly braces.</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990600" y="1504833"/>
            <a:ext cx="5099808" cy="4192924"/>
          </a:xfrm>
        </p:spPr>
        <p:txBody>
          <a:bodyPr/>
          <a:lstStyle/>
          <a:p>
            <a:pPr lvl="0"/>
            <a:r>
              <a:rPr lang="en-US" b="1" dirty="0"/>
              <a:t>Text Decoration</a:t>
            </a:r>
          </a:p>
          <a:p>
            <a:pPr lvl="1" hangingPunct="0"/>
            <a:r>
              <a:rPr lang="en-US" sz="1800" dirty="0"/>
              <a:t>The text-decoration property is used to set or remove decorations from text.</a:t>
            </a:r>
          </a:p>
          <a:p>
            <a:pPr lvl="1" hangingPunct="0"/>
            <a:r>
              <a:rPr lang="en-US" sz="1800" dirty="0"/>
              <a:t>The text-decoration property is mostly used to remove underlines from links for design purposes.</a:t>
            </a:r>
          </a:p>
          <a:p>
            <a:pPr lvl="0"/>
            <a:r>
              <a:rPr lang="en-US" b="1" dirty="0"/>
              <a:t>Text Indent</a:t>
            </a:r>
          </a:p>
          <a:p>
            <a:pPr lvl="1"/>
            <a:r>
              <a:rPr lang="en-US" sz="1800" dirty="0"/>
              <a:t>The text-indentation property is used to specify the indentation of the first line of a text.</a:t>
            </a:r>
          </a:p>
          <a:p>
            <a:pPr lvl="0"/>
            <a:r>
              <a:rPr lang="en-US" b="1" dirty="0"/>
              <a:t>Text Align</a:t>
            </a:r>
          </a:p>
          <a:p>
            <a:pPr lvl="1"/>
            <a:r>
              <a:rPr lang="en-US" sz="1800" dirty="0"/>
              <a:t>The text-align property is used to set the horizontal alignment of a text.</a:t>
            </a:r>
          </a:p>
          <a:p>
            <a:endParaRPr lang="en-US" dirty="0"/>
          </a:p>
        </p:txBody>
      </p:sp>
      <p:sp>
        <p:nvSpPr>
          <p:cNvPr id="4" name="TextBox 3"/>
          <p:cNvSpPr txBox="1"/>
          <p:nvPr/>
        </p:nvSpPr>
        <p:spPr>
          <a:xfrm>
            <a:off x="6227777" y="1504833"/>
            <a:ext cx="2628900" cy="154657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text-decoration : line-through;</a:t>
            </a:r>
          </a:p>
          <a:p>
            <a:r>
              <a:rPr lang="en-US" sz="1350" dirty="0"/>
              <a:t>        text-decoration : </a:t>
            </a:r>
            <a:r>
              <a:rPr lang="en-US" sz="1350" dirty="0" err="1"/>
              <a:t>overline</a:t>
            </a:r>
            <a:r>
              <a:rPr lang="en-US" sz="1350" dirty="0"/>
              <a:t>;</a:t>
            </a:r>
          </a:p>
          <a:p>
            <a:r>
              <a:rPr lang="en-US" sz="1350" dirty="0"/>
              <a:t>        text-decoration : underline;</a:t>
            </a:r>
          </a:p>
          <a:p>
            <a:r>
              <a:rPr lang="en-US" sz="1350" dirty="0"/>
              <a:t>        text-decoration : none;</a:t>
            </a:r>
          </a:p>
          <a:p>
            <a:r>
              <a:rPr lang="en-US" sz="1350" dirty="0"/>
              <a:t>}</a:t>
            </a:r>
          </a:p>
        </p:txBody>
      </p:sp>
      <p:sp>
        <p:nvSpPr>
          <p:cNvPr id="5" name="TextBox 4"/>
          <p:cNvSpPr txBox="1"/>
          <p:nvPr/>
        </p:nvSpPr>
        <p:spPr>
          <a:xfrm>
            <a:off x="6227777" y="2887686"/>
            <a:ext cx="26289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text-indent : 20px;</a:t>
            </a:r>
          </a:p>
          <a:p>
            <a:r>
              <a:rPr lang="en-US" sz="1350" dirty="0"/>
              <a:t>	text-indent : 30%;</a:t>
            </a:r>
          </a:p>
          <a:p>
            <a:r>
              <a:rPr lang="en-US" sz="1350" dirty="0"/>
              <a:t>}</a:t>
            </a:r>
          </a:p>
        </p:txBody>
      </p:sp>
      <p:sp>
        <p:nvSpPr>
          <p:cNvPr id="6" name="TextBox 5"/>
          <p:cNvSpPr txBox="1"/>
          <p:nvPr/>
        </p:nvSpPr>
        <p:spPr>
          <a:xfrm>
            <a:off x="6227777" y="3855041"/>
            <a:ext cx="2628900" cy="13388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text-align : right;</a:t>
            </a:r>
          </a:p>
          <a:p>
            <a:r>
              <a:rPr lang="en-US" sz="1350" dirty="0"/>
              <a:t>	text-align : justify;</a:t>
            </a:r>
          </a:p>
          <a:p>
            <a:r>
              <a:rPr lang="en-US" sz="1350" dirty="0"/>
              <a:t>	text-align : left;</a:t>
            </a:r>
          </a:p>
          <a:p>
            <a:r>
              <a:rPr lang="en-US" sz="1350" dirty="0"/>
              <a:t>	text-align : center; </a:t>
            </a:r>
          </a:p>
          <a:p>
            <a:r>
              <a:rPr lang="en-US" sz="1350" dirty="0"/>
              <a:t>}</a:t>
            </a:r>
          </a:p>
        </p:txBody>
      </p:sp>
    </p:spTree>
    <p:extLst>
      <p:ext uri="{BB962C8B-B14F-4D97-AF65-F5344CB8AC3E}">
        <p14:creationId xmlns:p14="http://schemas.microsoft.com/office/powerpoint/2010/main" val="42411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219199" y="1504833"/>
            <a:ext cx="4833457" cy="4192924"/>
          </a:xfrm>
        </p:spPr>
        <p:txBody>
          <a:bodyPr/>
          <a:lstStyle/>
          <a:p>
            <a:pPr lvl="0"/>
            <a:r>
              <a:rPr lang="en-US" b="1" dirty="0"/>
              <a:t>Text Transform</a:t>
            </a:r>
          </a:p>
          <a:p>
            <a:pPr lvl="1" hangingPunct="0"/>
            <a:r>
              <a:rPr lang="en-US" sz="1800" dirty="0"/>
              <a:t>The text-transform property is used to specify uppercase and lowercase letters in a text.</a:t>
            </a:r>
          </a:p>
          <a:p>
            <a:pPr lvl="1" hangingPunct="0"/>
            <a:endParaRPr lang="en-US" sz="1800" dirty="0"/>
          </a:p>
          <a:p>
            <a:pPr lvl="0"/>
            <a:endParaRPr lang="en-US" b="1" dirty="0"/>
          </a:p>
          <a:p>
            <a:pPr lvl="0"/>
            <a:r>
              <a:rPr lang="en-US" b="1" dirty="0"/>
              <a:t>Word Spacing</a:t>
            </a:r>
          </a:p>
          <a:p>
            <a:pPr lvl="1"/>
            <a:r>
              <a:rPr lang="en-US" sz="1800" dirty="0"/>
              <a:t>With the CSS attribute word-spacing you are able to specify the exact value of the spacing between your words. Word-spacing should be defined with exact values.</a:t>
            </a:r>
          </a:p>
          <a:p>
            <a:endParaRPr lang="en-US" dirty="0"/>
          </a:p>
        </p:txBody>
      </p:sp>
      <p:sp>
        <p:nvSpPr>
          <p:cNvPr id="4" name="TextBox 3"/>
          <p:cNvSpPr txBox="1"/>
          <p:nvPr/>
        </p:nvSpPr>
        <p:spPr>
          <a:xfrm>
            <a:off x="6190027" y="1560228"/>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text-transform : capitalize;</a:t>
            </a:r>
          </a:p>
          <a:p>
            <a:r>
              <a:rPr lang="en-US" sz="1350" dirty="0"/>
              <a:t>        text-transform : uppercase;</a:t>
            </a:r>
          </a:p>
          <a:p>
            <a:r>
              <a:rPr lang="en-US" sz="1350" dirty="0"/>
              <a:t>        text-transform : lowercase;</a:t>
            </a:r>
          </a:p>
          <a:p>
            <a:r>
              <a:rPr lang="en-US" sz="1350" dirty="0"/>
              <a:t>}</a:t>
            </a:r>
          </a:p>
        </p:txBody>
      </p:sp>
      <p:sp>
        <p:nvSpPr>
          <p:cNvPr id="6" name="TextBox 5"/>
          <p:cNvSpPr txBox="1"/>
          <p:nvPr/>
        </p:nvSpPr>
        <p:spPr>
          <a:xfrm>
            <a:off x="6190027" y="4137730"/>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word-spacing : 10px; </a:t>
            </a:r>
          </a:p>
          <a:p>
            <a:r>
              <a:rPr lang="en-US" sz="1350" dirty="0"/>
              <a:t>}</a:t>
            </a:r>
          </a:p>
        </p:txBody>
      </p:sp>
    </p:spTree>
    <p:extLst>
      <p:ext uri="{BB962C8B-B14F-4D97-AF65-F5344CB8AC3E}">
        <p14:creationId xmlns:p14="http://schemas.microsoft.com/office/powerpoint/2010/main" val="149433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990600" y="1504833"/>
            <a:ext cx="5055766" cy="4192924"/>
          </a:xfrm>
        </p:spPr>
        <p:txBody>
          <a:bodyPr/>
          <a:lstStyle/>
          <a:p>
            <a:pPr lvl="0"/>
            <a:r>
              <a:rPr lang="en-US" b="1" dirty="0"/>
              <a:t>Letter Spacing</a:t>
            </a:r>
          </a:p>
          <a:p>
            <a:pPr lvl="1" hangingPunct="0"/>
            <a:r>
              <a:rPr lang="en-US" sz="1800" dirty="0"/>
              <a:t>With the CSS attribute letter-spacing you are able to specify the exact value of the spacing between your letters. Letter-spacing should be defined with exact values.</a:t>
            </a:r>
          </a:p>
          <a:p>
            <a:pPr lvl="0"/>
            <a:r>
              <a:rPr lang="en-US" b="1" dirty="0"/>
              <a:t>Line Height</a:t>
            </a:r>
          </a:p>
          <a:p>
            <a:pPr lvl="1"/>
            <a:r>
              <a:rPr lang="en-US" sz="1800" dirty="0"/>
              <a:t>The line-height attribute will set the height of the line in the page.</a:t>
            </a:r>
          </a:p>
          <a:p>
            <a:endParaRPr lang="en-US" dirty="0"/>
          </a:p>
        </p:txBody>
      </p:sp>
      <p:sp>
        <p:nvSpPr>
          <p:cNvPr id="4" name="TextBox 3"/>
          <p:cNvSpPr txBox="1"/>
          <p:nvPr/>
        </p:nvSpPr>
        <p:spPr>
          <a:xfrm>
            <a:off x="6303278" y="150483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letter-spacing : 3px;</a:t>
            </a:r>
          </a:p>
          <a:p>
            <a:r>
              <a:rPr lang="en-US" sz="1350" dirty="0"/>
              <a:t>}</a:t>
            </a:r>
          </a:p>
        </p:txBody>
      </p:sp>
      <p:sp>
        <p:nvSpPr>
          <p:cNvPr id="5" name="TextBox 4"/>
          <p:cNvSpPr txBox="1"/>
          <p:nvPr/>
        </p:nvSpPr>
        <p:spPr>
          <a:xfrm>
            <a:off x="6303278" y="2580965"/>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line-height : 10px;</a:t>
            </a:r>
          </a:p>
          <a:p>
            <a:r>
              <a:rPr lang="en-US" sz="1350" dirty="0"/>
              <a:t>}</a:t>
            </a:r>
          </a:p>
        </p:txBody>
      </p:sp>
    </p:spTree>
    <p:extLst>
      <p:ext uri="{BB962C8B-B14F-4D97-AF65-F5344CB8AC3E}">
        <p14:creationId xmlns:p14="http://schemas.microsoft.com/office/powerpoint/2010/main" val="3351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a:t>
            </a:r>
          </a:p>
        </p:txBody>
      </p:sp>
      <p:sp>
        <p:nvSpPr>
          <p:cNvPr id="3" name="Content Placeholder 2"/>
          <p:cNvSpPr>
            <a:spLocks noGrp="1"/>
          </p:cNvSpPr>
          <p:nvPr>
            <p:ph idx="1"/>
          </p:nvPr>
        </p:nvSpPr>
        <p:spPr>
          <a:xfrm>
            <a:off x="1143000" y="863445"/>
            <a:ext cx="7902616" cy="5283354"/>
          </a:xfrm>
        </p:spPr>
        <p:txBody>
          <a:bodyPr/>
          <a:lstStyle/>
          <a:p>
            <a:r>
              <a:rPr lang="en-US" sz="2400" dirty="0"/>
              <a:t>In CSS, the term "box model" is used when talking about design and layout.</a:t>
            </a:r>
          </a:p>
          <a:p>
            <a:endParaRPr lang="en-US" sz="2400" dirty="0"/>
          </a:p>
          <a:p>
            <a:r>
              <a:rPr lang="en-US" sz="2400" dirty="0"/>
              <a:t>The CSS box model is essentially a box that wraps around every HTML element.</a:t>
            </a:r>
          </a:p>
          <a:p>
            <a:r>
              <a:rPr lang="en-US" sz="2400" dirty="0"/>
              <a:t> It consists of: margins, borders, padding, and the actual content. </a:t>
            </a:r>
          </a:p>
          <a:p>
            <a:r>
              <a:rPr lang="en-US" sz="2400" dirty="0"/>
              <a:t>The box model allows us to place a border around elements and space elements in relation to other elements.</a:t>
            </a:r>
          </a:p>
          <a:p>
            <a:endParaRPr lang="en-US" sz="2400" dirty="0"/>
          </a:p>
        </p:txBody>
      </p:sp>
    </p:spTree>
    <p:extLst>
      <p:ext uri="{BB962C8B-B14F-4D97-AF65-F5344CB8AC3E}">
        <p14:creationId xmlns:p14="http://schemas.microsoft.com/office/powerpoint/2010/main" val="69153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533400"/>
          </a:xfrm>
        </p:spPr>
        <p:txBody>
          <a:bodyPr>
            <a:normAutofit fontScale="90000"/>
          </a:bodyPr>
          <a:lstStyle/>
          <a:p>
            <a:r>
              <a:rPr lang="en-US" dirty="0"/>
              <a:t>The Box Model</a:t>
            </a:r>
          </a:p>
        </p:txBody>
      </p:sp>
      <p:sp>
        <p:nvSpPr>
          <p:cNvPr id="20" name="TextBox 19">
            <a:extLst>
              <a:ext uri="{FF2B5EF4-FFF2-40B4-BE49-F238E27FC236}">
                <a16:creationId xmlns:a16="http://schemas.microsoft.com/office/drawing/2014/main" id="{BEB2324D-C4F9-4ED1-B7D2-1FBBF9CB7AD8}"/>
              </a:ext>
            </a:extLst>
          </p:cNvPr>
          <p:cNvSpPr txBox="1"/>
          <p:nvPr/>
        </p:nvSpPr>
        <p:spPr>
          <a:xfrm>
            <a:off x="1600200" y="1480498"/>
            <a:ext cx="4594160" cy="300082"/>
          </a:xfrm>
          <a:prstGeom prst="rect">
            <a:avLst/>
          </a:prstGeom>
          <a:noFill/>
        </p:spPr>
        <p:txBody>
          <a:bodyPr wrap="square">
            <a:spAutoFit/>
          </a:bodyPr>
          <a:lstStyle/>
          <a:p>
            <a:pPr algn="ctr"/>
            <a:r>
              <a:rPr lang="en-US" sz="1350" dirty="0"/>
              <a:t>The image below illustrates the box model</a:t>
            </a:r>
            <a:endParaRPr lang="en-IN" sz="1350" dirty="0"/>
          </a:p>
        </p:txBody>
      </p:sp>
      <p:pic>
        <p:nvPicPr>
          <p:cNvPr id="21" name="Picture 20" descr="Table&#10;&#10;Description automatically generated">
            <a:extLst>
              <a:ext uri="{FF2B5EF4-FFF2-40B4-BE49-F238E27FC236}">
                <a16:creationId xmlns:a16="http://schemas.microsoft.com/office/drawing/2014/main" id="{33EB9A8C-7A24-8680-333D-09106FB13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157" y="1931540"/>
            <a:ext cx="7447290" cy="2994920"/>
          </a:xfrm>
          <a:prstGeom prst="rect">
            <a:avLst/>
          </a:prstGeom>
        </p:spPr>
      </p:pic>
      <p:sp>
        <p:nvSpPr>
          <p:cNvPr id="23" name="TextBox 22">
            <a:extLst>
              <a:ext uri="{FF2B5EF4-FFF2-40B4-BE49-F238E27FC236}">
                <a16:creationId xmlns:a16="http://schemas.microsoft.com/office/drawing/2014/main" id="{BC3F043D-F677-C0DF-37F5-EC945E32DE6A}"/>
              </a:ext>
            </a:extLst>
          </p:cNvPr>
          <p:cNvSpPr txBox="1"/>
          <p:nvPr/>
        </p:nvSpPr>
        <p:spPr>
          <a:xfrm>
            <a:off x="1066800" y="5077420"/>
            <a:ext cx="7768701" cy="923330"/>
          </a:xfrm>
          <a:prstGeom prst="rect">
            <a:avLst/>
          </a:prstGeom>
          <a:noFill/>
        </p:spPr>
        <p:txBody>
          <a:bodyPr wrap="square">
            <a:spAutoFit/>
          </a:bodyPr>
          <a:lstStyle/>
          <a:p>
            <a:pPr algn="l">
              <a:buFont typeface="Arial" panose="020B0604020202020204" pitchFamily="34" charset="0"/>
              <a:buChar char="•"/>
            </a:pPr>
            <a:r>
              <a:rPr lang="en-US" sz="1350" b="1" dirty="0">
                <a:solidFill>
                  <a:srgbClr val="000000"/>
                </a:solidFill>
                <a:latin typeface="Verdana" panose="020B0604030504040204" pitchFamily="34" charset="0"/>
              </a:rPr>
              <a:t>Content</a:t>
            </a:r>
            <a:r>
              <a:rPr lang="en-US" sz="1350" dirty="0">
                <a:solidFill>
                  <a:srgbClr val="000000"/>
                </a:solidFill>
                <a:latin typeface="Verdana" panose="020B0604030504040204" pitchFamily="34" charset="0"/>
              </a:rPr>
              <a:t> - The content of the box, where text and images appear</a:t>
            </a:r>
          </a:p>
          <a:p>
            <a:pPr algn="l">
              <a:buFont typeface="Arial" panose="020B0604020202020204" pitchFamily="34" charset="0"/>
              <a:buChar char="•"/>
            </a:pPr>
            <a:r>
              <a:rPr lang="en-US" sz="1350" b="1" dirty="0">
                <a:solidFill>
                  <a:srgbClr val="000000"/>
                </a:solidFill>
                <a:latin typeface="Verdana" panose="020B0604030504040204" pitchFamily="34" charset="0"/>
              </a:rPr>
              <a:t>Padding</a:t>
            </a:r>
            <a:r>
              <a:rPr lang="en-US" sz="1350" dirty="0">
                <a:solidFill>
                  <a:srgbClr val="000000"/>
                </a:solidFill>
                <a:latin typeface="Verdana" panose="020B0604030504040204" pitchFamily="34" charset="0"/>
              </a:rPr>
              <a:t> - Clears an area around the content. The padding is transparent</a:t>
            </a:r>
          </a:p>
          <a:p>
            <a:pPr algn="l">
              <a:buFont typeface="Arial" panose="020B0604020202020204" pitchFamily="34" charset="0"/>
              <a:buChar char="•"/>
            </a:pPr>
            <a:r>
              <a:rPr lang="en-US" sz="1350" b="1" dirty="0">
                <a:solidFill>
                  <a:srgbClr val="000000"/>
                </a:solidFill>
                <a:latin typeface="Verdana" panose="020B0604030504040204" pitchFamily="34" charset="0"/>
              </a:rPr>
              <a:t>Border</a:t>
            </a:r>
            <a:r>
              <a:rPr lang="en-US" sz="1350" dirty="0">
                <a:solidFill>
                  <a:srgbClr val="000000"/>
                </a:solidFill>
                <a:latin typeface="Verdana" panose="020B0604030504040204" pitchFamily="34" charset="0"/>
              </a:rPr>
              <a:t> - A border that goes around the padding and content</a:t>
            </a:r>
          </a:p>
          <a:p>
            <a:pPr algn="l">
              <a:buFont typeface="Arial" panose="020B0604020202020204" pitchFamily="34" charset="0"/>
              <a:buChar char="•"/>
            </a:pPr>
            <a:r>
              <a:rPr lang="en-US" sz="1350" b="1" dirty="0">
                <a:solidFill>
                  <a:srgbClr val="000000"/>
                </a:solidFill>
                <a:latin typeface="Verdana" panose="020B0604030504040204" pitchFamily="34" charset="0"/>
              </a:rPr>
              <a:t>Margin</a:t>
            </a:r>
            <a:r>
              <a:rPr lang="en-US" sz="1350" dirty="0">
                <a:solidFill>
                  <a:srgbClr val="000000"/>
                </a:solidFill>
                <a:latin typeface="Verdana" panose="020B0604030504040204" pitchFamily="34" charset="0"/>
              </a:rPr>
              <a:t> - Clears an area outside the border. The margin is transparent</a:t>
            </a:r>
          </a:p>
        </p:txBody>
      </p:sp>
    </p:spTree>
    <p:extLst>
      <p:ext uri="{BB962C8B-B14F-4D97-AF65-F5344CB8AC3E}">
        <p14:creationId xmlns:p14="http://schemas.microsoft.com/office/powerpoint/2010/main" val="3067063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p>
        </p:txBody>
      </p:sp>
      <p:sp>
        <p:nvSpPr>
          <p:cNvPr id="3" name="Content Placeholder 2"/>
          <p:cNvSpPr>
            <a:spLocks noGrp="1"/>
          </p:cNvSpPr>
          <p:nvPr>
            <p:ph idx="1"/>
          </p:nvPr>
        </p:nvSpPr>
        <p:spPr>
          <a:xfrm>
            <a:off x="1066800" y="1504833"/>
            <a:ext cx="5111692" cy="4192924"/>
          </a:xfrm>
        </p:spPr>
        <p:txBody>
          <a:bodyPr/>
          <a:lstStyle/>
          <a:p>
            <a:r>
              <a:rPr lang="en-US" dirty="0"/>
              <a:t>The CSS padding properties define the space between the element border and the element content.</a:t>
            </a:r>
          </a:p>
          <a:p>
            <a:endParaRPr lang="en-US" dirty="0"/>
          </a:p>
          <a:p>
            <a:r>
              <a:rPr lang="en-US" dirty="0"/>
              <a:t>The top, right, bottom, and left padding can be changed independently using separate properties. </a:t>
            </a:r>
          </a:p>
          <a:p>
            <a:endParaRPr lang="en-US" dirty="0"/>
          </a:p>
          <a:p>
            <a:pPr marL="0" indent="0">
              <a:buNone/>
            </a:pPr>
            <a:endParaRPr lang="en-US" dirty="0"/>
          </a:p>
          <a:p>
            <a:pPr marL="0" indent="0">
              <a:buNone/>
            </a:pPr>
            <a:endParaRPr lang="en-US" dirty="0"/>
          </a:p>
          <a:p>
            <a:r>
              <a:rPr lang="en-US" dirty="0"/>
              <a:t>A shorthand padding property can also be used, to change all padding at once.</a:t>
            </a:r>
          </a:p>
          <a:p>
            <a:endParaRPr lang="en-US" dirty="0"/>
          </a:p>
        </p:txBody>
      </p:sp>
      <p:sp>
        <p:nvSpPr>
          <p:cNvPr id="4" name="TextBox 3"/>
          <p:cNvSpPr txBox="1"/>
          <p:nvPr/>
        </p:nvSpPr>
        <p:spPr>
          <a:xfrm>
            <a:off x="6271820" y="150483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padding : 10px;</a:t>
            </a:r>
          </a:p>
          <a:p>
            <a:r>
              <a:rPr lang="en-US" sz="1350" dirty="0"/>
              <a:t>}</a:t>
            </a:r>
          </a:p>
        </p:txBody>
      </p:sp>
      <p:sp>
        <p:nvSpPr>
          <p:cNvPr id="5" name="TextBox 4"/>
          <p:cNvSpPr txBox="1"/>
          <p:nvPr/>
        </p:nvSpPr>
        <p:spPr>
          <a:xfrm>
            <a:off x="6271820" y="2440085"/>
            <a:ext cx="2628900" cy="154657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padding-top : 10px;</a:t>
            </a:r>
          </a:p>
          <a:p>
            <a:r>
              <a:rPr lang="en-US" sz="1350" dirty="0"/>
              <a:t>	padding-right : 20px;</a:t>
            </a:r>
          </a:p>
          <a:p>
            <a:r>
              <a:rPr lang="en-US" sz="1350" dirty="0"/>
              <a:t>	padding-bottom : 30 px;</a:t>
            </a:r>
          </a:p>
          <a:p>
            <a:r>
              <a:rPr lang="en-US" sz="1350" dirty="0"/>
              <a:t>	padding-left : 40 px;</a:t>
            </a:r>
          </a:p>
          <a:p>
            <a:r>
              <a:rPr lang="en-US" sz="1350" dirty="0"/>
              <a:t>}</a:t>
            </a:r>
          </a:p>
        </p:txBody>
      </p:sp>
      <p:sp>
        <p:nvSpPr>
          <p:cNvPr id="6" name="TextBox 5"/>
          <p:cNvSpPr txBox="1"/>
          <p:nvPr/>
        </p:nvSpPr>
        <p:spPr>
          <a:xfrm>
            <a:off x="6271820" y="3998583"/>
            <a:ext cx="26289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padding : 10px 20px 30px 40px; </a:t>
            </a:r>
          </a:p>
          <a:p>
            <a:r>
              <a:rPr lang="en-US" sz="1350" dirty="0"/>
              <a:t>}</a:t>
            </a:r>
          </a:p>
        </p:txBody>
      </p:sp>
    </p:spTree>
    <p:extLst>
      <p:ext uri="{BB962C8B-B14F-4D97-AF65-F5344CB8AC3E}">
        <p14:creationId xmlns:p14="http://schemas.microsoft.com/office/powerpoint/2010/main" val="7396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a:xfrm>
            <a:off x="609600" y="1034852"/>
            <a:ext cx="5800637" cy="5442148"/>
          </a:xfrm>
        </p:spPr>
        <p:txBody>
          <a:bodyPr/>
          <a:lstStyle/>
          <a:p>
            <a:r>
              <a:rPr lang="en-US" dirty="0"/>
              <a:t>The CSS border properties allow you to specify the style and color of an element's border.</a:t>
            </a:r>
          </a:p>
          <a:p>
            <a:r>
              <a:rPr lang="en-US" dirty="0"/>
              <a:t>Border Style Types </a:t>
            </a:r>
          </a:p>
          <a:p>
            <a:pPr lvl="1"/>
            <a:r>
              <a:rPr lang="en-US" sz="1800" dirty="0"/>
              <a:t>The border-style property specifies what kind of border to display.</a:t>
            </a:r>
          </a:p>
          <a:p>
            <a:r>
              <a:rPr lang="en-US" dirty="0"/>
              <a:t>Border Width</a:t>
            </a:r>
          </a:p>
          <a:p>
            <a:pPr lvl="1"/>
            <a:r>
              <a:rPr lang="en-US" sz="1800" dirty="0"/>
              <a:t>The border-width property is used to set the width of the border.</a:t>
            </a:r>
          </a:p>
          <a:p>
            <a:r>
              <a:rPr lang="en-US" dirty="0"/>
              <a:t>Border Color</a:t>
            </a:r>
          </a:p>
          <a:p>
            <a:pPr lvl="1"/>
            <a:r>
              <a:rPr lang="en-US" sz="1800" dirty="0"/>
              <a:t>The border-color property is used to set the color of the border.</a:t>
            </a:r>
          </a:p>
          <a:p>
            <a:pPr lvl="1"/>
            <a:r>
              <a:rPr lang="en-US" sz="1800" dirty="0"/>
              <a:t>Border colors can be any color defined by RGB, hexadecimal, or key terms. Below is an example of each of these types.</a:t>
            </a:r>
          </a:p>
          <a:p>
            <a:r>
              <a:rPr lang="en-US" dirty="0"/>
              <a:t>The top, right, bottom, and left border can be changed independently using separate properties.</a:t>
            </a:r>
          </a:p>
          <a:p>
            <a:endParaRPr lang="en-US" dirty="0"/>
          </a:p>
        </p:txBody>
      </p:sp>
      <p:sp>
        <p:nvSpPr>
          <p:cNvPr id="4" name="TextBox 3"/>
          <p:cNvSpPr txBox="1"/>
          <p:nvPr/>
        </p:nvSpPr>
        <p:spPr>
          <a:xfrm>
            <a:off x="6515100" y="1040897"/>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border : 1px solid red;</a:t>
            </a:r>
          </a:p>
          <a:p>
            <a:r>
              <a:rPr lang="en-US" sz="1350" dirty="0"/>
              <a:t>}</a:t>
            </a:r>
          </a:p>
        </p:txBody>
      </p:sp>
      <p:sp>
        <p:nvSpPr>
          <p:cNvPr id="5" name="TextBox 4"/>
          <p:cNvSpPr txBox="1"/>
          <p:nvPr/>
        </p:nvSpPr>
        <p:spPr>
          <a:xfrm>
            <a:off x="6410237" y="2247784"/>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border-style : solid;</a:t>
            </a:r>
          </a:p>
          <a:p>
            <a:r>
              <a:rPr lang="en-US" sz="1350" dirty="0"/>
              <a:t>	border-style : dotted;</a:t>
            </a:r>
          </a:p>
          <a:p>
            <a:r>
              <a:rPr lang="en-US" sz="1350" dirty="0"/>
              <a:t>	border-style : double;</a:t>
            </a:r>
          </a:p>
          <a:p>
            <a:r>
              <a:rPr lang="en-US" sz="1350" dirty="0"/>
              <a:t>}</a:t>
            </a:r>
          </a:p>
        </p:txBody>
      </p:sp>
      <p:sp>
        <p:nvSpPr>
          <p:cNvPr id="6" name="TextBox 5"/>
          <p:cNvSpPr txBox="1"/>
          <p:nvPr/>
        </p:nvSpPr>
        <p:spPr>
          <a:xfrm>
            <a:off x="6410237" y="339078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border-width : 7px; </a:t>
            </a:r>
          </a:p>
          <a:p>
            <a:r>
              <a:rPr lang="en-US" sz="1350" dirty="0"/>
              <a:t>}</a:t>
            </a:r>
          </a:p>
        </p:txBody>
      </p:sp>
      <p:sp>
        <p:nvSpPr>
          <p:cNvPr id="7" name="TextBox 6"/>
          <p:cNvSpPr txBox="1"/>
          <p:nvPr/>
        </p:nvSpPr>
        <p:spPr>
          <a:xfrm>
            <a:off x="6410237" y="413373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border-color : red; </a:t>
            </a:r>
          </a:p>
          <a:p>
            <a:r>
              <a:rPr lang="en-US" sz="1350" dirty="0"/>
              <a:t>}</a:t>
            </a:r>
          </a:p>
        </p:txBody>
      </p:sp>
      <p:sp>
        <p:nvSpPr>
          <p:cNvPr id="8" name="TextBox 7"/>
          <p:cNvSpPr txBox="1"/>
          <p:nvPr/>
        </p:nvSpPr>
        <p:spPr>
          <a:xfrm>
            <a:off x="6410237" y="4869986"/>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border-top : 1px solid red;</a:t>
            </a:r>
          </a:p>
          <a:p>
            <a:r>
              <a:rPr lang="en-US" sz="1350" dirty="0"/>
              <a:t>}</a:t>
            </a:r>
          </a:p>
        </p:txBody>
      </p:sp>
    </p:spTree>
    <p:extLst>
      <p:ext uri="{BB962C8B-B14F-4D97-AF65-F5344CB8AC3E}">
        <p14:creationId xmlns:p14="http://schemas.microsoft.com/office/powerpoint/2010/main" val="140810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a:xfrm>
            <a:off x="990600" y="1504833"/>
            <a:ext cx="4892180" cy="4192924"/>
          </a:xfrm>
        </p:spPr>
        <p:txBody>
          <a:bodyPr/>
          <a:lstStyle/>
          <a:p>
            <a:r>
              <a:rPr lang="en-US" dirty="0"/>
              <a:t>The CSS margin properties define the space around elements</a:t>
            </a:r>
          </a:p>
          <a:p>
            <a:endParaRPr lang="en-US" dirty="0"/>
          </a:p>
          <a:p>
            <a:r>
              <a:rPr lang="en-US" dirty="0"/>
              <a:t>The top, right, bottom, and left margin can be changed independently using separate properties. </a:t>
            </a:r>
          </a:p>
          <a:p>
            <a:endParaRPr lang="en-US" dirty="0"/>
          </a:p>
          <a:p>
            <a:endParaRPr lang="en-US" dirty="0"/>
          </a:p>
          <a:p>
            <a:endParaRPr lang="en-US" dirty="0"/>
          </a:p>
          <a:p>
            <a:r>
              <a:rPr lang="en-US" dirty="0"/>
              <a:t>A shorthand margin property can also be used, to change all margins at once.</a:t>
            </a:r>
          </a:p>
          <a:p>
            <a:endParaRPr lang="en-US" dirty="0"/>
          </a:p>
        </p:txBody>
      </p:sp>
      <p:sp>
        <p:nvSpPr>
          <p:cNvPr id="4" name="TextBox 3"/>
          <p:cNvSpPr txBox="1"/>
          <p:nvPr/>
        </p:nvSpPr>
        <p:spPr>
          <a:xfrm>
            <a:off x="6234068" y="150483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margin: 10px;</a:t>
            </a:r>
          </a:p>
          <a:p>
            <a:r>
              <a:rPr lang="en-US" sz="1350" dirty="0"/>
              <a:t>}</a:t>
            </a:r>
          </a:p>
        </p:txBody>
      </p:sp>
      <p:sp>
        <p:nvSpPr>
          <p:cNvPr id="5" name="TextBox 4"/>
          <p:cNvSpPr txBox="1"/>
          <p:nvPr/>
        </p:nvSpPr>
        <p:spPr>
          <a:xfrm>
            <a:off x="6234068" y="2440085"/>
            <a:ext cx="2628900" cy="154657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 </a:t>
            </a:r>
          </a:p>
          <a:p>
            <a:r>
              <a:rPr lang="en-US" sz="1350" dirty="0"/>
              <a:t>	margin -top : 10px;</a:t>
            </a:r>
          </a:p>
          <a:p>
            <a:r>
              <a:rPr lang="en-US" sz="1350" dirty="0"/>
              <a:t>	margin -right : 20px;</a:t>
            </a:r>
          </a:p>
          <a:p>
            <a:r>
              <a:rPr lang="en-US" sz="1350" dirty="0"/>
              <a:t>	margin -bottom : 30 </a:t>
            </a:r>
            <a:r>
              <a:rPr lang="en-US" sz="1350" dirty="0" err="1"/>
              <a:t>px</a:t>
            </a:r>
            <a:r>
              <a:rPr lang="en-US" sz="1350" dirty="0"/>
              <a:t>;</a:t>
            </a:r>
          </a:p>
          <a:p>
            <a:r>
              <a:rPr lang="en-US" sz="1350" dirty="0"/>
              <a:t>	margin -left : 40 </a:t>
            </a:r>
            <a:r>
              <a:rPr lang="en-US" sz="1350" dirty="0" err="1"/>
              <a:t>px</a:t>
            </a:r>
            <a:r>
              <a:rPr lang="en-US" sz="1350" dirty="0"/>
              <a:t>;</a:t>
            </a:r>
          </a:p>
          <a:p>
            <a:r>
              <a:rPr lang="en-US" sz="1350" dirty="0"/>
              <a:t>}</a:t>
            </a:r>
          </a:p>
        </p:txBody>
      </p:sp>
      <p:sp>
        <p:nvSpPr>
          <p:cNvPr id="6" name="TextBox 5"/>
          <p:cNvSpPr txBox="1"/>
          <p:nvPr/>
        </p:nvSpPr>
        <p:spPr>
          <a:xfrm>
            <a:off x="6234068" y="3998583"/>
            <a:ext cx="2628900" cy="71558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h4{</a:t>
            </a:r>
          </a:p>
          <a:p>
            <a:r>
              <a:rPr lang="en-US" sz="1350" dirty="0"/>
              <a:t>      margin : 10px 20px 30px 40px; </a:t>
            </a:r>
          </a:p>
          <a:p>
            <a:r>
              <a:rPr lang="en-US" sz="1350" dirty="0"/>
              <a:t>}</a:t>
            </a:r>
          </a:p>
        </p:txBody>
      </p:sp>
    </p:spTree>
    <p:extLst>
      <p:ext uri="{BB962C8B-B14F-4D97-AF65-F5344CB8AC3E}">
        <p14:creationId xmlns:p14="http://schemas.microsoft.com/office/powerpoint/2010/main" val="348943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Positioning</a:t>
            </a:r>
          </a:p>
        </p:txBody>
      </p:sp>
      <p:sp>
        <p:nvSpPr>
          <p:cNvPr id="3" name="Content Placeholder 2"/>
          <p:cNvSpPr>
            <a:spLocks noGrp="1"/>
          </p:cNvSpPr>
          <p:nvPr>
            <p:ph idx="1"/>
          </p:nvPr>
        </p:nvSpPr>
        <p:spPr>
          <a:xfrm>
            <a:off x="531467" y="800100"/>
            <a:ext cx="5639684" cy="5257800"/>
          </a:xfrm>
        </p:spPr>
        <p:txBody>
          <a:bodyPr/>
          <a:lstStyle/>
          <a:p>
            <a:r>
              <a:rPr lang="en-US" dirty="0"/>
              <a:t>Absolute Positioning</a:t>
            </a:r>
          </a:p>
          <a:p>
            <a:pPr lvl="1" hangingPunct="0"/>
            <a:r>
              <a:rPr lang="en-US" sz="1800" dirty="0"/>
              <a:t>With absolute positioning, you define the exact pixel value where the specified HTML element will appear. </a:t>
            </a:r>
          </a:p>
          <a:p>
            <a:pPr lvl="1" hangingPunct="0"/>
            <a:r>
              <a:rPr lang="en-US" sz="1800" dirty="0"/>
              <a:t>The point of origin is the top-left of the browser's viewable area, so be sure you are measuring from that point.</a:t>
            </a:r>
          </a:p>
          <a:p>
            <a:pPr hangingPunct="0"/>
            <a:r>
              <a:rPr lang="en-US" dirty="0"/>
              <a:t>Relative Positioning</a:t>
            </a:r>
          </a:p>
          <a:p>
            <a:pPr lvl="1" hangingPunct="0"/>
            <a:r>
              <a:rPr lang="en-US" sz="1800" dirty="0"/>
              <a:t>Relative positioning changes the position of the HTML element relative to where it normally appears</a:t>
            </a:r>
          </a:p>
          <a:p>
            <a:pPr hangingPunct="0"/>
            <a:r>
              <a:rPr lang="en-US" dirty="0"/>
              <a:t>Fixed Positioning</a:t>
            </a:r>
          </a:p>
          <a:p>
            <a:pPr lvl="1" hangingPunct="0"/>
            <a:r>
              <a:rPr lang="en-US" sz="1800" dirty="0"/>
              <a:t>The element is positioned relative to the browser window, in fixed position, element will be in the same place even we scroll the screen.</a:t>
            </a:r>
          </a:p>
          <a:p>
            <a:pPr hangingPunct="0"/>
            <a:r>
              <a:rPr lang="en-US" dirty="0"/>
              <a:t>Sticky Positioning</a:t>
            </a:r>
          </a:p>
          <a:p>
            <a:pPr lvl="1" hangingPunct="0"/>
            <a:r>
              <a:rPr lang="en-US" sz="1800" dirty="0"/>
              <a:t>An element with position: sticky; is positioned based on the user's scroll position.</a:t>
            </a:r>
          </a:p>
          <a:p>
            <a:pPr lvl="1" hangingPunct="0"/>
            <a:r>
              <a:rPr lang="en-US" sz="1800" dirty="0"/>
              <a:t>A sticky element toggles between relative and fixed, depending on the scroll position.</a:t>
            </a:r>
          </a:p>
          <a:p>
            <a:pPr lvl="1" hangingPunct="0"/>
            <a:endParaRPr lang="en-US" sz="1800" dirty="0"/>
          </a:p>
          <a:p>
            <a:endParaRPr lang="en-US" dirty="0"/>
          </a:p>
        </p:txBody>
      </p:sp>
      <p:sp>
        <p:nvSpPr>
          <p:cNvPr id="4" name="TextBox 3"/>
          <p:cNvSpPr txBox="1"/>
          <p:nvPr/>
        </p:nvSpPr>
        <p:spPr>
          <a:xfrm>
            <a:off x="6171151" y="1564544"/>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h1{ </a:t>
            </a:r>
          </a:p>
          <a:p>
            <a:r>
              <a:rPr lang="en-US" sz="1350" dirty="0"/>
              <a:t>	position : absolute;</a:t>
            </a:r>
          </a:p>
          <a:p>
            <a:r>
              <a:rPr lang="en-US" sz="1350" dirty="0"/>
              <a:t>	left : 50px;</a:t>
            </a:r>
          </a:p>
          <a:p>
            <a:r>
              <a:rPr lang="en-US" sz="1350" dirty="0"/>
              <a:t>	top : 100px; </a:t>
            </a:r>
          </a:p>
          <a:p>
            <a:r>
              <a:rPr lang="en-US" sz="1350" dirty="0"/>
              <a:t>}</a:t>
            </a:r>
          </a:p>
        </p:txBody>
      </p:sp>
      <p:sp>
        <p:nvSpPr>
          <p:cNvPr id="5" name="TextBox 4"/>
          <p:cNvSpPr txBox="1"/>
          <p:nvPr/>
        </p:nvSpPr>
        <p:spPr>
          <a:xfrm>
            <a:off x="6171151" y="2672540"/>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h1{ </a:t>
            </a:r>
          </a:p>
          <a:p>
            <a:r>
              <a:rPr lang="en-US" sz="1350" dirty="0"/>
              <a:t>	position : relative;</a:t>
            </a:r>
          </a:p>
          <a:p>
            <a:r>
              <a:rPr lang="en-US" sz="1350" dirty="0"/>
              <a:t>	left : 50px;</a:t>
            </a:r>
          </a:p>
          <a:p>
            <a:r>
              <a:rPr lang="en-US" sz="1350" dirty="0"/>
              <a:t>	top : 100px;</a:t>
            </a:r>
          </a:p>
          <a:p>
            <a:r>
              <a:rPr lang="en-US" sz="1350" dirty="0"/>
              <a:t>}</a:t>
            </a:r>
          </a:p>
        </p:txBody>
      </p:sp>
      <p:sp>
        <p:nvSpPr>
          <p:cNvPr id="6" name="TextBox 5"/>
          <p:cNvSpPr txBox="1"/>
          <p:nvPr/>
        </p:nvSpPr>
        <p:spPr>
          <a:xfrm>
            <a:off x="6171151" y="3780536"/>
            <a:ext cx="2628900" cy="11310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h1{ </a:t>
            </a:r>
          </a:p>
          <a:p>
            <a:r>
              <a:rPr lang="en-US" sz="1350" dirty="0"/>
              <a:t>	position : fixed;</a:t>
            </a:r>
          </a:p>
          <a:p>
            <a:r>
              <a:rPr lang="en-US" sz="1350" dirty="0"/>
              <a:t>	top : 50px;</a:t>
            </a:r>
          </a:p>
          <a:p>
            <a:r>
              <a:rPr lang="en-US" sz="1350" dirty="0"/>
              <a:t>	left : 100px; </a:t>
            </a:r>
          </a:p>
          <a:p>
            <a:r>
              <a:rPr lang="en-US" sz="1350" dirty="0"/>
              <a:t>}</a:t>
            </a:r>
          </a:p>
        </p:txBody>
      </p:sp>
      <p:sp>
        <p:nvSpPr>
          <p:cNvPr id="7" name="TextBox 6"/>
          <p:cNvSpPr txBox="1"/>
          <p:nvPr/>
        </p:nvSpPr>
        <p:spPr>
          <a:xfrm>
            <a:off x="6171151" y="4888531"/>
            <a:ext cx="26289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dirty="0"/>
              <a:t>h1{ </a:t>
            </a:r>
          </a:p>
          <a:p>
            <a:r>
              <a:rPr lang="en-US" sz="1350" dirty="0"/>
              <a:t>	position : sticky;</a:t>
            </a:r>
          </a:p>
          <a:p>
            <a:r>
              <a:rPr lang="en-US" sz="1350" dirty="0"/>
              <a:t>	top : 0px;</a:t>
            </a:r>
          </a:p>
          <a:p>
            <a:r>
              <a:rPr lang="en-US" sz="1350" dirty="0"/>
              <a:t>}</a:t>
            </a:r>
          </a:p>
        </p:txBody>
      </p:sp>
    </p:spTree>
    <p:extLst>
      <p:ext uri="{BB962C8B-B14F-4D97-AF65-F5344CB8AC3E}">
        <p14:creationId xmlns:p14="http://schemas.microsoft.com/office/powerpoint/2010/main" val="117672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Layers</a:t>
            </a:r>
          </a:p>
        </p:txBody>
      </p:sp>
      <p:sp>
        <p:nvSpPr>
          <p:cNvPr id="3" name="Content Placeholder 2"/>
          <p:cNvSpPr>
            <a:spLocks noGrp="1"/>
          </p:cNvSpPr>
          <p:nvPr>
            <p:ph idx="1"/>
          </p:nvPr>
        </p:nvSpPr>
        <p:spPr>
          <a:xfrm>
            <a:off x="837664" y="1066800"/>
            <a:ext cx="5218138" cy="4192924"/>
          </a:xfrm>
        </p:spPr>
        <p:txBody>
          <a:bodyPr/>
          <a:lstStyle/>
          <a:p>
            <a:r>
              <a:rPr lang="en-US" dirty="0"/>
              <a:t>CSS allows to control which item will appear on top with the use of layers.</a:t>
            </a:r>
          </a:p>
          <a:p>
            <a:r>
              <a:rPr lang="en-US" dirty="0"/>
              <a:t>In CSS, each element is given a priority. </a:t>
            </a:r>
          </a:p>
          <a:p>
            <a:r>
              <a:rPr lang="en-US" dirty="0"/>
              <a:t>If there are two overlapping CSS positioned elements, the element with the higher priority will appear on top of the other. </a:t>
            </a:r>
          </a:p>
          <a:p>
            <a:r>
              <a:rPr lang="en-US" dirty="0"/>
              <a:t>To manually define a priority, set the z-index value. The larger the value, the higher the priority the element will have.</a:t>
            </a:r>
          </a:p>
          <a:p>
            <a:endParaRPr lang="en-US" dirty="0"/>
          </a:p>
        </p:txBody>
      </p:sp>
      <p:sp>
        <p:nvSpPr>
          <p:cNvPr id="4" name="TextBox 3"/>
          <p:cNvSpPr txBox="1"/>
          <p:nvPr/>
        </p:nvSpPr>
        <p:spPr>
          <a:xfrm>
            <a:off x="6284402" y="1504834"/>
            <a:ext cx="2628900" cy="445506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CSS</a:t>
            </a:r>
          </a:p>
          <a:p>
            <a:r>
              <a:rPr lang="en-US" sz="1350" dirty="0">
                <a:solidFill>
                  <a:schemeClr val="tx1"/>
                </a:solidFill>
              </a:rPr>
              <a:t>#division1{ </a:t>
            </a:r>
          </a:p>
          <a:p>
            <a:r>
              <a:rPr lang="en-US" sz="1350" dirty="0">
                <a:solidFill>
                  <a:schemeClr val="tx1"/>
                </a:solidFill>
              </a:rPr>
              <a:t>	position : absolute;</a:t>
            </a:r>
          </a:p>
          <a:p>
            <a:r>
              <a:rPr lang="en-US" sz="1350" dirty="0">
                <a:solidFill>
                  <a:schemeClr val="tx1"/>
                </a:solidFill>
              </a:rPr>
              <a:t>	height : 100px;</a:t>
            </a:r>
          </a:p>
          <a:p>
            <a:r>
              <a:rPr lang="en-US" sz="1350" dirty="0">
                <a:solidFill>
                  <a:schemeClr val="tx1"/>
                </a:solidFill>
              </a:rPr>
              <a:t>	width : 100px;</a:t>
            </a:r>
          </a:p>
          <a:p>
            <a:r>
              <a:rPr lang="en-US" sz="1350" dirty="0">
                <a:solidFill>
                  <a:schemeClr val="tx1"/>
                </a:solidFill>
              </a:rPr>
              <a:t>	left : 100px;</a:t>
            </a:r>
          </a:p>
          <a:p>
            <a:r>
              <a:rPr lang="en-US" sz="1350" dirty="0">
                <a:solidFill>
                  <a:schemeClr val="tx1"/>
                </a:solidFill>
              </a:rPr>
              <a:t>	top : 150px; </a:t>
            </a:r>
          </a:p>
          <a:p>
            <a:r>
              <a:rPr lang="en-US" sz="1350" dirty="0">
                <a:solidFill>
                  <a:schemeClr val="tx1"/>
                </a:solidFill>
              </a:rPr>
              <a:t>	background-color : red;</a:t>
            </a:r>
          </a:p>
          <a:p>
            <a:r>
              <a:rPr lang="en-US" sz="1350" dirty="0">
                <a:solidFill>
                  <a:schemeClr val="tx1"/>
                </a:solidFill>
              </a:rPr>
              <a:t>	z-index : 5;</a:t>
            </a:r>
          </a:p>
          <a:p>
            <a:r>
              <a:rPr lang="en-US" sz="1350" dirty="0">
                <a:solidFill>
                  <a:schemeClr val="tx1"/>
                </a:solidFill>
              </a:rPr>
              <a:t>}</a:t>
            </a:r>
          </a:p>
          <a:p>
            <a:r>
              <a:rPr lang="en-US" sz="1350" dirty="0">
                <a:solidFill>
                  <a:schemeClr val="tx1"/>
                </a:solidFill>
              </a:rPr>
              <a:t>#division2{</a:t>
            </a:r>
          </a:p>
          <a:p>
            <a:r>
              <a:rPr lang="en-US" sz="1350" dirty="0">
                <a:solidFill>
                  <a:schemeClr val="tx1"/>
                </a:solidFill>
              </a:rPr>
              <a:t>	position : absolute;</a:t>
            </a:r>
          </a:p>
          <a:p>
            <a:r>
              <a:rPr lang="en-US" sz="1350" dirty="0">
                <a:solidFill>
                  <a:schemeClr val="tx1"/>
                </a:solidFill>
              </a:rPr>
              <a:t>	height : 200px;</a:t>
            </a:r>
          </a:p>
          <a:p>
            <a:r>
              <a:rPr lang="en-US" sz="1350" dirty="0">
                <a:solidFill>
                  <a:schemeClr val="tx1"/>
                </a:solidFill>
              </a:rPr>
              <a:t>	width : 200px;</a:t>
            </a:r>
          </a:p>
          <a:p>
            <a:r>
              <a:rPr lang="en-US" sz="1350" dirty="0">
                <a:solidFill>
                  <a:schemeClr val="tx1"/>
                </a:solidFill>
              </a:rPr>
              <a:t>	left : 50px;</a:t>
            </a:r>
          </a:p>
          <a:p>
            <a:r>
              <a:rPr lang="en-US" sz="1350" dirty="0">
                <a:solidFill>
                  <a:schemeClr val="tx1"/>
                </a:solidFill>
              </a:rPr>
              <a:t>	top : 100px;</a:t>
            </a:r>
          </a:p>
          <a:p>
            <a:r>
              <a:rPr lang="en-US" sz="1350" dirty="0">
                <a:solidFill>
                  <a:schemeClr val="tx1"/>
                </a:solidFill>
              </a:rPr>
              <a:t>	background-color : blue;</a:t>
            </a:r>
          </a:p>
          <a:p>
            <a:r>
              <a:rPr lang="en-US" sz="1350" dirty="0">
                <a:solidFill>
                  <a:schemeClr val="tx1"/>
                </a:solidFill>
              </a:rPr>
              <a:t>	 z-index : 2;</a:t>
            </a:r>
          </a:p>
          <a:p>
            <a:r>
              <a:rPr lang="en-US" sz="1350" dirty="0">
                <a:solidFill>
                  <a:schemeClr val="tx1"/>
                </a:solidFill>
              </a:rPr>
              <a:t>}</a:t>
            </a:r>
          </a:p>
        </p:txBody>
      </p:sp>
      <p:sp>
        <p:nvSpPr>
          <p:cNvPr id="5" name="TextBox 4"/>
          <p:cNvSpPr txBox="1"/>
          <p:nvPr/>
        </p:nvSpPr>
        <p:spPr>
          <a:xfrm>
            <a:off x="2626802" y="4062430"/>
            <a:ext cx="3200400" cy="13388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HTML</a:t>
            </a:r>
          </a:p>
          <a:p>
            <a:pPr algn="ctr"/>
            <a:endParaRPr lang="en-US" sz="1350" b="1" dirty="0">
              <a:solidFill>
                <a:schemeClr val="tx1"/>
              </a:solidFill>
            </a:endParaRPr>
          </a:p>
          <a:p>
            <a:r>
              <a:rPr lang="en-US" sz="1350" dirty="0">
                <a:solidFill>
                  <a:schemeClr val="tx1"/>
                </a:solidFill>
              </a:rPr>
              <a:t>&lt;div id="division1"&gt;</a:t>
            </a:r>
          </a:p>
          <a:p>
            <a:r>
              <a:rPr lang="en-US" sz="1350" dirty="0">
                <a:solidFill>
                  <a:schemeClr val="tx1"/>
                </a:solidFill>
              </a:rPr>
              <a:t>&lt;/div&gt;</a:t>
            </a:r>
          </a:p>
          <a:p>
            <a:r>
              <a:rPr lang="en-US" sz="1350" dirty="0">
                <a:solidFill>
                  <a:schemeClr val="tx1"/>
                </a:solidFill>
              </a:rPr>
              <a:t>&lt;div id="division2"&gt;</a:t>
            </a:r>
          </a:p>
          <a:p>
            <a:r>
              <a:rPr lang="en-US" sz="1350" dirty="0">
                <a:solidFill>
                  <a:schemeClr val="tx1"/>
                </a:solidFill>
              </a:rPr>
              <a:t>&lt;/div&gt;</a:t>
            </a:r>
          </a:p>
        </p:txBody>
      </p:sp>
    </p:spTree>
    <p:extLst>
      <p:ext uri="{BB962C8B-B14F-4D97-AF65-F5344CB8AC3E}">
        <p14:creationId xmlns:p14="http://schemas.microsoft.com/office/powerpoint/2010/main" val="39492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CSS Selectors</a:t>
            </a:r>
          </a:p>
        </p:txBody>
      </p:sp>
      <p:sp>
        <p:nvSpPr>
          <p:cNvPr id="3" name="Content Placeholder 2"/>
          <p:cNvSpPr>
            <a:spLocks noGrp="1"/>
          </p:cNvSpPr>
          <p:nvPr>
            <p:ph idx="1"/>
          </p:nvPr>
        </p:nvSpPr>
        <p:spPr/>
        <p:txBody>
          <a:bodyPr>
            <a:normAutofit/>
          </a:bodyPr>
          <a:lstStyle/>
          <a:p>
            <a:r>
              <a:rPr lang="en-US" dirty="0"/>
              <a:t>A CSS selector selects the HTML element(s) you want to style.</a:t>
            </a:r>
          </a:p>
          <a:p>
            <a:pPr>
              <a:buNone/>
            </a:pPr>
            <a:endParaRPr lang="en-US" dirty="0"/>
          </a:p>
          <a:p>
            <a:pPr lvl="1"/>
            <a:r>
              <a:rPr lang="en-US" dirty="0"/>
              <a:t>The CSS element Selector (tag name)</a:t>
            </a:r>
          </a:p>
          <a:p>
            <a:pPr lvl="1"/>
            <a:r>
              <a:rPr lang="en-US" dirty="0"/>
              <a:t>The CSS id Selector(#)</a:t>
            </a:r>
          </a:p>
          <a:p>
            <a:pPr lvl="1"/>
            <a:r>
              <a:rPr lang="en-US" dirty="0"/>
              <a:t>The CSS class Selector(.)</a:t>
            </a:r>
          </a:p>
          <a:p>
            <a:pPr lvl="1"/>
            <a:r>
              <a:rPr lang="en-US" dirty="0"/>
              <a:t>The CSS Universal Selector(*)</a:t>
            </a:r>
          </a:p>
          <a:p>
            <a:pPr lvl="1"/>
            <a:r>
              <a:rPr lang="en-US" dirty="0"/>
              <a:t>The CSS Grouping Selector(</a:t>
            </a:r>
            <a:r>
              <a:rPr lang="en-US" sz="2400" dirty="0"/>
              <a:t>multiple tag name</a:t>
            </a:r>
            <a:r>
              <a:rPr lang="en-US" dirty="0"/>
              <a:t> )</a:t>
            </a:r>
          </a:p>
          <a:p>
            <a:pPr lvl="1"/>
            <a:endParaRPr lang="en-US" dirty="0"/>
          </a:p>
          <a:p>
            <a:pPr lvl="1"/>
            <a:endParaRPr lang="en-US" dirty="0">
              <a:solidFill>
                <a:srgbClr val="000000"/>
              </a:solidFill>
              <a:latin typeface="Times New Roman" pitchFamily="18" charset="0"/>
              <a:cs typeface="Times New Roman" pitchFamily="18" charset="0"/>
            </a:endParaRP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 Property</a:t>
            </a:r>
          </a:p>
        </p:txBody>
      </p:sp>
      <p:sp>
        <p:nvSpPr>
          <p:cNvPr id="3" name="Content Placeholder 2"/>
          <p:cNvSpPr>
            <a:spLocks noGrp="1"/>
          </p:cNvSpPr>
          <p:nvPr>
            <p:ph idx="1"/>
          </p:nvPr>
        </p:nvSpPr>
        <p:spPr>
          <a:xfrm>
            <a:off x="914400" y="863445"/>
            <a:ext cx="8131216" cy="5283354"/>
          </a:xfrm>
        </p:spPr>
        <p:txBody>
          <a:bodyPr/>
          <a:lstStyle/>
          <a:p>
            <a:r>
              <a:rPr lang="en-US" dirty="0"/>
              <a:t>The CSS float property defines that an element should be taken out of the normal flow of the document and placed along the left or right side of its containing block. </a:t>
            </a:r>
          </a:p>
          <a:p>
            <a:r>
              <a:rPr lang="en-US" dirty="0"/>
              <a:t>Text and inline elements will then wrap around this element.</a:t>
            </a:r>
          </a:p>
          <a:p>
            <a:endParaRPr lang="en-US" dirty="0"/>
          </a:p>
        </p:txBody>
      </p:sp>
      <p:sp>
        <p:nvSpPr>
          <p:cNvPr id="4" name="TextBox 3"/>
          <p:cNvSpPr txBox="1"/>
          <p:nvPr/>
        </p:nvSpPr>
        <p:spPr>
          <a:xfrm>
            <a:off x="1676400" y="3359624"/>
            <a:ext cx="32004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HTML</a:t>
            </a:r>
          </a:p>
          <a:p>
            <a:pPr algn="ctr"/>
            <a:endParaRPr lang="en-US" sz="1350" b="1" dirty="0">
              <a:solidFill>
                <a:schemeClr val="tx1"/>
              </a:solidFill>
            </a:endParaRPr>
          </a:p>
          <a:p>
            <a:r>
              <a:rPr lang="en-US" sz="1350" dirty="0">
                <a:solidFill>
                  <a:schemeClr val="tx1"/>
                </a:solidFill>
              </a:rPr>
              <a:t>&lt;div id="division1"&gt;</a:t>
            </a:r>
          </a:p>
          <a:p>
            <a:r>
              <a:rPr lang="en-US" sz="1350" dirty="0">
                <a:solidFill>
                  <a:schemeClr val="tx1"/>
                </a:solidFill>
              </a:rPr>
              <a:t>	ABC Content</a:t>
            </a:r>
          </a:p>
          <a:p>
            <a:r>
              <a:rPr lang="en-US" sz="1350" dirty="0">
                <a:solidFill>
                  <a:schemeClr val="tx1"/>
                </a:solidFill>
              </a:rPr>
              <a:t>&lt;/div&gt;</a:t>
            </a:r>
          </a:p>
          <a:p>
            <a:r>
              <a:rPr lang="en-US" sz="1350" dirty="0">
                <a:solidFill>
                  <a:schemeClr val="tx1"/>
                </a:solidFill>
              </a:rPr>
              <a:t>&lt;div id="division2"&gt;</a:t>
            </a:r>
          </a:p>
          <a:p>
            <a:r>
              <a:rPr lang="en-US" sz="1350" dirty="0">
                <a:solidFill>
                  <a:schemeClr val="tx1"/>
                </a:solidFill>
              </a:rPr>
              <a:t>	XYZ Content</a:t>
            </a:r>
          </a:p>
          <a:p>
            <a:r>
              <a:rPr lang="en-US" sz="1350" dirty="0">
                <a:solidFill>
                  <a:schemeClr val="tx1"/>
                </a:solidFill>
              </a:rPr>
              <a:t>&lt;/div&gt;</a:t>
            </a:r>
          </a:p>
        </p:txBody>
      </p:sp>
      <p:sp>
        <p:nvSpPr>
          <p:cNvPr id="5" name="TextBox 4"/>
          <p:cNvSpPr txBox="1"/>
          <p:nvPr/>
        </p:nvSpPr>
        <p:spPr>
          <a:xfrm>
            <a:off x="5562600" y="3048000"/>
            <a:ext cx="3200400" cy="237757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CSS</a:t>
            </a:r>
          </a:p>
          <a:p>
            <a:r>
              <a:rPr lang="en-US" sz="1350" dirty="0">
                <a:solidFill>
                  <a:schemeClr val="tx1"/>
                </a:solidFill>
              </a:rPr>
              <a:t>#division1{</a:t>
            </a:r>
          </a:p>
          <a:p>
            <a:r>
              <a:rPr lang="en-US" sz="1350" dirty="0">
                <a:solidFill>
                  <a:schemeClr val="tx1"/>
                </a:solidFill>
              </a:rPr>
              <a:t>	background-color : red;</a:t>
            </a:r>
          </a:p>
          <a:p>
            <a:r>
              <a:rPr lang="en-US" sz="1350" dirty="0">
                <a:solidFill>
                  <a:schemeClr val="tx1"/>
                </a:solidFill>
              </a:rPr>
              <a:t>	float : left;</a:t>
            </a:r>
          </a:p>
          <a:p>
            <a:r>
              <a:rPr lang="en-IN" sz="1350" dirty="0">
                <a:solidFill>
                  <a:schemeClr val="tx1"/>
                </a:solidFill>
              </a:rPr>
              <a:t>	width: 40%;</a:t>
            </a:r>
            <a:endParaRPr lang="en-US" sz="1350" dirty="0">
              <a:solidFill>
                <a:schemeClr val="tx1"/>
              </a:solidFill>
            </a:endParaRPr>
          </a:p>
          <a:p>
            <a:r>
              <a:rPr lang="en-US" sz="1350" dirty="0">
                <a:solidFill>
                  <a:schemeClr val="tx1"/>
                </a:solidFill>
              </a:rPr>
              <a:t>}</a:t>
            </a:r>
          </a:p>
          <a:p>
            <a:r>
              <a:rPr lang="en-US" sz="1350" dirty="0">
                <a:solidFill>
                  <a:schemeClr val="tx1"/>
                </a:solidFill>
              </a:rPr>
              <a:t>#division2{</a:t>
            </a:r>
          </a:p>
          <a:p>
            <a:r>
              <a:rPr lang="en-US" sz="1350" dirty="0">
                <a:solidFill>
                  <a:schemeClr val="tx1"/>
                </a:solidFill>
              </a:rPr>
              <a:t>	 background-color : blue;</a:t>
            </a:r>
          </a:p>
          <a:p>
            <a:r>
              <a:rPr lang="en-US" sz="1350" dirty="0">
                <a:solidFill>
                  <a:schemeClr val="tx1"/>
                </a:solidFill>
              </a:rPr>
              <a:t>	float : right;</a:t>
            </a:r>
          </a:p>
          <a:p>
            <a:r>
              <a:rPr lang="en-IN" sz="1350" dirty="0">
                <a:solidFill>
                  <a:schemeClr val="tx1"/>
                </a:solidFill>
              </a:rPr>
              <a:t>	width: 40%;</a:t>
            </a:r>
            <a:endParaRPr lang="en-US" sz="1350" dirty="0">
              <a:solidFill>
                <a:schemeClr val="tx1"/>
              </a:solidFill>
            </a:endParaRPr>
          </a:p>
          <a:p>
            <a:r>
              <a:rPr lang="en-US" sz="1350" dirty="0">
                <a:solidFill>
                  <a:schemeClr val="tx1"/>
                </a:solidFill>
              </a:rPr>
              <a:t>}</a:t>
            </a:r>
          </a:p>
        </p:txBody>
      </p:sp>
    </p:spTree>
    <p:extLst>
      <p:ext uri="{BB962C8B-B14F-4D97-AF65-F5344CB8AC3E}">
        <p14:creationId xmlns:p14="http://schemas.microsoft.com/office/powerpoint/2010/main" val="308451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CSS3</a:t>
            </a:r>
          </a:p>
        </p:txBody>
      </p:sp>
      <p:sp>
        <p:nvSpPr>
          <p:cNvPr id="3" name="Content Placeholder 2"/>
          <p:cNvSpPr>
            <a:spLocks noGrp="1"/>
          </p:cNvSpPr>
          <p:nvPr>
            <p:ph idx="1"/>
          </p:nvPr>
        </p:nvSpPr>
        <p:spPr>
          <a:xfrm>
            <a:off x="1066800" y="1389691"/>
            <a:ext cx="8077200" cy="4077659"/>
          </a:xfrm>
        </p:spPr>
        <p:txBody>
          <a:bodyPr/>
          <a:lstStyle/>
          <a:p>
            <a:r>
              <a:rPr lang="en-US" dirty="0"/>
              <a:t>CSS3 is the </a:t>
            </a:r>
            <a:r>
              <a:rPr lang="en-US" b="1" dirty="0"/>
              <a:t>latest standard </a:t>
            </a:r>
            <a:r>
              <a:rPr lang="en-US" dirty="0"/>
              <a:t>for CSS.</a:t>
            </a:r>
          </a:p>
          <a:p>
            <a:r>
              <a:rPr lang="en-US" dirty="0"/>
              <a:t>CSS3 is completely backwards-compatible with earlier versions of CSS.</a:t>
            </a:r>
          </a:p>
          <a:p>
            <a:r>
              <a:rPr lang="en-US" dirty="0"/>
              <a:t>CSS3 has been split into "modules". It contains the "old CSS specification" (which has been split into smaller pieces). In addition, new modules are added.</a:t>
            </a:r>
          </a:p>
          <a:p>
            <a:r>
              <a:rPr lang="en-US" dirty="0"/>
              <a:t>CSS3 Transitions are a presentational effect which allow property changes in CSS values, such as those that may be defined to occur on :hover or :focus, to occur smoothly over a specified duration – rather than happening instantaneously as is the normal behavior.</a:t>
            </a:r>
          </a:p>
          <a:p>
            <a:r>
              <a:rPr lang="en-US" dirty="0"/>
              <a:t>Transition effects can be applied to a wide variety of CSS properties, including background-color, width, height, opacity, and many more.</a:t>
            </a:r>
          </a:p>
          <a:p>
            <a:endParaRPr lang="en-US" dirty="0"/>
          </a:p>
          <a:p>
            <a:endParaRPr lang="en-US" dirty="0"/>
          </a:p>
        </p:txBody>
      </p:sp>
    </p:spTree>
    <p:extLst>
      <p:ext uri="{BB962C8B-B14F-4D97-AF65-F5344CB8AC3E}">
        <p14:creationId xmlns:p14="http://schemas.microsoft.com/office/powerpoint/2010/main" val="143314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CSS3 (</a:t>
            </a:r>
            <a:r>
              <a:rPr lang="en-US" dirty="0" err="1"/>
              <a:t>Cont</a:t>
            </a:r>
            <a:r>
              <a:rPr lang="en-US" dirty="0"/>
              <a:t>)</a:t>
            </a:r>
          </a:p>
        </p:txBody>
      </p:sp>
      <p:sp>
        <p:nvSpPr>
          <p:cNvPr id="3" name="Content Placeholder 2"/>
          <p:cNvSpPr>
            <a:spLocks noGrp="1"/>
          </p:cNvSpPr>
          <p:nvPr>
            <p:ph idx="1"/>
          </p:nvPr>
        </p:nvSpPr>
        <p:spPr>
          <a:xfrm>
            <a:off x="1066800" y="1389691"/>
            <a:ext cx="7978816" cy="4077659"/>
          </a:xfrm>
        </p:spPr>
        <p:txBody>
          <a:bodyPr/>
          <a:lstStyle/>
          <a:p>
            <a:r>
              <a:rPr lang="en-US" dirty="0"/>
              <a:t>Some of the most important CSS3 modules are:</a:t>
            </a:r>
          </a:p>
          <a:p>
            <a:pPr lvl="1"/>
            <a:r>
              <a:rPr lang="en-US" dirty="0"/>
              <a:t>CSS Animations and Transitions</a:t>
            </a:r>
          </a:p>
          <a:p>
            <a:pPr lvl="1"/>
            <a:r>
              <a:rPr lang="en-US" dirty="0"/>
              <a:t>Calculating Values With </a:t>
            </a:r>
            <a:r>
              <a:rPr lang="en-US" dirty="0" err="1"/>
              <a:t>calc</a:t>
            </a:r>
            <a:r>
              <a:rPr lang="en-US" dirty="0"/>
              <a:t>()</a:t>
            </a:r>
          </a:p>
          <a:p>
            <a:pPr lvl="1"/>
            <a:r>
              <a:rPr lang="en-US" dirty="0"/>
              <a:t>Advanced Selectors</a:t>
            </a:r>
          </a:p>
          <a:p>
            <a:pPr lvl="1"/>
            <a:r>
              <a:rPr lang="en-US" dirty="0"/>
              <a:t>Generated Content and Counters</a:t>
            </a:r>
          </a:p>
          <a:p>
            <a:pPr lvl="1"/>
            <a:r>
              <a:rPr lang="en-US" dirty="0"/>
              <a:t>Gradients</a:t>
            </a:r>
          </a:p>
          <a:p>
            <a:pPr lvl="1"/>
            <a:r>
              <a:rPr lang="en-US" dirty="0" err="1"/>
              <a:t>Webfonts</a:t>
            </a:r>
            <a:endParaRPr lang="en-US" dirty="0"/>
          </a:p>
          <a:p>
            <a:pPr lvl="1"/>
            <a:r>
              <a:rPr lang="en-US" dirty="0"/>
              <a:t>Box Sizing</a:t>
            </a:r>
          </a:p>
          <a:p>
            <a:pPr lvl="1"/>
            <a:r>
              <a:rPr lang="en-US" dirty="0"/>
              <a:t>Border Images</a:t>
            </a:r>
          </a:p>
          <a:p>
            <a:pPr lvl="1"/>
            <a:r>
              <a:rPr lang="en-US" dirty="0"/>
              <a:t>Media Queries</a:t>
            </a:r>
          </a:p>
          <a:p>
            <a:pPr lvl="1"/>
            <a:r>
              <a:rPr lang="en-US" dirty="0"/>
              <a:t>Multiple Backgrounds</a:t>
            </a:r>
          </a:p>
          <a:p>
            <a:pPr lvl="1"/>
            <a:r>
              <a:rPr lang="en-US" dirty="0"/>
              <a:t>CSS Columns</a:t>
            </a:r>
          </a:p>
          <a:p>
            <a:pPr lvl="1"/>
            <a:endParaRPr lang="en-US" dirty="0"/>
          </a:p>
          <a:p>
            <a:endParaRPr lang="en-US" dirty="0"/>
          </a:p>
        </p:txBody>
      </p:sp>
    </p:spTree>
    <p:extLst>
      <p:ext uri="{BB962C8B-B14F-4D97-AF65-F5344CB8AC3E}">
        <p14:creationId xmlns:p14="http://schemas.microsoft.com/office/powerpoint/2010/main" val="4029816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Animations</a:t>
            </a:r>
          </a:p>
        </p:txBody>
      </p:sp>
      <p:sp>
        <p:nvSpPr>
          <p:cNvPr id="3" name="Content Placeholder 2"/>
          <p:cNvSpPr>
            <a:spLocks noGrp="1"/>
          </p:cNvSpPr>
          <p:nvPr>
            <p:ph idx="1"/>
          </p:nvPr>
        </p:nvSpPr>
        <p:spPr>
          <a:xfrm>
            <a:off x="1066800" y="863445"/>
            <a:ext cx="7978816" cy="5283354"/>
          </a:xfrm>
        </p:spPr>
        <p:txBody>
          <a:bodyPr/>
          <a:lstStyle/>
          <a:p>
            <a:r>
              <a:rPr lang="en-US" dirty="0"/>
              <a:t>CSS animations make it possible to animate transitions from one CSS style configuration to another. </a:t>
            </a:r>
          </a:p>
          <a:p>
            <a:r>
              <a:rPr lang="en-US" dirty="0"/>
              <a:t>Animations consist of two components, </a:t>
            </a:r>
          </a:p>
          <a:p>
            <a:pPr lvl="1"/>
            <a:r>
              <a:rPr lang="en-US" dirty="0"/>
              <a:t>a style describing the CSS animation</a:t>
            </a:r>
          </a:p>
          <a:p>
            <a:pPr lvl="1"/>
            <a:r>
              <a:rPr lang="en-US" dirty="0"/>
              <a:t>a set of </a:t>
            </a:r>
            <a:r>
              <a:rPr lang="en-US" dirty="0" err="1"/>
              <a:t>keyframes</a:t>
            </a:r>
            <a:r>
              <a:rPr lang="en-US" dirty="0"/>
              <a:t> that indicate the start and end states of the animation’s style, as well as possible intermediate waypoints.</a:t>
            </a:r>
          </a:p>
          <a:p>
            <a:r>
              <a:rPr lang="en-US" dirty="0"/>
              <a:t>Advantages to CSS animations :</a:t>
            </a:r>
          </a:p>
          <a:p>
            <a:pPr lvl="1"/>
            <a:r>
              <a:rPr lang="en-US" dirty="0"/>
              <a:t>They’re easy to use for simple animations; you can create them without even having to know JavaScript.</a:t>
            </a:r>
          </a:p>
          <a:p>
            <a:pPr lvl="1"/>
            <a:r>
              <a:rPr lang="en-US" dirty="0"/>
              <a:t>The animations run well, even under moderate system load. Simple animations can often perform poorly in JavaScript. The rendering engine can use frame-skipping and other techniques to keep the performance as smooth as possible.</a:t>
            </a:r>
          </a:p>
          <a:p>
            <a:pPr lvl="1"/>
            <a:r>
              <a:rPr lang="en-US" dirty="0"/>
              <a:t>Letting the browser control the animation sequence lets the browser optimize performance and efficiency by, for example, reducing the update frequency of animations running in tabs that aren't currently visible.</a:t>
            </a:r>
          </a:p>
          <a:p>
            <a:pPr lvl="1"/>
            <a:endParaRPr lang="en-US" dirty="0"/>
          </a:p>
        </p:txBody>
      </p:sp>
    </p:spTree>
    <p:extLst>
      <p:ext uri="{BB962C8B-B14F-4D97-AF65-F5344CB8AC3E}">
        <p14:creationId xmlns:p14="http://schemas.microsoft.com/office/powerpoint/2010/main" val="321098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animation</a:t>
            </a:r>
          </a:p>
        </p:txBody>
      </p:sp>
      <p:sp>
        <p:nvSpPr>
          <p:cNvPr id="3" name="Content Placeholder 2"/>
          <p:cNvSpPr>
            <a:spLocks noGrp="1"/>
          </p:cNvSpPr>
          <p:nvPr>
            <p:ph idx="1"/>
          </p:nvPr>
        </p:nvSpPr>
        <p:spPr>
          <a:xfrm>
            <a:off x="98382" y="746170"/>
            <a:ext cx="8947231" cy="3962516"/>
          </a:xfrm>
        </p:spPr>
        <p:txBody>
          <a:bodyPr/>
          <a:lstStyle/>
          <a:p>
            <a:r>
              <a:rPr lang="en-US" dirty="0"/>
              <a:t>To create a CSS animation sequence, you style the element you want to animate with the animation property or its sub-properties. This lets you configure the timing, duration, and other details of how the animation sequence should progress. </a:t>
            </a:r>
          </a:p>
          <a:p>
            <a:pPr lvl="1"/>
            <a:r>
              <a:rPr lang="en-US" dirty="0"/>
              <a:t>Note: This does not configure the actual appearance of the animation, which is done using the @</a:t>
            </a:r>
            <a:r>
              <a:rPr lang="en-US" dirty="0" err="1"/>
              <a:t>keyframes</a:t>
            </a:r>
            <a:endParaRPr lang="en-US" dirty="0"/>
          </a:p>
          <a:p>
            <a:r>
              <a:rPr lang="en-US" dirty="0"/>
              <a:t>The sub-properties of the animation property are:</a:t>
            </a:r>
          </a:p>
          <a:p>
            <a:pPr lvl="1"/>
            <a:r>
              <a:rPr lang="en-US" b="1" dirty="0"/>
              <a:t>animation-name :</a:t>
            </a:r>
            <a:r>
              <a:rPr lang="en-US" dirty="0"/>
              <a:t> Specifies the name of the @</a:t>
            </a:r>
            <a:r>
              <a:rPr lang="en-US" dirty="0" err="1"/>
              <a:t>keyframes</a:t>
            </a:r>
            <a:r>
              <a:rPr lang="en-US" dirty="0"/>
              <a:t> at-rule describing the animation’s </a:t>
            </a:r>
            <a:r>
              <a:rPr lang="en-US" dirty="0" err="1"/>
              <a:t>keyframes</a:t>
            </a:r>
            <a:r>
              <a:rPr lang="en-US" dirty="0"/>
              <a:t>.</a:t>
            </a:r>
          </a:p>
          <a:p>
            <a:pPr lvl="1"/>
            <a:r>
              <a:rPr lang="en-US" b="1" dirty="0"/>
              <a:t>animation-duration :</a:t>
            </a:r>
            <a:r>
              <a:rPr lang="en-US" dirty="0"/>
              <a:t> Configures the length of time that an animation should take to complete one cycle.</a:t>
            </a:r>
          </a:p>
          <a:p>
            <a:pPr lvl="1"/>
            <a:r>
              <a:rPr lang="en-US" b="1" dirty="0"/>
              <a:t>animation-timing-function :</a:t>
            </a:r>
            <a:r>
              <a:rPr lang="en-US" dirty="0"/>
              <a:t> Configures the timing of the animation; that is, how the animation transitions through </a:t>
            </a:r>
            <a:r>
              <a:rPr lang="en-US" dirty="0" err="1"/>
              <a:t>keyframes</a:t>
            </a:r>
            <a:r>
              <a:rPr lang="en-US" dirty="0"/>
              <a:t>, by establishing acceleration curves. (linear, ease, ease-in, ease-out etc…)</a:t>
            </a:r>
          </a:p>
          <a:p>
            <a:pPr lvl="1"/>
            <a:r>
              <a:rPr lang="en-US" b="1" dirty="0"/>
              <a:t>animation-delay :</a:t>
            </a:r>
            <a:r>
              <a:rPr lang="en-US" dirty="0"/>
              <a:t> Configures the delay between the time the element is loaded and the beginning of the animation sequence.</a:t>
            </a:r>
          </a:p>
          <a:p>
            <a:pPr lvl="1"/>
            <a:r>
              <a:rPr lang="en-US" b="1" dirty="0"/>
              <a:t>animation-iteration-count :</a:t>
            </a:r>
            <a:r>
              <a:rPr lang="en-US" dirty="0"/>
              <a:t> Configures the number of times the animation should repeat; you can specify infinite to repeat the animation indefinitely.</a:t>
            </a:r>
          </a:p>
          <a:p>
            <a:pPr lvl="1"/>
            <a:r>
              <a:rPr lang="en-US" b="1" dirty="0"/>
              <a:t>animation-direction : </a:t>
            </a:r>
            <a:r>
              <a:rPr lang="en-US" dirty="0"/>
              <a:t>Configures whether or not the animation should alternate direction on each run through the sequence or reset to the start point and repeat itself. (normal, reverse, alternate etc…)</a:t>
            </a:r>
          </a:p>
          <a:p>
            <a:pPr lvl="1"/>
            <a:r>
              <a:rPr lang="en-US" b="1" dirty="0"/>
              <a:t>animation-fill-mode : </a:t>
            </a:r>
            <a:r>
              <a:rPr lang="en-US" dirty="0"/>
              <a:t>Configures what values are applied by the animation before and after it is executing.</a:t>
            </a:r>
          </a:p>
          <a:p>
            <a:pPr lvl="1"/>
            <a:r>
              <a:rPr lang="en-US" b="1" dirty="0"/>
              <a:t>animation-play-state :</a:t>
            </a:r>
            <a:r>
              <a:rPr lang="en-US" dirty="0"/>
              <a:t> Lets you pause and resume the animation sequence.</a:t>
            </a:r>
          </a:p>
        </p:txBody>
      </p:sp>
    </p:spTree>
    <p:extLst>
      <p:ext uri="{BB962C8B-B14F-4D97-AF65-F5344CB8AC3E}">
        <p14:creationId xmlns:p14="http://schemas.microsoft.com/office/powerpoint/2010/main" val="407059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5DDB-9D2D-4896-B668-014F12027E8D}"/>
              </a:ext>
            </a:extLst>
          </p:cNvPr>
          <p:cNvSpPr>
            <a:spLocks noGrp="1"/>
          </p:cNvSpPr>
          <p:nvPr>
            <p:ph type="title"/>
          </p:nvPr>
        </p:nvSpPr>
        <p:spPr/>
        <p:txBody>
          <a:bodyPr/>
          <a:lstStyle/>
          <a:p>
            <a:r>
              <a:rPr lang="en-US" dirty="0"/>
              <a:t>Defining the animation sequence using keyframes</a:t>
            </a:r>
            <a:endParaRPr lang="en-IN" dirty="0"/>
          </a:p>
        </p:txBody>
      </p:sp>
      <p:sp>
        <p:nvSpPr>
          <p:cNvPr id="3" name="Content Placeholder 2">
            <a:extLst>
              <a:ext uri="{FF2B5EF4-FFF2-40B4-BE49-F238E27FC236}">
                <a16:creationId xmlns:a16="http://schemas.microsoft.com/office/drawing/2014/main" id="{BE421B31-3517-4266-90FA-662CF12FD417}"/>
              </a:ext>
            </a:extLst>
          </p:cNvPr>
          <p:cNvSpPr>
            <a:spLocks noGrp="1"/>
          </p:cNvSpPr>
          <p:nvPr>
            <p:ph idx="1"/>
          </p:nvPr>
        </p:nvSpPr>
        <p:spPr>
          <a:xfrm>
            <a:off x="1018127" y="742471"/>
            <a:ext cx="3754598" cy="3962516"/>
          </a:xfrm>
        </p:spPr>
        <p:txBody>
          <a:bodyPr/>
          <a:lstStyle/>
          <a:p>
            <a:pPr marL="0" indent="0">
              <a:buNone/>
            </a:pPr>
            <a:r>
              <a:rPr lang="en-IN" sz="1600" dirty="0"/>
              <a:t>&lt;!DOCTYPE html&gt;</a:t>
            </a:r>
          </a:p>
          <a:p>
            <a:pPr marL="0" indent="0">
              <a:buNone/>
            </a:pPr>
            <a:r>
              <a:rPr lang="en-IN" sz="1600" dirty="0"/>
              <a:t>&lt;html&gt;</a:t>
            </a:r>
          </a:p>
          <a:p>
            <a:pPr marL="0" indent="0">
              <a:buNone/>
            </a:pPr>
            <a:r>
              <a:rPr lang="en-IN" sz="1600" dirty="0"/>
              <a:t>&lt;head&gt;</a:t>
            </a:r>
          </a:p>
          <a:p>
            <a:pPr marL="0" indent="0">
              <a:buNone/>
            </a:pPr>
            <a:r>
              <a:rPr lang="en-IN" sz="1600" dirty="0"/>
              <a:t>&lt;style&gt; </a:t>
            </a:r>
          </a:p>
          <a:p>
            <a:pPr marL="0" indent="0">
              <a:buNone/>
            </a:pPr>
            <a:r>
              <a:rPr lang="en-IN" sz="1600" dirty="0"/>
              <a:t>div {</a:t>
            </a:r>
          </a:p>
          <a:p>
            <a:pPr marL="0" indent="0">
              <a:buNone/>
            </a:pPr>
            <a:r>
              <a:rPr lang="en-IN" sz="1600" dirty="0"/>
              <a:t>  width: 100px;</a:t>
            </a:r>
          </a:p>
          <a:p>
            <a:pPr marL="0" indent="0">
              <a:buNone/>
            </a:pPr>
            <a:r>
              <a:rPr lang="en-IN" sz="1600" dirty="0"/>
              <a:t>  height: 100px;</a:t>
            </a:r>
          </a:p>
          <a:p>
            <a:pPr marL="0" indent="0">
              <a:buNone/>
            </a:pPr>
            <a:r>
              <a:rPr lang="en-IN" sz="1600" dirty="0"/>
              <a:t>  background-</a:t>
            </a:r>
            <a:r>
              <a:rPr lang="en-IN" sz="1600" dirty="0" err="1"/>
              <a:t>color</a:t>
            </a:r>
            <a:r>
              <a:rPr lang="en-IN" sz="1600" dirty="0"/>
              <a:t>: red;</a:t>
            </a:r>
          </a:p>
          <a:p>
            <a:pPr marL="0" indent="0">
              <a:buNone/>
            </a:pPr>
            <a:r>
              <a:rPr lang="en-IN" sz="1600" dirty="0"/>
              <a:t>  animation-name: example;</a:t>
            </a:r>
          </a:p>
          <a:p>
            <a:pPr marL="0" indent="0">
              <a:buNone/>
            </a:pPr>
            <a:r>
              <a:rPr lang="en-IN" sz="1600" dirty="0"/>
              <a:t>  animation-duration: 4s;</a:t>
            </a:r>
          </a:p>
          <a:p>
            <a:pPr marL="0" indent="0">
              <a:buNone/>
            </a:pPr>
            <a:r>
              <a:rPr lang="en-IN" sz="1600" dirty="0"/>
              <a:t>}</a:t>
            </a:r>
          </a:p>
          <a:p>
            <a:pPr marL="0" indent="0">
              <a:buNone/>
            </a:pPr>
            <a:r>
              <a:rPr lang="en-IN" sz="1600" dirty="0"/>
              <a:t>@keyframes example {</a:t>
            </a:r>
          </a:p>
          <a:p>
            <a:pPr marL="0" indent="0">
              <a:buNone/>
            </a:pPr>
            <a:r>
              <a:rPr lang="en-IN" sz="1600" dirty="0"/>
              <a:t>  from {background-</a:t>
            </a:r>
            <a:r>
              <a:rPr lang="en-IN" sz="1600" dirty="0" err="1"/>
              <a:t>color</a:t>
            </a:r>
            <a:r>
              <a:rPr lang="en-IN" sz="1600" dirty="0"/>
              <a:t>: red;}</a:t>
            </a:r>
          </a:p>
          <a:p>
            <a:pPr marL="0" indent="0">
              <a:buNone/>
            </a:pPr>
            <a:r>
              <a:rPr lang="en-IN" sz="1600" dirty="0"/>
              <a:t>  to {background-</a:t>
            </a:r>
            <a:r>
              <a:rPr lang="en-IN" sz="1600" dirty="0" err="1"/>
              <a:t>color</a:t>
            </a:r>
            <a:r>
              <a:rPr lang="en-IN" sz="1600" dirty="0"/>
              <a:t>: yellow;}</a:t>
            </a:r>
          </a:p>
          <a:p>
            <a:pPr marL="0" indent="0">
              <a:buNone/>
            </a:pPr>
            <a:r>
              <a:rPr lang="en-IN" sz="1600" dirty="0"/>
              <a:t>}</a:t>
            </a:r>
          </a:p>
          <a:p>
            <a:pPr marL="0" indent="0">
              <a:buNone/>
            </a:pPr>
            <a:endParaRPr lang="en-IN" sz="1600" dirty="0"/>
          </a:p>
        </p:txBody>
      </p:sp>
      <p:sp>
        <p:nvSpPr>
          <p:cNvPr id="5" name="TextBox 4">
            <a:extLst>
              <a:ext uri="{FF2B5EF4-FFF2-40B4-BE49-F238E27FC236}">
                <a16:creationId xmlns:a16="http://schemas.microsoft.com/office/drawing/2014/main" id="{13516E22-1286-42D5-8925-330701D0DDCA}"/>
              </a:ext>
            </a:extLst>
          </p:cNvPr>
          <p:cNvSpPr txBox="1"/>
          <p:nvPr/>
        </p:nvSpPr>
        <p:spPr>
          <a:xfrm>
            <a:off x="4953000" y="1189585"/>
            <a:ext cx="3754599" cy="3539430"/>
          </a:xfrm>
          <a:prstGeom prst="rect">
            <a:avLst/>
          </a:prstGeom>
          <a:noFill/>
        </p:spPr>
        <p:txBody>
          <a:bodyPr wrap="square">
            <a:spAutoFit/>
          </a:bodyPr>
          <a:lstStyle/>
          <a:p>
            <a:r>
              <a:rPr lang="en-IN" sz="1600" dirty="0"/>
              <a:t>&lt;/style&gt;</a:t>
            </a:r>
          </a:p>
          <a:p>
            <a:r>
              <a:rPr lang="en-IN" sz="1600" dirty="0"/>
              <a:t>&lt;/head&gt;</a:t>
            </a:r>
          </a:p>
          <a:p>
            <a:r>
              <a:rPr lang="en-IN" sz="1600" dirty="0"/>
              <a:t>&lt;body&gt;</a:t>
            </a:r>
          </a:p>
          <a:p>
            <a:endParaRPr lang="en-IN" sz="1600" dirty="0"/>
          </a:p>
          <a:p>
            <a:r>
              <a:rPr lang="en-IN" sz="1600" dirty="0"/>
              <a:t>&lt;h1&gt;CSS Animation&lt;/h1&gt;</a:t>
            </a:r>
          </a:p>
          <a:p>
            <a:endParaRPr lang="en-IN" sz="1600" dirty="0"/>
          </a:p>
          <a:p>
            <a:r>
              <a:rPr lang="en-IN" sz="1600" dirty="0"/>
              <a:t>&lt;div&gt;&lt;/div&gt;</a:t>
            </a:r>
          </a:p>
          <a:p>
            <a:endParaRPr lang="en-IN" sz="1600" dirty="0"/>
          </a:p>
          <a:p>
            <a:r>
              <a:rPr lang="en-IN" sz="1600" dirty="0"/>
              <a:t>&lt;p&gt;&lt;b&gt;Note:&lt;/b&gt; When an animation is finished, it goes back to its original style.&lt;/p&gt;</a:t>
            </a:r>
          </a:p>
          <a:p>
            <a:endParaRPr lang="en-IN" sz="1600" dirty="0"/>
          </a:p>
          <a:p>
            <a:r>
              <a:rPr lang="en-IN" sz="1600" dirty="0"/>
              <a:t>&lt;/body&gt;</a:t>
            </a:r>
          </a:p>
          <a:p>
            <a:r>
              <a:rPr lang="en-IN" sz="1600" dirty="0"/>
              <a:t>&lt;/html&gt;</a:t>
            </a:r>
          </a:p>
        </p:txBody>
      </p:sp>
      <p:sp>
        <p:nvSpPr>
          <p:cNvPr id="7" name="TextBox 6">
            <a:extLst>
              <a:ext uri="{FF2B5EF4-FFF2-40B4-BE49-F238E27FC236}">
                <a16:creationId xmlns:a16="http://schemas.microsoft.com/office/drawing/2014/main" id="{22801B64-1E09-4342-9372-8FA84E6B60FD}"/>
              </a:ext>
            </a:extLst>
          </p:cNvPr>
          <p:cNvSpPr txBox="1"/>
          <p:nvPr/>
        </p:nvSpPr>
        <p:spPr>
          <a:xfrm>
            <a:off x="1752600" y="5410200"/>
            <a:ext cx="6979413" cy="923330"/>
          </a:xfrm>
          <a:prstGeom prst="rect">
            <a:avLst/>
          </a:prstGeom>
          <a:noFill/>
        </p:spPr>
        <p:txBody>
          <a:bodyPr wrap="square">
            <a:spAutoFit/>
          </a:bodyPr>
          <a:lstStyle/>
          <a:p>
            <a:r>
              <a:rPr lang="en-US" sz="1350" dirty="0"/>
              <a:t>Once you’ve configured the animation’s timing, you need to define the appearance of the animation. This is done by establishing two or more keyframes using the @keyframes at-rule. </a:t>
            </a:r>
          </a:p>
          <a:p>
            <a:r>
              <a:rPr lang="en-US" sz="1350" dirty="0"/>
              <a:t>Each keyframe describes how the animated element should render at a given time during the animation sequence.</a:t>
            </a:r>
          </a:p>
        </p:txBody>
      </p:sp>
    </p:spTree>
    <p:extLst>
      <p:ext uri="{BB962C8B-B14F-4D97-AF65-F5344CB8AC3E}">
        <p14:creationId xmlns:p14="http://schemas.microsoft.com/office/powerpoint/2010/main" val="19382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nodeType="after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Intermediate steps </a:t>
            </a:r>
          </a:p>
        </p:txBody>
      </p:sp>
      <p:sp>
        <p:nvSpPr>
          <p:cNvPr id="6" name="Content Placeholder 2"/>
          <p:cNvSpPr>
            <a:spLocks noGrp="1"/>
          </p:cNvSpPr>
          <p:nvPr>
            <p:ph idx="1"/>
          </p:nvPr>
        </p:nvSpPr>
        <p:spPr>
          <a:xfrm>
            <a:off x="196769" y="762000"/>
            <a:ext cx="8947231" cy="4192924"/>
          </a:xfrm>
        </p:spPr>
        <p:txBody>
          <a:bodyPr/>
          <a:lstStyle/>
          <a:p>
            <a:r>
              <a:rPr lang="en-US" sz="2400" dirty="0"/>
              <a:t>We can specify intermediate steps using percentage of time in @</a:t>
            </a:r>
            <a:r>
              <a:rPr lang="en-US" sz="2400" dirty="0" err="1"/>
              <a:t>keyframes</a:t>
            </a:r>
            <a:r>
              <a:rPr lang="en-US" sz="2400" dirty="0"/>
              <a:t>, similar to the example given below.</a:t>
            </a:r>
          </a:p>
        </p:txBody>
      </p:sp>
      <p:sp>
        <p:nvSpPr>
          <p:cNvPr id="5" name="TextBox 4"/>
          <p:cNvSpPr txBox="1"/>
          <p:nvPr/>
        </p:nvSpPr>
        <p:spPr>
          <a:xfrm>
            <a:off x="1066800" y="1513740"/>
            <a:ext cx="7315200" cy="69865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a:solidFill>
                  <a:srgbClr val="E40524"/>
                </a:solidFill>
              </a:rPr>
              <a:t>&lt;!DOCTYPE html&gt;</a:t>
            </a:r>
          </a:p>
          <a:p>
            <a:r>
              <a:rPr lang="en-US" sz="1600" b="1" dirty="0">
                <a:solidFill>
                  <a:srgbClr val="E40524"/>
                </a:solidFill>
              </a:rPr>
              <a:t>&lt;html&gt;</a:t>
            </a:r>
          </a:p>
          <a:p>
            <a:r>
              <a:rPr lang="en-US" sz="1600" b="1" dirty="0">
                <a:solidFill>
                  <a:srgbClr val="E40524"/>
                </a:solidFill>
              </a:rPr>
              <a:t>&lt;head&gt;</a:t>
            </a:r>
          </a:p>
          <a:p>
            <a:r>
              <a:rPr lang="en-US" sz="1600" b="1" dirty="0">
                <a:solidFill>
                  <a:srgbClr val="E40524"/>
                </a:solidFill>
              </a:rPr>
              <a:t>&lt;style&gt;</a:t>
            </a:r>
          </a:p>
          <a:p>
            <a:r>
              <a:rPr lang="en-US" sz="1600" b="1" dirty="0">
                <a:solidFill>
                  <a:srgbClr val="E40524"/>
                </a:solidFill>
              </a:rPr>
              <a:t>div {</a:t>
            </a:r>
          </a:p>
          <a:p>
            <a:r>
              <a:rPr lang="en-US" sz="1600" b="1" dirty="0">
                <a:solidFill>
                  <a:srgbClr val="E40524"/>
                </a:solidFill>
              </a:rPr>
              <a:t>  width: 100px;</a:t>
            </a:r>
          </a:p>
          <a:p>
            <a:r>
              <a:rPr lang="en-US" sz="1600" b="1" dirty="0">
                <a:solidFill>
                  <a:srgbClr val="E40524"/>
                </a:solidFill>
              </a:rPr>
              <a:t>  height: 100px;</a:t>
            </a:r>
          </a:p>
          <a:p>
            <a:r>
              <a:rPr lang="en-US" sz="1600" b="1" dirty="0">
                <a:solidFill>
                  <a:srgbClr val="E40524"/>
                </a:solidFill>
              </a:rPr>
              <a:t>  background-color: red;</a:t>
            </a:r>
          </a:p>
          <a:p>
            <a:r>
              <a:rPr lang="en-US" sz="1600" b="1" dirty="0">
                <a:solidFill>
                  <a:srgbClr val="E40524"/>
                </a:solidFill>
              </a:rPr>
              <a:t>  animation-name: example;</a:t>
            </a:r>
          </a:p>
          <a:p>
            <a:r>
              <a:rPr lang="en-US" sz="1600" b="1" dirty="0">
                <a:solidFill>
                  <a:srgbClr val="E40524"/>
                </a:solidFill>
              </a:rPr>
              <a:t>  animation-duration: 4s;</a:t>
            </a:r>
          </a:p>
          <a:p>
            <a:r>
              <a:rPr lang="en-US" sz="1600" b="1" dirty="0">
                <a:solidFill>
                  <a:srgbClr val="E40524"/>
                </a:solidFill>
              </a:rPr>
              <a:t>}</a:t>
            </a:r>
          </a:p>
          <a:p>
            <a:r>
              <a:rPr lang="en-US" sz="1600" b="1" dirty="0">
                <a:solidFill>
                  <a:srgbClr val="E40524"/>
                </a:solidFill>
              </a:rPr>
              <a:t>@keyframes example {</a:t>
            </a:r>
          </a:p>
          <a:p>
            <a:r>
              <a:rPr lang="en-US" sz="1600" b="1" dirty="0">
                <a:solidFill>
                  <a:srgbClr val="E40524"/>
                </a:solidFill>
              </a:rPr>
              <a:t>  0%   {background-color: red;}</a:t>
            </a:r>
          </a:p>
          <a:p>
            <a:r>
              <a:rPr lang="en-US" sz="1600" b="1" dirty="0">
                <a:solidFill>
                  <a:srgbClr val="E40524"/>
                </a:solidFill>
              </a:rPr>
              <a:t>  25%  {background-color: yellow;}</a:t>
            </a:r>
          </a:p>
          <a:p>
            <a:r>
              <a:rPr lang="en-US" sz="1600" b="1" dirty="0">
                <a:solidFill>
                  <a:srgbClr val="E40524"/>
                </a:solidFill>
              </a:rPr>
              <a:t>  50%  {background-color: blue;}</a:t>
            </a:r>
          </a:p>
          <a:p>
            <a:r>
              <a:rPr lang="en-US" sz="1600" b="1" dirty="0">
                <a:solidFill>
                  <a:srgbClr val="E40524"/>
                </a:solidFill>
              </a:rPr>
              <a:t>  100% {background-color: green;}</a:t>
            </a:r>
          </a:p>
          <a:p>
            <a:r>
              <a:rPr lang="en-US" sz="1600" b="1" dirty="0">
                <a:solidFill>
                  <a:srgbClr val="E40524"/>
                </a:solidFill>
              </a:rPr>
              <a:t>}</a:t>
            </a:r>
          </a:p>
          <a:p>
            <a:r>
              <a:rPr lang="en-US" sz="1600" b="1" dirty="0">
                <a:solidFill>
                  <a:srgbClr val="E40524"/>
                </a:solidFill>
              </a:rPr>
              <a:t>&lt;/style&gt;</a:t>
            </a:r>
          </a:p>
          <a:p>
            <a:r>
              <a:rPr lang="en-US" sz="1600" b="1" dirty="0">
                <a:solidFill>
                  <a:srgbClr val="E40524"/>
                </a:solidFill>
              </a:rPr>
              <a:t>&lt;/head&gt;</a:t>
            </a:r>
          </a:p>
          <a:p>
            <a:r>
              <a:rPr lang="en-US" sz="1600" b="1" dirty="0">
                <a:solidFill>
                  <a:srgbClr val="E40524"/>
                </a:solidFill>
              </a:rPr>
              <a:t>&lt;body&gt;</a:t>
            </a:r>
          </a:p>
          <a:p>
            <a:r>
              <a:rPr lang="en-US" sz="1600" b="1" dirty="0">
                <a:solidFill>
                  <a:srgbClr val="E40524"/>
                </a:solidFill>
              </a:rPr>
              <a:t>&lt;h1&gt;CSS Animation&lt;/h1&gt;</a:t>
            </a:r>
          </a:p>
          <a:p>
            <a:r>
              <a:rPr lang="en-US" sz="1600" b="1" dirty="0">
                <a:solidFill>
                  <a:srgbClr val="E40524"/>
                </a:solidFill>
              </a:rPr>
              <a:t>&lt;div&gt;&lt;/div&gt;</a:t>
            </a:r>
          </a:p>
          <a:p>
            <a:r>
              <a:rPr lang="en-US" sz="1600" b="1" dirty="0">
                <a:solidFill>
                  <a:srgbClr val="E40524"/>
                </a:solidFill>
              </a:rPr>
              <a:t>&lt;p&gt;&lt;b&gt;Note:&lt;/b&gt; When an animation is finished, it goes back to its original style.&lt;/p&gt;</a:t>
            </a:r>
          </a:p>
          <a:p>
            <a:r>
              <a:rPr lang="en-US" sz="1600" b="1" dirty="0">
                <a:solidFill>
                  <a:srgbClr val="E40524"/>
                </a:solidFill>
              </a:rPr>
              <a:t>&lt;/body&gt;</a:t>
            </a:r>
          </a:p>
          <a:p>
            <a:r>
              <a:rPr lang="en-US" sz="1600" b="1" dirty="0">
                <a:solidFill>
                  <a:srgbClr val="E40524"/>
                </a:solidFill>
              </a:rPr>
              <a:t>&lt;/html&gt;</a:t>
            </a:r>
          </a:p>
          <a:p>
            <a:endParaRPr lang="en-US" sz="1600" b="1" dirty="0">
              <a:solidFill>
                <a:srgbClr val="E40524"/>
              </a:solidFill>
            </a:endParaRPr>
          </a:p>
          <a:p>
            <a:endParaRPr lang="en-US" sz="1600" b="1" dirty="0">
              <a:solidFill>
                <a:srgbClr val="E40524"/>
              </a:solidFill>
            </a:endParaRPr>
          </a:p>
        </p:txBody>
      </p:sp>
    </p:spTree>
    <p:extLst>
      <p:ext uri="{BB962C8B-B14F-4D97-AF65-F5344CB8AC3E}">
        <p14:creationId xmlns:p14="http://schemas.microsoft.com/office/powerpoint/2010/main" val="41663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Tooltip</a:t>
            </a:r>
          </a:p>
        </p:txBody>
      </p:sp>
      <p:sp>
        <p:nvSpPr>
          <p:cNvPr id="3" name="Content Placeholder 2"/>
          <p:cNvSpPr>
            <a:spLocks noGrp="1"/>
          </p:cNvSpPr>
          <p:nvPr>
            <p:ph idx="1"/>
          </p:nvPr>
        </p:nvSpPr>
        <p:spPr>
          <a:xfrm>
            <a:off x="98385" y="914400"/>
            <a:ext cx="8947231" cy="4834423"/>
          </a:xfrm>
        </p:spPr>
        <p:txBody>
          <a:bodyPr/>
          <a:lstStyle/>
          <a:p>
            <a:r>
              <a:rPr lang="en-US" sz="2000" dirty="0"/>
              <a:t>A tooltip is often used to specify extra information about something when the user moves the mouse pointer over an element.</a:t>
            </a:r>
          </a:p>
          <a:p>
            <a:r>
              <a:rPr lang="en-US" sz="2000" dirty="0">
                <a:hlinkClick r:id="rId2" action="ppaction://hlinkfile"/>
              </a:rPr>
              <a:t>tooltipexa.html</a:t>
            </a:r>
            <a:endParaRPr lang="en-US" sz="2000" dirty="0"/>
          </a:p>
          <a:p>
            <a:r>
              <a:rPr lang="en-IN" sz="2000" dirty="0"/>
              <a:t>HTML: Use a container element (like &lt;div&gt;) and add the "tooltip" class to it. When the user mouse over this &lt;div&gt;, it will show the tooltip text.</a:t>
            </a:r>
          </a:p>
          <a:p>
            <a:r>
              <a:rPr lang="en-IN" sz="2000" dirty="0"/>
              <a:t>The tooltip text is placed inside an inline element (like &lt;span&gt;) with class="</a:t>
            </a:r>
            <a:r>
              <a:rPr lang="en-IN" sz="2000" dirty="0" err="1"/>
              <a:t>tooltiptext</a:t>
            </a:r>
            <a:r>
              <a:rPr lang="en-IN" sz="2000" dirty="0"/>
              <a:t>".</a:t>
            </a:r>
          </a:p>
          <a:p>
            <a:r>
              <a:rPr lang="en-IN" sz="2000" dirty="0"/>
              <a:t>CSS: The tooltip class use </a:t>
            </a:r>
            <a:r>
              <a:rPr lang="en-IN" sz="2000" dirty="0" err="1"/>
              <a:t>position:relative</a:t>
            </a:r>
            <a:r>
              <a:rPr lang="en-IN" sz="2000" dirty="0"/>
              <a:t>, which is needed to position the tooltip text (</a:t>
            </a:r>
            <a:r>
              <a:rPr lang="en-IN" sz="2000" dirty="0" err="1"/>
              <a:t>position:absolute</a:t>
            </a:r>
            <a:r>
              <a:rPr lang="en-IN" sz="2000" dirty="0"/>
              <a:t>). Note: See examples below on how to position the tooltip.</a:t>
            </a:r>
          </a:p>
          <a:p>
            <a:r>
              <a:rPr lang="en-IN" sz="2000" dirty="0"/>
              <a:t>The </a:t>
            </a:r>
            <a:r>
              <a:rPr lang="en-IN" sz="2000" dirty="0" err="1"/>
              <a:t>tooltiptext</a:t>
            </a:r>
            <a:r>
              <a:rPr lang="en-IN" sz="2000" dirty="0"/>
              <a:t> class holds the actual tooltip text. It is hidden by default, and will be visible on hover (see below). We have also added some basic styles to it: 120px width, black background </a:t>
            </a:r>
            <a:r>
              <a:rPr lang="en-IN" sz="2000" dirty="0" err="1"/>
              <a:t>color</a:t>
            </a:r>
            <a:r>
              <a:rPr lang="en-IN" sz="2000" dirty="0"/>
              <a:t>, white text </a:t>
            </a:r>
            <a:r>
              <a:rPr lang="en-IN" sz="2000" dirty="0" err="1"/>
              <a:t>color</a:t>
            </a:r>
            <a:r>
              <a:rPr lang="en-IN" sz="2000" dirty="0"/>
              <a:t>, </a:t>
            </a:r>
            <a:r>
              <a:rPr lang="en-IN" sz="2000" dirty="0" err="1"/>
              <a:t>centered</a:t>
            </a:r>
            <a:r>
              <a:rPr lang="en-IN" sz="2000" dirty="0"/>
              <a:t> text, and 5px top and bottom padding.</a:t>
            </a:r>
          </a:p>
          <a:p>
            <a:r>
              <a:rPr lang="en-IN" sz="2000" dirty="0"/>
              <a:t>The CSS border-radius property is used to add rounded corners to the tooltip text.</a:t>
            </a:r>
          </a:p>
          <a:p>
            <a:r>
              <a:rPr lang="en-IN" sz="2000" dirty="0"/>
              <a:t>The :hover selector is used to show the tooltip text when the user moves the mouse over the &lt;div&gt; with class="tooltip".</a:t>
            </a:r>
          </a:p>
        </p:txBody>
      </p:sp>
    </p:spTree>
    <p:extLst>
      <p:ext uri="{BB962C8B-B14F-4D97-AF65-F5344CB8AC3E}">
        <p14:creationId xmlns:p14="http://schemas.microsoft.com/office/powerpoint/2010/main" val="35246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Images</a:t>
            </a:r>
          </a:p>
        </p:txBody>
      </p:sp>
      <p:sp>
        <p:nvSpPr>
          <p:cNvPr id="3" name="Content Placeholder 2"/>
          <p:cNvSpPr>
            <a:spLocks noGrp="1"/>
          </p:cNvSpPr>
          <p:nvPr>
            <p:ph idx="1"/>
          </p:nvPr>
        </p:nvSpPr>
        <p:spPr>
          <a:xfrm>
            <a:off x="304800" y="863445"/>
            <a:ext cx="8740816" cy="5283354"/>
          </a:xfrm>
        </p:spPr>
        <p:txBody>
          <a:bodyPr/>
          <a:lstStyle/>
          <a:p>
            <a:r>
              <a:rPr lang="en-US" sz="2400" dirty="0"/>
              <a:t>We can use many properties with Images like,</a:t>
            </a:r>
          </a:p>
          <a:p>
            <a:r>
              <a:rPr lang="en-US" sz="2400" b="1" dirty="0"/>
              <a:t>Rounded Images</a:t>
            </a:r>
            <a:r>
              <a:rPr lang="en-US" sz="2400" dirty="0"/>
              <a:t>: Use the border-radius property to create rounded images</a:t>
            </a:r>
          </a:p>
          <a:p>
            <a:r>
              <a:rPr lang="en-US" sz="2400" b="1" dirty="0"/>
              <a:t>Thumbnail Images</a:t>
            </a:r>
            <a:r>
              <a:rPr lang="en-US" sz="2400" dirty="0"/>
              <a:t>: Use the border property to create thumbnail images.</a:t>
            </a:r>
          </a:p>
          <a:p>
            <a:r>
              <a:rPr lang="en-US" sz="2400" dirty="0"/>
              <a:t>To center an image, set left and right margin to auto and make it into a block element</a:t>
            </a:r>
          </a:p>
          <a:p>
            <a:r>
              <a:rPr lang="en-US" sz="2400" b="1" dirty="0"/>
              <a:t>Transparent Image</a:t>
            </a:r>
            <a:r>
              <a:rPr lang="en-US" sz="2400" dirty="0"/>
              <a:t>: The opacity property can take a value from 0.0 - 1.0. The lower value, the more transparent:</a:t>
            </a:r>
          </a:p>
          <a:p>
            <a:r>
              <a:rPr lang="en-US" sz="2400" dirty="0"/>
              <a:t>The CSS filter property adds visual effects (like blur and saturation) to an element.</a:t>
            </a:r>
          </a:p>
          <a:p>
            <a:r>
              <a:rPr lang="en-IN" sz="2400" b="0" i="0" dirty="0">
                <a:solidFill>
                  <a:srgbClr val="000000"/>
                </a:solidFill>
                <a:effectLst/>
                <a:latin typeface="Segoe UI" panose="020B0502040204020203" pitchFamily="34" charset="0"/>
              </a:rPr>
              <a:t>Flip an Image :transform: </a:t>
            </a:r>
            <a:r>
              <a:rPr lang="en-IN" sz="2400" b="0" i="0" dirty="0" err="1">
                <a:solidFill>
                  <a:srgbClr val="000000"/>
                </a:solidFill>
                <a:effectLst/>
                <a:latin typeface="Segoe UI" panose="020B0502040204020203" pitchFamily="34" charset="0"/>
              </a:rPr>
              <a:t>scaleX</a:t>
            </a:r>
            <a:r>
              <a:rPr lang="en-IN" sz="2400" b="0" i="0" dirty="0">
                <a:solidFill>
                  <a:srgbClr val="000000"/>
                </a:solidFill>
                <a:effectLst/>
                <a:latin typeface="Segoe UI" panose="020B0502040204020203" pitchFamily="34" charset="0"/>
              </a:rPr>
              <a:t>(-1);</a:t>
            </a:r>
          </a:p>
          <a:p>
            <a:endParaRPr lang="en-US" sz="2400" dirty="0"/>
          </a:p>
        </p:txBody>
      </p:sp>
    </p:spTree>
    <p:extLst>
      <p:ext uri="{BB962C8B-B14F-4D97-AF65-F5344CB8AC3E}">
        <p14:creationId xmlns:p14="http://schemas.microsoft.com/office/powerpoint/2010/main" val="3836254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Variables / Custom Properties</a:t>
            </a:r>
          </a:p>
        </p:txBody>
      </p:sp>
      <p:sp>
        <p:nvSpPr>
          <p:cNvPr id="3" name="Content Placeholder 2"/>
          <p:cNvSpPr>
            <a:spLocks noGrp="1"/>
          </p:cNvSpPr>
          <p:nvPr>
            <p:ph idx="1"/>
          </p:nvPr>
        </p:nvSpPr>
        <p:spPr/>
        <p:txBody>
          <a:bodyPr/>
          <a:lstStyle/>
          <a:p>
            <a:r>
              <a:rPr lang="en-US" sz="2400" dirty="0"/>
              <a:t>Custom properties (sometimes referred to as CSS variables or cascading variables) are entities defined by CSS authors that contain specific values to be reused throughout a document.</a:t>
            </a:r>
          </a:p>
          <a:p>
            <a:r>
              <a:rPr lang="en-US" sz="2400" dirty="0"/>
              <a:t>Advantages of using CSS variables are:</a:t>
            </a:r>
          </a:p>
          <a:p>
            <a:pPr lvl="1"/>
            <a:r>
              <a:rPr lang="en-US" sz="1800" dirty="0"/>
              <a:t>makes the code easier to read (more understandable)</a:t>
            </a:r>
          </a:p>
          <a:p>
            <a:pPr lvl="1"/>
            <a:r>
              <a:rPr lang="en-US" sz="1800" dirty="0"/>
              <a:t>makes it much easier to change.</a:t>
            </a:r>
          </a:p>
          <a:p>
            <a:r>
              <a:rPr lang="en-US" sz="2400" dirty="0"/>
              <a:t>CSS variables can have a global or local scope.</a:t>
            </a:r>
          </a:p>
          <a:p>
            <a:pPr lvl="1"/>
            <a:r>
              <a:rPr lang="en-US" sz="1800" dirty="0"/>
              <a:t>Global variables can be accessed/used through the entire document.</a:t>
            </a:r>
          </a:p>
          <a:p>
            <a:pPr lvl="2"/>
            <a:r>
              <a:rPr lang="en-US" sz="1600" dirty="0"/>
              <a:t>To create a variable with global scope, declare it inside the </a:t>
            </a:r>
            <a:r>
              <a:rPr lang="en-US" sz="1600" b="1" dirty="0"/>
              <a:t>:root </a:t>
            </a:r>
            <a:r>
              <a:rPr lang="en-US" sz="1600" dirty="0"/>
              <a:t>selector. The :root selector matches the document's root element.</a:t>
            </a:r>
          </a:p>
          <a:p>
            <a:pPr lvl="1"/>
            <a:r>
              <a:rPr lang="en-US" sz="1800" dirty="0"/>
              <a:t>local variables can be used only inside the selector where it is declared.</a:t>
            </a:r>
          </a:p>
          <a:p>
            <a:pPr lvl="2"/>
            <a:r>
              <a:rPr lang="en-US" sz="1600" dirty="0"/>
              <a:t>To create a variable with local scope, declare it inside the selector that is going to use it.</a:t>
            </a:r>
          </a:p>
          <a:p>
            <a:r>
              <a:rPr lang="en-US" sz="2400" dirty="0"/>
              <a:t>We can use </a:t>
            </a:r>
            <a:r>
              <a:rPr lang="en-US" sz="2400" b="1" dirty="0" err="1"/>
              <a:t>var</a:t>
            </a:r>
            <a:r>
              <a:rPr lang="en-US" sz="2400" b="1" dirty="0"/>
              <a:t>()</a:t>
            </a:r>
            <a:r>
              <a:rPr lang="en-US" sz="2400" dirty="0"/>
              <a:t> function in order to access the variable set in the </a:t>
            </a:r>
            <a:r>
              <a:rPr lang="en-US" sz="2400" dirty="0" err="1"/>
              <a:t>css</a:t>
            </a:r>
            <a:r>
              <a:rPr lang="en-US" sz="2400" dirty="0"/>
              <a:t>.</a:t>
            </a:r>
          </a:p>
        </p:txBody>
      </p:sp>
    </p:spTree>
    <p:extLst>
      <p:ext uri="{BB962C8B-B14F-4D97-AF65-F5344CB8AC3E}">
        <p14:creationId xmlns:p14="http://schemas.microsoft.com/office/powerpoint/2010/main" val="26032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CSS element Selector</a:t>
            </a:r>
            <a:br>
              <a:rPr lang="en-US" dirty="0"/>
            </a:br>
            <a:endParaRPr lang="en-US" dirty="0"/>
          </a:p>
        </p:txBody>
      </p:sp>
      <p:sp>
        <p:nvSpPr>
          <p:cNvPr id="3" name="Content Placeholder 2"/>
          <p:cNvSpPr>
            <a:spLocks noGrp="1"/>
          </p:cNvSpPr>
          <p:nvPr>
            <p:ph idx="1"/>
          </p:nvPr>
        </p:nvSpPr>
        <p:spPr>
          <a:xfrm>
            <a:off x="1435608" y="1066800"/>
            <a:ext cx="7498080" cy="5181600"/>
          </a:xfrm>
        </p:spPr>
        <p:txBody>
          <a:bodyPr>
            <a:noAutofit/>
          </a:bodyPr>
          <a:lstStyle/>
          <a:p>
            <a:pPr>
              <a:buNone/>
            </a:pPr>
            <a:r>
              <a:rPr lang="en-US" sz="1600" dirty="0">
                <a:latin typeface="Times New Roman" pitchFamily="18" charset="0"/>
                <a:cs typeface="Times New Roman" pitchFamily="18" charset="0"/>
              </a:rPr>
              <a:t>&lt;!DOCTYPE html&gt;</a:t>
            </a:r>
          </a:p>
          <a:p>
            <a:pPr>
              <a:buNone/>
            </a:pPr>
            <a:r>
              <a:rPr lang="en-US" sz="1600" dirty="0">
                <a:latin typeface="Times New Roman" pitchFamily="18" charset="0"/>
                <a:cs typeface="Times New Roman" pitchFamily="18" charset="0"/>
              </a:rPr>
              <a:t>&lt;html&gt;</a:t>
            </a:r>
          </a:p>
          <a:p>
            <a:pPr>
              <a:buNone/>
            </a:pPr>
            <a:r>
              <a:rPr lang="en-US" sz="1600" dirty="0">
                <a:latin typeface="Times New Roman" pitchFamily="18" charset="0"/>
                <a:cs typeface="Times New Roman" pitchFamily="18" charset="0"/>
              </a:rPr>
              <a:t>&lt;head&gt;</a:t>
            </a:r>
          </a:p>
          <a:p>
            <a:pPr>
              <a:buNone/>
            </a:pPr>
            <a:r>
              <a:rPr lang="en-US" sz="1600" dirty="0">
                <a:latin typeface="Times New Roman" pitchFamily="18" charset="0"/>
                <a:cs typeface="Times New Roman" pitchFamily="18" charset="0"/>
              </a:rPr>
              <a:t>&lt;style&gt;</a:t>
            </a:r>
          </a:p>
          <a:p>
            <a:pPr>
              <a:buNone/>
            </a:pPr>
            <a:r>
              <a:rPr lang="en-US" sz="1600" dirty="0">
                <a:latin typeface="Times New Roman" pitchFamily="18" charset="0"/>
                <a:cs typeface="Times New Roman" pitchFamily="18" charset="0"/>
              </a:rPr>
              <a:t>p {</a:t>
            </a:r>
          </a:p>
          <a:p>
            <a:pPr>
              <a:buNone/>
            </a:pPr>
            <a:r>
              <a:rPr lang="en-US" sz="1600" dirty="0">
                <a:latin typeface="Times New Roman" pitchFamily="18" charset="0"/>
                <a:cs typeface="Times New Roman" pitchFamily="18" charset="0"/>
              </a:rPr>
              <a:t>  text-align: center;</a:t>
            </a:r>
          </a:p>
          <a:p>
            <a:pPr>
              <a:buNone/>
            </a:pPr>
            <a:r>
              <a:rPr lang="en-US" sz="1600" dirty="0">
                <a:latin typeface="Times New Roman" pitchFamily="18" charset="0"/>
                <a:cs typeface="Times New Roman" pitchFamily="18" charset="0"/>
              </a:rPr>
              <a:t>  color: red;</a:t>
            </a:r>
          </a:p>
          <a:p>
            <a:pPr>
              <a:buNone/>
            </a:pPr>
            <a:r>
              <a:rPr lang="en-US" sz="1600" dirty="0">
                <a:latin typeface="Times New Roman" pitchFamily="18" charset="0"/>
                <a:cs typeface="Times New Roman" pitchFamily="18" charset="0"/>
              </a:rPr>
              <a:t>} </a:t>
            </a:r>
          </a:p>
          <a:p>
            <a:pPr>
              <a:buNone/>
            </a:pPr>
            <a:r>
              <a:rPr lang="en-US" sz="1600" dirty="0">
                <a:latin typeface="Times New Roman" pitchFamily="18" charset="0"/>
                <a:cs typeface="Times New Roman" pitchFamily="18" charset="0"/>
              </a:rPr>
              <a:t>&lt;/style&gt;</a:t>
            </a:r>
          </a:p>
          <a:p>
            <a:pPr>
              <a:buNone/>
            </a:pPr>
            <a:r>
              <a:rPr lang="en-US" sz="1600" dirty="0">
                <a:latin typeface="Times New Roman" pitchFamily="18" charset="0"/>
                <a:cs typeface="Times New Roman" pitchFamily="18" charset="0"/>
              </a:rPr>
              <a:t>&lt;/head&gt;</a:t>
            </a:r>
          </a:p>
          <a:p>
            <a:pPr>
              <a:buNone/>
            </a:pPr>
            <a:r>
              <a:rPr lang="en-US" sz="1600" dirty="0">
                <a:latin typeface="Times New Roman" pitchFamily="18" charset="0"/>
                <a:cs typeface="Times New Roman" pitchFamily="18" charset="0"/>
              </a:rPr>
              <a:t>&lt;body&gt;</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&lt;p&gt;Every paragraph will be affected by the style.&lt;/p&gt;</a:t>
            </a:r>
          </a:p>
          <a:p>
            <a:pPr>
              <a:buNone/>
            </a:pPr>
            <a:r>
              <a:rPr lang="en-US" sz="1600" dirty="0">
                <a:latin typeface="Times New Roman" pitchFamily="18" charset="0"/>
                <a:cs typeface="Times New Roman" pitchFamily="18" charset="0"/>
              </a:rPr>
              <a:t>&lt;p id="para1"&gt;Me too!&lt;/p&gt;</a:t>
            </a:r>
          </a:p>
          <a:p>
            <a:pPr>
              <a:buNone/>
            </a:pPr>
            <a:r>
              <a:rPr lang="en-US" sz="1600" dirty="0">
                <a:latin typeface="Times New Roman" pitchFamily="18" charset="0"/>
                <a:cs typeface="Times New Roman" pitchFamily="18" charset="0"/>
              </a:rPr>
              <a:t>&lt;p&gt;And me!&lt;/p&gt;</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&lt;/body&gt;</a:t>
            </a:r>
          </a:p>
          <a:p>
            <a:pPr>
              <a:buNone/>
            </a:pPr>
            <a:r>
              <a:rPr lang="en-US" sz="1600" dirty="0">
                <a:latin typeface="Times New Roman" pitchFamily="18" charset="0"/>
                <a:cs typeface="Times New Roman" pitchFamily="18" charset="0"/>
              </a:rPr>
              <a:t>&lt;/html&gt;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E7E4-592F-4EFF-A573-00E46AFFC6C6}"/>
              </a:ext>
            </a:extLst>
          </p:cNvPr>
          <p:cNvSpPr>
            <a:spLocks noGrp="1"/>
          </p:cNvSpPr>
          <p:nvPr>
            <p:ph type="title"/>
          </p:nvPr>
        </p:nvSpPr>
        <p:spPr/>
        <p:txBody>
          <a:bodyPr/>
          <a:lstStyle/>
          <a:p>
            <a:r>
              <a:rPr lang="en-US" dirty="0"/>
              <a:t>CSS Variables / Custom Properties</a:t>
            </a:r>
            <a:endParaRPr lang="en-IN" dirty="0"/>
          </a:p>
        </p:txBody>
      </p:sp>
      <p:sp>
        <p:nvSpPr>
          <p:cNvPr id="3" name="Content Placeholder 2">
            <a:extLst>
              <a:ext uri="{FF2B5EF4-FFF2-40B4-BE49-F238E27FC236}">
                <a16:creationId xmlns:a16="http://schemas.microsoft.com/office/drawing/2014/main" id="{2DEA88CD-E339-48AF-9F93-EC4A5E33A1D3}"/>
              </a:ext>
            </a:extLst>
          </p:cNvPr>
          <p:cNvSpPr>
            <a:spLocks noGrp="1"/>
          </p:cNvSpPr>
          <p:nvPr>
            <p:ph idx="1"/>
          </p:nvPr>
        </p:nvSpPr>
        <p:spPr/>
        <p:txBody>
          <a:bodyPr/>
          <a:lstStyle/>
          <a:p>
            <a:r>
              <a:rPr lang="en-IN" sz="2400" dirty="0"/>
              <a:t>The var() function is used to insert the value of a CSS variable.</a:t>
            </a:r>
          </a:p>
          <a:p>
            <a:endParaRPr lang="en-IN" sz="2400" dirty="0"/>
          </a:p>
          <a:p>
            <a:r>
              <a:rPr lang="en-IN" sz="2400" dirty="0"/>
              <a:t>The syntax of the var() function is as follows:</a:t>
            </a:r>
          </a:p>
          <a:p>
            <a:endParaRPr lang="en-IN" sz="2400" dirty="0"/>
          </a:p>
          <a:p>
            <a:r>
              <a:rPr lang="en-IN" sz="2400" b="1" dirty="0"/>
              <a:t>var(--name, value)</a:t>
            </a:r>
          </a:p>
          <a:p>
            <a:r>
              <a:rPr lang="en-IN" sz="2400" dirty="0"/>
              <a:t>Value	Description</a:t>
            </a:r>
          </a:p>
          <a:p>
            <a:r>
              <a:rPr lang="en-IN" sz="2400" dirty="0"/>
              <a:t>name	Required. The variable name (must start with two dashes)</a:t>
            </a:r>
          </a:p>
          <a:p>
            <a:r>
              <a:rPr lang="en-IN" sz="2400" dirty="0"/>
              <a:t>value	Optional. The fallback value (used if the variable is not found)</a:t>
            </a:r>
          </a:p>
          <a:p>
            <a:endParaRPr lang="en-IN" sz="2400" dirty="0"/>
          </a:p>
          <a:p>
            <a:pPr algn="l"/>
            <a:r>
              <a:rPr lang="en-IN" sz="2400" b="0" i="0" dirty="0">
                <a:solidFill>
                  <a:srgbClr val="000000"/>
                </a:solidFill>
                <a:effectLst/>
                <a:latin typeface="Verdana" panose="020B0604030504040204" pitchFamily="34" charset="0"/>
              </a:rPr>
              <a:t>The variable name must begin with two dashes (--) and it is case sensitive!</a:t>
            </a:r>
          </a:p>
          <a:p>
            <a:br>
              <a:rPr lang="en-IN" sz="2400" dirty="0"/>
            </a:br>
            <a:r>
              <a:rPr lang="en-IN" sz="2400" dirty="0"/>
              <a:t>	</a:t>
            </a:r>
          </a:p>
        </p:txBody>
      </p:sp>
    </p:spTree>
    <p:extLst>
      <p:ext uri="{BB962C8B-B14F-4D97-AF65-F5344CB8AC3E}">
        <p14:creationId xmlns:p14="http://schemas.microsoft.com/office/powerpoint/2010/main" val="3997685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DCD-40A5-4453-8D58-5F11D7E146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3B4B9A-3A4F-47E6-AF8A-01D06CF405BA}"/>
              </a:ext>
            </a:extLst>
          </p:cNvPr>
          <p:cNvSpPr>
            <a:spLocks noGrp="1"/>
          </p:cNvSpPr>
          <p:nvPr>
            <p:ph idx="1"/>
          </p:nvPr>
        </p:nvSpPr>
        <p:spPr>
          <a:xfrm>
            <a:off x="1295400" y="863445"/>
            <a:ext cx="7750216" cy="5283354"/>
          </a:xfrm>
        </p:spPr>
        <p:txBody>
          <a:bodyPr/>
          <a:lstStyle/>
          <a:p>
            <a:r>
              <a:rPr lang="en-IN" dirty="0">
                <a:hlinkClick r:id="rId2" action="ppaction://hlinkfile"/>
              </a:rPr>
              <a:t>Varexample.html</a:t>
            </a:r>
            <a:endParaRPr lang="en-IN" dirty="0"/>
          </a:p>
          <a:p>
            <a:endParaRPr lang="en-IN" dirty="0"/>
          </a:p>
          <a:p>
            <a:r>
              <a:rPr lang="en-IN" dirty="0">
                <a:hlinkClick r:id="rId3" action="ppaction://hlinkfile"/>
              </a:rPr>
              <a:t>Varexamplewith.html</a:t>
            </a:r>
            <a:endParaRPr lang="en-IN" dirty="0"/>
          </a:p>
        </p:txBody>
      </p:sp>
    </p:spTree>
    <p:extLst>
      <p:ext uri="{BB962C8B-B14F-4D97-AF65-F5344CB8AC3E}">
        <p14:creationId xmlns:p14="http://schemas.microsoft.com/office/powerpoint/2010/main" val="198855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Variables (Example)</a:t>
            </a:r>
          </a:p>
        </p:txBody>
      </p:sp>
      <p:sp>
        <p:nvSpPr>
          <p:cNvPr id="4" name="TextBox 3"/>
          <p:cNvSpPr txBox="1"/>
          <p:nvPr/>
        </p:nvSpPr>
        <p:spPr>
          <a:xfrm>
            <a:off x="685800" y="2168077"/>
            <a:ext cx="3200400" cy="320857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b="1" dirty="0">
                <a:solidFill>
                  <a:srgbClr val="E40524"/>
                </a:solidFill>
              </a:rPr>
              <a:t>&lt;!DOCTYPE html&gt;</a:t>
            </a:r>
          </a:p>
          <a:p>
            <a:r>
              <a:rPr lang="en-US" sz="1350" b="1" dirty="0">
                <a:solidFill>
                  <a:srgbClr val="E40524"/>
                </a:solidFill>
              </a:rPr>
              <a:t>&lt;html&gt;</a:t>
            </a:r>
          </a:p>
          <a:p>
            <a:r>
              <a:rPr lang="en-US" sz="1350" b="1" dirty="0">
                <a:solidFill>
                  <a:srgbClr val="E40524"/>
                </a:solidFill>
              </a:rPr>
              <a:t>&lt;head&gt;</a:t>
            </a:r>
          </a:p>
          <a:p>
            <a:r>
              <a:rPr lang="en-US" sz="1350" b="1" dirty="0">
                <a:solidFill>
                  <a:srgbClr val="E40524"/>
                </a:solidFill>
              </a:rPr>
              <a:t>&lt;style&gt;</a:t>
            </a:r>
          </a:p>
          <a:p>
            <a:r>
              <a:rPr lang="en-US" sz="1350" b="1" dirty="0">
                <a:solidFill>
                  <a:srgbClr val="E40524"/>
                </a:solidFill>
              </a:rPr>
              <a:t>body {</a:t>
            </a:r>
          </a:p>
          <a:p>
            <a:r>
              <a:rPr lang="en-US" sz="1350" b="1" dirty="0">
                <a:solidFill>
                  <a:srgbClr val="E40524"/>
                </a:solidFill>
              </a:rPr>
              <a:t>  background-color: #1e90ff;</a:t>
            </a:r>
          </a:p>
          <a:p>
            <a:r>
              <a:rPr lang="en-US" sz="1350" b="1" dirty="0">
                <a:solidFill>
                  <a:srgbClr val="E40524"/>
                </a:solidFill>
              </a:rPr>
              <a:t>}</a:t>
            </a:r>
          </a:p>
          <a:p>
            <a:r>
              <a:rPr lang="en-US" sz="1350" b="1" dirty="0">
                <a:solidFill>
                  <a:srgbClr val="E40524"/>
                </a:solidFill>
              </a:rPr>
              <a:t>h2 {</a:t>
            </a:r>
          </a:p>
          <a:p>
            <a:r>
              <a:rPr lang="en-US" sz="1350" b="1" dirty="0">
                <a:solidFill>
                  <a:srgbClr val="E40524"/>
                </a:solidFill>
              </a:rPr>
              <a:t>  border-bottom: 2px solid #1e90ff;</a:t>
            </a:r>
          </a:p>
          <a:p>
            <a:r>
              <a:rPr lang="en-US" sz="1350" b="1" dirty="0">
                <a:solidFill>
                  <a:srgbClr val="E40524"/>
                </a:solidFill>
              </a:rPr>
              <a:t>}</a:t>
            </a:r>
          </a:p>
          <a:p>
            <a:r>
              <a:rPr lang="en-US" sz="1350" b="1" dirty="0">
                <a:solidFill>
                  <a:srgbClr val="E40524"/>
                </a:solidFill>
              </a:rPr>
              <a:t>.container {</a:t>
            </a:r>
          </a:p>
          <a:p>
            <a:r>
              <a:rPr lang="en-US" sz="1350" b="1" dirty="0">
                <a:solidFill>
                  <a:srgbClr val="E40524"/>
                </a:solidFill>
              </a:rPr>
              <a:t>  color: #1e90ff;</a:t>
            </a:r>
          </a:p>
          <a:p>
            <a:r>
              <a:rPr lang="en-US" sz="1350" b="1" dirty="0">
                <a:solidFill>
                  <a:srgbClr val="E40524"/>
                </a:solidFill>
              </a:rPr>
              <a:t>  background-color: #ffffff;</a:t>
            </a:r>
          </a:p>
          <a:p>
            <a:r>
              <a:rPr lang="en-US" sz="1350" b="1" dirty="0">
                <a:solidFill>
                  <a:srgbClr val="E40524"/>
                </a:solidFill>
              </a:rPr>
              <a:t>  padding: 15px;</a:t>
            </a:r>
          </a:p>
          <a:p>
            <a:r>
              <a:rPr lang="en-US" sz="1350" b="1" dirty="0">
                <a:solidFill>
                  <a:srgbClr val="E40524"/>
                </a:solidFill>
              </a:rPr>
              <a:t>}</a:t>
            </a:r>
          </a:p>
        </p:txBody>
      </p:sp>
      <p:sp>
        <p:nvSpPr>
          <p:cNvPr id="5" name="TextBox 4"/>
          <p:cNvSpPr txBox="1"/>
          <p:nvPr/>
        </p:nvSpPr>
        <p:spPr>
          <a:xfrm>
            <a:off x="4114800" y="2144510"/>
            <a:ext cx="4502608" cy="445506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b="1" dirty="0">
                <a:solidFill>
                  <a:srgbClr val="E40524"/>
                </a:solidFill>
              </a:rPr>
              <a:t>button {</a:t>
            </a:r>
          </a:p>
          <a:p>
            <a:r>
              <a:rPr lang="en-US" sz="1350" b="1" dirty="0">
                <a:solidFill>
                  <a:srgbClr val="E40524"/>
                </a:solidFill>
              </a:rPr>
              <a:t>  background-color: #ffffff;</a:t>
            </a:r>
          </a:p>
          <a:p>
            <a:r>
              <a:rPr lang="en-US" sz="1350" b="1" dirty="0">
                <a:solidFill>
                  <a:srgbClr val="E40524"/>
                </a:solidFill>
              </a:rPr>
              <a:t>  color: #1e90ff;</a:t>
            </a:r>
          </a:p>
          <a:p>
            <a:r>
              <a:rPr lang="en-US" sz="1350" b="1" dirty="0">
                <a:solidFill>
                  <a:srgbClr val="E40524"/>
                </a:solidFill>
              </a:rPr>
              <a:t>  border: 1px solid #1e90ff;</a:t>
            </a:r>
          </a:p>
          <a:p>
            <a:r>
              <a:rPr lang="en-US" sz="1350" b="1" dirty="0">
                <a:solidFill>
                  <a:srgbClr val="E40524"/>
                </a:solidFill>
              </a:rPr>
              <a:t>  padding: 5px;</a:t>
            </a:r>
          </a:p>
          <a:p>
            <a:r>
              <a:rPr lang="en-US" sz="1350" b="1" dirty="0">
                <a:solidFill>
                  <a:srgbClr val="E40524"/>
                </a:solidFill>
              </a:rPr>
              <a:t>}</a:t>
            </a:r>
          </a:p>
          <a:p>
            <a:r>
              <a:rPr lang="en-US" sz="1350" b="1" dirty="0">
                <a:solidFill>
                  <a:srgbClr val="E40524"/>
                </a:solidFill>
              </a:rPr>
              <a:t>&lt;/style&gt;</a:t>
            </a:r>
          </a:p>
          <a:p>
            <a:r>
              <a:rPr lang="en-US" sz="1350" b="1" dirty="0">
                <a:solidFill>
                  <a:srgbClr val="E40524"/>
                </a:solidFill>
              </a:rPr>
              <a:t>&lt;/head&gt;</a:t>
            </a:r>
          </a:p>
          <a:p>
            <a:r>
              <a:rPr lang="en-US" sz="1350" b="1" dirty="0">
                <a:solidFill>
                  <a:srgbClr val="E40524"/>
                </a:solidFill>
              </a:rPr>
              <a:t>&lt;body&gt;</a:t>
            </a:r>
          </a:p>
          <a:p>
            <a:r>
              <a:rPr lang="en-US" sz="1350" b="1" dirty="0">
                <a:solidFill>
                  <a:srgbClr val="E40524"/>
                </a:solidFill>
              </a:rPr>
              <a:t>&lt;h1&gt;The Traditional Way&lt;/h1&gt;</a:t>
            </a:r>
          </a:p>
          <a:p>
            <a:r>
              <a:rPr lang="en-US" sz="1350" b="1" dirty="0">
                <a:solidFill>
                  <a:srgbClr val="E40524"/>
                </a:solidFill>
              </a:rPr>
              <a:t>&lt;div class="container"&gt;</a:t>
            </a:r>
          </a:p>
          <a:p>
            <a:r>
              <a:rPr lang="en-US" sz="1350" b="1" dirty="0">
                <a:solidFill>
                  <a:srgbClr val="E40524"/>
                </a:solidFill>
              </a:rPr>
              <a:t>  &lt;h2&gt;HTML&lt;/h2&gt;</a:t>
            </a:r>
          </a:p>
          <a:p>
            <a:r>
              <a:rPr lang="en-US" sz="1350" b="1" dirty="0">
                <a:solidFill>
                  <a:srgbClr val="E40524"/>
                </a:solidFill>
              </a:rPr>
              <a:t>  &lt;p&gt;hello all&lt;/p&gt;</a:t>
            </a:r>
          </a:p>
          <a:p>
            <a:r>
              <a:rPr lang="en-US" sz="1350" b="1" dirty="0">
                <a:solidFill>
                  <a:srgbClr val="E40524"/>
                </a:solidFill>
              </a:rPr>
              <a:t>  &lt;p&gt;Welcome&lt;/p&gt;</a:t>
            </a:r>
          </a:p>
          <a:p>
            <a:r>
              <a:rPr lang="en-US" sz="1350" b="1" dirty="0">
                <a:solidFill>
                  <a:srgbClr val="E40524"/>
                </a:solidFill>
              </a:rPr>
              <a:t>  &lt;p&gt;</a:t>
            </a:r>
          </a:p>
          <a:p>
            <a:r>
              <a:rPr lang="en-US" sz="1350" b="1" dirty="0">
                <a:solidFill>
                  <a:srgbClr val="E40524"/>
                </a:solidFill>
              </a:rPr>
              <a:t>    &lt;button&gt;Yes&lt;/button&gt;</a:t>
            </a:r>
          </a:p>
          <a:p>
            <a:r>
              <a:rPr lang="en-US" sz="1350" b="1" dirty="0">
                <a:solidFill>
                  <a:srgbClr val="E40524"/>
                </a:solidFill>
              </a:rPr>
              <a:t>    &lt;button&gt;No&lt;/button&gt;</a:t>
            </a:r>
          </a:p>
          <a:p>
            <a:r>
              <a:rPr lang="en-US" sz="1350" b="1" dirty="0">
                <a:solidFill>
                  <a:srgbClr val="E40524"/>
                </a:solidFill>
              </a:rPr>
              <a:t>  &lt;/p&gt;</a:t>
            </a:r>
          </a:p>
          <a:p>
            <a:r>
              <a:rPr lang="en-US" sz="1350" b="1" dirty="0">
                <a:solidFill>
                  <a:srgbClr val="E40524"/>
                </a:solidFill>
              </a:rPr>
              <a:t>&lt;/div&gt;</a:t>
            </a:r>
          </a:p>
          <a:p>
            <a:r>
              <a:rPr lang="en-US" sz="1350" b="1" dirty="0">
                <a:solidFill>
                  <a:srgbClr val="E40524"/>
                </a:solidFill>
              </a:rPr>
              <a:t>&lt;/body&gt;</a:t>
            </a:r>
          </a:p>
          <a:p>
            <a:r>
              <a:rPr lang="en-US" sz="1350" b="1" dirty="0">
                <a:solidFill>
                  <a:srgbClr val="E40524"/>
                </a:solidFill>
              </a:rPr>
              <a:t>&lt;/html&gt;</a:t>
            </a:r>
          </a:p>
        </p:txBody>
      </p:sp>
      <p:sp>
        <p:nvSpPr>
          <p:cNvPr id="6" name="TextBox 5">
            <a:extLst>
              <a:ext uri="{FF2B5EF4-FFF2-40B4-BE49-F238E27FC236}">
                <a16:creationId xmlns:a16="http://schemas.microsoft.com/office/drawing/2014/main" id="{E728A9DC-63BA-6044-ADB0-D9C60E57C1B9}"/>
              </a:ext>
            </a:extLst>
          </p:cNvPr>
          <p:cNvSpPr txBox="1"/>
          <p:nvPr/>
        </p:nvSpPr>
        <p:spPr>
          <a:xfrm>
            <a:off x="887149" y="738200"/>
            <a:ext cx="7781824" cy="923330"/>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 following example shows the traditional way of defining some colors in a style sheet (by defining the colors to use, for each specific element):</a:t>
            </a:r>
            <a:endParaRPr lang="en-IN" dirty="0"/>
          </a:p>
        </p:txBody>
      </p:sp>
    </p:spTree>
    <p:extLst>
      <p:ext uri="{BB962C8B-B14F-4D97-AF65-F5344CB8AC3E}">
        <p14:creationId xmlns:p14="http://schemas.microsoft.com/office/powerpoint/2010/main" val="141156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Variables (Example)</a:t>
            </a:r>
          </a:p>
        </p:txBody>
      </p:sp>
      <p:sp>
        <p:nvSpPr>
          <p:cNvPr id="4" name="TextBox 3"/>
          <p:cNvSpPr txBox="1"/>
          <p:nvPr/>
        </p:nvSpPr>
        <p:spPr>
          <a:xfrm>
            <a:off x="475027" y="1407706"/>
            <a:ext cx="3200400" cy="403956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b="1" dirty="0">
                <a:solidFill>
                  <a:srgbClr val="E40524"/>
                </a:solidFill>
              </a:rPr>
              <a:t>&lt;!DOCTYPE html&gt;</a:t>
            </a:r>
          </a:p>
          <a:p>
            <a:r>
              <a:rPr lang="en-US" sz="1350" b="1" dirty="0">
                <a:solidFill>
                  <a:srgbClr val="E40524"/>
                </a:solidFill>
              </a:rPr>
              <a:t>&lt;html&gt;</a:t>
            </a:r>
          </a:p>
          <a:p>
            <a:r>
              <a:rPr lang="en-US" sz="1350" b="1" dirty="0">
                <a:solidFill>
                  <a:srgbClr val="E40524"/>
                </a:solidFill>
              </a:rPr>
              <a:t>&lt;head&gt;</a:t>
            </a:r>
          </a:p>
          <a:p>
            <a:r>
              <a:rPr lang="en-US" sz="1350" b="1" dirty="0">
                <a:solidFill>
                  <a:srgbClr val="E40524"/>
                </a:solidFill>
              </a:rPr>
              <a:t>&lt;style&gt;</a:t>
            </a:r>
          </a:p>
          <a:p>
            <a:r>
              <a:rPr lang="en-US" sz="1350" b="1" dirty="0">
                <a:solidFill>
                  <a:srgbClr val="E40524"/>
                </a:solidFill>
              </a:rPr>
              <a:t>:root {</a:t>
            </a:r>
          </a:p>
          <a:p>
            <a:r>
              <a:rPr lang="en-US" sz="1350" b="1" dirty="0">
                <a:solidFill>
                  <a:srgbClr val="E40524"/>
                </a:solidFill>
              </a:rPr>
              <a:t>  --blue: #1e90ff;</a:t>
            </a:r>
          </a:p>
          <a:p>
            <a:r>
              <a:rPr lang="en-US" sz="1350" b="1" dirty="0">
                <a:solidFill>
                  <a:srgbClr val="E40524"/>
                </a:solidFill>
              </a:rPr>
              <a:t>  --white: #ffffff; </a:t>
            </a:r>
          </a:p>
          <a:p>
            <a:r>
              <a:rPr lang="en-US" sz="1350" b="1" dirty="0">
                <a:solidFill>
                  <a:srgbClr val="E40524"/>
                </a:solidFill>
              </a:rPr>
              <a:t>}</a:t>
            </a:r>
          </a:p>
          <a:p>
            <a:r>
              <a:rPr lang="en-US" sz="1350" b="1" dirty="0">
                <a:solidFill>
                  <a:srgbClr val="E40524"/>
                </a:solidFill>
              </a:rPr>
              <a:t>body {</a:t>
            </a:r>
          </a:p>
          <a:p>
            <a:r>
              <a:rPr lang="en-US" sz="1350" b="1" dirty="0">
                <a:solidFill>
                  <a:srgbClr val="E40524"/>
                </a:solidFill>
              </a:rPr>
              <a:t>  background-color: var(--blue);</a:t>
            </a:r>
          </a:p>
          <a:p>
            <a:r>
              <a:rPr lang="en-US" sz="1350" b="1" dirty="0">
                <a:solidFill>
                  <a:srgbClr val="E40524"/>
                </a:solidFill>
              </a:rPr>
              <a:t>}</a:t>
            </a:r>
          </a:p>
          <a:p>
            <a:r>
              <a:rPr lang="en-US" sz="1350" b="1" dirty="0">
                <a:solidFill>
                  <a:srgbClr val="E40524"/>
                </a:solidFill>
              </a:rPr>
              <a:t>h2 {</a:t>
            </a:r>
          </a:p>
          <a:p>
            <a:r>
              <a:rPr lang="en-US" sz="1350" b="1" dirty="0">
                <a:solidFill>
                  <a:srgbClr val="E40524"/>
                </a:solidFill>
              </a:rPr>
              <a:t>  border-bottom: 2px solid var(--blue);</a:t>
            </a:r>
          </a:p>
          <a:p>
            <a:r>
              <a:rPr lang="en-US" sz="1350" b="1" dirty="0">
                <a:solidFill>
                  <a:srgbClr val="E40524"/>
                </a:solidFill>
              </a:rPr>
              <a:t>}</a:t>
            </a:r>
          </a:p>
          <a:p>
            <a:r>
              <a:rPr lang="en-US" sz="1350" b="1" dirty="0">
                <a:solidFill>
                  <a:srgbClr val="E40524"/>
                </a:solidFill>
              </a:rPr>
              <a:t>.container {</a:t>
            </a:r>
          </a:p>
          <a:p>
            <a:r>
              <a:rPr lang="en-US" sz="1350" b="1" dirty="0">
                <a:solidFill>
                  <a:srgbClr val="E40524"/>
                </a:solidFill>
              </a:rPr>
              <a:t>  color: var(--blue);</a:t>
            </a:r>
          </a:p>
          <a:p>
            <a:r>
              <a:rPr lang="en-US" sz="1350" b="1" dirty="0">
                <a:solidFill>
                  <a:srgbClr val="E40524"/>
                </a:solidFill>
              </a:rPr>
              <a:t>  background-color: var(--white);</a:t>
            </a:r>
          </a:p>
          <a:p>
            <a:r>
              <a:rPr lang="en-US" sz="1350" b="1" dirty="0">
                <a:solidFill>
                  <a:srgbClr val="E40524"/>
                </a:solidFill>
              </a:rPr>
              <a:t>  padding: 15px;</a:t>
            </a:r>
          </a:p>
          <a:p>
            <a:r>
              <a:rPr lang="en-US" sz="1350" b="1" dirty="0">
                <a:solidFill>
                  <a:srgbClr val="E40524"/>
                </a:solidFill>
              </a:rPr>
              <a:t>}</a:t>
            </a:r>
          </a:p>
        </p:txBody>
      </p:sp>
      <p:sp>
        <p:nvSpPr>
          <p:cNvPr id="5" name="TextBox 4"/>
          <p:cNvSpPr txBox="1"/>
          <p:nvPr/>
        </p:nvSpPr>
        <p:spPr>
          <a:xfrm>
            <a:off x="4166366" y="1407705"/>
            <a:ext cx="4502608" cy="424731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b="1" dirty="0">
                <a:solidFill>
                  <a:srgbClr val="E40524"/>
                </a:solidFill>
              </a:rPr>
              <a:t>button {</a:t>
            </a:r>
          </a:p>
          <a:p>
            <a:r>
              <a:rPr lang="en-US" sz="1350" b="1" dirty="0">
                <a:solidFill>
                  <a:srgbClr val="E40524"/>
                </a:solidFill>
              </a:rPr>
              <a:t>  background-color: var(--white);</a:t>
            </a:r>
          </a:p>
          <a:p>
            <a:r>
              <a:rPr lang="en-US" sz="1350" b="1" dirty="0">
                <a:solidFill>
                  <a:srgbClr val="E40524"/>
                </a:solidFill>
              </a:rPr>
              <a:t>  color: var(--blue);</a:t>
            </a:r>
          </a:p>
          <a:p>
            <a:r>
              <a:rPr lang="en-US" sz="1350" b="1" dirty="0">
                <a:solidFill>
                  <a:srgbClr val="E40524"/>
                </a:solidFill>
              </a:rPr>
              <a:t>  border: 1px solid var(--blue);</a:t>
            </a:r>
          </a:p>
          <a:p>
            <a:r>
              <a:rPr lang="en-US" sz="1350" b="1" dirty="0">
                <a:solidFill>
                  <a:srgbClr val="E40524"/>
                </a:solidFill>
              </a:rPr>
              <a:t>  padding: 5px;</a:t>
            </a:r>
          </a:p>
          <a:p>
            <a:r>
              <a:rPr lang="en-US" sz="1350" b="1" dirty="0">
                <a:solidFill>
                  <a:srgbClr val="E40524"/>
                </a:solidFill>
              </a:rPr>
              <a:t>}</a:t>
            </a:r>
          </a:p>
          <a:p>
            <a:r>
              <a:rPr lang="en-US" sz="1350" b="1" dirty="0">
                <a:solidFill>
                  <a:srgbClr val="E40524"/>
                </a:solidFill>
              </a:rPr>
              <a:t>&lt;/style&gt;</a:t>
            </a:r>
          </a:p>
          <a:p>
            <a:r>
              <a:rPr lang="en-US" sz="1350" b="1" dirty="0">
                <a:solidFill>
                  <a:srgbClr val="E40524"/>
                </a:solidFill>
              </a:rPr>
              <a:t>&lt;/head&gt;</a:t>
            </a:r>
          </a:p>
          <a:p>
            <a:r>
              <a:rPr lang="en-US" sz="1350" b="1" dirty="0">
                <a:solidFill>
                  <a:srgbClr val="E40524"/>
                </a:solidFill>
              </a:rPr>
              <a:t>&lt;body&gt;</a:t>
            </a:r>
          </a:p>
          <a:p>
            <a:r>
              <a:rPr lang="en-US" sz="1350" b="1" dirty="0">
                <a:solidFill>
                  <a:srgbClr val="E40524"/>
                </a:solidFill>
              </a:rPr>
              <a:t>&lt;h1&gt;Using the var() Function&lt;/h1&gt;</a:t>
            </a:r>
          </a:p>
          <a:p>
            <a:r>
              <a:rPr lang="en-US" sz="1350" b="1" dirty="0">
                <a:solidFill>
                  <a:srgbClr val="E40524"/>
                </a:solidFill>
              </a:rPr>
              <a:t>&lt;div class="container"&gt;</a:t>
            </a:r>
          </a:p>
          <a:p>
            <a:r>
              <a:rPr lang="en-US" sz="1350" b="1" dirty="0">
                <a:solidFill>
                  <a:srgbClr val="E40524"/>
                </a:solidFill>
              </a:rPr>
              <a:t>  &lt;h2&gt;HTML&lt;/h2&gt;</a:t>
            </a:r>
          </a:p>
          <a:p>
            <a:r>
              <a:rPr lang="en-US" sz="1350" b="1" dirty="0">
                <a:solidFill>
                  <a:srgbClr val="E40524"/>
                </a:solidFill>
              </a:rPr>
              <a:t>  &lt;p&gt;hello all&lt;/p&gt;</a:t>
            </a:r>
          </a:p>
          <a:p>
            <a:r>
              <a:rPr lang="en-US" sz="1350" b="1" dirty="0">
                <a:solidFill>
                  <a:srgbClr val="E40524"/>
                </a:solidFill>
              </a:rPr>
              <a:t>  &lt;p&gt;Welcome&lt;/p&gt;&lt;p&gt;</a:t>
            </a:r>
          </a:p>
          <a:p>
            <a:r>
              <a:rPr lang="en-US" sz="1350" b="1" dirty="0">
                <a:solidFill>
                  <a:srgbClr val="E40524"/>
                </a:solidFill>
              </a:rPr>
              <a:t>    &lt;button&gt;Yes&lt;/button&gt;</a:t>
            </a:r>
          </a:p>
          <a:p>
            <a:r>
              <a:rPr lang="en-US" sz="1350" b="1" dirty="0">
                <a:solidFill>
                  <a:srgbClr val="E40524"/>
                </a:solidFill>
              </a:rPr>
              <a:t>    &lt;button&gt;No&lt;/button&gt;</a:t>
            </a:r>
          </a:p>
          <a:p>
            <a:r>
              <a:rPr lang="en-US" sz="1350" b="1" dirty="0">
                <a:solidFill>
                  <a:srgbClr val="E40524"/>
                </a:solidFill>
              </a:rPr>
              <a:t>  &lt;/p&gt;</a:t>
            </a:r>
          </a:p>
          <a:p>
            <a:r>
              <a:rPr lang="en-US" sz="1350" b="1" dirty="0">
                <a:solidFill>
                  <a:srgbClr val="E40524"/>
                </a:solidFill>
              </a:rPr>
              <a:t>&lt;/div&gt;</a:t>
            </a:r>
          </a:p>
          <a:p>
            <a:r>
              <a:rPr lang="en-US" sz="1350" b="1" dirty="0">
                <a:solidFill>
                  <a:srgbClr val="E40524"/>
                </a:solidFill>
              </a:rPr>
              <a:t>&lt;/body&gt;</a:t>
            </a:r>
          </a:p>
          <a:p>
            <a:r>
              <a:rPr lang="en-US" sz="1350" b="1" dirty="0">
                <a:solidFill>
                  <a:srgbClr val="E40524"/>
                </a:solidFill>
              </a:rPr>
              <a:t>&lt;/html&gt;</a:t>
            </a:r>
          </a:p>
        </p:txBody>
      </p:sp>
    </p:spTree>
    <p:extLst>
      <p:ext uri="{BB962C8B-B14F-4D97-AF65-F5344CB8AC3E}">
        <p14:creationId xmlns:p14="http://schemas.microsoft.com/office/powerpoint/2010/main" val="35164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2833-5130-43E5-9C10-A27C6DC419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CCEBD3-4D52-436D-8574-3C3031E4ED0B}"/>
              </a:ext>
            </a:extLst>
          </p:cNvPr>
          <p:cNvSpPr>
            <a:spLocks noGrp="1"/>
          </p:cNvSpPr>
          <p:nvPr>
            <p:ph idx="1"/>
          </p:nvPr>
        </p:nvSpPr>
        <p:spPr/>
        <p:txBody>
          <a:bodyPr/>
          <a:lstStyle/>
          <a:p>
            <a:pPr algn="l"/>
            <a:r>
              <a:rPr lang="en-IN" sz="1600" dirty="0">
                <a:solidFill>
                  <a:srgbClr val="000000"/>
                </a:solidFill>
                <a:latin typeface="Verdana" panose="020B0604030504040204" pitchFamily="34" charset="0"/>
              </a:rPr>
              <a:t>Sometimes we want the variables to change only in a specific section of the page.</a:t>
            </a:r>
          </a:p>
          <a:p>
            <a:pPr algn="l"/>
            <a:r>
              <a:rPr lang="en-IN" sz="1600" dirty="0">
                <a:solidFill>
                  <a:srgbClr val="000000"/>
                </a:solidFill>
                <a:latin typeface="Verdana" panose="020B0604030504040204" pitchFamily="34" charset="0"/>
              </a:rPr>
              <a:t>Assume we want a different </a:t>
            </a:r>
            <a:r>
              <a:rPr lang="en-IN" sz="1600" dirty="0" err="1">
                <a:solidFill>
                  <a:srgbClr val="000000"/>
                </a:solidFill>
                <a:latin typeface="Verdana" panose="020B0604030504040204" pitchFamily="34" charset="0"/>
              </a:rPr>
              <a:t>color</a:t>
            </a:r>
            <a:r>
              <a:rPr lang="en-IN" sz="1600" dirty="0">
                <a:solidFill>
                  <a:srgbClr val="000000"/>
                </a:solidFill>
                <a:latin typeface="Verdana" panose="020B0604030504040204" pitchFamily="34" charset="0"/>
              </a:rPr>
              <a:t> of blue for button elements. Then, we can re-declare the --blue variable inside the button selector. When we use var(--blue) inside this selector, it will use the local --blue variable value declared here.</a:t>
            </a:r>
          </a:p>
          <a:p>
            <a:pPr algn="l"/>
            <a:r>
              <a:rPr lang="en-IN" sz="1600" dirty="0">
                <a:solidFill>
                  <a:srgbClr val="000000"/>
                </a:solidFill>
                <a:latin typeface="Verdana" panose="020B0604030504040204" pitchFamily="34" charset="0"/>
              </a:rPr>
              <a:t>We see that the local --blue variable will override the global --blue variable for the button elements:</a:t>
            </a:r>
          </a:p>
          <a:p>
            <a:endParaRPr lang="en-IN" sz="1600" dirty="0"/>
          </a:p>
        </p:txBody>
      </p:sp>
      <p:sp>
        <p:nvSpPr>
          <p:cNvPr id="4" name="TextBox 3">
            <a:extLst>
              <a:ext uri="{FF2B5EF4-FFF2-40B4-BE49-F238E27FC236}">
                <a16:creationId xmlns:a16="http://schemas.microsoft.com/office/drawing/2014/main" id="{6F271BB1-2975-4011-AF00-AAE81C801C6E}"/>
              </a:ext>
            </a:extLst>
          </p:cNvPr>
          <p:cNvSpPr txBox="1"/>
          <p:nvPr/>
        </p:nvSpPr>
        <p:spPr>
          <a:xfrm>
            <a:off x="398050" y="2597358"/>
            <a:ext cx="3200400" cy="316240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50" b="1" dirty="0">
                <a:solidFill>
                  <a:srgbClr val="E40524"/>
                </a:solidFill>
              </a:rPr>
              <a:t>&lt;!DOCTYPE html&gt;</a:t>
            </a:r>
          </a:p>
          <a:p>
            <a:r>
              <a:rPr lang="en-US" sz="1050" b="1" dirty="0">
                <a:solidFill>
                  <a:srgbClr val="E40524"/>
                </a:solidFill>
              </a:rPr>
              <a:t>&lt;html&gt;</a:t>
            </a:r>
          </a:p>
          <a:p>
            <a:r>
              <a:rPr lang="en-US" sz="1050" b="1" dirty="0">
                <a:solidFill>
                  <a:srgbClr val="E40524"/>
                </a:solidFill>
              </a:rPr>
              <a:t>&lt;head&gt;</a:t>
            </a:r>
          </a:p>
          <a:p>
            <a:r>
              <a:rPr lang="en-US" sz="1050" b="1" dirty="0">
                <a:solidFill>
                  <a:srgbClr val="E40524"/>
                </a:solidFill>
              </a:rPr>
              <a:t>&lt;style&gt;</a:t>
            </a:r>
          </a:p>
          <a:p>
            <a:r>
              <a:rPr lang="en-US" sz="1050" b="1" dirty="0">
                <a:solidFill>
                  <a:srgbClr val="E40524"/>
                </a:solidFill>
              </a:rPr>
              <a:t>:root {</a:t>
            </a:r>
          </a:p>
          <a:p>
            <a:r>
              <a:rPr lang="en-US" sz="1050" b="1" dirty="0">
                <a:solidFill>
                  <a:srgbClr val="E40524"/>
                </a:solidFill>
              </a:rPr>
              <a:t>  --blue: #1e90ff;</a:t>
            </a:r>
          </a:p>
          <a:p>
            <a:r>
              <a:rPr lang="en-US" sz="1050" b="1" dirty="0">
                <a:solidFill>
                  <a:srgbClr val="E40524"/>
                </a:solidFill>
              </a:rPr>
              <a:t>  --white: #ffffff; </a:t>
            </a:r>
          </a:p>
          <a:p>
            <a:r>
              <a:rPr lang="en-US" sz="1050" b="1" dirty="0">
                <a:solidFill>
                  <a:srgbClr val="E40524"/>
                </a:solidFill>
              </a:rPr>
              <a:t>}</a:t>
            </a:r>
          </a:p>
          <a:p>
            <a:r>
              <a:rPr lang="en-US" sz="1050" b="1" dirty="0">
                <a:solidFill>
                  <a:srgbClr val="E40524"/>
                </a:solidFill>
              </a:rPr>
              <a:t>body {</a:t>
            </a:r>
          </a:p>
          <a:p>
            <a:r>
              <a:rPr lang="en-US" sz="1050" b="1" dirty="0">
                <a:solidFill>
                  <a:srgbClr val="E40524"/>
                </a:solidFill>
              </a:rPr>
              <a:t>  background-color: var(--blue);</a:t>
            </a:r>
          </a:p>
          <a:p>
            <a:r>
              <a:rPr lang="en-US" sz="1050" b="1" dirty="0">
                <a:solidFill>
                  <a:srgbClr val="E40524"/>
                </a:solidFill>
              </a:rPr>
              <a:t>}</a:t>
            </a:r>
          </a:p>
          <a:p>
            <a:r>
              <a:rPr lang="en-US" sz="1050" b="1" dirty="0">
                <a:solidFill>
                  <a:srgbClr val="E40524"/>
                </a:solidFill>
              </a:rPr>
              <a:t>h2 {</a:t>
            </a:r>
          </a:p>
          <a:p>
            <a:r>
              <a:rPr lang="en-US" sz="1050" b="1" dirty="0">
                <a:solidFill>
                  <a:srgbClr val="E40524"/>
                </a:solidFill>
              </a:rPr>
              <a:t>  border-bottom: 2px solid var(--blue);</a:t>
            </a:r>
          </a:p>
          <a:p>
            <a:r>
              <a:rPr lang="en-US" sz="1050" b="1" dirty="0">
                <a:solidFill>
                  <a:srgbClr val="E40524"/>
                </a:solidFill>
              </a:rPr>
              <a:t>}</a:t>
            </a:r>
          </a:p>
          <a:p>
            <a:r>
              <a:rPr lang="en-US" sz="1050" b="1" dirty="0">
                <a:solidFill>
                  <a:srgbClr val="E40524"/>
                </a:solidFill>
              </a:rPr>
              <a:t>.container {</a:t>
            </a:r>
          </a:p>
          <a:p>
            <a:r>
              <a:rPr lang="en-US" sz="1050" b="1" dirty="0">
                <a:solidFill>
                  <a:srgbClr val="E40524"/>
                </a:solidFill>
              </a:rPr>
              <a:t>  color: var(--blue);</a:t>
            </a:r>
          </a:p>
          <a:p>
            <a:r>
              <a:rPr lang="en-US" sz="1050" b="1" dirty="0">
                <a:solidFill>
                  <a:srgbClr val="E40524"/>
                </a:solidFill>
              </a:rPr>
              <a:t>  background-color: var(--white);</a:t>
            </a:r>
          </a:p>
          <a:p>
            <a:r>
              <a:rPr lang="en-US" sz="1050" b="1" dirty="0">
                <a:solidFill>
                  <a:srgbClr val="E40524"/>
                </a:solidFill>
              </a:rPr>
              <a:t>  padding: 15px;</a:t>
            </a:r>
          </a:p>
          <a:p>
            <a:r>
              <a:rPr lang="en-US" sz="1050" b="1" dirty="0">
                <a:solidFill>
                  <a:srgbClr val="E40524"/>
                </a:solidFill>
              </a:rPr>
              <a:t>}</a:t>
            </a:r>
          </a:p>
        </p:txBody>
      </p:sp>
      <p:sp>
        <p:nvSpPr>
          <p:cNvPr id="5" name="TextBox 4">
            <a:extLst>
              <a:ext uri="{FF2B5EF4-FFF2-40B4-BE49-F238E27FC236}">
                <a16:creationId xmlns:a16="http://schemas.microsoft.com/office/drawing/2014/main" id="{A516A4E0-0FB7-4506-82FB-C67DA4AAD137}"/>
              </a:ext>
            </a:extLst>
          </p:cNvPr>
          <p:cNvSpPr txBox="1"/>
          <p:nvPr/>
        </p:nvSpPr>
        <p:spPr>
          <a:xfrm>
            <a:off x="3898115" y="2587976"/>
            <a:ext cx="4502608"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50" b="1" dirty="0">
                <a:solidFill>
                  <a:srgbClr val="E40524"/>
                </a:solidFill>
              </a:rPr>
              <a:t>button {</a:t>
            </a:r>
          </a:p>
          <a:p>
            <a:r>
              <a:rPr lang="en-US" sz="1050" b="1" dirty="0">
                <a:solidFill>
                  <a:srgbClr val="E40524"/>
                </a:solidFill>
              </a:rPr>
              <a:t>  --blue: red; /* local variable will override global */</a:t>
            </a:r>
          </a:p>
          <a:p>
            <a:r>
              <a:rPr lang="en-US" sz="1050" b="1" dirty="0">
                <a:solidFill>
                  <a:srgbClr val="E40524"/>
                </a:solidFill>
              </a:rPr>
              <a:t>  background-color: var(--white);</a:t>
            </a:r>
          </a:p>
          <a:p>
            <a:r>
              <a:rPr lang="en-US" sz="1050" b="1" dirty="0">
                <a:solidFill>
                  <a:srgbClr val="E40524"/>
                </a:solidFill>
              </a:rPr>
              <a:t>  color: var(--blue);</a:t>
            </a:r>
          </a:p>
          <a:p>
            <a:r>
              <a:rPr lang="en-US" sz="1050" b="1" dirty="0">
                <a:solidFill>
                  <a:srgbClr val="E40524"/>
                </a:solidFill>
              </a:rPr>
              <a:t>  border: 1px solid var(--blue);</a:t>
            </a:r>
          </a:p>
          <a:p>
            <a:r>
              <a:rPr lang="en-US" sz="1050" b="1" dirty="0">
                <a:solidFill>
                  <a:srgbClr val="E40524"/>
                </a:solidFill>
              </a:rPr>
              <a:t>  padding: 5px;</a:t>
            </a:r>
          </a:p>
          <a:p>
            <a:r>
              <a:rPr lang="en-US" sz="1050" b="1" dirty="0">
                <a:solidFill>
                  <a:srgbClr val="E40524"/>
                </a:solidFill>
              </a:rPr>
              <a:t>}</a:t>
            </a:r>
          </a:p>
          <a:p>
            <a:r>
              <a:rPr lang="en-US" sz="1050" b="1" dirty="0">
                <a:solidFill>
                  <a:srgbClr val="E40524"/>
                </a:solidFill>
              </a:rPr>
              <a:t>&lt;/style&gt;</a:t>
            </a:r>
          </a:p>
          <a:p>
            <a:r>
              <a:rPr lang="en-US" sz="1050" b="1" dirty="0">
                <a:solidFill>
                  <a:srgbClr val="E40524"/>
                </a:solidFill>
              </a:rPr>
              <a:t>&lt;/head&gt;</a:t>
            </a:r>
          </a:p>
          <a:p>
            <a:r>
              <a:rPr lang="en-US" sz="1050" b="1" dirty="0">
                <a:solidFill>
                  <a:srgbClr val="E40524"/>
                </a:solidFill>
              </a:rPr>
              <a:t>&lt;body&gt;</a:t>
            </a:r>
          </a:p>
          <a:p>
            <a:r>
              <a:rPr lang="en-US" sz="1050" b="1" dirty="0">
                <a:solidFill>
                  <a:srgbClr val="E40524"/>
                </a:solidFill>
              </a:rPr>
              <a:t>&lt;h1&gt;Override Global Variable With Local Variable&lt;/h1&gt;</a:t>
            </a:r>
          </a:p>
          <a:p>
            <a:r>
              <a:rPr lang="en-US" sz="1050" b="1" dirty="0">
                <a:solidFill>
                  <a:srgbClr val="E40524"/>
                </a:solidFill>
              </a:rPr>
              <a:t>&lt;div class="container"&gt;</a:t>
            </a:r>
          </a:p>
          <a:p>
            <a:r>
              <a:rPr lang="en-US" sz="1050" b="1" dirty="0">
                <a:solidFill>
                  <a:srgbClr val="E40524"/>
                </a:solidFill>
              </a:rPr>
              <a:t>  &lt;h2&gt;Variable Check&lt;/h2&gt;</a:t>
            </a:r>
          </a:p>
          <a:p>
            <a:r>
              <a:rPr lang="en-US" sz="1050" b="1" dirty="0">
                <a:solidFill>
                  <a:srgbClr val="E40524"/>
                </a:solidFill>
              </a:rPr>
              <a:t>  &lt;p&gt;Local Variable.&lt;/p&gt;</a:t>
            </a:r>
          </a:p>
          <a:p>
            <a:r>
              <a:rPr lang="en-US" sz="1050" b="1" dirty="0">
                <a:solidFill>
                  <a:srgbClr val="E40524"/>
                </a:solidFill>
              </a:rPr>
              <a:t>  &lt;p&gt;Global Variable&lt;/p&gt;</a:t>
            </a:r>
          </a:p>
          <a:p>
            <a:r>
              <a:rPr lang="en-US" sz="1050" b="1" dirty="0">
                <a:solidFill>
                  <a:srgbClr val="E40524"/>
                </a:solidFill>
              </a:rPr>
              <a:t>  &lt;p&gt;</a:t>
            </a:r>
          </a:p>
          <a:p>
            <a:r>
              <a:rPr lang="en-US" sz="1050" b="1" dirty="0">
                <a:solidFill>
                  <a:srgbClr val="E40524"/>
                </a:solidFill>
              </a:rPr>
              <a:t>    &lt;button&gt;Yes&lt;/button&gt;</a:t>
            </a:r>
          </a:p>
          <a:p>
            <a:r>
              <a:rPr lang="en-US" sz="1050" b="1" dirty="0">
                <a:solidFill>
                  <a:srgbClr val="E40524"/>
                </a:solidFill>
              </a:rPr>
              <a:t>    &lt;button&gt;No&lt;/button&gt;</a:t>
            </a:r>
          </a:p>
          <a:p>
            <a:r>
              <a:rPr lang="en-US" sz="1050" b="1" dirty="0">
                <a:solidFill>
                  <a:srgbClr val="E40524"/>
                </a:solidFill>
              </a:rPr>
              <a:t>  &lt;/p&gt;</a:t>
            </a:r>
          </a:p>
          <a:p>
            <a:r>
              <a:rPr lang="en-US" sz="1050" b="1" dirty="0">
                <a:solidFill>
                  <a:srgbClr val="E40524"/>
                </a:solidFill>
              </a:rPr>
              <a:t>&lt;/div&gt;</a:t>
            </a:r>
          </a:p>
          <a:p>
            <a:r>
              <a:rPr lang="en-US" sz="1050" b="1" dirty="0">
                <a:solidFill>
                  <a:srgbClr val="E40524"/>
                </a:solidFill>
              </a:rPr>
              <a:t>&lt;/body&gt;</a:t>
            </a:r>
          </a:p>
          <a:p>
            <a:r>
              <a:rPr lang="en-US" sz="1050" b="1" dirty="0">
                <a:solidFill>
                  <a:srgbClr val="E40524"/>
                </a:solidFill>
              </a:rPr>
              <a:t>&lt;/html&gt;</a:t>
            </a:r>
          </a:p>
          <a:p>
            <a:endParaRPr lang="en-US" sz="1050" b="1" dirty="0">
              <a:solidFill>
                <a:srgbClr val="E40524"/>
              </a:solidFill>
            </a:endParaRPr>
          </a:p>
          <a:p>
            <a:endParaRPr lang="en-US" sz="1050" b="1" dirty="0">
              <a:solidFill>
                <a:srgbClr val="E40524"/>
              </a:solidFill>
            </a:endParaRPr>
          </a:p>
        </p:txBody>
      </p:sp>
    </p:spTree>
    <p:extLst>
      <p:ext uri="{BB962C8B-B14F-4D97-AF65-F5344CB8AC3E}">
        <p14:creationId xmlns:p14="http://schemas.microsoft.com/office/powerpoint/2010/main" val="18306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 Card Selectors</a:t>
            </a:r>
          </a:p>
        </p:txBody>
      </p:sp>
      <p:sp>
        <p:nvSpPr>
          <p:cNvPr id="3" name="Content Placeholder 2"/>
          <p:cNvSpPr>
            <a:spLocks noGrp="1"/>
          </p:cNvSpPr>
          <p:nvPr>
            <p:ph idx="1"/>
          </p:nvPr>
        </p:nvSpPr>
        <p:spPr>
          <a:xfrm>
            <a:off x="914400" y="709920"/>
            <a:ext cx="7902616" cy="5614680"/>
          </a:xfrm>
        </p:spPr>
        <p:txBody>
          <a:bodyPr/>
          <a:lstStyle/>
          <a:p>
            <a:r>
              <a:rPr lang="en-US" sz="2400" dirty="0"/>
              <a:t>Wildcard selector is used to select multiple elements simultaneously. </a:t>
            </a:r>
          </a:p>
          <a:p>
            <a:r>
              <a:rPr lang="en-US" sz="2400" dirty="0"/>
              <a:t>It selects similar type of class name or attribute and apply CSS property.</a:t>
            </a:r>
          </a:p>
          <a:p>
            <a:r>
              <a:rPr lang="en-US" b="1" dirty="0"/>
              <a:t>[attribute*=”str”] Selector:</a:t>
            </a:r>
            <a:r>
              <a:rPr lang="en-US" dirty="0"/>
              <a:t> The [attribute*=”str”] selector is used to select that elements whose attribute value contains the specified sub string </a:t>
            </a:r>
            <a:r>
              <a:rPr lang="en-US" i="1" dirty="0"/>
              <a:t>str</a:t>
            </a:r>
            <a:r>
              <a:rPr lang="en-US" dirty="0"/>
              <a:t>. </a:t>
            </a:r>
            <a:endParaRPr lang="en-US" sz="2400" dirty="0"/>
          </a:p>
          <a:p>
            <a:r>
              <a:rPr lang="en-US" sz="2400" dirty="0"/>
              <a:t>Some of the wild card selector are,</a:t>
            </a:r>
          </a:p>
          <a:p>
            <a:pPr lvl="1"/>
            <a:r>
              <a:rPr lang="en-US" sz="1800" b="1" dirty="0"/>
              <a:t>[attribute*=”str”] Selector </a:t>
            </a:r>
            <a:r>
              <a:rPr lang="en-US" sz="1800" b="1" dirty="0">
                <a:solidFill>
                  <a:srgbClr val="00B0F0"/>
                </a:solidFill>
              </a:rPr>
              <a:t>( e.g. [class*="str"] )</a:t>
            </a:r>
          </a:p>
          <a:p>
            <a:pPr lvl="2"/>
            <a:r>
              <a:rPr lang="en-US" sz="1600" dirty="0"/>
              <a:t>It will select all the elements with the given attribute </a:t>
            </a:r>
            <a:r>
              <a:rPr lang="en-US" sz="1600" b="1" dirty="0"/>
              <a:t>containing</a:t>
            </a:r>
            <a:r>
              <a:rPr lang="en-US" sz="1600" dirty="0"/>
              <a:t> the str.</a:t>
            </a:r>
          </a:p>
          <a:p>
            <a:pPr lvl="1"/>
            <a:r>
              <a:rPr lang="en-US" sz="1800" b="1" dirty="0"/>
              <a:t>[attribute^=”</a:t>
            </a:r>
            <a:r>
              <a:rPr lang="en-US" sz="1800" b="1" dirty="0" err="1"/>
              <a:t>str</a:t>
            </a:r>
            <a:r>
              <a:rPr lang="en-US" sz="1800" b="1" dirty="0"/>
              <a:t>”] Selector </a:t>
            </a:r>
            <a:r>
              <a:rPr lang="en-US" sz="1800" b="1" dirty="0">
                <a:solidFill>
                  <a:srgbClr val="00B0F0"/>
                </a:solidFill>
              </a:rPr>
              <a:t>( e.g. [class^="</a:t>
            </a:r>
            <a:r>
              <a:rPr lang="en-US" sz="1800" b="1" dirty="0" err="1">
                <a:solidFill>
                  <a:srgbClr val="00B0F0"/>
                </a:solidFill>
              </a:rPr>
              <a:t>str</a:t>
            </a:r>
            <a:r>
              <a:rPr lang="en-US" sz="1800" b="1" dirty="0">
                <a:solidFill>
                  <a:srgbClr val="00B0F0"/>
                </a:solidFill>
              </a:rPr>
              <a:t>"] )</a:t>
            </a:r>
          </a:p>
          <a:p>
            <a:pPr lvl="2"/>
            <a:r>
              <a:rPr lang="en-US" sz="1600" dirty="0"/>
              <a:t>It will select all the elements with the given attribute </a:t>
            </a:r>
            <a:r>
              <a:rPr lang="en-US" sz="1600" b="1" dirty="0"/>
              <a:t>starts</a:t>
            </a:r>
            <a:r>
              <a:rPr lang="en-US" sz="1600" dirty="0"/>
              <a:t> with the str.</a:t>
            </a:r>
            <a:endParaRPr lang="en-US" sz="1600" b="1" dirty="0"/>
          </a:p>
          <a:p>
            <a:pPr lvl="1"/>
            <a:r>
              <a:rPr lang="en-US" sz="1800" b="1" dirty="0"/>
              <a:t>[attribute$=”</a:t>
            </a:r>
            <a:r>
              <a:rPr lang="en-US" sz="1800" b="1" dirty="0" err="1"/>
              <a:t>str</a:t>
            </a:r>
            <a:r>
              <a:rPr lang="en-US" sz="1800" b="1" dirty="0"/>
              <a:t>”] Selector </a:t>
            </a:r>
            <a:r>
              <a:rPr lang="en-US" sz="1800" b="1" dirty="0">
                <a:solidFill>
                  <a:srgbClr val="00B0F0"/>
                </a:solidFill>
              </a:rPr>
              <a:t>( e.g. [class$="</a:t>
            </a:r>
            <a:r>
              <a:rPr lang="en-US" sz="1800" b="1" dirty="0" err="1">
                <a:solidFill>
                  <a:srgbClr val="00B0F0"/>
                </a:solidFill>
              </a:rPr>
              <a:t>str</a:t>
            </a:r>
            <a:r>
              <a:rPr lang="en-US" sz="1800" b="1" dirty="0">
                <a:solidFill>
                  <a:srgbClr val="00B0F0"/>
                </a:solidFill>
              </a:rPr>
              <a:t>"] )</a:t>
            </a:r>
          </a:p>
          <a:p>
            <a:pPr lvl="2"/>
            <a:r>
              <a:rPr lang="en-US" sz="1600" dirty="0"/>
              <a:t>It will select all the elements with the given attribute </a:t>
            </a:r>
            <a:r>
              <a:rPr lang="en-US" sz="1600" b="1" dirty="0"/>
              <a:t>ends</a:t>
            </a:r>
            <a:r>
              <a:rPr lang="en-US" sz="1600" dirty="0"/>
              <a:t> with the str.</a:t>
            </a:r>
          </a:p>
          <a:p>
            <a:pPr lvl="2"/>
            <a:endParaRPr lang="en-US" sz="1600" dirty="0"/>
          </a:p>
          <a:p>
            <a:pPr lvl="2"/>
            <a:r>
              <a:rPr lang="en-US" sz="1600" dirty="0">
                <a:hlinkClick r:id="rId2" action="ppaction://hlinkfile"/>
              </a:rPr>
              <a:t>Demo1.html</a:t>
            </a:r>
            <a:endParaRPr lang="en-US" sz="1600" dirty="0"/>
          </a:p>
          <a:p>
            <a:pPr lvl="2"/>
            <a:r>
              <a:rPr lang="en-US" sz="1600" dirty="0">
                <a:hlinkClick r:id="rId3" action="ppaction://hlinkfile"/>
              </a:rPr>
              <a:t>Demo2.html</a:t>
            </a:r>
            <a:endParaRPr lang="en-US" sz="1600" dirty="0"/>
          </a:p>
          <a:p>
            <a:pPr lvl="2"/>
            <a:r>
              <a:rPr lang="en-US" sz="1600" dirty="0">
                <a:hlinkClick r:id="rId4" action="ppaction://hlinkfile"/>
              </a:rPr>
              <a:t>Demo3.html</a:t>
            </a:r>
            <a:endParaRPr lang="en-US" sz="1600" dirty="0"/>
          </a:p>
          <a:p>
            <a:pPr lvl="2"/>
            <a:endParaRPr lang="en-US" sz="1600" dirty="0"/>
          </a:p>
        </p:txBody>
      </p:sp>
    </p:spTree>
    <p:extLst>
      <p:ext uri="{BB962C8B-B14F-4D97-AF65-F5344CB8AC3E}">
        <p14:creationId xmlns:p14="http://schemas.microsoft.com/office/powerpoint/2010/main" val="1322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69E9-BAEC-4E05-AE70-57B38706988E}"/>
              </a:ext>
            </a:extLst>
          </p:cNvPr>
          <p:cNvSpPr>
            <a:spLocks noGrp="1"/>
          </p:cNvSpPr>
          <p:nvPr>
            <p:ph type="title"/>
          </p:nvPr>
        </p:nvSpPr>
        <p:spPr/>
        <p:txBody>
          <a:bodyPr>
            <a:normAutofit fontScale="90000"/>
          </a:bodyPr>
          <a:lstStyle/>
          <a:p>
            <a:r>
              <a:rPr lang="en-IN" dirty="0"/>
              <a:t>Demo1.html</a:t>
            </a:r>
            <a:br>
              <a:rPr lang="en-IN" dirty="0"/>
            </a:br>
            <a:endParaRPr lang="en-IN" dirty="0"/>
          </a:p>
        </p:txBody>
      </p:sp>
      <p:sp>
        <p:nvSpPr>
          <p:cNvPr id="3" name="Content Placeholder 2">
            <a:extLst>
              <a:ext uri="{FF2B5EF4-FFF2-40B4-BE49-F238E27FC236}">
                <a16:creationId xmlns:a16="http://schemas.microsoft.com/office/drawing/2014/main" id="{86F83E16-2E51-4A41-9F9C-C520936E41C8}"/>
              </a:ext>
            </a:extLst>
          </p:cNvPr>
          <p:cNvSpPr>
            <a:spLocks noGrp="1"/>
          </p:cNvSpPr>
          <p:nvPr>
            <p:ph idx="1"/>
          </p:nvPr>
        </p:nvSpPr>
        <p:spPr>
          <a:xfrm>
            <a:off x="98383" y="709920"/>
            <a:ext cx="8947231" cy="5919480"/>
          </a:xfrm>
        </p:spPr>
        <p:txBody>
          <a:bodyPr/>
          <a:lstStyle/>
          <a:p>
            <a:pPr marL="0" indent="0">
              <a:buNone/>
            </a:pPr>
            <a:r>
              <a:rPr lang="en-IN" sz="900" dirty="0"/>
              <a:t>&lt;!DOCTYPE html&gt;</a:t>
            </a:r>
          </a:p>
          <a:p>
            <a:pPr marL="0" indent="0">
              <a:buNone/>
            </a:pPr>
            <a:r>
              <a:rPr lang="en-IN" sz="900" dirty="0"/>
              <a:t>&lt;html&gt;</a:t>
            </a:r>
          </a:p>
          <a:p>
            <a:pPr marL="0" indent="0">
              <a:buNone/>
            </a:pPr>
            <a:r>
              <a:rPr lang="en-IN" sz="900" dirty="0"/>
              <a:t>	&lt;head&gt;</a:t>
            </a:r>
          </a:p>
          <a:p>
            <a:pPr marL="0" indent="0">
              <a:buNone/>
            </a:pPr>
            <a:r>
              <a:rPr lang="en-IN" sz="900" dirty="0"/>
              <a:t>		&lt;style&gt;</a:t>
            </a:r>
          </a:p>
          <a:p>
            <a:pPr marL="0" indent="0">
              <a:buNone/>
            </a:pPr>
            <a:r>
              <a:rPr lang="en-IN" sz="900" dirty="0"/>
              <a:t>			[class$="java"] </a:t>
            </a:r>
          </a:p>
          <a:p>
            <a:pPr marL="0" indent="0">
              <a:buNone/>
            </a:pPr>
            <a:r>
              <a:rPr lang="en-IN" sz="900" dirty="0"/>
              <a:t>			{ </a:t>
            </a:r>
          </a:p>
          <a:p>
            <a:pPr marL="0" indent="0">
              <a:buNone/>
            </a:pPr>
            <a:r>
              <a:rPr lang="en-IN" sz="900" dirty="0"/>
              <a:t>				background: green;</a:t>
            </a:r>
          </a:p>
          <a:p>
            <a:pPr marL="0" indent="0">
              <a:buNone/>
            </a:pPr>
            <a:r>
              <a:rPr lang="en-IN" sz="900" dirty="0"/>
              <a:t>				</a:t>
            </a:r>
            <a:r>
              <a:rPr lang="en-IN" sz="900" dirty="0" err="1"/>
              <a:t>color</a:t>
            </a:r>
            <a:r>
              <a:rPr lang="en-IN" sz="900" dirty="0"/>
              <a:t>: white;</a:t>
            </a:r>
          </a:p>
          <a:p>
            <a:pPr marL="0" indent="0">
              <a:buNone/>
            </a:pPr>
            <a:r>
              <a:rPr lang="en-IN" sz="900" dirty="0"/>
              <a:t>			}</a:t>
            </a:r>
          </a:p>
          <a:p>
            <a:pPr marL="0" indent="0">
              <a:buNone/>
            </a:pPr>
            <a:r>
              <a:rPr lang="en-IN" sz="900" dirty="0"/>
              <a:t>			h1 {</a:t>
            </a:r>
          </a:p>
          <a:p>
            <a:pPr marL="0" indent="0">
              <a:buNone/>
            </a:pPr>
            <a:r>
              <a:rPr lang="en-IN" sz="900" dirty="0"/>
              <a:t>				</a:t>
            </a:r>
            <a:r>
              <a:rPr lang="en-IN" sz="900" dirty="0" err="1"/>
              <a:t>color:green</a:t>
            </a:r>
            <a:r>
              <a:rPr lang="en-IN" sz="900" dirty="0"/>
              <a:t>;</a:t>
            </a:r>
          </a:p>
          <a:p>
            <a:pPr marL="0" indent="0">
              <a:buNone/>
            </a:pPr>
            <a:r>
              <a:rPr lang="en-IN" sz="900" dirty="0"/>
              <a:t>			}</a:t>
            </a:r>
          </a:p>
          <a:p>
            <a:pPr marL="0" indent="0">
              <a:buNone/>
            </a:pPr>
            <a:r>
              <a:rPr lang="en-IN" sz="900" dirty="0"/>
              <a:t>			body {</a:t>
            </a:r>
          </a:p>
          <a:p>
            <a:pPr marL="0" indent="0">
              <a:buNone/>
            </a:pPr>
            <a:r>
              <a:rPr lang="en-IN" sz="900" dirty="0"/>
              <a:t>				</a:t>
            </a:r>
            <a:r>
              <a:rPr lang="en-IN" sz="900" dirty="0" err="1"/>
              <a:t>text-align:center</a:t>
            </a:r>
            <a:r>
              <a:rPr lang="en-IN" sz="900" dirty="0"/>
              <a:t>;</a:t>
            </a:r>
          </a:p>
          <a:p>
            <a:pPr marL="0" indent="0">
              <a:buNone/>
            </a:pPr>
            <a:r>
              <a:rPr lang="en-IN" sz="900" dirty="0"/>
              <a:t>				width:60%;</a:t>
            </a:r>
          </a:p>
          <a:p>
            <a:pPr marL="0" indent="0">
              <a:buNone/>
            </a:pPr>
            <a:r>
              <a:rPr lang="en-IN" sz="900" dirty="0"/>
              <a:t>			}</a:t>
            </a:r>
          </a:p>
          <a:p>
            <a:pPr marL="0" indent="0">
              <a:buNone/>
            </a:pPr>
            <a:r>
              <a:rPr lang="en-IN" sz="900" dirty="0"/>
              <a:t>		&lt;/style&gt;</a:t>
            </a:r>
          </a:p>
          <a:p>
            <a:pPr marL="0" indent="0">
              <a:buNone/>
            </a:pPr>
            <a:r>
              <a:rPr lang="en-IN" sz="900" dirty="0"/>
              <a:t>	&lt;/head&gt;</a:t>
            </a:r>
          </a:p>
          <a:p>
            <a:pPr marL="0" indent="0">
              <a:buNone/>
            </a:pPr>
            <a:r>
              <a:rPr lang="en-IN" sz="900" dirty="0"/>
              <a:t>	&lt;body&gt;</a:t>
            </a:r>
          </a:p>
          <a:p>
            <a:pPr marL="0" indent="0">
              <a:buNone/>
            </a:pPr>
            <a:r>
              <a:rPr lang="en-IN" sz="900" dirty="0"/>
              <a:t>		&lt;h1&gt;Wild card selectors&lt;/h1&gt;</a:t>
            </a:r>
          </a:p>
          <a:p>
            <a:pPr marL="0" indent="0">
              <a:buNone/>
            </a:pPr>
            <a:r>
              <a:rPr lang="en-IN" sz="900" dirty="0"/>
              <a:t>		&lt;div class="</a:t>
            </a:r>
            <a:r>
              <a:rPr lang="en-IN" sz="900" dirty="0" err="1"/>
              <a:t>first_java</a:t>
            </a:r>
            <a:r>
              <a:rPr lang="en-IN" sz="900" dirty="0"/>
              <a:t>"&gt;The first div element.&lt;/div&gt;</a:t>
            </a:r>
          </a:p>
          <a:p>
            <a:pPr marL="0" indent="0">
              <a:buNone/>
            </a:pPr>
            <a:r>
              <a:rPr lang="en-IN" sz="900" dirty="0"/>
              <a:t>		&lt;div class="</a:t>
            </a:r>
            <a:r>
              <a:rPr lang="en-IN" sz="900" dirty="0" err="1"/>
              <a:t>strecjavaond</a:t>
            </a:r>
            <a:r>
              <a:rPr lang="en-IN" sz="900" dirty="0"/>
              <a:t>"&gt;The second div element.&lt;/div&gt;</a:t>
            </a:r>
          </a:p>
          <a:p>
            <a:pPr marL="0" indent="0">
              <a:buNone/>
            </a:pPr>
            <a:r>
              <a:rPr lang="en-IN" sz="900" dirty="0"/>
              <a:t>		&lt;div class="</a:t>
            </a:r>
            <a:r>
              <a:rPr lang="en-IN" sz="900" dirty="0" err="1"/>
              <a:t>java_my-strt</a:t>
            </a:r>
            <a:r>
              <a:rPr lang="en-IN" sz="900" dirty="0"/>
              <a:t>"&gt;The third div element.&lt;/div&gt;</a:t>
            </a:r>
          </a:p>
          <a:p>
            <a:pPr marL="0" indent="0">
              <a:buNone/>
            </a:pPr>
            <a:r>
              <a:rPr lang="en-IN" sz="900" dirty="0"/>
              <a:t>		&lt;p class="</a:t>
            </a:r>
            <a:r>
              <a:rPr lang="en-IN" sz="900" dirty="0" err="1"/>
              <a:t>mystr</a:t>
            </a:r>
            <a:r>
              <a:rPr lang="en-IN" sz="900" dirty="0"/>
              <a:t>"&gt;Paragraph Text&lt;/p&gt;</a:t>
            </a:r>
          </a:p>
          <a:p>
            <a:pPr marL="0" indent="0">
              <a:buNone/>
            </a:pPr>
            <a:r>
              <a:rPr lang="en-IN" sz="900" dirty="0"/>
              <a:t>	&lt;/body&gt;</a:t>
            </a:r>
          </a:p>
          <a:p>
            <a:pPr marL="0" indent="0">
              <a:buNone/>
            </a:pPr>
            <a:r>
              <a:rPr lang="en-IN" sz="900" dirty="0"/>
              <a:t>&lt;/html&gt;</a:t>
            </a:r>
          </a:p>
          <a:p>
            <a:pPr marL="0" indent="0">
              <a:buNone/>
            </a:pPr>
            <a:endParaRPr lang="en-IN" sz="900" dirty="0"/>
          </a:p>
        </p:txBody>
      </p:sp>
    </p:spTree>
    <p:extLst>
      <p:ext uri="{BB962C8B-B14F-4D97-AF65-F5344CB8AC3E}">
        <p14:creationId xmlns:p14="http://schemas.microsoft.com/office/powerpoint/2010/main" val="570898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4FA7-36E2-4E65-9C38-55CF761A1BFB}"/>
              </a:ext>
            </a:extLst>
          </p:cNvPr>
          <p:cNvSpPr>
            <a:spLocks noGrp="1"/>
          </p:cNvSpPr>
          <p:nvPr>
            <p:ph type="title"/>
          </p:nvPr>
        </p:nvSpPr>
        <p:spPr/>
        <p:txBody>
          <a:bodyPr>
            <a:normAutofit/>
          </a:bodyPr>
          <a:lstStyle/>
          <a:p>
            <a:r>
              <a:rPr lang="en-IN" dirty="0"/>
              <a:t>Demo2.html</a:t>
            </a:r>
          </a:p>
        </p:txBody>
      </p:sp>
      <p:sp>
        <p:nvSpPr>
          <p:cNvPr id="3" name="Content Placeholder 2">
            <a:extLst>
              <a:ext uri="{FF2B5EF4-FFF2-40B4-BE49-F238E27FC236}">
                <a16:creationId xmlns:a16="http://schemas.microsoft.com/office/drawing/2014/main" id="{00A7774C-ED14-4AA5-AEE5-2A3131A79B64}"/>
              </a:ext>
            </a:extLst>
          </p:cNvPr>
          <p:cNvSpPr>
            <a:spLocks noGrp="1"/>
          </p:cNvSpPr>
          <p:nvPr>
            <p:ph idx="1"/>
          </p:nvPr>
        </p:nvSpPr>
        <p:spPr/>
        <p:txBody>
          <a:bodyPr/>
          <a:lstStyle/>
          <a:p>
            <a:pPr marL="0" indent="0">
              <a:buNone/>
            </a:pPr>
            <a:r>
              <a:rPr lang="en-IN" sz="900" dirty="0"/>
              <a:t>&lt;!DOCTYPE html&gt;</a:t>
            </a:r>
          </a:p>
          <a:p>
            <a:pPr marL="0" indent="0">
              <a:buNone/>
            </a:pPr>
            <a:r>
              <a:rPr lang="en-IN" sz="900" dirty="0"/>
              <a:t>&lt;html&gt;</a:t>
            </a:r>
          </a:p>
          <a:p>
            <a:pPr marL="0" indent="0">
              <a:buNone/>
            </a:pPr>
            <a:r>
              <a:rPr lang="en-IN" sz="900" dirty="0"/>
              <a:t>	&lt;head&gt;</a:t>
            </a:r>
          </a:p>
          <a:p>
            <a:pPr marL="0" indent="0">
              <a:buNone/>
            </a:pPr>
            <a:r>
              <a:rPr lang="en-IN" sz="900" dirty="0"/>
              <a:t>		&lt;style&gt;</a:t>
            </a:r>
          </a:p>
          <a:p>
            <a:pPr marL="0" indent="0">
              <a:buNone/>
            </a:pPr>
            <a:r>
              <a:rPr lang="en-IN" sz="900" dirty="0"/>
              <a:t>			[class^="str"] </a:t>
            </a:r>
          </a:p>
          <a:p>
            <a:pPr marL="0" indent="0">
              <a:buNone/>
            </a:pPr>
            <a:r>
              <a:rPr lang="en-IN" sz="900" dirty="0"/>
              <a:t>			{ </a:t>
            </a:r>
          </a:p>
          <a:p>
            <a:pPr marL="0" indent="0">
              <a:buNone/>
            </a:pPr>
            <a:r>
              <a:rPr lang="en-IN" sz="900" dirty="0"/>
              <a:t>				background: red;</a:t>
            </a:r>
          </a:p>
          <a:p>
            <a:pPr marL="0" indent="0">
              <a:buNone/>
            </a:pPr>
            <a:r>
              <a:rPr lang="en-IN" sz="900" dirty="0"/>
              <a:t>				</a:t>
            </a:r>
            <a:r>
              <a:rPr lang="en-IN" sz="900" dirty="0" err="1"/>
              <a:t>color</a:t>
            </a:r>
            <a:r>
              <a:rPr lang="en-IN" sz="900" dirty="0"/>
              <a:t>: black;</a:t>
            </a:r>
          </a:p>
          <a:p>
            <a:pPr marL="0" indent="0">
              <a:buNone/>
            </a:pPr>
            <a:r>
              <a:rPr lang="en-IN" sz="900" dirty="0"/>
              <a:t>			}</a:t>
            </a:r>
          </a:p>
          <a:p>
            <a:pPr marL="0" indent="0">
              <a:buNone/>
            </a:pPr>
            <a:r>
              <a:rPr lang="en-IN" sz="900" dirty="0"/>
              <a:t>			h1 {</a:t>
            </a:r>
          </a:p>
          <a:p>
            <a:pPr marL="0" indent="0">
              <a:buNone/>
            </a:pPr>
            <a:r>
              <a:rPr lang="en-IN" sz="900" dirty="0"/>
              <a:t>				</a:t>
            </a:r>
            <a:r>
              <a:rPr lang="en-IN" sz="900" dirty="0" err="1"/>
              <a:t>color:green</a:t>
            </a:r>
            <a:r>
              <a:rPr lang="en-IN" sz="900" dirty="0"/>
              <a:t>;</a:t>
            </a:r>
          </a:p>
          <a:p>
            <a:pPr marL="0" indent="0">
              <a:buNone/>
            </a:pPr>
            <a:r>
              <a:rPr lang="en-IN" sz="900" dirty="0"/>
              <a:t>			}</a:t>
            </a:r>
          </a:p>
          <a:p>
            <a:pPr marL="0" indent="0">
              <a:buNone/>
            </a:pPr>
            <a:r>
              <a:rPr lang="en-IN" sz="900" dirty="0"/>
              <a:t>			body {</a:t>
            </a:r>
          </a:p>
          <a:p>
            <a:pPr marL="0" indent="0">
              <a:buNone/>
            </a:pPr>
            <a:r>
              <a:rPr lang="en-IN" sz="900" dirty="0"/>
              <a:t>				</a:t>
            </a:r>
            <a:r>
              <a:rPr lang="en-IN" sz="900" dirty="0" err="1"/>
              <a:t>text-align:center</a:t>
            </a:r>
            <a:r>
              <a:rPr lang="en-IN" sz="900" dirty="0"/>
              <a:t>;</a:t>
            </a:r>
          </a:p>
          <a:p>
            <a:pPr marL="0" indent="0">
              <a:buNone/>
            </a:pPr>
            <a:r>
              <a:rPr lang="en-IN" sz="900" dirty="0"/>
              <a:t>				width:60%;</a:t>
            </a:r>
          </a:p>
          <a:p>
            <a:pPr marL="0" indent="0">
              <a:buNone/>
            </a:pPr>
            <a:r>
              <a:rPr lang="en-IN" sz="900" dirty="0"/>
              <a:t>			}</a:t>
            </a:r>
          </a:p>
          <a:p>
            <a:pPr marL="0" indent="0">
              <a:buNone/>
            </a:pPr>
            <a:r>
              <a:rPr lang="en-IN" sz="900" dirty="0"/>
              <a:t>		&lt;/style&gt;</a:t>
            </a:r>
          </a:p>
          <a:p>
            <a:pPr marL="0" indent="0">
              <a:buNone/>
            </a:pPr>
            <a:r>
              <a:rPr lang="en-IN" sz="900" dirty="0"/>
              <a:t>	&lt;/head&gt;</a:t>
            </a:r>
          </a:p>
          <a:p>
            <a:pPr marL="0" indent="0">
              <a:buNone/>
            </a:pPr>
            <a:r>
              <a:rPr lang="en-IN" sz="900" dirty="0"/>
              <a:t>	&lt;body&gt;</a:t>
            </a:r>
          </a:p>
          <a:p>
            <a:pPr marL="0" indent="0">
              <a:buNone/>
            </a:pPr>
            <a:r>
              <a:rPr lang="en-IN" sz="900" dirty="0"/>
              <a:t>		&lt;h1&gt;wild card selector&lt;/h1&gt;</a:t>
            </a:r>
          </a:p>
          <a:p>
            <a:pPr marL="0" indent="0">
              <a:buNone/>
            </a:pPr>
            <a:r>
              <a:rPr lang="en-IN" sz="900" dirty="0"/>
              <a:t>		&lt;!-- All items beginning with str are highlighted --&gt;</a:t>
            </a:r>
          </a:p>
          <a:p>
            <a:pPr marL="0" indent="0">
              <a:buNone/>
            </a:pPr>
            <a:r>
              <a:rPr lang="en-IN" sz="900" dirty="0"/>
              <a:t>		&lt;div class="</a:t>
            </a:r>
            <a:r>
              <a:rPr lang="en-IN" sz="900" dirty="0" err="1"/>
              <a:t>strfirst</a:t>
            </a:r>
            <a:r>
              <a:rPr lang="en-IN" sz="900" dirty="0"/>
              <a:t>"&gt;The first div element.&lt;/div&gt;</a:t>
            </a:r>
          </a:p>
          <a:p>
            <a:pPr marL="0" indent="0">
              <a:buNone/>
            </a:pPr>
            <a:r>
              <a:rPr lang="en-IN" sz="900" dirty="0"/>
              <a:t>		&lt;div class="</a:t>
            </a:r>
            <a:r>
              <a:rPr lang="en-IN" sz="900" dirty="0" err="1"/>
              <a:t>strsecond</a:t>
            </a:r>
            <a:r>
              <a:rPr lang="en-IN" sz="900" dirty="0"/>
              <a:t>"&gt;The second div element.&lt;/div&gt;</a:t>
            </a:r>
          </a:p>
          <a:p>
            <a:pPr marL="0" indent="0">
              <a:buNone/>
            </a:pPr>
            <a:r>
              <a:rPr lang="en-IN" sz="900" dirty="0"/>
              <a:t>		&lt;div class="str-start"&gt;The third div element.&lt;/div&gt;</a:t>
            </a:r>
          </a:p>
          <a:p>
            <a:pPr marL="0" indent="0">
              <a:buNone/>
            </a:pPr>
            <a:r>
              <a:rPr lang="en-IN" sz="900" dirty="0"/>
              <a:t>		&lt;div class="end-str"&gt;The fourth div element.&lt;/div&gt;</a:t>
            </a:r>
          </a:p>
          <a:p>
            <a:pPr marL="0" indent="0">
              <a:buNone/>
            </a:pPr>
            <a:r>
              <a:rPr lang="en-IN" sz="900" dirty="0"/>
              <a:t>		&lt;p class="my"&gt;Paragraph Text&lt;/p&gt;</a:t>
            </a:r>
          </a:p>
          <a:p>
            <a:pPr marL="0" indent="0">
              <a:buNone/>
            </a:pPr>
            <a:r>
              <a:rPr lang="en-IN" sz="900" dirty="0"/>
              <a:t>	&lt;/body&gt;</a:t>
            </a:r>
          </a:p>
          <a:p>
            <a:pPr marL="0" indent="0">
              <a:buNone/>
            </a:pPr>
            <a:r>
              <a:rPr lang="en-IN" sz="900" dirty="0"/>
              <a:t>&lt;/html&gt;</a:t>
            </a:r>
          </a:p>
          <a:p>
            <a:pPr marL="0" indent="0">
              <a:buNone/>
            </a:pPr>
            <a:endParaRPr lang="en-IN" sz="900" dirty="0"/>
          </a:p>
        </p:txBody>
      </p:sp>
    </p:spTree>
    <p:extLst>
      <p:ext uri="{BB962C8B-B14F-4D97-AF65-F5344CB8AC3E}">
        <p14:creationId xmlns:p14="http://schemas.microsoft.com/office/powerpoint/2010/main" val="1031529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EA59-BC45-532F-EF3E-D062EA2E9A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30393E-7A74-2846-602A-7338679BD1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2125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a:xfrm>
            <a:off x="1219200" y="863445"/>
            <a:ext cx="7826416" cy="5283354"/>
          </a:xfrm>
        </p:spPr>
        <p:txBody>
          <a:bodyPr/>
          <a:lstStyle/>
          <a:p>
            <a:r>
              <a:rPr lang="en-IN" dirty="0"/>
              <a:t>Media queries can be used to check many things, such as:</a:t>
            </a:r>
          </a:p>
          <a:p>
            <a:pPr lvl="1"/>
            <a:r>
              <a:rPr lang="en-IN" dirty="0"/>
              <a:t>width and height of the viewport</a:t>
            </a:r>
          </a:p>
          <a:p>
            <a:pPr lvl="1"/>
            <a:r>
              <a:rPr lang="en-IN" dirty="0"/>
              <a:t>width and height of the device</a:t>
            </a:r>
          </a:p>
          <a:p>
            <a:pPr lvl="1"/>
            <a:r>
              <a:rPr lang="en-IN" dirty="0"/>
              <a:t>orientation (is the tablet/phone in landscape or portrait mode?)</a:t>
            </a:r>
          </a:p>
          <a:p>
            <a:pPr lvl="1"/>
            <a:r>
              <a:rPr lang="en-IN" dirty="0"/>
              <a:t>Resolution</a:t>
            </a:r>
          </a:p>
          <a:p>
            <a:r>
              <a:rPr lang="en-US" dirty="0"/>
              <a:t>General syntax for the media queries in CSS is,</a:t>
            </a:r>
          </a:p>
          <a:p>
            <a:endParaRPr lang="en-US" dirty="0"/>
          </a:p>
          <a:p>
            <a:endParaRPr lang="en-US" dirty="0"/>
          </a:p>
          <a:p>
            <a:endParaRPr lang="en-US" dirty="0"/>
          </a:p>
          <a:p>
            <a:r>
              <a:rPr lang="en-US" dirty="0"/>
              <a:t>It consists of:</a:t>
            </a:r>
          </a:p>
          <a:p>
            <a:pPr lvl="1"/>
            <a:r>
              <a:rPr lang="en-US" dirty="0"/>
              <a:t>A </a:t>
            </a:r>
            <a:r>
              <a:rPr lang="en-US" b="1" dirty="0"/>
              <a:t>media type</a:t>
            </a:r>
            <a:r>
              <a:rPr lang="en-US" dirty="0"/>
              <a:t>, which tells the browser what kind of media this code is for (e.g. print, screen </a:t>
            </a:r>
            <a:r>
              <a:rPr lang="en-US" dirty="0" err="1"/>
              <a:t>etc</a:t>
            </a:r>
            <a:r>
              <a:rPr lang="en-US" dirty="0"/>
              <a:t>…).</a:t>
            </a:r>
          </a:p>
          <a:p>
            <a:pPr lvl="1"/>
            <a:r>
              <a:rPr lang="en-US" dirty="0"/>
              <a:t>A </a:t>
            </a:r>
            <a:r>
              <a:rPr lang="en-US" b="1" dirty="0"/>
              <a:t>media feature</a:t>
            </a:r>
            <a:r>
              <a:rPr lang="en-US" dirty="0"/>
              <a:t>, which is a rule, or test that must be passed for the contained CSS to be applied.</a:t>
            </a:r>
          </a:p>
          <a:p>
            <a:pPr lvl="1"/>
            <a:r>
              <a:rPr lang="en-US" dirty="0"/>
              <a:t>A set of CSS rules that will be applied if the test passes and the media type is correct.</a:t>
            </a:r>
          </a:p>
          <a:p>
            <a:pPr lvl="1"/>
            <a:endParaRPr lang="en-IN" dirty="0"/>
          </a:p>
        </p:txBody>
      </p:sp>
      <p:sp>
        <p:nvSpPr>
          <p:cNvPr id="5" name="TextBox 4">
            <a:extLst>
              <a:ext uri="{FF2B5EF4-FFF2-40B4-BE49-F238E27FC236}">
                <a16:creationId xmlns:a16="http://schemas.microsoft.com/office/drawing/2014/main" id="{B51CDA8F-6A5D-4809-8454-A1780165D7F3}"/>
              </a:ext>
            </a:extLst>
          </p:cNvPr>
          <p:cNvSpPr txBox="1"/>
          <p:nvPr/>
        </p:nvSpPr>
        <p:spPr>
          <a:xfrm>
            <a:off x="2438400" y="2819400"/>
            <a:ext cx="4502608"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Syntax</a:t>
            </a:r>
          </a:p>
          <a:p>
            <a:r>
              <a:rPr lang="en-US" sz="1350" dirty="0">
                <a:solidFill>
                  <a:schemeClr val="tx1"/>
                </a:solidFill>
                <a:latin typeface="Consolas" panose="020B0609020204030204" pitchFamily="49" charset="0"/>
              </a:rPr>
              <a:t>@media [media-type] ([media-feature]) {</a:t>
            </a:r>
          </a:p>
          <a:p>
            <a:r>
              <a:rPr lang="en-US" sz="1350" dirty="0">
                <a:solidFill>
                  <a:schemeClr val="tx1"/>
                </a:solidFill>
                <a:latin typeface="Consolas" panose="020B0609020204030204" pitchFamily="49" charset="0"/>
              </a:rPr>
              <a:t>    /* Styles! */</a:t>
            </a:r>
          </a:p>
          <a:p>
            <a:r>
              <a:rPr lang="en-US" sz="135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3415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CSS id Selector</a:t>
            </a:r>
            <a:br>
              <a:rPr lang="en-US" dirty="0"/>
            </a:br>
            <a:endParaRPr lang="en-US" dirty="0"/>
          </a:p>
        </p:txBody>
      </p:sp>
      <p:sp>
        <p:nvSpPr>
          <p:cNvPr id="3" name="Content Placeholder 2"/>
          <p:cNvSpPr>
            <a:spLocks noGrp="1"/>
          </p:cNvSpPr>
          <p:nvPr>
            <p:ph idx="1"/>
          </p:nvPr>
        </p:nvSpPr>
        <p:spPr>
          <a:xfrm>
            <a:off x="990600" y="990600"/>
            <a:ext cx="7943088" cy="5638800"/>
          </a:xfrm>
        </p:spPr>
        <p:txBody>
          <a:bodyPr>
            <a:normAutofit fontScale="47500" lnSpcReduction="20000"/>
          </a:bodyPr>
          <a:lstStyle/>
          <a:p>
            <a:r>
              <a:rPr lang="en-US" dirty="0"/>
              <a:t>The id selector is used to specify a style for a </a:t>
            </a:r>
            <a:r>
              <a:rPr lang="en-US" b="1" dirty="0"/>
              <a:t>single, unique </a:t>
            </a:r>
            <a:r>
              <a:rPr lang="en-US" dirty="0"/>
              <a:t>element.</a:t>
            </a:r>
          </a:p>
          <a:p>
            <a:r>
              <a:rPr lang="en-US" dirty="0"/>
              <a:t>The id selector uses the id attribute of the HTML element, and is defined with a</a:t>
            </a:r>
            <a:r>
              <a:rPr lang="en-US" b="1" dirty="0"/>
              <a:t> "#“ </a:t>
            </a:r>
            <a:r>
              <a:rPr lang="en-US" dirty="0"/>
              <a:t>in </a:t>
            </a:r>
            <a:r>
              <a:rPr lang="en-US" dirty="0" err="1"/>
              <a:t>css</a:t>
            </a:r>
            <a:r>
              <a:rPr lang="en-US" dirty="0"/>
              <a:t>.</a:t>
            </a:r>
          </a:p>
          <a:p>
            <a:r>
              <a:rPr lang="en-US" dirty="0"/>
              <a:t>The style rule below will be applied to the element with </a:t>
            </a:r>
            <a:r>
              <a:rPr lang="en-US" b="1" dirty="0"/>
              <a:t>id="para1"</a:t>
            </a:r>
            <a:r>
              <a:rPr lang="en-US" dirty="0"/>
              <a:t>:</a:t>
            </a:r>
          </a:p>
          <a:p>
            <a:pPr>
              <a:buNone/>
            </a:pPr>
            <a:endParaRPr lang="en-US" dirty="0"/>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#para1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&lt;p id="para1"&gt;Hello World!&lt;/p&gt;</a:t>
            </a:r>
          </a:p>
          <a:p>
            <a:pPr>
              <a:buNone/>
            </a:pPr>
            <a:r>
              <a:rPr lang="en-US" dirty="0"/>
              <a:t>&lt;p&gt;This paragraph is not affected by the style.&lt;/p&gt;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a:xfrm>
            <a:off x="990600" y="863445"/>
            <a:ext cx="8055016" cy="5283354"/>
          </a:xfrm>
        </p:spPr>
        <p:txBody>
          <a:bodyPr/>
          <a:lstStyle/>
          <a:p>
            <a:r>
              <a:rPr lang="en-US" dirty="0"/>
              <a:t>Media queries are a way to target browser by certain characteristics, features, and user preferences, then apply styles or run other code based on those things.</a:t>
            </a:r>
          </a:p>
          <a:p>
            <a:r>
              <a:rPr lang="en-US" dirty="0"/>
              <a:t>Perhaps the most common media queries in the world are those that target particular viewport ranges and apply custom styles, which is the whole idea of responsive design.</a:t>
            </a:r>
          </a:p>
          <a:p>
            <a:endParaRPr lang="en-US" dirty="0"/>
          </a:p>
        </p:txBody>
      </p:sp>
    </p:spTree>
    <p:extLst>
      <p:ext uri="{BB962C8B-B14F-4D97-AF65-F5344CB8AC3E}">
        <p14:creationId xmlns:p14="http://schemas.microsoft.com/office/powerpoint/2010/main" val="312259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(Cont.)</a:t>
            </a:r>
          </a:p>
        </p:txBody>
      </p:sp>
      <p:sp>
        <p:nvSpPr>
          <p:cNvPr id="3" name="Content Placeholder 2"/>
          <p:cNvSpPr>
            <a:spLocks noGrp="1"/>
          </p:cNvSpPr>
          <p:nvPr>
            <p:ph idx="1"/>
          </p:nvPr>
        </p:nvSpPr>
        <p:spPr/>
        <p:txBody>
          <a:bodyPr/>
          <a:lstStyle/>
          <a:p>
            <a:r>
              <a:rPr lang="en-US" dirty="0"/>
              <a:t>Media Types:</a:t>
            </a:r>
          </a:p>
          <a:p>
            <a:pPr lvl="1"/>
            <a:r>
              <a:rPr lang="en-US" dirty="0"/>
              <a:t>All-</a:t>
            </a:r>
            <a:r>
              <a:rPr lang="en-IN" dirty="0"/>
              <a:t>Used for all media type devices</a:t>
            </a:r>
            <a:endParaRPr lang="en-US" dirty="0"/>
          </a:p>
          <a:p>
            <a:pPr lvl="1"/>
            <a:r>
              <a:rPr lang="en-US" dirty="0"/>
              <a:t>Print-</a:t>
            </a:r>
            <a:r>
              <a:rPr lang="en-IN" dirty="0"/>
              <a:t>Used for printers</a:t>
            </a:r>
            <a:endParaRPr lang="en-US" dirty="0"/>
          </a:p>
          <a:p>
            <a:pPr lvl="1"/>
            <a:r>
              <a:rPr lang="en-US" dirty="0"/>
              <a:t>Screen-</a:t>
            </a:r>
            <a:r>
              <a:rPr lang="en-IN" dirty="0"/>
              <a:t>Used for computer screens, tablets, smart-phones etc.</a:t>
            </a:r>
            <a:endParaRPr lang="en-US" dirty="0"/>
          </a:p>
          <a:p>
            <a:pPr lvl="1"/>
            <a:r>
              <a:rPr lang="en-US" dirty="0"/>
              <a:t>Speech-</a:t>
            </a:r>
            <a:r>
              <a:rPr lang="en-IN" dirty="0"/>
              <a:t>Used for screen readers that "reads" the page out loud</a:t>
            </a:r>
            <a:endParaRPr lang="en-US" dirty="0"/>
          </a:p>
          <a:p>
            <a:r>
              <a:rPr lang="en-US" dirty="0"/>
              <a:t>Media Features:</a:t>
            </a:r>
          </a:p>
          <a:p>
            <a:pPr lvl="1"/>
            <a:r>
              <a:rPr lang="en-US" dirty="0"/>
              <a:t>width &amp; height</a:t>
            </a:r>
          </a:p>
          <a:p>
            <a:pPr lvl="1"/>
            <a:r>
              <a:rPr lang="en-US" dirty="0"/>
              <a:t>min-width, min-height, max-width &amp; max-height </a:t>
            </a:r>
          </a:p>
          <a:p>
            <a:pPr lvl="1"/>
            <a:r>
              <a:rPr lang="en-US" dirty="0"/>
              <a:t>orientation</a:t>
            </a:r>
          </a:p>
          <a:p>
            <a:r>
              <a:rPr lang="en-US" dirty="0"/>
              <a:t>The viewport meta tag:</a:t>
            </a:r>
          </a:p>
          <a:p>
            <a:pPr marL="408384" lvl="1" indent="0">
              <a:buNone/>
            </a:pPr>
            <a:r>
              <a:rPr lang="en-US" sz="1650" dirty="0">
                <a:latin typeface="Consolas" panose="020B0609020204030204" pitchFamily="49" charset="0"/>
              </a:rPr>
              <a:t>&lt;meta name="viewport" content="width=device-width, initial-scale=1.0"&gt;</a:t>
            </a:r>
          </a:p>
          <a:p>
            <a:pPr lvl="1"/>
            <a:r>
              <a:rPr lang="en-US" dirty="0"/>
              <a:t>This is needed because by default, most mobile browsers lie about their viewport width. </a:t>
            </a:r>
          </a:p>
          <a:p>
            <a:pPr lvl="1"/>
            <a:r>
              <a:rPr lang="en-US" dirty="0"/>
              <a:t>Non-responsive sites commonly look really bad when rendered in a narrow viewport, so mobile browsers usually render the site with a viewport width wider than the real device width by default (usually 960 pixels), and then shrink the rendered result so that it fits in the display.</a:t>
            </a:r>
          </a:p>
        </p:txBody>
      </p:sp>
    </p:spTree>
    <p:extLst>
      <p:ext uri="{BB962C8B-B14F-4D97-AF65-F5344CB8AC3E}">
        <p14:creationId xmlns:p14="http://schemas.microsoft.com/office/powerpoint/2010/main" val="334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(Example)</a:t>
            </a:r>
          </a:p>
        </p:txBody>
      </p:sp>
      <p:sp>
        <p:nvSpPr>
          <p:cNvPr id="5" name="TextBox 4"/>
          <p:cNvSpPr txBox="1"/>
          <p:nvPr/>
        </p:nvSpPr>
        <p:spPr>
          <a:xfrm>
            <a:off x="446140" y="1511184"/>
            <a:ext cx="4424441" cy="487056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1350" b="1" dirty="0">
                <a:solidFill>
                  <a:srgbClr val="E40524"/>
                </a:solidFill>
              </a:rPr>
              <a:t>&lt;!DOCTYPE html&gt;</a:t>
            </a:r>
          </a:p>
          <a:p>
            <a:r>
              <a:rPr lang="en-IN" sz="1350" b="1" dirty="0">
                <a:solidFill>
                  <a:srgbClr val="E40524"/>
                </a:solidFill>
              </a:rPr>
              <a:t>&lt;html&gt;</a:t>
            </a:r>
          </a:p>
          <a:p>
            <a:r>
              <a:rPr lang="en-IN" sz="1350" b="1" dirty="0">
                <a:solidFill>
                  <a:srgbClr val="E40524"/>
                </a:solidFill>
              </a:rPr>
              <a:t>&lt;head&gt;</a:t>
            </a:r>
          </a:p>
          <a:p>
            <a:r>
              <a:rPr lang="en-IN" sz="1350" b="1" dirty="0">
                <a:solidFill>
                  <a:srgbClr val="E40524"/>
                </a:solidFill>
              </a:rPr>
              <a:t>&lt;style&gt;</a:t>
            </a:r>
          </a:p>
          <a:p>
            <a:r>
              <a:rPr lang="en-IN" sz="1350" b="1" dirty="0">
                <a:solidFill>
                  <a:srgbClr val="E40524"/>
                </a:solidFill>
              </a:rPr>
              <a:t>body {</a:t>
            </a:r>
          </a:p>
          <a:p>
            <a:r>
              <a:rPr lang="en-IN" sz="1350" b="1" dirty="0">
                <a:solidFill>
                  <a:srgbClr val="E40524"/>
                </a:solidFill>
              </a:rPr>
              <a:t>  background-</a:t>
            </a:r>
            <a:r>
              <a:rPr lang="en-IN" sz="1350" b="1" dirty="0" err="1">
                <a:solidFill>
                  <a:srgbClr val="E40524"/>
                </a:solidFill>
              </a:rPr>
              <a:t>color</a:t>
            </a:r>
            <a:r>
              <a:rPr lang="en-IN" sz="1350" b="1" dirty="0">
                <a:solidFill>
                  <a:srgbClr val="E40524"/>
                </a:solidFill>
              </a:rPr>
              <a:t>: pink;</a:t>
            </a:r>
          </a:p>
          <a:p>
            <a:r>
              <a:rPr lang="en-IN" sz="1350" b="1" dirty="0">
                <a:solidFill>
                  <a:srgbClr val="E40524"/>
                </a:solidFill>
              </a:rPr>
              <a:t>}</a:t>
            </a:r>
          </a:p>
          <a:p>
            <a:r>
              <a:rPr lang="en-IN" sz="1350" b="1" dirty="0">
                <a:solidFill>
                  <a:srgbClr val="E40524"/>
                </a:solidFill>
              </a:rPr>
              <a:t>@media screen and (min-width: 480px) {</a:t>
            </a:r>
          </a:p>
          <a:p>
            <a:r>
              <a:rPr lang="en-IN" sz="1350" b="1" dirty="0">
                <a:solidFill>
                  <a:srgbClr val="E40524"/>
                </a:solidFill>
              </a:rPr>
              <a:t>  body {</a:t>
            </a:r>
          </a:p>
          <a:p>
            <a:r>
              <a:rPr lang="en-IN" sz="1350" b="1" dirty="0">
                <a:solidFill>
                  <a:srgbClr val="E40524"/>
                </a:solidFill>
              </a:rPr>
              <a:t>    background-</a:t>
            </a:r>
            <a:r>
              <a:rPr lang="en-IN" sz="1350" b="1" dirty="0" err="1">
                <a:solidFill>
                  <a:srgbClr val="E40524"/>
                </a:solidFill>
              </a:rPr>
              <a:t>color</a:t>
            </a:r>
            <a:r>
              <a:rPr lang="en-IN" sz="1350" b="1" dirty="0">
                <a:solidFill>
                  <a:srgbClr val="E40524"/>
                </a:solidFill>
              </a:rPr>
              <a:t>: </a:t>
            </a:r>
            <a:r>
              <a:rPr lang="en-IN" sz="1350" b="1" dirty="0" err="1">
                <a:solidFill>
                  <a:srgbClr val="E40524"/>
                </a:solidFill>
              </a:rPr>
              <a:t>lightgreen</a:t>
            </a:r>
            <a:r>
              <a:rPr lang="en-IN" sz="1350" b="1" dirty="0">
                <a:solidFill>
                  <a:srgbClr val="E40524"/>
                </a:solidFill>
              </a:rPr>
              <a:t>;</a:t>
            </a:r>
          </a:p>
          <a:p>
            <a:r>
              <a:rPr lang="en-IN" sz="1350" b="1" dirty="0">
                <a:solidFill>
                  <a:srgbClr val="E40524"/>
                </a:solidFill>
              </a:rPr>
              <a:t>  }</a:t>
            </a:r>
          </a:p>
          <a:p>
            <a:r>
              <a:rPr lang="en-IN" sz="1350" b="1" dirty="0">
                <a:solidFill>
                  <a:srgbClr val="E40524"/>
                </a:solidFill>
              </a:rPr>
              <a:t>}</a:t>
            </a:r>
          </a:p>
          <a:p>
            <a:r>
              <a:rPr lang="en-IN" sz="1350" b="1" dirty="0">
                <a:solidFill>
                  <a:srgbClr val="E40524"/>
                </a:solidFill>
              </a:rPr>
              <a:t>&lt;/style&gt;</a:t>
            </a:r>
          </a:p>
          <a:p>
            <a:r>
              <a:rPr lang="en-IN" sz="1350" b="1" dirty="0">
                <a:solidFill>
                  <a:srgbClr val="E40524"/>
                </a:solidFill>
              </a:rPr>
              <a:t>&lt;/head&gt;</a:t>
            </a:r>
          </a:p>
          <a:p>
            <a:r>
              <a:rPr lang="en-IN" sz="1350" b="1" dirty="0">
                <a:solidFill>
                  <a:srgbClr val="E40524"/>
                </a:solidFill>
              </a:rPr>
              <a:t>&lt;body&gt;</a:t>
            </a:r>
          </a:p>
          <a:p>
            <a:r>
              <a:rPr lang="en-IN" sz="1350" b="1" dirty="0">
                <a:solidFill>
                  <a:srgbClr val="E40524"/>
                </a:solidFill>
              </a:rPr>
              <a:t>&lt;h1&gt;Resize the browser window to see the effect!&lt;/h1&gt;</a:t>
            </a:r>
          </a:p>
          <a:p>
            <a:r>
              <a:rPr lang="en-IN" sz="1350" b="1" dirty="0">
                <a:solidFill>
                  <a:srgbClr val="E40524"/>
                </a:solidFill>
              </a:rPr>
              <a:t>&lt;p&gt;The media query will only apply if the media type</a:t>
            </a:r>
          </a:p>
          <a:p>
            <a:r>
              <a:rPr lang="en-IN" sz="1350" b="1" dirty="0">
                <a:solidFill>
                  <a:srgbClr val="E40524"/>
                </a:solidFill>
              </a:rPr>
              <a:t> is screen and the viewport is 480px wide or wider.&lt;/p&gt;</a:t>
            </a:r>
          </a:p>
          <a:p>
            <a:r>
              <a:rPr lang="en-IN" sz="1350" b="1" dirty="0">
                <a:solidFill>
                  <a:srgbClr val="E40524"/>
                </a:solidFill>
              </a:rPr>
              <a:t>&lt;/body&gt;</a:t>
            </a:r>
          </a:p>
          <a:p>
            <a:r>
              <a:rPr lang="en-IN" sz="1350" b="1" dirty="0">
                <a:solidFill>
                  <a:srgbClr val="E40524"/>
                </a:solidFill>
              </a:rPr>
              <a:t>&lt;/html&gt;</a:t>
            </a:r>
          </a:p>
        </p:txBody>
      </p:sp>
      <p:sp>
        <p:nvSpPr>
          <p:cNvPr id="7" name="TextBox 6">
            <a:extLst>
              <a:ext uri="{FF2B5EF4-FFF2-40B4-BE49-F238E27FC236}">
                <a16:creationId xmlns:a16="http://schemas.microsoft.com/office/drawing/2014/main" id="{090DD56B-BA11-4361-8470-DD5C0F881168}"/>
              </a:ext>
            </a:extLst>
          </p:cNvPr>
          <p:cNvSpPr txBox="1"/>
          <p:nvPr/>
        </p:nvSpPr>
        <p:spPr>
          <a:xfrm>
            <a:off x="4956305" y="1511184"/>
            <a:ext cx="3329279" cy="1546577"/>
          </a:xfrm>
          <a:prstGeom prst="rect">
            <a:avLst/>
          </a:prstGeom>
          <a:noFill/>
        </p:spPr>
        <p:txBody>
          <a:bodyPr wrap="square">
            <a:spAutoFit/>
          </a:bodyPr>
          <a:lstStyle/>
          <a:p>
            <a:pPr algn="just"/>
            <a:r>
              <a:rPr lang="en-IN" sz="1350" dirty="0">
                <a:solidFill>
                  <a:srgbClr val="000000"/>
                </a:solidFill>
                <a:latin typeface="Verdana" panose="020B0604030504040204" pitchFamily="34" charset="0"/>
              </a:rPr>
              <a:t>This code changes the background-</a:t>
            </a:r>
            <a:r>
              <a:rPr lang="en-IN" sz="1350" dirty="0" err="1">
                <a:solidFill>
                  <a:srgbClr val="000000"/>
                </a:solidFill>
                <a:latin typeface="Verdana" panose="020B0604030504040204" pitchFamily="34" charset="0"/>
              </a:rPr>
              <a:t>color</a:t>
            </a:r>
            <a:r>
              <a:rPr lang="en-IN" sz="1350" dirty="0">
                <a:solidFill>
                  <a:srgbClr val="000000"/>
                </a:solidFill>
                <a:latin typeface="Verdana" panose="020B0604030504040204" pitchFamily="34" charset="0"/>
              </a:rPr>
              <a:t> to </a:t>
            </a:r>
            <a:r>
              <a:rPr lang="en-IN" sz="1350" dirty="0" err="1">
                <a:solidFill>
                  <a:srgbClr val="000000"/>
                </a:solidFill>
                <a:latin typeface="Verdana" panose="020B0604030504040204" pitchFamily="34" charset="0"/>
              </a:rPr>
              <a:t>lightgreen</a:t>
            </a:r>
            <a:r>
              <a:rPr lang="en-IN" sz="1350" dirty="0">
                <a:solidFill>
                  <a:srgbClr val="000000"/>
                </a:solidFill>
                <a:latin typeface="Verdana" panose="020B0604030504040204" pitchFamily="34" charset="0"/>
              </a:rPr>
              <a:t> if the viewport is 480 pixels wide or wider</a:t>
            </a:r>
          </a:p>
          <a:p>
            <a:pPr algn="just"/>
            <a:endParaRPr lang="en-IN" sz="1350" dirty="0">
              <a:solidFill>
                <a:srgbClr val="000000"/>
              </a:solidFill>
              <a:latin typeface="Verdana" panose="020B0604030504040204" pitchFamily="34" charset="0"/>
            </a:endParaRPr>
          </a:p>
          <a:p>
            <a:pPr algn="just"/>
            <a:r>
              <a:rPr lang="en-IN" sz="1350" dirty="0">
                <a:solidFill>
                  <a:srgbClr val="000000"/>
                </a:solidFill>
                <a:latin typeface="Verdana" panose="020B0604030504040204" pitchFamily="34" charset="0"/>
              </a:rPr>
              <a:t>(if the viewport is less than 480 pixels, the background-</a:t>
            </a:r>
            <a:r>
              <a:rPr lang="en-IN" sz="1350" dirty="0" err="1">
                <a:solidFill>
                  <a:srgbClr val="000000"/>
                </a:solidFill>
                <a:latin typeface="Verdana" panose="020B0604030504040204" pitchFamily="34" charset="0"/>
              </a:rPr>
              <a:t>color</a:t>
            </a:r>
            <a:r>
              <a:rPr lang="en-IN" sz="1350" dirty="0">
                <a:solidFill>
                  <a:srgbClr val="000000"/>
                </a:solidFill>
                <a:latin typeface="Verdana" panose="020B0604030504040204" pitchFamily="34" charset="0"/>
              </a:rPr>
              <a:t> will be pink):</a:t>
            </a:r>
            <a:endParaRPr lang="en-IN" sz="1350" dirty="0"/>
          </a:p>
        </p:txBody>
      </p:sp>
    </p:spTree>
    <p:extLst>
      <p:ext uri="{BB962C8B-B14F-4D97-AF65-F5344CB8AC3E}">
        <p14:creationId xmlns:p14="http://schemas.microsoft.com/office/powerpoint/2010/main" val="387982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(cont.)</a:t>
            </a:r>
          </a:p>
        </p:txBody>
      </p:sp>
      <p:sp>
        <p:nvSpPr>
          <p:cNvPr id="3" name="Content Placeholder 2"/>
          <p:cNvSpPr>
            <a:spLocks noGrp="1"/>
          </p:cNvSpPr>
          <p:nvPr>
            <p:ph idx="1"/>
          </p:nvPr>
        </p:nvSpPr>
        <p:spPr>
          <a:xfrm>
            <a:off x="808089" y="863445"/>
            <a:ext cx="8237527" cy="5283354"/>
          </a:xfrm>
        </p:spPr>
        <p:txBody>
          <a:bodyPr/>
          <a:lstStyle/>
          <a:p>
            <a:r>
              <a:rPr lang="en-US" dirty="0"/>
              <a:t>We can also use </a:t>
            </a:r>
            <a:r>
              <a:rPr lang="en-US" b="1" dirty="0"/>
              <a:t>and/or </a:t>
            </a:r>
            <a:r>
              <a:rPr lang="en-US" dirty="0"/>
              <a:t>logic in media query, for example</a:t>
            </a:r>
          </a:p>
          <a:p>
            <a:pPr lvl="1"/>
            <a:r>
              <a:rPr lang="en-US" dirty="0"/>
              <a:t>We can use </a:t>
            </a:r>
            <a:r>
              <a:rPr lang="en-US" b="1" dirty="0"/>
              <a:t>and</a:t>
            </a:r>
            <a:r>
              <a:rPr lang="en-US" dirty="0"/>
              <a:t> as a separator if we want two condition to satisfy before applying the CSS.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We can use </a:t>
            </a:r>
            <a:r>
              <a:rPr lang="en-US" b="1" dirty="0"/>
              <a:t>, </a:t>
            </a:r>
            <a:r>
              <a:rPr lang="en-US" dirty="0"/>
              <a:t>(comma) as a separator if we want anyone of the condition to satisfy before applying the CSS.</a:t>
            </a:r>
          </a:p>
        </p:txBody>
      </p:sp>
      <p:sp>
        <p:nvSpPr>
          <p:cNvPr id="4" name="TextBox 3"/>
          <p:cNvSpPr txBox="1"/>
          <p:nvPr/>
        </p:nvSpPr>
        <p:spPr>
          <a:xfrm>
            <a:off x="1219200" y="1845905"/>
            <a:ext cx="6526162" cy="13388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CSS</a:t>
            </a:r>
          </a:p>
          <a:p>
            <a:r>
              <a:rPr lang="en-US" sz="1350" dirty="0">
                <a:solidFill>
                  <a:schemeClr val="tx1"/>
                </a:solidFill>
                <a:latin typeface="Consolas" panose="020B0609020204030204" pitchFamily="49" charset="0"/>
              </a:rPr>
              <a:t>@media screen and (min-width: 600px) and (max-width: 900px) {</a:t>
            </a:r>
          </a:p>
          <a:p>
            <a:r>
              <a:rPr lang="en-US" sz="1350" dirty="0">
                <a:solidFill>
                  <a:schemeClr val="tx1"/>
                </a:solidFill>
                <a:latin typeface="Consolas" panose="020B0609020204030204" pitchFamily="49" charset="0"/>
              </a:rPr>
              <a:t>    body {</a:t>
            </a:r>
          </a:p>
          <a:p>
            <a:r>
              <a:rPr lang="en-US" sz="1350" dirty="0">
                <a:solidFill>
                  <a:schemeClr val="tx1"/>
                </a:solidFill>
                <a:latin typeface="Consolas" panose="020B0609020204030204" pitchFamily="49" charset="0"/>
              </a:rPr>
              <a:t>        color: blue;</a:t>
            </a:r>
          </a:p>
          <a:p>
            <a:r>
              <a:rPr lang="en-US" sz="1350" dirty="0">
                <a:solidFill>
                  <a:schemeClr val="tx1"/>
                </a:solidFill>
                <a:latin typeface="Consolas" panose="020B0609020204030204" pitchFamily="49" charset="0"/>
              </a:rPr>
              <a:t>    }</a:t>
            </a:r>
          </a:p>
          <a:p>
            <a:r>
              <a:rPr lang="en-US" sz="1350" dirty="0">
                <a:solidFill>
                  <a:schemeClr val="tx1"/>
                </a:solidFill>
                <a:latin typeface="Consolas" panose="020B0609020204030204" pitchFamily="49" charset="0"/>
              </a:rPr>
              <a:t>}</a:t>
            </a:r>
          </a:p>
        </p:txBody>
      </p:sp>
      <p:sp>
        <p:nvSpPr>
          <p:cNvPr id="5" name="TextBox 4"/>
          <p:cNvSpPr txBox="1"/>
          <p:nvPr/>
        </p:nvSpPr>
        <p:spPr>
          <a:xfrm>
            <a:off x="1308917" y="4170758"/>
            <a:ext cx="6526161" cy="13388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CSS</a:t>
            </a:r>
          </a:p>
          <a:p>
            <a:r>
              <a:rPr lang="en-US" sz="1350" dirty="0">
                <a:solidFill>
                  <a:schemeClr val="tx1"/>
                </a:solidFill>
                <a:latin typeface="Consolas" panose="020B0609020204030204" pitchFamily="49" charset="0"/>
              </a:rPr>
              <a:t>@media screen and (min-width: 600px), (orientation: landscape) {</a:t>
            </a:r>
          </a:p>
          <a:p>
            <a:r>
              <a:rPr lang="en-US" sz="1350" dirty="0">
                <a:solidFill>
                  <a:schemeClr val="tx1"/>
                </a:solidFill>
                <a:latin typeface="Consolas" panose="020B0609020204030204" pitchFamily="49" charset="0"/>
              </a:rPr>
              <a:t>    body {</a:t>
            </a:r>
          </a:p>
          <a:p>
            <a:r>
              <a:rPr lang="en-US" sz="1350" dirty="0">
                <a:solidFill>
                  <a:schemeClr val="tx1"/>
                </a:solidFill>
                <a:latin typeface="Consolas" panose="020B0609020204030204" pitchFamily="49" charset="0"/>
              </a:rPr>
              <a:t>        color: blue;</a:t>
            </a:r>
          </a:p>
          <a:p>
            <a:r>
              <a:rPr lang="en-US" sz="1350" dirty="0">
                <a:solidFill>
                  <a:schemeClr val="tx1"/>
                </a:solidFill>
                <a:latin typeface="Consolas" panose="020B0609020204030204" pitchFamily="49" charset="0"/>
              </a:rPr>
              <a:t>    }</a:t>
            </a:r>
          </a:p>
          <a:p>
            <a:r>
              <a:rPr lang="en-US" sz="135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6215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Gradients</a:t>
            </a:r>
          </a:p>
        </p:txBody>
      </p:sp>
      <p:sp>
        <p:nvSpPr>
          <p:cNvPr id="3" name="Content Placeholder 2"/>
          <p:cNvSpPr>
            <a:spLocks noGrp="1"/>
          </p:cNvSpPr>
          <p:nvPr>
            <p:ph idx="1"/>
          </p:nvPr>
        </p:nvSpPr>
        <p:spPr>
          <a:xfrm>
            <a:off x="1219200" y="863445"/>
            <a:ext cx="7826416" cy="5283354"/>
          </a:xfrm>
        </p:spPr>
        <p:txBody>
          <a:bodyPr/>
          <a:lstStyle/>
          <a:p>
            <a:r>
              <a:rPr lang="en-US" sz="2800" dirty="0"/>
              <a:t>CSS gradients let you display smooth transitions between two or more specified colors.</a:t>
            </a:r>
          </a:p>
          <a:p>
            <a:r>
              <a:rPr lang="en-US" sz="2800" dirty="0"/>
              <a:t>CSS defines two types of gradients:</a:t>
            </a:r>
          </a:p>
          <a:p>
            <a:pPr lvl="1"/>
            <a:r>
              <a:rPr lang="en-US" sz="2000" dirty="0"/>
              <a:t>Linear Gradients (goes down/up/left/right/diagonally)</a:t>
            </a:r>
          </a:p>
          <a:p>
            <a:pPr lvl="2"/>
            <a:r>
              <a:rPr lang="en-US" sz="1800" dirty="0"/>
              <a:t>To create a linear gradient you must define at least two color stops. </a:t>
            </a:r>
          </a:p>
          <a:p>
            <a:pPr lvl="2"/>
            <a:r>
              <a:rPr lang="en-US" sz="1800" dirty="0"/>
              <a:t>Color stops are the colors you want to render smooth transitions among. </a:t>
            </a:r>
          </a:p>
          <a:p>
            <a:pPr lvl="2"/>
            <a:r>
              <a:rPr lang="en-US" sz="1800" dirty="0"/>
              <a:t>You can also set a starting point and a direction (or an angle) along with the gradient effect.</a:t>
            </a:r>
          </a:p>
          <a:p>
            <a:pPr lvl="1"/>
            <a:r>
              <a:rPr lang="en-US" sz="2000" dirty="0"/>
              <a:t>Radial Gradients (defined by their center)</a:t>
            </a:r>
          </a:p>
          <a:p>
            <a:pPr lvl="2"/>
            <a:r>
              <a:rPr lang="en-US" sz="1800" dirty="0"/>
              <a:t>The radial-gradient() function sets a radial gradient as the background image.</a:t>
            </a:r>
          </a:p>
          <a:p>
            <a:pPr lvl="2"/>
            <a:r>
              <a:rPr lang="en-US" sz="1800" dirty="0"/>
              <a:t>A radial gradient is defined by its center.</a:t>
            </a:r>
          </a:p>
          <a:p>
            <a:pPr lvl="2"/>
            <a:r>
              <a:rPr lang="en-US" sz="1800" dirty="0"/>
              <a:t>To create a radial gradient you must define at least two color stops.</a:t>
            </a:r>
          </a:p>
          <a:p>
            <a:pPr lvl="2"/>
            <a:endParaRPr lang="en-US" sz="1800" dirty="0"/>
          </a:p>
          <a:p>
            <a:endParaRPr lang="en-US" sz="2800" dirty="0"/>
          </a:p>
        </p:txBody>
      </p:sp>
    </p:spTree>
    <p:extLst>
      <p:ext uri="{BB962C8B-B14F-4D97-AF65-F5344CB8AC3E}">
        <p14:creationId xmlns:p14="http://schemas.microsoft.com/office/powerpoint/2010/main" val="326150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Gradients</a:t>
            </a:r>
          </a:p>
        </p:txBody>
      </p:sp>
      <p:sp>
        <p:nvSpPr>
          <p:cNvPr id="3" name="Content Placeholder 2"/>
          <p:cNvSpPr>
            <a:spLocks noGrp="1"/>
          </p:cNvSpPr>
          <p:nvPr>
            <p:ph idx="1"/>
          </p:nvPr>
        </p:nvSpPr>
        <p:spPr>
          <a:xfrm>
            <a:off x="1188720" y="863444"/>
            <a:ext cx="7856896" cy="5842155"/>
          </a:xfrm>
        </p:spPr>
        <p:txBody>
          <a:bodyPr/>
          <a:lstStyle/>
          <a:p>
            <a:r>
              <a:rPr lang="en-US" sz="2400" dirty="0"/>
              <a:t>To create a linear gradient we must define at least two color stops. </a:t>
            </a:r>
          </a:p>
          <a:p>
            <a:r>
              <a:rPr lang="en-US" sz="2400" dirty="0"/>
              <a:t>Color stops are the colors we want to render smooth transitions among. </a:t>
            </a:r>
          </a:p>
          <a:p>
            <a:r>
              <a:rPr lang="en-US" sz="2400" dirty="0"/>
              <a:t>we can also set a starting point and a direction (or an angle) along with the gradient effect.</a:t>
            </a:r>
          </a:p>
          <a:p>
            <a:pPr lvl="1"/>
            <a:endParaRPr lang="en-US" sz="1800" dirty="0"/>
          </a:p>
          <a:p>
            <a:pPr lvl="1"/>
            <a:endParaRPr lang="en-US" sz="1800" dirty="0"/>
          </a:p>
          <a:p>
            <a:pPr lvl="1"/>
            <a:r>
              <a:rPr lang="en-US" sz="1800" dirty="0"/>
              <a:t>direction: </a:t>
            </a:r>
          </a:p>
          <a:p>
            <a:pPr lvl="2"/>
            <a:r>
              <a:rPr lang="en-US" sz="1600" dirty="0"/>
              <a:t>to bottom</a:t>
            </a:r>
          </a:p>
          <a:p>
            <a:pPr lvl="2"/>
            <a:r>
              <a:rPr lang="en-US" sz="1600" dirty="0"/>
              <a:t>to top</a:t>
            </a:r>
          </a:p>
          <a:p>
            <a:pPr lvl="2"/>
            <a:r>
              <a:rPr lang="en-US" sz="1600" dirty="0"/>
              <a:t>to right</a:t>
            </a:r>
          </a:p>
          <a:p>
            <a:pPr lvl="2"/>
            <a:r>
              <a:rPr lang="en-US" sz="1600" dirty="0"/>
              <a:t>to left</a:t>
            </a:r>
          </a:p>
          <a:p>
            <a:pPr lvl="2"/>
            <a:r>
              <a:rPr lang="en-US" sz="1600" dirty="0"/>
              <a:t>to bottom left</a:t>
            </a:r>
          </a:p>
          <a:p>
            <a:pPr lvl="2"/>
            <a:r>
              <a:rPr lang="en-US" sz="1600" dirty="0"/>
              <a:t>180deg</a:t>
            </a:r>
          </a:p>
          <a:p>
            <a:pPr lvl="2"/>
            <a:r>
              <a:rPr lang="en-US" sz="1600" dirty="0"/>
              <a:t>Etc…</a:t>
            </a:r>
          </a:p>
          <a:p>
            <a:endParaRPr lang="en-US" sz="2400" dirty="0"/>
          </a:p>
          <a:p>
            <a:endParaRPr lang="en-US" sz="2400" dirty="0"/>
          </a:p>
        </p:txBody>
      </p:sp>
      <p:sp>
        <p:nvSpPr>
          <p:cNvPr id="5" name="TextBox 4"/>
          <p:cNvSpPr txBox="1"/>
          <p:nvPr/>
        </p:nvSpPr>
        <p:spPr>
          <a:xfrm>
            <a:off x="1188720" y="3437385"/>
            <a:ext cx="7856896" cy="5847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background-</a:t>
            </a:r>
            <a:r>
              <a:rPr lang="en-US" sz="1600" b="1" dirty="0">
                <a:solidFill>
                  <a:schemeClr val="tx1"/>
                </a:solidFill>
                <a:latin typeface="Consolas" panose="020B0609020204030204" pitchFamily="49" charset="0"/>
              </a:rPr>
              <a:t>image</a:t>
            </a:r>
            <a:r>
              <a:rPr lang="en-US" sz="1600" dirty="0">
                <a:solidFill>
                  <a:schemeClr val="tx1"/>
                </a:solidFill>
                <a:latin typeface="Consolas" panose="020B0609020204030204" pitchFamily="49" charset="0"/>
              </a:rPr>
              <a:t>: linear-gradient(</a:t>
            </a:r>
            <a:r>
              <a:rPr lang="en-US" sz="1600" i="1" dirty="0">
                <a:solidFill>
                  <a:schemeClr val="tx1"/>
                </a:solidFill>
                <a:latin typeface="Consolas" panose="020B0609020204030204" pitchFamily="49" charset="0"/>
              </a:rPr>
              <a:t>direction</a:t>
            </a:r>
            <a:r>
              <a:rPr lang="en-US" sz="1600" dirty="0">
                <a:solidFill>
                  <a:schemeClr val="tx1"/>
                </a:solidFill>
                <a:latin typeface="Consolas" panose="020B0609020204030204" pitchFamily="49" charset="0"/>
              </a:rPr>
              <a:t>, </a:t>
            </a:r>
            <a:r>
              <a:rPr lang="en-US" sz="1600" i="1" dirty="0">
                <a:solidFill>
                  <a:schemeClr val="tx1"/>
                </a:solidFill>
                <a:latin typeface="Consolas" panose="020B0609020204030204" pitchFamily="49" charset="0"/>
              </a:rPr>
              <a:t>color-stop1</a:t>
            </a:r>
            <a:r>
              <a:rPr lang="en-US" sz="1600" dirty="0">
                <a:solidFill>
                  <a:schemeClr val="tx1"/>
                </a:solidFill>
                <a:latin typeface="Consolas" panose="020B0609020204030204" pitchFamily="49" charset="0"/>
              </a:rPr>
              <a:t>, </a:t>
            </a:r>
            <a:r>
              <a:rPr lang="en-US" sz="1600" i="1" dirty="0">
                <a:solidFill>
                  <a:schemeClr val="tx1"/>
                </a:solidFill>
                <a:latin typeface="Consolas" panose="020B0609020204030204" pitchFamily="49" charset="0"/>
              </a:rPr>
              <a:t>color-stop2, ...</a:t>
            </a:r>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1360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Gradients (Example)</a:t>
            </a:r>
          </a:p>
        </p:txBody>
      </p:sp>
      <p:sp>
        <p:nvSpPr>
          <p:cNvPr id="3" name="Content Placeholder 2"/>
          <p:cNvSpPr>
            <a:spLocks noGrp="1"/>
          </p:cNvSpPr>
          <p:nvPr>
            <p:ph idx="1"/>
          </p:nvPr>
        </p:nvSpPr>
        <p:spPr/>
        <p:txBody>
          <a:bodyPr/>
          <a:lstStyle/>
          <a:p>
            <a:r>
              <a:rPr lang="en-US" dirty="0"/>
              <a:t>Example:</a:t>
            </a:r>
          </a:p>
          <a:p>
            <a:endParaRPr lang="en-US" dirty="0"/>
          </a:p>
          <a:p>
            <a:endParaRPr lang="en-US" dirty="0"/>
          </a:p>
          <a:p>
            <a:r>
              <a:rPr lang="en-US" dirty="0"/>
              <a:t>Output:</a:t>
            </a:r>
          </a:p>
          <a:p>
            <a:endParaRPr lang="en-US" dirty="0"/>
          </a:p>
        </p:txBody>
      </p:sp>
      <p:sp>
        <p:nvSpPr>
          <p:cNvPr id="4" name="TextBox 3"/>
          <p:cNvSpPr txBox="1"/>
          <p:nvPr/>
        </p:nvSpPr>
        <p:spPr>
          <a:xfrm>
            <a:off x="365832" y="1854865"/>
            <a:ext cx="7556791" cy="5078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chemeClr val="tx1"/>
                </a:solidFill>
              </a:rPr>
              <a:t>CSS</a:t>
            </a:r>
          </a:p>
          <a:p>
            <a:r>
              <a:rPr lang="en-US" sz="1350" dirty="0">
                <a:solidFill>
                  <a:schemeClr val="tx1"/>
                </a:solidFill>
                <a:latin typeface="Consolas" panose="020B0609020204030204" pitchFamily="49" charset="0"/>
              </a:rPr>
              <a:t>background-image: linear-gradient(red, yellow);</a:t>
            </a:r>
          </a:p>
        </p:txBody>
      </p:sp>
      <p:pic>
        <p:nvPicPr>
          <p:cNvPr id="5" name="Picture 4"/>
          <p:cNvPicPr>
            <a:picLocks noChangeAspect="1"/>
          </p:cNvPicPr>
          <p:nvPr/>
        </p:nvPicPr>
        <p:blipFill>
          <a:blip r:embed="rId2"/>
          <a:stretch>
            <a:fillRect/>
          </a:stretch>
        </p:blipFill>
        <p:spPr>
          <a:xfrm>
            <a:off x="1783113" y="2971800"/>
            <a:ext cx="5577769" cy="2826110"/>
          </a:xfrm>
          <a:prstGeom prst="rect">
            <a:avLst/>
          </a:prstGeom>
        </p:spPr>
      </p:pic>
    </p:spTree>
    <p:extLst>
      <p:ext uri="{BB962C8B-B14F-4D97-AF65-F5344CB8AC3E}">
        <p14:creationId xmlns:p14="http://schemas.microsoft.com/office/powerpoint/2010/main" val="408046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5216-C4B4-4247-8D48-221CDA7DD79C}"/>
              </a:ext>
            </a:extLst>
          </p:cNvPr>
          <p:cNvSpPr>
            <a:spLocks noGrp="1"/>
          </p:cNvSpPr>
          <p:nvPr>
            <p:ph type="title"/>
          </p:nvPr>
        </p:nvSpPr>
        <p:spPr/>
        <p:txBody>
          <a:bodyPr/>
          <a:lstStyle/>
          <a:p>
            <a:r>
              <a:rPr lang="en-IN" sz="2700" dirty="0"/>
              <a:t>Linear Gradient - Transparency</a:t>
            </a:r>
            <a:endParaRPr lang="en-IN" dirty="0"/>
          </a:p>
        </p:txBody>
      </p:sp>
      <p:sp>
        <p:nvSpPr>
          <p:cNvPr id="3" name="Content Placeholder 2">
            <a:extLst>
              <a:ext uri="{FF2B5EF4-FFF2-40B4-BE49-F238E27FC236}">
                <a16:creationId xmlns:a16="http://schemas.microsoft.com/office/drawing/2014/main" id="{19A58D3C-C498-46B3-81C3-08B3D1AA1F6F}"/>
              </a:ext>
            </a:extLst>
          </p:cNvPr>
          <p:cNvSpPr>
            <a:spLocks noGrp="1"/>
          </p:cNvSpPr>
          <p:nvPr>
            <p:ph idx="1"/>
          </p:nvPr>
        </p:nvSpPr>
        <p:spPr>
          <a:xfrm>
            <a:off x="1219200" y="863445"/>
            <a:ext cx="7826416" cy="5283354"/>
          </a:xfrm>
        </p:spPr>
        <p:txBody>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a:t>
            </a:r>
          </a:p>
          <a:p>
            <a:pPr marL="0" indent="0">
              <a:buNone/>
            </a:pPr>
            <a:r>
              <a:rPr lang="en-IN" dirty="0"/>
              <a:t>#grad1 {</a:t>
            </a:r>
          </a:p>
          <a:p>
            <a:pPr marL="0" indent="0">
              <a:buNone/>
            </a:pPr>
            <a:r>
              <a:rPr lang="en-IN" dirty="0"/>
              <a:t>  height: 200px;</a:t>
            </a:r>
          </a:p>
          <a:p>
            <a:pPr marL="0" indent="0">
              <a:buNone/>
            </a:pPr>
            <a:r>
              <a:rPr lang="en-IN" dirty="0"/>
              <a:t>  background-image: linear-gradient(to right, </a:t>
            </a:r>
            <a:r>
              <a:rPr lang="en-IN" dirty="0" err="1"/>
              <a:t>rgba</a:t>
            </a:r>
            <a:r>
              <a:rPr lang="en-IN" dirty="0"/>
              <a:t>(255,0,0,0), </a:t>
            </a:r>
            <a:r>
              <a:rPr lang="en-IN" dirty="0" err="1"/>
              <a:t>rgba</a:t>
            </a:r>
            <a:r>
              <a:rPr lang="en-IN" dirty="0"/>
              <a:t>(255,0,0,1));</a:t>
            </a:r>
          </a:p>
          <a:p>
            <a:pPr marL="0" indent="0">
              <a:buNone/>
            </a:pPr>
            <a:r>
              <a:rPr lang="en-IN" dirty="0"/>
              <a:t>}</a:t>
            </a:r>
          </a:p>
          <a:p>
            <a:pPr marL="0" indent="0">
              <a:buNone/>
            </a:pPr>
            <a:r>
              <a:rPr lang="en-IN" dirty="0"/>
              <a:t>&lt;/style&gt;</a:t>
            </a:r>
          </a:p>
          <a:p>
            <a:pPr marL="0" indent="0">
              <a:buNone/>
            </a:pPr>
            <a:r>
              <a:rPr lang="en-IN" dirty="0"/>
              <a:t>&lt;/head&gt;</a:t>
            </a:r>
          </a:p>
          <a:p>
            <a:pPr marL="0" indent="0">
              <a:buNone/>
            </a:pPr>
            <a:r>
              <a:rPr lang="en-IN" dirty="0"/>
              <a:t>&lt;body&gt;</a:t>
            </a:r>
          </a:p>
          <a:p>
            <a:pPr marL="0" indent="0">
              <a:buNone/>
            </a:pPr>
            <a:r>
              <a:rPr lang="en-IN" dirty="0"/>
              <a:t>&lt;h1&gt;Linear Gradient - Transparency&lt;/h1&gt;</a:t>
            </a:r>
          </a:p>
          <a:p>
            <a:pPr marL="0" indent="0">
              <a:buNone/>
            </a:pPr>
            <a:r>
              <a:rPr lang="en-IN" dirty="0"/>
              <a:t>&lt;p&gt;To add transparency, we use the </a:t>
            </a:r>
            <a:r>
              <a:rPr lang="en-IN" dirty="0" err="1"/>
              <a:t>rgba</a:t>
            </a:r>
            <a:r>
              <a:rPr lang="en-IN" dirty="0"/>
              <a:t>() function to define the </a:t>
            </a:r>
            <a:r>
              <a:rPr lang="en-IN" dirty="0" err="1"/>
              <a:t>color</a:t>
            </a:r>
            <a:r>
              <a:rPr lang="en-IN" dirty="0"/>
              <a:t> stops. The last parameter in the </a:t>
            </a:r>
            <a:r>
              <a:rPr lang="en-IN" dirty="0" err="1"/>
              <a:t>rgba</a:t>
            </a:r>
            <a:r>
              <a:rPr lang="en-IN" dirty="0"/>
              <a:t>() function can be a value from 0 to 1, and it defines the transparency of the </a:t>
            </a:r>
            <a:r>
              <a:rPr lang="en-IN" dirty="0" err="1"/>
              <a:t>color</a:t>
            </a:r>
            <a:r>
              <a:rPr lang="en-IN" dirty="0"/>
              <a:t>: 0 indicates full transparency, 1 indicates full </a:t>
            </a:r>
            <a:r>
              <a:rPr lang="en-IN" dirty="0" err="1"/>
              <a:t>color</a:t>
            </a:r>
            <a:r>
              <a:rPr lang="en-IN" dirty="0"/>
              <a:t> (no transparency).&lt;/p&gt;</a:t>
            </a:r>
          </a:p>
          <a:p>
            <a:pPr marL="0" indent="0">
              <a:buNone/>
            </a:pPr>
            <a:r>
              <a:rPr lang="en-IN" dirty="0"/>
              <a:t>&lt;div id="grad1"&gt;&lt;/div&gt;</a:t>
            </a:r>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53216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8C8D-3CDA-41E7-8D4E-06FFCE494FF0}"/>
              </a:ext>
            </a:extLst>
          </p:cNvPr>
          <p:cNvSpPr>
            <a:spLocks noGrp="1"/>
          </p:cNvSpPr>
          <p:nvPr>
            <p:ph type="title"/>
          </p:nvPr>
        </p:nvSpPr>
        <p:spPr/>
        <p:txBody>
          <a:bodyPr/>
          <a:lstStyle/>
          <a:p>
            <a:r>
              <a:rPr lang="en-IN" sz="2400" dirty="0"/>
              <a:t>Repeating Linear Gradient</a:t>
            </a:r>
            <a:endParaRPr lang="en-IN" dirty="0"/>
          </a:p>
        </p:txBody>
      </p:sp>
      <p:sp>
        <p:nvSpPr>
          <p:cNvPr id="3" name="Content Placeholder 2">
            <a:extLst>
              <a:ext uri="{FF2B5EF4-FFF2-40B4-BE49-F238E27FC236}">
                <a16:creationId xmlns:a16="http://schemas.microsoft.com/office/drawing/2014/main" id="{5E594F9C-E31C-4054-AB65-D6C8FCF6352E}"/>
              </a:ext>
            </a:extLst>
          </p:cNvPr>
          <p:cNvSpPr>
            <a:spLocks noGrp="1"/>
          </p:cNvSpPr>
          <p:nvPr>
            <p:ph idx="1"/>
          </p:nvPr>
        </p:nvSpPr>
        <p:spPr>
          <a:xfrm>
            <a:off x="98384" y="709920"/>
            <a:ext cx="4473615" cy="4700338"/>
          </a:xfrm>
        </p:spPr>
        <p:txBody>
          <a:bodyPr/>
          <a:lstStyle/>
          <a:p>
            <a:pPr marL="0" indent="0">
              <a:buNone/>
            </a:pPr>
            <a:r>
              <a:rPr lang="en-IN" sz="1200" dirty="0"/>
              <a:t>&lt;!DOCTYPE html&gt;</a:t>
            </a:r>
          </a:p>
          <a:p>
            <a:pPr marL="0" indent="0">
              <a:buNone/>
            </a:pPr>
            <a:r>
              <a:rPr lang="en-IN" sz="1200" dirty="0"/>
              <a:t>&lt;html&gt;</a:t>
            </a:r>
          </a:p>
          <a:p>
            <a:pPr marL="0" indent="0">
              <a:buNone/>
            </a:pPr>
            <a:r>
              <a:rPr lang="en-IN" sz="1200" dirty="0"/>
              <a:t>&lt;head&gt;</a:t>
            </a:r>
          </a:p>
          <a:p>
            <a:pPr marL="0" indent="0">
              <a:buNone/>
            </a:pPr>
            <a:r>
              <a:rPr lang="en-IN" sz="1200" dirty="0"/>
              <a:t>&lt;style&gt;</a:t>
            </a:r>
          </a:p>
          <a:p>
            <a:pPr marL="0" indent="0">
              <a:buNone/>
            </a:pPr>
            <a:r>
              <a:rPr lang="en-IN" sz="1200" dirty="0"/>
              <a:t>#grad1 {</a:t>
            </a:r>
          </a:p>
          <a:p>
            <a:pPr marL="0" indent="0">
              <a:buNone/>
            </a:pPr>
            <a:r>
              <a:rPr lang="en-IN" sz="1200" dirty="0"/>
              <a:t>  height: 200px;</a:t>
            </a:r>
          </a:p>
          <a:p>
            <a:pPr marL="0" indent="0">
              <a:buNone/>
            </a:pPr>
            <a:r>
              <a:rPr lang="en-IN" sz="1200" dirty="0"/>
              <a:t>  background-</a:t>
            </a:r>
            <a:r>
              <a:rPr lang="en-IN" sz="1200" dirty="0" err="1"/>
              <a:t>color</a:t>
            </a:r>
            <a:r>
              <a:rPr lang="en-IN" sz="1200" dirty="0"/>
              <a:t>: red; /* For browsers that do not support gradients */</a:t>
            </a:r>
          </a:p>
          <a:p>
            <a:pPr marL="0" indent="0">
              <a:buNone/>
            </a:pPr>
            <a:r>
              <a:rPr lang="en-IN" sz="1200" dirty="0"/>
              <a:t>  background-image: repeating-linear-gradient(red, yellow 10%, green 20%);</a:t>
            </a:r>
          </a:p>
          <a:p>
            <a:pPr marL="0" indent="0">
              <a:buNone/>
            </a:pPr>
            <a:r>
              <a:rPr lang="en-IN" sz="1200" dirty="0"/>
              <a:t>}</a:t>
            </a:r>
          </a:p>
          <a:p>
            <a:pPr marL="0" indent="0">
              <a:buNone/>
            </a:pPr>
            <a:r>
              <a:rPr lang="en-IN" sz="1200" dirty="0"/>
              <a:t>#grad2 {</a:t>
            </a:r>
          </a:p>
          <a:p>
            <a:pPr marL="0" indent="0">
              <a:buNone/>
            </a:pPr>
            <a:r>
              <a:rPr lang="en-IN" sz="1200" dirty="0"/>
              <a:t>  height: 200px;</a:t>
            </a:r>
          </a:p>
          <a:p>
            <a:pPr marL="0" indent="0">
              <a:buNone/>
            </a:pPr>
            <a:r>
              <a:rPr lang="en-IN" sz="1200" dirty="0"/>
              <a:t>  background-</a:t>
            </a:r>
            <a:r>
              <a:rPr lang="en-IN" sz="1200" dirty="0" err="1"/>
              <a:t>color</a:t>
            </a:r>
            <a:r>
              <a:rPr lang="en-IN" sz="1200" dirty="0"/>
              <a:t>: red; /* For browsers that do not support gradients */</a:t>
            </a:r>
          </a:p>
          <a:p>
            <a:pPr marL="0" indent="0">
              <a:buNone/>
            </a:pPr>
            <a:r>
              <a:rPr lang="en-IN" sz="1200" dirty="0"/>
              <a:t>  background-image: repeating-linear-gradient(45deg,red,yellow 7%,green 10%);</a:t>
            </a:r>
          </a:p>
          <a:p>
            <a:pPr marL="0" indent="0">
              <a:buNone/>
            </a:pPr>
            <a:r>
              <a:rPr lang="en-IN" sz="1200" dirty="0"/>
              <a:t>}</a:t>
            </a:r>
          </a:p>
          <a:p>
            <a:pPr marL="0" indent="0">
              <a:buNone/>
            </a:pPr>
            <a:r>
              <a:rPr lang="en-IN" sz="1200" dirty="0"/>
              <a:t>#grad3 {</a:t>
            </a:r>
          </a:p>
          <a:p>
            <a:pPr marL="0" indent="0">
              <a:buNone/>
            </a:pPr>
            <a:r>
              <a:rPr lang="en-IN" sz="1200" dirty="0"/>
              <a:t>  height: 200px;</a:t>
            </a:r>
          </a:p>
          <a:p>
            <a:pPr marL="0" indent="0">
              <a:buNone/>
            </a:pPr>
            <a:r>
              <a:rPr lang="en-IN" sz="1200" dirty="0"/>
              <a:t>  background-</a:t>
            </a:r>
            <a:r>
              <a:rPr lang="en-IN" sz="1200" dirty="0" err="1"/>
              <a:t>color</a:t>
            </a:r>
            <a:r>
              <a:rPr lang="en-IN" sz="1200" dirty="0"/>
              <a:t>: red; /* For browsers that do not support gradients */</a:t>
            </a:r>
          </a:p>
          <a:p>
            <a:pPr marL="0" indent="0">
              <a:buNone/>
            </a:pPr>
            <a:r>
              <a:rPr lang="en-IN" sz="1200" dirty="0"/>
              <a:t>  background-image: repeating-linear-gradient(190deg,red,yellow 7%,green 10%);</a:t>
            </a:r>
          </a:p>
          <a:p>
            <a:pPr marL="0" indent="0">
              <a:buNone/>
            </a:pPr>
            <a:r>
              <a:rPr lang="en-IN" sz="1200" dirty="0"/>
              <a:t>}</a:t>
            </a:r>
          </a:p>
          <a:p>
            <a:pPr marL="0" indent="0">
              <a:buNone/>
            </a:pPr>
            <a:endParaRPr lang="en-IN" sz="1200" dirty="0"/>
          </a:p>
        </p:txBody>
      </p:sp>
      <p:sp>
        <p:nvSpPr>
          <p:cNvPr id="5" name="TextBox 4">
            <a:extLst>
              <a:ext uri="{FF2B5EF4-FFF2-40B4-BE49-F238E27FC236}">
                <a16:creationId xmlns:a16="http://schemas.microsoft.com/office/drawing/2014/main" id="{1D4DF728-3CA1-4D3F-BB63-5529BAFA5564}"/>
              </a:ext>
            </a:extLst>
          </p:cNvPr>
          <p:cNvSpPr txBox="1"/>
          <p:nvPr/>
        </p:nvSpPr>
        <p:spPr>
          <a:xfrm>
            <a:off x="4571998" y="1389691"/>
            <a:ext cx="4594160" cy="5658985"/>
          </a:xfrm>
          <a:prstGeom prst="rect">
            <a:avLst/>
          </a:prstGeom>
          <a:noFill/>
        </p:spPr>
        <p:txBody>
          <a:bodyPr wrap="square">
            <a:spAutoFit/>
          </a:bodyPr>
          <a:lstStyle/>
          <a:p>
            <a:pPr algn="just">
              <a:lnSpc>
                <a:spcPct val="90000"/>
              </a:lnSpc>
              <a:spcBef>
                <a:spcPts val="750"/>
              </a:spcBef>
              <a:buClr>
                <a:schemeClr val="tx1"/>
              </a:buClr>
            </a:pPr>
            <a:r>
              <a:rPr lang="en-IN" sz="1200" dirty="0"/>
              <a:t>#grad4 {</a:t>
            </a:r>
          </a:p>
          <a:p>
            <a:pPr algn="just">
              <a:lnSpc>
                <a:spcPct val="90000"/>
              </a:lnSpc>
              <a:spcBef>
                <a:spcPts val="750"/>
              </a:spcBef>
              <a:buClr>
                <a:schemeClr val="tx1"/>
              </a:buClr>
            </a:pPr>
            <a:r>
              <a:rPr lang="en-IN" sz="1200" dirty="0"/>
              <a:t>  height: 200px;</a:t>
            </a:r>
          </a:p>
          <a:p>
            <a:pPr algn="just">
              <a:lnSpc>
                <a:spcPct val="90000"/>
              </a:lnSpc>
              <a:spcBef>
                <a:spcPts val="750"/>
              </a:spcBef>
              <a:buClr>
                <a:schemeClr val="tx1"/>
              </a:buClr>
            </a:pPr>
            <a:r>
              <a:rPr lang="en-IN" sz="1200" dirty="0"/>
              <a:t>  background-</a:t>
            </a:r>
            <a:r>
              <a:rPr lang="en-IN" sz="1200" dirty="0" err="1"/>
              <a:t>color</a:t>
            </a:r>
            <a:r>
              <a:rPr lang="en-IN" sz="1200" dirty="0"/>
              <a:t>: red; /* For browsers that do not support gradients */</a:t>
            </a:r>
          </a:p>
          <a:p>
            <a:pPr algn="just">
              <a:lnSpc>
                <a:spcPct val="90000"/>
              </a:lnSpc>
              <a:spcBef>
                <a:spcPts val="750"/>
              </a:spcBef>
              <a:buClr>
                <a:schemeClr val="tx1"/>
              </a:buClr>
            </a:pPr>
            <a:r>
              <a:rPr lang="en-IN" sz="1200" dirty="0"/>
              <a:t>  background-image: repeating-linear-gradient(90deg,red,yellow 7%,green 10%);</a:t>
            </a:r>
          </a:p>
          <a:p>
            <a:pPr algn="just">
              <a:lnSpc>
                <a:spcPct val="90000"/>
              </a:lnSpc>
              <a:spcBef>
                <a:spcPts val="750"/>
              </a:spcBef>
              <a:buClr>
                <a:schemeClr val="tx1"/>
              </a:buClr>
            </a:pPr>
            <a:r>
              <a:rPr lang="en-IN" sz="1200" dirty="0"/>
              <a:t>}</a:t>
            </a:r>
          </a:p>
          <a:p>
            <a:pPr algn="just">
              <a:lnSpc>
                <a:spcPct val="90000"/>
              </a:lnSpc>
              <a:spcBef>
                <a:spcPts val="750"/>
              </a:spcBef>
              <a:buClr>
                <a:schemeClr val="tx1"/>
              </a:buClr>
            </a:pPr>
            <a:r>
              <a:rPr lang="en-IN" sz="1200" dirty="0"/>
              <a:t>&lt;/style&gt;</a:t>
            </a:r>
          </a:p>
          <a:p>
            <a:pPr algn="just">
              <a:lnSpc>
                <a:spcPct val="90000"/>
              </a:lnSpc>
              <a:spcBef>
                <a:spcPts val="750"/>
              </a:spcBef>
              <a:buClr>
                <a:schemeClr val="tx1"/>
              </a:buClr>
            </a:pPr>
            <a:r>
              <a:rPr lang="en-IN" sz="1200" dirty="0"/>
              <a:t>&lt;/head&gt;</a:t>
            </a:r>
          </a:p>
          <a:p>
            <a:pPr algn="just">
              <a:lnSpc>
                <a:spcPct val="90000"/>
              </a:lnSpc>
              <a:spcBef>
                <a:spcPts val="750"/>
              </a:spcBef>
              <a:buClr>
                <a:schemeClr val="tx1"/>
              </a:buClr>
            </a:pPr>
            <a:r>
              <a:rPr lang="en-IN" sz="1200" dirty="0"/>
              <a:t>&lt;body&gt;</a:t>
            </a:r>
          </a:p>
          <a:p>
            <a:pPr algn="just">
              <a:lnSpc>
                <a:spcPct val="90000"/>
              </a:lnSpc>
              <a:spcBef>
                <a:spcPts val="750"/>
              </a:spcBef>
              <a:buClr>
                <a:schemeClr val="tx1"/>
              </a:buClr>
            </a:pPr>
            <a:r>
              <a:rPr lang="en-IN" sz="1200" dirty="0"/>
              <a:t>&lt;h1&gt;Repeating Linear Gradient&lt;/h1&gt;</a:t>
            </a:r>
          </a:p>
          <a:p>
            <a:pPr algn="just">
              <a:lnSpc>
                <a:spcPct val="90000"/>
              </a:lnSpc>
              <a:spcBef>
                <a:spcPts val="750"/>
              </a:spcBef>
              <a:buClr>
                <a:schemeClr val="tx1"/>
              </a:buClr>
            </a:pPr>
            <a:r>
              <a:rPr lang="en-IN" sz="1200" dirty="0"/>
              <a:t>&lt;div id="grad1"&gt;&lt;/div&gt;</a:t>
            </a:r>
          </a:p>
          <a:p>
            <a:pPr algn="just">
              <a:lnSpc>
                <a:spcPct val="90000"/>
              </a:lnSpc>
              <a:spcBef>
                <a:spcPts val="750"/>
              </a:spcBef>
              <a:buClr>
                <a:schemeClr val="tx1"/>
              </a:buClr>
            </a:pPr>
            <a:r>
              <a:rPr lang="en-IN" sz="1200" dirty="0"/>
              <a:t>&lt;p&gt;A repeating gradient on 45deg axe starting red and finishing green:&lt;/p&gt;</a:t>
            </a:r>
          </a:p>
          <a:p>
            <a:pPr algn="just">
              <a:lnSpc>
                <a:spcPct val="90000"/>
              </a:lnSpc>
              <a:spcBef>
                <a:spcPts val="750"/>
              </a:spcBef>
              <a:buClr>
                <a:schemeClr val="tx1"/>
              </a:buClr>
            </a:pPr>
            <a:r>
              <a:rPr lang="en-IN" sz="1200" dirty="0"/>
              <a:t>&lt;div id="grad2"&gt;&lt;/div&gt;</a:t>
            </a:r>
          </a:p>
          <a:p>
            <a:pPr algn="just">
              <a:lnSpc>
                <a:spcPct val="90000"/>
              </a:lnSpc>
              <a:spcBef>
                <a:spcPts val="750"/>
              </a:spcBef>
              <a:buClr>
                <a:schemeClr val="tx1"/>
              </a:buClr>
            </a:pPr>
            <a:r>
              <a:rPr lang="en-IN" sz="1200" dirty="0"/>
              <a:t>&lt;p&gt;A repeating gradient on 190deg axe starting red and finishing green:&lt;/p&gt;</a:t>
            </a:r>
          </a:p>
          <a:p>
            <a:pPr algn="just">
              <a:lnSpc>
                <a:spcPct val="90000"/>
              </a:lnSpc>
              <a:spcBef>
                <a:spcPts val="750"/>
              </a:spcBef>
              <a:buClr>
                <a:schemeClr val="tx1"/>
              </a:buClr>
            </a:pPr>
            <a:r>
              <a:rPr lang="en-IN" sz="1200" dirty="0"/>
              <a:t>&lt;div id="grad3"&gt;&lt;/div&gt;</a:t>
            </a:r>
          </a:p>
          <a:p>
            <a:pPr algn="just">
              <a:lnSpc>
                <a:spcPct val="90000"/>
              </a:lnSpc>
              <a:spcBef>
                <a:spcPts val="750"/>
              </a:spcBef>
              <a:buClr>
                <a:schemeClr val="tx1"/>
              </a:buClr>
            </a:pPr>
            <a:r>
              <a:rPr lang="en-IN" sz="1200" dirty="0"/>
              <a:t>&lt;p&gt;A repeating gradient on 90deg axe starting red and finishing green:&lt;/p&gt;</a:t>
            </a:r>
          </a:p>
          <a:p>
            <a:pPr algn="just">
              <a:lnSpc>
                <a:spcPct val="90000"/>
              </a:lnSpc>
              <a:spcBef>
                <a:spcPts val="750"/>
              </a:spcBef>
              <a:buClr>
                <a:schemeClr val="tx1"/>
              </a:buClr>
            </a:pPr>
            <a:r>
              <a:rPr lang="en-IN" sz="1200" dirty="0"/>
              <a:t>&lt;div id="grad4"&gt;&lt;/div&gt;</a:t>
            </a:r>
          </a:p>
          <a:p>
            <a:pPr algn="just">
              <a:lnSpc>
                <a:spcPct val="90000"/>
              </a:lnSpc>
              <a:spcBef>
                <a:spcPts val="750"/>
              </a:spcBef>
              <a:buClr>
                <a:schemeClr val="tx1"/>
              </a:buClr>
            </a:pPr>
            <a:r>
              <a:rPr lang="en-IN" sz="1200" dirty="0"/>
              <a:t>&lt;/body&gt;</a:t>
            </a:r>
          </a:p>
          <a:p>
            <a:pPr algn="just">
              <a:lnSpc>
                <a:spcPct val="90000"/>
              </a:lnSpc>
              <a:spcBef>
                <a:spcPts val="750"/>
              </a:spcBef>
              <a:buClr>
                <a:schemeClr val="tx1"/>
              </a:buClr>
            </a:pPr>
            <a:r>
              <a:rPr lang="en-IN" sz="1200" dirty="0"/>
              <a:t>&lt;/html&gt;</a:t>
            </a:r>
          </a:p>
        </p:txBody>
      </p:sp>
    </p:spTree>
    <p:extLst>
      <p:ext uri="{BB962C8B-B14F-4D97-AF65-F5344CB8AC3E}">
        <p14:creationId xmlns:p14="http://schemas.microsoft.com/office/powerpoint/2010/main" val="4023161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Gradients</a:t>
            </a:r>
          </a:p>
        </p:txBody>
      </p:sp>
      <p:sp>
        <p:nvSpPr>
          <p:cNvPr id="3" name="Content Placeholder 2"/>
          <p:cNvSpPr>
            <a:spLocks noGrp="1"/>
          </p:cNvSpPr>
          <p:nvPr>
            <p:ph idx="1"/>
          </p:nvPr>
        </p:nvSpPr>
        <p:spPr>
          <a:xfrm>
            <a:off x="990600" y="863445"/>
            <a:ext cx="8055016" cy="5283354"/>
          </a:xfrm>
        </p:spPr>
        <p:txBody>
          <a:bodyPr/>
          <a:lstStyle/>
          <a:p>
            <a:r>
              <a:rPr lang="en-IN" sz="2400" dirty="0"/>
              <a:t>A radial gradient is defined by its </a:t>
            </a:r>
            <a:r>
              <a:rPr lang="en-IN" sz="2400" dirty="0" err="1"/>
              <a:t>center</a:t>
            </a:r>
            <a:r>
              <a:rPr lang="en-IN" sz="2400" dirty="0"/>
              <a:t>.</a:t>
            </a:r>
          </a:p>
          <a:p>
            <a:r>
              <a:rPr lang="en-IN" sz="2400" dirty="0"/>
              <a:t>To create a radial gradient you must also define at least two </a:t>
            </a:r>
            <a:r>
              <a:rPr lang="en-IN" sz="2400" dirty="0" err="1"/>
              <a:t>color</a:t>
            </a:r>
            <a:r>
              <a:rPr lang="en-IN" sz="2400" dirty="0"/>
              <a:t> stops.</a:t>
            </a:r>
          </a:p>
          <a:p>
            <a:r>
              <a:rPr lang="en-IN" sz="2400" dirty="0"/>
              <a:t>By default, shape is ellipse, size is farthest-corner, and position is </a:t>
            </a:r>
            <a:r>
              <a:rPr lang="en-IN" sz="2400" dirty="0" err="1"/>
              <a:t>center</a:t>
            </a:r>
            <a:r>
              <a:rPr lang="en-IN" sz="2400" dirty="0"/>
              <a:t>.</a:t>
            </a:r>
            <a:endParaRPr lang="en-US" sz="2400" dirty="0"/>
          </a:p>
          <a:p>
            <a:pPr lvl="1"/>
            <a:r>
              <a:rPr lang="en-US" sz="1800" dirty="0"/>
              <a:t>shape: </a:t>
            </a:r>
          </a:p>
          <a:p>
            <a:pPr lvl="2"/>
            <a:r>
              <a:rPr lang="en-US" sz="1600" dirty="0"/>
              <a:t>Ellipse (</a:t>
            </a:r>
            <a:r>
              <a:rPr lang="en-US" sz="1600" dirty="0" err="1"/>
              <a:t>defalt</a:t>
            </a:r>
            <a:r>
              <a:rPr lang="en-US" sz="1600" dirty="0"/>
              <a:t>)</a:t>
            </a:r>
          </a:p>
          <a:p>
            <a:pPr lvl="2"/>
            <a:r>
              <a:rPr lang="en-US" sz="1600" dirty="0"/>
              <a:t>Circle</a:t>
            </a:r>
          </a:p>
          <a:p>
            <a:pPr lvl="1"/>
            <a:r>
              <a:rPr lang="en-US" sz="1800" dirty="0"/>
              <a:t>size:</a:t>
            </a:r>
          </a:p>
          <a:p>
            <a:pPr lvl="2"/>
            <a:r>
              <a:rPr lang="en-US" sz="1600" dirty="0"/>
              <a:t>farthest-corner (default)</a:t>
            </a:r>
          </a:p>
          <a:p>
            <a:pPr lvl="2"/>
            <a:r>
              <a:rPr lang="en-US" sz="1600" dirty="0"/>
              <a:t>closest-corner</a:t>
            </a:r>
          </a:p>
          <a:p>
            <a:pPr lvl="2"/>
            <a:r>
              <a:rPr lang="en-US" sz="1600" dirty="0"/>
              <a:t>farthest-side</a:t>
            </a:r>
          </a:p>
          <a:p>
            <a:pPr lvl="2"/>
            <a:r>
              <a:rPr lang="en-US" sz="1600" dirty="0"/>
              <a:t>closest-side</a:t>
            </a:r>
          </a:p>
          <a:p>
            <a:pPr lvl="1"/>
            <a:r>
              <a:rPr lang="en-US" sz="1800" dirty="0"/>
              <a:t>position:</a:t>
            </a:r>
          </a:p>
          <a:p>
            <a:pPr lvl="2"/>
            <a:r>
              <a:rPr lang="en-US" sz="1600" dirty="0"/>
              <a:t>Center (default)</a:t>
            </a:r>
          </a:p>
          <a:p>
            <a:pPr lvl="2"/>
            <a:r>
              <a:rPr lang="en-US" sz="1600" dirty="0"/>
              <a:t>Etc…</a:t>
            </a:r>
          </a:p>
          <a:p>
            <a:pPr lvl="2"/>
            <a:endParaRPr lang="en-US" sz="1600" dirty="0"/>
          </a:p>
          <a:p>
            <a:endParaRPr lang="en-US" sz="2400" dirty="0"/>
          </a:p>
          <a:p>
            <a:endParaRPr lang="en-US" sz="2400" dirty="0"/>
          </a:p>
        </p:txBody>
      </p:sp>
      <p:sp>
        <p:nvSpPr>
          <p:cNvPr id="5" name="TextBox 4"/>
          <p:cNvSpPr txBox="1"/>
          <p:nvPr/>
        </p:nvSpPr>
        <p:spPr>
          <a:xfrm>
            <a:off x="2667000" y="3657600"/>
            <a:ext cx="8538683" cy="5078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rgbClr val="E40524"/>
                </a:solidFill>
              </a:rPr>
              <a:t>Syntax</a:t>
            </a:r>
          </a:p>
          <a:p>
            <a:r>
              <a:rPr lang="en-US" sz="1350" dirty="0">
                <a:latin typeface="Consolas" panose="020B0609020204030204" pitchFamily="49" charset="0"/>
              </a:rPr>
              <a:t>background-image: radial-gradient(</a:t>
            </a:r>
            <a:r>
              <a:rPr lang="en-US" sz="1350" i="1" dirty="0">
                <a:latin typeface="Consolas" panose="020B0609020204030204" pitchFamily="49" charset="0"/>
              </a:rPr>
              <a:t>shape size </a:t>
            </a:r>
            <a:r>
              <a:rPr lang="en-US" sz="1350" dirty="0">
                <a:latin typeface="Consolas" panose="020B0609020204030204" pitchFamily="49" charset="0"/>
              </a:rPr>
              <a:t>at</a:t>
            </a:r>
            <a:r>
              <a:rPr lang="en-US" sz="1350" i="1" dirty="0">
                <a:latin typeface="Consolas" panose="020B0609020204030204" pitchFamily="49" charset="0"/>
              </a:rPr>
              <a:t> position, start-color, ..., last-color</a:t>
            </a:r>
            <a:r>
              <a:rPr lang="en-US" sz="1350" dirty="0">
                <a:latin typeface="Consolas" panose="020B0609020204030204" pitchFamily="49" charset="0"/>
              </a:rPr>
              <a:t>);</a:t>
            </a:r>
          </a:p>
        </p:txBody>
      </p:sp>
    </p:spTree>
    <p:extLst>
      <p:ext uri="{BB962C8B-B14F-4D97-AF65-F5344CB8AC3E}">
        <p14:creationId xmlns:p14="http://schemas.microsoft.com/office/powerpoint/2010/main" val="30381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CSS class Selector</a:t>
            </a:r>
            <a:br>
              <a:rPr lang="en-US" dirty="0"/>
            </a:br>
            <a:endParaRPr lang="en-US" dirty="0"/>
          </a:p>
        </p:txBody>
      </p:sp>
      <p:sp>
        <p:nvSpPr>
          <p:cNvPr id="3" name="Content Placeholder 2"/>
          <p:cNvSpPr>
            <a:spLocks noGrp="1"/>
          </p:cNvSpPr>
          <p:nvPr>
            <p:ph idx="1"/>
          </p:nvPr>
        </p:nvSpPr>
        <p:spPr>
          <a:xfrm>
            <a:off x="990600" y="914400"/>
            <a:ext cx="7943088" cy="5715000"/>
          </a:xfrm>
        </p:spPr>
        <p:txBody>
          <a:bodyPr>
            <a:normAutofit fontScale="47500" lnSpcReduction="20000"/>
          </a:bodyPr>
          <a:lstStyle/>
          <a:p>
            <a:pPr lvl="0"/>
            <a:r>
              <a:rPr lang="en-US" dirty="0"/>
              <a:t>The class selector is used to specify a style for a </a:t>
            </a:r>
            <a:r>
              <a:rPr lang="en-US" b="1" dirty="0"/>
              <a:t>group</a:t>
            </a:r>
            <a:r>
              <a:rPr lang="en-US" dirty="0"/>
              <a:t> of elements. </a:t>
            </a:r>
          </a:p>
          <a:p>
            <a:pPr lvl="0"/>
            <a:r>
              <a:rPr lang="en-US" dirty="0"/>
              <a:t>The class selector uses the HTML class attribute, and is defined with a </a:t>
            </a:r>
            <a:r>
              <a:rPr lang="en-US" b="1" dirty="0"/>
              <a:t>".“</a:t>
            </a:r>
            <a:r>
              <a:rPr lang="en-US" dirty="0"/>
              <a:t> in </a:t>
            </a:r>
            <a:r>
              <a:rPr lang="en-US" dirty="0" err="1"/>
              <a:t>css</a:t>
            </a:r>
            <a:r>
              <a:rPr lang="en-US" dirty="0"/>
              <a:t>.</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.center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 class="center"&gt;Red and center-aligned heading&lt;/h1&gt;</a:t>
            </a:r>
          </a:p>
          <a:p>
            <a:pPr>
              <a:buNone/>
            </a:pPr>
            <a:r>
              <a:rPr lang="en-US" dirty="0"/>
              <a:t>&lt;p class="center"&gt;Red and center-aligned paragraph.&lt;/p&gt; </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Gradients (Example)</a:t>
            </a:r>
          </a:p>
        </p:txBody>
      </p:sp>
      <p:sp>
        <p:nvSpPr>
          <p:cNvPr id="3" name="Content Placeholder 2"/>
          <p:cNvSpPr>
            <a:spLocks noGrp="1"/>
          </p:cNvSpPr>
          <p:nvPr>
            <p:ph idx="1"/>
          </p:nvPr>
        </p:nvSpPr>
        <p:spPr/>
        <p:txBody>
          <a:bodyPr/>
          <a:lstStyle/>
          <a:p>
            <a:r>
              <a:rPr lang="en-US" dirty="0"/>
              <a:t>Example:</a:t>
            </a:r>
          </a:p>
          <a:p>
            <a:endParaRPr lang="en-US" dirty="0"/>
          </a:p>
          <a:p>
            <a:pPr marL="0" indent="0">
              <a:buNone/>
            </a:pPr>
            <a:endParaRPr lang="en-US" dirty="0"/>
          </a:p>
          <a:p>
            <a:endParaRPr lang="en-US" dirty="0"/>
          </a:p>
        </p:txBody>
      </p:sp>
      <p:sp>
        <p:nvSpPr>
          <p:cNvPr id="4" name="TextBox 3"/>
          <p:cNvSpPr txBox="1"/>
          <p:nvPr/>
        </p:nvSpPr>
        <p:spPr>
          <a:xfrm>
            <a:off x="1828800" y="1600200"/>
            <a:ext cx="5645416" cy="424731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350" b="1" dirty="0">
                <a:solidFill>
                  <a:srgbClr val="E40524"/>
                </a:solidFill>
              </a:rPr>
              <a:t>&lt;!DOCTYPE html&gt;</a:t>
            </a:r>
          </a:p>
          <a:p>
            <a:r>
              <a:rPr lang="en-US" sz="1350" b="1" dirty="0">
                <a:solidFill>
                  <a:srgbClr val="E40524"/>
                </a:solidFill>
              </a:rPr>
              <a:t>&lt;html&gt;</a:t>
            </a:r>
          </a:p>
          <a:p>
            <a:r>
              <a:rPr lang="en-US" sz="1350" b="1" dirty="0">
                <a:solidFill>
                  <a:srgbClr val="E40524"/>
                </a:solidFill>
              </a:rPr>
              <a:t>&lt;head&gt;</a:t>
            </a:r>
          </a:p>
          <a:p>
            <a:r>
              <a:rPr lang="en-US" sz="1350" b="1" dirty="0">
                <a:solidFill>
                  <a:srgbClr val="E40524"/>
                </a:solidFill>
              </a:rPr>
              <a:t>&lt;style&gt;</a:t>
            </a:r>
          </a:p>
          <a:p>
            <a:r>
              <a:rPr lang="en-US" sz="1350" b="1" dirty="0">
                <a:solidFill>
                  <a:srgbClr val="E40524"/>
                </a:solidFill>
              </a:rPr>
              <a:t>#grad1 {</a:t>
            </a:r>
          </a:p>
          <a:p>
            <a:r>
              <a:rPr lang="en-US" sz="1350" b="1" dirty="0">
                <a:solidFill>
                  <a:srgbClr val="E40524"/>
                </a:solidFill>
              </a:rPr>
              <a:t>  height: 150px;</a:t>
            </a:r>
          </a:p>
          <a:p>
            <a:r>
              <a:rPr lang="en-US" sz="1350" b="1" dirty="0">
                <a:solidFill>
                  <a:srgbClr val="E40524"/>
                </a:solidFill>
              </a:rPr>
              <a:t>  width: 200px;</a:t>
            </a:r>
          </a:p>
          <a:p>
            <a:r>
              <a:rPr lang="en-US" sz="1350" b="1" dirty="0">
                <a:solidFill>
                  <a:srgbClr val="E40524"/>
                </a:solidFill>
              </a:rPr>
              <a:t>  background-color: red; /* For browsers that do not support gradients */</a:t>
            </a:r>
          </a:p>
          <a:p>
            <a:r>
              <a:rPr lang="en-US" sz="1350" b="1" dirty="0">
                <a:solidFill>
                  <a:srgbClr val="E40524"/>
                </a:solidFill>
              </a:rPr>
              <a:t>  background-image: radial-gradient(red, yellow, green);</a:t>
            </a:r>
          </a:p>
          <a:p>
            <a:r>
              <a:rPr lang="en-IN" sz="1350" dirty="0"/>
              <a:t>  /*background-image: radial-gradient(red 5%, yellow 15%, green 60%);*/</a:t>
            </a:r>
          </a:p>
          <a:p>
            <a:r>
              <a:rPr lang="en-IN" sz="1350" b="1" dirty="0">
                <a:solidFill>
                  <a:srgbClr val="E40524"/>
                </a:solidFill>
              </a:rPr>
              <a:t>/*</a:t>
            </a:r>
            <a:r>
              <a:rPr lang="en-IN" sz="1350" dirty="0"/>
              <a:t> background-image: radial-gradient(circle, red, yellow, green);*/</a:t>
            </a:r>
            <a:endParaRPr lang="en-US" sz="1350" b="1" dirty="0">
              <a:solidFill>
                <a:srgbClr val="E40524"/>
              </a:solidFill>
            </a:endParaRPr>
          </a:p>
          <a:p>
            <a:r>
              <a:rPr lang="en-US" sz="1350" b="1" dirty="0">
                <a:solidFill>
                  <a:srgbClr val="E40524"/>
                </a:solidFill>
              </a:rPr>
              <a:t>}</a:t>
            </a:r>
          </a:p>
          <a:p>
            <a:r>
              <a:rPr lang="en-US" sz="1350" b="1" dirty="0">
                <a:solidFill>
                  <a:srgbClr val="E40524"/>
                </a:solidFill>
              </a:rPr>
              <a:t>&lt;/style&gt;</a:t>
            </a:r>
          </a:p>
          <a:p>
            <a:r>
              <a:rPr lang="en-US" sz="1350" b="1" dirty="0">
                <a:solidFill>
                  <a:srgbClr val="E40524"/>
                </a:solidFill>
              </a:rPr>
              <a:t>&lt;/head&gt;</a:t>
            </a:r>
          </a:p>
          <a:p>
            <a:r>
              <a:rPr lang="en-US" sz="1350" b="1" dirty="0">
                <a:solidFill>
                  <a:srgbClr val="E40524"/>
                </a:solidFill>
              </a:rPr>
              <a:t>&lt;body&gt;</a:t>
            </a:r>
          </a:p>
          <a:p>
            <a:r>
              <a:rPr lang="en-US" sz="1350" b="1" dirty="0">
                <a:solidFill>
                  <a:srgbClr val="E40524"/>
                </a:solidFill>
              </a:rPr>
              <a:t>&lt;h1&gt;Radial Gradient - Evenly Spaced Color Stops&lt;/h1&gt;</a:t>
            </a:r>
          </a:p>
          <a:p>
            <a:r>
              <a:rPr lang="en-US" sz="1350" b="1" dirty="0">
                <a:solidFill>
                  <a:srgbClr val="E40524"/>
                </a:solidFill>
              </a:rPr>
              <a:t>&lt;div id="grad1"&gt;&lt;/div&gt;</a:t>
            </a:r>
          </a:p>
          <a:p>
            <a:r>
              <a:rPr lang="en-US" sz="1350" b="1" dirty="0">
                <a:solidFill>
                  <a:srgbClr val="E40524"/>
                </a:solidFill>
              </a:rPr>
              <a:t>&lt;/body&gt;</a:t>
            </a:r>
          </a:p>
          <a:p>
            <a:r>
              <a:rPr lang="en-US" sz="1350" b="1" dirty="0">
                <a:solidFill>
                  <a:srgbClr val="E40524"/>
                </a:solidFill>
              </a:rPr>
              <a:t>&lt;/html&gt;</a:t>
            </a:r>
          </a:p>
        </p:txBody>
      </p:sp>
    </p:spTree>
    <p:extLst>
      <p:ext uri="{BB962C8B-B14F-4D97-AF65-F5344CB8AC3E}">
        <p14:creationId xmlns:p14="http://schemas.microsoft.com/office/powerpoint/2010/main" val="4775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a:t>
            </a:r>
          </a:p>
        </p:txBody>
      </p:sp>
      <p:sp>
        <p:nvSpPr>
          <p:cNvPr id="3" name="Content Placeholder 2"/>
          <p:cNvSpPr>
            <a:spLocks noGrp="1"/>
          </p:cNvSpPr>
          <p:nvPr>
            <p:ph idx="1"/>
          </p:nvPr>
        </p:nvSpPr>
        <p:spPr>
          <a:xfrm>
            <a:off x="961534" y="863445"/>
            <a:ext cx="8084082" cy="5283354"/>
          </a:xfrm>
        </p:spPr>
        <p:txBody>
          <a:bodyPr/>
          <a:lstStyle/>
          <a:p>
            <a:r>
              <a:rPr lang="en-US" dirty="0"/>
              <a:t>A pseudo-class is used to define a special state of an element.</a:t>
            </a:r>
          </a:p>
          <a:p>
            <a:r>
              <a:rPr lang="en-US" dirty="0"/>
              <a:t>For example, it can be used to:</a:t>
            </a:r>
          </a:p>
          <a:p>
            <a:pPr lvl="1"/>
            <a:r>
              <a:rPr lang="en-US" dirty="0"/>
              <a:t>Style an element when a user mouse over it</a:t>
            </a:r>
          </a:p>
          <a:p>
            <a:pPr lvl="1"/>
            <a:r>
              <a:rPr lang="en-US" dirty="0"/>
              <a:t>Style visited and unvisited links differently</a:t>
            </a:r>
          </a:p>
          <a:p>
            <a:pPr lvl="1"/>
            <a:r>
              <a:rPr lang="en-US" dirty="0"/>
              <a:t>Style an element when it gets focus</a:t>
            </a:r>
          </a:p>
          <a:p>
            <a:r>
              <a:rPr lang="en-US" dirty="0"/>
              <a:t>Some important pseudo classes are:</a:t>
            </a:r>
          </a:p>
          <a:p>
            <a:pPr lvl="1"/>
            <a:r>
              <a:rPr lang="en-US" dirty="0"/>
              <a:t>active</a:t>
            </a:r>
          </a:p>
          <a:p>
            <a:pPr lvl="1"/>
            <a:r>
              <a:rPr lang="en-US" dirty="0"/>
              <a:t>disabled</a:t>
            </a:r>
          </a:p>
          <a:p>
            <a:pPr lvl="1"/>
            <a:r>
              <a:rPr lang="en-US" dirty="0"/>
              <a:t>first-child</a:t>
            </a:r>
          </a:p>
          <a:p>
            <a:pPr lvl="1"/>
            <a:r>
              <a:rPr lang="en-US" dirty="0"/>
              <a:t>nth-child()</a:t>
            </a:r>
          </a:p>
          <a:p>
            <a:pPr lvl="1"/>
            <a:r>
              <a:rPr lang="en-US" dirty="0"/>
              <a:t>focus</a:t>
            </a:r>
          </a:p>
          <a:p>
            <a:pPr lvl="1"/>
            <a:r>
              <a:rPr lang="en-US" dirty="0"/>
              <a:t>hover</a:t>
            </a:r>
          </a:p>
          <a:p>
            <a:pPr lvl="1"/>
            <a:r>
              <a:rPr lang="en-US" dirty="0"/>
              <a:t>Visited</a:t>
            </a:r>
          </a:p>
          <a:p>
            <a:pPr marL="2400300" lvl="7" indent="0">
              <a:buNone/>
            </a:pPr>
            <a:r>
              <a:rPr lang="en-US" sz="2100" dirty="0">
                <a:hlinkClick r:id="rId2" action="ppaction://hlinkfile"/>
              </a:rPr>
              <a:t>Psuedo1.html</a:t>
            </a:r>
            <a:endParaRPr lang="en-US" sz="2100" dirty="0"/>
          </a:p>
        </p:txBody>
      </p:sp>
      <p:sp>
        <p:nvSpPr>
          <p:cNvPr id="4" name="TextBox 3"/>
          <p:cNvSpPr txBox="1"/>
          <p:nvPr/>
        </p:nvSpPr>
        <p:spPr>
          <a:xfrm>
            <a:off x="5656289" y="1940583"/>
            <a:ext cx="2834568" cy="9925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rgbClr val="E40524"/>
                </a:solidFill>
              </a:rPr>
              <a:t>Syntax</a:t>
            </a:r>
          </a:p>
          <a:p>
            <a:r>
              <a:rPr lang="en-US" sz="1500" dirty="0" err="1">
                <a:solidFill>
                  <a:schemeClr val="tx1"/>
                </a:solidFill>
                <a:latin typeface="Consolas" panose="020B0609020204030204" pitchFamily="49" charset="0"/>
              </a:rPr>
              <a:t>selector</a:t>
            </a:r>
            <a:r>
              <a:rPr lang="en-US" sz="1500" b="1" dirty="0" err="1">
                <a:solidFill>
                  <a:srgbClr val="A52A2A"/>
                </a:solidFill>
                <a:latin typeface="Consolas" panose="020B0609020204030204" pitchFamily="49" charset="0"/>
              </a:rPr>
              <a:t>:</a:t>
            </a:r>
            <a:r>
              <a:rPr lang="en-US" sz="1500" dirty="0" err="1">
                <a:solidFill>
                  <a:schemeClr val="tx1"/>
                </a:solidFill>
                <a:latin typeface="Consolas" panose="020B0609020204030204" pitchFamily="49" charset="0"/>
              </a:rPr>
              <a:t>pseudo-class</a:t>
            </a:r>
            <a:r>
              <a:rPr lang="en-US" sz="1500" dirty="0">
                <a:solidFill>
                  <a:srgbClr val="A52A2A"/>
                </a:solidFill>
                <a:latin typeface="Consolas" panose="020B0609020204030204" pitchFamily="49" charset="0"/>
              </a:rPr>
              <a:t> </a:t>
            </a:r>
            <a:r>
              <a:rPr lang="en-US" sz="1500" dirty="0">
                <a:solidFill>
                  <a:srgbClr val="000000"/>
                </a:solidFill>
                <a:latin typeface="Consolas" panose="020B0609020204030204" pitchFamily="49" charset="0"/>
              </a:rPr>
              <a:t>{</a:t>
            </a:r>
            <a:br>
              <a:rPr lang="en-US" sz="1500" dirty="0">
                <a:solidFill>
                  <a:srgbClr val="FF0000"/>
                </a:solidFill>
                <a:latin typeface="Consolas" panose="020B0609020204030204" pitchFamily="49" charset="0"/>
              </a:rPr>
            </a:br>
            <a:r>
              <a:rPr lang="en-US" sz="1500" dirty="0">
                <a:solidFill>
                  <a:srgbClr val="FF0000"/>
                </a:solidFill>
                <a:latin typeface="Consolas" panose="020B0609020204030204" pitchFamily="49" charset="0"/>
              </a:rPr>
              <a:t>  property</a:t>
            </a:r>
            <a:r>
              <a:rPr lang="en-US" sz="1500" dirty="0">
                <a:solidFill>
                  <a:srgbClr val="000000"/>
                </a:solidFill>
                <a:latin typeface="Consolas" panose="020B0609020204030204" pitchFamily="49" charset="0"/>
              </a:rPr>
              <a:t>:</a:t>
            </a:r>
            <a:r>
              <a:rPr lang="en-US" sz="1500" dirty="0">
                <a:solidFill>
                  <a:srgbClr val="0000CD"/>
                </a:solidFill>
                <a:latin typeface="Consolas" panose="020B0609020204030204" pitchFamily="49" charset="0"/>
              </a:rPr>
              <a:t> value</a:t>
            </a:r>
            <a:r>
              <a:rPr lang="en-US" sz="1500" dirty="0">
                <a:solidFill>
                  <a:srgbClr val="000000"/>
                </a:solidFill>
                <a:latin typeface="Consolas" panose="020B0609020204030204" pitchFamily="49" charset="0"/>
              </a:rPr>
              <a:t>;</a:t>
            </a:r>
            <a:br>
              <a:rPr lang="en-US" sz="1500" dirty="0">
                <a:solidFill>
                  <a:srgbClr val="FF0000"/>
                </a:solidFill>
                <a:latin typeface="Consolas" panose="020B0609020204030204" pitchFamily="49" charset="0"/>
              </a:rPr>
            </a:br>
            <a:r>
              <a:rPr lang="en-US" sz="1500" dirty="0">
                <a:solidFill>
                  <a:srgbClr val="000000"/>
                </a:solidFill>
                <a:latin typeface="Consolas" panose="020B0609020204030204" pitchFamily="49" charset="0"/>
              </a:rPr>
              <a:t>}</a:t>
            </a:r>
            <a:endParaRPr lang="en-US" sz="1500" dirty="0">
              <a:latin typeface="Consolas" panose="020B0609020204030204" pitchFamily="49" charset="0"/>
            </a:endParaRPr>
          </a:p>
        </p:txBody>
      </p:sp>
    </p:spTree>
    <p:extLst>
      <p:ext uri="{BB962C8B-B14F-4D97-AF65-F5344CB8AC3E}">
        <p14:creationId xmlns:p14="http://schemas.microsoft.com/office/powerpoint/2010/main" val="252252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5CAC-A803-4933-B896-4CF53F50E3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F4B08D-B5A5-4DB4-8ED0-1E60F79E59E9}"/>
              </a:ext>
            </a:extLst>
          </p:cNvPr>
          <p:cNvSpPr>
            <a:spLocks noGrp="1"/>
          </p:cNvSpPr>
          <p:nvPr>
            <p:ph idx="1"/>
          </p:nvPr>
        </p:nvSpPr>
        <p:spPr>
          <a:xfrm>
            <a:off x="1119673" y="904817"/>
            <a:ext cx="7543800" cy="5048366"/>
          </a:xfrm>
        </p:spPr>
        <p:txBody>
          <a:bodyPr/>
          <a:lstStyle/>
          <a:p>
            <a:pPr algn="l"/>
            <a:r>
              <a:rPr lang="en-IN" b="0" i="0" dirty="0">
                <a:solidFill>
                  <a:srgbClr val="000000"/>
                </a:solidFill>
                <a:effectLst/>
                <a:latin typeface="Segoe UI" panose="020B0502040204020203" pitchFamily="34" charset="0"/>
              </a:rPr>
              <a:t>Simple Tooltip Hover</a:t>
            </a:r>
          </a:p>
          <a:p>
            <a:pPr algn="l"/>
            <a:r>
              <a:rPr lang="en-IN" b="0" i="0" dirty="0">
                <a:solidFill>
                  <a:srgbClr val="000000"/>
                </a:solidFill>
                <a:effectLst/>
                <a:latin typeface="Verdana" panose="020B0604030504040204" pitchFamily="34" charset="0"/>
              </a:rPr>
              <a:t>Hover over a &lt;div&gt; element to show a &lt;p&gt; element (like a tooltip):</a:t>
            </a:r>
          </a:p>
          <a:p>
            <a:pPr marL="0" indent="0">
              <a:buNone/>
            </a:pPr>
            <a:r>
              <a:rPr lang="en-IN" sz="2800" dirty="0"/>
              <a:t>&lt;!DOCTYPE html&gt;</a:t>
            </a:r>
          </a:p>
          <a:p>
            <a:pPr marL="0" indent="0">
              <a:buNone/>
            </a:pPr>
            <a:r>
              <a:rPr lang="en-IN" sz="2800" dirty="0"/>
              <a:t>&lt;html&gt;</a:t>
            </a:r>
          </a:p>
          <a:p>
            <a:pPr marL="0" indent="0">
              <a:buNone/>
            </a:pPr>
            <a:r>
              <a:rPr lang="en-IN" sz="2800" dirty="0"/>
              <a:t>&lt;head&gt;</a:t>
            </a:r>
          </a:p>
          <a:p>
            <a:pPr marL="0" indent="0">
              <a:buNone/>
            </a:pPr>
            <a:r>
              <a:rPr lang="en-IN" sz="2800" dirty="0"/>
              <a:t>&lt;style&gt;</a:t>
            </a:r>
          </a:p>
          <a:p>
            <a:pPr marL="0" indent="0">
              <a:buNone/>
            </a:pPr>
            <a:r>
              <a:rPr lang="en-IN" sz="2800" dirty="0"/>
              <a:t>p {</a:t>
            </a:r>
          </a:p>
          <a:p>
            <a:pPr marL="0" indent="0">
              <a:buNone/>
            </a:pPr>
            <a:r>
              <a:rPr lang="en-IN" sz="2800" dirty="0"/>
              <a:t>  display: none;</a:t>
            </a:r>
          </a:p>
          <a:p>
            <a:pPr marL="0" indent="0">
              <a:buNone/>
            </a:pPr>
            <a:r>
              <a:rPr lang="en-IN" sz="2800" dirty="0"/>
              <a:t>  background-</a:t>
            </a:r>
            <a:r>
              <a:rPr lang="en-IN" sz="2800" dirty="0" err="1"/>
              <a:t>color</a:t>
            </a:r>
            <a:r>
              <a:rPr lang="en-IN" sz="2800" dirty="0"/>
              <a:t>: yellow;</a:t>
            </a:r>
          </a:p>
          <a:p>
            <a:pPr marL="0" indent="0">
              <a:buNone/>
            </a:pPr>
            <a:r>
              <a:rPr lang="en-IN" sz="2800" dirty="0"/>
              <a:t>  padding: 20px;</a:t>
            </a:r>
          </a:p>
          <a:p>
            <a:pPr marL="0" indent="0">
              <a:buNone/>
            </a:pPr>
            <a:r>
              <a:rPr lang="en-IN" sz="2800" dirty="0"/>
              <a:t>}</a:t>
            </a:r>
          </a:p>
        </p:txBody>
      </p:sp>
      <p:sp>
        <p:nvSpPr>
          <p:cNvPr id="5" name="TextBox 4">
            <a:extLst>
              <a:ext uri="{FF2B5EF4-FFF2-40B4-BE49-F238E27FC236}">
                <a16:creationId xmlns:a16="http://schemas.microsoft.com/office/drawing/2014/main" id="{1FC92609-B14A-4C0A-ADEE-E56E3DC7493C}"/>
              </a:ext>
            </a:extLst>
          </p:cNvPr>
          <p:cNvSpPr txBox="1"/>
          <p:nvPr/>
        </p:nvSpPr>
        <p:spPr>
          <a:xfrm>
            <a:off x="5114926" y="1828800"/>
            <a:ext cx="4029074" cy="4985980"/>
          </a:xfrm>
          <a:prstGeom prst="rect">
            <a:avLst/>
          </a:prstGeom>
          <a:noFill/>
        </p:spPr>
        <p:txBody>
          <a:bodyPr wrap="square">
            <a:spAutoFit/>
          </a:bodyPr>
          <a:lstStyle/>
          <a:p>
            <a:r>
              <a:rPr lang="en-IN" sz="2000" dirty="0" err="1"/>
              <a:t>div:hover</a:t>
            </a:r>
            <a:r>
              <a:rPr lang="en-IN" sz="2000" dirty="0"/>
              <a:t> p {</a:t>
            </a:r>
          </a:p>
          <a:p>
            <a:r>
              <a:rPr lang="en-IN" sz="2000" dirty="0"/>
              <a:t>  display: block;</a:t>
            </a:r>
          </a:p>
          <a:p>
            <a:r>
              <a:rPr lang="en-IN" sz="2000" dirty="0"/>
              <a:t>}</a:t>
            </a:r>
          </a:p>
          <a:p>
            <a:r>
              <a:rPr lang="en-IN" sz="2000" dirty="0"/>
              <a:t>&lt;/style&gt;</a:t>
            </a:r>
          </a:p>
          <a:p>
            <a:r>
              <a:rPr lang="en-IN" sz="2000" dirty="0"/>
              <a:t>&lt;/head&gt;</a:t>
            </a:r>
          </a:p>
          <a:p>
            <a:r>
              <a:rPr lang="en-IN" sz="2000" dirty="0"/>
              <a:t>&lt;body&gt;</a:t>
            </a:r>
          </a:p>
          <a:p>
            <a:endParaRPr lang="en-IN" sz="2000" dirty="0"/>
          </a:p>
          <a:p>
            <a:r>
              <a:rPr lang="en-IN" sz="2000" dirty="0"/>
              <a:t>&lt;div&gt;Hover over this div element to show the p element</a:t>
            </a:r>
          </a:p>
          <a:p>
            <a:r>
              <a:rPr lang="en-IN" sz="2000" dirty="0"/>
              <a:t>  &lt;p&gt;Tada! Here I am!&lt;/p&gt;</a:t>
            </a:r>
          </a:p>
          <a:p>
            <a:r>
              <a:rPr lang="en-IN" sz="2000" dirty="0"/>
              <a:t>&lt;/div&gt;</a:t>
            </a:r>
          </a:p>
          <a:p>
            <a:endParaRPr lang="en-IN" sz="2000" dirty="0"/>
          </a:p>
          <a:p>
            <a:r>
              <a:rPr lang="en-IN" sz="2000" dirty="0"/>
              <a:t>&lt;/body&gt;</a:t>
            </a:r>
          </a:p>
          <a:p>
            <a:r>
              <a:rPr lang="en-IN" sz="2000" dirty="0"/>
              <a:t>&lt;/html&gt;</a:t>
            </a:r>
          </a:p>
          <a:p>
            <a:endParaRPr lang="en-IN" sz="2000" dirty="0"/>
          </a:p>
          <a:p>
            <a:endParaRPr lang="en-IN" sz="2000" dirty="0"/>
          </a:p>
        </p:txBody>
      </p:sp>
    </p:spTree>
    <p:extLst>
      <p:ext uri="{BB962C8B-B14F-4D97-AF65-F5344CB8AC3E}">
        <p14:creationId xmlns:p14="http://schemas.microsoft.com/office/powerpoint/2010/main" val="748417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BFE7-0F19-4164-A01C-AC777683701C}"/>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CSS - The :first-child Pseudo-class</a:t>
            </a:r>
            <a:endParaRPr lang="en-IN" dirty="0"/>
          </a:p>
        </p:txBody>
      </p:sp>
      <p:sp>
        <p:nvSpPr>
          <p:cNvPr id="3" name="Content Placeholder 2">
            <a:extLst>
              <a:ext uri="{FF2B5EF4-FFF2-40B4-BE49-F238E27FC236}">
                <a16:creationId xmlns:a16="http://schemas.microsoft.com/office/drawing/2014/main" id="{8FA31836-3E98-40DE-99D9-C0163E9CF6FB}"/>
              </a:ext>
            </a:extLst>
          </p:cNvPr>
          <p:cNvSpPr>
            <a:spLocks noGrp="1"/>
          </p:cNvSpPr>
          <p:nvPr>
            <p:ph idx="1"/>
          </p:nvPr>
        </p:nvSpPr>
        <p:spPr>
          <a:xfrm>
            <a:off x="1066800" y="709920"/>
            <a:ext cx="7978816" cy="4757429"/>
          </a:xfrm>
        </p:spPr>
        <p:txBody>
          <a:bodyPr/>
          <a:lstStyle/>
          <a:p>
            <a:pPr marL="0" indent="0">
              <a:buNone/>
            </a:pPr>
            <a:r>
              <a:rPr lang="en-IN" dirty="0"/>
              <a:t>The :first-child pseudo-class matches a specified element that is the first child of another element.</a:t>
            </a:r>
          </a:p>
          <a:p>
            <a:pPr marL="0" indent="0">
              <a:buNone/>
            </a:pPr>
            <a:r>
              <a:rPr lang="en-IN" dirty="0"/>
              <a:t>Match the first &lt;p&gt; element</a:t>
            </a:r>
          </a:p>
          <a:p>
            <a:pPr marL="0" indent="0">
              <a:buNone/>
            </a:pPr>
            <a:r>
              <a:rPr lang="en-IN" sz="1400" dirty="0"/>
              <a:t>&lt;!DOCTYPE html&gt;</a:t>
            </a:r>
          </a:p>
          <a:p>
            <a:pPr marL="0" indent="0">
              <a:buNone/>
            </a:pPr>
            <a:r>
              <a:rPr lang="en-IN" sz="1400" dirty="0"/>
              <a:t>&lt;html&gt;</a:t>
            </a:r>
          </a:p>
          <a:p>
            <a:pPr marL="0" indent="0">
              <a:buNone/>
            </a:pPr>
            <a:r>
              <a:rPr lang="en-IN" sz="1400" dirty="0"/>
              <a:t>&lt;head&gt;</a:t>
            </a:r>
          </a:p>
          <a:p>
            <a:pPr marL="0" indent="0">
              <a:buNone/>
            </a:pPr>
            <a:r>
              <a:rPr lang="en-IN" sz="1400" dirty="0"/>
              <a:t>&lt;style&gt;</a:t>
            </a:r>
          </a:p>
          <a:p>
            <a:pPr marL="0" indent="0">
              <a:buNone/>
            </a:pPr>
            <a:r>
              <a:rPr lang="en-IN" sz="1400" dirty="0"/>
              <a:t>p:first-child {</a:t>
            </a:r>
          </a:p>
          <a:p>
            <a:pPr marL="0" indent="0">
              <a:buNone/>
            </a:pPr>
            <a:r>
              <a:rPr lang="en-IN" sz="1400" dirty="0"/>
              <a:t>  </a:t>
            </a:r>
            <a:r>
              <a:rPr lang="en-IN" sz="1400" dirty="0" err="1"/>
              <a:t>color</a:t>
            </a:r>
            <a:r>
              <a:rPr lang="en-IN" sz="1400" dirty="0"/>
              <a:t>: blue;</a:t>
            </a:r>
          </a:p>
          <a:p>
            <a:pPr marL="0" indent="0">
              <a:buNone/>
            </a:pPr>
            <a:r>
              <a:rPr lang="en-IN" sz="1400" dirty="0"/>
              <a:t>} </a:t>
            </a:r>
          </a:p>
          <a:p>
            <a:pPr marL="0" indent="0">
              <a:buNone/>
            </a:pPr>
            <a:r>
              <a:rPr lang="en-IN" sz="1400" dirty="0"/>
              <a:t>&lt;/style&gt;</a:t>
            </a:r>
          </a:p>
          <a:p>
            <a:pPr marL="0" indent="0">
              <a:buNone/>
            </a:pPr>
            <a:r>
              <a:rPr lang="en-IN" sz="1400" dirty="0"/>
              <a:t>&lt;/head&gt;</a:t>
            </a:r>
          </a:p>
          <a:p>
            <a:pPr marL="0" indent="0">
              <a:buNone/>
            </a:pPr>
            <a:r>
              <a:rPr lang="en-IN" sz="1400" dirty="0"/>
              <a:t>&lt;body&gt;</a:t>
            </a:r>
          </a:p>
          <a:p>
            <a:pPr marL="0" indent="0">
              <a:buNone/>
            </a:pPr>
            <a:r>
              <a:rPr lang="en-IN" sz="1400" dirty="0"/>
              <a:t>&lt;p&gt;This is some text.&lt;/p&gt;</a:t>
            </a:r>
          </a:p>
          <a:p>
            <a:pPr marL="0" indent="0">
              <a:buNone/>
            </a:pPr>
            <a:r>
              <a:rPr lang="en-IN" sz="1400" dirty="0"/>
              <a:t>&lt;p&gt;This is some text.&lt;/p&gt;</a:t>
            </a:r>
          </a:p>
          <a:p>
            <a:pPr marL="0" indent="0">
              <a:buNone/>
            </a:pPr>
            <a:r>
              <a:rPr lang="en-IN" sz="1400" dirty="0"/>
              <a:t>&lt;div&gt;</a:t>
            </a:r>
          </a:p>
          <a:p>
            <a:pPr marL="0" indent="0">
              <a:buNone/>
            </a:pPr>
            <a:r>
              <a:rPr lang="en-IN" sz="1400" dirty="0"/>
              <a:t>  &lt;p&gt;This is some text.&lt;/p&gt;</a:t>
            </a:r>
          </a:p>
          <a:p>
            <a:pPr marL="0" indent="0">
              <a:buNone/>
            </a:pPr>
            <a:r>
              <a:rPr lang="en-IN" sz="1400" dirty="0"/>
              <a:t>  &lt;p&gt;This is some text.&lt;/p&gt;</a:t>
            </a:r>
          </a:p>
          <a:p>
            <a:pPr marL="0" indent="0">
              <a:buNone/>
            </a:pPr>
            <a:r>
              <a:rPr lang="en-IN" sz="1400" dirty="0"/>
              <a:t>&lt;/div&gt;</a:t>
            </a:r>
          </a:p>
          <a:p>
            <a:pPr marL="0" indent="0">
              <a:buNone/>
            </a:pPr>
            <a:r>
              <a:rPr lang="en-IN" sz="1400" dirty="0"/>
              <a:t>&lt;/body&gt;</a:t>
            </a:r>
          </a:p>
          <a:p>
            <a:pPr marL="0" indent="0">
              <a:buNone/>
            </a:pPr>
            <a:r>
              <a:rPr lang="en-IN" sz="1400" dirty="0"/>
              <a:t>&lt;/html&gt;</a:t>
            </a:r>
          </a:p>
          <a:p>
            <a:pPr marL="0" indent="0">
              <a:buNone/>
            </a:pPr>
            <a:endParaRPr lang="en-IN" sz="1400" dirty="0"/>
          </a:p>
        </p:txBody>
      </p:sp>
    </p:spTree>
    <p:extLst>
      <p:ext uri="{BB962C8B-B14F-4D97-AF65-F5344CB8AC3E}">
        <p14:creationId xmlns:p14="http://schemas.microsoft.com/office/powerpoint/2010/main" val="729139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Elements</a:t>
            </a:r>
          </a:p>
        </p:txBody>
      </p:sp>
      <p:sp>
        <p:nvSpPr>
          <p:cNvPr id="3" name="Content Placeholder 2"/>
          <p:cNvSpPr>
            <a:spLocks noGrp="1"/>
          </p:cNvSpPr>
          <p:nvPr>
            <p:ph idx="1"/>
          </p:nvPr>
        </p:nvSpPr>
        <p:spPr>
          <a:xfrm>
            <a:off x="990600" y="863445"/>
            <a:ext cx="8055016" cy="5283354"/>
          </a:xfrm>
        </p:spPr>
        <p:txBody>
          <a:bodyPr/>
          <a:lstStyle/>
          <a:p>
            <a:r>
              <a:rPr lang="en-US" sz="2000" dirty="0"/>
              <a:t>A CSS pseudo-element is used to style specified parts of an element.</a:t>
            </a:r>
          </a:p>
          <a:p>
            <a:r>
              <a:rPr lang="en-US" sz="2000" dirty="0"/>
              <a:t>For example, it can be used to:</a:t>
            </a:r>
          </a:p>
          <a:p>
            <a:pPr lvl="1"/>
            <a:r>
              <a:rPr lang="en-US" sz="1600" dirty="0"/>
              <a:t>Style the first letter, or line, of an element</a:t>
            </a:r>
          </a:p>
          <a:p>
            <a:pPr lvl="1"/>
            <a:r>
              <a:rPr lang="en-US" sz="1600" dirty="0"/>
              <a:t>Insert content before, or after, the content of an element</a:t>
            </a:r>
          </a:p>
          <a:p>
            <a:r>
              <a:rPr lang="en-US" sz="2000" dirty="0"/>
              <a:t>pseudo elements are,</a:t>
            </a:r>
          </a:p>
          <a:p>
            <a:pPr lvl="1"/>
            <a:r>
              <a:rPr lang="en-US" sz="1600" dirty="0"/>
              <a:t>After : </a:t>
            </a:r>
            <a:r>
              <a:rPr lang="en-IN" sz="1600" dirty="0"/>
              <a:t>used to insert some content after the content of an element.</a:t>
            </a:r>
            <a:endParaRPr lang="en-US" sz="1600" dirty="0"/>
          </a:p>
          <a:p>
            <a:pPr lvl="1"/>
            <a:r>
              <a:rPr lang="en-US" sz="1600" dirty="0"/>
              <a:t>Before : </a:t>
            </a:r>
            <a:r>
              <a:rPr lang="en-IN" sz="1600" dirty="0"/>
              <a:t>used to insert some content before the content of an element.</a:t>
            </a:r>
            <a:endParaRPr lang="en-US" sz="1600" dirty="0"/>
          </a:p>
          <a:p>
            <a:pPr lvl="1"/>
            <a:r>
              <a:rPr lang="en-US" sz="1600" dirty="0"/>
              <a:t>first-letter:</a:t>
            </a:r>
            <a:r>
              <a:rPr lang="en-IN" sz="1600" dirty="0"/>
              <a:t>used to add a special style to the first letter of a text.</a:t>
            </a:r>
            <a:endParaRPr lang="en-US" sz="1600" dirty="0"/>
          </a:p>
          <a:p>
            <a:pPr lvl="1"/>
            <a:r>
              <a:rPr lang="en-US" sz="1600" dirty="0"/>
              <a:t>first-line: u</a:t>
            </a:r>
            <a:r>
              <a:rPr lang="en-IN" sz="1600" dirty="0" err="1"/>
              <a:t>sed</a:t>
            </a:r>
            <a:r>
              <a:rPr lang="en-IN" sz="1600" dirty="0"/>
              <a:t> to add a special style to the first line of a text.</a:t>
            </a:r>
            <a:endParaRPr lang="en-US" sz="1600" dirty="0"/>
          </a:p>
          <a:p>
            <a:pPr lvl="1"/>
            <a:r>
              <a:rPr lang="en-US" sz="1600" dirty="0"/>
              <a:t>selection : </a:t>
            </a:r>
            <a:r>
              <a:rPr lang="en-IN" sz="1600" dirty="0"/>
              <a:t>matches the portion of an element that is selected by a user.</a:t>
            </a:r>
          </a:p>
          <a:p>
            <a:pPr lvl="1"/>
            <a:endParaRPr lang="en-IN" sz="1600" dirty="0"/>
          </a:p>
          <a:p>
            <a:pPr lvl="1" algn="ctr"/>
            <a:r>
              <a:rPr lang="en-IN" sz="1600" dirty="0">
                <a:hlinkClick r:id="rId2" action="ppaction://hlinkfile"/>
              </a:rPr>
              <a:t>Psuedoelement.html</a:t>
            </a:r>
            <a:endParaRPr lang="en-US" sz="1600" dirty="0"/>
          </a:p>
          <a:p>
            <a:pPr lvl="1"/>
            <a:endParaRPr lang="en-US" sz="1600" dirty="0"/>
          </a:p>
        </p:txBody>
      </p:sp>
      <p:sp>
        <p:nvSpPr>
          <p:cNvPr id="4" name="TextBox 3"/>
          <p:cNvSpPr txBox="1"/>
          <p:nvPr/>
        </p:nvSpPr>
        <p:spPr>
          <a:xfrm>
            <a:off x="3657600" y="5275537"/>
            <a:ext cx="3159358" cy="99257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350" b="1" dirty="0">
                <a:solidFill>
                  <a:srgbClr val="E40524"/>
                </a:solidFill>
              </a:rPr>
              <a:t>Syntax</a:t>
            </a:r>
          </a:p>
          <a:p>
            <a:r>
              <a:rPr lang="en-US" sz="1500" dirty="0">
                <a:solidFill>
                  <a:schemeClr val="tx1"/>
                </a:solidFill>
                <a:latin typeface="Consolas" panose="020B0609020204030204" pitchFamily="49" charset="0"/>
              </a:rPr>
              <a:t>selector</a:t>
            </a:r>
            <a:r>
              <a:rPr lang="en-US" sz="1500" b="1" dirty="0">
                <a:solidFill>
                  <a:srgbClr val="A52A2A"/>
                </a:solidFill>
                <a:latin typeface="Consolas" panose="020B0609020204030204" pitchFamily="49" charset="0"/>
              </a:rPr>
              <a:t>::</a:t>
            </a:r>
            <a:r>
              <a:rPr lang="en-US" sz="1500" dirty="0">
                <a:solidFill>
                  <a:schemeClr val="tx1"/>
                </a:solidFill>
                <a:latin typeface="Consolas" panose="020B0609020204030204" pitchFamily="49" charset="0"/>
              </a:rPr>
              <a:t>pseudo-element</a:t>
            </a:r>
            <a:r>
              <a:rPr lang="en-US" sz="1500" dirty="0">
                <a:solidFill>
                  <a:srgbClr val="A52A2A"/>
                </a:solidFill>
                <a:latin typeface="Consolas" panose="020B0609020204030204" pitchFamily="49" charset="0"/>
              </a:rPr>
              <a:t> </a:t>
            </a:r>
            <a:r>
              <a:rPr lang="en-US" sz="1500" dirty="0">
                <a:solidFill>
                  <a:srgbClr val="000000"/>
                </a:solidFill>
                <a:latin typeface="Consolas" panose="020B0609020204030204" pitchFamily="49" charset="0"/>
              </a:rPr>
              <a:t>{</a:t>
            </a:r>
            <a:br>
              <a:rPr lang="en-US" sz="1500" dirty="0">
                <a:solidFill>
                  <a:srgbClr val="FF0000"/>
                </a:solidFill>
                <a:latin typeface="Consolas" panose="020B0609020204030204" pitchFamily="49" charset="0"/>
              </a:rPr>
            </a:br>
            <a:r>
              <a:rPr lang="en-US" sz="1500" dirty="0">
                <a:solidFill>
                  <a:srgbClr val="FF0000"/>
                </a:solidFill>
                <a:latin typeface="Consolas" panose="020B0609020204030204" pitchFamily="49" charset="0"/>
              </a:rPr>
              <a:t>  property</a:t>
            </a:r>
            <a:r>
              <a:rPr lang="en-US" sz="1500" dirty="0">
                <a:solidFill>
                  <a:srgbClr val="000000"/>
                </a:solidFill>
                <a:latin typeface="Consolas" panose="020B0609020204030204" pitchFamily="49" charset="0"/>
              </a:rPr>
              <a:t>:</a:t>
            </a:r>
            <a:r>
              <a:rPr lang="en-US" sz="1500" dirty="0">
                <a:solidFill>
                  <a:srgbClr val="0000CD"/>
                </a:solidFill>
                <a:latin typeface="Consolas" panose="020B0609020204030204" pitchFamily="49" charset="0"/>
              </a:rPr>
              <a:t> value</a:t>
            </a:r>
            <a:r>
              <a:rPr lang="en-US" sz="1500" dirty="0">
                <a:solidFill>
                  <a:srgbClr val="000000"/>
                </a:solidFill>
                <a:latin typeface="Consolas" panose="020B0609020204030204" pitchFamily="49" charset="0"/>
              </a:rPr>
              <a:t>;</a:t>
            </a:r>
            <a:br>
              <a:rPr lang="en-US" sz="1500" dirty="0">
                <a:solidFill>
                  <a:srgbClr val="FF0000"/>
                </a:solidFill>
                <a:latin typeface="Consolas" panose="020B0609020204030204" pitchFamily="49" charset="0"/>
              </a:rPr>
            </a:br>
            <a:r>
              <a:rPr lang="en-US" sz="1500" dirty="0">
                <a:solidFill>
                  <a:srgbClr val="000000"/>
                </a:solidFill>
                <a:latin typeface="Consolas" panose="020B0609020204030204" pitchFamily="49" charset="0"/>
              </a:rPr>
              <a:t>}</a:t>
            </a:r>
            <a:endParaRPr lang="en-US" sz="1500" dirty="0">
              <a:latin typeface="Consolas" panose="020B0609020204030204" pitchFamily="49" charset="0"/>
            </a:endParaRPr>
          </a:p>
        </p:txBody>
      </p:sp>
    </p:spTree>
    <p:extLst>
      <p:ext uri="{BB962C8B-B14F-4D97-AF65-F5344CB8AC3E}">
        <p14:creationId xmlns:p14="http://schemas.microsoft.com/office/powerpoint/2010/main" val="10454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31A8-44A8-4154-A630-460944277B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F44728-FA31-4CA5-B098-D0B0625B6BC6}"/>
              </a:ext>
            </a:extLst>
          </p:cNvPr>
          <p:cNvSpPr>
            <a:spLocks noGrp="1"/>
          </p:cNvSpPr>
          <p:nvPr>
            <p:ph idx="1"/>
          </p:nvPr>
        </p:nvSpPr>
        <p:spPr>
          <a:xfrm>
            <a:off x="1371600" y="863445"/>
            <a:ext cx="7674016" cy="5283354"/>
          </a:xfrm>
        </p:spPr>
        <p:txBody>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a:t>
            </a:r>
          </a:p>
          <a:p>
            <a:pPr marL="0" indent="0">
              <a:buNone/>
            </a:pPr>
            <a:r>
              <a:rPr lang="en-IN" dirty="0"/>
              <a:t>h1::before {</a:t>
            </a:r>
          </a:p>
          <a:p>
            <a:pPr marL="0" indent="0">
              <a:buNone/>
            </a:pPr>
            <a:r>
              <a:rPr lang="en-IN" dirty="0"/>
              <a:t>  content: </a:t>
            </a:r>
            <a:r>
              <a:rPr lang="en-IN" dirty="0" err="1"/>
              <a:t>url</a:t>
            </a:r>
            <a:r>
              <a:rPr lang="en-IN" dirty="0"/>
              <a:t>(“download.jpeg”);</a:t>
            </a:r>
          </a:p>
          <a:p>
            <a:pPr marL="0" indent="0">
              <a:buNone/>
            </a:pPr>
            <a:r>
              <a:rPr lang="en-IN" dirty="0"/>
              <a:t>}</a:t>
            </a:r>
          </a:p>
          <a:p>
            <a:pPr marL="0" indent="0">
              <a:buNone/>
            </a:pPr>
            <a:r>
              <a:rPr lang="en-IN" dirty="0"/>
              <a:t>&lt;/style&gt;</a:t>
            </a:r>
          </a:p>
          <a:p>
            <a:pPr marL="0" indent="0">
              <a:buNone/>
            </a:pPr>
            <a:r>
              <a:rPr lang="en-IN" dirty="0"/>
              <a:t>&lt;/head&gt;</a:t>
            </a:r>
          </a:p>
          <a:p>
            <a:pPr marL="0" indent="0">
              <a:buNone/>
            </a:pPr>
            <a:r>
              <a:rPr lang="en-IN" dirty="0"/>
              <a:t>&lt;body&gt;</a:t>
            </a:r>
          </a:p>
          <a:p>
            <a:pPr marL="0" indent="0">
              <a:buNone/>
            </a:pPr>
            <a:r>
              <a:rPr lang="en-IN" dirty="0"/>
              <a:t>&lt;h1&gt;This is a heading&lt;/h1&gt;</a:t>
            </a:r>
          </a:p>
          <a:p>
            <a:pPr marL="0" indent="0">
              <a:buNone/>
            </a:pPr>
            <a:r>
              <a:rPr lang="en-IN" dirty="0"/>
              <a:t>&lt;p&gt;The ::before pseudo-element inserts content before the content of an element.&lt;/p&gt;</a:t>
            </a:r>
          </a:p>
          <a:p>
            <a:pPr marL="0" indent="0">
              <a:buNone/>
            </a:pPr>
            <a:r>
              <a:rPr lang="en-IN" dirty="0"/>
              <a:t>&lt;h1&gt;This is a heading&lt;/h1&gt;</a:t>
            </a:r>
          </a:p>
          <a:p>
            <a:pPr marL="0" indent="0">
              <a:buNone/>
            </a:pPr>
            <a:r>
              <a:rPr lang="en-IN" dirty="0"/>
              <a:t>&lt;/body&gt;</a:t>
            </a:r>
          </a:p>
          <a:p>
            <a:pPr marL="0" indent="0">
              <a:buNone/>
            </a:pPr>
            <a:r>
              <a:rPr lang="en-IN" dirty="0"/>
              <a:t>&lt;/html&gt;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69705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3" name="Content Placeholder 2"/>
          <p:cNvSpPr>
            <a:spLocks noGrp="1"/>
          </p:cNvSpPr>
          <p:nvPr>
            <p:ph idx="1"/>
          </p:nvPr>
        </p:nvSpPr>
        <p:spPr/>
        <p:txBody>
          <a:bodyPr/>
          <a:lstStyle/>
          <a:p>
            <a:r>
              <a:rPr lang="en-US" dirty="0"/>
              <a:t>Bootstrap is Free </a:t>
            </a:r>
            <a:r>
              <a:rPr lang="en-US" b="1" dirty="0"/>
              <a:t>front-end framework</a:t>
            </a:r>
            <a:r>
              <a:rPr lang="en-US" dirty="0"/>
              <a:t>  made of </a:t>
            </a:r>
            <a:r>
              <a:rPr lang="en-US" b="1" dirty="0"/>
              <a:t>HTML, CSS and JavaScript </a:t>
            </a:r>
            <a:r>
              <a:rPr lang="en-US" dirty="0"/>
              <a:t>Plugins (optional) for developing </a:t>
            </a:r>
            <a:r>
              <a:rPr lang="en-US" b="1" dirty="0"/>
              <a:t>Responsive Websites.</a:t>
            </a:r>
          </a:p>
          <a:p>
            <a:r>
              <a:rPr lang="en-US" dirty="0"/>
              <a:t>Responsive websites means websites which Automatically Adjust themselves to look good on all devices like mobile, desktop </a:t>
            </a:r>
            <a:r>
              <a:rPr lang="en-US" dirty="0" err="1"/>
              <a:t>etc</a:t>
            </a:r>
            <a:endParaRPr lang="en-US" dirty="0"/>
          </a:p>
          <a:p>
            <a:r>
              <a:rPr lang="en-US" b="1" dirty="0"/>
              <a:t>Why</a:t>
            </a:r>
            <a:r>
              <a:rPr lang="en-US" dirty="0"/>
              <a:t> to Use Bootstrap?</a:t>
            </a:r>
          </a:p>
          <a:p>
            <a:pPr lvl="1"/>
            <a:r>
              <a:rPr lang="en-US" dirty="0"/>
              <a:t>Easy to use</a:t>
            </a:r>
          </a:p>
          <a:p>
            <a:pPr lvl="2"/>
            <a:r>
              <a:rPr lang="en-US" dirty="0"/>
              <a:t>Anybody with just basic knowledge of HTML and CSS can start using Bootstrap</a:t>
            </a:r>
          </a:p>
          <a:p>
            <a:pPr lvl="1"/>
            <a:r>
              <a:rPr lang="en-US" dirty="0"/>
              <a:t>Responsive features</a:t>
            </a:r>
          </a:p>
          <a:p>
            <a:pPr lvl="2"/>
            <a:r>
              <a:rPr lang="en-US" dirty="0"/>
              <a:t>It's responsive CSS adjusts to phones, tablets, and desktops</a:t>
            </a:r>
          </a:p>
          <a:p>
            <a:pPr lvl="1"/>
            <a:r>
              <a:rPr lang="en-US" dirty="0"/>
              <a:t>Mobile-first approach</a:t>
            </a:r>
          </a:p>
          <a:p>
            <a:pPr lvl="2"/>
            <a:r>
              <a:rPr lang="en-US" dirty="0"/>
              <a:t>Mobile-first styles are part of the core framework</a:t>
            </a:r>
          </a:p>
          <a:p>
            <a:pPr lvl="1"/>
            <a:r>
              <a:rPr lang="en-US" dirty="0"/>
              <a:t>Browser compatibility</a:t>
            </a:r>
          </a:p>
          <a:p>
            <a:pPr lvl="2"/>
            <a:r>
              <a:rPr lang="en-US" dirty="0"/>
              <a:t>Compatible with all modern browsers (Chrome, Firefox, Internet Explorer, Safari, and Opera)</a:t>
            </a:r>
          </a:p>
          <a:p>
            <a:pPr lvl="1"/>
            <a:r>
              <a:rPr lang="en-US" dirty="0"/>
              <a:t>Free</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66118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0C17-3BC3-4C47-AAD1-522A64CBA585}"/>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Components of Bootstrap</a:t>
            </a:r>
            <a:endParaRPr lang="en-IN" dirty="0"/>
          </a:p>
        </p:txBody>
      </p:sp>
      <p:sp>
        <p:nvSpPr>
          <p:cNvPr id="3" name="Content Placeholder 2">
            <a:extLst>
              <a:ext uri="{FF2B5EF4-FFF2-40B4-BE49-F238E27FC236}">
                <a16:creationId xmlns:a16="http://schemas.microsoft.com/office/drawing/2014/main" id="{0EF405BA-BBA2-4037-A34B-828650B4A2B7}"/>
              </a:ext>
            </a:extLst>
          </p:cNvPr>
          <p:cNvSpPr>
            <a:spLocks noGrp="1"/>
          </p:cNvSpPr>
          <p:nvPr>
            <p:ph idx="1"/>
          </p:nvPr>
        </p:nvSpPr>
        <p:spPr/>
        <p:txBody>
          <a:bodyPr/>
          <a:lstStyle/>
          <a:p>
            <a:pPr marL="0" indent="0" algn="l">
              <a:buNone/>
            </a:pPr>
            <a:r>
              <a:rPr lang="en-IN" sz="1350" b="1" dirty="0">
                <a:solidFill>
                  <a:srgbClr val="000000"/>
                </a:solidFill>
                <a:latin typeface="Verdana" panose="020B0604030504040204" pitchFamily="34" charset="0"/>
              </a:rPr>
              <a:t>Add the HTML5 doctype</a:t>
            </a:r>
            <a:endParaRPr lang="en-IN" sz="1350" dirty="0">
              <a:solidFill>
                <a:srgbClr val="000000"/>
              </a:solidFill>
              <a:latin typeface="Verdana" panose="020B0604030504040204" pitchFamily="34" charset="0"/>
            </a:endParaRPr>
          </a:p>
          <a:p>
            <a:pPr algn="l"/>
            <a:r>
              <a:rPr lang="en-IN" sz="1350" dirty="0">
                <a:solidFill>
                  <a:srgbClr val="000000"/>
                </a:solidFill>
                <a:latin typeface="Verdana" panose="020B0604030504040204" pitchFamily="34" charset="0"/>
              </a:rPr>
              <a:t>Bootstrap uses HTML elements and CSS properties that require the HTML5 doctype.</a:t>
            </a:r>
          </a:p>
          <a:p>
            <a:pPr algn="l"/>
            <a:r>
              <a:rPr lang="en-IN" sz="1350" dirty="0">
                <a:solidFill>
                  <a:srgbClr val="000000"/>
                </a:solidFill>
                <a:latin typeface="Verdana" panose="020B0604030504040204" pitchFamily="34" charset="0"/>
              </a:rPr>
              <a:t>Always include the HTML5 doctype at the beginning of the page, along with the lang attribute and the correct character set:</a:t>
            </a:r>
          </a:p>
          <a:p>
            <a:pPr marL="0" indent="0">
              <a:buNone/>
            </a:pPr>
            <a:r>
              <a:rPr lang="en-IN" sz="1350" dirty="0"/>
              <a:t>&lt;!DOCTYPE html&gt;</a:t>
            </a:r>
          </a:p>
          <a:p>
            <a:pPr marL="0" indent="0">
              <a:buNone/>
            </a:pPr>
            <a:r>
              <a:rPr lang="en-IN" sz="1350" dirty="0"/>
              <a:t>&lt;html lang="</a:t>
            </a:r>
            <a:r>
              <a:rPr lang="en-IN" sz="1350" dirty="0" err="1"/>
              <a:t>en</a:t>
            </a:r>
            <a:r>
              <a:rPr lang="en-IN" sz="1350" dirty="0"/>
              <a:t>"&gt;</a:t>
            </a:r>
          </a:p>
          <a:p>
            <a:pPr marL="0" indent="0">
              <a:buNone/>
            </a:pPr>
            <a:r>
              <a:rPr lang="en-IN" sz="1350" dirty="0"/>
              <a:t>  &lt;head&gt;</a:t>
            </a:r>
          </a:p>
          <a:p>
            <a:pPr marL="0" indent="0">
              <a:buNone/>
            </a:pPr>
            <a:r>
              <a:rPr lang="en-IN" sz="1350" dirty="0"/>
              <a:t>    &lt;meta charset="utf-8"&gt;</a:t>
            </a:r>
          </a:p>
          <a:p>
            <a:pPr marL="0" indent="0">
              <a:buNone/>
            </a:pPr>
            <a:r>
              <a:rPr lang="en-IN" sz="1350" dirty="0"/>
              <a:t>  &lt;/head&gt;</a:t>
            </a:r>
          </a:p>
          <a:p>
            <a:pPr marL="0" indent="0">
              <a:buNone/>
            </a:pPr>
            <a:r>
              <a:rPr lang="en-IN" sz="1350" dirty="0"/>
              <a:t>&lt;/html&gt;</a:t>
            </a:r>
          </a:p>
        </p:txBody>
      </p:sp>
    </p:spTree>
    <p:extLst>
      <p:ext uri="{BB962C8B-B14F-4D97-AF65-F5344CB8AC3E}">
        <p14:creationId xmlns:p14="http://schemas.microsoft.com/office/powerpoint/2010/main" val="20446498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EF2D-D920-40C4-9B4B-5D1EA9B0D6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0B9C55-408C-4587-B145-31CA116D6337}"/>
              </a:ext>
            </a:extLst>
          </p:cNvPr>
          <p:cNvSpPr>
            <a:spLocks noGrp="1"/>
          </p:cNvSpPr>
          <p:nvPr>
            <p:ph idx="1"/>
          </p:nvPr>
        </p:nvSpPr>
        <p:spPr/>
        <p:txBody>
          <a:bodyPr/>
          <a:lstStyle/>
          <a:p>
            <a:pPr marL="0" indent="0">
              <a:buNone/>
            </a:pPr>
            <a:r>
              <a:rPr lang="en-IN" dirty="0"/>
              <a:t> </a:t>
            </a:r>
            <a:r>
              <a:rPr lang="en-IN" b="1" dirty="0"/>
              <a:t>Bootstrap 3 is mobile-first</a:t>
            </a:r>
          </a:p>
          <a:p>
            <a:r>
              <a:rPr lang="en-IN" dirty="0"/>
              <a:t>Bootstrap 3 is designed to be responsive to mobile devices. Mobile-first styles are part of the core framework.</a:t>
            </a:r>
          </a:p>
          <a:p>
            <a:r>
              <a:rPr lang="en-IN" dirty="0"/>
              <a:t>To ensure proper rendering and touch zooming, add the following &lt;meta&gt; tag inside the &lt;head&gt; element:</a:t>
            </a:r>
          </a:p>
          <a:p>
            <a:pPr marL="0" indent="0">
              <a:buNone/>
            </a:pPr>
            <a:endParaRPr lang="en-IN" dirty="0"/>
          </a:p>
          <a:p>
            <a:pPr lvl="1"/>
            <a:r>
              <a:rPr lang="en-IN" dirty="0"/>
              <a:t>&lt;meta name="viewport" content="width=device-width, initial-scale=1"&gt;</a:t>
            </a:r>
          </a:p>
        </p:txBody>
      </p:sp>
    </p:spTree>
    <p:extLst>
      <p:ext uri="{BB962C8B-B14F-4D97-AF65-F5344CB8AC3E}">
        <p14:creationId xmlns:p14="http://schemas.microsoft.com/office/powerpoint/2010/main" val="13279166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1CBC-9346-43FC-86B2-56ACD8E186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A5CEFB-DFEF-4C94-8F25-E970EDD2A0DC}"/>
              </a:ext>
            </a:extLst>
          </p:cNvPr>
          <p:cNvSpPr>
            <a:spLocks noGrp="1"/>
          </p:cNvSpPr>
          <p:nvPr>
            <p:ph idx="1"/>
          </p:nvPr>
        </p:nvSpPr>
        <p:spPr/>
        <p:txBody>
          <a:bodyPr/>
          <a:lstStyle/>
          <a:p>
            <a:pPr marL="0" indent="0">
              <a:buNone/>
            </a:pPr>
            <a:r>
              <a:rPr lang="en-IN" b="1" i="0" dirty="0">
                <a:solidFill>
                  <a:srgbClr val="000000"/>
                </a:solidFill>
                <a:effectLst/>
                <a:latin typeface="Verdana" panose="020B0604030504040204" pitchFamily="34" charset="0"/>
              </a:rPr>
              <a:t>3. Containers</a:t>
            </a:r>
          </a:p>
          <a:p>
            <a:r>
              <a:rPr lang="en-IN" dirty="0"/>
              <a:t>Bootstrap also requires a containing element to wrap site contents.</a:t>
            </a:r>
          </a:p>
          <a:p>
            <a:endParaRPr lang="en-IN" dirty="0"/>
          </a:p>
          <a:p>
            <a:r>
              <a:rPr lang="en-IN" dirty="0"/>
              <a:t>There are two container classes to choose from:</a:t>
            </a:r>
          </a:p>
          <a:p>
            <a:endParaRPr lang="en-IN" dirty="0"/>
          </a:p>
          <a:p>
            <a:r>
              <a:rPr lang="en-IN" dirty="0"/>
              <a:t>The </a:t>
            </a:r>
            <a:r>
              <a:rPr lang="en-IN" b="1" dirty="0"/>
              <a:t>.container </a:t>
            </a:r>
            <a:r>
              <a:rPr lang="en-IN" dirty="0"/>
              <a:t>class provides a responsive fixed width container</a:t>
            </a:r>
          </a:p>
          <a:p>
            <a:r>
              <a:rPr lang="en-IN" dirty="0"/>
              <a:t>The </a:t>
            </a:r>
            <a:r>
              <a:rPr lang="en-IN" b="1" dirty="0"/>
              <a:t>.container-fluid </a:t>
            </a:r>
            <a:r>
              <a:rPr lang="en-IN" dirty="0"/>
              <a:t>class provides a full width container, spanning the entire width of the viewport</a:t>
            </a:r>
          </a:p>
          <a:p>
            <a:endParaRPr lang="en-IN" dirty="0"/>
          </a:p>
        </p:txBody>
      </p:sp>
      <p:pic>
        <p:nvPicPr>
          <p:cNvPr id="5" name="Picture 4">
            <a:extLst>
              <a:ext uri="{FF2B5EF4-FFF2-40B4-BE49-F238E27FC236}">
                <a16:creationId xmlns:a16="http://schemas.microsoft.com/office/drawing/2014/main" id="{00F70EA1-2C4D-4867-B409-C569A73B4F6B}"/>
              </a:ext>
            </a:extLst>
          </p:cNvPr>
          <p:cNvPicPr>
            <a:picLocks noChangeAspect="1"/>
          </p:cNvPicPr>
          <p:nvPr/>
        </p:nvPicPr>
        <p:blipFill>
          <a:blip r:embed="rId2"/>
          <a:stretch>
            <a:fillRect/>
          </a:stretch>
        </p:blipFill>
        <p:spPr>
          <a:xfrm>
            <a:off x="-2" y="4130169"/>
            <a:ext cx="9144000" cy="1452324"/>
          </a:xfrm>
          <a:prstGeom prst="rect">
            <a:avLst/>
          </a:prstGeom>
        </p:spPr>
      </p:pic>
    </p:spTree>
    <p:extLst>
      <p:ext uri="{BB962C8B-B14F-4D97-AF65-F5344CB8AC3E}">
        <p14:creationId xmlns:p14="http://schemas.microsoft.com/office/powerpoint/2010/main" val="390171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CSS Universal Selector</a:t>
            </a:r>
          </a:p>
        </p:txBody>
      </p:sp>
      <p:sp>
        <p:nvSpPr>
          <p:cNvPr id="3" name="Content Placeholder 2"/>
          <p:cNvSpPr>
            <a:spLocks noGrp="1"/>
          </p:cNvSpPr>
          <p:nvPr>
            <p:ph idx="1"/>
          </p:nvPr>
        </p:nvSpPr>
        <p:spPr>
          <a:xfrm>
            <a:off x="1435608" y="1219200"/>
            <a:ext cx="7498080" cy="5334000"/>
          </a:xfrm>
        </p:spPr>
        <p:txBody>
          <a:bodyPr>
            <a:noAutofit/>
          </a:bodyPr>
          <a:lstStyle/>
          <a:p>
            <a:pPr>
              <a:buNone/>
            </a:pPr>
            <a:r>
              <a:rPr lang="en-US" sz="1600" dirty="0">
                <a:latin typeface="Times New Roman" pitchFamily="18" charset="0"/>
                <a:cs typeface="Times New Roman" pitchFamily="18" charset="0"/>
              </a:rPr>
              <a:t>&lt;!DOCTYPE html&gt;</a:t>
            </a:r>
          </a:p>
          <a:p>
            <a:pPr>
              <a:buNone/>
            </a:pPr>
            <a:r>
              <a:rPr lang="en-US" sz="1600" dirty="0">
                <a:latin typeface="Times New Roman" pitchFamily="18" charset="0"/>
                <a:cs typeface="Times New Roman" pitchFamily="18" charset="0"/>
              </a:rPr>
              <a:t>&lt;html&gt;</a:t>
            </a:r>
          </a:p>
          <a:p>
            <a:pPr>
              <a:buNone/>
            </a:pPr>
            <a:r>
              <a:rPr lang="en-US" sz="1600" dirty="0">
                <a:latin typeface="Times New Roman" pitchFamily="18" charset="0"/>
                <a:cs typeface="Times New Roman" pitchFamily="18" charset="0"/>
              </a:rPr>
              <a:t>&lt;head&gt;</a:t>
            </a:r>
          </a:p>
          <a:p>
            <a:pPr>
              <a:buNone/>
            </a:pPr>
            <a:r>
              <a:rPr lang="en-US" sz="1600" dirty="0">
                <a:latin typeface="Times New Roman" pitchFamily="18" charset="0"/>
                <a:cs typeface="Times New Roman" pitchFamily="18" charset="0"/>
              </a:rPr>
              <a:t>&lt;style&gt;</a:t>
            </a:r>
          </a:p>
          <a:p>
            <a:pPr>
              <a:buNone/>
            </a:pPr>
            <a:r>
              <a:rPr lang="en-US" sz="1600" dirty="0">
                <a:latin typeface="Times New Roman" pitchFamily="18" charset="0"/>
                <a:cs typeface="Times New Roman" pitchFamily="18" charset="0"/>
              </a:rPr>
              <a:t>* {</a:t>
            </a:r>
          </a:p>
          <a:p>
            <a:pPr>
              <a:buNone/>
            </a:pPr>
            <a:r>
              <a:rPr lang="en-US" sz="1600" dirty="0">
                <a:latin typeface="Times New Roman" pitchFamily="18" charset="0"/>
                <a:cs typeface="Times New Roman" pitchFamily="18" charset="0"/>
              </a:rPr>
              <a:t>  text-align: center;</a:t>
            </a:r>
          </a:p>
          <a:p>
            <a:pPr>
              <a:buNone/>
            </a:pPr>
            <a:r>
              <a:rPr lang="en-US" sz="1600" dirty="0">
                <a:latin typeface="Times New Roman" pitchFamily="18" charset="0"/>
                <a:cs typeface="Times New Roman" pitchFamily="18" charset="0"/>
              </a:rPr>
              <a:t>  color: blue;</a:t>
            </a:r>
          </a:p>
          <a:p>
            <a:pPr>
              <a:buNone/>
            </a:pP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&lt;/style&gt;</a:t>
            </a:r>
          </a:p>
          <a:p>
            <a:pPr>
              <a:buNone/>
            </a:pPr>
            <a:r>
              <a:rPr lang="en-US" sz="1600" dirty="0">
                <a:latin typeface="Times New Roman" pitchFamily="18" charset="0"/>
                <a:cs typeface="Times New Roman" pitchFamily="18" charset="0"/>
              </a:rPr>
              <a:t>&lt;/head&gt;</a:t>
            </a:r>
          </a:p>
          <a:p>
            <a:pPr>
              <a:buNone/>
            </a:pPr>
            <a:r>
              <a:rPr lang="en-US" sz="1600" dirty="0">
                <a:latin typeface="Times New Roman" pitchFamily="18" charset="0"/>
                <a:cs typeface="Times New Roman" pitchFamily="18" charset="0"/>
              </a:rPr>
              <a:t>&lt;body&gt;</a:t>
            </a:r>
          </a:p>
          <a:p>
            <a:pPr>
              <a:buNone/>
            </a:pPr>
            <a:r>
              <a:rPr lang="en-US" sz="1600" dirty="0">
                <a:latin typeface="Times New Roman" pitchFamily="18" charset="0"/>
                <a:cs typeface="Times New Roman" pitchFamily="18" charset="0"/>
              </a:rPr>
              <a:t>&lt;h1&gt;Hello world!&lt;/h1&gt;</a:t>
            </a:r>
          </a:p>
          <a:p>
            <a:pPr>
              <a:buNone/>
            </a:pPr>
            <a:r>
              <a:rPr lang="en-US" sz="1600" dirty="0">
                <a:latin typeface="Times New Roman" pitchFamily="18" charset="0"/>
                <a:cs typeface="Times New Roman" pitchFamily="18" charset="0"/>
              </a:rPr>
              <a:t>&lt;p&gt;Every element on the page will be affected by the style.&lt;/p&gt;</a:t>
            </a:r>
          </a:p>
          <a:p>
            <a:pPr>
              <a:buNone/>
            </a:pPr>
            <a:r>
              <a:rPr lang="en-US" sz="1600" dirty="0">
                <a:latin typeface="Times New Roman" pitchFamily="18" charset="0"/>
                <a:cs typeface="Times New Roman" pitchFamily="18" charset="0"/>
              </a:rPr>
              <a:t>&lt;p id="para1"&gt;Me too!&lt;/p&gt;</a:t>
            </a:r>
          </a:p>
          <a:p>
            <a:pPr>
              <a:buNone/>
            </a:pPr>
            <a:r>
              <a:rPr lang="en-US" sz="1600" dirty="0">
                <a:latin typeface="Times New Roman" pitchFamily="18" charset="0"/>
                <a:cs typeface="Times New Roman" pitchFamily="18" charset="0"/>
              </a:rPr>
              <a:t>&lt;p&gt;And me!&lt;/p&gt;</a:t>
            </a:r>
          </a:p>
          <a:p>
            <a:pPr>
              <a:buNone/>
            </a:pPr>
            <a:r>
              <a:rPr lang="en-US" sz="1600" dirty="0">
                <a:latin typeface="Times New Roman" pitchFamily="18" charset="0"/>
                <a:cs typeface="Times New Roman" pitchFamily="18" charset="0"/>
              </a:rPr>
              <a:t>&lt;/body&gt;</a:t>
            </a:r>
          </a:p>
          <a:p>
            <a:pPr>
              <a:buNone/>
            </a:pPr>
            <a:r>
              <a:rPr lang="en-US" sz="1600" dirty="0">
                <a:latin typeface="Times New Roman" pitchFamily="18" charset="0"/>
                <a:cs typeface="Times New Roman" pitchFamily="18" charset="0"/>
              </a:rPr>
              <a:t>&lt;/html&gt;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The CSS Grouping Selector</a:t>
            </a:r>
          </a:p>
        </p:txBody>
      </p:sp>
      <p:sp>
        <p:nvSpPr>
          <p:cNvPr id="4" name="Content Placeholder 3"/>
          <p:cNvSpPr>
            <a:spLocks noGrp="1"/>
          </p:cNvSpPr>
          <p:nvPr>
            <p:ph idx="1"/>
          </p:nvPr>
        </p:nvSpPr>
        <p:spPr>
          <a:xfrm>
            <a:off x="1435608" y="1219200"/>
            <a:ext cx="7498080" cy="5334000"/>
          </a:xfrm>
        </p:spPr>
        <p:txBody>
          <a:bodyPr>
            <a:noAutofit/>
          </a:bodyPr>
          <a:lstStyle/>
          <a:p>
            <a:pPr>
              <a:buNone/>
            </a:pPr>
            <a:r>
              <a:rPr lang="en-US" sz="1600" dirty="0"/>
              <a:t>&lt;!DOCTYPE html&gt;</a:t>
            </a:r>
          </a:p>
          <a:p>
            <a:pPr>
              <a:buNone/>
            </a:pPr>
            <a:r>
              <a:rPr lang="en-US" sz="1600" dirty="0"/>
              <a:t>&lt;html&gt;</a:t>
            </a:r>
          </a:p>
          <a:p>
            <a:pPr>
              <a:buNone/>
            </a:pPr>
            <a:r>
              <a:rPr lang="en-US" sz="1600" dirty="0"/>
              <a:t>&lt;head&gt;</a:t>
            </a:r>
          </a:p>
          <a:p>
            <a:pPr>
              <a:buNone/>
            </a:pPr>
            <a:r>
              <a:rPr lang="en-US" sz="1600" dirty="0"/>
              <a:t>&lt;style&gt;</a:t>
            </a:r>
          </a:p>
          <a:p>
            <a:pPr>
              <a:buNone/>
            </a:pPr>
            <a:r>
              <a:rPr lang="en-US" sz="1600" dirty="0"/>
              <a:t>h1, h2, p {</a:t>
            </a:r>
          </a:p>
          <a:p>
            <a:pPr>
              <a:buNone/>
            </a:pPr>
            <a:r>
              <a:rPr lang="en-US" sz="1600" dirty="0"/>
              <a:t>  text-align: center;</a:t>
            </a:r>
          </a:p>
          <a:p>
            <a:pPr>
              <a:buNone/>
            </a:pPr>
            <a:r>
              <a:rPr lang="en-US" sz="1600" dirty="0"/>
              <a:t>  color: red;</a:t>
            </a:r>
          </a:p>
          <a:p>
            <a:pPr>
              <a:buNone/>
            </a:pPr>
            <a:r>
              <a:rPr lang="en-US" sz="1600" dirty="0"/>
              <a:t>}</a:t>
            </a:r>
          </a:p>
          <a:p>
            <a:pPr>
              <a:buNone/>
            </a:pPr>
            <a:r>
              <a:rPr lang="en-US" sz="1600" dirty="0"/>
              <a:t>&lt;/style&gt;</a:t>
            </a:r>
          </a:p>
          <a:p>
            <a:pPr>
              <a:buNone/>
            </a:pPr>
            <a:r>
              <a:rPr lang="en-US" sz="1600" dirty="0"/>
              <a:t>&lt;/head&gt;</a:t>
            </a:r>
          </a:p>
          <a:p>
            <a:pPr>
              <a:buNone/>
            </a:pPr>
            <a:r>
              <a:rPr lang="en-US" sz="1600" dirty="0"/>
              <a:t>&lt;body&gt;</a:t>
            </a:r>
          </a:p>
          <a:p>
            <a:pPr>
              <a:buNone/>
            </a:pPr>
            <a:endParaRPr lang="en-US" sz="1600" dirty="0"/>
          </a:p>
          <a:p>
            <a:pPr>
              <a:buNone/>
            </a:pPr>
            <a:r>
              <a:rPr lang="en-US" sz="1600" dirty="0"/>
              <a:t>&lt;h1&gt;Hello World!&lt;/h1&gt;</a:t>
            </a:r>
          </a:p>
          <a:p>
            <a:pPr>
              <a:buNone/>
            </a:pPr>
            <a:r>
              <a:rPr lang="en-US" sz="1600" dirty="0"/>
              <a:t>&lt;h2&gt;Smaller heading!&lt;/h2&gt;</a:t>
            </a:r>
          </a:p>
          <a:p>
            <a:pPr>
              <a:buNone/>
            </a:pPr>
            <a:r>
              <a:rPr lang="en-US" sz="1600" dirty="0"/>
              <a:t>&lt;p&gt;This is a paragraph.&lt;/p&gt;</a:t>
            </a:r>
          </a:p>
          <a:p>
            <a:pPr>
              <a:buNone/>
            </a:pPr>
            <a:r>
              <a:rPr lang="en-US" sz="1600" dirty="0"/>
              <a:t>&lt;/body&gt;</a:t>
            </a:r>
          </a:p>
          <a:p>
            <a:pPr>
              <a:buNone/>
            </a:pPr>
            <a:r>
              <a:rPr lang="en-US" sz="1600" dirty="0"/>
              <a:t>&lt;/html&gt;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600</TotalTime>
  <Words>8073</Words>
  <Application>Microsoft Office PowerPoint</Application>
  <PresentationFormat>On-screen Show (4:3)</PresentationFormat>
  <Paragraphs>1225</Paragraphs>
  <Slides>79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Consolas</vt:lpstr>
      <vt:lpstr>Gill Sans MT</vt:lpstr>
      <vt:lpstr>Segoe UI</vt:lpstr>
      <vt:lpstr>Times New Roman</vt:lpstr>
      <vt:lpstr>Verdana</vt:lpstr>
      <vt:lpstr>Wingdings 2</vt:lpstr>
      <vt:lpstr>Solstice</vt:lpstr>
      <vt:lpstr>CSS-Cascading Style Sheets</vt:lpstr>
      <vt:lpstr>CSS Syntax</vt:lpstr>
      <vt:lpstr>PowerPoint Presentation</vt:lpstr>
      <vt:lpstr>CSS Selectors</vt:lpstr>
      <vt:lpstr>The CSS element Selector </vt:lpstr>
      <vt:lpstr>The CSS id Selector </vt:lpstr>
      <vt:lpstr>The CSS class Selector </vt:lpstr>
      <vt:lpstr>The CSS Universal Selector</vt:lpstr>
      <vt:lpstr>The CSS Grouping Selector</vt:lpstr>
      <vt:lpstr>Types of CSS</vt:lpstr>
      <vt:lpstr>Inline CSS</vt:lpstr>
      <vt:lpstr>Inline CSS</vt:lpstr>
      <vt:lpstr>Internal CSS</vt:lpstr>
      <vt:lpstr>Internal CSS</vt:lpstr>
      <vt:lpstr>External CSS</vt:lpstr>
      <vt:lpstr>External CSS</vt:lpstr>
      <vt:lpstr>External CSS</vt:lpstr>
      <vt:lpstr>CSS Comments</vt:lpstr>
      <vt:lpstr>PowerPoint Presentation</vt:lpstr>
      <vt:lpstr>Background Property</vt:lpstr>
      <vt:lpstr>Background Color</vt:lpstr>
      <vt:lpstr>Background Image</vt:lpstr>
      <vt:lpstr>Background Image Repeat</vt:lpstr>
      <vt:lpstr>Fixed Background Image</vt:lpstr>
      <vt:lpstr>Background Image Positioning </vt:lpstr>
      <vt:lpstr>CSS Font</vt:lpstr>
      <vt:lpstr>CSS Font (Cont.)</vt:lpstr>
      <vt:lpstr>CSS Font (Cont.)</vt:lpstr>
      <vt:lpstr>CSS Text Property</vt:lpstr>
      <vt:lpstr>CSS Text Property (Cont.)</vt:lpstr>
      <vt:lpstr>CSS Text Property (Cont.)</vt:lpstr>
      <vt:lpstr>CSS Text Property (Cont.)</vt:lpstr>
      <vt:lpstr>The Box Model</vt:lpstr>
      <vt:lpstr>The Box Model</vt:lpstr>
      <vt:lpstr>CSS Padding</vt:lpstr>
      <vt:lpstr>CSS Border</vt:lpstr>
      <vt:lpstr>CSS Margin</vt:lpstr>
      <vt:lpstr>CSS Positioning</vt:lpstr>
      <vt:lpstr>CSS Layers</vt:lpstr>
      <vt:lpstr>CSS Float Property</vt:lpstr>
      <vt:lpstr>Introduction to CSS3</vt:lpstr>
      <vt:lpstr>Introduction to CSS3 (Cont)</vt:lpstr>
      <vt:lpstr>Animations</vt:lpstr>
      <vt:lpstr>Configuring the animation</vt:lpstr>
      <vt:lpstr>Defining the animation sequence using keyframes</vt:lpstr>
      <vt:lpstr>Specifying Intermediate steps </vt:lpstr>
      <vt:lpstr>Tooltip</vt:lpstr>
      <vt:lpstr>Style Images</vt:lpstr>
      <vt:lpstr>CSS Variables / Custom Properties</vt:lpstr>
      <vt:lpstr>CSS Variables / Custom Properties</vt:lpstr>
      <vt:lpstr>PowerPoint Presentation</vt:lpstr>
      <vt:lpstr>CSS Variables (Example)</vt:lpstr>
      <vt:lpstr>CSS Variables (Example)</vt:lpstr>
      <vt:lpstr>PowerPoint Presentation</vt:lpstr>
      <vt:lpstr>Wild Card Selectors</vt:lpstr>
      <vt:lpstr>Demo1.html </vt:lpstr>
      <vt:lpstr>Demo2.html</vt:lpstr>
      <vt:lpstr>PowerPoint Presentation</vt:lpstr>
      <vt:lpstr>Media Queries</vt:lpstr>
      <vt:lpstr>Media Queries</vt:lpstr>
      <vt:lpstr>Media Query (Cont.)</vt:lpstr>
      <vt:lpstr>Media Query (Example)</vt:lpstr>
      <vt:lpstr>Media Query (cont.)</vt:lpstr>
      <vt:lpstr>Gradients</vt:lpstr>
      <vt:lpstr>Linear Gradients</vt:lpstr>
      <vt:lpstr>Linear Gradients (Example)</vt:lpstr>
      <vt:lpstr>Linear Gradient - Transparency</vt:lpstr>
      <vt:lpstr>Repeating Linear Gradient</vt:lpstr>
      <vt:lpstr>Radial Gradients</vt:lpstr>
      <vt:lpstr>Radial Gradients (Example)</vt:lpstr>
      <vt:lpstr>Pseudo Classes</vt:lpstr>
      <vt:lpstr>PowerPoint Presentation</vt:lpstr>
      <vt:lpstr>CSS - The :first-child Pseudo-class</vt:lpstr>
      <vt:lpstr>Pseudo Elements</vt:lpstr>
      <vt:lpstr>PowerPoint Presentation</vt:lpstr>
      <vt:lpstr>Bootstrap</vt:lpstr>
      <vt:lpstr>Components of Bootstrap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Markup Languages</dc:title>
  <dc:creator>THIS PC</dc:creator>
  <cp:lastModifiedBy>Bhumi shah</cp:lastModifiedBy>
  <cp:revision>59</cp:revision>
  <dcterms:created xsi:type="dcterms:W3CDTF">2006-08-16T00:00:00Z</dcterms:created>
  <dcterms:modified xsi:type="dcterms:W3CDTF">2023-02-20T08:52:53Z</dcterms:modified>
</cp:coreProperties>
</file>