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3"/>
  </p:notesMasterIdLst>
  <p:sldIdLst>
    <p:sldId id="310" r:id="rId2"/>
    <p:sldId id="396" r:id="rId3"/>
    <p:sldId id="353" r:id="rId4"/>
    <p:sldId id="354" r:id="rId5"/>
    <p:sldId id="355" r:id="rId6"/>
    <p:sldId id="404" r:id="rId7"/>
    <p:sldId id="405" r:id="rId8"/>
    <p:sldId id="356" r:id="rId9"/>
    <p:sldId id="358" r:id="rId10"/>
    <p:sldId id="359" r:id="rId11"/>
    <p:sldId id="398" r:id="rId12"/>
    <p:sldId id="39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97"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400" r:id="rId40"/>
    <p:sldId id="401" r:id="rId41"/>
    <p:sldId id="402" r:id="rId42"/>
    <p:sldId id="386" r:id="rId43"/>
    <p:sldId id="387" r:id="rId44"/>
    <p:sldId id="403" r:id="rId45"/>
    <p:sldId id="388" r:id="rId46"/>
    <p:sldId id="389" r:id="rId47"/>
    <p:sldId id="390" r:id="rId48"/>
    <p:sldId id="391" r:id="rId49"/>
    <p:sldId id="392" r:id="rId50"/>
    <p:sldId id="393" r:id="rId51"/>
    <p:sldId id="394" r:id="rId52"/>
  </p:sldIdLst>
  <p:sldSz cx="12192000" cy="6858000"/>
  <p:notesSz cx="6858000" cy="9144000"/>
  <p:embeddedFontLst>
    <p:embeddedFont>
      <p:font typeface="Calibri" panose="020F0502020204030204" pitchFamily="34" charset="0"/>
      <p:regular r:id="rId54"/>
      <p:bold r:id="rId55"/>
      <p:italic r:id="rId56"/>
      <p:boldItalic r:id="rId57"/>
    </p:embeddedFont>
    <p:embeddedFont>
      <p:font typeface="Consolas" panose="020B0609020204030204" pitchFamily="49" charset="0"/>
      <p:regular r:id="rId58"/>
      <p:bold r:id="rId59"/>
      <p:italic r:id="rId60"/>
      <p:boldItalic r:id="rId61"/>
    </p:embeddedFont>
    <p:embeddedFont>
      <p:font typeface="Roboto Condensed" panose="02000000000000000000" pitchFamily="2" charset="0"/>
      <p:regular r:id="rId62"/>
      <p:bold r:id="rId63"/>
      <p:italic r:id="rId64"/>
      <p:boldItalic r:id="rId65"/>
    </p:embeddedFont>
    <p:embeddedFont>
      <p:font typeface="Roboto Condensed Light" panose="02000000000000000000" pitchFamily="2" charset="0"/>
      <p:regular r:id="rId66"/>
      <p:italic r:id="rId67"/>
    </p:embeddedFont>
    <p:embeddedFont>
      <p:font typeface="Segoe UI" panose="020B0502040204020203" pitchFamily="34" charset="0"/>
      <p:regular r:id="rId68"/>
      <p:bold r:id="rId69"/>
      <p:italic r:id="rId70"/>
      <p:boldItalic r:id="rId7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86" d="100"/>
          <a:sy n="86" d="100"/>
        </p:scale>
        <p:origin x="744"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12.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hq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hq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hq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hq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hq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hq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hq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70217" y="-8664"/>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78" y="702536"/>
            <a:ext cx="11929641" cy="5743425"/>
          </a:xfrm>
        </p:spPr>
        <p:txBody>
          <a:bodyPr>
            <a:noAutofit/>
          </a:bodyPr>
          <a:lstStyle>
            <a:lvl1pPr marL="265113" indent="-265113" algn="just">
              <a:buClr>
                <a:schemeClr val="tx1"/>
              </a:buClr>
              <a:buFont typeface="Arial" panose="020B0604020202020204" pitchFamily="34" charset="0"/>
              <a:buChar char="•"/>
              <a:defRPr sz="2400">
                <a:solidFill>
                  <a:schemeClr val="tx1"/>
                </a:solidFill>
              </a:defRPr>
            </a:lvl1pPr>
            <a:lvl2pPr marL="809625" indent="-352425" algn="just">
              <a:buClr>
                <a:schemeClr val="tx1"/>
              </a:buClr>
              <a:buFont typeface="Arial" panose="020B0604020202020204" pitchFamily="34" charset="0"/>
              <a:buChar char="•"/>
              <a:defRPr sz="2000">
                <a:solidFill>
                  <a:schemeClr val="tx1"/>
                </a:solidFill>
              </a:defRPr>
            </a:lvl2pPr>
            <a:lvl3pPr marL="1143000" indent="-228600" algn="just">
              <a:buClr>
                <a:schemeClr val="tx1"/>
              </a:buClr>
              <a:buFont typeface="Arial" panose="020B0604020202020204" pitchFamily="34" charset="0"/>
              <a:buChar char="•"/>
              <a:defRPr sz="1800">
                <a:solidFill>
                  <a:schemeClr val="tx1"/>
                </a:solidFill>
              </a:defRPr>
            </a:lvl3pPr>
            <a:lvl4pPr marL="1600200" indent="-228600" algn="just">
              <a:buClr>
                <a:schemeClr val="tx1"/>
              </a:buClr>
              <a:buFont typeface="Arial" panose="020B0604020202020204" pitchFamily="34" charset="0"/>
              <a:buChar char="•"/>
              <a:defRPr sz="1600">
                <a:solidFill>
                  <a:schemeClr val="tx1"/>
                </a:solidFill>
              </a:defRPr>
            </a:lvl4pPr>
            <a:lvl5pPr marL="2057400" indent="-228600" algn="just">
              <a:buClr>
                <a:schemeClr val="tx1"/>
              </a:buClr>
              <a:buFont typeface="Arial" panose="020B0604020202020204" pitchFamily="34" charset="0"/>
              <a:buChar cha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316404"/>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hq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hq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2" y="25245"/>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60962" y="761687"/>
            <a:ext cx="11929641" cy="5590565"/>
          </a:xfrm>
        </p:spPr>
        <p:txBody>
          <a:bodyPr>
            <a:noAutofit/>
          </a:bodyPr>
          <a:lstStyle>
            <a:lvl1pPr marL="265113" indent="-265113" algn="just">
              <a:buClr>
                <a:schemeClr val="tx1"/>
              </a:buClr>
              <a:buFont typeface="Arial" panose="020B0604020202020204" pitchFamily="34" charset="0"/>
              <a:buChar char="•"/>
              <a:defRPr sz="2400">
                <a:solidFill>
                  <a:schemeClr val="tx1"/>
                </a:solidFill>
              </a:defRPr>
            </a:lvl1pPr>
            <a:lvl2pPr marL="809625" indent="-352425" algn="just">
              <a:buClr>
                <a:schemeClr val="tx1"/>
              </a:buClr>
              <a:buFont typeface="Arial" panose="020B0604020202020204" pitchFamily="34" charset="0"/>
              <a:buChar char="•"/>
              <a:defRPr sz="2000">
                <a:solidFill>
                  <a:schemeClr val="tx1"/>
                </a:solidFill>
              </a:defRPr>
            </a:lvl2pPr>
            <a:lvl3pPr marL="1143000" indent="-228600" algn="just">
              <a:buClr>
                <a:schemeClr val="tx1"/>
              </a:buClr>
              <a:buFont typeface="Arial" panose="020B0604020202020204" pitchFamily="34" charset="0"/>
              <a:buChar char="•"/>
              <a:defRPr sz="1800">
                <a:solidFill>
                  <a:schemeClr val="tx1"/>
                </a:solidFill>
              </a:defRPr>
            </a:lvl3pPr>
            <a:lvl4pPr marL="1600200" indent="-228600" algn="just">
              <a:buClr>
                <a:schemeClr val="tx1"/>
              </a:buClr>
              <a:buFont typeface="Arial" panose="020B0604020202020204" pitchFamily="34" charset="0"/>
              <a:buChar char="•"/>
              <a:defRPr sz="1600">
                <a:solidFill>
                  <a:schemeClr val="tx1"/>
                </a:solidFill>
              </a:defRPr>
            </a:lvl4pPr>
            <a:lvl5pPr marL="2057400" indent="-228600" algn="just">
              <a:buClr>
                <a:schemeClr val="tx1"/>
              </a:buClr>
              <a:buFont typeface="Arial" panose="020B0604020202020204" pitchFamily="34" charset="0"/>
              <a:buChar cha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740552"/>
          </a:xfrm>
        </p:spPr>
        <p:txBody>
          <a:bodyPr>
            <a:noAutofit/>
          </a:bodyPr>
          <a:lstStyle>
            <a:lvl1pPr marL="265113" indent="-265113" algn="just">
              <a:buClr>
                <a:schemeClr val="tx1"/>
              </a:buClr>
              <a:buFont typeface="Arial" panose="020B0604020202020204" pitchFamily="34" charset="0"/>
              <a:buChar char="•"/>
              <a:defRPr sz="2400">
                <a:solidFill>
                  <a:schemeClr val="tx1"/>
                </a:solidFill>
              </a:defRPr>
            </a:lvl1pPr>
            <a:lvl2pPr marL="809625" indent="-352425" algn="just">
              <a:buClr>
                <a:schemeClr val="tx1"/>
              </a:buClr>
              <a:buFont typeface="Arial" panose="020B0604020202020204" pitchFamily="34" charset="0"/>
              <a:buChar char="•"/>
              <a:defRPr sz="2000">
                <a:solidFill>
                  <a:schemeClr val="tx1"/>
                </a:solidFill>
              </a:defRPr>
            </a:lvl2pPr>
            <a:lvl3pPr marL="1143000" indent="-228600" algn="just">
              <a:buClr>
                <a:schemeClr val="tx1"/>
              </a:buClr>
              <a:buFont typeface="Arial" panose="020B0604020202020204" pitchFamily="34" charset="0"/>
              <a:buChar char="•"/>
              <a:defRPr sz="1800">
                <a:solidFill>
                  <a:schemeClr val="tx1"/>
                </a:solidFill>
              </a:defRPr>
            </a:lvl3pPr>
            <a:lvl4pPr marL="1600200" indent="-228600" algn="just">
              <a:buClr>
                <a:schemeClr val="tx1"/>
              </a:buClr>
              <a:buFont typeface="Arial" panose="020B0604020202020204" pitchFamily="34" charset="0"/>
              <a:buChar char="•"/>
              <a:defRPr sz="1600">
                <a:solidFill>
                  <a:schemeClr val="tx1"/>
                </a:solidFill>
              </a:defRPr>
            </a:lvl4pPr>
            <a:lvl5pPr marL="2057400" indent="-228600" algn="just">
              <a:buClr>
                <a:schemeClr val="tx1"/>
              </a:buClr>
              <a:buFont typeface="Arial" panose="020B0604020202020204" pitchFamily="34" charset="0"/>
              <a:buChar cha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hq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#3160713 (WP)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04 –Client Side Scripting</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using Java Script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#3160713 (WP)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04 –Client Side Scripting</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using Java Script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#3160713 (WP)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04 –Client Side Scripting</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using Java Script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2/22/2023</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www.w3schools.com/jsref/jsref_regexp_charset_not.asp" TargetMode="External"/><Relationship Id="rId2" Type="http://schemas.openxmlformats.org/officeDocument/2006/relationships/hyperlink" Target="https://www.w3schools.com/jsref/jsref_regexp_charset.asp" TargetMode="External"/><Relationship Id="rId1" Type="http://schemas.openxmlformats.org/officeDocument/2006/relationships/slideLayout" Target="../slideLayouts/slideLayout3.xml"/><Relationship Id="rId6" Type="http://schemas.openxmlformats.org/officeDocument/2006/relationships/hyperlink" Target="https://www.w3schools.com/jsref/jsref_regexp_xy.asp" TargetMode="External"/><Relationship Id="rId5" Type="http://schemas.openxmlformats.org/officeDocument/2006/relationships/hyperlink" Target="https://www.w3schools.com/jsref/jsref_regexp_not_0-9.asp" TargetMode="External"/><Relationship Id="rId4" Type="http://schemas.openxmlformats.org/officeDocument/2006/relationships/hyperlink" Target="https://www.w3schools.com/jsref/jsref_regexp_0-9.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s://www.w3schools.com/jsref/jsref_regexp_whitespace_non.asp" TargetMode="External"/><Relationship Id="rId3" Type="http://schemas.openxmlformats.org/officeDocument/2006/relationships/hyperlink" Target="https://www.w3schools.com/jsref/jsref_regexp_wordchar.asp" TargetMode="External"/><Relationship Id="rId7" Type="http://schemas.openxmlformats.org/officeDocument/2006/relationships/hyperlink" Target="https://www.w3schools.com/jsref/jsref_regexp_whitespace.asp" TargetMode="External"/><Relationship Id="rId2" Type="http://schemas.openxmlformats.org/officeDocument/2006/relationships/hyperlink" Target="https://www.w3schools.com/jsref/jsref_regexp_dot.asp" TargetMode="External"/><Relationship Id="rId1" Type="http://schemas.openxmlformats.org/officeDocument/2006/relationships/slideLayout" Target="../slideLayouts/slideLayout3.xml"/><Relationship Id="rId6" Type="http://schemas.openxmlformats.org/officeDocument/2006/relationships/hyperlink" Target="https://www.w3schools.com/jsref/jsref_regexp_digit_non.asp" TargetMode="External"/><Relationship Id="rId5" Type="http://schemas.openxmlformats.org/officeDocument/2006/relationships/hyperlink" Target="https://www.w3schools.com/jsref/jsref_regexp_digit.asp" TargetMode="External"/><Relationship Id="rId4" Type="http://schemas.openxmlformats.org/officeDocument/2006/relationships/hyperlink" Target="https://www.w3schools.com/jsref/jsref_regexp_wordchar_non.asp" TargetMode="External"/><Relationship Id="rId9" Type="http://schemas.openxmlformats.org/officeDocument/2006/relationships/hyperlink" Target="https://www.w3schools.com/jsref/jsref_regexp_begin.asp"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w3schools.com/jsref/jsref_regexp_vtab.asp" TargetMode="External"/><Relationship Id="rId3" Type="http://schemas.openxmlformats.org/officeDocument/2006/relationships/hyperlink" Target="https://www.w3schools.com/jsref/jsref_regexp_nul.asp" TargetMode="External"/><Relationship Id="rId7" Type="http://schemas.openxmlformats.org/officeDocument/2006/relationships/hyperlink" Target="https://www.w3schools.com/jsref/jsref_regexp_tab.asp" TargetMode="External"/><Relationship Id="rId2" Type="http://schemas.openxmlformats.org/officeDocument/2006/relationships/hyperlink" Target="https://www.w3schools.com/jsref/jsref_regexp_begin_not.asp" TargetMode="External"/><Relationship Id="rId1" Type="http://schemas.openxmlformats.org/officeDocument/2006/relationships/slideLayout" Target="../slideLayouts/slideLayout3.xml"/><Relationship Id="rId6" Type="http://schemas.openxmlformats.org/officeDocument/2006/relationships/hyperlink" Target="https://www.w3schools.com/jsref/jsref_regexp_carriagereturn.asp" TargetMode="External"/><Relationship Id="rId5" Type="http://schemas.openxmlformats.org/officeDocument/2006/relationships/hyperlink" Target="https://www.w3schools.com/jsref/jsref_regexp_formfeed.asp" TargetMode="External"/><Relationship Id="rId4" Type="http://schemas.openxmlformats.org/officeDocument/2006/relationships/hyperlink" Target="https://www.w3schools.com/jsref/jsref_regexp_newline.asp" TargetMode="External"/><Relationship Id="rId9" Type="http://schemas.openxmlformats.org/officeDocument/2006/relationships/hyperlink" Target="https://www.w3schools.com/jsref/jsref_regexp_octal.asp"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300" y="2423212"/>
            <a:ext cx="10226353" cy="711200"/>
          </a:xfrm>
        </p:spPr>
        <p:txBody>
          <a:bodyPr>
            <a:noAutofit/>
          </a:bodyPr>
          <a:lstStyle/>
          <a:p>
            <a:pPr algn="ctr"/>
            <a:r>
              <a:rPr lang="en-IN" sz="4400" b="1" i="0" u="none" strike="noStrike" baseline="0" dirty="0">
                <a:solidFill>
                  <a:srgbClr val="000000"/>
                </a:solidFill>
                <a:latin typeface="Times New Roman" panose="02020603050405020304" pitchFamily="18" charset="0"/>
              </a:rPr>
              <a:t>JavaScript </a:t>
            </a:r>
            <a:endParaRPr lang="en-IN" sz="4400" b="0" i="0" u="none" strike="noStrike" baseline="0" dirty="0">
              <a:solidFill>
                <a:srgbClr val="000000"/>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(Cont.)</a:t>
            </a:r>
          </a:p>
        </p:txBody>
      </p:sp>
      <p:sp>
        <p:nvSpPr>
          <p:cNvPr id="3" name="Content Placeholder 2"/>
          <p:cNvSpPr>
            <a:spLocks noGrp="1"/>
          </p:cNvSpPr>
          <p:nvPr>
            <p:ph idx="1"/>
          </p:nvPr>
        </p:nvSpPr>
        <p:spPr/>
        <p:txBody>
          <a:bodyPr/>
          <a:lstStyle/>
          <a:p>
            <a:r>
              <a:rPr lang="en-US" dirty="0"/>
              <a:t>There are also number of methods available for string.</a:t>
            </a:r>
          </a:p>
          <a:p>
            <a:endParaRPr lang="en-US" dirty="0"/>
          </a:p>
          <a:p>
            <a:endParaRPr lang="en-US" dirty="0"/>
          </a:p>
          <a:p>
            <a:endParaRPr lang="en-US" dirty="0"/>
          </a:p>
          <a:p>
            <a:endParaRPr lang="en-US" dirty="0"/>
          </a:p>
          <a:p>
            <a:endParaRPr lang="en-US" dirty="0"/>
          </a:p>
          <a:p>
            <a:endParaRPr lang="en-US" dirty="0"/>
          </a:p>
          <a:p>
            <a:endParaRPr lang="en-US" dirty="0"/>
          </a:p>
          <a:p>
            <a:r>
              <a:rPr lang="en-US" dirty="0"/>
              <a:t>An </a:t>
            </a:r>
            <a:r>
              <a:rPr lang="en-US" b="1" dirty="0"/>
              <a:t>escape sequence </a:t>
            </a:r>
            <a:r>
              <a:rPr lang="en-US" dirty="0"/>
              <a:t>is a sequence of characters that </a:t>
            </a:r>
            <a:r>
              <a:rPr lang="en-US" b="1" dirty="0"/>
              <a:t>does not represent itself </a:t>
            </a:r>
            <a:r>
              <a:rPr lang="en-US" dirty="0"/>
              <a:t>when used inside a character or string, </a:t>
            </a:r>
            <a:r>
              <a:rPr lang="en-US" b="1" dirty="0"/>
              <a:t>but </a:t>
            </a:r>
            <a:r>
              <a:rPr lang="en-US" dirty="0"/>
              <a:t>is </a:t>
            </a:r>
            <a:r>
              <a:rPr lang="en-US" b="1" dirty="0"/>
              <a:t>translated into another character </a:t>
            </a:r>
            <a:r>
              <a:rPr lang="en-US" dirty="0"/>
              <a:t>or a </a:t>
            </a:r>
            <a:r>
              <a:rPr lang="en-US" b="1" dirty="0"/>
              <a:t>sequence of characters </a:t>
            </a:r>
            <a:r>
              <a:rPr lang="en-US" dirty="0"/>
              <a:t>that may be difficult or impossible to represent directly.</a:t>
            </a:r>
          </a:p>
          <a:p>
            <a:r>
              <a:rPr lang="en-US" dirty="0"/>
              <a:t>Some Useful Escape sequences are </a:t>
            </a:r>
            <a:r>
              <a:rPr lang="en-US" dirty="0">
                <a:latin typeface="Consolas" panose="020B0609020204030204" pitchFamily="49" charset="0"/>
              </a:rPr>
              <a:t>\n, \t, \”, \’, \\ etc..</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22665270"/>
              </p:ext>
            </p:extLst>
          </p:nvPr>
        </p:nvGraphicFramePr>
        <p:xfrm>
          <a:off x="1421449" y="1190610"/>
          <a:ext cx="7924801" cy="2966720"/>
        </p:xfrm>
        <a:graphic>
          <a:graphicData uri="http://schemas.openxmlformats.org/drawingml/2006/table">
            <a:tbl>
              <a:tblPr firstRow="1" bandRow="1">
                <a:tableStyleId>{00A15C55-8517-42AA-B614-E9B94910E393}</a:tableStyleId>
              </a:tblPr>
              <a:tblGrid>
                <a:gridCol w="1981200">
                  <a:extLst>
                    <a:ext uri="{9D8B030D-6E8A-4147-A177-3AD203B41FA5}">
                      <a16:colId xmlns:a16="http://schemas.microsoft.com/office/drawing/2014/main" val="20000"/>
                    </a:ext>
                  </a:extLst>
                </a:gridCol>
                <a:gridCol w="5943601">
                  <a:extLst>
                    <a:ext uri="{9D8B030D-6E8A-4147-A177-3AD203B41FA5}">
                      <a16:colId xmlns:a16="http://schemas.microsoft.com/office/drawing/2014/main" val="20001"/>
                    </a:ext>
                  </a:extLst>
                </a:gridCol>
              </a:tblGrid>
              <a:tr h="370840">
                <a:tc>
                  <a:txBody>
                    <a:bodyPr/>
                    <a:lstStyle/>
                    <a:p>
                      <a:r>
                        <a:rPr lang="en-US" dirty="0"/>
                        <a:t>Method</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err="1"/>
                        <a:t>charAt</a:t>
                      </a:r>
                      <a:endParaRPr lang="en-US" dirty="0"/>
                    </a:p>
                  </a:txBody>
                  <a:tcPr/>
                </a:tc>
                <a:tc>
                  <a:txBody>
                    <a:bodyPr/>
                    <a:lstStyle/>
                    <a:p>
                      <a:r>
                        <a:rPr lang="en-US" dirty="0"/>
                        <a:t>Returns the character</a:t>
                      </a:r>
                      <a:r>
                        <a:rPr lang="en-US" baseline="0" dirty="0"/>
                        <a:t> at a specific index</a:t>
                      </a:r>
                      <a:endParaRPr lang="en-US" dirty="0"/>
                    </a:p>
                  </a:txBody>
                  <a:tcPr/>
                </a:tc>
                <a:extLst>
                  <a:ext uri="{0D108BD9-81ED-4DB2-BD59-A6C34878D82A}">
                    <a16:rowId xmlns:a16="http://schemas.microsoft.com/office/drawing/2014/main" val="10001"/>
                  </a:ext>
                </a:extLst>
              </a:tr>
              <a:tr h="370840">
                <a:tc>
                  <a:txBody>
                    <a:bodyPr/>
                    <a:lstStyle/>
                    <a:p>
                      <a:r>
                        <a:rPr lang="en-US" dirty="0" err="1"/>
                        <a:t>indexOf</a:t>
                      </a:r>
                      <a:endParaRPr lang="en-US" dirty="0"/>
                    </a:p>
                  </a:txBody>
                  <a:tcPr/>
                </a:tc>
                <a:tc>
                  <a:txBody>
                    <a:bodyPr/>
                    <a:lstStyle/>
                    <a:p>
                      <a:r>
                        <a:rPr lang="en-US" dirty="0"/>
                        <a:t>Find the first index of a character</a:t>
                      </a:r>
                    </a:p>
                  </a:txBody>
                  <a:tcPr/>
                </a:tc>
                <a:extLst>
                  <a:ext uri="{0D108BD9-81ED-4DB2-BD59-A6C34878D82A}">
                    <a16:rowId xmlns:a16="http://schemas.microsoft.com/office/drawing/2014/main" val="10002"/>
                  </a:ext>
                </a:extLst>
              </a:tr>
              <a:tr h="370840">
                <a:tc>
                  <a:txBody>
                    <a:bodyPr/>
                    <a:lstStyle/>
                    <a:p>
                      <a:r>
                        <a:rPr lang="en-US" dirty="0" err="1"/>
                        <a:t>lastIndexOf</a:t>
                      </a:r>
                      <a:endParaRPr lang="en-US" dirty="0"/>
                    </a:p>
                  </a:txBody>
                  <a:tcPr/>
                </a:tc>
                <a:tc>
                  <a:txBody>
                    <a:bodyPr/>
                    <a:lstStyle/>
                    <a:p>
                      <a:r>
                        <a:rPr lang="en-US" dirty="0"/>
                        <a:t>Find the last index of a character</a:t>
                      </a:r>
                    </a:p>
                  </a:txBody>
                  <a:tcPr/>
                </a:tc>
                <a:extLst>
                  <a:ext uri="{0D108BD9-81ED-4DB2-BD59-A6C34878D82A}">
                    <a16:rowId xmlns:a16="http://schemas.microsoft.com/office/drawing/2014/main" val="10003"/>
                  </a:ext>
                </a:extLst>
              </a:tr>
              <a:tr h="370840">
                <a:tc>
                  <a:txBody>
                    <a:bodyPr/>
                    <a:lstStyle/>
                    <a:p>
                      <a:r>
                        <a:rPr lang="en-US" dirty="0"/>
                        <a:t>substring / </a:t>
                      </a:r>
                      <a:r>
                        <a:rPr lang="en-US" dirty="0" err="1"/>
                        <a:t>substr</a:t>
                      </a:r>
                      <a:endParaRPr lang="en-US" dirty="0"/>
                    </a:p>
                  </a:txBody>
                  <a:tcPr/>
                </a:tc>
                <a:tc>
                  <a:txBody>
                    <a:bodyPr/>
                    <a:lstStyle/>
                    <a:p>
                      <a:r>
                        <a:rPr lang="en-US" dirty="0"/>
                        <a:t>Return a section of a string.</a:t>
                      </a:r>
                    </a:p>
                  </a:txBody>
                  <a:tcPr/>
                </a:tc>
                <a:extLst>
                  <a:ext uri="{0D108BD9-81ED-4DB2-BD59-A6C34878D82A}">
                    <a16:rowId xmlns:a16="http://schemas.microsoft.com/office/drawing/2014/main" val="10004"/>
                  </a:ext>
                </a:extLst>
              </a:tr>
              <a:tr h="370840">
                <a:tc>
                  <a:txBody>
                    <a:bodyPr/>
                    <a:lstStyle/>
                    <a:p>
                      <a:r>
                        <a:rPr lang="en-US" sz="1800" kern="1200" dirty="0"/>
                        <a:t>replace</a:t>
                      </a:r>
                      <a:endParaRPr lang="en-US" dirty="0"/>
                    </a:p>
                  </a:txBody>
                  <a:tcPr/>
                </a:tc>
                <a:tc>
                  <a:txBody>
                    <a:bodyPr/>
                    <a:lstStyle/>
                    <a:p>
                      <a:r>
                        <a:rPr lang="en-US" dirty="0"/>
                        <a:t>Replaces a specified value with another value in a string</a:t>
                      </a:r>
                    </a:p>
                  </a:txBody>
                  <a:tcPr/>
                </a:tc>
                <a:extLst>
                  <a:ext uri="{0D108BD9-81ED-4DB2-BD59-A6C34878D82A}">
                    <a16:rowId xmlns:a16="http://schemas.microsoft.com/office/drawing/2014/main" val="10005"/>
                  </a:ext>
                </a:extLst>
              </a:tr>
              <a:tr h="370840">
                <a:tc>
                  <a:txBody>
                    <a:bodyPr/>
                    <a:lstStyle/>
                    <a:p>
                      <a:r>
                        <a:rPr lang="en-US" dirty="0" err="1"/>
                        <a:t>toLowerCase</a:t>
                      </a:r>
                      <a:endParaRPr lang="en-US" dirty="0"/>
                    </a:p>
                  </a:txBody>
                  <a:tcPr/>
                </a:tc>
                <a:tc>
                  <a:txBody>
                    <a:bodyPr/>
                    <a:lstStyle/>
                    <a:p>
                      <a:r>
                        <a:rPr lang="en-US" dirty="0"/>
                        <a:t>Convert a string to lower case.</a:t>
                      </a:r>
                    </a:p>
                  </a:txBody>
                  <a:tcPr/>
                </a:tc>
                <a:extLst>
                  <a:ext uri="{0D108BD9-81ED-4DB2-BD59-A6C34878D82A}">
                    <a16:rowId xmlns:a16="http://schemas.microsoft.com/office/drawing/2014/main" val="10006"/>
                  </a:ext>
                </a:extLst>
              </a:tr>
              <a:tr h="370840">
                <a:tc>
                  <a:txBody>
                    <a:bodyPr/>
                    <a:lstStyle/>
                    <a:p>
                      <a:r>
                        <a:rPr lang="en-US" dirty="0" err="1"/>
                        <a:t>toUpperCase</a:t>
                      </a:r>
                      <a:endParaRPr lang="en-US" dirty="0"/>
                    </a:p>
                  </a:txBody>
                  <a:tcPr/>
                </a:tc>
                <a:tc>
                  <a:txBody>
                    <a:bodyPr/>
                    <a:lstStyle/>
                    <a:p>
                      <a:r>
                        <a:rPr lang="en-US" dirty="0"/>
                        <a:t>Convert a string to upper case.</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7612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EE68-7F8A-4244-B45C-300F9878E38C}"/>
              </a:ext>
            </a:extLst>
          </p:cNvPr>
          <p:cNvSpPr>
            <a:spLocks noGrp="1"/>
          </p:cNvSpPr>
          <p:nvPr>
            <p:ph type="title"/>
          </p:nvPr>
        </p:nvSpPr>
        <p:spPr/>
        <p:txBody>
          <a:bodyPr/>
          <a:lstStyle/>
          <a:p>
            <a:r>
              <a:rPr lang="en-IN" dirty="0"/>
              <a:t>Operators	</a:t>
            </a:r>
          </a:p>
        </p:txBody>
      </p:sp>
      <p:sp>
        <p:nvSpPr>
          <p:cNvPr id="3" name="Content Placeholder 2">
            <a:extLst>
              <a:ext uri="{FF2B5EF4-FFF2-40B4-BE49-F238E27FC236}">
                <a16:creationId xmlns:a16="http://schemas.microsoft.com/office/drawing/2014/main" id="{1C880EB9-7B74-470C-8AB9-14560E53475E}"/>
              </a:ext>
            </a:extLst>
          </p:cNvPr>
          <p:cNvSpPr>
            <a:spLocks noGrp="1"/>
          </p:cNvSpPr>
          <p:nvPr>
            <p:ph idx="1"/>
          </p:nvPr>
        </p:nvSpPr>
        <p:spPr/>
        <p:txBody>
          <a:bodyPr/>
          <a:lstStyle/>
          <a:p>
            <a:r>
              <a:rPr lang="en-IN" dirty="0"/>
              <a:t>Arithmetic  ( +  -  *  /  % )</a:t>
            </a:r>
          </a:p>
          <a:p>
            <a:r>
              <a:rPr lang="en-IN" dirty="0"/>
              <a:t>Relational (&lt;  &gt;  &lt;=   &gt;=  ==  !=)</a:t>
            </a:r>
          </a:p>
          <a:p>
            <a:r>
              <a:rPr lang="en-IN" dirty="0"/>
              <a:t>Logical     (&amp;&amp;  ||)</a:t>
            </a:r>
          </a:p>
          <a:p>
            <a:r>
              <a:rPr lang="en-IN" dirty="0"/>
              <a:t>Assignment ( = )</a:t>
            </a:r>
          </a:p>
          <a:p>
            <a:r>
              <a:rPr lang="en-IN" dirty="0"/>
              <a:t>Increment   ++ </a:t>
            </a:r>
          </a:p>
          <a:p>
            <a:r>
              <a:rPr lang="en-IN" dirty="0"/>
              <a:t>Decrement   --</a:t>
            </a:r>
          </a:p>
          <a:p>
            <a:endParaRPr lang="en-IN" dirty="0"/>
          </a:p>
        </p:txBody>
      </p:sp>
    </p:spTree>
    <p:extLst>
      <p:ext uri="{BB962C8B-B14F-4D97-AF65-F5344CB8AC3E}">
        <p14:creationId xmlns:p14="http://schemas.microsoft.com/office/powerpoint/2010/main" val="3012328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443-769A-4557-9186-184BDECC51AD}"/>
              </a:ext>
            </a:extLst>
          </p:cNvPr>
          <p:cNvSpPr>
            <a:spLocks noGrp="1"/>
          </p:cNvSpPr>
          <p:nvPr>
            <p:ph type="title"/>
          </p:nvPr>
        </p:nvSpPr>
        <p:spPr/>
        <p:txBody>
          <a:bodyPr/>
          <a:lstStyle/>
          <a:p>
            <a:r>
              <a:rPr lang="en-IN" dirty="0"/>
              <a:t>Conditions and loops</a:t>
            </a:r>
          </a:p>
        </p:txBody>
      </p:sp>
      <p:sp>
        <p:nvSpPr>
          <p:cNvPr id="3" name="Content Placeholder 2">
            <a:extLst>
              <a:ext uri="{FF2B5EF4-FFF2-40B4-BE49-F238E27FC236}">
                <a16:creationId xmlns:a16="http://schemas.microsoft.com/office/drawing/2014/main" id="{CC5139D4-2759-419B-8A2E-B5A1057D19F3}"/>
              </a:ext>
            </a:extLst>
          </p:cNvPr>
          <p:cNvSpPr>
            <a:spLocks noGrp="1"/>
          </p:cNvSpPr>
          <p:nvPr>
            <p:ph idx="1"/>
          </p:nvPr>
        </p:nvSpPr>
        <p:spPr/>
        <p:txBody>
          <a:bodyPr/>
          <a:lstStyle/>
          <a:p>
            <a:r>
              <a:rPr lang="en-IN" dirty="0"/>
              <a:t>If-else</a:t>
            </a:r>
          </a:p>
          <a:p>
            <a:r>
              <a:rPr lang="en-IN" dirty="0"/>
              <a:t>While</a:t>
            </a:r>
          </a:p>
          <a:p>
            <a:r>
              <a:rPr lang="en-IN" dirty="0" err="1"/>
              <a:t>Do..while</a:t>
            </a:r>
            <a:endParaRPr lang="en-IN" dirty="0"/>
          </a:p>
          <a:p>
            <a:r>
              <a:rPr lang="en-IN" dirty="0"/>
              <a:t>Switch .. Case</a:t>
            </a:r>
          </a:p>
          <a:p>
            <a:r>
              <a:rPr lang="en-IN" dirty="0"/>
              <a:t>Break</a:t>
            </a:r>
          </a:p>
          <a:p>
            <a:r>
              <a:rPr lang="en-IN" dirty="0"/>
              <a:t>Continue</a:t>
            </a:r>
          </a:p>
          <a:p>
            <a:r>
              <a:rPr lang="en-IN" dirty="0"/>
              <a:t>for</a:t>
            </a:r>
          </a:p>
        </p:txBody>
      </p:sp>
    </p:spTree>
    <p:extLst>
      <p:ext uri="{BB962C8B-B14F-4D97-AF65-F5344CB8AC3E}">
        <p14:creationId xmlns:p14="http://schemas.microsoft.com/office/powerpoint/2010/main" val="166696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lstStyle/>
          <a:p>
            <a:r>
              <a:rPr lang="en-US" dirty="0"/>
              <a:t>An </a:t>
            </a:r>
            <a:r>
              <a:rPr lang="en-US" b="1" dirty="0"/>
              <a:t>array</a:t>
            </a:r>
            <a:r>
              <a:rPr lang="en-US" dirty="0"/>
              <a:t> is a </a:t>
            </a:r>
            <a:r>
              <a:rPr lang="en-US" b="1" dirty="0"/>
              <a:t>collection of data</a:t>
            </a:r>
            <a:r>
              <a:rPr lang="en-US" dirty="0"/>
              <a:t>, each item in array has an index to access it.</a:t>
            </a:r>
          </a:p>
          <a:p>
            <a:r>
              <a:rPr lang="en-US" dirty="0"/>
              <a:t>Ways to use array in JavaScript</a:t>
            </a:r>
          </a:p>
          <a:p>
            <a:pPr lvl="1"/>
            <a:r>
              <a:rPr lang="en-US" dirty="0"/>
              <a:t>var </a:t>
            </a:r>
            <a:r>
              <a:rPr lang="en-US" dirty="0" err="1"/>
              <a:t>arr</a:t>
            </a:r>
            <a:r>
              <a:rPr lang="en-US" dirty="0"/>
              <a:t> = new Array(5);</a:t>
            </a:r>
          </a:p>
          <a:p>
            <a:pPr lvl="2">
              <a:buNone/>
            </a:pPr>
            <a:r>
              <a:rPr lang="en-US" dirty="0" err="1"/>
              <a:t>arr</a:t>
            </a:r>
            <a:r>
              <a:rPr lang="en-US" dirty="0"/>
              <a:t>[0] = “HTML”;</a:t>
            </a:r>
          </a:p>
          <a:p>
            <a:pPr lvl="2">
              <a:buNone/>
            </a:pPr>
            <a:r>
              <a:rPr lang="en-US" dirty="0" err="1"/>
              <a:t>arr</a:t>
            </a:r>
            <a:r>
              <a:rPr lang="en-US" dirty="0"/>
              <a:t>[1] = 222;</a:t>
            </a:r>
          </a:p>
          <a:p>
            <a:pPr lvl="2">
              <a:buNone/>
            </a:pPr>
            <a:r>
              <a:rPr lang="en-US" dirty="0" err="1"/>
              <a:t>arr</a:t>
            </a:r>
            <a:r>
              <a:rPr lang="en-US" dirty="0"/>
              <a:t>[2] = false</a:t>
            </a:r>
          </a:p>
          <a:p>
            <a:pPr lvl="2">
              <a:buNone/>
            </a:pPr>
            <a:r>
              <a:rPr lang="en-US" b="1" dirty="0"/>
              <a:t>OR</a:t>
            </a:r>
          </a:p>
          <a:p>
            <a:pPr lvl="1"/>
            <a:r>
              <a:rPr lang="en-US" dirty="0"/>
              <a:t>var </a:t>
            </a:r>
            <a:r>
              <a:rPr lang="en-US" dirty="0" err="1"/>
              <a:t>arr</a:t>
            </a:r>
            <a:r>
              <a:rPr lang="en-US" dirty="0"/>
              <a:t> = new Array(“HTMLCSS” , 123 , true);</a:t>
            </a:r>
          </a:p>
          <a:p>
            <a:pPr marL="457200" lvl="1" indent="0">
              <a:buNone/>
            </a:pPr>
            <a:r>
              <a:rPr lang="en-US" b="1" dirty="0"/>
              <a:t>       OR</a:t>
            </a:r>
          </a:p>
          <a:p>
            <a:pPr lvl="1"/>
            <a:r>
              <a:rPr lang="en-US" dirty="0"/>
              <a:t>Var </a:t>
            </a:r>
            <a:r>
              <a:rPr lang="en-US" dirty="0" err="1"/>
              <a:t>arr</a:t>
            </a:r>
            <a:r>
              <a:rPr lang="en-US" dirty="0"/>
              <a:t>=[100,200,300];</a:t>
            </a:r>
          </a:p>
          <a:p>
            <a:pPr marL="457200" lvl="1" indent="0">
              <a:buNone/>
            </a:pPr>
            <a:r>
              <a:rPr lang="en-US" b="1" dirty="0"/>
              <a:t>       OR</a:t>
            </a:r>
          </a:p>
          <a:p>
            <a:pPr marL="457200" lvl="1" indent="0">
              <a:buNone/>
            </a:pPr>
            <a:r>
              <a:rPr lang="en-US" dirty="0"/>
              <a:t>for(</a:t>
            </a:r>
            <a:r>
              <a:rPr lang="en-US" dirty="0" err="1"/>
              <a:t>i</a:t>
            </a:r>
            <a:r>
              <a:rPr lang="en-US" dirty="0"/>
              <a:t>=0;i&lt;5;i++)</a:t>
            </a:r>
          </a:p>
          <a:p>
            <a:pPr marL="457200" lvl="1" indent="0">
              <a:buNone/>
            </a:pPr>
            <a:r>
              <a:rPr lang="en-US" dirty="0"/>
              <a:t>	</a:t>
            </a:r>
            <a:r>
              <a:rPr lang="en-US" dirty="0" err="1"/>
              <a:t>arr</a:t>
            </a:r>
            <a:r>
              <a:rPr lang="en-US" dirty="0"/>
              <a:t>[</a:t>
            </a:r>
            <a:r>
              <a:rPr lang="en-US" dirty="0" err="1"/>
              <a:t>i</a:t>
            </a:r>
            <a:r>
              <a:rPr lang="en-US" dirty="0"/>
              <a:t>]=</a:t>
            </a:r>
            <a:r>
              <a:rPr lang="en-US" dirty="0" err="1"/>
              <a:t>i</a:t>
            </a:r>
            <a:r>
              <a:rPr lang="en-US" dirty="0"/>
              <a:t>;</a:t>
            </a:r>
          </a:p>
          <a:p>
            <a:pPr marL="457200" lvl="1" indent="0">
              <a:buNone/>
            </a:pPr>
            <a:endParaRPr lang="en-US" b="1" dirty="0"/>
          </a:p>
          <a:p>
            <a:pPr lvl="1"/>
            <a:endParaRPr lang="en-US" dirty="0"/>
          </a:p>
          <a:p>
            <a:pPr lvl="1"/>
            <a:endParaRPr lang="en-US" dirty="0"/>
          </a:p>
          <a:p>
            <a:endParaRPr lang="en-US" dirty="0"/>
          </a:p>
        </p:txBody>
      </p:sp>
    </p:spTree>
    <p:extLst>
      <p:ext uri="{BB962C8B-B14F-4D97-AF65-F5344CB8AC3E}">
        <p14:creationId xmlns:p14="http://schemas.microsoft.com/office/powerpoint/2010/main" val="1676911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A JavaScript function is a </a:t>
            </a:r>
            <a:r>
              <a:rPr lang="en-US" b="1" dirty="0"/>
              <a:t>block of code </a:t>
            </a:r>
            <a:r>
              <a:rPr lang="en-US" dirty="0"/>
              <a:t>to perform a particular task.</a:t>
            </a:r>
          </a:p>
          <a:p>
            <a:r>
              <a:rPr lang="en-US" dirty="0"/>
              <a:t>A JavaScript function is </a:t>
            </a:r>
            <a:r>
              <a:rPr lang="en-US" b="1" dirty="0"/>
              <a:t>executed </a:t>
            </a:r>
            <a:r>
              <a:rPr lang="en-US" dirty="0"/>
              <a:t>when it is invoked.</a:t>
            </a:r>
          </a:p>
          <a:p>
            <a:r>
              <a:rPr lang="en-US" dirty="0"/>
              <a:t>A JavaScript function is defined with the </a:t>
            </a:r>
            <a:r>
              <a:rPr lang="en-US" b="1" dirty="0"/>
              <a:t>function </a:t>
            </a:r>
            <a:r>
              <a:rPr lang="en-US" dirty="0"/>
              <a:t>keyword, followed by a name, followed by parentheses ().</a:t>
            </a:r>
          </a:p>
          <a:p>
            <a:r>
              <a:rPr lang="en-US" dirty="0"/>
              <a:t> The </a:t>
            </a:r>
            <a:r>
              <a:rPr lang="en-US" b="1" dirty="0"/>
              <a:t>parentheses </a:t>
            </a:r>
            <a:r>
              <a:rPr lang="en-US" dirty="0"/>
              <a:t>may </a:t>
            </a:r>
            <a:r>
              <a:rPr lang="en-US" b="1" dirty="0"/>
              <a:t>include parameter </a:t>
            </a:r>
            <a:r>
              <a:rPr lang="en-US" dirty="0"/>
              <a:t>names </a:t>
            </a:r>
            <a:r>
              <a:rPr lang="en-US" b="1" dirty="0"/>
              <a:t>separated </a:t>
            </a:r>
            <a:r>
              <a:rPr lang="en-US" dirty="0"/>
              <a:t>by </a:t>
            </a:r>
            <a:r>
              <a:rPr lang="en-US" b="1" dirty="0"/>
              <a:t>commas</a:t>
            </a:r>
            <a:r>
              <a:rPr lang="en-US" dirty="0"/>
              <a:t>: (parameter1, parameter2, ...)</a:t>
            </a:r>
          </a:p>
          <a:p>
            <a:r>
              <a:rPr lang="en-US" dirty="0"/>
              <a:t>The </a:t>
            </a:r>
            <a:r>
              <a:rPr lang="en-US" b="1" dirty="0"/>
              <a:t>code to be executed</a:t>
            </a:r>
            <a:r>
              <a:rPr lang="en-US" dirty="0"/>
              <a:t>, by the function, is placed inside </a:t>
            </a:r>
            <a:r>
              <a:rPr lang="en-US" b="1" dirty="0"/>
              <a:t>curly brackets</a:t>
            </a:r>
            <a:r>
              <a:rPr lang="en-US" dirty="0"/>
              <a:t>.</a:t>
            </a:r>
          </a:p>
          <a:p>
            <a:r>
              <a:rPr lang="en-US" dirty="0"/>
              <a:t>Example :</a:t>
            </a:r>
          </a:p>
          <a:p>
            <a:endParaRPr lang="en-US" dirty="0"/>
          </a:p>
        </p:txBody>
      </p:sp>
      <p:sp>
        <p:nvSpPr>
          <p:cNvPr id="4" name="TextBox 3"/>
          <p:cNvSpPr txBox="1"/>
          <p:nvPr/>
        </p:nvSpPr>
        <p:spPr>
          <a:xfrm>
            <a:off x="553673" y="4309140"/>
            <a:ext cx="4522179" cy="1200329"/>
          </a:xfrm>
          <a:prstGeom prst="rect">
            <a:avLst/>
          </a:prstGeom>
          <a:ln>
            <a:no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function f1(p1, p2) </a:t>
            </a:r>
          </a:p>
          <a:p>
            <a:r>
              <a:rPr lang="en-US" dirty="0"/>
              <a:t>{</a:t>
            </a:r>
          </a:p>
          <a:p>
            <a:r>
              <a:rPr lang="en-US" dirty="0"/>
              <a:t>	return p1 * p2;</a:t>
            </a:r>
          </a:p>
          <a:p>
            <a:r>
              <a:rPr lang="en-US" dirty="0"/>
              <a:t>}</a:t>
            </a:r>
          </a:p>
        </p:txBody>
      </p:sp>
    </p:spTree>
    <p:extLst>
      <p:ext uri="{BB962C8B-B14F-4D97-AF65-F5344CB8AC3E}">
        <p14:creationId xmlns:p14="http://schemas.microsoft.com/office/powerpoint/2010/main" val="1780624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(Cont.)</a:t>
            </a:r>
          </a:p>
        </p:txBody>
      </p:sp>
      <p:sp>
        <p:nvSpPr>
          <p:cNvPr id="3" name="Content Placeholder 2"/>
          <p:cNvSpPr>
            <a:spLocks noGrp="1"/>
          </p:cNvSpPr>
          <p:nvPr>
            <p:ph idx="1"/>
          </p:nvPr>
        </p:nvSpPr>
        <p:spPr/>
        <p:txBody>
          <a:bodyPr/>
          <a:lstStyle/>
          <a:p>
            <a:r>
              <a:rPr lang="en-US" dirty="0"/>
              <a:t>When JavaScript </a:t>
            </a:r>
            <a:r>
              <a:rPr lang="en-US" b="1" dirty="0"/>
              <a:t>reaches a return </a:t>
            </a:r>
            <a:r>
              <a:rPr lang="en-US" dirty="0"/>
              <a:t>statement, the function will </a:t>
            </a:r>
            <a:r>
              <a:rPr lang="en-US" b="1" dirty="0"/>
              <a:t>stop executing</a:t>
            </a:r>
            <a:r>
              <a:rPr lang="en-US" dirty="0"/>
              <a:t>.</a:t>
            </a:r>
          </a:p>
          <a:p>
            <a:r>
              <a:rPr lang="en-US" dirty="0"/>
              <a:t>If the function was invoked from a statement, JavaScript will "return" to execute the code after the invoking statement.</a:t>
            </a:r>
          </a:p>
          <a:p>
            <a:r>
              <a:rPr lang="en-US" dirty="0"/>
              <a:t>The code inside the function will execute when "something" invokes (calls) the function:</a:t>
            </a:r>
          </a:p>
          <a:p>
            <a:pPr lvl="1"/>
            <a:r>
              <a:rPr lang="en-US" dirty="0"/>
              <a:t>When an </a:t>
            </a:r>
            <a:r>
              <a:rPr lang="en-US" b="1" dirty="0"/>
              <a:t>event occurs </a:t>
            </a:r>
            <a:r>
              <a:rPr lang="en-US" dirty="0"/>
              <a:t>(when a user clicks a button)</a:t>
            </a:r>
          </a:p>
          <a:p>
            <a:pPr lvl="1"/>
            <a:r>
              <a:rPr lang="en-US" dirty="0"/>
              <a:t>When it is invoked (</a:t>
            </a:r>
            <a:r>
              <a:rPr lang="en-US" b="1" dirty="0"/>
              <a:t>called</a:t>
            </a:r>
            <a:r>
              <a:rPr lang="en-US" dirty="0"/>
              <a:t>) from JavaScript code</a:t>
            </a:r>
          </a:p>
          <a:p>
            <a:pPr lvl="1"/>
            <a:r>
              <a:rPr lang="en-US" b="1" dirty="0"/>
              <a:t>Automatically</a:t>
            </a:r>
            <a:r>
              <a:rPr lang="en-US" dirty="0"/>
              <a:t> (self invoked)</a:t>
            </a:r>
          </a:p>
          <a:p>
            <a:endParaRPr lang="en-US" dirty="0"/>
          </a:p>
        </p:txBody>
      </p:sp>
    </p:spTree>
    <p:extLst>
      <p:ext uri="{BB962C8B-B14F-4D97-AF65-F5344CB8AC3E}">
        <p14:creationId xmlns:p14="http://schemas.microsoft.com/office/powerpoint/2010/main" val="376358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up Boxes</a:t>
            </a:r>
          </a:p>
        </p:txBody>
      </p:sp>
      <p:sp>
        <p:nvSpPr>
          <p:cNvPr id="3" name="Content Placeholder 2"/>
          <p:cNvSpPr>
            <a:spLocks noGrp="1"/>
          </p:cNvSpPr>
          <p:nvPr>
            <p:ph idx="1"/>
          </p:nvPr>
        </p:nvSpPr>
        <p:spPr/>
        <p:txBody>
          <a:bodyPr/>
          <a:lstStyle/>
          <a:p>
            <a:r>
              <a:rPr lang="en-US" dirty="0"/>
              <a:t>Popup boxes can be used to raise an alert, or to get confirmation on any input or to have a kind of input from the users.</a:t>
            </a:r>
          </a:p>
          <a:p>
            <a:r>
              <a:rPr lang="en-US" dirty="0"/>
              <a:t>JavaScript supports three types of popup boxes. </a:t>
            </a:r>
          </a:p>
          <a:p>
            <a:pPr lvl="1"/>
            <a:r>
              <a:rPr lang="en-US" sz="2400" dirty="0"/>
              <a:t>Alert box</a:t>
            </a:r>
          </a:p>
          <a:p>
            <a:pPr lvl="1"/>
            <a:r>
              <a:rPr lang="en-US" sz="2400" dirty="0"/>
              <a:t>Confirm box</a:t>
            </a:r>
            <a:endParaRPr lang="en-US" sz="2200" dirty="0"/>
          </a:p>
          <a:p>
            <a:pPr lvl="1"/>
            <a:r>
              <a:rPr lang="en-US" sz="2400" dirty="0"/>
              <a:t>Prompt box</a:t>
            </a:r>
            <a:endParaRPr lang="en-US" dirty="0"/>
          </a:p>
          <a:p>
            <a:endParaRPr lang="en-US" dirty="0"/>
          </a:p>
        </p:txBody>
      </p:sp>
    </p:spTree>
    <p:extLst>
      <p:ext uri="{BB962C8B-B14F-4D97-AF65-F5344CB8AC3E}">
        <p14:creationId xmlns:p14="http://schemas.microsoft.com/office/powerpoint/2010/main" val="1665364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Alert Box</a:t>
            </a:r>
          </a:p>
        </p:txBody>
      </p:sp>
      <p:sp>
        <p:nvSpPr>
          <p:cNvPr id="3" name="Content Placeholder 2"/>
          <p:cNvSpPr>
            <a:spLocks noGrp="1"/>
          </p:cNvSpPr>
          <p:nvPr>
            <p:ph idx="1"/>
          </p:nvPr>
        </p:nvSpPr>
        <p:spPr/>
        <p:txBody>
          <a:bodyPr/>
          <a:lstStyle/>
          <a:p>
            <a:r>
              <a:rPr lang="en-US" dirty="0"/>
              <a:t>An </a:t>
            </a:r>
            <a:r>
              <a:rPr lang="en-US" b="1" dirty="0"/>
              <a:t>alert box </a:t>
            </a:r>
            <a:r>
              <a:rPr lang="en-US" dirty="0"/>
              <a:t>is used if you want to </a:t>
            </a:r>
            <a:r>
              <a:rPr lang="en-US" b="1" dirty="0"/>
              <a:t>make sure </a:t>
            </a:r>
            <a:r>
              <a:rPr lang="en-US" dirty="0"/>
              <a:t>information </a:t>
            </a:r>
            <a:r>
              <a:rPr lang="en-US" b="1" dirty="0"/>
              <a:t>comes through</a:t>
            </a:r>
            <a:r>
              <a:rPr lang="en-US" dirty="0"/>
              <a:t> to the </a:t>
            </a:r>
            <a:r>
              <a:rPr lang="en-US" b="1" dirty="0"/>
              <a:t>user</a:t>
            </a:r>
            <a:r>
              <a:rPr lang="en-US" dirty="0"/>
              <a:t>.</a:t>
            </a:r>
          </a:p>
          <a:p>
            <a:r>
              <a:rPr lang="en-US" dirty="0"/>
              <a:t>When an alert box pops up, the user will </a:t>
            </a:r>
            <a:r>
              <a:rPr lang="en-US" b="1" dirty="0"/>
              <a:t>have to click "OK" </a:t>
            </a:r>
            <a:r>
              <a:rPr lang="en-US" dirty="0"/>
              <a:t>to proceed.</a:t>
            </a:r>
          </a:p>
          <a:p>
            <a:r>
              <a:rPr lang="en-US" dirty="0"/>
              <a:t>It can be used to display the result of validation.</a:t>
            </a:r>
          </a:p>
          <a:p>
            <a:endParaRPr lang="en-US" dirty="0"/>
          </a:p>
        </p:txBody>
      </p:sp>
      <p:sp>
        <p:nvSpPr>
          <p:cNvPr id="4" name="TextBox 3"/>
          <p:cNvSpPr txBox="1"/>
          <p:nvPr/>
        </p:nvSpPr>
        <p:spPr>
          <a:xfrm>
            <a:off x="570807" y="2448217"/>
            <a:ext cx="3810000" cy="3139321"/>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endParaRPr lang="en-US" dirty="0">
              <a:solidFill>
                <a:schemeClr val="tx1"/>
              </a:solidFill>
            </a:endParaRPr>
          </a:p>
          <a:p>
            <a:r>
              <a:rPr lang="en-US" dirty="0">
                <a:solidFill>
                  <a:schemeClr val="tx1"/>
                </a:solidFill>
              </a:rPr>
              <a:t>&lt;html&gt;</a:t>
            </a:r>
            <a:endParaRPr lang="en-US" b="1" dirty="0">
              <a:solidFill>
                <a:schemeClr val="tx1"/>
              </a:solidFill>
            </a:endParaRPr>
          </a:p>
          <a:p>
            <a:r>
              <a:rPr lang="en-US" dirty="0">
                <a:solidFill>
                  <a:schemeClr val="tx1"/>
                </a:solidFill>
              </a:rPr>
              <a:t>     &lt;head&gt;</a:t>
            </a:r>
          </a:p>
          <a:p>
            <a:r>
              <a:rPr lang="en-US" dirty="0">
                <a:solidFill>
                  <a:schemeClr val="tx1"/>
                </a:solidFill>
              </a:rPr>
              <a:t>    	&lt;title&gt;Alert Box&lt;/title&gt;</a:t>
            </a:r>
          </a:p>
          <a:p>
            <a:r>
              <a:rPr lang="en-US" dirty="0">
                <a:solidFill>
                  <a:schemeClr val="tx1"/>
                </a:solidFill>
              </a:rPr>
              <a:t>    &lt;/head&gt;</a:t>
            </a:r>
          </a:p>
          <a:p>
            <a:r>
              <a:rPr lang="en-US" dirty="0">
                <a:solidFill>
                  <a:schemeClr val="tx1"/>
                </a:solidFill>
              </a:rPr>
              <a:t>    &lt;body&gt;</a:t>
            </a:r>
          </a:p>
          <a:p>
            <a:r>
              <a:rPr lang="en-US" dirty="0">
                <a:solidFill>
                  <a:schemeClr val="tx1"/>
                </a:solidFill>
              </a:rPr>
              <a:t>    	&lt;script&gt;</a:t>
            </a:r>
          </a:p>
          <a:p>
            <a:r>
              <a:rPr lang="en-US" dirty="0">
                <a:solidFill>
                  <a:schemeClr val="tx1"/>
                </a:solidFill>
              </a:rPr>
              <a:t>                            alert("Hello World");</a:t>
            </a:r>
          </a:p>
          <a:p>
            <a:r>
              <a:rPr lang="en-US" dirty="0">
                <a:solidFill>
                  <a:schemeClr val="tx1"/>
                </a:solidFill>
              </a:rPr>
              <a:t>	&lt;/script&gt;</a:t>
            </a:r>
          </a:p>
          <a:p>
            <a:r>
              <a:rPr lang="en-US" dirty="0">
                <a:solidFill>
                  <a:schemeClr val="tx1"/>
                </a:solidFill>
              </a:rPr>
              <a:t>    &lt;/body&gt;</a:t>
            </a:r>
          </a:p>
          <a:p>
            <a:r>
              <a:rPr lang="en-US" dirty="0">
                <a:solidFill>
                  <a:schemeClr val="tx1"/>
                </a:solidFill>
              </a:rPr>
              <a:t>&lt;/html&gt;</a:t>
            </a:r>
          </a:p>
        </p:txBody>
      </p:sp>
      <p:pic>
        <p:nvPicPr>
          <p:cNvPr id="5" name="Picture 3"/>
          <p:cNvPicPr>
            <a:picLocks noChangeAspect="1" noChangeArrowheads="1"/>
          </p:cNvPicPr>
          <p:nvPr/>
        </p:nvPicPr>
        <p:blipFill>
          <a:blip r:embed="rId2" cstate="print"/>
          <a:srcRect/>
          <a:stretch>
            <a:fillRect/>
          </a:stretch>
        </p:blipFill>
        <p:spPr bwMode="auto">
          <a:xfrm>
            <a:off x="4685607" y="2691938"/>
            <a:ext cx="4362450" cy="1533525"/>
          </a:xfrm>
          <a:prstGeom prst="rect">
            <a:avLst/>
          </a:prstGeom>
          <a:noFill/>
          <a:ln w="9525">
            <a:noFill/>
            <a:miter lim="800000"/>
            <a:headEnd/>
            <a:tailEnd/>
          </a:ln>
          <a:effectLst/>
        </p:spPr>
      </p:pic>
    </p:spTree>
    <p:extLst>
      <p:ext uri="{BB962C8B-B14F-4D97-AF65-F5344CB8AC3E}">
        <p14:creationId xmlns:p14="http://schemas.microsoft.com/office/powerpoint/2010/main" val="3743614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Confirm Box</a:t>
            </a:r>
          </a:p>
        </p:txBody>
      </p:sp>
      <p:sp>
        <p:nvSpPr>
          <p:cNvPr id="3" name="Content Placeholder 2"/>
          <p:cNvSpPr>
            <a:spLocks noGrp="1"/>
          </p:cNvSpPr>
          <p:nvPr>
            <p:ph idx="1"/>
          </p:nvPr>
        </p:nvSpPr>
        <p:spPr/>
        <p:txBody>
          <a:bodyPr/>
          <a:lstStyle/>
          <a:p>
            <a:pPr>
              <a:buClr>
                <a:schemeClr val="tx1"/>
              </a:buClr>
            </a:pPr>
            <a:r>
              <a:rPr lang="en-US" dirty="0"/>
              <a:t>A </a:t>
            </a:r>
            <a:r>
              <a:rPr lang="en-US" b="1" dirty="0"/>
              <a:t>confirm box </a:t>
            </a:r>
            <a:r>
              <a:rPr lang="en-US" dirty="0"/>
              <a:t>is used if you want the user to </a:t>
            </a:r>
            <a:r>
              <a:rPr lang="en-US" b="1" dirty="0"/>
              <a:t>accept something</a:t>
            </a:r>
            <a:r>
              <a:rPr lang="en-US" dirty="0"/>
              <a:t>.</a:t>
            </a:r>
          </a:p>
          <a:p>
            <a:pPr>
              <a:buClr>
                <a:schemeClr val="tx1"/>
              </a:buClr>
            </a:pPr>
            <a:r>
              <a:rPr lang="en-US" dirty="0"/>
              <a:t>When a confirm box pops up, the user will have to click either "OK" or "Cancel" to proceed, If the user clicks "OK", the box returns true. If the user clicks "Cancel", the box returns false.</a:t>
            </a:r>
          </a:p>
          <a:p>
            <a:pPr>
              <a:buClr>
                <a:schemeClr val="tx1"/>
              </a:buClr>
            </a:pPr>
            <a:r>
              <a:rPr lang="en-US" dirty="0"/>
              <a:t>Example :</a:t>
            </a:r>
          </a:p>
          <a:p>
            <a:endParaRPr lang="en-US" dirty="0"/>
          </a:p>
        </p:txBody>
      </p:sp>
      <p:sp>
        <p:nvSpPr>
          <p:cNvPr id="4" name="TextBox 3"/>
          <p:cNvSpPr txBox="1"/>
          <p:nvPr/>
        </p:nvSpPr>
        <p:spPr>
          <a:xfrm>
            <a:off x="520930" y="2622692"/>
            <a:ext cx="3810000" cy="2862322"/>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endParaRPr lang="en-US" dirty="0">
              <a:solidFill>
                <a:schemeClr val="tx1"/>
              </a:solidFill>
            </a:endParaRPr>
          </a:p>
          <a:p>
            <a:r>
              <a:rPr lang="en-US" dirty="0">
                <a:solidFill>
                  <a:schemeClr val="tx1"/>
                </a:solidFill>
              </a:rPr>
              <a:t>&lt;script&gt;</a:t>
            </a:r>
          </a:p>
          <a:p>
            <a:r>
              <a:rPr lang="en-US" dirty="0">
                <a:solidFill>
                  <a:schemeClr val="tx1"/>
                </a:solidFill>
              </a:rPr>
              <a:t>   </a:t>
            </a:r>
            <a:r>
              <a:rPr lang="en-US" dirty="0" err="1">
                <a:solidFill>
                  <a:schemeClr val="tx1"/>
                </a:solidFill>
              </a:rPr>
              <a:t>var</a:t>
            </a:r>
            <a:r>
              <a:rPr lang="en-US" dirty="0">
                <a:solidFill>
                  <a:schemeClr val="tx1"/>
                </a:solidFill>
              </a:rPr>
              <a:t> a = </a:t>
            </a:r>
            <a:r>
              <a:rPr lang="en-US" b="1" dirty="0">
                <a:solidFill>
                  <a:schemeClr val="tx1"/>
                </a:solidFill>
              </a:rPr>
              <a:t>confirm</a:t>
            </a:r>
            <a:r>
              <a:rPr lang="en-US" dirty="0">
                <a:solidFill>
                  <a:schemeClr val="tx1"/>
                </a:solidFill>
              </a:rPr>
              <a:t>(“Are you sure??");</a:t>
            </a:r>
          </a:p>
          <a:p>
            <a:r>
              <a:rPr lang="en-US" dirty="0">
                <a:solidFill>
                  <a:schemeClr val="tx1"/>
                </a:solidFill>
              </a:rPr>
              <a:t>   if(a==true) {</a:t>
            </a:r>
          </a:p>
          <a:p>
            <a:r>
              <a:rPr lang="en-US" dirty="0">
                <a:solidFill>
                  <a:schemeClr val="tx1"/>
                </a:solidFill>
              </a:rPr>
              <a:t>    	alert(“User Accepted”);</a:t>
            </a:r>
          </a:p>
          <a:p>
            <a:r>
              <a:rPr lang="en-US" dirty="0">
                <a:solidFill>
                  <a:schemeClr val="tx1"/>
                </a:solidFill>
              </a:rPr>
              <a:t>   }   </a:t>
            </a:r>
          </a:p>
          <a:p>
            <a:r>
              <a:rPr lang="en-US" dirty="0">
                <a:solidFill>
                  <a:schemeClr val="tx1"/>
                </a:solidFill>
              </a:rPr>
              <a:t>   else   {</a:t>
            </a:r>
          </a:p>
          <a:p>
            <a:r>
              <a:rPr lang="en-US" dirty="0">
                <a:solidFill>
                  <a:schemeClr val="tx1"/>
                </a:solidFill>
              </a:rPr>
              <a:t>   	alert(“User </a:t>
            </a:r>
            <a:r>
              <a:rPr lang="en-US" dirty="0" err="1">
                <a:solidFill>
                  <a:schemeClr val="tx1"/>
                </a:solidFill>
              </a:rPr>
              <a:t>Cancled</a:t>
            </a:r>
            <a:r>
              <a:rPr lang="en-US" dirty="0">
                <a:solidFill>
                  <a:schemeClr val="tx1"/>
                </a:solidFill>
              </a:rPr>
              <a:t>”);</a:t>
            </a:r>
          </a:p>
          <a:p>
            <a:r>
              <a:rPr lang="en-US" dirty="0">
                <a:solidFill>
                  <a:schemeClr val="tx1"/>
                </a:solidFill>
              </a:rPr>
              <a:t>   }</a:t>
            </a:r>
          </a:p>
          <a:p>
            <a:r>
              <a:rPr lang="en-US" dirty="0">
                <a:solidFill>
                  <a:schemeClr val="tx1"/>
                </a:solidFill>
              </a:rPr>
              <a:t>&lt;/script&gt;</a:t>
            </a:r>
          </a:p>
        </p:txBody>
      </p:sp>
      <p:pic>
        <p:nvPicPr>
          <p:cNvPr id="5" name="Picture 2"/>
          <p:cNvPicPr>
            <a:picLocks noChangeAspect="1" noChangeArrowheads="1"/>
          </p:cNvPicPr>
          <p:nvPr/>
        </p:nvPicPr>
        <p:blipFill>
          <a:blip r:embed="rId2" cstate="print"/>
          <a:srcRect/>
          <a:stretch>
            <a:fillRect/>
          </a:stretch>
        </p:blipFill>
        <p:spPr bwMode="auto">
          <a:xfrm>
            <a:off x="5974779" y="2823544"/>
            <a:ext cx="4371975" cy="1466850"/>
          </a:xfrm>
          <a:prstGeom prst="rect">
            <a:avLst/>
          </a:prstGeom>
          <a:noFill/>
          <a:ln w="9525">
            <a:noFill/>
            <a:miter lim="800000"/>
            <a:headEnd/>
            <a:tailEnd/>
          </a:ln>
          <a:effectLst/>
        </p:spPr>
      </p:pic>
    </p:spTree>
    <p:extLst>
      <p:ext uri="{BB962C8B-B14F-4D97-AF65-F5344CB8AC3E}">
        <p14:creationId xmlns:p14="http://schemas.microsoft.com/office/powerpoint/2010/main" val="17098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Prompt Box</a:t>
            </a:r>
          </a:p>
        </p:txBody>
      </p:sp>
      <p:sp>
        <p:nvSpPr>
          <p:cNvPr id="3" name="Content Placeholder 2"/>
          <p:cNvSpPr>
            <a:spLocks noGrp="1"/>
          </p:cNvSpPr>
          <p:nvPr>
            <p:ph idx="1"/>
          </p:nvPr>
        </p:nvSpPr>
        <p:spPr/>
        <p:txBody>
          <a:bodyPr/>
          <a:lstStyle/>
          <a:p>
            <a:r>
              <a:rPr lang="en-US" dirty="0"/>
              <a:t>A </a:t>
            </a:r>
            <a:r>
              <a:rPr lang="en-US" b="1" dirty="0"/>
              <a:t>prompt box </a:t>
            </a:r>
            <a:r>
              <a:rPr lang="en-US" dirty="0"/>
              <a:t>is used if you want the user to </a:t>
            </a:r>
            <a:r>
              <a:rPr lang="en-US" b="1" dirty="0"/>
              <a:t>input a value</a:t>
            </a:r>
            <a:r>
              <a:rPr lang="en-US" dirty="0"/>
              <a:t>.</a:t>
            </a:r>
          </a:p>
          <a:p>
            <a:r>
              <a:rPr lang="en-US" dirty="0"/>
              <a:t>When a prompt box pops up, user have to click either "OK" or "Cancel" to proceed, If the user clicks "OK" the box returns the input value, If the user clicks "Cancel" the box returns null.</a:t>
            </a:r>
          </a:p>
          <a:p>
            <a:r>
              <a:rPr lang="en-US" dirty="0"/>
              <a:t>Example:</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4665518" y="2604827"/>
            <a:ext cx="4305300" cy="1685925"/>
          </a:xfrm>
          <a:prstGeom prst="rect">
            <a:avLst/>
          </a:prstGeom>
          <a:noFill/>
          <a:ln w="9525">
            <a:noFill/>
            <a:miter lim="800000"/>
            <a:headEnd/>
            <a:tailEnd/>
          </a:ln>
          <a:effectLst/>
        </p:spPr>
      </p:pic>
      <p:sp>
        <p:nvSpPr>
          <p:cNvPr id="5" name="TextBox 4"/>
          <p:cNvSpPr txBox="1"/>
          <p:nvPr/>
        </p:nvSpPr>
        <p:spPr>
          <a:xfrm>
            <a:off x="512618" y="2614352"/>
            <a:ext cx="3810000" cy="1477328"/>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endParaRPr lang="en-US" dirty="0">
              <a:solidFill>
                <a:schemeClr val="tx1"/>
              </a:solidFill>
            </a:endParaRPr>
          </a:p>
          <a:p>
            <a:r>
              <a:rPr lang="en-US" dirty="0">
                <a:solidFill>
                  <a:schemeClr val="tx1"/>
                </a:solidFill>
              </a:rPr>
              <a:t>&lt;script&gt;</a:t>
            </a:r>
          </a:p>
          <a:p>
            <a:r>
              <a:rPr lang="en-US" dirty="0">
                <a:solidFill>
                  <a:schemeClr val="tx1"/>
                </a:solidFill>
              </a:rPr>
              <a:t>   </a:t>
            </a:r>
            <a:r>
              <a:rPr lang="en-US" dirty="0" err="1">
                <a:solidFill>
                  <a:schemeClr val="tx1"/>
                </a:solidFill>
              </a:rPr>
              <a:t>var</a:t>
            </a:r>
            <a:r>
              <a:rPr lang="en-US" dirty="0">
                <a:solidFill>
                  <a:schemeClr val="tx1"/>
                </a:solidFill>
              </a:rPr>
              <a:t> a = </a:t>
            </a:r>
            <a:r>
              <a:rPr lang="en-US" b="1" dirty="0">
                <a:solidFill>
                  <a:schemeClr val="tx1"/>
                </a:solidFill>
              </a:rPr>
              <a:t>prompt</a:t>
            </a:r>
            <a:r>
              <a:rPr lang="en-US" dirty="0">
                <a:solidFill>
                  <a:schemeClr val="tx1"/>
                </a:solidFill>
              </a:rPr>
              <a:t>(“Enter Name");</a:t>
            </a:r>
          </a:p>
          <a:p>
            <a:r>
              <a:rPr lang="en-US" dirty="0">
                <a:solidFill>
                  <a:schemeClr val="tx1"/>
                </a:solidFill>
              </a:rPr>
              <a:t>   alert(“User Entered ” + a);</a:t>
            </a:r>
          </a:p>
          <a:p>
            <a:r>
              <a:rPr lang="en-US" dirty="0">
                <a:solidFill>
                  <a:schemeClr val="tx1"/>
                </a:solidFill>
              </a:rPr>
              <a:t>&lt;/script&gt;</a:t>
            </a:r>
          </a:p>
        </p:txBody>
      </p:sp>
    </p:spTree>
    <p:extLst>
      <p:ext uri="{BB962C8B-B14F-4D97-AF65-F5344CB8AC3E}">
        <p14:creationId xmlns:p14="http://schemas.microsoft.com/office/powerpoint/2010/main" val="19189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sp>
        <p:nvSpPr>
          <p:cNvPr id="3" name="Content Placeholder 2"/>
          <p:cNvSpPr>
            <a:spLocks noGrp="1"/>
          </p:cNvSpPr>
          <p:nvPr>
            <p:ph idx="1"/>
          </p:nvPr>
        </p:nvSpPr>
        <p:spPr/>
        <p:txBody>
          <a:bodyPr/>
          <a:lstStyle/>
          <a:p>
            <a:r>
              <a:rPr lang="en-US" dirty="0"/>
              <a:t>For a Web page, </a:t>
            </a:r>
            <a:r>
              <a:rPr lang="en-US" b="1" dirty="0"/>
              <a:t>HTML</a:t>
            </a:r>
            <a:r>
              <a:rPr lang="en-US" dirty="0"/>
              <a:t> supplies document </a:t>
            </a:r>
            <a:r>
              <a:rPr lang="en-US" b="1" dirty="0"/>
              <a:t>content and structure </a:t>
            </a:r>
            <a:r>
              <a:rPr lang="en-US" dirty="0"/>
              <a:t>while </a:t>
            </a:r>
            <a:r>
              <a:rPr lang="en-US" b="1" dirty="0"/>
              <a:t>CSS</a:t>
            </a:r>
            <a:r>
              <a:rPr lang="en-US" dirty="0"/>
              <a:t> provides </a:t>
            </a:r>
            <a:r>
              <a:rPr lang="en-US" b="1" dirty="0"/>
              <a:t>presentation styling</a:t>
            </a:r>
          </a:p>
          <a:p>
            <a:r>
              <a:rPr lang="en-US" dirty="0"/>
              <a:t>In addition, client-side scripts can </a:t>
            </a:r>
            <a:r>
              <a:rPr lang="en-US" b="1" dirty="0"/>
              <a:t>control browser actions </a:t>
            </a:r>
            <a:r>
              <a:rPr lang="en-US" dirty="0"/>
              <a:t>associated with a Web page. </a:t>
            </a:r>
          </a:p>
          <a:p>
            <a:r>
              <a:rPr lang="en-US" dirty="0"/>
              <a:t>Client-side scripts are almost written in the </a:t>
            </a:r>
            <a:r>
              <a:rPr lang="en-US" b="1" dirty="0" err="1"/>
              <a:t>Javascript</a:t>
            </a:r>
            <a:r>
              <a:rPr lang="en-US" dirty="0"/>
              <a:t> language to control browser’s actions.</a:t>
            </a:r>
          </a:p>
          <a:p>
            <a:r>
              <a:rPr lang="en-US" dirty="0"/>
              <a:t>Client-side scripting can make Web pages more </a:t>
            </a:r>
            <a:r>
              <a:rPr lang="en-US" b="1" dirty="0"/>
              <a:t>dynamic</a:t>
            </a:r>
            <a:r>
              <a:rPr lang="en-US" dirty="0"/>
              <a:t> and more </a:t>
            </a:r>
            <a:r>
              <a:rPr lang="en-US" b="1" dirty="0"/>
              <a:t>responsive.</a:t>
            </a:r>
          </a:p>
          <a:p>
            <a:r>
              <a:rPr lang="en-US" dirty="0"/>
              <a:t>Tasks performed by client-side scripts:</a:t>
            </a:r>
          </a:p>
          <a:p>
            <a:pPr lvl="1">
              <a:buClr>
                <a:schemeClr val="tx1"/>
              </a:buClr>
            </a:pPr>
            <a:r>
              <a:rPr lang="en-US" dirty="0"/>
              <a:t>Checking </a:t>
            </a:r>
            <a:r>
              <a:rPr lang="en-US" b="1" dirty="0"/>
              <a:t>correctness</a:t>
            </a:r>
            <a:r>
              <a:rPr lang="en-US" dirty="0"/>
              <a:t> of user input</a:t>
            </a:r>
          </a:p>
          <a:p>
            <a:pPr lvl="1">
              <a:buClr>
                <a:schemeClr val="tx1"/>
              </a:buClr>
            </a:pPr>
            <a:r>
              <a:rPr lang="en-US" b="1" dirty="0"/>
              <a:t>Monitoring</a:t>
            </a:r>
            <a:r>
              <a:rPr lang="en-US" dirty="0"/>
              <a:t> user events and </a:t>
            </a:r>
            <a:r>
              <a:rPr lang="en-US" b="1" dirty="0"/>
              <a:t>specifying reactions</a:t>
            </a:r>
          </a:p>
          <a:p>
            <a:pPr lvl="1">
              <a:buClr>
                <a:schemeClr val="tx1"/>
              </a:buClr>
            </a:pPr>
            <a:r>
              <a:rPr lang="en-US" b="1" dirty="0"/>
              <a:t>Replacing</a:t>
            </a:r>
            <a:r>
              <a:rPr lang="en-US" dirty="0"/>
              <a:t> and </a:t>
            </a:r>
            <a:r>
              <a:rPr lang="en-US" b="1" dirty="0"/>
              <a:t>updating</a:t>
            </a:r>
            <a:r>
              <a:rPr lang="en-US" dirty="0"/>
              <a:t> parts of a page</a:t>
            </a:r>
          </a:p>
          <a:p>
            <a:pPr lvl="1">
              <a:buClr>
                <a:schemeClr val="tx1"/>
              </a:buClr>
            </a:pPr>
            <a:r>
              <a:rPr lang="en-US" dirty="0"/>
              <a:t>Changing the </a:t>
            </a:r>
            <a:r>
              <a:rPr lang="en-US" b="1" dirty="0"/>
              <a:t>style</a:t>
            </a:r>
            <a:r>
              <a:rPr lang="en-US" dirty="0"/>
              <a:t> and </a:t>
            </a:r>
            <a:r>
              <a:rPr lang="en-US" b="1" dirty="0"/>
              <a:t>position</a:t>
            </a:r>
            <a:r>
              <a:rPr lang="en-US" dirty="0"/>
              <a:t> of displayed elements </a:t>
            </a:r>
            <a:r>
              <a:rPr lang="en-US" b="1" dirty="0"/>
              <a:t>dynamically</a:t>
            </a:r>
          </a:p>
          <a:p>
            <a:pPr lvl="1">
              <a:buClr>
                <a:schemeClr val="tx1"/>
              </a:buClr>
            </a:pPr>
            <a:r>
              <a:rPr lang="en-US" b="1" dirty="0"/>
              <a:t>Modifying</a:t>
            </a:r>
            <a:r>
              <a:rPr lang="en-US" dirty="0"/>
              <a:t> a page in </a:t>
            </a:r>
            <a:r>
              <a:rPr lang="en-US" b="1" dirty="0"/>
              <a:t>response</a:t>
            </a:r>
            <a:r>
              <a:rPr lang="en-US" dirty="0"/>
              <a:t> to </a:t>
            </a:r>
            <a:r>
              <a:rPr lang="en-US" b="1" dirty="0"/>
              <a:t>events</a:t>
            </a:r>
            <a:endParaRPr lang="en-US" dirty="0"/>
          </a:p>
          <a:p>
            <a:pPr lvl="1">
              <a:buClr>
                <a:schemeClr val="tx1"/>
              </a:buClr>
            </a:pPr>
            <a:r>
              <a:rPr lang="en-US" dirty="0"/>
              <a:t>Getting browser </a:t>
            </a:r>
            <a:r>
              <a:rPr lang="en-US" b="1" dirty="0"/>
              <a:t>information</a:t>
            </a:r>
          </a:p>
          <a:p>
            <a:pPr lvl="1">
              <a:buClr>
                <a:schemeClr val="tx1"/>
              </a:buClr>
            </a:pPr>
            <a:r>
              <a:rPr lang="en-US" dirty="0"/>
              <a:t>Making the Web page </a:t>
            </a:r>
            <a:r>
              <a:rPr lang="en-US" b="1" dirty="0"/>
              <a:t>different</a:t>
            </a:r>
            <a:r>
              <a:rPr lang="en-US" dirty="0"/>
              <a:t> depending on the browser and browser features</a:t>
            </a:r>
          </a:p>
          <a:p>
            <a:pPr lvl="1">
              <a:buClr>
                <a:schemeClr val="tx1"/>
              </a:buClr>
            </a:pPr>
            <a:r>
              <a:rPr lang="en-US" b="1" dirty="0"/>
              <a:t>Generating HTML </a:t>
            </a:r>
            <a:r>
              <a:rPr lang="en-US" dirty="0"/>
              <a:t>code for parts of the page</a:t>
            </a:r>
          </a:p>
          <a:p>
            <a:pPr lvl="1"/>
            <a:endParaRPr lang="en-US" b="1" dirty="0"/>
          </a:p>
        </p:txBody>
      </p:sp>
    </p:spTree>
    <p:extLst>
      <p:ext uri="{BB962C8B-B14F-4D97-AF65-F5344CB8AC3E}">
        <p14:creationId xmlns:p14="http://schemas.microsoft.com/office/powerpoint/2010/main" val="664662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JavaScript</a:t>
            </a:r>
          </a:p>
        </p:txBody>
      </p:sp>
      <p:sp>
        <p:nvSpPr>
          <p:cNvPr id="3" name="Content Placeholder 2"/>
          <p:cNvSpPr>
            <a:spLocks noGrp="1"/>
          </p:cNvSpPr>
          <p:nvPr>
            <p:ph idx="1"/>
          </p:nvPr>
        </p:nvSpPr>
        <p:spPr/>
        <p:txBody>
          <a:bodyPr/>
          <a:lstStyle/>
          <a:p>
            <a:r>
              <a:rPr lang="en-US" dirty="0"/>
              <a:t>We can create external JavaScript file and embed it in many html pages.</a:t>
            </a:r>
          </a:p>
          <a:p>
            <a:r>
              <a:rPr lang="en-US" dirty="0"/>
              <a:t>It provides code reusability because single JavaScript file can be used in several html pages.</a:t>
            </a:r>
          </a:p>
          <a:p>
            <a:r>
              <a:rPr lang="en-US" dirty="0"/>
              <a:t>An external JavaScript file must be saved by </a:t>
            </a:r>
            <a:r>
              <a:rPr lang="en-US" b="1" dirty="0"/>
              <a:t>.</a:t>
            </a:r>
            <a:r>
              <a:rPr lang="en-US" b="1" dirty="0" err="1"/>
              <a:t>js</a:t>
            </a:r>
            <a:r>
              <a:rPr lang="en-US" b="1" dirty="0"/>
              <a:t> </a:t>
            </a:r>
            <a:r>
              <a:rPr lang="en-US" dirty="0"/>
              <a:t>extension.</a:t>
            </a:r>
          </a:p>
          <a:p>
            <a:r>
              <a:rPr lang="en-US" dirty="0"/>
              <a:t>To embed the External JavaScript File to HTML we can use </a:t>
            </a:r>
            <a:r>
              <a:rPr lang="en-US" b="1" i="1" dirty="0"/>
              <a:t>script</a:t>
            </a:r>
            <a:r>
              <a:rPr lang="en-US" dirty="0"/>
              <a:t> tag with </a:t>
            </a:r>
            <a:r>
              <a:rPr lang="en-US" b="1" i="1" dirty="0" err="1"/>
              <a:t>src</a:t>
            </a:r>
            <a:r>
              <a:rPr lang="en-US" dirty="0"/>
              <a:t> attribute in the head section to specify the path of JavaScript file.</a:t>
            </a:r>
          </a:p>
          <a:p>
            <a:r>
              <a:rPr lang="en-US" dirty="0"/>
              <a:t>For Example : </a:t>
            </a:r>
          </a:p>
        </p:txBody>
      </p:sp>
      <p:sp>
        <p:nvSpPr>
          <p:cNvPr id="4" name="TextBox 3"/>
          <p:cNvSpPr txBox="1"/>
          <p:nvPr/>
        </p:nvSpPr>
        <p:spPr>
          <a:xfrm>
            <a:off x="93418" y="3444240"/>
            <a:ext cx="7308839" cy="2862322"/>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chemeClr val="tx1"/>
                </a:solidFill>
              </a:rPr>
              <a:t>message.js</a:t>
            </a:r>
            <a:endParaRPr lang="en-US" dirty="0">
              <a:solidFill>
                <a:schemeClr val="tx1"/>
              </a:solidFill>
            </a:endParaRPr>
          </a:p>
          <a:p>
            <a:r>
              <a:rPr lang="en-US" dirty="0">
                <a:solidFill>
                  <a:schemeClr val="tx1"/>
                </a:solidFill>
              </a:rPr>
              <a:t>function </a:t>
            </a:r>
            <a:r>
              <a:rPr lang="en-US" dirty="0" err="1">
                <a:solidFill>
                  <a:schemeClr val="tx1"/>
                </a:solidFill>
              </a:rPr>
              <a:t>myAlert</a:t>
            </a:r>
            <a:r>
              <a:rPr lang="en-US" dirty="0">
                <a:solidFill>
                  <a:schemeClr val="tx1"/>
                </a:solidFill>
              </a:rPr>
              <a:t>(</a:t>
            </a:r>
            <a:r>
              <a:rPr lang="en-US" dirty="0" err="1">
                <a:solidFill>
                  <a:schemeClr val="tx1"/>
                </a:solidFill>
              </a:rPr>
              <a:t>msg</a:t>
            </a:r>
            <a:r>
              <a:rPr lang="en-US" dirty="0">
                <a:solidFill>
                  <a:schemeClr val="tx1"/>
                </a:solidFill>
              </a:rPr>
              <a:t>) {</a:t>
            </a:r>
          </a:p>
          <a:p>
            <a:r>
              <a:rPr lang="en-US" dirty="0">
                <a:solidFill>
                  <a:schemeClr val="tx1"/>
                </a:solidFill>
              </a:rPr>
              <a:t>	if(confirm("Are you sure you want to display the message????")) {</a:t>
            </a:r>
          </a:p>
          <a:p>
            <a:r>
              <a:rPr lang="en-US" dirty="0">
                <a:solidFill>
                  <a:schemeClr val="tx1"/>
                </a:solidFill>
              </a:rPr>
              <a:t>		alert(</a:t>
            </a:r>
            <a:r>
              <a:rPr lang="en-US" dirty="0" err="1">
                <a:solidFill>
                  <a:schemeClr val="tx1"/>
                </a:solidFill>
              </a:rPr>
              <a:t>msg</a:t>
            </a:r>
            <a:r>
              <a:rPr lang="en-US" dirty="0">
                <a:solidFill>
                  <a:schemeClr val="tx1"/>
                </a:solidFill>
              </a:rPr>
              <a:t>);</a:t>
            </a:r>
          </a:p>
          <a:p>
            <a:r>
              <a:rPr lang="en-US" dirty="0">
                <a:solidFill>
                  <a:schemeClr val="tx1"/>
                </a:solidFill>
              </a:rPr>
              <a:t>	}</a:t>
            </a:r>
          </a:p>
          <a:p>
            <a:r>
              <a:rPr lang="en-US" dirty="0">
                <a:solidFill>
                  <a:schemeClr val="tx1"/>
                </a:solidFill>
              </a:rPr>
              <a:t>	else {</a:t>
            </a:r>
          </a:p>
          <a:p>
            <a:r>
              <a:rPr lang="en-US" dirty="0">
                <a:solidFill>
                  <a:schemeClr val="tx1"/>
                </a:solidFill>
              </a:rPr>
              <a:t>		alert("Message not Displayed as User Canceled Operation");</a:t>
            </a:r>
          </a:p>
          <a:p>
            <a:r>
              <a:rPr lang="en-US" dirty="0">
                <a:solidFill>
                  <a:schemeClr val="tx1"/>
                </a:solidFill>
              </a:rPr>
              <a:t>	}</a:t>
            </a:r>
          </a:p>
          <a:p>
            <a:r>
              <a:rPr lang="en-US" dirty="0">
                <a:solidFill>
                  <a:schemeClr val="tx1"/>
                </a:solidFill>
              </a:rPr>
              <a:t>}</a:t>
            </a:r>
          </a:p>
        </p:txBody>
      </p:sp>
      <p:sp>
        <p:nvSpPr>
          <p:cNvPr id="5" name="TextBox 4"/>
          <p:cNvSpPr txBox="1"/>
          <p:nvPr/>
        </p:nvSpPr>
        <p:spPr>
          <a:xfrm>
            <a:off x="7712970" y="3455805"/>
            <a:ext cx="4368338" cy="2585323"/>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chemeClr val="tx1"/>
                </a:solidFill>
              </a:rPr>
              <a:t>Html1.html</a:t>
            </a:r>
            <a:endParaRPr lang="en-US" dirty="0">
              <a:solidFill>
                <a:schemeClr val="tx1"/>
              </a:solidFill>
            </a:endParaRPr>
          </a:p>
          <a:p>
            <a:r>
              <a:rPr lang="en-US" dirty="0">
                <a:solidFill>
                  <a:schemeClr val="tx1"/>
                </a:solidFill>
              </a:rPr>
              <a:t>&lt;html&gt;</a:t>
            </a:r>
          </a:p>
          <a:p>
            <a:r>
              <a:rPr lang="en-US" dirty="0">
                <a:solidFill>
                  <a:schemeClr val="tx1"/>
                </a:solidFill>
              </a:rPr>
              <a:t>    &lt;head&gt;</a:t>
            </a:r>
          </a:p>
          <a:p>
            <a:r>
              <a:rPr lang="en-US" dirty="0">
                <a:solidFill>
                  <a:schemeClr val="tx1"/>
                </a:solidFill>
              </a:rPr>
              <a:t>        &lt;script </a:t>
            </a:r>
            <a:r>
              <a:rPr lang="en-US" b="1" dirty="0" err="1">
                <a:solidFill>
                  <a:schemeClr val="tx1"/>
                </a:solidFill>
              </a:rPr>
              <a:t>src</a:t>
            </a:r>
            <a:r>
              <a:rPr lang="en-US" dirty="0">
                <a:solidFill>
                  <a:schemeClr val="tx1"/>
                </a:solidFill>
              </a:rPr>
              <a:t>=“message.js”&gt;&lt;/script&gt;</a:t>
            </a:r>
          </a:p>
          <a:p>
            <a:r>
              <a:rPr lang="en-US" dirty="0">
                <a:solidFill>
                  <a:schemeClr val="tx1"/>
                </a:solidFill>
              </a:rPr>
              <a:t>    &lt;/head&gt;</a:t>
            </a:r>
          </a:p>
          <a:p>
            <a:r>
              <a:rPr lang="en-US" dirty="0">
                <a:solidFill>
                  <a:schemeClr val="tx1"/>
                </a:solidFill>
              </a:rPr>
              <a:t>    &lt;body&gt;</a:t>
            </a:r>
          </a:p>
          <a:p>
            <a:r>
              <a:rPr lang="en-US" dirty="0">
                <a:solidFill>
                  <a:schemeClr val="tx1"/>
                </a:solidFill>
              </a:rPr>
              <a:t>        &lt;script&gt; </a:t>
            </a:r>
            <a:r>
              <a:rPr lang="en-US" dirty="0" err="1">
                <a:solidFill>
                  <a:schemeClr val="tx1"/>
                </a:solidFill>
              </a:rPr>
              <a:t>myAlert</a:t>
            </a:r>
            <a:r>
              <a:rPr lang="en-US" dirty="0">
                <a:solidFill>
                  <a:schemeClr val="tx1"/>
                </a:solidFill>
              </a:rPr>
              <a:t>(“Hello World”); &lt;/script&gt;</a:t>
            </a:r>
          </a:p>
          <a:p>
            <a:r>
              <a:rPr lang="en-US" dirty="0">
                <a:solidFill>
                  <a:schemeClr val="tx1"/>
                </a:solidFill>
              </a:rPr>
              <a:t>    &lt;/body&gt;</a:t>
            </a:r>
          </a:p>
          <a:p>
            <a:r>
              <a:rPr lang="en-US" dirty="0">
                <a:solidFill>
                  <a:schemeClr val="tx1"/>
                </a:solidFill>
              </a:rPr>
              <a:t>&lt;/html&gt;</a:t>
            </a:r>
          </a:p>
        </p:txBody>
      </p:sp>
    </p:spTree>
    <p:extLst>
      <p:ext uri="{BB962C8B-B14F-4D97-AF65-F5344CB8AC3E}">
        <p14:creationId xmlns:p14="http://schemas.microsoft.com/office/powerpoint/2010/main" val="3727414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Objects</a:t>
            </a:r>
          </a:p>
        </p:txBody>
      </p:sp>
      <p:sp>
        <p:nvSpPr>
          <p:cNvPr id="3" name="Content Placeholder 2"/>
          <p:cNvSpPr>
            <a:spLocks noGrp="1"/>
          </p:cNvSpPr>
          <p:nvPr>
            <p:ph idx="1"/>
          </p:nvPr>
        </p:nvSpPr>
        <p:spPr/>
        <p:txBody>
          <a:bodyPr/>
          <a:lstStyle/>
          <a:p>
            <a:r>
              <a:rPr lang="en-US" dirty="0"/>
              <a:t>An object is just a special kind of data, with properties and methods.</a:t>
            </a:r>
          </a:p>
          <a:p>
            <a:r>
              <a:rPr lang="en-US" dirty="0"/>
              <a:t>Accessing Object Properties</a:t>
            </a:r>
          </a:p>
          <a:p>
            <a:pPr lvl="1"/>
            <a:r>
              <a:rPr lang="en-US" dirty="0"/>
              <a:t>Properties are the values associated with an object.</a:t>
            </a:r>
          </a:p>
          <a:p>
            <a:pPr lvl="1"/>
            <a:r>
              <a:rPr lang="en-US" dirty="0"/>
              <a:t>The syntax for accessing the property of an object is below</a:t>
            </a:r>
          </a:p>
          <a:p>
            <a:pPr lvl="2">
              <a:buNone/>
            </a:pPr>
            <a:r>
              <a:rPr lang="en-US" i="1" dirty="0"/>
              <a:t>	</a:t>
            </a:r>
            <a:r>
              <a:rPr lang="en-US" i="1" dirty="0" err="1"/>
              <a:t>objectName.propertyName</a:t>
            </a:r>
            <a:endParaRPr lang="en-US" i="1" dirty="0"/>
          </a:p>
          <a:p>
            <a:pPr lvl="1"/>
            <a:r>
              <a:rPr lang="en-US" dirty="0"/>
              <a:t>This example uses the length property of the </a:t>
            </a:r>
            <a:r>
              <a:rPr lang="en-US" dirty="0" err="1"/>
              <a:t>Javascript’s</a:t>
            </a:r>
            <a:r>
              <a:rPr lang="en-US" dirty="0"/>
              <a:t> inbuilt object(String) to find the length of a string:</a:t>
            </a:r>
          </a:p>
          <a:p>
            <a:pPr lvl="2" algn="l">
              <a:buNone/>
            </a:pPr>
            <a:r>
              <a:rPr lang="en-US" i="1" dirty="0"/>
              <a:t>	</a:t>
            </a:r>
            <a:r>
              <a:rPr lang="en-US" i="1" dirty="0" err="1"/>
              <a:t>var</a:t>
            </a:r>
            <a:r>
              <a:rPr lang="en-US" i="1" dirty="0"/>
              <a:t> message="Hello World!";</a:t>
            </a:r>
            <a:br>
              <a:rPr lang="en-US" i="1" dirty="0"/>
            </a:br>
            <a:r>
              <a:rPr lang="en-US" i="1" dirty="0" err="1"/>
              <a:t>var</a:t>
            </a:r>
            <a:r>
              <a:rPr lang="en-US" i="1" dirty="0"/>
              <a:t> x=</a:t>
            </a:r>
            <a:r>
              <a:rPr lang="en-US" i="1" dirty="0" err="1"/>
              <a:t>message.length</a:t>
            </a:r>
            <a:r>
              <a:rPr lang="en-US" i="1" dirty="0"/>
              <a:t>;</a:t>
            </a:r>
            <a:endParaRPr lang="en-US" dirty="0"/>
          </a:p>
          <a:p>
            <a:r>
              <a:rPr lang="en-US" dirty="0"/>
              <a:t>Accessing Object Methods</a:t>
            </a:r>
          </a:p>
          <a:p>
            <a:pPr lvl="1"/>
            <a:r>
              <a:rPr lang="en-US" dirty="0"/>
              <a:t>Methods are the actions that can be performed on objects.</a:t>
            </a:r>
          </a:p>
          <a:p>
            <a:pPr lvl="1" algn="l"/>
            <a:r>
              <a:rPr lang="en-US" dirty="0"/>
              <a:t>You can call a method with the following syntax.</a:t>
            </a:r>
            <a:r>
              <a:rPr lang="en-US" i="1" dirty="0"/>
              <a:t>	</a:t>
            </a:r>
            <a:r>
              <a:rPr lang="en-US" i="1" dirty="0" err="1"/>
              <a:t>objectName.methodName</a:t>
            </a:r>
            <a:r>
              <a:rPr lang="en-US" i="1" dirty="0"/>
              <a:t>()</a:t>
            </a:r>
          </a:p>
          <a:p>
            <a:pPr lvl="1"/>
            <a:r>
              <a:rPr lang="en-US" dirty="0"/>
              <a:t>This example uses the </a:t>
            </a:r>
            <a:r>
              <a:rPr lang="en-US" dirty="0" err="1"/>
              <a:t>toUpperCase</a:t>
            </a:r>
            <a:r>
              <a:rPr lang="en-US" dirty="0"/>
              <a:t> method of the String object to convert string to upper case:</a:t>
            </a:r>
          </a:p>
          <a:p>
            <a:pPr lvl="2" algn="l">
              <a:buNone/>
            </a:pPr>
            <a:r>
              <a:rPr lang="en-US" i="1" dirty="0"/>
              <a:t>	</a:t>
            </a:r>
            <a:r>
              <a:rPr lang="en-US" i="1" dirty="0" err="1"/>
              <a:t>var</a:t>
            </a:r>
            <a:r>
              <a:rPr lang="en-US" i="1" dirty="0"/>
              <a:t> message="Hello World!";</a:t>
            </a:r>
            <a:br>
              <a:rPr lang="en-US" i="1" dirty="0"/>
            </a:br>
            <a:r>
              <a:rPr lang="en-US" i="1" dirty="0" err="1"/>
              <a:t>var</a:t>
            </a:r>
            <a:r>
              <a:rPr lang="en-US" i="1" dirty="0"/>
              <a:t> x=</a:t>
            </a:r>
            <a:r>
              <a:rPr lang="en-US" i="1" dirty="0" err="1"/>
              <a:t>message.toUpperCase</a:t>
            </a:r>
            <a:r>
              <a:rPr lang="en-US" i="1" dirty="0"/>
              <a:t>();</a:t>
            </a:r>
            <a:endParaRPr lang="en-US" dirty="0"/>
          </a:p>
          <a:p>
            <a:pPr lvl="2"/>
            <a:endParaRPr lang="en-US" dirty="0"/>
          </a:p>
          <a:p>
            <a:endParaRPr lang="en-US" dirty="0"/>
          </a:p>
        </p:txBody>
      </p:sp>
    </p:spTree>
    <p:extLst>
      <p:ext uri="{BB962C8B-B14F-4D97-AF65-F5344CB8AC3E}">
        <p14:creationId xmlns:p14="http://schemas.microsoft.com/office/powerpoint/2010/main" val="3472408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JavaScript’s inbuilt Objects</a:t>
            </a:r>
          </a:p>
        </p:txBody>
      </p:sp>
      <p:sp>
        <p:nvSpPr>
          <p:cNvPr id="3" name="Content Placeholder 2"/>
          <p:cNvSpPr>
            <a:spLocks noGrp="1"/>
          </p:cNvSpPr>
          <p:nvPr>
            <p:ph idx="1"/>
          </p:nvPr>
        </p:nvSpPr>
        <p:spPr/>
        <p:txBody>
          <a:bodyPr/>
          <a:lstStyle/>
          <a:p>
            <a:r>
              <a:rPr lang="en-US" dirty="0"/>
              <a:t>JavaScript comes with some inbuilt objects which are,</a:t>
            </a:r>
          </a:p>
          <a:p>
            <a:pPr lvl="1"/>
            <a:r>
              <a:rPr lang="en-US" dirty="0"/>
              <a:t>String</a:t>
            </a:r>
          </a:p>
          <a:p>
            <a:pPr lvl="1"/>
            <a:r>
              <a:rPr lang="en-US" dirty="0"/>
              <a:t>Date</a:t>
            </a:r>
          </a:p>
          <a:p>
            <a:pPr lvl="1"/>
            <a:r>
              <a:rPr lang="en-US" dirty="0"/>
              <a:t>Array</a:t>
            </a:r>
          </a:p>
          <a:p>
            <a:pPr lvl="1"/>
            <a:r>
              <a:rPr lang="en-US" dirty="0"/>
              <a:t>Boolean</a:t>
            </a:r>
          </a:p>
          <a:p>
            <a:pPr lvl="1"/>
            <a:r>
              <a:rPr lang="en-US" dirty="0"/>
              <a:t>Math</a:t>
            </a:r>
          </a:p>
          <a:p>
            <a:pPr lvl="1"/>
            <a:r>
              <a:rPr lang="en-US" dirty="0" err="1"/>
              <a:t>RegExp</a:t>
            </a:r>
            <a:endParaRPr lang="en-US" dirty="0"/>
          </a:p>
          <a:p>
            <a:pPr lvl="1">
              <a:buNone/>
            </a:pPr>
            <a:r>
              <a:rPr lang="en-US" dirty="0"/>
              <a:t>	etc….</a:t>
            </a:r>
          </a:p>
          <a:p>
            <a:endParaRPr lang="en-US" dirty="0"/>
          </a:p>
        </p:txBody>
      </p:sp>
    </p:spTree>
    <p:extLst>
      <p:ext uri="{BB962C8B-B14F-4D97-AF65-F5344CB8AC3E}">
        <p14:creationId xmlns:p14="http://schemas.microsoft.com/office/powerpoint/2010/main" val="526708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Object in JavaScript</a:t>
            </a:r>
          </a:p>
        </p:txBody>
      </p:sp>
      <p:sp>
        <p:nvSpPr>
          <p:cNvPr id="3" name="Content Placeholder 2"/>
          <p:cNvSpPr>
            <a:spLocks noGrp="1"/>
          </p:cNvSpPr>
          <p:nvPr>
            <p:ph idx="1"/>
          </p:nvPr>
        </p:nvSpPr>
        <p:spPr/>
        <p:txBody>
          <a:bodyPr/>
          <a:lstStyle/>
          <a:p>
            <a:r>
              <a:rPr lang="en-US" dirty="0"/>
              <a:t>The Math object allows you to perform mathematical tasks.</a:t>
            </a:r>
          </a:p>
          <a:p>
            <a:r>
              <a:rPr lang="en-US" dirty="0"/>
              <a:t>The Math object includes several mathematical constants and methods.</a:t>
            </a:r>
          </a:p>
          <a:p>
            <a:r>
              <a:rPr lang="en-US" dirty="0"/>
              <a:t>Math object has some properties which are,</a:t>
            </a:r>
          </a:p>
        </p:txBody>
      </p:sp>
      <p:graphicFrame>
        <p:nvGraphicFramePr>
          <p:cNvPr id="5" name="Table 4"/>
          <p:cNvGraphicFramePr>
            <a:graphicFrameLocks noGrp="1"/>
          </p:cNvGraphicFramePr>
          <p:nvPr>
            <p:extLst>
              <p:ext uri="{D42A27DB-BD31-4B8C-83A1-F6EECF244321}">
                <p14:modId xmlns:p14="http://schemas.microsoft.com/office/powerpoint/2010/main" val="1419199528"/>
              </p:ext>
            </p:extLst>
          </p:nvPr>
        </p:nvGraphicFramePr>
        <p:xfrm>
          <a:off x="493222" y="2241666"/>
          <a:ext cx="9275929" cy="3337560"/>
        </p:xfrm>
        <a:graphic>
          <a:graphicData uri="http://schemas.openxmlformats.org/drawingml/2006/table">
            <a:tbl>
              <a:tblPr firstRow="1" bandRow="1">
                <a:tableStyleId>{00A15C55-8517-42AA-B614-E9B94910E393}</a:tableStyleId>
              </a:tblPr>
              <a:tblGrid>
                <a:gridCol w="2318982">
                  <a:extLst>
                    <a:ext uri="{9D8B030D-6E8A-4147-A177-3AD203B41FA5}">
                      <a16:colId xmlns:a16="http://schemas.microsoft.com/office/drawing/2014/main" val="20000"/>
                    </a:ext>
                  </a:extLst>
                </a:gridCol>
                <a:gridCol w="6956947">
                  <a:extLst>
                    <a:ext uri="{9D8B030D-6E8A-4147-A177-3AD203B41FA5}">
                      <a16:colId xmlns:a16="http://schemas.microsoft.com/office/drawing/2014/main" val="20001"/>
                    </a:ext>
                  </a:extLst>
                </a:gridCol>
              </a:tblGrid>
              <a:tr h="370840">
                <a:tc>
                  <a:txBody>
                    <a:bodyPr/>
                    <a:lstStyle/>
                    <a:p>
                      <a:r>
                        <a:rPr lang="en-US" dirty="0"/>
                        <a:t>Properties</a:t>
                      </a:r>
                    </a:p>
                  </a:txBody>
                  <a:tcPr>
                    <a:solidFill>
                      <a:schemeClr val="accent2"/>
                    </a:solidFill>
                  </a:tcPr>
                </a:tc>
                <a:tc>
                  <a:txBody>
                    <a:bodyPr/>
                    <a:lstStyle/>
                    <a:p>
                      <a:r>
                        <a:rPr lang="en-US" dirty="0"/>
                        <a:t>Description</a:t>
                      </a:r>
                    </a:p>
                  </a:txBody>
                  <a:tcPr>
                    <a:solidFill>
                      <a:schemeClr val="accent2"/>
                    </a:solidFill>
                  </a:tcPr>
                </a:tc>
                <a:extLst>
                  <a:ext uri="{0D108BD9-81ED-4DB2-BD59-A6C34878D82A}">
                    <a16:rowId xmlns:a16="http://schemas.microsoft.com/office/drawing/2014/main" val="10000"/>
                  </a:ext>
                </a:extLst>
              </a:tr>
              <a:tr h="370840">
                <a:tc>
                  <a:txBody>
                    <a:bodyPr/>
                    <a:lstStyle/>
                    <a:p>
                      <a:r>
                        <a:rPr lang="en-US" dirty="0"/>
                        <a:t>E</a:t>
                      </a:r>
                    </a:p>
                  </a:txBody>
                  <a:tcPr>
                    <a:solidFill>
                      <a:schemeClr val="accent2"/>
                    </a:solidFill>
                  </a:tcPr>
                </a:tc>
                <a:tc>
                  <a:txBody>
                    <a:bodyPr/>
                    <a:lstStyle/>
                    <a:p>
                      <a:r>
                        <a:rPr lang="en-US" dirty="0"/>
                        <a:t>Returns Euler's number(approx.2.718)</a:t>
                      </a:r>
                    </a:p>
                  </a:txBody>
                  <a:tcPr>
                    <a:solidFill>
                      <a:schemeClr val="accent2"/>
                    </a:solidFill>
                  </a:tcPr>
                </a:tc>
                <a:extLst>
                  <a:ext uri="{0D108BD9-81ED-4DB2-BD59-A6C34878D82A}">
                    <a16:rowId xmlns:a16="http://schemas.microsoft.com/office/drawing/2014/main" val="10001"/>
                  </a:ext>
                </a:extLst>
              </a:tr>
              <a:tr h="370840">
                <a:tc>
                  <a:txBody>
                    <a:bodyPr/>
                    <a:lstStyle/>
                    <a:p>
                      <a:r>
                        <a:rPr lang="en-US" dirty="0"/>
                        <a:t>LN2</a:t>
                      </a:r>
                    </a:p>
                  </a:txBody>
                  <a:tcPr>
                    <a:solidFill>
                      <a:schemeClr val="accent2"/>
                    </a:solidFill>
                  </a:tcPr>
                </a:tc>
                <a:tc>
                  <a:txBody>
                    <a:bodyPr/>
                    <a:lstStyle/>
                    <a:p>
                      <a:r>
                        <a:rPr lang="en-US" dirty="0"/>
                        <a:t>Returns the natural logarithm of 2 (approx.0.693)</a:t>
                      </a:r>
                    </a:p>
                  </a:txBody>
                  <a:tcPr>
                    <a:solidFill>
                      <a:schemeClr val="accent2"/>
                    </a:solidFill>
                  </a:tcPr>
                </a:tc>
                <a:extLst>
                  <a:ext uri="{0D108BD9-81ED-4DB2-BD59-A6C34878D82A}">
                    <a16:rowId xmlns:a16="http://schemas.microsoft.com/office/drawing/2014/main" val="10002"/>
                  </a:ext>
                </a:extLst>
              </a:tr>
              <a:tr h="370840">
                <a:tc>
                  <a:txBody>
                    <a:bodyPr/>
                    <a:lstStyle/>
                    <a:p>
                      <a:r>
                        <a:rPr lang="en-US" dirty="0"/>
                        <a:t>LN10</a:t>
                      </a:r>
                    </a:p>
                  </a:txBody>
                  <a:tcPr>
                    <a:solidFill>
                      <a:schemeClr val="accent2"/>
                    </a:solidFill>
                  </a:tcPr>
                </a:tc>
                <a:tc>
                  <a:txBody>
                    <a:bodyPr/>
                    <a:lstStyle/>
                    <a:p>
                      <a:r>
                        <a:rPr lang="en-US" dirty="0"/>
                        <a:t>Returns the natural logarithm of 10 (approx.2.302)</a:t>
                      </a:r>
                    </a:p>
                  </a:txBody>
                  <a:tcPr>
                    <a:solidFill>
                      <a:schemeClr val="accent2"/>
                    </a:solidFill>
                  </a:tcPr>
                </a:tc>
                <a:extLst>
                  <a:ext uri="{0D108BD9-81ED-4DB2-BD59-A6C34878D82A}">
                    <a16:rowId xmlns:a16="http://schemas.microsoft.com/office/drawing/2014/main" val="10003"/>
                  </a:ext>
                </a:extLst>
              </a:tr>
              <a:tr h="370840">
                <a:tc>
                  <a:txBody>
                    <a:bodyPr/>
                    <a:lstStyle/>
                    <a:p>
                      <a:r>
                        <a:rPr lang="en-US" dirty="0"/>
                        <a:t>LOG2E</a:t>
                      </a:r>
                    </a:p>
                  </a:txBody>
                  <a:tcPr>
                    <a:solidFill>
                      <a:schemeClr val="accent2"/>
                    </a:solidFill>
                  </a:tcPr>
                </a:tc>
                <a:tc>
                  <a:txBody>
                    <a:bodyPr/>
                    <a:lstStyle/>
                    <a:p>
                      <a:r>
                        <a:rPr lang="en-US" dirty="0"/>
                        <a:t>Returns the base‐2 logarithm of E (approx.1.442)</a:t>
                      </a:r>
                    </a:p>
                  </a:txBody>
                  <a:tcPr>
                    <a:solidFill>
                      <a:schemeClr val="accent2"/>
                    </a:solidFill>
                  </a:tcPr>
                </a:tc>
                <a:extLst>
                  <a:ext uri="{0D108BD9-81ED-4DB2-BD59-A6C34878D82A}">
                    <a16:rowId xmlns:a16="http://schemas.microsoft.com/office/drawing/2014/main" val="10004"/>
                  </a:ext>
                </a:extLst>
              </a:tr>
              <a:tr h="370840">
                <a:tc>
                  <a:txBody>
                    <a:bodyPr/>
                    <a:lstStyle/>
                    <a:p>
                      <a:r>
                        <a:rPr lang="en-US" dirty="0"/>
                        <a:t>LOG10E</a:t>
                      </a:r>
                    </a:p>
                  </a:txBody>
                  <a:tcPr>
                    <a:solidFill>
                      <a:schemeClr val="accent2"/>
                    </a:solidFill>
                  </a:tcPr>
                </a:tc>
                <a:tc>
                  <a:txBody>
                    <a:bodyPr/>
                    <a:lstStyle/>
                    <a:p>
                      <a:r>
                        <a:rPr lang="en-US" dirty="0"/>
                        <a:t>Returns the base‐10 logarithm of E (approx.0.434)</a:t>
                      </a:r>
                    </a:p>
                  </a:txBody>
                  <a:tcPr>
                    <a:solidFill>
                      <a:schemeClr val="accent2"/>
                    </a:solidFill>
                  </a:tcPr>
                </a:tc>
                <a:extLst>
                  <a:ext uri="{0D108BD9-81ED-4DB2-BD59-A6C34878D82A}">
                    <a16:rowId xmlns:a16="http://schemas.microsoft.com/office/drawing/2014/main" val="10005"/>
                  </a:ext>
                </a:extLst>
              </a:tr>
              <a:tr h="370840">
                <a:tc>
                  <a:txBody>
                    <a:bodyPr/>
                    <a:lstStyle/>
                    <a:p>
                      <a:r>
                        <a:rPr lang="en-US" dirty="0"/>
                        <a:t>PI</a:t>
                      </a:r>
                    </a:p>
                  </a:txBody>
                  <a:tcPr>
                    <a:solidFill>
                      <a:schemeClr val="accent2"/>
                    </a:solidFill>
                  </a:tcPr>
                </a:tc>
                <a:tc>
                  <a:txBody>
                    <a:bodyPr/>
                    <a:lstStyle/>
                    <a:p>
                      <a:r>
                        <a:rPr lang="en-US" dirty="0"/>
                        <a:t>Returns PI(approx.3.14)</a:t>
                      </a:r>
                    </a:p>
                  </a:txBody>
                  <a:tcPr>
                    <a:solidFill>
                      <a:schemeClr val="accent2"/>
                    </a:solidFill>
                  </a:tcPr>
                </a:tc>
                <a:extLst>
                  <a:ext uri="{0D108BD9-81ED-4DB2-BD59-A6C34878D82A}">
                    <a16:rowId xmlns:a16="http://schemas.microsoft.com/office/drawing/2014/main" val="10006"/>
                  </a:ext>
                </a:extLst>
              </a:tr>
              <a:tr h="370840">
                <a:tc>
                  <a:txBody>
                    <a:bodyPr/>
                    <a:lstStyle/>
                    <a:p>
                      <a:r>
                        <a:rPr lang="en-US" dirty="0"/>
                        <a:t>SQRT1_2</a:t>
                      </a:r>
                    </a:p>
                  </a:txBody>
                  <a:tcPr>
                    <a:solidFill>
                      <a:schemeClr val="accent2"/>
                    </a:solidFill>
                  </a:tcPr>
                </a:tc>
                <a:tc>
                  <a:txBody>
                    <a:bodyPr/>
                    <a:lstStyle/>
                    <a:p>
                      <a:r>
                        <a:rPr lang="en-US" dirty="0"/>
                        <a:t>Returns square</a:t>
                      </a:r>
                      <a:r>
                        <a:rPr lang="en-US" baseline="0" dirty="0"/>
                        <a:t> root of ½</a:t>
                      </a:r>
                      <a:endParaRPr lang="en-US" dirty="0"/>
                    </a:p>
                  </a:txBody>
                  <a:tcPr>
                    <a:solidFill>
                      <a:schemeClr val="accent2"/>
                    </a:solidFill>
                  </a:tcPr>
                </a:tc>
                <a:extLst>
                  <a:ext uri="{0D108BD9-81ED-4DB2-BD59-A6C34878D82A}">
                    <a16:rowId xmlns:a16="http://schemas.microsoft.com/office/drawing/2014/main" val="10007"/>
                  </a:ext>
                </a:extLst>
              </a:tr>
              <a:tr h="370840">
                <a:tc>
                  <a:txBody>
                    <a:bodyPr/>
                    <a:lstStyle/>
                    <a:p>
                      <a:r>
                        <a:rPr lang="en-US" dirty="0"/>
                        <a:t>SQRT2</a:t>
                      </a:r>
                    </a:p>
                  </a:txBody>
                  <a:tcPr>
                    <a:solidFill>
                      <a:schemeClr val="accent2"/>
                    </a:solidFill>
                  </a:tcPr>
                </a:tc>
                <a:tc>
                  <a:txBody>
                    <a:bodyPr/>
                    <a:lstStyle/>
                    <a:p>
                      <a:r>
                        <a:rPr lang="en-US" dirty="0"/>
                        <a:t>Returns square root of 2</a:t>
                      </a:r>
                    </a:p>
                  </a:txBody>
                  <a:tcPr>
                    <a:solidFill>
                      <a:schemeClr val="accent2"/>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1719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Methods</a:t>
            </a:r>
          </a:p>
        </p:txBody>
      </p:sp>
      <p:graphicFrame>
        <p:nvGraphicFramePr>
          <p:cNvPr id="4" name="Table 3"/>
          <p:cNvGraphicFramePr>
            <a:graphicFrameLocks noGrp="1"/>
          </p:cNvGraphicFramePr>
          <p:nvPr>
            <p:extLst>
              <p:ext uri="{D42A27DB-BD31-4B8C-83A1-F6EECF244321}">
                <p14:modId xmlns:p14="http://schemas.microsoft.com/office/powerpoint/2010/main" val="1893089744"/>
              </p:ext>
            </p:extLst>
          </p:nvPr>
        </p:nvGraphicFramePr>
        <p:xfrm>
          <a:off x="152399" y="1066800"/>
          <a:ext cx="9859348" cy="3708400"/>
        </p:xfrm>
        <a:graphic>
          <a:graphicData uri="http://schemas.openxmlformats.org/drawingml/2006/table">
            <a:tbl>
              <a:tblPr firstRow="1" bandRow="1">
                <a:tableStyleId>{00A15C55-8517-42AA-B614-E9B94910E393}</a:tableStyleId>
              </a:tblPr>
              <a:tblGrid>
                <a:gridCol w="2586058">
                  <a:extLst>
                    <a:ext uri="{9D8B030D-6E8A-4147-A177-3AD203B41FA5}">
                      <a16:colId xmlns:a16="http://schemas.microsoft.com/office/drawing/2014/main" val="20000"/>
                    </a:ext>
                  </a:extLst>
                </a:gridCol>
                <a:gridCol w="7273290">
                  <a:extLst>
                    <a:ext uri="{9D8B030D-6E8A-4147-A177-3AD203B41FA5}">
                      <a16:colId xmlns:a16="http://schemas.microsoft.com/office/drawing/2014/main" val="20001"/>
                    </a:ext>
                  </a:extLst>
                </a:gridCol>
              </a:tblGrid>
              <a:tr h="370840">
                <a:tc>
                  <a:txBody>
                    <a:bodyPr/>
                    <a:lstStyle/>
                    <a:p>
                      <a:r>
                        <a:rPr lang="en-US" dirty="0"/>
                        <a:t>Method</a:t>
                      </a:r>
                    </a:p>
                  </a:txBody>
                  <a:tcPr>
                    <a:solidFill>
                      <a:schemeClr val="accent2"/>
                    </a:solidFill>
                  </a:tcPr>
                </a:tc>
                <a:tc>
                  <a:txBody>
                    <a:bodyPr/>
                    <a:lstStyle/>
                    <a:p>
                      <a:r>
                        <a:rPr lang="en-US" dirty="0"/>
                        <a:t>Description</a:t>
                      </a:r>
                    </a:p>
                  </a:txBody>
                  <a:tcPr>
                    <a:solidFill>
                      <a:schemeClr val="accent2"/>
                    </a:solidFill>
                  </a:tcPr>
                </a:tc>
                <a:extLst>
                  <a:ext uri="{0D108BD9-81ED-4DB2-BD59-A6C34878D82A}">
                    <a16:rowId xmlns:a16="http://schemas.microsoft.com/office/drawing/2014/main" val="10000"/>
                  </a:ext>
                </a:extLst>
              </a:tr>
              <a:tr h="370840">
                <a:tc>
                  <a:txBody>
                    <a:bodyPr/>
                    <a:lstStyle/>
                    <a:p>
                      <a:r>
                        <a:rPr lang="en-US" dirty="0"/>
                        <a:t>abs(x)</a:t>
                      </a:r>
                    </a:p>
                  </a:txBody>
                  <a:tcPr>
                    <a:solidFill>
                      <a:schemeClr val="accent2"/>
                    </a:solidFill>
                  </a:tcPr>
                </a:tc>
                <a:tc>
                  <a:txBody>
                    <a:bodyPr/>
                    <a:lstStyle/>
                    <a:p>
                      <a:r>
                        <a:rPr lang="en-US" dirty="0"/>
                        <a:t>Returns the absolute value of x</a:t>
                      </a:r>
                    </a:p>
                  </a:txBody>
                  <a:tcPr>
                    <a:solidFill>
                      <a:schemeClr val="accent2"/>
                    </a:solidFill>
                  </a:tcPr>
                </a:tc>
                <a:extLst>
                  <a:ext uri="{0D108BD9-81ED-4DB2-BD59-A6C34878D82A}">
                    <a16:rowId xmlns:a16="http://schemas.microsoft.com/office/drawing/2014/main" val="10001"/>
                  </a:ext>
                </a:extLst>
              </a:tr>
              <a:tr h="370840">
                <a:tc>
                  <a:txBody>
                    <a:bodyPr/>
                    <a:lstStyle/>
                    <a:p>
                      <a:r>
                        <a:rPr lang="en-US" dirty="0"/>
                        <a:t>sin(x)</a:t>
                      </a:r>
                    </a:p>
                  </a:txBody>
                  <a:tcPr>
                    <a:solidFill>
                      <a:schemeClr val="accent2"/>
                    </a:solidFill>
                  </a:tcPr>
                </a:tc>
                <a:tc>
                  <a:txBody>
                    <a:bodyPr/>
                    <a:lstStyle/>
                    <a:p>
                      <a:r>
                        <a:rPr lang="en-US" dirty="0"/>
                        <a:t>Returns the sine of x (x is in radians)</a:t>
                      </a:r>
                    </a:p>
                  </a:txBody>
                  <a:tcPr>
                    <a:solidFill>
                      <a:schemeClr val="accent2"/>
                    </a:solidFill>
                  </a:tcPr>
                </a:tc>
                <a:extLst>
                  <a:ext uri="{0D108BD9-81ED-4DB2-BD59-A6C34878D82A}">
                    <a16:rowId xmlns:a16="http://schemas.microsoft.com/office/drawing/2014/main" val="10002"/>
                  </a:ext>
                </a:extLst>
              </a:tr>
              <a:tr h="370840">
                <a:tc>
                  <a:txBody>
                    <a:bodyPr/>
                    <a:lstStyle/>
                    <a:p>
                      <a:r>
                        <a:rPr lang="en-US" dirty="0" err="1"/>
                        <a:t>cos</a:t>
                      </a:r>
                      <a:r>
                        <a:rPr lang="en-US" dirty="0"/>
                        <a:t>(x)</a:t>
                      </a:r>
                    </a:p>
                  </a:txBody>
                  <a:tcPr>
                    <a:solidFill>
                      <a:schemeClr val="accent2"/>
                    </a:solidFill>
                  </a:tcPr>
                </a:tc>
                <a:tc>
                  <a:txBody>
                    <a:bodyPr/>
                    <a:lstStyle/>
                    <a:p>
                      <a:r>
                        <a:rPr lang="en-US" dirty="0"/>
                        <a:t>Returns the cosine of x (x is in radians)</a:t>
                      </a:r>
                    </a:p>
                  </a:txBody>
                  <a:tcPr>
                    <a:solidFill>
                      <a:schemeClr val="accent2"/>
                    </a:solidFill>
                  </a:tcPr>
                </a:tc>
                <a:extLst>
                  <a:ext uri="{0D108BD9-81ED-4DB2-BD59-A6C34878D82A}">
                    <a16:rowId xmlns:a16="http://schemas.microsoft.com/office/drawing/2014/main" val="10003"/>
                  </a:ext>
                </a:extLst>
              </a:tr>
              <a:tr h="370840">
                <a:tc>
                  <a:txBody>
                    <a:bodyPr/>
                    <a:lstStyle/>
                    <a:p>
                      <a:r>
                        <a:rPr lang="en-US" dirty="0"/>
                        <a:t>tan(x)</a:t>
                      </a:r>
                    </a:p>
                  </a:txBody>
                  <a:tcPr>
                    <a:solidFill>
                      <a:schemeClr val="accent2"/>
                    </a:solidFill>
                  </a:tcPr>
                </a:tc>
                <a:tc>
                  <a:txBody>
                    <a:bodyPr/>
                    <a:lstStyle/>
                    <a:p>
                      <a:r>
                        <a:rPr lang="en-US" dirty="0"/>
                        <a:t>Returns the tan of x (x is in radians)</a:t>
                      </a:r>
                    </a:p>
                  </a:txBody>
                  <a:tcPr>
                    <a:solidFill>
                      <a:schemeClr val="accent2"/>
                    </a:solidFill>
                  </a:tcPr>
                </a:tc>
                <a:extLst>
                  <a:ext uri="{0D108BD9-81ED-4DB2-BD59-A6C34878D82A}">
                    <a16:rowId xmlns:a16="http://schemas.microsoft.com/office/drawing/2014/main" val="10004"/>
                  </a:ext>
                </a:extLst>
              </a:tr>
              <a:tr h="370840">
                <a:tc>
                  <a:txBody>
                    <a:bodyPr/>
                    <a:lstStyle/>
                    <a:p>
                      <a:r>
                        <a:rPr lang="en-US" dirty="0" err="1"/>
                        <a:t>acos</a:t>
                      </a:r>
                      <a:r>
                        <a:rPr lang="en-US" dirty="0"/>
                        <a:t>(x)</a:t>
                      </a:r>
                    </a:p>
                  </a:txBody>
                  <a:tcPr>
                    <a:solidFill>
                      <a:schemeClr val="accent2"/>
                    </a:solidFill>
                  </a:tcPr>
                </a:tc>
                <a:tc>
                  <a:txBody>
                    <a:bodyPr/>
                    <a:lstStyle/>
                    <a:p>
                      <a:r>
                        <a:rPr lang="en-US" dirty="0"/>
                        <a:t>Returns the arccosine of x, in radians</a:t>
                      </a:r>
                    </a:p>
                  </a:txBody>
                  <a:tcPr>
                    <a:solidFill>
                      <a:schemeClr val="accent2"/>
                    </a:solidFill>
                  </a:tcPr>
                </a:tc>
                <a:extLst>
                  <a:ext uri="{0D108BD9-81ED-4DB2-BD59-A6C34878D82A}">
                    <a16:rowId xmlns:a16="http://schemas.microsoft.com/office/drawing/2014/main" val="10005"/>
                  </a:ext>
                </a:extLst>
              </a:tr>
              <a:tr h="370840">
                <a:tc>
                  <a:txBody>
                    <a:bodyPr/>
                    <a:lstStyle/>
                    <a:p>
                      <a:r>
                        <a:rPr lang="en-US" dirty="0" err="1"/>
                        <a:t>asin</a:t>
                      </a:r>
                      <a:r>
                        <a:rPr lang="en-US" dirty="0"/>
                        <a:t>(x)</a:t>
                      </a:r>
                    </a:p>
                  </a:txBody>
                  <a:tcPr>
                    <a:solidFill>
                      <a:schemeClr val="accent2"/>
                    </a:solidFill>
                  </a:tcPr>
                </a:tc>
                <a:tc>
                  <a:txBody>
                    <a:bodyPr/>
                    <a:lstStyle/>
                    <a:p>
                      <a:r>
                        <a:rPr lang="en-US" dirty="0"/>
                        <a:t>Returns the arcsine of x, in radians</a:t>
                      </a:r>
                    </a:p>
                  </a:txBody>
                  <a:tcPr>
                    <a:solidFill>
                      <a:schemeClr val="accent2"/>
                    </a:solidFill>
                  </a:tcPr>
                </a:tc>
                <a:extLst>
                  <a:ext uri="{0D108BD9-81ED-4DB2-BD59-A6C34878D82A}">
                    <a16:rowId xmlns:a16="http://schemas.microsoft.com/office/drawing/2014/main" val="10006"/>
                  </a:ext>
                </a:extLst>
              </a:tr>
              <a:tr h="370840">
                <a:tc>
                  <a:txBody>
                    <a:bodyPr/>
                    <a:lstStyle/>
                    <a:p>
                      <a:r>
                        <a:rPr lang="en-US" dirty="0" err="1"/>
                        <a:t>atan</a:t>
                      </a:r>
                      <a:r>
                        <a:rPr lang="en-US" dirty="0"/>
                        <a:t>(x)</a:t>
                      </a:r>
                    </a:p>
                  </a:txBody>
                  <a:tcPr>
                    <a:solidFill>
                      <a:schemeClr val="accent2"/>
                    </a:solidFill>
                  </a:tcPr>
                </a:tc>
                <a:tc>
                  <a:txBody>
                    <a:bodyPr/>
                    <a:lstStyle/>
                    <a:p>
                      <a:r>
                        <a:rPr lang="en-US" dirty="0"/>
                        <a:t>Returns the arctangent of x as a numeric value</a:t>
                      </a:r>
                    </a:p>
                  </a:txBody>
                  <a:tcPr>
                    <a:solidFill>
                      <a:schemeClr val="accent2"/>
                    </a:solidFill>
                  </a:tcPr>
                </a:tc>
                <a:extLst>
                  <a:ext uri="{0D108BD9-81ED-4DB2-BD59-A6C34878D82A}">
                    <a16:rowId xmlns:a16="http://schemas.microsoft.com/office/drawing/2014/main" val="10007"/>
                  </a:ext>
                </a:extLst>
              </a:tr>
              <a:tr h="370840">
                <a:tc>
                  <a:txBody>
                    <a:bodyPr/>
                    <a:lstStyle/>
                    <a:p>
                      <a:r>
                        <a:rPr lang="en-US" dirty="0"/>
                        <a:t>atan2(x)</a:t>
                      </a:r>
                    </a:p>
                  </a:txBody>
                  <a:tcPr>
                    <a:solidFill>
                      <a:schemeClr val="accent2"/>
                    </a:solidFill>
                  </a:tcPr>
                </a:tc>
                <a:tc>
                  <a:txBody>
                    <a:bodyPr/>
                    <a:lstStyle/>
                    <a:p>
                      <a:r>
                        <a:rPr lang="en-US" dirty="0"/>
                        <a:t>Returns arctangent</a:t>
                      </a:r>
                      <a:r>
                        <a:rPr lang="en-US" baseline="0" dirty="0"/>
                        <a:t> of x </a:t>
                      </a:r>
                      <a:endParaRPr lang="en-US" dirty="0"/>
                    </a:p>
                  </a:txBody>
                  <a:tcPr>
                    <a:solidFill>
                      <a:schemeClr val="accent2"/>
                    </a:solidFill>
                  </a:tcPr>
                </a:tc>
                <a:extLst>
                  <a:ext uri="{0D108BD9-81ED-4DB2-BD59-A6C34878D82A}">
                    <a16:rowId xmlns:a16="http://schemas.microsoft.com/office/drawing/2014/main" val="10008"/>
                  </a:ext>
                </a:extLst>
              </a:tr>
              <a:tr h="370840">
                <a:tc>
                  <a:txBody>
                    <a:bodyPr/>
                    <a:lstStyle/>
                    <a:p>
                      <a:r>
                        <a:rPr lang="en-US" dirty="0"/>
                        <a:t>random()</a:t>
                      </a:r>
                    </a:p>
                  </a:txBody>
                  <a:tcPr>
                    <a:solidFill>
                      <a:schemeClr val="accent2"/>
                    </a:solidFill>
                  </a:tcPr>
                </a:tc>
                <a:tc>
                  <a:txBody>
                    <a:bodyPr/>
                    <a:lstStyle/>
                    <a:p>
                      <a:r>
                        <a:rPr lang="en-US" dirty="0"/>
                        <a:t>Returns random floating number between 0 to 1</a:t>
                      </a:r>
                    </a:p>
                  </a:txBody>
                  <a:tcPr>
                    <a:solidFill>
                      <a:schemeClr val="accent2"/>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0656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D4BB5-47E3-457E-8172-C34C09F2842F}"/>
              </a:ext>
            </a:extLst>
          </p:cNvPr>
          <p:cNvSpPr>
            <a:spLocks noGrp="1"/>
          </p:cNvSpPr>
          <p:nvPr>
            <p:ph type="title"/>
          </p:nvPr>
        </p:nvSpPr>
        <p:spPr/>
        <p:txBody>
          <a:bodyPr/>
          <a:lstStyle/>
          <a:p>
            <a:endParaRPr lang="en-IN"/>
          </a:p>
        </p:txBody>
      </p:sp>
      <p:graphicFrame>
        <p:nvGraphicFramePr>
          <p:cNvPr id="7" name="Content Placeholder 6">
            <a:extLst>
              <a:ext uri="{FF2B5EF4-FFF2-40B4-BE49-F238E27FC236}">
                <a16:creationId xmlns:a16="http://schemas.microsoft.com/office/drawing/2014/main" id="{1E4CEC1F-31F2-4295-840C-0BAAC36551DF}"/>
              </a:ext>
            </a:extLst>
          </p:cNvPr>
          <p:cNvGraphicFramePr>
            <a:graphicFrameLocks noGrp="1"/>
          </p:cNvGraphicFramePr>
          <p:nvPr>
            <p:ph idx="1"/>
            <p:extLst>
              <p:ext uri="{D42A27DB-BD31-4B8C-83A1-F6EECF244321}">
                <p14:modId xmlns:p14="http://schemas.microsoft.com/office/powerpoint/2010/main" val="2299977169"/>
              </p:ext>
            </p:extLst>
          </p:nvPr>
        </p:nvGraphicFramePr>
        <p:xfrm>
          <a:off x="223935" y="1041918"/>
          <a:ext cx="9181321" cy="3949956"/>
        </p:xfrm>
        <a:graphic>
          <a:graphicData uri="http://schemas.openxmlformats.org/drawingml/2006/table">
            <a:tbl>
              <a:tblPr firstRow="1" bandRow="1">
                <a:tableStyleId>{00A15C55-8517-42AA-B614-E9B94910E393}</a:tableStyleId>
              </a:tblPr>
              <a:tblGrid>
                <a:gridCol w="2619376">
                  <a:extLst>
                    <a:ext uri="{9D8B030D-6E8A-4147-A177-3AD203B41FA5}">
                      <a16:colId xmlns:a16="http://schemas.microsoft.com/office/drawing/2014/main" val="3118562161"/>
                    </a:ext>
                  </a:extLst>
                </a:gridCol>
                <a:gridCol w="6561945">
                  <a:extLst>
                    <a:ext uri="{9D8B030D-6E8A-4147-A177-3AD203B41FA5}">
                      <a16:colId xmlns:a16="http://schemas.microsoft.com/office/drawing/2014/main" val="4018929492"/>
                    </a:ext>
                  </a:extLst>
                </a:gridCol>
              </a:tblGrid>
              <a:tr h="438884">
                <a:tc>
                  <a:txBody>
                    <a:bodyPr/>
                    <a:lstStyle/>
                    <a:p>
                      <a:r>
                        <a:rPr lang="en-US" dirty="0"/>
                        <a:t>Method</a:t>
                      </a:r>
                    </a:p>
                  </a:txBody>
                  <a:tcPr>
                    <a:solidFill>
                      <a:schemeClr val="accent2"/>
                    </a:solidFill>
                  </a:tcPr>
                </a:tc>
                <a:tc>
                  <a:txBody>
                    <a:bodyPr/>
                    <a:lstStyle/>
                    <a:p>
                      <a:r>
                        <a:rPr lang="en-US" dirty="0"/>
                        <a:t>Description</a:t>
                      </a:r>
                    </a:p>
                  </a:txBody>
                  <a:tcPr>
                    <a:solidFill>
                      <a:schemeClr val="accent2"/>
                    </a:solidFill>
                  </a:tcPr>
                </a:tc>
                <a:extLst>
                  <a:ext uri="{0D108BD9-81ED-4DB2-BD59-A6C34878D82A}">
                    <a16:rowId xmlns:a16="http://schemas.microsoft.com/office/drawing/2014/main" val="1118543283"/>
                  </a:ext>
                </a:extLst>
              </a:tr>
              <a:tr h="438884">
                <a:tc>
                  <a:txBody>
                    <a:bodyPr/>
                    <a:lstStyle/>
                    <a:p>
                      <a:r>
                        <a:rPr lang="en-US" dirty="0"/>
                        <a:t>exp(x)</a:t>
                      </a:r>
                    </a:p>
                  </a:txBody>
                  <a:tcPr>
                    <a:solidFill>
                      <a:schemeClr val="accent2"/>
                    </a:solidFill>
                  </a:tcPr>
                </a:tc>
                <a:tc>
                  <a:txBody>
                    <a:bodyPr/>
                    <a:lstStyle/>
                    <a:p>
                      <a:r>
                        <a:rPr lang="en-US" dirty="0"/>
                        <a:t>Returns the value of Ex</a:t>
                      </a:r>
                    </a:p>
                  </a:txBody>
                  <a:tcPr>
                    <a:solidFill>
                      <a:schemeClr val="accent2"/>
                    </a:solidFill>
                  </a:tcPr>
                </a:tc>
                <a:extLst>
                  <a:ext uri="{0D108BD9-81ED-4DB2-BD59-A6C34878D82A}">
                    <a16:rowId xmlns:a16="http://schemas.microsoft.com/office/drawing/2014/main" val="468688894"/>
                  </a:ext>
                </a:extLst>
              </a:tr>
              <a:tr h="438884">
                <a:tc>
                  <a:txBody>
                    <a:bodyPr/>
                    <a:lstStyle/>
                    <a:p>
                      <a:r>
                        <a:rPr lang="en-US" dirty="0"/>
                        <a:t>ceil(x)</a:t>
                      </a:r>
                    </a:p>
                  </a:txBody>
                  <a:tcPr>
                    <a:solidFill>
                      <a:schemeClr val="accent2"/>
                    </a:solidFill>
                  </a:tcPr>
                </a:tc>
                <a:tc>
                  <a:txBody>
                    <a:bodyPr/>
                    <a:lstStyle/>
                    <a:p>
                      <a:r>
                        <a:rPr lang="en-US" dirty="0"/>
                        <a:t>Returns x, rounded upwards to the nearest integer</a:t>
                      </a:r>
                    </a:p>
                  </a:txBody>
                  <a:tcPr>
                    <a:solidFill>
                      <a:schemeClr val="accent2"/>
                    </a:solidFill>
                  </a:tcPr>
                </a:tc>
                <a:extLst>
                  <a:ext uri="{0D108BD9-81ED-4DB2-BD59-A6C34878D82A}">
                    <a16:rowId xmlns:a16="http://schemas.microsoft.com/office/drawing/2014/main" val="2108400475"/>
                  </a:ext>
                </a:extLst>
              </a:tr>
              <a:tr h="438884">
                <a:tc>
                  <a:txBody>
                    <a:bodyPr/>
                    <a:lstStyle/>
                    <a:p>
                      <a:r>
                        <a:rPr lang="en-US" dirty="0"/>
                        <a:t>floor(x)</a:t>
                      </a:r>
                    </a:p>
                  </a:txBody>
                  <a:tcPr>
                    <a:solidFill>
                      <a:schemeClr val="accent2"/>
                    </a:solidFill>
                  </a:tcPr>
                </a:tc>
                <a:tc>
                  <a:txBody>
                    <a:bodyPr/>
                    <a:lstStyle/>
                    <a:p>
                      <a:r>
                        <a:rPr lang="en-US" dirty="0"/>
                        <a:t>Returns x, rounded downwards to the nearest integer</a:t>
                      </a:r>
                    </a:p>
                  </a:txBody>
                  <a:tcPr>
                    <a:solidFill>
                      <a:schemeClr val="accent2"/>
                    </a:solidFill>
                  </a:tcPr>
                </a:tc>
                <a:extLst>
                  <a:ext uri="{0D108BD9-81ED-4DB2-BD59-A6C34878D82A}">
                    <a16:rowId xmlns:a16="http://schemas.microsoft.com/office/drawing/2014/main" val="893147057"/>
                  </a:ext>
                </a:extLst>
              </a:tr>
              <a:tr h="438884">
                <a:tc>
                  <a:txBody>
                    <a:bodyPr/>
                    <a:lstStyle/>
                    <a:p>
                      <a:r>
                        <a:rPr lang="en-US" dirty="0"/>
                        <a:t>log(x)</a:t>
                      </a:r>
                    </a:p>
                  </a:txBody>
                  <a:tcPr>
                    <a:solidFill>
                      <a:schemeClr val="accent2"/>
                    </a:solidFill>
                  </a:tcPr>
                </a:tc>
                <a:tc>
                  <a:txBody>
                    <a:bodyPr/>
                    <a:lstStyle/>
                    <a:p>
                      <a:r>
                        <a:rPr lang="en-US" dirty="0"/>
                        <a:t>Returns the natural logarithm(base E) of x</a:t>
                      </a:r>
                    </a:p>
                  </a:txBody>
                  <a:tcPr>
                    <a:solidFill>
                      <a:schemeClr val="accent2"/>
                    </a:solidFill>
                  </a:tcPr>
                </a:tc>
                <a:extLst>
                  <a:ext uri="{0D108BD9-81ED-4DB2-BD59-A6C34878D82A}">
                    <a16:rowId xmlns:a16="http://schemas.microsoft.com/office/drawing/2014/main" val="1540936430"/>
                  </a:ext>
                </a:extLst>
              </a:tr>
              <a:tr h="438884">
                <a:tc>
                  <a:txBody>
                    <a:bodyPr/>
                    <a:lstStyle/>
                    <a:p>
                      <a:r>
                        <a:rPr lang="en-US" dirty="0"/>
                        <a:t>round(x)</a:t>
                      </a:r>
                    </a:p>
                  </a:txBody>
                  <a:tcPr>
                    <a:solidFill>
                      <a:schemeClr val="accent2"/>
                    </a:solidFill>
                  </a:tcPr>
                </a:tc>
                <a:tc>
                  <a:txBody>
                    <a:bodyPr/>
                    <a:lstStyle/>
                    <a:p>
                      <a:r>
                        <a:rPr lang="en-US" dirty="0"/>
                        <a:t>Rounds x to the nearest integer</a:t>
                      </a:r>
                    </a:p>
                  </a:txBody>
                  <a:tcPr>
                    <a:solidFill>
                      <a:schemeClr val="accent2"/>
                    </a:solidFill>
                  </a:tcPr>
                </a:tc>
                <a:extLst>
                  <a:ext uri="{0D108BD9-81ED-4DB2-BD59-A6C34878D82A}">
                    <a16:rowId xmlns:a16="http://schemas.microsoft.com/office/drawing/2014/main" val="978087525"/>
                  </a:ext>
                </a:extLst>
              </a:tr>
              <a:tr h="438884">
                <a:tc>
                  <a:txBody>
                    <a:bodyPr/>
                    <a:lstStyle/>
                    <a:p>
                      <a:r>
                        <a:rPr lang="en-US" dirty="0" err="1"/>
                        <a:t>pow</a:t>
                      </a:r>
                      <a:r>
                        <a:rPr lang="en-US" dirty="0"/>
                        <a:t>(</a:t>
                      </a:r>
                      <a:r>
                        <a:rPr lang="en-US" dirty="0" err="1"/>
                        <a:t>x,y</a:t>
                      </a:r>
                      <a:r>
                        <a:rPr lang="en-US" dirty="0"/>
                        <a:t>)</a:t>
                      </a:r>
                    </a:p>
                  </a:txBody>
                  <a:tcPr>
                    <a:solidFill>
                      <a:schemeClr val="accent2"/>
                    </a:solidFill>
                  </a:tcPr>
                </a:tc>
                <a:tc>
                  <a:txBody>
                    <a:bodyPr/>
                    <a:lstStyle/>
                    <a:p>
                      <a:r>
                        <a:rPr lang="en-US" dirty="0"/>
                        <a:t>Returns the value of x to the power of y</a:t>
                      </a:r>
                    </a:p>
                  </a:txBody>
                  <a:tcPr>
                    <a:solidFill>
                      <a:schemeClr val="accent2"/>
                    </a:solidFill>
                  </a:tcPr>
                </a:tc>
                <a:extLst>
                  <a:ext uri="{0D108BD9-81ED-4DB2-BD59-A6C34878D82A}">
                    <a16:rowId xmlns:a16="http://schemas.microsoft.com/office/drawing/2014/main" val="2614952841"/>
                  </a:ext>
                </a:extLst>
              </a:tr>
              <a:tr h="438884">
                <a:tc>
                  <a:txBody>
                    <a:bodyPr/>
                    <a:lstStyle/>
                    <a:p>
                      <a:r>
                        <a:rPr lang="en-US" dirty="0"/>
                        <a:t>max(</a:t>
                      </a:r>
                      <a:r>
                        <a:rPr lang="en-US" dirty="0" err="1"/>
                        <a:t>x,y,z</a:t>
                      </a:r>
                      <a:r>
                        <a:rPr lang="en-US" dirty="0"/>
                        <a:t>,...,n)</a:t>
                      </a:r>
                    </a:p>
                  </a:txBody>
                  <a:tcPr>
                    <a:solidFill>
                      <a:schemeClr val="accent2"/>
                    </a:solidFill>
                  </a:tcPr>
                </a:tc>
                <a:tc>
                  <a:txBody>
                    <a:bodyPr/>
                    <a:lstStyle/>
                    <a:p>
                      <a:r>
                        <a:rPr lang="en-US" dirty="0"/>
                        <a:t>Returns the number with the highest value</a:t>
                      </a:r>
                    </a:p>
                  </a:txBody>
                  <a:tcPr>
                    <a:solidFill>
                      <a:schemeClr val="accent2"/>
                    </a:solidFill>
                  </a:tcPr>
                </a:tc>
                <a:extLst>
                  <a:ext uri="{0D108BD9-81ED-4DB2-BD59-A6C34878D82A}">
                    <a16:rowId xmlns:a16="http://schemas.microsoft.com/office/drawing/2014/main" val="1704108279"/>
                  </a:ext>
                </a:extLst>
              </a:tr>
              <a:tr h="438884">
                <a:tc>
                  <a:txBody>
                    <a:bodyPr/>
                    <a:lstStyle/>
                    <a:p>
                      <a:r>
                        <a:rPr lang="en-US" dirty="0" err="1"/>
                        <a:t>sqrt</a:t>
                      </a:r>
                      <a:r>
                        <a:rPr lang="en-US" dirty="0"/>
                        <a:t>(x)</a:t>
                      </a:r>
                    </a:p>
                  </a:txBody>
                  <a:tcPr>
                    <a:solidFill>
                      <a:schemeClr val="accent2"/>
                    </a:solidFill>
                  </a:tcPr>
                </a:tc>
                <a:tc>
                  <a:txBody>
                    <a:bodyPr/>
                    <a:lstStyle/>
                    <a:p>
                      <a:r>
                        <a:rPr lang="en-US" dirty="0"/>
                        <a:t>Returns the square root of x</a:t>
                      </a:r>
                    </a:p>
                  </a:txBody>
                  <a:tcPr>
                    <a:solidFill>
                      <a:schemeClr val="accent2"/>
                    </a:solidFill>
                  </a:tcPr>
                </a:tc>
                <a:extLst>
                  <a:ext uri="{0D108BD9-81ED-4DB2-BD59-A6C34878D82A}">
                    <a16:rowId xmlns:a16="http://schemas.microsoft.com/office/drawing/2014/main" val="2485393036"/>
                  </a:ext>
                </a:extLst>
              </a:tr>
            </a:tbl>
          </a:graphicData>
        </a:graphic>
      </p:graphicFrame>
    </p:spTree>
    <p:extLst>
      <p:ext uri="{BB962C8B-B14F-4D97-AF65-F5344CB8AC3E}">
        <p14:creationId xmlns:p14="http://schemas.microsoft.com/office/powerpoint/2010/main" val="520790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Defined Objects</a:t>
            </a:r>
          </a:p>
        </p:txBody>
      </p:sp>
      <p:sp>
        <p:nvSpPr>
          <p:cNvPr id="3" name="Content Placeholder 2"/>
          <p:cNvSpPr>
            <a:spLocks noGrp="1"/>
          </p:cNvSpPr>
          <p:nvPr>
            <p:ph idx="1"/>
          </p:nvPr>
        </p:nvSpPr>
        <p:spPr/>
        <p:txBody>
          <a:bodyPr/>
          <a:lstStyle/>
          <a:p>
            <a:r>
              <a:rPr lang="en-US" dirty="0"/>
              <a:t>JavaScript allows you to create your own objects.</a:t>
            </a:r>
          </a:p>
          <a:p>
            <a:r>
              <a:rPr lang="en-US" dirty="0"/>
              <a:t>The first step is to use the new operator.</a:t>
            </a:r>
          </a:p>
          <a:p>
            <a:pPr lvl="1">
              <a:buNone/>
            </a:pPr>
            <a:r>
              <a:rPr lang="en-US" i="1" dirty="0" err="1"/>
              <a:t>var</a:t>
            </a:r>
            <a:r>
              <a:rPr lang="en-US" i="1" dirty="0"/>
              <a:t> </a:t>
            </a:r>
            <a:r>
              <a:rPr lang="en-US" i="1" dirty="0" err="1"/>
              <a:t>myObj</a:t>
            </a:r>
            <a:r>
              <a:rPr lang="en-US" i="1" dirty="0"/>
              <a:t>= new Object();</a:t>
            </a:r>
            <a:endParaRPr lang="en-US" dirty="0"/>
          </a:p>
          <a:p>
            <a:r>
              <a:rPr lang="en-US" dirty="0"/>
              <a:t>This creates an empty object, This can then be used to start a new object that you can then give new properties and methods.</a:t>
            </a:r>
          </a:p>
          <a:p>
            <a:r>
              <a:rPr lang="en-US" dirty="0"/>
              <a:t>In object- oriented programming such a new object is usually given a constructor to initialize values when it is first created.</a:t>
            </a:r>
          </a:p>
          <a:p>
            <a:r>
              <a:rPr lang="en-US" dirty="0"/>
              <a:t>However, it is also possible to assign values when it is made with literal values.</a:t>
            </a:r>
          </a:p>
        </p:txBody>
      </p:sp>
      <p:sp>
        <p:nvSpPr>
          <p:cNvPr id="4" name="TextBox 3"/>
          <p:cNvSpPr txBox="1"/>
          <p:nvPr/>
        </p:nvSpPr>
        <p:spPr>
          <a:xfrm>
            <a:off x="520931" y="4141058"/>
            <a:ext cx="6844145" cy="2031325"/>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lvl="1"/>
            <a:r>
              <a:rPr lang="en-US" dirty="0"/>
              <a:t>	person={</a:t>
            </a:r>
          </a:p>
          <a:p>
            <a:r>
              <a:rPr lang="en-US" dirty="0"/>
              <a:t>		</a:t>
            </a:r>
            <a:r>
              <a:rPr lang="en-US" dirty="0" err="1"/>
              <a:t>firstname</a:t>
            </a:r>
            <a:r>
              <a:rPr lang="en-US" dirty="0"/>
              <a:t>: “Ajay",</a:t>
            </a:r>
          </a:p>
          <a:p>
            <a:pPr lvl="2"/>
            <a:r>
              <a:rPr lang="en-US" dirty="0"/>
              <a:t>	</a:t>
            </a:r>
            <a:r>
              <a:rPr lang="en-US" dirty="0" err="1"/>
              <a:t>lastname</a:t>
            </a:r>
            <a:r>
              <a:rPr lang="en-US" dirty="0"/>
              <a:t>: “Shah",</a:t>
            </a:r>
          </a:p>
          <a:p>
            <a:r>
              <a:rPr lang="en-US" dirty="0"/>
              <a:t>		age: 50,</a:t>
            </a:r>
          </a:p>
          <a:p>
            <a:r>
              <a:rPr lang="en-US" dirty="0"/>
              <a:t>		</a:t>
            </a:r>
            <a:r>
              <a:rPr lang="en-US" dirty="0" err="1"/>
              <a:t>eyecolor</a:t>
            </a:r>
            <a:r>
              <a:rPr lang="en-US" dirty="0"/>
              <a:t>: "blue"</a:t>
            </a:r>
          </a:p>
          <a:p>
            <a:r>
              <a:rPr lang="en-US" dirty="0"/>
              <a:t>	}</a:t>
            </a:r>
          </a:p>
          <a:p>
            <a:r>
              <a:rPr lang="en-US" dirty="0"/>
              <a:t>    	alert(</a:t>
            </a:r>
            <a:r>
              <a:rPr lang="en-US" dirty="0" err="1"/>
              <a:t>person.firstname</a:t>
            </a:r>
            <a:r>
              <a:rPr lang="en-US" dirty="0"/>
              <a:t> + " is " + </a:t>
            </a:r>
            <a:r>
              <a:rPr lang="en-US" dirty="0" err="1"/>
              <a:t>person.age</a:t>
            </a:r>
            <a:r>
              <a:rPr lang="en-US" dirty="0"/>
              <a:t> + " years old.");</a:t>
            </a:r>
          </a:p>
        </p:txBody>
      </p:sp>
    </p:spTree>
    <p:extLst>
      <p:ext uri="{BB962C8B-B14F-4D97-AF65-F5344CB8AC3E}">
        <p14:creationId xmlns:p14="http://schemas.microsoft.com/office/powerpoint/2010/main" val="146743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 Defined Objects (Cont.)</a:t>
            </a:r>
          </a:p>
        </p:txBody>
      </p:sp>
      <p:sp>
        <p:nvSpPr>
          <p:cNvPr id="3" name="Content Placeholder 2"/>
          <p:cNvSpPr>
            <a:spLocks noGrp="1"/>
          </p:cNvSpPr>
          <p:nvPr>
            <p:ph idx="1"/>
          </p:nvPr>
        </p:nvSpPr>
        <p:spPr/>
        <p:txBody>
          <a:bodyPr/>
          <a:lstStyle/>
          <a:p>
            <a:r>
              <a:rPr lang="en-US" dirty="0"/>
              <a:t>A constructor is pre defined method that will initialize your object.</a:t>
            </a:r>
          </a:p>
          <a:p>
            <a:r>
              <a:rPr lang="en-US" dirty="0"/>
              <a:t>To do this in JavaScript a function is used that is invoked through the </a:t>
            </a:r>
            <a:r>
              <a:rPr lang="en-US" i="1" dirty="0"/>
              <a:t>new</a:t>
            </a:r>
            <a:r>
              <a:rPr lang="en-US" dirty="0"/>
              <a:t> operator.</a:t>
            </a:r>
          </a:p>
          <a:p>
            <a:r>
              <a:rPr lang="en-US" dirty="0"/>
              <a:t>Any properties inside the newly created object are assigned using </a:t>
            </a:r>
            <a:r>
              <a:rPr lang="en-US" i="1" dirty="0"/>
              <a:t>this</a:t>
            </a:r>
            <a:r>
              <a:rPr lang="en-US" dirty="0"/>
              <a:t> keyword, referring to the current object being created.</a:t>
            </a:r>
          </a:p>
          <a:p>
            <a:endParaRPr lang="en-US" dirty="0"/>
          </a:p>
          <a:p>
            <a:endParaRPr lang="en-US" dirty="0"/>
          </a:p>
        </p:txBody>
      </p:sp>
      <p:sp>
        <p:nvSpPr>
          <p:cNvPr id="4" name="TextBox 3"/>
          <p:cNvSpPr txBox="1"/>
          <p:nvPr/>
        </p:nvSpPr>
        <p:spPr>
          <a:xfrm>
            <a:off x="529242" y="2669771"/>
            <a:ext cx="9099949" cy="3139321"/>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endParaRPr lang="en-US" dirty="0"/>
          </a:p>
          <a:p>
            <a:r>
              <a:rPr lang="en-US" dirty="0"/>
              <a:t> &lt;script&gt;</a:t>
            </a:r>
          </a:p>
          <a:p>
            <a:r>
              <a:rPr lang="en-US" dirty="0"/>
              <a:t>	function person(</a:t>
            </a:r>
            <a:r>
              <a:rPr lang="en-US" dirty="0" err="1"/>
              <a:t>firstname</a:t>
            </a:r>
            <a:r>
              <a:rPr lang="en-US" dirty="0"/>
              <a:t>, </a:t>
            </a:r>
            <a:r>
              <a:rPr lang="en-US" dirty="0" err="1"/>
              <a:t>lastname</a:t>
            </a:r>
            <a:r>
              <a:rPr lang="en-US" dirty="0"/>
              <a:t>, age){</a:t>
            </a:r>
          </a:p>
          <a:p>
            <a:r>
              <a:rPr lang="en-US" dirty="0"/>
              <a:t>		</a:t>
            </a:r>
            <a:r>
              <a:rPr lang="en-US" dirty="0" err="1"/>
              <a:t>this.firstname</a:t>
            </a:r>
            <a:r>
              <a:rPr lang="en-US" dirty="0"/>
              <a:t> = </a:t>
            </a:r>
            <a:r>
              <a:rPr lang="en-US" dirty="0" err="1"/>
              <a:t>firstname</a:t>
            </a:r>
            <a:r>
              <a:rPr lang="en-US" dirty="0"/>
              <a:t>;</a:t>
            </a:r>
          </a:p>
          <a:p>
            <a:r>
              <a:rPr lang="en-US" dirty="0"/>
              <a:t>		</a:t>
            </a:r>
            <a:r>
              <a:rPr lang="en-US" dirty="0" err="1"/>
              <a:t>this.lastname</a:t>
            </a:r>
            <a:r>
              <a:rPr lang="en-US" dirty="0"/>
              <a:t> = </a:t>
            </a:r>
            <a:r>
              <a:rPr lang="en-US" dirty="0" err="1"/>
              <a:t>lastname</a:t>
            </a:r>
            <a:r>
              <a:rPr lang="en-US" dirty="0"/>
              <a:t>;</a:t>
            </a:r>
          </a:p>
          <a:p>
            <a:r>
              <a:rPr lang="en-US" dirty="0"/>
              <a:t>		this. </a:t>
            </a:r>
            <a:r>
              <a:rPr lang="en-US" dirty="0" err="1"/>
              <a:t>changeFirstName</a:t>
            </a:r>
            <a:r>
              <a:rPr lang="en-US" dirty="0"/>
              <a:t> = function (name){ </a:t>
            </a:r>
            <a:r>
              <a:rPr lang="en-US" dirty="0" err="1"/>
              <a:t>this.firstname</a:t>
            </a:r>
            <a:r>
              <a:rPr lang="en-US" dirty="0"/>
              <a:t> = name };</a:t>
            </a:r>
          </a:p>
          <a:p>
            <a:r>
              <a:rPr lang="en-US" dirty="0"/>
              <a:t>	}</a:t>
            </a:r>
          </a:p>
          <a:p>
            <a:r>
              <a:rPr lang="en-US" dirty="0"/>
              <a:t>	var person1=new person(“Jinal",“Shah",50);</a:t>
            </a:r>
          </a:p>
          <a:p>
            <a:r>
              <a:rPr lang="en-US" dirty="0"/>
              <a:t>	person1.changeFirstName(“Neha”);</a:t>
            </a:r>
          </a:p>
          <a:p>
            <a:r>
              <a:rPr lang="en-US" dirty="0"/>
              <a:t>	alert(person1.firstname + “ ”+ person1.lastname);</a:t>
            </a:r>
          </a:p>
          <a:p>
            <a:r>
              <a:rPr lang="en-US" dirty="0"/>
              <a:t>&lt;/script&gt;</a:t>
            </a:r>
          </a:p>
        </p:txBody>
      </p:sp>
    </p:spTree>
    <p:extLst>
      <p:ext uri="{BB962C8B-B14F-4D97-AF65-F5344CB8AC3E}">
        <p14:creationId xmlns:p14="http://schemas.microsoft.com/office/powerpoint/2010/main" val="214683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(DOM)</a:t>
            </a:r>
          </a:p>
        </p:txBody>
      </p:sp>
      <p:sp>
        <p:nvSpPr>
          <p:cNvPr id="3" name="Content Placeholder 2"/>
          <p:cNvSpPr>
            <a:spLocks noGrp="1"/>
          </p:cNvSpPr>
          <p:nvPr>
            <p:ph idx="1"/>
          </p:nvPr>
        </p:nvSpPr>
        <p:spPr/>
        <p:txBody>
          <a:bodyPr/>
          <a:lstStyle/>
          <a:p>
            <a:r>
              <a:rPr lang="en-US" dirty="0"/>
              <a:t>The Document Object Model is a platform and language neutral interface that will allow programs and scripts to dynamically access and update the content, structure and style of documents.</a:t>
            </a:r>
          </a:p>
          <a:p>
            <a:r>
              <a:rPr lang="en-US" dirty="0"/>
              <a:t>Dom is an Application Programming Interface(API) that defines the interface between HTML document and application program.</a:t>
            </a:r>
          </a:p>
          <a:p>
            <a:r>
              <a:rPr lang="en-US" dirty="0"/>
              <a:t>The </a:t>
            </a:r>
            <a:r>
              <a:rPr lang="en-US" b="1" dirty="0"/>
              <a:t>window </a:t>
            </a:r>
            <a:r>
              <a:rPr lang="en-US" dirty="0"/>
              <a:t>object is the primary point from which most other objects come.</a:t>
            </a:r>
          </a:p>
          <a:p>
            <a:r>
              <a:rPr lang="en-US" dirty="0"/>
              <a:t>From the current window object </a:t>
            </a:r>
            <a:r>
              <a:rPr lang="en-US" b="1" dirty="0"/>
              <a:t>access</a:t>
            </a:r>
            <a:r>
              <a:rPr lang="en-US" dirty="0"/>
              <a:t> and </a:t>
            </a:r>
            <a:r>
              <a:rPr lang="en-US" b="1" dirty="0"/>
              <a:t>control</a:t>
            </a:r>
            <a:r>
              <a:rPr lang="en-US" dirty="0"/>
              <a:t> can be given to most aspects of the </a:t>
            </a:r>
            <a:r>
              <a:rPr lang="en-US" b="1" dirty="0"/>
              <a:t>browser features </a:t>
            </a:r>
            <a:r>
              <a:rPr lang="en-US" dirty="0"/>
              <a:t>and the </a:t>
            </a:r>
            <a:r>
              <a:rPr lang="en-US" b="1" dirty="0"/>
              <a:t>HTML document</a:t>
            </a:r>
            <a:r>
              <a:rPr lang="en-US" dirty="0"/>
              <a:t>.</a:t>
            </a:r>
          </a:p>
          <a:p>
            <a:r>
              <a:rPr lang="en-US" dirty="0"/>
              <a:t>When we write :</a:t>
            </a:r>
          </a:p>
          <a:p>
            <a:pPr lvl="1">
              <a:buNone/>
            </a:pPr>
            <a:r>
              <a:rPr lang="en-US" dirty="0"/>
              <a:t>	</a:t>
            </a:r>
            <a:r>
              <a:rPr lang="en-US" dirty="0" err="1"/>
              <a:t>document.write</a:t>
            </a:r>
            <a:r>
              <a:rPr lang="en-US" dirty="0"/>
              <a:t>(“Hello World”);</a:t>
            </a:r>
          </a:p>
          <a:p>
            <a:r>
              <a:rPr lang="en-US" dirty="0"/>
              <a:t>We are actually writing :</a:t>
            </a:r>
          </a:p>
          <a:p>
            <a:pPr lvl="1">
              <a:buNone/>
            </a:pPr>
            <a:r>
              <a:rPr lang="en-US" dirty="0"/>
              <a:t>	</a:t>
            </a:r>
            <a:r>
              <a:rPr lang="en-US" dirty="0" err="1"/>
              <a:t>window.document.write</a:t>
            </a:r>
            <a:r>
              <a:rPr lang="en-US" dirty="0"/>
              <a:t>(“Hello World”);</a:t>
            </a:r>
          </a:p>
          <a:p>
            <a:pPr lvl="1">
              <a:buNone/>
            </a:pPr>
            <a:r>
              <a:rPr lang="en-US" dirty="0"/>
              <a:t>The </a:t>
            </a:r>
            <a:r>
              <a:rPr lang="en-US" b="1" dirty="0"/>
              <a:t>window </a:t>
            </a:r>
            <a:r>
              <a:rPr lang="en-US" dirty="0"/>
              <a:t>is just there by default</a:t>
            </a:r>
            <a:endParaRPr lang="en-US" b="1" dirty="0"/>
          </a:p>
          <a:p>
            <a:endParaRPr lang="en-US" dirty="0"/>
          </a:p>
        </p:txBody>
      </p:sp>
    </p:spTree>
    <p:extLst>
      <p:ext uri="{BB962C8B-B14F-4D97-AF65-F5344CB8AC3E}">
        <p14:creationId xmlns:p14="http://schemas.microsoft.com/office/powerpoint/2010/main" val="2619133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a:t>
            </a:r>
            <a:r>
              <a:rPr lang="en-US" dirty="0" err="1"/>
              <a:t>Cont</a:t>
            </a:r>
            <a:r>
              <a:rPr lang="en-US" dirty="0"/>
              <a:t>)</a:t>
            </a:r>
          </a:p>
        </p:txBody>
      </p:sp>
      <p:sp>
        <p:nvSpPr>
          <p:cNvPr id="3" name="Content Placeholder 2"/>
          <p:cNvSpPr>
            <a:spLocks noGrp="1"/>
          </p:cNvSpPr>
          <p:nvPr>
            <p:ph idx="1"/>
          </p:nvPr>
        </p:nvSpPr>
        <p:spPr/>
        <p:txBody>
          <a:bodyPr/>
          <a:lstStyle/>
          <a:p>
            <a:r>
              <a:rPr lang="en-US" dirty="0"/>
              <a:t>This </a:t>
            </a:r>
            <a:r>
              <a:rPr lang="en-US" b="1" dirty="0"/>
              <a:t>window</a:t>
            </a:r>
            <a:r>
              <a:rPr lang="en-US" dirty="0"/>
              <a:t> object represents the window or frame that displays the document and is the global object in client side programming for JavaScript.</a:t>
            </a:r>
          </a:p>
          <a:p>
            <a:r>
              <a:rPr lang="en-US" dirty="0"/>
              <a:t>All the client side objects are connected to the window object.</a:t>
            </a:r>
          </a:p>
          <a:p>
            <a:endParaRPr lang="en-US" dirty="0"/>
          </a:p>
        </p:txBody>
      </p:sp>
      <p:sp>
        <p:nvSpPr>
          <p:cNvPr id="4" name="Rectangle 3"/>
          <p:cNvSpPr/>
          <p:nvPr/>
        </p:nvSpPr>
        <p:spPr>
          <a:xfrm>
            <a:off x="4871258" y="2341419"/>
            <a:ext cx="1143000"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window</a:t>
            </a:r>
          </a:p>
        </p:txBody>
      </p:sp>
      <p:grpSp>
        <p:nvGrpSpPr>
          <p:cNvPr id="5" name="Group 31"/>
          <p:cNvGrpSpPr/>
          <p:nvPr/>
        </p:nvGrpSpPr>
        <p:grpSpPr>
          <a:xfrm>
            <a:off x="2051858" y="3255821"/>
            <a:ext cx="1219200" cy="1904998"/>
            <a:chOff x="381000" y="3962402"/>
            <a:chExt cx="1219200" cy="1904998"/>
          </a:xfrm>
        </p:grpSpPr>
        <p:sp>
          <p:nvSpPr>
            <p:cNvPr id="6" name="Rectangle 5"/>
            <p:cNvSpPr/>
            <p:nvPr/>
          </p:nvSpPr>
          <p:spPr>
            <a:xfrm>
              <a:off x="381000" y="4648200"/>
              <a:ext cx="1219200" cy="1219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self,</a:t>
              </a:r>
            </a:p>
            <a:p>
              <a:pPr algn="ctr"/>
              <a:r>
                <a:rPr lang="en-US" dirty="0">
                  <a:solidFill>
                    <a:schemeClr val="tx1"/>
                  </a:solidFill>
                </a:rPr>
                <a:t>parent,</a:t>
              </a:r>
            </a:p>
            <a:p>
              <a:pPr algn="ctr"/>
              <a:r>
                <a:rPr lang="en-US" dirty="0">
                  <a:solidFill>
                    <a:schemeClr val="tx1"/>
                  </a:solidFill>
                </a:rPr>
                <a:t>window,</a:t>
              </a:r>
            </a:p>
            <a:p>
              <a:pPr algn="ctr"/>
              <a:r>
                <a:rPr lang="en-US" dirty="0">
                  <a:solidFill>
                    <a:schemeClr val="tx1"/>
                  </a:solidFill>
                </a:rPr>
                <a:t>top</a:t>
              </a:r>
            </a:p>
          </p:txBody>
        </p:sp>
        <p:cxnSp>
          <p:nvCxnSpPr>
            <p:cNvPr id="7" name="Straight Arrow Connector 6"/>
            <p:cNvCxnSpPr/>
            <p:nvPr/>
          </p:nvCxnSpPr>
          <p:spPr>
            <a:xfrm rot="16200000" flipH="1">
              <a:off x="646907" y="4304507"/>
              <a:ext cx="685798" cy="158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32"/>
          <p:cNvGrpSpPr/>
          <p:nvPr/>
        </p:nvGrpSpPr>
        <p:grpSpPr>
          <a:xfrm>
            <a:off x="3347258" y="3255821"/>
            <a:ext cx="1143000" cy="1142998"/>
            <a:chOff x="1676400" y="3962402"/>
            <a:chExt cx="1143000" cy="1142998"/>
          </a:xfrm>
        </p:grpSpPr>
        <p:sp>
          <p:nvSpPr>
            <p:cNvPr id="9" name="Rectangle 8"/>
            <p:cNvSpPr/>
            <p:nvPr/>
          </p:nvSpPr>
          <p:spPr>
            <a:xfrm>
              <a:off x="1676400" y="4648200"/>
              <a:ext cx="1143000"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frames[]</a:t>
              </a:r>
            </a:p>
          </p:txBody>
        </p:sp>
        <p:cxnSp>
          <p:nvCxnSpPr>
            <p:cNvPr id="10" name="Straight Arrow Connector 9"/>
            <p:cNvCxnSpPr/>
            <p:nvPr/>
          </p:nvCxnSpPr>
          <p:spPr>
            <a:xfrm rot="16200000" flipH="1">
              <a:off x="1867695" y="4304507"/>
              <a:ext cx="685798" cy="158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33"/>
          <p:cNvGrpSpPr/>
          <p:nvPr/>
        </p:nvGrpSpPr>
        <p:grpSpPr>
          <a:xfrm>
            <a:off x="4566458" y="3255820"/>
            <a:ext cx="1143000" cy="1142999"/>
            <a:chOff x="2895600" y="3962401"/>
            <a:chExt cx="1143000" cy="1142999"/>
          </a:xfrm>
        </p:grpSpPr>
        <p:sp>
          <p:nvSpPr>
            <p:cNvPr id="12" name="Rectangle 11"/>
            <p:cNvSpPr/>
            <p:nvPr/>
          </p:nvSpPr>
          <p:spPr>
            <a:xfrm>
              <a:off x="2895600" y="4648200"/>
              <a:ext cx="1143000"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navigator</a:t>
              </a:r>
            </a:p>
          </p:txBody>
        </p:sp>
        <p:cxnSp>
          <p:nvCxnSpPr>
            <p:cNvPr id="13" name="Straight Arrow Connector 12"/>
            <p:cNvCxnSpPr/>
            <p:nvPr/>
          </p:nvCxnSpPr>
          <p:spPr>
            <a:xfrm rot="16200000" flipH="1">
              <a:off x="3086895" y="4304506"/>
              <a:ext cx="685798" cy="158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34"/>
          <p:cNvGrpSpPr/>
          <p:nvPr/>
        </p:nvGrpSpPr>
        <p:grpSpPr>
          <a:xfrm>
            <a:off x="5785658" y="3255821"/>
            <a:ext cx="1143000" cy="1142998"/>
            <a:chOff x="4114800" y="3962402"/>
            <a:chExt cx="1143000" cy="1142998"/>
          </a:xfrm>
        </p:grpSpPr>
        <p:sp>
          <p:nvSpPr>
            <p:cNvPr id="15" name="Rectangle 14"/>
            <p:cNvSpPr/>
            <p:nvPr/>
          </p:nvSpPr>
          <p:spPr>
            <a:xfrm>
              <a:off x="4114800" y="4648200"/>
              <a:ext cx="1143000"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location</a:t>
              </a:r>
            </a:p>
          </p:txBody>
        </p:sp>
        <p:cxnSp>
          <p:nvCxnSpPr>
            <p:cNvPr id="16" name="Straight Arrow Connector 15"/>
            <p:cNvCxnSpPr/>
            <p:nvPr/>
          </p:nvCxnSpPr>
          <p:spPr>
            <a:xfrm rot="16200000" flipH="1">
              <a:off x="4302919" y="4304507"/>
              <a:ext cx="685798" cy="158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35"/>
          <p:cNvGrpSpPr/>
          <p:nvPr/>
        </p:nvGrpSpPr>
        <p:grpSpPr>
          <a:xfrm>
            <a:off x="7004858" y="3255821"/>
            <a:ext cx="1066800" cy="1142998"/>
            <a:chOff x="5334000" y="3962402"/>
            <a:chExt cx="1066800" cy="1142998"/>
          </a:xfrm>
        </p:grpSpPr>
        <p:sp>
          <p:nvSpPr>
            <p:cNvPr id="18" name="Rectangle 17"/>
            <p:cNvSpPr/>
            <p:nvPr/>
          </p:nvSpPr>
          <p:spPr>
            <a:xfrm>
              <a:off x="5334000" y="4648200"/>
              <a:ext cx="1066800"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history</a:t>
              </a:r>
            </a:p>
          </p:txBody>
        </p:sp>
        <p:cxnSp>
          <p:nvCxnSpPr>
            <p:cNvPr id="19" name="Straight Arrow Connector 18"/>
            <p:cNvCxnSpPr/>
            <p:nvPr/>
          </p:nvCxnSpPr>
          <p:spPr>
            <a:xfrm rot="16200000" flipH="1">
              <a:off x="5523707" y="4304507"/>
              <a:ext cx="685798" cy="158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36"/>
          <p:cNvGrpSpPr/>
          <p:nvPr/>
        </p:nvGrpSpPr>
        <p:grpSpPr>
          <a:xfrm>
            <a:off x="8147858" y="3255820"/>
            <a:ext cx="1143000" cy="1142999"/>
            <a:chOff x="6477000" y="3962401"/>
            <a:chExt cx="1143000" cy="1142999"/>
          </a:xfrm>
        </p:grpSpPr>
        <p:sp>
          <p:nvSpPr>
            <p:cNvPr id="21" name="Rectangle 20"/>
            <p:cNvSpPr/>
            <p:nvPr/>
          </p:nvSpPr>
          <p:spPr>
            <a:xfrm>
              <a:off x="6477000" y="4648200"/>
              <a:ext cx="1143000"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document</a:t>
              </a:r>
            </a:p>
          </p:txBody>
        </p:sp>
        <p:cxnSp>
          <p:nvCxnSpPr>
            <p:cNvPr id="22" name="Straight Arrow Connector 21"/>
            <p:cNvCxnSpPr/>
            <p:nvPr/>
          </p:nvCxnSpPr>
          <p:spPr>
            <a:xfrm rot="16200000" flipH="1">
              <a:off x="6742907" y="4304506"/>
              <a:ext cx="685798" cy="158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Group 37"/>
          <p:cNvGrpSpPr/>
          <p:nvPr/>
        </p:nvGrpSpPr>
        <p:grpSpPr>
          <a:xfrm>
            <a:off x="9367058" y="3255820"/>
            <a:ext cx="914400" cy="1142999"/>
            <a:chOff x="7696200" y="3962401"/>
            <a:chExt cx="914400" cy="1142999"/>
          </a:xfrm>
        </p:grpSpPr>
        <p:sp>
          <p:nvSpPr>
            <p:cNvPr id="24" name="Rectangle 23"/>
            <p:cNvSpPr/>
            <p:nvPr/>
          </p:nvSpPr>
          <p:spPr>
            <a:xfrm>
              <a:off x="7696200" y="4648200"/>
              <a:ext cx="914400"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screen</a:t>
              </a:r>
            </a:p>
          </p:txBody>
        </p:sp>
        <p:cxnSp>
          <p:nvCxnSpPr>
            <p:cNvPr id="25" name="Straight Arrow Connector 24"/>
            <p:cNvCxnSpPr/>
            <p:nvPr/>
          </p:nvCxnSpPr>
          <p:spPr>
            <a:xfrm rot="16200000" flipH="1">
              <a:off x="7809707" y="4304506"/>
              <a:ext cx="685798" cy="158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30"/>
          <p:cNvGrpSpPr/>
          <p:nvPr/>
        </p:nvGrpSpPr>
        <p:grpSpPr>
          <a:xfrm>
            <a:off x="2661458" y="2798619"/>
            <a:ext cx="7162800" cy="458788"/>
            <a:chOff x="990600" y="3505200"/>
            <a:chExt cx="7162800" cy="458788"/>
          </a:xfrm>
        </p:grpSpPr>
        <p:cxnSp>
          <p:nvCxnSpPr>
            <p:cNvPr id="27" name="Straight Connector 26"/>
            <p:cNvCxnSpPr/>
            <p:nvPr/>
          </p:nvCxnSpPr>
          <p:spPr>
            <a:xfrm rot="5400000" flipH="1">
              <a:off x="3543300" y="3733006"/>
              <a:ext cx="4572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962400"/>
              <a:ext cx="71628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759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&amp; Cons of Client Side Scripting</a:t>
            </a:r>
          </a:p>
        </p:txBody>
      </p:sp>
      <p:sp>
        <p:nvSpPr>
          <p:cNvPr id="3" name="Content Placeholder 2"/>
          <p:cNvSpPr>
            <a:spLocks noGrp="1"/>
          </p:cNvSpPr>
          <p:nvPr>
            <p:ph idx="1"/>
          </p:nvPr>
        </p:nvSpPr>
        <p:spPr/>
        <p:txBody>
          <a:bodyPr/>
          <a:lstStyle/>
          <a:p>
            <a:r>
              <a:rPr lang="en-US" sz="2600" b="1" dirty="0"/>
              <a:t>Pros</a:t>
            </a:r>
            <a:r>
              <a:rPr lang="en-US" dirty="0"/>
              <a:t>	</a:t>
            </a:r>
          </a:p>
          <a:p>
            <a:pPr lvl="1">
              <a:buClr>
                <a:schemeClr val="tx1"/>
              </a:buClr>
            </a:pPr>
            <a:r>
              <a:rPr lang="en-US" sz="2400" dirty="0"/>
              <a:t>Allow for </a:t>
            </a:r>
            <a:r>
              <a:rPr lang="en-US" sz="2400" b="1" dirty="0"/>
              <a:t>more interactivity </a:t>
            </a:r>
            <a:r>
              <a:rPr lang="en-US" sz="2400" dirty="0"/>
              <a:t>by immediately responding to users’ actions.</a:t>
            </a:r>
          </a:p>
          <a:p>
            <a:pPr lvl="1">
              <a:buClr>
                <a:schemeClr val="tx1"/>
              </a:buClr>
            </a:pPr>
            <a:r>
              <a:rPr lang="en-US" sz="2400" b="1" dirty="0"/>
              <a:t>Execute quickly </a:t>
            </a:r>
            <a:r>
              <a:rPr lang="en-US" sz="2400" dirty="0"/>
              <a:t>because they do not require a trip to the server.</a:t>
            </a:r>
          </a:p>
          <a:p>
            <a:pPr lvl="1">
              <a:buClr>
                <a:schemeClr val="tx1"/>
              </a:buClr>
            </a:pPr>
            <a:r>
              <a:rPr lang="en-US" sz="2400" dirty="0"/>
              <a:t>The web </a:t>
            </a:r>
            <a:r>
              <a:rPr lang="en-US" sz="2400" b="1" dirty="0"/>
              <a:t>browser</a:t>
            </a:r>
            <a:r>
              <a:rPr lang="en-US" sz="2400" dirty="0"/>
              <a:t> uses its own </a:t>
            </a:r>
            <a:r>
              <a:rPr lang="en-US" sz="2400" b="1" dirty="0"/>
              <a:t>resources</a:t>
            </a:r>
            <a:r>
              <a:rPr lang="en-US" sz="2400" dirty="0"/>
              <a:t>, and </a:t>
            </a:r>
            <a:r>
              <a:rPr lang="en-US" sz="2400" b="1" dirty="0"/>
              <a:t>eases</a:t>
            </a:r>
            <a:r>
              <a:rPr lang="en-US" sz="2400" dirty="0"/>
              <a:t> the </a:t>
            </a:r>
            <a:r>
              <a:rPr lang="en-US" sz="2400" b="1" dirty="0"/>
              <a:t>burden</a:t>
            </a:r>
            <a:r>
              <a:rPr lang="en-US" sz="2400" dirty="0"/>
              <a:t> on the </a:t>
            </a:r>
            <a:r>
              <a:rPr lang="en-US" sz="2400" b="1" dirty="0"/>
              <a:t>server</a:t>
            </a:r>
            <a:r>
              <a:rPr lang="en-US" sz="2400" dirty="0"/>
              <a:t>.</a:t>
            </a:r>
          </a:p>
          <a:p>
            <a:pPr lvl="1">
              <a:buClr>
                <a:schemeClr val="tx1"/>
              </a:buClr>
            </a:pPr>
            <a:r>
              <a:rPr lang="en-US" sz="2400" dirty="0"/>
              <a:t> It </a:t>
            </a:r>
            <a:r>
              <a:rPr lang="en-US" sz="2400" b="1" dirty="0"/>
              <a:t>saves </a:t>
            </a:r>
            <a:r>
              <a:rPr lang="en-US" sz="2400" dirty="0"/>
              <a:t>network </a:t>
            </a:r>
            <a:r>
              <a:rPr lang="en-US" sz="2400" b="1" dirty="0"/>
              <a:t>bandwidth</a:t>
            </a:r>
            <a:r>
              <a:rPr lang="en-US" sz="2400" dirty="0"/>
              <a:t>.</a:t>
            </a:r>
          </a:p>
          <a:p>
            <a:pPr>
              <a:buClr>
                <a:schemeClr val="tx1"/>
              </a:buClr>
            </a:pPr>
            <a:r>
              <a:rPr lang="en-US" sz="2600" b="1" dirty="0"/>
              <a:t>Cons</a:t>
            </a:r>
            <a:endParaRPr lang="en-US" b="1" dirty="0"/>
          </a:p>
          <a:p>
            <a:pPr lvl="1">
              <a:buClr>
                <a:schemeClr val="tx1"/>
              </a:buClr>
            </a:pPr>
            <a:r>
              <a:rPr lang="en-US" sz="2400" b="1" dirty="0"/>
              <a:t>Code</a:t>
            </a:r>
            <a:r>
              <a:rPr lang="en-US" sz="2400" dirty="0"/>
              <a:t> is loaded in the browser so it will be </a:t>
            </a:r>
            <a:r>
              <a:rPr lang="en-US" sz="2400" b="1" dirty="0"/>
              <a:t>visible</a:t>
            </a:r>
            <a:r>
              <a:rPr lang="en-US" sz="2400" dirty="0"/>
              <a:t> to the client.</a:t>
            </a:r>
          </a:p>
          <a:p>
            <a:pPr lvl="1">
              <a:buClr>
                <a:schemeClr val="tx1"/>
              </a:buClr>
            </a:pPr>
            <a:r>
              <a:rPr lang="en-US" sz="2400" dirty="0"/>
              <a:t>Code is </a:t>
            </a:r>
            <a:r>
              <a:rPr lang="en-US" sz="2400" b="1" dirty="0"/>
              <a:t>modifiable</a:t>
            </a:r>
            <a:r>
              <a:rPr lang="en-US" sz="2400" dirty="0"/>
              <a:t>.</a:t>
            </a:r>
          </a:p>
          <a:p>
            <a:pPr lvl="1">
              <a:buClr>
                <a:schemeClr val="tx1"/>
              </a:buClr>
            </a:pPr>
            <a:r>
              <a:rPr lang="en-US" sz="2400" b="1" dirty="0"/>
              <a:t>Local files </a:t>
            </a:r>
            <a:r>
              <a:rPr lang="en-US" sz="2400" dirty="0"/>
              <a:t>and </a:t>
            </a:r>
            <a:r>
              <a:rPr lang="en-US" sz="2400" b="1" dirty="0"/>
              <a:t>databases</a:t>
            </a:r>
            <a:r>
              <a:rPr lang="en-US" sz="2400" dirty="0"/>
              <a:t> </a:t>
            </a:r>
            <a:r>
              <a:rPr lang="en-US" sz="2400" b="1" dirty="0"/>
              <a:t>cannot</a:t>
            </a:r>
            <a:r>
              <a:rPr lang="en-US" sz="2400" dirty="0"/>
              <a:t> be </a:t>
            </a:r>
            <a:r>
              <a:rPr lang="en-US" sz="2400" b="1" dirty="0"/>
              <a:t>accessed</a:t>
            </a:r>
            <a:r>
              <a:rPr lang="en-US" sz="2400" dirty="0"/>
              <a:t>.</a:t>
            </a:r>
          </a:p>
          <a:p>
            <a:pPr lvl="1">
              <a:buClr>
                <a:schemeClr val="tx1"/>
              </a:buClr>
            </a:pPr>
            <a:r>
              <a:rPr lang="en-US" sz="2400" dirty="0"/>
              <a:t>User is </a:t>
            </a:r>
            <a:r>
              <a:rPr lang="en-US" sz="2400" b="1" dirty="0"/>
              <a:t>able</a:t>
            </a:r>
            <a:r>
              <a:rPr lang="en-US" sz="2400" dirty="0"/>
              <a:t> to </a:t>
            </a:r>
            <a:r>
              <a:rPr lang="en-US" sz="2400" b="1" dirty="0"/>
              <a:t>disable</a:t>
            </a:r>
            <a:r>
              <a:rPr lang="en-US" sz="2400" dirty="0"/>
              <a:t> client side scripting</a:t>
            </a:r>
          </a:p>
          <a:p>
            <a:endParaRPr lang="en-US" dirty="0"/>
          </a:p>
        </p:txBody>
      </p:sp>
    </p:spTree>
    <p:extLst>
      <p:ext uri="{BB962C8B-B14F-4D97-AF65-F5344CB8AC3E}">
        <p14:creationId xmlns:p14="http://schemas.microsoft.com/office/powerpoint/2010/main" val="278512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Properties</a:t>
            </a:r>
          </a:p>
        </p:txBody>
      </p:sp>
      <p:graphicFrame>
        <p:nvGraphicFramePr>
          <p:cNvPr id="4" name="Table 3"/>
          <p:cNvGraphicFramePr>
            <a:graphicFrameLocks noGrp="1"/>
          </p:cNvGraphicFramePr>
          <p:nvPr>
            <p:extLst>
              <p:ext uri="{D42A27DB-BD31-4B8C-83A1-F6EECF244321}">
                <p14:modId xmlns:p14="http://schemas.microsoft.com/office/powerpoint/2010/main" val="1428240969"/>
              </p:ext>
            </p:extLst>
          </p:nvPr>
        </p:nvGraphicFramePr>
        <p:xfrm>
          <a:off x="382385" y="1016923"/>
          <a:ext cx="8077200" cy="4764786"/>
        </p:xfrm>
        <a:graphic>
          <a:graphicData uri="http://schemas.openxmlformats.org/drawingml/2006/table">
            <a:tbl>
              <a:tblPr firstRow="1" bandRow="1">
                <a:tableStyleId>{1E171933-4619-4E11-9A3F-F7608DF75F80}</a:tableStyleId>
              </a:tblPr>
              <a:tblGrid>
                <a:gridCol w="1205696">
                  <a:extLst>
                    <a:ext uri="{9D8B030D-6E8A-4147-A177-3AD203B41FA5}">
                      <a16:colId xmlns:a16="http://schemas.microsoft.com/office/drawing/2014/main" val="20000"/>
                    </a:ext>
                  </a:extLst>
                </a:gridCol>
                <a:gridCol w="6871504">
                  <a:extLst>
                    <a:ext uri="{9D8B030D-6E8A-4147-A177-3AD203B41FA5}">
                      <a16:colId xmlns:a16="http://schemas.microsoft.com/office/drawing/2014/main" val="20001"/>
                    </a:ext>
                  </a:extLst>
                </a:gridCol>
              </a:tblGrid>
              <a:tr h="438150">
                <a:tc>
                  <a:txBody>
                    <a:bodyPr/>
                    <a:lstStyle/>
                    <a:p>
                      <a:pPr marL="0" marR="0">
                        <a:lnSpc>
                          <a:spcPct val="115000"/>
                        </a:lnSpc>
                        <a:spcBef>
                          <a:spcPts val="0"/>
                        </a:spcBef>
                        <a:spcAft>
                          <a:spcPts val="0"/>
                        </a:spcAft>
                      </a:pPr>
                      <a:r>
                        <a:rPr lang="en-US" sz="2000" dirty="0"/>
                        <a:t>Property</a:t>
                      </a:r>
                      <a:endParaRPr lang="en-US" sz="2000" b="1" dirty="0">
                        <a:latin typeface="Calibri"/>
                        <a:ea typeface="Calibri"/>
                        <a:cs typeface="Shruti"/>
                      </a:endParaRPr>
                    </a:p>
                  </a:txBody>
                  <a:tcPr marL="68580" marR="68580" marT="0" marB="0" anchor="ctr">
                    <a:solidFill>
                      <a:schemeClr val="accent2"/>
                    </a:solidFill>
                  </a:tcPr>
                </a:tc>
                <a:tc>
                  <a:txBody>
                    <a:bodyPr/>
                    <a:lstStyle/>
                    <a:p>
                      <a:pPr marL="0" marR="0">
                        <a:lnSpc>
                          <a:spcPct val="115000"/>
                        </a:lnSpc>
                        <a:spcBef>
                          <a:spcPts val="0"/>
                        </a:spcBef>
                        <a:spcAft>
                          <a:spcPts val="0"/>
                        </a:spcAft>
                      </a:pPr>
                      <a:r>
                        <a:rPr lang="en-US" sz="2000" dirty="0"/>
                        <a:t>Description</a:t>
                      </a:r>
                      <a:endParaRPr lang="en-US" sz="2000" b="1" dirty="0">
                        <a:latin typeface="Calibri"/>
                        <a:ea typeface="Calibri"/>
                        <a:cs typeface="Shruti"/>
                      </a:endParaRPr>
                    </a:p>
                  </a:txBody>
                  <a:tcPr marL="68580" marR="68580" marT="0" marB="0" anchor="ctr">
                    <a:solidFill>
                      <a:schemeClr val="accent2"/>
                    </a:solidFill>
                  </a:tcPr>
                </a:tc>
                <a:extLst>
                  <a:ext uri="{0D108BD9-81ED-4DB2-BD59-A6C34878D82A}">
                    <a16:rowId xmlns:a16="http://schemas.microsoft.com/office/drawing/2014/main" val="10000"/>
                  </a:ext>
                </a:extLst>
              </a:tr>
              <a:tr h="323850">
                <a:tc>
                  <a:txBody>
                    <a:bodyPr/>
                    <a:lstStyle/>
                    <a:p>
                      <a:pPr marL="0" marR="0">
                        <a:lnSpc>
                          <a:spcPct val="115000"/>
                        </a:lnSpc>
                        <a:spcBef>
                          <a:spcPts val="0"/>
                        </a:spcBef>
                        <a:spcAft>
                          <a:spcPts val="0"/>
                        </a:spcAft>
                      </a:pPr>
                      <a:r>
                        <a:rPr lang="en-US" sz="2000" dirty="0"/>
                        <a:t>anchors</a:t>
                      </a:r>
                      <a:endParaRPr lang="en-US" sz="2000" dirty="0">
                        <a:latin typeface="Calibri"/>
                        <a:ea typeface="Calibri"/>
                        <a:cs typeface="Shruti"/>
                      </a:endParaRPr>
                    </a:p>
                  </a:txBody>
                  <a:tcPr marL="68580" marR="68580" marT="0" marB="0" anchor="b">
                    <a:solidFill>
                      <a:schemeClr val="accent2"/>
                    </a:solidFill>
                  </a:tcPr>
                </a:tc>
                <a:tc>
                  <a:txBody>
                    <a:bodyPr/>
                    <a:lstStyle/>
                    <a:p>
                      <a:pPr marL="0" marR="0">
                        <a:lnSpc>
                          <a:spcPct val="115000"/>
                        </a:lnSpc>
                        <a:spcBef>
                          <a:spcPts val="0"/>
                        </a:spcBef>
                        <a:spcAft>
                          <a:spcPts val="0"/>
                        </a:spcAft>
                      </a:pPr>
                      <a:r>
                        <a:rPr lang="en-US" sz="2000" dirty="0"/>
                        <a:t>Returns a collection of all the anchors in the document</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01"/>
                  </a:ext>
                </a:extLst>
              </a:tr>
              <a:tr h="298704">
                <a:tc>
                  <a:txBody>
                    <a:bodyPr/>
                    <a:lstStyle/>
                    <a:p>
                      <a:pPr marL="0" marR="0">
                        <a:lnSpc>
                          <a:spcPct val="115000"/>
                        </a:lnSpc>
                        <a:spcBef>
                          <a:spcPts val="0"/>
                        </a:spcBef>
                        <a:spcAft>
                          <a:spcPts val="0"/>
                        </a:spcAft>
                      </a:pPr>
                      <a:r>
                        <a:rPr lang="en-US" sz="2000" dirty="0"/>
                        <a:t>applets</a:t>
                      </a:r>
                      <a:endParaRPr lang="en-US" sz="2000" dirty="0">
                        <a:latin typeface="Calibri"/>
                        <a:ea typeface="Calibri"/>
                        <a:cs typeface="Shruti"/>
                      </a:endParaRPr>
                    </a:p>
                  </a:txBody>
                  <a:tcPr marL="68580" marR="68580" marT="0" marB="0" anchor="b">
                    <a:solidFill>
                      <a:schemeClr val="accent2"/>
                    </a:solidFill>
                  </a:tcPr>
                </a:tc>
                <a:tc>
                  <a:txBody>
                    <a:bodyPr/>
                    <a:lstStyle/>
                    <a:p>
                      <a:pPr marL="0" marR="0">
                        <a:lnSpc>
                          <a:spcPct val="115000"/>
                        </a:lnSpc>
                        <a:spcBef>
                          <a:spcPts val="0"/>
                        </a:spcBef>
                        <a:spcAft>
                          <a:spcPts val="0"/>
                        </a:spcAft>
                      </a:pPr>
                      <a:r>
                        <a:rPr lang="en-US" sz="2000" dirty="0"/>
                        <a:t>Returns a collection of all the applets in the document</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02"/>
                  </a:ext>
                </a:extLst>
              </a:tr>
              <a:tr h="349758">
                <a:tc>
                  <a:txBody>
                    <a:bodyPr/>
                    <a:lstStyle/>
                    <a:p>
                      <a:pPr marL="0" marR="0">
                        <a:lnSpc>
                          <a:spcPct val="115000"/>
                        </a:lnSpc>
                        <a:spcBef>
                          <a:spcPts val="0"/>
                        </a:spcBef>
                        <a:spcAft>
                          <a:spcPts val="0"/>
                        </a:spcAft>
                      </a:pPr>
                      <a:r>
                        <a:rPr lang="en-US" sz="2000" dirty="0"/>
                        <a:t>body</a:t>
                      </a:r>
                      <a:endParaRPr lang="en-US" sz="2000" dirty="0">
                        <a:latin typeface="Calibri"/>
                        <a:ea typeface="Calibri"/>
                        <a:cs typeface="Shruti"/>
                      </a:endParaRPr>
                    </a:p>
                  </a:txBody>
                  <a:tcPr marL="68580" marR="68580" marT="0" marB="0" anchor="b">
                    <a:solidFill>
                      <a:schemeClr val="accent2"/>
                    </a:solidFill>
                  </a:tcPr>
                </a:tc>
                <a:tc>
                  <a:txBody>
                    <a:bodyPr/>
                    <a:lstStyle/>
                    <a:p>
                      <a:pPr marL="0" marR="0">
                        <a:lnSpc>
                          <a:spcPct val="115000"/>
                        </a:lnSpc>
                        <a:spcBef>
                          <a:spcPts val="0"/>
                        </a:spcBef>
                        <a:spcAft>
                          <a:spcPts val="0"/>
                        </a:spcAft>
                      </a:pPr>
                      <a:r>
                        <a:rPr lang="en-US" sz="2000" dirty="0"/>
                        <a:t>Returns the body element of the document</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03"/>
                  </a:ext>
                </a:extLst>
              </a:tr>
              <a:tr h="304800">
                <a:tc>
                  <a:txBody>
                    <a:bodyPr/>
                    <a:lstStyle/>
                    <a:p>
                      <a:pPr marL="0" marR="0">
                        <a:lnSpc>
                          <a:spcPct val="115000"/>
                        </a:lnSpc>
                        <a:spcBef>
                          <a:spcPts val="0"/>
                        </a:spcBef>
                        <a:spcAft>
                          <a:spcPts val="0"/>
                        </a:spcAft>
                      </a:pPr>
                      <a:r>
                        <a:rPr lang="en-US" sz="2000"/>
                        <a:t>cookie</a:t>
                      </a:r>
                      <a:endParaRPr lang="en-US" sz="2000">
                        <a:latin typeface="Calibri"/>
                        <a:ea typeface="Calibri"/>
                        <a:cs typeface="Shruti"/>
                      </a:endParaRPr>
                    </a:p>
                  </a:txBody>
                  <a:tcPr marL="68580" marR="68580" marT="0" marB="0" anchor="b">
                    <a:solidFill>
                      <a:schemeClr val="accent2"/>
                    </a:solidFill>
                  </a:tcPr>
                </a:tc>
                <a:tc>
                  <a:txBody>
                    <a:bodyPr/>
                    <a:lstStyle/>
                    <a:p>
                      <a:pPr marL="0" marR="0">
                        <a:lnSpc>
                          <a:spcPct val="115000"/>
                        </a:lnSpc>
                        <a:spcBef>
                          <a:spcPts val="0"/>
                        </a:spcBef>
                        <a:spcAft>
                          <a:spcPts val="0"/>
                        </a:spcAft>
                      </a:pPr>
                      <a:r>
                        <a:rPr lang="en-US" sz="2000" dirty="0"/>
                        <a:t>Returns all name/value pairs of cookies in the document</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04"/>
                  </a:ext>
                </a:extLst>
              </a:tr>
              <a:tr h="660654">
                <a:tc>
                  <a:txBody>
                    <a:bodyPr/>
                    <a:lstStyle/>
                    <a:p>
                      <a:pPr marL="0" marR="0">
                        <a:lnSpc>
                          <a:spcPct val="115000"/>
                        </a:lnSpc>
                        <a:spcBef>
                          <a:spcPts val="0"/>
                        </a:spcBef>
                        <a:spcAft>
                          <a:spcPts val="0"/>
                        </a:spcAft>
                      </a:pPr>
                      <a:r>
                        <a:rPr lang="en-US" sz="2000" dirty="0"/>
                        <a:t>domain</a:t>
                      </a:r>
                      <a:endParaRPr lang="en-US" sz="2000" dirty="0">
                        <a:latin typeface="Calibri"/>
                        <a:ea typeface="Calibri"/>
                        <a:cs typeface="Shruti"/>
                      </a:endParaRPr>
                    </a:p>
                  </a:txBody>
                  <a:tcPr marL="68580" marR="68580" marT="0" marB="0" anchor="b">
                    <a:solidFill>
                      <a:schemeClr val="accent2"/>
                    </a:solidFill>
                  </a:tcPr>
                </a:tc>
                <a:tc>
                  <a:txBody>
                    <a:bodyPr/>
                    <a:lstStyle/>
                    <a:p>
                      <a:pPr marL="0" marR="0">
                        <a:lnSpc>
                          <a:spcPct val="115000"/>
                        </a:lnSpc>
                        <a:spcBef>
                          <a:spcPts val="0"/>
                        </a:spcBef>
                        <a:spcAft>
                          <a:spcPts val="0"/>
                        </a:spcAft>
                      </a:pPr>
                      <a:r>
                        <a:rPr lang="en-US" sz="2000" dirty="0"/>
                        <a:t>Returns the domain name of the server that loaded the document</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05"/>
                  </a:ext>
                </a:extLst>
              </a:tr>
              <a:tr h="361188">
                <a:tc>
                  <a:txBody>
                    <a:bodyPr/>
                    <a:lstStyle/>
                    <a:p>
                      <a:pPr marL="0" marR="0">
                        <a:lnSpc>
                          <a:spcPct val="115000"/>
                        </a:lnSpc>
                        <a:spcBef>
                          <a:spcPts val="0"/>
                        </a:spcBef>
                        <a:spcAft>
                          <a:spcPts val="0"/>
                        </a:spcAft>
                      </a:pPr>
                      <a:r>
                        <a:rPr lang="en-US" sz="2000" dirty="0"/>
                        <a:t>forms</a:t>
                      </a:r>
                      <a:endParaRPr lang="en-US" sz="2000" dirty="0">
                        <a:latin typeface="Calibri"/>
                        <a:ea typeface="Calibri"/>
                        <a:cs typeface="Shruti"/>
                      </a:endParaRPr>
                    </a:p>
                  </a:txBody>
                  <a:tcPr marL="68580" marR="68580" marT="0" marB="0" anchor="b">
                    <a:solidFill>
                      <a:schemeClr val="accent2"/>
                    </a:solidFill>
                  </a:tcPr>
                </a:tc>
                <a:tc>
                  <a:txBody>
                    <a:bodyPr/>
                    <a:lstStyle/>
                    <a:p>
                      <a:pPr marL="0" marR="0">
                        <a:lnSpc>
                          <a:spcPct val="115000"/>
                        </a:lnSpc>
                        <a:spcBef>
                          <a:spcPts val="0"/>
                        </a:spcBef>
                        <a:spcAft>
                          <a:spcPts val="0"/>
                        </a:spcAft>
                      </a:pPr>
                      <a:r>
                        <a:rPr lang="en-US" sz="2000" dirty="0"/>
                        <a:t>Returns a collection of all the forms in the document</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06"/>
                  </a:ext>
                </a:extLst>
              </a:tr>
              <a:tr h="381000">
                <a:tc>
                  <a:txBody>
                    <a:bodyPr/>
                    <a:lstStyle/>
                    <a:p>
                      <a:pPr marL="0" marR="0">
                        <a:lnSpc>
                          <a:spcPct val="115000"/>
                        </a:lnSpc>
                        <a:spcBef>
                          <a:spcPts val="0"/>
                        </a:spcBef>
                        <a:spcAft>
                          <a:spcPts val="0"/>
                        </a:spcAft>
                      </a:pPr>
                      <a:r>
                        <a:rPr lang="en-US" sz="2000"/>
                        <a:t>images</a:t>
                      </a:r>
                      <a:endParaRPr lang="en-US" sz="2000">
                        <a:latin typeface="Calibri"/>
                        <a:ea typeface="Calibri"/>
                        <a:cs typeface="Shruti"/>
                      </a:endParaRPr>
                    </a:p>
                  </a:txBody>
                  <a:tcPr marL="68580" marR="68580" marT="0" marB="0" anchor="b">
                    <a:solidFill>
                      <a:schemeClr val="accent2"/>
                    </a:solidFill>
                  </a:tcPr>
                </a:tc>
                <a:tc>
                  <a:txBody>
                    <a:bodyPr/>
                    <a:lstStyle/>
                    <a:p>
                      <a:pPr marL="0" marR="0">
                        <a:lnSpc>
                          <a:spcPct val="115000"/>
                        </a:lnSpc>
                        <a:spcBef>
                          <a:spcPts val="0"/>
                        </a:spcBef>
                        <a:spcAft>
                          <a:spcPts val="0"/>
                        </a:spcAft>
                      </a:pPr>
                      <a:r>
                        <a:rPr lang="en-US" sz="2000" dirty="0"/>
                        <a:t>Returns a collection of all the images in the document</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07"/>
                  </a:ext>
                </a:extLst>
              </a:tr>
              <a:tr h="381000">
                <a:tc>
                  <a:txBody>
                    <a:bodyPr/>
                    <a:lstStyle/>
                    <a:p>
                      <a:pPr marL="0" marR="0">
                        <a:lnSpc>
                          <a:spcPct val="115000"/>
                        </a:lnSpc>
                        <a:spcBef>
                          <a:spcPts val="0"/>
                        </a:spcBef>
                        <a:spcAft>
                          <a:spcPts val="0"/>
                        </a:spcAft>
                      </a:pPr>
                      <a:r>
                        <a:rPr lang="en-US" sz="2000"/>
                        <a:t>links</a:t>
                      </a:r>
                      <a:endParaRPr lang="en-US" sz="2000">
                        <a:latin typeface="Calibri"/>
                        <a:ea typeface="Calibri"/>
                        <a:cs typeface="Shruti"/>
                      </a:endParaRPr>
                    </a:p>
                  </a:txBody>
                  <a:tcPr marL="68580" marR="68580" marT="0" marB="0" anchor="b">
                    <a:solidFill>
                      <a:schemeClr val="accent2"/>
                    </a:solidFill>
                  </a:tcPr>
                </a:tc>
                <a:tc>
                  <a:txBody>
                    <a:bodyPr/>
                    <a:lstStyle/>
                    <a:p>
                      <a:pPr marL="0" marR="0">
                        <a:lnSpc>
                          <a:spcPct val="115000"/>
                        </a:lnSpc>
                        <a:spcBef>
                          <a:spcPts val="0"/>
                        </a:spcBef>
                        <a:spcAft>
                          <a:spcPts val="0"/>
                        </a:spcAft>
                      </a:pPr>
                      <a:r>
                        <a:rPr lang="en-US" sz="2000" kern="1200" dirty="0"/>
                        <a:t>Returns a collection of all the links in the document (CSSs)</a:t>
                      </a:r>
                      <a:endParaRPr lang="en-US" sz="2000" kern="1200" dirty="0">
                        <a:solidFill>
                          <a:schemeClr val="dk1"/>
                        </a:solidFill>
                        <a:latin typeface="+mn-lt"/>
                        <a:ea typeface="+mn-ea"/>
                        <a:cs typeface="+mn-cs"/>
                      </a:endParaRPr>
                    </a:p>
                  </a:txBody>
                  <a:tcPr marL="68580" marR="68580" marT="0" marB="0" anchor="b">
                    <a:solidFill>
                      <a:schemeClr val="accent2"/>
                    </a:solidFill>
                  </a:tcPr>
                </a:tc>
                <a:extLst>
                  <a:ext uri="{0D108BD9-81ED-4DB2-BD59-A6C34878D82A}">
                    <a16:rowId xmlns:a16="http://schemas.microsoft.com/office/drawing/2014/main" val="10008"/>
                  </a:ext>
                </a:extLst>
              </a:tr>
              <a:tr h="438150">
                <a:tc>
                  <a:txBody>
                    <a:bodyPr/>
                    <a:lstStyle/>
                    <a:p>
                      <a:pPr marL="0" marR="0">
                        <a:lnSpc>
                          <a:spcPct val="115000"/>
                        </a:lnSpc>
                        <a:spcBef>
                          <a:spcPts val="0"/>
                        </a:spcBef>
                        <a:spcAft>
                          <a:spcPts val="0"/>
                        </a:spcAft>
                      </a:pPr>
                      <a:r>
                        <a:rPr lang="en-US" sz="2000"/>
                        <a:t>referrer</a:t>
                      </a:r>
                      <a:endParaRPr lang="en-US" sz="2000">
                        <a:latin typeface="Calibri"/>
                        <a:ea typeface="Calibri"/>
                        <a:cs typeface="Shruti"/>
                      </a:endParaRPr>
                    </a:p>
                  </a:txBody>
                  <a:tcPr marL="68580" marR="68580" marT="0" marB="0" anchor="b">
                    <a:solidFill>
                      <a:schemeClr val="accent2"/>
                    </a:solidFill>
                  </a:tcPr>
                </a:tc>
                <a:tc>
                  <a:txBody>
                    <a:bodyPr/>
                    <a:lstStyle/>
                    <a:p>
                      <a:pPr marL="0" marR="0">
                        <a:lnSpc>
                          <a:spcPct val="115000"/>
                        </a:lnSpc>
                        <a:spcBef>
                          <a:spcPts val="0"/>
                        </a:spcBef>
                        <a:spcAft>
                          <a:spcPts val="0"/>
                        </a:spcAft>
                      </a:pPr>
                      <a:r>
                        <a:rPr lang="en-US" sz="2000" dirty="0"/>
                        <a:t>Returns the URL of the document that loaded the current document</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09"/>
                  </a:ext>
                </a:extLst>
              </a:tr>
              <a:tr h="310134">
                <a:tc>
                  <a:txBody>
                    <a:bodyPr/>
                    <a:lstStyle/>
                    <a:p>
                      <a:pPr marL="0" marR="0">
                        <a:lnSpc>
                          <a:spcPct val="115000"/>
                        </a:lnSpc>
                        <a:spcBef>
                          <a:spcPts val="0"/>
                        </a:spcBef>
                        <a:spcAft>
                          <a:spcPts val="0"/>
                        </a:spcAft>
                      </a:pPr>
                      <a:r>
                        <a:rPr lang="en-US" sz="2000"/>
                        <a:t>title</a:t>
                      </a:r>
                      <a:endParaRPr lang="en-US" sz="2000">
                        <a:latin typeface="Calibri"/>
                        <a:ea typeface="Calibri"/>
                        <a:cs typeface="Shruti"/>
                      </a:endParaRPr>
                    </a:p>
                  </a:txBody>
                  <a:tcPr marL="68580" marR="68580" marT="0" marB="0" anchor="b">
                    <a:solidFill>
                      <a:schemeClr val="accent2"/>
                    </a:solidFill>
                  </a:tcPr>
                </a:tc>
                <a:tc>
                  <a:txBody>
                    <a:bodyPr/>
                    <a:lstStyle/>
                    <a:p>
                      <a:pPr marL="0" marR="0">
                        <a:lnSpc>
                          <a:spcPct val="115000"/>
                        </a:lnSpc>
                        <a:spcBef>
                          <a:spcPts val="0"/>
                        </a:spcBef>
                        <a:spcAft>
                          <a:spcPts val="0"/>
                        </a:spcAft>
                      </a:pPr>
                      <a:r>
                        <a:rPr lang="en-US" sz="2000" dirty="0"/>
                        <a:t>Sets or returns the title of the document</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10"/>
                  </a:ext>
                </a:extLst>
              </a:tr>
              <a:tr h="438150">
                <a:tc>
                  <a:txBody>
                    <a:bodyPr/>
                    <a:lstStyle/>
                    <a:p>
                      <a:pPr marL="0" marR="0">
                        <a:lnSpc>
                          <a:spcPct val="115000"/>
                        </a:lnSpc>
                        <a:spcBef>
                          <a:spcPts val="0"/>
                        </a:spcBef>
                        <a:spcAft>
                          <a:spcPts val="0"/>
                        </a:spcAft>
                      </a:pPr>
                      <a:r>
                        <a:rPr lang="en-US" sz="2000" dirty="0"/>
                        <a:t>URL</a:t>
                      </a:r>
                      <a:endParaRPr lang="en-US" sz="2000" dirty="0">
                        <a:latin typeface="Calibri"/>
                        <a:ea typeface="Calibri"/>
                        <a:cs typeface="Shruti"/>
                      </a:endParaRPr>
                    </a:p>
                  </a:txBody>
                  <a:tcPr marL="68580" marR="68580" marT="0" marB="0" anchor="b">
                    <a:solidFill>
                      <a:schemeClr val="accent2"/>
                    </a:solidFill>
                  </a:tcPr>
                </a:tc>
                <a:tc>
                  <a:txBody>
                    <a:bodyPr/>
                    <a:lstStyle/>
                    <a:p>
                      <a:pPr marL="0" marR="0">
                        <a:lnSpc>
                          <a:spcPct val="115000"/>
                        </a:lnSpc>
                        <a:spcBef>
                          <a:spcPts val="0"/>
                        </a:spcBef>
                        <a:spcAft>
                          <a:spcPts val="0"/>
                        </a:spcAft>
                      </a:pPr>
                      <a:r>
                        <a:rPr lang="en-US" sz="2000" dirty="0"/>
                        <a:t>Returns the full URL of the document</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482928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Methods</a:t>
            </a:r>
          </a:p>
        </p:txBody>
      </p:sp>
      <p:graphicFrame>
        <p:nvGraphicFramePr>
          <p:cNvPr id="4" name="Table 3"/>
          <p:cNvGraphicFramePr>
            <a:graphicFrameLocks noGrp="1"/>
          </p:cNvGraphicFramePr>
          <p:nvPr>
            <p:extLst>
              <p:ext uri="{D42A27DB-BD31-4B8C-83A1-F6EECF244321}">
                <p14:modId xmlns:p14="http://schemas.microsoft.com/office/powerpoint/2010/main" val="3085659944"/>
              </p:ext>
            </p:extLst>
          </p:nvPr>
        </p:nvGraphicFramePr>
        <p:xfrm>
          <a:off x="1866801" y="1074774"/>
          <a:ext cx="8077200" cy="4994148"/>
        </p:xfrm>
        <a:graphic>
          <a:graphicData uri="http://schemas.openxmlformats.org/drawingml/2006/table">
            <a:tbl>
              <a:tblPr firstRow="1" bandRow="1">
                <a:tableStyleId>{1E171933-4619-4E11-9A3F-F7608DF75F80}</a:tableStyleId>
              </a:tblPr>
              <a:tblGrid>
                <a:gridCol w="28194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438150">
                <a:tc>
                  <a:txBody>
                    <a:bodyPr/>
                    <a:lstStyle/>
                    <a:p>
                      <a:pPr marL="0" marR="0">
                        <a:lnSpc>
                          <a:spcPct val="115000"/>
                        </a:lnSpc>
                        <a:spcBef>
                          <a:spcPts val="0"/>
                        </a:spcBef>
                        <a:spcAft>
                          <a:spcPts val="0"/>
                        </a:spcAft>
                      </a:pPr>
                      <a:r>
                        <a:rPr lang="en-US" sz="2000" dirty="0"/>
                        <a:t>Method</a:t>
                      </a:r>
                      <a:endParaRPr lang="en-US" sz="2000" b="1" dirty="0">
                        <a:latin typeface="Calibri"/>
                        <a:ea typeface="Calibri"/>
                        <a:cs typeface="Shruti"/>
                      </a:endParaRPr>
                    </a:p>
                  </a:txBody>
                  <a:tcPr marL="68580" marR="68580" marT="0" marB="0" anchor="ctr">
                    <a:solidFill>
                      <a:schemeClr val="accent2"/>
                    </a:solidFill>
                  </a:tcPr>
                </a:tc>
                <a:tc>
                  <a:txBody>
                    <a:bodyPr/>
                    <a:lstStyle/>
                    <a:p>
                      <a:pPr marL="0" marR="0">
                        <a:lnSpc>
                          <a:spcPct val="115000"/>
                        </a:lnSpc>
                        <a:spcBef>
                          <a:spcPts val="0"/>
                        </a:spcBef>
                        <a:spcAft>
                          <a:spcPts val="0"/>
                        </a:spcAft>
                      </a:pPr>
                      <a:r>
                        <a:rPr lang="en-US" sz="2000" dirty="0"/>
                        <a:t>Description</a:t>
                      </a:r>
                      <a:endParaRPr lang="en-US" sz="2000" b="1" dirty="0">
                        <a:latin typeface="Calibri"/>
                        <a:ea typeface="Calibri"/>
                        <a:cs typeface="Shruti"/>
                      </a:endParaRPr>
                    </a:p>
                  </a:txBody>
                  <a:tcPr marL="68580" marR="68580" marT="0" marB="0" anchor="ctr">
                    <a:solidFill>
                      <a:schemeClr val="accent2"/>
                    </a:solidFill>
                  </a:tcPr>
                </a:tc>
                <a:extLst>
                  <a:ext uri="{0D108BD9-81ED-4DB2-BD59-A6C34878D82A}">
                    <a16:rowId xmlns:a16="http://schemas.microsoft.com/office/drawing/2014/main" val="10000"/>
                  </a:ext>
                </a:extLst>
              </a:tr>
              <a:tr h="323850">
                <a:tc>
                  <a:txBody>
                    <a:bodyPr/>
                    <a:lstStyle/>
                    <a:p>
                      <a:pPr marL="0" marR="0">
                        <a:lnSpc>
                          <a:spcPct val="115000"/>
                        </a:lnSpc>
                        <a:spcBef>
                          <a:spcPts val="0"/>
                        </a:spcBef>
                        <a:spcAft>
                          <a:spcPts val="0"/>
                        </a:spcAft>
                      </a:pPr>
                      <a:r>
                        <a:rPr lang="en-US" sz="2000" dirty="0"/>
                        <a:t>write()</a:t>
                      </a:r>
                      <a:endParaRPr lang="en-US" sz="2000" dirty="0">
                        <a:latin typeface="Calibri"/>
                        <a:ea typeface="Calibri"/>
                        <a:cs typeface="Shruti"/>
                      </a:endParaRPr>
                    </a:p>
                  </a:txBody>
                  <a:tcPr marL="68580" marR="68580" marT="0" marB="0">
                    <a:solidFill>
                      <a:schemeClr val="accent2"/>
                    </a:solidFill>
                  </a:tcPr>
                </a:tc>
                <a:tc>
                  <a:txBody>
                    <a:bodyPr/>
                    <a:lstStyle/>
                    <a:p>
                      <a:pPr marL="0" marR="0">
                        <a:lnSpc>
                          <a:spcPct val="115000"/>
                        </a:lnSpc>
                        <a:spcBef>
                          <a:spcPts val="0"/>
                        </a:spcBef>
                        <a:spcAft>
                          <a:spcPts val="0"/>
                        </a:spcAft>
                      </a:pPr>
                      <a:r>
                        <a:rPr lang="en-US" sz="2000" dirty="0"/>
                        <a:t>Writes HTML expressions or JavaScript code to a document</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01"/>
                  </a:ext>
                </a:extLst>
              </a:tr>
              <a:tr h="298704">
                <a:tc>
                  <a:txBody>
                    <a:bodyPr/>
                    <a:lstStyle/>
                    <a:p>
                      <a:pPr marL="0" marR="0">
                        <a:lnSpc>
                          <a:spcPct val="115000"/>
                        </a:lnSpc>
                        <a:spcBef>
                          <a:spcPts val="0"/>
                        </a:spcBef>
                        <a:spcAft>
                          <a:spcPts val="0"/>
                        </a:spcAft>
                      </a:pPr>
                      <a:r>
                        <a:rPr lang="en-US" sz="2000" dirty="0" err="1"/>
                        <a:t>writeln</a:t>
                      </a:r>
                      <a:r>
                        <a:rPr lang="en-US" sz="2000" dirty="0"/>
                        <a:t>()</a:t>
                      </a:r>
                      <a:endParaRPr lang="en-US" sz="2000" dirty="0">
                        <a:latin typeface="Calibri"/>
                        <a:ea typeface="Calibri"/>
                        <a:cs typeface="Shruti"/>
                      </a:endParaRPr>
                    </a:p>
                  </a:txBody>
                  <a:tcPr marL="68580" marR="68580" marT="0" marB="0">
                    <a:solidFill>
                      <a:schemeClr val="accent2"/>
                    </a:solidFill>
                  </a:tcPr>
                </a:tc>
                <a:tc>
                  <a:txBody>
                    <a:bodyPr/>
                    <a:lstStyle/>
                    <a:p>
                      <a:pPr marL="0" marR="0">
                        <a:lnSpc>
                          <a:spcPct val="115000"/>
                        </a:lnSpc>
                        <a:spcBef>
                          <a:spcPts val="0"/>
                        </a:spcBef>
                        <a:spcAft>
                          <a:spcPts val="0"/>
                        </a:spcAft>
                      </a:pPr>
                      <a:r>
                        <a:rPr lang="en-US" sz="2000" dirty="0"/>
                        <a:t>Same as write(), but adds a newline character after each statement</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02"/>
                  </a:ext>
                </a:extLst>
              </a:tr>
              <a:tr h="349758">
                <a:tc>
                  <a:txBody>
                    <a:bodyPr/>
                    <a:lstStyle/>
                    <a:p>
                      <a:pPr marL="0" marR="0">
                        <a:lnSpc>
                          <a:spcPct val="115000"/>
                        </a:lnSpc>
                        <a:spcBef>
                          <a:spcPts val="0"/>
                        </a:spcBef>
                        <a:spcAft>
                          <a:spcPts val="0"/>
                        </a:spcAft>
                      </a:pPr>
                      <a:r>
                        <a:rPr lang="en-US" sz="2000" dirty="0"/>
                        <a:t>open()</a:t>
                      </a:r>
                      <a:endParaRPr lang="en-US" sz="2000" dirty="0">
                        <a:latin typeface="Calibri"/>
                        <a:ea typeface="Calibri"/>
                        <a:cs typeface="Shruti"/>
                      </a:endParaRPr>
                    </a:p>
                  </a:txBody>
                  <a:tcPr marL="68580" marR="68580" marT="0" marB="0">
                    <a:solidFill>
                      <a:schemeClr val="accent2"/>
                    </a:solidFill>
                  </a:tcPr>
                </a:tc>
                <a:tc>
                  <a:txBody>
                    <a:bodyPr/>
                    <a:lstStyle/>
                    <a:p>
                      <a:pPr marL="0" marR="0">
                        <a:lnSpc>
                          <a:spcPct val="115000"/>
                        </a:lnSpc>
                        <a:spcBef>
                          <a:spcPts val="0"/>
                        </a:spcBef>
                        <a:spcAft>
                          <a:spcPts val="0"/>
                        </a:spcAft>
                      </a:pPr>
                      <a:r>
                        <a:rPr lang="en-US" sz="2000" dirty="0"/>
                        <a:t>Opens an output stream to collect the output from </a:t>
                      </a:r>
                      <a:r>
                        <a:rPr lang="en-US" sz="2000" dirty="0" err="1"/>
                        <a:t>document.write</a:t>
                      </a:r>
                      <a:r>
                        <a:rPr lang="en-US" sz="2000" dirty="0"/>
                        <a:t>() or </a:t>
                      </a:r>
                      <a:r>
                        <a:rPr lang="en-US" sz="2000" dirty="0" err="1"/>
                        <a:t>document.writeln</a:t>
                      </a:r>
                      <a:r>
                        <a:rPr lang="en-US" sz="2000" dirty="0"/>
                        <a:t>()</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03"/>
                  </a:ext>
                </a:extLst>
              </a:tr>
              <a:tr h="304800">
                <a:tc>
                  <a:txBody>
                    <a:bodyPr/>
                    <a:lstStyle/>
                    <a:p>
                      <a:pPr marL="0" marR="0">
                        <a:lnSpc>
                          <a:spcPct val="115000"/>
                        </a:lnSpc>
                        <a:spcBef>
                          <a:spcPts val="0"/>
                        </a:spcBef>
                        <a:spcAft>
                          <a:spcPts val="0"/>
                        </a:spcAft>
                      </a:pPr>
                      <a:r>
                        <a:rPr lang="en-US" sz="2000" dirty="0"/>
                        <a:t>close()</a:t>
                      </a:r>
                      <a:endParaRPr lang="en-US" sz="2000" dirty="0">
                        <a:latin typeface="Calibri"/>
                        <a:ea typeface="Calibri"/>
                        <a:cs typeface="Shruti"/>
                      </a:endParaRPr>
                    </a:p>
                  </a:txBody>
                  <a:tcPr marL="68580" marR="68580" marT="0" marB="0">
                    <a:solidFill>
                      <a:schemeClr val="accent2"/>
                    </a:solidFill>
                  </a:tcPr>
                </a:tc>
                <a:tc>
                  <a:txBody>
                    <a:bodyPr/>
                    <a:lstStyle/>
                    <a:p>
                      <a:pPr marL="0" marR="0">
                        <a:lnSpc>
                          <a:spcPct val="115000"/>
                        </a:lnSpc>
                        <a:spcBef>
                          <a:spcPts val="0"/>
                        </a:spcBef>
                        <a:spcAft>
                          <a:spcPts val="0"/>
                        </a:spcAft>
                      </a:pPr>
                      <a:r>
                        <a:rPr lang="en-US" sz="2000" dirty="0"/>
                        <a:t>Closes the output stream previously opened with </a:t>
                      </a:r>
                      <a:r>
                        <a:rPr lang="en-US" sz="2000" dirty="0" err="1"/>
                        <a:t>document.open</a:t>
                      </a:r>
                      <a:r>
                        <a:rPr lang="en-US" sz="2000" dirty="0"/>
                        <a:t>()</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04"/>
                  </a:ext>
                </a:extLst>
              </a:tr>
              <a:tr h="415290">
                <a:tc>
                  <a:txBody>
                    <a:bodyPr/>
                    <a:lstStyle/>
                    <a:p>
                      <a:pPr marL="0" marR="0">
                        <a:lnSpc>
                          <a:spcPct val="115000"/>
                        </a:lnSpc>
                        <a:spcBef>
                          <a:spcPts val="0"/>
                        </a:spcBef>
                        <a:spcAft>
                          <a:spcPts val="0"/>
                        </a:spcAft>
                      </a:pPr>
                      <a:r>
                        <a:rPr lang="en-US" sz="2000" dirty="0" err="1"/>
                        <a:t>getElementById</a:t>
                      </a:r>
                      <a:r>
                        <a:rPr lang="en-US" sz="2000" dirty="0"/>
                        <a:t>()</a:t>
                      </a:r>
                      <a:endParaRPr lang="en-US" sz="2000" dirty="0">
                        <a:latin typeface="Calibri"/>
                        <a:ea typeface="Calibri"/>
                        <a:cs typeface="Shruti"/>
                      </a:endParaRPr>
                    </a:p>
                  </a:txBody>
                  <a:tcPr marL="68580" marR="68580" marT="0" marB="0">
                    <a:solidFill>
                      <a:schemeClr val="accent2"/>
                    </a:solidFill>
                  </a:tcPr>
                </a:tc>
                <a:tc>
                  <a:txBody>
                    <a:bodyPr/>
                    <a:lstStyle/>
                    <a:p>
                      <a:pPr marL="0" marR="0">
                        <a:lnSpc>
                          <a:spcPct val="115000"/>
                        </a:lnSpc>
                        <a:spcBef>
                          <a:spcPts val="0"/>
                        </a:spcBef>
                        <a:spcAft>
                          <a:spcPts val="0"/>
                        </a:spcAft>
                      </a:pPr>
                      <a:r>
                        <a:rPr lang="en-US" sz="2000" dirty="0"/>
                        <a:t>Accesses element with a specified id</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05"/>
                  </a:ext>
                </a:extLst>
              </a:tr>
              <a:tr h="361188">
                <a:tc>
                  <a:txBody>
                    <a:bodyPr/>
                    <a:lstStyle/>
                    <a:p>
                      <a:pPr marL="0" marR="0">
                        <a:lnSpc>
                          <a:spcPct val="115000"/>
                        </a:lnSpc>
                        <a:spcBef>
                          <a:spcPts val="0"/>
                        </a:spcBef>
                        <a:spcAft>
                          <a:spcPts val="0"/>
                        </a:spcAft>
                      </a:pPr>
                      <a:r>
                        <a:rPr lang="en-US" sz="2000" dirty="0" err="1"/>
                        <a:t>getElementsByName</a:t>
                      </a:r>
                      <a:r>
                        <a:rPr lang="en-US" sz="2000" dirty="0"/>
                        <a:t>()</a:t>
                      </a:r>
                      <a:endParaRPr lang="en-US" sz="2000" dirty="0">
                        <a:latin typeface="Calibri"/>
                        <a:ea typeface="Calibri"/>
                        <a:cs typeface="Shruti"/>
                      </a:endParaRPr>
                    </a:p>
                  </a:txBody>
                  <a:tcPr marL="68580" marR="68580" marT="0" marB="0">
                    <a:solidFill>
                      <a:schemeClr val="accent2"/>
                    </a:solidFill>
                  </a:tcPr>
                </a:tc>
                <a:tc>
                  <a:txBody>
                    <a:bodyPr/>
                    <a:lstStyle/>
                    <a:p>
                      <a:pPr marL="0" marR="0">
                        <a:lnSpc>
                          <a:spcPct val="115000"/>
                        </a:lnSpc>
                        <a:spcBef>
                          <a:spcPts val="0"/>
                        </a:spcBef>
                        <a:spcAft>
                          <a:spcPts val="0"/>
                        </a:spcAft>
                      </a:pPr>
                      <a:r>
                        <a:rPr lang="en-US" sz="2000" dirty="0"/>
                        <a:t>Accesses all elements with a specified name</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06"/>
                  </a:ext>
                </a:extLst>
              </a:tr>
              <a:tr h="381000">
                <a:tc>
                  <a:txBody>
                    <a:bodyPr/>
                    <a:lstStyle/>
                    <a:p>
                      <a:pPr marL="0" marR="0">
                        <a:lnSpc>
                          <a:spcPct val="115000"/>
                        </a:lnSpc>
                        <a:spcBef>
                          <a:spcPts val="0"/>
                        </a:spcBef>
                        <a:spcAft>
                          <a:spcPts val="0"/>
                        </a:spcAft>
                      </a:pPr>
                      <a:r>
                        <a:rPr lang="en-US" sz="2000" dirty="0" err="1"/>
                        <a:t>getElementsByTagName</a:t>
                      </a:r>
                      <a:r>
                        <a:rPr lang="en-US" sz="2000" dirty="0"/>
                        <a:t>()</a:t>
                      </a:r>
                      <a:endParaRPr lang="en-US" sz="2000" dirty="0">
                        <a:latin typeface="Calibri"/>
                        <a:ea typeface="Calibri"/>
                        <a:cs typeface="Shruti"/>
                      </a:endParaRPr>
                    </a:p>
                  </a:txBody>
                  <a:tcPr marL="68580" marR="68580" marT="0" marB="0">
                    <a:solidFill>
                      <a:schemeClr val="accent2"/>
                    </a:solidFill>
                  </a:tcPr>
                </a:tc>
                <a:tc>
                  <a:txBody>
                    <a:bodyPr/>
                    <a:lstStyle/>
                    <a:p>
                      <a:pPr marL="0" marR="0">
                        <a:lnSpc>
                          <a:spcPct val="115000"/>
                        </a:lnSpc>
                        <a:spcBef>
                          <a:spcPts val="0"/>
                        </a:spcBef>
                        <a:spcAft>
                          <a:spcPts val="0"/>
                        </a:spcAft>
                      </a:pPr>
                      <a:r>
                        <a:rPr lang="en-US" sz="2000" dirty="0"/>
                        <a:t>Accesses all elements with a specified tag name</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07"/>
                  </a:ext>
                </a:extLst>
              </a:tr>
              <a:tr h="381000">
                <a:tc>
                  <a:txBody>
                    <a:bodyPr/>
                    <a:lstStyle/>
                    <a:p>
                      <a:pPr marL="0" marR="0">
                        <a:lnSpc>
                          <a:spcPct val="115000"/>
                        </a:lnSpc>
                        <a:spcBef>
                          <a:spcPts val="0"/>
                        </a:spcBef>
                        <a:spcAft>
                          <a:spcPts val="0"/>
                        </a:spcAft>
                      </a:pPr>
                      <a:r>
                        <a:rPr lang="en-US" sz="2000" dirty="0" err="1"/>
                        <a:t>setTimeout</a:t>
                      </a:r>
                      <a:r>
                        <a:rPr lang="en-US" sz="2000" dirty="0"/>
                        <a:t>(),</a:t>
                      </a:r>
                    </a:p>
                    <a:p>
                      <a:pPr marL="0" marR="0">
                        <a:lnSpc>
                          <a:spcPct val="115000"/>
                        </a:lnSpc>
                        <a:spcBef>
                          <a:spcPts val="0"/>
                        </a:spcBef>
                        <a:spcAft>
                          <a:spcPts val="0"/>
                        </a:spcAft>
                      </a:pPr>
                      <a:r>
                        <a:rPr lang="en-US" sz="2000" dirty="0" err="1"/>
                        <a:t>clearTimeout</a:t>
                      </a:r>
                      <a:r>
                        <a:rPr lang="en-US" sz="2000" dirty="0"/>
                        <a:t>()</a:t>
                      </a:r>
                      <a:endParaRPr lang="en-US" sz="2000" dirty="0">
                        <a:latin typeface="Calibri"/>
                        <a:ea typeface="Calibri"/>
                        <a:cs typeface="Shruti"/>
                      </a:endParaRPr>
                    </a:p>
                  </a:txBody>
                  <a:tcPr marL="68580" marR="68580" marT="0" marB="0">
                    <a:solidFill>
                      <a:schemeClr val="accent2"/>
                    </a:solidFill>
                  </a:tcPr>
                </a:tc>
                <a:tc>
                  <a:txBody>
                    <a:bodyPr/>
                    <a:lstStyle/>
                    <a:p>
                      <a:pPr marL="0" marR="0">
                        <a:lnSpc>
                          <a:spcPct val="115000"/>
                        </a:lnSpc>
                        <a:spcBef>
                          <a:spcPts val="0"/>
                        </a:spcBef>
                        <a:spcAft>
                          <a:spcPts val="0"/>
                        </a:spcAft>
                      </a:pPr>
                      <a:r>
                        <a:rPr lang="en-US" sz="2000" dirty="0"/>
                        <a:t>Set a time period for calling</a:t>
                      </a:r>
                      <a:r>
                        <a:rPr lang="en-US" sz="2000" baseline="0" dirty="0"/>
                        <a:t> a function once; or cancel it.</a:t>
                      </a:r>
                      <a:endParaRPr lang="en-US" sz="2000" dirty="0">
                        <a:latin typeface="Calibri"/>
                        <a:ea typeface="Calibri"/>
                        <a:cs typeface="Shruti"/>
                      </a:endParaRPr>
                    </a:p>
                  </a:txBody>
                  <a:tcPr marL="68580" marR="68580" marT="0" marB="0" anchor="b">
                    <a:solidFill>
                      <a:schemeClr val="accent2"/>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99208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getElementById</a:t>
            </a:r>
            <a:r>
              <a:rPr lang="en-US" dirty="0"/>
              <a:t>()</a:t>
            </a:r>
          </a:p>
        </p:txBody>
      </p:sp>
      <p:sp>
        <p:nvSpPr>
          <p:cNvPr id="3" name="Content Placeholder 2"/>
          <p:cNvSpPr>
            <a:spLocks noGrp="1"/>
          </p:cNvSpPr>
          <p:nvPr>
            <p:ph idx="1"/>
          </p:nvPr>
        </p:nvSpPr>
        <p:spPr/>
        <p:txBody>
          <a:bodyPr/>
          <a:lstStyle/>
          <a:p>
            <a:r>
              <a:rPr lang="en-US" dirty="0"/>
              <a:t>When we suppose to get the reference of the element from HTML in JavaScript using id specified in the HTML we can use this method.</a:t>
            </a:r>
          </a:p>
          <a:p>
            <a:r>
              <a:rPr lang="en-US" dirty="0"/>
              <a:t>Example : </a:t>
            </a:r>
          </a:p>
          <a:p>
            <a:endParaRPr lang="en-US" dirty="0"/>
          </a:p>
        </p:txBody>
      </p:sp>
      <p:sp>
        <p:nvSpPr>
          <p:cNvPr id="4" name="TextBox 3"/>
          <p:cNvSpPr txBox="1"/>
          <p:nvPr/>
        </p:nvSpPr>
        <p:spPr>
          <a:xfrm>
            <a:off x="609600" y="4040358"/>
            <a:ext cx="7620000" cy="2031325"/>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&lt;script&gt;</a:t>
            </a:r>
          </a:p>
          <a:p>
            <a:r>
              <a:rPr lang="en-US" dirty="0"/>
              <a:t>    function </a:t>
            </a:r>
            <a:r>
              <a:rPr lang="en-US" dirty="0" err="1"/>
              <a:t>myFunction</a:t>
            </a:r>
            <a:r>
              <a:rPr lang="en-US" dirty="0"/>
              <a:t>()</a:t>
            </a:r>
          </a:p>
          <a:p>
            <a:r>
              <a:rPr lang="en-US" dirty="0"/>
              <a:t>    {</a:t>
            </a:r>
          </a:p>
          <a:p>
            <a:r>
              <a:rPr lang="en-IN" dirty="0"/>
              <a:t>       </a:t>
            </a:r>
            <a:r>
              <a:rPr lang="en-IN" dirty="0" err="1"/>
              <a:t>var</a:t>
            </a:r>
            <a:r>
              <a:rPr lang="en-IN" dirty="0"/>
              <a:t> txt = </a:t>
            </a:r>
            <a:r>
              <a:rPr lang="en-US" dirty="0" err="1"/>
              <a:t>document.</a:t>
            </a:r>
            <a:r>
              <a:rPr lang="en-US" b="1" dirty="0" err="1"/>
              <a:t>getElementById</a:t>
            </a:r>
            <a:r>
              <a:rPr lang="en-US" dirty="0"/>
              <a:t>(“</a:t>
            </a:r>
            <a:r>
              <a:rPr lang="en-US" dirty="0" err="1"/>
              <a:t>myText</a:t>
            </a:r>
            <a:r>
              <a:rPr lang="en-US" dirty="0"/>
              <a:t>”);</a:t>
            </a:r>
          </a:p>
          <a:p>
            <a:r>
              <a:rPr lang="en-US" dirty="0"/>
              <a:t>       alert(</a:t>
            </a:r>
            <a:r>
              <a:rPr lang="en-US" dirty="0" err="1"/>
              <a:t>txt</a:t>
            </a:r>
            <a:r>
              <a:rPr lang="en-US" b="1" dirty="0" err="1"/>
              <a:t>.value</a:t>
            </a:r>
            <a:r>
              <a:rPr lang="en-US" dirty="0"/>
              <a:t>);</a:t>
            </a:r>
          </a:p>
          <a:p>
            <a:r>
              <a:rPr lang="en-US" dirty="0"/>
              <a:t>    }</a:t>
            </a:r>
          </a:p>
          <a:p>
            <a:r>
              <a:rPr lang="en-US" dirty="0"/>
              <a:t>&lt;/script&gt;</a:t>
            </a:r>
          </a:p>
        </p:txBody>
      </p:sp>
      <p:sp>
        <p:nvSpPr>
          <p:cNvPr id="5" name="TextBox 4"/>
          <p:cNvSpPr txBox="1"/>
          <p:nvPr/>
        </p:nvSpPr>
        <p:spPr>
          <a:xfrm>
            <a:off x="609600" y="2133789"/>
            <a:ext cx="3810000" cy="1477328"/>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&lt;html&gt;</a:t>
            </a:r>
          </a:p>
          <a:p>
            <a:r>
              <a:rPr lang="en-US" dirty="0"/>
              <a:t>    &lt;body&gt;</a:t>
            </a:r>
          </a:p>
          <a:p>
            <a:r>
              <a:rPr lang="en-US" dirty="0"/>
              <a:t>        &lt;input type=“text” id=“</a:t>
            </a:r>
            <a:r>
              <a:rPr lang="en-US" dirty="0" err="1"/>
              <a:t>myText</a:t>
            </a:r>
            <a:r>
              <a:rPr lang="en-US" dirty="0"/>
              <a:t>”&gt;</a:t>
            </a:r>
          </a:p>
          <a:p>
            <a:r>
              <a:rPr lang="en-US" dirty="0"/>
              <a:t>    &lt;/body&gt;</a:t>
            </a:r>
          </a:p>
          <a:p>
            <a:r>
              <a:rPr lang="en-US" dirty="0"/>
              <a:t>&lt;/html&gt;</a:t>
            </a:r>
          </a:p>
        </p:txBody>
      </p:sp>
    </p:spTree>
    <p:extLst>
      <p:ext uri="{BB962C8B-B14F-4D97-AF65-F5344CB8AC3E}">
        <p14:creationId xmlns:p14="http://schemas.microsoft.com/office/powerpoint/2010/main" val="38810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getElementsByName</a:t>
            </a:r>
            <a:r>
              <a:rPr lang="en-US" dirty="0"/>
              <a:t>()</a:t>
            </a:r>
          </a:p>
        </p:txBody>
      </p:sp>
      <p:sp>
        <p:nvSpPr>
          <p:cNvPr id="3" name="Content Placeholder 2"/>
          <p:cNvSpPr>
            <a:spLocks noGrp="1"/>
          </p:cNvSpPr>
          <p:nvPr>
            <p:ph idx="1"/>
          </p:nvPr>
        </p:nvSpPr>
        <p:spPr/>
        <p:txBody>
          <a:bodyPr/>
          <a:lstStyle/>
          <a:p>
            <a:r>
              <a:rPr lang="en-US" dirty="0"/>
              <a:t>When we suppose to get the reference of the elements from HTML in JavaScript using name specified in the HTML we can use this method.</a:t>
            </a:r>
          </a:p>
          <a:p>
            <a:r>
              <a:rPr lang="en-US" dirty="0"/>
              <a:t>It will return the array of elements with the provided name.</a:t>
            </a:r>
          </a:p>
          <a:p>
            <a:r>
              <a:rPr lang="en-US" dirty="0"/>
              <a:t>Example : </a:t>
            </a:r>
          </a:p>
          <a:p>
            <a:endParaRPr lang="en-US" dirty="0"/>
          </a:p>
        </p:txBody>
      </p:sp>
      <p:sp>
        <p:nvSpPr>
          <p:cNvPr id="4" name="TextBox 3"/>
          <p:cNvSpPr txBox="1"/>
          <p:nvPr/>
        </p:nvSpPr>
        <p:spPr>
          <a:xfrm>
            <a:off x="522316" y="2570018"/>
            <a:ext cx="3276600" cy="1754326"/>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&lt;html&gt;</a:t>
            </a:r>
          </a:p>
          <a:p>
            <a:r>
              <a:rPr lang="en-US" dirty="0"/>
              <a:t>    &lt;body&gt;</a:t>
            </a:r>
          </a:p>
          <a:p>
            <a:r>
              <a:rPr lang="en-US" dirty="0"/>
              <a:t>        &lt;input type=“text”          	name=“</a:t>
            </a:r>
            <a:r>
              <a:rPr lang="en-US" dirty="0" err="1"/>
              <a:t>myText</a:t>
            </a:r>
            <a:r>
              <a:rPr lang="en-US" dirty="0"/>
              <a:t>”&gt;</a:t>
            </a:r>
          </a:p>
          <a:p>
            <a:r>
              <a:rPr lang="en-US" dirty="0"/>
              <a:t>    &lt;/body&gt;</a:t>
            </a:r>
          </a:p>
          <a:p>
            <a:r>
              <a:rPr lang="en-US" dirty="0"/>
              <a:t>&lt;/html&gt;</a:t>
            </a:r>
          </a:p>
        </p:txBody>
      </p:sp>
      <p:sp>
        <p:nvSpPr>
          <p:cNvPr id="5" name="TextBox 4"/>
          <p:cNvSpPr txBox="1"/>
          <p:nvPr/>
        </p:nvSpPr>
        <p:spPr>
          <a:xfrm>
            <a:off x="4408516" y="2570018"/>
            <a:ext cx="5142808" cy="2031325"/>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&lt;script&gt;</a:t>
            </a:r>
          </a:p>
          <a:p>
            <a:r>
              <a:rPr lang="en-US" dirty="0"/>
              <a:t>function </a:t>
            </a:r>
            <a:r>
              <a:rPr lang="en-US" dirty="0" err="1"/>
              <a:t>myFunction</a:t>
            </a:r>
            <a:r>
              <a:rPr lang="en-US" dirty="0"/>
              <a:t>()</a:t>
            </a:r>
          </a:p>
          <a:p>
            <a:r>
              <a:rPr lang="en-US" dirty="0"/>
              <a:t>{</a:t>
            </a:r>
          </a:p>
          <a:p>
            <a:r>
              <a:rPr lang="en-US" dirty="0"/>
              <a:t>  a=</a:t>
            </a:r>
            <a:r>
              <a:rPr lang="en-US" dirty="0" err="1"/>
              <a:t>document.getElementsByName</a:t>
            </a:r>
            <a:r>
              <a:rPr lang="en-US" dirty="0"/>
              <a:t>(“</a:t>
            </a:r>
            <a:r>
              <a:rPr lang="en-US" dirty="0" err="1"/>
              <a:t>myText</a:t>
            </a:r>
            <a:r>
              <a:rPr lang="en-US" dirty="0"/>
              <a:t>”)[0];</a:t>
            </a:r>
          </a:p>
          <a:p>
            <a:r>
              <a:rPr lang="en-US" dirty="0"/>
              <a:t>   alert(</a:t>
            </a:r>
            <a:r>
              <a:rPr lang="en-US" dirty="0" err="1"/>
              <a:t>a.value</a:t>
            </a:r>
            <a:r>
              <a:rPr lang="en-US" dirty="0"/>
              <a:t>);</a:t>
            </a:r>
          </a:p>
          <a:p>
            <a:r>
              <a:rPr lang="en-US" dirty="0"/>
              <a:t>}</a:t>
            </a:r>
          </a:p>
          <a:p>
            <a:r>
              <a:rPr lang="en-US" dirty="0"/>
              <a:t>&lt;/script&gt;</a:t>
            </a:r>
          </a:p>
        </p:txBody>
      </p:sp>
    </p:spTree>
    <p:extLst>
      <p:ext uri="{BB962C8B-B14F-4D97-AF65-F5344CB8AC3E}">
        <p14:creationId xmlns:p14="http://schemas.microsoft.com/office/powerpoint/2010/main" val="75481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getElementsByTagName</a:t>
            </a:r>
            <a:r>
              <a:rPr lang="en-US" dirty="0"/>
              <a:t>()</a:t>
            </a:r>
          </a:p>
        </p:txBody>
      </p:sp>
      <p:sp>
        <p:nvSpPr>
          <p:cNvPr id="3" name="Content Placeholder 2"/>
          <p:cNvSpPr>
            <a:spLocks noGrp="1"/>
          </p:cNvSpPr>
          <p:nvPr>
            <p:ph idx="1"/>
          </p:nvPr>
        </p:nvSpPr>
        <p:spPr/>
        <p:txBody>
          <a:bodyPr/>
          <a:lstStyle/>
          <a:p>
            <a:r>
              <a:rPr lang="en-US" dirty="0"/>
              <a:t>When we suppose to get the reference of the elements from HTML in JavaScript using name of the tag specified in the HTML we can use this method.</a:t>
            </a:r>
          </a:p>
          <a:p>
            <a:r>
              <a:rPr lang="en-US" dirty="0"/>
              <a:t>It will return the array of elements with the provided tag name.</a:t>
            </a:r>
          </a:p>
          <a:p>
            <a:r>
              <a:rPr lang="en-US" dirty="0"/>
              <a:t>Example : </a:t>
            </a:r>
          </a:p>
          <a:p>
            <a:endParaRPr lang="en-US" dirty="0"/>
          </a:p>
        </p:txBody>
      </p:sp>
      <p:sp>
        <p:nvSpPr>
          <p:cNvPr id="4" name="TextBox 3"/>
          <p:cNvSpPr txBox="1"/>
          <p:nvPr/>
        </p:nvSpPr>
        <p:spPr>
          <a:xfrm>
            <a:off x="515389" y="2579716"/>
            <a:ext cx="4114800" cy="1754326"/>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&lt;html&gt;</a:t>
            </a:r>
          </a:p>
          <a:p>
            <a:r>
              <a:rPr lang="en-US" dirty="0"/>
              <a:t>    &lt;body&gt;</a:t>
            </a:r>
          </a:p>
          <a:p>
            <a:r>
              <a:rPr lang="en-US" dirty="0"/>
              <a:t>        &lt;input type=“text” name=“</a:t>
            </a:r>
            <a:r>
              <a:rPr lang="en-US" dirty="0" err="1"/>
              <a:t>uname</a:t>
            </a:r>
            <a:r>
              <a:rPr lang="en-US" dirty="0"/>
              <a:t>”&gt;</a:t>
            </a:r>
          </a:p>
          <a:p>
            <a:r>
              <a:rPr lang="en-US" dirty="0"/>
              <a:t>        &lt;input type=“text” name=“</a:t>
            </a:r>
            <a:r>
              <a:rPr lang="en-US" dirty="0" err="1"/>
              <a:t>pword</a:t>
            </a:r>
            <a:r>
              <a:rPr lang="en-US" dirty="0"/>
              <a:t>”&gt;</a:t>
            </a:r>
          </a:p>
          <a:p>
            <a:r>
              <a:rPr lang="en-US" dirty="0"/>
              <a:t>    &lt;/body&gt;</a:t>
            </a:r>
          </a:p>
          <a:p>
            <a:r>
              <a:rPr lang="en-US" dirty="0"/>
              <a:t>&lt;/html&gt;</a:t>
            </a:r>
          </a:p>
        </p:txBody>
      </p:sp>
      <p:sp>
        <p:nvSpPr>
          <p:cNvPr id="5" name="TextBox 4"/>
          <p:cNvSpPr txBox="1"/>
          <p:nvPr/>
        </p:nvSpPr>
        <p:spPr>
          <a:xfrm>
            <a:off x="5014398" y="2579716"/>
            <a:ext cx="4724400" cy="2031325"/>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&lt;script&gt;</a:t>
            </a:r>
          </a:p>
          <a:p>
            <a:r>
              <a:rPr lang="en-US" dirty="0"/>
              <a:t>function </a:t>
            </a:r>
            <a:r>
              <a:rPr lang="en-US" dirty="0" err="1"/>
              <a:t>myFunction</a:t>
            </a:r>
            <a:r>
              <a:rPr lang="en-US" dirty="0"/>
              <a:t>() {</a:t>
            </a:r>
          </a:p>
          <a:p>
            <a:r>
              <a:rPr lang="en-US" dirty="0"/>
              <a:t>  a=</a:t>
            </a:r>
            <a:r>
              <a:rPr lang="en-US" dirty="0" err="1"/>
              <a:t>document.getElementsByTagName</a:t>
            </a:r>
            <a:r>
              <a:rPr lang="en-US" dirty="0"/>
              <a:t>(“input”);</a:t>
            </a:r>
          </a:p>
          <a:p>
            <a:r>
              <a:rPr lang="en-US" dirty="0"/>
              <a:t>  alert(a[0].value);</a:t>
            </a:r>
          </a:p>
          <a:p>
            <a:r>
              <a:rPr lang="en-US" dirty="0"/>
              <a:t>  alert(a[1].value);</a:t>
            </a:r>
          </a:p>
          <a:p>
            <a:r>
              <a:rPr lang="en-US" dirty="0"/>
              <a:t>}</a:t>
            </a:r>
          </a:p>
          <a:p>
            <a:r>
              <a:rPr lang="en-US" dirty="0"/>
              <a:t>&lt;/script&gt;</a:t>
            </a:r>
          </a:p>
        </p:txBody>
      </p:sp>
    </p:spTree>
    <p:extLst>
      <p:ext uri="{BB962C8B-B14F-4D97-AF65-F5344CB8AC3E}">
        <p14:creationId xmlns:p14="http://schemas.microsoft.com/office/powerpoint/2010/main" val="8344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using DOM</a:t>
            </a:r>
          </a:p>
        </p:txBody>
      </p:sp>
      <p:sp>
        <p:nvSpPr>
          <p:cNvPr id="3" name="Content Placeholder 2"/>
          <p:cNvSpPr>
            <a:spLocks noGrp="1"/>
          </p:cNvSpPr>
          <p:nvPr>
            <p:ph idx="1"/>
          </p:nvPr>
        </p:nvSpPr>
        <p:spPr/>
        <p:txBody>
          <a:bodyPr/>
          <a:lstStyle/>
          <a:p>
            <a:r>
              <a:rPr lang="en-US" dirty="0"/>
              <a:t>We can access the elements of form in DOM quite easily using the name/id of the form.</a:t>
            </a:r>
          </a:p>
          <a:p>
            <a:r>
              <a:rPr lang="en-US" dirty="0"/>
              <a:t>Example :</a:t>
            </a:r>
          </a:p>
          <a:p>
            <a:endParaRPr lang="en-US" dirty="0"/>
          </a:p>
          <a:p>
            <a:endParaRPr lang="en-US" dirty="0"/>
          </a:p>
        </p:txBody>
      </p:sp>
      <p:sp>
        <p:nvSpPr>
          <p:cNvPr id="4" name="TextBox 3"/>
          <p:cNvSpPr txBox="1"/>
          <p:nvPr/>
        </p:nvSpPr>
        <p:spPr>
          <a:xfrm>
            <a:off x="569422" y="1808018"/>
            <a:ext cx="4114800" cy="2585323"/>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&lt;html&gt;</a:t>
            </a:r>
          </a:p>
          <a:p>
            <a:r>
              <a:rPr lang="en-US" dirty="0"/>
              <a:t>    &lt;body&gt;</a:t>
            </a:r>
          </a:p>
          <a:p>
            <a:r>
              <a:rPr lang="en-US" dirty="0"/>
              <a:t>      &lt;form name=“</a:t>
            </a:r>
            <a:r>
              <a:rPr lang="en-US" dirty="0" err="1"/>
              <a:t>myForm</a:t>
            </a:r>
            <a:r>
              <a:rPr lang="en-US" dirty="0"/>
              <a:t>”&gt;</a:t>
            </a:r>
          </a:p>
          <a:p>
            <a:r>
              <a:rPr lang="en-US" dirty="0"/>
              <a:t>        &lt;input type=“text” name=“</a:t>
            </a:r>
            <a:r>
              <a:rPr lang="en-US" dirty="0" err="1"/>
              <a:t>uname</a:t>
            </a:r>
            <a:r>
              <a:rPr lang="en-US" dirty="0"/>
              <a:t>”&gt;</a:t>
            </a:r>
          </a:p>
          <a:p>
            <a:r>
              <a:rPr lang="en-US" dirty="0"/>
              <a:t>        &lt;input type=“text” name=“</a:t>
            </a:r>
            <a:r>
              <a:rPr lang="en-US" dirty="0" err="1"/>
              <a:t>pword</a:t>
            </a:r>
            <a:r>
              <a:rPr lang="en-US" dirty="0"/>
              <a:t>”&gt;</a:t>
            </a:r>
          </a:p>
          <a:p>
            <a:r>
              <a:rPr lang="en-US" dirty="0"/>
              <a:t>        &lt;input type=“button” </a:t>
            </a:r>
            <a:r>
              <a:rPr lang="en-US" dirty="0" err="1"/>
              <a:t>onClick</a:t>
            </a:r>
            <a:r>
              <a:rPr lang="en-US" dirty="0"/>
              <a:t>=“f()”&gt;</a:t>
            </a:r>
          </a:p>
          <a:p>
            <a:r>
              <a:rPr lang="en-US" dirty="0"/>
              <a:t>     &lt;/form&gt;</a:t>
            </a:r>
          </a:p>
          <a:p>
            <a:r>
              <a:rPr lang="en-US" dirty="0"/>
              <a:t>    &lt;/body&gt;</a:t>
            </a:r>
          </a:p>
          <a:p>
            <a:r>
              <a:rPr lang="en-US" dirty="0"/>
              <a:t>&lt;/html&gt;</a:t>
            </a:r>
          </a:p>
        </p:txBody>
      </p:sp>
      <p:sp>
        <p:nvSpPr>
          <p:cNvPr id="5" name="TextBox 4"/>
          <p:cNvSpPr txBox="1"/>
          <p:nvPr/>
        </p:nvSpPr>
        <p:spPr>
          <a:xfrm>
            <a:off x="4971011" y="1808018"/>
            <a:ext cx="4900958" cy="3970318"/>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function f()</a:t>
            </a:r>
          </a:p>
          <a:p>
            <a:r>
              <a:rPr lang="en-US" dirty="0"/>
              <a:t>{</a:t>
            </a:r>
          </a:p>
          <a:p>
            <a:r>
              <a:rPr lang="en-US" dirty="0"/>
              <a:t>   </a:t>
            </a:r>
            <a:r>
              <a:rPr lang="en-US" dirty="0" err="1"/>
              <a:t>var</a:t>
            </a:r>
            <a:r>
              <a:rPr lang="en-US" dirty="0"/>
              <a:t> a = </a:t>
            </a:r>
            <a:r>
              <a:rPr lang="en-US" dirty="0" err="1"/>
              <a:t>document.forms</a:t>
            </a:r>
            <a:r>
              <a:rPr lang="en-US" dirty="0"/>
              <a:t>[“</a:t>
            </a:r>
            <a:r>
              <a:rPr lang="en-US" dirty="0" err="1"/>
              <a:t>myForm</a:t>
            </a:r>
            <a:r>
              <a:rPr lang="en-US" dirty="0"/>
              <a:t>”];</a:t>
            </a:r>
          </a:p>
          <a:p>
            <a:r>
              <a:rPr lang="en-US" dirty="0"/>
              <a:t>   </a:t>
            </a:r>
            <a:r>
              <a:rPr lang="en-US" dirty="0" err="1"/>
              <a:t>var</a:t>
            </a:r>
            <a:r>
              <a:rPr lang="en-US" dirty="0"/>
              <a:t> u = </a:t>
            </a:r>
            <a:r>
              <a:rPr lang="en-US" dirty="0" err="1"/>
              <a:t>a.uname.value</a:t>
            </a:r>
            <a:r>
              <a:rPr lang="en-US" dirty="0"/>
              <a:t>;</a:t>
            </a:r>
          </a:p>
          <a:p>
            <a:r>
              <a:rPr lang="en-US" dirty="0"/>
              <a:t>   </a:t>
            </a:r>
            <a:r>
              <a:rPr lang="en-US" dirty="0" err="1"/>
              <a:t>var</a:t>
            </a:r>
            <a:r>
              <a:rPr lang="en-US" dirty="0"/>
              <a:t> p = </a:t>
            </a:r>
            <a:r>
              <a:rPr lang="en-US" dirty="0" err="1"/>
              <a:t>a.pword.value</a:t>
            </a:r>
            <a:r>
              <a:rPr lang="en-US" dirty="0"/>
              <a:t>;</a:t>
            </a:r>
          </a:p>
          <a:p>
            <a:r>
              <a:rPr lang="en-US" dirty="0"/>
              <a:t>   if(u==“admin” &amp;&amp; p==“123”)</a:t>
            </a:r>
          </a:p>
          <a:p>
            <a:r>
              <a:rPr lang="en-US" dirty="0"/>
              <a:t>   {</a:t>
            </a:r>
          </a:p>
          <a:p>
            <a:r>
              <a:rPr lang="en-US" dirty="0"/>
              <a:t>      alert(“valid”);</a:t>
            </a:r>
          </a:p>
          <a:p>
            <a:r>
              <a:rPr lang="en-US" dirty="0"/>
              <a:t>   }</a:t>
            </a:r>
          </a:p>
          <a:p>
            <a:r>
              <a:rPr lang="en-US" dirty="0"/>
              <a:t>   else</a:t>
            </a:r>
          </a:p>
          <a:p>
            <a:r>
              <a:rPr lang="en-US" dirty="0"/>
              <a:t>   {</a:t>
            </a:r>
          </a:p>
          <a:p>
            <a:r>
              <a:rPr lang="en-US" dirty="0"/>
              <a:t>       alert(“Invalid”);</a:t>
            </a:r>
          </a:p>
          <a:p>
            <a:r>
              <a:rPr lang="en-US" dirty="0"/>
              <a:t>   }</a:t>
            </a:r>
          </a:p>
          <a:p>
            <a:r>
              <a:rPr lang="en-US" dirty="0"/>
              <a:t>}</a:t>
            </a:r>
          </a:p>
        </p:txBody>
      </p:sp>
    </p:spTree>
    <p:extLst>
      <p:ext uri="{BB962C8B-B14F-4D97-AF65-F5344CB8AC3E}">
        <p14:creationId xmlns:p14="http://schemas.microsoft.com/office/powerpoint/2010/main" val="60049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sp>
        <p:nvSpPr>
          <p:cNvPr id="3" name="Content Placeholder 2"/>
          <p:cNvSpPr>
            <a:spLocks noGrp="1"/>
          </p:cNvSpPr>
          <p:nvPr>
            <p:ph idx="1"/>
          </p:nvPr>
        </p:nvSpPr>
        <p:spPr/>
        <p:txBody>
          <a:bodyPr/>
          <a:lstStyle/>
          <a:p>
            <a:r>
              <a:rPr lang="en-US" dirty="0"/>
              <a:t>Validation is the process of </a:t>
            </a:r>
            <a:r>
              <a:rPr lang="en-US" b="1" dirty="0"/>
              <a:t>checking</a:t>
            </a:r>
            <a:r>
              <a:rPr lang="en-US" dirty="0"/>
              <a:t> data against a </a:t>
            </a:r>
            <a:r>
              <a:rPr lang="en-US" b="1" dirty="0"/>
              <a:t>standard</a:t>
            </a:r>
            <a:r>
              <a:rPr lang="en-US" dirty="0"/>
              <a:t> or </a:t>
            </a:r>
            <a:r>
              <a:rPr lang="en-US" b="1" dirty="0"/>
              <a:t>requirement</a:t>
            </a:r>
            <a:r>
              <a:rPr lang="en-US" dirty="0"/>
              <a:t>.</a:t>
            </a:r>
          </a:p>
          <a:p>
            <a:r>
              <a:rPr lang="en-US" dirty="0"/>
              <a:t>Form validation normally used to occur at the server, after client entered necessary data and then pressed the Submit button.</a:t>
            </a:r>
          </a:p>
          <a:p>
            <a:r>
              <a:rPr lang="en-US" dirty="0"/>
              <a:t>If the data entered by a client was incorrect or was simply missing, the server would have to send all the data back to the client and request that the form be resubmitted with correct information.</a:t>
            </a:r>
          </a:p>
          <a:p>
            <a:r>
              <a:rPr lang="en-US" dirty="0"/>
              <a:t>This was really a lengthy process which used to put a lot of burden on the server.</a:t>
            </a:r>
          </a:p>
          <a:p>
            <a:r>
              <a:rPr lang="en-US" dirty="0"/>
              <a:t>JavaScript provides a way to validate form's data on the client's computer before sending it to the web server.</a:t>
            </a:r>
          </a:p>
          <a:p>
            <a:endParaRPr lang="en-US" dirty="0"/>
          </a:p>
        </p:txBody>
      </p:sp>
    </p:spTree>
    <p:extLst>
      <p:ext uri="{BB962C8B-B14F-4D97-AF65-F5344CB8AC3E}">
        <p14:creationId xmlns:p14="http://schemas.microsoft.com/office/powerpoint/2010/main" val="1442365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(Cont.)</a:t>
            </a:r>
          </a:p>
        </p:txBody>
      </p:sp>
      <p:sp>
        <p:nvSpPr>
          <p:cNvPr id="3" name="Content Placeholder 2"/>
          <p:cNvSpPr>
            <a:spLocks noGrp="1"/>
          </p:cNvSpPr>
          <p:nvPr>
            <p:ph idx="1"/>
          </p:nvPr>
        </p:nvSpPr>
        <p:spPr/>
        <p:txBody>
          <a:bodyPr/>
          <a:lstStyle/>
          <a:p>
            <a:pPr>
              <a:buNone/>
            </a:pPr>
            <a:r>
              <a:rPr lang="en-US" dirty="0"/>
              <a:t>Form validation generally performs two functions.</a:t>
            </a:r>
          </a:p>
          <a:p>
            <a:pPr marL="914400" lvl="1" indent="-457200">
              <a:buFont typeface="+mj-lt"/>
              <a:buAutoNum type="arabicPeriod"/>
            </a:pPr>
            <a:r>
              <a:rPr lang="en-US" sz="2400" b="1" dirty="0"/>
              <a:t>Basic Validation</a:t>
            </a:r>
          </a:p>
          <a:p>
            <a:pPr lvl="2"/>
            <a:r>
              <a:rPr lang="en-US" sz="2400" dirty="0"/>
              <a:t>Emptiness</a:t>
            </a:r>
          </a:p>
          <a:p>
            <a:pPr lvl="2"/>
            <a:r>
              <a:rPr lang="en-US" sz="2400" dirty="0"/>
              <a:t>Confirm Password</a:t>
            </a:r>
          </a:p>
          <a:p>
            <a:pPr lvl="2"/>
            <a:r>
              <a:rPr lang="en-US" sz="2400" dirty="0"/>
              <a:t>Length Validation etc……</a:t>
            </a:r>
          </a:p>
          <a:p>
            <a:pPr marL="914400" lvl="1" indent="-457200">
              <a:buFont typeface="+mj-lt"/>
              <a:buAutoNum type="arabicPeriod"/>
            </a:pPr>
            <a:r>
              <a:rPr lang="en-US" sz="2400" b="1" dirty="0"/>
              <a:t>Data Format Validation</a:t>
            </a:r>
          </a:p>
          <a:p>
            <a:pPr marL="1314450" lvl="2" indent="-457200">
              <a:buNone/>
            </a:pPr>
            <a:r>
              <a:rPr lang="en-US" sz="2400" dirty="0"/>
              <a:t>  	Secondly, the data that is entered must be checked for correct </a:t>
            </a:r>
            <a:r>
              <a:rPr lang="en-US" sz="2400" b="1" dirty="0"/>
              <a:t>form</a:t>
            </a:r>
            <a:r>
              <a:rPr lang="en-US" sz="2400" dirty="0"/>
              <a:t> and </a:t>
            </a:r>
            <a:r>
              <a:rPr lang="en-US" sz="2400" b="1" dirty="0"/>
              <a:t>value</a:t>
            </a:r>
            <a:r>
              <a:rPr lang="en-US" sz="2400" dirty="0"/>
              <a:t>.</a:t>
            </a:r>
          </a:p>
          <a:p>
            <a:pPr marL="1314450" lvl="2" indent="-457200"/>
            <a:r>
              <a:rPr lang="en-US" sz="2400" dirty="0"/>
              <a:t>Email Validation</a:t>
            </a:r>
          </a:p>
          <a:p>
            <a:pPr marL="1314450" lvl="2" indent="-457200"/>
            <a:r>
              <a:rPr lang="en-US" sz="2400" dirty="0"/>
              <a:t>Mobile Number Validation</a:t>
            </a:r>
          </a:p>
          <a:p>
            <a:pPr marL="1314450" lvl="2" indent="-457200"/>
            <a:r>
              <a:rPr lang="en-US" sz="2400" dirty="0"/>
              <a:t>Enrollment Number Validation etc….</a:t>
            </a:r>
          </a:p>
          <a:p>
            <a:endParaRPr lang="en-US" dirty="0"/>
          </a:p>
        </p:txBody>
      </p:sp>
    </p:spTree>
    <p:extLst>
      <p:ext uri="{BB962C8B-B14F-4D97-AF65-F5344CB8AC3E}">
        <p14:creationId xmlns:p14="http://schemas.microsoft.com/office/powerpoint/2010/main" val="3845145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using </a:t>
            </a:r>
            <a:r>
              <a:rPr lang="en-US" dirty="0" err="1"/>
              <a:t>RegExp</a:t>
            </a:r>
            <a:endParaRPr lang="en-US" dirty="0"/>
          </a:p>
        </p:txBody>
      </p:sp>
      <p:sp>
        <p:nvSpPr>
          <p:cNvPr id="3" name="Content Placeholder 2"/>
          <p:cNvSpPr>
            <a:spLocks noGrp="1"/>
          </p:cNvSpPr>
          <p:nvPr>
            <p:ph idx="1"/>
          </p:nvPr>
        </p:nvSpPr>
        <p:spPr/>
        <p:txBody>
          <a:bodyPr/>
          <a:lstStyle/>
          <a:p>
            <a:r>
              <a:rPr lang="en-US" dirty="0"/>
              <a:t>A regular expression is an object that describes a pattern of characters.</a:t>
            </a:r>
          </a:p>
          <a:p>
            <a:r>
              <a:rPr lang="en-US" dirty="0"/>
              <a:t>Regular expressions are used to perform pattern-matching and "search-and-replace" functions on text.</a:t>
            </a:r>
          </a:p>
          <a:p>
            <a:r>
              <a:rPr lang="en-IN" dirty="0"/>
              <a:t>In JavaScript, a </a:t>
            </a:r>
            <a:r>
              <a:rPr lang="en-IN" dirty="0" err="1"/>
              <a:t>RegExp</a:t>
            </a:r>
            <a:r>
              <a:rPr lang="en-IN" dirty="0"/>
              <a:t> Object is a pattern with Properties and Methods.</a:t>
            </a:r>
          </a:p>
          <a:p>
            <a:endParaRPr lang="en-US" dirty="0"/>
          </a:p>
          <a:p>
            <a:r>
              <a:rPr lang="en-US" dirty="0"/>
              <a:t>example:</a:t>
            </a:r>
          </a:p>
          <a:p>
            <a:pPr lvl="1">
              <a:buNone/>
            </a:pPr>
            <a:r>
              <a:rPr lang="sv-SE" dirty="0">
                <a:latin typeface="Consolas" panose="020B0609020204030204" pitchFamily="49" charset="0"/>
              </a:rPr>
              <a:t>var pattern = "^[\\w]+$";   // will allow only words in the string</a:t>
            </a:r>
          </a:p>
          <a:p>
            <a:pPr lvl="1">
              <a:buNone/>
            </a:pPr>
            <a:r>
              <a:rPr lang="sv-SE" dirty="0">
                <a:latin typeface="Consolas" panose="020B0609020204030204" pitchFamily="49" charset="0"/>
              </a:rPr>
              <a:t>var regex = new RegExp(pattern);</a:t>
            </a:r>
          </a:p>
          <a:p>
            <a:pPr lvl="1">
              <a:buNone/>
            </a:pPr>
            <a:r>
              <a:rPr lang="sv-SE" dirty="0">
                <a:latin typeface="Consolas" panose="020B0609020204030204" pitchFamily="49" charset="0"/>
              </a:rPr>
              <a:t>If(regex.test(testString)){</a:t>
            </a:r>
          </a:p>
          <a:p>
            <a:pPr lvl="1">
              <a:buNone/>
            </a:pPr>
            <a:r>
              <a:rPr lang="sv-SE" dirty="0">
                <a:latin typeface="Consolas" panose="020B0609020204030204" pitchFamily="49" charset="0"/>
              </a:rPr>
              <a:t>	//Valid</a:t>
            </a:r>
          </a:p>
          <a:p>
            <a:pPr lvl="1">
              <a:buNone/>
            </a:pPr>
            <a:r>
              <a:rPr lang="sv-SE" dirty="0">
                <a:latin typeface="Consolas" panose="020B0609020204030204" pitchFamily="49" charset="0"/>
              </a:rPr>
              <a:t>} else {</a:t>
            </a:r>
          </a:p>
          <a:p>
            <a:pPr lvl="1">
              <a:buNone/>
            </a:pPr>
            <a:r>
              <a:rPr lang="sv-SE" dirty="0">
                <a:latin typeface="Consolas" panose="020B0609020204030204" pitchFamily="49" charset="0"/>
              </a:rPr>
              <a:t>	//Invalid</a:t>
            </a:r>
          </a:p>
          <a:p>
            <a:pPr lvl="1">
              <a:buNone/>
            </a:pPr>
            <a:r>
              <a:rPr lang="sv-SE" dirty="0">
                <a:latin typeface="Consolas" panose="020B0609020204030204" pitchFamily="49" charset="0"/>
              </a:rPr>
              <a:t>}</a:t>
            </a:r>
          </a:p>
          <a:p>
            <a:endParaRPr lang="en-US" dirty="0"/>
          </a:p>
        </p:txBody>
      </p:sp>
    </p:spTree>
    <p:extLst>
      <p:ext uri="{BB962C8B-B14F-4D97-AF65-F5344CB8AC3E}">
        <p14:creationId xmlns:p14="http://schemas.microsoft.com/office/powerpoint/2010/main" val="1725426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A467-4E5C-4DA6-B66A-88F94903A0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5B340F-822F-4BA4-A1FC-FA50ECBE20F8}"/>
              </a:ext>
            </a:extLst>
          </p:cNvPr>
          <p:cNvSpPr>
            <a:spLocks noGrp="1"/>
          </p:cNvSpPr>
          <p:nvPr>
            <p:ph idx="1"/>
          </p:nvPr>
        </p:nvSpPr>
        <p:spPr/>
        <p:txBody>
          <a:bodyPr/>
          <a:lstStyle/>
          <a:p>
            <a:r>
              <a:rPr lang="en-IN" dirty="0"/>
              <a:t>Brackets : Brackets are used to find a range of characters:</a:t>
            </a:r>
          </a:p>
          <a:p>
            <a:endParaRPr lang="en-IN" dirty="0"/>
          </a:p>
          <a:p>
            <a:endParaRPr lang="en-IN" dirty="0"/>
          </a:p>
        </p:txBody>
      </p:sp>
      <p:graphicFrame>
        <p:nvGraphicFramePr>
          <p:cNvPr id="6" name="Table 6">
            <a:extLst>
              <a:ext uri="{FF2B5EF4-FFF2-40B4-BE49-F238E27FC236}">
                <a16:creationId xmlns:a16="http://schemas.microsoft.com/office/drawing/2014/main" id="{888321FB-A6A3-49CA-A51A-FCFFA3824C62}"/>
              </a:ext>
            </a:extLst>
          </p:cNvPr>
          <p:cNvGraphicFramePr>
            <a:graphicFrameLocks noGrp="1"/>
          </p:cNvGraphicFramePr>
          <p:nvPr>
            <p:extLst>
              <p:ext uri="{D42A27DB-BD31-4B8C-83A1-F6EECF244321}">
                <p14:modId xmlns:p14="http://schemas.microsoft.com/office/powerpoint/2010/main" val="559817889"/>
              </p:ext>
            </p:extLst>
          </p:nvPr>
        </p:nvGraphicFramePr>
        <p:xfrm>
          <a:off x="2248678" y="1560529"/>
          <a:ext cx="6857999" cy="3200400"/>
        </p:xfrm>
        <a:graphic>
          <a:graphicData uri="http://schemas.openxmlformats.org/drawingml/2006/table">
            <a:tbl>
              <a:tblPr firstRow="1" bandRow="1">
                <a:tableStyleId>{073A0DAA-6AF3-43AB-8588-CEC1D06C72B9}</a:tableStyleId>
              </a:tblPr>
              <a:tblGrid>
                <a:gridCol w="3059403">
                  <a:extLst>
                    <a:ext uri="{9D8B030D-6E8A-4147-A177-3AD203B41FA5}">
                      <a16:colId xmlns:a16="http://schemas.microsoft.com/office/drawing/2014/main" val="603140486"/>
                    </a:ext>
                  </a:extLst>
                </a:gridCol>
                <a:gridCol w="3798596">
                  <a:extLst>
                    <a:ext uri="{9D8B030D-6E8A-4147-A177-3AD203B41FA5}">
                      <a16:colId xmlns:a16="http://schemas.microsoft.com/office/drawing/2014/main" val="3123545576"/>
                    </a:ext>
                  </a:extLst>
                </a:gridCol>
              </a:tblGrid>
              <a:tr h="370840">
                <a:tc>
                  <a:txBody>
                    <a:bodyPr/>
                    <a:lstStyle/>
                    <a:p>
                      <a:pPr algn="l" fontAlgn="t"/>
                      <a:r>
                        <a:rPr lang="en-IN">
                          <a:solidFill>
                            <a:schemeClr val="bg2"/>
                          </a:solidFill>
                          <a:effectLst/>
                        </a:rPr>
                        <a:t>Expression</a:t>
                      </a:r>
                    </a:p>
                  </a:txBody>
                  <a:tcPr marL="121920" marR="60960" marT="60960" marB="60960"/>
                </a:tc>
                <a:tc>
                  <a:txBody>
                    <a:bodyPr/>
                    <a:lstStyle/>
                    <a:p>
                      <a:pPr algn="l" fontAlgn="t"/>
                      <a:r>
                        <a:rPr lang="en-IN" dirty="0">
                          <a:solidFill>
                            <a:schemeClr val="bg2"/>
                          </a:solidFill>
                          <a:effectLst/>
                        </a:rPr>
                        <a:t>Description</a:t>
                      </a:r>
                    </a:p>
                  </a:txBody>
                  <a:tcPr marL="60960" marR="60960" marT="60960" marB="60960"/>
                </a:tc>
                <a:extLst>
                  <a:ext uri="{0D108BD9-81ED-4DB2-BD59-A6C34878D82A}">
                    <a16:rowId xmlns:a16="http://schemas.microsoft.com/office/drawing/2014/main" val="1353487331"/>
                  </a:ext>
                </a:extLst>
              </a:tr>
              <a:tr h="370840">
                <a:tc>
                  <a:txBody>
                    <a:bodyPr/>
                    <a:lstStyle/>
                    <a:p>
                      <a:pPr algn="l" fontAlgn="t"/>
                      <a:r>
                        <a:rPr lang="en-IN" dirty="0">
                          <a:solidFill>
                            <a:schemeClr val="tx1"/>
                          </a:solidFill>
                          <a:effectLst/>
                          <a:hlinkClick r:id="rId2">
                            <a:extLst>
                              <a:ext uri="{A12FA001-AC4F-418D-AE19-62706E023703}">
                                <ahyp:hlinkClr xmlns:ahyp="http://schemas.microsoft.com/office/drawing/2018/hyperlinkcolor" val="tx"/>
                              </a:ext>
                            </a:extLst>
                          </a:hlinkClick>
                        </a:rPr>
                        <a:t>[</a:t>
                      </a:r>
                      <a:r>
                        <a:rPr lang="en-IN" dirty="0" err="1">
                          <a:solidFill>
                            <a:schemeClr val="tx1"/>
                          </a:solidFill>
                          <a:effectLst/>
                          <a:hlinkClick r:id="rId2">
                            <a:extLst>
                              <a:ext uri="{A12FA001-AC4F-418D-AE19-62706E023703}">
                                <ahyp:hlinkClr xmlns:ahyp="http://schemas.microsoft.com/office/drawing/2018/hyperlinkcolor" val="tx"/>
                              </a:ext>
                            </a:extLst>
                          </a:hlinkClick>
                        </a:rPr>
                        <a:t>abc</a:t>
                      </a:r>
                      <a:r>
                        <a:rPr lang="en-IN" dirty="0">
                          <a:solidFill>
                            <a:schemeClr val="tx1"/>
                          </a:solidFill>
                          <a:effectLst/>
                          <a:hlinkClick r:id="rId2">
                            <a:extLst>
                              <a:ext uri="{A12FA001-AC4F-418D-AE19-62706E023703}">
                                <ahyp:hlinkClr xmlns:ahyp="http://schemas.microsoft.com/office/drawing/2018/hyperlinkcolor" val="tx"/>
                              </a:ext>
                            </a:extLst>
                          </a:hlinkClick>
                        </a:rPr>
                        <a:t>]</a:t>
                      </a:r>
                      <a:endParaRPr lang="en-IN" dirty="0">
                        <a:solidFill>
                          <a:schemeClr val="tx1"/>
                        </a:solidFill>
                        <a:effectLst/>
                      </a:endParaRPr>
                    </a:p>
                  </a:txBody>
                  <a:tcPr marL="121920" marR="60960" marT="60960" marB="60960"/>
                </a:tc>
                <a:tc>
                  <a:txBody>
                    <a:bodyPr/>
                    <a:lstStyle/>
                    <a:p>
                      <a:pPr algn="l" fontAlgn="t"/>
                      <a:r>
                        <a:rPr lang="en-IN">
                          <a:solidFill>
                            <a:schemeClr val="tx1"/>
                          </a:solidFill>
                          <a:effectLst/>
                        </a:rPr>
                        <a:t>Find any character between the brackets</a:t>
                      </a:r>
                    </a:p>
                  </a:txBody>
                  <a:tcPr marL="60960" marR="60960" marT="60960" marB="60960"/>
                </a:tc>
                <a:extLst>
                  <a:ext uri="{0D108BD9-81ED-4DB2-BD59-A6C34878D82A}">
                    <a16:rowId xmlns:a16="http://schemas.microsoft.com/office/drawing/2014/main" val="4181727502"/>
                  </a:ext>
                </a:extLst>
              </a:tr>
              <a:tr h="370840">
                <a:tc>
                  <a:txBody>
                    <a:bodyPr/>
                    <a:lstStyle/>
                    <a:p>
                      <a:pPr algn="l" fontAlgn="t"/>
                      <a:r>
                        <a:rPr lang="en-IN" dirty="0">
                          <a:solidFill>
                            <a:schemeClr val="tx1"/>
                          </a:solidFill>
                          <a:effectLst/>
                          <a:hlinkClick r:id="rId3">
                            <a:extLst>
                              <a:ext uri="{A12FA001-AC4F-418D-AE19-62706E023703}">
                                <ahyp:hlinkClr xmlns:ahyp="http://schemas.microsoft.com/office/drawing/2018/hyperlinkcolor" val="tx"/>
                              </a:ext>
                            </a:extLst>
                          </a:hlinkClick>
                        </a:rPr>
                        <a:t>[^</a:t>
                      </a:r>
                      <a:r>
                        <a:rPr lang="en-IN" dirty="0" err="1">
                          <a:solidFill>
                            <a:schemeClr val="tx1"/>
                          </a:solidFill>
                          <a:effectLst/>
                          <a:hlinkClick r:id="rId3">
                            <a:extLst>
                              <a:ext uri="{A12FA001-AC4F-418D-AE19-62706E023703}">
                                <ahyp:hlinkClr xmlns:ahyp="http://schemas.microsoft.com/office/drawing/2018/hyperlinkcolor" val="tx"/>
                              </a:ext>
                            </a:extLst>
                          </a:hlinkClick>
                        </a:rPr>
                        <a:t>abc</a:t>
                      </a:r>
                      <a:r>
                        <a:rPr lang="en-IN" dirty="0">
                          <a:solidFill>
                            <a:schemeClr val="tx1"/>
                          </a:solidFill>
                          <a:effectLst/>
                          <a:hlinkClick r:id="rId3">
                            <a:extLst>
                              <a:ext uri="{A12FA001-AC4F-418D-AE19-62706E023703}">
                                <ahyp:hlinkClr xmlns:ahyp="http://schemas.microsoft.com/office/drawing/2018/hyperlinkcolor" val="tx"/>
                              </a:ext>
                            </a:extLst>
                          </a:hlinkClick>
                        </a:rPr>
                        <a:t>]</a:t>
                      </a:r>
                      <a:endParaRPr lang="en-IN" dirty="0">
                        <a:solidFill>
                          <a:schemeClr val="tx1"/>
                        </a:solidFill>
                        <a:effectLst/>
                      </a:endParaRPr>
                    </a:p>
                  </a:txBody>
                  <a:tcPr marL="121920" marR="60960" marT="60960" marB="60960"/>
                </a:tc>
                <a:tc>
                  <a:txBody>
                    <a:bodyPr/>
                    <a:lstStyle/>
                    <a:p>
                      <a:pPr algn="l" fontAlgn="t"/>
                      <a:r>
                        <a:rPr lang="en-IN">
                          <a:solidFill>
                            <a:schemeClr val="tx1"/>
                          </a:solidFill>
                          <a:effectLst/>
                        </a:rPr>
                        <a:t>Find any character NOT between the brackets</a:t>
                      </a:r>
                    </a:p>
                  </a:txBody>
                  <a:tcPr marL="60960" marR="60960" marT="60960" marB="60960"/>
                </a:tc>
                <a:extLst>
                  <a:ext uri="{0D108BD9-81ED-4DB2-BD59-A6C34878D82A}">
                    <a16:rowId xmlns:a16="http://schemas.microsoft.com/office/drawing/2014/main" val="2553403753"/>
                  </a:ext>
                </a:extLst>
              </a:tr>
              <a:tr h="370840">
                <a:tc>
                  <a:txBody>
                    <a:bodyPr/>
                    <a:lstStyle/>
                    <a:p>
                      <a:pPr algn="l" fontAlgn="t"/>
                      <a:r>
                        <a:rPr lang="en-IN">
                          <a:solidFill>
                            <a:schemeClr val="tx1"/>
                          </a:solidFill>
                          <a:effectLst/>
                          <a:hlinkClick r:id="rId4">
                            <a:extLst>
                              <a:ext uri="{A12FA001-AC4F-418D-AE19-62706E023703}">
                                <ahyp:hlinkClr xmlns:ahyp="http://schemas.microsoft.com/office/drawing/2018/hyperlinkcolor" val="tx"/>
                              </a:ext>
                            </a:extLst>
                          </a:hlinkClick>
                        </a:rPr>
                        <a:t>[0-9]</a:t>
                      </a:r>
                      <a:endParaRPr lang="en-IN">
                        <a:solidFill>
                          <a:schemeClr val="tx1"/>
                        </a:solidFill>
                        <a:effectLst/>
                      </a:endParaRPr>
                    </a:p>
                  </a:txBody>
                  <a:tcPr marL="121920" marR="60960" marT="60960" marB="60960"/>
                </a:tc>
                <a:tc>
                  <a:txBody>
                    <a:bodyPr/>
                    <a:lstStyle/>
                    <a:p>
                      <a:pPr algn="l" fontAlgn="t"/>
                      <a:r>
                        <a:rPr lang="en-IN" dirty="0">
                          <a:solidFill>
                            <a:schemeClr val="tx1"/>
                          </a:solidFill>
                          <a:effectLst/>
                        </a:rPr>
                        <a:t>Find any character between the brackets (any digit)</a:t>
                      </a:r>
                    </a:p>
                  </a:txBody>
                  <a:tcPr marL="60960" marR="60960" marT="60960" marB="60960"/>
                </a:tc>
                <a:extLst>
                  <a:ext uri="{0D108BD9-81ED-4DB2-BD59-A6C34878D82A}">
                    <a16:rowId xmlns:a16="http://schemas.microsoft.com/office/drawing/2014/main" val="3548332455"/>
                  </a:ext>
                </a:extLst>
              </a:tr>
              <a:tr h="370840">
                <a:tc>
                  <a:txBody>
                    <a:bodyPr/>
                    <a:lstStyle/>
                    <a:p>
                      <a:pPr algn="l" fontAlgn="t"/>
                      <a:r>
                        <a:rPr lang="en-IN">
                          <a:solidFill>
                            <a:schemeClr val="tx1"/>
                          </a:solidFill>
                          <a:effectLst/>
                          <a:hlinkClick r:id="rId5">
                            <a:extLst>
                              <a:ext uri="{A12FA001-AC4F-418D-AE19-62706E023703}">
                                <ahyp:hlinkClr xmlns:ahyp="http://schemas.microsoft.com/office/drawing/2018/hyperlinkcolor" val="tx"/>
                              </a:ext>
                            </a:extLst>
                          </a:hlinkClick>
                        </a:rPr>
                        <a:t>[^0-9]</a:t>
                      </a:r>
                      <a:endParaRPr lang="en-IN">
                        <a:solidFill>
                          <a:schemeClr val="tx1"/>
                        </a:solidFill>
                        <a:effectLst/>
                      </a:endParaRPr>
                    </a:p>
                  </a:txBody>
                  <a:tcPr marL="121920" marR="60960" marT="60960" marB="60960"/>
                </a:tc>
                <a:tc>
                  <a:txBody>
                    <a:bodyPr/>
                    <a:lstStyle/>
                    <a:p>
                      <a:pPr algn="l" fontAlgn="t"/>
                      <a:r>
                        <a:rPr lang="en-IN">
                          <a:solidFill>
                            <a:schemeClr val="tx1"/>
                          </a:solidFill>
                          <a:effectLst/>
                        </a:rPr>
                        <a:t>Find any character NOT between the brackets (any non-digit)</a:t>
                      </a:r>
                    </a:p>
                  </a:txBody>
                  <a:tcPr marL="60960" marR="60960" marT="60960" marB="60960"/>
                </a:tc>
                <a:extLst>
                  <a:ext uri="{0D108BD9-81ED-4DB2-BD59-A6C34878D82A}">
                    <a16:rowId xmlns:a16="http://schemas.microsoft.com/office/drawing/2014/main" val="2529996568"/>
                  </a:ext>
                </a:extLst>
              </a:tr>
              <a:tr h="370840">
                <a:tc>
                  <a:txBody>
                    <a:bodyPr/>
                    <a:lstStyle/>
                    <a:p>
                      <a:pPr algn="l" fontAlgn="t"/>
                      <a:r>
                        <a:rPr lang="en-IN" dirty="0">
                          <a:solidFill>
                            <a:schemeClr val="tx1"/>
                          </a:solidFill>
                          <a:effectLst/>
                          <a:hlinkClick r:id="rId6">
                            <a:extLst>
                              <a:ext uri="{A12FA001-AC4F-418D-AE19-62706E023703}">
                                <ahyp:hlinkClr xmlns:ahyp="http://schemas.microsoft.com/office/drawing/2018/hyperlinkcolor" val="tx"/>
                              </a:ext>
                            </a:extLst>
                          </a:hlinkClick>
                        </a:rPr>
                        <a:t>(</a:t>
                      </a:r>
                      <a:r>
                        <a:rPr lang="en-IN" dirty="0" err="1">
                          <a:solidFill>
                            <a:schemeClr val="tx1"/>
                          </a:solidFill>
                          <a:effectLst/>
                          <a:hlinkClick r:id="rId6">
                            <a:extLst>
                              <a:ext uri="{A12FA001-AC4F-418D-AE19-62706E023703}">
                                <ahyp:hlinkClr xmlns:ahyp="http://schemas.microsoft.com/office/drawing/2018/hyperlinkcolor" val="tx"/>
                              </a:ext>
                            </a:extLst>
                          </a:hlinkClick>
                        </a:rPr>
                        <a:t>x|y</a:t>
                      </a:r>
                      <a:r>
                        <a:rPr lang="en-IN" dirty="0">
                          <a:solidFill>
                            <a:schemeClr val="tx1"/>
                          </a:solidFill>
                          <a:effectLst/>
                          <a:hlinkClick r:id="rId6">
                            <a:extLst>
                              <a:ext uri="{A12FA001-AC4F-418D-AE19-62706E023703}">
                                <ahyp:hlinkClr xmlns:ahyp="http://schemas.microsoft.com/office/drawing/2018/hyperlinkcolor" val="tx"/>
                              </a:ext>
                            </a:extLst>
                          </a:hlinkClick>
                        </a:rPr>
                        <a:t>)</a:t>
                      </a:r>
                      <a:endParaRPr lang="en-IN" dirty="0">
                        <a:solidFill>
                          <a:schemeClr val="tx1"/>
                        </a:solidFill>
                        <a:effectLst/>
                      </a:endParaRPr>
                    </a:p>
                  </a:txBody>
                  <a:tcPr marL="121920" marR="60960" marT="60960" marB="60960"/>
                </a:tc>
                <a:tc>
                  <a:txBody>
                    <a:bodyPr/>
                    <a:lstStyle/>
                    <a:p>
                      <a:pPr algn="l" fontAlgn="t"/>
                      <a:r>
                        <a:rPr lang="en-IN" dirty="0">
                          <a:solidFill>
                            <a:schemeClr val="tx1"/>
                          </a:solidFill>
                          <a:effectLst/>
                        </a:rPr>
                        <a:t>Find any of the alternatives specified</a:t>
                      </a:r>
                    </a:p>
                  </a:txBody>
                  <a:tcPr marL="60960" marR="60960" marT="60960" marB="60960"/>
                </a:tc>
                <a:extLst>
                  <a:ext uri="{0D108BD9-81ED-4DB2-BD59-A6C34878D82A}">
                    <a16:rowId xmlns:a16="http://schemas.microsoft.com/office/drawing/2014/main" val="2622356819"/>
                  </a:ext>
                </a:extLst>
              </a:tr>
            </a:tbl>
          </a:graphicData>
        </a:graphic>
      </p:graphicFrame>
    </p:spTree>
    <p:extLst>
      <p:ext uri="{BB962C8B-B14F-4D97-AF65-F5344CB8AC3E}">
        <p14:creationId xmlns:p14="http://schemas.microsoft.com/office/powerpoint/2010/main" val="31509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Client V/S Server Side Scripting</a:t>
            </a:r>
          </a:p>
        </p:txBody>
      </p:sp>
      <p:graphicFrame>
        <p:nvGraphicFramePr>
          <p:cNvPr id="5" name="Content Placeholder 3"/>
          <p:cNvGraphicFramePr>
            <a:graphicFrameLocks/>
          </p:cNvGraphicFramePr>
          <p:nvPr>
            <p:extLst>
              <p:ext uri="{D42A27DB-BD31-4B8C-83A1-F6EECF244321}">
                <p14:modId xmlns:p14="http://schemas.microsoft.com/office/powerpoint/2010/main" val="3681053151"/>
              </p:ext>
            </p:extLst>
          </p:nvPr>
        </p:nvGraphicFramePr>
        <p:xfrm>
          <a:off x="178722" y="795251"/>
          <a:ext cx="11542222" cy="4455160"/>
        </p:xfrm>
        <a:graphic>
          <a:graphicData uri="http://schemas.openxmlformats.org/drawingml/2006/table">
            <a:tbl>
              <a:tblPr firstRow="1" bandRow="1">
                <a:tableStyleId>{00A15C55-8517-42AA-B614-E9B94910E393}</a:tableStyleId>
              </a:tblPr>
              <a:tblGrid>
                <a:gridCol w="5771111">
                  <a:extLst>
                    <a:ext uri="{9D8B030D-6E8A-4147-A177-3AD203B41FA5}">
                      <a16:colId xmlns:a16="http://schemas.microsoft.com/office/drawing/2014/main" val="20000"/>
                    </a:ext>
                  </a:extLst>
                </a:gridCol>
                <a:gridCol w="5771111">
                  <a:extLst>
                    <a:ext uri="{9D8B030D-6E8A-4147-A177-3AD203B41FA5}">
                      <a16:colId xmlns:a16="http://schemas.microsoft.com/office/drawing/2014/main" val="20001"/>
                    </a:ext>
                  </a:extLst>
                </a:gridCol>
              </a:tblGrid>
              <a:tr h="370840">
                <a:tc>
                  <a:txBody>
                    <a:bodyPr/>
                    <a:lstStyle/>
                    <a:p>
                      <a:pPr algn="ctr"/>
                      <a:r>
                        <a:rPr lang="en-US" sz="2000" dirty="0"/>
                        <a:t>Server</a:t>
                      </a:r>
                      <a:r>
                        <a:rPr lang="en-US" sz="2000" baseline="0" dirty="0"/>
                        <a:t> Side Scripting</a:t>
                      </a:r>
                      <a:endParaRPr lang="en-US" sz="2000" dirty="0"/>
                    </a:p>
                  </a:txBody>
                  <a:tcPr/>
                </a:tc>
                <a:tc>
                  <a:txBody>
                    <a:bodyPr/>
                    <a:lstStyle/>
                    <a:p>
                      <a:pPr algn="ctr"/>
                      <a:r>
                        <a:rPr lang="en-US" sz="2000" dirty="0"/>
                        <a:t>Client Side Scripting</a:t>
                      </a:r>
                    </a:p>
                  </a:txBody>
                  <a:tcPr/>
                </a:tc>
                <a:extLst>
                  <a:ext uri="{0D108BD9-81ED-4DB2-BD59-A6C34878D82A}">
                    <a16:rowId xmlns:a16="http://schemas.microsoft.com/office/drawing/2014/main" val="10000"/>
                  </a:ext>
                </a:extLst>
              </a:tr>
              <a:tr h="370840">
                <a:tc>
                  <a:txBody>
                    <a:bodyPr/>
                    <a:lstStyle/>
                    <a:p>
                      <a:pPr algn="just"/>
                      <a:r>
                        <a:rPr lang="en-US" sz="2000" kern="1200" dirty="0"/>
                        <a:t>Server side scripting is used to create dynamic pages based on a number of conditions when the users browser makes a request to the server.</a:t>
                      </a:r>
                      <a:endParaRPr lang="en-US" sz="2000" dirty="0"/>
                    </a:p>
                  </a:txBody>
                  <a:tcPr/>
                </a:tc>
                <a:tc>
                  <a:txBody>
                    <a:bodyPr/>
                    <a:lstStyle/>
                    <a:p>
                      <a:pPr algn="just"/>
                      <a:r>
                        <a:rPr lang="en-US" sz="2000" kern="1200" dirty="0"/>
                        <a:t>Client side scripting is used when the users browser already has all the code and the page is altered on the basis of the users input.</a:t>
                      </a:r>
                      <a:endParaRPr lang="en-US" sz="2000" dirty="0"/>
                    </a:p>
                  </a:txBody>
                  <a:tcPr/>
                </a:tc>
                <a:extLst>
                  <a:ext uri="{0D108BD9-81ED-4DB2-BD59-A6C34878D82A}">
                    <a16:rowId xmlns:a16="http://schemas.microsoft.com/office/drawing/2014/main" val="10001"/>
                  </a:ext>
                </a:extLst>
              </a:tr>
              <a:tr h="370840">
                <a:tc>
                  <a:txBody>
                    <a:bodyPr/>
                    <a:lstStyle/>
                    <a:p>
                      <a:pPr algn="just"/>
                      <a:r>
                        <a:rPr lang="en-US" sz="2000" kern="1200" dirty="0"/>
                        <a:t>The Web Server executes the server side scripting that produces the page to be sent to the browser.</a:t>
                      </a:r>
                      <a:endParaRPr lang="en-US" sz="2000" dirty="0"/>
                    </a:p>
                  </a:txBody>
                  <a:tcPr/>
                </a:tc>
                <a:tc>
                  <a:txBody>
                    <a:bodyPr/>
                    <a:lstStyle/>
                    <a:p>
                      <a:pPr algn="just"/>
                      <a:r>
                        <a:rPr lang="en-US" sz="2000" kern="1200" dirty="0"/>
                        <a:t>The Web Browser executes the client side scripting that resides at the user’s computer.</a:t>
                      </a:r>
                      <a:endParaRPr lang="en-US" sz="2000" dirty="0"/>
                    </a:p>
                  </a:txBody>
                  <a:tcPr/>
                </a:tc>
                <a:extLst>
                  <a:ext uri="{0D108BD9-81ED-4DB2-BD59-A6C34878D82A}">
                    <a16:rowId xmlns:a16="http://schemas.microsoft.com/office/drawing/2014/main" val="10002"/>
                  </a:ext>
                </a:extLst>
              </a:tr>
              <a:tr h="370840">
                <a:tc>
                  <a:txBody>
                    <a:bodyPr/>
                    <a:lstStyle/>
                    <a:p>
                      <a:pPr algn="just"/>
                      <a:r>
                        <a:rPr lang="en-US" sz="2000" kern="1200" dirty="0"/>
                        <a:t>Server side scripting is used to connect to the databases and files that reside on the web server.</a:t>
                      </a:r>
                      <a:endParaRPr lang="en-US" sz="2000" dirty="0"/>
                    </a:p>
                  </a:txBody>
                  <a:tcPr/>
                </a:tc>
                <a:tc>
                  <a:txBody>
                    <a:bodyPr/>
                    <a:lstStyle/>
                    <a:p>
                      <a:pPr algn="just"/>
                      <a:r>
                        <a:rPr lang="en-US" sz="2000" kern="1200" dirty="0"/>
                        <a:t>Client side scripting cannot be used to connect to the databases and</a:t>
                      </a:r>
                      <a:r>
                        <a:rPr lang="en-US" sz="2000" kern="1200" baseline="0" dirty="0"/>
                        <a:t> files</a:t>
                      </a:r>
                      <a:r>
                        <a:rPr lang="en-US" sz="2000" kern="1200" dirty="0"/>
                        <a:t> on the web server.</a:t>
                      </a:r>
                      <a:endParaRPr lang="en-US" sz="2000" dirty="0"/>
                    </a:p>
                  </a:txBody>
                  <a:tcPr/>
                </a:tc>
                <a:extLst>
                  <a:ext uri="{0D108BD9-81ED-4DB2-BD59-A6C34878D82A}">
                    <a16:rowId xmlns:a16="http://schemas.microsoft.com/office/drawing/2014/main" val="10003"/>
                  </a:ext>
                </a:extLst>
              </a:tr>
              <a:tr h="370840">
                <a:tc>
                  <a:txBody>
                    <a:bodyPr/>
                    <a:lstStyle/>
                    <a:p>
                      <a:pPr algn="just"/>
                      <a:r>
                        <a:rPr lang="en-US" sz="1800" kern="1200" dirty="0"/>
                        <a:t>Server</a:t>
                      </a:r>
                      <a:r>
                        <a:rPr lang="en-US" sz="1800" kern="1200" baseline="0" dirty="0"/>
                        <a:t> resources can be accessed by the server side scripting.</a:t>
                      </a:r>
                      <a:endParaRPr lang="en-US" dirty="0"/>
                    </a:p>
                  </a:txBody>
                  <a:tcPr/>
                </a:tc>
                <a:tc>
                  <a:txBody>
                    <a:bodyPr/>
                    <a:lstStyle/>
                    <a:p>
                      <a:pPr algn="just"/>
                      <a:r>
                        <a:rPr lang="en-US" sz="1800" kern="1200" dirty="0"/>
                        <a:t>Browser</a:t>
                      </a:r>
                      <a:r>
                        <a:rPr lang="en-US" sz="1800" kern="1200" baseline="0" dirty="0"/>
                        <a:t> resources can be accessed by the client side scripting.</a:t>
                      </a:r>
                      <a:endParaRPr lang="en-US" dirty="0"/>
                    </a:p>
                  </a:txBody>
                  <a:tcPr/>
                </a:tc>
                <a:extLst>
                  <a:ext uri="{0D108BD9-81ED-4DB2-BD59-A6C34878D82A}">
                    <a16:rowId xmlns:a16="http://schemas.microsoft.com/office/drawing/2014/main" val="1801404210"/>
                  </a:ext>
                </a:extLst>
              </a:tr>
              <a:tr h="370840">
                <a:tc>
                  <a:txBody>
                    <a:bodyPr/>
                    <a:lstStyle/>
                    <a:p>
                      <a:pPr algn="just"/>
                      <a:r>
                        <a:rPr lang="en-US" sz="1800" kern="1200" dirty="0"/>
                        <a:t>Server side scripting can’t be blocked by the user.</a:t>
                      </a:r>
                      <a:endParaRPr lang="en-US" dirty="0"/>
                    </a:p>
                  </a:txBody>
                  <a:tcPr/>
                </a:tc>
                <a:tc>
                  <a:txBody>
                    <a:bodyPr/>
                    <a:lstStyle/>
                    <a:p>
                      <a:pPr algn="just"/>
                      <a:r>
                        <a:rPr lang="en-US" sz="1800" kern="1200" dirty="0"/>
                        <a:t>Client side scripting is possible to be blocked by the user.</a:t>
                      </a:r>
                      <a:endParaRPr lang="en-US" dirty="0"/>
                    </a:p>
                  </a:txBody>
                  <a:tcPr/>
                </a:tc>
                <a:extLst>
                  <a:ext uri="{0D108BD9-81ED-4DB2-BD59-A6C34878D82A}">
                    <a16:rowId xmlns:a16="http://schemas.microsoft.com/office/drawing/2014/main" val="1067273316"/>
                  </a:ext>
                </a:extLst>
              </a:tr>
              <a:tr h="370840">
                <a:tc>
                  <a:txBody>
                    <a:bodyPr/>
                    <a:lstStyle/>
                    <a:p>
                      <a:pPr algn="just"/>
                      <a:r>
                        <a:rPr lang="en-US" sz="1800" kern="1200" dirty="0"/>
                        <a:t>Examples of Server side scripting languages : PHP, JSP,  ASP, </a:t>
                      </a:r>
                      <a:r>
                        <a:rPr lang="en-US" sz="1800" kern="1200" dirty="0" err="1"/>
                        <a:t>ASP.Net</a:t>
                      </a:r>
                      <a:r>
                        <a:rPr lang="en-US" sz="1800" kern="1200" dirty="0"/>
                        <a:t>, Ruby, Perl and many more.</a:t>
                      </a:r>
                      <a:endParaRPr lang="en-US" dirty="0"/>
                    </a:p>
                  </a:txBody>
                  <a:tcPr/>
                </a:tc>
                <a:tc>
                  <a:txBody>
                    <a:bodyPr/>
                    <a:lstStyle/>
                    <a:p>
                      <a:pPr algn="just"/>
                      <a:r>
                        <a:rPr lang="en-US" sz="1800" kern="1200" dirty="0"/>
                        <a:t>Examples of Client side scripting languages : </a:t>
                      </a:r>
                      <a:r>
                        <a:rPr lang="en-US" sz="1800" kern="1200" dirty="0" err="1"/>
                        <a:t>Javascript</a:t>
                      </a:r>
                      <a:r>
                        <a:rPr lang="en-US" sz="1800" kern="1200" dirty="0"/>
                        <a:t>, VB script, etc.</a:t>
                      </a:r>
                      <a:endParaRPr lang="en-US" dirty="0"/>
                    </a:p>
                  </a:txBody>
                  <a:tcPr/>
                </a:tc>
                <a:extLst>
                  <a:ext uri="{0D108BD9-81ED-4DB2-BD59-A6C34878D82A}">
                    <a16:rowId xmlns:a16="http://schemas.microsoft.com/office/drawing/2014/main" val="1954217913"/>
                  </a:ext>
                </a:extLst>
              </a:tr>
            </a:tbl>
          </a:graphicData>
        </a:graphic>
      </p:graphicFrame>
      <p:sp>
        <p:nvSpPr>
          <p:cNvPr id="9" name="Rectangle 8"/>
          <p:cNvSpPr/>
          <p:nvPr/>
        </p:nvSpPr>
        <p:spPr>
          <a:xfrm>
            <a:off x="178722" y="1177599"/>
            <a:ext cx="11542222" cy="1008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78722" y="2186247"/>
            <a:ext cx="11542222" cy="714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78722" y="2901143"/>
            <a:ext cx="11542222" cy="6816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78722" y="3616039"/>
            <a:ext cx="11542222" cy="6234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78722" y="4239491"/>
            <a:ext cx="11542222" cy="3491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78722" y="4588625"/>
            <a:ext cx="11542222" cy="6617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14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0" nodeType="clickEffect">
                                  <p:stCondLst>
                                    <p:cond delay="0"/>
                                  </p:stCondLst>
                                  <p:childTnLst>
                                    <p:animEffect transition="out" filter="blinds(horizontal)">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0" nodeType="clickEffect">
                                  <p:stCondLst>
                                    <p:cond delay="0"/>
                                  </p:stCondLst>
                                  <p:childTnLst>
                                    <p:animEffect transition="out" filter="blinds(horizontal)">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0" nodeType="clickEffect">
                                  <p:stCondLst>
                                    <p:cond delay="0"/>
                                  </p:stCondLst>
                                  <p:childTnLst>
                                    <p:animEffect transition="out" filter="blinds(horizontal)">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grpId="0" nodeType="clickEffect">
                                  <p:stCondLst>
                                    <p:cond delay="0"/>
                                  </p:stCondLst>
                                  <p:childTnLst>
                                    <p:animEffect transition="out" filter="blinds(horizontal)">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0" nodeType="clickEffect">
                                  <p:stCondLst>
                                    <p:cond delay="0"/>
                                  </p:stCondLst>
                                  <p:childTnLst>
                                    <p:animEffect transition="out" filter="blinds(horizontal)">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0" nodeType="clickEffect">
                                  <p:stCondLst>
                                    <p:cond delay="0"/>
                                  </p:stCondLst>
                                  <p:childTnLst>
                                    <p:animEffect transition="out" filter="blinds(horizontal)">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77AE-1BB6-428A-A626-203B5E3C50CA}"/>
              </a:ext>
            </a:extLst>
          </p:cNvPr>
          <p:cNvSpPr>
            <a:spLocks noGrp="1"/>
          </p:cNvSpPr>
          <p:nvPr>
            <p:ph type="title"/>
          </p:nvPr>
        </p:nvSpPr>
        <p:spPr/>
        <p:txBody>
          <a:bodyPr/>
          <a:lstStyle/>
          <a:p>
            <a:endParaRPr lang="en-IN" dirty="0"/>
          </a:p>
        </p:txBody>
      </p:sp>
      <p:graphicFrame>
        <p:nvGraphicFramePr>
          <p:cNvPr id="4" name="Table 4">
            <a:extLst>
              <a:ext uri="{FF2B5EF4-FFF2-40B4-BE49-F238E27FC236}">
                <a16:creationId xmlns:a16="http://schemas.microsoft.com/office/drawing/2014/main" id="{12785372-FDA9-45A0-B229-5C8E2276FCE1}"/>
              </a:ext>
            </a:extLst>
          </p:cNvPr>
          <p:cNvGraphicFramePr>
            <a:graphicFrameLocks noGrp="1"/>
          </p:cNvGraphicFramePr>
          <p:nvPr>
            <p:ph idx="1"/>
            <p:extLst>
              <p:ext uri="{D42A27DB-BD31-4B8C-83A1-F6EECF244321}">
                <p14:modId xmlns:p14="http://schemas.microsoft.com/office/powerpoint/2010/main" val="1410947270"/>
              </p:ext>
            </p:extLst>
          </p:nvPr>
        </p:nvGraphicFramePr>
        <p:xfrm>
          <a:off x="2696547" y="1476881"/>
          <a:ext cx="5953482" cy="4389120"/>
        </p:xfrm>
        <a:graphic>
          <a:graphicData uri="http://schemas.openxmlformats.org/drawingml/2006/table">
            <a:tbl>
              <a:tblPr firstRow="1" bandRow="1">
                <a:tableStyleId>{5C22544A-7EE6-4342-B048-85BDC9FD1C3A}</a:tableStyleId>
              </a:tblPr>
              <a:tblGrid>
                <a:gridCol w="1810415">
                  <a:extLst>
                    <a:ext uri="{9D8B030D-6E8A-4147-A177-3AD203B41FA5}">
                      <a16:colId xmlns:a16="http://schemas.microsoft.com/office/drawing/2014/main" val="89174049"/>
                    </a:ext>
                  </a:extLst>
                </a:gridCol>
                <a:gridCol w="4143067">
                  <a:extLst>
                    <a:ext uri="{9D8B030D-6E8A-4147-A177-3AD203B41FA5}">
                      <a16:colId xmlns:a16="http://schemas.microsoft.com/office/drawing/2014/main" val="3751752051"/>
                    </a:ext>
                  </a:extLst>
                </a:gridCol>
              </a:tblGrid>
              <a:tr h="0">
                <a:tc>
                  <a:txBody>
                    <a:bodyPr/>
                    <a:lstStyle/>
                    <a:p>
                      <a:pPr algn="l" fontAlgn="t"/>
                      <a:r>
                        <a:rPr lang="en-IN" dirty="0">
                          <a:effectLst/>
                        </a:rPr>
                        <a:t>Metacharacter</a:t>
                      </a:r>
                    </a:p>
                  </a:txBody>
                  <a:tcPr marL="121920" marR="60960" marT="60960" marB="60960"/>
                </a:tc>
                <a:tc>
                  <a:txBody>
                    <a:bodyPr/>
                    <a:lstStyle/>
                    <a:p>
                      <a:pPr algn="l" fontAlgn="t"/>
                      <a:r>
                        <a:rPr lang="en-IN">
                          <a:effectLst/>
                        </a:rPr>
                        <a:t>Description</a:t>
                      </a:r>
                    </a:p>
                  </a:txBody>
                  <a:tcPr marL="60960" marR="60960" marT="60960" marB="60960"/>
                </a:tc>
                <a:extLst>
                  <a:ext uri="{0D108BD9-81ED-4DB2-BD59-A6C34878D82A}">
                    <a16:rowId xmlns:a16="http://schemas.microsoft.com/office/drawing/2014/main" val="1998777381"/>
                  </a:ext>
                </a:extLst>
              </a:tr>
              <a:tr h="370840">
                <a:tc>
                  <a:txBody>
                    <a:bodyPr/>
                    <a:lstStyle/>
                    <a:p>
                      <a:pPr algn="l" fontAlgn="t"/>
                      <a:r>
                        <a:rPr lang="en-IN" dirty="0">
                          <a:solidFill>
                            <a:schemeClr val="tx1"/>
                          </a:solidFill>
                          <a:effectLst/>
                          <a:hlinkClick r:id="rId2">
                            <a:extLst>
                              <a:ext uri="{A12FA001-AC4F-418D-AE19-62706E023703}">
                                <ahyp:hlinkClr xmlns:ahyp="http://schemas.microsoft.com/office/drawing/2018/hyperlinkcolor" val="tx"/>
                              </a:ext>
                            </a:extLst>
                          </a:hlinkClick>
                        </a:rPr>
                        <a:t>.</a:t>
                      </a:r>
                      <a:endParaRPr lang="en-IN" dirty="0">
                        <a:solidFill>
                          <a:schemeClr val="tx1"/>
                        </a:solidFill>
                        <a:effectLst/>
                      </a:endParaRPr>
                    </a:p>
                  </a:txBody>
                  <a:tcPr marL="121920" marR="60960" marT="60960" marB="60960"/>
                </a:tc>
                <a:tc>
                  <a:txBody>
                    <a:bodyPr/>
                    <a:lstStyle/>
                    <a:p>
                      <a:pPr algn="l" fontAlgn="t"/>
                      <a:r>
                        <a:rPr lang="en-IN">
                          <a:effectLst/>
                        </a:rPr>
                        <a:t>Find a single character, except newline or line terminator</a:t>
                      </a:r>
                    </a:p>
                  </a:txBody>
                  <a:tcPr marL="60960" marR="60960" marT="60960" marB="60960"/>
                </a:tc>
                <a:extLst>
                  <a:ext uri="{0D108BD9-81ED-4DB2-BD59-A6C34878D82A}">
                    <a16:rowId xmlns:a16="http://schemas.microsoft.com/office/drawing/2014/main" val="1996222083"/>
                  </a:ext>
                </a:extLst>
              </a:tr>
              <a:tr h="370840">
                <a:tc>
                  <a:txBody>
                    <a:bodyPr/>
                    <a:lstStyle/>
                    <a:p>
                      <a:pPr algn="l" fontAlgn="t"/>
                      <a:r>
                        <a:rPr lang="en-IN" dirty="0">
                          <a:solidFill>
                            <a:schemeClr val="tx1"/>
                          </a:solidFill>
                          <a:effectLst/>
                          <a:hlinkClick r:id="rId3">
                            <a:extLst>
                              <a:ext uri="{A12FA001-AC4F-418D-AE19-62706E023703}">
                                <ahyp:hlinkClr xmlns:ahyp="http://schemas.microsoft.com/office/drawing/2018/hyperlinkcolor" val="tx"/>
                              </a:ext>
                            </a:extLst>
                          </a:hlinkClick>
                        </a:rPr>
                        <a:t>\w</a:t>
                      </a:r>
                      <a:endParaRPr lang="en-IN" dirty="0">
                        <a:solidFill>
                          <a:schemeClr val="tx1"/>
                        </a:solidFill>
                        <a:effectLst/>
                      </a:endParaRPr>
                    </a:p>
                  </a:txBody>
                  <a:tcPr marL="121920" marR="60960" marT="60960" marB="60960"/>
                </a:tc>
                <a:tc>
                  <a:txBody>
                    <a:bodyPr/>
                    <a:lstStyle/>
                    <a:p>
                      <a:pPr algn="l" fontAlgn="t"/>
                      <a:r>
                        <a:rPr lang="en-IN">
                          <a:effectLst/>
                        </a:rPr>
                        <a:t>Find a word character</a:t>
                      </a:r>
                    </a:p>
                  </a:txBody>
                  <a:tcPr marL="60960" marR="60960" marT="60960" marB="60960"/>
                </a:tc>
                <a:extLst>
                  <a:ext uri="{0D108BD9-81ED-4DB2-BD59-A6C34878D82A}">
                    <a16:rowId xmlns:a16="http://schemas.microsoft.com/office/drawing/2014/main" val="164040794"/>
                  </a:ext>
                </a:extLst>
              </a:tr>
              <a:tr h="370840">
                <a:tc>
                  <a:txBody>
                    <a:bodyPr/>
                    <a:lstStyle/>
                    <a:p>
                      <a:pPr algn="l" fontAlgn="t"/>
                      <a:r>
                        <a:rPr lang="en-IN" dirty="0">
                          <a:solidFill>
                            <a:schemeClr val="tx1"/>
                          </a:solidFill>
                          <a:effectLst/>
                          <a:hlinkClick r:id="rId4">
                            <a:extLst>
                              <a:ext uri="{A12FA001-AC4F-418D-AE19-62706E023703}">
                                <ahyp:hlinkClr xmlns:ahyp="http://schemas.microsoft.com/office/drawing/2018/hyperlinkcolor" val="tx"/>
                              </a:ext>
                            </a:extLst>
                          </a:hlinkClick>
                        </a:rPr>
                        <a:t>\W</a:t>
                      </a:r>
                      <a:endParaRPr lang="en-IN" dirty="0">
                        <a:solidFill>
                          <a:schemeClr val="tx1"/>
                        </a:solidFill>
                        <a:effectLst/>
                      </a:endParaRPr>
                    </a:p>
                  </a:txBody>
                  <a:tcPr marL="121920" marR="60960" marT="60960" marB="60960"/>
                </a:tc>
                <a:tc>
                  <a:txBody>
                    <a:bodyPr/>
                    <a:lstStyle/>
                    <a:p>
                      <a:pPr algn="l" fontAlgn="t"/>
                      <a:r>
                        <a:rPr lang="en-IN">
                          <a:effectLst/>
                        </a:rPr>
                        <a:t>Find a non-word character</a:t>
                      </a:r>
                    </a:p>
                  </a:txBody>
                  <a:tcPr marL="60960" marR="60960" marT="60960" marB="60960"/>
                </a:tc>
                <a:extLst>
                  <a:ext uri="{0D108BD9-81ED-4DB2-BD59-A6C34878D82A}">
                    <a16:rowId xmlns:a16="http://schemas.microsoft.com/office/drawing/2014/main" val="3467116102"/>
                  </a:ext>
                </a:extLst>
              </a:tr>
              <a:tr h="370840">
                <a:tc>
                  <a:txBody>
                    <a:bodyPr/>
                    <a:lstStyle/>
                    <a:p>
                      <a:pPr algn="l" fontAlgn="t"/>
                      <a:r>
                        <a:rPr lang="en-IN" dirty="0">
                          <a:solidFill>
                            <a:schemeClr val="tx1"/>
                          </a:solidFill>
                          <a:effectLst/>
                          <a:hlinkClick r:id="rId5">
                            <a:extLst>
                              <a:ext uri="{A12FA001-AC4F-418D-AE19-62706E023703}">
                                <ahyp:hlinkClr xmlns:ahyp="http://schemas.microsoft.com/office/drawing/2018/hyperlinkcolor" val="tx"/>
                              </a:ext>
                            </a:extLst>
                          </a:hlinkClick>
                        </a:rPr>
                        <a:t>\d</a:t>
                      </a:r>
                      <a:endParaRPr lang="en-IN" dirty="0">
                        <a:solidFill>
                          <a:schemeClr val="tx1"/>
                        </a:solidFill>
                        <a:effectLst/>
                      </a:endParaRPr>
                    </a:p>
                  </a:txBody>
                  <a:tcPr marL="121920" marR="60960" marT="60960" marB="60960"/>
                </a:tc>
                <a:tc>
                  <a:txBody>
                    <a:bodyPr/>
                    <a:lstStyle/>
                    <a:p>
                      <a:pPr algn="l" fontAlgn="t"/>
                      <a:r>
                        <a:rPr lang="en-IN">
                          <a:effectLst/>
                        </a:rPr>
                        <a:t>Find a digit</a:t>
                      </a:r>
                    </a:p>
                  </a:txBody>
                  <a:tcPr marL="60960" marR="60960" marT="60960" marB="60960"/>
                </a:tc>
                <a:extLst>
                  <a:ext uri="{0D108BD9-81ED-4DB2-BD59-A6C34878D82A}">
                    <a16:rowId xmlns:a16="http://schemas.microsoft.com/office/drawing/2014/main" val="3618435302"/>
                  </a:ext>
                </a:extLst>
              </a:tr>
              <a:tr h="370840">
                <a:tc>
                  <a:txBody>
                    <a:bodyPr/>
                    <a:lstStyle/>
                    <a:p>
                      <a:pPr algn="l" fontAlgn="t"/>
                      <a:r>
                        <a:rPr lang="en-IN" dirty="0">
                          <a:solidFill>
                            <a:schemeClr val="tx1"/>
                          </a:solidFill>
                          <a:effectLst/>
                          <a:hlinkClick r:id="rId6">
                            <a:extLst>
                              <a:ext uri="{A12FA001-AC4F-418D-AE19-62706E023703}">
                                <ahyp:hlinkClr xmlns:ahyp="http://schemas.microsoft.com/office/drawing/2018/hyperlinkcolor" val="tx"/>
                              </a:ext>
                            </a:extLst>
                          </a:hlinkClick>
                        </a:rPr>
                        <a:t>\D</a:t>
                      </a:r>
                      <a:endParaRPr lang="en-IN" dirty="0">
                        <a:solidFill>
                          <a:schemeClr val="tx1"/>
                        </a:solidFill>
                        <a:effectLst/>
                      </a:endParaRPr>
                    </a:p>
                  </a:txBody>
                  <a:tcPr marL="121920" marR="60960" marT="60960" marB="60960"/>
                </a:tc>
                <a:tc>
                  <a:txBody>
                    <a:bodyPr/>
                    <a:lstStyle/>
                    <a:p>
                      <a:pPr algn="l" fontAlgn="t"/>
                      <a:r>
                        <a:rPr lang="en-IN">
                          <a:effectLst/>
                        </a:rPr>
                        <a:t>Find a non-digit character</a:t>
                      </a:r>
                    </a:p>
                  </a:txBody>
                  <a:tcPr marL="60960" marR="60960" marT="60960" marB="60960"/>
                </a:tc>
                <a:extLst>
                  <a:ext uri="{0D108BD9-81ED-4DB2-BD59-A6C34878D82A}">
                    <a16:rowId xmlns:a16="http://schemas.microsoft.com/office/drawing/2014/main" val="3771256032"/>
                  </a:ext>
                </a:extLst>
              </a:tr>
              <a:tr h="370840">
                <a:tc>
                  <a:txBody>
                    <a:bodyPr/>
                    <a:lstStyle/>
                    <a:p>
                      <a:pPr algn="l" fontAlgn="t"/>
                      <a:r>
                        <a:rPr lang="en-IN" dirty="0">
                          <a:solidFill>
                            <a:schemeClr val="tx1"/>
                          </a:solidFill>
                          <a:effectLst/>
                          <a:hlinkClick r:id="rId7">
                            <a:extLst>
                              <a:ext uri="{A12FA001-AC4F-418D-AE19-62706E023703}">
                                <ahyp:hlinkClr xmlns:ahyp="http://schemas.microsoft.com/office/drawing/2018/hyperlinkcolor" val="tx"/>
                              </a:ext>
                            </a:extLst>
                          </a:hlinkClick>
                        </a:rPr>
                        <a:t>\s</a:t>
                      </a:r>
                      <a:endParaRPr lang="en-IN" dirty="0">
                        <a:solidFill>
                          <a:schemeClr val="tx1"/>
                        </a:solidFill>
                        <a:effectLst/>
                      </a:endParaRPr>
                    </a:p>
                  </a:txBody>
                  <a:tcPr marL="121920" marR="60960" marT="60960" marB="60960"/>
                </a:tc>
                <a:tc>
                  <a:txBody>
                    <a:bodyPr/>
                    <a:lstStyle/>
                    <a:p>
                      <a:pPr algn="l" fontAlgn="t"/>
                      <a:r>
                        <a:rPr lang="en-IN">
                          <a:effectLst/>
                        </a:rPr>
                        <a:t>Find a whitespace character</a:t>
                      </a:r>
                    </a:p>
                  </a:txBody>
                  <a:tcPr marL="60960" marR="60960" marT="60960" marB="60960"/>
                </a:tc>
                <a:extLst>
                  <a:ext uri="{0D108BD9-81ED-4DB2-BD59-A6C34878D82A}">
                    <a16:rowId xmlns:a16="http://schemas.microsoft.com/office/drawing/2014/main" val="2552982209"/>
                  </a:ext>
                </a:extLst>
              </a:tr>
              <a:tr h="370840">
                <a:tc>
                  <a:txBody>
                    <a:bodyPr/>
                    <a:lstStyle/>
                    <a:p>
                      <a:pPr algn="l" fontAlgn="t"/>
                      <a:r>
                        <a:rPr lang="en-IN" dirty="0">
                          <a:solidFill>
                            <a:schemeClr val="tx1"/>
                          </a:solidFill>
                          <a:effectLst/>
                          <a:hlinkClick r:id="rId8">
                            <a:extLst>
                              <a:ext uri="{A12FA001-AC4F-418D-AE19-62706E023703}">
                                <ahyp:hlinkClr xmlns:ahyp="http://schemas.microsoft.com/office/drawing/2018/hyperlinkcolor" val="tx"/>
                              </a:ext>
                            </a:extLst>
                          </a:hlinkClick>
                        </a:rPr>
                        <a:t>\S</a:t>
                      </a:r>
                      <a:endParaRPr lang="en-IN" dirty="0">
                        <a:solidFill>
                          <a:schemeClr val="tx1"/>
                        </a:solidFill>
                        <a:effectLst/>
                      </a:endParaRPr>
                    </a:p>
                  </a:txBody>
                  <a:tcPr marL="121920" marR="60960" marT="60960" marB="60960"/>
                </a:tc>
                <a:tc>
                  <a:txBody>
                    <a:bodyPr/>
                    <a:lstStyle/>
                    <a:p>
                      <a:pPr algn="l" fontAlgn="t"/>
                      <a:r>
                        <a:rPr lang="en-IN">
                          <a:effectLst/>
                        </a:rPr>
                        <a:t>Find a non-whitespace character</a:t>
                      </a:r>
                    </a:p>
                  </a:txBody>
                  <a:tcPr marL="60960" marR="60960" marT="60960" marB="60960"/>
                </a:tc>
                <a:extLst>
                  <a:ext uri="{0D108BD9-81ED-4DB2-BD59-A6C34878D82A}">
                    <a16:rowId xmlns:a16="http://schemas.microsoft.com/office/drawing/2014/main" val="3062190536"/>
                  </a:ext>
                </a:extLst>
              </a:tr>
              <a:tr h="370840">
                <a:tc>
                  <a:txBody>
                    <a:bodyPr/>
                    <a:lstStyle/>
                    <a:p>
                      <a:pPr algn="l" fontAlgn="t"/>
                      <a:r>
                        <a:rPr lang="en-IN" dirty="0">
                          <a:solidFill>
                            <a:schemeClr val="tx1"/>
                          </a:solidFill>
                          <a:effectLst/>
                          <a:hlinkClick r:id="rId9">
                            <a:extLst>
                              <a:ext uri="{A12FA001-AC4F-418D-AE19-62706E023703}">
                                <ahyp:hlinkClr xmlns:ahyp="http://schemas.microsoft.com/office/drawing/2018/hyperlinkcolor" val="tx"/>
                              </a:ext>
                            </a:extLst>
                          </a:hlinkClick>
                        </a:rPr>
                        <a:t>\b</a:t>
                      </a:r>
                      <a:endParaRPr lang="en-IN" dirty="0">
                        <a:solidFill>
                          <a:schemeClr val="tx1"/>
                        </a:solidFill>
                        <a:effectLst/>
                      </a:endParaRPr>
                    </a:p>
                  </a:txBody>
                  <a:tcPr marL="121920" marR="60960" marT="60960" marB="60960"/>
                </a:tc>
                <a:tc>
                  <a:txBody>
                    <a:bodyPr/>
                    <a:lstStyle/>
                    <a:p>
                      <a:pPr algn="l" fontAlgn="t"/>
                      <a:r>
                        <a:rPr lang="en-IN" dirty="0">
                          <a:effectLst/>
                        </a:rPr>
                        <a:t>Find a match at the beginning/end of a word, beginning like this: \</a:t>
                      </a:r>
                      <a:r>
                        <a:rPr lang="en-IN" dirty="0" err="1">
                          <a:effectLst/>
                        </a:rPr>
                        <a:t>bHI</a:t>
                      </a:r>
                      <a:r>
                        <a:rPr lang="en-IN" dirty="0">
                          <a:effectLst/>
                        </a:rPr>
                        <a:t>, end like this: HI\b</a:t>
                      </a:r>
                    </a:p>
                  </a:txBody>
                  <a:tcPr marL="60960" marR="60960" marT="60960" marB="60960"/>
                </a:tc>
                <a:extLst>
                  <a:ext uri="{0D108BD9-81ED-4DB2-BD59-A6C34878D82A}">
                    <a16:rowId xmlns:a16="http://schemas.microsoft.com/office/drawing/2014/main" val="1311797923"/>
                  </a:ext>
                </a:extLst>
              </a:tr>
            </a:tbl>
          </a:graphicData>
        </a:graphic>
      </p:graphicFrame>
      <p:sp>
        <p:nvSpPr>
          <p:cNvPr id="8" name="TextBox 7">
            <a:extLst>
              <a:ext uri="{FF2B5EF4-FFF2-40B4-BE49-F238E27FC236}">
                <a16:creationId xmlns:a16="http://schemas.microsoft.com/office/drawing/2014/main" id="{A075493C-8775-4B26-8B39-C6CFB21733D3}"/>
              </a:ext>
            </a:extLst>
          </p:cNvPr>
          <p:cNvSpPr txBox="1"/>
          <p:nvPr/>
        </p:nvSpPr>
        <p:spPr>
          <a:xfrm>
            <a:off x="310244" y="797537"/>
            <a:ext cx="11390344" cy="369332"/>
          </a:xfrm>
          <a:prstGeom prst="rect">
            <a:avLst/>
          </a:prstGeom>
          <a:noFill/>
        </p:spPr>
        <p:txBody>
          <a:bodyPr wrap="square">
            <a:spAutoFit/>
          </a:bodyPr>
          <a:lstStyle/>
          <a:p>
            <a:r>
              <a:rPr lang="en-IN" b="0" i="0" dirty="0">
                <a:solidFill>
                  <a:srgbClr val="000000"/>
                </a:solidFill>
                <a:effectLst/>
                <a:latin typeface="Segoe UI" panose="020B0502040204020203" pitchFamily="34" charset="0"/>
              </a:rPr>
              <a:t>Metacharacters </a:t>
            </a:r>
            <a:r>
              <a:rPr lang="en-IN" dirty="0"/>
              <a:t>: Metacharacters are characters with a special meaning:</a:t>
            </a:r>
          </a:p>
        </p:txBody>
      </p:sp>
    </p:spTree>
    <p:extLst>
      <p:ext uri="{BB962C8B-B14F-4D97-AF65-F5344CB8AC3E}">
        <p14:creationId xmlns:p14="http://schemas.microsoft.com/office/powerpoint/2010/main" val="643566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DA9C-3B3B-48B6-B372-9CE868AD4324}"/>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D51A2B2D-AD8D-4C58-83BC-74056063476A}"/>
              </a:ext>
            </a:extLst>
          </p:cNvPr>
          <p:cNvGraphicFramePr>
            <a:graphicFrameLocks noGrp="1"/>
          </p:cNvGraphicFramePr>
          <p:nvPr>
            <p:ph idx="1"/>
            <p:extLst>
              <p:ext uri="{D42A27DB-BD31-4B8C-83A1-F6EECF244321}">
                <p14:modId xmlns:p14="http://schemas.microsoft.com/office/powerpoint/2010/main" val="71069941"/>
              </p:ext>
            </p:extLst>
          </p:nvPr>
        </p:nvGraphicFramePr>
        <p:xfrm>
          <a:off x="1782147" y="1302865"/>
          <a:ext cx="7744958" cy="3718560"/>
        </p:xfrm>
        <a:graphic>
          <a:graphicData uri="http://schemas.openxmlformats.org/drawingml/2006/table">
            <a:tbl>
              <a:tblPr firstRow="1" bandRow="1">
                <a:tableStyleId>{5C22544A-7EE6-4342-B048-85BDC9FD1C3A}</a:tableStyleId>
              </a:tblPr>
              <a:tblGrid>
                <a:gridCol w="3872479">
                  <a:extLst>
                    <a:ext uri="{9D8B030D-6E8A-4147-A177-3AD203B41FA5}">
                      <a16:colId xmlns:a16="http://schemas.microsoft.com/office/drawing/2014/main" val="1199214988"/>
                    </a:ext>
                  </a:extLst>
                </a:gridCol>
                <a:gridCol w="3872479">
                  <a:extLst>
                    <a:ext uri="{9D8B030D-6E8A-4147-A177-3AD203B41FA5}">
                      <a16:colId xmlns:a16="http://schemas.microsoft.com/office/drawing/2014/main" val="853226546"/>
                    </a:ext>
                  </a:extLst>
                </a:gridCol>
              </a:tblGrid>
              <a:tr h="370840">
                <a:tc>
                  <a:txBody>
                    <a:bodyPr/>
                    <a:lstStyle/>
                    <a:p>
                      <a:pPr algn="l" fontAlgn="t"/>
                      <a:r>
                        <a:rPr lang="en-IN" dirty="0">
                          <a:solidFill>
                            <a:schemeClr val="tx1"/>
                          </a:solidFill>
                          <a:effectLst/>
                          <a:hlinkClick r:id="rId2">
                            <a:extLst>
                              <a:ext uri="{A12FA001-AC4F-418D-AE19-62706E023703}">
                                <ahyp:hlinkClr xmlns:ahyp="http://schemas.microsoft.com/office/drawing/2018/hyperlinkcolor" val="tx"/>
                              </a:ext>
                            </a:extLst>
                          </a:hlinkClick>
                        </a:rPr>
                        <a:t>\B</a:t>
                      </a:r>
                      <a:endParaRPr lang="en-IN" dirty="0">
                        <a:solidFill>
                          <a:schemeClr val="tx1"/>
                        </a:solidFill>
                        <a:effectLst/>
                      </a:endParaRPr>
                    </a:p>
                  </a:txBody>
                  <a:tcPr marL="121920" marR="60960" marT="60960" marB="60960"/>
                </a:tc>
                <a:tc>
                  <a:txBody>
                    <a:bodyPr/>
                    <a:lstStyle/>
                    <a:p>
                      <a:pPr algn="l" fontAlgn="t"/>
                      <a:r>
                        <a:rPr lang="en-IN">
                          <a:effectLst/>
                        </a:rPr>
                        <a:t>Find a match, but not at the beginning/end of a word</a:t>
                      </a:r>
                    </a:p>
                  </a:txBody>
                  <a:tcPr marL="60960" marR="60960" marT="60960" marB="60960"/>
                </a:tc>
                <a:extLst>
                  <a:ext uri="{0D108BD9-81ED-4DB2-BD59-A6C34878D82A}">
                    <a16:rowId xmlns:a16="http://schemas.microsoft.com/office/drawing/2014/main" val="2477950431"/>
                  </a:ext>
                </a:extLst>
              </a:tr>
              <a:tr h="370840">
                <a:tc>
                  <a:txBody>
                    <a:bodyPr/>
                    <a:lstStyle/>
                    <a:p>
                      <a:pPr algn="l" fontAlgn="t"/>
                      <a:r>
                        <a:rPr lang="en-IN" dirty="0">
                          <a:solidFill>
                            <a:schemeClr val="tx1"/>
                          </a:solidFill>
                          <a:effectLst/>
                          <a:hlinkClick r:id="rId3">
                            <a:extLst>
                              <a:ext uri="{A12FA001-AC4F-418D-AE19-62706E023703}">
                                <ahyp:hlinkClr xmlns:ahyp="http://schemas.microsoft.com/office/drawing/2018/hyperlinkcolor" val="tx"/>
                              </a:ext>
                            </a:extLst>
                          </a:hlinkClick>
                        </a:rPr>
                        <a:t>\0</a:t>
                      </a:r>
                      <a:endParaRPr lang="en-IN" dirty="0">
                        <a:solidFill>
                          <a:schemeClr val="tx1"/>
                        </a:solidFill>
                        <a:effectLst/>
                      </a:endParaRPr>
                    </a:p>
                  </a:txBody>
                  <a:tcPr marL="121920" marR="60960" marT="60960" marB="60960"/>
                </a:tc>
                <a:tc>
                  <a:txBody>
                    <a:bodyPr/>
                    <a:lstStyle/>
                    <a:p>
                      <a:pPr algn="l" fontAlgn="t"/>
                      <a:r>
                        <a:rPr lang="en-IN">
                          <a:effectLst/>
                        </a:rPr>
                        <a:t>Find a NULL character</a:t>
                      </a:r>
                    </a:p>
                  </a:txBody>
                  <a:tcPr marL="60960" marR="60960" marT="60960" marB="60960"/>
                </a:tc>
                <a:extLst>
                  <a:ext uri="{0D108BD9-81ED-4DB2-BD59-A6C34878D82A}">
                    <a16:rowId xmlns:a16="http://schemas.microsoft.com/office/drawing/2014/main" val="3006122953"/>
                  </a:ext>
                </a:extLst>
              </a:tr>
              <a:tr h="370840">
                <a:tc>
                  <a:txBody>
                    <a:bodyPr/>
                    <a:lstStyle/>
                    <a:p>
                      <a:pPr algn="l" fontAlgn="t"/>
                      <a:r>
                        <a:rPr lang="en-IN" dirty="0">
                          <a:solidFill>
                            <a:schemeClr val="tx1"/>
                          </a:solidFill>
                          <a:effectLst/>
                          <a:hlinkClick r:id="rId4">
                            <a:extLst>
                              <a:ext uri="{A12FA001-AC4F-418D-AE19-62706E023703}">
                                <ahyp:hlinkClr xmlns:ahyp="http://schemas.microsoft.com/office/drawing/2018/hyperlinkcolor" val="tx"/>
                              </a:ext>
                            </a:extLst>
                          </a:hlinkClick>
                        </a:rPr>
                        <a:t>\n</a:t>
                      </a:r>
                      <a:endParaRPr lang="en-IN" dirty="0">
                        <a:solidFill>
                          <a:schemeClr val="tx1"/>
                        </a:solidFill>
                        <a:effectLst/>
                      </a:endParaRPr>
                    </a:p>
                  </a:txBody>
                  <a:tcPr marL="121920" marR="60960" marT="60960" marB="60960"/>
                </a:tc>
                <a:tc>
                  <a:txBody>
                    <a:bodyPr/>
                    <a:lstStyle/>
                    <a:p>
                      <a:pPr algn="l" fontAlgn="t"/>
                      <a:r>
                        <a:rPr lang="en-IN">
                          <a:effectLst/>
                        </a:rPr>
                        <a:t>Find a new line character</a:t>
                      </a:r>
                    </a:p>
                  </a:txBody>
                  <a:tcPr marL="60960" marR="60960" marT="60960" marB="60960"/>
                </a:tc>
                <a:extLst>
                  <a:ext uri="{0D108BD9-81ED-4DB2-BD59-A6C34878D82A}">
                    <a16:rowId xmlns:a16="http://schemas.microsoft.com/office/drawing/2014/main" val="1361477312"/>
                  </a:ext>
                </a:extLst>
              </a:tr>
              <a:tr h="370840">
                <a:tc>
                  <a:txBody>
                    <a:bodyPr/>
                    <a:lstStyle/>
                    <a:p>
                      <a:pPr algn="l" fontAlgn="t"/>
                      <a:r>
                        <a:rPr lang="en-IN">
                          <a:solidFill>
                            <a:schemeClr val="tx1"/>
                          </a:solidFill>
                          <a:effectLst/>
                          <a:hlinkClick r:id="rId5">
                            <a:extLst>
                              <a:ext uri="{A12FA001-AC4F-418D-AE19-62706E023703}">
                                <ahyp:hlinkClr xmlns:ahyp="http://schemas.microsoft.com/office/drawing/2018/hyperlinkcolor" val="tx"/>
                              </a:ext>
                            </a:extLst>
                          </a:hlinkClick>
                        </a:rPr>
                        <a:t>\f</a:t>
                      </a:r>
                      <a:endParaRPr lang="en-IN">
                        <a:solidFill>
                          <a:schemeClr val="tx1"/>
                        </a:solidFill>
                        <a:effectLst/>
                      </a:endParaRPr>
                    </a:p>
                  </a:txBody>
                  <a:tcPr marL="121920" marR="60960" marT="60960" marB="60960"/>
                </a:tc>
                <a:tc>
                  <a:txBody>
                    <a:bodyPr/>
                    <a:lstStyle/>
                    <a:p>
                      <a:pPr algn="l" fontAlgn="t"/>
                      <a:r>
                        <a:rPr lang="en-IN" dirty="0">
                          <a:effectLst/>
                        </a:rPr>
                        <a:t>Find a form feed character</a:t>
                      </a:r>
                    </a:p>
                  </a:txBody>
                  <a:tcPr marL="60960" marR="60960" marT="60960" marB="60960"/>
                </a:tc>
                <a:extLst>
                  <a:ext uri="{0D108BD9-81ED-4DB2-BD59-A6C34878D82A}">
                    <a16:rowId xmlns:a16="http://schemas.microsoft.com/office/drawing/2014/main" val="1670442323"/>
                  </a:ext>
                </a:extLst>
              </a:tr>
              <a:tr h="370840">
                <a:tc>
                  <a:txBody>
                    <a:bodyPr/>
                    <a:lstStyle/>
                    <a:p>
                      <a:pPr algn="l" fontAlgn="t"/>
                      <a:r>
                        <a:rPr lang="en-IN" dirty="0">
                          <a:solidFill>
                            <a:schemeClr val="tx1"/>
                          </a:solidFill>
                          <a:effectLst/>
                          <a:hlinkClick r:id="rId6">
                            <a:extLst>
                              <a:ext uri="{A12FA001-AC4F-418D-AE19-62706E023703}">
                                <ahyp:hlinkClr xmlns:ahyp="http://schemas.microsoft.com/office/drawing/2018/hyperlinkcolor" val="tx"/>
                              </a:ext>
                            </a:extLst>
                          </a:hlinkClick>
                        </a:rPr>
                        <a:t>\r</a:t>
                      </a:r>
                      <a:endParaRPr lang="en-IN" dirty="0">
                        <a:solidFill>
                          <a:schemeClr val="tx1"/>
                        </a:solidFill>
                        <a:effectLst/>
                      </a:endParaRPr>
                    </a:p>
                  </a:txBody>
                  <a:tcPr marL="121920" marR="60960" marT="60960" marB="60960"/>
                </a:tc>
                <a:tc>
                  <a:txBody>
                    <a:bodyPr/>
                    <a:lstStyle/>
                    <a:p>
                      <a:pPr algn="l" fontAlgn="t"/>
                      <a:r>
                        <a:rPr lang="en-IN" dirty="0">
                          <a:effectLst/>
                        </a:rPr>
                        <a:t>Find a carriage return character</a:t>
                      </a:r>
                    </a:p>
                  </a:txBody>
                  <a:tcPr marL="60960" marR="60960" marT="60960" marB="60960"/>
                </a:tc>
                <a:extLst>
                  <a:ext uri="{0D108BD9-81ED-4DB2-BD59-A6C34878D82A}">
                    <a16:rowId xmlns:a16="http://schemas.microsoft.com/office/drawing/2014/main" val="836086884"/>
                  </a:ext>
                </a:extLst>
              </a:tr>
              <a:tr h="370840">
                <a:tc>
                  <a:txBody>
                    <a:bodyPr/>
                    <a:lstStyle/>
                    <a:p>
                      <a:pPr algn="l" fontAlgn="t"/>
                      <a:r>
                        <a:rPr lang="en-IN" dirty="0">
                          <a:solidFill>
                            <a:schemeClr val="tx1"/>
                          </a:solidFill>
                          <a:effectLst/>
                          <a:hlinkClick r:id="rId7">
                            <a:extLst>
                              <a:ext uri="{A12FA001-AC4F-418D-AE19-62706E023703}">
                                <ahyp:hlinkClr xmlns:ahyp="http://schemas.microsoft.com/office/drawing/2018/hyperlinkcolor" val="tx"/>
                              </a:ext>
                            </a:extLst>
                          </a:hlinkClick>
                        </a:rPr>
                        <a:t>\t</a:t>
                      </a:r>
                      <a:endParaRPr lang="en-IN" dirty="0">
                        <a:solidFill>
                          <a:schemeClr val="tx1"/>
                        </a:solidFill>
                        <a:effectLst/>
                      </a:endParaRPr>
                    </a:p>
                  </a:txBody>
                  <a:tcPr marL="121920" marR="60960" marT="60960" marB="60960"/>
                </a:tc>
                <a:tc>
                  <a:txBody>
                    <a:bodyPr/>
                    <a:lstStyle/>
                    <a:p>
                      <a:pPr algn="l" fontAlgn="t"/>
                      <a:r>
                        <a:rPr lang="en-IN" dirty="0">
                          <a:effectLst/>
                        </a:rPr>
                        <a:t>Find a tab character</a:t>
                      </a:r>
                    </a:p>
                  </a:txBody>
                  <a:tcPr marL="60960" marR="60960" marT="60960" marB="60960"/>
                </a:tc>
                <a:extLst>
                  <a:ext uri="{0D108BD9-81ED-4DB2-BD59-A6C34878D82A}">
                    <a16:rowId xmlns:a16="http://schemas.microsoft.com/office/drawing/2014/main" val="1803128576"/>
                  </a:ext>
                </a:extLst>
              </a:tr>
              <a:tr h="370840">
                <a:tc>
                  <a:txBody>
                    <a:bodyPr/>
                    <a:lstStyle/>
                    <a:p>
                      <a:pPr algn="l" fontAlgn="t"/>
                      <a:r>
                        <a:rPr lang="en-IN" dirty="0">
                          <a:solidFill>
                            <a:schemeClr val="tx1"/>
                          </a:solidFill>
                          <a:effectLst/>
                          <a:hlinkClick r:id="rId8">
                            <a:extLst>
                              <a:ext uri="{A12FA001-AC4F-418D-AE19-62706E023703}">
                                <ahyp:hlinkClr xmlns:ahyp="http://schemas.microsoft.com/office/drawing/2018/hyperlinkcolor" val="tx"/>
                              </a:ext>
                            </a:extLst>
                          </a:hlinkClick>
                        </a:rPr>
                        <a:t>\v</a:t>
                      </a:r>
                      <a:endParaRPr lang="en-IN" dirty="0">
                        <a:solidFill>
                          <a:schemeClr val="tx1"/>
                        </a:solidFill>
                        <a:effectLst/>
                      </a:endParaRPr>
                    </a:p>
                  </a:txBody>
                  <a:tcPr marL="121920" marR="60960" marT="60960" marB="60960"/>
                </a:tc>
                <a:tc>
                  <a:txBody>
                    <a:bodyPr/>
                    <a:lstStyle/>
                    <a:p>
                      <a:pPr algn="l" fontAlgn="t"/>
                      <a:r>
                        <a:rPr lang="en-IN" dirty="0">
                          <a:effectLst/>
                        </a:rPr>
                        <a:t>Find a vertical tab character</a:t>
                      </a:r>
                    </a:p>
                  </a:txBody>
                  <a:tcPr marL="60960" marR="60960" marT="60960" marB="60960"/>
                </a:tc>
                <a:extLst>
                  <a:ext uri="{0D108BD9-81ED-4DB2-BD59-A6C34878D82A}">
                    <a16:rowId xmlns:a16="http://schemas.microsoft.com/office/drawing/2014/main" val="1903971202"/>
                  </a:ext>
                </a:extLst>
              </a:tr>
              <a:tr h="370840">
                <a:tc>
                  <a:txBody>
                    <a:bodyPr/>
                    <a:lstStyle/>
                    <a:p>
                      <a:pPr algn="l" fontAlgn="t"/>
                      <a:r>
                        <a:rPr lang="en-IN" dirty="0">
                          <a:solidFill>
                            <a:schemeClr val="tx1"/>
                          </a:solidFill>
                          <a:effectLst/>
                          <a:hlinkClick r:id="rId9">
                            <a:extLst>
                              <a:ext uri="{A12FA001-AC4F-418D-AE19-62706E023703}">
                                <ahyp:hlinkClr xmlns:ahyp="http://schemas.microsoft.com/office/drawing/2018/hyperlinkcolor" val="tx"/>
                              </a:ext>
                            </a:extLst>
                          </a:hlinkClick>
                        </a:rPr>
                        <a:t>\xxx</a:t>
                      </a:r>
                      <a:endParaRPr lang="en-IN" dirty="0">
                        <a:solidFill>
                          <a:schemeClr val="tx1"/>
                        </a:solidFill>
                        <a:effectLst/>
                      </a:endParaRPr>
                    </a:p>
                  </a:txBody>
                  <a:tcPr marL="121920" marR="60960" marT="60960" marB="60960"/>
                </a:tc>
                <a:tc>
                  <a:txBody>
                    <a:bodyPr/>
                    <a:lstStyle/>
                    <a:p>
                      <a:pPr algn="l" fontAlgn="t"/>
                      <a:r>
                        <a:rPr lang="en-IN" dirty="0">
                          <a:effectLst/>
                        </a:rPr>
                        <a:t>Find the character specified by an octal number xxx</a:t>
                      </a:r>
                    </a:p>
                  </a:txBody>
                  <a:tcPr marL="60960" marR="60960" marT="60960" marB="60960"/>
                </a:tc>
                <a:extLst>
                  <a:ext uri="{0D108BD9-81ED-4DB2-BD59-A6C34878D82A}">
                    <a16:rowId xmlns:a16="http://schemas.microsoft.com/office/drawing/2014/main" val="3658599361"/>
                  </a:ext>
                </a:extLst>
              </a:tr>
            </a:tbl>
          </a:graphicData>
        </a:graphic>
      </p:graphicFrame>
    </p:spTree>
    <p:extLst>
      <p:ext uri="{BB962C8B-B14F-4D97-AF65-F5344CB8AC3E}">
        <p14:creationId xmlns:p14="http://schemas.microsoft.com/office/powerpoint/2010/main" val="4085476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RegExp</a:t>
            </a:r>
            <a:r>
              <a:rPr lang="en-US" dirty="0"/>
              <a:t> (Cont.) (Quantifiers)</a:t>
            </a:r>
          </a:p>
        </p:txBody>
      </p:sp>
      <p:graphicFrame>
        <p:nvGraphicFramePr>
          <p:cNvPr id="4" name="Table 3"/>
          <p:cNvGraphicFramePr>
            <a:graphicFrameLocks noGrp="1"/>
          </p:cNvGraphicFramePr>
          <p:nvPr>
            <p:extLst>
              <p:ext uri="{D42A27DB-BD31-4B8C-83A1-F6EECF244321}">
                <p14:modId xmlns:p14="http://schemas.microsoft.com/office/powerpoint/2010/main" val="227122127"/>
              </p:ext>
            </p:extLst>
          </p:nvPr>
        </p:nvGraphicFramePr>
        <p:xfrm>
          <a:off x="1772816" y="1370045"/>
          <a:ext cx="7772400" cy="3616960"/>
        </p:xfrm>
        <a:graphic>
          <a:graphicData uri="http://schemas.openxmlformats.org/drawingml/2006/table">
            <a:tbl>
              <a:tblPr firstRow="1" bandRow="1">
                <a:tableStyleId>{00A15C55-8517-42AA-B614-E9B94910E393}</a:tableStyleId>
              </a:tblPr>
              <a:tblGrid>
                <a:gridCol w="1651635">
                  <a:extLst>
                    <a:ext uri="{9D8B030D-6E8A-4147-A177-3AD203B41FA5}">
                      <a16:colId xmlns:a16="http://schemas.microsoft.com/office/drawing/2014/main" val="20000"/>
                    </a:ext>
                  </a:extLst>
                </a:gridCol>
                <a:gridCol w="6120765">
                  <a:extLst>
                    <a:ext uri="{9D8B030D-6E8A-4147-A177-3AD203B41FA5}">
                      <a16:colId xmlns:a16="http://schemas.microsoft.com/office/drawing/2014/main" val="20001"/>
                    </a:ext>
                  </a:extLst>
                </a:gridCol>
              </a:tblGrid>
              <a:tr h="370840">
                <a:tc>
                  <a:txBody>
                    <a:bodyPr/>
                    <a:lstStyle/>
                    <a:p>
                      <a:r>
                        <a:rPr lang="en-US" dirty="0"/>
                        <a:t>Quantifier</a:t>
                      </a:r>
                    </a:p>
                  </a:txBody>
                  <a:tcPr>
                    <a:solidFill>
                      <a:schemeClr val="accent2"/>
                    </a:solidFill>
                  </a:tcPr>
                </a:tc>
                <a:tc>
                  <a:txBody>
                    <a:bodyPr/>
                    <a:lstStyle/>
                    <a:p>
                      <a:r>
                        <a:rPr lang="en-US" dirty="0"/>
                        <a:t>Description</a:t>
                      </a:r>
                    </a:p>
                  </a:txBody>
                  <a:tcPr>
                    <a:solidFill>
                      <a:schemeClr val="accent2"/>
                    </a:solidFill>
                  </a:tcPr>
                </a:tc>
                <a:extLst>
                  <a:ext uri="{0D108BD9-81ED-4DB2-BD59-A6C34878D82A}">
                    <a16:rowId xmlns:a16="http://schemas.microsoft.com/office/drawing/2014/main" val="10000"/>
                  </a:ext>
                </a:extLst>
              </a:tr>
              <a:tr h="370840">
                <a:tc>
                  <a:txBody>
                    <a:bodyPr/>
                    <a:lstStyle/>
                    <a:p>
                      <a:r>
                        <a:rPr lang="en-US" dirty="0"/>
                        <a:t>n+</a:t>
                      </a:r>
                    </a:p>
                  </a:txBody>
                  <a:tcPr>
                    <a:solidFill>
                      <a:schemeClr val="accent2"/>
                    </a:solidFill>
                  </a:tcPr>
                </a:tc>
                <a:tc>
                  <a:txBody>
                    <a:bodyPr/>
                    <a:lstStyle/>
                    <a:p>
                      <a:r>
                        <a:rPr lang="en-US" sz="1800" kern="1200" dirty="0"/>
                        <a:t>Matches any string that contains at least one n</a:t>
                      </a:r>
                      <a:endParaRPr lang="en-US" dirty="0"/>
                    </a:p>
                  </a:txBody>
                  <a:tcPr>
                    <a:solidFill>
                      <a:schemeClr val="accent2"/>
                    </a:solidFill>
                  </a:tcPr>
                </a:tc>
                <a:extLst>
                  <a:ext uri="{0D108BD9-81ED-4DB2-BD59-A6C34878D82A}">
                    <a16:rowId xmlns:a16="http://schemas.microsoft.com/office/drawing/2014/main" val="10001"/>
                  </a:ext>
                </a:extLst>
              </a:tr>
              <a:tr h="370840">
                <a:tc>
                  <a:txBody>
                    <a:bodyPr/>
                    <a:lstStyle/>
                    <a:p>
                      <a:r>
                        <a:rPr lang="en-US" dirty="0"/>
                        <a:t>n*</a:t>
                      </a:r>
                    </a:p>
                  </a:txBody>
                  <a:tcPr>
                    <a:solidFill>
                      <a:schemeClr val="accent2"/>
                    </a:solidFill>
                  </a:tcPr>
                </a:tc>
                <a:tc>
                  <a:txBody>
                    <a:bodyPr/>
                    <a:lstStyle/>
                    <a:p>
                      <a:r>
                        <a:rPr lang="en-US" sz="1800" kern="1200" dirty="0"/>
                        <a:t>Matches any string that contains zero or more occurrences of n</a:t>
                      </a:r>
                      <a:endParaRPr lang="en-US" dirty="0"/>
                    </a:p>
                  </a:txBody>
                  <a:tcPr>
                    <a:solidFill>
                      <a:schemeClr val="accent2"/>
                    </a:solidFill>
                  </a:tcPr>
                </a:tc>
                <a:extLst>
                  <a:ext uri="{0D108BD9-81ED-4DB2-BD59-A6C34878D82A}">
                    <a16:rowId xmlns:a16="http://schemas.microsoft.com/office/drawing/2014/main" val="10002"/>
                  </a:ext>
                </a:extLst>
              </a:tr>
              <a:tr h="370840">
                <a:tc>
                  <a:txBody>
                    <a:bodyPr/>
                    <a:lstStyle/>
                    <a:p>
                      <a:r>
                        <a:rPr lang="en-US" dirty="0"/>
                        <a:t>n?</a:t>
                      </a:r>
                    </a:p>
                  </a:txBody>
                  <a:tcPr>
                    <a:solidFill>
                      <a:schemeClr val="accent2"/>
                    </a:solidFill>
                  </a:tcPr>
                </a:tc>
                <a:tc>
                  <a:txBody>
                    <a:bodyPr/>
                    <a:lstStyle/>
                    <a:p>
                      <a:pPr algn="l" fontAlgn="t"/>
                      <a:r>
                        <a:rPr lang="en-US" dirty="0"/>
                        <a:t>Matches any string that contains zero or one occurrences of n</a:t>
                      </a:r>
                    </a:p>
                  </a:txBody>
                  <a:tcPr marL="76200" marR="76200" marT="76200" marB="76200">
                    <a:solidFill>
                      <a:schemeClr val="accent2"/>
                    </a:solidFill>
                  </a:tcPr>
                </a:tc>
                <a:extLst>
                  <a:ext uri="{0D108BD9-81ED-4DB2-BD59-A6C34878D82A}">
                    <a16:rowId xmlns:a16="http://schemas.microsoft.com/office/drawing/2014/main" val="10003"/>
                  </a:ext>
                </a:extLst>
              </a:tr>
              <a:tr h="370840">
                <a:tc>
                  <a:txBody>
                    <a:bodyPr/>
                    <a:lstStyle/>
                    <a:p>
                      <a:r>
                        <a:rPr lang="en-US" dirty="0"/>
                        <a:t>n$</a:t>
                      </a:r>
                    </a:p>
                  </a:txBody>
                  <a:tcPr>
                    <a:solidFill>
                      <a:schemeClr val="accent2"/>
                    </a:solidFill>
                  </a:tcPr>
                </a:tc>
                <a:tc>
                  <a:txBody>
                    <a:bodyPr/>
                    <a:lstStyle/>
                    <a:p>
                      <a:pPr algn="l" fontAlgn="t"/>
                      <a:r>
                        <a:rPr lang="en-US" dirty="0"/>
                        <a:t>Matches any string with n at the end of it</a:t>
                      </a:r>
                    </a:p>
                  </a:txBody>
                  <a:tcPr marL="76200" marR="76200" marT="76200" marB="76200">
                    <a:solidFill>
                      <a:schemeClr val="accent2"/>
                    </a:solidFill>
                  </a:tcPr>
                </a:tc>
                <a:extLst>
                  <a:ext uri="{0D108BD9-81ED-4DB2-BD59-A6C34878D82A}">
                    <a16:rowId xmlns:a16="http://schemas.microsoft.com/office/drawing/2014/main" val="10004"/>
                  </a:ext>
                </a:extLst>
              </a:tr>
              <a:tr h="370840">
                <a:tc>
                  <a:txBody>
                    <a:bodyPr/>
                    <a:lstStyle/>
                    <a:p>
                      <a:r>
                        <a:rPr lang="en-US" dirty="0"/>
                        <a:t>^n</a:t>
                      </a:r>
                    </a:p>
                  </a:txBody>
                  <a:tcPr>
                    <a:solidFill>
                      <a:schemeClr val="accent2"/>
                    </a:solidFill>
                  </a:tcPr>
                </a:tc>
                <a:tc>
                  <a:txBody>
                    <a:bodyPr/>
                    <a:lstStyle/>
                    <a:p>
                      <a:pPr algn="l" fontAlgn="t"/>
                      <a:r>
                        <a:rPr lang="en-US" dirty="0"/>
                        <a:t>Matches any string with n at the beginning of it</a:t>
                      </a:r>
                    </a:p>
                  </a:txBody>
                  <a:tcPr marL="76200" marR="76200" marT="76200" marB="76200">
                    <a:solidFill>
                      <a:schemeClr val="accent2"/>
                    </a:solidFill>
                  </a:tcPr>
                </a:tc>
                <a:extLst>
                  <a:ext uri="{0D108BD9-81ED-4DB2-BD59-A6C34878D82A}">
                    <a16:rowId xmlns:a16="http://schemas.microsoft.com/office/drawing/2014/main" val="10005"/>
                  </a:ext>
                </a:extLst>
              </a:tr>
              <a:tr h="370840">
                <a:tc>
                  <a:txBody>
                    <a:bodyPr/>
                    <a:lstStyle/>
                    <a:p>
                      <a:r>
                        <a:rPr lang="en-US" dirty="0"/>
                        <a:t>n{X}</a:t>
                      </a:r>
                    </a:p>
                  </a:txBody>
                  <a:tcPr>
                    <a:solidFill>
                      <a:schemeClr val="accent2"/>
                    </a:solidFill>
                  </a:tcPr>
                </a:tc>
                <a:tc>
                  <a:txBody>
                    <a:bodyPr/>
                    <a:lstStyle/>
                    <a:p>
                      <a:pPr algn="l" fontAlgn="t"/>
                      <a:r>
                        <a:rPr lang="en-US" dirty="0"/>
                        <a:t>Matches any string that contains a sequence of X </a:t>
                      </a:r>
                      <a:r>
                        <a:rPr lang="en-US" dirty="0" err="1"/>
                        <a:t>n's</a:t>
                      </a:r>
                      <a:endParaRPr lang="en-US" dirty="0"/>
                    </a:p>
                  </a:txBody>
                  <a:tcPr marL="76200" marR="76200" marT="76200" marB="76200">
                    <a:solidFill>
                      <a:schemeClr val="accent2"/>
                    </a:solidFill>
                  </a:tcPr>
                </a:tc>
                <a:extLst>
                  <a:ext uri="{0D108BD9-81ED-4DB2-BD59-A6C34878D82A}">
                    <a16:rowId xmlns:a16="http://schemas.microsoft.com/office/drawing/2014/main" val="10006"/>
                  </a:ext>
                </a:extLst>
              </a:tr>
              <a:tr h="370840">
                <a:tc>
                  <a:txBody>
                    <a:bodyPr/>
                    <a:lstStyle/>
                    <a:p>
                      <a:r>
                        <a:rPr lang="en-US" dirty="0"/>
                        <a:t>n{X,Y}</a:t>
                      </a:r>
                    </a:p>
                  </a:txBody>
                  <a:tcPr>
                    <a:solidFill>
                      <a:schemeClr val="accent2"/>
                    </a:solidFill>
                  </a:tcPr>
                </a:tc>
                <a:tc>
                  <a:txBody>
                    <a:bodyPr/>
                    <a:lstStyle/>
                    <a:p>
                      <a:pPr algn="l" fontAlgn="t"/>
                      <a:r>
                        <a:rPr lang="en-US" dirty="0"/>
                        <a:t>Matches any string that contains a sequence of X to Y </a:t>
                      </a:r>
                      <a:r>
                        <a:rPr lang="en-US" dirty="0" err="1"/>
                        <a:t>n's</a:t>
                      </a:r>
                      <a:endParaRPr lang="en-US" dirty="0"/>
                    </a:p>
                  </a:txBody>
                  <a:tcPr marL="76200" marR="76200" marT="76200" marB="76200">
                    <a:solidFill>
                      <a:schemeClr val="accent2"/>
                    </a:solidFill>
                  </a:tcPr>
                </a:tc>
                <a:extLst>
                  <a:ext uri="{0D108BD9-81ED-4DB2-BD59-A6C34878D82A}">
                    <a16:rowId xmlns:a16="http://schemas.microsoft.com/office/drawing/2014/main" val="10007"/>
                  </a:ext>
                </a:extLst>
              </a:tr>
              <a:tr h="370840">
                <a:tc>
                  <a:txBody>
                    <a:bodyPr/>
                    <a:lstStyle/>
                    <a:p>
                      <a:r>
                        <a:rPr lang="en-US" dirty="0"/>
                        <a:t>n{X,}</a:t>
                      </a:r>
                    </a:p>
                  </a:txBody>
                  <a:tcPr>
                    <a:solidFill>
                      <a:schemeClr val="accent2"/>
                    </a:solidFill>
                  </a:tcPr>
                </a:tc>
                <a:tc>
                  <a:txBody>
                    <a:bodyPr/>
                    <a:lstStyle/>
                    <a:p>
                      <a:r>
                        <a:rPr lang="en-US" sz="1800" kern="1200" dirty="0"/>
                        <a:t>Matches any string that contains a sequence of at least X </a:t>
                      </a:r>
                      <a:r>
                        <a:rPr lang="en-US" sz="1800" kern="1200" dirty="0" err="1"/>
                        <a:t>n's</a:t>
                      </a:r>
                      <a:endParaRPr lang="en-US" dirty="0"/>
                    </a:p>
                  </a:txBody>
                  <a:tcPr>
                    <a:solidFill>
                      <a:schemeClr val="accent2"/>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38496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Validation Using </a:t>
            </a:r>
            <a:r>
              <a:rPr lang="en-US" dirty="0" err="1"/>
              <a:t>RegExp</a:t>
            </a:r>
            <a:endParaRPr lang="en-US" dirty="0"/>
          </a:p>
        </p:txBody>
      </p:sp>
      <p:sp>
        <p:nvSpPr>
          <p:cNvPr id="4" name="TextBox 3"/>
          <p:cNvSpPr txBox="1"/>
          <p:nvPr/>
        </p:nvSpPr>
        <p:spPr>
          <a:xfrm>
            <a:off x="314497" y="971204"/>
            <a:ext cx="10167851" cy="4524315"/>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solidFill>
                  <a:schemeClr val="tx1"/>
                </a:solidFill>
                <a:latin typeface="Consolas" panose="020B0609020204030204" pitchFamily="49" charset="0"/>
              </a:rPr>
              <a:t>&lt;</a:t>
            </a:r>
            <a:r>
              <a:rPr lang="en-US" dirty="0">
                <a:solidFill>
                  <a:schemeClr val="tx1"/>
                </a:solidFill>
                <a:latin typeface="Consolas" panose="020B0609020204030204" pitchFamily="49" charset="0"/>
              </a:rPr>
              <a:t>script&gt;</a:t>
            </a:r>
          </a:p>
          <a:p>
            <a:r>
              <a:rPr lang="en-US" dirty="0">
                <a:solidFill>
                  <a:schemeClr val="tx1"/>
                </a:solidFill>
                <a:latin typeface="Consolas" panose="020B0609020204030204" pitchFamily="49" charset="0"/>
              </a:rPr>
              <a:t>	function </a:t>
            </a:r>
            <a:r>
              <a:rPr lang="en-US" dirty="0" err="1">
                <a:solidFill>
                  <a:schemeClr val="tx1"/>
                </a:solidFill>
                <a:latin typeface="Consolas" panose="020B0609020204030204" pitchFamily="49" charset="0"/>
              </a:rPr>
              <a:t>checkMail</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var</a:t>
            </a:r>
            <a:r>
              <a:rPr lang="en-US" dirty="0">
                <a:solidFill>
                  <a:schemeClr val="tx1"/>
                </a:solidFill>
                <a:latin typeface="Consolas" panose="020B0609020204030204" pitchFamily="49" charset="0"/>
              </a:rPr>
              <a:t> a = </a:t>
            </a:r>
            <a:r>
              <a:rPr lang="en-US" dirty="0" err="1">
                <a:solidFill>
                  <a:schemeClr val="tx1"/>
                </a:solidFill>
                <a:latin typeface="Consolas" panose="020B0609020204030204" pitchFamily="49" charset="0"/>
              </a:rPr>
              <a:t>document.getElementById</a:t>
            </a:r>
            <a:r>
              <a:rPr lang="en-US" dirty="0">
                <a:solidFill>
                  <a:schemeClr val="tx1"/>
                </a:solidFill>
                <a:latin typeface="Consolas" panose="020B0609020204030204" pitchFamily="49" charset="0"/>
              </a:rPr>
              <a:t>("</a:t>
            </a:r>
            <a:r>
              <a:rPr lang="en-US" dirty="0" err="1">
                <a:solidFill>
                  <a:schemeClr val="tx1"/>
                </a:solidFill>
                <a:latin typeface="Consolas" panose="020B0609020204030204" pitchFamily="49" charset="0"/>
              </a:rPr>
              <a:t>myText</a:t>
            </a:r>
            <a:r>
              <a:rPr lang="en-US" dirty="0">
                <a:solidFill>
                  <a:schemeClr val="tx1"/>
                </a:solidFill>
                <a:latin typeface="Consolas" panose="020B0609020204030204" pitchFamily="49" charset="0"/>
              </a:rPr>
              <a:t>").value;</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var</a:t>
            </a:r>
            <a:r>
              <a:rPr lang="en-US" dirty="0">
                <a:solidFill>
                  <a:schemeClr val="tx1"/>
                </a:solidFill>
                <a:latin typeface="Consolas" panose="020B0609020204030204" pitchFamily="49" charset="0"/>
              </a:rPr>
              <a:t> pattern ="^[\\w-_\.]*[\\w-_\.]\@[\\w]\.+[\\w]+[\\w]$”;</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var</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regex</a:t>
            </a:r>
            <a:r>
              <a:rPr lang="en-US" dirty="0">
                <a:solidFill>
                  <a:schemeClr val="tx1"/>
                </a:solidFill>
                <a:latin typeface="Consolas" panose="020B0609020204030204" pitchFamily="49" charset="0"/>
              </a:rPr>
              <a:t> = new </a:t>
            </a:r>
            <a:r>
              <a:rPr lang="en-US" dirty="0" err="1">
                <a:solidFill>
                  <a:schemeClr val="tx1"/>
                </a:solidFill>
                <a:latin typeface="Consolas" panose="020B0609020204030204" pitchFamily="49" charset="0"/>
              </a:rPr>
              <a:t>RegExp</a:t>
            </a:r>
            <a:r>
              <a:rPr lang="en-US" dirty="0">
                <a:solidFill>
                  <a:schemeClr val="tx1"/>
                </a:solidFill>
                <a:latin typeface="Consolas" panose="020B0609020204030204" pitchFamily="49" charset="0"/>
              </a:rPr>
              <a:t>(pattern);</a:t>
            </a:r>
          </a:p>
          <a:p>
            <a:r>
              <a:rPr lang="en-US" dirty="0">
                <a:solidFill>
                  <a:schemeClr val="tx1"/>
                </a:solidFill>
                <a:latin typeface="Consolas" panose="020B0609020204030204" pitchFamily="49" charset="0"/>
              </a:rPr>
              <a:t>		if(</a:t>
            </a:r>
            <a:r>
              <a:rPr lang="en-US" dirty="0" err="1">
                <a:solidFill>
                  <a:schemeClr val="tx1"/>
                </a:solidFill>
                <a:latin typeface="Consolas" panose="020B0609020204030204" pitchFamily="49" charset="0"/>
              </a:rPr>
              <a:t>regex.test</a:t>
            </a:r>
            <a:r>
              <a:rPr lang="en-US" dirty="0">
                <a:solidFill>
                  <a:schemeClr val="tx1"/>
                </a:solidFill>
                <a:latin typeface="Consolas" panose="020B0609020204030204" pitchFamily="49" charset="0"/>
              </a:rPr>
              <a:t>(a))</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alert("Valid");</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else</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alert("Invalid");</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&lt;/script&gt;</a:t>
            </a:r>
          </a:p>
        </p:txBody>
      </p:sp>
    </p:spTree>
    <p:extLst>
      <p:ext uri="{BB962C8B-B14F-4D97-AF65-F5344CB8AC3E}">
        <p14:creationId xmlns:p14="http://schemas.microsoft.com/office/powerpoint/2010/main" val="426853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74AF-92DA-4C39-8933-E512F7DD3451}"/>
              </a:ext>
            </a:extLst>
          </p:cNvPr>
          <p:cNvSpPr>
            <a:spLocks noGrp="1"/>
          </p:cNvSpPr>
          <p:nvPr>
            <p:ph type="title"/>
          </p:nvPr>
        </p:nvSpPr>
        <p:spPr/>
        <p:txBody>
          <a:bodyPr/>
          <a:lstStyle/>
          <a:p>
            <a:r>
              <a:rPr lang="en-IN" dirty="0" err="1"/>
              <a:t>Callbacks</a:t>
            </a:r>
            <a:r>
              <a:rPr lang="en-IN" dirty="0"/>
              <a:t> in </a:t>
            </a:r>
            <a:r>
              <a:rPr lang="en-IN" dirty="0" err="1"/>
              <a:t>javascript</a:t>
            </a:r>
            <a:endParaRPr lang="en-IN" dirty="0"/>
          </a:p>
        </p:txBody>
      </p:sp>
      <p:sp>
        <p:nvSpPr>
          <p:cNvPr id="3" name="Content Placeholder 2">
            <a:extLst>
              <a:ext uri="{FF2B5EF4-FFF2-40B4-BE49-F238E27FC236}">
                <a16:creationId xmlns:a16="http://schemas.microsoft.com/office/drawing/2014/main" id="{AD2FC838-7030-4BB9-8BE3-BDEB55290478}"/>
              </a:ext>
            </a:extLst>
          </p:cNvPr>
          <p:cNvSpPr>
            <a:spLocks noGrp="1"/>
          </p:cNvSpPr>
          <p:nvPr>
            <p:ph idx="1"/>
          </p:nvPr>
        </p:nvSpPr>
        <p:spPr/>
        <p:txBody>
          <a:bodyPr/>
          <a:lstStyle/>
          <a:p>
            <a:r>
              <a:rPr lang="en-IN" dirty="0"/>
              <a:t>Functions are objects.</a:t>
            </a:r>
          </a:p>
          <a:p>
            <a:r>
              <a:rPr lang="en-IN" dirty="0"/>
              <a:t>We can pass functions as parameters</a:t>
            </a:r>
          </a:p>
          <a:p>
            <a:endParaRPr lang="en-IN" dirty="0"/>
          </a:p>
        </p:txBody>
      </p:sp>
    </p:spTree>
    <p:extLst>
      <p:ext uri="{BB962C8B-B14F-4D97-AF65-F5344CB8AC3E}">
        <p14:creationId xmlns:p14="http://schemas.microsoft.com/office/powerpoint/2010/main" val="1267219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DHTML – Combining HTML,CSS &amp; JS</a:t>
            </a:r>
          </a:p>
        </p:txBody>
      </p:sp>
      <p:sp>
        <p:nvSpPr>
          <p:cNvPr id="3" name="Content Placeholder 2"/>
          <p:cNvSpPr>
            <a:spLocks noGrp="1"/>
          </p:cNvSpPr>
          <p:nvPr>
            <p:ph idx="1"/>
          </p:nvPr>
        </p:nvSpPr>
        <p:spPr/>
        <p:txBody>
          <a:bodyPr/>
          <a:lstStyle/>
          <a:p>
            <a:r>
              <a:rPr lang="en-US" dirty="0"/>
              <a:t>DHTML, or Dynamic HTML, is a combination of HTML, JavaScript and CSS.</a:t>
            </a:r>
          </a:p>
          <a:p>
            <a:r>
              <a:rPr lang="en-US" dirty="0"/>
              <a:t>The main problem with DHTML, which was introduced in the 4.0 series of browsers, is </a:t>
            </a:r>
            <a:r>
              <a:rPr lang="en-US" b="1" dirty="0"/>
              <a:t>compatibility</a:t>
            </a:r>
            <a:r>
              <a:rPr lang="en-US" dirty="0"/>
              <a:t>.</a:t>
            </a:r>
          </a:p>
          <a:p>
            <a:r>
              <a:rPr lang="en-US" dirty="0"/>
              <a:t>The main focus generally when speaking of DHTML is animation and other such dynamic effects.</a:t>
            </a:r>
          </a:p>
          <a:p>
            <a:r>
              <a:rPr lang="en-US" dirty="0"/>
              <a:t>We can obtain reference of any HTML or CSS element in </a:t>
            </a:r>
            <a:r>
              <a:rPr lang="en-US" dirty="0" err="1"/>
              <a:t>JavaSCript</a:t>
            </a:r>
            <a:r>
              <a:rPr lang="en-US" dirty="0"/>
              <a:t> using below 3 methods.</a:t>
            </a:r>
          </a:p>
          <a:p>
            <a:pPr marL="914400" lvl="1" indent="-457200">
              <a:buFont typeface="+mj-lt"/>
              <a:buAutoNum type="arabicPeriod"/>
            </a:pPr>
            <a:r>
              <a:rPr lang="en-US" dirty="0" err="1"/>
              <a:t>document.getElementById</a:t>
            </a:r>
            <a:r>
              <a:rPr lang="en-US" dirty="0"/>
              <a:t>(“</a:t>
            </a:r>
            <a:r>
              <a:rPr lang="en-US" dirty="0" err="1"/>
              <a:t>IdOfElement</a:t>
            </a:r>
            <a:r>
              <a:rPr lang="en-US" dirty="0"/>
              <a:t>”)</a:t>
            </a:r>
          </a:p>
          <a:p>
            <a:pPr marL="914400" lvl="1" indent="-457200">
              <a:buFont typeface="+mj-lt"/>
              <a:buAutoNum type="arabicPeriod"/>
            </a:pPr>
            <a:r>
              <a:rPr lang="en-US" dirty="0" err="1"/>
              <a:t>document.getElementsByName</a:t>
            </a:r>
            <a:r>
              <a:rPr lang="en-US" dirty="0"/>
              <a:t>(“</a:t>
            </a:r>
            <a:r>
              <a:rPr lang="en-US" dirty="0" err="1"/>
              <a:t>NameOfElement</a:t>
            </a:r>
            <a:r>
              <a:rPr lang="en-US" dirty="0"/>
              <a:t>”)</a:t>
            </a:r>
          </a:p>
          <a:p>
            <a:pPr marL="914400" lvl="1" indent="-457200">
              <a:buFont typeface="+mj-lt"/>
              <a:buAutoNum type="arabicPeriod"/>
            </a:pPr>
            <a:r>
              <a:rPr lang="en-US" dirty="0" err="1"/>
              <a:t>document.getElementsByTagName</a:t>
            </a:r>
            <a:r>
              <a:rPr lang="en-US" dirty="0"/>
              <a:t>(“</a:t>
            </a:r>
            <a:r>
              <a:rPr lang="en-US" dirty="0" err="1"/>
              <a:t>TagName</a:t>
            </a:r>
            <a:r>
              <a:rPr lang="en-US" dirty="0"/>
              <a:t>”)</a:t>
            </a:r>
          </a:p>
          <a:p>
            <a:pPr marL="514350" indent="-457200"/>
            <a:r>
              <a:rPr lang="en-US" dirty="0"/>
              <a:t>After obtaining the reference of the element you can change the attributes of the same using </a:t>
            </a:r>
            <a:r>
              <a:rPr lang="en-US" dirty="0" err="1"/>
              <a:t>reference.attribute</a:t>
            </a:r>
            <a:r>
              <a:rPr lang="en-US" dirty="0"/>
              <a:t> syntax</a:t>
            </a:r>
          </a:p>
          <a:p>
            <a:pPr marL="514350" indent="-457200"/>
            <a:r>
              <a:rPr lang="en-US" dirty="0"/>
              <a:t>For Example :</a:t>
            </a:r>
          </a:p>
          <a:p>
            <a:pPr marL="514350" indent="-457200"/>
            <a:endParaRPr lang="en-US" dirty="0"/>
          </a:p>
          <a:p>
            <a:pPr marL="914400" lvl="1" indent="-457200">
              <a:buFont typeface="+mj-lt"/>
              <a:buAutoNum type="arabicPeriod"/>
            </a:pPr>
            <a:endParaRPr lang="en-US" dirty="0"/>
          </a:p>
          <a:p>
            <a:endParaRPr lang="en-US" dirty="0"/>
          </a:p>
        </p:txBody>
      </p:sp>
      <p:sp>
        <p:nvSpPr>
          <p:cNvPr id="4" name="TextBox 3"/>
          <p:cNvSpPr txBox="1"/>
          <p:nvPr/>
        </p:nvSpPr>
        <p:spPr>
          <a:xfrm>
            <a:off x="803927" y="5421557"/>
            <a:ext cx="3429000" cy="923330"/>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chemeClr val="tx1"/>
                </a:solidFill>
              </a:rPr>
              <a:t>HTML Code</a:t>
            </a:r>
          </a:p>
          <a:p>
            <a:pPr algn="ctr"/>
            <a:endParaRPr lang="en-US" b="1" dirty="0">
              <a:solidFill>
                <a:schemeClr val="tx1"/>
              </a:solidFill>
            </a:endParaRPr>
          </a:p>
          <a:p>
            <a:r>
              <a:rPr lang="en-US" dirty="0">
                <a:solidFill>
                  <a:schemeClr val="tx1"/>
                </a:solidFill>
              </a:rPr>
              <a:t>&lt;</a:t>
            </a:r>
            <a:r>
              <a:rPr lang="en-US" dirty="0" err="1">
                <a:solidFill>
                  <a:schemeClr val="tx1"/>
                </a:solidFill>
              </a:rPr>
              <a:t>img</a:t>
            </a:r>
            <a:r>
              <a:rPr lang="en-US" dirty="0">
                <a:solidFill>
                  <a:schemeClr val="tx1"/>
                </a:solidFill>
              </a:rPr>
              <a:t> </a:t>
            </a:r>
            <a:r>
              <a:rPr lang="en-US" dirty="0" err="1">
                <a:solidFill>
                  <a:schemeClr val="tx1"/>
                </a:solidFill>
              </a:rPr>
              <a:t>src</a:t>
            </a:r>
            <a:r>
              <a:rPr lang="en-US" dirty="0">
                <a:solidFill>
                  <a:schemeClr val="tx1"/>
                </a:solidFill>
              </a:rPr>
              <a:t>=“abc.jpg” id=“</a:t>
            </a:r>
            <a:r>
              <a:rPr lang="en-US" dirty="0" err="1">
                <a:solidFill>
                  <a:schemeClr val="tx1"/>
                </a:solidFill>
              </a:rPr>
              <a:t>myImg</a:t>
            </a:r>
            <a:r>
              <a:rPr lang="en-US" dirty="0">
                <a:solidFill>
                  <a:schemeClr val="tx1"/>
                </a:solidFill>
              </a:rPr>
              <a:t>”&gt;</a:t>
            </a:r>
          </a:p>
        </p:txBody>
      </p:sp>
      <p:sp>
        <p:nvSpPr>
          <p:cNvPr id="5" name="TextBox 4"/>
          <p:cNvSpPr txBox="1"/>
          <p:nvPr/>
        </p:nvSpPr>
        <p:spPr>
          <a:xfrm>
            <a:off x="4763630" y="4781204"/>
            <a:ext cx="4572000" cy="1754326"/>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chemeClr val="tx1"/>
                </a:solidFill>
              </a:rPr>
              <a:t>JS Code</a:t>
            </a:r>
          </a:p>
          <a:p>
            <a:pPr algn="ctr"/>
            <a:endParaRPr lang="en-US" b="1" dirty="0">
              <a:solidFill>
                <a:schemeClr val="tx1"/>
              </a:solidFill>
            </a:endParaRPr>
          </a:p>
          <a:p>
            <a:r>
              <a:rPr lang="en-US" dirty="0">
                <a:solidFill>
                  <a:schemeClr val="tx1"/>
                </a:solidFill>
              </a:rPr>
              <a:t>&lt;script&gt;</a:t>
            </a:r>
          </a:p>
          <a:p>
            <a:r>
              <a:rPr lang="en-US" dirty="0">
                <a:solidFill>
                  <a:schemeClr val="tx1"/>
                </a:solidFill>
              </a:rPr>
              <a:t>   </a:t>
            </a:r>
            <a:r>
              <a:rPr lang="en-US" dirty="0" err="1">
                <a:solidFill>
                  <a:schemeClr val="tx1"/>
                </a:solidFill>
              </a:rPr>
              <a:t>var</a:t>
            </a:r>
            <a:r>
              <a:rPr lang="en-US" dirty="0">
                <a:solidFill>
                  <a:schemeClr val="tx1"/>
                </a:solidFill>
              </a:rPr>
              <a:t> a = </a:t>
            </a:r>
            <a:r>
              <a:rPr lang="en-US" dirty="0" err="1">
                <a:solidFill>
                  <a:schemeClr val="tx1"/>
                </a:solidFill>
              </a:rPr>
              <a:t>document.getElementById</a:t>
            </a:r>
            <a:r>
              <a:rPr lang="en-US" dirty="0">
                <a:solidFill>
                  <a:schemeClr val="tx1"/>
                </a:solidFill>
              </a:rPr>
              <a:t>(‘</a:t>
            </a:r>
            <a:r>
              <a:rPr lang="en-US" dirty="0" err="1">
                <a:solidFill>
                  <a:schemeClr val="tx1"/>
                </a:solidFill>
              </a:rPr>
              <a:t>myImg</a:t>
            </a:r>
            <a:r>
              <a:rPr lang="en-US" dirty="0">
                <a:solidFill>
                  <a:schemeClr val="tx1"/>
                </a:solidFill>
              </a:rPr>
              <a:t>’);</a:t>
            </a:r>
          </a:p>
          <a:p>
            <a:r>
              <a:rPr lang="en-US" dirty="0">
                <a:solidFill>
                  <a:schemeClr val="tx1"/>
                </a:solidFill>
              </a:rPr>
              <a:t>   </a:t>
            </a:r>
            <a:r>
              <a:rPr lang="en-US" b="1" dirty="0">
                <a:solidFill>
                  <a:schemeClr val="tx1"/>
                </a:solidFill>
              </a:rPr>
              <a:t>a.src</a:t>
            </a:r>
            <a:r>
              <a:rPr lang="en-US" dirty="0">
                <a:solidFill>
                  <a:schemeClr val="tx1"/>
                </a:solidFill>
              </a:rPr>
              <a:t>  = “xyz.jpg”;</a:t>
            </a:r>
          </a:p>
          <a:p>
            <a:r>
              <a:rPr lang="en-US" dirty="0">
                <a:solidFill>
                  <a:schemeClr val="tx1"/>
                </a:solidFill>
              </a:rPr>
              <a:t>&lt;/script&gt;</a:t>
            </a:r>
          </a:p>
        </p:txBody>
      </p:sp>
    </p:spTree>
    <p:extLst>
      <p:ext uri="{BB962C8B-B14F-4D97-AF65-F5344CB8AC3E}">
        <p14:creationId xmlns:p14="http://schemas.microsoft.com/office/powerpoint/2010/main" val="353953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DHTML (</a:t>
            </a:r>
            <a:r>
              <a:rPr lang="en-US" dirty="0" err="1"/>
              <a:t>Cont</a:t>
            </a:r>
            <a:r>
              <a:rPr lang="en-US" dirty="0"/>
              <a:t>) (Example)</a:t>
            </a:r>
          </a:p>
        </p:txBody>
      </p:sp>
      <p:sp>
        <p:nvSpPr>
          <p:cNvPr id="4" name="TextBox 3"/>
          <p:cNvSpPr txBox="1"/>
          <p:nvPr/>
        </p:nvSpPr>
        <p:spPr>
          <a:xfrm>
            <a:off x="218208" y="1070957"/>
            <a:ext cx="11755584" cy="3970318"/>
          </a:xfrm>
          <a:prstGeom prst="rect">
            <a:avLst/>
          </a:prstGeom>
          <a:ln/>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rgbClr val="FF0000"/>
                </a:solidFill>
              </a:rPr>
              <a:t>JavaScript</a:t>
            </a:r>
            <a:endParaRPr lang="en-US" dirty="0"/>
          </a:p>
          <a:p>
            <a:r>
              <a:rPr lang="en-US" dirty="0">
                <a:latin typeface="Consolas" panose="020B0609020204030204" pitchFamily="49" charset="0"/>
              </a:rPr>
              <a:t>&lt;html&gt;</a:t>
            </a:r>
          </a:p>
          <a:p>
            <a:r>
              <a:rPr lang="en-US" dirty="0">
                <a:latin typeface="Consolas" panose="020B0609020204030204" pitchFamily="49" charset="0"/>
              </a:rPr>
              <a:t>     &lt;body&gt;</a:t>
            </a:r>
          </a:p>
          <a:p>
            <a:r>
              <a:rPr lang="en-US" dirty="0">
                <a:latin typeface="Consolas" panose="020B0609020204030204" pitchFamily="49" charset="0"/>
              </a:rPr>
              <a:t>          &lt;div id=“</a:t>
            </a:r>
            <a:r>
              <a:rPr lang="en-US" dirty="0" err="1">
                <a:latin typeface="Consolas" panose="020B0609020204030204" pitchFamily="49" charset="0"/>
              </a:rPr>
              <a:t>myDiv</a:t>
            </a:r>
            <a:r>
              <a:rPr lang="en-US" dirty="0">
                <a:latin typeface="Consolas" panose="020B0609020204030204" pitchFamily="49" charset="0"/>
              </a:rPr>
              <a:t>”&gt;</a:t>
            </a:r>
          </a:p>
          <a:p>
            <a:r>
              <a:rPr lang="en-US" dirty="0">
                <a:latin typeface="Consolas" panose="020B0609020204030204" pitchFamily="49" charset="0"/>
              </a:rPr>
              <a:t>	Red Alert !!!!!!</a:t>
            </a:r>
          </a:p>
          <a:p>
            <a:r>
              <a:rPr lang="en-US" dirty="0">
                <a:latin typeface="Consolas" panose="020B0609020204030204" pitchFamily="49" charset="0"/>
              </a:rPr>
              <a:t>          &lt;/div&gt;</a:t>
            </a:r>
          </a:p>
          <a:p>
            <a:r>
              <a:rPr lang="en-US" dirty="0">
                <a:latin typeface="Consolas" panose="020B0609020204030204" pitchFamily="49" charset="0"/>
              </a:rPr>
              <a:t>          &lt;script&gt;</a:t>
            </a:r>
          </a:p>
          <a:p>
            <a:r>
              <a:rPr lang="en-US" dirty="0">
                <a:latin typeface="Consolas" panose="020B0609020204030204" pitchFamily="49" charset="0"/>
              </a:rPr>
              <a:t>             </a:t>
            </a:r>
            <a:r>
              <a:rPr lang="en-US" dirty="0" err="1">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objDiv</a:t>
            </a:r>
            <a:r>
              <a:rPr lang="en-US" dirty="0">
                <a:latin typeface="Consolas" panose="020B0609020204030204" pitchFamily="49" charset="0"/>
              </a:rPr>
              <a:t> = </a:t>
            </a:r>
            <a:r>
              <a:rPr lang="en-US" dirty="0" err="1">
                <a:latin typeface="Consolas" panose="020B0609020204030204" pitchFamily="49" charset="0"/>
              </a:rPr>
              <a:t>document.getElementById</a:t>
            </a:r>
            <a:r>
              <a:rPr lang="en-US" dirty="0">
                <a:latin typeface="Consolas" panose="020B0609020204030204" pitchFamily="49" charset="0"/>
              </a:rPr>
              <a:t>(“</a:t>
            </a:r>
            <a:r>
              <a:rPr lang="en-US" dirty="0" err="1">
                <a:latin typeface="Consolas" panose="020B0609020204030204" pitchFamily="49" charset="0"/>
              </a:rPr>
              <a:t>myDiv</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var</a:t>
            </a:r>
            <a:r>
              <a:rPr lang="en-US" dirty="0">
                <a:latin typeface="Consolas" panose="020B0609020204030204" pitchFamily="49" charset="0"/>
              </a:rPr>
              <a:t> colors = [‘</a:t>
            </a:r>
            <a:r>
              <a:rPr lang="en-US" dirty="0" err="1">
                <a:latin typeface="Consolas" panose="020B0609020204030204" pitchFamily="49" charset="0"/>
              </a:rPr>
              <a:t>white’,’yellow’,’orange’,’red</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nextColor</a:t>
            </a:r>
            <a:r>
              <a:rPr lang="en-US" dirty="0">
                <a:latin typeface="Consolas" panose="020B0609020204030204" pitchFamily="49" charset="0"/>
              </a:rPr>
              <a:t> = 0;</a:t>
            </a:r>
          </a:p>
          <a:p>
            <a:r>
              <a:rPr lang="en-US" dirty="0">
                <a:latin typeface="Consolas" panose="020B0609020204030204" pitchFamily="49" charset="0"/>
              </a:rPr>
              <a:t>      </a:t>
            </a:r>
            <a:r>
              <a:rPr lang="en-US" dirty="0" err="1">
                <a:latin typeface="Consolas" panose="020B0609020204030204" pitchFamily="49" charset="0"/>
              </a:rPr>
              <a:t>setInterval</a:t>
            </a:r>
            <a:r>
              <a:rPr lang="en-US" dirty="0">
                <a:latin typeface="Consolas" panose="020B0609020204030204" pitchFamily="49" charset="0"/>
              </a:rPr>
              <a:t>(“</a:t>
            </a:r>
            <a:r>
              <a:rPr lang="en-US" dirty="0" err="1">
                <a:latin typeface="Consolas" panose="020B0609020204030204" pitchFamily="49" charset="0"/>
              </a:rPr>
              <a:t>objDiv.style.backgroundColor</a:t>
            </a:r>
            <a:r>
              <a:rPr lang="en-US" dirty="0">
                <a:latin typeface="Consolas" panose="020B0609020204030204" pitchFamily="49" charset="0"/>
              </a:rPr>
              <a:t> = colors[</a:t>
            </a:r>
            <a:r>
              <a:rPr lang="en-US" dirty="0" err="1">
                <a:latin typeface="Consolas" panose="020B0609020204030204" pitchFamily="49" charset="0"/>
              </a:rPr>
              <a:t>nextColor</a:t>
            </a:r>
            <a:r>
              <a:rPr lang="en-US" dirty="0">
                <a:latin typeface="Consolas" panose="020B0609020204030204" pitchFamily="49" charset="0"/>
              </a:rPr>
              <a:t>++%</a:t>
            </a:r>
            <a:r>
              <a:rPr lang="en-US" dirty="0" err="1">
                <a:latin typeface="Consolas" panose="020B0609020204030204" pitchFamily="49" charset="0"/>
              </a:rPr>
              <a:t>colors.length</a:t>
            </a:r>
            <a:r>
              <a:rPr lang="en-US" dirty="0">
                <a:latin typeface="Consolas" panose="020B0609020204030204" pitchFamily="49" charset="0"/>
              </a:rPr>
              <a:t>];”,500);</a:t>
            </a:r>
          </a:p>
          <a:p>
            <a:r>
              <a:rPr lang="en-US" dirty="0">
                <a:latin typeface="Consolas" panose="020B0609020204030204" pitchFamily="49" charset="0"/>
              </a:rPr>
              <a:t>          &lt;/script&gt;</a:t>
            </a:r>
          </a:p>
          <a:p>
            <a:r>
              <a:rPr lang="en-US" dirty="0">
                <a:latin typeface="Consolas" panose="020B0609020204030204" pitchFamily="49" charset="0"/>
              </a:rPr>
              <a:t>     &lt;/body&gt;</a:t>
            </a:r>
          </a:p>
          <a:p>
            <a:r>
              <a:rPr lang="en-US" dirty="0">
                <a:latin typeface="Consolas" panose="020B0609020204030204" pitchFamily="49" charset="0"/>
              </a:rPr>
              <a:t>&lt;/html&gt;</a:t>
            </a:r>
          </a:p>
        </p:txBody>
      </p:sp>
    </p:spTree>
    <p:extLst>
      <p:ext uri="{BB962C8B-B14F-4D97-AF65-F5344CB8AC3E}">
        <p14:creationId xmlns:p14="http://schemas.microsoft.com/office/powerpoint/2010/main" val="125106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 Properties</a:t>
            </a:r>
          </a:p>
        </p:txBody>
      </p:sp>
      <p:graphicFrame>
        <p:nvGraphicFramePr>
          <p:cNvPr id="4" name="Table 3"/>
          <p:cNvGraphicFramePr>
            <a:graphicFrameLocks noGrp="1"/>
          </p:cNvGraphicFramePr>
          <p:nvPr>
            <p:extLst>
              <p:ext uri="{D42A27DB-BD31-4B8C-83A1-F6EECF244321}">
                <p14:modId xmlns:p14="http://schemas.microsoft.com/office/powerpoint/2010/main" val="1979335689"/>
              </p:ext>
            </p:extLst>
          </p:nvPr>
        </p:nvGraphicFramePr>
        <p:xfrm>
          <a:off x="1809799" y="1533528"/>
          <a:ext cx="8077200" cy="2966720"/>
        </p:xfrm>
        <a:graphic>
          <a:graphicData uri="http://schemas.openxmlformats.org/drawingml/2006/table">
            <a:tbl>
              <a:tblPr firstRow="1" bandRow="1">
                <a:tableStyleId>{00A15C55-8517-42AA-B614-E9B94910E393}</a:tableStyleId>
              </a:tblPr>
              <a:tblGrid>
                <a:gridCol w="2019300">
                  <a:extLst>
                    <a:ext uri="{9D8B030D-6E8A-4147-A177-3AD203B41FA5}">
                      <a16:colId xmlns:a16="http://schemas.microsoft.com/office/drawing/2014/main" val="20000"/>
                    </a:ext>
                  </a:extLst>
                </a:gridCol>
                <a:gridCol w="6057900">
                  <a:extLst>
                    <a:ext uri="{9D8B030D-6E8A-4147-A177-3AD203B41FA5}">
                      <a16:colId xmlns:a16="http://schemas.microsoft.com/office/drawing/2014/main" val="20001"/>
                    </a:ext>
                  </a:extLst>
                </a:gridCol>
              </a:tblGrid>
              <a:tr h="370840">
                <a:tc>
                  <a:txBody>
                    <a:bodyPr/>
                    <a:lstStyle/>
                    <a:p>
                      <a:r>
                        <a:rPr lang="en-US" dirty="0"/>
                        <a:t>Event</a:t>
                      </a:r>
                    </a:p>
                  </a:txBody>
                  <a:tcPr>
                    <a:solidFill>
                      <a:schemeClr val="accent2"/>
                    </a:solidFill>
                  </a:tcPr>
                </a:tc>
                <a:tc>
                  <a:txBody>
                    <a:bodyPr/>
                    <a:lstStyle/>
                    <a:p>
                      <a:r>
                        <a:rPr lang="en-US" dirty="0"/>
                        <a:t>Description</a:t>
                      </a:r>
                    </a:p>
                  </a:txBody>
                  <a:tcPr>
                    <a:solidFill>
                      <a:schemeClr val="accent2"/>
                    </a:solidFill>
                  </a:tcPr>
                </a:tc>
                <a:extLst>
                  <a:ext uri="{0D108BD9-81ED-4DB2-BD59-A6C34878D82A}">
                    <a16:rowId xmlns:a16="http://schemas.microsoft.com/office/drawing/2014/main" val="10000"/>
                  </a:ext>
                </a:extLst>
              </a:tr>
              <a:tr h="370840">
                <a:tc>
                  <a:txBody>
                    <a:bodyPr/>
                    <a:lstStyle/>
                    <a:p>
                      <a:pPr marL="0" algn="l" defTabSz="914400" rtl="0" eaLnBrk="1" latinLnBrk="0" hangingPunct="1"/>
                      <a:r>
                        <a:rPr lang="en-US" sz="1800" dirty="0" err="1"/>
                        <a:t>className</a:t>
                      </a:r>
                      <a:endParaRPr lang="en-US" sz="1800" kern="1200" dirty="0">
                        <a:solidFill>
                          <a:schemeClr val="dk1"/>
                        </a:solidFill>
                        <a:latin typeface="+mn-lt"/>
                        <a:ea typeface="+mn-ea"/>
                        <a:cs typeface="+mn-cs"/>
                      </a:endParaRP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Sets or returns the class attribute of an element</a:t>
                      </a:r>
                      <a:endParaRPr lang="en-US" sz="1800" dirty="0">
                        <a:latin typeface="+mn-lt"/>
                        <a:ea typeface="Calibri"/>
                        <a:cs typeface="Shruti"/>
                      </a:endParaRPr>
                    </a:p>
                  </a:txBody>
                  <a:tcPr>
                    <a:solidFill>
                      <a:schemeClr val="accent2"/>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id</a:t>
                      </a:r>
                      <a:endParaRPr lang="en-US" sz="1800" kern="1200" dirty="0">
                        <a:solidFill>
                          <a:schemeClr val="dk1"/>
                        </a:solidFill>
                        <a:latin typeface="+mn-lt"/>
                        <a:ea typeface="+mn-ea"/>
                        <a:cs typeface="+mn-cs"/>
                      </a:endParaRP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Sets or returns the id of an element</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2"/>
                  </a:ext>
                </a:extLst>
              </a:tr>
              <a:tr h="370840">
                <a:tc>
                  <a:txBody>
                    <a:bodyPr/>
                    <a:lstStyle/>
                    <a:p>
                      <a:pPr marL="0" algn="l" defTabSz="914400" rtl="0" eaLnBrk="1" latinLnBrk="0" hangingPunct="1"/>
                      <a:r>
                        <a:rPr lang="en-US" sz="1800" dirty="0" err="1"/>
                        <a:t>innerHTML</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a:t>Sets or returns the HTML contents (+text) of an element</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3"/>
                  </a:ext>
                </a:extLst>
              </a:tr>
              <a:tr h="370840">
                <a:tc>
                  <a:txBody>
                    <a:bodyPr/>
                    <a:lstStyle/>
                    <a:p>
                      <a:pPr marL="0" algn="l" defTabSz="914400" rtl="0" eaLnBrk="1" latinLnBrk="0" hangingPunct="1"/>
                      <a:r>
                        <a:rPr lang="en-US" sz="1800" dirty="0"/>
                        <a:t>style</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a:t>Sets or returns the style attribute of an element</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4"/>
                  </a:ext>
                </a:extLst>
              </a:tr>
              <a:tr h="370840">
                <a:tc>
                  <a:txBody>
                    <a:bodyPr/>
                    <a:lstStyle/>
                    <a:p>
                      <a:pPr marL="0" algn="l" defTabSz="914400" rtl="0" eaLnBrk="1" latinLnBrk="0" hangingPunct="1"/>
                      <a:r>
                        <a:rPr lang="en-US" sz="1800" dirty="0" err="1"/>
                        <a:t>tabIndex</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a:t>Sets or returns the tab order of an element</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5"/>
                  </a:ext>
                </a:extLst>
              </a:tr>
              <a:tr h="370840">
                <a:tc>
                  <a:txBody>
                    <a:bodyPr/>
                    <a:lstStyle/>
                    <a:p>
                      <a:pPr marL="0" algn="l" defTabSz="914400" rtl="0" eaLnBrk="1" latinLnBrk="0" hangingPunct="1"/>
                      <a:r>
                        <a:rPr lang="en-US" sz="1800" dirty="0"/>
                        <a:t>title</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a:t>Sets or returns the title attribute of an element</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6"/>
                  </a:ext>
                </a:extLst>
              </a:tr>
              <a:tr h="370840">
                <a:tc>
                  <a:txBody>
                    <a:bodyPr/>
                    <a:lstStyle/>
                    <a:p>
                      <a:pPr marL="0" algn="l" defTabSz="914400" rtl="0" eaLnBrk="1" latinLnBrk="0" hangingPunct="1"/>
                      <a:r>
                        <a:rPr lang="en-US" sz="1800" kern="1200" dirty="0"/>
                        <a:t>value</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a:t>Sets or returns the value attribute of an element</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319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Events</a:t>
            </a:r>
          </a:p>
        </p:txBody>
      </p:sp>
      <p:graphicFrame>
        <p:nvGraphicFramePr>
          <p:cNvPr id="4" name="Table 3"/>
          <p:cNvGraphicFramePr>
            <a:graphicFrameLocks noGrp="1"/>
          </p:cNvGraphicFramePr>
          <p:nvPr>
            <p:extLst>
              <p:ext uri="{D42A27DB-BD31-4B8C-83A1-F6EECF244321}">
                <p14:modId xmlns:p14="http://schemas.microsoft.com/office/powerpoint/2010/main" val="2863294500"/>
              </p:ext>
            </p:extLst>
          </p:nvPr>
        </p:nvGraphicFramePr>
        <p:xfrm>
          <a:off x="1362948" y="1169635"/>
          <a:ext cx="7924801" cy="4851400"/>
        </p:xfrm>
        <a:graphic>
          <a:graphicData uri="http://schemas.openxmlformats.org/drawingml/2006/table">
            <a:tbl>
              <a:tblPr firstRow="1" bandRow="1">
                <a:tableStyleId>{00A15C55-8517-42AA-B614-E9B94910E393}</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4754881">
                  <a:extLst>
                    <a:ext uri="{9D8B030D-6E8A-4147-A177-3AD203B41FA5}">
                      <a16:colId xmlns:a16="http://schemas.microsoft.com/office/drawing/2014/main" val="20002"/>
                    </a:ext>
                  </a:extLst>
                </a:gridCol>
              </a:tblGrid>
              <a:tr h="370840">
                <a:tc>
                  <a:txBody>
                    <a:bodyPr/>
                    <a:lstStyle/>
                    <a:p>
                      <a:r>
                        <a:rPr lang="en-US" dirty="0">
                          <a:solidFill>
                            <a:schemeClr val="tx1"/>
                          </a:solidFill>
                        </a:rPr>
                        <a:t>Event</a:t>
                      </a:r>
                    </a:p>
                  </a:txBody>
                  <a:tcPr>
                    <a:solidFill>
                      <a:schemeClr val="accent2"/>
                    </a:solidFill>
                  </a:tcPr>
                </a:tc>
                <a:tc>
                  <a:txBody>
                    <a:bodyPr/>
                    <a:lstStyle/>
                    <a:p>
                      <a:r>
                        <a:rPr lang="en-US" dirty="0">
                          <a:solidFill>
                            <a:schemeClr val="tx1"/>
                          </a:solidFill>
                        </a:rPr>
                        <a:t>Attribute</a:t>
                      </a:r>
                    </a:p>
                  </a:txBody>
                  <a:tcPr>
                    <a:solidFill>
                      <a:schemeClr val="accent2"/>
                    </a:solidFill>
                  </a:tcPr>
                </a:tc>
                <a:tc>
                  <a:txBody>
                    <a:bodyPr/>
                    <a:lstStyle/>
                    <a:p>
                      <a:r>
                        <a:rPr lang="en-US" dirty="0">
                          <a:solidFill>
                            <a:schemeClr val="tx1"/>
                          </a:solidFill>
                        </a:rPr>
                        <a:t>Description</a:t>
                      </a:r>
                    </a:p>
                  </a:txBody>
                  <a:tcPr>
                    <a:solidFill>
                      <a:schemeClr val="accent2"/>
                    </a:solidFill>
                  </a:tcPr>
                </a:tc>
                <a:extLst>
                  <a:ext uri="{0D108BD9-81ED-4DB2-BD59-A6C34878D82A}">
                    <a16:rowId xmlns:a16="http://schemas.microsoft.com/office/drawing/2014/main" val="10000"/>
                  </a:ext>
                </a:extLst>
              </a:tr>
              <a:tr h="370840">
                <a:tc>
                  <a:txBody>
                    <a:bodyPr/>
                    <a:lstStyle/>
                    <a:p>
                      <a:pPr marL="0" algn="l" defTabSz="914400" rtl="0" eaLnBrk="1" latinLnBrk="0" hangingPunct="1"/>
                      <a:r>
                        <a:rPr lang="en-US" sz="1800" kern="1200" dirty="0">
                          <a:solidFill>
                            <a:schemeClr val="tx1"/>
                          </a:solidFill>
                        </a:rPr>
                        <a:t>click</a:t>
                      </a:r>
                      <a:endParaRPr lang="en-US" sz="1800" kern="1200" dirty="0">
                        <a:solidFill>
                          <a:schemeClr val="tx1"/>
                        </a:solidFill>
                        <a:latin typeface="+mn-lt"/>
                        <a:ea typeface="+mn-ea"/>
                        <a:cs typeface="+mn-cs"/>
                      </a:endParaRPr>
                    </a:p>
                  </a:txBody>
                  <a:tcPr>
                    <a:solidFill>
                      <a:schemeClr val="accent2"/>
                    </a:solidFill>
                  </a:tcPr>
                </a:tc>
                <a:tc>
                  <a:txBody>
                    <a:bodyPr/>
                    <a:lstStyle/>
                    <a:p>
                      <a:pPr marL="0" algn="l" defTabSz="914400" rtl="0" eaLnBrk="1" latinLnBrk="0" hangingPunct="1"/>
                      <a:r>
                        <a:rPr lang="en-US" sz="1800" kern="1200" dirty="0" err="1">
                          <a:solidFill>
                            <a:schemeClr val="tx1"/>
                          </a:solidFill>
                        </a:rPr>
                        <a:t>onclick</a:t>
                      </a:r>
                      <a:endParaRPr lang="en-US" sz="1800" kern="1200" dirty="0">
                        <a:solidFill>
                          <a:schemeClr val="tx1"/>
                        </a:solidFill>
                        <a:latin typeface="+mn-lt"/>
                        <a:ea typeface="+mn-ea"/>
                        <a:cs typeface="+mn-cs"/>
                      </a:endParaRP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The event occurs when the user clicks on an element</a:t>
                      </a:r>
                      <a:endParaRPr lang="en-US" sz="1800" kern="1200" dirty="0">
                        <a:solidFill>
                          <a:schemeClr val="tx1"/>
                        </a:solidFill>
                        <a:latin typeface="+mn-lt"/>
                        <a:ea typeface="+mn-ea"/>
                        <a:cs typeface="+mn-cs"/>
                      </a:endParaRPr>
                    </a:p>
                  </a:txBody>
                  <a:tcPr>
                    <a:solidFill>
                      <a:schemeClr val="accent2"/>
                    </a:solidFill>
                  </a:tcPr>
                </a:tc>
                <a:extLst>
                  <a:ext uri="{0D108BD9-81ED-4DB2-BD59-A6C34878D82A}">
                    <a16:rowId xmlns:a16="http://schemas.microsoft.com/office/drawing/2014/main" val="10001"/>
                  </a:ext>
                </a:extLst>
              </a:tr>
              <a:tr h="370840">
                <a:tc>
                  <a:txBody>
                    <a:bodyPr/>
                    <a:lstStyle/>
                    <a:p>
                      <a:pPr marL="0" algn="l" defTabSz="914400" rtl="0" eaLnBrk="1" latinLnBrk="0" hangingPunct="1"/>
                      <a:r>
                        <a:rPr lang="en-US" sz="1800" kern="1200" dirty="0" err="1">
                          <a:solidFill>
                            <a:schemeClr val="tx1"/>
                          </a:solidFill>
                        </a:rPr>
                        <a:t>dblclick</a:t>
                      </a:r>
                      <a:endParaRPr lang="en-US" sz="1800" kern="1200" dirty="0">
                        <a:solidFill>
                          <a:schemeClr val="tx1"/>
                        </a:solidFill>
                        <a:latin typeface="+mn-lt"/>
                        <a:ea typeface="+mn-ea"/>
                        <a:cs typeface="+mn-cs"/>
                      </a:endParaRPr>
                    </a:p>
                  </a:txBody>
                  <a:tcPr>
                    <a:solidFill>
                      <a:schemeClr val="accent2"/>
                    </a:solidFill>
                  </a:tcPr>
                </a:tc>
                <a:tc>
                  <a:txBody>
                    <a:bodyPr/>
                    <a:lstStyle/>
                    <a:p>
                      <a:pPr marL="0" algn="l" defTabSz="914400" rtl="0" eaLnBrk="1" latinLnBrk="0" hangingPunct="1"/>
                      <a:r>
                        <a:rPr lang="en-US" sz="1800" kern="1200" dirty="0" err="1">
                          <a:solidFill>
                            <a:schemeClr val="tx1"/>
                          </a:solidFill>
                        </a:rPr>
                        <a:t>ondblclick</a:t>
                      </a:r>
                      <a:endParaRPr lang="en-US" sz="1800" kern="1200" dirty="0">
                        <a:solidFill>
                          <a:schemeClr val="tx1"/>
                        </a:solidFill>
                        <a:latin typeface="+mn-lt"/>
                        <a:ea typeface="+mn-ea"/>
                        <a:cs typeface="+mn-cs"/>
                      </a:endParaRP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The event occurs when the user double-clicks on an element</a:t>
                      </a:r>
                      <a:endParaRPr lang="en-US" sz="1800" kern="1200" dirty="0">
                        <a:solidFill>
                          <a:schemeClr val="tx1"/>
                        </a:solidFill>
                        <a:latin typeface="+mn-lt"/>
                        <a:ea typeface="+mn-ea"/>
                        <a:cs typeface="+mn-cs"/>
                      </a:endParaRPr>
                    </a:p>
                  </a:txBody>
                  <a:tcPr>
                    <a:solidFill>
                      <a:schemeClr val="accent2"/>
                    </a:solidFill>
                  </a:tcPr>
                </a:tc>
                <a:extLst>
                  <a:ext uri="{0D108BD9-81ED-4DB2-BD59-A6C34878D82A}">
                    <a16:rowId xmlns:a16="http://schemas.microsoft.com/office/drawing/2014/main" val="10002"/>
                  </a:ext>
                </a:extLst>
              </a:tr>
              <a:tr h="370840">
                <a:tc>
                  <a:txBody>
                    <a:bodyPr/>
                    <a:lstStyle/>
                    <a:p>
                      <a:pPr marL="0" algn="l" defTabSz="914400" rtl="0" eaLnBrk="1" latinLnBrk="0" hangingPunct="1"/>
                      <a:r>
                        <a:rPr lang="en-US" sz="1800" kern="1200" dirty="0" err="1">
                          <a:solidFill>
                            <a:schemeClr val="tx1"/>
                          </a:solidFill>
                        </a:rPr>
                        <a:t>mousedown</a:t>
                      </a:r>
                      <a:endParaRPr lang="en-US" sz="1800" kern="1200" dirty="0">
                        <a:solidFill>
                          <a:schemeClr val="tx1"/>
                        </a:solidFill>
                        <a:latin typeface="+mn-lt"/>
                        <a:ea typeface="+mn-ea"/>
                        <a:cs typeface="+mn-cs"/>
                      </a:endParaRPr>
                    </a:p>
                  </a:txBody>
                  <a:tcPr>
                    <a:solidFill>
                      <a:schemeClr val="accent2"/>
                    </a:solidFill>
                  </a:tcPr>
                </a:tc>
                <a:tc>
                  <a:txBody>
                    <a:bodyPr/>
                    <a:lstStyle/>
                    <a:p>
                      <a:pPr marL="0" algn="l" defTabSz="914400" rtl="0" eaLnBrk="1" latinLnBrk="0" hangingPunct="1"/>
                      <a:r>
                        <a:rPr lang="en-US" sz="1800" kern="1200" dirty="0" err="1">
                          <a:solidFill>
                            <a:schemeClr val="tx1"/>
                          </a:solidFill>
                        </a:rPr>
                        <a:t>onmousedown</a:t>
                      </a:r>
                      <a:endParaRPr lang="en-US" sz="1800" kern="1200" dirty="0">
                        <a:solidFill>
                          <a:schemeClr val="tx1"/>
                        </a:solidFill>
                        <a:latin typeface="+mn-lt"/>
                        <a:ea typeface="+mn-ea"/>
                        <a:cs typeface="+mn-cs"/>
                      </a:endParaRPr>
                    </a:p>
                  </a:txBody>
                  <a:tcPr>
                    <a:solidFill>
                      <a:schemeClr val="accent2"/>
                    </a:solidFill>
                  </a:tcPr>
                </a:tc>
                <a:tc>
                  <a:txBody>
                    <a:bodyPr/>
                    <a:lstStyle/>
                    <a:p>
                      <a:pPr marL="0" algn="l" defTabSz="914400" rtl="0" eaLnBrk="1" latinLnBrk="0" hangingPunct="1"/>
                      <a:r>
                        <a:rPr lang="en-US" sz="1800" kern="1200" dirty="0">
                          <a:solidFill>
                            <a:schemeClr val="tx1"/>
                          </a:solidFill>
                        </a:rPr>
                        <a:t>The event occurs when a user presses a mouse button over an element</a:t>
                      </a:r>
                      <a:endParaRPr lang="en-US" sz="1800" kern="1200" dirty="0">
                        <a:solidFill>
                          <a:schemeClr val="tx1"/>
                        </a:solidFill>
                        <a:latin typeface="+mn-lt"/>
                        <a:ea typeface="+mn-ea"/>
                        <a:cs typeface="+mn-cs"/>
                      </a:endParaRPr>
                    </a:p>
                  </a:txBody>
                  <a:tcPr>
                    <a:solidFill>
                      <a:schemeClr val="accent2"/>
                    </a:solidFill>
                  </a:tcPr>
                </a:tc>
                <a:extLst>
                  <a:ext uri="{0D108BD9-81ED-4DB2-BD59-A6C34878D82A}">
                    <a16:rowId xmlns:a16="http://schemas.microsoft.com/office/drawing/2014/main" val="10003"/>
                  </a:ext>
                </a:extLst>
              </a:tr>
              <a:tr h="370840">
                <a:tc>
                  <a:txBody>
                    <a:bodyPr/>
                    <a:lstStyle/>
                    <a:p>
                      <a:pPr marL="0" algn="l" defTabSz="914400" rtl="0" eaLnBrk="1" latinLnBrk="0" hangingPunct="1"/>
                      <a:r>
                        <a:rPr lang="en-US" sz="1800" kern="1200" dirty="0" err="1">
                          <a:solidFill>
                            <a:schemeClr val="tx1"/>
                          </a:solidFill>
                        </a:rPr>
                        <a:t>mousemove</a:t>
                      </a:r>
                      <a:endParaRPr lang="en-US" sz="1800" kern="1200" dirty="0">
                        <a:solidFill>
                          <a:schemeClr val="tx1"/>
                        </a:solidFill>
                        <a:latin typeface="+mn-lt"/>
                        <a:ea typeface="+mn-ea"/>
                        <a:cs typeface="+mn-cs"/>
                      </a:endParaRPr>
                    </a:p>
                  </a:txBody>
                  <a:tcPr>
                    <a:solidFill>
                      <a:schemeClr val="accent2"/>
                    </a:solidFill>
                  </a:tcPr>
                </a:tc>
                <a:tc>
                  <a:txBody>
                    <a:bodyPr/>
                    <a:lstStyle/>
                    <a:p>
                      <a:pPr marL="0" algn="l" defTabSz="914400" rtl="0" eaLnBrk="1" latinLnBrk="0" hangingPunct="1"/>
                      <a:r>
                        <a:rPr lang="en-US" sz="1800" kern="1200" dirty="0" err="1">
                          <a:solidFill>
                            <a:schemeClr val="tx1"/>
                          </a:solidFill>
                        </a:rPr>
                        <a:t>onmousemove</a:t>
                      </a:r>
                      <a:endParaRPr lang="en-US" sz="1800" kern="1200" dirty="0">
                        <a:solidFill>
                          <a:schemeClr val="tx1"/>
                        </a:solidFill>
                        <a:latin typeface="+mn-lt"/>
                        <a:ea typeface="+mn-ea"/>
                        <a:cs typeface="+mn-cs"/>
                      </a:endParaRPr>
                    </a:p>
                  </a:txBody>
                  <a:tcPr>
                    <a:solidFill>
                      <a:schemeClr val="accent2"/>
                    </a:solidFill>
                  </a:tcPr>
                </a:tc>
                <a:tc>
                  <a:txBody>
                    <a:bodyPr/>
                    <a:lstStyle/>
                    <a:p>
                      <a:pPr marL="0" algn="l" defTabSz="914400" rtl="0" eaLnBrk="1" latinLnBrk="0" hangingPunct="1"/>
                      <a:r>
                        <a:rPr lang="en-US" sz="1800" kern="1200" dirty="0">
                          <a:solidFill>
                            <a:schemeClr val="tx1"/>
                          </a:solidFill>
                        </a:rPr>
                        <a:t>The event occurs when a user moves the mouse pointer over an element</a:t>
                      </a:r>
                      <a:endParaRPr lang="en-US" sz="1800" kern="1200" dirty="0">
                        <a:solidFill>
                          <a:schemeClr val="tx1"/>
                        </a:solidFill>
                        <a:latin typeface="+mn-lt"/>
                        <a:ea typeface="+mn-ea"/>
                        <a:cs typeface="+mn-cs"/>
                      </a:endParaRPr>
                    </a:p>
                  </a:txBody>
                  <a:tcPr>
                    <a:solidFill>
                      <a:schemeClr val="accent2"/>
                    </a:solidFill>
                  </a:tcPr>
                </a:tc>
                <a:extLst>
                  <a:ext uri="{0D108BD9-81ED-4DB2-BD59-A6C34878D82A}">
                    <a16:rowId xmlns:a16="http://schemas.microsoft.com/office/drawing/2014/main" val="10004"/>
                  </a:ext>
                </a:extLst>
              </a:tr>
              <a:tr h="370840">
                <a:tc>
                  <a:txBody>
                    <a:bodyPr/>
                    <a:lstStyle/>
                    <a:p>
                      <a:pPr marL="0" algn="l" defTabSz="914400" rtl="0" eaLnBrk="1" latinLnBrk="0" hangingPunct="1"/>
                      <a:r>
                        <a:rPr lang="en-US" sz="1800" kern="1200" dirty="0" err="1">
                          <a:solidFill>
                            <a:schemeClr val="tx1"/>
                          </a:solidFill>
                        </a:rPr>
                        <a:t>mouseover</a:t>
                      </a:r>
                      <a:endParaRPr lang="en-US" sz="1800" kern="1200" dirty="0">
                        <a:solidFill>
                          <a:schemeClr val="tx1"/>
                        </a:solidFill>
                        <a:latin typeface="+mn-lt"/>
                        <a:ea typeface="+mn-ea"/>
                        <a:cs typeface="+mn-cs"/>
                      </a:endParaRPr>
                    </a:p>
                  </a:txBody>
                  <a:tcPr>
                    <a:solidFill>
                      <a:schemeClr val="accent2"/>
                    </a:solidFill>
                  </a:tcPr>
                </a:tc>
                <a:tc>
                  <a:txBody>
                    <a:bodyPr/>
                    <a:lstStyle/>
                    <a:p>
                      <a:pPr marL="0" algn="l" defTabSz="914400" rtl="0" eaLnBrk="1" latinLnBrk="0" hangingPunct="1"/>
                      <a:r>
                        <a:rPr lang="en-US" sz="1800" kern="1200" dirty="0" err="1">
                          <a:solidFill>
                            <a:schemeClr val="tx1"/>
                          </a:solidFill>
                        </a:rPr>
                        <a:t>onmouseover</a:t>
                      </a:r>
                      <a:endParaRPr lang="en-US" sz="1800" kern="1200" dirty="0">
                        <a:solidFill>
                          <a:schemeClr val="tx1"/>
                        </a:solidFill>
                        <a:latin typeface="+mn-lt"/>
                        <a:ea typeface="+mn-ea"/>
                        <a:cs typeface="+mn-cs"/>
                      </a:endParaRPr>
                    </a:p>
                  </a:txBody>
                  <a:tcPr>
                    <a:solidFill>
                      <a:schemeClr val="accent2"/>
                    </a:solidFill>
                  </a:tcPr>
                </a:tc>
                <a:tc>
                  <a:txBody>
                    <a:bodyPr/>
                    <a:lstStyle/>
                    <a:p>
                      <a:pPr marL="0" algn="l" defTabSz="914400" rtl="0" eaLnBrk="1" latinLnBrk="0" hangingPunct="1"/>
                      <a:r>
                        <a:rPr lang="en-US" sz="1800" kern="1200" dirty="0">
                          <a:solidFill>
                            <a:schemeClr val="tx1"/>
                          </a:solidFill>
                        </a:rPr>
                        <a:t>The event occurs when a user mouse over an element</a:t>
                      </a:r>
                      <a:endParaRPr lang="en-US" sz="1800" kern="1200" dirty="0">
                        <a:solidFill>
                          <a:schemeClr val="tx1"/>
                        </a:solidFill>
                        <a:latin typeface="+mn-lt"/>
                        <a:ea typeface="+mn-ea"/>
                        <a:cs typeface="+mn-cs"/>
                      </a:endParaRPr>
                    </a:p>
                  </a:txBody>
                  <a:tcPr>
                    <a:solidFill>
                      <a:schemeClr val="accent2"/>
                    </a:solidFill>
                  </a:tcPr>
                </a:tc>
                <a:extLst>
                  <a:ext uri="{0D108BD9-81ED-4DB2-BD59-A6C34878D82A}">
                    <a16:rowId xmlns:a16="http://schemas.microsoft.com/office/drawing/2014/main" val="10005"/>
                  </a:ext>
                </a:extLst>
              </a:tr>
              <a:tr h="370840">
                <a:tc>
                  <a:txBody>
                    <a:bodyPr/>
                    <a:lstStyle/>
                    <a:p>
                      <a:pPr marL="0" algn="l" defTabSz="914400" rtl="0" eaLnBrk="1" latinLnBrk="0" hangingPunct="1"/>
                      <a:r>
                        <a:rPr lang="en-US" sz="1800" kern="1200" dirty="0" err="1">
                          <a:solidFill>
                            <a:schemeClr val="tx1"/>
                          </a:solidFill>
                        </a:rPr>
                        <a:t>mouseout</a:t>
                      </a:r>
                      <a:endParaRPr lang="en-US" sz="1800" kern="1200" dirty="0">
                        <a:solidFill>
                          <a:schemeClr val="tx1"/>
                        </a:solidFill>
                        <a:latin typeface="+mn-lt"/>
                        <a:ea typeface="+mn-ea"/>
                        <a:cs typeface="+mn-cs"/>
                      </a:endParaRPr>
                    </a:p>
                  </a:txBody>
                  <a:tcPr>
                    <a:solidFill>
                      <a:schemeClr val="accent2"/>
                    </a:solidFill>
                  </a:tcPr>
                </a:tc>
                <a:tc>
                  <a:txBody>
                    <a:bodyPr/>
                    <a:lstStyle/>
                    <a:p>
                      <a:pPr marL="0" algn="l" defTabSz="914400" rtl="0" eaLnBrk="1" latinLnBrk="0" hangingPunct="1"/>
                      <a:r>
                        <a:rPr lang="en-US" sz="1800" kern="1200" dirty="0" err="1">
                          <a:solidFill>
                            <a:schemeClr val="tx1"/>
                          </a:solidFill>
                        </a:rPr>
                        <a:t>onmouseout</a:t>
                      </a:r>
                      <a:endParaRPr lang="en-US" sz="1800" kern="1200" dirty="0">
                        <a:solidFill>
                          <a:schemeClr val="tx1"/>
                        </a:solidFill>
                        <a:latin typeface="+mn-lt"/>
                        <a:ea typeface="+mn-ea"/>
                        <a:cs typeface="+mn-cs"/>
                      </a:endParaRPr>
                    </a:p>
                  </a:txBody>
                  <a:tcPr>
                    <a:solidFill>
                      <a:schemeClr val="accent2"/>
                    </a:solidFill>
                  </a:tcPr>
                </a:tc>
                <a:tc>
                  <a:txBody>
                    <a:bodyPr/>
                    <a:lstStyle/>
                    <a:p>
                      <a:pPr marL="0" algn="l" defTabSz="914400" rtl="0" eaLnBrk="1" latinLnBrk="0" hangingPunct="1"/>
                      <a:r>
                        <a:rPr lang="en-US" sz="1800" kern="1200" dirty="0">
                          <a:solidFill>
                            <a:schemeClr val="tx1"/>
                          </a:solidFill>
                        </a:rPr>
                        <a:t>The event occurs when a user moves the mouse pointer out of an element</a:t>
                      </a:r>
                      <a:endParaRPr lang="en-US" sz="1800" kern="1200" dirty="0">
                        <a:solidFill>
                          <a:schemeClr val="tx1"/>
                        </a:solidFill>
                        <a:latin typeface="+mn-lt"/>
                        <a:ea typeface="+mn-ea"/>
                        <a:cs typeface="+mn-cs"/>
                      </a:endParaRPr>
                    </a:p>
                  </a:txBody>
                  <a:tcPr>
                    <a:solidFill>
                      <a:schemeClr val="accent2"/>
                    </a:solidFill>
                  </a:tcPr>
                </a:tc>
                <a:extLst>
                  <a:ext uri="{0D108BD9-81ED-4DB2-BD59-A6C34878D82A}">
                    <a16:rowId xmlns:a16="http://schemas.microsoft.com/office/drawing/2014/main" val="10006"/>
                  </a:ext>
                </a:extLst>
              </a:tr>
              <a:tr h="370840">
                <a:tc>
                  <a:txBody>
                    <a:bodyPr/>
                    <a:lstStyle/>
                    <a:p>
                      <a:pPr marL="0" algn="l" defTabSz="914400" rtl="0" eaLnBrk="1" latinLnBrk="0" hangingPunct="1"/>
                      <a:r>
                        <a:rPr lang="en-US" sz="1800" kern="1200" dirty="0" err="1">
                          <a:solidFill>
                            <a:schemeClr val="tx1"/>
                          </a:solidFill>
                        </a:rPr>
                        <a:t>mouseup</a:t>
                      </a:r>
                      <a:endParaRPr lang="en-US" sz="1800" kern="1200" dirty="0">
                        <a:solidFill>
                          <a:schemeClr val="tx1"/>
                        </a:solidFill>
                        <a:latin typeface="+mn-lt"/>
                        <a:ea typeface="+mn-ea"/>
                        <a:cs typeface="+mn-cs"/>
                      </a:endParaRPr>
                    </a:p>
                  </a:txBody>
                  <a:tcPr>
                    <a:solidFill>
                      <a:schemeClr val="accent2"/>
                    </a:solidFill>
                  </a:tcPr>
                </a:tc>
                <a:tc>
                  <a:txBody>
                    <a:bodyPr/>
                    <a:lstStyle/>
                    <a:p>
                      <a:pPr marL="0" algn="l" defTabSz="914400" rtl="0" eaLnBrk="1" latinLnBrk="0" hangingPunct="1"/>
                      <a:r>
                        <a:rPr lang="en-US" sz="1800" kern="1200" dirty="0" err="1">
                          <a:solidFill>
                            <a:schemeClr val="tx1"/>
                          </a:solidFill>
                        </a:rPr>
                        <a:t>onmouseup</a:t>
                      </a:r>
                      <a:endParaRPr lang="en-US" sz="1800" kern="1200" dirty="0">
                        <a:solidFill>
                          <a:schemeClr val="tx1"/>
                        </a:solidFill>
                        <a:latin typeface="+mn-lt"/>
                        <a:ea typeface="+mn-ea"/>
                        <a:cs typeface="+mn-cs"/>
                      </a:endParaRPr>
                    </a:p>
                  </a:txBody>
                  <a:tcPr>
                    <a:solidFill>
                      <a:schemeClr val="accent2"/>
                    </a:solidFill>
                  </a:tcPr>
                </a:tc>
                <a:tc>
                  <a:txBody>
                    <a:bodyPr/>
                    <a:lstStyle/>
                    <a:p>
                      <a:pPr marL="0" algn="l" defTabSz="914400" rtl="0" eaLnBrk="1" latinLnBrk="0" hangingPunct="1"/>
                      <a:r>
                        <a:rPr lang="en-US" sz="1800" kern="1200" dirty="0">
                          <a:solidFill>
                            <a:schemeClr val="tx1"/>
                          </a:solidFill>
                        </a:rPr>
                        <a:t>The event occurs when a user releases a mouse button over an element</a:t>
                      </a:r>
                      <a:endParaRPr lang="en-US" sz="1800" kern="1200" dirty="0">
                        <a:solidFill>
                          <a:schemeClr val="tx1"/>
                        </a:solidFill>
                        <a:latin typeface="+mn-lt"/>
                        <a:ea typeface="+mn-ea"/>
                        <a:cs typeface="+mn-cs"/>
                      </a:endParaRPr>
                    </a:p>
                  </a:txBody>
                  <a:tcPr>
                    <a:solidFill>
                      <a:schemeClr val="accent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4813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Events</a:t>
            </a:r>
          </a:p>
        </p:txBody>
      </p:sp>
      <p:graphicFrame>
        <p:nvGraphicFramePr>
          <p:cNvPr id="4" name="Table 3"/>
          <p:cNvGraphicFramePr>
            <a:graphicFrameLocks noGrp="1"/>
          </p:cNvGraphicFramePr>
          <p:nvPr>
            <p:extLst>
              <p:ext uri="{D42A27DB-BD31-4B8C-83A1-F6EECF244321}">
                <p14:modId xmlns:p14="http://schemas.microsoft.com/office/powerpoint/2010/main" val="2415293518"/>
              </p:ext>
            </p:extLst>
          </p:nvPr>
        </p:nvGraphicFramePr>
        <p:xfrm>
          <a:off x="923222" y="1624627"/>
          <a:ext cx="7924801" cy="3983070"/>
        </p:xfrm>
        <a:graphic>
          <a:graphicData uri="http://schemas.openxmlformats.org/drawingml/2006/table">
            <a:tbl>
              <a:tblPr firstRow="1" bandRow="1">
                <a:tableStyleId>{00A15C55-8517-42AA-B614-E9B94910E393}</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4754881">
                  <a:extLst>
                    <a:ext uri="{9D8B030D-6E8A-4147-A177-3AD203B41FA5}">
                      <a16:colId xmlns:a16="http://schemas.microsoft.com/office/drawing/2014/main" val="20002"/>
                    </a:ext>
                  </a:extLst>
                </a:gridCol>
              </a:tblGrid>
              <a:tr h="730563">
                <a:tc>
                  <a:txBody>
                    <a:bodyPr/>
                    <a:lstStyle/>
                    <a:p>
                      <a:r>
                        <a:rPr lang="en-US" dirty="0"/>
                        <a:t>Event</a:t>
                      </a:r>
                    </a:p>
                  </a:txBody>
                  <a:tcPr>
                    <a:solidFill>
                      <a:schemeClr val="accent2"/>
                    </a:solidFill>
                  </a:tcPr>
                </a:tc>
                <a:tc>
                  <a:txBody>
                    <a:bodyPr/>
                    <a:lstStyle/>
                    <a:p>
                      <a:r>
                        <a:rPr lang="en-US" dirty="0"/>
                        <a:t>Attribute</a:t>
                      </a:r>
                    </a:p>
                  </a:txBody>
                  <a:tcPr>
                    <a:solidFill>
                      <a:schemeClr val="accent2"/>
                    </a:solidFill>
                  </a:tcPr>
                </a:tc>
                <a:tc>
                  <a:txBody>
                    <a:bodyPr/>
                    <a:lstStyle/>
                    <a:p>
                      <a:r>
                        <a:rPr lang="en-US" dirty="0"/>
                        <a:t>Description</a:t>
                      </a:r>
                    </a:p>
                  </a:txBody>
                  <a:tcPr>
                    <a:solidFill>
                      <a:schemeClr val="accent2"/>
                    </a:solidFill>
                  </a:tcPr>
                </a:tc>
                <a:extLst>
                  <a:ext uri="{0D108BD9-81ED-4DB2-BD59-A6C34878D82A}">
                    <a16:rowId xmlns:a16="http://schemas.microsoft.com/office/drawing/2014/main" val="10000"/>
                  </a:ext>
                </a:extLst>
              </a:tr>
              <a:tr h="1260972">
                <a:tc>
                  <a:txBody>
                    <a:bodyPr/>
                    <a:lstStyle/>
                    <a:p>
                      <a:pPr marL="0" algn="l" defTabSz="914400" rtl="0" eaLnBrk="1" latinLnBrk="0" hangingPunct="1"/>
                      <a:r>
                        <a:rPr lang="en-US" sz="1800" dirty="0" err="1"/>
                        <a:t>keydown</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err="1"/>
                        <a:t>onkeydown</a:t>
                      </a:r>
                      <a:endParaRPr lang="en-US" sz="1800" kern="1200" dirty="0">
                        <a:solidFill>
                          <a:schemeClr val="dk1"/>
                        </a:solidFill>
                        <a:latin typeface="+mn-lt"/>
                        <a:ea typeface="+mn-ea"/>
                        <a:cs typeface="+mn-cs"/>
                      </a:endParaRP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The event occurs when the user is pressing a key or holding down a key</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1"/>
                  </a:ext>
                </a:extLst>
              </a:tr>
              <a:tr h="1260972">
                <a:tc>
                  <a:txBody>
                    <a:bodyPr/>
                    <a:lstStyle/>
                    <a:p>
                      <a:pPr marL="0" algn="l" defTabSz="914400" rtl="0" eaLnBrk="1" latinLnBrk="0" hangingPunct="1"/>
                      <a:r>
                        <a:rPr lang="en-US" sz="1800" dirty="0" err="1"/>
                        <a:t>keypress</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err="1"/>
                        <a:t>onkeypress</a:t>
                      </a:r>
                      <a:endParaRPr lang="en-US" sz="1800" kern="1200" dirty="0">
                        <a:solidFill>
                          <a:schemeClr val="dk1"/>
                        </a:solidFill>
                        <a:latin typeface="+mn-lt"/>
                        <a:ea typeface="+mn-ea"/>
                        <a:cs typeface="+mn-cs"/>
                      </a:endParaRP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The event occurs when the user is pressing a key or holding down a key</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2"/>
                  </a:ext>
                </a:extLst>
              </a:tr>
              <a:tr h="730563">
                <a:tc>
                  <a:txBody>
                    <a:bodyPr/>
                    <a:lstStyle/>
                    <a:p>
                      <a:pPr marL="0" algn="l" defTabSz="914400" rtl="0" eaLnBrk="1" latinLnBrk="0" hangingPunct="1"/>
                      <a:r>
                        <a:rPr lang="en-US" sz="1800" dirty="0" err="1"/>
                        <a:t>keyup</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err="1"/>
                        <a:t>onkeyup</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a:t>The event occurs when a keyboard key is released</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069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&lt;script&gt; tag</a:t>
            </a:r>
          </a:p>
        </p:txBody>
      </p:sp>
      <p:sp>
        <p:nvSpPr>
          <p:cNvPr id="3" name="Content Placeholder 2"/>
          <p:cNvSpPr>
            <a:spLocks noGrp="1"/>
          </p:cNvSpPr>
          <p:nvPr>
            <p:ph idx="1"/>
          </p:nvPr>
        </p:nvSpPr>
        <p:spPr/>
        <p:txBody>
          <a:bodyPr/>
          <a:lstStyle/>
          <a:p>
            <a:r>
              <a:rPr lang="en-US" dirty="0"/>
              <a:t>The &lt;script&gt; tag is used to define a client-side script (JavaScript).</a:t>
            </a:r>
          </a:p>
          <a:p>
            <a:r>
              <a:rPr lang="en-US" dirty="0"/>
              <a:t>The &lt;script&gt; element either contains </a:t>
            </a:r>
            <a:r>
              <a:rPr lang="en-US" b="1" dirty="0"/>
              <a:t>scripting statements</a:t>
            </a:r>
            <a:r>
              <a:rPr lang="en-US" dirty="0"/>
              <a:t>, </a:t>
            </a:r>
            <a:r>
              <a:rPr lang="en-US" b="1" dirty="0"/>
              <a:t>or</a:t>
            </a:r>
            <a:r>
              <a:rPr lang="en-US" dirty="0"/>
              <a:t> it points to an </a:t>
            </a:r>
            <a:r>
              <a:rPr lang="en-US" b="1" dirty="0"/>
              <a:t>external script </a:t>
            </a:r>
            <a:r>
              <a:rPr lang="en-US" dirty="0"/>
              <a:t>file through the </a:t>
            </a:r>
            <a:r>
              <a:rPr lang="en-US" b="1" dirty="0" err="1"/>
              <a:t>src</a:t>
            </a:r>
            <a:r>
              <a:rPr lang="en-US" dirty="0"/>
              <a:t> attribute.</a:t>
            </a:r>
          </a:p>
          <a:p>
            <a:r>
              <a:rPr lang="en-US" dirty="0"/>
              <a:t>Example : </a:t>
            </a:r>
          </a:p>
          <a:p>
            <a:endParaRPr lang="en-US" dirty="0"/>
          </a:p>
        </p:txBody>
      </p:sp>
      <p:sp>
        <p:nvSpPr>
          <p:cNvPr id="4" name="TextBox 3"/>
          <p:cNvSpPr txBox="1"/>
          <p:nvPr/>
        </p:nvSpPr>
        <p:spPr>
          <a:xfrm>
            <a:off x="617290" y="2621559"/>
            <a:ext cx="3810000" cy="3139321"/>
          </a:xfrm>
          <a:prstGeom prst="rect">
            <a:avLst/>
          </a:prstGeom>
          <a:ln>
            <a:no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endParaRPr lang="en-US" dirty="0">
              <a:solidFill>
                <a:schemeClr val="tx1"/>
              </a:solidFill>
              <a:latin typeface="Aldhabi" panose="020B0604020202020204" pitchFamily="2" charset="-78"/>
              <a:cs typeface="Aldhabi" panose="020B0604020202020204" pitchFamily="2" charset="-78"/>
            </a:endParaRPr>
          </a:p>
          <a:p>
            <a:r>
              <a:rPr lang="en-US" dirty="0">
                <a:solidFill>
                  <a:schemeClr val="tx1"/>
                </a:solidFill>
                <a:latin typeface="Aldhabi" panose="020B0604020202020204" pitchFamily="2" charset="-78"/>
                <a:cs typeface="Aldhabi" panose="020B0604020202020204" pitchFamily="2" charset="-78"/>
              </a:rPr>
              <a:t>  &lt;html&gt;</a:t>
            </a:r>
          </a:p>
          <a:p>
            <a:r>
              <a:rPr lang="en-US" dirty="0">
                <a:solidFill>
                  <a:schemeClr val="tx1"/>
                </a:solidFill>
                <a:latin typeface="Aldhabi" panose="020B0604020202020204" pitchFamily="2" charset="-78"/>
                <a:cs typeface="Aldhabi" panose="020B0604020202020204" pitchFamily="2" charset="-78"/>
              </a:rPr>
              <a:t>    &lt;head&gt;</a:t>
            </a:r>
          </a:p>
          <a:p>
            <a:r>
              <a:rPr lang="en-US" dirty="0">
                <a:solidFill>
                  <a:schemeClr val="tx1"/>
                </a:solidFill>
                <a:latin typeface="Aldhabi" panose="020B0604020202020204" pitchFamily="2" charset="-78"/>
                <a:cs typeface="Aldhabi" panose="020B0604020202020204" pitchFamily="2" charset="-78"/>
              </a:rPr>
              <a:t>      &lt;title&gt;HTML script Tag&lt;/title&gt;</a:t>
            </a:r>
          </a:p>
          <a:p>
            <a:r>
              <a:rPr lang="en-US" dirty="0">
                <a:solidFill>
                  <a:schemeClr val="tx1"/>
                </a:solidFill>
                <a:latin typeface="Aldhabi" panose="020B0604020202020204" pitchFamily="2" charset="-78"/>
                <a:cs typeface="Aldhabi" panose="020B0604020202020204" pitchFamily="2" charset="-78"/>
              </a:rPr>
              <a:t>    &lt;/head&gt;</a:t>
            </a:r>
          </a:p>
          <a:p>
            <a:r>
              <a:rPr lang="en-US" dirty="0">
                <a:solidFill>
                  <a:schemeClr val="tx1"/>
                </a:solidFill>
                <a:latin typeface="Aldhabi" panose="020B0604020202020204" pitchFamily="2" charset="-78"/>
                <a:cs typeface="Aldhabi" panose="020B0604020202020204" pitchFamily="2" charset="-78"/>
              </a:rPr>
              <a:t>    &lt;body&gt;</a:t>
            </a:r>
          </a:p>
          <a:p>
            <a:r>
              <a:rPr lang="en-US" dirty="0">
                <a:solidFill>
                  <a:schemeClr val="tx1"/>
                </a:solidFill>
                <a:latin typeface="Aldhabi" panose="020B0604020202020204" pitchFamily="2" charset="-78"/>
                <a:cs typeface="Aldhabi" panose="020B0604020202020204" pitchFamily="2" charset="-78"/>
              </a:rPr>
              <a:t>      &lt;script type="text/</a:t>
            </a:r>
            <a:r>
              <a:rPr lang="en-US" dirty="0" err="1">
                <a:solidFill>
                  <a:schemeClr val="tx1"/>
                </a:solidFill>
                <a:latin typeface="Aldhabi" panose="020B0604020202020204" pitchFamily="2" charset="-78"/>
                <a:cs typeface="Aldhabi" panose="020B0604020202020204" pitchFamily="2" charset="-78"/>
              </a:rPr>
              <a:t>javascript</a:t>
            </a:r>
            <a:r>
              <a:rPr lang="en-US" dirty="0">
                <a:solidFill>
                  <a:schemeClr val="tx1"/>
                </a:solidFill>
                <a:latin typeface="Aldhabi" panose="020B0604020202020204" pitchFamily="2" charset="-78"/>
                <a:cs typeface="Aldhabi" panose="020B0604020202020204" pitchFamily="2" charset="-78"/>
              </a:rPr>
              <a:t>"&gt;</a:t>
            </a:r>
          </a:p>
          <a:p>
            <a:r>
              <a:rPr lang="en-US" dirty="0">
                <a:solidFill>
                  <a:schemeClr val="tx1"/>
                </a:solidFill>
                <a:latin typeface="Aldhabi" panose="020B0604020202020204" pitchFamily="2" charset="-78"/>
                <a:cs typeface="Aldhabi" panose="020B0604020202020204" pitchFamily="2" charset="-78"/>
              </a:rPr>
              <a:t>        </a:t>
            </a:r>
            <a:r>
              <a:rPr lang="en-US" b="1" dirty="0">
                <a:solidFill>
                  <a:schemeClr val="tx1"/>
                </a:solidFill>
                <a:latin typeface="Aldhabi" panose="020B0604020202020204" pitchFamily="2" charset="-78"/>
                <a:cs typeface="Aldhabi" panose="020B0604020202020204" pitchFamily="2" charset="-78"/>
              </a:rPr>
              <a:t>// Java Script Code Here</a:t>
            </a:r>
          </a:p>
          <a:p>
            <a:r>
              <a:rPr lang="en-US" dirty="0">
                <a:solidFill>
                  <a:schemeClr val="tx1"/>
                </a:solidFill>
                <a:latin typeface="Aldhabi" panose="020B0604020202020204" pitchFamily="2" charset="-78"/>
                <a:cs typeface="Aldhabi" panose="020B0604020202020204" pitchFamily="2" charset="-78"/>
              </a:rPr>
              <a:t>      &lt;/script&gt;</a:t>
            </a:r>
          </a:p>
          <a:p>
            <a:r>
              <a:rPr lang="en-US" dirty="0">
                <a:solidFill>
                  <a:schemeClr val="tx1"/>
                </a:solidFill>
                <a:latin typeface="Aldhabi" panose="020B0604020202020204" pitchFamily="2" charset="-78"/>
                <a:cs typeface="Aldhabi" panose="020B0604020202020204" pitchFamily="2" charset="-78"/>
              </a:rPr>
              <a:t>    &lt;/body&gt;</a:t>
            </a:r>
          </a:p>
          <a:p>
            <a:r>
              <a:rPr lang="en-US" dirty="0">
                <a:solidFill>
                  <a:schemeClr val="tx1"/>
                </a:solidFill>
                <a:latin typeface="Aldhabi" panose="020B0604020202020204" pitchFamily="2" charset="-78"/>
                <a:cs typeface="Aldhabi" panose="020B0604020202020204" pitchFamily="2" charset="-78"/>
              </a:rPr>
              <a:t>  &lt;/html&gt; </a:t>
            </a:r>
          </a:p>
        </p:txBody>
      </p:sp>
      <p:sp>
        <p:nvSpPr>
          <p:cNvPr id="5" name="TextBox 4"/>
          <p:cNvSpPr txBox="1"/>
          <p:nvPr/>
        </p:nvSpPr>
        <p:spPr>
          <a:xfrm>
            <a:off x="6488613" y="2621559"/>
            <a:ext cx="3810000" cy="2862322"/>
          </a:xfrm>
          <a:prstGeom prst="rect">
            <a:avLst/>
          </a:prstGeom>
          <a:ln/>
          <a:effectLst>
            <a:glow rad="63500">
              <a:schemeClr val="accent3">
                <a:satMod val="175000"/>
                <a:alpha val="40000"/>
              </a:schemeClr>
            </a:glow>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endParaRPr lang="en-US" dirty="0">
              <a:solidFill>
                <a:schemeClr val="tx1"/>
              </a:solidFill>
            </a:endParaRPr>
          </a:p>
          <a:p>
            <a:r>
              <a:rPr lang="en-US" dirty="0">
                <a:solidFill>
                  <a:schemeClr val="tx1"/>
                </a:solidFill>
              </a:rPr>
              <a:t>  &lt;html&gt;</a:t>
            </a:r>
          </a:p>
          <a:p>
            <a:r>
              <a:rPr lang="en-US" dirty="0">
                <a:solidFill>
                  <a:schemeClr val="tx1"/>
                </a:solidFill>
              </a:rPr>
              <a:t>    &lt;head&gt;</a:t>
            </a:r>
          </a:p>
          <a:p>
            <a:r>
              <a:rPr lang="en-US" dirty="0">
                <a:solidFill>
                  <a:schemeClr val="tx1"/>
                </a:solidFill>
              </a:rPr>
              <a:t>      &lt;title&gt;HTML script Tag&lt;/title&gt;</a:t>
            </a:r>
          </a:p>
          <a:p>
            <a:r>
              <a:rPr lang="en-US" dirty="0">
                <a:solidFill>
                  <a:schemeClr val="tx1"/>
                </a:solidFill>
              </a:rPr>
              <a:t>    &lt;/head&gt;</a:t>
            </a:r>
          </a:p>
          <a:p>
            <a:r>
              <a:rPr lang="en-US" dirty="0">
                <a:solidFill>
                  <a:schemeClr val="tx1"/>
                </a:solidFill>
              </a:rPr>
              <a:t>    &lt;body&gt;</a:t>
            </a:r>
          </a:p>
          <a:p>
            <a:r>
              <a:rPr lang="en-US" dirty="0">
                <a:solidFill>
                  <a:schemeClr val="tx1"/>
                </a:solidFill>
              </a:rPr>
              <a:t>      &lt;script </a:t>
            </a:r>
            <a:r>
              <a:rPr lang="en-US" b="1" dirty="0" err="1">
                <a:solidFill>
                  <a:schemeClr val="tx1"/>
                </a:solidFill>
              </a:rPr>
              <a:t>src</a:t>
            </a:r>
            <a:r>
              <a:rPr lang="en-US" b="1" dirty="0">
                <a:solidFill>
                  <a:schemeClr val="tx1"/>
                </a:solidFill>
              </a:rPr>
              <a:t>=“</a:t>
            </a:r>
            <a:r>
              <a:rPr lang="en-US" b="1" dirty="0" err="1">
                <a:solidFill>
                  <a:schemeClr val="tx1"/>
                </a:solidFill>
              </a:rPr>
              <a:t>PathToJS</a:t>
            </a:r>
            <a:r>
              <a:rPr lang="en-US" b="1" dirty="0">
                <a:solidFill>
                  <a:schemeClr val="tx1"/>
                </a:solidFill>
              </a:rPr>
              <a:t>”</a:t>
            </a:r>
            <a:r>
              <a:rPr lang="en-US" dirty="0">
                <a:solidFill>
                  <a:schemeClr val="tx1"/>
                </a:solidFill>
              </a:rPr>
              <a:t>&gt;</a:t>
            </a:r>
          </a:p>
          <a:p>
            <a:r>
              <a:rPr lang="en-US" dirty="0">
                <a:solidFill>
                  <a:schemeClr val="tx1"/>
                </a:solidFill>
              </a:rPr>
              <a:t>      &lt;/script&gt;</a:t>
            </a:r>
          </a:p>
          <a:p>
            <a:r>
              <a:rPr lang="en-US" dirty="0">
                <a:solidFill>
                  <a:schemeClr val="tx1"/>
                </a:solidFill>
              </a:rPr>
              <a:t>    &lt;/body&gt;</a:t>
            </a:r>
          </a:p>
          <a:p>
            <a:r>
              <a:rPr lang="en-US" dirty="0">
                <a:solidFill>
                  <a:schemeClr val="tx1"/>
                </a:solidFill>
              </a:rPr>
              <a:t>  &lt;/html&gt; </a:t>
            </a:r>
          </a:p>
        </p:txBody>
      </p:sp>
    </p:spTree>
    <p:extLst>
      <p:ext uri="{BB962C8B-B14F-4D97-AF65-F5344CB8AC3E}">
        <p14:creationId xmlns:p14="http://schemas.microsoft.com/office/powerpoint/2010/main" val="32989156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Frame/Object Events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6861358"/>
              </p:ext>
            </p:extLst>
          </p:nvPr>
        </p:nvGraphicFramePr>
        <p:xfrm>
          <a:off x="1813648" y="1281611"/>
          <a:ext cx="7924801" cy="4485640"/>
        </p:xfrm>
        <a:graphic>
          <a:graphicData uri="http://schemas.openxmlformats.org/drawingml/2006/table">
            <a:tbl>
              <a:tblPr firstRow="1" bandRow="1">
                <a:tableStyleId>{00A15C55-8517-42AA-B614-E9B94910E393}</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4754881">
                  <a:extLst>
                    <a:ext uri="{9D8B030D-6E8A-4147-A177-3AD203B41FA5}">
                      <a16:colId xmlns:a16="http://schemas.microsoft.com/office/drawing/2014/main" val="20002"/>
                    </a:ext>
                  </a:extLst>
                </a:gridCol>
              </a:tblGrid>
              <a:tr h="370840">
                <a:tc>
                  <a:txBody>
                    <a:bodyPr/>
                    <a:lstStyle/>
                    <a:p>
                      <a:r>
                        <a:rPr lang="en-US" dirty="0"/>
                        <a:t>Event</a:t>
                      </a:r>
                    </a:p>
                  </a:txBody>
                  <a:tcPr>
                    <a:solidFill>
                      <a:schemeClr val="accent2"/>
                    </a:solidFill>
                  </a:tcPr>
                </a:tc>
                <a:tc>
                  <a:txBody>
                    <a:bodyPr/>
                    <a:lstStyle/>
                    <a:p>
                      <a:r>
                        <a:rPr lang="en-US" dirty="0"/>
                        <a:t>Attribute</a:t>
                      </a:r>
                    </a:p>
                  </a:txBody>
                  <a:tcPr>
                    <a:solidFill>
                      <a:schemeClr val="accent2"/>
                    </a:solidFill>
                  </a:tcPr>
                </a:tc>
                <a:tc>
                  <a:txBody>
                    <a:bodyPr/>
                    <a:lstStyle/>
                    <a:p>
                      <a:r>
                        <a:rPr lang="en-US" dirty="0"/>
                        <a:t>Description</a:t>
                      </a:r>
                    </a:p>
                  </a:txBody>
                  <a:tcPr>
                    <a:solidFill>
                      <a:schemeClr val="accent2"/>
                    </a:solidFill>
                  </a:tcPr>
                </a:tc>
                <a:extLst>
                  <a:ext uri="{0D108BD9-81ED-4DB2-BD59-A6C34878D82A}">
                    <a16:rowId xmlns:a16="http://schemas.microsoft.com/office/drawing/2014/main" val="10000"/>
                  </a:ext>
                </a:extLst>
              </a:tr>
              <a:tr h="370840">
                <a:tc>
                  <a:txBody>
                    <a:bodyPr/>
                    <a:lstStyle/>
                    <a:p>
                      <a:pPr marL="0" algn="l" defTabSz="914400" rtl="0" eaLnBrk="1" latinLnBrk="0" hangingPunct="1"/>
                      <a:r>
                        <a:rPr lang="en-US" sz="1800" dirty="0"/>
                        <a:t>abort</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err="1"/>
                        <a:t>onabort</a:t>
                      </a:r>
                      <a:endParaRPr lang="en-US" sz="1800" kern="1200" dirty="0">
                        <a:solidFill>
                          <a:schemeClr val="dk1"/>
                        </a:solidFill>
                        <a:latin typeface="+mn-lt"/>
                        <a:ea typeface="+mn-ea"/>
                        <a:cs typeface="+mn-cs"/>
                      </a:endParaRP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The event occurs when an image is stopped from loading before completely loaded (for &lt;object&gt;)</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1"/>
                  </a:ext>
                </a:extLst>
              </a:tr>
              <a:tr h="370840">
                <a:tc>
                  <a:txBody>
                    <a:bodyPr/>
                    <a:lstStyle/>
                    <a:p>
                      <a:pPr marL="0" algn="l" defTabSz="914400" rtl="0" eaLnBrk="1" latinLnBrk="0" hangingPunct="1"/>
                      <a:r>
                        <a:rPr lang="en-US" sz="1800" dirty="0"/>
                        <a:t>error</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err="1"/>
                        <a:t>onerror</a:t>
                      </a:r>
                      <a:endParaRPr lang="en-US" sz="1800" kern="1200" dirty="0">
                        <a:solidFill>
                          <a:schemeClr val="dk1"/>
                        </a:solidFill>
                        <a:latin typeface="+mn-lt"/>
                        <a:ea typeface="+mn-ea"/>
                        <a:cs typeface="+mn-cs"/>
                      </a:endParaRP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The event occurs when an image does not load properly (for &lt;object&gt;, &lt;body&gt; and &lt;frameset&gt;)</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2"/>
                  </a:ext>
                </a:extLst>
              </a:tr>
              <a:tr h="370840">
                <a:tc>
                  <a:txBody>
                    <a:bodyPr/>
                    <a:lstStyle/>
                    <a:p>
                      <a:pPr marL="0" algn="l" defTabSz="914400" rtl="0" eaLnBrk="1" latinLnBrk="0" hangingPunct="1"/>
                      <a:r>
                        <a:rPr lang="en-US" sz="1800" dirty="0"/>
                        <a:t>load</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err="1"/>
                        <a:t>onload</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a:t>The event occurs when a document, frameset, or &lt;object&gt; has been loaded</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3"/>
                  </a:ext>
                </a:extLst>
              </a:tr>
              <a:tr h="370840">
                <a:tc>
                  <a:txBody>
                    <a:bodyPr/>
                    <a:lstStyle/>
                    <a:p>
                      <a:pPr marL="0" algn="l" defTabSz="914400" rtl="0" eaLnBrk="1" latinLnBrk="0" hangingPunct="1"/>
                      <a:r>
                        <a:rPr lang="en-US" sz="1800" dirty="0"/>
                        <a:t>resize</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err="1"/>
                        <a:t>onresize</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a:t>The event occurs when a document view is resized</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4"/>
                  </a:ext>
                </a:extLst>
              </a:tr>
              <a:tr h="370840">
                <a:tc>
                  <a:txBody>
                    <a:bodyPr/>
                    <a:lstStyle/>
                    <a:p>
                      <a:pPr marL="0" algn="l" defTabSz="914400" rtl="0" eaLnBrk="1" latinLnBrk="0" hangingPunct="1"/>
                      <a:r>
                        <a:rPr lang="en-US" sz="1800" dirty="0"/>
                        <a:t>scroll</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err="1"/>
                        <a:t>onscroll</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a:t>The event occurs when a document view is scrolled</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5"/>
                  </a:ext>
                </a:extLst>
              </a:tr>
              <a:tr h="370840">
                <a:tc>
                  <a:txBody>
                    <a:bodyPr/>
                    <a:lstStyle/>
                    <a:p>
                      <a:pPr marL="0" algn="l" defTabSz="914400" rtl="0" eaLnBrk="1" latinLnBrk="0" hangingPunct="1"/>
                      <a:r>
                        <a:rPr lang="en-US" sz="1800"/>
                        <a:t>unload</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err="1"/>
                        <a:t>onunload</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a:t>The event occurs when a document is removed from a window or frame (for &lt;body&gt; and &lt;frameset&gt;)</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9095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Events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268166"/>
              </p:ext>
            </p:extLst>
          </p:nvPr>
        </p:nvGraphicFramePr>
        <p:xfrm>
          <a:off x="1600062" y="1018318"/>
          <a:ext cx="7924801" cy="3947160"/>
        </p:xfrm>
        <a:graphic>
          <a:graphicData uri="http://schemas.openxmlformats.org/drawingml/2006/table">
            <a:tbl>
              <a:tblPr firstRow="1" bandRow="1">
                <a:tableStyleId>{00A15C55-8517-42AA-B614-E9B94910E393}</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4754881">
                  <a:extLst>
                    <a:ext uri="{9D8B030D-6E8A-4147-A177-3AD203B41FA5}">
                      <a16:colId xmlns:a16="http://schemas.microsoft.com/office/drawing/2014/main" val="20002"/>
                    </a:ext>
                  </a:extLst>
                </a:gridCol>
              </a:tblGrid>
              <a:tr h="370840">
                <a:tc>
                  <a:txBody>
                    <a:bodyPr/>
                    <a:lstStyle/>
                    <a:p>
                      <a:r>
                        <a:rPr lang="en-US" dirty="0"/>
                        <a:t>Event</a:t>
                      </a:r>
                    </a:p>
                  </a:txBody>
                  <a:tcPr>
                    <a:solidFill>
                      <a:schemeClr val="accent2"/>
                    </a:solidFill>
                  </a:tcPr>
                </a:tc>
                <a:tc>
                  <a:txBody>
                    <a:bodyPr/>
                    <a:lstStyle/>
                    <a:p>
                      <a:r>
                        <a:rPr lang="en-US" dirty="0"/>
                        <a:t>Attribute</a:t>
                      </a:r>
                    </a:p>
                  </a:txBody>
                  <a:tcPr>
                    <a:solidFill>
                      <a:schemeClr val="accent2"/>
                    </a:solidFill>
                  </a:tcPr>
                </a:tc>
                <a:tc>
                  <a:txBody>
                    <a:bodyPr/>
                    <a:lstStyle/>
                    <a:p>
                      <a:r>
                        <a:rPr lang="en-US" dirty="0"/>
                        <a:t>Description</a:t>
                      </a:r>
                    </a:p>
                  </a:txBody>
                  <a:tcPr>
                    <a:solidFill>
                      <a:schemeClr val="accent2"/>
                    </a:solidFill>
                  </a:tcPr>
                </a:tc>
                <a:extLst>
                  <a:ext uri="{0D108BD9-81ED-4DB2-BD59-A6C34878D82A}">
                    <a16:rowId xmlns:a16="http://schemas.microsoft.com/office/drawing/2014/main" val="10000"/>
                  </a:ext>
                </a:extLst>
              </a:tr>
              <a:tr h="370840">
                <a:tc>
                  <a:txBody>
                    <a:bodyPr/>
                    <a:lstStyle/>
                    <a:p>
                      <a:pPr marL="0" algn="l" defTabSz="914400" rtl="0" eaLnBrk="1" latinLnBrk="0" hangingPunct="1"/>
                      <a:r>
                        <a:rPr lang="en-US" sz="1800" dirty="0"/>
                        <a:t>blur</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err="1"/>
                        <a:t>onblur</a:t>
                      </a:r>
                      <a:endParaRPr lang="en-US" sz="1800" kern="1200" dirty="0">
                        <a:solidFill>
                          <a:schemeClr val="dk1"/>
                        </a:solidFill>
                        <a:latin typeface="+mn-lt"/>
                        <a:ea typeface="+mn-ea"/>
                        <a:cs typeface="+mn-cs"/>
                      </a:endParaRP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The event occurs when a form element loses focus</a:t>
                      </a:r>
                      <a:endParaRPr lang="en-US" sz="1800" dirty="0">
                        <a:latin typeface="+mn-lt"/>
                        <a:ea typeface="Calibri"/>
                        <a:cs typeface="Shruti"/>
                      </a:endParaRPr>
                    </a:p>
                  </a:txBody>
                  <a:tcPr>
                    <a:solidFill>
                      <a:schemeClr val="accent2"/>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change</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err="1"/>
                        <a:t>onchange</a:t>
                      </a:r>
                      <a:endParaRPr lang="en-US" sz="1800" kern="1200" dirty="0">
                        <a:solidFill>
                          <a:schemeClr val="dk1"/>
                        </a:solidFill>
                        <a:latin typeface="+mn-lt"/>
                        <a:ea typeface="+mn-ea"/>
                        <a:cs typeface="+mn-cs"/>
                      </a:endParaRP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The event occurs when the content of a form element, the selection, or the checked state have changed (for &lt;input&gt;, &lt;select&gt;, and &lt;</a:t>
                      </a:r>
                      <a:r>
                        <a:rPr lang="en-US" sz="1800" dirty="0" err="1"/>
                        <a:t>textarea</a:t>
                      </a:r>
                      <a:r>
                        <a:rPr lang="en-US" sz="1800" dirty="0"/>
                        <a:t>&gt;)</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2"/>
                  </a:ext>
                </a:extLst>
              </a:tr>
              <a:tr h="370840">
                <a:tc>
                  <a:txBody>
                    <a:bodyPr/>
                    <a:lstStyle/>
                    <a:p>
                      <a:pPr marL="0" algn="l" defTabSz="914400" rtl="0" eaLnBrk="1" latinLnBrk="0" hangingPunct="1"/>
                      <a:r>
                        <a:rPr lang="en-US" sz="1800" dirty="0"/>
                        <a:t>focus</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err="1"/>
                        <a:t>onfocus</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a:t>The event occurs when an element gets focus (for &lt;label&gt;, &lt;input&gt;, &lt;select&gt;, </a:t>
                      </a:r>
                      <a:r>
                        <a:rPr lang="en-US" sz="1800" dirty="0" err="1"/>
                        <a:t>textarea</a:t>
                      </a:r>
                      <a:r>
                        <a:rPr lang="en-US" sz="1800" dirty="0"/>
                        <a:t>&gt;, and &lt;button&gt;)</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3"/>
                  </a:ext>
                </a:extLst>
              </a:tr>
              <a:tr h="370840">
                <a:tc>
                  <a:txBody>
                    <a:bodyPr/>
                    <a:lstStyle/>
                    <a:p>
                      <a:pPr marL="0" algn="l" defTabSz="914400" rtl="0" eaLnBrk="1" latinLnBrk="0" hangingPunct="1"/>
                      <a:r>
                        <a:rPr lang="en-US" sz="1800" dirty="0"/>
                        <a:t>reset</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err="1"/>
                        <a:t>onreset</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a:t>The event occurs when a form is reset</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4"/>
                  </a:ext>
                </a:extLst>
              </a:tr>
              <a:tr h="370840">
                <a:tc>
                  <a:txBody>
                    <a:bodyPr/>
                    <a:lstStyle/>
                    <a:p>
                      <a:pPr marL="0" algn="l" defTabSz="914400" rtl="0" eaLnBrk="1" latinLnBrk="0" hangingPunct="1"/>
                      <a:r>
                        <a:rPr lang="en-US" sz="1800" dirty="0"/>
                        <a:t>select</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err="1"/>
                        <a:t>onselect</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a:t>The event occurs when a user selects some  text (for &lt;input&gt; and &lt;</a:t>
                      </a:r>
                      <a:r>
                        <a:rPr lang="en-US" sz="1800" dirty="0" err="1"/>
                        <a:t>textarea</a:t>
                      </a:r>
                      <a:r>
                        <a:rPr lang="en-US" sz="1800" dirty="0"/>
                        <a:t>&gt;)</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5"/>
                  </a:ext>
                </a:extLst>
              </a:tr>
              <a:tr h="370840">
                <a:tc>
                  <a:txBody>
                    <a:bodyPr/>
                    <a:lstStyle/>
                    <a:p>
                      <a:pPr marL="0" algn="l" defTabSz="914400" rtl="0" eaLnBrk="1" latinLnBrk="0" hangingPunct="1"/>
                      <a:r>
                        <a:rPr lang="en-US" sz="1800" dirty="0"/>
                        <a:t>submit</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err="1"/>
                        <a:t>onsubmit</a:t>
                      </a:r>
                      <a:endParaRPr lang="en-US" sz="1800" kern="1200" dirty="0">
                        <a:solidFill>
                          <a:schemeClr val="dk1"/>
                        </a:solidFill>
                        <a:latin typeface="+mn-lt"/>
                        <a:ea typeface="+mn-ea"/>
                        <a:cs typeface="+mn-cs"/>
                      </a:endParaRPr>
                    </a:p>
                  </a:txBody>
                  <a:tcPr>
                    <a:solidFill>
                      <a:schemeClr val="accent2"/>
                    </a:solidFill>
                  </a:tcPr>
                </a:tc>
                <a:tc>
                  <a:txBody>
                    <a:bodyPr/>
                    <a:lstStyle/>
                    <a:p>
                      <a:pPr marL="0" algn="l" defTabSz="914400" rtl="0" eaLnBrk="1" latinLnBrk="0" hangingPunct="1"/>
                      <a:r>
                        <a:rPr lang="en-US" sz="1800" dirty="0"/>
                        <a:t>The event occurs when a form is submitted</a:t>
                      </a:r>
                      <a:endParaRPr lang="en-US" sz="1800" kern="1200" dirty="0">
                        <a:solidFill>
                          <a:schemeClr val="dk1"/>
                        </a:solidFill>
                        <a:latin typeface="+mn-lt"/>
                        <a:ea typeface="+mn-ea"/>
                        <a:cs typeface="+mn-cs"/>
                      </a:endParaRPr>
                    </a:p>
                  </a:txBody>
                  <a:tcPr>
                    <a:solidFill>
                      <a:schemeClr val="accent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5533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A3C3-CF07-0036-CCE8-7128CCA3E4C3}"/>
              </a:ext>
            </a:extLst>
          </p:cNvPr>
          <p:cNvSpPr>
            <a:spLocks noGrp="1"/>
          </p:cNvSpPr>
          <p:nvPr>
            <p:ph type="title"/>
          </p:nvPr>
        </p:nvSpPr>
        <p:spPr/>
        <p:txBody>
          <a:bodyPr/>
          <a:lstStyle/>
          <a:p>
            <a:r>
              <a:rPr lang="en-IN" b="0" i="0" dirty="0">
                <a:solidFill>
                  <a:srgbClr val="000000"/>
                </a:solidFill>
                <a:effectLst/>
                <a:latin typeface="linetocircularprobook"/>
              </a:rPr>
              <a:t>Internal </a:t>
            </a:r>
            <a:r>
              <a:rPr lang="en-IN" b="0" i="0" dirty="0" err="1">
                <a:solidFill>
                  <a:srgbClr val="000000"/>
                </a:solidFill>
                <a:effectLst/>
                <a:latin typeface="linetocircularprobook"/>
              </a:rPr>
              <a:t>Javascript</a:t>
            </a:r>
            <a:endParaRPr lang="en-IN" dirty="0"/>
          </a:p>
        </p:txBody>
      </p:sp>
      <p:sp>
        <p:nvSpPr>
          <p:cNvPr id="3" name="Content Placeholder 2">
            <a:extLst>
              <a:ext uri="{FF2B5EF4-FFF2-40B4-BE49-F238E27FC236}">
                <a16:creationId xmlns:a16="http://schemas.microsoft.com/office/drawing/2014/main" id="{66780DB9-992C-B95A-A93D-1AF0527CD1AF}"/>
              </a:ext>
            </a:extLst>
          </p:cNvPr>
          <p:cNvSpPr>
            <a:spLocks noGrp="1"/>
          </p:cNvSpPr>
          <p:nvPr>
            <p:ph idx="1"/>
          </p:nvPr>
        </p:nvSpPr>
        <p:spPr/>
        <p:txBody>
          <a:bodyPr/>
          <a:lstStyle/>
          <a:p>
            <a:r>
              <a:rPr lang="en-US" b="0" i="0" dirty="0">
                <a:solidFill>
                  <a:srgbClr val="000000"/>
                </a:solidFill>
                <a:effectLst/>
                <a:latin typeface="linetocircularprobook"/>
              </a:rPr>
              <a:t>JavaScript code is placed in the head and body section of an HTML page. </a:t>
            </a:r>
          </a:p>
          <a:p>
            <a:pPr marL="0" indent="0">
              <a:buNone/>
            </a:pPr>
            <a:r>
              <a:rPr lang="en-IN" dirty="0"/>
              <a:t>&lt;html&gt;</a:t>
            </a:r>
          </a:p>
          <a:p>
            <a:pPr marL="0" indent="0">
              <a:buNone/>
            </a:pPr>
            <a:r>
              <a:rPr lang="en-IN" dirty="0"/>
              <a:t>&lt;head&gt;</a:t>
            </a:r>
          </a:p>
          <a:p>
            <a:pPr marL="0" indent="0">
              <a:buNone/>
            </a:pPr>
            <a:r>
              <a:rPr lang="en-IN" dirty="0"/>
              <a:t>&lt;title&gt;Internal JavaScript&lt;/title&gt;</a:t>
            </a:r>
          </a:p>
          <a:p>
            <a:pPr marL="0" indent="0">
              <a:buNone/>
            </a:pPr>
            <a:r>
              <a:rPr lang="en-IN" dirty="0"/>
              <a:t>&lt;script type="text/</a:t>
            </a:r>
            <a:r>
              <a:rPr lang="en-IN" dirty="0" err="1"/>
              <a:t>javascript</a:t>
            </a:r>
            <a:r>
              <a:rPr lang="en-IN" dirty="0"/>
              <a:t>"&gt;</a:t>
            </a:r>
          </a:p>
          <a:p>
            <a:pPr marL="0" indent="0">
              <a:buNone/>
            </a:pPr>
            <a:r>
              <a:rPr lang="en-IN" dirty="0"/>
              <a:t>  </a:t>
            </a:r>
            <a:r>
              <a:rPr lang="en-IN" dirty="0" err="1"/>
              <a:t>document.write</a:t>
            </a:r>
            <a:r>
              <a:rPr lang="en-IN" dirty="0"/>
              <a:t>("This is Internal </a:t>
            </a:r>
            <a:r>
              <a:rPr lang="en-IN" dirty="0" err="1"/>
              <a:t>Javascript</a:t>
            </a:r>
            <a:r>
              <a:rPr lang="en-IN" dirty="0"/>
              <a:t> Example.!!!");</a:t>
            </a:r>
          </a:p>
          <a:p>
            <a:pPr marL="0" indent="0">
              <a:buNone/>
            </a:pPr>
            <a:r>
              <a:rPr lang="en-IN" dirty="0"/>
              <a:t>&lt;/script&gt;</a:t>
            </a:r>
          </a:p>
          <a:p>
            <a:pPr marL="0" indent="0">
              <a:buNone/>
            </a:pPr>
            <a:r>
              <a:rPr lang="en-IN" dirty="0"/>
              <a:t>&lt;/head&gt;</a:t>
            </a:r>
          </a:p>
          <a:p>
            <a:pPr marL="0" indent="0">
              <a:buNone/>
            </a:pPr>
            <a:r>
              <a:rPr lang="en-IN" dirty="0"/>
              <a:t>&lt;body&gt;</a:t>
            </a:r>
          </a:p>
          <a:p>
            <a:pPr marL="0" indent="0">
              <a:buNone/>
            </a:pPr>
            <a:r>
              <a:rPr lang="en-IN" dirty="0"/>
              <a:t>&lt;/body&gt;</a:t>
            </a:r>
          </a:p>
          <a:p>
            <a:pPr marL="0" indent="0">
              <a:buNone/>
            </a:pPr>
            <a:r>
              <a:rPr lang="en-IN" dirty="0"/>
              <a:t>&lt;/html&gt;</a:t>
            </a:r>
          </a:p>
        </p:txBody>
      </p:sp>
    </p:spTree>
    <p:extLst>
      <p:ext uri="{BB962C8B-B14F-4D97-AF65-F5344CB8AC3E}">
        <p14:creationId xmlns:p14="http://schemas.microsoft.com/office/powerpoint/2010/main" val="156194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15D2-C9CA-CA68-73FF-4FA8FD8C24DA}"/>
              </a:ext>
            </a:extLst>
          </p:cNvPr>
          <p:cNvSpPr>
            <a:spLocks noGrp="1"/>
          </p:cNvSpPr>
          <p:nvPr>
            <p:ph type="title"/>
          </p:nvPr>
        </p:nvSpPr>
        <p:spPr/>
        <p:txBody>
          <a:bodyPr/>
          <a:lstStyle/>
          <a:p>
            <a:r>
              <a:rPr lang="en-IN" b="0" i="0" dirty="0">
                <a:solidFill>
                  <a:srgbClr val="000000"/>
                </a:solidFill>
                <a:effectLst/>
                <a:latin typeface="linetocircularprobook"/>
              </a:rPr>
              <a:t>External </a:t>
            </a:r>
            <a:r>
              <a:rPr lang="en-IN" b="0" i="0" dirty="0" err="1">
                <a:solidFill>
                  <a:srgbClr val="000000"/>
                </a:solidFill>
                <a:effectLst/>
                <a:latin typeface="linetocircularprobook"/>
              </a:rPr>
              <a:t>Javascript</a:t>
            </a:r>
            <a:endParaRPr lang="en-IN" dirty="0"/>
          </a:p>
        </p:txBody>
      </p:sp>
      <p:sp>
        <p:nvSpPr>
          <p:cNvPr id="3" name="Content Placeholder 2">
            <a:extLst>
              <a:ext uri="{FF2B5EF4-FFF2-40B4-BE49-F238E27FC236}">
                <a16:creationId xmlns:a16="http://schemas.microsoft.com/office/drawing/2014/main" id="{E0E27C6A-1E53-9D15-D11C-7F4852CD0A5D}"/>
              </a:ext>
            </a:extLst>
          </p:cNvPr>
          <p:cNvSpPr>
            <a:spLocks noGrp="1"/>
          </p:cNvSpPr>
          <p:nvPr>
            <p:ph idx="1"/>
          </p:nvPr>
        </p:nvSpPr>
        <p:spPr/>
        <p:txBody>
          <a:bodyPr/>
          <a:lstStyle/>
          <a:p>
            <a:pPr algn="just"/>
            <a:r>
              <a:rPr lang="en-US" b="1" i="0" dirty="0">
                <a:solidFill>
                  <a:srgbClr val="000000"/>
                </a:solidFill>
                <a:effectLst/>
                <a:latin typeface="linetocircularprobook"/>
              </a:rPr>
              <a:t> </a:t>
            </a:r>
            <a:r>
              <a:rPr lang="en-US" b="0" i="0" dirty="0">
                <a:solidFill>
                  <a:srgbClr val="000000"/>
                </a:solidFill>
                <a:effectLst/>
                <a:latin typeface="linetocircularprobook"/>
              </a:rPr>
              <a:t>JavaScript code are stored in separate external file using the .</a:t>
            </a:r>
            <a:r>
              <a:rPr lang="en-US" b="0" i="0" dirty="0" err="1">
                <a:solidFill>
                  <a:srgbClr val="000000"/>
                </a:solidFill>
                <a:effectLst/>
                <a:latin typeface="linetocircularprobook"/>
              </a:rPr>
              <a:t>js</a:t>
            </a:r>
            <a:r>
              <a:rPr lang="en-US" b="0" i="0" dirty="0">
                <a:solidFill>
                  <a:srgbClr val="000000"/>
                </a:solidFill>
                <a:effectLst/>
                <a:latin typeface="linetocircularprobook"/>
              </a:rPr>
              <a:t> extension (Ex: external.js).</a:t>
            </a:r>
            <a:br>
              <a:rPr lang="en-US" b="0" i="0" dirty="0">
                <a:solidFill>
                  <a:srgbClr val="000000"/>
                </a:solidFill>
                <a:effectLst/>
                <a:latin typeface="linetocircularprobook"/>
              </a:rPr>
            </a:br>
            <a:endParaRPr lang="en-US" b="0" i="0" dirty="0">
              <a:solidFill>
                <a:srgbClr val="000000"/>
              </a:solidFill>
              <a:effectLst/>
              <a:latin typeface="linetocircularprobook"/>
            </a:endParaRPr>
          </a:p>
          <a:p>
            <a:pPr algn="just"/>
            <a:r>
              <a:rPr lang="en-US" b="0" i="0" dirty="0">
                <a:solidFill>
                  <a:srgbClr val="000000"/>
                </a:solidFill>
                <a:effectLst/>
                <a:latin typeface="linetocircularprobook"/>
              </a:rPr>
              <a:t>In the HTML file, the &lt;script&gt; tag can also be used to indicate the location of a JavaScript file. The </a:t>
            </a:r>
            <a:r>
              <a:rPr lang="en-US" b="0" i="0" dirty="0" err="1">
                <a:solidFill>
                  <a:srgbClr val="000000"/>
                </a:solidFill>
                <a:effectLst/>
                <a:latin typeface="linetocircularprobook"/>
              </a:rPr>
              <a:t>src</a:t>
            </a:r>
            <a:r>
              <a:rPr lang="en-US" b="0" i="0" dirty="0">
                <a:solidFill>
                  <a:srgbClr val="000000"/>
                </a:solidFill>
                <a:effectLst/>
                <a:latin typeface="linetocircularprobook"/>
              </a:rPr>
              <a:t> attribute is assigned the path and filename of the file.</a:t>
            </a:r>
          </a:p>
          <a:p>
            <a:r>
              <a:rPr lang="en-IN" b="1" i="0" dirty="0">
                <a:solidFill>
                  <a:srgbClr val="0099DA"/>
                </a:solidFill>
                <a:effectLst/>
                <a:latin typeface="linetocircularprobook"/>
              </a:rPr>
              <a:t>external.js</a:t>
            </a:r>
            <a:r>
              <a:rPr lang="en-US" dirty="0">
                <a:solidFill>
                  <a:srgbClr val="000000"/>
                </a:solidFill>
                <a:latin typeface="linetocircularprobook"/>
              </a:rPr>
              <a:t>  </a:t>
            </a:r>
            <a:r>
              <a:rPr lang="en-US" b="0" i="0" dirty="0" err="1">
                <a:solidFill>
                  <a:srgbClr val="000000"/>
                </a:solidFill>
                <a:effectLst/>
                <a:latin typeface="linetocircularprobook"/>
              </a:rPr>
              <a:t>document.write</a:t>
            </a:r>
            <a:r>
              <a:rPr lang="en-US" b="0" i="0" dirty="0">
                <a:solidFill>
                  <a:srgbClr val="000000"/>
                </a:solidFill>
                <a:effectLst/>
                <a:latin typeface="linetocircularprobook"/>
              </a:rPr>
              <a:t>("This is External </a:t>
            </a:r>
            <a:r>
              <a:rPr lang="en-US" b="0" i="0" dirty="0" err="1">
                <a:solidFill>
                  <a:srgbClr val="000000"/>
                </a:solidFill>
                <a:effectLst/>
                <a:latin typeface="linetocircularprobook"/>
              </a:rPr>
              <a:t>Javascript</a:t>
            </a:r>
            <a:r>
              <a:rPr lang="en-US" b="0" i="0" dirty="0">
                <a:solidFill>
                  <a:srgbClr val="000000"/>
                </a:solidFill>
                <a:effectLst/>
                <a:latin typeface="linetocircularprobook"/>
              </a:rPr>
              <a:t> Example.!!!");</a:t>
            </a:r>
          </a:p>
          <a:p>
            <a:r>
              <a:rPr lang="en-US" dirty="0">
                <a:solidFill>
                  <a:srgbClr val="000000"/>
                </a:solidFill>
                <a:latin typeface="linetocircularprobook"/>
              </a:rPr>
              <a:t>Html file content</a:t>
            </a:r>
            <a:endParaRPr lang="en-US" b="0" i="0" dirty="0">
              <a:solidFill>
                <a:srgbClr val="000000"/>
              </a:solidFill>
              <a:effectLst/>
              <a:latin typeface="linetocircularprobook"/>
            </a:endParaRPr>
          </a:p>
          <a:p>
            <a:pPr marL="544512" lvl="1" indent="0">
              <a:buNone/>
            </a:pPr>
            <a:r>
              <a:rPr lang="en-IN" dirty="0"/>
              <a:t>&lt;html&gt;</a:t>
            </a:r>
          </a:p>
          <a:p>
            <a:pPr marL="544512" lvl="1" indent="0">
              <a:buNone/>
            </a:pPr>
            <a:r>
              <a:rPr lang="en-IN" dirty="0"/>
              <a:t>&lt;head&gt;</a:t>
            </a:r>
          </a:p>
          <a:p>
            <a:pPr marL="544512" lvl="1" indent="0">
              <a:buNone/>
            </a:pPr>
            <a:r>
              <a:rPr lang="en-IN" dirty="0"/>
              <a:t>&lt;title&gt;External JavaScript&lt;/title&gt;</a:t>
            </a:r>
          </a:p>
          <a:p>
            <a:pPr marL="544512" lvl="1" indent="0">
              <a:buNone/>
            </a:pPr>
            <a:r>
              <a:rPr lang="en-IN" dirty="0"/>
              <a:t> &lt;script type="text/</a:t>
            </a:r>
            <a:r>
              <a:rPr lang="en-IN" dirty="0" err="1"/>
              <a:t>javascript</a:t>
            </a:r>
            <a:r>
              <a:rPr lang="en-IN" dirty="0"/>
              <a:t>" </a:t>
            </a:r>
            <a:r>
              <a:rPr lang="en-IN" dirty="0" err="1"/>
              <a:t>src</a:t>
            </a:r>
            <a:r>
              <a:rPr lang="en-IN" dirty="0"/>
              <a:t>="external.js"&gt;&lt;/script&gt;</a:t>
            </a:r>
          </a:p>
          <a:p>
            <a:pPr marL="544512" lvl="1" indent="0">
              <a:buNone/>
            </a:pPr>
            <a:r>
              <a:rPr lang="en-IN" dirty="0"/>
              <a:t>&lt;/head&gt;</a:t>
            </a:r>
          </a:p>
          <a:p>
            <a:pPr marL="544512" lvl="1" indent="0">
              <a:buNone/>
            </a:pPr>
            <a:r>
              <a:rPr lang="en-IN" dirty="0"/>
              <a:t>&lt;body&gt;</a:t>
            </a:r>
          </a:p>
          <a:p>
            <a:pPr marL="544512" lvl="1" indent="0">
              <a:buNone/>
            </a:pPr>
            <a:r>
              <a:rPr lang="en-IN" dirty="0"/>
              <a:t>&lt;/body&gt;</a:t>
            </a:r>
          </a:p>
          <a:p>
            <a:pPr marL="544512" lvl="1" indent="0">
              <a:buNone/>
            </a:pPr>
            <a:r>
              <a:rPr lang="en-IN" dirty="0"/>
              <a:t>&lt;/html&gt;</a:t>
            </a:r>
          </a:p>
          <a:p>
            <a:endParaRPr lang="en-IN" dirty="0"/>
          </a:p>
        </p:txBody>
      </p:sp>
    </p:spTree>
    <p:extLst>
      <p:ext uri="{BB962C8B-B14F-4D97-AF65-F5344CB8AC3E}">
        <p14:creationId xmlns:p14="http://schemas.microsoft.com/office/powerpoint/2010/main" val="4584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Keyword, identifiers, Comments</a:t>
            </a:r>
            <a:endParaRPr lang="en-US" dirty="0"/>
          </a:p>
        </p:txBody>
      </p:sp>
      <p:sp>
        <p:nvSpPr>
          <p:cNvPr id="3" name="Content Placeholder 2"/>
          <p:cNvSpPr>
            <a:spLocks noGrp="1"/>
          </p:cNvSpPr>
          <p:nvPr>
            <p:ph idx="1"/>
          </p:nvPr>
        </p:nvSpPr>
        <p:spPr>
          <a:xfrm>
            <a:off x="60962" y="761687"/>
            <a:ext cx="11929641" cy="6096313"/>
          </a:xfrm>
        </p:spPr>
        <p:txBody>
          <a:bodyPr/>
          <a:lstStyle/>
          <a:p>
            <a:pPr>
              <a:buClr>
                <a:schemeClr val="tx1"/>
              </a:buClr>
            </a:pPr>
            <a:r>
              <a:rPr lang="en-US" sz="1800" dirty="0"/>
              <a:t>A variable can contain several types of value:</a:t>
            </a:r>
          </a:p>
          <a:p>
            <a:pPr lvl="1">
              <a:buClr>
                <a:schemeClr val="tx1"/>
              </a:buClr>
            </a:pPr>
            <a:r>
              <a:rPr lang="en-US" sz="1800" b="1" dirty="0"/>
              <a:t>Number</a:t>
            </a:r>
            <a:r>
              <a:rPr lang="en-US" sz="1800" dirty="0"/>
              <a:t> : a numeric value e.g. 156, 100, 1.2</a:t>
            </a:r>
          </a:p>
          <a:p>
            <a:pPr lvl="1">
              <a:buClr>
                <a:schemeClr val="tx1"/>
              </a:buClr>
            </a:pPr>
            <a:r>
              <a:rPr lang="en-US" sz="1800" b="1" dirty="0"/>
              <a:t>String</a:t>
            </a:r>
            <a:r>
              <a:rPr lang="en-US" sz="1800" dirty="0"/>
              <a:t> : character wrapped in quotes e.g. “</a:t>
            </a:r>
            <a:r>
              <a:rPr lang="en-US" sz="1800" dirty="0" err="1"/>
              <a:t>rajkot</a:t>
            </a:r>
            <a:r>
              <a:rPr lang="en-US" sz="1800" dirty="0"/>
              <a:t>”</a:t>
            </a:r>
          </a:p>
          <a:p>
            <a:pPr lvl="1">
              <a:buClr>
                <a:schemeClr val="tx1"/>
              </a:buClr>
            </a:pPr>
            <a:r>
              <a:rPr lang="en-US" sz="1800" b="1" dirty="0"/>
              <a:t>Boolean</a:t>
            </a:r>
            <a:r>
              <a:rPr lang="en-US" sz="1800" dirty="0"/>
              <a:t> : a value of true or false</a:t>
            </a:r>
          </a:p>
          <a:p>
            <a:pPr lvl="1">
              <a:buClr>
                <a:schemeClr val="tx1"/>
              </a:buClr>
            </a:pPr>
            <a:r>
              <a:rPr lang="en-US" sz="1800" b="1" dirty="0"/>
              <a:t>Null</a:t>
            </a:r>
            <a:r>
              <a:rPr lang="en-US" sz="1800" dirty="0"/>
              <a:t> : an empty variable</a:t>
            </a:r>
          </a:p>
          <a:p>
            <a:pPr lvl="1">
              <a:buClr>
                <a:schemeClr val="tx1"/>
              </a:buClr>
            </a:pPr>
            <a:r>
              <a:rPr lang="en-US" sz="1800" b="1" dirty="0"/>
              <a:t>Function</a:t>
            </a:r>
            <a:r>
              <a:rPr lang="en-US" sz="1800" dirty="0"/>
              <a:t> : a function name</a:t>
            </a:r>
          </a:p>
          <a:p>
            <a:pPr lvl="1">
              <a:buClr>
                <a:schemeClr val="tx1"/>
              </a:buClr>
            </a:pPr>
            <a:r>
              <a:rPr lang="en-US" sz="1800" b="1" dirty="0"/>
              <a:t>Object</a:t>
            </a:r>
            <a:r>
              <a:rPr lang="en-US" sz="1800" dirty="0"/>
              <a:t> : an object</a:t>
            </a:r>
          </a:p>
          <a:p>
            <a:pPr lvl="1">
              <a:buClr>
                <a:schemeClr val="tx1"/>
              </a:buClr>
            </a:pPr>
            <a:r>
              <a:rPr lang="en-US" sz="1800" dirty="0"/>
              <a:t>Variables can be declared using “var” keyword.. var </a:t>
            </a:r>
            <a:r>
              <a:rPr lang="en-US" sz="1800" dirty="0" err="1"/>
              <a:t>a,b,c</a:t>
            </a:r>
            <a:r>
              <a:rPr lang="en-US" sz="1800" dirty="0"/>
              <a:t>;</a:t>
            </a:r>
          </a:p>
          <a:p>
            <a:pPr>
              <a:buClr>
                <a:schemeClr val="tx1"/>
              </a:buClr>
            </a:pPr>
            <a:r>
              <a:rPr lang="en-US" sz="1800" dirty="0"/>
              <a:t>Attributes of </a:t>
            </a:r>
            <a:r>
              <a:rPr lang="en-US" sz="1800" dirty="0" err="1"/>
              <a:t>Javascript</a:t>
            </a:r>
            <a:r>
              <a:rPr lang="en-US" sz="1800" dirty="0"/>
              <a:t> variables :</a:t>
            </a:r>
          </a:p>
          <a:p>
            <a:pPr lvl="1">
              <a:buClr>
                <a:schemeClr val="tx1"/>
              </a:buClr>
            </a:pPr>
            <a:r>
              <a:rPr lang="en-US" sz="1800" dirty="0"/>
              <a:t>It is a </a:t>
            </a:r>
            <a:r>
              <a:rPr lang="en-US" sz="1800" b="1" dirty="0"/>
              <a:t>case</a:t>
            </a:r>
            <a:r>
              <a:rPr lang="en-US" sz="1800" dirty="0"/>
              <a:t> </a:t>
            </a:r>
            <a:r>
              <a:rPr lang="en-US" sz="1800" b="1" dirty="0"/>
              <a:t>sensitive</a:t>
            </a:r>
            <a:r>
              <a:rPr lang="en-US" sz="1800" dirty="0"/>
              <a:t>. </a:t>
            </a:r>
          </a:p>
          <a:p>
            <a:pPr lvl="1">
              <a:buClr>
                <a:schemeClr val="tx1"/>
              </a:buClr>
            </a:pPr>
            <a:r>
              <a:rPr lang="en-US" sz="1800" dirty="0"/>
              <a:t>It </a:t>
            </a:r>
            <a:r>
              <a:rPr lang="en-US" sz="1800" b="1" dirty="0"/>
              <a:t>cannot</a:t>
            </a:r>
            <a:r>
              <a:rPr lang="en-US" sz="1800" dirty="0"/>
              <a:t> contain </a:t>
            </a:r>
            <a:r>
              <a:rPr lang="en-US" sz="1800" b="1" dirty="0"/>
              <a:t>punctuation</a:t>
            </a:r>
            <a:r>
              <a:rPr lang="en-US" sz="1800" dirty="0"/>
              <a:t>, </a:t>
            </a:r>
            <a:r>
              <a:rPr lang="en-US" sz="1800" b="1" dirty="0"/>
              <a:t>space</a:t>
            </a:r>
            <a:r>
              <a:rPr lang="en-US" sz="1800" dirty="0"/>
              <a:t> or </a:t>
            </a:r>
            <a:r>
              <a:rPr lang="en-US" sz="1800" b="1" dirty="0"/>
              <a:t>start </a:t>
            </a:r>
            <a:r>
              <a:rPr lang="en-US" sz="1800" dirty="0"/>
              <a:t>with a </a:t>
            </a:r>
            <a:r>
              <a:rPr lang="en-US" sz="1800" b="1" dirty="0"/>
              <a:t>digit</a:t>
            </a:r>
          </a:p>
          <a:p>
            <a:pPr lvl="1">
              <a:buClr>
                <a:schemeClr val="tx1"/>
              </a:buClr>
            </a:pPr>
            <a:r>
              <a:rPr lang="en-US" sz="1800" dirty="0"/>
              <a:t>It </a:t>
            </a:r>
            <a:r>
              <a:rPr lang="en-US" sz="1800" b="1" dirty="0"/>
              <a:t>cannot </a:t>
            </a:r>
            <a:r>
              <a:rPr lang="en-US" sz="1800" dirty="0"/>
              <a:t>be a JavaScript </a:t>
            </a:r>
            <a:r>
              <a:rPr lang="en-US" sz="1800" b="1" dirty="0"/>
              <a:t>reserved </a:t>
            </a:r>
            <a:r>
              <a:rPr lang="en-US" sz="1800" dirty="0"/>
              <a:t>word</a:t>
            </a:r>
          </a:p>
          <a:p>
            <a:pPr>
              <a:buClr>
                <a:schemeClr val="tx1"/>
              </a:buClr>
            </a:pPr>
            <a:r>
              <a:rPr lang="en-US" sz="1800" dirty="0"/>
              <a:t>Reserved Word—</a:t>
            </a:r>
            <a:r>
              <a:rPr lang="en-US" sz="1800" dirty="0" err="1"/>
              <a:t>break,continue,function,return</a:t>
            </a:r>
            <a:r>
              <a:rPr lang="en-US" sz="1800" dirty="0"/>
              <a:t> </a:t>
            </a:r>
            <a:r>
              <a:rPr lang="en-US" sz="1800" dirty="0" err="1"/>
              <a:t>while,if</a:t>
            </a:r>
            <a:r>
              <a:rPr lang="en-US" sz="1800" dirty="0"/>
              <a:t>….</a:t>
            </a:r>
          </a:p>
          <a:p>
            <a:r>
              <a:rPr lang="en-US" sz="1800" dirty="0"/>
              <a:t>Comments</a:t>
            </a:r>
          </a:p>
          <a:p>
            <a:pPr lvl="1"/>
            <a:r>
              <a:rPr lang="en-US" sz="1800" dirty="0"/>
              <a:t>//</a:t>
            </a:r>
          </a:p>
          <a:p>
            <a:pPr lvl="1"/>
            <a:r>
              <a:rPr lang="en-US" sz="1800" dirty="0"/>
              <a:t>/* */</a:t>
            </a:r>
          </a:p>
          <a:p>
            <a:pPr lvl="1"/>
            <a:r>
              <a:rPr lang="en-US" sz="1800" dirty="0"/>
              <a:t>&lt;!</a:t>
            </a:r>
            <a:r>
              <a:rPr lang="en-US" sz="1800" dirty="0">
                <a:sym typeface="Wingdings" panose="05000000000000000000" pitchFamily="2" charset="2"/>
              </a:rPr>
              <a:t>- -&gt;  &lt;-- &gt;</a:t>
            </a:r>
            <a:endParaRPr lang="en-US" sz="1800" dirty="0"/>
          </a:p>
        </p:txBody>
      </p:sp>
    </p:spTree>
    <p:extLst>
      <p:ext uri="{BB962C8B-B14F-4D97-AF65-F5344CB8AC3E}">
        <p14:creationId xmlns:p14="http://schemas.microsoft.com/office/powerpoint/2010/main" val="264120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r>
              <a:rPr lang="en-US" dirty="0"/>
              <a:t>A </a:t>
            </a:r>
            <a:r>
              <a:rPr lang="en-US" b="1" dirty="0"/>
              <a:t>string</a:t>
            </a:r>
            <a:r>
              <a:rPr lang="en-US" dirty="0"/>
              <a:t> can be defined as a </a:t>
            </a:r>
            <a:r>
              <a:rPr lang="en-US" b="1" dirty="0"/>
              <a:t>sequence of letters, digits, punctuation and so on</a:t>
            </a:r>
            <a:r>
              <a:rPr lang="en-US" dirty="0"/>
              <a:t>.</a:t>
            </a:r>
          </a:p>
          <a:p>
            <a:r>
              <a:rPr lang="en-US" dirty="0"/>
              <a:t>A </a:t>
            </a:r>
            <a:r>
              <a:rPr lang="en-US" b="1" dirty="0"/>
              <a:t>string </a:t>
            </a:r>
            <a:r>
              <a:rPr lang="en-US" dirty="0"/>
              <a:t>in a JavaScript is </a:t>
            </a:r>
            <a:r>
              <a:rPr lang="en-US" b="1" dirty="0"/>
              <a:t>wrapped</a:t>
            </a:r>
            <a:r>
              <a:rPr lang="en-US" dirty="0"/>
              <a:t> with </a:t>
            </a:r>
            <a:r>
              <a:rPr lang="en-US" b="1" dirty="0"/>
              <a:t>single or double quotes</a:t>
            </a:r>
          </a:p>
          <a:p>
            <a:r>
              <a:rPr lang="en-US" dirty="0"/>
              <a:t>Strings can be </a:t>
            </a:r>
            <a:r>
              <a:rPr lang="en-US" b="1" dirty="0"/>
              <a:t>joined </a:t>
            </a:r>
            <a:r>
              <a:rPr lang="en-US" dirty="0"/>
              <a:t>together with the </a:t>
            </a:r>
            <a:r>
              <a:rPr lang="en-US" b="1" dirty="0"/>
              <a:t>+ operator</a:t>
            </a:r>
            <a:r>
              <a:rPr lang="en-US" dirty="0"/>
              <a:t>, which is called </a:t>
            </a:r>
            <a:r>
              <a:rPr lang="en-US" b="1" dirty="0"/>
              <a:t>concatenation</a:t>
            </a:r>
            <a:r>
              <a:rPr lang="en-US" dirty="0"/>
              <a:t>.</a:t>
            </a:r>
          </a:p>
          <a:p>
            <a:pPr lvl="1">
              <a:buNone/>
            </a:pPr>
            <a:r>
              <a:rPr lang="en-US" dirty="0"/>
              <a:t>For Example, </a:t>
            </a:r>
          </a:p>
          <a:p>
            <a:pPr lvl="1">
              <a:buNone/>
            </a:pPr>
            <a:r>
              <a:rPr lang="en-US" dirty="0"/>
              <a:t>	</a:t>
            </a:r>
            <a:r>
              <a:rPr lang="en-US" dirty="0" err="1"/>
              <a:t>mystring</a:t>
            </a:r>
            <a:r>
              <a:rPr lang="en-US" dirty="0"/>
              <a:t> = “</a:t>
            </a:r>
            <a:r>
              <a:rPr lang="en-US" dirty="0" err="1"/>
              <a:t>Subjct</a:t>
            </a:r>
            <a:r>
              <a:rPr lang="en-US" dirty="0"/>
              <a:t>:” + “Web Programming”;</a:t>
            </a:r>
          </a:p>
          <a:p>
            <a:r>
              <a:rPr lang="en-US" dirty="0"/>
              <a:t>As string is an object type it also has some useful features.</a:t>
            </a:r>
          </a:p>
          <a:p>
            <a:pPr lvl="1">
              <a:buNone/>
            </a:pPr>
            <a:r>
              <a:rPr lang="en-US" dirty="0"/>
              <a:t>For Example,</a:t>
            </a:r>
          </a:p>
          <a:p>
            <a:pPr lvl="1">
              <a:buNone/>
            </a:pPr>
            <a:r>
              <a:rPr lang="en-US" dirty="0"/>
              <a:t>	</a:t>
            </a:r>
            <a:r>
              <a:rPr lang="en-US" dirty="0" err="1"/>
              <a:t>lenStr</a:t>
            </a:r>
            <a:r>
              <a:rPr lang="en-US" dirty="0"/>
              <a:t> = </a:t>
            </a:r>
            <a:r>
              <a:rPr lang="en-US" dirty="0" err="1"/>
              <a:t>mystring</a:t>
            </a:r>
            <a:r>
              <a:rPr lang="en-US" b="1" dirty="0" err="1"/>
              <a:t>.length</a:t>
            </a:r>
            <a:r>
              <a:rPr lang="en-US" dirty="0"/>
              <a:t>;</a:t>
            </a:r>
          </a:p>
          <a:p>
            <a:pPr lvl="1">
              <a:buNone/>
            </a:pPr>
            <a:r>
              <a:rPr lang="en-US" dirty="0"/>
              <a:t>Which returns the </a:t>
            </a:r>
            <a:r>
              <a:rPr lang="en-US" b="1" dirty="0"/>
              <a:t>length </a:t>
            </a:r>
            <a:r>
              <a:rPr lang="en-US" dirty="0"/>
              <a:t>of the </a:t>
            </a:r>
            <a:r>
              <a:rPr lang="en-US" b="1" dirty="0"/>
              <a:t>string </a:t>
            </a:r>
            <a:r>
              <a:rPr lang="en-US" dirty="0"/>
              <a:t>in </a:t>
            </a:r>
            <a:r>
              <a:rPr lang="en-US" b="1" dirty="0"/>
              <a:t>integer</a:t>
            </a:r>
          </a:p>
        </p:txBody>
      </p:sp>
    </p:spTree>
    <p:extLst>
      <p:ext uri="{BB962C8B-B14F-4D97-AF65-F5344CB8AC3E}">
        <p14:creationId xmlns:p14="http://schemas.microsoft.com/office/powerpoint/2010/main" val="505995145"/>
      </p:ext>
    </p:extLst>
  </p:cSld>
  <p:clrMapOvr>
    <a:masterClrMapping/>
  </p:clrMapOvr>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5557</TotalTime>
  <Words>5015</Words>
  <Application>Microsoft Office PowerPoint</Application>
  <PresentationFormat>Widescreen</PresentationFormat>
  <Paragraphs>769</Paragraphs>
  <Slides>51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Times New Roman</vt:lpstr>
      <vt:lpstr>linetocircularprobook</vt:lpstr>
      <vt:lpstr>Calibri</vt:lpstr>
      <vt:lpstr>Roboto Condensed Light</vt:lpstr>
      <vt:lpstr>Arial</vt:lpstr>
      <vt:lpstr>Segoe UI</vt:lpstr>
      <vt:lpstr>Wingdings</vt:lpstr>
      <vt:lpstr>Aldhabi</vt:lpstr>
      <vt:lpstr>Roboto Condensed</vt:lpstr>
      <vt:lpstr>Consolas</vt:lpstr>
      <vt:lpstr>Office Theme</vt:lpstr>
      <vt:lpstr>JavaScript </vt:lpstr>
      <vt:lpstr>Introduction</vt:lpstr>
      <vt:lpstr>Pros &amp; Cons of Client Side Scripting</vt:lpstr>
      <vt:lpstr>Client V/S Server Side Scripting</vt:lpstr>
      <vt:lpstr>&lt;script&gt; tag</vt:lpstr>
      <vt:lpstr>Internal Javascript</vt:lpstr>
      <vt:lpstr>External Javascript</vt:lpstr>
      <vt:lpstr>Keyword, identifiers, Comments</vt:lpstr>
      <vt:lpstr>Strings</vt:lpstr>
      <vt:lpstr>Strings (Cont.)</vt:lpstr>
      <vt:lpstr>Operators </vt:lpstr>
      <vt:lpstr>Conditions and loops</vt:lpstr>
      <vt:lpstr>Arrays</vt:lpstr>
      <vt:lpstr>Functions</vt:lpstr>
      <vt:lpstr>Functions (Cont.)</vt:lpstr>
      <vt:lpstr>Pop up Boxes</vt:lpstr>
      <vt:lpstr>Alert Box</vt:lpstr>
      <vt:lpstr>Confirm Box</vt:lpstr>
      <vt:lpstr>Prompt Box</vt:lpstr>
      <vt:lpstr>External JavaScript</vt:lpstr>
      <vt:lpstr>JavaScript Objects</vt:lpstr>
      <vt:lpstr>JavaScript’s inbuilt Objects</vt:lpstr>
      <vt:lpstr>Math Object in JavaScript</vt:lpstr>
      <vt:lpstr>Math Methods</vt:lpstr>
      <vt:lpstr>PowerPoint Presentation</vt:lpstr>
      <vt:lpstr>User Defined Objects</vt:lpstr>
      <vt:lpstr>User - Defined Objects (Cont.)</vt:lpstr>
      <vt:lpstr>Document Object Model (DOM)</vt:lpstr>
      <vt:lpstr>DOM (Cont)</vt:lpstr>
      <vt:lpstr>Document Object Properties</vt:lpstr>
      <vt:lpstr>Document Object Methods</vt:lpstr>
      <vt:lpstr>getElementById()</vt:lpstr>
      <vt:lpstr>getElementsByName()</vt:lpstr>
      <vt:lpstr>getElementsByTagName()</vt:lpstr>
      <vt:lpstr>Forms using DOM</vt:lpstr>
      <vt:lpstr>Validation</vt:lpstr>
      <vt:lpstr>Validation (Cont.)</vt:lpstr>
      <vt:lpstr>Validation using RegExp</vt:lpstr>
      <vt:lpstr>PowerPoint Presentation</vt:lpstr>
      <vt:lpstr>PowerPoint Presentation</vt:lpstr>
      <vt:lpstr>PowerPoint Presentation</vt:lpstr>
      <vt:lpstr>RegExp (Cont.) (Quantifiers)</vt:lpstr>
      <vt:lpstr>Email Validation Using RegExp</vt:lpstr>
      <vt:lpstr>Callbacks in javascript</vt:lpstr>
      <vt:lpstr>DHTML – Combining HTML,CSS &amp; JS</vt:lpstr>
      <vt:lpstr>DHTML (Cont) (Example)</vt:lpstr>
      <vt:lpstr>HTML Element Properties</vt:lpstr>
      <vt:lpstr>Mouse Events</vt:lpstr>
      <vt:lpstr>Keyboard Events</vt:lpstr>
      <vt:lpstr>Frame/Object Events</vt:lpstr>
      <vt:lpstr>Form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Bhumi shah</cp:lastModifiedBy>
  <cp:revision>847</cp:revision>
  <dcterms:created xsi:type="dcterms:W3CDTF">2020-05-01T05:09:15Z</dcterms:created>
  <dcterms:modified xsi:type="dcterms:W3CDTF">2023-02-22T04:32:36Z</dcterms:modified>
</cp:coreProperties>
</file>