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80" y="84"/>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2292480" y="1768680"/>
            <a:ext cx="5494680" cy="4384080"/>
          </a:xfrm>
          <a:prstGeom prst="rect">
            <a:avLst/>
          </a:prstGeom>
          <a:ln>
            <a:noFill/>
          </a:ln>
        </p:spPr>
      </p:pic>
      <p:pic>
        <p:nvPicPr>
          <p:cNvPr id="107" name="Picture 10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128520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4800" b="1" strike="noStrike" cap="all" spc="-1">
                <a:solidFill>
                  <a:srgbClr val="00CC33"/>
                </a:solidFill>
                <a:uFill>
                  <a:solidFill>
                    <a:srgbClr val="FFFFFF"/>
                  </a:solidFill>
                </a:uFill>
                <a:latin typeface="Times New Roman"/>
                <a:ea typeface="DejaVu Sans"/>
              </a:rPr>
              <a:t>3D TRANSFORMATION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X-axis rotation</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696912" y="1798637"/>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2880">
              <a:lnSpc>
                <a:spcPct val="100000"/>
              </a:lnSpc>
            </a:pPr>
            <a:r>
              <a:rPr lang="en-US" sz="2600" b="0" strike="noStrike" spc="-1">
                <a:solidFill>
                  <a:srgbClr val="000000"/>
                </a:solidFill>
                <a:uFill>
                  <a:solidFill>
                    <a:srgbClr val="FFFFFF"/>
                  </a:solidFill>
                </a:uFill>
                <a:latin typeface="Times New Roman"/>
                <a:ea typeface="DejaVu Sans"/>
              </a:rPr>
              <a:t>The equation for X-axis rotation</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0" strike="noStrike" spc="-1">
                <a:solidFill>
                  <a:srgbClr val="000000"/>
                </a:solidFill>
                <a:uFill>
                  <a:solidFill>
                    <a:srgbClr val="FFFFFF"/>
                  </a:solidFill>
                </a:uFill>
                <a:latin typeface="Times New Roman"/>
                <a:ea typeface="DejaVu Sans"/>
              </a:rPr>
              <a:t> </a:t>
            </a:r>
            <a:r>
              <a:rPr lang="en-US" sz="2600" b="1" strike="noStrike" spc="-1">
                <a:solidFill>
                  <a:srgbClr val="000000"/>
                </a:solidFill>
                <a:uFill>
                  <a:solidFill>
                    <a:srgbClr val="FFFFFF"/>
                  </a:solidFill>
                </a:uFill>
                <a:latin typeface="Times New Roman"/>
                <a:ea typeface="DejaVu Sans"/>
              </a:rPr>
              <a:t>x’ = x</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y’ = y cosθ – z sinθ</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z’ = y sinθ + z cosθ </a:t>
            </a:r>
            <a:endParaRPr lang="en-US" sz="1800" b="0" strike="noStrike" spc="-1">
              <a:solidFill>
                <a:srgbClr val="000000"/>
              </a:solidFill>
              <a:uFill>
                <a:solidFill>
                  <a:srgbClr val="FFFFFF"/>
                </a:solidFill>
              </a:uFill>
              <a:latin typeface="Arial"/>
            </a:endParaRPr>
          </a:p>
        </p:txBody>
      </p:sp>
      <p:pic>
        <p:nvPicPr>
          <p:cNvPr id="135" name="Picture 18"/>
          <p:cNvPicPr/>
          <p:nvPr/>
        </p:nvPicPr>
        <p:blipFill>
          <a:blip r:embed="rId2"/>
          <a:stretch/>
        </p:blipFill>
        <p:spPr>
          <a:xfrm>
            <a:off x="6035040" y="2103120"/>
            <a:ext cx="2806920" cy="2053440"/>
          </a:xfrm>
          <a:prstGeom prst="rect">
            <a:avLst/>
          </a:prstGeom>
          <a:ln w="57240">
            <a:solidFill>
              <a:srgbClr val="FFFFFF"/>
            </a:solidFill>
            <a:miter/>
          </a:ln>
        </p:spPr>
      </p:pic>
      <p:pic>
        <p:nvPicPr>
          <p:cNvPr id="136" name="Picture 105"/>
          <p:cNvPicPr/>
          <p:nvPr/>
        </p:nvPicPr>
        <p:blipFill>
          <a:blip r:embed="rId3"/>
          <a:stretch/>
        </p:blipFill>
        <p:spPr>
          <a:xfrm>
            <a:off x="548640" y="4449960"/>
            <a:ext cx="3948480" cy="167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Y-axis rotation</a:t>
            </a:r>
            <a:endParaRPr lang="en-US" sz="1800" b="0" strike="noStrike" spc="-1">
              <a:solidFill>
                <a:srgbClr val="000000"/>
              </a:solidFill>
              <a:uFill>
                <a:solidFill>
                  <a:srgbClr val="FFFFFF"/>
                </a:solidFill>
              </a:uFill>
              <a:latin typeface="Arial"/>
            </a:endParaRPr>
          </a:p>
        </p:txBody>
      </p:sp>
      <p:sp>
        <p:nvSpPr>
          <p:cNvPr id="138"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2880">
              <a:lnSpc>
                <a:spcPct val="100000"/>
              </a:lnSpc>
            </a:pPr>
            <a:r>
              <a:rPr lang="en-US" sz="2600" b="0" strike="noStrike" spc="-1" dirty="0">
                <a:solidFill>
                  <a:srgbClr val="000000"/>
                </a:solidFill>
                <a:uFill>
                  <a:solidFill>
                    <a:srgbClr val="FFFFFF"/>
                  </a:solidFill>
                </a:uFill>
                <a:latin typeface="Times New Roman"/>
                <a:ea typeface="DejaVu Sans"/>
              </a:rPr>
              <a:t>The equation for Y-axis </a:t>
            </a:r>
            <a:r>
              <a:rPr lang="en-US" sz="2600" b="0" strike="noStrike" spc="-1" dirty="0" err="1">
                <a:solidFill>
                  <a:srgbClr val="000000"/>
                </a:solidFill>
                <a:uFill>
                  <a:solidFill>
                    <a:srgbClr val="FFFFFF"/>
                  </a:solidFill>
                </a:uFill>
                <a:latin typeface="Times New Roman"/>
                <a:ea typeface="DejaVu Sans"/>
              </a:rPr>
              <a:t>rotaion</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x’ = x </a:t>
            </a:r>
            <a:r>
              <a:rPr lang="en-US" sz="2600" b="1" strike="noStrike" spc="-1" dirty="0" err="1">
                <a:solidFill>
                  <a:srgbClr val="000000"/>
                </a:solidFill>
                <a:uFill>
                  <a:solidFill>
                    <a:srgbClr val="FFFFFF"/>
                  </a:solidFill>
                </a:uFill>
                <a:latin typeface="Times New Roman"/>
                <a:ea typeface="DejaVu Sans"/>
              </a:rPr>
              <a:t>cosθ</a:t>
            </a:r>
            <a:r>
              <a:rPr lang="en-US" sz="2600" b="1" strike="noStrike" spc="-1" dirty="0">
                <a:solidFill>
                  <a:srgbClr val="000000"/>
                </a:solidFill>
                <a:uFill>
                  <a:solidFill>
                    <a:srgbClr val="FFFFFF"/>
                  </a:solidFill>
                </a:uFill>
                <a:latin typeface="Times New Roman"/>
                <a:ea typeface="DejaVu Sans"/>
              </a:rPr>
              <a:t> + z </a:t>
            </a:r>
            <a:r>
              <a:rPr lang="en-US" sz="2600" b="1" strike="noStrike" spc="-1" dirty="0" err="1">
                <a:solidFill>
                  <a:srgbClr val="000000"/>
                </a:solidFill>
                <a:uFill>
                  <a:solidFill>
                    <a:srgbClr val="FFFFFF"/>
                  </a:solidFill>
                </a:uFill>
                <a:latin typeface="Times New Roman"/>
                <a:ea typeface="DejaVu Sans"/>
              </a:rPr>
              <a:t>sinθ</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1" strike="noStrike" spc="-1" dirty="0">
                <a:solidFill>
                  <a:srgbClr val="000000"/>
                </a:solidFill>
                <a:uFill>
                  <a:solidFill>
                    <a:srgbClr val="FFFFFF"/>
                  </a:solidFill>
                </a:uFill>
                <a:latin typeface="Times New Roman"/>
                <a:ea typeface="DejaVu Sans"/>
              </a:rPr>
              <a:t> y’ = y</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1" strike="noStrike" spc="-1" dirty="0">
                <a:solidFill>
                  <a:srgbClr val="000000"/>
                </a:solidFill>
                <a:uFill>
                  <a:solidFill>
                    <a:srgbClr val="FFFFFF"/>
                  </a:solidFill>
                </a:uFill>
                <a:latin typeface="Times New Roman"/>
                <a:ea typeface="DejaVu Sans"/>
              </a:rPr>
              <a:t> z’ = </a:t>
            </a:r>
            <a:r>
              <a:rPr lang="en-US" sz="2600" b="1" strike="noStrike" spc="-1" dirty="0" smtClean="0">
                <a:solidFill>
                  <a:srgbClr val="000000"/>
                </a:solidFill>
                <a:uFill>
                  <a:solidFill>
                    <a:srgbClr val="FFFFFF"/>
                  </a:solidFill>
                </a:uFill>
                <a:latin typeface="Times New Roman"/>
                <a:ea typeface="DejaVu Sans"/>
              </a:rPr>
              <a:t>z </a:t>
            </a:r>
            <a:r>
              <a:rPr lang="en-US" sz="2600" b="1" strike="noStrike" spc="-1" dirty="0" err="1">
                <a:solidFill>
                  <a:srgbClr val="000000"/>
                </a:solidFill>
                <a:uFill>
                  <a:solidFill>
                    <a:srgbClr val="FFFFFF"/>
                  </a:solidFill>
                </a:uFill>
                <a:latin typeface="Times New Roman"/>
                <a:ea typeface="DejaVu Sans"/>
              </a:rPr>
              <a:t>cosθ</a:t>
            </a:r>
            <a:r>
              <a:rPr lang="en-US" sz="2600" b="1" strike="noStrike" spc="-1" dirty="0">
                <a:solidFill>
                  <a:srgbClr val="000000"/>
                </a:solidFill>
                <a:uFill>
                  <a:solidFill>
                    <a:srgbClr val="FFFFFF"/>
                  </a:solidFill>
                </a:uFill>
                <a:latin typeface="Times New Roman"/>
                <a:ea typeface="DejaVu Sans"/>
              </a:rPr>
              <a:t> - x </a:t>
            </a:r>
            <a:r>
              <a:rPr lang="en-US" sz="2600" b="1" strike="noStrike" spc="-1" dirty="0" err="1">
                <a:solidFill>
                  <a:srgbClr val="000000"/>
                </a:solidFill>
                <a:uFill>
                  <a:solidFill>
                    <a:srgbClr val="FFFFFF"/>
                  </a:solidFill>
                </a:uFill>
                <a:latin typeface="Times New Roman"/>
                <a:ea typeface="DejaVu Sans"/>
              </a:rPr>
              <a:t>sinθ</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274320" indent="-272880">
              <a:lnSpc>
                <a:spcPct val="100000"/>
              </a:lnSpc>
            </a:pPr>
            <a:endParaRPr lang="en-US" sz="1800" b="0" strike="noStrike" spc="-1" dirty="0">
              <a:solidFill>
                <a:srgbClr val="000000"/>
              </a:solidFill>
              <a:uFill>
                <a:solidFill>
                  <a:srgbClr val="FFFFFF"/>
                </a:solidFill>
              </a:uFill>
              <a:latin typeface="Arial"/>
            </a:endParaRPr>
          </a:p>
        </p:txBody>
      </p:sp>
      <p:pic>
        <p:nvPicPr>
          <p:cNvPr id="139" name="Picture 108"/>
          <p:cNvPicPr/>
          <p:nvPr/>
        </p:nvPicPr>
        <p:blipFill>
          <a:blip r:embed="rId2"/>
          <a:stretch/>
        </p:blipFill>
        <p:spPr>
          <a:xfrm>
            <a:off x="504000" y="4327560"/>
            <a:ext cx="3885120" cy="1967400"/>
          </a:xfrm>
          <a:prstGeom prst="rect">
            <a:avLst/>
          </a:prstGeom>
          <a:ln>
            <a:noFill/>
          </a:ln>
        </p:spPr>
      </p:pic>
      <p:pic>
        <p:nvPicPr>
          <p:cNvPr id="140" name="Picture 15"/>
          <p:cNvPicPr/>
          <p:nvPr/>
        </p:nvPicPr>
        <p:blipFill>
          <a:blip r:embed="rId3"/>
          <a:stretch/>
        </p:blipFill>
        <p:spPr>
          <a:xfrm>
            <a:off x="5394960" y="3291840"/>
            <a:ext cx="3127320" cy="3382920"/>
          </a:xfrm>
          <a:prstGeom prst="rect">
            <a:avLst/>
          </a:prstGeom>
          <a:ln w="5724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392112" y="1646237"/>
            <a:ext cx="4430712" cy="2895600"/>
          </a:xfrm>
          <a:prstGeom prst="rect">
            <a:avLst/>
          </a:prstGeom>
          <a:noFill/>
          <a:ln>
            <a:noFill/>
          </a:ln>
        </p:spPr>
        <p:txBody>
          <a:bodyPr lIns="0" tIns="0" rIns="0" bIns="0" anchor="ctr"/>
          <a:lstStyle/>
          <a:p>
            <a:pPr marL="1080">
              <a:lnSpc>
                <a:spcPct val="100000"/>
              </a:lnSpc>
            </a:pPr>
            <a:r>
              <a:rPr lang="en-US" sz="2800" b="0" strike="noStrike" spc="-1" dirty="0" smtClean="0">
                <a:solidFill>
                  <a:srgbClr val="000000"/>
                </a:solidFill>
                <a:uFill>
                  <a:solidFill>
                    <a:srgbClr val="FFFFFF"/>
                  </a:solidFill>
                </a:uFill>
                <a:latin typeface="Times New Roman"/>
                <a:ea typeface="DejaVu Sans"/>
              </a:rPr>
              <a:t>The </a:t>
            </a:r>
            <a:r>
              <a:rPr lang="en-US" sz="2800" b="0" strike="noStrike" spc="-1" dirty="0">
                <a:solidFill>
                  <a:srgbClr val="000000"/>
                </a:solidFill>
                <a:uFill>
                  <a:solidFill>
                    <a:srgbClr val="FFFFFF"/>
                  </a:solidFill>
                </a:uFill>
                <a:latin typeface="Times New Roman"/>
                <a:ea typeface="DejaVu Sans"/>
              </a:rPr>
              <a:t>equation for </a:t>
            </a:r>
            <a:r>
              <a:rPr lang="en-US" sz="2800" b="0" strike="noStrike" spc="-1" dirty="0" smtClean="0">
                <a:solidFill>
                  <a:srgbClr val="000000"/>
                </a:solidFill>
                <a:uFill>
                  <a:solidFill>
                    <a:srgbClr val="FFFFFF"/>
                  </a:solidFill>
                </a:uFill>
                <a:latin typeface="Times New Roman"/>
                <a:ea typeface="DejaVu Sans"/>
              </a:rPr>
              <a:t>Z-axis rotation</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x’ = </a:t>
            </a:r>
            <a:r>
              <a:rPr lang="en-US" sz="2800" b="0" strike="noStrike" spc="-1" dirty="0" smtClean="0">
                <a:solidFill>
                  <a:srgbClr val="000000"/>
                </a:solidFill>
                <a:uFill>
                  <a:solidFill>
                    <a:srgbClr val="FFFFFF"/>
                  </a:solidFill>
                </a:uFill>
                <a:latin typeface="Times New Roman"/>
                <a:ea typeface="DejaVu Sans"/>
              </a:rPr>
              <a:t>x </a:t>
            </a:r>
            <a:r>
              <a:rPr lang="en-US" sz="2800" b="0" strike="noStrike" spc="-1" dirty="0" err="1" smtClean="0">
                <a:solidFill>
                  <a:srgbClr val="000000"/>
                </a:solidFill>
                <a:uFill>
                  <a:solidFill>
                    <a:srgbClr val="FFFFFF"/>
                  </a:solidFill>
                </a:uFill>
                <a:latin typeface="Times New Roman"/>
                <a:ea typeface="DejaVu Sans"/>
              </a:rPr>
              <a:t>cosθ</a:t>
            </a:r>
            <a:r>
              <a:rPr lang="en-US" sz="2800" b="0" strike="noStrike" spc="-1" dirty="0" smtClean="0">
                <a:solidFill>
                  <a:srgbClr val="000000"/>
                </a:solidFill>
                <a:uFill>
                  <a:solidFill>
                    <a:srgbClr val="FFFFFF"/>
                  </a:solidFill>
                </a:uFill>
                <a:latin typeface="Times New Roman"/>
                <a:ea typeface="DejaVu Sans"/>
              </a:rPr>
              <a:t> </a:t>
            </a:r>
            <a:r>
              <a:rPr lang="en-US" sz="2800" b="0" strike="noStrike" spc="-1" dirty="0">
                <a:solidFill>
                  <a:srgbClr val="000000"/>
                </a:solidFill>
                <a:uFill>
                  <a:solidFill>
                    <a:srgbClr val="FFFFFF"/>
                  </a:solidFill>
                </a:uFill>
                <a:latin typeface="Times New Roman"/>
                <a:ea typeface="DejaVu Sans"/>
              </a:rPr>
              <a:t>– </a:t>
            </a:r>
            <a:r>
              <a:rPr lang="en-US" sz="2800" b="0" strike="noStrike" spc="-1" dirty="0" smtClean="0">
                <a:solidFill>
                  <a:srgbClr val="000000"/>
                </a:solidFill>
                <a:uFill>
                  <a:solidFill>
                    <a:srgbClr val="FFFFFF"/>
                  </a:solidFill>
                </a:uFill>
                <a:latin typeface="Times New Roman"/>
                <a:ea typeface="DejaVu Sans"/>
              </a:rPr>
              <a:t>y </a:t>
            </a:r>
            <a:r>
              <a:rPr lang="en-US" sz="2800" b="0" strike="noStrike" spc="-1" dirty="0" err="1" smtClean="0">
                <a:solidFill>
                  <a:srgbClr val="000000"/>
                </a:solidFill>
                <a:uFill>
                  <a:solidFill>
                    <a:srgbClr val="FFFFFF"/>
                  </a:solidFill>
                </a:uFill>
                <a:latin typeface="Times New Roman"/>
                <a:ea typeface="DejaVu Sans"/>
              </a:rPr>
              <a:t>sinθ</a:t>
            </a:r>
            <a:r>
              <a:rPr lang="en-US" sz="2800" b="0" strike="noStrike" spc="-1" dirty="0" smtClean="0">
                <a:solidFill>
                  <a:srgbClr val="000000"/>
                </a:solidFill>
                <a:uFill>
                  <a:solidFill>
                    <a:srgbClr val="FFFFFF"/>
                  </a:solidFill>
                </a:uFill>
                <a:latin typeface="Times New Roman"/>
                <a:ea typeface="DejaVu Sans"/>
              </a:rPr>
              <a:t> </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y’ = </a:t>
            </a:r>
            <a:r>
              <a:rPr lang="en-US" sz="2800" b="0" strike="noStrike" spc="-1" dirty="0" smtClean="0">
                <a:solidFill>
                  <a:srgbClr val="000000"/>
                </a:solidFill>
                <a:uFill>
                  <a:solidFill>
                    <a:srgbClr val="FFFFFF"/>
                  </a:solidFill>
                </a:uFill>
                <a:latin typeface="Times New Roman"/>
                <a:ea typeface="DejaVu Sans"/>
              </a:rPr>
              <a:t>x </a:t>
            </a:r>
            <a:r>
              <a:rPr lang="en-US" sz="2800" b="0" strike="noStrike" spc="-1" dirty="0" err="1" smtClean="0">
                <a:solidFill>
                  <a:srgbClr val="000000"/>
                </a:solidFill>
                <a:uFill>
                  <a:solidFill>
                    <a:srgbClr val="FFFFFF"/>
                  </a:solidFill>
                </a:uFill>
                <a:latin typeface="Times New Roman"/>
                <a:ea typeface="DejaVu Sans"/>
              </a:rPr>
              <a:t>sinθ</a:t>
            </a:r>
            <a:r>
              <a:rPr lang="en-US" sz="2800" b="0" strike="noStrike" spc="-1" dirty="0" smtClean="0">
                <a:solidFill>
                  <a:srgbClr val="000000"/>
                </a:solidFill>
                <a:uFill>
                  <a:solidFill>
                    <a:srgbClr val="FFFFFF"/>
                  </a:solidFill>
                </a:uFill>
                <a:latin typeface="Times New Roman"/>
                <a:ea typeface="DejaVu Sans"/>
              </a:rPr>
              <a:t> </a:t>
            </a:r>
            <a:r>
              <a:rPr lang="en-US" sz="2800" b="0" strike="noStrike" spc="-1" dirty="0">
                <a:solidFill>
                  <a:srgbClr val="000000"/>
                </a:solidFill>
                <a:uFill>
                  <a:solidFill>
                    <a:srgbClr val="FFFFFF"/>
                  </a:solidFill>
                </a:uFill>
                <a:latin typeface="Times New Roman"/>
                <a:ea typeface="DejaVu Sans"/>
              </a:rPr>
              <a:t>+ </a:t>
            </a:r>
            <a:r>
              <a:rPr lang="en-US" sz="2800" b="0" strike="noStrike" spc="-1" dirty="0" smtClean="0">
                <a:solidFill>
                  <a:srgbClr val="000000"/>
                </a:solidFill>
                <a:uFill>
                  <a:solidFill>
                    <a:srgbClr val="FFFFFF"/>
                  </a:solidFill>
                </a:uFill>
                <a:latin typeface="Times New Roman"/>
                <a:ea typeface="DejaVu Sans"/>
              </a:rPr>
              <a:t>y </a:t>
            </a:r>
            <a:r>
              <a:rPr lang="en-US" sz="2800" b="0" strike="noStrike" spc="-1" dirty="0" err="1" smtClean="0">
                <a:solidFill>
                  <a:srgbClr val="000000"/>
                </a:solidFill>
                <a:uFill>
                  <a:solidFill>
                    <a:srgbClr val="FFFFFF"/>
                  </a:solidFill>
                </a:uFill>
                <a:latin typeface="Times New Roman"/>
                <a:ea typeface="DejaVu Sans"/>
              </a:rPr>
              <a:t>cosθ</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z’ = z</a:t>
            </a:r>
            <a:endParaRPr lang="en-US" sz="3200" b="0" strike="noStrike" spc="-1" dirty="0">
              <a:solidFill>
                <a:srgbClr val="000000"/>
              </a:solidFill>
              <a:uFill>
                <a:solidFill>
                  <a:srgbClr val="FFFFFF"/>
                </a:solidFill>
              </a:uFill>
              <a:latin typeface="Arial"/>
            </a:endParaRPr>
          </a:p>
          <a:p>
            <a:pPr>
              <a:lnSpc>
                <a:spcPct val="90000"/>
              </a:lnSpc>
            </a:pPr>
            <a:endParaRPr lang="en-US" sz="3200" b="0" strike="noStrike" spc="-1" dirty="0">
              <a:solidFill>
                <a:srgbClr val="000000"/>
              </a:solidFill>
              <a:uFill>
                <a:solidFill>
                  <a:srgbClr val="FFFFFF"/>
                </a:solidFill>
              </a:uFill>
              <a:latin typeface="Arial"/>
            </a:endParaRPr>
          </a:p>
          <a:p>
            <a:pPr>
              <a:lnSpc>
                <a:spcPct val="90000"/>
              </a:lnSpc>
            </a:pPr>
            <a:endParaRPr lang="en-US" sz="3200" b="0" strike="noStrike" spc="-1" dirty="0">
              <a:solidFill>
                <a:srgbClr val="000000"/>
              </a:solidFill>
              <a:uFill>
                <a:solidFill>
                  <a:srgbClr val="FFFFFF"/>
                </a:solidFill>
              </a:uFill>
              <a:latin typeface="Arial"/>
            </a:endParaRPr>
          </a:p>
        </p:txBody>
      </p:sp>
      <p:sp>
        <p:nvSpPr>
          <p:cNvPr id="142" name="TextShape 2"/>
          <p:cNvSpPr txBox="1"/>
          <p:nvPr/>
        </p:nvSpPr>
        <p:spPr>
          <a:xfrm>
            <a:off x="504000" y="301320"/>
            <a:ext cx="9071640" cy="1261440"/>
          </a:xfrm>
          <a:prstGeom prst="rect">
            <a:avLst/>
          </a:prstGeom>
          <a:noFill/>
          <a:ln>
            <a:noFill/>
          </a:ln>
        </p:spPr>
        <p:txBody>
          <a:bodyPr lIns="0" tIns="0" rIns="0" bIns="0" anchor="ctr"/>
          <a:lstStyle/>
          <a:p>
            <a:pPr algn="ctr">
              <a:lnSpc>
                <a:spcPct val="100000"/>
              </a:lnSpc>
            </a:pPr>
            <a:r>
              <a:rPr lang="en-US" sz="4400" b="1" strike="noStrike" cap="all" spc="-1">
                <a:solidFill>
                  <a:srgbClr val="00CC33"/>
                </a:solidFill>
                <a:uFill>
                  <a:solidFill>
                    <a:srgbClr val="FFFFFF"/>
                  </a:solidFill>
                </a:uFill>
                <a:latin typeface="Times New Roman"/>
                <a:ea typeface="DejaVu Sans"/>
              </a:rPr>
              <a:t>Z-axis rotation</a:t>
            </a:r>
            <a:endParaRPr lang="en-US" sz="1800" b="0" strike="noStrike" spc="-1">
              <a:solidFill>
                <a:srgbClr val="000000"/>
              </a:solidFill>
              <a:uFill>
                <a:solidFill>
                  <a:srgbClr val="FFFFFF"/>
                </a:solidFill>
              </a:uFill>
              <a:latin typeface="Arial"/>
            </a:endParaRPr>
          </a:p>
        </p:txBody>
      </p:sp>
      <p:pic>
        <p:nvPicPr>
          <p:cNvPr id="143" name="Picture 12"/>
          <p:cNvPicPr/>
          <p:nvPr/>
        </p:nvPicPr>
        <p:blipFill>
          <a:blip r:embed="rId2"/>
          <a:stretch/>
        </p:blipFill>
        <p:spPr>
          <a:xfrm>
            <a:off x="5613480" y="2670480"/>
            <a:ext cx="3799440" cy="1960920"/>
          </a:xfrm>
          <a:prstGeom prst="rect">
            <a:avLst/>
          </a:prstGeom>
          <a:ln w="57240">
            <a:solidFill>
              <a:srgbClr val="00FFFF"/>
            </a:solidFill>
            <a:miter/>
          </a:ln>
        </p:spPr>
      </p:pic>
      <p:pic>
        <p:nvPicPr>
          <p:cNvPr id="144" name="Picture 143"/>
          <p:cNvPicPr/>
          <p:nvPr/>
        </p:nvPicPr>
        <p:blipFill>
          <a:blip r:embed="rId3"/>
          <a:stretch/>
        </p:blipFill>
        <p:spPr>
          <a:xfrm>
            <a:off x="315912" y="4618037"/>
            <a:ext cx="4597560" cy="195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p:txBody>
      </p:sp>
      <p:sp>
        <p:nvSpPr>
          <p:cNvPr id="146" name="CustomShape 2"/>
          <p:cNvSpPr/>
          <p:nvPr/>
        </p:nvSpPr>
        <p:spPr>
          <a:xfrm>
            <a:off x="504000" y="1769040"/>
            <a:ext cx="9070560" cy="4996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Changes the size of the object and repositions the object relative to the coordinate origin.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47" name="Picture 112"/>
          <p:cNvPicPr/>
          <p:nvPr/>
        </p:nvPicPr>
        <p:blipFill>
          <a:blip r:embed="rId2"/>
          <a:stretch/>
        </p:blipFill>
        <p:spPr>
          <a:xfrm>
            <a:off x="1280160" y="3383280"/>
            <a:ext cx="3351600" cy="2119680"/>
          </a:xfrm>
          <a:prstGeom prst="rect">
            <a:avLst/>
          </a:prstGeom>
          <a:ln>
            <a:noFill/>
          </a:ln>
        </p:spPr>
      </p:pic>
      <p:pic>
        <p:nvPicPr>
          <p:cNvPr id="148" name="Picture 113"/>
          <p:cNvPicPr/>
          <p:nvPr/>
        </p:nvPicPr>
        <p:blipFill>
          <a:blip r:embed="rId3"/>
          <a:srcRect l="28037" t="8547" b="25311"/>
          <a:stretch/>
        </p:blipFill>
        <p:spPr>
          <a:xfrm>
            <a:off x="5943600" y="3017520"/>
            <a:ext cx="2703960" cy="286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p:txBody>
      </p:sp>
      <p:sp>
        <p:nvSpPr>
          <p:cNvPr id="150"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equations for scaling</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0" strike="noStrike" spc="-1">
                <a:solidFill>
                  <a:srgbClr val="000000"/>
                </a:solidFill>
                <a:uFill>
                  <a:solidFill>
                    <a:srgbClr val="FFFFFF"/>
                  </a:solidFill>
                </a:uFill>
                <a:latin typeface="Trebuchet MS"/>
                <a:ea typeface="DejaVu Sans"/>
              </a:rPr>
              <a:t>   </a:t>
            </a:r>
            <a:r>
              <a:rPr lang="en-US" sz="2600" b="1" strike="noStrike" spc="-1">
                <a:solidFill>
                  <a:srgbClr val="000000"/>
                </a:solidFill>
                <a:uFill>
                  <a:solidFill>
                    <a:srgbClr val="FFFFFF"/>
                  </a:solidFill>
                </a:uFill>
                <a:latin typeface="Times New Roman"/>
                <a:ea typeface="DejaVu Sans"/>
              </a:rPr>
              <a:t>              x’ = x . sx      </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S</a:t>
            </a:r>
            <a:r>
              <a:rPr lang="en-US" sz="2600" b="1" strike="noStrike" spc="-1" baseline="-25000">
                <a:solidFill>
                  <a:srgbClr val="000000"/>
                </a:solidFill>
                <a:uFill>
                  <a:solidFill>
                    <a:srgbClr val="FFFFFF"/>
                  </a:solidFill>
                </a:uFill>
                <a:latin typeface="Times New Roman"/>
                <a:ea typeface="DejaVu Sans"/>
              </a:rPr>
              <a:t>sx,sy,sz</a:t>
            </a:r>
            <a:r>
              <a:rPr lang="en-US" sz="2600" b="1" strike="noStrike" spc="-1">
                <a:solidFill>
                  <a:srgbClr val="000000"/>
                </a:solidFill>
                <a:uFill>
                  <a:solidFill>
                    <a:srgbClr val="FFFFFF"/>
                  </a:solidFill>
                </a:uFill>
                <a:latin typeface="Times New Roman"/>
                <a:ea typeface="DejaVu Sans"/>
              </a:rPr>
              <a:t>   y’ = y . sy </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z’ = z . sz</a:t>
            </a:r>
            <a:endParaRPr lang="en-US" sz="1800" b="0" strike="noStrike" spc="-1">
              <a:solidFill>
                <a:srgbClr val="000000"/>
              </a:solidFill>
              <a:uFill>
                <a:solidFill>
                  <a:srgbClr val="FFFFFF"/>
                </a:solidFill>
              </a:uFill>
              <a:latin typeface="Arial"/>
            </a:endParaRPr>
          </a:p>
          <a:p>
            <a:pPr marL="274320" indent="-272880">
              <a:lnSpc>
                <a:spcPct val="100000"/>
              </a:lnSpc>
            </a:pPr>
            <a:endParaRPr lang="en-US" sz="1800" b="0" strike="noStrike" spc="-1">
              <a:solidFill>
                <a:srgbClr val="000000"/>
              </a:solidFill>
              <a:uFill>
                <a:solidFill>
                  <a:srgbClr val="FFFFFF"/>
                </a:solidFill>
              </a:uFill>
              <a:latin typeface="Arial"/>
            </a:endParaRPr>
          </a:p>
        </p:txBody>
      </p:sp>
      <p:pic>
        <p:nvPicPr>
          <p:cNvPr id="151" name="Picture 3"/>
          <p:cNvPicPr/>
          <p:nvPr/>
        </p:nvPicPr>
        <p:blipFill>
          <a:blip r:embed="rId2"/>
          <a:stretch/>
        </p:blipFill>
        <p:spPr>
          <a:xfrm>
            <a:off x="5029200" y="2011680"/>
            <a:ext cx="3418920" cy="4160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 </a:t>
            </a:r>
            <a:endParaRPr lang="en-US" sz="1800" b="0" strike="noStrike" spc="-1">
              <a:solidFill>
                <a:srgbClr val="000000"/>
              </a:solidFill>
              <a:uFill>
                <a:solidFill>
                  <a:srgbClr val="FFFFFF"/>
                </a:solidFill>
              </a:uFill>
              <a:latin typeface="Arial"/>
            </a:endParaRPr>
          </a:p>
        </p:txBody>
      </p:sp>
      <p:sp>
        <p:nvSpPr>
          <p:cNvPr id="153"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Reflection in computer graphics is used to emulate reflective objects like mirrors and shiny surfaces</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Reflection may be an x-axis </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y-axis , z-axis. and also in</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the planes </a:t>
            </a:r>
            <a:r>
              <a:rPr lang="en-US" sz="2600" b="0" strike="noStrike" spc="-1" dirty="0" err="1">
                <a:solidFill>
                  <a:srgbClr val="000000"/>
                </a:solidFill>
                <a:uFill>
                  <a:solidFill>
                    <a:srgbClr val="FFFFFF"/>
                  </a:solidFill>
                </a:uFill>
                <a:latin typeface="Times New Roman"/>
                <a:ea typeface="DejaVu Sans"/>
              </a:rPr>
              <a:t>xy</a:t>
            </a:r>
            <a:r>
              <a:rPr lang="en-US" sz="2600" b="0" strike="noStrike" spc="-1" dirty="0">
                <a:solidFill>
                  <a:srgbClr val="000000"/>
                </a:solidFill>
                <a:uFill>
                  <a:solidFill>
                    <a:srgbClr val="FFFFFF"/>
                  </a:solidFill>
                </a:uFill>
                <a:latin typeface="Times New Roman"/>
                <a:ea typeface="DejaVu Sans"/>
              </a:rPr>
              <a:t>-</a:t>
            </a:r>
            <a:r>
              <a:rPr lang="en-US" sz="2600" b="0" strike="noStrike" spc="-1" dirty="0" err="1">
                <a:solidFill>
                  <a:srgbClr val="000000"/>
                </a:solidFill>
                <a:uFill>
                  <a:solidFill>
                    <a:srgbClr val="FFFFFF"/>
                  </a:solidFill>
                </a:uFill>
                <a:latin typeface="Times New Roman"/>
                <a:ea typeface="DejaVu Sans"/>
              </a:rPr>
              <a:t>plane,yz</a:t>
            </a:r>
            <a:r>
              <a:rPr lang="en-US" sz="2600" b="0" strike="noStrike" spc="-1" dirty="0">
                <a:solidFill>
                  <a:srgbClr val="000000"/>
                </a:solidFill>
                <a:uFill>
                  <a:solidFill>
                    <a:srgbClr val="FFFFFF"/>
                  </a:solidFill>
                </a:uFill>
                <a:latin typeface="Times New Roman"/>
                <a:ea typeface="DejaVu Sans"/>
              </a:rPr>
              <a:t>-plane , and</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0" strike="noStrike" spc="-1" dirty="0" err="1">
                <a:solidFill>
                  <a:srgbClr val="000000"/>
                </a:solidFill>
                <a:uFill>
                  <a:solidFill>
                    <a:srgbClr val="FFFFFF"/>
                  </a:solidFill>
                </a:uFill>
                <a:latin typeface="Times New Roman"/>
                <a:ea typeface="DejaVu Sans"/>
              </a:rPr>
              <a:t>zx</a:t>
            </a:r>
            <a:r>
              <a:rPr lang="en-US" sz="2600" b="0" strike="noStrike" spc="-1" dirty="0">
                <a:solidFill>
                  <a:srgbClr val="000000"/>
                </a:solidFill>
                <a:uFill>
                  <a:solidFill>
                    <a:srgbClr val="FFFFFF"/>
                  </a:solidFill>
                </a:uFill>
                <a:latin typeface="Times New Roman"/>
                <a:ea typeface="DejaVu Sans"/>
              </a:rPr>
              <a:t>-plane.</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Reflection relative to a given</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Axis are equivalent to 180 </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Degree rotations   </a:t>
            </a:r>
            <a:endParaRPr lang="en-US" sz="1800" b="0" strike="noStrike" spc="-1" dirty="0">
              <a:solidFill>
                <a:srgbClr val="000000"/>
              </a:solidFill>
              <a:uFill>
                <a:solidFill>
                  <a:srgbClr val="FFFFFF"/>
                </a:solidFill>
              </a:uFill>
              <a:latin typeface="Arial"/>
            </a:endParaRPr>
          </a:p>
        </p:txBody>
      </p:sp>
      <p:pic>
        <p:nvPicPr>
          <p:cNvPr id="154" name="Picture 2"/>
          <p:cNvPicPr/>
          <p:nvPr/>
        </p:nvPicPr>
        <p:blipFill>
          <a:blip r:embed="rId2"/>
          <a:stretch/>
        </p:blipFill>
        <p:spPr>
          <a:xfrm>
            <a:off x="6804532" y="3170237"/>
            <a:ext cx="2734920" cy="321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a:t>
            </a:r>
            <a:r>
              <a:rPr lang="en-US" sz="3800" b="1" strike="noStrike" cap="all" spc="-1">
                <a:solidFill>
                  <a:srgbClr val="00CC33"/>
                </a:solidFill>
                <a:uFill>
                  <a:solidFill>
                    <a:srgbClr val="FFFFFF"/>
                  </a:solidFill>
                </a:uFill>
                <a:latin typeface="Trebuchet MS"/>
                <a:ea typeface="DejaVu Sans"/>
              </a:rPr>
              <a:t> </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Reflection about x-axis:-</a:t>
            </a:r>
            <a:endParaRPr lang="en-US" sz="1800" b="0" strike="noStrike" spc="-1" dirty="0">
              <a:solidFill>
                <a:srgbClr val="000000"/>
              </a:solidFill>
              <a:uFill>
                <a:solidFill>
                  <a:srgbClr val="FFFFFF"/>
                </a:solidFill>
              </a:uFill>
              <a:latin typeface="Arial"/>
            </a:endParaRPr>
          </a:p>
          <a:p>
            <a:pPr marL="108720">
              <a:lnSpc>
                <a:spcPct val="100000"/>
              </a:lnSpc>
            </a:pPr>
            <a:r>
              <a:rPr lang="en-US" sz="2600" b="1" strike="noStrike" spc="-1" dirty="0">
                <a:solidFill>
                  <a:srgbClr val="000000"/>
                </a:solidFill>
                <a:uFill>
                  <a:solidFill>
                    <a:srgbClr val="FFFFFF"/>
                  </a:solidFill>
                </a:uFill>
                <a:latin typeface="Times New Roman"/>
                <a:ea typeface="DejaVu Sans"/>
              </a:rPr>
              <a:t> x’=x        y’=-y     z’=-z</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1   0   0   0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-1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-1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0   0   0   1 </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Reflection about y-axis:-</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y’=y         x’=-x       z’=-z</a:t>
            </a:r>
            <a:endParaRPr lang="en-US" sz="1800" b="0" strike="noStrike" spc="-1" dirty="0">
              <a:solidFill>
                <a:srgbClr val="000000"/>
              </a:solidFill>
              <a:uFill>
                <a:solidFill>
                  <a:srgbClr val="FFFFFF"/>
                </a:solidFill>
              </a:uFill>
              <a:latin typeface="Arial"/>
            </a:endParaRPr>
          </a:p>
        </p:txBody>
      </p:sp>
      <p:sp>
        <p:nvSpPr>
          <p:cNvPr id="157" name="Line 3"/>
          <p:cNvSpPr/>
          <p:nvPr/>
        </p:nvSpPr>
        <p:spPr>
          <a:xfrm flipV="1">
            <a:off x="6583680" y="245520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58" name="Line 4"/>
          <p:cNvSpPr/>
          <p:nvPr/>
        </p:nvSpPr>
        <p:spPr>
          <a:xfrm flipV="1">
            <a:off x="6122160" y="3217320"/>
            <a:ext cx="2016000" cy="6480"/>
          </a:xfrm>
          <a:prstGeom prst="line">
            <a:avLst/>
          </a:prstGeom>
          <a:ln w="11520">
            <a:round/>
          </a:ln>
        </p:spPr>
        <p:style>
          <a:lnRef idx="0">
            <a:scrgbClr r="0" g="0" b="0"/>
          </a:lnRef>
          <a:fillRef idx="0">
            <a:scrgbClr r="0" g="0" b="0"/>
          </a:fillRef>
          <a:effectRef idx="0">
            <a:scrgbClr r="0" g="0" b="0"/>
          </a:effectRef>
          <a:fontRef idx="minor"/>
        </p:style>
      </p:sp>
      <p:sp>
        <p:nvSpPr>
          <p:cNvPr id="159" name="Line 5"/>
          <p:cNvSpPr/>
          <p:nvPr/>
        </p:nvSpPr>
        <p:spPr>
          <a:xfrm flipV="1">
            <a:off x="6499440" y="5796360"/>
            <a:ext cx="2016000" cy="6480"/>
          </a:xfrm>
          <a:prstGeom prst="line">
            <a:avLst/>
          </a:prstGeom>
          <a:ln w="11520">
            <a:round/>
          </a:ln>
        </p:spPr>
        <p:style>
          <a:lnRef idx="0">
            <a:scrgbClr r="0" g="0" b="0"/>
          </a:lnRef>
          <a:fillRef idx="0">
            <a:scrgbClr r="0" g="0" b="0"/>
          </a:fillRef>
          <a:effectRef idx="0">
            <a:scrgbClr r="0" g="0" b="0"/>
          </a:effectRef>
          <a:fontRef idx="minor"/>
        </p:style>
      </p:sp>
      <p:sp>
        <p:nvSpPr>
          <p:cNvPr id="160" name="Line 6"/>
          <p:cNvSpPr/>
          <p:nvPr/>
        </p:nvSpPr>
        <p:spPr>
          <a:xfrm>
            <a:off x="7132320" y="2455200"/>
            <a:ext cx="360" cy="1512000"/>
          </a:xfrm>
          <a:prstGeom prst="line">
            <a:avLst/>
          </a:prstGeom>
          <a:ln w="11520">
            <a:round/>
          </a:ln>
        </p:spPr>
        <p:style>
          <a:lnRef idx="0">
            <a:scrgbClr r="0" g="0" b="0"/>
          </a:lnRef>
          <a:fillRef idx="0">
            <a:scrgbClr r="0" g="0" b="0"/>
          </a:fillRef>
          <a:effectRef idx="0">
            <a:scrgbClr r="0" g="0" b="0"/>
          </a:effectRef>
          <a:fontRef idx="minor"/>
        </p:style>
      </p:sp>
      <p:sp>
        <p:nvSpPr>
          <p:cNvPr id="161" name="Line 7"/>
          <p:cNvSpPr/>
          <p:nvPr/>
        </p:nvSpPr>
        <p:spPr>
          <a:xfrm>
            <a:off x="7498080" y="5071680"/>
            <a:ext cx="360" cy="1512000"/>
          </a:xfrm>
          <a:prstGeom prst="line">
            <a:avLst/>
          </a:prstGeom>
          <a:ln w="11520">
            <a:round/>
          </a:ln>
        </p:spPr>
        <p:style>
          <a:lnRef idx="0">
            <a:scrgbClr r="0" g="0" b="0"/>
          </a:lnRef>
          <a:fillRef idx="0">
            <a:scrgbClr r="0" g="0" b="0"/>
          </a:fillRef>
          <a:effectRef idx="0">
            <a:scrgbClr r="0" g="0" b="0"/>
          </a:effectRef>
          <a:fontRef idx="minor"/>
        </p:style>
      </p:sp>
      <p:sp>
        <p:nvSpPr>
          <p:cNvPr id="162" name="CustomShape 8"/>
          <p:cNvSpPr/>
          <p:nvPr/>
        </p:nvSpPr>
        <p:spPr>
          <a:xfrm>
            <a:off x="7589520" y="2743200"/>
            <a:ext cx="286560" cy="286560"/>
          </a:xfrm>
          <a:prstGeom prst="star5">
            <a:avLst>
              <a:gd name="adj" fmla="val 19098"/>
              <a:gd name="hf" fmla="val 105146"/>
              <a:gd name="vf" fmla="val 110557"/>
            </a:avLst>
          </a:prstGeom>
          <a:solidFill>
            <a:srgbClr val="000000"/>
          </a:solidFill>
          <a:ln w="39960">
            <a:round/>
          </a:ln>
        </p:spPr>
        <p:style>
          <a:lnRef idx="0">
            <a:scrgbClr r="0" g="0" b="0"/>
          </a:lnRef>
          <a:fillRef idx="0">
            <a:scrgbClr r="0" g="0" b="0"/>
          </a:fillRef>
          <a:effectRef idx="0">
            <a:scrgbClr r="0" g="0" b="0"/>
          </a:effectRef>
          <a:fontRef idx="minor"/>
        </p:style>
      </p:sp>
      <p:sp>
        <p:nvSpPr>
          <p:cNvPr id="163" name="CustomShape 9"/>
          <p:cNvSpPr/>
          <p:nvPr/>
        </p:nvSpPr>
        <p:spPr>
          <a:xfrm>
            <a:off x="7576200" y="3369960"/>
            <a:ext cx="286560" cy="286560"/>
          </a:xfrm>
          <a:prstGeom prst="star5">
            <a:avLst>
              <a:gd name="adj" fmla="val 19098"/>
              <a:gd name="hf" fmla="val 105146"/>
              <a:gd name="vf" fmla="val 110557"/>
            </a:avLst>
          </a:prstGeom>
          <a:solidFill>
            <a:srgbClr val="FFFFFF"/>
          </a:solidFill>
          <a:ln w="39960">
            <a:solidFill>
              <a:srgbClr val="AC66BB"/>
            </a:solidFill>
            <a:round/>
          </a:ln>
        </p:spPr>
        <p:style>
          <a:lnRef idx="0">
            <a:scrgbClr r="0" g="0" b="0"/>
          </a:lnRef>
          <a:fillRef idx="0">
            <a:scrgbClr r="0" g="0" b="0"/>
          </a:fillRef>
          <a:effectRef idx="0">
            <a:scrgbClr r="0" g="0" b="0"/>
          </a:effectRef>
          <a:fontRef idx="minor"/>
        </p:style>
      </p:sp>
      <p:sp>
        <p:nvSpPr>
          <p:cNvPr id="164" name="Line 10"/>
          <p:cNvSpPr/>
          <p:nvPr/>
        </p:nvSpPr>
        <p:spPr>
          <a:xfrm flipV="1">
            <a:off x="6949440" y="501552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65" name="CustomShape 11"/>
          <p:cNvSpPr/>
          <p:nvPr/>
        </p:nvSpPr>
        <p:spPr>
          <a:xfrm>
            <a:off x="8036640" y="5212080"/>
            <a:ext cx="375120" cy="502560"/>
          </a:xfrm>
          <a:prstGeom prst="smileyFace">
            <a:avLst>
              <a:gd name="adj" fmla="val 4653"/>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66" name="CustomShape 12"/>
          <p:cNvSpPr/>
          <p:nvPr/>
        </p:nvSpPr>
        <p:spPr>
          <a:xfrm>
            <a:off x="6675120" y="5165640"/>
            <a:ext cx="375120" cy="502560"/>
          </a:xfrm>
          <a:prstGeom prst="smileyFace">
            <a:avLst>
              <a:gd name="adj" fmla="val 4653"/>
            </a:avLst>
          </a:prstGeom>
          <a:solidFill>
            <a:srgbClr val="FFFFFF"/>
          </a:solidFill>
          <a:ln w="39960">
            <a:solidFill>
              <a:srgbClr val="B83D68"/>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 </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504000" y="1563480"/>
            <a:ext cx="9070560" cy="556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matrix for reflection about y-axis:-</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-1  0  0  0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0  1  0  0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0 -1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0  0  0  1</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about z-axis:-</a:t>
            </a:r>
            <a:endParaRPr lang="en-US" sz="1800" b="0" strike="noStrike" spc="-1">
              <a:solidFill>
                <a:srgbClr val="000000"/>
              </a:solidFill>
              <a:uFill>
                <a:solidFill>
                  <a:srgbClr val="FFFFFF"/>
                </a:solidFill>
              </a:uFill>
              <a:latin typeface="Arial"/>
            </a:endParaRPr>
          </a:p>
          <a:p>
            <a:pPr marL="108720">
              <a:lnSpc>
                <a:spcPct val="100000"/>
              </a:lnSpc>
            </a:pPr>
            <a:r>
              <a:rPr lang="en-US" sz="2600" b="1" strike="noStrike" spc="-1">
                <a:solidFill>
                  <a:srgbClr val="000000"/>
                </a:solidFill>
                <a:uFill>
                  <a:solidFill>
                    <a:srgbClr val="FFFFFF"/>
                  </a:solidFill>
                </a:uFill>
                <a:latin typeface="Times New Roman"/>
                <a:ea typeface="DejaVu Sans"/>
              </a:rPr>
              <a:t>    x’=-x      y’=-y     z’=z </a:t>
            </a: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-1  0  0  0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0 -1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0  0  1  0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0  0  0  1</a:t>
            </a:r>
            <a:endParaRPr lang="en-US" sz="1800" b="0" strike="noStrike" spc="-1">
              <a:solidFill>
                <a:srgbClr val="000000"/>
              </a:solidFill>
              <a:uFill>
                <a:solidFill>
                  <a:srgbClr val="FFFFFF"/>
                </a:solidFill>
              </a:uFill>
              <a:latin typeface="Arial"/>
            </a:endParaRPr>
          </a:p>
        </p:txBody>
      </p:sp>
      <p:sp>
        <p:nvSpPr>
          <p:cNvPr id="169" name="Line 3"/>
          <p:cNvSpPr/>
          <p:nvPr/>
        </p:nvSpPr>
        <p:spPr>
          <a:xfrm>
            <a:off x="6857640" y="5029200"/>
            <a:ext cx="360" cy="1512000"/>
          </a:xfrm>
          <a:prstGeom prst="line">
            <a:avLst/>
          </a:prstGeom>
          <a:ln w="11520">
            <a:round/>
          </a:ln>
        </p:spPr>
        <p:style>
          <a:lnRef idx="0">
            <a:scrgbClr r="0" g="0" b="0"/>
          </a:lnRef>
          <a:fillRef idx="0">
            <a:scrgbClr r="0" g="0" b="0"/>
          </a:fillRef>
          <a:effectRef idx="0">
            <a:scrgbClr r="0" g="0" b="0"/>
          </a:effectRef>
          <a:fontRef idx="minor"/>
        </p:style>
      </p:sp>
      <p:sp>
        <p:nvSpPr>
          <p:cNvPr id="170" name="Line 4"/>
          <p:cNvSpPr/>
          <p:nvPr/>
        </p:nvSpPr>
        <p:spPr>
          <a:xfrm flipV="1">
            <a:off x="6035040" y="5132520"/>
            <a:ext cx="1728360" cy="1268280"/>
          </a:xfrm>
          <a:prstGeom prst="line">
            <a:avLst/>
          </a:prstGeom>
          <a:ln w="11520">
            <a:round/>
          </a:ln>
        </p:spPr>
        <p:style>
          <a:lnRef idx="0">
            <a:scrgbClr r="0" g="0" b="0"/>
          </a:lnRef>
          <a:fillRef idx="0">
            <a:scrgbClr r="0" g="0" b="0"/>
          </a:fillRef>
          <a:effectRef idx="0">
            <a:scrgbClr r="0" g="0" b="0"/>
          </a:effectRef>
          <a:fontRef idx="minor"/>
        </p:style>
      </p:sp>
      <p:sp>
        <p:nvSpPr>
          <p:cNvPr id="171" name="Line 5"/>
          <p:cNvSpPr/>
          <p:nvPr/>
        </p:nvSpPr>
        <p:spPr>
          <a:xfrm flipV="1">
            <a:off x="5852160" y="5747760"/>
            <a:ext cx="2016000" cy="104400"/>
          </a:xfrm>
          <a:prstGeom prst="line">
            <a:avLst/>
          </a:prstGeom>
          <a:ln w="11520">
            <a:round/>
          </a:ln>
        </p:spPr>
        <p:style>
          <a:lnRef idx="0">
            <a:scrgbClr r="0" g="0" b="0"/>
          </a:lnRef>
          <a:fillRef idx="0">
            <a:scrgbClr r="0" g="0" b="0"/>
          </a:fillRef>
          <a:effectRef idx="0">
            <a:scrgbClr r="0" g="0" b="0"/>
          </a:effectRef>
          <a:fontRef idx="minor"/>
        </p:style>
      </p:sp>
      <p:sp>
        <p:nvSpPr>
          <p:cNvPr id="172" name="CustomShape 6"/>
          <p:cNvSpPr/>
          <p:nvPr/>
        </p:nvSpPr>
        <p:spPr>
          <a:xfrm>
            <a:off x="7315200" y="53949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73" name="CustomShape 7"/>
          <p:cNvSpPr/>
          <p:nvPr/>
        </p:nvSpPr>
        <p:spPr>
          <a:xfrm>
            <a:off x="6400800" y="61131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1" strike="noStrike" spc="-1">
                <a:solidFill>
                  <a:srgbClr val="000000"/>
                </a:solidFill>
                <a:uFill>
                  <a:solidFill>
                    <a:srgbClr val="FFFFFF"/>
                  </a:solidFill>
                </a:uFill>
                <a:latin typeface="Times New Roman"/>
                <a:ea typeface="DejaVu Sans"/>
              </a:rPr>
              <a:t>Modify object shapes</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1" strike="noStrike" spc="-1">
                <a:solidFill>
                  <a:srgbClr val="000000"/>
                </a:solidFill>
                <a:uFill>
                  <a:solidFill>
                    <a:srgbClr val="FFFFFF"/>
                  </a:solidFill>
                </a:uFill>
                <a:latin typeface="Times New Roman"/>
                <a:ea typeface="DejaVu Sans"/>
              </a:rPr>
              <a:t>Useful for perspective projections</a:t>
            </a:r>
            <a:endParaRPr lang="en-US" sz="1800" b="0" strike="noStrike" spc="-1">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When an object is viewed from different directions and at different distances, the appearance of the object will be different. Such view is called perspective view.  Perspective projections mimic what the human eyes see.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504000" y="731520"/>
            <a:ext cx="9070560" cy="2010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E.g. draw a cube (3D) on a screen (2D) Alter the values for </a:t>
            </a:r>
            <a:r>
              <a:rPr lang="en-US" sz="2600" b="1" strike="noStrike" spc="-1">
                <a:solidFill>
                  <a:srgbClr val="000000"/>
                </a:solidFill>
                <a:uFill>
                  <a:solidFill>
                    <a:srgbClr val="FFFFFF"/>
                  </a:solidFill>
                </a:uFill>
                <a:latin typeface="Times New Roman"/>
                <a:ea typeface="DejaVu Sans"/>
              </a:rPr>
              <a:t>x </a:t>
            </a:r>
            <a:r>
              <a:rPr lang="en-US" sz="2600" b="0" strike="noStrike" spc="-1">
                <a:solidFill>
                  <a:srgbClr val="000000"/>
                </a:solidFill>
                <a:uFill>
                  <a:solidFill>
                    <a:srgbClr val="FFFFFF"/>
                  </a:solidFill>
                </a:uFill>
                <a:latin typeface="Times New Roman"/>
                <a:ea typeface="DejaVu Sans"/>
              </a:rPr>
              <a:t>and </a:t>
            </a:r>
            <a:r>
              <a:rPr lang="en-US" sz="2600" b="1" strike="noStrike" spc="-1">
                <a:solidFill>
                  <a:srgbClr val="000000"/>
                </a:solidFill>
                <a:uFill>
                  <a:solidFill>
                    <a:srgbClr val="FFFFFF"/>
                  </a:solidFill>
                </a:uFill>
                <a:latin typeface="Times New Roman"/>
                <a:ea typeface="DejaVu Sans"/>
              </a:rPr>
              <a:t>y</a:t>
            </a:r>
            <a:r>
              <a:rPr lang="en-US" sz="2600" b="0" strike="noStrike" spc="-1">
                <a:solidFill>
                  <a:srgbClr val="000000"/>
                </a:solidFill>
                <a:uFill>
                  <a:solidFill>
                    <a:srgbClr val="FFFFFF"/>
                  </a:solidFill>
                </a:uFill>
                <a:latin typeface="Times New Roman"/>
                <a:ea typeface="DejaVu Sans"/>
              </a:rPr>
              <a:t> by an amount proportional to the distance from z</a:t>
            </a:r>
            <a:r>
              <a:rPr lang="en-US" sz="2600" b="0" strike="noStrike" spc="-1" baseline="-25000">
                <a:solidFill>
                  <a:srgbClr val="000000"/>
                </a:solidFill>
                <a:uFill>
                  <a:solidFill>
                    <a:srgbClr val="FFFFFF"/>
                  </a:solidFill>
                </a:uFill>
                <a:latin typeface="Times New Roman"/>
                <a:ea typeface="DejaVu Sans"/>
              </a:rPr>
              <a:t>ref</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sp>
      <p:pic>
        <p:nvPicPr>
          <p:cNvPr id="178" name="Picture 143"/>
          <p:cNvPicPr/>
          <p:nvPr/>
        </p:nvPicPr>
        <p:blipFill>
          <a:blip r:embed="rId2"/>
          <a:stretch/>
        </p:blipFill>
        <p:spPr>
          <a:xfrm>
            <a:off x="2129760" y="3931920"/>
            <a:ext cx="6272640" cy="2737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spc="-1">
                <a:solidFill>
                  <a:srgbClr val="00CC33"/>
                </a:solidFill>
                <a:uFill>
                  <a:solidFill>
                    <a:srgbClr val="FFFFFF"/>
                  </a:solidFill>
                </a:uFill>
                <a:latin typeface="Times New Roman"/>
                <a:ea typeface="DejaVu Sans"/>
              </a:rPr>
              <a:t>CONTENTS</a:t>
            </a:r>
            <a:endParaRPr lang="en-US" sz="1800" b="0" strike="noStrike" spc="-1">
              <a:solidFill>
                <a:srgbClr val="000000"/>
              </a:solidFill>
              <a:uFill>
                <a:solidFill>
                  <a:srgbClr val="FFFFFF"/>
                </a:solidFill>
              </a:uFill>
              <a:latin typeface="Arial"/>
            </a:endParaRPr>
          </a:p>
        </p:txBody>
      </p:sp>
      <p:sp>
        <p:nvSpPr>
          <p:cNvPr id="110" name="CustomShape 2"/>
          <p:cNvSpPr/>
          <p:nvPr/>
        </p:nvSpPr>
        <p:spPr>
          <a:xfrm>
            <a:off x="504000" y="1769040"/>
            <a:ext cx="9070560" cy="5275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Transformation</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Types of transformation</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Why we use transformation</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3D  Transformation</a:t>
            </a:r>
            <a:endParaRPr lang="en-US" sz="1800" b="0" strike="noStrike" spc="-1" dirty="0">
              <a:solidFill>
                <a:srgbClr val="000000"/>
              </a:solidFill>
              <a:uFill>
                <a:solidFill>
                  <a:srgbClr val="FFFFFF"/>
                </a:solidFill>
              </a:uFill>
              <a:latin typeface="Arial"/>
            </a:endParaRPr>
          </a:p>
          <a:p>
            <a:pPr marL="566280" indent="-457200">
              <a:lnSpc>
                <a:spcPct val="100000"/>
              </a:lnSpc>
              <a:buClr>
                <a:srgbClr val="000000"/>
              </a:buClr>
              <a:buSzPct val="45000"/>
              <a:buFont typeface="Wingdings" panose="05000000000000000000" pitchFamily="2" charset="2"/>
              <a:buChar char="v"/>
            </a:pPr>
            <a:r>
              <a:rPr lang="en-US" sz="2600" b="0" strike="noStrike" spc="-1" dirty="0">
                <a:solidFill>
                  <a:srgbClr val="000000"/>
                </a:solidFill>
                <a:uFill>
                  <a:solidFill>
                    <a:srgbClr val="FFFFFF"/>
                  </a:solidFill>
                </a:uFill>
                <a:latin typeface="Times New Roman"/>
                <a:ea typeface="DejaVu Sans"/>
              </a:rPr>
              <a:t>3D Translation</a:t>
            </a:r>
            <a:endParaRPr lang="en-US" sz="1800" b="0" strike="noStrike" spc="-1" dirty="0">
              <a:solidFill>
                <a:srgbClr val="000000"/>
              </a:solidFill>
              <a:uFill>
                <a:solidFill>
                  <a:srgbClr val="FFFFFF"/>
                </a:solidFill>
              </a:uFill>
              <a:latin typeface="Arial"/>
            </a:endParaRPr>
          </a:p>
          <a:p>
            <a:pPr marL="566280" indent="-457200">
              <a:lnSpc>
                <a:spcPct val="100000"/>
              </a:lnSpc>
              <a:buClr>
                <a:srgbClr val="000000"/>
              </a:buClr>
              <a:buSzPct val="45000"/>
              <a:buFont typeface="Wingdings" panose="05000000000000000000" pitchFamily="2" charset="2"/>
              <a:buChar char="v"/>
            </a:pPr>
            <a:r>
              <a:rPr lang="en-US" sz="2600" b="0" strike="noStrike" spc="-1" dirty="0">
                <a:solidFill>
                  <a:srgbClr val="000000"/>
                </a:solidFill>
                <a:uFill>
                  <a:solidFill>
                    <a:srgbClr val="FFFFFF"/>
                  </a:solidFill>
                </a:uFill>
                <a:latin typeface="Times New Roman"/>
                <a:ea typeface="DejaVu Sans"/>
              </a:rPr>
              <a:t>3D Rotation</a:t>
            </a:r>
            <a:endParaRPr lang="en-US" sz="1800" b="0" strike="noStrike" spc="-1" dirty="0">
              <a:solidFill>
                <a:srgbClr val="000000"/>
              </a:solidFill>
              <a:uFill>
                <a:solidFill>
                  <a:srgbClr val="FFFFFF"/>
                </a:solidFill>
              </a:uFill>
              <a:latin typeface="Arial"/>
            </a:endParaRPr>
          </a:p>
          <a:p>
            <a:pPr marL="566280" indent="-457200">
              <a:lnSpc>
                <a:spcPct val="100000"/>
              </a:lnSpc>
              <a:buClr>
                <a:srgbClr val="000000"/>
              </a:buClr>
              <a:buSzPct val="45000"/>
              <a:buFont typeface="Wingdings" panose="05000000000000000000" pitchFamily="2" charset="2"/>
              <a:buChar char="v"/>
            </a:pPr>
            <a:r>
              <a:rPr lang="en-US" sz="2600" b="0" strike="noStrike" spc="-1" dirty="0">
                <a:solidFill>
                  <a:srgbClr val="000000"/>
                </a:solidFill>
                <a:uFill>
                  <a:solidFill>
                    <a:srgbClr val="FFFFFF"/>
                  </a:solidFill>
                </a:uFill>
                <a:latin typeface="Times New Roman"/>
                <a:ea typeface="DejaVu Sans"/>
              </a:rPr>
              <a:t>3D Scaling</a:t>
            </a:r>
            <a:endParaRPr lang="en-US" sz="1800" b="0" strike="noStrike" spc="-1" dirty="0">
              <a:solidFill>
                <a:srgbClr val="000000"/>
              </a:solidFill>
              <a:uFill>
                <a:solidFill>
                  <a:srgbClr val="FFFFFF"/>
                </a:solidFill>
              </a:uFill>
              <a:latin typeface="Arial"/>
            </a:endParaRPr>
          </a:p>
          <a:p>
            <a:pPr marL="566280" indent="-457200">
              <a:lnSpc>
                <a:spcPct val="100000"/>
              </a:lnSpc>
              <a:buClr>
                <a:srgbClr val="000000"/>
              </a:buClr>
              <a:buSzPct val="45000"/>
              <a:buFont typeface="Wingdings" panose="05000000000000000000" pitchFamily="2" charset="2"/>
              <a:buChar char="v"/>
            </a:pPr>
            <a:r>
              <a:rPr lang="en-US" sz="2600" b="0" strike="noStrike" spc="-1" dirty="0">
                <a:solidFill>
                  <a:srgbClr val="000000"/>
                </a:solidFill>
                <a:uFill>
                  <a:solidFill>
                    <a:srgbClr val="FFFFFF"/>
                  </a:solidFill>
                </a:uFill>
                <a:latin typeface="Times New Roman"/>
                <a:ea typeface="DejaVu Sans"/>
              </a:rPr>
              <a:t>3D Reflection</a:t>
            </a:r>
            <a:endParaRPr lang="en-US" sz="1800" b="0" strike="noStrike" spc="-1" dirty="0">
              <a:solidFill>
                <a:srgbClr val="000000"/>
              </a:solidFill>
              <a:uFill>
                <a:solidFill>
                  <a:srgbClr val="FFFFFF"/>
                </a:solidFill>
              </a:uFill>
              <a:latin typeface="Arial"/>
            </a:endParaRPr>
          </a:p>
          <a:p>
            <a:pPr marL="566280" indent="-457200">
              <a:lnSpc>
                <a:spcPct val="100000"/>
              </a:lnSpc>
              <a:buClr>
                <a:srgbClr val="000000"/>
              </a:buClr>
              <a:buSzPct val="45000"/>
              <a:buFont typeface="Wingdings" panose="05000000000000000000" pitchFamily="2" charset="2"/>
              <a:buChar char="v"/>
            </a:pPr>
            <a:r>
              <a:rPr lang="en-US" sz="2600" b="0" strike="noStrike" spc="-1" dirty="0">
                <a:solidFill>
                  <a:srgbClr val="000000"/>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sp>
        <p:nvSpPr>
          <p:cNvPr id="180"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Matrix for 3d shearing </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Where a and b can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Be assigned any real</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Value. </a:t>
            </a:r>
            <a:endParaRPr lang="en-US" sz="1800" b="0" strike="noStrike" spc="-1">
              <a:solidFill>
                <a:srgbClr val="000000"/>
              </a:solidFill>
              <a:uFill>
                <a:solidFill>
                  <a:srgbClr val="FFFFFF"/>
                </a:solidFill>
              </a:uFill>
              <a:latin typeface="Arial"/>
            </a:endParaRPr>
          </a:p>
        </p:txBody>
      </p:sp>
      <p:pic>
        <p:nvPicPr>
          <p:cNvPr id="181" name="Picture 4"/>
          <p:cNvPicPr/>
          <p:nvPr/>
        </p:nvPicPr>
        <p:blipFill>
          <a:blip r:embed="rId2"/>
          <a:stretch/>
        </p:blipFill>
        <p:spPr>
          <a:xfrm>
            <a:off x="5120640" y="1916640"/>
            <a:ext cx="3445200" cy="2048040"/>
          </a:xfrm>
          <a:prstGeom prst="rect">
            <a:avLst/>
          </a:prstGeom>
          <a:ln>
            <a:noFill/>
          </a:ln>
        </p:spPr>
      </p:pic>
      <p:pic>
        <p:nvPicPr>
          <p:cNvPr id="182" name="Picture 5"/>
          <p:cNvPicPr/>
          <p:nvPr/>
        </p:nvPicPr>
        <p:blipFill>
          <a:blip r:embed="rId3"/>
          <a:stretch/>
        </p:blipFill>
        <p:spPr>
          <a:xfrm>
            <a:off x="1554480" y="4305600"/>
            <a:ext cx="2979720" cy="2551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965" y="1835595"/>
            <a:ext cx="6548947" cy="4397272"/>
          </a:xfrm>
          <a:prstGeom prst="rect">
            <a:avLst/>
          </a:prstGeom>
        </p:spPr>
      </p:pic>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24679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pic>
        <p:nvPicPr>
          <p:cNvPr id="1026" name="Picture 2" descr="Image result for 3d shearing equation in computer graph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2" y="2255837"/>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69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Transformation</a:t>
            </a:r>
            <a:endParaRPr lang="en-US" sz="1800" b="0" strike="noStrike" spc="-1">
              <a:solidFill>
                <a:srgbClr val="000000"/>
              </a:solidFill>
              <a:uFill>
                <a:solidFill>
                  <a:srgbClr val="FFFFFF"/>
                </a:solidFill>
              </a:uFill>
              <a:latin typeface="Arial"/>
            </a:endParaRPr>
          </a:p>
        </p:txBody>
      </p:sp>
      <p:sp>
        <p:nvSpPr>
          <p:cNvPr id="112"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Transformations are a fundamental part of the computer graphics. Transformations are the movement of the object in Cartesian plane . </a:t>
            </a:r>
            <a:endParaRPr lang="en-US" sz="1800" b="0" strike="noStrike" spc="-1">
              <a:solidFill>
                <a:srgbClr val="000000"/>
              </a:solidFill>
              <a:uFill>
                <a:solidFill>
                  <a:srgbClr val="FFFFFF"/>
                </a:solidFill>
              </a:uFill>
              <a:latin typeface="Arial"/>
            </a:endParaRPr>
          </a:p>
        </p:txBody>
      </p:sp>
      <p:pic>
        <p:nvPicPr>
          <p:cNvPr id="113" name="Picture 2"/>
          <p:cNvPicPr/>
          <p:nvPr/>
        </p:nvPicPr>
        <p:blipFill>
          <a:blip r:embed="rId2"/>
          <a:stretch/>
        </p:blipFill>
        <p:spPr>
          <a:xfrm>
            <a:off x="2898360" y="2945880"/>
            <a:ext cx="4678920" cy="347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82880" y="301320"/>
            <a:ext cx="97833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Types of transformation</a:t>
            </a:r>
            <a:endParaRPr lang="en-US" sz="1800" b="0" strike="noStrike" spc="-1">
              <a:solidFill>
                <a:srgbClr val="000000"/>
              </a:solidFill>
              <a:uFill>
                <a:solidFill>
                  <a:srgbClr val="FFFFFF"/>
                </a:solidFill>
              </a:uFill>
              <a:latin typeface="Arial"/>
            </a:endParaRPr>
          </a:p>
        </p:txBody>
      </p:sp>
      <p:sp>
        <p:nvSpPr>
          <p:cNvPr id="115" name="CustomShape 2"/>
          <p:cNvSpPr/>
          <p:nvPr/>
        </p:nvSpPr>
        <p:spPr>
          <a:xfrm>
            <a:off x="504000" y="2027237"/>
            <a:ext cx="9070560" cy="473860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endParaRPr lang="en-US" sz="2600" b="0" strike="noStrike" spc="-1" dirty="0" smtClean="0">
              <a:solidFill>
                <a:srgbClr val="000000"/>
              </a:solidFill>
              <a:uFill>
                <a:solidFill>
                  <a:srgbClr val="FFFFFF"/>
                </a:solidFill>
              </a:uFill>
              <a:latin typeface="Times New Roman"/>
              <a:ea typeface="DejaVu Sans"/>
            </a:endParaRPr>
          </a:p>
          <a:p>
            <a:pPr marL="565920" indent="-456840">
              <a:lnSpc>
                <a:spcPct val="100000"/>
              </a:lnSpc>
              <a:buClr>
                <a:srgbClr val="000000"/>
              </a:buClr>
              <a:buSzPct val="45000"/>
              <a:buFont typeface="Wingdings" charset="2"/>
              <a:buChar char=""/>
            </a:pPr>
            <a:r>
              <a:rPr lang="en-US" sz="2600" b="0" strike="noStrike" spc="-1" dirty="0" smtClean="0">
                <a:solidFill>
                  <a:srgbClr val="000000"/>
                </a:solidFill>
                <a:uFill>
                  <a:solidFill>
                    <a:srgbClr val="FFFFFF"/>
                  </a:solidFill>
                </a:uFill>
                <a:latin typeface="Times New Roman"/>
                <a:ea typeface="DejaVu Sans"/>
              </a:rPr>
              <a:t>There </a:t>
            </a:r>
            <a:r>
              <a:rPr lang="en-US" sz="2600" b="0" strike="noStrike" spc="-1" dirty="0">
                <a:solidFill>
                  <a:srgbClr val="000000"/>
                </a:solidFill>
                <a:uFill>
                  <a:solidFill>
                    <a:srgbClr val="FFFFFF"/>
                  </a:solidFill>
                </a:uFill>
                <a:latin typeface="Times New Roman"/>
                <a:ea typeface="DejaVu Sans"/>
              </a:rPr>
              <a:t>are two types of transformation in computer graphics.</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1) 2D transformation </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2) 3D transformation</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Types of 2D and 3D transformation</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1) Translation</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2) Rotation</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3) Scaling</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4) Shearing</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5) </a:t>
            </a:r>
            <a:r>
              <a:rPr lang="en-US" sz="2600" spc="-1" dirty="0">
                <a:solidFill>
                  <a:srgbClr val="000000"/>
                </a:solidFill>
                <a:uFill>
                  <a:solidFill>
                    <a:srgbClr val="FFFFFF"/>
                  </a:solidFill>
                </a:uFill>
                <a:latin typeface="Times New Roman"/>
                <a:ea typeface="DejaVu Sans"/>
              </a:rPr>
              <a:t>R</a:t>
            </a:r>
            <a:r>
              <a:rPr lang="en-US" sz="2600" b="0" strike="noStrike" spc="-1" dirty="0" smtClean="0">
                <a:solidFill>
                  <a:srgbClr val="000000"/>
                </a:solidFill>
                <a:uFill>
                  <a:solidFill>
                    <a:srgbClr val="FFFFFF"/>
                  </a:solidFill>
                </a:uFill>
                <a:latin typeface="Times New Roman"/>
                <a:ea typeface="DejaVu Sans"/>
              </a:rPr>
              <a:t>eflection</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15912" y="579436"/>
            <a:ext cx="9258648" cy="91440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Why we use transformation</a:t>
            </a:r>
            <a:endParaRPr lang="en-US" sz="1800" b="0" strike="noStrike" spc="-1" dirty="0">
              <a:solidFill>
                <a:srgbClr val="000000"/>
              </a:solidFill>
              <a:uFill>
                <a:solidFill>
                  <a:srgbClr val="FFFFFF"/>
                </a:solidFill>
              </a:uFill>
              <a:latin typeface="Arial"/>
            </a:endParaRPr>
          </a:p>
        </p:txBody>
      </p:sp>
      <p:sp>
        <p:nvSpPr>
          <p:cNvPr id="117" name="CustomShape 2"/>
          <p:cNvSpPr/>
          <p:nvPr/>
        </p:nvSpPr>
        <p:spPr>
          <a:xfrm>
            <a:off x="504000" y="23774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gn="just">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Transformation are used to position </a:t>
            </a:r>
            <a:r>
              <a:rPr lang="en-US" sz="2600" b="0" strike="noStrike" spc="-1" dirty="0" smtClean="0">
                <a:solidFill>
                  <a:srgbClr val="000000"/>
                </a:solidFill>
                <a:uFill>
                  <a:solidFill>
                    <a:srgbClr val="FFFFFF"/>
                  </a:solidFill>
                </a:uFill>
                <a:latin typeface="Times New Roman"/>
                <a:ea typeface="DejaVu Sans"/>
              </a:rPr>
              <a:t>objects, </a:t>
            </a:r>
            <a:r>
              <a:rPr lang="en-US" sz="2600" b="0" strike="noStrike" spc="-1" dirty="0">
                <a:solidFill>
                  <a:srgbClr val="000000"/>
                </a:solidFill>
                <a:uFill>
                  <a:solidFill>
                    <a:srgbClr val="FFFFFF"/>
                  </a:solidFill>
                </a:uFill>
                <a:latin typeface="Times New Roman"/>
                <a:ea typeface="DejaVu Sans"/>
              </a:rPr>
              <a:t>to shape object , to change viewing positions , and even how something is viewed.</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In simple words transformation is used for </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1) Modeling</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2) viewing</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301320"/>
            <a:ext cx="9070560" cy="10401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transformation</a:t>
            </a:r>
            <a:endParaRPr lang="en-US" sz="1800" b="0" strike="noStrike" spc="-1" dirty="0">
              <a:solidFill>
                <a:srgbClr val="000000"/>
              </a:solidFill>
              <a:uFill>
                <a:solidFill>
                  <a:srgbClr val="FFFFFF"/>
                </a:solidFill>
              </a:uFill>
              <a:latin typeface="Arial"/>
            </a:endParaRPr>
          </a:p>
        </p:txBody>
      </p:sp>
      <p:sp>
        <p:nvSpPr>
          <p:cNvPr id="119" name="CustomShape 2"/>
          <p:cNvSpPr/>
          <p:nvPr/>
        </p:nvSpPr>
        <p:spPr>
          <a:xfrm>
            <a:off x="504000" y="1769039"/>
            <a:ext cx="9070560" cy="475399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When the transformation takes place on a 3D </a:t>
            </a:r>
            <a:r>
              <a:rPr lang="en-US" sz="2600" b="0" strike="noStrike" spc="-1" dirty="0" smtClean="0">
                <a:solidFill>
                  <a:srgbClr val="000000"/>
                </a:solidFill>
                <a:uFill>
                  <a:solidFill>
                    <a:srgbClr val="FFFFFF"/>
                  </a:solidFill>
                </a:uFill>
                <a:latin typeface="Times New Roman"/>
                <a:ea typeface="DejaVu Sans"/>
              </a:rPr>
              <a:t>plane it </a:t>
            </a:r>
            <a:r>
              <a:rPr lang="en-US" sz="2600" b="0" strike="noStrike" spc="-1" dirty="0">
                <a:solidFill>
                  <a:srgbClr val="000000"/>
                </a:solidFill>
                <a:uFill>
                  <a:solidFill>
                    <a:srgbClr val="FFFFFF"/>
                  </a:solidFill>
                </a:uFill>
                <a:latin typeface="Times New Roman"/>
                <a:ea typeface="DejaVu Sans"/>
              </a:rPr>
              <a:t>is called 3D transformation.</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Generalize from 2D by including </a:t>
            </a:r>
            <a:r>
              <a:rPr lang="en-US" sz="2600" b="1" strike="noStrike" spc="-1" dirty="0">
                <a:solidFill>
                  <a:srgbClr val="000000"/>
                </a:solidFill>
                <a:uFill>
                  <a:solidFill>
                    <a:srgbClr val="FFFFFF"/>
                  </a:solidFill>
                </a:uFill>
                <a:latin typeface="Times New Roman"/>
                <a:ea typeface="DejaVu Sans"/>
              </a:rPr>
              <a:t>z</a:t>
            </a:r>
            <a:r>
              <a:rPr lang="en-US" sz="2600" b="0" strike="noStrike" spc="-1" dirty="0">
                <a:solidFill>
                  <a:srgbClr val="000000"/>
                </a:solidFill>
                <a:uFill>
                  <a:solidFill>
                    <a:srgbClr val="FFFFFF"/>
                  </a:solidFill>
                </a:uFill>
                <a:latin typeface="Times New Roman"/>
                <a:ea typeface="DejaVu Sans"/>
              </a:rPr>
              <a:t> coordinate</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Straight forward for translation and scale, rotation more difficult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04000" y="301320"/>
            <a:ext cx="9070560" cy="11163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translation</a:t>
            </a:r>
            <a:endParaRPr lang="en-US" sz="1800" b="0" strike="noStrike" spc="-1" dirty="0">
              <a:solidFill>
                <a:srgbClr val="000000"/>
              </a:solidFill>
              <a:uFill>
                <a:solidFill>
                  <a:srgbClr val="FFFFFF"/>
                </a:solidFill>
              </a:uFill>
              <a:latin typeface="Arial"/>
            </a:endParaRPr>
          </a:p>
        </p:txBody>
      </p:sp>
      <p:sp>
        <p:nvSpPr>
          <p:cNvPr id="122" name="CustomShape 2"/>
          <p:cNvSpPr/>
          <p:nvPr/>
        </p:nvSpPr>
        <p:spPr>
          <a:xfrm>
            <a:off x="504000" y="1737360"/>
            <a:ext cx="9070560" cy="566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Moving of object is called translation.</a:t>
            </a:r>
            <a:endParaRPr lang="en-US" sz="1800" b="0" strike="noStrike" spc="-1" dirty="0">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In 3 dimensional homogeneous coordinate representation , a point is transformed from position P = ( x, y , z) to P’=( x’, y’, z’)</a:t>
            </a:r>
            <a:endParaRPr lang="en-US" sz="1800" b="0" strike="noStrike" spc="-1" dirty="0">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This can be written as:-</a:t>
            </a:r>
            <a:endParaRPr lang="en-US" sz="1800" b="0" strike="noStrike" spc="-1" dirty="0">
              <a:solidFill>
                <a:srgbClr val="000000"/>
              </a:solidFill>
              <a:uFill>
                <a:solidFill>
                  <a:srgbClr val="FFFFFF"/>
                </a:solidFill>
              </a:uFill>
              <a:latin typeface="Arial"/>
            </a:endParaRPr>
          </a:p>
          <a:p>
            <a:pPr algn="just">
              <a:lnSpc>
                <a:spcPct val="100000"/>
              </a:lnSpc>
            </a:pPr>
            <a:r>
              <a:rPr lang="en-US" sz="2600" b="0" strike="noStrike" spc="-1" dirty="0">
                <a:solidFill>
                  <a:srgbClr val="000000"/>
                </a:solidFill>
                <a:uFill>
                  <a:solidFill>
                    <a:srgbClr val="FFFFFF"/>
                  </a:solidFill>
                </a:uFill>
                <a:latin typeface="Times New Roman"/>
                <a:ea typeface="DejaVu Sans"/>
              </a:rPr>
              <a:t>Using    </a:t>
            </a:r>
            <a:r>
              <a:rPr lang="en-US" sz="2600" b="0" strike="noStrike" spc="-1" dirty="0">
                <a:solidFill>
                  <a:srgbClr val="FFFF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P’ = T . P</a:t>
            </a:r>
            <a:r>
              <a:rPr lang="en-US" sz="2600" b="0" strike="noStrike" spc="-1" dirty="0">
                <a:solidFill>
                  <a:srgbClr val="FFFF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p:txBody>
      </p:sp>
      <p:pic>
        <p:nvPicPr>
          <p:cNvPr id="123" name="Picture 88"/>
          <p:cNvPicPr/>
          <p:nvPr/>
        </p:nvPicPr>
        <p:blipFill>
          <a:blip r:embed="rId2"/>
          <a:stretch/>
        </p:blipFill>
        <p:spPr>
          <a:xfrm>
            <a:off x="888840" y="4343760"/>
            <a:ext cx="2945160" cy="1675440"/>
          </a:xfrm>
          <a:prstGeom prst="rect">
            <a:avLst/>
          </a:prstGeom>
          <a:ln>
            <a:noFill/>
          </a:ln>
        </p:spPr>
      </p:pic>
      <p:pic>
        <p:nvPicPr>
          <p:cNvPr id="124" name="Picture 10"/>
          <p:cNvPicPr/>
          <p:nvPr/>
        </p:nvPicPr>
        <p:blipFill>
          <a:blip r:embed="rId3"/>
          <a:stretch/>
        </p:blipFill>
        <p:spPr>
          <a:xfrm>
            <a:off x="4887912" y="3475037"/>
            <a:ext cx="4191000" cy="2743200"/>
          </a:xfrm>
          <a:prstGeom prst="rect">
            <a:avLst/>
          </a:prstGeom>
          <a:ln w="57240">
            <a:solidFill>
              <a:srgbClr val="FFFFFF"/>
            </a:solidFill>
            <a:miter/>
          </a:ln>
        </p:spPr>
      </p:pic>
      <p:sp>
        <p:nvSpPr>
          <p:cNvPr id="125" name="CustomShape 3"/>
          <p:cNvSpPr/>
          <p:nvPr/>
        </p:nvSpPr>
        <p:spPr>
          <a:xfrm>
            <a:off x="8014680" y="4498920"/>
            <a:ext cx="18468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
        <p:nvSpPr>
          <p:cNvPr id="126" name="CustomShape 4"/>
          <p:cNvSpPr/>
          <p:nvPr/>
        </p:nvSpPr>
        <p:spPr>
          <a:xfrm>
            <a:off x="6421680" y="5192640"/>
            <a:ext cx="18216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p:txBody>
      </p:sp>
      <p:sp>
        <p:nvSpPr>
          <p:cNvPr id="128" name="CustomShape 2"/>
          <p:cNvSpPr/>
          <p:nvPr/>
        </p:nvSpPr>
        <p:spPr>
          <a:xfrm>
            <a:off x="504000" y="1559160"/>
            <a:ext cx="9070560" cy="529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matrix representation is equivalent to the three equation.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a:t>
            </a:r>
            <a:r>
              <a:rPr lang="en-US" sz="2600" b="0" i="1" strike="noStrike" spc="-1">
                <a:solidFill>
                  <a:srgbClr val="000000"/>
                </a:solidFill>
                <a:uFill>
                  <a:solidFill>
                    <a:srgbClr val="FFFFFF"/>
                  </a:solidFill>
                </a:uFill>
                <a:latin typeface="Times New Roman"/>
                <a:ea typeface="DejaVu Sans"/>
              </a:rPr>
              <a:t> </a:t>
            </a:r>
            <a:r>
              <a:rPr lang="en-US" sz="2600" b="1" i="1" strike="noStrike" spc="-1">
                <a:solidFill>
                  <a:srgbClr val="000000"/>
                </a:solidFill>
                <a:uFill>
                  <a:solidFill>
                    <a:srgbClr val="FFFFFF"/>
                  </a:solidFill>
                </a:uFill>
                <a:latin typeface="Times New Roman"/>
                <a:ea typeface="DejaVu Sans"/>
              </a:rPr>
              <a:t>x’=x+ t</a:t>
            </a:r>
            <a:r>
              <a:rPr lang="en-US" sz="2600" b="1" i="1" strike="noStrike" spc="-1" baseline="-25000">
                <a:solidFill>
                  <a:srgbClr val="000000"/>
                </a:solidFill>
                <a:uFill>
                  <a:solidFill>
                    <a:srgbClr val="FFFFFF"/>
                  </a:solidFill>
                </a:uFill>
                <a:latin typeface="Times New Roman"/>
                <a:ea typeface="DejaVu Sans"/>
              </a:rPr>
              <a:t>x </a:t>
            </a:r>
            <a:r>
              <a:rPr lang="en-US" sz="2600" b="1" strike="noStrike" spc="-1">
                <a:solidFill>
                  <a:srgbClr val="000000"/>
                </a:solidFill>
                <a:uFill>
                  <a:solidFill>
                    <a:srgbClr val="FFFFFF"/>
                  </a:solidFill>
                </a:uFill>
                <a:latin typeface="Times New Roman"/>
                <a:ea typeface="DejaVu Sans"/>
              </a:rPr>
              <a:t>,  </a:t>
            </a:r>
            <a:r>
              <a:rPr lang="en-US" sz="2600" b="1" i="1" strike="noStrike" spc="-1">
                <a:solidFill>
                  <a:srgbClr val="000000"/>
                </a:solidFill>
                <a:uFill>
                  <a:solidFill>
                    <a:srgbClr val="FFFFFF"/>
                  </a:solidFill>
                </a:uFill>
                <a:latin typeface="Times New Roman"/>
                <a:ea typeface="DejaVu Sans"/>
              </a:rPr>
              <a:t>y’=y+ t</a:t>
            </a:r>
            <a:r>
              <a:rPr lang="en-US" sz="2600" b="1" i="1" strike="noStrike" spc="-1" baseline="-25000">
                <a:solidFill>
                  <a:srgbClr val="000000"/>
                </a:solidFill>
                <a:uFill>
                  <a:solidFill>
                    <a:srgbClr val="FFFFFF"/>
                  </a:solidFill>
                </a:uFill>
                <a:latin typeface="Times New Roman"/>
                <a:ea typeface="DejaVu Sans"/>
              </a:rPr>
              <a:t>y</a:t>
            </a:r>
            <a:r>
              <a:rPr lang="en-US" sz="2600" b="1" strike="noStrike" spc="-1">
                <a:solidFill>
                  <a:srgbClr val="000000"/>
                </a:solidFill>
                <a:uFill>
                  <a:solidFill>
                    <a:srgbClr val="FFFFFF"/>
                  </a:solidFill>
                </a:uFill>
                <a:latin typeface="Times New Roman"/>
                <a:ea typeface="DejaVu Sans"/>
              </a:rPr>
              <a:t> ,  </a:t>
            </a:r>
            <a:r>
              <a:rPr lang="en-US" sz="2600" b="1" i="1" strike="noStrike" spc="-1">
                <a:solidFill>
                  <a:srgbClr val="000000"/>
                </a:solidFill>
                <a:uFill>
                  <a:solidFill>
                    <a:srgbClr val="FFFFFF"/>
                  </a:solidFill>
                </a:uFill>
                <a:latin typeface="Times New Roman"/>
                <a:ea typeface="DejaVu Sans"/>
              </a:rPr>
              <a:t>z’=z+ t</a:t>
            </a:r>
            <a:r>
              <a:rPr lang="en-US" sz="2600" b="1" i="1" strike="noStrike" spc="-1" baseline="-25000">
                <a:solidFill>
                  <a:srgbClr val="000000"/>
                </a:solidFill>
                <a:uFill>
                  <a:solidFill>
                    <a:srgbClr val="FFFFFF"/>
                  </a:solidFill>
                </a:uFill>
                <a:latin typeface="Times New Roman"/>
                <a:ea typeface="DejaVu Sans"/>
              </a:rPr>
              <a:t>z</a:t>
            </a:r>
            <a:r>
              <a:rPr lang="en-US" sz="2600" b="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Where parameter </a:t>
            </a:r>
            <a:r>
              <a:rPr lang="en-US" sz="2600" b="0" i="1" strike="noStrike" spc="-1">
                <a:solidFill>
                  <a:srgbClr val="000000"/>
                </a:solidFill>
                <a:uFill>
                  <a:solidFill>
                    <a:srgbClr val="FFFFFF"/>
                  </a:solidFill>
                </a:uFill>
                <a:latin typeface="Times New Roman"/>
                <a:ea typeface="DejaVu Sans"/>
              </a:rPr>
              <a:t> t</a:t>
            </a:r>
            <a:r>
              <a:rPr lang="en-US" sz="2600" b="0" i="1" strike="noStrike" spc="-1" baseline="-25000">
                <a:solidFill>
                  <a:srgbClr val="000000"/>
                </a:solidFill>
                <a:uFill>
                  <a:solidFill>
                    <a:srgbClr val="FFFFFF"/>
                  </a:solidFill>
                </a:uFill>
                <a:latin typeface="Times New Roman"/>
                <a:ea typeface="DejaVu Sans"/>
              </a:rPr>
              <a:t>x , </a:t>
            </a:r>
            <a:r>
              <a:rPr lang="en-US" sz="2600" b="0" i="1" strike="noStrike" spc="-1">
                <a:solidFill>
                  <a:srgbClr val="000000"/>
                </a:solidFill>
                <a:uFill>
                  <a:solidFill>
                    <a:srgbClr val="FFFFFF"/>
                  </a:solidFill>
                </a:uFill>
                <a:latin typeface="Times New Roman"/>
                <a:ea typeface="DejaVu Sans"/>
              </a:rPr>
              <a:t>t</a:t>
            </a:r>
            <a:r>
              <a:rPr lang="en-US" sz="2600" b="0" i="1" strike="noStrike" spc="-1" baseline="-25000">
                <a:solidFill>
                  <a:srgbClr val="000000"/>
                </a:solidFill>
                <a:uFill>
                  <a:solidFill>
                    <a:srgbClr val="FFFFFF"/>
                  </a:solidFill>
                </a:uFill>
                <a:latin typeface="Times New Roman"/>
                <a:ea typeface="DejaVu Sans"/>
              </a:rPr>
              <a:t>y , </a:t>
            </a:r>
            <a:r>
              <a:rPr lang="en-US" sz="2600" b="0" i="1" strike="noStrike" spc="-1">
                <a:solidFill>
                  <a:srgbClr val="000000"/>
                </a:solidFill>
                <a:uFill>
                  <a:solidFill>
                    <a:srgbClr val="FFFFFF"/>
                  </a:solidFill>
                </a:uFill>
                <a:latin typeface="Times New Roman"/>
                <a:ea typeface="DejaVu Sans"/>
              </a:rPr>
              <a:t>t</a:t>
            </a:r>
            <a:r>
              <a:rPr lang="en-US" sz="2600" b="0" i="1" strike="noStrike" spc="-1" baseline="-25000">
                <a:solidFill>
                  <a:srgbClr val="000000"/>
                </a:solidFill>
                <a:uFill>
                  <a:solidFill>
                    <a:srgbClr val="FFFFFF"/>
                  </a:solidFill>
                </a:uFill>
                <a:latin typeface="Times New Roman"/>
                <a:ea typeface="DejaVu Sans"/>
              </a:rPr>
              <a:t>z </a:t>
            </a:r>
            <a:r>
              <a:rPr lang="en-US" sz="2600" b="0" i="1" strike="noStrike" spc="-1">
                <a:solidFill>
                  <a:srgbClr val="000000"/>
                </a:solidFill>
                <a:uFill>
                  <a:solidFill>
                    <a:srgbClr val="FFFFFF"/>
                  </a:solidFill>
                </a:uFill>
                <a:latin typeface="Times New Roman"/>
                <a:ea typeface="DejaVu Sans"/>
              </a:rPr>
              <a:t> </a:t>
            </a:r>
            <a:r>
              <a:rPr lang="en-US" sz="2600" b="0" strike="noStrike" spc="-1">
                <a:solidFill>
                  <a:srgbClr val="000000"/>
                </a:solidFill>
                <a:uFill>
                  <a:solidFill>
                    <a:srgbClr val="FFFFFF"/>
                  </a:solidFill>
                </a:uFill>
                <a:latin typeface="Times New Roman"/>
                <a:ea typeface="DejaVu Sans"/>
              </a:rPr>
              <a:t>are specifying translation  distance for the coordinate direction</a:t>
            </a:r>
            <a:r>
              <a:rPr lang="en-US" sz="2600" b="0" i="1" strike="noStrike" spc="-1">
                <a:solidFill>
                  <a:srgbClr val="000000"/>
                </a:solidFill>
                <a:uFill>
                  <a:solidFill>
                    <a:srgbClr val="FFFFFF"/>
                  </a:solidFill>
                </a:uFill>
                <a:latin typeface="Times New Roman"/>
                <a:ea typeface="DejaVu Sans"/>
              </a:rPr>
              <a:t> x , y , z </a:t>
            </a:r>
            <a:r>
              <a:rPr lang="en-US" sz="2600" b="0" strike="noStrike" spc="-1">
                <a:solidFill>
                  <a:srgbClr val="000000"/>
                </a:solidFill>
                <a:uFill>
                  <a:solidFill>
                    <a:srgbClr val="FFFFFF"/>
                  </a:solidFill>
                </a:uFill>
                <a:latin typeface="Times New Roman"/>
                <a:ea typeface="DejaVu Sans"/>
              </a:rPr>
              <a:t>are assigned any real value.</a:t>
            </a:r>
            <a:r>
              <a:rPr lang="en-US" sz="2600" b="0" i="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pic>
        <p:nvPicPr>
          <p:cNvPr id="129" name="Picture 18"/>
          <p:cNvPicPr/>
          <p:nvPr/>
        </p:nvPicPr>
        <p:blipFill>
          <a:blip r:embed="rId2"/>
          <a:stretch/>
        </p:blipFill>
        <p:spPr>
          <a:xfrm>
            <a:off x="4206240" y="4023360"/>
            <a:ext cx="4314960" cy="2158920"/>
          </a:xfrm>
          <a:prstGeom prst="rect">
            <a:avLst/>
          </a:prstGeom>
          <a:ln w="5724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rotation</a:t>
            </a:r>
            <a:endParaRPr lang="en-US" sz="1800" b="0" strike="noStrike" spc="-1">
              <a:solidFill>
                <a:srgbClr val="000000"/>
              </a:solidFill>
              <a:uFill>
                <a:solidFill>
                  <a:srgbClr val="FFFFFF"/>
                </a:solidFill>
              </a:uFill>
              <a:latin typeface="Arial"/>
            </a:endParaRPr>
          </a:p>
        </p:txBody>
      </p:sp>
      <p:sp>
        <p:nvSpPr>
          <p:cNvPr id="131"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609480" indent="-608040" algn="just">
              <a:lnSpc>
                <a:spcPct val="90000"/>
              </a:lnSpc>
            </a:pPr>
            <a:r>
              <a:rPr lang="en-US" sz="2600" b="0" strike="noStrike" spc="-1" dirty="0" smtClean="0">
                <a:solidFill>
                  <a:srgbClr val="000000"/>
                </a:solidFill>
                <a:uFill>
                  <a:solidFill>
                    <a:srgbClr val="FFFFFF"/>
                  </a:solidFill>
                </a:uFill>
                <a:latin typeface="Times New Roman"/>
                <a:ea typeface="DejaVu Sans"/>
              </a:rPr>
              <a:t>       Where </a:t>
            </a:r>
            <a:r>
              <a:rPr lang="en-US" sz="2600" b="0" strike="noStrike" spc="-1" dirty="0">
                <a:solidFill>
                  <a:srgbClr val="000000"/>
                </a:solidFill>
                <a:uFill>
                  <a:solidFill>
                    <a:srgbClr val="FFFFFF"/>
                  </a:solidFill>
                </a:uFill>
                <a:latin typeface="Times New Roman"/>
                <a:ea typeface="DejaVu Sans"/>
              </a:rPr>
              <a:t>an object is to be rotated about an axis that is parallel to one of the coordinate axis, we can obtain the desired rotation with the following transformation sequence.</a:t>
            </a:r>
            <a:endParaRPr lang="en-US" sz="1800" b="0" strike="noStrike" spc="-1" dirty="0">
              <a:solidFill>
                <a:srgbClr val="000000"/>
              </a:solidFill>
              <a:uFill>
                <a:solidFill>
                  <a:srgbClr val="FFFFFF"/>
                </a:solidFill>
              </a:uFill>
              <a:latin typeface="Arial"/>
            </a:endParaRPr>
          </a:p>
          <a:p>
            <a:pPr marL="609480" indent="-608040" algn="just">
              <a:lnSpc>
                <a:spcPct val="90000"/>
              </a:lnSpc>
            </a:pPr>
            <a:endParaRPr lang="en-US" sz="1800" b="0" strike="noStrike" spc="-1" dirty="0">
              <a:solidFill>
                <a:srgbClr val="000000"/>
              </a:solidFill>
              <a:uFill>
                <a:solidFill>
                  <a:srgbClr val="FFFFFF"/>
                </a:solidFill>
              </a:uFill>
              <a:latin typeface="Arial"/>
            </a:endParaRPr>
          </a:p>
          <a:p>
            <a:pPr marL="609480" indent="-608040" algn="just">
              <a:lnSpc>
                <a:spcPct val="90000"/>
              </a:lnSpc>
            </a:pPr>
            <a:r>
              <a:rPr lang="en-US" sz="2600" b="1" strike="noStrike" spc="-1" dirty="0">
                <a:solidFill>
                  <a:srgbClr val="000000"/>
                </a:solidFill>
                <a:uFill>
                  <a:solidFill>
                    <a:srgbClr val="FFFFFF"/>
                  </a:solidFill>
                </a:uFill>
                <a:latin typeface="Times New Roman"/>
                <a:ea typeface="DejaVu Sans"/>
              </a:rPr>
              <a:t>Coordinate axis rotation</a:t>
            </a:r>
            <a:endParaRPr lang="en-US" sz="1800" b="0" strike="noStrike" spc="-1" dirty="0">
              <a:solidFill>
                <a:srgbClr val="000000"/>
              </a:solidFill>
              <a:uFill>
                <a:solidFill>
                  <a:srgbClr val="FFFFFF"/>
                </a:solidFill>
              </a:uFill>
              <a:latin typeface="Arial"/>
            </a:endParaRPr>
          </a:p>
          <a:p>
            <a:pPr marL="609480" indent="-608040" algn="just">
              <a:lnSpc>
                <a:spcPct val="90000"/>
              </a:lnSpc>
            </a:pP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dirty="0">
                <a:solidFill>
                  <a:srgbClr val="000000"/>
                </a:solidFill>
                <a:uFill>
                  <a:solidFill>
                    <a:srgbClr val="FFFFFF"/>
                  </a:solidFill>
                </a:uFill>
                <a:latin typeface="Times New Roman"/>
                <a:ea typeface="DejaVu Sans"/>
              </a:rPr>
              <a:t>Z- axis Rotation(Roll) </a:t>
            </a: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dirty="0">
                <a:solidFill>
                  <a:srgbClr val="000000"/>
                </a:solidFill>
                <a:uFill>
                  <a:solidFill>
                    <a:srgbClr val="FFFFFF"/>
                  </a:solidFill>
                </a:uFill>
                <a:latin typeface="Times New Roman"/>
                <a:ea typeface="DejaVu Sans"/>
              </a:rPr>
              <a:t>Y-axis Rotation(Yaw)</a:t>
            </a: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dirty="0">
                <a:solidFill>
                  <a:srgbClr val="000000"/>
                </a:solidFill>
                <a:uFill>
                  <a:solidFill>
                    <a:srgbClr val="FFFFFF"/>
                  </a:solidFill>
                </a:uFill>
                <a:latin typeface="Times New Roman"/>
                <a:ea typeface="DejaVu Sans"/>
              </a:rPr>
              <a:t>X-axis Rotation(Pitch)</a:t>
            </a:r>
            <a:endParaRPr lang="en-US" sz="1800" b="0" strike="noStrike" spc="-1" dirty="0">
              <a:solidFill>
                <a:srgbClr val="000000"/>
              </a:solidFill>
              <a:uFill>
                <a:solidFill>
                  <a:srgbClr val="FFFFFF"/>
                </a:solidFill>
              </a:uFill>
              <a:latin typeface="Arial"/>
            </a:endParaRPr>
          </a:p>
        </p:txBody>
      </p:sp>
      <p:pic>
        <p:nvPicPr>
          <p:cNvPr id="132" name="Picture 10"/>
          <p:cNvPicPr/>
          <p:nvPr/>
        </p:nvPicPr>
        <p:blipFill>
          <a:blip r:embed="rId2"/>
          <a:srcRect t="22205" b="43360"/>
          <a:stretch/>
        </p:blipFill>
        <p:spPr>
          <a:xfrm>
            <a:off x="4206240" y="3528720"/>
            <a:ext cx="4462920" cy="3053880"/>
          </a:xfrm>
          <a:prstGeom prst="rect">
            <a:avLst/>
          </a:prstGeom>
          <a:ln w="10152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731</Words>
  <Application>Microsoft Office PowerPoint</Application>
  <PresentationFormat>Custom</PresentationFormat>
  <Paragraphs>124</Paragraphs>
  <Slides>22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DejaVu Sans</vt:lpstr>
      <vt:lpstr>Symbol</vt:lpstr>
      <vt:lpstr>Times New Roman</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3d shearing</vt:lpstr>
      <vt:lpstr>3d shearing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Windows User</cp:lastModifiedBy>
  <cp:revision>37</cp:revision>
  <dcterms:created xsi:type="dcterms:W3CDTF">2016-07-28T08:33:49Z</dcterms:created>
  <dcterms:modified xsi:type="dcterms:W3CDTF">2019-11-12T06:15:17Z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