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5"/>
  </p:notesMasterIdLst>
  <p:sldIdLst>
    <p:sldId id="256" r:id="rId2"/>
    <p:sldId id="257" r:id="rId3"/>
    <p:sldId id="258" r:id="rId4"/>
    <p:sldId id="269" r:id="rId5"/>
    <p:sldId id="272" r:id="rId6"/>
    <p:sldId id="260" r:id="rId7"/>
    <p:sldId id="273" r:id="rId8"/>
    <p:sldId id="274" r:id="rId9"/>
    <p:sldId id="275" r:id="rId10"/>
    <p:sldId id="276" r:id="rId11"/>
    <p:sldId id="277" r:id="rId12"/>
    <p:sldId id="278" r:id="rId13"/>
    <p:sldId id="27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30"/>
    <p:restoredTop sz="94699"/>
  </p:normalViewPr>
  <p:slideViewPr>
    <p:cSldViewPr snapToGrid="0">
      <p:cViewPr varScale="1">
        <p:scale>
          <a:sx n="214" d="100"/>
          <a:sy n="214" d="100"/>
        </p:scale>
        <p:origin x="33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D8D62-DCC2-4CBE-83DA-9ECE1DD16F87}" type="doc">
      <dgm:prSet loTypeId="urn:microsoft.com/office/officeart/2011/layout/CircleProcess" loCatId="process" qsTypeId="urn:microsoft.com/office/officeart/2005/8/quickstyle/simple3" qsCatId="simple" csTypeId="urn:microsoft.com/office/officeart/2005/8/colors/accent1_4" csCatId="accent1" phldr="1"/>
      <dgm:spPr/>
      <dgm:t>
        <a:bodyPr/>
        <a:lstStyle/>
        <a:p>
          <a:endParaRPr lang="en-IN"/>
        </a:p>
      </dgm:t>
    </dgm:pt>
    <dgm:pt modelId="{BC7CF13E-48E6-4CCA-985F-821B0ABFE0FE}">
      <dgm:prSet phldrT="[Text]"/>
      <dgm:spPr/>
      <dgm:t>
        <a:bodyPr/>
        <a:lstStyle/>
        <a:p>
          <a:r>
            <a:rPr lang="en-IN" dirty="0"/>
            <a:t>Importing the Data</a:t>
          </a:r>
        </a:p>
      </dgm:t>
    </dgm:pt>
    <dgm:pt modelId="{7E05918B-0526-4AEB-86B4-EDB04684C6CF}" type="parTrans" cxnId="{36C641BD-F7DF-4DF1-A839-109834998E69}">
      <dgm:prSet/>
      <dgm:spPr/>
      <dgm:t>
        <a:bodyPr/>
        <a:lstStyle/>
        <a:p>
          <a:endParaRPr lang="en-IN"/>
        </a:p>
      </dgm:t>
    </dgm:pt>
    <dgm:pt modelId="{FB666919-084D-4327-91C2-7C35021E6529}" type="sibTrans" cxnId="{36C641BD-F7DF-4DF1-A839-109834998E69}">
      <dgm:prSet/>
      <dgm:spPr/>
      <dgm:t>
        <a:bodyPr/>
        <a:lstStyle/>
        <a:p>
          <a:endParaRPr lang="en-IN"/>
        </a:p>
      </dgm:t>
    </dgm:pt>
    <dgm:pt modelId="{F1296084-4882-401E-BF04-7A0E3CF44B1C}">
      <dgm:prSet phldrT="[Text]"/>
      <dgm:spPr/>
      <dgm:t>
        <a:bodyPr/>
        <a:lstStyle/>
        <a:p>
          <a:r>
            <a:rPr lang="en-IN" dirty="0"/>
            <a:t>Removing or Treating Null value Columns</a:t>
          </a:r>
        </a:p>
      </dgm:t>
    </dgm:pt>
    <dgm:pt modelId="{9888371B-4A5C-4157-B290-CBDB07B56775}" type="parTrans" cxnId="{2F45672E-3E86-4173-9623-90BBA48FB1B4}">
      <dgm:prSet/>
      <dgm:spPr/>
      <dgm:t>
        <a:bodyPr/>
        <a:lstStyle/>
        <a:p>
          <a:endParaRPr lang="en-IN"/>
        </a:p>
      </dgm:t>
    </dgm:pt>
    <dgm:pt modelId="{1FB5C5A0-6E9E-4CCE-ABDE-AB89BBAF169A}" type="sibTrans" cxnId="{2F45672E-3E86-4173-9623-90BBA48FB1B4}">
      <dgm:prSet/>
      <dgm:spPr/>
      <dgm:t>
        <a:bodyPr/>
        <a:lstStyle/>
        <a:p>
          <a:endParaRPr lang="en-IN"/>
        </a:p>
      </dgm:t>
    </dgm:pt>
    <dgm:pt modelId="{314B2251-69F0-43B4-927D-418813C44B96}">
      <dgm:prSet phldrT="[Text]"/>
      <dgm:spPr/>
      <dgm:t>
        <a:bodyPr/>
        <a:lstStyle/>
        <a:p>
          <a:r>
            <a:rPr lang="en-IN" dirty="0"/>
            <a:t>Removing columns - unnecessary for the current analysis.</a:t>
          </a:r>
        </a:p>
      </dgm:t>
    </dgm:pt>
    <dgm:pt modelId="{66BD682B-36D3-4FEF-AE57-8B827B34D16F}" type="parTrans" cxnId="{41483859-7EC2-47FD-8873-D0211E86361B}">
      <dgm:prSet/>
      <dgm:spPr/>
      <dgm:t>
        <a:bodyPr/>
        <a:lstStyle/>
        <a:p>
          <a:endParaRPr lang="en-IN"/>
        </a:p>
      </dgm:t>
    </dgm:pt>
    <dgm:pt modelId="{C71F0CFE-253F-489E-BCB6-6E1A5CB619F6}" type="sibTrans" cxnId="{41483859-7EC2-47FD-8873-D0211E86361B}">
      <dgm:prSet/>
      <dgm:spPr/>
      <dgm:t>
        <a:bodyPr/>
        <a:lstStyle/>
        <a:p>
          <a:endParaRPr lang="en-IN"/>
        </a:p>
      </dgm:t>
    </dgm:pt>
    <dgm:pt modelId="{ECBC75CF-DEC3-4DA9-84A8-9303AC7D9D10}">
      <dgm:prSet phldrT="[Text]"/>
      <dgm:spPr/>
      <dgm:t>
        <a:bodyPr/>
        <a:lstStyle/>
        <a:p>
          <a:r>
            <a:rPr lang="en-IN" dirty="0"/>
            <a:t>Correcting data types and deriving new columns</a:t>
          </a:r>
        </a:p>
      </dgm:t>
    </dgm:pt>
    <dgm:pt modelId="{CF68D833-C8E6-4F3B-9898-BC9BF11A2A15}" type="parTrans" cxnId="{E18A9305-91A0-4FB8-AD46-D74A4ADB56EF}">
      <dgm:prSet/>
      <dgm:spPr/>
      <dgm:t>
        <a:bodyPr/>
        <a:lstStyle/>
        <a:p>
          <a:endParaRPr lang="en-IN"/>
        </a:p>
      </dgm:t>
    </dgm:pt>
    <dgm:pt modelId="{A7208B2A-6D36-4886-AAC4-D9BEA8EE8562}" type="sibTrans" cxnId="{E18A9305-91A0-4FB8-AD46-D74A4ADB56EF}">
      <dgm:prSet/>
      <dgm:spPr/>
      <dgm:t>
        <a:bodyPr/>
        <a:lstStyle/>
        <a:p>
          <a:endParaRPr lang="en-IN"/>
        </a:p>
      </dgm:t>
    </dgm:pt>
    <dgm:pt modelId="{971EEFAB-30DE-498D-B3A8-82613F1C2D33}">
      <dgm:prSet phldrT="[Text]"/>
      <dgm:spPr/>
      <dgm:t>
        <a:bodyPr/>
        <a:lstStyle/>
        <a:p>
          <a:r>
            <a:rPr lang="en-IN" dirty="0"/>
            <a:t>Filter Data for Analysis</a:t>
          </a:r>
        </a:p>
      </dgm:t>
    </dgm:pt>
    <dgm:pt modelId="{831BB1E2-475A-4661-80C2-E40BF5D9E34B}" type="parTrans" cxnId="{BF9BF496-C5ED-4BEB-9AEF-BD6A25A24FC7}">
      <dgm:prSet/>
      <dgm:spPr/>
      <dgm:t>
        <a:bodyPr/>
        <a:lstStyle/>
        <a:p>
          <a:endParaRPr lang="en-IN"/>
        </a:p>
      </dgm:t>
    </dgm:pt>
    <dgm:pt modelId="{DC4C381D-A777-4155-B913-2C8B4E3FAF59}" type="sibTrans" cxnId="{BF9BF496-C5ED-4BEB-9AEF-BD6A25A24FC7}">
      <dgm:prSet/>
      <dgm:spPr/>
      <dgm:t>
        <a:bodyPr/>
        <a:lstStyle/>
        <a:p>
          <a:endParaRPr lang="en-IN"/>
        </a:p>
      </dgm:t>
    </dgm:pt>
    <dgm:pt modelId="{D615DE8F-9EE7-47E6-BDBC-27210AD6B66B}">
      <dgm:prSet phldrT="[Text]"/>
      <dgm:spPr/>
      <dgm:t>
        <a:bodyPr/>
        <a:lstStyle/>
        <a:p>
          <a:r>
            <a:rPr lang="en-IN" dirty="0"/>
            <a:t>Removing Duplicate Data</a:t>
          </a:r>
        </a:p>
      </dgm:t>
    </dgm:pt>
    <dgm:pt modelId="{93A51C8E-9C62-4136-99E6-002C03381813}" type="parTrans" cxnId="{9F5B7053-8F24-40A5-AD33-81E0947D25E1}">
      <dgm:prSet/>
      <dgm:spPr/>
      <dgm:t>
        <a:bodyPr/>
        <a:lstStyle/>
        <a:p>
          <a:endParaRPr lang="en-IN"/>
        </a:p>
      </dgm:t>
    </dgm:pt>
    <dgm:pt modelId="{925F4C72-E967-493B-AA5D-FFDD838D902E}" type="sibTrans" cxnId="{9F5B7053-8F24-40A5-AD33-81E0947D25E1}">
      <dgm:prSet/>
      <dgm:spPr/>
      <dgm:t>
        <a:bodyPr/>
        <a:lstStyle/>
        <a:p>
          <a:endParaRPr lang="en-IN"/>
        </a:p>
      </dgm:t>
    </dgm:pt>
    <dgm:pt modelId="{0077A407-AF31-4E4B-ADC5-01EE984AE18F}">
      <dgm:prSet phldrT="[Text]"/>
      <dgm:spPr/>
      <dgm:t>
        <a:bodyPr/>
        <a:lstStyle/>
        <a:p>
          <a:r>
            <a:rPr lang="en-IN" dirty="0"/>
            <a:t>Removing Outliers</a:t>
          </a:r>
        </a:p>
      </dgm:t>
    </dgm:pt>
    <dgm:pt modelId="{4B2F5796-0038-454F-AB7E-2B9557BD4003}" type="parTrans" cxnId="{E064EA00-E0DE-45E9-BE9D-98B715DBDDFB}">
      <dgm:prSet/>
      <dgm:spPr/>
      <dgm:t>
        <a:bodyPr/>
        <a:lstStyle/>
        <a:p>
          <a:endParaRPr lang="en-IN"/>
        </a:p>
      </dgm:t>
    </dgm:pt>
    <dgm:pt modelId="{A4E73DA2-2320-4163-8227-C40ED6F745F1}" type="sibTrans" cxnId="{E064EA00-E0DE-45E9-BE9D-98B715DBDDFB}">
      <dgm:prSet/>
      <dgm:spPr/>
      <dgm:t>
        <a:bodyPr/>
        <a:lstStyle/>
        <a:p>
          <a:endParaRPr lang="en-IN"/>
        </a:p>
      </dgm:t>
    </dgm:pt>
    <dgm:pt modelId="{9F8F8286-68C6-4549-9CBE-3C72908A6C10}" type="pres">
      <dgm:prSet presAssocID="{43AD8D62-DCC2-4CBE-83DA-9ECE1DD16F87}" presName="Name0" presStyleCnt="0">
        <dgm:presLayoutVars>
          <dgm:chMax val="11"/>
          <dgm:chPref val="11"/>
          <dgm:dir/>
          <dgm:resizeHandles/>
        </dgm:presLayoutVars>
      </dgm:prSet>
      <dgm:spPr/>
    </dgm:pt>
    <dgm:pt modelId="{703C70C9-F4A3-D748-8DC7-D5E08F965867}" type="pres">
      <dgm:prSet presAssocID="{0077A407-AF31-4E4B-ADC5-01EE984AE18F}" presName="Accent7" presStyleCnt="0"/>
      <dgm:spPr/>
    </dgm:pt>
    <dgm:pt modelId="{D7382D3E-6F29-4974-8F9D-8075582475C6}" type="pres">
      <dgm:prSet presAssocID="{0077A407-AF31-4E4B-ADC5-01EE984AE18F}" presName="Accent" presStyleLbl="node1" presStyleIdx="0" presStyleCnt="7"/>
      <dgm:spPr/>
    </dgm:pt>
    <dgm:pt modelId="{51DB8640-E68B-4B45-B79F-01D9ECEC16AE}" type="pres">
      <dgm:prSet presAssocID="{0077A407-AF31-4E4B-ADC5-01EE984AE18F}" presName="ParentBackground7" presStyleCnt="0"/>
      <dgm:spPr/>
    </dgm:pt>
    <dgm:pt modelId="{DB90073F-2185-47A1-B698-F12F814965C4}" type="pres">
      <dgm:prSet presAssocID="{0077A407-AF31-4E4B-ADC5-01EE984AE18F}" presName="ParentBackground" presStyleLbl="fgAcc1" presStyleIdx="0" presStyleCnt="7"/>
      <dgm:spPr/>
    </dgm:pt>
    <dgm:pt modelId="{5A57C38F-D386-1343-A6B3-ED6C49B6245A}" type="pres">
      <dgm:prSet presAssocID="{0077A407-AF31-4E4B-ADC5-01EE984AE18F}" presName="Parent7" presStyleLbl="revTx" presStyleIdx="0" presStyleCnt="0">
        <dgm:presLayoutVars>
          <dgm:chMax val="1"/>
          <dgm:chPref val="1"/>
          <dgm:bulletEnabled val="1"/>
        </dgm:presLayoutVars>
      </dgm:prSet>
      <dgm:spPr/>
    </dgm:pt>
    <dgm:pt modelId="{DB228CE8-1F39-0B4E-BF67-498326C53689}" type="pres">
      <dgm:prSet presAssocID="{971EEFAB-30DE-498D-B3A8-82613F1C2D33}" presName="Accent6" presStyleCnt="0"/>
      <dgm:spPr/>
    </dgm:pt>
    <dgm:pt modelId="{2BE9F39C-235E-411C-BF8E-8A13D173AE9E}" type="pres">
      <dgm:prSet presAssocID="{971EEFAB-30DE-498D-B3A8-82613F1C2D33}" presName="Accent" presStyleLbl="node1" presStyleIdx="1" presStyleCnt="7"/>
      <dgm:spPr/>
    </dgm:pt>
    <dgm:pt modelId="{9B147A4C-A27E-D642-A76A-422EE3F090F2}" type="pres">
      <dgm:prSet presAssocID="{971EEFAB-30DE-498D-B3A8-82613F1C2D33}" presName="ParentBackground6" presStyleCnt="0"/>
      <dgm:spPr/>
    </dgm:pt>
    <dgm:pt modelId="{3BE64DAB-3AC6-4A3B-A1E2-9E92E31E6FA5}" type="pres">
      <dgm:prSet presAssocID="{971EEFAB-30DE-498D-B3A8-82613F1C2D33}" presName="ParentBackground" presStyleLbl="fgAcc1" presStyleIdx="1" presStyleCnt="7"/>
      <dgm:spPr/>
    </dgm:pt>
    <dgm:pt modelId="{BC79557B-86D3-D146-8AAF-D88BD43EBF91}" type="pres">
      <dgm:prSet presAssocID="{971EEFAB-30DE-498D-B3A8-82613F1C2D33}" presName="Parent6" presStyleLbl="revTx" presStyleIdx="0" presStyleCnt="0">
        <dgm:presLayoutVars>
          <dgm:chMax val="1"/>
          <dgm:chPref val="1"/>
          <dgm:bulletEnabled val="1"/>
        </dgm:presLayoutVars>
      </dgm:prSet>
      <dgm:spPr/>
    </dgm:pt>
    <dgm:pt modelId="{8914919B-7CB8-F04A-8CCB-74093BBB97C7}" type="pres">
      <dgm:prSet presAssocID="{ECBC75CF-DEC3-4DA9-84A8-9303AC7D9D10}" presName="Accent5" presStyleCnt="0"/>
      <dgm:spPr/>
    </dgm:pt>
    <dgm:pt modelId="{1F3ABD3F-CEAA-40E1-9225-2D69D88D1AFD}" type="pres">
      <dgm:prSet presAssocID="{ECBC75CF-DEC3-4DA9-84A8-9303AC7D9D10}" presName="Accent" presStyleLbl="node1" presStyleIdx="2" presStyleCnt="7"/>
      <dgm:spPr/>
    </dgm:pt>
    <dgm:pt modelId="{347AFC5F-7083-B545-8F2F-A4EA3139A497}" type="pres">
      <dgm:prSet presAssocID="{ECBC75CF-DEC3-4DA9-84A8-9303AC7D9D10}" presName="ParentBackground5" presStyleCnt="0"/>
      <dgm:spPr/>
    </dgm:pt>
    <dgm:pt modelId="{66F3890C-83D3-4C43-9938-3E5E482DE637}" type="pres">
      <dgm:prSet presAssocID="{ECBC75CF-DEC3-4DA9-84A8-9303AC7D9D10}" presName="ParentBackground" presStyleLbl="fgAcc1" presStyleIdx="2" presStyleCnt="7"/>
      <dgm:spPr/>
    </dgm:pt>
    <dgm:pt modelId="{C055046A-0396-5646-864F-F2181DBCE0F5}" type="pres">
      <dgm:prSet presAssocID="{ECBC75CF-DEC3-4DA9-84A8-9303AC7D9D10}" presName="Parent5" presStyleLbl="revTx" presStyleIdx="0" presStyleCnt="0">
        <dgm:presLayoutVars>
          <dgm:chMax val="1"/>
          <dgm:chPref val="1"/>
          <dgm:bulletEnabled val="1"/>
        </dgm:presLayoutVars>
      </dgm:prSet>
      <dgm:spPr/>
    </dgm:pt>
    <dgm:pt modelId="{E22AF47E-6A71-4043-B25D-67B56C2C21A0}" type="pres">
      <dgm:prSet presAssocID="{314B2251-69F0-43B4-927D-418813C44B96}" presName="Accent4" presStyleCnt="0"/>
      <dgm:spPr/>
    </dgm:pt>
    <dgm:pt modelId="{BDD731B0-50CA-4E29-9754-BDCB1EBC4DBA}" type="pres">
      <dgm:prSet presAssocID="{314B2251-69F0-43B4-927D-418813C44B96}" presName="Accent" presStyleLbl="node1" presStyleIdx="3" presStyleCnt="7"/>
      <dgm:spPr/>
    </dgm:pt>
    <dgm:pt modelId="{1A8FF917-7F6D-4265-8480-A55EF8CCFA77}" type="pres">
      <dgm:prSet presAssocID="{314B2251-69F0-43B4-927D-418813C44B96}" presName="ParentBackground4" presStyleCnt="0"/>
      <dgm:spPr/>
    </dgm:pt>
    <dgm:pt modelId="{14FE1DC8-1ACC-4C51-8D78-8809CE3D8ACB}" type="pres">
      <dgm:prSet presAssocID="{314B2251-69F0-43B4-927D-418813C44B96}" presName="ParentBackground" presStyleLbl="fgAcc1" presStyleIdx="3" presStyleCnt="7"/>
      <dgm:spPr/>
    </dgm:pt>
    <dgm:pt modelId="{02216165-2620-4547-AD38-089AA80A0292}" type="pres">
      <dgm:prSet presAssocID="{314B2251-69F0-43B4-927D-418813C44B96}" presName="Parent4" presStyleLbl="revTx" presStyleIdx="0" presStyleCnt="0">
        <dgm:presLayoutVars>
          <dgm:chMax val="1"/>
          <dgm:chPref val="1"/>
          <dgm:bulletEnabled val="1"/>
        </dgm:presLayoutVars>
      </dgm:prSet>
      <dgm:spPr/>
    </dgm:pt>
    <dgm:pt modelId="{E403894A-A6D5-491C-ACAD-0E88054F2A31}" type="pres">
      <dgm:prSet presAssocID="{D615DE8F-9EE7-47E6-BDBC-27210AD6B66B}" presName="Accent3" presStyleCnt="0"/>
      <dgm:spPr/>
    </dgm:pt>
    <dgm:pt modelId="{B691AD74-CB7C-411B-B530-375303D136AA}" type="pres">
      <dgm:prSet presAssocID="{D615DE8F-9EE7-47E6-BDBC-27210AD6B66B}" presName="Accent" presStyleLbl="node1" presStyleIdx="4" presStyleCnt="7"/>
      <dgm:spPr/>
    </dgm:pt>
    <dgm:pt modelId="{4A9C726A-A5F2-4191-AC7F-BEE729D8145F}" type="pres">
      <dgm:prSet presAssocID="{D615DE8F-9EE7-47E6-BDBC-27210AD6B66B}" presName="ParentBackground3" presStyleCnt="0"/>
      <dgm:spPr/>
    </dgm:pt>
    <dgm:pt modelId="{8E0A8684-00A6-4A21-A804-575A7B187691}" type="pres">
      <dgm:prSet presAssocID="{D615DE8F-9EE7-47E6-BDBC-27210AD6B66B}" presName="ParentBackground" presStyleLbl="fgAcc1" presStyleIdx="4" presStyleCnt="7"/>
      <dgm:spPr/>
    </dgm:pt>
    <dgm:pt modelId="{841AED65-E331-4372-9B23-246A2376DD0E}" type="pres">
      <dgm:prSet presAssocID="{D615DE8F-9EE7-47E6-BDBC-27210AD6B66B}" presName="Parent3" presStyleLbl="revTx" presStyleIdx="0" presStyleCnt="0">
        <dgm:presLayoutVars>
          <dgm:chMax val="1"/>
          <dgm:chPref val="1"/>
          <dgm:bulletEnabled val="1"/>
        </dgm:presLayoutVars>
      </dgm:prSet>
      <dgm:spPr/>
    </dgm:pt>
    <dgm:pt modelId="{E5EB84FB-DBB0-46BB-9BA9-2F00C1B68EB5}" type="pres">
      <dgm:prSet presAssocID="{F1296084-4882-401E-BF04-7A0E3CF44B1C}" presName="Accent2" presStyleCnt="0"/>
      <dgm:spPr/>
    </dgm:pt>
    <dgm:pt modelId="{EA7B42BF-893D-4FB3-9F39-7041EDA2C69B}" type="pres">
      <dgm:prSet presAssocID="{F1296084-4882-401E-BF04-7A0E3CF44B1C}" presName="Accent" presStyleLbl="node1" presStyleIdx="5" presStyleCnt="7"/>
      <dgm:spPr/>
    </dgm:pt>
    <dgm:pt modelId="{22421FC5-B21B-4529-94CE-C5B3D8374DAF}" type="pres">
      <dgm:prSet presAssocID="{F1296084-4882-401E-BF04-7A0E3CF44B1C}" presName="ParentBackground2" presStyleCnt="0"/>
      <dgm:spPr/>
    </dgm:pt>
    <dgm:pt modelId="{A07BB201-FE5F-4451-BFF1-64798F25C5C1}" type="pres">
      <dgm:prSet presAssocID="{F1296084-4882-401E-BF04-7A0E3CF44B1C}" presName="ParentBackground" presStyleLbl="fgAcc1" presStyleIdx="5" presStyleCnt="7"/>
      <dgm:spPr/>
    </dgm:pt>
    <dgm:pt modelId="{A62FE234-898D-4084-AD56-85E70D2C2E0F}" type="pres">
      <dgm:prSet presAssocID="{F1296084-4882-401E-BF04-7A0E3CF44B1C}" presName="Parent2" presStyleLbl="revTx" presStyleIdx="0" presStyleCnt="0">
        <dgm:presLayoutVars>
          <dgm:chMax val="1"/>
          <dgm:chPref val="1"/>
          <dgm:bulletEnabled val="1"/>
        </dgm:presLayoutVars>
      </dgm:prSet>
      <dgm:spPr/>
    </dgm:pt>
    <dgm:pt modelId="{99728451-9069-4F4E-B5B2-54A29103BC2D}" type="pres">
      <dgm:prSet presAssocID="{BC7CF13E-48E6-4CCA-985F-821B0ABFE0FE}" presName="Accent1" presStyleCnt="0"/>
      <dgm:spPr/>
    </dgm:pt>
    <dgm:pt modelId="{2800F6E6-7C9D-4AD0-8A95-9F2EECE35CE5}" type="pres">
      <dgm:prSet presAssocID="{BC7CF13E-48E6-4CCA-985F-821B0ABFE0FE}" presName="Accent" presStyleLbl="node1" presStyleIdx="6" presStyleCnt="7"/>
      <dgm:spPr/>
    </dgm:pt>
    <dgm:pt modelId="{DF8EEE90-D97F-4B37-A04B-F5520CF6A9EF}" type="pres">
      <dgm:prSet presAssocID="{BC7CF13E-48E6-4CCA-985F-821B0ABFE0FE}" presName="ParentBackground1" presStyleCnt="0"/>
      <dgm:spPr/>
    </dgm:pt>
    <dgm:pt modelId="{DB418493-11A7-4203-8111-DACEBAA162ED}" type="pres">
      <dgm:prSet presAssocID="{BC7CF13E-48E6-4CCA-985F-821B0ABFE0FE}" presName="ParentBackground" presStyleLbl="fgAcc1" presStyleIdx="6" presStyleCnt="7"/>
      <dgm:spPr/>
    </dgm:pt>
    <dgm:pt modelId="{035DCACE-955D-425D-99A7-051BCD2BF7DB}" type="pres">
      <dgm:prSet presAssocID="{BC7CF13E-48E6-4CCA-985F-821B0ABFE0FE}" presName="Parent1" presStyleLbl="revTx" presStyleIdx="0" presStyleCnt="0">
        <dgm:presLayoutVars>
          <dgm:chMax val="1"/>
          <dgm:chPref val="1"/>
          <dgm:bulletEnabled val="1"/>
        </dgm:presLayoutVars>
      </dgm:prSet>
      <dgm:spPr/>
    </dgm:pt>
  </dgm:ptLst>
  <dgm:cxnLst>
    <dgm:cxn modelId="{E064EA00-E0DE-45E9-BE9D-98B715DBDDFB}" srcId="{43AD8D62-DCC2-4CBE-83DA-9ECE1DD16F87}" destId="{0077A407-AF31-4E4B-ADC5-01EE984AE18F}" srcOrd="6" destOrd="0" parTransId="{4B2F5796-0038-454F-AB7E-2B9557BD4003}" sibTransId="{A4E73DA2-2320-4163-8227-C40ED6F745F1}"/>
    <dgm:cxn modelId="{E18A9305-91A0-4FB8-AD46-D74A4ADB56EF}" srcId="{43AD8D62-DCC2-4CBE-83DA-9ECE1DD16F87}" destId="{ECBC75CF-DEC3-4DA9-84A8-9303AC7D9D10}" srcOrd="4" destOrd="0" parTransId="{CF68D833-C8E6-4F3B-9898-BC9BF11A2A15}" sibTransId="{A7208B2A-6D36-4886-AAC4-D9BEA8EE8562}"/>
    <dgm:cxn modelId="{08496015-A0C2-2E42-9B2F-D493B228300A}" type="presOf" srcId="{0077A407-AF31-4E4B-ADC5-01EE984AE18F}" destId="{5A57C38F-D386-1343-A6B3-ED6C49B6245A}" srcOrd="1" destOrd="0" presId="urn:microsoft.com/office/officeart/2011/layout/CircleProcess"/>
    <dgm:cxn modelId="{30E10D1F-8E26-4D10-9BB8-4DD58F13C835}" type="presOf" srcId="{BC7CF13E-48E6-4CCA-985F-821B0ABFE0FE}" destId="{035DCACE-955D-425D-99A7-051BCD2BF7DB}" srcOrd="1" destOrd="0" presId="urn:microsoft.com/office/officeart/2011/layout/CircleProcess"/>
    <dgm:cxn modelId="{96EDD11F-B2C2-154F-90B1-F13D32F41B32}" type="presOf" srcId="{971EEFAB-30DE-498D-B3A8-82613F1C2D33}" destId="{BC79557B-86D3-D146-8AAF-D88BD43EBF91}" srcOrd="1" destOrd="0" presId="urn:microsoft.com/office/officeart/2011/layout/CircleProcess"/>
    <dgm:cxn modelId="{2F45672E-3E86-4173-9623-90BBA48FB1B4}" srcId="{43AD8D62-DCC2-4CBE-83DA-9ECE1DD16F87}" destId="{F1296084-4882-401E-BF04-7A0E3CF44B1C}" srcOrd="1" destOrd="0" parTransId="{9888371B-4A5C-4157-B290-CBDB07B56775}" sibTransId="{1FB5C5A0-6E9E-4CCE-ABDE-AB89BBAF169A}"/>
    <dgm:cxn modelId="{02F95534-A2BD-420B-B949-27547AAD3692}" type="presOf" srcId="{314B2251-69F0-43B4-927D-418813C44B96}" destId="{02216165-2620-4547-AD38-089AA80A0292}" srcOrd="1" destOrd="0" presId="urn:microsoft.com/office/officeart/2011/layout/CircleProcess"/>
    <dgm:cxn modelId="{E074483A-BF50-6743-BEFA-BC5B2D1A1FE5}" type="presOf" srcId="{ECBC75CF-DEC3-4DA9-84A8-9303AC7D9D10}" destId="{66F3890C-83D3-4C43-9938-3E5E482DE637}" srcOrd="0" destOrd="0" presId="urn:microsoft.com/office/officeart/2011/layout/CircleProcess"/>
    <dgm:cxn modelId="{B4BF3543-6501-43DA-BC9E-B1EE57DB5812}" type="presOf" srcId="{D615DE8F-9EE7-47E6-BDBC-27210AD6B66B}" destId="{841AED65-E331-4372-9B23-246A2376DD0E}" srcOrd="1" destOrd="0" presId="urn:microsoft.com/office/officeart/2011/layout/CircleProcess"/>
    <dgm:cxn modelId="{A1D3634C-0FB6-45FC-A81E-15441E28A772}" type="presOf" srcId="{F1296084-4882-401E-BF04-7A0E3CF44B1C}" destId="{A07BB201-FE5F-4451-BFF1-64798F25C5C1}" srcOrd="0" destOrd="0" presId="urn:microsoft.com/office/officeart/2011/layout/CircleProcess"/>
    <dgm:cxn modelId="{9F5B7053-8F24-40A5-AD33-81E0947D25E1}" srcId="{43AD8D62-DCC2-4CBE-83DA-9ECE1DD16F87}" destId="{D615DE8F-9EE7-47E6-BDBC-27210AD6B66B}" srcOrd="2" destOrd="0" parTransId="{93A51C8E-9C62-4136-99E6-002C03381813}" sibTransId="{925F4C72-E967-493B-AA5D-FFDD838D902E}"/>
    <dgm:cxn modelId="{41483859-7EC2-47FD-8873-D0211E86361B}" srcId="{43AD8D62-DCC2-4CBE-83DA-9ECE1DD16F87}" destId="{314B2251-69F0-43B4-927D-418813C44B96}" srcOrd="3" destOrd="0" parTransId="{66BD682B-36D3-4FEF-AE57-8B827B34D16F}" sibTransId="{C71F0CFE-253F-489E-BCB6-6E1A5CB619F6}"/>
    <dgm:cxn modelId="{2AEBF36B-0ED8-C84A-95FF-D9270E31DF7E}" type="presOf" srcId="{971EEFAB-30DE-498D-B3A8-82613F1C2D33}" destId="{3BE64DAB-3AC6-4A3B-A1E2-9E92E31E6FA5}" srcOrd="0" destOrd="0" presId="urn:microsoft.com/office/officeart/2011/layout/CircleProcess"/>
    <dgm:cxn modelId="{38DE1C70-6B61-954F-A5DE-70B243E53EE2}" type="presOf" srcId="{ECBC75CF-DEC3-4DA9-84A8-9303AC7D9D10}" destId="{C055046A-0396-5646-864F-F2181DBCE0F5}" srcOrd="1" destOrd="0" presId="urn:microsoft.com/office/officeart/2011/layout/CircleProcess"/>
    <dgm:cxn modelId="{D1E98775-222C-440C-924B-70ED60023C8D}" type="presOf" srcId="{314B2251-69F0-43B4-927D-418813C44B96}" destId="{14FE1DC8-1ACC-4C51-8D78-8809CE3D8ACB}" srcOrd="0" destOrd="0" presId="urn:microsoft.com/office/officeart/2011/layout/CircleProcess"/>
    <dgm:cxn modelId="{0B807584-A1D5-4398-8474-F5783404DD78}" type="presOf" srcId="{D615DE8F-9EE7-47E6-BDBC-27210AD6B66B}" destId="{8E0A8684-00A6-4A21-A804-575A7B187691}" srcOrd="0" destOrd="0" presId="urn:microsoft.com/office/officeart/2011/layout/CircleProcess"/>
    <dgm:cxn modelId="{BF9BF496-C5ED-4BEB-9AEF-BD6A25A24FC7}" srcId="{43AD8D62-DCC2-4CBE-83DA-9ECE1DD16F87}" destId="{971EEFAB-30DE-498D-B3A8-82613F1C2D33}" srcOrd="5" destOrd="0" parTransId="{831BB1E2-475A-4661-80C2-E40BF5D9E34B}" sibTransId="{DC4C381D-A777-4155-B913-2C8B4E3FAF59}"/>
    <dgm:cxn modelId="{0CC0E0B9-6473-B849-9DB1-ACE528A7909F}" type="presOf" srcId="{0077A407-AF31-4E4B-ADC5-01EE984AE18F}" destId="{DB90073F-2185-47A1-B698-F12F814965C4}" srcOrd="0" destOrd="0" presId="urn:microsoft.com/office/officeart/2011/layout/CircleProcess"/>
    <dgm:cxn modelId="{36C641BD-F7DF-4DF1-A839-109834998E69}" srcId="{43AD8D62-DCC2-4CBE-83DA-9ECE1DD16F87}" destId="{BC7CF13E-48E6-4CCA-985F-821B0ABFE0FE}" srcOrd="0" destOrd="0" parTransId="{7E05918B-0526-4AEB-86B4-EDB04684C6CF}" sibTransId="{FB666919-084D-4327-91C2-7C35021E6529}"/>
    <dgm:cxn modelId="{65EB1EC0-379D-44EC-A3C9-CD65B13B6296}" type="presOf" srcId="{43AD8D62-DCC2-4CBE-83DA-9ECE1DD16F87}" destId="{9F8F8286-68C6-4549-9CBE-3C72908A6C10}" srcOrd="0" destOrd="0" presId="urn:microsoft.com/office/officeart/2011/layout/CircleProcess"/>
    <dgm:cxn modelId="{9A0779CA-4D41-4212-8C44-91B77C1DB7F8}" type="presOf" srcId="{BC7CF13E-48E6-4CCA-985F-821B0ABFE0FE}" destId="{DB418493-11A7-4203-8111-DACEBAA162ED}" srcOrd="0" destOrd="0" presId="urn:microsoft.com/office/officeart/2011/layout/CircleProcess"/>
    <dgm:cxn modelId="{341A2AED-B3C5-4E70-8BFB-F41E1B314855}" type="presOf" srcId="{F1296084-4882-401E-BF04-7A0E3CF44B1C}" destId="{A62FE234-898D-4084-AD56-85E70D2C2E0F}" srcOrd="1" destOrd="0" presId="urn:microsoft.com/office/officeart/2011/layout/CircleProcess"/>
    <dgm:cxn modelId="{8A237A66-F775-604F-9FAF-DC80ED09E93F}" type="presParOf" srcId="{9F8F8286-68C6-4549-9CBE-3C72908A6C10}" destId="{703C70C9-F4A3-D748-8DC7-D5E08F965867}" srcOrd="0" destOrd="0" presId="urn:microsoft.com/office/officeart/2011/layout/CircleProcess"/>
    <dgm:cxn modelId="{F932D333-4C3F-8043-997F-2C8F941D731C}" type="presParOf" srcId="{703C70C9-F4A3-D748-8DC7-D5E08F965867}" destId="{D7382D3E-6F29-4974-8F9D-8075582475C6}" srcOrd="0" destOrd="0" presId="urn:microsoft.com/office/officeart/2011/layout/CircleProcess"/>
    <dgm:cxn modelId="{5CD3E4EB-5ABE-3E45-A26F-099A83DA247A}" type="presParOf" srcId="{9F8F8286-68C6-4549-9CBE-3C72908A6C10}" destId="{51DB8640-E68B-4B45-B79F-01D9ECEC16AE}" srcOrd="1" destOrd="0" presId="urn:microsoft.com/office/officeart/2011/layout/CircleProcess"/>
    <dgm:cxn modelId="{FE7D63FC-F453-E649-A0A5-543E36883DEE}" type="presParOf" srcId="{51DB8640-E68B-4B45-B79F-01D9ECEC16AE}" destId="{DB90073F-2185-47A1-B698-F12F814965C4}" srcOrd="0" destOrd="0" presId="urn:microsoft.com/office/officeart/2011/layout/CircleProcess"/>
    <dgm:cxn modelId="{B9C4322E-43D9-0949-B5D9-690CD03C2DB8}" type="presParOf" srcId="{9F8F8286-68C6-4549-9CBE-3C72908A6C10}" destId="{5A57C38F-D386-1343-A6B3-ED6C49B6245A}" srcOrd="2" destOrd="0" presId="urn:microsoft.com/office/officeart/2011/layout/CircleProcess"/>
    <dgm:cxn modelId="{0F46E528-66FB-B042-AC65-2D8EE5C13873}" type="presParOf" srcId="{9F8F8286-68C6-4549-9CBE-3C72908A6C10}" destId="{DB228CE8-1F39-0B4E-BF67-498326C53689}" srcOrd="3" destOrd="0" presId="urn:microsoft.com/office/officeart/2011/layout/CircleProcess"/>
    <dgm:cxn modelId="{1C34E036-5674-4349-A9D3-7ECD5778AC0E}" type="presParOf" srcId="{DB228CE8-1F39-0B4E-BF67-498326C53689}" destId="{2BE9F39C-235E-411C-BF8E-8A13D173AE9E}" srcOrd="0" destOrd="0" presId="urn:microsoft.com/office/officeart/2011/layout/CircleProcess"/>
    <dgm:cxn modelId="{539010D2-D3BE-174A-AF4F-D17F122224E6}" type="presParOf" srcId="{9F8F8286-68C6-4549-9CBE-3C72908A6C10}" destId="{9B147A4C-A27E-D642-A76A-422EE3F090F2}" srcOrd="4" destOrd="0" presId="urn:microsoft.com/office/officeart/2011/layout/CircleProcess"/>
    <dgm:cxn modelId="{F01CC33C-C927-9B45-84B3-1B13F58CF26F}" type="presParOf" srcId="{9B147A4C-A27E-D642-A76A-422EE3F090F2}" destId="{3BE64DAB-3AC6-4A3B-A1E2-9E92E31E6FA5}" srcOrd="0" destOrd="0" presId="urn:microsoft.com/office/officeart/2011/layout/CircleProcess"/>
    <dgm:cxn modelId="{DD90A749-030E-684B-B6D6-03E233C00784}" type="presParOf" srcId="{9F8F8286-68C6-4549-9CBE-3C72908A6C10}" destId="{BC79557B-86D3-D146-8AAF-D88BD43EBF91}" srcOrd="5" destOrd="0" presId="urn:microsoft.com/office/officeart/2011/layout/CircleProcess"/>
    <dgm:cxn modelId="{9F27CDF4-FFE9-B542-B244-D65D3281E3AB}" type="presParOf" srcId="{9F8F8286-68C6-4549-9CBE-3C72908A6C10}" destId="{8914919B-7CB8-F04A-8CCB-74093BBB97C7}" srcOrd="6" destOrd="0" presId="urn:microsoft.com/office/officeart/2011/layout/CircleProcess"/>
    <dgm:cxn modelId="{9EC8F0BE-0A08-1A4D-9BCD-30197AC3C98C}" type="presParOf" srcId="{8914919B-7CB8-F04A-8CCB-74093BBB97C7}" destId="{1F3ABD3F-CEAA-40E1-9225-2D69D88D1AFD}" srcOrd="0" destOrd="0" presId="urn:microsoft.com/office/officeart/2011/layout/CircleProcess"/>
    <dgm:cxn modelId="{5F2C146C-3FCD-E244-A532-770D17AF7FD6}" type="presParOf" srcId="{9F8F8286-68C6-4549-9CBE-3C72908A6C10}" destId="{347AFC5F-7083-B545-8F2F-A4EA3139A497}" srcOrd="7" destOrd="0" presId="urn:microsoft.com/office/officeart/2011/layout/CircleProcess"/>
    <dgm:cxn modelId="{9600E0D3-0798-5141-8470-D3B9ADB3469B}" type="presParOf" srcId="{347AFC5F-7083-B545-8F2F-A4EA3139A497}" destId="{66F3890C-83D3-4C43-9938-3E5E482DE637}" srcOrd="0" destOrd="0" presId="urn:microsoft.com/office/officeart/2011/layout/CircleProcess"/>
    <dgm:cxn modelId="{A43EED06-FC24-FD46-8AE5-18D747A7854F}" type="presParOf" srcId="{9F8F8286-68C6-4549-9CBE-3C72908A6C10}" destId="{C055046A-0396-5646-864F-F2181DBCE0F5}" srcOrd="8" destOrd="0" presId="urn:microsoft.com/office/officeart/2011/layout/CircleProcess"/>
    <dgm:cxn modelId="{A67E2023-ED42-44C7-989A-C46398400D59}" type="presParOf" srcId="{9F8F8286-68C6-4549-9CBE-3C72908A6C10}" destId="{E22AF47E-6A71-4043-B25D-67B56C2C21A0}" srcOrd="9" destOrd="0" presId="urn:microsoft.com/office/officeart/2011/layout/CircleProcess"/>
    <dgm:cxn modelId="{6F9E9825-0FE2-4E85-9F15-F479DD19E3A3}" type="presParOf" srcId="{E22AF47E-6A71-4043-B25D-67B56C2C21A0}" destId="{BDD731B0-50CA-4E29-9754-BDCB1EBC4DBA}" srcOrd="0" destOrd="0" presId="urn:microsoft.com/office/officeart/2011/layout/CircleProcess"/>
    <dgm:cxn modelId="{4B474B31-89F2-40E4-95B7-95F4EEA36182}" type="presParOf" srcId="{9F8F8286-68C6-4549-9CBE-3C72908A6C10}" destId="{1A8FF917-7F6D-4265-8480-A55EF8CCFA77}" srcOrd="10" destOrd="0" presId="urn:microsoft.com/office/officeart/2011/layout/CircleProcess"/>
    <dgm:cxn modelId="{FBF02758-34CF-4EEA-B41D-1E55EB50F883}" type="presParOf" srcId="{1A8FF917-7F6D-4265-8480-A55EF8CCFA77}" destId="{14FE1DC8-1ACC-4C51-8D78-8809CE3D8ACB}" srcOrd="0" destOrd="0" presId="urn:microsoft.com/office/officeart/2011/layout/CircleProcess"/>
    <dgm:cxn modelId="{E87F5976-6A0C-4A20-9A58-C578D7C7C49C}" type="presParOf" srcId="{9F8F8286-68C6-4549-9CBE-3C72908A6C10}" destId="{02216165-2620-4547-AD38-089AA80A0292}" srcOrd="11" destOrd="0" presId="urn:microsoft.com/office/officeart/2011/layout/CircleProcess"/>
    <dgm:cxn modelId="{852168E7-A558-4A29-9B83-0F6E04341005}" type="presParOf" srcId="{9F8F8286-68C6-4549-9CBE-3C72908A6C10}" destId="{E403894A-A6D5-491C-ACAD-0E88054F2A31}" srcOrd="12" destOrd="0" presId="urn:microsoft.com/office/officeart/2011/layout/CircleProcess"/>
    <dgm:cxn modelId="{61E42065-A22E-4C0A-96C1-7E9D8CE0D55E}" type="presParOf" srcId="{E403894A-A6D5-491C-ACAD-0E88054F2A31}" destId="{B691AD74-CB7C-411B-B530-375303D136AA}" srcOrd="0" destOrd="0" presId="urn:microsoft.com/office/officeart/2011/layout/CircleProcess"/>
    <dgm:cxn modelId="{8E20F144-5675-4D25-9B2D-A3B23C1CD453}" type="presParOf" srcId="{9F8F8286-68C6-4549-9CBE-3C72908A6C10}" destId="{4A9C726A-A5F2-4191-AC7F-BEE729D8145F}" srcOrd="13" destOrd="0" presId="urn:microsoft.com/office/officeart/2011/layout/CircleProcess"/>
    <dgm:cxn modelId="{024654D4-BA69-454B-96AA-1F62296B8D8A}" type="presParOf" srcId="{4A9C726A-A5F2-4191-AC7F-BEE729D8145F}" destId="{8E0A8684-00A6-4A21-A804-575A7B187691}" srcOrd="0" destOrd="0" presId="urn:microsoft.com/office/officeart/2011/layout/CircleProcess"/>
    <dgm:cxn modelId="{7462482B-4A4F-4B87-BE04-672EA2D98647}" type="presParOf" srcId="{9F8F8286-68C6-4549-9CBE-3C72908A6C10}" destId="{841AED65-E331-4372-9B23-246A2376DD0E}" srcOrd="14" destOrd="0" presId="urn:microsoft.com/office/officeart/2011/layout/CircleProcess"/>
    <dgm:cxn modelId="{3FA5CE92-9C87-47DB-B253-7AE1756F1E48}" type="presParOf" srcId="{9F8F8286-68C6-4549-9CBE-3C72908A6C10}" destId="{E5EB84FB-DBB0-46BB-9BA9-2F00C1B68EB5}" srcOrd="15" destOrd="0" presId="urn:microsoft.com/office/officeart/2011/layout/CircleProcess"/>
    <dgm:cxn modelId="{83B61A7E-438A-4D69-8B23-BA53D46E2F40}" type="presParOf" srcId="{E5EB84FB-DBB0-46BB-9BA9-2F00C1B68EB5}" destId="{EA7B42BF-893D-4FB3-9F39-7041EDA2C69B}" srcOrd="0" destOrd="0" presId="urn:microsoft.com/office/officeart/2011/layout/CircleProcess"/>
    <dgm:cxn modelId="{7E84DF17-721A-4E5A-A9A4-1386E6B3803B}" type="presParOf" srcId="{9F8F8286-68C6-4549-9CBE-3C72908A6C10}" destId="{22421FC5-B21B-4529-94CE-C5B3D8374DAF}" srcOrd="16" destOrd="0" presId="urn:microsoft.com/office/officeart/2011/layout/CircleProcess"/>
    <dgm:cxn modelId="{78AD9B62-A829-4125-8FD0-D1BFE773309D}" type="presParOf" srcId="{22421FC5-B21B-4529-94CE-C5B3D8374DAF}" destId="{A07BB201-FE5F-4451-BFF1-64798F25C5C1}" srcOrd="0" destOrd="0" presId="urn:microsoft.com/office/officeart/2011/layout/CircleProcess"/>
    <dgm:cxn modelId="{874DE99B-D138-4AA0-9A06-404452BB95CB}" type="presParOf" srcId="{9F8F8286-68C6-4549-9CBE-3C72908A6C10}" destId="{A62FE234-898D-4084-AD56-85E70D2C2E0F}" srcOrd="17" destOrd="0" presId="urn:microsoft.com/office/officeart/2011/layout/CircleProcess"/>
    <dgm:cxn modelId="{F9535984-B090-4512-AB89-7F18AC0F745A}" type="presParOf" srcId="{9F8F8286-68C6-4549-9CBE-3C72908A6C10}" destId="{99728451-9069-4F4E-B5B2-54A29103BC2D}" srcOrd="18" destOrd="0" presId="urn:microsoft.com/office/officeart/2011/layout/CircleProcess"/>
    <dgm:cxn modelId="{7F6F7BDD-16AA-4578-AD6C-51954689C108}" type="presParOf" srcId="{99728451-9069-4F4E-B5B2-54A29103BC2D}" destId="{2800F6E6-7C9D-4AD0-8A95-9F2EECE35CE5}" srcOrd="0" destOrd="0" presId="urn:microsoft.com/office/officeart/2011/layout/CircleProcess"/>
    <dgm:cxn modelId="{1E9BE3DE-A8FF-4AA0-932D-367D9A3F15C0}" type="presParOf" srcId="{9F8F8286-68C6-4549-9CBE-3C72908A6C10}" destId="{DF8EEE90-D97F-4B37-A04B-F5520CF6A9EF}" srcOrd="19" destOrd="0" presId="urn:microsoft.com/office/officeart/2011/layout/CircleProcess"/>
    <dgm:cxn modelId="{C880D0EA-CDE7-4838-A6E1-BDFC1CC63963}" type="presParOf" srcId="{DF8EEE90-D97F-4B37-A04B-F5520CF6A9EF}" destId="{DB418493-11A7-4203-8111-DACEBAA162ED}" srcOrd="0" destOrd="0" presId="urn:microsoft.com/office/officeart/2011/layout/CircleProcess"/>
    <dgm:cxn modelId="{25AC23A3-E1E8-4479-B9EA-6F841DB73989}" type="presParOf" srcId="{9F8F8286-68C6-4549-9CBE-3C72908A6C10}" destId="{035DCACE-955D-425D-99A7-051BCD2BF7DB}" srcOrd="20"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82D3E-6F29-4974-8F9D-8075582475C6}">
      <dsp:nvSpPr>
        <dsp:cNvPr id="0" name=""/>
        <dsp:cNvSpPr/>
      </dsp:nvSpPr>
      <dsp:spPr>
        <a:xfrm>
          <a:off x="9311992" y="1292125"/>
          <a:ext cx="1439167" cy="1438727"/>
        </a:xfrm>
        <a:prstGeom prst="ellipse">
          <a:avLst/>
        </a:prstGeom>
        <a:gradFill rotWithShape="0">
          <a:gsLst>
            <a:gs pos="0">
              <a:schemeClr val="accent1">
                <a:shade val="50000"/>
                <a:hueOff val="0"/>
                <a:satOff val="0"/>
                <a:lumOff val="0"/>
                <a:alphaOff val="0"/>
                <a:tint val="65000"/>
                <a:shade val="92000"/>
                <a:satMod val="130000"/>
              </a:schemeClr>
            </a:gs>
            <a:gs pos="45000">
              <a:schemeClr val="accent1">
                <a:shade val="50000"/>
                <a:hueOff val="0"/>
                <a:satOff val="0"/>
                <a:lumOff val="0"/>
                <a:alphaOff val="0"/>
                <a:tint val="60000"/>
                <a:shade val="99000"/>
                <a:satMod val="120000"/>
              </a:schemeClr>
            </a:gs>
            <a:gs pos="100000">
              <a:schemeClr val="accent1">
                <a:shade val="5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90073F-2185-47A1-B698-F12F814965C4}">
      <dsp:nvSpPr>
        <dsp:cNvPr id="0" name=""/>
        <dsp:cNvSpPr/>
      </dsp:nvSpPr>
      <dsp:spPr>
        <a:xfrm>
          <a:off x="9360886" y="1340091"/>
          <a:ext cx="1342443" cy="1342795"/>
        </a:xfrm>
        <a:prstGeom prst="ellipse">
          <a:avLst/>
        </a:prstGeom>
        <a:solidFill>
          <a:schemeClr val="lt1">
            <a:alpha val="90000"/>
            <a:hueOff val="0"/>
            <a:satOff val="0"/>
            <a:lumOff val="0"/>
            <a:alphaOff val="0"/>
          </a:schemeClr>
        </a:solidFill>
        <a:ln w="12700"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Removing Outliers</a:t>
          </a:r>
        </a:p>
      </dsp:txBody>
      <dsp:txXfrm>
        <a:off x="9552208" y="1531955"/>
        <a:ext cx="958736" cy="959067"/>
      </dsp:txXfrm>
    </dsp:sp>
    <dsp:sp modelId="{2BE9F39C-235E-411C-BF8E-8A13D173AE9E}">
      <dsp:nvSpPr>
        <dsp:cNvPr id="0" name=""/>
        <dsp:cNvSpPr/>
      </dsp:nvSpPr>
      <dsp:spPr>
        <a:xfrm rot="2700000">
          <a:off x="7825710" y="1291963"/>
          <a:ext cx="1438798" cy="1438798"/>
        </a:xfrm>
        <a:prstGeom prst="teardrop">
          <a:avLst>
            <a:gd name="adj" fmla="val 100000"/>
          </a:avLst>
        </a:prstGeom>
        <a:gradFill rotWithShape="0">
          <a:gsLst>
            <a:gs pos="0">
              <a:schemeClr val="accent1">
                <a:shade val="50000"/>
                <a:hueOff val="-215326"/>
                <a:satOff val="-5916"/>
                <a:lumOff val="13606"/>
                <a:alphaOff val="0"/>
                <a:tint val="65000"/>
                <a:shade val="92000"/>
                <a:satMod val="130000"/>
              </a:schemeClr>
            </a:gs>
            <a:gs pos="45000">
              <a:schemeClr val="accent1">
                <a:shade val="50000"/>
                <a:hueOff val="-215326"/>
                <a:satOff val="-5916"/>
                <a:lumOff val="13606"/>
                <a:alphaOff val="0"/>
                <a:tint val="60000"/>
                <a:shade val="99000"/>
                <a:satMod val="120000"/>
              </a:schemeClr>
            </a:gs>
            <a:gs pos="100000">
              <a:schemeClr val="accent1">
                <a:shade val="50000"/>
                <a:hueOff val="-215326"/>
                <a:satOff val="-5916"/>
                <a:lumOff val="13606"/>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BE64DAB-3AC6-4A3B-A1E2-9E92E31E6FA5}">
      <dsp:nvSpPr>
        <dsp:cNvPr id="0" name=""/>
        <dsp:cNvSpPr/>
      </dsp:nvSpPr>
      <dsp:spPr>
        <a:xfrm>
          <a:off x="7873887" y="1340091"/>
          <a:ext cx="1342443" cy="1342795"/>
        </a:xfrm>
        <a:prstGeom prst="ellipse">
          <a:avLst/>
        </a:prstGeom>
        <a:solidFill>
          <a:schemeClr val="lt1">
            <a:alpha val="90000"/>
            <a:hueOff val="0"/>
            <a:satOff val="0"/>
            <a:lumOff val="0"/>
            <a:alphaOff val="0"/>
          </a:schemeClr>
        </a:solidFill>
        <a:ln w="12700" cap="flat" cmpd="sng" algn="ctr">
          <a:solidFill>
            <a:schemeClr val="accent1">
              <a:shade val="50000"/>
              <a:hueOff val="-215326"/>
              <a:satOff val="-5916"/>
              <a:lumOff val="136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Filter Data for Analysis</a:t>
          </a:r>
        </a:p>
      </dsp:txBody>
      <dsp:txXfrm>
        <a:off x="8065209" y="1531955"/>
        <a:ext cx="958736" cy="959067"/>
      </dsp:txXfrm>
    </dsp:sp>
    <dsp:sp modelId="{1F3ABD3F-CEAA-40E1-9225-2D69D88D1AFD}">
      <dsp:nvSpPr>
        <dsp:cNvPr id="0" name=""/>
        <dsp:cNvSpPr/>
      </dsp:nvSpPr>
      <dsp:spPr>
        <a:xfrm rot="2700000">
          <a:off x="6339775" y="1291963"/>
          <a:ext cx="1438798" cy="1438798"/>
        </a:xfrm>
        <a:prstGeom prst="teardrop">
          <a:avLst>
            <a:gd name="adj" fmla="val 100000"/>
          </a:avLst>
        </a:prstGeom>
        <a:gradFill rotWithShape="0">
          <a:gsLst>
            <a:gs pos="0">
              <a:schemeClr val="accent1">
                <a:shade val="50000"/>
                <a:hueOff val="-430651"/>
                <a:satOff val="-11831"/>
                <a:lumOff val="27211"/>
                <a:alphaOff val="0"/>
                <a:tint val="65000"/>
                <a:shade val="92000"/>
                <a:satMod val="130000"/>
              </a:schemeClr>
            </a:gs>
            <a:gs pos="45000">
              <a:schemeClr val="accent1">
                <a:shade val="50000"/>
                <a:hueOff val="-430651"/>
                <a:satOff val="-11831"/>
                <a:lumOff val="27211"/>
                <a:alphaOff val="0"/>
                <a:tint val="60000"/>
                <a:shade val="99000"/>
                <a:satMod val="120000"/>
              </a:schemeClr>
            </a:gs>
            <a:gs pos="100000">
              <a:schemeClr val="accent1">
                <a:shade val="50000"/>
                <a:hueOff val="-430651"/>
                <a:satOff val="-11831"/>
                <a:lumOff val="27211"/>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6F3890C-83D3-4C43-9938-3E5E482DE637}">
      <dsp:nvSpPr>
        <dsp:cNvPr id="0" name=""/>
        <dsp:cNvSpPr/>
      </dsp:nvSpPr>
      <dsp:spPr>
        <a:xfrm>
          <a:off x="6386889" y="1340091"/>
          <a:ext cx="1342443" cy="1342795"/>
        </a:xfrm>
        <a:prstGeom prst="ellipse">
          <a:avLst/>
        </a:prstGeom>
        <a:solidFill>
          <a:schemeClr val="lt1">
            <a:alpha val="90000"/>
            <a:hueOff val="0"/>
            <a:satOff val="0"/>
            <a:lumOff val="0"/>
            <a:alphaOff val="0"/>
          </a:schemeClr>
        </a:solidFill>
        <a:ln w="12700" cap="flat" cmpd="sng" algn="ctr">
          <a:solidFill>
            <a:schemeClr val="accent1">
              <a:shade val="50000"/>
              <a:hueOff val="-430651"/>
              <a:satOff val="-11831"/>
              <a:lumOff val="2721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Correcting data types and deriving new columns</a:t>
          </a:r>
        </a:p>
      </dsp:txBody>
      <dsp:txXfrm>
        <a:off x="6579274" y="1531955"/>
        <a:ext cx="958736" cy="959067"/>
      </dsp:txXfrm>
    </dsp:sp>
    <dsp:sp modelId="{BDD731B0-50CA-4E29-9754-BDCB1EBC4DBA}">
      <dsp:nvSpPr>
        <dsp:cNvPr id="0" name=""/>
        <dsp:cNvSpPr/>
      </dsp:nvSpPr>
      <dsp:spPr>
        <a:xfrm rot="2700000">
          <a:off x="4852776" y="1291963"/>
          <a:ext cx="1438798" cy="1438798"/>
        </a:xfrm>
        <a:prstGeom prst="teardrop">
          <a:avLst>
            <a:gd name="adj" fmla="val 100000"/>
          </a:avLst>
        </a:prstGeom>
        <a:gradFill rotWithShape="0">
          <a:gsLst>
            <a:gs pos="0">
              <a:schemeClr val="accent1">
                <a:shade val="50000"/>
                <a:hueOff val="-645977"/>
                <a:satOff val="-17747"/>
                <a:lumOff val="40817"/>
                <a:alphaOff val="0"/>
                <a:tint val="65000"/>
                <a:shade val="92000"/>
                <a:satMod val="130000"/>
              </a:schemeClr>
            </a:gs>
            <a:gs pos="45000">
              <a:schemeClr val="accent1">
                <a:shade val="50000"/>
                <a:hueOff val="-645977"/>
                <a:satOff val="-17747"/>
                <a:lumOff val="40817"/>
                <a:alphaOff val="0"/>
                <a:tint val="60000"/>
                <a:shade val="99000"/>
                <a:satMod val="120000"/>
              </a:schemeClr>
            </a:gs>
            <a:gs pos="100000">
              <a:schemeClr val="accent1">
                <a:shade val="50000"/>
                <a:hueOff val="-645977"/>
                <a:satOff val="-17747"/>
                <a:lumOff val="40817"/>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4FE1DC8-1ACC-4C51-8D78-8809CE3D8ACB}">
      <dsp:nvSpPr>
        <dsp:cNvPr id="0" name=""/>
        <dsp:cNvSpPr/>
      </dsp:nvSpPr>
      <dsp:spPr>
        <a:xfrm>
          <a:off x="4900953" y="1340091"/>
          <a:ext cx="1342443" cy="1342795"/>
        </a:xfrm>
        <a:prstGeom prst="ellipse">
          <a:avLst/>
        </a:prstGeom>
        <a:solidFill>
          <a:schemeClr val="lt1">
            <a:alpha val="90000"/>
            <a:hueOff val="0"/>
            <a:satOff val="0"/>
            <a:lumOff val="0"/>
            <a:alphaOff val="0"/>
          </a:schemeClr>
        </a:solidFill>
        <a:ln w="12700" cap="flat" cmpd="sng" algn="ctr">
          <a:solidFill>
            <a:schemeClr val="accent1">
              <a:shade val="50000"/>
              <a:hueOff val="-645977"/>
              <a:satOff val="-17747"/>
              <a:lumOff val="4081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Removing columns - unnecessary for the current analysis.</a:t>
          </a:r>
        </a:p>
      </dsp:txBody>
      <dsp:txXfrm>
        <a:off x="5092275" y="1531955"/>
        <a:ext cx="958736" cy="959067"/>
      </dsp:txXfrm>
    </dsp:sp>
    <dsp:sp modelId="{B691AD74-CB7C-411B-B530-375303D136AA}">
      <dsp:nvSpPr>
        <dsp:cNvPr id="0" name=""/>
        <dsp:cNvSpPr/>
      </dsp:nvSpPr>
      <dsp:spPr>
        <a:xfrm rot="2700000">
          <a:off x="3365778" y="1291963"/>
          <a:ext cx="1438798" cy="1438798"/>
        </a:xfrm>
        <a:prstGeom prst="teardrop">
          <a:avLst>
            <a:gd name="adj" fmla="val 100000"/>
          </a:avLst>
        </a:prstGeom>
        <a:gradFill rotWithShape="0">
          <a:gsLst>
            <a:gs pos="0">
              <a:schemeClr val="accent1">
                <a:shade val="50000"/>
                <a:hueOff val="-645977"/>
                <a:satOff val="-17747"/>
                <a:lumOff val="40817"/>
                <a:alphaOff val="0"/>
                <a:tint val="65000"/>
                <a:shade val="92000"/>
                <a:satMod val="130000"/>
              </a:schemeClr>
            </a:gs>
            <a:gs pos="45000">
              <a:schemeClr val="accent1">
                <a:shade val="50000"/>
                <a:hueOff val="-645977"/>
                <a:satOff val="-17747"/>
                <a:lumOff val="40817"/>
                <a:alphaOff val="0"/>
                <a:tint val="60000"/>
                <a:shade val="99000"/>
                <a:satMod val="120000"/>
              </a:schemeClr>
            </a:gs>
            <a:gs pos="100000">
              <a:schemeClr val="accent1">
                <a:shade val="50000"/>
                <a:hueOff val="-645977"/>
                <a:satOff val="-17747"/>
                <a:lumOff val="40817"/>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E0A8684-00A6-4A21-A804-575A7B187691}">
      <dsp:nvSpPr>
        <dsp:cNvPr id="0" name=""/>
        <dsp:cNvSpPr/>
      </dsp:nvSpPr>
      <dsp:spPr>
        <a:xfrm>
          <a:off x="3413955" y="1340091"/>
          <a:ext cx="1342443" cy="1342795"/>
        </a:xfrm>
        <a:prstGeom prst="ellipse">
          <a:avLst/>
        </a:prstGeom>
        <a:solidFill>
          <a:schemeClr val="lt1">
            <a:alpha val="90000"/>
            <a:hueOff val="0"/>
            <a:satOff val="0"/>
            <a:lumOff val="0"/>
            <a:alphaOff val="0"/>
          </a:schemeClr>
        </a:solidFill>
        <a:ln w="12700" cap="flat" cmpd="sng" algn="ctr">
          <a:solidFill>
            <a:schemeClr val="accent1">
              <a:shade val="50000"/>
              <a:hueOff val="-645977"/>
              <a:satOff val="-17747"/>
              <a:lumOff val="4081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Removing Duplicate Data</a:t>
          </a:r>
        </a:p>
      </dsp:txBody>
      <dsp:txXfrm>
        <a:off x="3605277" y="1531955"/>
        <a:ext cx="958736" cy="959067"/>
      </dsp:txXfrm>
    </dsp:sp>
    <dsp:sp modelId="{EA7B42BF-893D-4FB3-9F39-7041EDA2C69B}">
      <dsp:nvSpPr>
        <dsp:cNvPr id="0" name=""/>
        <dsp:cNvSpPr/>
      </dsp:nvSpPr>
      <dsp:spPr>
        <a:xfrm rot="2700000">
          <a:off x="1879842" y="1291963"/>
          <a:ext cx="1438798" cy="1438798"/>
        </a:xfrm>
        <a:prstGeom prst="teardrop">
          <a:avLst>
            <a:gd name="adj" fmla="val 100000"/>
          </a:avLst>
        </a:prstGeom>
        <a:gradFill rotWithShape="0">
          <a:gsLst>
            <a:gs pos="0">
              <a:schemeClr val="accent1">
                <a:shade val="50000"/>
                <a:hueOff val="-430651"/>
                <a:satOff val="-11831"/>
                <a:lumOff val="27211"/>
                <a:alphaOff val="0"/>
                <a:tint val="65000"/>
                <a:shade val="92000"/>
                <a:satMod val="130000"/>
              </a:schemeClr>
            </a:gs>
            <a:gs pos="45000">
              <a:schemeClr val="accent1">
                <a:shade val="50000"/>
                <a:hueOff val="-430651"/>
                <a:satOff val="-11831"/>
                <a:lumOff val="27211"/>
                <a:alphaOff val="0"/>
                <a:tint val="60000"/>
                <a:shade val="99000"/>
                <a:satMod val="120000"/>
              </a:schemeClr>
            </a:gs>
            <a:gs pos="100000">
              <a:schemeClr val="accent1">
                <a:shade val="50000"/>
                <a:hueOff val="-430651"/>
                <a:satOff val="-11831"/>
                <a:lumOff val="27211"/>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7BB201-FE5F-4451-BFF1-64798F25C5C1}">
      <dsp:nvSpPr>
        <dsp:cNvPr id="0" name=""/>
        <dsp:cNvSpPr/>
      </dsp:nvSpPr>
      <dsp:spPr>
        <a:xfrm>
          <a:off x="1926956" y="1340091"/>
          <a:ext cx="1342443" cy="1342795"/>
        </a:xfrm>
        <a:prstGeom prst="ellipse">
          <a:avLst/>
        </a:prstGeom>
        <a:solidFill>
          <a:schemeClr val="lt1">
            <a:alpha val="90000"/>
            <a:hueOff val="0"/>
            <a:satOff val="0"/>
            <a:lumOff val="0"/>
            <a:alphaOff val="0"/>
          </a:schemeClr>
        </a:solidFill>
        <a:ln w="12700" cap="flat" cmpd="sng" algn="ctr">
          <a:solidFill>
            <a:schemeClr val="accent1">
              <a:shade val="50000"/>
              <a:hueOff val="-430651"/>
              <a:satOff val="-11831"/>
              <a:lumOff val="2721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Removing or Treating Null value Columns</a:t>
          </a:r>
        </a:p>
      </dsp:txBody>
      <dsp:txXfrm>
        <a:off x="2119341" y="1531955"/>
        <a:ext cx="958736" cy="959067"/>
      </dsp:txXfrm>
    </dsp:sp>
    <dsp:sp modelId="{2800F6E6-7C9D-4AD0-8A95-9F2EECE35CE5}">
      <dsp:nvSpPr>
        <dsp:cNvPr id="0" name=""/>
        <dsp:cNvSpPr/>
      </dsp:nvSpPr>
      <dsp:spPr>
        <a:xfrm rot="2700000">
          <a:off x="392843" y="1291963"/>
          <a:ext cx="1438798" cy="1438798"/>
        </a:xfrm>
        <a:prstGeom prst="teardrop">
          <a:avLst>
            <a:gd name="adj" fmla="val 100000"/>
          </a:avLst>
        </a:prstGeom>
        <a:gradFill rotWithShape="0">
          <a:gsLst>
            <a:gs pos="0">
              <a:schemeClr val="accent1">
                <a:shade val="50000"/>
                <a:hueOff val="-215326"/>
                <a:satOff val="-5916"/>
                <a:lumOff val="13606"/>
                <a:alphaOff val="0"/>
                <a:tint val="65000"/>
                <a:shade val="92000"/>
                <a:satMod val="130000"/>
              </a:schemeClr>
            </a:gs>
            <a:gs pos="45000">
              <a:schemeClr val="accent1">
                <a:shade val="50000"/>
                <a:hueOff val="-215326"/>
                <a:satOff val="-5916"/>
                <a:lumOff val="13606"/>
                <a:alphaOff val="0"/>
                <a:tint val="60000"/>
                <a:shade val="99000"/>
                <a:satMod val="120000"/>
              </a:schemeClr>
            </a:gs>
            <a:gs pos="100000">
              <a:schemeClr val="accent1">
                <a:shade val="50000"/>
                <a:hueOff val="-215326"/>
                <a:satOff val="-5916"/>
                <a:lumOff val="13606"/>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418493-11A7-4203-8111-DACEBAA162ED}">
      <dsp:nvSpPr>
        <dsp:cNvPr id="0" name=""/>
        <dsp:cNvSpPr/>
      </dsp:nvSpPr>
      <dsp:spPr>
        <a:xfrm>
          <a:off x="441020" y="1340091"/>
          <a:ext cx="1342443" cy="1342795"/>
        </a:xfrm>
        <a:prstGeom prst="ellipse">
          <a:avLst/>
        </a:prstGeom>
        <a:solidFill>
          <a:schemeClr val="lt1">
            <a:alpha val="90000"/>
            <a:hueOff val="0"/>
            <a:satOff val="0"/>
            <a:lumOff val="0"/>
            <a:alphaOff val="0"/>
          </a:schemeClr>
        </a:solidFill>
        <a:ln w="12700" cap="flat" cmpd="sng" algn="ctr">
          <a:solidFill>
            <a:schemeClr val="accent1">
              <a:shade val="50000"/>
              <a:hueOff val="-215326"/>
              <a:satOff val="-5916"/>
              <a:lumOff val="136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Importing the Data</a:t>
          </a:r>
        </a:p>
      </dsp:txBody>
      <dsp:txXfrm>
        <a:off x="632343" y="1531955"/>
        <a:ext cx="958736" cy="959067"/>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24/07/24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24/07/24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47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24/07/24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33011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24/07/24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30637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24/07/24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87789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24/07/24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98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24/07/24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80062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24/07/24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35652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24/07/24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91673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8C9E9E-0463-460F-9554-A68E93E25788}" type="datetimeFigureOut">
              <a:rPr lang="en-IN" smtClean="0"/>
              <a:t>24/07/24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04968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8C9E9E-0463-460F-9554-A68E93E25788}" type="datetimeFigureOut">
              <a:rPr lang="en-IN" smtClean="0"/>
              <a:t>24/07/24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92252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24/07/24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47350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8C9E9E-0463-460F-9554-A68E93E25788}" type="datetimeFigureOut">
              <a:rPr lang="en-IN" smtClean="0"/>
              <a:t>24/07/24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8BDDFC-DF2F-47D5-949C-FB2202249C9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8644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23.jpeg"/><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4F37C0-0A0B-ADE8-BAE1-C482D1D26739}"/>
              </a:ext>
            </a:extLst>
          </p:cNvPr>
          <p:cNvSpPr txBox="1"/>
          <p:nvPr/>
        </p:nvSpPr>
        <p:spPr>
          <a:xfrm>
            <a:off x="5289754" y="639097"/>
            <a:ext cx="6253317" cy="368601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8000" spc="-50">
                <a:solidFill>
                  <a:schemeClr val="tx1">
                    <a:lumMod val="85000"/>
                    <a:lumOff val="15000"/>
                  </a:schemeClr>
                </a:solidFill>
                <a:latin typeface="+mj-lt"/>
                <a:ea typeface="+mj-ea"/>
                <a:cs typeface="+mj-cs"/>
              </a:rPr>
              <a:t>Lending Club Case Study</a:t>
            </a:r>
          </a:p>
        </p:txBody>
      </p:sp>
      <p:sp>
        <p:nvSpPr>
          <p:cNvPr id="2" name="TextBox 1">
            <a:extLst>
              <a:ext uri="{FF2B5EF4-FFF2-40B4-BE49-F238E27FC236}">
                <a16:creationId xmlns:a16="http://schemas.microsoft.com/office/drawing/2014/main" id="{B7D4D746-C6AF-995E-DE25-43974DABF967}"/>
              </a:ext>
            </a:extLst>
          </p:cNvPr>
          <p:cNvSpPr txBox="1"/>
          <p:nvPr/>
        </p:nvSpPr>
        <p:spPr>
          <a:xfrm>
            <a:off x="5289753" y="4455621"/>
            <a:ext cx="6269347" cy="1238616"/>
          </a:xfrm>
          <a:prstGeom prst="rect">
            <a:avLst/>
          </a:prstGeom>
        </p:spPr>
        <p:txBody>
          <a:bodyPr vert="horz" lIns="91440" tIns="45720" rIns="91440" bIns="45720" rtlCol="0">
            <a:normAutofit/>
          </a:bodyPr>
          <a:lstStyle/>
          <a:p>
            <a:pPr defTabSz="914400">
              <a:lnSpc>
                <a:spcPct val="90000"/>
              </a:lnSpc>
              <a:spcBef>
                <a:spcPts val="1200"/>
              </a:spcBef>
              <a:spcAft>
                <a:spcPts val="200"/>
              </a:spcAft>
              <a:buClr>
                <a:schemeClr val="accent1"/>
              </a:buClr>
              <a:buSzPct val="100000"/>
            </a:pPr>
            <a:r>
              <a:rPr lang="en-US" sz="2400" cap="all" spc="200">
                <a:solidFill>
                  <a:schemeClr val="tx1">
                    <a:lumMod val="85000"/>
                    <a:lumOff val="15000"/>
                  </a:schemeClr>
                </a:solidFill>
                <a:latin typeface="+mj-lt"/>
              </a:rPr>
              <a:t>EXPLORATORY DATA ANALYSIS</a:t>
            </a:r>
          </a:p>
        </p:txBody>
      </p:sp>
      <p:pic>
        <p:nvPicPr>
          <p:cNvPr id="15" name="Graphic 14" descr="Bank Solid">
            <a:extLst>
              <a:ext uri="{FF2B5EF4-FFF2-40B4-BE49-F238E27FC236}">
                <a16:creationId xmlns:a16="http://schemas.microsoft.com/office/drawing/2014/main" id="{2A6A7D20-1186-B39D-EC06-795FF22A0C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20" name="Straight Connector 19">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TextBox 10">
            <a:extLst>
              <a:ext uri="{FF2B5EF4-FFF2-40B4-BE49-F238E27FC236}">
                <a16:creationId xmlns:a16="http://schemas.microsoft.com/office/drawing/2014/main" id="{B21B83CA-F95E-7E4F-E5A2-FEC917EC55A8}"/>
              </a:ext>
            </a:extLst>
          </p:cNvPr>
          <p:cNvSpPr txBox="1"/>
          <p:nvPr/>
        </p:nvSpPr>
        <p:spPr>
          <a:xfrm>
            <a:off x="1281509" y="5165806"/>
            <a:ext cx="3489158" cy="907941"/>
          </a:xfrm>
          <a:prstGeom prst="rect">
            <a:avLst/>
          </a:prstGeom>
          <a:noFill/>
        </p:spPr>
        <p:txBody>
          <a:bodyPr wrap="square" rtlCol="0">
            <a:spAutoFit/>
          </a:bodyPr>
          <a:lstStyle/>
          <a:p>
            <a:pPr>
              <a:spcAft>
                <a:spcPts val="600"/>
              </a:spcAft>
            </a:pPr>
            <a:r>
              <a:rPr lang="en-IN" sz="2400" dirty="0">
                <a:solidFill>
                  <a:schemeClr val="tx1">
                    <a:lumMod val="65000"/>
                    <a:lumOff val="35000"/>
                  </a:schemeClr>
                </a:solidFill>
                <a:latin typeface="Lucida Sans" panose="020B0602030504020204" pitchFamily="34" charset="0"/>
              </a:rPr>
              <a:t>SWAPNIL KELKAR</a:t>
            </a:r>
            <a:endParaRPr lang="en-IN" sz="2400">
              <a:solidFill>
                <a:schemeClr val="tx1">
                  <a:lumMod val="65000"/>
                  <a:lumOff val="35000"/>
                </a:schemeClr>
              </a:solidFill>
              <a:latin typeface="Lucida Sans" panose="020B0602030504020204" pitchFamily="34" charset="0"/>
            </a:endParaRPr>
          </a:p>
          <a:p>
            <a:pPr>
              <a:spcAft>
                <a:spcPts val="600"/>
              </a:spcAft>
            </a:pPr>
            <a:r>
              <a:rPr lang="en-IN" sz="2400" dirty="0">
                <a:solidFill>
                  <a:schemeClr val="tx1">
                    <a:lumMod val="65000"/>
                    <a:lumOff val="35000"/>
                  </a:schemeClr>
                </a:solidFill>
                <a:latin typeface="Lucida Sans" panose="020B0602030504020204" pitchFamily="34" charset="0"/>
              </a:rPr>
              <a:t>KRITIKA SINGH</a:t>
            </a:r>
            <a:endParaRPr lang="en-IN" sz="2400">
              <a:solidFill>
                <a:schemeClr val="tx1">
                  <a:lumMod val="65000"/>
                  <a:lumOff val="35000"/>
                </a:schemeClr>
              </a:solidFill>
              <a:latin typeface="Lucida Sans" panose="020B0602030504020204" pitchFamily="34" charset="0"/>
            </a:endParaRP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a:xfrm>
            <a:off x="492370" y="605896"/>
            <a:ext cx="3084844" cy="5646208"/>
          </a:xfrm>
        </p:spPr>
        <p:txBody>
          <a:bodyPr anchor="ctr">
            <a:normAutofit/>
          </a:bodyPr>
          <a:lstStyle/>
          <a:p>
            <a:r>
              <a:rPr lang="en-IN" sz="3600" dirty="0">
                <a:solidFill>
                  <a:srgbClr val="FFFFFF"/>
                </a:solidFill>
              </a:rPr>
              <a:t>Bivariate Analysis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4742016" y="605896"/>
            <a:ext cx="6413663" cy="5646208"/>
          </a:xfrm>
        </p:spPr>
        <p:txBody>
          <a:bodyPr anchor="ctr">
            <a:normAutofit/>
          </a:bodyPr>
          <a:lstStyle/>
          <a:p>
            <a:pPr algn="l"/>
            <a:r>
              <a:rPr lang="en-IN" b="0" i="0" dirty="0">
                <a:effectLst/>
                <a:highlight>
                  <a:srgbClr val="FFFFFF"/>
                </a:highlight>
                <a:latin typeface="-apple-system"/>
              </a:rPr>
              <a:t>The following bivariate analysis will be considered:</a:t>
            </a:r>
          </a:p>
          <a:p>
            <a:pPr algn="l">
              <a:buFont typeface="+mj-lt"/>
              <a:buAutoNum type="arabicPeriod"/>
            </a:pPr>
            <a:r>
              <a:rPr lang="en-IN" b="0" i="0" dirty="0">
                <a:effectLst/>
                <a:highlight>
                  <a:srgbClr val="FFFFFF"/>
                </a:highlight>
                <a:latin typeface="-apple-system"/>
              </a:rPr>
              <a:t> Quantitative Variables</a:t>
            </a:r>
          </a:p>
          <a:p>
            <a:pPr marL="800100" lvl="1" indent="-342900" algn="l">
              <a:buFont typeface="+mj-lt"/>
              <a:buAutoNum type="alphaUcPeriod"/>
            </a:pPr>
            <a:r>
              <a:rPr lang="en-IN" b="0" i="0" dirty="0">
                <a:effectLst/>
                <a:highlight>
                  <a:srgbClr val="FFFFFF"/>
                </a:highlight>
                <a:latin typeface="-apple-system"/>
              </a:rPr>
              <a:t>Loan Amount vs Loan Status (</a:t>
            </a:r>
            <a:r>
              <a:rPr lang="en-IN" b="0" i="0" dirty="0" err="1">
                <a:effectLst/>
                <a:highlight>
                  <a:srgbClr val="FFFFFF"/>
                </a:highlight>
                <a:latin typeface="-apple-system"/>
              </a:rPr>
              <a:t>loan_amnt</a:t>
            </a:r>
            <a:r>
              <a:rPr lang="en-IN" b="0" i="0" dirty="0">
                <a:effectLst/>
                <a:highlight>
                  <a:srgbClr val="FFFFFF"/>
                </a:highlight>
                <a:latin typeface="-apple-system"/>
              </a:rPr>
              <a:t> vs </a:t>
            </a:r>
            <a:r>
              <a:rPr lang="en-IN" b="0" i="0" dirty="0" err="1">
                <a:effectLst/>
                <a:highlight>
                  <a:srgbClr val="FFFFFF"/>
                </a:highlight>
                <a:latin typeface="-apple-system"/>
              </a:rPr>
              <a:t>loan_status</a:t>
            </a:r>
            <a:r>
              <a:rPr lang="en-IN" b="0" i="0" dirty="0">
                <a:effectLst/>
                <a:highlight>
                  <a:srgbClr val="FFFFFF"/>
                </a:highlight>
                <a:latin typeface="-apple-system"/>
              </a:rPr>
              <a:t>)</a:t>
            </a:r>
          </a:p>
          <a:p>
            <a:pPr marL="742950" lvl="1" indent="-285750" algn="l">
              <a:buFont typeface="+mj-lt"/>
              <a:buAutoNum type="alphaUcPeriod"/>
            </a:pPr>
            <a:r>
              <a:rPr lang="en-IN" b="0" i="0" dirty="0">
                <a:effectLst/>
                <a:highlight>
                  <a:srgbClr val="FFFFFF"/>
                </a:highlight>
                <a:latin typeface="-apple-system"/>
              </a:rPr>
              <a:t>Interest Rate vs Loan Status (</a:t>
            </a:r>
            <a:r>
              <a:rPr lang="en-IN" b="0" i="0" dirty="0" err="1">
                <a:effectLst/>
                <a:highlight>
                  <a:srgbClr val="FFFFFF"/>
                </a:highlight>
                <a:latin typeface="-apple-system"/>
              </a:rPr>
              <a:t>int_rate</a:t>
            </a:r>
            <a:r>
              <a:rPr lang="en-IN" b="0" i="0" dirty="0">
                <a:effectLst/>
                <a:highlight>
                  <a:srgbClr val="FFFFFF"/>
                </a:highlight>
                <a:latin typeface="-apple-system"/>
              </a:rPr>
              <a:t> vs </a:t>
            </a:r>
            <a:r>
              <a:rPr lang="en-IN" b="0" i="0" dirty="0" err="1">
                <a:effectLst/>
                <a:highlight>
                  <a:srgbClr val="FFFFFF"/>
                </a:highlight>
                <a:latin typeface="-apple-system"/>
              </a:rPr>
              <a:t>loan_status</a:t>
            </a:r>
            <a:r>
              <a:rPr lang="en-IN" b="0" i="0" dirty="0">
                <a:effectLst/>
                <a:highlight>
                  <a:srgbClr val="FFFFFF"/>
                </a:highlight>
                <a:latin typeface="-apple-system"/>
              </a:rPr>
              <a:t>)</a:t>
            </a:r>
          </a:p>
          <a:p>
            <a:pPr marL="742950" lvl="1" indent="-285750" algn="l">
              <a:buFont typeface="+mj-lt"/>
              <a:buAutoNum type="alphaUcPeriod"/>
            </a:pPr>
            <a:r>
              <a:rPr lang="en-IN" b="0" i="0" dirty="0">
                <a:effectLst/>
                <a:highlight>
                  <a:srgbClr val="FFFFFF"/>
                </a:highlight>
                <a:latin typeface="-apple-system"/>
              </a:rPr>
              <a:t>Annual Income vs Loan Status (</a:t>
            </a:r>
            <a:r>
              <a:rPr lang="en-IN" b="0" i="0" dirty="0" err="1">
                <a:effectLst/>
                <a:highlight>
                  <a:srgbClr val="FFFFFF"/>
                </a:highlight>
                <a:latin typeface="-apple-system"/>
              </a:rPr>
              <a:t>annual_inc</a:t>
            </a:r>
            <a:r>
              <a:rPr lang="en-IN" b="0" i="0" dirty="0">
                <a:effectLst/>
                <a:highlight>
                  <a:srgbClr val="FFFFFF"/>
                </a:highlight>
                <a:latin typeface="-apple-system"/>
              </a:rPr>
              <a:t> vs </a:t>
            </a:r>
            <a:r>
              <a:rPr lang="en-IN" b="0" i="0" dirty="0" err="1">
                <a:effectLst/>
                <a:highlight>
                  <a:srgbClr val="FFFFFF"/>
                </a:highlight>
                <a:latin typeface="-apple-system"/>
              </a:rPr>
              <a:t>loan_status</a:t>
            </a:r>
            <a:r>
              <a:rPr lang="en-IN" b="0" i="0" dirty="0">
                <a:effectLst/>
                <a:highlight>
                  <a:srgbClr val="FFFFFF"/>
                </a:highlight>
                <a:latin typeface="-apple-system"/>
              </a:rPr>
              <a:t>)</a:t>
            </a:r>
          </a:p>
          <a:p>
            <a:pPr marL="742950" lvl="1" indent="-285750" algn="l">
              <a:buFont typeface="+mj-lt"/>
              <a:buAutoNum type="alphaUcPeriod"/>
            </a:pPr>
            <a:r>
              <a:rPr lang="en-IN" b="0" i="0" dirty="0">
                <a:effectLst/>
                <a:highlight>
                  <a:srgbClr val="FFFFFF"/>
                </a:highlight>
                <a:latin typeface="-apple-system"/>
              </a:rPr>
              <a:t>Debt-to-Income Ratio vs Loan Status (</a:t>
            </a:r>
            <a:r>
              <a:rPr lang="en-IN" b="0" i="0" dirty="0" err="1">
                <a:effectLst/>
                <a:highlight>
                  <a:srgbClr val="FFFFFF"/>
                </a:highlight>
                <a:latin typeface="-apple-system"/>
              </a:rPr>
              <a:t>dti</a:t>
            </a:r>
            <a:r>
              <a:rPr lang="en-IN" b="0" i="0" dirty="0">
                <a:effectLst/>
                <a:highlight>
                  <a:srgbClr val="FFFFFF"/>
                </a:highlight>
                <a:latin typeface="-apple-system"/>
              </a:rPr>
              <a:t> vs </a:t>
            </a:r>
            <a:r>
              <a:rPr lang="en-IN" b="0" i="0" dirty="0" err="1">
                <a:effectLst/>
                <a:highlight>
                  <a:srgbClr val="FFFFFF"/>
                </a:highlight>
                <a:latin typeface="-apple-system"/>
              </a:rPr>
              <a:t>loan_status</a:t>
            </a:r>
            <a:r>
              <a:rPr lang="en-IN" b="0" i="0" dirty="0">
                <a:effectLst/>
                <a:highlight>
                  <a:srgbClr val="FFFFFF"/>
                </a:highlight>
                <a:latin typeface="-apple-system"/>
              </a:rPr>
              <a:t>)</a:t>
            </a:r>
          </a:p>
          <a:p>
            <a:pPr marL="742950" lvl="1" indent="-285750" algn="l">
              <a:buFont typeface="+mj-lt"/>
              <a:buAutoNum type="alphaUcPeriod"/>
            </a:pPr>
            <a:r>
              <a:rPr lang="en-IN" b="0" i="0" dirty="0">
                <a:effectLst/>
                <a:highlight>
                  <a:srgbClr val="FFFFFF"/>
                </a:highlight>
                <a:latin typeface="-apple-system"/>
              </a:rPr>
              <a:t>Employment Length vs Loan Status (</a:t>
            </a:r>
            <a:r>
              <a:rPr lang="en-IN" b="0" i="0" dirty="0" err="1">
                <a:effectLst/>
                <a:highlight>
                  <a:srgbClr val="FFFFFF"/>
                </a:highlight>
                <a:latin typeface="-apple-system"/>
              </a:rPr>
              <a:t>emp_length</a:t>
            </a:r>
            <a:r>
              <a:rPr lang="en-IN" b="0" i="0" dirty="0">
                <a:effectLst/>
                <a:highlight>
                  <a:srgbClr val="FFFFFF"/>
                </a:highlight>
                <a:latin typeface="-apple-system"/>
              </a:rPr>
              <a:t> vs </a:t>
            </a:r>
            <a:r>
              <a:rPr lang="en-IN" b="0" i="0" dirty="0" err="1">
                <a:effectLst/>
                <a:highlight>
                  <a:srgbClr val="FFFFFF"/>
                </a:highlight>
                <a:latin typeface="-apple-system"/>
              </a:rPr>
              <a:t>loan_status</a:t>
            </a:r>
            <a:r>
              <a:rPr lang="en-IN" b="0" i="0" dirty="0">
                <a:effectLst/>
                <a:highlight>
                  <a:srgbClr val="FFFFFF"/>
                </a:highlight>
                <a:latin typeface="-apple-system"/>
              </a:rPr>
              <a:t>)</a:t>
            </a:r>
          </a:p>
          <a:p>
            <a:pPr algn="l">
              <a:buFont typeface="+mj-lt"/>
              <a:buAutoNum type="arabicPeriod"/>
            </a:pPr>
            <a:r>
              <a:rPr lang="en-IN" b="0" i="0" dirty="0">
                <a:effectLst/>
                <a:highlight>
                  <a:srgbClr val="FFFFFF"/>
                </a:highlight>
                <a:latin typeface="-apple-system"/>
              </a:rPr>
              <a:t> Categorical Variables</a:t>
            </a:r>
          </a:p>
          <a:p>
            <a:pPr marL="800100" lvl="1" indent="-342900" algn="l">
              <a:buFont typeface="+mj-lt"/>
              <a:buAutoNum type="alphaUcPeriod"/>
            </a:pPr>
            <a:r>
              <a:rPr lang="en-IN" b="0" i="0" dirty="0">
                <a:effectLst/>
                <a:highlight>
                  <a:srgbClr val="FFFFFF"/>
                </a:highlight>
                <a:latin typeface="-apple-system"/>
              </a:rPr>
              <a:t>Home Ownership vs Loan Status (</a:t>
            </a:r>
            <a:r>
              <a:rPr lang="en-IN" b="0" i="0" dirty="0" err="1">
                <a:effectLst/>
                <a:highlight>
                  <a:srgbClr val="FFFFFF"/>
                </a:highlight>
                <a:latin typeface="-apple-system"/>
              </a:rPr>
              <a:t>home_ownership</a:t>
            </a:r>
            <a:r>
              <a:rPr lang="en-IN" b="0" i="0" dirty="0">
                <a:effectLst/>
                <a:highlight>
                  <a:srgbClr val="FFFFFF"/>
                </a:highlight>
                <a:latin typeface="-apple-system"/>
              </a:rPr>
              <a:t> vs </a:t>
            </a:r>
            <a:r>
              <a:rPr lang="en-IN" b="0" i="0" dirty="0" err="1">
                <a:effectLst/>
                <a:highlight>
                  <a:srgbClr val="FFFFFF"/>
                </a:highlight>
                <a:latin typeface="-apple-system"/>
              </a:rPr>
              <a:t>loan_status</a:t>
            </a:r>
            <a:r>
              <a:rPr lang="en-IN" b="0" i="0" dirty="0">
                <a:effectLst/>
                <a:highlight>
                  <a:srgbClr val="FFFFFF"/>
                </a:highlight>
                <a:latin typeface="-apple-system"/>
              </a:rPr>
              <a:t>)</a:t>
            </a:r>
          </a:p>
          <a:p>
            <a:pPr marL="742950" lvl="1" indent="-285750" algn="l">
              <a:buFont typeface="+mj-lt"/>
              <a:buAutoNum type="alphaUcPeriod"/>
            </a:pPr>
            <a:r>
              <a:rPr lang="en-IN" b="0" i="0" dirty="0">
                <a:effectLst/>
                <a:highlight>
                  <a:srgbClr val="FFFFFF"/>
                </a:highlight>
                <a:latin typeface="-apple-system"/>
              </a:rPr>
              <a:t>Grade vs Loan Status (grade vs </a:t>
            </a:r>
            <a:r>
              <a:rPr lang="en-IN" b="0" i="0" dirty="0" err="1">
                <a:effectLst/>
                <a:highlight>
                  <a:srgbClr val="FFFFFF"/>
                </a:highlight>
                <a:latin typeface="-apple-system"/>
              </a:rPr>
              <a:t>loan_status</a:t>
            </a:r>
            <a:r>
              <a:rPr lang="en-IN" b="0" i="0" dirty="0">
                <a:effectLst/>
                <a:highlight>
                  <a:srgbClr val="FFFFFF"/>
                </a:highlight>
                <a:latin typeface="-apple-system"/>
              </a:rPr>
              <a:t>)</a:t>
            </a:r>
          </a:p>
          <a:p>
            <a:pPr marL="742950" lvl="1" indent="-285750" algn="l">
              <a:buFont typeface="+mj-lt"/>
              <a:buAutoNum type="alphaUcPeriod"/>
            </a:pPr>
            <a:r>
              <a:rPr lang="en-IN" b="0" i="0" dirty="0">
                <a:effectLst/>
                <a:highlight>
                  <a:srgbClr val="FFFFFF"/>
                </a:highlight>
                <a:latin typeface="-apple-system"/>
              </a:rPr>
              <a:t>Verification Status vs Loan Status (</a:t>
            </a:r>
            <a:r>
              <a:rPr lang="en-IN" b="0" i="0" dirty="0" err="1">
                <a:effectLst/>
                <a:highlight>
                  <a:srgbClr val="FFFFFF"/>
                </a:highlight>
                <a:latin typeface="-apple-system"/>
              </a:rPr>
              <a:t>verification_status</a:t>
            </a:r>
            <a:r>
              <a:rPr lang="en-IN" b="0" i="0" dirty="0">
                <a:effectLst/>
                <a:highlight>
                  <a:srgbClr val="FFFFFF"/>
                </a:highlight>
                <a:latin typeface="-apple-system"/>
              </a:rPr>
              <a:t> vs </a:t>
            </a:r>
            <a:r>
              <a:rPr lang="en-IN" b="0" i="0" dirty="0" err="1">
                <a:effectLst/>
                <a:highlight>
                  <a:srgbClr val="FFFFFF"/>
                </a:highlight>
                <a:latin typeface="-apple-system"/>
              </a:rPr>
              <a:t>loan_status</a:t>
            </a:r>
            <a:r>
              <a:rPr lang="en-IN" b="0" i="0" dirty="0">
                <a:effectLst/>
                <a:highlight>
                  <a:srgbClr val="FFFFFF"/>
                </a:highlight>
                <a:latin typeface="-apple-system"/>
              </a:rPr>
              <a:t>)</a:t>
            </a:r>
          </a:p>
          <a:p>
            <a:pPr marL="742950" lvl="1" indent="-285750" algn="l">
              <a:buFont typeface="+mj-lt"/>
              <a:buAutoNum type="alphaUcPeriod"/>
            </a:pPr>
            <a:r>
              <a:rPr lang="en-IN" b="0" i="0" dirty="0">
                <a:effectLst/>
                <a:highlight>
                  <a:srgbClr val="FFFFFF"/>
                </a:highlight>
                <a:latin typeface="-apple-system"/>
              </a:rPr>
              <a:t>Term Length vs Loan Status (term vs </a:t>
            </a:r>
            <a:r>
              <a:rPr lang="en-IN" b="0" i="0" dirty="0" err="1">
                <a:effectLst/>
                <a:highlight>
                  <a:srgbClr val="FFFFFF"/>
                </a:highlight>
                <a:latin typeface="-apple-system"/>
              </a:rPr>
              <a:t>loan_status</a:t>
            </a:r>
            <a:r>
              <a:rPr lang="en-IN" b="0" i="0" dirty="0">
                <a:effectLst/>
                <a:highlight>
                  <a:srgbClr val="FFFFFF"/>
                </a:highlight>
                <a:latin typeface="-apple-system"/>
              </a:rPr>
              <a:t>)</a:t>
            </a:r>
          </a:p>
          <a:p>
            <a:pPr marL="742950" lvl="1" indent="-285750" algn="l">
              <a:buFont typeface="+mj-lt"/>
              <a:buAutoNum type="alphaUcPeriod"/>
            </a:pPr>
            <a:r>
              <a:rPr lang="en-IN" b="0" i="0" dirty="0">
                <a:effectLst/>
                <a:highlight>
                  <a:srgbClr val="FFFFFF"/>
                </a:highlight>
                <a:latin typeface="-apple-system"/>
              </a:rPr>
              <a:t>Address State vs Loan Status (</a:t>
            </a:r>
            <a:r>
              <a:rPr lang="en-IN" b="0" i="0" dirty="0" err="1">
                <a:effectLst/>
                <a:highlight>
                  <a:srgbClr val="FFFFFF"/>
                </a:highlight>
                <a:latin typeface="-apple-system"/>
              </a:rPr>
              <a:t>addr_state</a:t>
            </a:r>
            <a:r>
              <a:rPr lang="en-IN" b="0" i="0" dirty="0">
                <a:effectLst/>
                <a:highlight>
                  <a:srgbClr val="FFFFFF"/>
                </a:highlight>
                <a:latin typeface="-apple-system"/>
              </a:rPr>
              <a:t> vs </a:t>
            </a:r>
            <a:r>
              <a:rPr lang="en-IN" b="0" i="0" dirty="0" err="1">
                <a:effectLst/>
                <a:highlight>
                  <a:srgbClr val="FFFFFF"/>
                </a:highlight>
                <a:latin typeface="-apple-system"/>
              </a:rPr>
              <a:t>loan_status</a:t>
            </a:r>
            <a:r>
              <a:rPr lang="en-IN" b="0" i="0" dirty="0">
                <a:effectLst/>
                <a:highlight>
                  <a:srgbClr val="FFFFFF"/>
                </a:highlight>
                <a:latin typeface="-apple-system"/>
              </a:rPr>
              <a:t>)</a:t>
            </a:r>
          </a:p>
          <a:p>
            <a:pPr marL="742950" lvl="1" indent="-285750" algn="l">
              <a:buFont typeface="+mj-lt"/>
              <a:buAutoNum type="alphaUcPeriod"/>
            </a:pPr>
            <a:r>
              <a:rPr lang="en-IN" b="0" i="0" dirty="0">
                <a:effectLst/>
                <a:highlight>
                  <a:srgbClr val="FFFFFF"/>
                </a:highlight>
                <a:latin typeface="-apple-system"/>
              </a:rPr>
              <a:t>Loan Purpose vs Loan Status (purpose vs </a:t>
            </a:r>
            <a:r>
              <a:rPr lang="en-IN" b="0" i="0" dirty="0" err="1">
                <a:effectLst/>
                <a:highlight>
                  <a:srgbClr val="FFFFFF"/>
                </a:highlight>
                <a:latin typeface="-apple-system"/>
              </a:rPr>
              <a:t>loan_status</a:t>
            </a:r>
            <a:r>
              <a:rPr lang="en-IN" b="0" i="0" dirty="0">
                <a:effectLst/>
                <a:highlight>
                  <a:srgbClr val="FFFFFF"/>
                </a:highlight>
                <a:latin typeface="-apple-system"/>
              </a:rPr>
              <a:t>)</a:t>
            </a:r>
          </a:p>
        </p:txBody>
      </p:sp>
    </p:spTree>
    <p:extLst>
      <p:ext uri="{BB962C8B-B14F-4D97-AF65-F5344CB8AC3E}">
        <p14:creationId xmlns:p14="http://schemas.microsoft.com/office/powerpoint/2010/main" val="290246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841A8DFB-611A-4AAF-9195-84B09E4F7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6A3951CE-6985-48B0-8C07-92C55A1A1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5" name="Straight Connector 44">
            <a:extLst>
              <a:ext uri="{FF2B5EF4-FFF2-40B4-BE49-F238E27FC236}">
                <a16:creationId xmlns:a16="http://schemas.microsoft.com/office/drawing/2014/main" id="{A97EF53E-8C19-478C-B271-F78844347C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7" name="Rectangle 46">
            <a:extLst>
              <a:ext uri="{FF2B5EF4-FFF2-40B4-BE49-F238E27FC236}">
                <a16:creationId xmlns:a16="http://schemas.microsoft.com/office/drawing/2014/main" id="{BA8475A3-3952-408D-8E93-626076E6D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D57056C-3580-48E4-9666-53A445F49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79458" cy="63343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1C87A45-5863-4DAD-A1ED-9DD72EF1D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graph of a number of employment length&#10;&#10;Description automatically generated">
            <a:extLst>
              <a:ext uri="{FF2B5EF4-FFF2-40B4-BE49-F238E27FC236}">
                <a16:creationId xmlns:a16="http://schemas.microsoft.com/office/drawing/2014/main" id="{BFDBAD21-26D0-549A-85F4-76EEEEA951CC}"/>
              </a:ext>
            </a:extLst>
          </p:cNvPr>
          <p:cNvPicPr>
            <a:picLocks noChangeAspect="1"/>
          </p:cNvPicPr>
          <p:nvPr/>
        </p:nvPicPr>
        <p:blipFill rotWithShape="1">
          <a:blip r:embed="rId2">
            <a:extLst>
              <a:ext uri="{28A0092B-C50C-407E-A947-70E740481C1C}">
                <a14:useLocalDpi xmlns:a14="http://schemas.microsoft.com/office/drawing/2010/main" val="0"/>
              </a:ext>
            </a:extLst>
          </a:blip>
          <a:srcRect l="113" t="-32" r="63" b="1119"/>
          <a:stretch/>
        </p:blipFill>
        <p:spPr>
          <a:xfrm>
            <a:off x="398959" y="1144801"/>
            <a:ext cx="2912440" cy="1818092"/>
          </a:xfrm>
          <a:prstGeom prst="rect">
            <a:avLst/>
          </a:prstGeom>
        </p:spPr>
      </p:pic>
      <p:sp>
        <p:nvSpPr>
          <p:cNvPr id="53" name="Rectangle 52">
            <a:extLst>
              <a:ext uri="{FF2B5EF4-FFF2-40B4-BE49-F238E27FC236}">
                <a16:creationId xmlns:a16="http://schemas.microsoft.com/office/drawing/2014/main" id="{0480D754-2EAA-46BD-A784-B04FC0A6F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321733"/>
            <a:ext cx="2567411" cy="1978453"/>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showing a comparison of a status&#10;&#10;Description automatically generated with medium confidence">
            <a:extLst>
              <a:ext uri="{FF2B5EF4-FFF2-40B4-BE49-F238E27FC236}">
                <a16:creationId xmlns:a16="http://schemas.microsoft.com/office/drawing/2014/main" id="{839189A3-CBF5-8CA4-F1DB-0835FEA2BC25}"/>
              </a:ext>
            </a:extLst>
          </p:cNvPr>
          <p:cNvPicPr>
            <a:picLocks noChangeAspect="1"/>
          </p:cNvPicPr>
          <p:nvPr/>
        </p:nvPicPr>
        <p:blipFill rotWithShape="1">
          <a:blip r:embed="rId3">
            <a:extLst>
              <a:ext uri="{28A0092B-C50C-407E-A947-70E740481C1C}">
                <a14:useLocalDpi xmlns:a14="http://schemas.microsoft.com/office/drawing/2010/main" val="0"/>
              </a:ext>
            </a:extLst>
          </a:blip>
          <a:srcRect l="310" t="-1249" r="1" b="551"/>
          <a:stretch/>
        </p:blipFill>
        <p:spPr>
          <a:xfrm>
            <a:off x="3562596" y="522515"/>
            <a:ext cx="2473567" cy="1561604"/>
          </a:xfrm>
          <a:prstGeom prst="rect">
            <a:avLst/>
          </a:prstGeom>
        </p:spPr>
      </p:pic>
      <p:cxnSp>
        <p:nvCxnSpPr>
          <p:cNvPr id="55" name="Straight Connector 54">
            <a:extLst>
              <a:ext uri="{FF2B5EF4-FFF2-40B4-BE49-F238E27FC236}">
                <a16:creationId xmlns:a16="http://schemas.microsoft.com/office/drawing/2014/main" id="{CF099F8D-E727-44BC-9275-1EC5736F04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6569"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14BF5C5C-12B0-46A7-8912-9751C89D4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0912"/>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showing a few blue rectangular objects&#10;&#10;Description automatically generated with medium confidence">
            <a:extLst>
              <a:ext uri="{FF2B5EF4-FFF2-40B4-BE49-F238E27FC236}">
                <a16:creationId xmlns:a16="http://schemas.microsoft.com/office/drawing/2014/main" id="{EFACD5AA-6649-0BC9-8EBA-D7786D611279}"/>
              </a:ext>
            </a:extLst>
          </p:cNvPr>
          <p:cNvPicPr>
            <a:picLocks noChangeAspect="1"/>
          </p:cNvPicPr>
          <p:nvPr/>
        </p:nvPicPr>
        <p:blipFill rotWithShape="1">
          <a:blip r:embed="rId4">
            <a:extLst>
              <a:ext uri="{28A0092B-C50C-407E-A947-70E740481C1C}">
                <a14:useLocalDpi xmlns:a14="http://schemas.microsoft.com/office/drawing/2010/main" val="0"/>
              </a:ext>
            </a:extLst>
          </a:blip>
          <a:srcRect l="2076" t="199" r="-406" b="1001"/>
          <a:stretch/>
        </p:blipFill>
        <p:spPr>
          <a:xfrm>
            <a:off x="427509" y="4019798"/>
            <a:ext cx="2876335" cy="1777316"/>
          </a:xfrm>
          <a:prstGeom prst="rect">
            <a:avLst/>
          </a:prstGeom>
        </p:spPr>
      </p:pic>
      <p:sp>
        <p:nvSpPr>
          <p:cNvPr id="59" name="Rectangle 58">
            <a:extLst>
              <a:ext uri="{FF2B5EF4-FFF2-40B4-BE49-F238E27FC236}">
                <a16:creationId xmlns:a16="http://schemas.microsoft.com/office/drawing/2014/main" id="{0EF884FC-88CB-4669-9AA4-82CBE2BC0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diagram of a loan default status&#10;&#10;Description automatically generated with medium confidence">
            <a:extLst>
              <a:ext uri="{FF2B5EF4-FFF2-40B4-BE49-F238E27FC236}">
                <a16:creationId xmlns:a16="http://schemas.microsoft.com/office/drawing/2014/main" id="{CCBEFC43-195F-8564-39EF-E025DE9A9292}"/>
              </a:ext>
            </a:extLst>
          </p:cNvPr>
          <p:cNvPicPr>
            <a:picLocks noChangeAspect="1"/>
          </p:cNvPicPr>
          <p:nvPr/>
        </p:nvPicPr>
        <p:blipFill rotWithShape="1">
          <a:blip r:embed="rId5">
            <a:extLst>
              <a:ext uri="{28A0092B-C50C-407E-A947-70E740481C1C}">
                <a14:useLocalDpi xmlns:a14="http://schemas.microsoft.com/office/drawing/2010/main" val="0"/>
              </a:ext>
            </a:extLst>
          </a:blip>
          <a:srcRect t="-445" b="710"/>
          <a:stretch/>
        </p:blipFill>
        <p:spPr>
          <a:xfrm>
            <a:off x="3538847" y="3093522"/>
            <a:ext cx="2505693" cy="2006930"/>
          </a:xfrm>
          <a:prstGeom prst="rect">
            <a:avLst/>
          </a:prstGeom>
        </p:spPr>
      </p:pic>
      <p:sp>
        <p:nvSpPr>
          <p:cNvPr id="12" name="TextBox 11">
            <a:extLst>
              <a:ext uri="{FF2B5EF4-FFF2-40B4-BE49-F238E27FC236}">
                <a16:creationId xmlns:a16="http://schemas.microsoft.com/office/drawing/2014/main" id="{0A615099-770D-DFF9-5326-F91353D3ADE2}"/>
              </a:ext>
            </a:extLst>
          </p:cNvPr>
          <p:cNvSpPr txBox="1"/>
          <p:nvPr/>
        </p:nvSpPr>
        <p:spPr>
          <a:xfrm>
            <a:off x="6956868" y="2198914"/>
            <a:ext cx="4592874" cy="3670180"/>
          </a:xfrm>
          <a:prstGeom prst="rect">
            <a:avLst/>
          </a:prstGeom>
        </p:spPr>
        <p:txBody>
          <a:bodyPr vert="horz" lIns="0" tIns="45720" rIns="0" bIns="45720" rtlCol="0">
            <a:normAutofit/>
          </a:bodyPr>
          <a:lstStyle>
            <a:defPPr>
              <a:defRPr lang="en-US"/>
            </a:defPPr>
            <a:lvl1pPr defTabSz="914400">
              <a:lnSpc>
                <a:spcPct val="90000"/>
              </a:lnSpc>
              <a:spcAft>
                <a:spcPts val="600"/>
              </a:spcAft>
              <a:buClr>
                <a:schemeClr val="accent1"/>
              </a:buClr>
              <a:buFont typeface="Calibri" panose="020F0502020204030204" pitchFamily="34" charset="0"/>
              <a:buAutoNum type="arabicPeriod"/>
              <a:defRPr sz="1700" b="1" i="0">
                <a:solidFill>
                  <a:schemeClr val="tx1">
                    <a:lumMod val="75000"/>
                    <a:lumOff val="25000"/>
                  </a:schemeClr>
                </a:solidFill>
                <a:effectLst/>
                <a:highlight>
                  <a:srgbClr val="FFFFFF"/>
                </a:highlight>
              </a:defRPr>
            </a:lvl1pPr>
          </a:lstStyle>
          <a:p>
            <a:r>
              <a:rPr lang="en-US" sz="1500" b="0"/>
              <a:t> Higher loan amounts tend to default more than lower loan amounts. Further, higher interest rates also contribute to a higher default rate. This could mean that the people who take higher loan amounts are usually the ones who also receive a higher interest rate, and thus are more likely to default due to the higher loan burden.</a:t>
            </a:r>
          </a:p>
          <a:p>
            <a:r>
              <a:rPr lang="en-US" sz="1500" b="0"/>
              <a:t> Similarly, a higher DTI usually results in a higher default rate as seen from the graph.</a:t>
            </a:r>
          </a:p>
          <a:p>
            <a:r>
              <a:rPr lang="en-US" sz="1500" b="0"/>
              <a:t> The median income of people who defaulted is about 10,000$ lesser than the median income of people who fully paid.</a:t>
            </a:r>
          </a:p>
          <a:p>
            <a:r>
              <a:rPr lang="en-US" sz="1500" b="0"/>
              <a:t> Although most of the borrowers who defaulted have been employed for 10 or more years, Employment Length is not much of a differentiator for knowing whether borrowers will default or not. When we plot ratios, they are pretty much equal for all lengths of employment.</a:t>
            </a:r>
          </a:p>
        </p:txBody>
      </p:sp>
      <p:sp>
        <p:nvSpPr>
          <p:cNvPr id="61" name="Rectangle 60">
            <a:extLst>
              <a:ext uri="{FF2B5EF4-FFF2-40B4-BE49-F238E27FC236}">
                <a16:creationId xmlns:a16="http://schemas.microsoft.com/office/drawing/2014/main" id="{1180F95C-403D-4961-9F97-F226C6878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3" name="Rectangle 62">
            <a:extLst>
              <a:ext uri="{FF2B5EF4-FFF2-40B4-BE49-F238E27FC236}">
                <a16:creationId xmlns:a16="http://schemas.microsoft.com/office/drawing/2014/main" id="{04DD3E41-33C2-4660-BB4C-BBCF07F65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63257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graph showing the amount of a long term length&#10;&#10;Description automatically generated with medium confidence">
            <a:extLst>
              <a:ext uri="{FF2B5EF4-FFF2-40B4-BE49-F238E27FC236}">
                <a16:creationId xmlns:a16="http://schemas.microsoft.com/office/drawing/2014/main" id="{0E3B9610-86EA-14DD-19E0-AE556C435AA5}"/>
              </a:ext>
            </a:extLst>
          </p:cNvPr>
          <p:cNvPicPr>
            <a:picLocks noChangeAspect="1"/>
          </p:cNvPicPr>
          <p:nvPr/>
        </p:nvPicPr>
        <p:blipFill>
          <a:blip r:embed="rId2">
            <a:extLst>
              <a:ext uri="{28A0092B-C50C-407E-A947-70E740481C1C}">
                <a14:useLocalDpi xmlns:a14="http://schemas.microsoft.com/office/drawing/2010/main" val="0"/>
              </a:ext>
            </a:extLst>
          </a:blip>
          <a:srcRect r="23717" b="2"/>
          <a:stretch/>
        </p:blipFill>
        <p:spPr>
          <a:xfrm>
            <a:off x="367574" y="338446"/>
            <a:ext cx="3216207" cy="2561262"/>
          </a:xfrm>
          <a:prstGeom prst="rect">
            <a:avLst/>
          </a:prstGeom>
        </p:spPr>
      </p:pic>
      <p:pic>
        <p:nvPicPr>
          <p:cNvPr id="8" name="Picture 7" descr="A map of the united states&#10;&#10;Description automatically generated">
            <a:extLst>
              <a:ext uri="{FF2B5EF4-FFF2-40B4-BE49-F238E27FC236}">
                <a16:creationId xmlns:a16="http://schemas.microsoft.com/office/drawing/2014/main" id="{31D8E6BB-2483-593D-F9E7-22C658D162B9}"/>
              </a:ext>
            </a:extLst>
          </p:cNvPr>
          <p:cNvPicPr>
            <a:picLocks noChangeAspect="1"/>
          </p:cNvPicPr>
          <p:nvPr/>
        </p:nvPicPr>
        <p:blipFill>
          <a:blip r:embed="rId3">
            <a:extLst>
              <a:ext uri="{28A0092B-C50C-407E-A947-70E740481C1C}">
                <a14:useLocalDpi xmlns:a14="http://schemas.microsoft.com/office/drawing/2010/main" val="0"/>
              </a:ext>
            </a:extLst>
          </a:blip>
          <a:srcRect l="26972" r="33037" b="3"/>
          <a:stretch/>
        </p:blipFill>
        <p:spPr>
          <a:xfrm>
            <a:off x="8723165" y="112816"/>
            <a:ext cx="2861213" cy="2021109"/>
          </a:xfrm>
          <a:prstGeom prst="rect">
            <a:avLst/>
          </a:prstGeom>
        </p:spPr>
      </p:pic>
      <p:pic>
        <p:nvPicPr>
          <p:cNvPr id="4" name="Picture 3" descr="A graph of a graph of a loan&#10;&#10;Description automatically generated with medium confidence">
            <a:extLst>
              <a:ext uri="{FF2B5EF4-FFF2-40B4-BE49-F238E27FC236}">
                <a16:creationId xmlns:a16="http://schemas.microsoft.com/office/drawing/2014/main" id="{9AC0D85B-1853-E7ED-682C-4A346570376C}"/>
              </a:ext>
            </a:extLst>
          </p:cNvPr>
          <p:cNvPicPr>
            <a:picLocks noChangeAspect="1"/>
          </p:cNvPicPr>
          <p:nvPr/>
        </p:nvPicPr>
        <p:blipFill rotWithShape="1">
          <a:blip r:embed="rId4">
            <a:extLst>
              <a:ext uri="{28A0092B-C50C-407E-A947-70E740481C1C}">
                <a14:useLocalDpi xmlns:a14="http://schemas.microsoft.com/office/drawing/2010/main" val="0"/>
              </a:ext>
            </a:extLst>
          </a:blip>
          <a:srcRect r="-128" b="-101"/>
          <a:stretch/>
        </p:blipFill>
        <p:spPr>
          <a:xfrm>
            <a:off x="1596042" y="3281050"/>
            <a:ext cx="4751317" cy="2719360"/>
          </a:xfrm>
          <a:prstGeom prst="rect">
            <a:avLst/>
          </a:prstGeom>
        </p:spPr>
      </p:pic>
      <p:pic>
        <p:nvPicPr>
          <p:cNvPr id="14" name="Picture 13" descr="A graph showing a percentage of ownership&#10;&#10;Description automatically generated">
            <a:extLst>
              <a:ext uri="{FF2B5EF4-FFF2-40B4-BE49-F238E27FC236}">
                <a16:creationId xmlns:a16="http://schemas.microsoft.com/office/drawing/2014/main" id="{974FD20C-A272-CF90-141D-50468C2A5154}"/>
              </a:ext>
            </a:extLst>
          </p:cNvPr>
          <p:cNvPicPr>
            <a:picLocks noChangeAspect="1"/>
          </p:cNvPicPr>
          <p:nvPr/>
        </p:nvPicPr>
        <p:blipFill rotWithShape="1">
          <a:blip r:embed="rId5">
            <a:extLst>
              <a:ext uri="{28A0092B-C50C-407E-A947-70E740481C1C}">
                <a14:useLocalDpi xmlns:a14="http://schemas.microsoft.com/office/drawing/2010/main" val="0"/>
              </a:ext>
            </a:extLst>
          </a:blip>
          <a:srcRect l="941" t="-32" r="725" b="1120"/>
          <a:stretch/>
        </p:blipFill>
        <p:spPr>
          <a:xfrm>
            <a:off x="3930732" y="326572"/>
            <a:ext cx="4043547" cy="2776010"/>
          </a:xfrm>
          <a:prstGeom prst="rect">
            <a:avLst/>
          </a:prstGeom>
        </p:spPr>
      </p:pic>
      <p:sp>
        <p:nvSpPr>
          <p:cNvPr id="2" name="TextBox 1">
            <a:extLst>
              <a:ext uri="{FF2B5EF4-FFF2-40B4-BE49-F238E27FC236}">
                <a16:creationId xmlns:a16="http://schemas.microsoft.com/office/drawing/2014/main" id="{49A5EF17-9AE2-A1BA-C50E-231A65E47479}"/>
              </a:ext>
            </a:extLst>
          </p:cNvPr>
          <p:cNvSpPr txBox="1"/>
          <p:nvPr/>
        </p:nvSpPr>
        <p:spPr>
          <a:xfrm>
            <a:off x="7867164" y="2466109"/>
            <a:ext cx="4015087" cy="3670180"/>
          </a:xfrm>
          <a:prstGeom prst="rect">
            <a:avLst/>
          </a:prstGeom>
        </p:spPr>
        <p:txBody>
          <a:bodyPr vert="horz" lIns="0" tIns="45720" rIns="0" bIns="45720" rtlCol="0">
            <a:normAutofit/>
          </a:bodyPr>
          <a:lstStyle>
            <a:defPPr>
              <a:defRPr lang="en-US"/>
            </a:defPPr>
            <a:lvl1pPr defTabSz="914400">
              <a:lnSpc>
                <a:spcPct val="90000"/>
              </a:lnSpc>
              <a:spcAft>
                <a:spcPts val="600"/>
              </a:spcAft>
              <a:buClr>
                <a:schemeClr val="accent1"/>
              </a:buClr>
              <a:buFont typeface="Calibri" panose="020F0502020204030204" pitchFamily="34" charset="0"/>
              <a:buAutoNum type="arabicPeriod"/>
              <a:defRPr sz="1500" b="0" i="0">
                <a:solidFill>
                  <a:schemeClr val="tx1">
                    <a:lumMod val="75000"/>
                    <a:lumOff val="25000"/>
                  </a:schemeClr>
                </a:solidFill>
                <a:effectLst/>
                <a:highlight>
                  <a:srgbClr val="FFFFFF"/>
                </a:highlight>
              </a:defRPr>
            </a:lvl1pPr>
          </a:lstStyle>
          <a:p>
            <a:r>
              <a:rPr lang="en-US" sz="1200" dirty="0"/>
              <a:t> Borrowers whose primary purpose for the loan is "small business" default significantly more than other categories. This could be since a business is naturally a risky venture, and it might be possible that several of these business have gone bust, resulting in borrowers not making loan payments on time.</a:t>
            </a:r>
          </a:p>
          <a:p>
            <a:r>
              <a:rPr lang="en-US" sz="1200" dirty="0"/>
              <a:t> From the state-map, we notice that Nebraska has a very high default rate of 0.6, followed by Nevada (0.22) and New Mexico (0.17).</a:t>
            </a:r>
          </a:p>
          <a:p>
            <a:r>
              <a:rPr lang="en-US" sz="1200" dirty="0"/>
              <a:t> We also notice that longer loan term of 60 months are a lot more like to be defaulted on as compared to shorter terms of 36 months.</a:t>
            </a:r>
          </a:p>
          <a:p>
            <a:r>
              <a:rPr lang="en-US" sz="1200" dirty="0"/>
              <a:t> In terms of home ownership, most of the borrowers are Renters or are paying Mortgages, and very few people own homes. Although the number of renters who default is high, the ratio is mostly the same and thus is not conclusive enough evidence.</a:t>
            </a:r>
          </a:p>
          <a:p>
            <a:r>
              <a:rPr lang="en-US" sz="1200" dirty="0"/>
              <a:t> Out of all the loan grades that were charged off, grade B, C and D have the highest default rates.</a:t>
            </a:r>
          </a:p>
        </p:txBody>
      </p:sp>
    </p:spTree>
    <p:extLst>
      <p:ext uri="{BB962C8B-B14F-4D97-AF65-F5344CB8AC3E}">
        <p14:creationId xmlns:p14="http://schemas.microsoft.com/office/powerpoint/2010/main" val="358356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7" name="Straight Connector 1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5AE6C737-FF55-4064-94B7-0B21D2EB6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164B7C5-B420-4DDC-2497-BD7E8F650279}"/>
              </a:ext>
            </a:extLst>
          </p:cNvPr>
          <p:cNvSpPr txBox="1"/>
          <p:nvPr/>
        </p:nvSpPr>
        <p:spPr>
          <a:xfrm>
            <a:off x="6730000" y="639097"/>
            <a:ext cx="4813072" cy="368601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8000" spc="-50">
                <a:solidFill>
                  <a:schemeClr val="tx1">
                    <a:lumMod val="85000"/>
                    <a:lumOff val="15000"/>
                  </a:schemeClr>
                </a:solidFill>
                <a:latin typeface="+mj-lt"/>
                <a:ea typeface="+mj-ea"/>
                <a:cs typeface="+mj-cs"/>
              </a:rPr>
              <a:t>Thank You</a:t>
            </a:r>
          </a:p>
        </p:txBody>
      </p:sp>
      <p:pic>
        <p:nvPicPr>
          <p:cNvPr id="10" name="Graphic 9" descr="Handshake">
            <a:extLst>
              <a:ext uri="{FF2B5EF4-FFF2-40B4-BE49-F238E27FC236}">
                <a16:creationId xmlns:a16="http://schemas.microsoft.com/office/drawing/2014/main" id="{E596AEEC-FA63-A3A3-DF23-68E3670B94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7921" y="640081"/>
            <a:ext cx="5054156" cy="5054156"/>
          </a:xfrm>
          <a:prstGeom prst="rect">
            <a:avLst/>
          </a:prstGeom>
        </p:spPr>
      </p:pic>
      <p:cxnSp>
        <p:nvCxnSpPr>
          <p:cNvPr id="21" name="Straight Connector 20">
            <a:extLst>
              <a:ext uri="{FF2B5EF4-FFF2-40B4-BE49-F238E27FC236}">
                <a16:creationId xmlns:a16="http://schemas.microsoft.com/office/drawing/2014/main" id="{6B5B1DD8-6224-4137-8621-32982B00F9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8218D9F-38B6-4AE0-9051-5434D19A5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2D3DCA99-84AF-487A-BF72-91C5FA6B0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1521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7E76470-D5BF-C42C-A7DD-1DBDC4DB3BED}"/>
              </a:ext>
            </a:extLst>
          </p:cNvPr>
          <p:cNvSpPr>
            <a:spLocks noGrp="1"/>
          </p:cNvSpPr>
          <p:nvPr>
            <p:ph type="title"/>
          </p:nvPr>
        </p:nvSpPr>
        <p:spPr>
          <a:xfrm>
            <a:off x="492370" y="605896"/>
            <a:ext cx="3084844" cy="5646208"/>
          </a:xfrm>
        </p:spPr>
        <p:txBody>
          <a:bodyPr vert="horz" lIns="91440" tIns="45720" rIns="91440" bIns="45720" rtlCol="0" anchor="ctr">
            <a:normAutofit/>
          </a:bodyPr>
          <a:lstStyle/>
          <a:p>
            <a:r>
              <a:rPr lang="en-US" sz="3600">
                <a:solidFill>
                  <a:srgbClr val="FFFFFF"/>
                </a:solidFill>
              </a:rPr>
              <a:t>Objective</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FEE55512-5B73-17A4-3188-75EFD41C9767}"/>
              </a:ext>
            </a:extLst>
          </p:cNvPr>
          <p:cNvSpPr txBox="1"/>
          <p:nvPr/>
        </p:nvSpPr>
        <p:spPr>
          <a:xfrm>
            <a:off x="4742016" y="605896"/>
            <a:ext cx="6413663" cy="5646208"/>
          </a:xfrm>
          <a:prstGeom prst="rect">
            <a:avLst/>
          </a:prstGeom>
        </p:spPr>
        <p:txBody>
          <a:bodyPr vert="horz" lIns="0" tIns="45720" rIns="0" bIns="45720" rtlCol="0" anchor="ctr">
            <a:normAutofit/>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The objective of this case study is to apply Exploratory Data Analysis (EDA) techniques to a real-world problem, derive insights, and present these findings in a business-centric manner through a presentation.</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Benefits of the Case Study:</a:t>
            </a:r>
          </a:p>
          <a:p>
            <a:pPr defTabSz="914400">
              <a:lnSpc>
                <a:spcPct val="90000"/>
              </a:lnSpc>
              <a:spcAft>
                <a:spcPts val="600"/>
              </a:spcAft>
              <a:buClr>
                <a:schemeClr val="accent1"/>
              </a:buClr>
              <a:buFont typeface="Calibri" panose="020F0502020204030204" pitchFamily="34" charset="0"/>
              <a:buAutoNum type="arabicPeriod"/>
            </a:pPr>
            <a:r>
              <a:rPr lang="en-US" b="1" dirty="0">
                <a:solidFill>
                  <a:schemeClr val="tx1">
                    <a:lumMod val="75000"/>
                    <a:lumOff val="25000"/>
                  </a:schemeClr>
                </a:solidFill>
              </a:rPr>
              <a:t> Practical Application of EDA</a:t>
            </a:r>
            <a:r>
              <a:rPr lang="en-US" dirty="0">
                <a:solidFill>
                  <a:schemeClr val="tx1">
                    <a:lumMod val="75000"/>
                    <a:lumOff val="25000"/>
                  </a:schemeClr>
                </a:solidFill>
              </a:rPr>
              <a:t>: Provides a comprehensive understanding of how EDA is utilized in addressing real-life business challenges.</a:t>
            </a:r>
          </a:p>
          <a:p>
            <a:pPr defTabSz="914400">
              <a:lnSpc>
                <a:spcPct val="90000"/>
              </a:lnSpc>
              <a:spcAft>
                <a:spcPts val="600"/>
              </a:spcAft>
              <a:buClr>
                <a:schemeClr val="accent1"/>
              </a:buClr>
              <a:buFont typeface="Calibri" panose="020F0502020204030204" pitchFamily="34" charset="0"/>
              <a:buAutoNum type="arabicPeriod"/>
            </a:pPr>
            <a:r>
              <a:rPr lang="en-US" b="1" dirty="0">
                <a:solidFill>
                  <a:schemeClr val="tx1">
                    <a:lumMod val="75000"/>
                    <a:lumOff val="25000"/>
                  </a:schemeClr>
                </a:solidFill>
              </a:rPr>
              <a:t> Foundational Knowledge in Risk Analytics</a:t>
            </a:r>
            <a:r>
              <a:rPr lang="en-US" dirty="0">
                <a:solidFill>
                  <a:schemeClr val="tx1">
                    <a:lumMod val="75000"/>
                    <a:lumOff val="25000"/>
                  </a:schemeClr>
                </a:solidFill>
              </a:rPr>
              <a:t>: Enhances basic knowledge of risk analytics within the banking and financial services sectors.</a:t>
            </a:r>
          </a:p>
          <a:p>
            <a:pPr defTabSz="914400">
              <a:lnSpc>
                <a:spcPct val="90000"/>
              </a:lnSpc>
              <a:spcAft>
                <a:spcPts val="600"/>
              </a:spcAft>
              <a:buClr>
                <a:schemeClr val="accent1"/>
              </a:buClr>
              <a:buFont typeface="Calibri" panose="020F0502020204030204" pitchFamily="34" charset="0"/>
              <a:buAutoNum type="arabicPeriod"/>
            </a:pPr>
            <a:r>
              <a:rPr lang="en-US" b="1" dirty="0">
                <a:solidFill>
                  <a:schemeClr val="tx1">
                    <a:lumMod val="75000"/>
                    <a:lumOff val="25000"/>
                  </a:schemeClr>
                </a:solidFill>
              </a:rPr>
              <a:t> Data-Driven Decision Making</a:t>
            </a:r>
            <a:r>
              <a:rPr lang="en-US" dirty="0">
                <a:solidFill>
                  <a:schemeClr val="tx1">
                    <a:lumMod val="75000"/>
                    <a:lumOff val="25000"/>
                  </a:schemeClr>
                </a:solidFill>
              </a:rPr>
              <a:t>: Demonstrates how data is leveraged to minimize financial losses in lending processes.</a:t>
            </a:r>
          </a:p>
          <a:p>
            <a:pPr defTabSz="914400">
              <a:lnSpc>
                <a:spcPct val="90000"/>
              </a:lnSpc>
              <a:spcAft>
                <a:spcPts val="600"/>
              </a:spcAft>
              <a:buClr>
                <a:schemeClr val="accent1"/>
              </a:buClr>
              <a:buFont typeface="Calibri" panose="020F0502020204030204" pitchFamily="34" charset="0"/>
              <a:buAutoNum type="arabicPeriod"/>
            </a:pPr>
            <a:r>
              <a:rPr lang="en-US" b="1" dirty="0">
                <a:solidFill>
                  <a:schemeClr val="tx1">
                    <a:lumMod val="75000"/>
                    <a:lumOff val="25000"/>
                  </a:schemeClr>
                </a:solidFill>
              </a:rPr>
              <a:t> Improved Visualization Skills</a:t>
            </a:r>
            <a:r>
              <a:rPr lang="en-US" dirty="0">
                <a:solidFill>
                  <a:schemeClr val="tx1">
                    <a:lumMod val="75000"/>
                    <a:lumOff val="25000"/>
                  </a:schemeClr>
                </a:solidFill>
              </a:rPr>
              <a:t>: Enhances understanding of effective visualization techniques and the appropriate use of charts for real-world data.</a:t>
            </a:r>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a:xfrm>
            <a:off x="936702" y="286603"/>
            <a:ext cx="10218978" cy="1450757"/>
          </a:xfrm>
        </p:spPr>
        <p:txBody>
          <a:bodyPr/>
          <a:lstStyle/>
          <a:p>
            <a:r>
              <a:rPr lang="en-IN" dirty="0"/>
              <a:t>Business Understanding</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737360"/>
            <a:ext cx="10058400" cy="4023360"/>
          </a:xfrm>
        </p:spPr>
        <p:txBody>
          <a:bodyPr>
            <a:normAutofit/>
          </a:bodyPr>
          <a:lstStyle/>
          <a:p>
            <a:pPr marL="0" indent="0">
              <a:buNone/>
            </a:pPr>
            <a:endParaRPr lang="en-IN" sz="1600" b="1" dirty="0"/>
          </a:p>
          <a:p>
            <a:pPr marL="0" indent="0">
              <a:buNone/>
            </a:pPr>
            <a:r>
              <a:rPr lang="en-IN" sz="1600" b="1" dirty="0"/>
              <a:t>Business Objective:</a:t>
            </a:r>
            <a:r>
              <a:rPr lang="en-IN" sz="1600" dirty="0"/>
              <a:t> The business objective is to make informed decisions on whether to approve or reject loan applications based on specific variables.</a:t>
            </a:r>
          </a:p>
          <a:p>
            <a:pPr marL="0" indent="0">
              <a:buNone/>
            </a:pPr>
            <a:r>
              <a:rPr lang="en-IN" sz="1600" b="1" dirty="0"/>
              <a:t>Dataset Details:</a:t>
            </a:r>
            <a:r>
              <a:rPr lang="en-IN" sz="1600" dirty="0"/>
              <a:t> The dataset contains information about past loan applicants and their default status. It includes details of approved loans, not rejected ones. The dataset categorizes loan statuses into three types: Fully Paid, Current, and Charged-Off.</a:t>
            </a:r>
          </a:p>
          <a:p>
            <a:pPr marL="0" indent="0">
              <a:buNone/>
            </a:pPr>
            <a:r>
              <a:rPr lang="en-IN" sz="1600" b="1" dirty="0">
                <a:solidFill>
                  <a:srgbClr val="091E42"/>
                </a:solidFill>
              </a:rPr>
              <a:t>Data Clean-up and preparation process:</a:t>
            </a:r>
            <a:endParaRPr lang="en-US" sz="1600" b="1" dirty="0">
              <a:solidFill>
                <a:srgbClr val="091E42"/>
              </a:solidFill>
            </a:endParaRPr>
          </a:p>
        </p:txBody>
      </p:sp>
      <p:graphicFrame>
        <p:nvGraphicFramePr>
          <p:cNvPr id="4" name="Content Placeholder 3">
            <a:extLst>
              <a:ext uri="{FF2B5EF4-FFF2-40B4-BE49-F238E27FC236}">
                <a16:creationId xmlns:a16="http://schemas.microsoft.com/office/drawing/2014/main" id="{44AF0CA3-AFDB-EA77-A34C-DD2326A65712}"/>
              </a:ext>
            </a:extLst>
          </p:cNvPr>
          <p:cNvGraphicFramePr>
            <a:graphicFrameLocks/>
          </p:cNvGraphicFramePr>
          <p:nvPr>
            <p:extLst>
              <p:ext uri="{D42A27DB-BD31-4B8C-83A1-F6EECF244321}">
                <p14:modId xmlns:p14="http://schemas.microsoft.com/office/powerpoint/2010/main" val="11340820"/>
              </p:ext>
            </p:extLst>
          </p:nvPr>
        </p:nvGraphicFramePr>
        <p:xfrm>
          <a:off x="673162" y="2835275"/>
          <a:ext cx="10845676"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6" name="Straight Connector 3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2CF523-8849-9601-EF08-023395593656}"/>
              </a:ext>
            </a:extLst>
          </p:cNvPr>
          <p:cNvSpPr>
            <a:spLocks noGrp="1"/>
          </p:cNvSpPr>
          <p:nvPr>
            <p:ph type="title" idx="4294967295"/>
          </p:nvPr>
        </p:nvSpPr>
        <p:spPr>
          <a:xfrm>
            <a:off x="5289754" y="639097"/>
            <a:ext cx="6253317" cy="3686015"/>
          </a:xfrm>
        </p:spPr>
        <p:txBody>
          <a:bodyPr vert="horz" lIns="91440" tIns="45720" rIns="91440" bIns="45720" rtlCol="0" anchor="b">
            <a:normAutofit/>
          </a:bodyPr>
          <a:lstStyle/>
          <a:p>
            <a:r>
              <a:rPr lang="en-US" sz="6200">
                <a:solidFill>
                  <a:schemeClr val="tx1">
                    <a:lumMod val="85000"/>
                    <a:lumOff val="15000"/>
                  </a:schemeClr>
                </a:solidFill>
              </a:rPr>
              <a:t>Visual Representations </a:t>
            </a:r>
            <a:br>
              <a:rPr lang="en-US" sz="6200">
                <a:solidFill>
                  <a:schemeClr val="tx1">
                    <a:lumMod val="85000"/>
                    <a:lumOff val="15000"/>
                  </a:schemeClr>
                </a:solidFill>
              </a:rPr>
            </a:br>
            <a:r>
              <a:rPr lang="en-US" sz="6200">
                <a:solidFill>
                  <a:schemeClr val="tx1">
                    <a:lumMod val="85000"/>
                    <a:lumOff val="15000"/>
                  </a:schemeClr>
                </a:solidFill>
              </a:rPr>
              <a:t>and </a:t>
            </a:r>
            <a:br>
              <a:rPr lang="en-US" sz="6200">
                <a:solidFill>
                  <a:schemeClr val="tx1">
                    <a:lumMod val="85000"/>
                    <a:lumOff val="15000"/>
                  </a:schemeClr>
                </a:solidFill>
              </a:rPr>
            </a:br>
            <a:r>
              <a:rPr lang="en-US" sz="6200">
                <a:solidFill>
                  <a:schemeClr val="tx1">
                    <a:lumMod val="85000"/>
                    <a:lumOff val="15000"/>
                  </a:schemeClr>
                </a:solidFill>
              </a:rPr>
              <a:t>Recommendations</a:t>
            </a:r>
          </a:p>
        </p:txBody>
      </p:sp>
      <p:pic>
        <p:nvPicPr>
          <p:cNvPr id="29" name="Graphic 28" descr="Head with Gears">
            <a:extLst>
              <a:ext uri="{FF2B5EF4-FFF2-40B4-BE49-F238E27FC236}">
                <a16:creationId xmlns:a16="http://schemas.microsoft.com/office/drawing/2014/main" id="{68F65705-624A-1737-E0C1-E1EC7E1F6B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40" name="Straight Connector 39">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4" name="Rectangle 43">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69744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Univariate Analysis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4742016" y="605896"/>
            <a:ext cx="6413663" cy="5646208"/>
          </a:xfrm>
        </p:spPr>
        <p:txBody>
          <a:bodyPr anchor="ctr">
            <a:normAutofit lnSpcReduction="10000"/>
          </a:bodyPr>
          <a:lstStyle/>
          <a:p>
            <a:pPr marL="0" indent="0">
              <a:buNone/>
            </a:pPr>
            <a:r>
              <a:rPr lang="en-IN" sz="1900" b="0" i="0" dirty="0">
                <a:effectLst/>
                <a:highlight>
                  <a:srgbClr val="FFFFFF"/>
                </a:highlight>
                <a:latin typeface="-apple-system"/>
              </a:rPr>
              <a:t>The following key variables will be analysed as part of our Univariate Analyses:</a:t>
            </a:r>
          </a:p>
          <a:p>
            <a:pPr>
              <a:buFont typeface="+mj-lt"/>
              <a:buAutoNum type="arabicPeriod"/>
            </a:pPr>
            <a:r>
              <a:rPr lang="en-IN" sz="1900" b="0" i="0" dirty="0">
                <a:effectLst/>
                <a:highlight>
                  <a:srgbClr val="FFFFFF"/>
                </a:highlight>
                <a:latin typeface="-apple-system"/>
              </a:rPr>
              <a:t>Loan Amount (</a:t>
            </a:r>
            <a:r>
              <a:rPr lang="en-IN" sz="1900" b="0" i="0" dirty="0" err="1">
                <a:effectLst/>
                <a:highlight>
                  <a:srgbClr val="FFFFFF"/>
                </a:highlight>
                <a:latin typeface="-apple-system"/>
              </a:rPr>
              <a:t>loan_amnt</a:t>
            </a:r>
            <a:r>
              <a:rPr lang="en-IN" sz="1900" b="0" i="0" dirty="0">
                <a:effectLst/>
                <a:highlight>
                  <a:srgbClr val="FFFFFF"/>
                </a:highlight>
                <a:latin typeface="-apple-system"/>
              </a:rPr>
              <a:t>)</a:t>
            </a:r>
          </a:p>
          <a:p>
            <a:pPr>
              <a:buFont typeface="+mj-lt"/>
              <a:buAutoNum type="arabicPeriod"/>
            </a:pPr>
            <a:r>
              <a:rPr lang="en-IN" sz="1900" b="0" i="0" dirty="0">
                <a:effectLst/>
                <a:highlight>
                  <a:srgbClr val="FFFFFF"/>
                </a:highlight>
                <a:latin typeface="-apple-system"/>
              </a:rPr>
              <a:t>Interest Rate (</a:t>
            </a:r>
            <a:r>
              <a:rPr lang="en-IN" sz="1900" b="0" i="0" dirty="0" err="1">
                <a:effectLst/>
                <a:highlight>
                  <a:srgbClr val="FFFFFF"/>
                </a:highlight>
                <a:latin typeface="-apple-system"/>
              </a:rPr>
              <a:t>int_rate</a:t>
            </a:r>
            <a:r>
              <a:rPr lang="en-IN" sz="1900" b="0" i="0" dirty="0">
                <a:effectLst/>
                <a:highlight>
                  <a:srgbClr val="FFFFFF"/>
                </a:highlight>
                <a:latin typeface="-apple-system"/>
              </a:rPr>
              <a:t>)</a:t>
            </a:r>
          </a:p>
          <a:p>
            <a:pPr>
              <a:buFont typeface="+mj-lt"/>
              <a:buAutoNum type="arabicPeriod"/>
            </a:pPr>
            <a:r>
              <a:rPr lang="en-IN" sz="1900" b="0" i="0" dirty="0">
                <a:effectLst/>
                <a:highlight>
                  <a:srgbClr val="FFFFFF"/>
                </a:highlight>
                <a:latin typeface="-apple-system"/>
              </a:rPr>
              <a:t>Loan Term (term)</a:t>
            </a:r>
          </a:p>
          <a:p>
            <a:pPr>
              <a:buFont typeface="+mj-lt"/>
              <a:buAutoNum type="arabicPeriod"/>
            </a:pPr>
            <a:r>
              <a:rPr lang="en-IN" sz="1900" b="0" i="0" dirty="0">
                <a:effectLst/>
                <a:highlight>
                  <a:srgbClr val="FFFFFF"/>
                </a:highlight>
                <a:latin typeface="-apple-system"/>
              </a:rPr>
              <a:t>Loan Grade (grade)</a:t>
            </a:r>
          </a:p>
          <a:p>
            <a:pPr>
              <a:buFont typeface="+mj-lt"/>
              <a:buAutoNum type="arabicPeriod"/>
            </a:pPr>
            <a:r>
              <a:rPr lang="en-IN" sz="1900" b="0" i="0" dirty="0">
                <a:effectLst/>
                <a:highlight>
                  <a:srgbClr val="FFFFFF"/>
                </a:highlight>
                <a:latin typeface="-apple-system"/>
              </a:rPr>
              <a:t>Employment Length (</a:t>
            </a:r>
            <a:r>
              <a:rPr lang="en-IN" sz="1900" b="0" i="0" dirty="0" err="1">
                <a:effectLst/>
                <a:highlight>
                  <a:srgbClr val="FFFFFF"/>
                </a:highlight>
                <a:latin typeface="-apple-system"/>
              </a:rPr>
              <a:t>emp_length</a:t>
            </a:r>
            <a:r>
              <a:rPr lang="en-IN" sz="1900" b="0" i="0" dirty="0">
                <a:effectLst/>
                <a:highlight>
                  <a:srgbClr val="FFFFFF"/>
                </a:highlight>
                <a:latin typeface="-apple-system"/>
              </a:rPr>
              <a:t>)</a:t>
            </a:r>
          </a:p>
          <a:p>
            <a:pPr>
              <a:buFont typeface="+mj-lt"/>
              <a:buAutoNum type="arabicPeriod"/>
            </a:pPr>
            <a:r>
              <a:rPr lang="en-IN" sz="1900" b="0" i="0" dirty="0">
                <a:effectLst/>
                <a:highlight>
                  <a:srgbClr val="FFFFFF"/>
                </a:highlight>
                <a:latin typeface="-apple-system"/>
              </a:rPr>
              <a:t>Home Ownership (</a:t>
            </a:r>
            <a:r>
              <a:rPr lang="en-IN" sz="1900" b="0" i="0" dirty="0" err="1">
                <a:effectLst/>
                <a:highlight>
                  <a:srgbClr val="FFFFFF"/>
                </a:highlight>
                <a:latin typeface="-apple-system"/>
              </a:rPr>
              <a:t>home_ownership</a:t>
            </a:r>
            <a:r>
              <a:rPr lang="en-IN" sz="1900" b="0" i="0" dirty="0">
                <a:effectLst/>
                <a:highlight>
                  <a:srgbClr val="FFFFFF"/>
                </a:highlight>
                <a:latin typeface="-apple-system"/>
              </a:rPr>
              <a:t>)</a:t>
            </a:r>
          </a:p>
          <a:p>
            <a:pPr>
              <a:buFont typeface="+mj-lt"/>
              <a:buAutoNum type="arabicPeriod"/>
            </a:pPr>
            <a:r>
              <a:rPr lang="en-IN" sz="1900" b="0" i="0" dirty="0">
                <a:effectLst/>
                <a:highlight>
                  <a:srgbClr val="FFFFFF"/>
                </a:highlight>
                <a:latin typeface="-apple-system"/>
              </a:rPr>
              <a:t>Annual Income (</a:t>
            </a:r>
            <a:r>
              <a:rPr lang="en-IN" sz="1900" b="0" i="0" dirty="0" err="1">
                <a:effectLst/>
                <a:highlight>
                  <a:srgbClr val="FFFFFF"/>
                </a:highlight>
                <a:latin typeface="-apple-system"/>
              </a:rPr>
              <a:t>annual_inc</a:t>
            </a:r>
            <a:r>
              <a:rPr lang="en-IN" sz="1900" b="0" i="0" dirty="0">
                <a:effectLst/>
                <a:highlight>
                  <a:srgbClr val="FFFFFF"/>
                </a:highlight>
                <a:latin typeface="-apple-system"/>
              </a:rPr>
              <a:t>)</a:t>
            </a:r>
          </a:p>
          <a:p>
            <a:pPr>
              <a:buFont typeface="+mj-lt"/>
              <a:buAutoNum type="arabicPeriod"/>
            </a:pPr>
            <a:r>
              <a:rPr lang="en-IN" sz="1900" b="0" i="0" dirty="0">
                <a:effectLst/>
                <a:highlight>
                  <a:srgbClr val="FFFFFF"/>
                </a:highlight>
                <a:latin typeface="-apple-system"/>
              </a:rPr>
              <a:t>Debt-to-Income Ratio (</a:t>
            </a:r>
            <a:r>
              <a:rPr lang="en-IN" sz="1900" b="0" i="0" dirty="0" err="1">
                <a:effectLst/>
                <a:highlight>
                  <a:srgbClr val="FFFFFF"/>
                </a:highlight>
                <a:latin typeface="-apple-system"/>
              </a:rPr>
              <a:t>dti</a:t>
            </a:r>
            <a:r>
              <a:rPr lang="en-IN" sz="1900" b="0" i="0" dirty="0">
                <a:effectLst/>
                <a:highlight>
                  <a:srgbClr val="FFFFFF"/>
                </a:highlight>
                <a:latin typeface="-apple-system"/>
              </a:rPr>
              <a:t>)</a:t>
            </a:r>
          </a:p>
          <a:p>
            <a:pPr>
              <a:buFont typeface="+mj-lt"/>
              <a:buAutoNum type="arabicPeriod"/>
            </a:pPr>
            <a:r>
              <a:rPr lang="en-IN" sz="1900" b="0" i="0" dirty="0">
                <a:effectLst/>
                <a:highlight>
                  <a:srgbClr val="FFFFFF"/>
                </a:highlight>
                <a:latin typeface="-apple-system"/>
              </a:rPr>
              <a:t>Loan Status (</a:t>
            </a:r>
            <a:r>
              <a:rPr lang="en-IN" sz="1900" b="0" i="0" dirty="0" err="1">
                <a:effectLst/>
                <a:highlight>
                  <a:srgbClr val="FFFFFF"/>
                </a:highlight>
                <a:latin typeface="-apple-system"/>
              </a:rPr>
              <a:t>loan_status</a:t>
            </a:r>
            <a:r>
              <a:rPr lang="en-IN" sz="1900" b="0" i="0" dirty="0">
                <a:effectLst/>
                <a:highlight>
                  <a:srgbClr val="FFFFFF"/>
                </a:highlight>
                <a:latin typeface="-apple-system"/>
              </a:rPr>
              <a:t>)</a:t>
            </a:r>
          </a:p>
          <a:p>
            <a:pPr>
              <a:buFont typeface="+mj-lt"/>
              <a:buAutoNum type="arabicPeriod"/>
            </a:pPr>
            <a:r>
              <a:rPr lang="en-IN" sz="1900" b="0" i="0" dirty="0">
                <a:effectLst/>
                <a:highlight>
                  <a:srgbClr val="FFFFFF"/>
                </a:highlight>
                <a:latin typeface="-apple-system"/>
              </a:rPr>
              <a:t>Issue Date (</a:t>
            </a:r>
            <a:r>
              <a:rPr lang="en-IN" sz="1900" b="0" i="0" dirty="0" err="1">
                <a:effectLst/>
                <a:highlight>
                  <a:srgbClr val="FFFFFF"/>
                </a:highlight>
                <a:latin typeface="-apple-system"/>
              </a:rPr>
              <a:t>issue_d</a:t>
            </a:r>
            <a:r>
              <a:rPr lang="en-IN" sz="1900" b="0" i="0" dirty="0">
                <a:effectLst/>
                <a:highlight>
                  <a:srgbClr val="FFFFFF"/>
                </a:highlight>
                <a:latin typeface="-apple-system"/>
              </a:rPr>
              <a:t>)</a:t>
            </a:r>
          </a:p>
          <a:p>
            <a:pPr>
              <a:buFont typeface="+mj-lt"/>
              <a:buAutoNum type="arabicPeriod"/>
            </a:pPr>
            <a:r>
              <a:rPr lang="en-IN" sz="1900" b="0" i="0" dirty="0">
                <a:effectLst/>
                <a:highlight>
                  <a:srgbClr val="FFFFFF"/>
                </a:highlight>
                <a:latin typeface="-apple-system"/>
              </a:rPr>
              <a:t>Issue Date Year (</a:t>
            </a:r>
            <a:r>
              <a:rPr lang="en-IN" sz="1900" b="0" i="0" dirty="0" err="1">
                <a:effectLst/>
                <a:highlight>
                  <a:srgbClr val="FFFFFF"/>
                </a:highlight>
                <a:latin typeface="-apple-system"/>
              </a:rPr>
              <a:t>issue_d_year</a:t>
            </a:r>
            <a:r>
              <a:rPr lang="en-IN" sz="1900" b="0" i="0" dirty="0">
                <a:effectLst/>
                <a:highlight>
                  <a:srgbClr val="FFFFFF"/>
                </a:highlight>
                <a:latin typeface="-apple-system"/>
              </a:rPr>
              <a:t>)</a:t>
            </a:r>
          </a:p>
          <a:p>
            <a:pPr>
              <a:buFont typeface="+mj-lt"/>
              <a:buAutoNum type="arabicPeriod"/>
            </a:pPr>
            <a:r>
              <a:rPr lang="en-IN" sz="1900" b="0" i="0" dirty="0">
                <a:effectLst/>
                <a:highlight>
                  <a:srgbClr val="FFFFFF"/>
                </a:highlight>
                <a:latin typeface="-apple-system"/>
              </a:rPr>
              <a:t>Issue Date Month (</a:t>
            </a:r>
            <a:r>
              <a:rPr lang="en-IN" sz="1900" b="0" i="0" dirty="0" err="1">
                <a:effectLst/>
                <a:highlight>
                  <a:srgbClr val="FFFFFF"/>
                </a:highlight>
                <a:latin typeface="-apple-system"/>
              </a:rPr>
              <a:t>issue_d_month</a:t>
            </a:r>
            <a:r>
              <a:rPr lang="en-IN" sz="1900" b="0" i="0" dirty="0">
                <a:effectLst/>
                <a:highlight>
                  <a:srgbClr val="FFFFFF"/>
                </a:highlight>
                <a:latin typeface="-apple-system"/>
              </a:rPr>
              <a:t>)</a:t>
            </a:r>
          </a:p>
        </p:txBody>
      </p:sp>
    </p:spTree>
    <p:extLst>
      <p:ext uri="{BB962C8B-B14F-4D97-AF65-F5344CB8AC3E}">
        <p14:creationId xmlns:p14="http://schemas.microsoft.com/office/powerpoint/2010/main" val="385759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3" name="Straight Connector 3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a line going up&#10;&#10;Description automatically generated">
            <a:extLst>
              <a:ext uri="{FF2B5EF4-FFF2-40B4-BE49-F238E27FC236}">
                <a16:creationId xmlns:a16="http://schemas.microsoft.com/office/drawing/2014/main" id="{3C25B651-8808-C0BF-D09D-C506A3191E25}"/>
              </a:ext>
            </a:extLst>
          </p:cNvPr>
          <p:cNvPicPr>
            <a:picLocks noChangeAspect="1"/>
          </p:cNvPicPr>
          <p:nvPr/>
        </p:nvPicPr>
        <p:blipFill rotWithShape="1">
          <a:blip r:embed="rId2">
            <a:extLst>
              <a:ext uri="{28A0092B-C50C-407E-A947-70E740481C1C}">
                <a14:useLocalDpi xmlns:a14="http://schemas.microsoft.com/office/drawing/2010/main" val="0"/>
              </a:ext>
            </a:extLst>
          </a:blip>
          <a:srcRect l="4124" r="51855" b="15092"/>
          <a:stretch/>
        </p:blipFill>
        <p:spPr>
          <a:xfrm>
            <a:off x="643192" y="1231676"/>
            <a:ext cx="5451627" cy="4074607"/>
          </a:xfrm>
          <a:prstGeom prst="rect">
            <a:avLst/>
          </a:prstGeom>
        </p:spPr>
      </p:pic>
      <p:cxnSp>
        <p:nvCxnSpPr>
          <p:cNvPr id="35" name="Straight Connector 34">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A615099-770D-DFF9-5326-F91353D3ADE2}"/>
              </a:ext>
            </a:extLst>
          </p:cNvPr>
          <p:cNvSpPr txBox="1"/>
          <p:nvPr/>
        </p:nvSpPr>
        <p:spPr>
          <a:xfrm>
            <a:off x="6411684" y="2198914"/>
            <a:ext cx="5127172"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b="0" i="0" dirty="0">
                <a:solidFill>
                  <a:schemeClr val="tx1">
                    <a:lumMod val="75000"/>
                    <a:lumOff val="25000"/>
                  </a:schemeClr>
                </a:solidFill>
                <a:effectLst/>
                <a:highlight>
                  <a:srgbClr val="FFFFFF"/>
                </a:highlight>
              </a:rPr>
              <a:t>Looking at the figure, we can say that the number of loans issued over time increased almost exponentially from 2007 to 2011. This could suggest that the Lending Club business is expanding, and thus presents a greater need to be cautious about who loans are being issued to.</a:t>
            </a:r>
            <a:endParaRPr lang="en-US" dirty="0">
              <a:solidFill>
                <a:schemeClr val="tx1">
                  <a:lumMod val="75000"/>
                  <a:lumOff val="25000"/>
                </a:schemeClr>
              </a:solidFill>
            </a:endParaRPr>
          </a:p>
        </p:txBody>
      </p:sp>
      <p:sp>
        <p:nvSpPr>
          <p:cNvPr id="36" name="Rectangle 35">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1" name="Straight Connector 20">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number of people&#10;&#10;Description automatically generated with medium confidence">
            <a:extLst>
              <a:ext uri="{FF2B5EF4-FFF2-40B4-BE49-F238E27FC236}">
                <a16:creationId xmlns:a16="http://schemas.microsoft.com/office/drawing/2014/main" id="{0EDD667F-1FAB-770F-6816-CD72CE52711D}"/>
              </a:ext>
            </a:extLst>
          </p:cNvPr>
          <p:cNvPicPr>
            <a:picLocks noChangeAspect="1"/>
          </p:cNvPicPr>
          <p:nvPr/>
        </p:nvPicPr>
        <p:blipFill rotWithShape="1">
          <a:blip r:embed="rId2">
            <a:extLst>
              <a:ext uri="{28A0092B-C50C-407E-A947-70E740481C1C}">
                <a14:useLocalDpi xmlns:a14="http://schemas.microsoft.com/office/drawing/2010/main" val="0"/>
              </a:ext>
            </a:extLst>
          </a:blip>
          <a:srcRect l="2384" r="51236" b="11934"/>
          <a:stretch/>
        </p:blipFill>
        <p:spPr>
          <a:xfrm>
            <a:off x="643192" y="1133982"/>
            <a:ext cx="5451627" cy="4269995"/>
          </a:xfrm>
          <a:prstGeom prst="rect">
            <a:avLst/>
          </a:prstGeom>
        </p:spPr>
      </p:pic>
      <p:cxnSp>
        <p:nvCxnSpPr>
          <p:cNvPr id="25" name="Straight Connector 24">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A615099-770D-DFF9-5326-F91353D3ADE2}"/>
              </a:ext>
            </a:extLst>
          </p:cNvPr>
          <p:cNvSpPr txBox="1"/>
          <p:nvPr/>
        </p:nvSpPr>
        <p:spPr>
          <a:xfrm>
            <a:off x="6411684" y="1704108"/>
            <a:ext cx="5127172" cy="3648151"/>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br>
              <a:rPr lang="en-US" b="0" i="0" dirty="0">
                <a:solidFill>
                  <a:schemeClr val="tx1">
                    <a:lumMod val="75000"/>
                    <a:lumOff val="25000"/>
                  </a:schemeClr>
                </a:solidFill>
                <a:effectLst/>
              </a:rPr>
            </a:br>
            <a:endParaRPr lang="en-US" b="0" i="0" dirty="0">
              <a:solidFill>
                <a:schemeClr val="tx1">
                  <a:lumMod val="75000"/>
                  <a:lumOff val="25000"/>
                </a:schemeClr>
              </a:solidFill>
              <a:effectLst/>
            </a:endParaRPr>
          </a:p>
          <a:p>
            <a:pPr defTabSz="914400">
              <a:lnSpc>
                <a:spcPct val="90000"/>
              </a:lnSpc>
              <a:spcAft>
                <a:spcPts val="600"/>
              </a:spcAft>
              <a:buClr>
                <a:schemeClr val="accent1"/>
              </a:buClr>
              <a:buFont typeface="Calibri" panose="020F0502020204030204" pitchFamily="34" charset="0"/>
            </a:pPr>
            <a:r>
              <a:rPr lang="en-US" b="0" i="0" dirty="0">
                <a:solidFill>
                  <a:schemeClr val="tx1">
                    <a:lumMod val="75000"/>
                    <a:lumOff val="25000"/>
                  </a:schemeClr>
                </a:solidFill>
                <a:effectLst/>
                <a:highlight>
                  <a:srgbClr val="FFFFFF"/>
                </a:highlight>
              </a:rPr>
              <a:t>From this plot, we can infer that the number of loans steadily increases towards the end of the month. This could be as people are gearing up for holiday season</a:t>
            </a:r>
            <a:r>
              <a:rPr lang="en-US" dirty="0">
                <a:solidFill>
                  <a:schemeClr val="tx1">
                    <a:lumMod val="75000"/>
                    <a:lumOff val="25000"/>
                  </a:schemeClr>
                </a:solidFill>
                <a:highlight>
                  <a:srgbClr val="FFFFFF"/>
                </a:highlight>
              </a:rPr>
              <a:t> </a:t>
            </a:r>
            <a:r>
              <a:rPr lang="en-US" b="0" i="0" dirty="0">
                <a:solidFill>
                  <a:schemeClr val="tx1">
                    <a:lumMod val="75000"/>
                    <a:lumOff val="25000"/>
                  </a:schemeClr>
                </a:solidFill>
                <a:effectLst/>
                <a:highlight>
                  <a:srgbClr val="FFFFFF"/>
                </a:highlight>
              </a:rPr>
              <a:t>or could also be because people usually like to make bigger purchases at the start of a new year.</a:t>
            </a:r>
          </a:p>
        </p:txBody>
      </p:sp>
      <p:sp>
        <p:nvSpPr>
          <p:cNvPr id="27" name="Rectangle 26">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Tree>
    <p:extLst>
      <p:ext uri="{BB962C8B-B14F-4D97-AF65-F5344CB8AC3E}">
        <p14:creationId xmlns:p14="http://schemas.microsoft.com/office/powerpoint/2010/main" val="162984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graph showing the distribution of int rate&#10;&#10;Description automatically generated">
            <a:extLst>
              <a:ext uri="{FF2B5EF4-FFF2-40B4-BE49-F238E27FC236}">
                <a16:creationId xmlns:a16="http://schemas.microsoft.com/office/drawing/2014/main" id="{39000411-EA38-2D5A-6AA6-6B20D236C3ED}"/>
              </a:ext>
            </a:extLst>
          </p:cNvPr>
          <p:cNvPicPr>
            <a:picLocks noChangeAspect="1"/>
          </p:cNvPicPr>
          <p:nvPr/>
        </p:nvPicPr>
        <p:blipFill rotWithShape="1">
          <a:blip r:embed="rId2">
            <a:extLst>
              <a:ext uri="{28A0092B-C50C-407E-A947-70E740481C1C}">
                <a14:useLocalDpi xmlns:a14="http://schemas.microsoft.com/office/drawing/2010/main" val="0"/>
              </a:ext>
            </a:extLst>
          </a:blip>
          <a:srcRect l="2512" t="-761" r="611" b="1318"/>
          <a:stretch/>
        </p:blipFill>
        <p:spPr>
          <a:xfrm>
            <a:off x="288852" y="3230396"/>
            <a:ext cx="6135698" cy="2861644"/>
          </a:xfrm>
          <a:prstGeom prst="rect">
            <a:avLst/>
          </a:prstGeom>
        </p:spPr>
      </p:pic>
      <p:pic>
        <p:nvPicPr>
          <p:cNvPr id="9" name="Picture 8" descr="A graph showing a distribution of data&#10;&#10;Description automatically generated">
            <a:extLst>
              <a:ext uri="{FF2B5EF4-FFF2-40B4-BE49-F238E27FC236}">
                <a16:creationId xmlns:a16="http://schemas.microsoft.com/office/drawing/2014/main" id="{911FC936-8803-DC06-F9A3-E661FB4C6644}"/>
              </a:ext>
            </a:extLst>
          </p:cNvPr>
          <p:cNvPicPr>
            <a:picLocks noChangeAspect="1"/>
          </p:cNvPicPr>
          <p:nvPr/>
        </p:nvPicPr>
        <p:blipFill rotWithShape="1">
          <a:blip r:embed="rId3">
            <a:extLst>
              <a:ext uri="{28A0092B-C50C-407E-A947-70E740481C1C}">
                <a14:useLocalDpi xmlns:a14="http://schemas.microsoft.com/office/drawing/2010/main" val="0"/>
              </a:ext>
            </a:extLst>
          </a:blip>
          <a:srcRect l="2188" t="592" r="2354" b="58"/>
          <a:stretch/>
        </p:blipFill>
        <p:spPr>
          <a:xfrm>
            <a:off x="7338863" y="160317"/>
            <a:ext cx="3675472" cy="2333501"/>
          </a:xfrm>
          <a:prstGeom prst="rect">
            <a:avLst/>
          </a:prstGeom>
        </p:spPr>
      </p:pic>
      <p:pic>
        <p:nvPicPr>
          <p:cNvPr id="5" name="Picture 4" descr="A graph showing the amount of loan&#10;&#10;Description automatically generated">
            <a:extLst>
              <a:ext uri="{FF2B5EF4-FFF2-40B4-BE49-F238E27FC236}">
                <a16:creationId xmlns:a16="http://schemas.microsoft.com/office/drawing/2014/main" id="{C13E3298-4051-1B6B-1764-885209919A76}"/>
              </a:ext>
            </a:extLst>
          </p:cNvPr>
          <p:cNvPicPr>
            <a:picLocks noChangeAspect="1"/>
          </p:cNvPicPr>
          <p:nvPr/>
        </p:nvPicPr>
        <p:blipFill rotWithShape="1">
          <a:blip r:embed="rId4">
            <a:extLst>
              <a:ext uri="{28A0092B-C50C-407E-A947-70E740481C1C}">
                <a14:useLocalDpi xmlns:a14="http://schemas.microsoft.com/office/drawing/2010/main" val="0"/>
              </a:ext>
            </a:extLst>
          </a:blip>
          <a:srcRect l="2414" t="-146" r="1358" b="508"/>
          <a:stretch/>
        </p:blipFill>
        <p:spPr>
          <a:xfrm>
            <a:off x="136564" y="190006"/>
            <a:ext cx="6252360" cy="2919246"/>
          </a:xfrm>
          <a:prstGeom prst="rect">
            <a:avLst/>
          </a:prstGeom>
        </p:spPr>
      </p:pic>
      <p:sp>
        <p:nvSpPr>
          <p:cNvPr id="12" name="TextBox 11">
            <a:extLst>
              <a:ext uri="{FF2B5EF4-FFF2-40B4-BE49-F238E27FC236}">
                <a16:creationId xmlns:a16="http://schemas.microsoft.com/office/drawing/2014/main" id="{0A615099-770D-DFF9-5326-F91353D3ADE2}"/>
              </a:ext>
            </a:extLst>
          </p:cNvPr>
          <p:cNvSpPr txBox="1"/>
          <p:nvPr/>
        </p:nvSpPr>
        <p:spPr>
          <a:xfrm>
            <a:off x="6874154" y="2534502"/>
            <a:ext cx="4804041" cy="402336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buAutoNum type="arabicPeriod"/>
            </a:pPr>
            <a:r>
              <a:rPr lang="en-US" sz="1300" b="1" i="0" dirty="0">
                <a:solidFill>
                  <a:schemeClr val="tx1">
                    <a:lumMod val="75000"/>
                    <a:lumOff val="25000"/>
                  </a:schemeClr>
                </a:solidFill>
                <a:effectLst/>
                <a:highlight>
                  <a:srgbClr val="FFFFFF"/>
                </a:highlight>
              </a:rPr>
              <a:t> Loan Amount</a:t>
            </a:r>
            <a:r>
              <a:rPr lang="en-US" sz="1300" b="0" i="0" dirty="0">
                <a:solidFill>
                  <a:schemeClr val="tx1">
                    <a:lumMod val="75000"/>
                    <a:lumOff val="25000"/>
                  </a:schemeClr>
                </a:solidFill>
                <a:effectLst/>
                <a:highlight>
                  <a:srgbClr val="FFFFFF"/>
                </a:highlight>
              </a:rPr>
              <a:t>: Most loans are between 0-10,000$, however, there are also some loans that are higher in amounts and might indicate a higher risk if not managed properly. We also notice spikes in amounts that are multiples of 5000, as most people probably like to round of how much money they are borrowing in increments of 5000.</a:t>
            </a:r>
          </a:p>
          <a:p>
            <a:pPr defTabSz="914400">
              <a:lnSpc>
                <a:spcPct val="90000"/>
              </a:lnSpc>
              <a:spcAft>
                <a:spcPts val="600"/>
              </a:spcAft>
              <a:buClr>
                <a:schemeClr val="accent1"/>
              </a:buClr>
              <a:buFont typeface="Calibri" panose="020F0502020204030204" pitchFamily="34" charset="0"/>
              <a:buAutoNum type="arabicPeriod"/>
            </a:pPr>
            <a:endParaRPr lang="en-US" sz="1300" b="0" i="0" dirty="0">
              <a:solidFill>
                <a:schemeClr val="tx1">
                  <a:lumMod val="75000"/>
                  <a:lumOff val="25000"/>
                </a:schemeClr>
              </a:solidFill>
              <a:effectLst/>
              <a:highlight>
                <a:srgbClr val="FFFFFF"/>
              </a:highlight>
            </a:endParaRPr>
          </a:p>
          <a:p>
            <a:pPr defTabSz="914400">
              <a:lnSpc>
                <a:spcPct val="90000"/>
              </a:lnSpc>
              <a:spcAft>
                <a:spcPts val="600"/>
              </a:spcAft>
              <a:buClr>
                <a:schemeClr val="accent1"/>
              </a:buClr>
              <a:buFont typeface="Calibri" panose="020F0502020204030204" pitchFamily="34" charset="0"/>
              <a:buAutoNum type="arabicPeriod"/>
            </a:pPr>
            <a:r>
              <a:rPr lang="en-US" sz="1300" b="1" i="0" dirty="0">
                <a:solidFill>
                  <a:schemeClr val="tx1">
                    <a:lumMod val="75000"/>
                    <a:lumOff val="25000"/>
                  </a:schemeClr>
                </a:solidFill>
                <a:effectLst/>
                <a:highlight>
                  <a:srgbClr val="FFFFFF"/>
                </a:highlight>
              </a:rPr>
              <a:t> DTI</a:t>
            </a:r>
            <a:r>
              <a:rPr lang="en-US" sz="1300" b="0" i="0" dirty="0">
                <a:solidFill>
                  <a:schemeClr val="tx1">
                    <a:lumMod val="75000"/>
                    <a:lumOff val="25000"/>
                  </a:schemeClr>
                </a:solidFill>
                <a:effectLst/>
                <a:highlight>
                  <a:srgbClr val="FFFFFF"/>
                </a:highlight>
              </a:rPr>
              <a:t>: Ideally, a debt-to-income (DTI) ratio below 36% is deemed favorable and indicative of financial health. Most DTI ratios observed fall within a commendable interquartile range (IQR) of 8.3% to 18.7%. This suggests that the borrowers are generally opting for loans that are financially manageable and unlikely to pose repayment challenges.</a:t>
            </a:r>
          </a:p>
          <a:p>
            <a:pPr defTabSz="914400">
              <a:lnSpc>
                <a:spcPct val="90000"/>
              </a:lnSpc>
              <a:spcAft>
                <a:spcPts val="600"/>
              </a:spcAft>
              <a:buClr>
                <a:schemeClr val="accent1"/>
              </a:buClr>
              <a:buFont typeface="Calibri" panose="020F0502020204030204" pitchFamily="34" charset="0"/>
              <a:buAutoNum type="arabicPeriod"/>
            </a:pPr>
            <a:endParaRPr lang="en-US" sz="1300" b="0" i="0" dirty="0">
              <a:solidFill>
                <a:schemeClr val="tx1">
                  <a:lumMod val="75000"/>
                  <a:lumOff val="25000"/>
                </a:schemeClr>
              </a:solidFill>
              <a:effectLst/>
              <a:highlight>
                <a:srgbClr val="FFFFFF"/>
              </a:highlight>
            </a:endParaRPr>
          </a:p>
          <a:p>
            <a:pPr defTabSz="914400">
              <a:lnSpc>
                <a:spcPct val="90000"/>
              </a:lnSpc>
              <a:spcAft>
                <a:spcPts val="600"/>
              </a:spcAft>
              <a:buClr>
                <a:schemeClr val="accent1"/>
              </a:buClr>
              <a:buFont typeface="Calibri" panose="020F0502020204030204" pitchFamily="34" charset="0"/>
              <a:buAutoNum type="arabicPeriod"/>
            </a:pPr>
            <a:r>
              <a:rPr lang="en-US" sz="1300" b="1" i="0" dirty="0">
                <a:solidFill>
                  <a:schemeClr val="tx1">
                    <a:lumMod val="75000"/>
                    <a:lumOff val="25000"/>
                  </a:schemeClr>
                </a:solidFill>
                <a:effectLst/>
                <a:highlight>
                  <a:srgbClr val="FFFFFF"/>
                </a:highlight>
              </a:rPr>
              <a:t> Interest Rates</a:t>
            </a:r>
            <a:r>
              <a:rPr lang="en-US" sz="1300" b="0" i="0" dirty="0">
                <a:solidFill>
                  <a:schemeClr val="tx1">
                    <a:lumMod val="75000"/>
                    <a:lumOff val="25000"/>
                  </a:schemeClr>
                </a:solidFill>
                <a:effectLst/>
                <a:highlight>
                  <a:srgbClr val="FFFFFF"/>
                </a:highlight>
              </a:rPr>
              <a:t>: The mean interest rate is 11.8%, whereas the highest interest rate is 24.4%. This is a very high interest rate and could indicate that some of the borrowers have bad credit scores and are taking risky loans. It could also be related to the Loan amount, as the graphs follow similar patters. Higher loan amounts result in higher interest rates.</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Tree>
    <p:extLst>
      <p:ext uri="{BB962C8B-B14F-4D97-AF65-F5344CB8AC3E}">
        <p14:creationId xmlns:p14="http://schemas.microsoft.com/office/powerpoint/2010/main" val="176785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A615099-770D-DFF9-5326-F91353D3ADE2}"/>
              </a:ext>
            </a:extLst>
          </p:cNvPr>
          <p:cNvSpPr txBox="1"/>
          <p:nvPr/>
        </p:nvSpPr>
        <p:spPr>
          <a:xfrm>
            <a:off x="4001103" y="2525487"/>
            <a:ext cx="6847996" cy="3198421"/>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buAutoNum type="arabicPeriod"/>
            </a:pPr>
            <a:r>
              <a:rPr lang="en-US" sz="1700" b="1" i="0" dirty="0">
                <a:solidFill>
                  <a:schemeClr val="tx1">
                    <a:lumMod val="75000"/>
                    <a:lumOff val="25000"/>
                  </a:schemeClr>
                </a:solidFill>
                <a:effectLst/>
                <a:highlight>
                  <a:srgbClr val="FFFFFF"/>
                </a:highlight>
              </a:rPr>
              <a:t> Grade</a:t>
            </a:r>
            <a:r>
              <a:rPr lang="en-US" sz="1700" b="0" i="0" dirty="0">
                <a:solidFill>
                  <a:schemeClr val="tx1">
                    <a:lumMod val="75000"/>
                    <a:lumOff val="25000"/>
                  </a:schemeClr>
                </a:solidFill>
                <a:effectLst/>
                <a:highlight>
                  <a:srgbClr val="FFFFFF"/>
                </a:highlight>
              </a:rPr>
              <a:t>: Although most loans are between grades of A, B and C, there are a substantial number of grade D and below that could have higher default rates</a:t>
            </a:r>
          </a:p>
          <a:p>
            <a:pPr defTabSz="914400">
              <a:lnSpc>
                <a:spcPct val="90000"/>
              </a:lnSpc>
              <a:spcAft>
                <a:spcPts val="600"/>
              </a:spcAft>
              <a:buClr>
                <a:schemeClr val="accent1"/>
              </a:buClr>
              <a:buFont typeface="Calibri" panose="020F0502020204030204" pitchFamily="34" charset="0"/>
              <a:buAutoNum type="arabicPeriod"/>
            </a:pPr>
            <a:r>
              <a:rPr lang="en-US" sz="1700" b="1" i="0" dirty="0">
                <a:solidFill>
                  <a:schemeClr val="tx1">
                    <a:lumMod val="75000"/>
                    <a:lumOff val="25000"/>
                  </a:schemeClr>
                </a:solidFill>
                <a:effectLst/>
                <a:highlight>
                  <a:srgbClr val="FFFFFF"/>
                </a:highlight>
              </a:rPr>
              <a:t> Loan Duration</a:t>
            </a:r>
            <a:r>
              <a:rPr lang="en-US" sz="1700" b="0" i="0" dirty="0">
                <a:solidFill>
                  <a:schemeClr val="tx1">
                    <a:lumMod val="75000"/>
                    <a:lumOff val="25000"/>
                  </a:schemeClr>
                </a:solidFill>
                <a:effectLst/>
                <a:highlight>
                  <a:srgbClr val="FFFFFF"/>
                </a:highlight>
              </a:rPr>
              <a:t>: Although most loans are of 36 months, there a significant number of long term (60 month) loans, these could be riskier compared to short term ones.</a:t>
            </a:r>
          </a:p>
          <a:p>
            <a:pPr defTabSz="914400">
              <a:lnSpc>
                <a:spcPct val="90000"/>
              </a:lnSpc>
              <a:spcAft>
                <a:spcPts val="600"/>
              </a:spcAft>
              <a:buClr>
                <a:schemeClr val="accent1"/>
              </a:buClr>
              <a:buFont typeface="Calibri" panose="020F0502020204030204" pitchFamily="34" charset="0"/>
              <a:buAutoNum type="arabicPeriod"/>
            </a:pPr>
            <a:r>
              <a:rPr lang="en-US" sz="1700" b="1" i="0" dirty="0">
                <a:solidFill>
                  <a:schemeClr val="tx1">
                    <a:lumMod val="75000"/>
                    <a:lumOff val="25000"/>
                  </a:schemeClr>
                </a:solidFill>
                <a:effectLst/>
                <a:highlight>
                  <a:srgbClr val="FFFFFF"/>
                </a:highlight>
              </a:rPr>
              <a:t> Home Ownership</a:t>
            </a:r>
            <a:r>
              <a:rPr lang="en-US" sz="1700" b="0" i="0" dirty="0">
                <a:solidFill>
                  <a:schemeClr val="tx1">
                    <a:lumMod val="75000"/>
                    <a:lumOff val="25000"/>
                  </a:schemeClr>
                </a:solidFill>
                <a:effectLst/>
                <a:highlight>
                  <a:srgbClr val="FFFFFF"/>
                </a:highlight>
              </a:rPr>
              <a:t>: Renters could potentially have higher default rates as compared to owners. Further, owners also have a higher collateral, and could get better loans with lower interest rates.</a:t>
            </a:r>
          </a:p>
          <a:p>
            <a:pPr defTabSz="914400">
              <a:lnSpc>
                <a:spcPct val="90000"/>
              </a:lnSpc>
              <a:spcAft>
                <a:spcPts val="600"/>
              </a:spcAft>
              <a:buClr>
                <a:schemeClr val="accent1"/>
              </a:buClr>
              <a:buFont typeface="Calibri" panose="020F0502020204030204" pitchFamily="34" charset="0"/>
              <a:buAutoNum type="arabicPeriod"/>
            </a:pPr>
            <a:r>
              <a:rPr lang="en-US" sz="1700" b="1" i="0" dirty="0">
                <a:solidFill>
                  <a:schemeClr val="tx1">
                    <a:lumMod val="75000"/>
                    <a:lumOff val="25000"/>
                  </a:schemeClr>
                </a:solidFill>
                <a:effectLst/>
                <a:highlight>
                  <a:srgbClr val="FFFFFF"/>
                </a:highlight>
              </a:rPr>
              <a:t> Employment Length</a:t>
            </a:r>
            <a:r>
              <a:rPr lang="en-US" sz="1700" b="0" i="0" dirty="0">
                <a:solidFill>
                  <a:schemeClr val="tx1">
                    <a:lumMod val="75000"/>
                    <a:lumOff val="25000"/>
                  </a:schemeClr>
                </a:solidFill>
                <a:effectLst/>
                <a:highlight>
                  <a:srgbClr val="FFFFFF"/>
                </a:highlight>
              </a:rPr>
              <a:t>: Borrowers who have been working for a lesser period could be associated with higher default rates as compared to those who have been working for longer. We see that people who have been working 10 or more years correspond to most of our borrowers.</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3" name="Picture 2" descr="A graph showing a number of different colored squares&#10;&#10;Description automatically generated">
            <a:extLst>
              <a:ext uri="{FF2B5EF4-FFF2-40B4-BE49-F238E27FC236}">
                <a16:creationId xmlns:a16="http://schemas.microsoft.com/office/drawing/2014/main" id="{4CD6B574-C4FE-2D1F-A0EA-797A177AE280}"/>
              </a:ext>
            </a:extLst>
          </p:cNvPr>
          <p:cNvPicPr>
            <a:picLocks noChangeAspect="1"/>
          </p:cNvPicPr>
          <p:nvPr/>
        </p:nvPicPr>
        <p:blipFill rotWithShape="1">
          <a:blip r:embed="rId2">
            <a:extLst>
              <a:ext uri="{28A0092B-C50C-407E-A947-70E740481C1C}">
                <a14:useLocalDpi xmlns:a14="http://schemas.microsoft.com/office/drawing/2010/main" val="0"/>
              </a:ext>
            </a:extLst>
          </a:blip>
          <a:srcRect l="2160" b="319"/>
          <a:stretch/>
        </p:blipFill>
        <p:spPr>
          <a:xfrm>
            <a:off x="391886" y="198982"/>
            <a:ext cx="3194461" cy="2003891"/>
          </a:xfrm>
          <a:prstGeom prst="rect">
            <a:avLst/>
          </a:prstGeom>
        </p:spPr>
      </p:pic>
      <p:pic>
        <p:nvPicPr>
          <p:cNvPr id="8" name="Picture 7" descr="A graph of a number of bars&#10;&#10;Description automatically generated">
            <a:extLst>
              <a:ext uri="{FF2B5EF4-FFF2-40B4-BE49-F238E27FC236}">
                <a16:creationId xmlns:a16="http://schemas.microsoft.com/office/drawing/2014/main" id="{0C6B22AC-294B-8BD1-C09E-A1214349F016}"/>
              </a:ext>
            </a:extLst>
          </p:cNvPr>
          <p:cNvPicPr>
            <a:picLocks noChangeAspect="1"/>
          </p:cNvPicPr>
          <p:nvPr/>
        </p:nvPicPr>
        <p:blipFill rotWithShape="1">
          <a:blip r:embed="rId3">
            <a:extLst>
              <a:ext uri="{28A0092B-C50C-407E-A947-70E740481C1C}">
                <a14:useLocalDpi xmlns:a14="http://schemas.microsoft.com/office/drawing/2010/main" val="0"/>
              </a:ext>
            </a:extLst>
          </a:blip>
          <a:srcRect l="1652" t="-693" r="1092" b="880"/>
          <a:stretch/>
        </p:blipFill>
        <p:spPr>
          <a:xfrm>
            <a:off x="3952323" y="184067"/>
            <a:ext cx="3178810" cy="2028533"/>
          </a:xfrm>
          <a:prstGeom prst="rect">
            <a:avLst/>
          </a:prstGeom>
        </p:spPr>
      </p:pic>
      <p:pic>
        <p:nvPicPr>
          <p:cNvPr id="11" name="Picture 10" descr="A graph of different colored bars&#10;&#10;Description automatically generated">
            <a:extLst>
              <a:ext uri="{FF2B5EF4-FFF2-40B4-BE49-F238E27FC236}">
                <a16:creationId xmlns:a16="http://schemas.microsoft.com/office/drawing/2014/main" id="{8E5AFD88-0E4E-4C26-BF9A-80CD981D866B}"/>
              </a:ext>
            </a:extLst>
          </p:cNvPr>
          <p:cNvPicPr>
            <a:picLocks noChangeAspect="1"/>
          </p:cNvPicPr>
          <p:nvPr/>
        </p:nvPicPr>
        <p:blipFill rotWithShape="1">
          <a:blip r:embed="rId4">
            <a:extLst>
              <a:ext uri="{28A0092B-C50C-407E-A947-70E740481C1C}">
                <a14:useLocalDpi xmlns:a14="http://schemas.microsoft.com/office/drawing/2010/main" val="0"/>
              </a:ext>
            </a:extLst>
          </a:blip>
          <a:srcRect t="-1012" b="650"/>
          <a:stretch/>
        </p:blipFill>
        <p:spPr>
          <a:xfrm>
            <a:off x="447435" y="2250374"/>
            <a:ext cx="3085473" cy="1952599"/>
          </a:xfrm>
          <a:prstGeom prst="rect">
            <a:avLst/>
          </a:prstGeom>
        </p:spPr>
      </p:pic>
      <p:pic>
        <p:nvPicPr>
          <p:cNvPr id="14" name="Picture 13" descr="A graph showing a number of different colored bars&#10;&#10;Description automatically generated">
            <a:extLst>
              <a:ext uri="{FF2B5EF4-FFF2-40B4-BE49-F238E27FC236}">
                <a16:creationId xmlns:a16="http://schemas.microsoft.com/office/drawing/2014/main" id="{89768D22-9E57-6C9F-8A82-805E7286DDA2}"/>
              </a:ext>
            </a:extLst>
          </p:cNvPr>
          <p:cNvPicPr>
            <a:picLocks noChangeAspect="1"/>
          </p:cNvPicPr>
          <p:nvPr/>
        </p:nvPicPr>
        <p:blipFill rotWithShape="1">
          <a:blip r:embed="rId5">
            <a:extLst>
              <a:ext uri="{28A0092B-C50C-407E-A947-70E740481C1C}">
                <a14:useLocalDpi xmlns:a14="http://schemas.microsoft.com/office/drawing/2010/main" val="0"/>
              </a:ext>
            </a:extLst>
          </a:blip>
          <a:srcRect t="-322" r="717" b="1294"/>
          <a:stretch/>
        </p:blipFill>
        <p:spPr>
          <a:xfrm>
            <a:off x="7561668" y="184069"/>
            <a:ext cx="3375507" cy="2155369"/>
          </a:xfrm>
          <a:prstGeom prst="rect">
            <a:avLst/>
          </a:prstGeom>
        </p:spPr>
      </p:pic>
      <p:pic>
        <p:nvPicPr>
          <p:cNvPr id="16" name="Picture 15" descr="A graph with a purple rectangle and orange rectangle&#10;&#10;Description automatically generated">
            <a:extLst>
              <a:ext uri="{FF2B5EF4-FFF2-40B4-BE49-F238E27FC236}">
                <a16:creationId xmlns:a16="http://schemas.microsoft.com/office/drawing/2014/main" id="{5C0A14F4-4AEB-5338-46B3-D5748877CDC8}"/>
              </a:ext>
            </a:extLst>
          </p:cNvPr>
          <p:cNvPicPr>
            <a:picLocks noChangeAspect="1"/>
          </p:cNvPicPr>
          <p:nvPr/>
        </p:nvPicPr>
        <p:blipFill rotWithShape="1">
          <a:blip r:embed="rId6">
            <a:extLst>
              <a:ext uri="{28A0092B-C50C-407E-A947-70E740481C1C}">
                <a14:useLocalDpi xmlns:a14="http://schemas.microsoft.com/office/drawing/2010/main" val="0"/>
              </a:ext>
            </a:extLst>
          </a:blip>
          <a:srcRect l="2676" t="52" b="599"/>
          <a:stretch/>
        </p:blipFill>
        <p:spPr>
          <a:xfrm>
            <a:off x="504701" y="4246463"/>
            <a:ext cx="3016332" cy="2029646"/>
          </a:xfrm>
          <a:prstGeom prst="rect">
            <a:avLst/>
          </a:prstGeom>
        </p:spPr>
      </p:pic>
    </p:spTree>
    <p:extLst>
      <p:ext uri="{BB962C8B-B14F-4D97-AF65-F5344CB8AC3E}">
        <p14:creationId xmlns:p14="http://schemas.microsoft.com/office/powerpoint/2010/main" val="358991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379</TotalTime>
  <Words>1311</Words>
  <Application>Microsoft Macintosh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Calibri</vt:lpstr>
      <vt:lpstr>Calibri Light</vt:lpstr>
      <vt:lpstr>Lucida Sans</vt:lpstr>
      <vt:lpstr>Retrospect</vt:lpstr>
      <vt:lpstr>PowerPoint Presentation</vt:lpstr>
      <vt:lpstr>Objective</vt:lpstr>
      <vt:lpstr>Business Understanding</vt:lpstr>
      <vt:lpstr>Visual Representations  and  Recommendations</vt:lpstr>
      <vt:lpstr>Univariate Analysis</vt:lpstr>
      <vt:lpstr>PowerPoint Presentation</vt:lpstr>
      <vt:lpstr>PowerPoint Presentation</vt:lpstr>
      <vt:lpstr>PowerPoint Presentation</vt:lpstr>
      <vt:lpstr>PowerPoint Presentation</vt:lpstr>
      <vt:lpstr>Bivariate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Kritika Singh</cp:lastModifiedBy>
  <cp:revision>60</cp:revision>
  <dcterms:created xsi:type="dcterms:W3CDTF">2022-06-06T16:58:12Z</dcterms:created>
  <dcterms:modified xsi:type="dcterms:W3CDTF">2024-07-24T07:10:57Z</dcterms:modified>
</cp:coreProperties>
</file>