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002B7-171F-42E6-9C44-A7DDF8A19DF2}" type="datetimeFigureOut">
              <a:rPr lang="en-IN" smtClean="0"/>
              <a:t>24-01-2020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B99B3-4BBB-4396-AD8B-530F9961630B}" type="slidenum">
              <a:rPr lang="en-IN" smtClean="0"/>
              <a:t>‹#›</a:t>
            </a:fld>
            <a:endParaRPr lang="en-IN"/>
          </a:p>
        </p:txBody>
      </p:sp>
    </p:spTree>
    <p:extLst>
      <p:ext uri="{BB962C8B-B14F-4D97-AF65-F5344CB8AC3E}">
        <p14:creationId xmlns:p14="http://schemas.microsoft.com/office/powerpoint/2010/main" val="389187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endParaRPr lang="en-IE" sz="1200" b="0" i="0" kern="1200" dirty="0">
              <a:solidFill>
                <a:schemeClr val="tx1"/>
              </a:solidFill>
              <a:effectLst/>
              <a:latin typeface="+mn-lt"/>
              <a:ea typeface="+mn-ea"/>
              <a:cs typeface="+mn-cs"/>
            </a:endParaRPr>
          </a:p>
          <a:p>
            <a:r>
              <a:rPr lang="en-IE" sz="1200" b="1" i="0" kern="1200" dirty="0">
                <a:solidFill>
                  <a:schemeClr val="tx1"/>
                </a:solidFill>
                <a:effectLst/>
                <a:latin typeface="+mn-lt"/>
                <a:ea typeface="+mn-ea"/>
                <a:cs typeface="+mn-cs"/>
              </a:rPr>
              <a:t>CNN</a:t>
            </a:r>
            <a:r>
              <a:rPr lang="en-IE" sz="1200" b="0" i="0" kern="1200" dirty="0">
                <a:solidFill>
                  <a:schemeClr val="tx1"/>
                </a:solidFill>
                <a:effectLst/>
                <a:latin typeface="+mn-lt"/>
                <a:ea typeface="+mn-ea"/>
                <a:cs typeface="+mn-cs"/>
              </a:rPr>
              <a:t> is a feed forward neural network that is generally used for Image recognition </a:t>
            </a:r>
            <a:r>
              <a:rPr lang="en-IE" sz="1200" b="1" i="0" kern="1200" dirty="0">
                <a:solidFill>
                  <a:schemeClr val="tx1"/>
                </a:solidFill>
                <a:effectLst/>
                <a:latin typeface="+mn-lt"/>
                <a:ea typeface="+mn-ea"/>
                <a:cs typeface="+mn-cs"/>
              </a:rPr>
              <a:t>and</a:t>
            </a:r>
            <a:r>
              <a:rPr lang="en-IE" sz="1200" b="0" i="0" kern="1200" dirty="0">
                <a:solidFill>
                  <a:schemeClr val="tx1"/>
                </a:solidFill>
                <a:effectLst/>
                <a:latin typeface="+mn-lt"/>
                <a:ea typeface="+mn-ea"/>
                <a:cs typeface="+mn-cs"/>
              </a:rPr>
              <a:t> object classification. While </a:t>
            </a:r>
            <a:r>
              <a:rPr lang="en-IE" sz="1200" b="1" i="0" kern="1200" dirty="0">
                <a:solidFill>
                  <a:schemeClr val="tx1"/>
                </a:solidFill>
                <a:effectLst/>
                <a:latin typeface="+mn-lt"/>
                <a:ea typeface="+mn-ea"/>
                <a:cs typeface="+mn-cs"/>
              </a:rPr>
              <a:t>RNN</a:t>
            </a:r>
            <a:r>
              <a:rPr lang="en-IE" sz="1200" b="0" i="0" kern="1200" dirty="0">
                <a:solidFill>
                  <a:schemeClr val="tx1"/>
                </a:solidFill>
                <a:effectLst/>
                <a:latin typeface="+mn-lt"/>
                <a:ea typeface="+mn-ea"/>
                <a:cs typeface="+mn-cs"/>
              </a:rPr>
              <a:t> works on the principle of saving the output of a layer </a:t>
            </a:r>
            <a:r>
              <a:rPr lang="en-IE" sz="1200" b="1" i="0" kern="1200" dirty="0">
                <a:solidFill>
                  <a:schemeClr val="tx1"/>
                </a:solidFill>
                <a:effectLst/>
                <a:latin typeface="+mn-lt"/>
                <a:ea typeface="+mn-ea"/>
                <a:cs typeface="+mn-cs"/>
              </a:rPr>
              <a:t>and</a:t>
            </a:r>
            <a:r>
              <a:rPr lang="en-IE" sz="1200" b="0" i="0" kern="1200" dirty="0">
                <a:solidFill>
                  <a:schemeClr val="tx1"/>
                </a:solidFill>
                <a:effectLst/>
                <a:latin typeface="+mn-lt"/>
                <a:ea typeface="+mn-ea"/>
                <a:cs typeface="+mn-cs"/>
              </a:rPr>
              <a:t> feeding this back to the input in order to predict the output of the layer</a:t>
            </a:r>
          </a:p>
          <a:p>
            <a:endParaRPr lang="en-IN" dirty="0"/>
          </a:p>
        </p:txBody>
      </p:sp>
      <p:sp>
        <p:nvSpPr>
          <p:cNvPr id="4" name="Slide Number Placeholder 3"/>
          <p:cNvSpPr>
            <a:spLocks noGrp="1"/>
          </p:cNvSpPr>
          <p:nvPr>
            <p:ph type="sldNum" sz="quarter" idx="5"/>
          </p:nvPr>
        </p:nvSpPr>
        <p:spPr/>
        <p:txBody>
          <a:bodyPr/>
          <a:lstStyle/>
          <a:p>
            <a:fld id="{0B9B99B3-4BBB-4396-AD8B-530F9961630B}" type="slidenum">
              <a:rPr lang="en-IN" smtClean="0"/>
              <a:t>8</a:t>
            </a:fld>
            <a:endParaRPr lang="en-IN"/>
          </a:p>
        </p:txBody>
      </p:sp>
    </p:spTree>
    <p:extLst>
      <p:ext uri="{BB962C8B-B14F-4D97-AF65-F5344CB8AC3E}">
        <p14:creationId xmlns:p14="http://schemas.microsoft.com/office/powerpoint/2010/main" val="2424959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BC3F-B745-40FB-9D7F-9E6B600FDCBC}"/>
              </a:ext>
            </a:extLst>
          </p:cNvPr>
          <p:cNvSpPr>
            <a:spLocks noGrp="1"/>
          </p:cNvSpPr>
          <p:nvPr>
            <p:ph type="ctrTitle"/>
          </p:nvPr>
        </p:nvSpPr>
        <p:spPr/>
        <p:txBody>
          <a:bodyPr/>
          <a:lstStyle/>
          <a:p>
            <a:r>
              <a:rPr lang="en-IN" dirty="0"/>
              <a:t>Implementation of neural </a:t>
            </a:r>
            <a:br>
              <a:rPr lang="en-IN" dirty="0"/>
            </a:br>
            <a:r>
              <a:rPr lang="en-IN" dirty="0"/>
              <a:t>machine translation</a:t>
            </a:r>
          </a:p>
        </p:txBody>
      </p:sp>
      <p:sp>
        <p:nvSpPr>
          <p:cNvPr id="3" name="Subtitle 2">
            <a:extLst>
              <a:ext uri="{FF2B5EF4-FFF2-40B4-BE49-F238E27FC236}">
                <a16:creationId xmlns:a16="http://schemas.microsoft.com/office/drawing/2014/main" id="{7C63C4CC-A024-4912-B310-C2C1C4DF0CDE}"/>
              </a:ext>
            </a:extLst>
          </p:cNvPr>
          <p:cNvSpPr>
            <a:spLocks noGrp="1"/>
          </p:cNvSpPr>
          <p:nvPr>
            <p:ph type="subTitle" idx="1"/>
          </p:nvPr>
        </p:nvSpPr>
        <p:spPr/>
        <p:txBody>
          <a:bodyPr/>
          <a:lstStyle/>
          <a:p>
            <a:r>
              <a:rPr lang="en-IN" dirty="0"/>
              <a:t>By : Drishti Singh</a:t>
            </a:r>
          </a:p>
        </p:txBody>
      </p:sp>
    </p:spTree>
    <p:extLst>
      <p:ext uri="{BB962C8B-B14F-4D97-AF65-F5344CB8AC3E}">
        <p14:creationId xmlns:p14="http://schemas.microsoft.com/office/powerpoint/2010/main" val="3445378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C3B6-DA6A-4199-B42A-8D4C56457234}"/>
              </a:ext>
            </a:extLst>
          </p:cNvPr>
          <p:cNvSpPr>
            <a:spLocks noGrp="1"/>
          </p:cNvSpPr>
          <p:nvPr>
            <p:ph type="title"/>
          </p:nvPr>
        </p:nvSpPr>
        <p:spPr/>
        <p:txBody>
          <a:bodyPr>
            <a:normAutofit/>
          </a:bodyPr>
          <a:lstStyle/>
          <a:p>
            <a:pPr algn="ctr"/>
            <a:r>
              <a:rPr lang="en-IN" sz="5400" dirty="0"/>
              <a:t>Questions?</a:t>
            </a:r>
          </a:p>
        </p:txBody>
      </p:sp>
      <p:sp>
        <p:nvSpPr>
          <p:cNvPr id="3" name="Content Placeholder 2">
            <a:extLst>
              <a:ext uri="{FF2B5EF4-FFF2-40B4-BE49-F238E27FC236}">
                <a16:creationId xmlns:a16="http://schemas.microsoft.com/office/drawing/2014/main" id="{6B5A1080-A0C3-4E32-8B4A-41349FF5B99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40441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F34D-BAB4-44F1-A4D9-3B94EBA9051D}"/>
              </a:ext>
            </a:extLst>
          </p:cNvPr>
          <p:cNvSpPr>
            <a:spLocks noGrp="1"/>
          </p:cNvSpPr>
          <p:nvPr>
            <p:ph type="title"/>
          </p:nvPr>
        </p:nvSpPr>
        <p:spPr/>
        <p:txBody>
          <a:bodyPr>
            <a:normAutofit/>
          </a:bodyPr>
          <a:lstStyle/>
          <a:p>
            <a:pPr algn="ctr"/>
            <a:r>
              <a:rPr lang="en-IN" sz="5400" dirty="0"/>
              <a:t>THANK YOU.</a:t>
            </a:r>
          </a:p>
        </p:txBody>
      </p:sp>
      <p:sp>
        <p:nvSpPr>
          <p:cNvPr id="3" name="Content Placeholder 2">
            <a:extLst>
              <a:ext uri="{FF2B5EF4-FFF2-40B4-BE49-F238E27FC236}">
                <a16:creationId xmlns:a16="http://schemas.microsoft.com/office/drawing/2014/main" id="{46E5D67D-1868-400F-8023-B06415D4AB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8060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17CB-93C6-431E-94E2-37B2188CE821}"/>
              </a:ext>
            </a:extLst>
          </p:cNvPr>
          <p:cNvSpPr>
            <a:spLocks noGrp="1"/>
          </p:cNvSpPr>
          <p:nvPr>
            <p:ph type="title"/>
          </p:nvPr>
        </p:nvSpPr>
        <p:spPr/>
        <p:txBody>
          <a:bodyPr/>
          <a:lstStyle/>
          <a:p>
            <a:r>
              <a:rPr lang="en-IN" dirty="0"/>
              <a:t>Machine Translation</a:t>
            </a:r>
          </a:p>
        </p:txBody>
      </p:sp>
      <p:sp>
        <p:nvSpPr>
          <p:cNvPr id="3" name="Content Placeholder 2">
            <a:extLst>
              <a:ext uri="{FF2B5EF4-FFF2-40B4-BE49-F238E27FC236}">
                <a16:creationId xmlns:a16="http://schemas.microsoft.com/office/drawing/2014/main" id="{6A2385A8-E859-4FED-B5EE-858B8AEBF475}"/>
              </a:ext>
            </a:extLst>
          </p:cNvPr>
          <p:cNvSpPr>
            <a:spLocks noGrp="1"/>
          </p:cNvSpPr>
          <p:nvPr>
            <p:ph idx="1"/>
          </p:nvPr>
        </p:nvSpPr>
        <p:spPr/>
        <p:txBody>
          <a:bodyPr/>
          <a:lstStyle/>
          <a:p>
            <a:r>
              <a:rPr lang="en-US" b="1" dirty="0"/>
              <a:t>Machine</a:t>
            </a:r>
            <a:r>
              <a:rPr lang="en-US" dirty="0"/>
              <a:t> </a:t>
            </a:r>
            <a:r>
              <a:rPr lang="en-US" b="1" dirty="0"/>
              <a:t>translation</a:t>
            </a:r>
            <a:r>
              <a:rPr lang="en-US" dirty="0"/>
              <a:t> (MT) refers to fully automated software that can translate source content into target languages. </a:t>
            </a:r>
            <a:endParaRPr lang="en-IN" dirty="0"/>
          </a:p>
        </p:txBody>
      </p:sp>
    </p:spTree>
    <p:extLst>
      <p:ext uri="{BB962C8B-B14F-4D97-AF65-F5344CB8AC3E}">
        <p14:creationId xmlns:p14="http://schemas.microsoft.com/office/powerpoint/2010/main" val="412311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4F76-7E2D-4D80-8DD0-A649B2EC79A9}"/>
              </a:ext>
            </a:extLst>
          </p:cNvPr>
          <p:cNvSpPr>
            <a:spLocks noGrp="1"/>
          </p:cNvSpPr>
          <p:nvPr>
            <p:ph type="title"/>
          </p:nvPr>
        </p:nvSpPr>
        <p:spPr/>
        <p:txBody>
          <a:bodyPr/>
          <a:lstStyle/>
          <a:p>
            <a:r>
              <a:rPr lang="en-IN" dirty="0"/>
              <a:t>Static or Phrase-based translation</a:t>
            </a:r>
          </a:p>
        </p:txBody>
      </p:sp>
      <p:sp>
        <p:nvSpPr>
          <p:cNvPr id="3" name="Content Placeholder 2">
            <a:extLst>
              <a:ext uri="{FF2B5EF4-FFF2-40B4-BE49-F238E27FC236}">
                <a16:creationId xmlns:a16="http://schemas.microsoft.com/office/drawing/2014/main" id="{C5A100A6-A7F5-4560-97C9-61FAC26ADD8B}"/>
              </a:ext>
            </a:extLst>
          </p:cNvPr>
          <p:cNvSpPr>
            <a:spLocks noGrp="1"/>
          </p:cNvSpPr>
          <p:nvPr>
            <p:ph idx="1"/>
          </p:nvPr>
        </p:nvSpPr>
        <p:spPr/>
        <p:txBody>
          <a:bodyPr/>
          <a:lstStyle/>
          <a:p>
            <a:r>
              <a:rPr lang="en-US" dirty="0"/>
              <a:t>Traditional phrase-based translation systems performed their task by breaking up source sentences into multiple chunks and then translated them phrase-by-phrase.</a:t>
            </a:r>
          </a:p>
          <a:p>
            <a:endParaRPr lang="en-IN" dirty="0"/>
          </a:p>
        </p:txBody>
      </p:sp>
    </p:spTree>
    <p:extLst>
      <p:ext uri="{BB962C8B-B14F-4D97-AF65-F5344CB8AC3E}">
        <p14:creationId xmlns:p14="http://schemas.microsoft.com/office/powerpoint/2010/main" val="276097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BACA-8F26-47EB-9E2E-EF59065A83D8}"/>
              </a:ext>
            </a:extLst>
          </p:cNvPr>
          <p:cNvSpPr>
            <a:spLocks noGrp="1"/>
          </p:cNvSpPr>
          <p:nvPr>
            <p:ph type="title"/>
          </p:nvPr>
        </p:nvSpPr>
        <p:spPr/>
        <p:txBody>
          <a:bodyPr/>
          <a:lstStyle/>
          <a:p>
            <a:r>
              <a:rPr lang="en-IN" dirty="0"/>
              <a:t>Neural machine translation</a:t>
            </a:r>
          </a:p>
        </p:txBody>
      </p:sp>
      <p:sp>
        <p:nvSpPr>
          <p:cNvPr id="3" name="Content Placeholder 2">
            <a:extLst>
              <a:ext uri="{FF2B5EF4-FFF2-40B4-BE49-F238E27FC236}">
                <a16:creationId xmlns:a16="http://schemas.microsoft.com/office/drawing/2014/main" id="{D00DB6C7-A9C5-429F-8120-07A0813F0C91}"/>
              </a:ext>
            </a:extLst>
          </p:cNvPr>
          <p:cNvSpPr>
            <a:spLocks noGrp="1"/>
          </p:cNvSpPr>
          <p:nvPr>
            <p:ph idx="1"/>
          </p:nvPr>
        </p:nvSpPr>
        <p:spPr/>
        <p:txBody>
          <a:bodyPr/>
          <a:lstStyle/>
          <a:p>
            <a:r>
              <a:rPr lang="en-US" dirty="0"/>
              <a:t>NMT system first reads the source sentence using an </a:t>
            </a:r>
            <a:r>
              <a:rPr lang="en-US" i="1" dirty="0"/>
              <a:t>encoder</a:t>
            </a:r>
            <a:r>
              <a:rPr lang="en-US" dirty="0"/>
              <a:t> to build a thought vector, a sequence of numbers that represents the sentence meaning; a </a:t>
            </a:r>
            <a:r>
              <a:rPr lang="en-US" i="1" dirty="0"/>
              <a:t>decoder</a:t>
            </a:r>
            <a:r>
              <a:rPr lang="en-US" dirty="0"/>
              <a:t>, then, processes the sentence vector to emit a translation.</a:t>
            </a:r>
            <a:endParaRPr lang="en-IN" dirty="0"/>
          </a:p>
        </p:txBody>
      </p:sp>
    </p:spTree>
    <p:extLst>
      <p:ext uri="{BB962C8B-B14F-4D97-AF65-F5344CB8AC3E}">
        <p14:creationId xmlns:p14="http://schemas.microsoft.com/office/powerpoint/2010/main" val="216469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2F31-821A-4AD7-A38C-5574EEB47345}"/>
              </a:ext>
            </a:extLst>
          </p:cNvPr>
          <p:cNvSpPr>
            <a:spLocks noGrp="1"/>
          </p:cNvSpPr>
          <p:nvPr>
            <p:ph type="title"/>
          </p:nvPr>
        </p:nvSpPr>
        <p:spPr/>
        <p:txBody>
          <a:bodyPr/>
          <a:lstStyle/>
          <a:p>
            <a:r>
              <a:rPr lang="en-IN" dirty="0"/>
              <a:t>What am I doing?</a:t>
            </a:r>
          </a:p>
        </p:txBody>
      </p:sp>
      <p:sp>
        <p:nvSpPr>
          <p:cNvPr id="3" name="Content Placeholder 2">
            <a:extLst>
              <a:ext uri="{FF2B5EF4-FFF2-40B4-BE49-F238E27FC236}">
                <a16:creationId xmlns:a16="http://schemas.microsoft.com/office/drawing/2014/main" id="{2D6AFFE8-921E-4AD6-844F-B91FBD7E9A7D}"/>
              </a:ext>
            </a:extLst>
          </p:cNvPr>
          <p:cNvSpPr>
            <a:spLocks noGrp="1"/>
          </p:cNvSpPr>
          <p:nvPr>
            <p:ph idx="1"/>
          </p:nvPr>
        </p:nvSpPr>
        <p:spPr/>
        <p:txBody>
          <a:bodyPr/>
          <a:lstStyle/>
          <a:p>
            <a:r>
              <a:rPr lang="en-IN" dirty="0"/>
              <a:t>I am using NMT for English – pahadi translation for numbers from 1-10 and some simple basic words like hello, bye etc.</a:t>
            </a:r>
          </a:p>
          <a:p>
            <a:r>
              <a:rPr lang="en-IN" dirty="0"/>
              <a:t>Pahadi is a local Indian dialect for which there is no translation system present till now.</a:t>
            </a:r>
          </a:p>
        </p:txBody>
      </p:sp>
    </p:spTree>
    <p:extLst>
      <p:ext uri="{BB962C8B-B14F-4D97-AF65-F5344CB8AC3E}">
        <p14:creationId xmlns:p14="http://schemas.microsoft.com/office/powerpoint/2010/main" val="27097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6DA2-AB98-466D-B46B-D4EE2B3967CF}"/>
              </a:ext>
            </a:extLst>
          </p:cNvPr>
          <p:cNvSpPr>
            <a:spLocks noGrp="1"/>
          </p:cNvSpPr>
          <p:nvPr>
            <p:ph type="title"/>
          </p:nvPr>
        </p:nvSpPr>
        <p:spPr/>
        <p:txBody>
          <a:bodyPr/>
          <a:lstStyle/>
          <a:p>
            <a:r>
              <a:rPr lang="en-IN" dirty="0"/>
              <a:t>Dependencies </a:t>
            </a:r>
          </a:p>
        </p:txBody>
      </p:sp>
      <p:sp>
        <p:nvSpPr>
          <p:cNvPr id="3" name="Content Placeholder 2">
            <a:extLst>
              <a:ext uri="{FF2B5EF4-FFF2-40B4-BE49-F238E27FC236}">
                <a16:creationId xmlns:a16="http://schemas.microsoft.com/office/drawing/2014/main" id="{A4F0F6FC-4EDE-4D22-9FFC-D4D22EB160DB}"/>
              </a:ext>
            </a:extLst>
          </p:cNvPr>
          <p:cNvSpPr>
            <a:spLocks noGrp="1"/>
          </p:cNvSpPr>
          <p:nvPr>
            <p:ph idx="1"/>
          </p:nvPr>
        </p:nvSpPr>
        <p:spPr/>
        <p:txBody>
          <a:bodyPr/>
          <a:lstStyle/>
          <a:p>
            <a:r>
              <a:rPr lang="en-IN" dirty="0"/>
              <a:t>Platform used: Anaconda Jupyter</a:t>
            </a:r>
          </a:p>
          <a:p>
            <a:r>
              <a:rPr lang="en-IN" dirty="0"/>
              <a:t>Library used: Tensorflow</a:t>
            </a:r>
          </a:p>
          <a:p>
            <a:r>
              <a:rPr lang="en-IN" dirty="0"/>
              <a:t>Language used: Python</a:t>
            </a:r>
          </a:p>
        </p:txBody>
      </p:sp>
    </p:spTree>
    <p:extLst>
      <p:ext uri="{BB962C8B-B14F-4D97-AF65-F5344CB8AC3E}">
        <p14:creationId xmlns:p14="http://schemas.microsoft.com/office/powerpoint/2010/main" val="35912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F7A4-EFC6-4C3C-A557-E154608E0CB6}"/>
              </a:ext>
            </a:extLst>
          </p:cNvPr>
          <p:cNvSpPr>
            <a:spLocks noGrp="1"/>
          </p:cNvSpPr>
          <p:nvPr>
            <p:ph type="title"/>
          </p:nvPr>
        </p:nvSpPr>
        <p:spPr/>
        <p:txBody>
          <a:bodyPr>
            <a:normAutofit fontScale="90000"/>
          </a:bodyPr>
          <a:lstStyle/>
          <a:p>
            <a:r>
              <a:rPr lang="en-US" dirty="0"/>
              <a:t>Sequence to Sequence modelling technique</a:t>
            </a:r>
            <a:br>
              <a:rPr lang="en-US" b="1" dirty="0"/>
            </a:br>
            <a:endParaRPr lang="en-IN" dirty="0"/>
          </a:p>
        </p:txBody>
      </p:sp>
      <p:sp>
        <p:nvSpPr>
          <p:cNvPr id="3" name="Content Placeholder 2">
            <a:extLst>
              <a:ext uri="{FF2B5EF4-FFF2-40B4-BE49-F238E27FC236}">
                <a16:creationId xmlns:a16="http://schemas.microsoft.com/office/drawing/2014/main" id="{E5C78773-8C38-4690-9AEB-BB4A3377E0DE}"/>
              </a:ext>
            </a:extLst>
          </p:cNvPr>
          <p:cNvSpPr>
            <a:spLocks noGrp="1"/>
          </p:cNvSpPr>
          <p:nvPr>
            <p:ph idx="1"/>
          </p:nvPr>
        </p:nvSpPr>
        <p:spPr/>
        <p:txBody>
          <a:bodyPr/>
          <a:lstStyle/>
          <a:p>
            <a:r>
              <a:rPr lang="en-US" dirty="0"/>
              <a:t>A typical sequence to sequence model has two parts – an </a:t>
            </a:r>
            <a:r>
              <a:rPr lang="en-US" b="1" dirty="0"/>
              <a:t>encoder</a:t>
            </a:r>
            <a:r>
              <a:rPr lang="en-US" dirty="0"/>
              <a:t> and a </a:t>
            </a:r>
            <a:r>
              <a:rPr lang="en-US" b="1" dirty="0"/>
              <a:t>decoder.</a:t>
            </a:r>
            <a:r>
              <a:rPr lang="en-US" dirty="0"/>
              <a:t> Both the parts are practically two different neural network models combined into one giant network.</a:t>
            </a:r>
            <a:r>
              <a:rPr lang="en-US" b="1" dirty="0"/>
              <a:t> </a:t>
            </a:r>
          </a:p>
          <a:p>
            <a:r>
              <a:rPr lang="en-US" dirty="0"/>
              <a:t>Broadly, the task of an encoder network is to understand the input sequence, and create a smaller dimensional representation of it. This representation is then forwarded to a decoder network which generates a sequence of its own that represents the output.</a:t>
            </a:r>
            <a:endParaRPr lang="en-IN" dirty="0"/>
          </a:p>
        </p:txBody>
      </p:sp>
    </p:spTree>
    <p:extLst>
      <p:ext uri="{BB962C8B-B14F-4D97-AF65-F5344CB8AC3E}">
        <p14:creationId xmlns:p14="http://schemas.microsoft.com/office/powerpoint/2010/main" val="58097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60AE-B3C8-410C-A41B-736E294EA54C}"/>
              </a:ext>
            </a:extLst>
          </p:cNvPr>
          <p:cNvSpPr>
            <a:spLocks noGrp="1"/>
          </p:cNvSpPr>
          <p:nvPr>
            <p:ph type="title"/>
          </p:nvPr>
        </p:nvSpPr>
        <p:spPr/>
        <p:txBody>
          <a:bodyPr/>
          <a:lstStyle/>
          <a:p>
            <a:r>
              <a:rPr lang="en-IN" dirty="0" err="1"/>
              <a:t>Rnn</a:t>
            </a:r>
            <a:r>
              <a:rPr lang="en-IN" dirty="0"/>
              <a:t> </a:t>
            </a:r>
          </a:p>
        </p:txBody>
      </p:sp>
      <p:sp>
        <p:nvSpPr>
          <p:cNvPr id="3" name="Content Placeholder 2">
            <a:extLst>
              <a:ext uri="{FF2B5EF4-FFF2-40B4-BE49-F238E27FC236}">
                <a16:creationId xmlns:a16="http://schemas.microsoft.com/office/drawing/2014/main" id="{CE03E472-6C13-48D4-B988-54C429DE2D3A}"/>
              </a:ext>
            </a:extLst>
          </p:cNvPr>
          <p:cNvSpPr>
            <a:spLocks noGrp="1"/>
          </p:cNvSpPr>
          <p:nvPr>
            <p:ph idx="1"/>
          </p:nvPr>
        </p:nvSpPr>
        <p:spPr/>
        <p:txBody>
          <a:bodyPr/>
          <a:lstStyle/>
          <a:p>
            <a:r>
              <a:rPr lang="en-US" dirty="0"/>
              <a:t>A natural choice for sequential data is the recurrent neural network (RNN), used by most NMT models.</a:t>
            </a:r>
          </a:p>
          <a:p>
            <a:r>
              <a:rPr lang="en-US" dirty="0"/>
              <a:t>Usually an RNN is used for both the encoder and decoder.</a:t>
            </a:r>
          </a:p>
          <a:p>
            <a:r>
              <a:rPr lang="en-US" dirty="0"/>
              <a:t>Recurrent neural networks are a type of artificial neural network designed to recognize patterns in sequences of data, such as numerical times series data emanating from sensors, stock markets and government agencies (but also including text, genomes, handwriting and the spoken word). What differentiates RNNs from other neural networks is that they take time and sequence into account, they have a temporal dimension.</a:t>
            </a:r>
          </a:p>
          <a:p>
            <a:endParaRPr lang="en-US" dirty="0"/>
          </a:p>
        </p:txBody>
      </p:sp>
    </p:spTree>
    <p:extLst>
      <p:ext uri="{BB962C8B-B14F-4D97-AF65-F5344CB8AC3E}">
        <p14:creationId xmlns:p14="http://schemas.microsoft.com/office/powerpoint/2010/main" val="197470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ECFE-DE56-4665-B811-253D0F9BA4B6}"/>
              </a:ext>
            </a:extLst>
          </p:cNvPr>
          <p:cNvSpPr>
            <a:spLocks noGrp="1"/>
          </p:cNvSpPr>
          <p:nvPr>
            <p:ph type="title"/>
          </p:nvPr>
        </p:nvSpPr>
        <p:spPr/>
        <p:txBody>
          <a:bodyPr/>
          <a:lstStyle/>
          <a:p>
            <a:r>
              <a:rPr lang="en-IN" dirty="0"/>
              <a:t>What have I done so far?</a:t>
            </a:r>
          </a:p>
        </p:txBody>
      </p:sp>
      <p:sp>
        <p:nvSpPr>
          <p:cNvPr id="3" name="Content Placeholder 2">
            <a:extLst>
              <a:ext uri="{FF2B5EF4-FFF2-40B4-BE49-F238E27FC236}">
                <a16:creationId xmlns:a16="http://schemas.microsoft.com/office/drawing/2014/main" id="{4E8637B4-8373-4294-A0AD-739741CB6783}"/>
              </a:ext>
            </a:extLst>
          </p:cNvPr>
          <p:cNvSpPr>
            <a:spLocks noGrp="1"/>
          </p:cNvSpPr>
          <p:nvPr>
            <p:ph idx="1"/>
          </p:nvPr>
        </p:nvSpPr>
        <p:spPr/>
        <p:txBody>
          <a:bodyPr/>
          <a:lstStyle/>
          <a:p>
            <a:r>
              <a:rPr lang="en-IN" dirty="0"/>
              <a:t>Since there is no dataset present for the pahadi language I have made a small dataset of my own.</a:t>
            </a:r>
          </a:p>
          <a:p>
            <a:r>
              <a:rPr lang="en-IN" dirty="0"/>
              <a:t>Presently I am working on tokenizing the dataset for further utilization.</a:t>
            </a:r>
          </a:p>
        </p:txBody>
      </p:sp>
    </p:spTree>
    <p:extLst>
      <p:ext uri="{BB962C8B-B14F-4D97-AF65-F5344CB8AC3E}">
        <p14:creationId xmlns:p14="http://schemas.microsoft.com/office/powerpoint/2010/main" val="6889794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{5601BCD9-E810-450A-91A7-323F43A60343}tf02892315</Template>
  <TotalTime>234</TotalTime>
  <Words>438</Words>
  <Application>Microsoft Office PowerPoint</Application>
  <PresentationFormat>Widescreen</PresentationFormat>
  <Paragraphs>30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Implementation of neural  machine translation</vt:lpstr>
      <vt:lpstr>Machine Translation</vt:lpstr>
      <vt:lpstr>Static or Phrase-based translation</vt:lpstr>
      <vt:lpstr>Neural machine translation</vt:lpstr>
      <vt:lpstr>What am I doing?</vt:lpstr>
      <vt:lpstr>Dependencies </vt:lpstr>
      <vt:lpstr>Sequence to Sequence modelling technique </vt:lpstr>
      <vt:lpstr>Rnn </vt:lpstr>
      <vt:lpstr>What have I done so far?</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neural  machine translation</dc:title>
  <dc:creator>DRISHTI SINGH</dc:creator>
  <cp:lastModifiedBy>DRISHTI SINGH</cp:lastModifiedBy>
  <cp:revision>11</cp:revision>
  <dcterms:created xsi:type="dcterms:W3CDTF">2020-01-23T23:10:50Z</dcterms:created>
  <dcterms:modified xsi:type="dcterms:W3CDTF">2020-01-24T03:05:16Z</dcterms:modified>
</cp:coreProperties>
</file>