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9"/>
  </p:notesMasterIdLst>
  <p:sldIdLst>
    <p:sldId id="456" r:id="rId2"/>
    <p:sldId id="461" r:id="rId3"/>
    <p:sldId id="464" r:id="rId4"/>
    <p:sldId id="462" r:id="rId5"/>
    <p:sldId id="487" r:id="rId6"/>
    <p:sldId id="488" r:id="rId7"/>
    <p:sldId id="489" r:id="rId8"/>
    <p:sldId id="490" r:id="rId9"/>
    <p:sldId id="511" r:id="rId10"/>
    <p:sldId id="491" r:id="rId11"/>
    <p:sldId id="492" r:id="rId12"/>
    <p:sldId id="493" r:id="rId13"/>
    <p:sldId id="494" r:id="rId14"/>
    <p:sldId id="495" r:id="rId15"/>
    <p:sldId id="496" r:id="rId16"/>
    <p:sldId id="497" r:id="rId17"/>
    <p:sldId id="498" r:id="rId18"/>
    <p:sldId id="499" r:id="rId19"/>
    <p:sldId id="500" r:id="rId20"/>
    <p:sldId id="501" r:id="rId21"/>
    <p:sldId id="505" r:id="rId22"/>
    <p:sldId id="506" r:id="rId23"/>
    <p:sldId id="502" r:id="rId24"/>
    <p:sldId id="503" r:id="rId25"/>
    <p:sldId id="504" r:id="rId26"/>
    <p:sldId id="258" r:id="rId27"/>
    <p:sldId id="259" r:id="rId28"/>
    <p:sldId id="260" r:id="rId29"/>
    <p:sldId id="261" r:id="rId30"/>
    <p:sldId id="262" r:id="rId31"/>
    <p:sldId id="263" r:id="rId32"/>
    <p:sldId id="465" r:id="rId33"/>
    <p:sldId id="264" r:id="rId34"/>
    <p:sldId id="265" r:id="rId35"/>
    <p:sldId id="266" r:id="rId36"/>
    <p:sldId id="267" r:id="rId37"/>
    <p:sldId id="268" r:id="rId38"/>
    <p:sldId id="466" r:id="rId39"/>
    <p:sldId id="269" r:id="rId40"/>
    <p:sldId id="270" r:id="rId41"/>
    <p:sldId id="467" r:id="rId42"/>
    <p:sldId id="272" r:id="rId43"/>
    <p:sldId id="273" r:id="rId44"/>
    <p:sldId id="274" r:id="rId45"/>
    <p:sldId id="275" r:id="rId46"/>
    <p:sldId id="276" r:id="rId47"/>
    <p:sldId id="277" r:id="rId48"/>
    <p:sldId id="279" r:id="rId49"/>
    <p:sldId id="280" r:id="rId50"/>
    <p:sldId id="475" r:id="rId51"/>
    <p:sldId id="281" r:id="rId52"/>
    <p:sldId id="282" r:id="rId53"/>
    <p:sldId id="283" r:id="rId54"/>
    <p:sldId id="478" r:id="rId55"/>
    <p:sldId id="284" r:id="rId56"/>
    <p:sldId id="285" r:id="rId57"/>
    <p:sldId id="481" r:id="rId58"/>
    <p:sldId id="483" r:id="rId59"/>
    <p:sldId id="286" r:id="rId60"/>
    <p:sldId id="484" r:id="rId61"/>
    <p:sldId id="485" r:id="rId62"/>
    <p:sldId id="287" r:id="rId63"/>
    <p:sldId id="486" r:id="rId64"/>
    <p:sldId id="288" r:id="rId65"/>
    <p:sldId id="289" r:id="rId66"/>
    <p:sldId id="291" r:id="rId67"/>
    <p:sldId id="292" r:id="rId68"/>
    <p:sldId id="293" r:id="rId69"/>
    <p:sldId id="294" r:id="rId70"/>
    <p:sldId id="313" r:id="rId71"/>
    <p:sldId id="314" r:id="rId72"/>
    <p:sldId id="315" r:id="rId73"/>
    <p:sldId id="316" r:id="rId74"/>
    <p:sldId id="317" r:id="rId75"/>
    <p:sldId id="318" r:id="rId76"/>
    <p:sldId id="319" r:id="rId77"/>
    <p:sldId id="320" r:id="rId78"/>
    <p:sldId id="321" r:id="rId79"/>
    <p:sldId id="322" r:id="rId80"/>
    <p:sldId id="323" r:id="rId81"/>
    <p:sldId id="324" r:id="rId82"/>
    <p:sldId id="325" r:id="rId83"/>
    <p:sldId id="326" r:id="rId84"/>
    <p:sldId id="509" r:id="rId85"/>
    <p:sldId id="510" r:id="rId86"/>
    <p:sldId id="508" r:id="rId87"/>
    <p:sldId id="331" r:id="rId8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BD1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C80A4C-1576-0626-C170-9E9123B0076B}" v="1" dt="2023-02-11T04:59:15.0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46892" autoAdjust="0"/>
  </p:normalViewPr>
  <p:slideViewPr>
    <p:cSldViewPr>
      <p:cViewPr varScale="1">
        <p:scale>
          <a:sx n="67" d="100"/>
          <a:sy n="67" d="100"/>
        </p:scale>
        <p:origin x="1260" y="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95" Type="http://schemas.microsoft.com/office/2015/10/relationships/revisionInfo" Target="revisionInfo.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96"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customXml" Target="../customXml/item2.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tableStyles" Target="tableStyles.xml"/><Relationship Id="rId98"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URI NAGA SRINIVASA MANI TEJA KUMAR - 210968102" userId="S::aduri.kumar@learner.manipal.edu::abfff803-540f-4a55-90a5-9777cc1d9c69" providerId="AD" clId="Web-{90C80A4C-1576-0626-C170-9E9123B0076B}"/>
    <pc:docChg chg="addSld">
      <pc:chgData name="ADURI NAGA SRINIVASA MANI TEJA KUMAR - 210968102" userId="S::aduri.kumar@learner.manipal.edu::abfff803-540f-4a55-90a5-9777cc1d9c69" providerId="AD" clId="Web-{90C80A4C-1576-0626-C170-9E9123B0076B}" dt="2023-02-11T04:59:15.076" v="0"/>
      <pc:docMkLst>
        <pc:docMk/>
      </pc:docMkLst>
      <pc:sldChg chg="new">
        <pc:chgData name="ADURI NAGA SRINIVASA MANI TEJA KUMAR - 210968102" userId="S::aduri.kumar@learner.manipal.edu::abfff803-540f-4a55-90a5-9777cc1d9c69" providerId="AD" clId="Web-{90C80A4C-1576-0626-C170-9E9123B0076B}" dt="2023-02-11T04:59:15.076" v="0"/>
        <pc:sldMkLst>
          <pc:docMk/>
          <pc:sldMk cId="597913665" sldId="51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0D46C4-4403-4913-80F2-18227CF40C79}" type="datetimeFigureOut">
              <a:rPr lang="en-IN" smtClean="0"/>
              <a:pPr/>
              <a:t>10-02-2023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36F31F-0F8F-4BB1-9206-387CA5AB1B14}" type="slidenum">
              <a:rPr lang="en-IN" smtClean="0"/>
              <a:pPr/>
              <a:t>‹#›</a:t>
            </a:fld>
            <a:endParaRPr lang="en-IN"/>
          </a:p>
        </p:txBody>
      </p:sp>
    </p:spTree>
    <p:extLst>
      <p:ext uri="{BB962C8B-B14F-4D97-AF65-F5344CB8AC3E}">
        <p14:creationId xmlns:p14="http://schemas.microsoft.com/office/powerpoint/2010/main" val="91058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u="sng" kern="1200" dirty="0">
                <a:solidFill>
                  <a:schemeClr val="tx1"/>
                </a:solidFill>
                <a:effectLst/>
                <a:latin typeface="Verdana" pitchFamily="34" charset="0"/>
                <a:ea typeface="Verdana" pitchFamily="34" charset="0"/>
                <a:cs typeface="Verdana" pitchFamily="34" charset="0"/>
              </a:rPr>
              <a:t>BPSK:</a:t>
            </a:r>
            <a:r>
              <a:rPr lang="en-US" sz="1200" kern="1200" dirty="0">
                <a:solidFill>
                  <a:schemeClr val="tx1"/>
                </a:solidFill>
                <a:effectLst/>
                <a:latin typeface="Verdana" pitchFamily="34" charset="0"/>
                <a:ea typeface="Verdana" pitchFamily="34" charset="0"/>
                <a:cs typeface="Verdana" pitchFamily="34" charset="0"/>
              </a:rPr>
              <a:t> </a:t>
            </a:r>
            <a:r>
              <a:rPr lang="en-IN" sz="1200" kern="1200" dirty="0">
                <a:solidFill>
                  <a:schemeClr val="tx1"/>
                </a:solidFill>
                <a:effectLst/>
                <a:latin typeface="Verdana" pitchFamily="34" charset="0"/>
                <a:ea typeface="Verdana" pitchFamily="34" charset="0"/>
                <a:cs typeface="Verdana" pitchFamily="34" charset="0"/>
              </a:rPr>
              <a:t>BPSK (also sometimes called PRK, Phase Reversal Keying, or 2PSK) is the simplest form of phase shift keying (PSK). </a:t>
            </a:r>
          </a:p>
          <a:p>
            <a:r>
              <a:rPr lang="en-IN" sz="1200" kern="1200" dirty="0">
                <a:solidFill>
                  <a:schemeClr val="tx1"/>
                </a:solidFill>
                <a:effectLst/>
                <a:latin typeface="Verdana" pitchFamily="34" charset="0"/>
                <a:ea typeface="Verdana" pitchFamily="34" charset="0"/>
                <a:cs typeface="Verdana" pitchFamily="34" charset="0"/>
              </a:rPr>
              <a:t> </a:t>
            </a:r>
          </a:p>
          <a:p>
            <a:r>
              <a:rPr lang="en-IN" sz="1200" kern="1200" dirty="0">
                <a:solidFill>
                  <a:schemeClr val="tx1"/>
                </a:solidFill>
                <a:effectLst/>
                <a:latin typeface="Verdana" pitchFamily="34" charset="0"/>
                <a:ea typeface="Verdana" pitchFamily="34" charset="0"/>
                <a:cs typeface="Verdana" pitchFamily="34" charset="0"/>
              </a:rPr>
              <a:t>It uses two phases which are separated by 180° and so can also be termed 2-PSK. </a:t>
            </a:r>
          </a:p>
          <a:p>
            <a:r>
              <a:rPr lang="en-IN" sz="1200" kern="1200" dirty="0">
                <a:solidFill>
                  <a:schemeClr val="tx1"/>
                </a:solidFill>
                <a:effectLst/>
                <a:latin typeface="Verdana" pitchFamily="34" charset="0"/>
                <a:ea typeface="Verdana" pitchFamily="34" charset="0"/>
                <a:cs typeface="Verdana" pitchFamily="34" charset="0"/>
              </a:rPr>
              <a:t> </a:t>
            </a:r>
          </a:p>
          <a:p>
            <a:r>
              <a:rPr lang="en-IN" sz="1200" kern="1200" dirty="0">
                <a:solidFill>
                  <a:schemeClr val="tx1"/>
                </a:solidFill>
                <a:effectLst/>
                <a:latin typeface="Verdana" pitchFamily="34" charset="0"/>
                <a:ea typeface="Verdana" pitchFamily="34" charset="0"/>
                <a:cs typeface="Verdana" pitchFamily="34" charset="0"/>
              </a:rPr>
              <a:t>It does not particularly matter exactly where the constellation points are positioned, and in this figure they are shown on the real axis, at 0° and 180°. </a:t>
            </a:r>
          </a:p>
          <a:p>
            <a:r>
              <a:rPr lang="en-IN" sz="1200" kern="1200" dirty="0">
                <a:solidFill>
                  <a:schemeClr val="tx1"/>
                </a:solidFill>
                <a:effectLst/>
                <a:latin typeface="Verdana" pitchFamily="34" charset="0"/>
                <a:ea typeface="Verdana" pitchFamily="34" charset="0"/>
                <a:cs typeface="Verdana" pitchFamily="34" charset="0"/>
              </a:rPr>
              <a:t> </a:t>
            </a:r>
          </a:p>
          <a:p>
            <a:r>
              <a:rPr lang="en-IN" sz="1200" kern="1200" dirty="0">
                <a:solidFill>
                  <a:schemeClr val="tx1"/>
                </a:solidFill>
                <a:effectLst/>
                <a:latin typeface="Verdana" pitchFamily="34" charset="0"/>
                <a:ea typeface="Verdana" pitchFamily="34" charset="0"/>
                <a:cs typeface="Verdana" pitchFamily="34" charset="0"/>
              </a:rPr>
              <a:t>This modulation is the most robust of all the PSKs since it takes the highest level of noise or distortion to make the demodulator reach an incorrect decision. </a:t>
            </a:r>
          </a:p>
          <a:p>
            <a:r>
              <a:rPr lang="en-IN" sz="1200" kern="1200" dirty="0">
                <a:solidFill>
                  <a:schemeClr val="tx1"/>
                </a:solidFill>
                <a:effectLst/>
                <a:latin typeface="Verdana" pitchFamily="34" charset="0"/>
                <a:ea typeface="Verdana" pitchFamily="34" charset="0"/>
                <a:cs typeface="Verdana" pitchFamily="34" charset="0"/>
              </a:rPr>
              <a:t> </a:t>
            </a:r>
          </a:p>
          <a:p>
            <a:r>
              <a:rPr lang="en-IN" sz="1200" kern="1200" dirty="0">
                <a:solidFill>
                  <a:schemeClr val="tx1"/>
                </a:solidFill>
                <a:effectLst/>
                <a:latin typeface="Verdana" pitchFamily="34" charset="0"/>
                <a:ea typeface="Verdana" pitchFamily="34" charset="0"/>
                <a:cs typeface="Verdana" pitchFamily="34" charset="0"/>
              </a:rPr>
              <a:t>It is, however, only able to modulate at 1 bit/symbol and so is unsuitable for high data-rate applications when bandwidth is limited.</a:t>
            </a:r>
          </a:p>
          <a:p>
            <a:r>
              <a:rPr lang="en-IN" sz="1200" kern="1200" dirty="0">
                <a:solidFill>
                  <a:schemeClr val="tx1"/>
                </a:solidFill>
                <a:effectLst/>
                <a:latin typeface="Verdana" pitchFamily="34" charset="0"/>
                <a:ea typeface="Verdana" pitchFamily="34" charset="0"/>
                <a:cs typeface="Verdana" pitchFamily="34" charset="0"/>
              </a:rPr>
              <a:t> </a:t>
            </a:r>
          </a:p>
          <a:p>
            <a:r>
              <a:rPr lang="en-IN" sz="1200" kern="1200" dirty="0">
                <a:solidFill>
                  <a:schemeClr val="tx1"/>
                </a:solidFill>
                <a:effectLst/>
                <a:latin typeface="Verdana" pitchFamily="34" charset="0"/>
                <a:ea typeface="Verdana" pitchFamily="34" charset="0"/>
                <a:cs typeface="Verdana" pitchFamily="34" charset="0"/>
              </a:rPr>
              <a:t>In the presence of an arbitrary phase-shift introduced by the communications channel, the demodulator is unable to tell which constellation point is which. </a:t>
            </a:r>
          </a:p>
          <a:p>
            <a:r>
              <a:rPr lang="en-IN" sz="1200" kern="1200" dirty="0">
                <a:solidFill>
                  <a:schemeClr val="tx1"/>
                </a:solidFill>
                <a:effectLst/>
                <a:latin typeface="Verdana" pitchFamily="34" charset="0"/>
                <a:ea typeface="Verdana" pitchFamily="34" charset="0"/>
                <a:cs typeface="Verdana" pitchFamily="34" charset="0"/>
              </a:rPr>
              <a:t> </a:t>
            </a:r>
          </a:p>
          <a:p>
            <a:r>
              <a:rPr lang="en-IN" sz="1200" kern="1200" dirty="0">
                <a:solidFill>
                  <a:schemeClr val="tx1"/>
                </a:solidFill>
                <a:effectLst/>
                <a:latin typeface="Verdana" pitchFamily="34" charset="0"/>
                <a:ea typeface="Verdana" pitchFamily="34" charset="0"/>
                <a:cs typeface="Verdana" pitchFamily="34" charset="0"/>
              </a:rPr>
              <a:t>As a result, the data is often differentially encoded prior to modulation.</a:t>
            </a:r>
          </a:p>
          <a:p>
            <a:endParaRPr lang="en-IN" b="1" u="sng" dirty="0"/>
          </a:p>
        </p:txBody>
      </p:sp>
      <p:sp>
        <p:nvSpPr>
          <p:cNvPr id="4" name="Slide Number Placeholder 3"/>
          <p:cNvSpPr>
            <a:spLocks noGrp="1"/>
          </p:cNvSpPr>
          <p:nvPr>
            <p:ph type="sldNum" sz="quarter" idx="10"/>
          </p:nvPr>
        </p:nvSpPr>
        <p:spPr/>
        <p:txBody>
          <a:bodyPr/>
          <a:lstStyle/>
          <a:p>
            <a:fld id="{FD36F31F-0F8F-4BB1-9206-387CA5AB1B14}" type="slidenum">
              <a:rPr lang="en-IN" smtClean="0"/>
              <a:pPr/>
              <a:t>27</a:t>
            </a:fld>
            <a:endParaRPr lang="en-IN"/>
          </a:p>
        </p:txBody>
      </p:sp>
    </p:spTree>
    <p:extLst>
      <p:ext uri="{BB962C8B-B14F-4D97-AF65-F5344CB8AC3E}">
        <p14:creationId xmlns:p14="http://schemas.microsoft.com/office/powerpoint/2010/main" val="204974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98B045A-FB97-4BA0-A6C4-2A13201B33B6}" type="datetime1">
              <a:rPr lang="en-US" smtClean="0"/>
              <a:pPr/>
              <a:t>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8EFB6B-4581-42C7-9394-E79E4EC1EA1C}" type="datetime1">
              <a:rPr lang="en-US" smtClean="0"/>
              <a:pPr/>
              <a:t>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4D43C6-F61F-4332-8DBC-EDCEB6B21495}" type="datetime1">
              <a:rPr lang="en-US" smtClean="0"/>
              <a:pPr/>
              <a:t>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475897-C41E-47CF-94D8-958138392D16}" type="datetime1">
              <a:rPr lang="en-US" smtClean="0"/>
              <a:pPr/>
              <a:t>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7724B6-BE23-4934-A891-0821D5EA3442}" type="datetime1">
              <a:rPr lang="en-US" smtClean="0"/>
              <a:pPr/>
              <a:t>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2BAAE0C-CF80-4BCC-96CB-4D43A7E82099}" type="datetime1">
              <a:rPr lang="en-US" smtClean="0"/>
              <a:pPr/>
              <a:t>2/10/2023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7137A92-6B81-4460-B5D5-7176784BDFAB}" type="datetime1">
              <a:rPr lang="en-US" smtClean="0"/>
              <a:pPr/>
              <a:t>2/10/2023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BA99268-AA99-4D7C-B119-3D6DFDF19CAD}" type="datetime1">
              <a:rPr lang="en-US" smtClean="0"/>
              <a:pPr/>
              <a:t>2/10/2023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9A3D72-EAC2-4E37-A3FE-DDEC7B30EDEA}" type="datetime1">
              <a:rPr lang="en-US" smtClean="0"/>
              <a:pPr/>
              <a:t>2/10/2023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49A7F6-88F5-4A0A-B988-F6DA7E3A0E4F}" type="datetime1">
              <a:rPr lang="en-US" smtClean="0"/>
              <a:pPr/>
              <a:t>2/10/2023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C65A9A-4134-46BA-9E9D-481B93B3F661}" type="datetime1">
              <a:rPr lang="en-US" smtClean="0"/>
              <a:pPr/>
              <a:t>2/10/2023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BD1A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8B0EF-0CE0-4025-8088-60971742008F}" type="datetime1">
              <a:rPr lang="en-US" smtClean="0"/>
              <a:pPr/>
              <a:t>2/10/2023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a:t>
            </a:fld>
            <a:endParaRPr lang="en-US"/>
          </a:p>
        </p:txBody>
      </p:sp>
      <p:sp>
        <p:nvSpPr>
          <p:cNvPr id="5" name="TextBox 4"/>
          <p:cNvSpPr txBox="1"/>
          <p:nvPr/>
        </p:nvSpPr>
        <p:spPr>
          <a:xfrm>
            <a:off x="685800" y="497443"/>
            <a:ext cx="8001000" cy="5373779"/>
          </a:xfrm>
          <a:prstGeom prst="rect">
            <a:avLst/>
          </a:prstGeom>
          <a:noFill/>
        </p:spPr>
        <p:txBody>
          <a:bodyPr wrap="square" rtlCol="0">
            <a:spAutoFit/>
          </a:bodyPr>
          <a:lstStyle/>
          <a:p>
            <a:pPr algn="ctr">
              <a:lnSpc>
                <a:spcPct val="130000"/>
              </a:lnSpc>
            </a:pPr>
            <a:r>
              <a:rPr lang="en-US" sz="2400" b="1" dirty="0">
                <a:solidFill>
                  <a:srgbClr val="6C0000"/>
                </a:solidFill>
                <a:latin typeface="Verdana" pitchFamily="34" charset="0"/>
                <a:ea typeface="Verdana" pitchFamily="34" charset="0"/>
                <a:cs typeface="Verdana" pitchFamily="34" charset="0"/>
              </a:rPr>
              <a:t>Unit Number: II</a:t>
            </a:r>
          </a:p>
          <a:p>
            <a:pPr>
              <a:lnSpc>
                <a:spcPct val="130000"/>
              </a:lnSpc>
            </a:pPr>
            <a:endParaRPr lang="en-US" sz="2000" b="1" dirty="0">
              <a:solidFill>
                <a:srgbClr val="0000D6"/>
              </a:solidFill>
              <a:latin typeface="Verdana" pitchFamily="34" charset="0"/>
              <a:ea typeface="Verdana" pitchFamily="34" charset="0"/>
              <a:cs typeface="Verdana" pitchFamily="34" charset="0"/>
            </a:endParaRPr>
          </a:p>
          <a:p>
            <a:pPr>
              <a:lnSpc>
                <a:spcPct val="130000"/>
              </a:lnSpc>
            </a:pPr>
            <a:r>
              <a:rPr lang="en-US" sz="2000" b="1" dirty="0">
                <a:solidFill>
                  <a:srgbClr val="0000D6"/>
                </a:solidFill>
                <a:latin typeface="Verdana" pitchFamily="34" charset="0"/>
                <a:ea typeface="Verdana" pitchFamily="34" charset="0"/>
                <a:cs typeface="Verdana" pitchFamily="34" charset="0"/>
              </a:rPr>
              <a:t>Unit Name: </a:t>
            </a:r>
            <a:r>
              <a:rPr lang="en-US" sz="2000" b="1" dirty="0">
                <a:solidFill>
                  <a:schemeClr val="accent6">
                    <a:lumMod val="50000"/>
                  </a:schemeClr>
                </a:solidFill>
                <a:latin typeface="Verdana" pitchFamily="34" charset="0"/>
                <a:ea typeface="Verdana" pitchFamily="34" charset="0"/>
                <a:cs typeface="Verdana" pitchFamily="34" charset="0"/>
              </a:rPr>
              <a:t>Layered Architecture</a:t>
            </a:r>
          </a:p>
          <a:p>
            <a:pPr>
              <a:lnSpc>
                <a:spcPct val="130000"/>
              </a:lnSpc>
            </a:pPr>
            <a:endParaRPr lang="en-US" sz="2000" b="1" dirty="0">
              <a:solidFill>
                <a:srgbClr val="0000D6"/>
              </a:solidFill>
              <a:latin typeface="Verdana" pitchFamily="34" charset="0"/>
              <a:ea typeface="Verdana" pitchFamily="34" charset="0"/>
              <a:cs typeface="Verdana" pitchFamily="34" charset="0"/>
            </a:endParaRPr>
          </a:p>
          <a:p>
            <a:pPr>
              <a:lnSpc>
                <a:spcPct val="130000"/>
              </a:lnSpc>
            </a:pPr>
            <a:r>
              <a:rPr lang="en-US" sz="2000" b="1" dirty="0">
                <a:solidFill>
                  <a:srgbClr val="002060"/>
                </a:solidFill>
                <a:latin typeface="Verdana" pitchFamily="34" charset="0"/>
                <a:ea typeface="Verdana" pitchFamily="34" charset="0"/>
                <a:cs typeface="Verdana" pitchFamily="34" charset="0"/>
              </a:rPr>
              <a:t>TOPICS:</a:t>
            </a:r>
          </a:p>
          <a:p>
            <a:pPr>
              <a:lnSpc>
                <a:spcPct val="130000"/>
              </a:lnSpc>
            </a:pPr>
            <a:r>
              <a:rPr lang="en-US" sz="2000" b="1" dirty="0">
                <a:solidFill>
                  <a:srgbClr val="0000D6"/>
                </a:solidFill>
                <a:latin typeface="Verdana" pitchFamily="34" charset="0"/>
                <a:ea typeface="Verdana" pitchFamily="34" charset="0"/>
                <a:cs typeface="Verdana" pitchFamily="34" charset="0"/>
              </a:rPr>
              <a:t>               1) Layers</a:t>
            </a:r>
          </a:p>
          <a:p>
            <a:pPr>
              <a:lnSpc>
                <a:spcPct val="130000"/>
              </a:lnSpc>
            </a:pPr>
            <a:r>
              <a:rPr lang="en-US" sz="2000" b="1" dirty="0">
                <a:solidFill>
                  <a:srgbClr val="0000D6"/>
                </a:solidFill>
                <a:latin typeface="Verdana" pitchFamily="34" charset="0"/>
                <a:ea typeface="Verdana" pitchFamily="34" charset="0"/>
                <a:cs typeface="Verdana" pitchFamily="34" charset="0"/>
              </a:rPr>
              <a:t>               2) Protocols and Services</a:t>
            </a:r>
          </a:p>
          <a:p>
            <a:pPr>
              <a:lnSpc>
                <a:spcPct val="130000"/>
              </a:lnSpc>
            </a:pPr>
            <a:r>
              <a:rPr lang="en-US" sz="2000" b="1" dirty="0">
                <a:solidFill>
                  <a:srgbClr val="0000D6"/>
                </a:solidFill>
                <a:latin typeface="Verdana" pitchFamily="34" charset="0"/>
                <a:ea typeface="Verdana" pitchFamily="34" charset="0"/>
                <a:cs typeface="Verdana" pitchFamily="34" charset="0"/>
              </a:rPr>
              <a:t>               3) ISO/OSI Reference Model</a:t>
            </a:r>
          </a:p>
          <a:p>
            <a:pPr>
              <a:lnSpc>
                <a:spcPct val="130000"/>
              </a:lnSpc>
            </a:pPr>
            <a:r>
              <a:rPr lang="en-US" sz="2000" b="1" dirty="0">
                <a:solidFill>
                  <a:srgbClr val="0000D6"/>
                </a:solidFill>
                <a:latin typeface="Verdana" pitchFamily="34" charset="0"/>
                <a:ea typeface="Verdana" pitchFamily="34" charset="0"/>
                <a:cs typeface="Verdana" pitchFamily="34" charset="0"/>
              </a:rPr>
              <a:t>               4) Overview of TCP/IP Architecture</a:t>
            </a:r>
          </a:p>
          <a:p>
            <a:pPr>
              <a:lnSpc>
                <a:spcPct val="130000"/>
              </a:lnSpc>
            </a:pPr>
            <a:r>
              <a:rPr lang="en-US" sz="2000" b="1" dirty="0">
                <a:solidFill>
                  <a:srgbClr val="0000D6"/>
                </a:solidFill>
                <a:latin typeface="Verdana" pitchFamily="34" charset="0"/>
                <a:ea typeface="Verdana" pitchFamily="34" charset="0"/>
                <a:cs typeface="Verdana" pitchFamily="34" charset="0"/>
              </a:rPr>
              <a:t>               5) Application Protocols</a:t>
            </a:r>
          </a:p>
          <a:p>
            <a:pPr>
              <a:lnSpc>
                <a:spcPct val="130000"/>
              </a:lnSpc>
            </a:pPr>
            <a:r>
              <a:rPr lang="en-US" sz="2000" b="1" dirty="0">
                <a:solidFill>
                  <a:srgbClr val="0000D6"/>
                </a:solidFill>
                <a:latin typeface="Verdana" pitchFamily="34" charset="0"/>
                <a:ea typeface="Verdana" pitchFamily="34" charset="0"/>
                <a:cs typeface="Verdana" pitchFamily="34" charset="0"/>
              </a:rPr>
              <a:t>               6) TCP/IP Utilities</a:t>
            </a:r>
          </a:p>
          <a:p>
            <a:pPr>
              <a:lnSpc>
                <a:spcPct val="130000"/>
              </a:lnSpc>
            </a:pPr>
            <a:endParaRPr lang="en-US" sz="2000" b="1" dirty="0">
              <a:solidFill>
                <a:srgbClr val="0000D6"/>
              </a:solidFill>
              <a:latin typeface="Verdana" pitchFamily="34" charset="0"/>
              <a:ea typeface="Verdana" pitchFamily="34" charset="0"/>
              <a:cs typeface="Verdana" pitchFamily="34" charset="0"/>
            </a:endParaRPr>
          </a:p>
          <a:p>
            <a:pPr>
              <a:lnSpc>
                <a:spcPct val="130000"/>
              </a:lnSpc>
            </a:pPr>
            <a:r>
              <a:rPr lang="en-US" sz="2000" b="1" dirty="0">
                <a:solidFill>
                  <a:srgbClr val="FF0000"/>
                </a:solidFill>
                <a:latin typeface="Verdana" pitchFamily="34" charset="0"/>
                <a:ea typeface="Verdana" pitchFamily="34" charset="0"/>
                <a:cs typeface="Verdana" pitchFamily="34" charset="0"/>
              </a:rPr>
              <a:t>Allotted Hours: 06</a:t>
            </a:r>
            <a:endParaRPr lang="en-IN" sz="2000" b="1" dirty="0">
              <a:solidFill>
                <a:srgbClr val="FF0000"/>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434191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609600"/>
            <a:ext cx="7696200" cy="2973122"/>
          </a:xfrm>
          <a:prstGeom prst="rect">
            <a:avLst/>
          </a:prstGeom>
          <a:noFill/>
        </p:spPr>
        <p:txBody>
          <a:bodyPr wrap="square" rtlCol="0">
            <a:spAutoFit/>
          </a:bodyPr>
          <a:lstStyle/>
          <a:p>
            <a:pPr algn="just">
              <a:lnSpc>
                <a:spcPct val="130000"/>
              </a:lnSpc>
            </a:pPr>
            <a:r>
              <a:rPr lang="en-US" b="1" dirty="0">
                <a:solidFill>
                  <a:srgbClr val="0000CC"/>
                </a:solidFill>
                <a:latin typeface="Verdana" pitchFamily="34" charset="0"/>
                <a:ea typeface="Verdana" pitchFamily="34" charset="0"/>
                <a:cs typeface="Verdana" pitchFamily="34" charset="0"/>
              </a:rPr>
              <a:t>Defining clean interfaces</a:t>
            </a:r>
            <a:r>
              <a:rPr lang="en-US" dirty="0">
                <a:solidFill>
                  <a:srgbClr val="0000CC"/>
                </a:solidFill>
                <a:latin typeface="Verdana" pitchFamily="34" charset="0"/>
                <a:ea typeface="Verdana" pitchFamily="34" charset="0"/>
                <a:cs typeface="Verdana" pitchFamily="34" charset="0"/>
              </a:rPr>
              <a:t> between layers -  Requires each layer perform a specific collection of well-understood functions.</a:t>
            </a:r>
          </a:p>
          <a:p>
            <a:pPr algn="just">
              <a:lnSpc>
                <a:spcPct val="130000"/>
              </a:lnSpc>
            </a:pPr>
            <a:endParaRPr lang="en-US" dirty="0">
              <a:solidFill>
                <a:srgbClr val="0000CC"/>
              </a:solidFill>
              <a:latin typeface="Verdana" pitchFamily="34" charset="0"/>
              <a:ea typeface="Verdana" pitchFamily="34" charset="0"/>
              <a:cs typeface="Verdana" pitchFamily="34" charset="0"/>
            </a:endParaRPr>
          </a:p>
          <a:p>
            <a:pPr algn="just">
              <a:lnSpc>
                <a:spcPct val="130000"/>
              </a:lnSpc>
            </a:pPr>
            <a:r>
              <a:rPr lang="en-US" dirty="0">
                <a:solidFill>
                  <a:srgbClr val="0000CC"/>
                </a:solidFill>
                <a:latin typeface="Verdana" pitchFamily="34" charset="0"/>
                <a:ea typeface="Verdana" pitchFamily="34" charset="0"/>
                <a:cs typeface="Verdana" pitchFamily="34" charset="0"/>
              </a:rPr>
              <a:t>Minimizing the amount of information that must be passed between layers</a:t>
            </a:r>
          </a:p>
          <a:p>
            <a:pPr algn="just">
              <a:lnSpc>
                <a:spcPct val="130000"/>
              </a:lnSpc>
            </a:pPr>
            <a:endParaRPr lang="en-US" dirty="0">
              <a:solidFill>
                <a:srgbClr val="0000CC"/>
              </a:solidFill>
              <a:latin typeface="Verdana" pitchFamily="34" charset="0"/>
              <a:ea typeface="Verdana" pitchFamily="34" charset="0"/>
              <a:cs typeface="Verdana" pitchFamily="34" charset="0"/>
            </a:endParaRPr>
          </a:p>
          <a:p>
            <a:pPr algn="just">
              <a:lnSpc>
                <a:spcPct val="130000"/>
              </a:lnSpc>
            </a:pPr>
            <a:r>
              <a:rPr lang="en-US" dirty="0">
                <a:solidFill>
                  <a:srgbClr val="0000CC"/>
                </a:solidFill>
                <a:latin typeface="Verdana" pitchFamily="34" charset="0"/>
                <a:ea typeface="Verdana" pitchFamily="34" charset="0"/>
                <a:cs typeface="Verdana" pitchFamily="34" charset="0"/>
              </a:rPr>
              <a:t>Make it simpler to replace the implementation of one layer with a completely different implementation.</a:t>
            </a:r>
            <a:endParaRPr lang="en-IN" dirty="0">
              <a:solidFill>
                <a:srgbClr val="0000CC"/>
              </a:solidFill>
              <a:latin typeface="Verdana" pitchFamily="34" charset="0"/>
              <a:ea typeface="Verdana" pitchFamily="34" charset="0"/>
              <a:cs typeface="Verdana" pitchFamily="34" charset="0"/>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1757169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609600"/>
            <a:ext cx="7696200" cy="2973122"/>
          </a:xfrm>
          <a:prstGeom prst="rect">
            <a:avLst/>
          </a:prstGeom>
          <a:noFill/>
        </p:spPr>
        <p:txBody>
          <a:bodyPr wrap="square" rtlCol="0">
            <a:spAutoFit/>
          </a:bodyPr>
          <a:lstStyle/>
          <a:p>
            <a:pPr algn="just">
              <a:lnSpc>
                <a:spcPct val="130000"/>
              </a:lnSpc>
            </a:pPr>
            <a:r>
              <a:rPr lang="en-US" dirty="0">
                <a:solidFill>
                  <a:srgbClr val="0000CC"/>
                </a:solidFill>
                <a:latin typeface="Verdana" pitchFamily="34" charset="0"/>
                <a:ea typeface="Verdana" pitchFamily="34" charset="0"/>
                <a:cs typeface="Verdana" pitchFamily="34" charset="0"/>
              </a:rPr>
              <a:t>The set of layers and protocols is called the </a:t>
            </a:r>
            <a:r>
              <a:rPr lang="en-US" b="1" dirty="0">
                <a:solidFill>
                  <a:srgbClr val="0000CC"/>
                </a:solidFill>
                <a:latin typeface="Verdana" pitchFamily="34" charset="0"/>
                <a:ea typeface="Verdana" pitchFamily="34" charset="0"/>
                <a:cs typeface="Verdana" pitchFamily="34" charset="0"/>
              </a:rPr>
              <a:t>Network Architecture</a:t>
            </a:r>
            <a:r>
              <a:rPr lang="en-US" dirty="0">
                <a:solidFill>
                  <a:srgbClr val="0000CC"/>
                </a:solidFill>
                <a:latin typeface="Verdana" pitchFamily="34" charset="0"/>
                <a:ea typeface="Verdana" pitchFamily="34" charset="0"/>
                <a:cs typeface="Verdana" pitchFamily="34" charset="0"/>
              </a:rPr>
              <a:t>. </a:t>
            </a:r>
          </a:p>
          <a:p>
            <a:pPr algn="just">
              <a:lnSpc>
                <a:spcPct val="130000"/>
              </a:lnSpc>
            </a:pPr>
            <a:endParaRPr lang="en-US" dirty="0">
              <a:solidFill>
                <a:srgbClr val="0000CC"/>
              </a:solidFill>
              <a:latin typeface="Verdana" pitchFamily="34" charset="0"/>
              <a:ea typeface="Verdana" pitchFamily="34" charset="0"/>
              <a:cs typeface="Verdana" pitchFamily="34" charset="0"/>
            </a:endParaRPr>
          </a:p>
          <a:p>
            <a:pPr algn="just">
              <a:lnSpc>
                <a:spcPct val="130000"/>
              </a:lnSpc>
            </a:pPr>
            <a:endParaRPr lang="en-US" dirty="0">
              <a:solidFill>
                <a:srgbClr val="0000CC"/>
              </a:solidFill>
              <a:latin typeface="Verdana" pitchFamily="34" charset="0"/>
              <a:ea typeface="Verdana" pitchFamily="34" charset="0"/>
              <a:cs typeface="Verdana" pitchFamily="34" charset="0"/>
            </a:endParaRPr>
          </a:p>
          <a:p>
            <a:pPr algn="just">
              <a:lnSpc>
                <a:spcPct val="130000"/>
              </a:lnSpc>
            </a:pPr>
            <a:r>
              <a:rPr lang="en-US" dirty="0">
                <a:solidFill>
                  <a:srgbClr val="0000CC"/>
                </a:solidFill>
                <a:latin typeface="Verdana" pitchFamily="34" charset="0"/>
                <a:ea typeface="Verdana" pitchFamily="34" charset="0"/>
                <a:cs typeface="Verdana" pitchFamily="34" charset="0"/>
              </a:rPr>
              <a:t>The specification of the architecture must contain enough information to allow an implementer to write the program or build the hardware for each layer so that it correctly obeys the appropriate protocol.</a:t>
            </a:r>
            <a:endParaRPr lang="en-IN" dirty="0">
              <a:solidFill>
                <a:srgbClr val="0000CC"/>
              </a:solidFill>
              <a:latin typeface="Verdana" pitchFamily="34" charset="0"/>
              <a:ea typeface="Verdana" pitchFamily="34" charset="0"/>
              <a:cs typeface="Verdana" pitchFamily="34" charset="0"/>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2004420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609600"/>
            <a:ext cx="7696200" cy="3213187"/>
          </a:xfrm>
          <a:prstGeom prst="rect">
            <a:avLst/>
          </a:prstGeom>
          <a:noFill/>
        </p:spPr>
        <p:txBody>
          <a:bodyPr wrap="square" rtlCol="0">
            <a:spAutoFit/>
          </a:bodyPr>
          <a:lstStyle/>
          <a:p>
            <a:pPr algn="ctr">
              <a:lnSpc>
                <a:spcPct val="130000"/>
              </a:lnSpc>
            </a:pPr>
            <a:r>
              <a:rPr lang="en-US" sz="2400" b="1" dirty="0">
                <a:solidFill>
                  <a:srgbClr val="0000CC"/>
                </a:solidFill>
                <a:latin typeface="Verdana" pitchFamily="34" charset="0"/>
                <a:ea typeface="Verdana" pitchFamily="34" charset="0"/>
                <a:cs typeface="Verdana" pitchFamily="34" charset="0"/>
              </a:rPr>
              <a:t>Design Issues for Layers</a:t>
            </a:r>
          </a:p>
          <a:p>
            <a:pPr algn="ctr">
              <a:lnSpc>
                <a:spcPct val="130000"/>
              </a:lnSpc>
            </a:pPr>
            <a:endParaRPr lang="en-IN" sz="2400" dirty="0">
              <a:solidFill>
                <a:srgbClr val="0000CC"/>
              </a:solidFill>
              <a:latin typeface="Verdana" pitchFamily="34" charset="0"/>
              <a:ea typeface="Verdana" pitchFamily="34" charset="0"/>
              <a:cs typeface="Verdana" pitchFamily="34" charset="0"/>
            </a:endParaRPr>
          </a:p>
          <a:p>
            <a:pPr marL="342900" indent="-342900" algn="just">
              <a:lnSpc>
                <a:spcPct val="130000"/>
              </a:lnSpc>
              <a:buAutoNum type="arabicPeriod"/>
            </a:pPr>
            <a:r>
              <a:rPr lang="en-US" dirty="0">
                <a:solidFill>
                  <a:srgbClr val="0000CC"/>
                </a:solidFill>
                <a:latin typeface="Verdana" pitchFamily="34" charset="0"/>
                <a:ea typeface="Verdana" pitchFamily="34" charset="0"/>
                <a:cs typeface="Verdana" pitchFamily="34" charset="0"/>
              </a:rPr>
              <a:t>Every layer must have a mechanism for connection establishment. </a:t>
            </a:r>
          </a:p>
          <a:p>
            <a:pPr algn="just">
              <a:lnSpc>
                <a:spcPct val="130000"/>
              </a:lnSpc>
            </a:pPr>
            <a:r>
              <a:rPr lang="en-US" dirty="0">
                <a:solidFill>
                  <a:srgbClr val="0000CC"/>
                </a:solidFill>
                <a:latin typeface="Verdana" pitchFamily="34" charset="0"/>
                <a:ea typeface="Verdana" pitchFamily="34" charset="0"/>
                <a:cs typeface="Verdana" pitchFamily="34" charset="0"/>
              </a:rPr>
              <a:t>       Multiple processes – Process to Process Communication.</a:t>
            </a:r>
          </a:p>
          <a:p>
            <a:pPr algn="just">
              <a:lnSpc>
                <a:spcPct val="130000"/>
              </a:lnSpc>
            </a:pPr>
            <a:r>
              <a:rPr lang="en-US" dirty="0">
                <a:solidFill>
                  <a:srgbClr val="0000CC"/>
                </a:solidFill>
                <a:latin typeface="Verdana" pitchFamily="34" charset="0"/>
                <a:ea typeface="Verdana" pitchFamily="34" charset="0"/>
                <a:cs typeface="Verdana" pitchFamily="34" charset="0"/>
              </a:rPr>
              <a:t>       Multiple destinations – Need addressing mechanisms</a:t>
            </a:r>
            <a:endParaRPr lang="en-IN" dirty="0">
              <a:solidFill>
                <a:srgbClr val="0000CC"/>
              </a:solidFill>
              <a:latin typeface="Verdana" pitchFamily="34" charset="0"/>
              <a:ea typeface="Verdana" pitchFamily="34" charset="0"/>
              <a:cs typeface="Verdana" pitchFamily="34" charset="0"/>
            </a:endParaRPr>
          </a:p>
          <a:p>
            <a:pPr algn="just">
              <a:lnSpc>
                <a:spcPct val="130000"/>
              </a:lnSpc>
            </a:pPr>
            <a:endParaRPr lang="en-US" dirty="0">
              <a:solidFill>
                <a:srgbClr val="0000CC"/>
              </a:solidFill>
              <a:latin typeface="Verdana" pitchFamily="34" charset="0"/>
              <a:ea typeface="Verdana" pitchFamily="34" charset="0"/>
              <a:cs typeface="Verdana" pitchFamily="34" charset="0"/>
            </a:endParaRPr>
          </a:p>
          <a:p>
            <a:pPr algn="just">
              <a:lnSpc>
                <a:spcPct val="130000"/>
              </a:lnSpc>
            </a:pPr>
            <a:r>
              <a:rPr lang="en-US" dirty="0">
                <a:solidFill>
                  <a:srgbClr val="0000CC"/>
                </a:solidFill>
                <a:latin typeface="Verdana" pitchFamily="34" charset="0"/>
                <a:ea typeface="Verdana" pitchFamily="34" charset="0"/>
                <a:cs typeface="Verdana" pitchFamily="34" charset="0"/>
              </a:rPr>
              <a:t>2. Mechanisms for terminating the connections.</a:t>
            </a:r>
            <a:endParaRPr lang="en-IN" dirty="0">
              <a:solidFill>
                <a:srgbClr val="0000CC"/>
              </a:solidFill>
              <a:latin typeface="Verdana" pitchFamily="34" charset="0"/>
              <a:ea typeface="Verdana" pitchFamily="34" charset="0"/>
              <a:cs typeface="Verdana" pitchFamily="34" charset="0"/>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1324329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609600"/>
            <a:ext cx="7696200" cy="3277820"/>
          </a:xfrm>
          <a:prstGeom prst="rect">
            <a:avLst/>
          </a:prstGeom>
          <a:noFill/>
        </p:spPr>
        <p:txBody>
          <a:bodyPr wrap="square" rtlCol="0">
            <a:spAutoFit/>
          </a:bodyPr>
          <a:lstStyle/>
          <a:p>
            <a:pPr algn="just">
              <a:lnSpc>
                <a:spcPct val="150000"/>
              </a:lnSpc>
            </a:pPr>
            <a:r>
              <a:rPr lang="en-US" b="1" dirty="0">
                <a:solidFill>
                  <a:srgbClr val="0000CC"/>
                </a:solidFill>
                <a:latin typeface="Verdana" pitchFamily="34" charset="0"/>
                <a:ea typeface="Verdana" pitchFamily="34" charset="0"/>
                <a:cs typeface="Verdana" pitchFamily="34" charset="0"/>
              </a:rPr>
              <a:t>3. Data Transfer Rules:</a:t>
            </a:r>
            <a:r>
              <a:rPr lang="en-US" dirty="0">
                <a:solidFill>
                  <a:srgbClr val="0000CC"/>
                </a:solidFill>
                <a:latin typeface="Verdana" pitchFamily="34" charset="0"/>
                <a:ea typeface="Verdana" pitchFamily="34" charset="0"/>
                <a:cs typeface="Verdana" pitchFamily="34" charset="0"/>
              </a:rPr>
              <a:t> </a:t>
            </a:r>
            <a:endParaRPr lang="en-IN" dirty="0">
              <a:solidFill>
                <a:srgbClr val="0000CC"/>
              </a:solidFill>
              <a:latin typeface="Verdana" pitchFamily="34" charset="0"/>
              <a:ea typeface="Verdana" pitchFamily="34" charset="0"/>
              <a:cs typeface="Verdana" pitchFamily="34" charset="0"/>
            </a:endParaRPr>
          </a:p>
          <a:p>
            <a:pPr marL="742950" lvl="1" indent="-285750" algn="just">
              <a:lnSpc>
                <a:spcPct val="150000"/>
              </a:lnSpc>
              <a:buFont typeface="Wingdings" pitchFamily="2" charset="2"/>
              <a:buChar char="v"/>
            </a:pPr>
            <a:r>
              <a:rPr lang="en-US" dirty="0">
                <a:solidFill>
                  <a:srgbClr val="0000CC"/>
                </a:solidFill>
                <a:latin typeface="Verdana" pitchFamily="34" charset="0"/>
                <a:ea typeface="Verdana" pitchFamily="34" charset="0"/>
                <a:cs typeface="Verdana" pitchFamily="34" charset="0"/>
              </a:rPr>
              <a:t>Simplex Communication</a:t>
            </a:r>
          </a:p>
          <a:p>
            <a:pPr marL="742950" lvl="1" indent="-285750" algn="just">
              <a:lnSpc>
                <a:spcPct val="150000"/>
              </a:lnSpc>
              <a:buFont typeface="Wingdings" pitchFamily="2" charset="2"/>
              <a:buChar char="v"/>
            </a:pPr>
            <a:r>
              <a:rPr lang="en-US" dirty="0">
                <a:solidFill>
                  <a:srgbClr val="0000CC"/>
                </a:solidFill>
                <a:latin typeface="Verdana" pitchFamily="34" charset="0"/>
                <a:ea typeface="Verdana" pitchFamily="34" charset="0"/>
                <a:cs typeface="Verdana" pitchFamily="34" charset="0"/>
              </a:rPr>
              <a:t>Half-duplex Communication</a:t>
            </a:r>
          </a:p>
          <a:p>
            <a:pPr marL="742950" lvl="1" indent="-285750" algn="just">
              <a:lnSpc>
                <a:spcPct val="150000"/>
              </a:lnSpc>
              <a:buFont typeface="Wingdings" pitchFamily="2" charset="2"/>
              <a:buChar char="v"/>
            </a:pPr>
            <a:r>
              <a:rPr lang="en-US" dirty="0">
                <a:solidFill>
                  <a:srgbClr val="0000CC"/>
                </a:solidFill>
                <a:latin typeface="Verdana" pitchFamily="34" charset="0"/>
                <a:ea typeface="Verdana" pitchFamily="34" charset="0"/>
                <a:cs typeface="Verdana" pitchFamily="34" charset="0"/>
              </a:rPr>
              <a:t>Full-duplex Communication</a:t>
            </a:r>
            <a:endParaRPr lang="en-IN" dirty="0">
              <a:solidFill>
                <a:srgbClr val="0000CC"/>
              </a:solidFill>
              <a:latin typeface="Verdana" pitchFamily="34" charset="0"/>
              <a:ea typeface="Verdana" pitchFamily="34" charset="0"/>
              <a:cs typeface="Verdana" pitchFamily="34" charset="0"/>
            </a:endParaRPr>
          </a:p>
          <a:p>
            <a:pPr algn="just">
              <a:lnSpc>
                <a:spcPct val="150000"/>
              </a:lnSpc>
            </a:pPr>
            <a:endParaRPr lang="en-US" dirty="0">
              <a:solidFill>
                <a:srgbClr val="0000CC"/>
              </a:solidFill>
              <a:latin typeface="Verdana" pitchFamily="34" charset="0"/>
              <a:ea typeface="Verdana" pitchFamily="34" charset="0"/>
              <a:cs typeface="Verdana" pitchFamily="34" charset="0"/>
            </a:endParaRPr>
          </a:p>
          <a:p>
            <a:pPr algn="just">
              <a:lnSpc>
                <a:spcPct val="150000"/>
              </a:lnSpc>
            </a:pPr>
            <a:r>
              <a:rPr lang="en-US" dirty="0">
                <a:solidFill>
                  <a:srgbClr val="0000CC"/>
                </a:solidFill>
                <a:latin typeface="Verdana" pitchFamily="34" charset="0"/>
                <a:ea typeface="Verdana" pitchFamily="34" charset="0"/>
                <a:cs typeface="Verdana" pitchFamily="34" charset="0"/>
              </a:rPr>
              <a:t>The protocol must also determine the </a:t>
            </a:r>
            <a:r>
              <a:rPr lang="en-US" b="1" dirty="0">
                <a:solidFill>
                  <a:srgbClr val="0000CC"/>
                </a:solidFill>
                <a:latin typeface="Verdana" pitchFamily="34" charset="0"/>
                <a:ea typeface="Verdana" pitchFamily="34" charset="0"/>
                <a:cs typeface="Verdana" pitchFamily="34" charset="0"/>
              </a:rPr>
              <a:t>number of logical channels per connection</a:t>
            </a:r>
            <a:r>
              <a:rPr lang="en-US" dirty="0">
                <a:solidFill>
                  <a:srgbClr val="0000CC"/>
                </a:solidFill>
                <a:latin typeface="Verdana" pitchFamily="34" charset="0"/>
                <a:ea typeface="Verdana" pitchFamily="34" charset="0"/>
                <a:cs typeface="Verdana" pitchFamily="34" charset="0"/>
              </a:rPr>
              <a:t> along with their individual priorities.</a:t>
            </a:r>
            <a:endParaRPr lang="en-IN" dirty="0">
              <a:solidFill>
                <a:srgbClr val="0000CC"/>
              </a:solidFill>
              <a:latin typeface="Verdana" pitchFamily="34" charset="0"/>
              <a:ea typeface="Verdana" pitchFamily="34" charset="0"/>
              <a:cs typeface="Verdana" pitchFamily="34" charset="0"/>
            </a:endParaRPr>
          </a:p>
          <a:p>
            <a:endParaRPr lang="en-IN" dirty="0">
              <a:latin typeface="Verdana" pitchFamily="34" charset="0"/>
              <a:ea typeface="Verdana" pitchFamily="34" charset="0"/>
              <a:cs typeface="Verdana" pitchFamily="34" charset="0"/>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3509116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609600"/>
            <a:ext cx="7696200" cy="2252924"/>
          </a:xfrm>
          <a:prstGeom prst="rect">
            <a:avLst/>
          </a:prstGeom>
          <a:noFill/>
        </p:spPr>
        <p:txBody>
          <a:bodyPr wrap="square" rtlCol="0">
            <a:spAutoFit/>
          </a:bodyPr>
          <a:lstStyle/>
          <a:p>
            <a:pPr marL="342900" indent="-342900">
              <a:lnSpc>
                <a:spcPct val="130000"/>
              </a:lnSpc>
              <a:buAutoNum type="arabicPeriod" startAt="4"/>
            </a:pPr>
            <a:r>
              <a:rPr lang="en-US" dirty="0">
                <a:solidFill>
                  <a:srgbClr val="0000CC"/>
                </a:solidFill>
                <a:latin typeface="Verdana" pitchFamily="34" charset="0"/>
                <a:ea typeface="Verdana" pitchFamily="34" charset="0"/>
                <a:cs typeface="Verdana" pitchFamily="34" charset="0"/>
              </a:rPr>
              <a:t>Error Control Mechanisms</a:t>
            </a:r>
          </a:p>
          <a:p>
            <a:pPr>
              <a:lnSpc>
                <a:spcPct val="130000"/>
              </a:lnSpc>
            </a:pPr>
            <a:endParaRPr lang="en-US" dirty="0">
              <a:solidFill>
                <a:srgbClr val="0000CC"/>
              </a:solidFill>
              <a:latin typeface="Verdana" pitchFamily="34" charset="0"/>
              <a:ea typeface="Verdana" pitchFamily="34" charset="0"/>
              <a:cs typeface="Verdana" pitchFamily="34" charset="0"/>
            </a:endParaRPr>
          </a:p>
          <a:p>
            <a:pPr>
              <a:lnSpc>
                <a:spcPct val="130000"/>
              </a:lnSpc>
            </a:pPr>
            <a:r>
              <a:rPr lang="en-US" dirty="0">
                <a:solidFill>
                  <a:srgbClr val="0000CC"/>
                </a:solidFill>
                <a:latin typeface="Verdana" pitchFamily="34" charset="0"/>
                <a:ea typeface="Verdana" pitchFamily="34" charset="0"/>
                <a:cs typeface="Verdana" pitchFamily="34" charset="0"/>
              </a:rPr>
              <a:t>5. Message Ordering</a:t>
            </a:r>
          </a:p>
          <a:p>
            <a:pPr>
              <a:lnSpc>
                <a:spcPct val="130000"/>
              </a:lnSpc>
            </a:pPr>
            <a:endParaRPr lang="en-US" b="1" dirty="0">
              <a:solidFill>
                <a:srgbClr val="0000CC"/>
              </a:solidFill>
              <a:latin typeface="Verdana" pitchFamily="34" charset="0"/>
              <a:ea typeface="Verdana" pitchFamily="34" charset="0"/>
              <a:cs typeface="Verdana" pitchFamily="34" charset="0"/>
            </a:endParaRPr>
          </a:p>
          <a:p>
            <a:pPr>
              <a:lnSpc>
                <a:spcPct val="130000"/>
              </a:lnSpc>
            </a:pPr>
            <a:r>
              <a:rPr lang="en-US" dirty="0">
                <a:solidFill>
                  <a:srgbClr val="0000CC"/>
                </a:solidFill>
                <a:latin typeface="Verdana" pitchFamily="34" charset="0"/>
                <a:ea typeface="Verdana" pitchFamily="34" charset="0"/>
                <a:cs typeface="Verdana" pitchFamily="34" charset="0"/>
              </a:rPr>
              <a:t>6. Fast sender swamping a slow receiver with data. (solutions </a:t>
            </a:r>
          </a:p>
          <a:p>
            <a:pPr>
              <a:lnSpc>
                <a:spcPct val="130000"/>
              </a:lnSpc>
            </a:pPr>
            <a:r>
              <a:rPr lang="en-US" dirty="0">
                <a:solidFill>
                  <a:srgbClr val="0000CC"/>
                </a:solidFill>
                <a:latin typeface="Verdana" pitchFamily="34" charset="0"/>
                <a:ea typeface="Verdana" pitchFamily="34" charset="0"/>
                <a:cs typeface="Verdana" pitchFamily="34" charset="0"/>
              </a:rPr>
              <a:t>    have some kind of feedback mechanisms).</a:t>
            </a:r>
          </a:p>
        </p:txBody>
      </p:sp>
      <p:sp>
        <p:nvSpPr>
          <p:cNvPr id="2" name="Slide Number Placeholder 1"/>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3567062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15</a:t>
            </a:fld>
            <a:endParaRPr lang="en-US"/>
          </a:p>
        </p:txBody>
      </p:sp>
      <p:sp>
        <p:nvSpPr>
          <p:cNvPr id="5" name="TextBox 4"/>
          <p:cNvSpPr txBox="1"/>
          <p:nvPr/>
        </p:nvSpPr>
        <p:spPr>
          <a:xfrm>
            <a:off x="609600" y="609600"/>
            <a:ext cx="7696200" cy="3693319"/>
          </a:xfrm>
          <a:prstGeom prst="rect">
            <a:avLst/>
          </a:prstGeom>
          <a:noFill/>
        </p:spPr>
        <p:txBody>
          <a:bodyPr wrap="square" rtlCol="0">
            <a:spAutoFit/>
          </a:bodyPr>
          <a:lstStyle/>
          <a:p>
            <a:pPr marL="342900" indent="-342900">
              <a:lnSpc>
                <a:spcPct val="130000"/>
              </a:lnSpc>
              <a:buAutoNum type="arabicPeriod" startAt="7"/>
            </a:pPr>
            <a:r>
              <a:rPr lang="en-US" dirty="0">
                <a:solidFill>
                  <a:srgbClr val="0000CC"/>
                </a:solidFill>
                <a:latin typeface="Verdana" pitchFamily="34" charset="0"/>
                <a:ea typeface="Verdana" pitchFamily="34" charset="0"/>
                <a:cs typeface="Verdana" pitchFamily="34" charset="0"/>
              </a:rPr>
              <a:t>Inability of all processes to accept </a:t>
            </a:r>
            <a:r>
              <a:rPr lang="en-US" b="1" dirty="0">
                <a:solidFill>
                  <a:srgbClr val="0000CC"/>
                </a:solidFill>
                <a:latin typeface="Verdana" pitchFamily="34" charset="0"/>
                <a:ea typeface="Verdana" pitchFamily="34" charset="0"/>
                <a:cs typeface="Verdana" pitchFamily="34" charset="0"/>
              </a:rPr>
              <a:t>arbitrarily long messages </a:t>
            </a:r>
            <a:r>
              <a:rPr lang="en-US" dirty="0">
                <a:solidFill>
                  <a:srgbClr val="0000CC"/>
                </a:solidFill>
                <a:latin typeface="Verdana" pitchFamily="34" charset="0"/>
                <a:ea typeface="Verdana" pitchFamily="34" charset="0"/>
                <a:cs typeface="Verdana" pitchFamily="34" charset="0"/>
              </a:rPr>
              <a:t>–  Mechanisms for disassembling, transmitting and then reassembling messages.</a:t>
            </a:r>
          </a:p>
          <a:p>
            <a:pPr>
              <a:lnSpc>
                <a:spcPct val="130000"/>
              </a:lnSpc>
            </a:pPr>
            <a:endParaRPr lang="en-IN" dirty="0">
              <a:solidFill>
                <a:srgbClr val="0000CC"/>
              </a:solidFill>
              <a:latin typeface="Verdana" pitchFamily="34" charset="0"/>
              <a:ea typeface="Verdana" pitchFamily="34" charset="0"/>
              <a:cs typeface="Verdana" pitchFamily="34" charset="0"/>
            </a:endParaRPr>
          </a:p>
          <a:p>
            <a:pPr>
              <a:lnSpc>
                <a:spcPct val="130000"/>
              </a:lnSpc>
            </a:pPr>
            <a:r>
              <a:rPr lang="en-US" dirty="0">
                <a:solidFill>
                  <a:srgbClr val="0000CC"/>
                </a:solidFill>
                <a:latin typeface="Verdana" pitchFamily="34" charset="0"/>
                <a:ea typeface="Verdana" pitchFamily="34" charset="0"/>
                <a:cs typeface="Verdana" pitchFamily="34" charset="0"/>
              </a:rPr>
              <a:t>8. Setting up a </a:t>
            </a:r>
            <a:r>
              <a:rPr lang="en-US" b="1" dirty="0">
                <a:solidFill>
                  <a:srgbClr val="0000CC"/>
                </a:solidFill>
                <a:latin typeface="Verdana" pitchFamily="34" charset="0"/>
                <a:ea typeface="Verdana" pitchFamily="34" charset="0"/>
                <a:cs typeface="Verdana" pitchFamily="34" charset="0"/>
              </a:rPr>
              <a:t>separate connection</a:t>
            </a:r>
            <a:r>
              <a:rPr lang="en-US" dirty="0">
                <a:solidFill>
                  <a:srgbClr val="0000CC"/>
                </a:solidFill>
                <a:latin typeface="Verdana" pitchFamily="34" charset="0"/>
                <a:ea typeface="Verdana" pitchFamily="34" charset="0"/>
                <a:cs typeface="Verdana" pitchFamily="34" charset="0"/>
              </a:rPr>
              <a:t> for each pair of </a:t>
            </a:r>
          </a:p>
          <a:p>
            <a:pPr>
              <a:lnSpc>
                <a:spcPct val="130000"/>
              </a:lnSpc>
            </a:pPr>
            <a:r>
              <a:rPr lang="en-US" dirty="0">
                <a:solidFill>
                  <a:srgbClr val="0000CC"/>
                </a:solidFill>
                <a:latin typeface="Verdana" pitchFamily="34" charset="0"/>
                <a:ea typeface="Verdana" pitchFamily="34" charset="0"/>
                <a:cs typeface="Verdana" pitchFamily="34" charset="0"/>
              </a:rPr>
              <a:t>    communicating processes  - Multiplexing and de-multiplexing </a:t>
            </a:r>
          </a:p>
          <a:p>
            <a:pPr>
              <a:lnSpc>
                <a:spcPct val="130000"/>
              </a:lnSpc>
            </a:pPr>
            <a:r>
              <a:rPr lang="en-US" dirty="0">
                <a:solidFill>
                  <a:srgbClr val="0000CC"/>
                </a:solidFill>
                <a:latin typeface="Verdana" pitchFamily="34" charset="0"/>
                <a:ea typeface="Verdana" pitchFamily="34" charset="0"/>
                <a:cs typeface="Verdana" pitchFamily="34" charset="0"/>
              </a:rPr>
              <a:t>    done transparently.</a:t>
            </a:r>
            <a:endParaRPr lang="en-IN" dirty="0">
              <a:solidFill>
                <a:srgbClr val="0000CC"/>
              </a:solidFill>
              <a:latin typeface="Verdana" pitchFamily="34" charset="0"/>
              <a:ea typeface="Verdana" pitchFamily="34" charset="0"/>
              <a:cs typeface="Verdana" pitchFamily="34" charset="0"/>
            </a:endParaRPr>
          </a:p>
          <a:p>
            <a:pPr>
              <a:lnSpc>
                <a:spcPct val="130000"/>
              </a:lnSpc>
            </a:pPr>
            <a:endParaRPr lang="en-US" dirty="0">
              <a:solidFill>
                <a:srgbClr val="0000CC"/>
              </a:solidFill>
              <a:latin typeface="Verdana" pitchFamily="34" charset="0"/>
              <a:ea typeface="Verdana" pitchFamily="34" charset="0"/>
              <a:cs typeface="Verdana" pitchFamily="34" charset="0"/>
            </a:endParaRPr>
          </a:p>
          <a:p>
            <a:pPr>
              <a:lnSpc>
                <a:spcPct val="130000"/>
              </a:lnSpc>
            </a:pPr>
            <a:r>
              <a:rPr lang="en-US" dirty="0">
                <a:solidFill>
                  <a:srgbClr val="0000CC"/>
                </a:solidFill>
                <a:latin typeface="Verdana" pitchFamily="34" charset="0"/>
                <a:ea typeface="Verdana" pitchFamily="34" charset="0"/>
                <a:cs typeface="Verdana" pitchFamily="34" charset="0"/>
              </a:rPr>
              <a:t>9. </a:t>
            </a:r>
            <a:r>
              <a:rPr lang="en-US" b="1" dirty="0">
                <a:solidFill>
                  <a:srgbClr val="0000CC"/>
                </a:solidFill>
                <a:latin typeface="Verdana" pitchFamily="34" charset="0"/>
                <a:ea typeface="Verdana" pitchFamily="34" charset="0"/>
                <a:cs typeface="Verdana" pitchFamily="34" charset="0"/>
              </a:rPr>
              <a:t>Multiple paths</a:t>
            </a:r>
            <a:r>
              <a:rPr lang="en-US" dirty="0">
                <a:solidFill>
                  <a:srgbClr val="0000CC"/>
                </a:solidFill>
                <a:latin typeface="Verdana" pitchFamily="34" charset="0"/>
                <a:ea typeface="Verdana" pitchFamily="34" charset="0"/>
                <a:cs typeface="Verdana" pitchFamily="34" charset="0"/>
              </a:rPr>
              <a:t> between source and destination - This </a:t>
            </a:r>
          </a:p>
          <a:p>
            <a:pPr>
              <a:lnSpc>
                <a:spcPct val="130000"/>
              </a:lnSpc>
            </a:pPr>
            <a:r>
              <a:rPr lang="en-US" dirty="0">
                <a:solidFill>
                  <a:srgbClr val="0000CC"/>
                </a:solidFill>
                <a:latin typeface="Verdana" pitchFamily="34" charset="0"/>
                <a:ea typeface="Verdana" pitchFamily="34" charset="0"/>
                <a:cs typeface="Verdana" pitchFamily="34" charset="0"/>
              </a:rPr>
              <a:t>    decision may be split over two or more layers.</a:t>
            </a:r>
            <a:endParaRPr lang="en-IN" dirty="0">
              <a:solidFill>
                <a:srgbClr val="0000CC"/>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486203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609600"/>
            <a:ext cx="7696200" cy="2973122"/>
          </a:xfrm>
          <a:prstGeom prst="rect">
            <a:avLst/>
          </a:prstGeom>
          <a:noFill/>
        </p:spPr>
        <p:txBody>
          <a:bodyPr wrap="square" rtlCol="0">
            <a:spAutoFit/>
          </a:bodyPr>
          <a:lstStyle/>
          <a:p>
            <a:pPr algn="just">
              <a:lnSpc>
                <a:spcPct val="130000"/>
              </a:lnSpc>
            </a:pPr>
            <a:r>
              <a:rPr lang="en-US" b="1" dirty="0">
                <a:solidFill>
                  <a:srgbClr val="0000CC"/>
                </a:solidFill>
                <a:latin typeface="Verdana" pitchFamily="34" charset="0"/>
                <a:ea typeface="Verdana" pitchFamily="34" charset="0"/>
                <a:cs typeface="Verdana" pitchFamily="34" charset="0"/>
              </a:rPr>
              <a:t>OSI Reference Model: An Overview</a:t>
            </a:r>
            <a:endParaRPr lang="en-IN" dirty="0">
              <a:solidFill>
                <a:srgbClr val="0000CC"/>
              </a:solidFill>
              <a:latin typeface="Verdana" pitchFamily="34" charset="0"/>
              <a:ea typeface="Verdana" pitchFamily="34" charset="0"/>
              <a:cs typeface="Verdana" pitchFamily="34" charset="0"/>
            </a:endParaRPr>
          </a:p>
          <a:p>
            <a:pPr algn="just">
              <a:lnSpc>
                <a:spcPct val="130000"/>
              </a:lnSpc>
            </a:pPr>
            <a:r>
              <a:rPr lang="en-US" dirty="0">
                <a:solidFill>
                  <a:srgbClr val="0000CC"/>
                </a:solidFill>
                <a:latin typeface="Verdana" pitchFamily="34" charset="0"/>
                <a:ea typeface="Verdana" pitchFamily="34" charset="0"/>
                <a:cs typeface="Verdana" pitchFamily="34" charset="0"/>
              </a:rPr>
              <a:t>The layered model that dominated data communications and networking literature before 1990 was the </a:t>
            </a:r>
            <a:r>
              <a:rPr lang="en-US" b="1" dirty="0">
                <a:solidFill>
                  <a:srgbClr val="0000CC"/>
                </a:solidFill>
                <a:latin typeface="Verdana" pitchFamily="34" charset="0"/>
                <a:ea typeface="Verdana" pitchFamily="34" charset="0"/>
                <a:cs typeface="Verdana" pitchFamily="34" charset="0"/>
              </a:rPr>
              <a:t>Open Systems Interconnection (OSI)</a:t>
            </a:r>
            <a:r>
              <a:rPr lang="en-US" dirty="0">
                <a:solidFill>
                  <a:srgbClr val="0000CC"/>
                </a:solidFill>
                <a:latin typeface="Verdana" pitchFamily="34" charset="0"/>
                <a:ea typeface="Verdana" pitchFamily="34" charset="0"/>
                <a:cs typeface="Verdana" pitchFamily="34" charset="0"/>
              </a:rPr>
              <a:t> model. </a:t>
            </a:r>
          </a:p>
          <a:p>
            <a:pPr algn="just">
              <a:lnSpc>
                <a:spcPct val="130000"/>
              </a:lnSpc>
            </a:pPr>
            <a:endParaRPr lang="en-US" dirty="0">
              <a:solidFill>
                <a:srgbClr val="0000CC"/>
              </a:solidFill>
              <a:latin typeface="Verdana" pitchFamily="34" charset="0"/>
              <a:ea typeface="Verdana" pitchFamily="34" charset="0"/>
              <a:cs typeface="Verdana" pitchFamily="34" charset="0"/>
            </a:endParaRPr>
          </a:p>
          <a:p>
            <a:pPr algn="just">
              <a:lnSpc>
                <a:spcPct val="130000"/>
              </a:lnSpc>
            </a:pPr>
            <a:r>
              <a:rPr lang="en-US" dirty="0">
                <a:solidFill>
                  <a:srgbClr val="0000CC"/>
                </a:solidFill>
                <a:latin typeface="Verdana" pitchFamily="34" charset="0"/>
                <a:ea typeface="Verdana" pitchFamily="34" charset="0"/>
                <a:cs typeface="Verdana" pitchFamily="34" charset="0"/>
              </a:rPr>
              <a:t>The TCP / IP protocol suite became the dominant commercial architecture because it was used and tested extensively in the Internet; </a:t>
            </a:r>
            <a:r>
              <a:rPr lang="en-US" b="1" dirty="0">
                <a:solidFill>
                  <a:srgbClr val="FF0000"/>
                </a:solidFill>
                <a:latin typeface="Verdana" pitchFamily="34" charset="0"/>
                <a:ea typeface="Verdana" pitchFamily="34" charset="0"/>
                <a:cs typeface="Verdana" pitchFamily="34" charset="0"/>
              </a:rPr>
              <a:t>the OSI model was never fully implemented.</a:t>
            </a:r>
            <a:endParaRPr lang="en-IN" b="1" dirty="0">
              <a:solidFill>
                <a:srgbClr val="FF0000"/>
              </a:solidFill>
              <a:latin typeface="Verdana" pitchFamily="34" charset="0"/>
              <a:ea typeface="Verdana" pitchFamily="34" charset="0"/>
              <a:cs typeface="Verdana" pitchFamily="34" charset="0"/>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10163772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609600"/>
            <a:ext cx="7696200" cy="3462486"/>
          </a:xfrm>
          <a:prstGeom prst="rect">
            <a:avLst/>
          </a:prstGeom>
          <a:noFill/>
        </p:spPr>
        <p:txBody>
          <a:bodyPr wrap="square" rtlCol="0">
            <a:spAutoFit/>
          </a:bodyPr>
          <a:lstStyle/>
          <a:p>
            <a:pPr algn="just">
              <a:lnSpc>
                <a:spcPct val="150000"/>
              </a:lnSpc>
            </a:pPr>
            <a:r>
              <a:rPr lang="en-US" sz="2000" b="1" dirty="0">
                <a:solidFill>
                  <a:srgbClr val="C00000"/>
                </a:solidFill>
                <a:latin typeface="Verdana" pitchFamily="34" charset="0"/>
                <a:ea typeface="Verdana" pitchFamily="34" charset="0"/>
                <a:cs typeface="Verdana" pitchFamily="34" charset="0"/>
              </a:rPr>
              <a:t>ISO: (International Standards Organization) </a:t>
            </a:r>
            <a:endParaRPr lang="en-US" b="1" dirty="0">
              <a:solidFill>
                <a:srgbClr val="C00000"/>
              </a:solidFill>
              <a:latin typeface="Verdana" pitchFamily="34" charset="0"/>
              <a:ea typeface="Verdana" pitchFamily="34" charset="0"/>
              <a:cs typeface="Verdana" pitchFamily="34" charset="0"/>
            </a:endParaRPr>
          </a:p>
          <a:p>
            <a:pPr algn="just">
              <a:lnSpc>
                <a:spcPct val="150000"/>
              </a:lnSpc>
            </a:pPr>
            <a:r>
              <a:rPr lang="en-US" dirty="0">
                <a:solidFill>
                  <a:srgbClr val="0000CC"/>
                </a:solidFill>
                <a:latin typeface="Verdana" pitchFamily="34" charset="0"/>
                <a:ea typeface="Verdana" pitchFamily="34" charset="0"/>
                <a:cs typeface="Verdana" pitchFamily="34" charset="0"/>
              </a:rPr>
              <a:t>   - A multinational body established in 1947 </a:t>
            </a:r>
          </a:p>
          <a:p>
            <a:pPr algn="just">
              <a:lnSpc>
                <a:spcPct val="150000"/>
              </a:lnSpc>
            </a:pPr>
            <a:r>
              <a:rPr lang="en-US" dirty="0">
                <a:solidFill>
                  <a:srgbClr val="0000CC"/>
                </a:solidFill>
                <a:latin typeface="Verdana" pitchFamily="34" charset="0"/>
                <a:ea typeface="Verdana" pitchFamily="34" charset="0"/>
                <a:cs typeface="Verdana" pitchFamily="34" charset="0"/>
              </a:rPr>
              <a:t>   - Dedicated to worldwide agreement on International </a:t>
            </a:r>
          </a:p>
          <a:p>
            <a:pPr algn="just">
              <a:lnSpc>
                <a:spcPct val="150000"/>
              </a:lnSpc>
            </a:pPr>
            <a:r>
              <a:rPr lang="en-US" dirty="0">
                <a:solidFill>
                  <a:srgbClr val="0000CC"/>
                </a:solidFill>
                <a:latin typeface="Verdana" pitchFamily="34" charset="0"/>
                <a:ea typeface="Verdana" pitchFamily="34" charset="0"/>
                <a:cs typeface="Verdana" pitchFamily="34" charset="0"/>
              </a:rPr>
              <a:t>       standards. </a:t>
            </a:r>
          </a:p>
          <a:p>
            <a:pPr algn="just">
              <a:lnSpc>
                <a:spcPct val="150000"/>
              </a:lnSpc>
            </a:pPr>
            <a:endParaRPr lang="en-US" dirty="0">
              <a:solidFill>
                <a:srgbClr val="0000CC"/>
              </a:solidFill>
              <a:latin typeface="Verdana" pitchFamily="34" charset="0"/>
              <a:ea typeface="Verdana" pitchFamily="34" charset="0"/>
              <a:cs typeface="Verdana" pitchFamily="34" charset="0"/>
            </a:endParaRPr>
          </a:p>
          <a:p>
            <a:pPr algn="just">
              <a:lnSpc>
                <a:spcPct val="150000"/>
              </a:lnSpc>
            </a:pPr>
            <a:r>
              <a:rPr lang="en-US" dirty="0">
                <a:solidFill>
                  <a:srgbClr val="0000CC"/>
                </a:solidFill>
                <a:latin typeface="Verdana" pitchFamily="34" charset="0"/>
                <a:ea typeface="Verdana" pitchFamily="34" charset="0"/>
                <a:cs typeface="Verdana" pitchFamily="34" charset="0"/>
              </a:rPr>
              <a:t>An ISO standard that covers all aspects of network communications is the OSI model, which was first </a:t>
            </a:r>
            <a:r>
              <a:rPr lang="en-US" b="1" dirty="0">
                <a:solidFill>
                  <a:srgbClr val="0000CC"/>
                </a:solidFill>
                <a:latin typeface="Verdana" pitchFamily="34" charset="0"/>
                <a:ea typeface="Verdana" pitchFamily="34" charset="0"/>
                <a:cs typeface="Verdana" pitchFamily="34" charset="0"/>
              </a:rPr>
              <a:t>introduced in 1970s</a:t>
            </a:r>
            <a:r>
              <a:rPr lang="en-US" dirty="0">
                <a:solidFill>
                  <a:srgbClr val="0000CC"/>
                </a:solidFill>
                <a:latin typeface="Verdana" pitchFamily="34" charset="0"/>
                <a:ea typeface="Verdana" pitchFamily="34" charset="0"/>
                <a:cs typeface="Verdana" pitchFamily="34" charset="0"/>
              </a:rPr>
              <a:t>.</a:t>
            </a:r>
            <a:endParaRPr lang="en-IN" dirty="0">
              <a:latin typeface="Verdana" pitchFamily="34" charset="0"/>
              <a:ea typeface="Verdana" pitchFamily="34" charset="0"/>
              <a:cs typeface="Verdana" pitchFamily="34" charset="0"/>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9780693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609600"/>
            <a:ext cx="7696200" cy="2973122"/>
          </a:xfrm>
          <a:prstGeom prst="rect">
            <a:avLst/>
          </a:prstGeom>
          <a:noFill/>
        </p:spPr>
        <p:txBody>
          <a:bodyPr wrap="square" rtlCol="0">
            <a:spAutoFit/>
          </a:bodyPr>
          <a:lstStyle/>
          <a:p>
            <a:pPr algn="just">
              <a:lnSpc>
                <a:spcPct val="130000"/>
              </a:lnSpc>
            </a:pPr>
            <a:r>
              <a:rPr lang="en-US" b="1" dirty="0">
                <a:solidFill>
                  <a:srgbClr val="0000CC"/>
                </a:solidFill>
                <a:latin typeface="Verdana" pitchFamily="34" charset="0"/>
                <a:ea typeface="Verdana" pitchFamily="34" charset="0"/>
                <a:cs typeface="Verdana" pitchFamily="34" charset="0"/>
              </a:rPr>
              <a:t>Open System:</a:t>
            </a:r>
            <a:r>
              <a:rPr lang="en-US" dirty="0">
                <a:solidFill>
                  <a:srgbClr val="0000CC"/>
                </a:solidFill>
                <a:latin typeface="Verdana" pitchFamily="34" charset="0"/>
                <a:ea typeface="Verdana" pitchFamily="34" charset="0"/>
                <a:cs typeface="Verdana" pitchFamily="34" charset="0"/>
              </a:rPr>
              <a:t> A set of protocols that allows any two different systems to communicate regardless of their underlying architecture.</a:t>
            </a:r>
          </a:p>
          <a:p>
            <a:pPr algn="just">
              <a:lnSpc>
                <a:spcPct val="130000"/>
              </a:lnSpc>
            </a:pPr>
            <a:endParaRPr lang="en-US" dirty="0">
              <a:solidFill>
                <a:srgbClr val="0000CC"/>
              </a:solidFill>
              <a:latin typeface="Verdana" pitchFamily="34" charset="0"/>
              <a:ea typeface="Verdana" pitchFamily="34" charset="0"/>
              <a:cs typeface="Verdana" pitchFamily="34" charset="0"/>
            </a:endParaRPr>
          </a:p>
          <a:p>
            <a:pPr algn="just">
              <a:lnSpc>
                <a:spcPct val="130000"/>
              </a:lnSpc>
            </a:pPr>
            <a:endParaRPr lang="en-IN" dirty="0">
              <a:solidFill>
                <a:srgbClr val="0000CC"/>
              </a:solidFill>
              <a:latin typeface="Verdana" pitchFamily="34" charset="0"/>
              <a:ea typeface="Verdana" pitchFamily="34" charset="0"/>
              <a:cs typeface="Verdana" pitchFamily="34" charset="0"/>
            </a:endParaRPr>
          </a:p>
          <a:p>
            <a:pPr algn="just">
              <a:lnSpc>
                <a:spcPct val="130000"/>
              </a:lnSpc>
            </a:pPr>
            <a:r>
              <a:rPr lang="en-US" b="1" dirty="0">
                <a:solidFill>
                  <a:srgbClr val="0000CC"/>
                </a:solidFill>
                <a:latin typeface="Verdana" pitchFamily="34" charset="0"/>
                <a:ea typeface="Verdana" pitchFamily="34" charset="0"/>
                <a:cs typeface="Verdana" pitchFamily="34" charset="0"/>
              </a:rPr>
              <a:t>Purpose of OSI Model:</a:t>
            </a:r>
            <a:r>
              <a:rPr lang="en-US" dirty="0">
                <a:solidFill>
                  <a:srgbClr val="0000CC"/>
                </a:solidFill>
                <a:latin typeface="Verdana" pitchFamily="34" charset="0"/>
                <a:ea typeface="Verdana" pitchFamily="34" charset="0"/>
                <a:cs typeface="Verdana" pitchFamily="34" charset="0"/>
              </a:rPr>
              <a:t> It shows how to facilitate communication between different systems without requiring changes to the logic of underlying hardware and software.</a:t>
            </a:r>
            <a:endParaRPr lang="en-IN" dirty="0">
              <a:solidFill>
                <a:srgbClr val="0000CC"/>
              </a:solidFill>
              <a:latin typeface="Verdana" pitchFamily="34" charset="0"/>
              <a:ea typeface="Verdana" pitchFamily="34" charset="0"/>
              <a:cs typeface="Verdana" pitchFamily="34" charset="0"/>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17540000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609600"/>
            <a:ext cx="7696200" cy="2944781"/>
          </a:xfrm>
          <a:prstGeom prst="rect">
            <a:avLst/>
          </a:prstGeom>
          <a:noFill/>
        </p:spPr>
        <p:txBody>
          <a:bodyPr wrap="square" rtlCol="0">
            <a:spAutoFit/>
          </a:bodyPr>
          <a:lstStyle/>
          <a:p>
            <a:pPr marL="285750" indent="-285750" algn="just">
              <a:lnSpc>
                <a:spcPct val="150000"/>
              </a:lnSpc>
              <a:buFont typeface="Wingdings" pitchFamily="2" charset="2"/>
              <a:buChar char="v"/>
            </a:pPr>
            <a:r>
              <a:rPr lang="en-US" dirty="0">
                <a:solidFill>
                  <a:srgbClr val="0000CC"/>
                </a:solidFill>
                <a:latin typeface="Verdana" pitchFamily="34" charset="0"/>
                <a:ea typeface="Verdana" pitchFamily="34" charset="0"/>
                <a:cs typeface="Verdana" pitchFamily="34" charset="0"/>
              </a:rPr>
              <a:t>Not a protocol</a:t>
            </a:r>
          </a:p>
          <a:p>
            <a:pPr marL="285750" indent="-285750" algn="just">
              <a:lnSpc>
                <a:spcPct val="150000"/>
              </a:lnSpc>
              <a:buFont typeface="Wingdings" pitchFamily="2" charset="2"/>
              <a:buChar char="v"/>
            </a:pPr>
            <a:endParaRPr lang="en-US" dirty="0">
              <a:solidFill>
                <a:srgbClr val="0000CC"/>
              </a:solidFill>
              <a:latin typeface="Verdana" pitchFamily="34" charset="0"/>
              <a:ea typeface="Verdana" pitchFamily="34" charset="0"/>
              <a:cs typeface="Verdana" pitchFamily="34" charset="0"/>
            </a:endParaRPr>
          </a:p>
          <a:p>
            <a:pPr marL="285750" indent="-285750" algn="just">
              <a:lnSpc>
                <a:spcPct val="150000"/>
              </a:lnSpc>
              <a:buFont typeface="Wingdings" pitchFamily="2" charset="2"/>
              <a:buChar char="v"/>
            </a:pPr>
            <a:r>
              <a:rPr lang="en-US" dirty="0">
                <a:solidFill>
                  <a:srgbClr val="0000CC"/>
                </a:solidFill>
                <a:latin typeface="Verdana" pitchFamily="34" charset="0"/>
                <a:ea typeface="Verdana" pitchFamily="34" charset="0"/>
                <a:cs typeface="Verdana" pitchFamily="34" charset="0"/>
              </a:rPr>
              <a:t>Model for understanding and designing a network architecture that is flexible, robust, and interoperable. </a:t>
            </a:r>
          </a:p>
          <a:p>
            <a:pPr marL="285750" indent="-285750" algn="just">
              <a:lnSpc>
                <a:spcPct val="150000"/>
              </a:lnSpc>
              <a:buFont typeface="Wingdings" pitchFamily="2" charset="2"/>
              <a:buChar char="v"/>
            </a:pPr>
            <a:endParaRPr lang="en-US" dirty="0">
              <a:solidFill>
                <a:srgbClr val="0000CC"/>
              </a:solidFill>
              <a:latin typeface="Verdana" pitchFamily="34" charset="0"/>
              <a:ea typeface="Verdana" pitchFamily="34" charset="0"/>
              <a:cs typeface="Verdana" pitchFamily="34" charset="0"/>
            </a:endParaRPr>
          </a:p>
          <a:p>
            <a:pPr marL="285750" indent="-285750" algn="just">
              <a:lnSpc>
                <a:spcPct val="150000"/>
              </a:lnSpc>
              <a:buFont typeface="Wingdings" pitchFamily="2" charset="2"/>
              <a:buChar char="v"/>
            </a:pPr>
            <a:r>
              <a:rPr lang="en-US" dirty="0">
                <a:solidFill>
                  <a:srgbClr val="0000CC"/>
                </a:solidFill>
                <a:latin typeface="Verdana" pitchFamily="34" charset="0"/>
                <a:ea typeface="Verdana" pitchFamily="34" charset="0"/>
                <a:cs typeface="Verdana" pitchFamily="34" charset="0"/>
              </a:rPr>
              <a:t>A layered framework for the design of network systems that allows communication between all types of computer systems.</a:t>
            </a:r>
            <a:endParaRPr lang="en-IN" dirty="0">
              <a:solidFill>
                <a:srgbClr val="0000CC"/>
              </a:solidFill>
              <a:latin typeface="Verdana" pitchFamily="34" charset="0"/>
              <a:ea typeface="Verdana" pitchFamily="34" charset="0"/>
              <a:cs typeface="Verdana" pitchFamily="34" charset="0"/>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4102506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a:t>
            </a:fld>
            <a:endParaRPr lang="en-US"/>
          </a:p>
        </p:txBody>
      </p:sp>
      <p:sp>
        <p:nvSpPr>
          <p:cNvPr id="5" name="Rectangle 3"/>
          <p:cNvSpPr txBox="1">
            <a:spLocks noChangeArrowheads="1"/>
          </p:cNvSpPr>
          <p:nvPr/>
        </p:nvSpPr>
        <p:spPr>
          <a:xfrm>
            <a:off x="533400" y="914400"/>
            <a:ext cx="3581400" cy="46482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lnSpc>
                <a:spcPct val="150000"/>
              </a:lnSpc>
              <a:buFont typeface="Wingdings" pitchFamily="2" charset="2"/>
              <a:buNone/>
            </a:pPr>
            <a:r>
              <a:rPr lang="en-US" altLang="zh-TW" sz="2000" b="1" u="sng" dirty="0">
                <a:solidFill>
                  <a:srgbClr val="FF0000"/>
                </a:solidFill>
                <a:latin typeface="Verdana" pitchFamily="34" charset="0"/>
                <a:ea typeface="Verdana" pitchFamily="34" charset="0"/>
                <a:cs typeface="Verdana" pitchFamily="34" charset="0"/>
              </a:rPr>
              <a:t>Networks are complex! </a:t>
            </a:r>
          </a:p>
          <a:p>
            <a:pPr algn="l">
              <a:lnSpc>
                <a:spcPct val="150000"/>
              </a:lnSpc>
            </a:pPr>
            <a:r>
              <a:rPr lang="en-US" altLang="zh-TW" sz="1800" b="1" dirty="0">
                <a:solidFill>
                  <a:srgbClr val="0000CC"/>
                </a:solidFill>
                <a:latin typeface="Verdana" pitchFamily="34" charset="0"/>
                <a:ea typeface="Verdana" pitchFamily="34" charset="0"/>
                <a:cs typeface="Verdana" pitchFamily="34" charset="0"/>
              </a:rPr>
              <a:t>many “pieces”:</a:t>
            </a:r>
          </a:p>
          <a:p>
            <a:pPr marL="742950" lvl="1" indent="-285750" algn="l">
              <a:lnSpc>
                <a:spcPct val="150000"/>
              </a:lnSpc>
              <a:buFont typeface="Wingdings" pitchFamily="2" charset="2"/>
              <a:buChar char="q"/>
            </a:pPr>
            <a:r>
              <a:rPr lang="en-US" altLang="zh-TW" sz="1800" b="1" dirty="0">
                <a:solidFill>
                  <a:srgbClr val="0000CC"/>
                </a:solidFill>
                <a:latin typeface="Verdana" pitchFamily="34" charset="0"/>
                <a:ea typeface="Verdana" pitchFamily="34" charset="0"/>
                <a:cs typeface="Verdana" pitchFamily="34" charset="0"/>
              </a:rPr>
              <a:t>hosts</a:t>
            </a:r>
          </a:p>
          <a:p>
            <a:pPr marL="742950" lvl="1" indent="-285750" algn="l">
              <a:lnSpc>
                <a:spcPct val="150000"/>
              </a:lnSpc>
              <a:buFont typeface="Wingdings" pitchFamily="2" charset="2"/>
              <a:buChar char="q"/>
            </a:pPr>
            <a:r>
              <a:rPr lang="en-US" altLang="zh-TW" sz="1800" b="1" dirty="0">
                <a:solidFill>
                  <a:srgbClr val="0000CC"/>
                </a:solidFill>
                <a:latin typeface="Verdana" pitchFamily="34" charset="0"/>
                <a:ea typeface="Verdana" pitchFamily="34" charset="0"/>
                <a:cs typeface="Verdana" pitchFamily="34" charset="0"/>
              </a:rPr>
              <a:t>routers</a:t>
            </a:r>
          </a:p>
          <a:p>
            <a:pPr marL="742950" lvl="1" indent="-285750" algn="l">
              <a:lnSpc>
                <a:spcPct val="150000"/>
              </a:lnSpc>
              <a:buFont typeface="Wingdings" pitchFamily="2" charset="2"/>
              <a:buChar char="q"/>
            </a:pPr>
            <a:r>
              <a:rPr lang="en-US" altLang="zh-TW" sz="1800" b="1" dirty="0">
                <a:solidFill>
                  <a:srgbClr val="0000CC"/>
                </a:solidFill>
                <a:latin typeface="Verdana" pitchFamily="34" charset="0"/>
                <a:ea typeface="Verdana" pitchFamily="34" charset="0"/>
                <a:cs typeface="Verdana" pitchFamily="34" charset="0"/>
              </a:rPr>
              <a:t>links of various media</a:t>
            </a:r>
          </a:p>
          <a:p>
            <a:pPr marL="742950" lvl="1" indent="-285750" algn="l">
              <a:lnSpc>
                <a:spcPct val="150000"/>
              </a:lnSpc>
              <a:buFont typeface="Wingdings" pitchFamily="2" charset="2"/>
              <a:buChar char="q"/>
            </a:pPr>
            <a:r>
              <a:rPr lang="en-US" altLang="zh-TW" sz="1800" b="1" dirty="0">
                <a:solidFill>
                  <a:srgbClr val="0000CC"/>
                </a:solidFill>
                <a:latin typeface="Verdana" pitchFamily="34" charset="0"/>
                <a:ea typeface="Verdana" pitchFamily="34" charset="0"/>
                <a:cs typeface="Verdana" pitchFamily="34" charset="0"/>
              </a:rPr>
              <a:t>applications</a:t>
            </a:r>
          </a:p>
          <a:p>
            <a:pPr marL="742950" lvl="1" indent="-285750" algn="l">
              <a:lnSpc>
                <a:spcPct val="150000"/>
              </a:lnSpc>
              <a:buFont typeface="Wingdings" pitchFamily="2" charset="2"/>
              <a:buChar char="q"/>
            </a:pPr>
            <a:r>
              <a:rPr lang="en-US" altLang="zh-TW" sz="1800" b="1" dirty="0">
                <a:solidFill>
                  <a:srgbClr val="0000CC"/>
                </a:solidFill>
                <a:latin typeface="Verdana" pitchFamily="34" charset="0"/>
                <a:ea typeface="Verdana" pitchFamily="34" charset="0"/>
                <a:cs typeface="Verdana" pitchFamily="34" charset="0"/>
              </a:rPr>
              <a:t>protocols</a:t>
            </a:r>
          </a:p>
          <a:p>
            <a:pPr marL="742950" lvl="1" indent="-285750" algn="l">
              <a:lnSpc>
                <a:spcPct val="150000"/>
              </a:lnSpc>
              <a:buFont typeface="Wingdings" pitchFamily="2" charset="2"/>
              <a:buChar char="q"/>
            </a:pPr>
            <a:r>
              <a:rPr lang="en-US" altLang="zh-TW" sz="1800" b="1" dirty="0">
                <a:solidFill>
                  <a:srgbClr val="0000CC"/>
                </a:solidFill>
                <a:latin typeface="Verdana" pitchFamily="34" charset="0"/>
                <a:ea typeface="Verdana" pitchFamily="34" charset="0"/>
                <a:cs typeface="Verdana" pitchFamily="34" charset="0"/>
              </a:rPr>
              <a:t>hardware, software</a:t>
            </a:r>
          </a:p>
        </p:txBody>
      </p:sp>
      <p:sp>
        <p:nvSpPr>
          <p:cNvPr id="6" name="Rectangle 4"/>
          <p:cNvSpPr txBox="1">
            <a:spLocks noChangeArrowheads="1"/>
          </p:cNvSpPr>
          <p:nvPr/>
        </p:nvSpPr>
        <p:spPr>
          <a:xfrm>
            <a:off x="4343400" y="2157412"/>
            <a:ext cx="4419600" cy="264318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lnSpc>
                <a:spcPct val="130000"/>
              </a:lnSpc>
              <a:buFont typeface="Wingdings" pitchFamily="2" charset="2"/>
              <a:buNone/>
            </a:pPr>
            <a:r>
              <a:rPr lang="en-US" altLang="zh-TW" sz="2000" b="1" u="sng" dirty="0">
                <a:solidFill>
                  <a:srgbClr val="FF0000"/>
                </a:solidFill>
                <a:latin typeface="Verdana" pitchFamily="34" charset="0"/>
                <a:ea typeface="Verdana" pitchFamily="34" charset="0"/>
                <a:cs typeface="Verdana" pitchFamily="34" charset="0"/>
              </a:rPr>
              <a:t>Question: </a:t>
            </a:r>
          </a:p>
          <a:p>
            <a:pPr>
              <a:lnSpc>
                <a:spcPct val="120000"/>
              </a:lnSpc>
              <a:buFont typeface="Wingdings" pitchFamily="2" charset="2"/>
              <a:buNone/>
            </a:pPr>
            <a:r>
              <a:rPr lang="en-US" altLang="zh-TW" sz="1800" b="1" dirty="0">
                <a:solidFill>
                  <a:srgbClr val="0000CC"/>
                </a:solidFill>
                <a:latin typeface="Verdana" pitchFamily="34" charset="0"/>
                <a:ea typeface="Verdana" pitchFamily="34" charset="0"/>
                <a:cs typeface="Verdana" pitchFamily="34" charset="0"/>
              </a:rPr>
              <a:t>Is there any hope of o</a:t>
            </a:r>
            <a:r>
              <a:rPr lang="en-US" altLang="zh-TW" sz="1800" b="1" i="1" dirty="0">
                <a:solidFill>
                  <a:srgbClr val="0000CC"/>
                </a:solidFill>
                <a:latin typeface="Verdana" pitchFamily="34" charset="0"/>
                <a:ea typeface="Verdana" pitchFamily="34" charset="0"/>
                <a:cs typeface="Verdana" pitchFamily="34" charset="0"/>
              </a:rPr>
              <a:t>rganizing</a:t>
            </a:r>
            <a:r>
              <a:rPr lang="en-US" altLang="zh-TW" sz="1800" b="1" dirty="0">
                <a:solidFill>
                  <a:srgbClr val="0000CC"/>
                </a:solidFill>
                <a:latin typeface="Verdana" pitchFamily="34" charset="0"/>
                <a:ea typeface="Verdana" pitchFamily="34" charset="0"/>
                <a:cs typeface="Verdana" pitchFamily="34" charset="0"/>
              </a:rPr>
              <a:t> </a:t>
            </a:r>
          </a:p>
          <a:p>
            <a:pPr>
              <a:lnSpc>
                <a:spcPct val="120000"/>
              </a:lnSpc>
              <a:buFont typeface="Wingdings" pitchFamily="2" charset="2"/>
              <a:buNone/>
            </a:pPr>
            <a:r>
              <a:rPr lang="en-US" altLang="zh-TW" sz="1800" b="1" dirty="0">
                <a:solidFill>
                  <a:srgbClr val="0000CC"/>
                </a:solidFill>
                <a:latin typeface="Verdana" pitchFamily="34" charset="0"/>
                <a:ea typeface="Verdana" pitchFamily="34" charset="0"/>
                <a:cs typeface="Verdana" pitchFamily="34" charset="0"/>
              </a:rPr>
              <a:t>structure of network?</a:t>
            </a:r>
          </a:p>
          <a:p>
            <a:pPr>
              <a:lnSpc>
                <a:spcPct val="120000"/>
              </a:lnSpc>
              <a:buFont typeface="Wingdings" pitchFamily="2" charset="2"/>
              <a:buNone/>
            </a:pPr>
            <a:endParaRPr lang="en-US" altLang="zh-TW" sz="1800" b="1" dirty="0">
              <a:solidFill>
                <a:srgbClr val="0000CC"/>
              </a:solidFill>
              <a:latin typeface="Verdana" pitchFamily="34" charset="0"/>
              <a:ea typeface="Verdana" pitchFamily="34" charset="0"/>
              <a:cs typeface="Verdana" pitchFamily="34" charset="0"/>
            </a:endParaRPr>
          </a:p>
          <a:p>
            <a:pPr>
              <a:lnSpc>
                <a:spcPct val="120000"/>
              </a:lnSpc>
              <a:buFont typeface="Wingdings" pitchFamily="2" charset="2"/>
              <a:buNone/>
            </a:pPr>
            <a:r>
              <a:rPr lang="en-US" altLang="zh-TW" sz="1800" b="1" dirty="0">
                <a:solidFill>
                  <a:srgbClr val="0000CC"/>
                </a:solidFill>
                <a:latin typeface="Verdana" pitchFamily="34" charset="0"/>
                <a:ea typeface="Verdana" pitchFamily="34" charset="0"/>
                <a:cs typeface="Verdana" pitchFamily="34" charset="0"/>
              </a:rPr>
              <a:t>Or at least our discussion of </a:t>
            </a:r>
          </a:p>
          <a:p>
            <a:pPr>
              <a:lnSpc>
                <a:spcPct val="120000"/>
              </a:lnSpc>
              <a:buFont typeface="Wingdings" pitchFamily="2" charset="2"/>
              <a:buNone/>
            </a:pPr>
            <a:r>
              <a:rPr lang="en-US" altLang="zh-TW" sz="1800" b="1" dirty="0">
                <a:solidFill>
                  <a:srgbClr val="0000CC"/>
                </a:solidFill>
                <a:latin typeface="Verdana" pitchFamily="34" charset="0"/>
                <a:ea typeface="Verdana" pitchFamily="34" charset="0"/>
                <a:cs typeface="Verdana" pitchFamily="34" charset="0"/>
              </a:rPr>
              <a:t>networks?</a:t>
            </a:r>
          </a:p>
        </p:txBody>
      </p:sp>
    </p:spTree>
    <p:extLst>
      <p:ext uri="{BB962C8B-B14F-4D97-AF65-F5344CB8AC3E}">
        <p14:creationId xmlns:p14="http://schemas.microsoft.com/office/powerpoint/2010/main" val="13004164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609600"/>
            <a:ext cx="7696200" cy="1338828"/>
          </a:xfrm>
          <a:prstGeom prst="rect">
            <a:avLst/>
          </a:prstGeom>
          <a:noFill/>
        </p:spPr>
        <p:txBody>
          <a:bodyPr wrap="square" rtlCol="0">
            <a:spAutoFit/>
          </a:bodyPr>
          <a:lstStyle/>
          <a:p>
            <a:pPr algn="just">
              <a:lnSpc>
                <a:spcPct val="150000"/>
              </a:lnSpc>
            </a:pPr>
            <a:r>
              <a:rPr lang="en-US" dirty="0">
                <a:solidFill>
                  <a:srgbClr val="0000CC"/>
                </a:solidFill>
                <a:latin typeface="Verdana" pitchFamily="34" charset="0"/>
                <a:ea typeface="Verdana" pitchFamily="34" charset="0"/>
                <a:cs typeface="Verdana" pitchFamily="34" charset="0"/>
              </a:rPr>
              <a:t>Consists of </a:t>
            </a:r>
            <a:r>
              <a:rPr lang="en-US" b="1" i="1" dirty="0">
                <a:solidFill>
                  <a:srgbClr val="0000CC"/>
                </a:solidFill>
                <a:latin typeface="Verdana" pitchFamily="34" charset="0"/>
                <a:ea typeface="Verdana" pitchFamily="34" charset="0"/>
                <a:cs typeface="Verdana" pitchFamily="34" charset="0"/>
              </a:rPr>
              <a:t>seven separate but related layers</a:t>
            </a:r>
            <a:r>
              <a:rPr lang="en-US" dirty="0">
                <a:solidFill>
                  <a:srgbClr val="0000CC"/>
                </a:solidFill>
                <a:latin typeface="Verdana" pitchFamily="34" charset="0"/>
                <a:ea typeface="Verdana" pitchFamily="34" charset="0"/>
                <a:cs typeface="Verdana" pitchFamily="34" charset="0"/>
              </a:rPr>
              <a:t>, each of which defines a part of the process of moving information across a network.</a:t>
            </a:r>
            <a:endParaRPr lang="en-IN" dirty="0">
              <a:solidFill>
                <a:srgbClr val="0000CC"/>
              </a:solidFill>
              <a:latin typeface="Verdana" pitchFamily="34" charset="0"/>
              <a:ea typeface="Verdana" pitchFamily="34" charset="0"/>
              <a:cs typeface="Verdana" pitchFamily="34" charset="0"/>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23167475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2388" y="762000"/>
            <a:ext cx="7696200" cy="4413516"/>
          </a:xfrm>
          <a:prstGeom prst="rect">
            <a:avLst/>
          </a:prstGeom>
          <a:noFill/>
        </p:spPr>
        <p:txBody>
          <a:bodyPr wrap="square" rtlCol="0">
            <a:spAutoFit/>
          </a:bodyPr>
          <a:lstStyle/>
          <a:p>
            <a:pPr algn="just">
              <a:lnSpc>
                <a:spcPct val="130000"/>
              </a:lnSpc>
            </a:pPr>
            <a:r>
              <a:rPr lang="en-IN" dirty="0">
                <a:solidFill>
                  <a:srgbClr val="0000CC"/>
                </a:solidFill>
                <a:latin typeface="Verdana" pitchFamily="34" charset="0"/>
                <a:ea typeface="Verdana" pitchFamily="34" charset="0"/>
                <a:cs typeface="Verdana" pitchFamily="34" charset="0"/>
              </a:rPr>
              <a:t>This lecture introduces the ISO-OSI layered architecture of Networks. </a:t>
            </a:r>
          </a:p>
          <a:p>
            <a:pPr algn="just">
              <a:lnSpc>
                <a:spcPct val="130000"/>
              </a:lnSpc>
            </a:pPr>
            <a:endParaRPr lang="en-IN" dirty="0">
              <a:solidFill>
                <a:srgbClr val="0000CC"/>
              </a:solidFill>
              <a:latin typeface="Verdana" pitchFamily="34" charset="0"/>
              <a:ea typeface="Verdana" pitchFamily="34" charset="0"/>
              <a:cs typeface="Verdana" pitchFamily="34" charset="0"/>
            </a:endParaRPr>
          </a:p>
          <a:p>
            <a:pPr algn="just">
              <a:lnSpc>
                <a:spcPct val="130000"/>
              </a:lnSpc>
            </a:pPr>
            <a:r>
              <a:rPr lang="en-IN" dirty="0">
                <a:solidFill>
                  <a:srgbClr val="0000CC"/>
                </a:solidFill>
                <a:latin typeface="Verdana" pitchFamily="34" charset="0"/>
                <a:ea typeface="Verdana" pitchFamily="34" charset="0"/>
                <a:cs typeface="Verdana" pitchFamily="34" charset="0"/>
              </a:rPr>
              <a:t>According to the ISO standards, networks have been divided into 7 layers depending on the complexity of the functionality each of these layers provide. </a:t>
            </a:r>
          </a:p>
          <a:p>
            <a:pPr algn="just">
              <a:lnSpc>
                <a:spcPct val="130000"/>
              </a:lnSpc>
            </a:pPr>
            <a:endParaRPr lang="en-IN" dirty="0">
              <a:solidFill>
                <a:srgbClr val="0000CC"/>
              </a:solidFill>
              <a:latin typeface="Verdana" pitchFamily="34" charset="0"/>
              <a:ea typeface="Verdana" pitchFamily="34" charset="0"/>
              <a:cs typeface="Verdana" pitchFamily="34" charset="0"/>
            </a:endParaRPr>
          </a:p>
          <a:p>
            <a:pPr algn="just">
              <a:lnSpc>
                <a:spcPct val="130000"/>
              </a:lnSpc>
            </a:pPr>
            <a:r>
              <a:rPr lang="en-IN" dirty="0">
                <a:solidFill>
                  <a:srgbClr val="0000CC"/>
                </a:solidFill>
                <a:latin typeface="Verdana" pitchFamily="34" charset="0"/>
                <a:ea typeface="Verdana" pitchFamily="34" charset="0"/>
                <a:cs typeface="Verdana" pitchFamily="34" charset="0"/>
              </a:rPr>
              <a:t>The detailed description of each of these layers is given in the notes below. </a:t>
            </a:r>
          </a:p>
          <a:p>
            <a:pPr algn="just">
              <a:lnSpc>
                <a:spcPct val="130000"/>
              </a:lnSpc>
            </a:pPr>
            <a:endParaRPr lang="en-IN" dirty="0">
              <a:solidFill>
                <a:srgbClr val="0000CC"/>
              </a:solidFill>
              <a:latin typeface="Verdana" pitchFamily="34" charset="0"/>
              <a:ea typeface="Verdana" pitchFamily="34" charset="0"/>
              <a:cs typeface="Verdana" pitchFamily="34" charset="0"/>
            </a:endParaRPr>
          </a:p>
          <a:p>
            <a:pPr algn="just">
              <a:lnSpc>
                <a:spcPct val="130000"/>
              </a:lnSpc>
            </a:pPr>
            <a:r>
              <a:rPr lang="en-IN" dirty="0">
                <a:solidFill>
                  <a:srgbClr val="0000CC"/>
                </a:solidFill>
                <a:latin typeface="Verdana" pitchFamily="34" charset="0"/>
                <a:ea typeface="Verdana" pitchFamily="34" charset="0"/>
                <a:cs typeface="Verdana" pitchFamily="34" charset="0"/>
              </a:rPr>
              <a:t>We will first list the layers as defined by the standard in the increasing order of function complexity:</a:t>
            </a:r>
          </a:p>
        </p:txBody>
      </p:sp>
      <p:sp>
        <p:nvSpPr>
          <p:cNvPr id="2" name="Slide Number Placeholder 1"/>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31442231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609600"/>
            <a:ext cx="7696200" cy="4801314"/>
          </a:xfrm>
          <a:prstGeom prst="rect">
            <a:avLst/>
          </a:prstGeom>
          <a:noFill/>
        </p:spPr>
        <p:txBody>
          <a:bodyPr wrap="square" rtlCol="0">
            <a:spAutoFit/>
          </a:bodyPr>
          <a:lstStyle/>
          <a:p>
            <a:pPr algn="ctr">
              <a:lnSpc>
                <a:spcPct val="150000"/>
              </a:lnSpc>
            </a:pPr>
            <a:r>
              <a:rPr lang="en-US" sz="2400" b="1" u="sng" dirty="0">
                <a:solidFill>
                  <a:srgbClr val="FF0000"/>
                </a:solidFill>
                <a:latin typeface="Verdana" pitchFamily="34" charset="0"/>
                <a:ea typeface="Verdana" pitchFamily="34" charset="0"/>
                <a:cs typeface="Verdana" pitchFamily="34" charset="0"/>
              </a:rPr>
              <a:t>7 Layers of ISO OSI Model</a:t>
            </a:r>
          </a:p>
          <a:p>
            <a:pPr marL="800100" lvl="1" indent="-342900">
              <a:lnSpc>
                <a:spcPct val="200000"/>
              </a:lnSpc>
              <a:buFont typeface="+mj-lt"/>
              <a:buAutoNum type="arabicPeriod"/>
            </a:pPr>
            <a:r>
              <a:rPr lang="en-IN" b="1" dirty="0">
                <a:solidFill>
                  <a:srgbClr val="0070C0"/>
                </a:solidFill>
                <a:latin typeface="Verdana" pitchFamily="34" charset="0"/>
                <a:ea typeface="Verdana" pitchFamily="34" charset="0"/>
                <a:cs typeface="Verdana" pitchFamily="34" charset="0"/>
              </a:rPr>
              <a:t>Physical Layer </a:t>
            </a:r>
          </a:p>
          <a:p>
            <a:pPr marL="800100" lvl="1" indent="-342900">
              <a:lnSpc>
                <a:spcPct val="200000"/>
              </a:lnSpc>
              <a:buFont typeface="+mj-lt"/>
              <a:buAutoNum type="arabicPeriod"/>
            </a:pPr>
            <a:r>
              <a:rPr lang="en-IN" b="1" dirty="0">
                <a:solidFill>
                  <a:srgbClr val="0070C0"/>
                </a:solidFill>
                <a:latin typeface="Verdana" pitchFamily="34" charset="0"/>
                <a:ea typeface="Verdana" pitchFamily="34" charset="0"/>
                <a:cs typeface="Verdana" pitchFamily="34" charset="0"/>
              </a:rPr>
              <a:t>Data Link Layer </a:t>
            </a:r>
          </a:p>
          <a:p>
            <a:pPr marL="800100" lvl="1" indent="-342900">
              <a:lnSpc>
                <a:spcPct val="200000"/>
              </a:lnSpc>
              <a:buFont typeface="+mj-lt"/>
              <a:buAutoNum type="arabicPeriod"/>
            </a:pPr>
            <a:r>
              <a:rPr lang="en-IN" b="1" dirty="0">
                <a:solidFill>
                  <a:srgbClr val="0070C0"/>
                </a:solidFill>
                <a:latin typeface="Verdana" pitchFamily="34" charset="0"/>
                <a:ea typeface="Verdana" pitchFamily="34" charset="0"/>
                <a:cs typeface="Verdana" pitchFamily="34" charset="0"/>
              </a:rPr>
              <a:t>Network Layer </a:t>
            </a:r>
          </a:p>
          <a:p>
            <a:pPr marL="800100" lvl="1" indent="-342900">
              <a:lnSpc>
                <a:spcPct val="200000"/>
              </a:lnSpc>
              <a:buFont typeface="+mj-lt"/>
              <a:buAutoNum type="arabicPeriod"/>
            </a:pPr>
            <a:r>
              <a:rPr lang="en-IN" b="1" dirty="0">
                <a:solidFill>
                  <a:srgbClr val="0070C0"/>
                </a:solidFill>
                <a:latin typeface="Verdana" pitchFamily="34" charset="0"/>
                <a:ea typeface="Verdana" pitchFamily="34" charset="0"/>
                <a:cs typeface="Verdana" pitchFamily="34" charset="0"/>
              </a:rPr>
              <a:t>Transport Layer </a:t>
            </a:r>
          </a:p>
          <a:p>
            <a:pPr marL="800100" lvl="1" indent="-342900">
              <a:lnSpc>
                <a:spcPct val="200000"/>
              </a:lnSpc>
              <a:buFont typeface="+mj-lt"/>
              <a:buAutoNum type="arabicPeriod"/>
            </a:pPr>
            <a:r>
              <a:rPr lang="en-IN" b="1" dirty="0">
                <a:solidFill>
                  <a:srgbClr val="0070C0"/>
                </a:solidFill>
                <a:latin typeface="Verdana" pitchFamily="34" charset="0"/>
                <a:ea typeface="Verdana" pitchFamily="34" charset="0"/>
                <a:cs typeface="Verdana" pitchFamily="34" charset="0"/>
              </a:rPr>
              <a:t>Session Layer </a:t>
            </a:r>
          </a:p>
          <a:p>
            <a:pPr marL="800100" lvl="1" indent="-342900">
              <a:lnSpc>
                <a:spcPct val="200000"/>
              </a:lnSpc>
              <a:buFont typeface="+mj-lt"/>
              <a:buAutoNum type="arabicPeriod"/>
            </a:pPr>
            <a:r>
              <a:rPr lang="en-IN" b="1" dirty="0">
                <a:solidFill>
                  <a:srgbClr val="0070C0"/>
                </a:solidFill>
                <a:latin typeface="Verdana" pitchFamily="34" charset="0"/>
                <a:ea typeface="Verdana" pitchFamily="34" charset="0"/>
                <a:cs typeface="Verdana" pitchFamily="34" charset="0"/>
              </a:rPr>
              <a:t>Presentation Layer </a:t>
            </a:r>
          </a:p>
          <a:p>
            <a:pPr marL="800100" lvl="1" indent="-342900">
              <a:lnSpc>
                <a:spcPct val="200000"/>
              </a:lnSpc>
              <a:buFont typeface="+mj-lt"/>
              <a:buAutoNum type="arabicPeriod"/>
            </a:pPr>
            <a:r>
              <a:rPr lang="en-IN" b="1" dirty="0">
                <a:solidFill>
                  <a:srgbClr val="0070C0"/>
                </a:solidFill>
                <a:latin typeface="Verdana" pitchFamily="34" charset="0"/>
                <a:ea typeface="Verdana" pitchFamily="34" charset="0"/>
                <a:cs typeface="Verdana" pitchFamily="34" charset="0"/>
              </a:rPr>
              <a:t>Application Layer </a:t>
            </a:r>
          </a:p>
          <a:p>
            <a:endParaRPr lang="en-IN" dirty="0">
              <a:latin typeface="Verdana" pitchFamily="34" charset="0"/>
              <a:ea typeface="Verdana" pitchFamily="34" charset="0"/>
              <a:cs typeface="Verdana" pitchFamily="34" charset="0"/>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3904580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23900" y="424934"/>
            <a:ext cx="7696200" cy="400110"/>
          </a:xfrm>
          <a:prstGeom prst="rect">
            <a:avLst/>
          </a:prstGeom>
          <a:noFill/>
        </p:spPr>
        <p:txBody>
          <a:bodyPr wrap="square" rtlCol="0">
            <a:spAutoFit/>
          </a:bodyPr>
          <a:lstStyle/>
          <a:p>
            <a:pPr algn="ctr"/>
            <a:r>
              <a:rPr lang="en-US" sz="2000" b="1" dirty="0">
                <a:solidFill>
                  <a:srgbClr val="C00000"/>
                </a:solidFill>
                <a:latin typeface="Verdana" pitchFamily="34" charset="0"/>
                <a:ea typeface="Verdana" pitchFamily="34" charset="0"/>
                <a:cs typeface="Verdana" pitchFamily="34" charset="0"/>
              </a:rPr>
              <a:t>7 Layers of OSI Model</a:t>
            </a:r>
            <a:endParaRPr lang="en-IN" sz="2000" b="1" dirty="0">
              <a:solidFill>
                <a:srgbClr val="C00000"/>
              </a:solidFill>
              <a:latin typeface="Verdana" pitchFamily="34" charset="0"/>
              <a:ea typeface="Verdana" pitchFamily="34" charset="0"/>
              <a:cs typeface="Verdana" pitchFamily="34" charset="0"/>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23</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008528"/>
            <a:ext cx="6296606" cy="5011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51636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609600"/>
            <a:ext cx="7696200" cy="3360279"/>
          </a:xfrm>
          <a:prstGeom prst="rect">
            <a:avLst/>
          </a:prstGeom>
          <a:noFill/>
        </p:spPr>
        <p:txBody>
          <a:bodyPr wrap="square" rtlCol="0">
            <a:spAutoFit/>
          </a:bodyPr>
          <a:lstStyle/>
          <a:p>
            <a:pPr algn="just">
              <a:lnSpc>
                <a:spcPct val="150000"/>
              </a:lnSpc>
            </a:pPr>
            <a:r>
              <a:rPr lang="en-US" dirty="0">
                <a:solidFill>
                  <a:srgbClr val="0000CC"/>
                </a:solidFill>
                <a:latin typeface="Verdana" pitchFamily="34" charset="0"/>
                <a:ea typeface="Verdana" pitchFamily="34" charset="0"/>
                <a:cs typeface="Verdana" pitchFamily="34" charset="0"/>
              </a:rPr>
              <a:t>As the message travels from one device to another, it may pass through several intermediate nodes or devices. </a:t>
            </a:r>
          </a:p>
          <a:p>
            <a:pPr algn="just">
              <a:lnSpc>
                <a:spcPct val="150000"/>
              </a:lnSpc>
            </a:pPr>
            <a:endParaRPr lang="en-US" dirty="0">
              <a:solidFill>
                <a:srgbClr val="0000CC"/>
              </a:solidFill>
              <a:latin typeface="Verdana" pitchFamily="34" charset="0"/>
              <a:ea typeface="Verdana" pitchFamily="34" charset="0"/>
              <a:cs typeface="Verdana" pitchFamily="34" charset="0"/>
            </a:endParaRPr>
          </a:p>
          <a:p>
            <a:pPr algn="just">
              <a:lnSpc>
                <a:spcPct val="150000"/>
              </a:lnSpc>
            </a:pPr>
            <a:r>
              <a:rPr lang="en-US" dirty="0">
                <a:solidFill>
                  <a:srgbClr val="0000CC"/>
                </a:solidFill>
                <a:latin typeface="Verdana" pitchFamily="34" charset="0"/>
                <a:ea typeface="Verdana" pitchFamily="34" charset="0"/>
                <a:cs typeface="Verdana" pitchFamily="34" charset="0"/>
              </a:rPr>
              <a:t>These intermediate nodes or devices usually involve only the first three layers of the OSI model.</a:t>
            </a:r>
          </a:p>
          <a:p>
            <a:pPr algn="just">
              <a:lnSpc>
                <a:spcPct val="150000"/>
              </a:lnSpc>
            </a:pPr>
            <a:endParaRPr lang="en-US" dirty="0">
              <a:solidFill>
                <a:srgbClr val="0000CC"/>
              </a:solidFill>
              <a:latin typeface="Verdana" pitchFamily="34" charset="0"/>
              <a:ea typeface="Verdana" pitchFamily="34" charset="0"/>
              <a:cs typeface="Verdana" pitchFamily="34" charset="0"/>
            </a:endParaRPr>
          </a:p>
          <a:p>
            <a:pPr algn="just">
              <a:lnSpc>
                <a:spcPct val="150000"/>
              </a:lnSpc>
            </a:pPr>
            <a:r>
              <a:rPr lang="en-US" dirty="0">
                <a:solidFill>
                  <a:srgbClr val="0000CC"/>
                </a:solidFill>
                <a:latin typeface="Verdana" pitchFamily="34" charset="0"/>
                <a:ea typeface="Verdana" pitchFamily="34" charset="0"/>
                <a:cs typeface="Verdana" pitchFamily="34" charset="0"/>
              </a:rPr>
              <a:t>Each layer defines a family of functions distinct from those of the other layers.</a:t>
            </a:r>
            <a:endParaRPr lang="en-IN" dirty="0">
              <a:solidFill>
                <a:srgbClr val="0000CC"/>
              </a:solidFill>
              <a:latin typeface="Verdana" pitchFamily="34" charset="0"/>
              <a:ea typeface="Verdana" pitchFamily="34" charset="0"/>
              <a:cs typeface="Verdana" pitchFamily="34" charset="0"/>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12872818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25</a:t>
            </a:fld>
            <a:endParaRPr lang="en-US"/>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42" t="2890" b="126"/>
          <a:stretch/>
        </p:blipFill>
        <p:spPr bwMode="auto">
          <a:xfrm>
            <a:off x="1219200" y="914400"/>
            <a:ext cx="6509785" cy="547844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914400" y="240268"/>
            <a:ext cx="7696200" cy="400110"/>
          </a:xfrm>
          <a:prstGeom prst="rect">
            <a:avLst/>
          </a:prstGeom>
          <a:noFill/>
        </p:spPr>
        <p:txBody>
          <a:bodyPr wrap="square" rtlCol="0">
            <a:spAutoFit/>
          </a:bodyPr>
          <a:lstStyle/>
          <a:p>
            <a:pPr algn="ctr"/>
            <a:r>
              <a:rPr lang="en-US" sz="2000" b="1" dirty="0">
                <a:solidFill>
                  <a:srgbClr val="C00000"/>
                </a:solidFill>
                <a:latin typeface="Verdana" pitchFamily="34" charset="0"/>
                <a:ea typeface="Verdana" pitchFamily="34" charset="0"/>
                <a:cs typeface="Verdana" pitchFamily="34" charset="0"/>
              </a:rPr>
              <a:t>Summary of OSI Model</a:t>
            </a:r>
            <a:endParaRPr lang="en-IN" sz="2000" b="1" dirty="0">
              <a:solidFill>
                <a:srgbClr val="C00000"/>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5629420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609600"/>
            <a:ext cx="7696200" cy="3277820"/>
          </a:xfrm>
          <a:prstGeom prst="rect">
            <a:avLst/>
          </a:prstGeom>
          <a:noFill/>
        </p:spPr>
        <p:txBody>
          <a:bodyPr wrap="square" rtlCol="0">
            <a:spAutoFit/>
          </a:bodyPr>
          <a:lstStyle/>
          <a:p>
            <a:pPr algn="just">
              <a:lnSpc>
                <a:spcPct val="150000"/>
              </a:lnSpc>
            </a:pPr>
            <a:r>
              <a:rPr lang="en-IN" b="1" dirty="0">
                <a:solidFill>
                  <a:srgbClr val="0000CC"/>
                </a:solidFill>
                <a:latin typeface="Verdana" pitchFamily="34" charset="0"/>
                <a:ea typeface="Verdana" pitchFamily="34" charset="0"/>
                <a:cs typeface="Verdana" pitchFamily="34" charset="0"/>
              </a:rPr>
              <a:t>Physical Layer</a:t>
            </a:r>
          </a:p>
          <a:p>
            <a:pPr marL="742950" lvl="1" indent="-285750" algn="just">
              <a:lnSpc>
                <a:spcPct val="150000"/>
              </a:lnSpc>
              <a:buFont typeface="Wingdings" pitchFamily="2" charset="2"/>
              <a:buChar char="§"/>
            </a:pPr>
            <a:r>
              <a:rPr lang="en-IN" dirty="0">
                <a:solidFill>
                  <a:srgbClr val="0000CC"/>
                </a:solidFill>
                <a:latin typeface="Verdana" pitchFamily="34" charset="0"/>
                <a:ea typeface="Verdana" pitchFamily="34" charset="0"/>
                <a:cs typeface="Verdana" pitchFamily="34" charset="0"/>
              </a:rPr>
              <a:t>Lowest layer in the OSI model. </a:t>
            </a:r>
          </a:p>
          <a:p>
            <a:pPr marL="742950" lvl="1" indent="-285750" algn="just">
              <a:lnSpc>
                <a:spcPct val="150000"/>
              </a:lnSpc>
              <a:buFont typeface="Wingdings" pitchFamily="2" charset="2"/>
              <a:buChar char="§"/>
            </a:pPr>
            <a:r>
              <a:rPr lang="en-IN" dirty="0">
                <a:solidFill>
                  <a:srgbClr val="0000CC"/>
                </a:solidFill>
                <a:latin typeface="Verdana" pitchFamily="34" charset="0"/>
                <a:ea typeface="Verdana" pitchFamily="34" charset="0"/>
                <a:cs typeface="Verdana" pitchFamily="34" charset="0"/>
              </a:rPr>
              <a:t>Helps in transmission of data between two machines communicating through a physical medium</a:t>
            </a:r>
          </a:p>
          <a:p>
            <a:pPr algn="just">
              <a:lnSpc>
                <a:spcPct val="150000"/>
              </a:lnSpc>
            </a:pPr>
            <a:endParaRPr lang="en-IN" b="1" i="1" dirty="0">
              <a:solidFill>
                <a:srgbClr val="0000CC"/>
              </a:solidFill>
              <a:latin typeface="Verdana" pitchFamily="34" charset="0"/>
              <a:ea typeface="Verdana" pitchFamily="34" charset="0"/>
              <a:cs typeface="Verdana" pitchFamily="34" charset="0"/>
            </a:endParaRPr>
          </a:p>
          <a:p>
            <a:pPr algn="just">
              <a:lnSpc>
                <a:spcPct val="150000"/>
              </a:lnSpc>
            </a:pPr>
            <a:r>
              <a:rPr lang="en-IN" b="1" i="1" dirty="0">
                <a:solidFill>
                  <a:srgbClr val="0000CC"/>
                </a:solidFill>
                <a:latin typeface="Verdana" pitchFamily="34" charset="0"/>
                <a:ea typeface="Verdana" pitchFamily="34" charset="0"/>
                <a:cs typeface="Verdana" pitchFamily="34" charset="0"/>
              </a:rPr>
              <a:t>Examples:</a:t>
            </a:r>
            <a:r>
              <a:rPr lang="en-IN" dirty="0">
                <a:solidFill>
                  <a:srgbClr val="0000CC"/>
                </a:solidFill>
                <a:latin typeface="Verdana" pitchFamily="34" charset="0"/>
                <a:ea typeface="Verdana" pitchFamily="34" charset="0"/>
                <a:cs typeface="Verdana" pitchFamily="34" charset="0"/>
              </a:rPr>
              <a:t> (Physical Media) Optical fibres, copper wire or wireless etc.</a:t>
            </a:r>
          </a:p>
          <a:p>
            <a:endParaRPr lang="en-IN" dirty="0">
              <a:latin typeface="Verdana" pitchFamily="34" charset="0"/>
              <a:ea typeface="Verdana" pitchFamily="34" charset="0"/>
              <a:cs typeface="Verdana" pitchFamily="34" charset="0"/>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26078931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443340"/>
            <a:ext cx="7696200" cy="2160591"/>
          </a:xfrm>
          <a:prstGeom prst="rect">
            <a:avLst/>
          </a:prstGeom>
          <a:noFill/>
        </p:spPr>
        <p:txBody>
          <a:bodyPr wrap="square" rtlCol="0">
            <a:spAutoFit/>
          </a:bodyPr>
          <a:lstStyle/>
          <a:p>
            <a:pPr algn="just">
              <a:lnSpc>
                <a:spcPct val="140000"/>
              </a:lnSpc>
            </a:pPr>
            <a:r>
              <a:rPr lang="en-IN" sz="2400" b="1" u="sng" dirty="0">
                <a:solidFill>
                  <a:srgbClr val="0000CC"/>
                </a:solidFill>
                <a:latin typeface="Verdana" pitchFamily="34" charset="0"/>
                <a:ea typeface="Verdana" pitchFamily="34" charset="0"/>
                <a:cs typeface="Verdana" pitchFamily="34" charset="0"/>
              </a:rPr>
              <a:t>Main functions (Physical Layer): </a:t>
            </a:r>
          </a:p>
          <a:p>
            <a:pPr algn="just">
              <a:lnSpc>
                <a:spcPct val="140000"/>
              </a:lnSpc>
            </a:pPr>
            <a:endParaRPr lang="en-IN" b="1" dirty="0">
              <a:solidFill>
                <a:srgbClr val="0000CC"/>
              </a:solidFill>
              <a:latin typeface="Verdana" pitchFamily="34" charset="0"/>
              <a:ea typeface="Verdana" pitchFamily="34" charset="0"/>
              <a:cs typeface="Verdana" pitchFamily="34" charset="0"/>
            </a:endParaRPr>
          </a:p>
          <a:p>
            <a:pPr algn="just">
              <a:lnSpc>
                <a:spcPct val="140000"/>
              </a:lnSpc>
            </a:pPr>
            <a:r>
              <a:rPr lang="en-IN" b="1" dirty="0">
                <a:solidFill>
                  <a:srgbClr val="0000CC"/>
                </a:solidFill>
                <a:latin typeface="Verdana" pitchFamily="34" charset="0"/>
                <a:ea typeface="Verdana" pitchFamily="34" charset="0"/>
                <a:cs typeface="Verdana" pitchFamily="34" charset="0"/>
              </a:rPr>
              <a:t>1) Hardware Specification:</a:t>
            </a:r>
            <a:r>
              <a:rPr lang="en-IN" dirty="0">
                <a:solidFill>
                  <a:srgbClr val="0000CC"/>
                </a:solidFill>
                <a:latin typeface="Verdana" pitchFamily="34" charset="0"/>
                <a:ea typeface="Verdana" pitchFamily="34" charset="0"/>
                <a:cs typeface="Verdana" pitchFamily="34" charset="0"/>
              </a:rPr>
              <a:t> The details of the physical cables, network interface cards, wireless radios, etc. are a part of this layer.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527" y="2971800"/>
            <a:ext cx="7903029"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26078931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609600"/>
            <a:ext cx="7696200" cy="4745915"/>
          </a:xfrm>
          <a:prstGeom prst="rect">
            <a:avLst/>
          </a:prstGeom>
          <a:noFill/>
        </p:spPr>
        <p:txBody>
          <a:bodyPr wrap="square" rtlCol="0">
            <a:spAutoFit/>
          </a:bodyPr>
          <a:lstStyle/>
          <a:p>
            <a:pPr algn="just">
              <a:lnSpc>
                <a:spcPct val="140000"/>
              </a:lnSpc>
            </a:pPr>
            <a:r>
              <a:rPr lang="en-IN" b="1" dirty="0">
                <a:solidFill>
                  <a:srgbClr val="0000CC"/>
                </a:solidFill>
                <a:latin typeface="Verdana" pitchFamily="34" charset="0"/>
                <a:ea typeface="Verdana" pitchFamily="34" charset="0"/>
                <a:cs typeface="Verdana" pitchFamily="34" charset="0"/>
              </a:rPr>
              <a:t>2) Encoding and Signalling:</a:t>
            </a:r>
            <a:r>
              <a:rPr lang="en-IN" dirty="0">
                <a:solidFill>
                  <a:srgbClr val="0000CC"/>
                </a:solidFill>
                <a:latin typeface="Verdana" pitchFamily="34" charset="0"/>
                <a:ea typeface="Verdana" pitchFamily="34" charset="0"/>
                <a:cs typeface="Verdana" pitchFamily="34" charset="0"/>
              </a:rPr>
              <a:t> </a:t>
            </a:r>
          </a:p>
          <a:p>
            <a:pPr algn="just">
              <a:lnSpc>
                <a:spcPct val="140000"/>
              </a:lnSpc>
            </a:pPr>
            <a:r>
              <a:rPr lang="en-IN" dirty="0">
                <a:solidFill>
                  <a:srgbClr val="0000CC"/>
                </a:solidFill>
                <a:latin typeface="Verdana" pitchFamily="34" charset="0"/>
                <a:ea typeface="Verdana" pitchFamily="34" charset="0"/>
                <a:cs typeface="Verdana" pitchFamily="34" charset="0"/>
              </a:rPr>
              <a:t>How are the bits encoded in the medium? </a:t>
            </a:r>
          </a:p>
          <a:p>
            <a:pPr algn="just">
              <a:lnSpc>
                <a:spcPct val="140000"/>
              </a:lnSpc>
            </a:pPr>
            <a:endParaRPr lang="en-IN" b="1" i="1" dirty="0">
              <a:solidFill>
                <a:srgbClr val="0000CC"/>
              </a:solidFill>
              <a:latin typeface="Verdana" pitchFamily="34" charset="0"/>
              <a:ea typeface="Verdana" pitchFamily="34" charset="0"/>
              <a:cs typeface="Verdana" pitchFamily="34" charset="0"/>
            </a:endParaRPr>
          </a:p>
          <a:p>
            <a:pPr algn="just">
              <a:lnSpc>
                <a:spcPct val="140000"/>
              </a:lnSpc>
            </a:pPr>
            <a:r>
              <a:rPr lang="en-IN" b="1" i="1" dirty="0">
                <a:solidFill>
                  <a:srgbClr val="0000CC"/>
                </a:solidFill>
                <a:latin typeface="Verdana" pitchFamily="34" charset="0"/>
                <a:ea typeface="Verdana" pitchFamily="34" charset="0"/>
                <a:cs typeface="Verdana" pitchFamily="34" charset="0"/>
              </a:rPr>
              <a:t>Example:</a:t>
            </a:r>
            <a:r>
              <a:rPr lang="en-IN" dirty="0">
                <a:solidFill>
                  <a:srgbClr val="0000CC"/>
                </a:solidFill>
                <a:latin typeface="Verdana" pitchFamily="34" charset="0"/>
                <a:ea typeface="Verdana" pitchFamily="34" charset="0"/>
                <a:cs typeface="Verdana" pitchFamily="34" charset="0"/>
              </a:rPr>
              <a:t> On the copper wire medium, we can use different voltage levels for a certain time interval to represent '0' and '1'. We may use +5mV for 1nsec to represent '1' and -5mV for 1nsec to represent '0'. </a:t>
            </a:r>
          </a:p>
          <a:p>
            <a:pPr algn="just">
              <a:lnSpc>
                <a:spcPct val="140000"/>
              </a:lnSpc>
            </a:pPr>
            <a:endParaRPr lang="en-IN" dirty="0">
              <a:solidFill>
                <a:srgbClr val="0000CC"/>
              </a:solidFill>
              <a:latin typeface="Verdana" pitchFamily="34" charset="0"/>
              <a:ea typeface="Verdana" pitchFamily="34" charset="0"/>
              <a:cs typeface="Verdana" pitchFamily="34" charset="0"/>
            </a:endParaRPr>
          </a:p>
          <a:p>
            <a:pPr algn="just">
              <a:lnSpc>
                <a:spcPct val="140000"/>
              </a:lnSpc>
            </a:pPr>
            <a:r>
              <a:rPr lang="en-IN" dirty="0">
                <a:solidFill>
                  <a:srgbClr val="0000CC"/>
                </a:solidFill>
                <a:latin typeface="Verdana" pitchFamily="34" charset="0"/>
                <a:ea typeface="Verdana" pitchFamily="34" charset="0"/>
                <a:cs typeface="Verdana" pitchFamily="34" charset="0"/>
              </a:rPr>
              <a:t>All the </a:t>
            </a:r>
            <a:r>
              <a:rPr lang="en-IN" b="1" i="1" dirty="0">
                <a:solidFill>
                  <a:srgbClr val="0000CC"/>
                </a:solidFill>
                <a:latin typeface="Verdana" pitchFamily="34" charset="0"/>
                <a:ea typeface="Verdana" pitchFamily="34" charset="0"/>
                <a:cs typeface="Verdana" pitchFamily="34" charset="0"/>
              </a:rPr>
              <a:t>issues of modulation</a:t>
            </a:r>
            <a:r>
              <a:rPr lang="en-IN" dirty="0">
                <a:solidFill>
                  <a:srgbClr val="0000CC"/>
                </a:solidFill>
                <a:latin typeface="Verdana" pitchFamily="34" charset="0"/>
                <a:ea typeface="Verdana" pitchFamily="34" charset="0"/>
                <a:cs typeface="Verdana" pitchFamily="34" charset="0"/>
              </a:rPr>
              <a:t> is dealt with in this layer. </a:t>
            </a:r>
          </a:p>
          <a:p>
            <a:pPr algn="just">
              <a:lnSpc>
                <a:spcPct val="140000"/>
              </a:lnSpc>
            </a:pPr>
            <a:r>
              <a:rPr lang="en-IN" b="1" i="1" dirty="0">
                <a:solidFill>
                  <a:srgbClr val="0000CC"/>
                </a:solidFill>
                <a:latin typeface="Verdana" pitchFamily="34" charset="0"/>
                <a:ea typeface="Verdana" pitchFamily="34" charset="0"/>
                <a:cs typeface="Verdana" pitchFamily="34" charset="0"/>
              </a:rPr>
              <a:t>Example:</a:t>
            </a:r>
            <a:r>
              <a:rPr lang="en-IN" dirty="0">
                <a:solidFill>
                  <a:srgbClr val="0000CC"/>
                </a:solidFill>
                <a:latin typeface="Verdana" pitchFamily="34" charset="0"/>
                <a:ea typeface="Verdana" pitchFamily="34" charset="0"/>
                <a:cs typeface="Verdana" pitchFamily="34" charset="0"/>
              </a:rPr>
              <a:t> We may use Binary phase shift keying for the representation of '1' and '0' rather than using different voltage levels if we have to transfer in RF waves.</a:t>
            </a:r>
          </a:p>
        </p:txBody>
      </p:sp>
      <p:sp>
        <p:nvSpPr>
          <p:cNvPr id="2" name="Slide Number Placeholder 1"/>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26078931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304800"/>
            <a:ext cx="7696200" cy="400110"/>
          </a:xfrm>
          <a:prstGeom prst="rect">
            <a:avLst/>
          </a:prstGeom>
          <a:noFill/>
        </p:spPr>
        <p:txBody>
          <a:bodyPr wrap="square" rtlCol="0">
            <a:spAutoFit/>
          </a:bodyPr>
          <a:lstStyle/>
          <a:p>
            <a:pPr algn="ctr"/>
            <a:r>
              <a:rPr lang="en-US" sz="2000" b="1" dirty="0">
                <a:solidFill>
                  <a:srgbClr val="0000CC"/>
                </a:solidFill>
                <a:latin typeface="Verdana" pitchFamily="34" charset="0"/>
                <a:ea typeface="Verdana" pitchFamily="34" charset="0"/>
                <a:cs typeface="Verdana" pitchFamily="34" charset="0"/>
              </a:rPr>
              <a:t>BPSK – Binary Phase Shift Keying - Diagram</a:t>
            </a:r>
            <a:endParaRPr lang="en-IN" sz="2000" b="1" dirty="0">
              <a:solidFill>
                <a:srgbClr val="0000CC"/>
              </a:solidFill>
              <a:latin typeface="Verdana" pitchFamily="34" charset="0"/>
              <a:ea typeface="Verdana" pitchFamily="34" charset="0"/>
              <a:cs typeface="Verdana"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3037" y="914400"/>
            <a:ext cx="690847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2607893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381000"/>
            <a:ext cx="7696200" cy="461665"/>
          </a:xfrm>
          <a:prstGeom prst="rect">
            <a:avLst/>
          </a:prstGeom>
          <a:noFill/>
        </p:spPr>
        <p:txBody>
          <a:bodyPr wrap="square" rtlCol="0">
            <a:spAutoFit/>
          </a:bodyPr>
          <a:lstStyle/>
          <a:p>
            <a:pPr algn="ctr"/>
            <a:r>
              <a:rPr lang="en-US" sz="2400" b="1" dirty="0">
                <a:solidFill>
                  <a:srgbClr val="C00000"/>
                </a:solidFill>
                <a:latin typeface="Verdana" pitchFamily="34" charset="0"/>
                <a:ea typeface="Verdana" pitchFamily="34" charset="0"/>
                <a:cs typeface="Verdana" pitchFamily="34" charset="0"/>
              </a:rPr>
              <a:t>Layers of a Network</a:t>
            </a:r>
            <a:endParaRPr lang="en-IN" sz="2400" b="1" dirty="0">
              <a:solidFill>
                <a:srgbClr val="C00000"/>
              </a:solidFill>
              <a:latin typeface="Verdana" pitchFamily="34" charset="0"/>
              <a:ea typeface="Verdana" pitchFamily="34" charset="0"/>
              <a:cs typeface="Verdana" pitchFamily="34" charset="0"/>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3</a:t>
            </a:fld>
            <a:endParaRPr lang="en-US"/>
          </a:p>
        </p:txBody>
      </p:sp>
      <p:grpSp>
        <p:nvGrpSpPr>
          <p:cNvPr id="5" name="Group 4"/>
          <p:cNvGrpSpPr>
            <a:grpSpLocks/>
          </p:cNvGrpSpPr>
          <p:nvPr/>
        </p:nvGrpSpPr>
        <p:grpSpPr bwMode="auto">
          <a:xfrm>
            <a:off x="1111250" y="1587500"/>
            <a:ext cx="6508750" cy="3297238"/>
            <a:chOff x="700" y="1000"/>
            <a:chExt cx="4100" cy="2077"/>
          </a:xfrm>
        </p:grpSpPr>
        <p:sp>
          <p:nvSpPr>
            <p:cNvPr id="6" name="Text Box 5"/>
            <p:cNvSpPr txBox="1">
              <a:spLocks noChangeArrowheads="1"/>
            </p:cNvSpPr>
            <p:nvPr/>
          </p:nvSpPr>
          <p:spPr bwMode="auto">
            <a:xfrm>
              <a:off x="846" y="1007"/>
              <a:ext cx="1215" cy="1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dirty="0">
                  <a:solidFill>
                    <a:srgbClr val="0000CC"/>
                  </a:solidFill>
                  <a:ea typeface="新細明體" charset="-120"/>
                </a:rPr>
                <a:t>ticket (purchase)</a:t>
              </a:r>
            </a:p>
            <a:p>
              <a:endParaRPr lang="en-US" altLang="zh-TW" sz="2000" dirty="0">
                <a:solidFill>
                  <a:srgbClr val="0000CC"/>
                </a:solidFill>
                <a:ea typeface="新細明體" charset="-120"/>
              </a:endParaRPr>
            </a:p>
            <a:p>
              <a:r>
                <a:rPr lang="en-US" altLang="zh-TW" sz="2000" dirty="0">
                  <a:solidFill>
                    <a:srgbClr val="0000CC"/>
                  </a:solidFill>
                  <a:ea typeface="新細明體" charset="-120"/>
                </a:rPr>
                <a:t>baggage (check)</a:t>
              </a:r>
            </a:p>
            <a:p>
              <a:endParaRPr lang="en-US" altLang="zh-TW" sz="2000" dirty="0">
                <a:solidFill>
                  <a:srgbClr val="0000CC"/>
                </a:solidFill>
                <a:ea typeface="新細明體" charset="-120"/>
              </a:endParaRPr>
            </a:p>
            <a:p>
              <a:r>
                <a:rPr lang="en-US" altLang="zh-TW" sz="2000" dirty="0">
                  <a:solidFill>
                    <a:srgbClr val="0000CC"/>
                  </a:solidFill>
                  <a:ea typeface="新細明體" charset="-120"/>
                </a:rPr>
                <a:t>gates (load)</a:t>
              </a:r>
            </a:p>
            <a:p>
              <a:endParaRPr lang="en-US" altLang="zh-TW" sz="2000" dirty="0">
                <a:solidFill>
                  <a:srgbClr val="0000CC"/>
                </a:solidFill>
                <a:ea typeface="新細明體" charset="-120"/>
              </a:endParaRPr>
            </a:p>
            <a:p>
              <a:r>
                <a:rPr lang="en-US" altLang="zh-TW" sz="2000" dirty="0">
                  <a:solidFill>
                    <a:srgbClr val="0000CC"/>
                  </a:solidFill>
                  <a:ea typeface="新細明體" charset="-120"/>
                </a:rPr>
                <a:t>runway takeoff</a:t>
              </a:r>
            </a:p>
            <a:p>
              <a:endParaRPr lang="en-US" altLang="zh-TW" sz="2000" dirty="0">
                <a:solidFill>
                  <a:srgbClr val="0000CC"/>
                </a:solidFill>
                <a:ea typeface="新細明體" charset="-120"/>
              </a:endParaRPr>
            </a:p>
            <a:p>
              <a:r>
                <a:rPr lang="en-US" altLang="zh-TW" sz="2000" dirty="0">
                  <a:solidFill>
                    <a:srgbClr val="0000CC"/>
                  </a:solidFill>
                  <a:ea typeface="新細明體" charset="-120"/>
                </a:rPr>
                <a:t>airplane routing</a:t>
              </a:r>
            </a:p>
          </p:txBody>
        </p:sp>
        <p:sp>
          <p:nvSpPr>
            <p:cNvPr id="7" name="Text Box 6"/>
            <p:cNvSpPr txBox="1">
              <a:spLocks noChangeArrowheads="1"/>
            </p:cNvSpPr>
            <p:nvPr/>
          </p:nvSpPr>
          <p:spPr bwMode="auto">
            <a:xfrm>
              <a:off x="3242" y="1001"/>
              <a:ext cx="1219" cy="1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dirty="0">
                  <a:solidFill>
                    <a:srgbClr val="0000CC"/>
                  </a:solidFill>
                  <a:ea typeface="新細明體" charset="-120"/>
                </a:rPr>
                <a:t>ticket (complain)</a:t>
              </a:r>
            </a:p>
            <a:p>
              <a:endParaRPr lang="en-US" altLang="zh-TW" sz="2000" dirty="0">
                <a:solidFill>
                  <a:srgbClr val="0000CC"/>
                </a:solidFill>
                <a:ea typeface="新細明體" charset="-120"/>
              </a:endParaRPr>
            </a:p>
            <a:p>
              <a:r>
                <a:rPr lang="en-US" altLang="zh-TW" sz="2000" dirty="0">
                  <a:solidFill>
                    <a:srgbClr val="0000CC"/>
                  </a:solidFill>
                  <a:ea typeface="新細明體" charset="-120"/>
                </a:rPr>
                <a:t>baggage (claim)</a:t>
              </a:r>
            </a:p>
            <a:p>
              <a:endParaRPr lang="en-US" altLang="zh-TW" sz="2000" dirty="0">
                <a:solidFill>
                  <a:srgbClr val="0000CC"/>
                </a:solidFill>
                <a:ea typeface="新細明體" charset="-120"/>
              </a:endParaRPr>
            </a:p>
            <a:p>
              <a:r>
                <a:rPr lang="en-US" altLang="zh-TW" sz="2000" dirty="0">
                  <a:solidFill>
                    <a:srgbClr val="0000CC"/>
                  </a:solidFill>
                  <a:ea typeface="新細明體" charset="-120"/>
                </a:rPr>
                <a:t>gates (unload)</a:t>
              </a:r>
            </a:p>
            <a:p>
              <a:endParaRPr lang="en-US" altLang="zh-TW" sz="2000" dirty="0">
                <a:solidFill>
                  <a:srgbClr val="0000CC"/>
                </a:solidFill>
                <a:ea typeface="新細明體" charset="-120"/>
              </a:endParaRPr>
            </a:p>
            <a:p>
              <a:r>
                <a:rPr lang="en-US" altLang="zh-TW" sz="2000" dirty="0">
                  <a:solidFill>
                    <a:srgbClr val="0000CC"/>
                  </a:solidFill>
                  <a:ea typeface="新細明體" charset="-120"/>
                </a:rPr>
                <a:t>runway landing</a:t>
              </a:r>
            </a:p>
            <a:p>
              <a:endParaRPr lang="en-US" altLang="zh-TW" sz="2000" dirty="0">
                <a:solidFill>
                  <a:srgbClr val="0000CC"/>
                </a:solidFill>
                <a:ea typeface="新細明體" charset="-120"/>
              </a:endParaRPr>
            </a:p>
            <a:p>
              <a:r>
                <a:rPr lang="en-US" altLang="zh-TW" sz="2000" dirty="0">
                  <a:solidFill>
                    <a:srgbClr val="0000CC"/>
                  </a:solidFill>
                  <a:ea typeface="新細明體" charset="-120"/>
                </a:rPr>
                <a:t>airplane routing</a:t>
              </a:r>
            </a:p>
          </p:txBody>
        </p:sp>
        <p:sp>
          <p:nvSpPr>
            <p:cNvPr id="8" name="Text Box 7"/>
            <p:cNvSpPr txBox="1">
              <a:spLocks noChangeArrowheads="1"/>
            </p:cNvSpPr>
            <p:nvPr/>
          </p:nvSpPr>
          <p:spPr bwMode="auto">
            <a:xfrm>
              <a:off x="2074" y="2825"/>
              <a:ext cx="119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b="1">
                  <a:solidFill>
                    <a:srgbClr val="0000CC"/>
                  </a:solidFill>
                  <a:ea typeface="新細明體" charset="-120"/>
                </a:rPr>
                <a:t>airplane routing</a:t>
              </a:r>
            </a:p>
          </p:txBody>
        </p:sp>
        <p:sp>
          <p:nvSpPr>
            <p:cNvPr id="9" name="Freeform 8"/>
            <p:cNvSpPr>
              <a:spLocks/>
            </p:cNvSpPr>
            <p:nvPr/>
          </p:nvSpPr>
          <p:spPr bwMode="auto">
            <a:xfrm>
              <a:off x="700" y="1000"/>
              <a:ext cx="4100" cy="2072"/>
            </a:xfrm>
            <a:custGeom>
              <a:avLst/>
              <a:gdLst>
                <a:gd name="T0" fmla="*/ 0 w 4100"/>
                <a:gd name="T1" fmla="*/ 0 h 2072"/>
                <a:gd name="T2" fmla="*/ 4 w 4100"/>
                <a:gd name="T3" fmla="*/ 1736 h 2072"/>
                <a:gd name="T4" fmla="*/ 804 w 4100"/>
                <a:gd name="T5" fmla="*/ 2064 h 2072"/>
                <a:gd name="T6" fmla="*/ 3468 w 4100"/>
                <a:gd name="T7" fmla="*/ 2072 h 2072"/>
                <a:gd name="T8" fmla="*/ 4100 w 4100"/>
                <a:gd name="T9" fmla="*/ 1736 h 2072"/>
                <a:gd name="T10" fmla="*/ 4100 w 4100"/>
                <a:gd name="T11" fmla="*/ 96 h 2072"/>
              </a:gdLst>
              <a:ahLst/>
              <a:cxnLst>
                <a:cxn ang="0">
                  <a:pos x="T0" y="T1"/>
                </a:cxn>
                <a:cxn ang="0">
                  <a:pos x="T2" y="T3"/>
                </a:cxn>
                <a:cxn ang="0">
                  <a:pos x="T4" y="T5"/>
                </a:cxn>
                <a:cxn ang="0">
                  <a:pos x="T6" y="T7"/>
                </a:cxn>
                <a:cxn ang="0">
                  <a:pos x="T8" y="T9"/>
                </a:cxn>
                <a:cxn ang="0">
                  <a:pos x="T10" y="T11"/>
                </a:cxn>
              </a:cxnLst>
              <a:rect l="0" t="0" r="r" b="b"/>
              <a:pathLst>
                <a:path w="4100" h="2072">
                  <a:moveTo>
                    <a:pt x="0" y="0"/>
                  </a:moveTo>
                  <a:lnTo>
                    <a:pt x="4" y="1736"/>
                  </a:lnTo>
                  <a:lnTo>
                    <a:pt x="804" y="2064"/>
                  </a:lnTo>
                  <a:lnTo>
                    <a:pt x="3468" y="2072"/>
                  </a:lnTo>
                  <a:lnTo>
                    <a:pt x="4100" y="1736"/>
                  </a:lnTo>
                  <a:lnTo>
                    <a:pt x="4100" y="96"/>
                  </a:lnTo>
                </a:path>
              </a:pathLst>
            </a:custGeom>
            <a:noFill/>
            <a:ln w="38100" cmpd="sng">
              <a:solidFill>
                <a:schemeClr val="accent2"/>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solidFill>
                  <a:srgbClr val="0000CC"/>
                </a:solidFill>
              </a:endParaRPr>
            </a:p>
          </p:txBody>
        </p:sp>
      </p:grpSp>
      <p:sp>
        <p:nvSpPr>
          <p:cNvPr id="10" name="Rectangle 3"/>
          <p:cNvSpPr txBox="1">
            <a:spLocks noChangeArrowheads="1"/>
          </p:cNvSpPr>
          <p:nvPr/>
        </p:nvSpPr>
        <p:spPr>
          <a:xfrm>
            <a:off x="838200" y="5334000"/>
            <a:ext cx="7772400" cy="54292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altLang="zh-TW" sz="1800" b="1" dirty="0">
                <a:solidFill>
                  <a:srgbClr val="0000CC"/>
                </a:solidFill>
                <a:latin typeface="Verdana" pitchFamily="34" charset="0"/>
                <a:ea typeface="Verdana" pitchFamily="34" charset="0"/>
                <a:cs typeface="Verdana" pitchFamily="34" charset="0"/>
              </a:rPr>
              <a:t>- a series of steps</a:t>
            </a:r>
          </a:p>
        </p:txBody>
      </p:sp>
    </p:spTree>
    <p:extLst>
      <p:ext uri="{BB962C8B-B14F-4D97-AF65-F5344CB8AC3E}">
        <p14:creationId xmlns:p14="http://schemas.microsoft.com/office/powerpoint/2010/main" val="36817383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609600"/>
            <a:ext cx="7696200" cy="3859518"/>
          </a:xfrm>
          <a:prstGeom prst="rect">
            <a:avLst/>
          </a:prstGeom>
          <a:noFill/>
        </p:spPr>
        <p:txBody>
          <a:bodyPr wrap="square" rtlCol="0">
            <a:spAutoFit/>
          </a:bodyPr>
          <a:lstStyle/>
          <a:p>
            <a:pPr algn="just">
              <a:lnSpc>
                <a:spcPct val="140000"/>
              </a:lnSpc>
            </a:pPr>
            <a:r>
              <a:rPr lang="en-IN" b="1" dirty="0">
                <a:solidFill>
                  <a:srgbClr val="0000CC"/>
                </a:solidFill>
                <a:latin typeface="Verdana" pitchFamily="34" charset="0"/>
                <a:ea typeface="Verdana" pitchFamily="34" charset="0"/>
                <a:cs typeface="Verdana" pitchFamily="34" charset="0"/>
              </a:rPr>
              <a:t>3) Data Transmission and Reception:</a:t>
            </a:r>
            <a:r>
              <a:rPr lang="en-IN" dirty="0">
                <a:latin typeface="Verdana" pitchFamily="34" charset="0"/>
                <a:ea typeface="Verdana" pitchFamily="34" charset="0"/>
                <a:cs typeface="Verdana" pitchFamily="34" charset="0"/>
              </a:rPr>
              <a:t> </a:t>
            </a:r>
          </a:p>
          <a:p>
            <a:pPr marL="285750" indent="-285750" algn="just">
              <a:lnSpc>
                <a:spcPct val="140000"/>
              </a:lnSpc>
              <a:buFont typeface="Wingdings" pitchFamily="2" charset="2"/>
              <a:buChar char="§"/>
            </a:pPr>
            <a:r>
              <a:rPr lang="en-IN" dirty="0">
                <a:solidFill>
                  <a:srgbClr val="0000CC"/>
                </a:solidFill>
                <a:latin typeface="Verdana" pitchFamily="34" charset="0"/>
                <a:ea typeface="Verdana" pitchFamily="34" charset="0"/>
                <a:cs typeface="Verdana" pitchFamily="34" charset="0"/>
              </a:rPr>
              <a:t>The transfer of each bit of data is the responsibility of this layer. </a:t>
            </a:r>
          </a:p>
          <a:p>
            <a:pPr marL="285750" indent="-285750" algn="just">
              <a:lnSpc>
                <a:spcPct val="140000"/>
              </a:lnSpc>
              <a:buFont typeface="Wingdings" pitchFamily="2" charset="2"/>
              <a:buChar char="§"/>
            </a:pPr>
            <a:endParaRPr lang="en-IN" dirty="0">
              <a:solidFill>
                <a:srgbClr val="0000CC"/>
              </a:solidFill>
              <a:latin typeface="Verdana" pitchFamily="34" charset="0"/>
              <a:ea typeface="Verdana" pitchFamily="34" charset="0"/>
              <a:cs typeface="Verdana" pitchFamily="34" charset="0"/>
            </a:endParaRPr>
          </a:p>
          <a:p>
            <a:pPr marL="285750" indent="-285750" algn="just">
              <a:lnSpc>
                <a:spcPct val="140000"/>
              </a:lnSpc>
              <a:buFont typeface="Wingdings" pitchFamily="2" charset="2"/>
              <a:buChar char="§"/>
            </a:pPr>
            <a:r>
              <a:rPr lang="en-IN" dirty="0">
                <a:solidFill>
                  <a:srgbClr val="0000CC"/>
                </a:solidFill>
                <a:latin typeface="Verdana" pitchFamily="34" charset="0"/>
                <a:ea typeface="Verdana" pitchFamily="34" charset="0"/>
                <a:cs typeface="Verdana" pitchFamily="34" charset="0"/>
              </a:rPr>
              <a:t>This layer assures the transmission of each bit with a </a:t>
            </a:r>
            <a:r>
              <a:rPr lang="en-IN" i="1" dirty="0">
                <a:solidFill>
                  <a:srgbClr val="0000CC"/>
                </a:solidFill>
                <a:latin typeface="Verdana" pitchFamily="34" charset="0"/>
                <a:ea typeface="Verdana" pitchFamily="34" charset="0"/>
                <a:cs typeface="Verdana" pitchFamily="34" charset="0"/>
              </a:rPr>
              <a:t>high probability</a:t>
            </a:r>
            <a:r>
              <a:rPr lang="en-IN" dirty="0">
                <a:solidFill>
                  <a:srgbClr val="0000CC"/>
                </a:solidFill>
                <a:latin typeface="Verdana" pitchFamily="34" charset="0"/>
                <a:ea typeface="Verdana" pitchFamily="34" charset="0"/>
                <a:cs typeface="Verdana" pitchFamily="34" charset="0"/>
              </a:rPr>
              <a:t>. </a:t>
            </a:r>
          </a:p>
          <a:p>
            <a:pPr marL="285750" indent="-285750" algn="just">
              <a:lnSpc>
                <a:spcPct val="140000"/>
              </a:lnSpc>
              <a:buFont typeface="Wingdings" pitchFamily="2" charset="2"/>
              <a:buChar char="§"/>
            </a:pPr>
            <a:endParaRPr lang="en-IN" dirty="0">
              <a:solidFill>
                <a:srgbClr val="0000CC"/>
              </a:solidFill>
              <a:latin typeface="Verdana" pitchFamily="34" charset="0"/>
              <a:ea typeface="Verdana" pitchFamily="34" charset="0"/>
              <a:cs typeface="Verdana" pitchFamily="34" charset="0"/>
            </a:endParaRPr>
          </a:p>
          <a:p>
            <a:pPr marL="285750" indent="-285750" algn="just">
              <a:lnSpc>
                <a:spcPct val="140000"/>
              </a:lnSpc>
              <a:buFont typeface="Wingdings" pitchFamily="2" charset="2"/>
              <a:buChar char="§"/>
            </a:pPr>
            <a:r>
              <a:rPr lang="en-IN" dirty="0">
                <a:solidFill>
                  <a:srgbClr val="0000CC"/>
                </a:solidFill>
                <a:latin typeface="Verdana" pitchFamily="34" charset="0"/>
                <a:ea typeface="Verdana" pitchFamily="34" charset="0"/>
                <a:cs typeface="Verdana" pitchFamily="34" charset="0"/>
              </a:rPr>
              <a:t>The transmission of the bits is not completely reliable as their is no error correction in this layer. </a:t>
            </a:r>
          </a:p>
          <a:p>
            <a:endParaRPr lang="en-IN" dirty="0">
              <a:latin typeface="Verdana" pitchFamily="34" charset="0"/>
              <a:ea typeface="Verdana" pitchFamily="34" charset="0"/>
              <a:cs typeface="Verdana" pitchFamily="34" charset="0"/>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26078931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9600" y="609600"/>
            <a:ext cx="7696200" cy="4468916"/>
          </a:xfrm>
          <a:prstGeom prst="rect">
            <a:avLst/>
          </a:prstGeom>
          <a:noFill/>
        </p:spPr>
        <p:txBody>
          <a:bodyPr wrap="square" rtlCol="0">
            <a:spAutoFit/>
          </a:bodyPr>
          <a:lstStyle/>
          <a:p>
            <a:pPr algn="just">
              <a:lnSpc>
                <a:spcPct val="130000"/>
              </a:lnSpc>
            </a:pPr>
            <a:r>
              <a:rPr lang="en-IN" b="1" dirty="0">
                <a:solidFill>
                  <a:srgbClr val="0000CC"/>
                </a:solidFill>
                <a:latin typeface="Verdana" pitchFamily="34" charset="0"/>
                <a:ea typeface="Verdana" pitchFamily="34" charset="0"/>
                <a:cs typeface="Verdana" pitchFamily="34" charset="0"/>
              </a:rPr>
              <a:t>4) Topology and Network Design:</a:t>
            </a:r>
            <a:r>
              <a:rPr lang="en-IN" dirty="0">
                <a:solidFill>
                  <a:srgbClr val="0000CC"/>
                </a:solidFill>
                <a:latin typeface="Verdana" pitchFamily="34" charset="0"/>
                <a:ea typeface="Verdana" pitchFamily="34" charset="0"/>
                <a:cs typeface="Verdana" pitchFamily="34" charset="0"/>
              </a:rPr>
              <a:t> </a:t>
            </a:r>
          </a:p>
          <a:p>
            <a:pPr algn="just">
              <a:lnSpc>
                <a:spcPct val="130000"/>
              </a:lnSpc>
            </a:pPr>
            <a:r>
              <a:rPr lang="en-IN" dirty="0">
                <a:solidFill>
                  <a:srgbClr val="0000CC"/>
                </a:solidFill>
                <a:latin typeface="Verdana" pitchFamily="34" charset="0"/>
                <a:ea typeface="Verdana" pitchFamily="34" charset="0"/>
                <a:cs typeface="Verdana" pitchFamily="34" charset="0"/>
              </a:rPr>
              <a:t>The network design is the integral part of the physical layer. </a:t>
            </a:r>
          </a:p>
          <a:p>
            <a:pPr algn="just">
              <a:lnSpc>
                <a:spcPct val="120000"/>
              </a:lnSpc>
            </a:pPr>
            <a:endParaRPr lang="en-IN" dirty="0">
              <a:solidFill>
                <a:srgbClr val="0000CC"/>
              </a:solidFill>
              <a:latin typeface="Verdana" pitchFamily="34" charset="0"/>
              <a:ea typeface="Verdana" pitchFamily="34" charset="0"/>
              <a:cs typeface="Verdana" pitchFamily="34" charset="0"/>
            </a:endParaRPr>
          </a:p>
          <a:p>
            <a:pPr marL="742950" lvl="1" indent="-285750" algn="just">
              <a:lnSpc>
                <a:spcPct val="120000"/>
              </a:lnSpc>
              <a:buFont typeface="Wingdings" pitchFamily="2" charset="2"/>
              <a:buChar char="q"/>
            </a:pPr>
            <a:r>
              <a:rPr lang="en-IN" dirty="0">
                <a:solidFill>
                  <a:srgbClr val="0000CC"/>
                </a:solidFill>
                <a:latin typeface="Verdana" pitchFamily="34" charset="0"/>
                <a:ea typeface="Verdana" pitchFamily="34" charset="0"/>
                <a:cs typeface="Verdana" pitchFamily="34" charset="0"/>
              </a:rPr>
              <a:t>Which part of the network is the router going to be placed?</a:t>
            </a:r>
          </a:p>
          <a:p>
            <a:pPr marL="742950" lvl="1" indent="-285750" algn="just">
              <a:lnSpc>
                <a:spcPct val="120000"/>
              </a:lnSpc>
              <a:buFont typeface="Wingdings" pitchFamily="2" charset="2"/>
              <a:buChar char="q"/>
            </a:pPr>
            <a:endParaRPr lang="en-IN" dirty="0">
              <a:solidFill>
                <a:srgbClr val="0000CC"/>
              </a:solidFill>
              <a:latin typeface="Verdana" pitchFamily="34" charset="0"/>
              <a:ea typeface="Verdana" pitchFamily="34" charset="0"/>
              <a:cs typeface="Verdana" pitchFamily="34" charset="0"/>
            </a:endParaRPr>
          </a:p>
          <a:p>
            <a:pPr marL="742950" lvl="1" indent="-285750" algn="just">
              <a:lnSpc>
                <a:spcPct val="120000"/>
              </a:lnSpc>
              <a:buFont typeface="Wingdings" pitchFamily="2" charset="2"/>
              <a:buChar char="q"/>
            </a:pPr>
            <a:r>
              <a:rPr lang="en-IN" dirty="0">
                <a:solidFill>
                  <a:srgbClr val="0000CC"/>
                </a:solidFill>
                <a:latin typeface="Verdana" pitchFamily="34" charset="0"/>
                <a:ea typeface="Verdana" pitchFamily="34" charset="0"/>
                <a:cs typeface="Verdana" pitchFamily="34" charset="0"/>
              </a:rPr>
              <a:t>Where the switches will be used?</a:t>
            </a:r>
          </a:p>
          <a:p>
            <a:pPr marL="742950" lvl="1" indent="-285750" algn="just">
              <a:lnSpc>
                <a:spcPct val="120000"/>
              </a:lnSpc>
              <a:buFont typeface="Wingdings" pitchFamily="2" charset="2"/>
              <a:buChar char="q"/>
            </a:pPr>
            <a:endParaRPr lang="en-IN" dirty="0">
              <a:solidFill>
                <a:srgbClr val="0000CC"/>
              </a:solidFill>
              <a:latin typeface="Verdana" pitchFamily="34" charset="0"/>
              <a:ea typeface="Verdana" pitchFamily="34" charset="0"/>
              <a:cs typeface="Verdana" pitchFamily="34" charset="0"/>
            </a:endParaRPr>
          </a:p>
          <a:p>
            <a:pPr marL="742950" lvl="1" indent="-285750" algn="just">
              <a:lnSpc>
                <a:spcPct val="120000"/>
              </a:lnSpc>
              <a:buFont typeface="Wingdings" pitchFamily="2" charset="2"/>
              <a:buChar char="q"/>
            </a:pPr>
            <a:r>
              <a:rPr lang="en-IN" dirty="0">
                <a:solidFill>
                  <a:srgbClr val="0000CC"/>
                </a:solidFill>
                <a:latin typeface="Verdana" pitchFamily="34" charset="0"/>
                <a:ea typeface="Verdana" pitchFamily="34" charset="0"/>
                <a:cs typeface="Verdana" pitchFamily="34" charset="0"/>
              </a:rPr>
              <a:t>Where we will put the hubs?</a:t>
            </a:r>
          </a:p>
          <a:p>
            <a:pPr marL="742950" lvl="1" indent="-285750" algn="just">
              <a:lnSpc>
                <a:spcPct val="120000"/>
              </a:lnSpc>
              <a:buFont typeface="Wingdings" pitchFamily="2" charset="2"/>
              <a:buChar char="q"/>
            </a:pPr>
            <a:endParaRPr lang="en-IN" dirty="0">
              <a:solidFill>
                <a:srgbClr val="0000CC"/>
              </a:solidFill>
              <a:latin typeface="Verdana" pitchFamily="34" charset="0"/>
              <a:ea typeface="Verdana" pitchFamily="34" charset="0"/>
              <a:cs typeface="Verdana" pitchFamily="34" charset="0"/>
            </a:endParaRPr>
          </a:p>
          <a:p>
            <a:pPr marL="742950" lvl="1" indent="-285750" algn="just">
              <a:lnSpc>
                <a:spcPct val="120000"/>
              </a:lnSpc>
              <a:buFont typeface="Wingdings" pitchFamily="2" charset="2"/>
              <a:buChar char="q"/>
            </a:pPr>
            <a:r>
              <a:rPr lang="en-IN" dirty="0">
                <a:solidFill>
                  <a:srgbClr val="0000CC"/>
                </a:solidFill>
                <a:latin typeface="Verdana" pitchFamily="34" charset="0"/>
                <a:ea typeface="Verdana" pitchFamily="34" charset="0"/>
                <a:cs typeface="Verdana" pitchFamily="34" charset="0"/>
              </a:rPr>
              <a:t>How many machines is each switch going to handle?</a:t>
            </a:r>
          </a:p>
          <a:p>
            <a:pPr lvl="1" algn="just">
              <a:lnSpc>
                <a:spcPct val="120000"/>
              </a:lnSpc>
            </a:pPr>
            <a:endParaRPr lang="en-IN" dirty="0">
              <a:solidFill>
                <a:srgbClr val="0000CC"/>
              </a:solidFill>
              <a:latin typeface="Verdana" pitchFamily="34" charset="0"/>
              <a:ea typeface="Verdana" pitchFamily="34" charset="0"/>
              <a:cs typeface="Verdana" pitchFamily="34" charset="0"/>
            </a:endParaRPr>
          </a:p>
          <a:p>
            <a:pPr marL="742950" lvl="1" indent="-285750" algn="just">
              <a:lnSpc>
                <a:spcPct val="120000"/>
              </a:lnSpc>
              <a:buFont typeface="Wingdings" pitchFamily="2" charset="2"/>
              <a:buChar char="q"/>
            </a:pPr>
            <a:r>
              <a:rPr lang="en-IN" dirty="0">
                <a:solidFill>
                  <a:srgbClr val="0000CC"/>
                </a:solidFill>
                <a:latin typeface="Verdana" pitchFamily="34" charset="0"/>
                <a:ea typeface="Verdana" pitchFamily="34" charset="0"/>
                <a:cs typeface="Verdana" pitchFamily="34" charset="0"/>
              </a:rPr>
              <a:t>What server is going to be placed where?</a:t>
            </a:r>
          </a:p>
        </p:txBody>
      </p:sp>
      <p:sp>
        <p:nvSpPr>
          <p:cNvPr id="2" name="Slide Number Placeholder 1"/>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26078931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32</a:t>
            </a:fld>
            <a:endParaRPr lang="en-US"/>
          </a:p>
        </p:txBody>
      </p:sp>
      <p:sp>
        <p:nvSpPr>
          <p:cNvPr id="5" name="TextBox 4"/>
          <p:cNvSpPr txBox="1"/>
          <p:nvPr/>
        </p:nvSpPr>
        <p:spPr>
          <a:xfrm>
            <a:off x="609600" y="609600"/>
            <a:ext cx="7696200" cy="2252924"/>
          </a:xfrm>
          <a:prstGeom prst="rect">
            <a:avLst/>
          </a:prstGeom>
          <a:noFill/>
        </p:spPr>
        <p:txBody>
          <a:bodyPr wrap="square" rtlCol="0">
            <a:spAutoFit/>
          </a:bodyPr>
          <a:lstStyle/>
          <a:p>
            <a:pPr algn="just">
              <a:lnSpc>
                <a:spcPct val="130000"/>
              </a:lnSpc>
            </a:pPr>
            <a:r>
              <a:rPr lang="en-IN" dirty="0">
                <a:solidFill>
                  <a:srgbClr val="0000CC"/>
                </a:solidFill>
                <a:latin typeface="Verdana" pitchFamily="34" charset="0"/>
                <a:ea typeface="Verdana" pitchFamily="34" charset="0"/>
                <a:cs typeface="Verdana" pitchFamily="34" charset="0"/>
              </a:rPr>
              <a:t>and many such concerns are to be taken care of by the physical layer. </a:t>
            </a:r>
          </a:p>
          <a:p>
            <a:pPr algn="just">
              <a:lnSpc>
                <a:spcPct val="130000"/>
              </a:lnSpc>
            </a:pPr>
            <a:endParaRPr lang="en-IN" dirty="0">
              <a:solidFill>
                <a:srgbClr val="0000CC"/>
              </a:solidFill>
              <a:latin typeface="Verdana" pitchFamily="34" charset="0"/>
              <a:ea typeface="Verdana" pitchFamily="34" charset="0"/>
              <a:cs typeface="Verdana" pitchFamily="34" charset="0"/>
            </a:endParaRPr>
          </a:p>
          <a:p>
            <a:pPr algn="just">
              <a:lnSpc>
                <a:spcPct val="130000"/>
              </a:lnSpc>
            </a:pPr>
            <a:r>
              <a:rPr lang="en-IN" dirty="0">
                <a:solidFill>
                  <a:srgbClr val="0000CC"/>
                </a:solidFill>
                <a:latin typeface="Verdana" pitchFamily="34" charset="0"/>
                <a:ea typeface="Verdana" pitchFamily="34" charset="0"/>
                <a:cs typeface="Verdana" pitchFamily="34" charset="0"/>
              </a:rPr>
              <a:t>The various kinds of topologies that we decide to use may be ring, bus, star or a hybrid of these topologies depending on our requirements.</a:t>
            </a:r>
          </a:p>
        </p:txBody>
      </p:sp>
    </p:spTree>
    <p:extLst>
      <p:ext uri="{BB962C8B-B14F-4D97-AF65-F5344CB8AC3E}">
        <p14:creationId xmlns:p14="http://schemas.microsoft.com/office/powerpoint/2010/main" val="18161868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27845" y="205786"/>
            <a:ext cx="7696200" cy="461665"/>
          </a:xfrm>
          <a:prstGeom prst="rect">
            <a:avLst/>
          </a:prstGeom>
          <a:noFill/>
        </p:spPr>
        <p:txBody>
          <a:bodyPr wrap="square" rtlCol="0">
            <a:spAutoFit/>
          </a:bodyPr>
          <a:lstStyle/>
          <a:p>
            <a:pPr algn="ctr"/>
            <a:r>
              <a:rPr lang="en-US" sz="2400" b="1" dirty="0">
                <a:solidFill>
                  <a:srgbClr val="0000CC"/>
                </a:solidFill>
                <a:latin typeface="Verdana" pitchFamily="34" charset="0"/>
                <a:ea typeface="Verdana" pitchFamily="34" charset="0"/>
                <a:cs typeface="Verdana" pitchFamily="34" charset="0"/>
              </a:rPr>
              <a:t>Network Topologies</a:t>
            </a:r>
            <a:endParaRPr lang="en-IN" sz="2400" b="1" dirty="0">
              <a:solidFill>
                <a:srgbClr val="0000CC"/>
              </a:solidFill>
              <a:latin typeface="Verdana" pitchFamily="34" charset="0"/>
              <a:ea typeface="Verdana" pitchFamily="34" charset="0"/>
              <a:cs typeface="Verdana" pitchFamily="34" charset="0"/>
            </a:endParaRPr>
          </a:p>
        </p:txBody>
      </p:sp>
      <p:pic>
        <p:nvPicPr>
          <p:cNvPr id="3074" name="Picture 2"/>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7200"/>
                    </a14:imgEffect>
                  </a14:imgLayer>
                </a14:imgProps>
              </a:ext>
              <a:ext uri="{28A0092B-C50C-407E-A947-70E740481C1C}">
                <a14:useLocalDpi xmlns:a14="http://schemas.microsoft.com/office/drawing/2010/main" val="0"/>
              </a:ext>
            </a:extLst>
          </a:blip>
          <a:srcRect/>
          <a:stretch>
            <a:fillRect/>
          </a:stretch>
        </p:blipFill>
        <p:spPr bwMode="auto">
          <a:xfrm>
            <a:off x="1219200" y="914400"/>
            <a:ext cx="7086600" cy="5421313"/>
          </a:xfrm>
          <a:prstGeom prst="rect">
            <a:avLst/>
          </a:prstGeom>
          <a:solidFill>
            <a:schemeClr val="accent6">
              <a:lumMod val="60000"/>
              <a:lumOff val="40000"/>
            </a:schemeClr>
          </a:solidFill>
          <a:ln w="9525">
            <a:solidFill>
              <a:schemeClr val="tx1"/>
            </a:solidFill>
            <a:miter lim="800000"/>
            <a:headEnd/>
            <a:tailEnd/>
          </a:ln>
          <a:effectLst/>
        </p:spPr>
      </p:pic>
      <p:sp>
        <p:nvSpPr>
          <p:cNvPr id="2" name="Slide Number Placeholder 1"/>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26078931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533400"/>
            <a:ext cx="7696200" cy="4875181"/>
          </a:xfrm>
          <a:prstGeom prst="rect">
            <a:avLst/>
          </a:prstGeom>
          <a:noFill/>
        </p:spPr>
        <p:txBody>
          <a:bodyPr wrap="square" rtlCol="0">
            <a:spAutoFit/>
          </a:bodyPr>
          <a:lstStyle/>
          <a:p>
            <a:pPr algn="ctr">
              <a:lnSpc>
                <a:spcPct val="140000"/>
              </a:lnSpc>
            </a:pPr>
            <a:r>
              <a:rPr lang="en-IN" sz="2400" b="1" dirty="0">
                <a:solidFill>
                  <a:srgbClr val="C00000"/>
                </a:solidFill>
                <a:latin typeface="Verdana" pitchFamily="34" charset="0"/>
                <a:ea typeface="Verdana" pitchFamily="34" charset="0"/>
                <a:cs typeface="Verdana" pitchFamily="34" charset="0"/>
              </a:rPr>
              <a:t>Data Link Layer</a:t>
            </a:r>
          </a:p>
          <a:p>
            <a:pPr algn="just">
              <a:lnSpc>
                <a:spcPct val="140000"/>
              </a:lnSpc>
            </a:pPr>
            <a:r>
              <a:rPr lang="en-IN" dirty="0">
                <a:solidFill>
                  <a:srgbClr val="0000CC"/>
                </a:solidFill>
                <a:latin typeface="Verdana" pitchFamily="34" charset="0"/>
                <a:ea typeface="Verdana" pitchFamily="34" charset="0"/>
                <a:cs typeface="Verdana" pitchFamily="34" charset="0"/>
              </a:rPr>
              <a:t>This layer provides reliable transmission of a packet by using the services of the physical layer which transmits bits over the medium in an unreliable fashion. </a:t>
            </a:r>
          </a:p>
          <a:p>
            <a:pPr algn="just">
              <a:lnSpc>
                <a:spcPct val="140000"/>
              </a:lnSpc>
            </a:pPr>
            <a:endParaRPr lang="en-IN" dirty="0">
              <a:solidFill>
                <a:srgbClr val="0000CC"/>
              </a:solidFill>
              <a:latin typeface="Verdana" pitchFamily="34" charset="0"/>
              <a:ea typeface="Verdana" pitchFamily="34" charset="0"/>
              <a:cs typeface="Verdana" pitchFamily="34" charset="0"/>
            </a:endParaRPr>
          </a:p>
          <a:p>
            <a:pPr algn="just">
              <a:lnSpc>
                <a:spcPct val="140000"/>
              </a:lnSpc>
            </a:pPr>
            <a:r>
              <a:rPr lang="en-IN" dirty="0">
                <a:solidFill>
                  <a:srgbClr val="0000CC"/>
                </a:solidFill>
                <a:latin typeface="Verdana" pitchFamily="34" charset="0"/>
                <a:ea typeface="Verdana" pitchFamily="34" charset="0"/>
                <a:cs typeface="Verdana" pitchFamily="34" charset="0"/>
              </a:rPr>
              <a:t>This layer is concerned with: </a:t>
            </a:r>
          </a:p>
          <a:p>
            <a:pPr algn="just">
              <a:lnSpc>
                <a:spcPct val="140000"/>
              </a:lnSpc>
            </a:pPr>
            <a:r>
              <a:rPr lang="en-IN" b="1" dirty="0">
                <a:solidFill>
                  <a:srgbClr val="0000CC"/>
                </a:solidFill>
                <a:latin typeface="Verdana" pitchFamily="34" charset="0"/>
                <a:ea typeface="Verdana" pitchFamily="34" charset="0"/>
                <a:cs typeface="Verdana" pitchFamily="34" charset="0"/>
              </a:rPr>
              <a:t>Framing:</a:t>
            </a:r>
            <a:r>
              <a:rPr lang="en-IN" dirty="0">
                <a:solidFill>
                  <a:srgbClr val="0000CC"/>
                </a:solidFill>
                <a:latin typeface="Verdana" pitchFamily="34" charset="0"/>
                <a:ea typeface="Verdana" pitchFamily="34" charset="0"/>
                <a:cs typeface="Verdana" pitchFamily="34" charset="0"/>
              </a:rPr>
              <a:t> Breaking input data into frames (typically a few hundred bytes) and caring about the frame boundaries and the size of each frame. </a:t>
            </a:r>
          </a:p>
          <a:p>
            <a:pPr algn="just">
              <a:lnSpc>
                <a:spcPct val="140000"/>
              </a:lnSpc>
            </a:pPr>
            <a:endParaRPr lang="en-IN" dirty="0">
              <a:solidFill>
                <a:srgbClr val="0000CC"/>
              </a:solidFill>
              <a:latin typeface="Verdana" pitchFamily="34" charset="0"/>
              <a:ea typeface="Verdana" pitchFamily="34" charset="0"/>
              <a:cs typeface="Verdana" pitchFamily="34" charset="0"/>
            </a:endParaRPr>
          </a:p>
          <a:p>
            <a:pPr algn="just">
              <a:lnSpc>
                <a:spcPct val="140000"/>
              </a:lnSpc>
            </a:pPr>
            <a:r>
              <a:rPr lang="en-IN" b="1" dirty="0">
                <a:solidFill>
                  <a:srgbClr val="0000CC"/>
                </a:solidFill>
                <a:latin typeface="Verdana" pitchFamily="34" charset="0"/>
                <a:ea typeface="Verdana" pitchFamily="34" charset="0"/>
                <a:cs typeface="Verdana" pitchFamily="34" charset="0"/>
              </a:rPr>
              <a:t>Acknowledgment:</a:t>
            </a:r>
            <a:r>
              <a:rPr lang="en-IN" dirty="0">
                <a:solidFill>
                  <a:srgbClr val="0000CC"/>
                </a:solidFill>
                <a:latin typeface="Verdana" pitchFamily="34" charset="0"/>
                <a:ea typeface="Verdana" pitchFamily="34" charset="0"/>
                <a:cs typeface="Verdana" pitchFamily="34" charset="0"/>
              </a:rPr>
              <a:t> Sent by the receiving end to inform the source that the frame was received without any error. </a:t>
            </a:r>
          </a:p>
        </p:txBody>
      </p:sp>
      <p:sp>
        <p:nvSpPr>
          <p:cNvPr id="2" name="Slide Number Placeholder 1"/>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26078931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5800" y="685800"/>
            <a:ext cx="7696200" cy="3859518"/>
          </a:xfrm>
          <a:prstGeom prst="rect">
            <a:avLst/>
          </a:prstGeom>
          <a:noFill/>
        </p:spPr>
        <p:txBody>
          <a:bodyPr wrap="square" rtlCol="0">
            <a:spAutoFit/>
          </a:bodyPr>
          <a:lstStyle/>
          <a:p>
            <a:pPr algn="just">
              <a:lnSpc>
                <a:spcPct val="140000"/>
              </a:lnSpc>
            </a:pPr>
            <a:r>
              <a:rPr lang="en-IN" b="1" dirty="0">
                <a:solidFill>
                  <a:srgbClr val="0000CC"/>
                </a:solidFill>
                <a:latin typeface="Verdana" pitchFamily="34" charset="0"/>
                <a:ea typeface="Verdana" pitchFamily="34" charset="0"/>
                <a:cs typeface="Verdana" pitchFamily="34" charset="0"/>
              </a:rPr>
              <a:t>Error Detection:</a:t>
            </a:r>
            <a:r>
              <a:rPr lang="en-IN" dirty="0">
                <a:solidFill>
                  <a:srgbClr val="0000CC"/>
                </a:solidFill>
                <a:latin typeface="Verdana" pitchFamily="34" charset="0"/>
                <a:ea typeface="Verdana" pitchFamily="34" charset="0"/>
                <a:cs typeface="Verdana" pitchFamily="34" charset="0"/>
              </a:rPr>
              <a:t> The frames may be damaged, lost or duplicated leading to errors. The error control is on </a:t>
            </a:r>
            <a:r>
              <a:rPr lang="en-IN" b="1" dirty="0">
                <a:solidFill>
                  <a:srgbClr val="0000CC"/>
                </a:solidFill>
                <a:latin typeface="Verdana" pitchFamily="34" charset="0"/>
                <a:ea typeface="Verdana" pitchFamily="34" charset="0"/>
                <a:cs typeface="Verdana" pitchFamily="34" charset="0"/>
              </a:rPr>
              <a:t>link to link</a:t>
            </a:r>
            <a:r>
              <a:rPr lang="en-IN" dirty="0">
                <a:solidFill>
                  <a:srgbClr val="0000CC"/>
                </a:solidFill>
                <a:latin typeface="Verdana" pitchFamily="34" charset="0"/>
                <a:ea typeface="Verdana" pitchFamily="34" charset="0"/>
                <a:cs typeface="Verdana" pitchFamily="34" charset="0"/>
              </a:rPr>
              <a:t> basis. </a:t>
            </a:r>
          </a:p>
          <a:p>
            <a:pPr algn="just">
              <a:lnSpc>
                <a:spcPct val="140000"/>
              </a:lnSpc>
            </a:pPr>
            <a:endParaRPr lang="en-IN" b="1" dirty="0">
              <a:solidFill>
                <a:srgbClr val="0000CC"/>
              </a:solidFill>
              <a:latin typeface="Verdana" pitchFamily="34" charset="0"/>
              <a:ea typeface="Verdana" pitchFamily="34" charset="0"/>
              <a:cs typeface="Verdana" pitchFamily="34" charset="0"/>
            </a:endParaRPr>
          </a:p>
          <a:p>
            <a:pPr algn="just">
              <a:lnSpc>
                <a:spcPct val="140000"/>
              </a:lnSpc>
            </a:pPr>
            <a:r>
              <a:rPr lang="en-IN" b="1" dirty="0">
                <a:solidFill>
                  <a:srgbClr val="0000CC"/>
                </a:solidFill>
                <a:latin typeface="Verdana" pitchFamily="34" charset="0"/>
                <a:ea typeface="Verdana" pitchFamily="34" charset="0"/>
                <a:cs typeface="Verdana" pitchFamily="34" charset="0"/>
              </a:rPr>
              <a:t>Retransmission:</a:t>
            </a:r>
            <a:r>
              <a:rPr lang="en-IN" dirty="0">
                <a:solidFill>
                  <a:srgbClr val="0000CC"/>
                </a:solidFill>
                <a:latin typeface="Verdana" pitchFamily="34" charset="0"/>
                <a:ea typeface="Verdana" pitchFamily="34" charset="0"/>
                <a:cs typeface="Verdana" pitchFamily="34" charset="0"/>
              </a:rPr>
              <a:t> The packet is retransmitted if the source fails to receive acknowledgment. </a:t>
            </a:r>
          </a:p>
          <a:p>
            <a:pPr algn="just">
              <a:lnSpc>
                <a:spcPct val="140000"/>
              </a:lnSpc>
            </a:pPr>
            <a:endParaRPr lang="en-IN" dirty="0">
              <a:solidFill>
                <a:srgbClr val="0000CC"/>
              </a:solidFill>
              <a:latin typeface="Verdana" pitchFamily="34" charset="0"/>
              <a:ea typeface="Verdana" pitchFamily="34" charset="0"/>
              <a:cs typeface="Verdana" pitchFamily="34" charset="0"/>
            </a:endParaRPr>
          </a:p>
          <a:p>
            <a:pPr algn="just">
              <a:lnSpc>
                <a:spcPct val="140000"/>
              </a:lnSpc>
            </a:pPr>
            <a:r>
              <a:rPr lang="en-IN" b="1" dirty="0">
                <a:solidFill>
                  <a:srgbClr val="0000CC"/>
                </a:solidFill>
                <a:latin typeface="Verdana" pitchFamily="34" charset="0"/>
                <a:ea typeface="Verdana" pitchFamily="34" charset="0"/>
                <a:cs typeface="Verdana" pitchFamily="34" charset="0"/>
              </a:rPr>
              <a:t>Flow Control:</a:t>
            </a:r>
            <a:r>
              <a:rPr lang="en-IN" dirty="0">
                <a:solidFill>
                  <a:srgbClr val="0000CC"/>
                </a:solidFill>
                <a:latin typeface="Verdana" pitchFamily="34" charset="0"/>
                <a:ea typeface="Verdana" pitchFamily="34" charset="0"/>
                <a:cs typeface="Verdana" pitchFamily="34" charset="0"/>
              </a:rPr>
              <a:t> Necessary for a fast transmitter to keep pace with a slow receiver. </a:t>
            </a:r>
          </a:p>
          <a:p>
            <a:endParaRPr lang="en-IN" dirty="0">
              <a:latin typeface="Verdana" pitchFamily="34" charset="0"/>
              <a:ea typeface="Verdana" pitchFamily="34" charset="0"/>
              <a:cs typeface="Verdana" pitchFamily="34" charset="0"/>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26078931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457200"/>
            <a:ext cx="6400800" cy="5471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26078931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609600"/>
            <a:ext cx="7696200" cy="3323987"/>
          </a:xfrm>
          <a:prstGeom prst="rect">
            <a:avLst/>
          </a:prstGeom>
          <a:noFill/>
        </p:spPr>
        <p:txBody>
          <a:bodyPr wrap="square" rtlCol="0">
            <a:spAutoFit/>
          </a:bodyPr>
          <a:lstStyle/>
          <a:p>
            <a:pPr algn="ctr">
              <a:lnSpc>
                <a:spcPct val="140000"/>
              </a:lnSpc>
            </a:pPr>
            <a:r>
              <a:rPr lang="en-IN" sz="2400" b="1" dirty="0">
                <a:solidFill>
                  <a:srgbClr val="0000CC"/>
                </a:solidFill>
                <a:latin typeface="Verdana" pitchFamily="34" charset="0"/>
                <a:ea typeface="Verdana" pitchFamily="34" charset="0"/>
                <a:cs typeface="Verdana" pitchFamily="34" charset="0"/>
              </a:rPr>
              <a:t>Network Layer</a:t>
            </a:r>
          </a:p>
          <a:p>
            <a:pPr algn="just">
              <a:lnSpc>
                <a:spcPct val="140000"/>
              </a:lnSpc>
            </a:pPr>
            <a:r>
              <a:rPr lang="en-IN" dirty="0">
                <a:solidFill>
                  <a:srgbClr val="0000CC"/>
                </a:solidFill>
                <a:latin typeface="Verdana" pitchFamily="34" charset="0"/>
                <a:ea typeface="Verdana" pitchFamily="34" charset="0"/>
                <a:cs typeface="Verdana" pitchFamily="34" charset="0"/>
              </a:rPr>
              <a:t>Its basic functions are </a:t>
            </a:r>
            <a:r>
              <a:rPr lang="en-IN" b="1" i="1" dirty="0">
                <a:solidFill>
                  <a:srgbClr val="0070C0"/>
                </a:solidFill>
                <a:latin typeface="Verdana" pitchFamily="34" charset="0"/>
                <a:ea typeface="Verdana" pitchFamily="34" charset="0"/>
                <a:cs typeface="Verdana" pitchFamily="34" charset="0"/>
              </a:rPr>
              <a:t>Routing</a:t>
            </a:r>
            <a:r>
              <a:rPr lang="en-IN" dirty="0">
                <a:latin typeface="Verdana" pitchFamily="34" charset="0"/>
                <a:ea typeface="Verdana" pitchFamily="34" charset="0"/>
                <a:cs typeface="Verdana" pitchFamily="34" charset="0"/>
              </a:rPr>
              <a:t> </a:t>
            </a:r>
            <a:r>
              <a:rPr lang="en-IN" dirty="0">
                <a:solidFill>
                  <a:srgbClr val="0000CC"/>
                </a:solidFill>
                <a:latin typeface="Verdana" pitchFamily="34" charset="0"/>
                <a:ea typeface="Verdana" pitchFamily="34" charset="0"/>
                <a:cs typeface="Verdana" pitchFamily="34" charset="0"/>
              </a:rPr>
              <a:t>and</a:t>
            </a:r>
            <a:r>
              <a:rPr lang="en-IN" dirty="0">
                <a:latin typeface="Verdana" pitchFamily="34" charset="0"/>
                <a:ea typeface="Verdana" pitchFamily="34" charset="0"/>
                <a:cs typeface="Verdana" pitchFamily="34" charset="0"/>
              </a:rPr>
              <a:t> </a:t>
            </a:r>
            <a:r>
              <a:rPr lang="en-IN" b="1" i="1" dirty="0">
                <a:solidFill>
                  <a:srgbClr val="0070C0"/>
                </a:solidFill>
                <a:latin typeface="Verdana" pitchFamily="34" charset="0"/>
                <a:ea typeface="Verdana" pitchFamily="34" charset="0"/>
                <a:cs typeface="Verdana" pitchFamily="34" charset="0"/>
              </a:rPr>
              <a:t>Congestion Control</a:t>
            </a:r>
            <a:r>
              <a:rPr lang="en-IN" dirty="0">
                <a:latin typeface="Verdana" pitchFamily="34" charset="0"/>
                <a:ea typeface="Verdana" pitchFamily="34" charset="0"/>
                <a:cs typeface="Verdana" pitchFamily="34" charset="0"/>
              </a:rPr>
              <a:t>.</a:t>
            </a:r>
            <a:br>
              <a:rPr lang="en-IN" dirty="0">
                <a:latin typeface="Verdana" pitchFamily="34" charset="0"/>
                <a:ea typeface="Verdana" pitchFamily="34" charset="0"/>
                <a:cs typeface="Verdana" pitchFamily="34" charset="0"/>
              </a:rPr>
            </a:br>
            <a:r>
              <a:rPr lang="en-IN" b="1" dirty="0">
                <a:solidFill>
                  <a:srgbClr val="0070C0"/>
                </a:solidFill>
                <a:latin typeface="Verdana" pitchFamily="34" charset="0"/>
                <a:ea typeface="Verdana" pitchFamily="34" charset="0"/>
                <a:cs typeface="Verdana" pitchFamily="34" charset="0"/>
              </a:rPr>
              <a:t>Routing:</a:t>
            </a:r>
            <a:r>
              <a:rPr lang="en-IN" dirty="0">
                <a:latin typeface="Verdana" pitchFamily="34" charset="0"/>
                <a:ea typeface="Verdana" pitchFamily="34" charset="0"/>
                <a:cs typeface="Verdana" pitchFamily="34" charset="0"/>
              </a:rPr>
              <a:t> </a:t>
            </a:r>
            <a:r>
              <a:rPr lang="en-IN" dirty="0">
                <a:solidFill>
                  <a:srgbClr val="0000CC"/>
                </a:solidFill>
                <a:latin typeface="Verdana" pitchFamily="34" charset="0"/>
                <a:ea typeface="Verdana" pitchFamily="34" charset="0"/>
                <a:cs typeface="Verdana" pitchFamily="34" charset="0"/>
              </a:rPr>
              <a:t>This deals with determining how packets will be routed (transferred) from source to destination. </a:t>
            </a:r>
          </a:p>
          <a:p>
            <a:pPr algn="just">
              <a:lnSpc>
                <a:spcPct val="140000"/>
              </a:lnSpc>
            </a:pPr>
            <a:endParaRPr lang="en-IN" dirty="0">
              <a:solidFill>
                <a:srgbClr val="0000CC"/>
              </a:solidFill>
              <a:latin typeface="Verdana" pitchFamily="34" charset="0"/>
              <a:ea typeface="Verdana" pitchFamily="34" charset="0"/>
              <a:cs typeface="Verdana" pitchFamily="34" charset="0"/>
            </a:endParaRPr>
          </a:p>
          <a:p>
            <a:pPr algn="just">
              <a:lnSpc>
                <a:spcPct val="140000"/>
              </a:lnSpc>
            </a:pPr>
            <a:r>
              <a:rPr lang="en-IN" dirty="0">
                <a:solidFill>
                  <a:srgbClr val="0000CC"/>
                </a:solidFill>
                <a:latin typeface="Verdana" pitchFamily="34" charset="0"/>
                <a:ea typeface="Verdana" pitchFamily="34" charset="0"/>
                <a:cs typeface="Verdana" pitchFamily="34" charset="0"/>
              </a:rPr>
              <a:t>It can be of three types: </a:t>
            </a:r>
          </a:p>
          <a:p>
            <a:pPr algn="just">
              <a:lnSpc>
                <a:spcPct val="140000"/>
              </a:lnSpc>
            </a:pPr>
            <a:r>
              <a:rPr lang="en-IN" b="1" u="sng" dirty="0">
                <a:solidFill>
                  <a:srgbClr val="0000CC"/>
                </a:solidFill>
                <a:latin typeface="Verdana" pitchFamily="34" charset="0"/>
                <a:ea typeface="Verdana" pitchFamily="34" charset="0"/>
                <a:cs typeface="Verdana" pitchFamily="34" charset="0"/>
              </a:rPr>
              <a:t>Static:</a:t>
            </a:r>
            <a:r>
              <a:rPr lang="en-IN" dirty="0">
                <a:solidFill>
                  <a:srgbClr val="0000CC"/>
                </a:solidFill>
                <a:latin typeface="Verdana" pitchFamily="34" charset="0"/>
                <a:ea typeface="Verdana" pitchFamily="34" charset="0"/>
                <a:cs typeface="Verdana" pitchFamily="34" charset="0"/>
              </a:rPr>
              <a:t> Routes are based on static tables that are "wired into" the network and are rarely changed. </a:t>
            </a:r>
          </a:p>
        </p:txBody>
      </p:sp>
      <p:sp>
        <p:nvSpPr>
          <p:cNvPr id="2" name="Slide Number Placeholder 1"/>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26078931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609600"/>
            <a:ext cx="7696200" cy="2806922"/>
          </a:xfrm>
          <a:prstGeom prst="rect">
            <a:avLst/>
          </a:prstGeom>
          <a:noFill/>
        </p:spPr>
        <p:txBody>
          <a:bodyPr wrap="square" rtlCol="0">
            <a:spAutoFit/>
          </a:bodyPr>
          <a:lstStyle/>
          <a:p>
            <a:pPr algn="just">
              <a:lnSpc>
                <a:spcPct val="140000"/>
              </a:lnSpc>
            </a:pPr>
            <a:r>
              <a:rPr lang="en-IN" b="1" u="sng" dirty="0">
                <a:solidFill>
                  <a:srgbClr val="0000CC"/>
                </a:solidFill>
                <a:latin typeface="Verdana" pitchFamily="34" charset="0"/>
                <a:ea typeface="Verdana" pitchFamily="34" charset="0"/>
                <a:cs typeface="Verdana" pitchFamily="34" charset="0"/>
              </a:rPr>
              <a:t>Dynamic:</a:t>
            </a:r>
            <a:r>
              <a:rPr lang="en-IN" dirty="0">
                <a:solidFill>
                  <a:srgbClr val="0000CC"/>
                </a:solidFill>
                <a:latin typeface="Verdana" pitchFamily="34" charset="0"/>
                <a:ea typeface="Verdana" pitchFamily="34" charset="0"/>
                <a:cs typeface="Verdana" pitchFamily="34" charset="0"/>
              </a:rPr>
              <a:t> All packets of one application can follow different routes depending upon the topology of the network, the shortest path and the current network load.</a:t>
            </a:r>
          </a:p>
          <a:p>
            <a:pPr algn="just">
              <a:lnSpc>
                <a:spcPct val="140000"/>
              </a:lnSpc>
            </a:pPr>
            <a:endParaRPr lang="en-IN" dirty="0">
              <a:solidFill>
                <a:srgbClr val="0000CC"/>
              </a:solidFill>
              <a:latin typeface="Verdana" pitchFamily="34" charset="0"/>
              <a:ea typeface="Verdana" pitchFamily="34" charset="0"/>
              <a:cs typeface="Verdana" pitchFamily="34" charset="0"/>
            </a:endParaRPr>
          </a:p>
          <a:p>
            <a:pPr algn="just">
              <a:lnSpc>
                <a:spcPct val="140000"/>
              </a:lnSpc>
            </a:pPr>
            <a:r>
              <a:rPr lang="en-IN" b="1" u="sng" dirty="0">
                <a:solidFill>
                  <a:srgbClr val="0000CC"/>
                </a:solidFill>
                <a:latin typeface="Verdana" pitchFamily="34" charset="0"/>
                <a:ea typeface="Verdana" pitchFamily="34" charset="0"/>
                <a:cs typeface="Verdana" pitchFamily="34" charset="0"/>
              </a:rPr>
              <a:t>Semi-Dynamic:</a:t>
            </a:r>
            <a:r>
              <a:rPr lang="en-IN" dirty="0">
                <a:solidFill>
                  <a:srgbClr val="0000CC"/>
                </a:solidFill>
                <a:latin typeface="Verdana" pitchFamily="34" charset="0"/>
                <a:ea typeface="Verdana" pitchFamily="34" charset="0"/>
                <a:cs typeface="Verdana" pitchFamily="34" charset="0"/>
              </a:rPr>
              <a:t> A route is chosen at the start of each conversation and then all the packets of the application follow the same route. </a:t>
            </a:r>
          </a:p>
        </p:txBody>
      </p:sp>
      <p:sp>
        <p:nvSpPr>
          <p:cNvPr id="2" name="Slide Number Placeholder 1"/>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18161868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870" y="240268"/>
            <a:ext cx="7696200" cy="461665"/>
          </a:xfrm>
          <a:prstGeom prst="rect">
            <a:avLst/>
          </a:prstGeom>
          <a:noFill/>
        </p:spPr>
        <p:txBody>
          <a:bodyPr wrap="square" rtlCol="0">
            <a:spAutoFit/>
          </a:bodyPr>
          <a:lstStyle/>
          <a:p>
            <a:pPr algn="ctr"/>
            <a:r>
              <a:rPr lang="en-US" sz="2400" b="1" dirty="0">
                <a:solidFill>
                  <a:srgbClr val="0000CC"/>
                </a:solidFill>
                <a:latin typeface="Verdana" pitchFamily="34" charset="0"/>
                <a:ea typeface="Verdana" pitchFamily="34" charset="0"/>
                <a:cs typeface="Verdana" pitchFamily="34" charset="0"/>
              </a:rPr>
              <a:t>A Sample Routing Diagram</a:t>
            </a:r>
            <a:endParaRPr lang="en-IN" sz="2400" b="1" dirty="0">
              <a:solidFill>
                <a:srgbClr val="0000CC"/>
              </a:solidFill>
              <a:latin typeface="Verdana" pitchFamily="34" charset="0"/>
              <a:ea typeface="Verdana" pitchFamily="34" charset="0"/>
              <a:cs typeface="Verdana" pitchFamily="34" charset="0"/>
            </a:endParaRPr>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269" t="2254"/>
          <a:stretch/>
        </p:blipFill>
        <p:spPr bwMode="auto">
          <a:xfrm>
            <a:off x="912517" y="860738"/>
            <a:ext cx="7426553" cy="5029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2607893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4</a:t>
            </a:fld>
            <a:endParaRPr lang="en-US"/>
          </a:p>
        </p:txBody>
      </p:sp>
      <p:sp>
        <p:nvSpPr>
          <p:cNvPr id="5" name="Rectangle 2"/>
          <p:cNvSpPr txBox="1">
            <a:spLocks noChangeArrowheads="1"/>
          </p:cNvSpPr>
          <p:nvPr/>
        </p:nvSpPr>
        <p:spPr>
          <a:xfrm>
            <a:off x="533400" y="228600"/>
            <a:ext cx="82169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TW" sz="3200" b="1">
                <a:ea typeface="新細明體" charset="-120"/>
              </a:rPr>
              <a:t>Organization of air travel</a:t>
            </a:r>
            <a:r>
              <a:rPr lang="en-US" altLang="zh-TW" sz="2400" b="1">
                <a:ea typeface="新細明體" charset="-120"/>
              </a:rPr>
              <a:t>: a different view</a:t>
            </a:r>
            <a:endParaRPr lang="en-US" altLang="zh-TW" b="1" dirty="0">
              <a:ea typeface="新細明體" charset="-120"/>
            </a:endParaRPr>
          </a:p>
        </p:txBody>
      </p:sp>
      <p:grpSp>
        <p:nvGrpSpPr>
          <p:cNvPr id="6" name="Group 4"/>
          <p:cNvGrpSpPr>
            <a:grpSpLocks/>
          </p:cNvGrpSpPr>
          <p:nvPr/>
        </p:nvGrpSpPr>
        <p:grpSpPr bwMode="auto">
          <a:xfrm>
            <a:off x="1231900" y="1495425"/>
            <a:ext cx="6083300" cy="3609975"/>
            <a:chOff x="776" y="942"/>
            <a:chExt cx="3832" cy="2274"/>
          </a:xfrm>
        </p:grpSpPr>
        <p:sp>
          <p:nvSpPr>
            <p:cNvPr id="7" name="Text Box 5"/>
            <p:cNvSpPr txBox="1">
              <a:spLocks noChangeArrowheads="1"/>
            </p:cNvSpPr>
            <p:nvPr/>
          </p:nvSpPr>
          <p:spPr bwMode="auto">
            <a:xfrm>
              <a:off x="865" y="942"/>
              <a:ext cx="1363" cy="2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30000"/>
                </a:lnSpc>
              </a:pPr>
              <a:r>
                <a:rPr lang="en-US" altLang="zh-TW" dirty="0">
                  <a:solidFill>
                    <a:srgbClr val="0000CC"/>
                  </a:solidFill>
                  <a:latin typeface="Verdana" pitchFamily="34" charset="0"/>
                  <a:ea typeface="Verdana" pitchFamily="34" charset="0"/>
                  <a:cs typeface="Verdana" pitchFamily="34" charset="0"/>
                </a:rPr>
                <a:t>ticket (purchase)</a:t>
              </a:r>
            </a:p>
            <a:p>
              <a:pPr>
                <a:lnSpc>
                  <a:spcPct val="130000"/>
                </a:lnSpc>
              </a:pPr>
              <a:endParaRPr lang="en-US" altLang="zh-TW" dirty="0">
                <a:solidFill>
                  <a:srgbClr val="0000CC"/>
                </a:solidFill>
                <a:latin typeface="Verdana" pitchFamily="34" charset="0"/>
                <a:ea typeface="Verdana" pitchFamily="34" charset="0"/>
                <a:cs typeface="Verdana" pitchFamily="34" charset="0"/>
              </a:endParaRPr>
            </a:p>
            <a:p>
              <a:pPr>
                <a:lnSpc>
                  <a:spcPct val="130000"/>
                </a:lnSpc>
              </a:pPr>
              <a:r>
                <a:rPr lang="en-US" altLang="zh-TW" dirty="0">
                  <a:solidFill>
                    <a:srgbClr val="0000CC"/>
                  </a:solidFill>
                  <a:latin typeface="Verdana" pitchFamily="34" charset="0"/>
                  <a:ea typeface="Verdana" pitchFamily="34" charset="0"/>
                  <a:cs typeface="Verdana" pitchFamily="34" charset="0"/>
                </a:rPr>
                <a:t>baggage (check)</a:t>
              </a:r>
            </a:p>
            <a:p>
              <a:pPr>
                <a:lnSpc>
                  <a:spcPct val="130000"/>
                </a:lnSpc>
              </a:pPr>
              <a:endParaRPr lang="en-US" altLang="zh-TW" dirty="0">
                <a:solidFill>
                  <a:srgbClr val="0000CC"/>
                </a:solidFill>
                <a:latin typeface="Verdana" pitchFamily="34" charset="0"/>
                <a:ea typeface="Verdana" pitchFamily="34" charset="0"/>
                <a:cs typeface="Verdana" pitchFamily="34" charset="0"/>
              </a:endParaRPr>
            </a:p>
            <a:p>
              <a:pPr>
                <a:lnSpc>
                  <a:spcPct val="120000"/>
                </a:lnSpc>
              </a:pPr>
              <a:r>
                <a:rPr lang="en-US" altLang="zh-TW" dirty="0">
                  <a:solidFill>
                    <a:srgbClr val="0000CC"/>
                  </a:solidFill>
                  <a:latin typeface="Verdana" pitchFamily="34" charset="0"/>
                  <a:ea typeface="Verdana" pitchFamily="34" charset="0"/>
                  <a:cs typeface="Verdana" pitchFamily="34" charset="0"/>
                </a:rPr>
                <a:t>gates (load)</a:t>
              </a:r>
            </a:p>
            <a:p>
              <a:pPr>
                <a:lnSpc>
                  <a:spcPct val="120000"/>
                </a:lnSpc>
              </a:pPr>
              <a:endParaRPr lang="en-US" altLang="zh-TW" dirty="0">
                <a:solidFill>
                  <a:srgbClr val="0000CC"/>
                </a:solidFill>
                <a:latin typeface="Verdana" pitchFamily="34" charset="0"/>
                <a:ea typeface="Verdana" pitchFamily="34" charset="0"/>
                <a:cs typeface="Verdana" pitchFamily="34" charset="0"/>
              </a:endParaRPr>
            </a:p>
            <a:p>
              <a:pPr>
                <a:lnSpc>
                  <a:spcPct val="120000"/>
                </a:lnSpc>
              </a:pPr>
              <a:r>
                <a:rPr lang="en-US" altLang="zh-TW" dirty="0">
                  <a:solidFill>
                    <a:srgbClr val="0000CC"/>
                  </a:solidFill>
                  <a:latin typeface="Verdana" pitchFamily="34" charset="0"/>
                  <a:ea typeface="Verdana" pitchFamily="34" charset="0"/>
                  <a:cs typeface="Verdana" pitchFamily="34" charset="0"/>
                </a:rPr>
                <a:t>runway takeoff</a:t>
              </a:r>
            </a:p>
            <a:p>
              <a:pPr>
                <a:lnSpc>
                  <a:spcPct val="130000"/>
                </a:lnSpc>
              </a:pPr>
              <a:endParaRPr lang="en-US" altLang="zh-TW" dirty="0">
                <a:solidFill>
                  <a:srgbClr val="0000CC"/>
                </a:solidFill>
                <a:latin typeface="Verdana" pitchFamily="34" charset="0"/>
                <a:ea typeface="Verdana" pitchFamily="34" charset="0"/>
                <a:cs typeface="Verdana" pitchFamily="34" charset="0"/>
              </a:endParaRPr>
            </a:p>
            <a:p>
              <a:pPr>
                <a:lnSpc>
                  <a:spcPct val="130000"/>
                </a:lnSpc>
              </a:pPr>
              <a:r>
                <a:rPr lang="en-US" altLang="zh-TW" dirty="0">
                  <a:solidFill>
                    <a:srgbClr val="0000CC"/>
                  </a:solidFill>
                  <a:latin typeface="Verdana" pitchFamily="34" charset="0"/>
                  <a:ea typeface="Verdana" pitchFamily="34" charset="0"/>
                  <a:cs typeface="Verdana" pitchFamily="34" charset="0"/>
                </a:rPr>
                <a:t>airplane routing</a:t>
              </a:r>
            </a:p>
            <a:p>
              <a:endParaRPr lang="en-US" altLang="zh-TW" dirty="0">
                <a:solidFill>
                  <a:srgbClr val="0000CC"/>
                </a:solidFill>
                <a:latin typeface="Verdana" pitchFamily="34" charset="0"/>
                <a:ea typeface="Verdana" pitchFamily="34" charset="0"/>
                <a:cs typeface="Verdana" pitchFamily="34" charset="0"/>
              </a:endParaRPr>
            </a:p>
          </p:txBody>
        </p:sp>
        <p:sp>
          <p:nvSpPr>
            <p:cNvPr id="8" name="Text Box 6"/>
            <p:cNvSpPr txBox="1">
              <a:spLocks noChangeArrowheads="1"/>
            </p:cNvSpPr>
            <p:nvPr/>
          </p:nvSpPr>
          <p:spPr bwMode="auto">
            <a:xfrm>
              <a:off x="3168" y="960"/>
              <a:ext cx="1357" cy="1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en-US" altLang="zh-TW" dirty="0">
                  <a:solidFill>
                    <a:srgbClr val="0000CC"/>
                  </a:solidFill>
                  <a:latin typeface="Verdana" pitchFamily="34" charset="0"/>
                  <a:ea typeface="Verdana" pitchFamily="34" charset="0"/>
                  <a:cs typeface="Verdana" pitchFamily="34" charset="0"/>
                </a:rPr>
                <a:t>ticket (complain)</a:t>
              </a:r>
            </a:p>
            <a:p>
              <a:pPr>
                <a:lnSpc>
                  <a:spcPct val="120000"/>
                </a:lnSpc>
              </a:pPr>
              <a:endParaRPr lang="en-US" altLang="zh-TW" dirty="0">
                <a:solidFill>
                  <a:srgbClr val="0000CC"/>
                </a:solidFill>
                <a:latin typeface="Verdana" pitchFamily="34" charset="0"/>
                <a:ea typeface="Verdana" pitchFamily="34" charset="0"/>
                <a:cs typeface="Verdana" pitchFamily="34" charset="0"/>
              </a:endParaRPr>
            </a:p>
            <a:p>
              <a:pPr>
                <a:lnSpc>
                  <a:spcPct val="120000"/>
                </a:lnSpc>
              </a:pPr>
              <a:r>
                <a:rPr lang="en-US" altLang="zh-TW" dirty="0">
                  <a:solidFill>
                    <a:srgbClr val="0000CC"/>
                  </a:solidFill>
                  <a:latin typeface="Verdana" pitchFamily="34" charset="0"/>
                  <a:ea typeface="Verdana" pitchFamily="34" charset="0"/>
                  <a:cs typeface="Verdana" pitchFamily="34" charset="0"/>
                </a:rPr>
                <a:t>baggage (claim)</a:t>
              </a:r>
            </a:p>
            <a:p>
              <a:pPr>
                <a:lnSpc>
                  <a:spcPct val="120000"/>
                </a:lnSpc>
              </a:pPr>
              <a:endParaRPr lang="en-US" altLang="zh-TW" dirty="0">
                <a:solidFill>
                  <a:srgbClr val="0000CC"/>
                </a:solidFill>
                <a:latin typeface="Verdana" pitchFamily="34" charset="0"/>
                <a:ea typeface="Verdana" pitchFamily="34" charset="0"/>
                <a:cs typeface="Verdana" pitchFamily="34" charset="0"/>
              </a:endParaRPr>
            </a:p>
            <a:p>
              <a:pPr>
                <a:lnSpc>
                  <a:spcPct val="120000"/>
                </a:lnSpc>
              </a:pPr>
              <a:r>
                <a:rPr lang="en-US" altLang="zh-TW" dirty="0">
                  <a:solidFill>
                    <a:srgbClr val="0000CC"/>
                  </a:solidFill>
                  <a:latin typeface="Verdana" pitchFamily="34" charset="0"/>
                  <a:ea typeface="Verdana" pitchFamily="34" charset="0"/>
                  <a:cs typeface="Verdana" pitchFamily="34" charset="0"/>
                </a:rPr>
                <a:t>gates (unload)</a:t>
              </a:r>
            </a:p>
            <a:p>
              <a:pPr>
                <a:lnSpc>
                  <a:spcPct val="120000"/>
                </a:lnSpc>
              </a:pPr>
              <a:endParaRPr lang="en-US" altLang="zh-TW" dirty="0">
                <a:solidFill>
                  <a:srgbClr val="0000CC"/>
                </a:solidFill>
                <a:latin typeface="Verdana" pitchFamily="34" charset="0"/>
                <a:ea typeface="Verdana" pitchFamily="34" charset="0"/>
                <a:cs typeface="Verdana" pitchFamily="34" charset="0"/>
              </a:endParaRPr>
            </a:p>
            <a:p>
              <a:pPr>
                <a:lnSpc>
                  <a:spcPct val="120000"/>
                </a:lnSpc>
              </a:pPr>
              <a:r>
                <a:rPr lang="en-US" altLang="zh-TW" dirty="0">
                  <a:solidFill>
                    <a:srgbClr val="0000CC"/>
                  </a:solidFill>
                  <a:latin typeface="Verdana" pitchFamily="34" charset="0"/>
                  <a:ea typeface="Verdana" pitchFamily="34" charset="0"/>
                  <a:cs typeface="Verdana" pitchFamily="34" charset="0"/>
                </a:rPr>
                <a:t>runway landing</a:t>
              </a:r>
            </a:p>
            <a:p>
              <a:pPr>
                <a:lnSpc>
                  <a:spcPct val="120000"/>
                </a:lnSpc>
              </a:pPr>
              <a:endParaRPr lang="en-US" altLang="zh-TW" dirty="0">
                <a:solidFill>
                  <a:srgbClr val="0000CC"/>
                </a:solidFill>
                <a:latin typeface="Verdana" pitchFamily="34" charset="0"/>
                <a:ea typeface="Verdana" pitchFamily="34" charset="0"/>
                <a:cs typeface="Verdana" pitchFamily="34" charset="0"/>
              </a:endParaRPr>
            </a:p>
            <a:p>
              <a:pPr>
                <a:lnSpc>
                  <a:spcPct val="120000"/>
                </a:lnSpc>
              </a:pPr>
              <a:r>
                <a:rPr lang="en-US" altLang="zh-TW" dirty="0">
                  <a:solidFill>
                    <a:srgbClr val="0000CC"/>
                  </a:solidFill>
                  <a:latin typeface="Verdana" pitchFamily="34" charset="0"/>
                  <a:ea typeface="Verdana" pitchFamily="34" charset="0"/>
                  <a:cs typeface="Verdana" pitchFamily="34" charset="0"/>
                </a:rPr>
                <a:t>airplane routing</a:t>
              </a:r>
            </a:p>
          </p:txBody>
        </p:sp>
        <p:sp>
          <p:nvSpPr>
            <p:cNvPr id="9" name="Text Box 7"/>
            <p:cNvSpPr txBox="1">
              <a:spLocks noChangeArrowheads="1"/>
            </p:cNvSpPr>
            <p:nvPr/>
          </p:nvSpPr>
          <p:spPr bwMode="auto">
            <a:xfrm>
              <a:off x="2074" y="2825"/>
              <a:ext cx="143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1" dirty="0">
                  <a:solidFill>
                    <a:srgbClr val="0000CC"/>
                  </a:solidFill>
                  <a:latin typeface="Verdana" pitchFamily="34" charset="0"/>
                  <a:ea typeface="Verdana" pitchFamily="34" charset="0"/>
                  <a:cs typeface="Verdana" pitchFamily="34" charset="0"/>
                </a:rPr>
                <a:t>airplane routing</a:t>
              </a:r>
            </a:p>
          </p:txBody>
        </p:sp>
        <p:sp>
          <p:nvSpPr>
            <p:cNvPr id="10" name="Rectangle 8"/>
            <p:cNvSpPr>
              <a:spLocks noChangeArrowheads="1"/>
            </p:cNvSpPr>
            <p:nvPr/>
          </p:nvSpPr>
          <p:spPr bwMode="auto">
            <a:xfrm>
              <a:off x="800" y="960"/>
              <a:ext cx="3808" cy="336"/>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 name="Rectangle 9"/>
            <p:cNvSpPr>
              <a:spLocks noChangeArrowheads="1"/>
            </p:cNvSpPr>
            <p:nvPr/>
          </p:nvSpPr>
          <p:spPr bwMode="auto">
            <a:xfrm>
              <a:off x="800" y="1336"/>
              <a:ext cx="3808" cy="336"/>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 name="Rectangle 10"/>
            <p:cNvSpPr>
              <a:spLocks noChangeArrowheads="1"/>
            </p:cNvSpPr>
            <p:nvPr/>
          </p:nvSpPr>
          <p:spPr bwMode="auto">
            <a:xfrm>
              <a:off x="792" y="1744"/>
              <a:ext cx="3808" cy="336"/>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 name="Rectangle 11"/>
            <p:cNvSpPr>
              <a:spLocks noChangeArrowheads="1"/>
            </p:cNvSpPr>
            <p:nvPr/>
          </p:nvSpPr>
          <p:spPr bwMode="auto">
            <a:xfrm>
              <a:off x="792" y="2128"/>
              <a:ext cx="3808" cy="336"/>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 name="Rectangle 12"/>
            <p:cNvSpPr>
              <a:spLocks noChangeArrowheads="1"/>
            </p:cNvSpPr>
            <p:nvPr/>
          </p:nvSpPr>
          <p:spPr bwMode="auto">
            <a:xfrm>
              <a:off x="776" y="2544"/>
              <a:ext cx="3808" cy="544"/>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5" name="Rectangle 3"/>
          <p:cNvSpPr txBox="1">
            <a:spLocks noChangeArrowheads="1"/>
          </p:cNvSpPr>
          <p:nvPr/>
        </p:nvSpPr>
        <p:spPr>
          <a:xfrm>
            <a:off x="838200" y="5267941"/>
            <a:ext cx="7772400" cy="82805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lnSpc>
                <a:spcPct val="120000"/>
              </a:lnSpc>
              <a:buFont typeface="Wingdings" pitchFamily="2" charset="2"/>
              <a:buNone/>
            </a:pPr>
            <a:r>
              <a:rPr lang="en-US" altLang="zh-TW" sz="1600" b="1" dirty="0">
                <a:solidFill>
                  <a:srgbClr val="C00000"/>
                </a:solidFill>
                <a:latin typeface="Verdana" pitchFamily="34" charset="0"/>
                <a:ea typeface="Verdana" pitchFamily="34" charset="0"/>
                <a:cs typeface="Verdana" pitchFamily="34" charset="0"/>
              </a:rPr>
              <a:t>Layers: </a:t>
            </a:r>
            <a:r>
              <a:rPr lang="en-US" altLang="zh-TW" sz="1600" b="1" dirty="0">
                <a:solidFill>
                  <a:srgbClr val="0000CC"/>
                </a:solidFill>
                <a:latin typeface="Verdana" pitchFamily="34" charset="0"/>
                <a:ea typeface="Verdana" pitchFamily="34" charset="0"/>
                <a:cs typeface="Verdana" pitchFamily="34" charset="0"/>
              </a:rPr>
              <a:t>each layer implements a service via its own internal-layer actions relying on services provided by layer below.</a:t>
            </a:r>
          </a:p>
        </p:txBody>
      </p:sp>
    </p:spTree>
    <p:extLst>
      <p:ext uri="{BB962C8B-B14F-4D97-AF65-F5344CB8AC3E}">
        <p14:creationId xmlns:p14="http://schemas.microsoft.com/office/powerpoint/2010/main" val="13004164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609600"/>
            <a:ext cx="7696200" cy="2370008"/>
          </a:xfrm>
          <a:prstGeom prst="rect">
            <a:avLst/>
          </a:prstGeom>
          <a:noFill/>
        </p:spPr>
        <p:txBody>
          <a:bodyPr wrap="square" rtlCol="0">
            <a:spAutoFit/>
          </a:bodyPr>
          <a:lstStyle/>
          <a:p>
            <a:pPr algn="just">
              <a:lnSpc>
                <a:spcPct val="140000"/>
              </a:lnSpc>
            </a:pPr>
            <a:r>
              <a:rPr lang="en-IN" dirty="0">
                <a:solidFill>
                  <a:srgbClr val="0000CC"/>
                </a:solidFill>
                <a:latin typeface="Verdana" pitchFamily="34" charset="0"/>
                <a:ea typeface="Verdana" pitchFamily="34" charset="0"/>
                <a:cs typeface="Verdana" pitchFamily="34" charset="0"/>
              </a:rPr>
              <a:t>The services provided by the network can be of two types : </a:t>
            </a:r>
          </a:p>
          <a:p>
            <a:pPr algn="just">
              <a:lnSpc>
                <a:spcPct val="140000"/>
              </a:lnSpc>
            </a:pPr>
            <a:endParaRPr lang="en-IN" b="1" dirty="0">
              <a:solidFill>
                <a:srgbClr val="0000CC"/>
              </a:solidFill>
              <a:latin typeface="Verdana" pitchFamily="34" charset="0"/>
              <a:ea typeface="Verdana" pitchFamily="34" charset="0"/>
              <a:cs typeface="Verdana" pitchFamily="34" charset="0"/>
            </a:endParaRPr>
          </a:p>
          <a:p>
            <a:pPr algn="just">
              <a:lnSpc>
                <a:spcPct val="140000"/>
              </a:lnSpc>
            </a:pPr>
            <a:r>
              <a:rPr lang="en-IN" b="1" dirty="0">
                <a:solidFill>
                  <a:srgbClr val="0000CC"/>
                </a:solidFill>
                <a:latin typeface="Verdana" pitchFamily="34" charset="0"/>
                <a:ea typeface="Verdana" pitchFamily="34" charset="0"/>
                <a:cs typeface="Verdana" pitchFamily="34" charset="0"/>
              </a:rPr>
              <a:t>Connection less service:</a:t>
            </a:r>
            <a:r>
              <a:rPr lang="en-IN" dirty="0">
                <a:solidFill>
                  <a:srgbClr val="0000CC"/>
                </a:solidFill>
                <a:latin typeface="Verdana" pitchFamily="34" charset="0"/>
                <a:ea typeface="Verdana" pitchFamily="34" charset="0"/>
                <a:cs typeface="Verdana" pitchFamily="34" charset="0"/>
              </a:rPr>
              <a:t> Each packet of an application is treated as an independent entity. On each packet of the application the destination address is provided and the packet is routed. </a:t>
            </a:r>
          </a:p>
        </p:txBody>
      </p:sp>
      <p:sp>
        <p:nvSpPr>
          <p:cNvPr id="2" name="Slide Number Placeholder 1"/>
          <p:cNvSpPr>
            <a:spLocks noGrp="1"/>
          </p:cNvSpPr>
          <p:nvPr>
            <p:ph type="sldNum" sz="quarter" idx="12"/>
          </p:nvPr>
        </p:nvSpPr>
        <p:spPr/>
        <p:txBody>
          <a:bodyPr/>
          <a:lstStyle/>
          <a:p>
            <a:fld id="{B6F15528-21DE-4FAA-801E-634DDDAF4B2B}" type="slidenum">
              <a:rPr lang="en-US" smtClean="0"/>
              <a:pPr/>
              <a:t>40</a:t>
            </a:fld>
            <a:endParaRPr lang="en-US"/>
          </a:p>
        </p:txBody>
      </p:sp>
    </p:spTree>
    <p:extLst>
      <p:ext uri="{BB962C8B-B14F-4D97-AF65-F5344CB8AC3E}">
        <p14:creationId xmlns:p14="http://schemas.microsoft.com/office/powerpoint/2010/main" val="26078931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41</a:t>
            </a:fld>
            <a:endParaRPr lang="en-US"/>
          </a:p>
        </p:txBody>
      </p:sp>
      <p:sp>
        <p:nvSpPr>
          <p:cNvPr id="5" name="TextBox 4"/>
          <p:cNvSpPr txBox="1"/>
          <p:nvPr/>
        </p:nvSpPr>
        <p:spPr>
          <a:xfrm>
            <a:off x="609600" y="609600"/>
            <a:ext cx="7696200" cy="2031325"/>
          </a:xfrm>
          <a:prstGeom prst="rect">
            <a:avLst/>
          </a:prstGeom>
          <a:noFill/>
        </p:spPr>
        <p:txBody>
          <a:bodyPr wrap="square" rtlCol="0">
            <a:spAutoFit/>
          </a:bodyPr>
          <a:lstStyle/>
          <a:p>
            <a:pPr algn="just">
              <a:lnSpc>
                <a:spcPct val="140000"/>
              </a:lnSpc>
            </a:pPr>
            <a:r>
              <a:rPr lang="en-IN" b="1" dirty="0">
                <a:solidFill>
                  <a:srgbClr val="0000CC"/>
                </a:solidFill>
                <a:latin typeface="Verdana" pitchFamily="34" charset="0"/>
                <a:ea typeface="Verdana" pitchFamily="34" charset="0"/>
                <a:cs typeface="Verdana" pitchFamily="34" charset="0"/>
              </a:rPr>
              <a:t>Connection oriented service:</a:t>
            </a:r>
            <a:r>
              <a:rPr lang="en-IN" dirty="0">
                <a:solidFill>
                  <a:srgbClr val="0000CC"/>
                </a:solidFill>
                <a:latin typeface="Verdana" pitchFamily="34" charset="0"/>
                <a:ea typeface="Verdana" pitchFamily="34" charset="0"/>
                <a:cs typeface="Verdana" pitchFamily="34" charset="0"/>
              </a:rPr>
              <a:t> Here, first a connection is established and then all packets of the application follow the same route. To understand the above concept, we can also draw an analogy from the real life. Connection oriented service is </a:t>
            </a:r>
            <a:r>
              <a:rPr lang="en-IN" dirty="0" err="1">
                <a:solidFill>
                  <a:srgbClr val="0000CC"/>
                </a:solidFill>
                <a:latin typeface="Verdana" pitchFamily="34" charset="0"/>
                <a:ea typeface="Verdana" pitchFamily="34" charset="0"/>
                <a:cs typeface="Verdana" pitchFamily="34" charset="0"/>
              </a:rPr>
              <a:t>modeled</a:t>
            </a:r>
            <a:r>
              <a:rPr lang="en-IN" dirty="0">
                <a:solidFill>
                  <a:srgbClr val="0000CC"/>
                </a:solidFill>
                <a:latin typeface="Verdana" pitchFamily="34" charset="0"/>
                <a:ea typeface="Verdana" pitchFamily="34" charset="0"/>
                <a:cs typeface="Verdana" pitchFamily="34" charset="0"/>
              </a:rPr>
              <a:t> after the telephone system.</a:t>
            </a:r>
          </a:p>
        </p:txBody>
      </p:sp>
    </p:spTree>
    <p:extLst>
      <p:ext uri="{BB962C8B-B14F-4D97-AF65-F5344CB8AC3E}">
        <p14:creationId xmlns:p14="http://schemas.microsoft.com/office/powerpoint/2010/main" val="18161868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609600"/>
            <a:ext cx="7696200" cy="3970318"/>
          </a:xfrm>
          <a:prstGeom prst="rect">
            <a:avLst/>
          </a:prstGeom>
          <a:noFill/>
        </p:spPr>
        <p:txBody>
          <a:bodyPr wrap="square" rtlCol="0">
            <a:spAutoFit/>
          </a:bodyPr>
          <a:lstStyle/>
          <a:p>
            <a:pPr algn="just">
              <a:lnSpc>
                <a:spcPct val="140000"/>
              </a:lnSpc>
            </a:pPr>
            <a:r>
              <a:rPr lang="en-IN" b="1" dirty="0">
                <a:solidFill>
                  <a:srgbClr val="0000CC"/>
                </a:solidFill>
                <a:latin typeface="Verdana" pitchFamily="34" charset="0"/>
                <a:ea typeface="Verdana" pitchFamily="34" charset="0"/>
                <a:cs typeface="Verdana" pitchFamily="34" charset="0"/>
              </a:rPr>
              <a:t>Congestion Control:</a:t>
            </a:r>
            <a:r>
              <a:rPr lang="en-IN" dirty="0">
                <a:solidFill>
                  <a:srgbClr val="0000CC"/>
                </a:solidFill>
                <a:latin typeface="Verdana" pitchFamily="34" charset="0"/>
                <a:ea typeface="Verdana" pitchFamily="34" charset="0"/>
                <a:cs typeface="Verdana" pitchFamily="34" charset="0"/>
              </a:rPr>
              <a:t> A router can be connected to 4-5 networks. </a:t>
            </a:r>
          </a:p>
          <a:p>
            <a:pPr algn="just">
              <a:lnSpc>
                <a:spcPct val="140000"/>
              </a:lnSpc>
            </a:pPr>
            <a:endParaRPr lang="en-IN" dirty="0">
              <a:solidFill>
                <a:srgbClr val="0000CC"/>
              </a:solidFill>
              <a:latin typeface="Verdana" pitchFamily="34" charset="0"/>
              <a:ea typeface="Verdana" pitchFamily="34" charset="0"/>
              <a:cs typeface="Verdana" pitchFamily="34" charset="0"/>
            </a:endParaRPr>
          </a:p>
          <a:p>
            <a:pPr algn="just">
              <a:lnSpc>
                <a:spcPct val="140000"/>
              </a:lnSpc>
            </a:pPr>
            <a:r>
              <a:rPr lang="en-IN" dirty="0">
                <a:solidFill>
                  <a:srgbClr val="0000CC"/>
                </a:solidFill>
                <a:latin typeface="Verdana" pitchFamily="34" charset="0"/>
                <a:ea typeface="Verdana" pitchFamily="34" charset="0"/>
                <a:cs typeface="Verdana" pitchFamily="34" charset="0"/>
              </a:rPr>
              <a:t>The control of such congestion is also a function of the network layer. </a:t>
            </a:r>
          </a:p>
          <a:p>
            <a:pPr algn="just">
              <a:lnSpc>
                <a:spcPct val="140000"/>
              </a:lnSpc>
            </a:pPr>
            <a:endParaRPr lang="en-IN" dirty="0">
              <a:solidFill>
                <a:srgbClr val="0000CC"/>
              </a:solidFill>
              <a:latin typeface="Verdana" pitchFamily="34" charset="0"/>
              <a:ea typeface="Verdana" pitchFamily="34" charset="0"/>
              <a:cs typeface="Verdana" pitchFamily="34" charset="0"/>
            </a:endParaRPr>
          </a:p>
          <a:p>
            <a:pPr algn="just">
              <a:lnSpc>
                <a:spcPct val="140000"/>
              </a:lnSpc>
            </a:pPr>
            <a:r>
              <a:rPr lang="en-IN" dirty="0">
                <a:solidFill>
                  <a:srgbClr val="0000CC"/>
                </a:solidFill>
                <a:latin typeface="Verdana" pitchFamily="34" charset="0"/>
                <a:ea typeface="Verdana" pitchFamily="34" charset="0"/>
                <a:cs typeface="Verdana" pitchFamily="34" charset="0"/>
              </a:rPr>
              <a:t>Other issues related with this layer are:</a:t>
            </a:r>
          </a:p>
          <a:p>
            <a:pPr marL="1200150" lvl="2" indent="-285750" algn="just">
              <a:lnSpc>
                <a:spcPct val="140000"/>
              </a:lnSpc>
              <a:buFont typeface="Wingdings" pitchFamily="2" charset="2"/>
              <a:buChar char="v"/>
            </a:pPr>
            <a:r>
              <a:rPr lang="en-IN" dirty="0">
                <a:solidFill>
                  <a:srgbClr val="0000CC"/>
                </a:solidFill>
                <a:latin typeface="Verdana" pitchFamily="34" charset="0"/>
                <a:ea typeface="Verdana" pitchFamily="34" charset="0"/>
                <a:cs typeface="Verdana" pitchFamily="34" charset="0"/>
              </a:rPr>
              <a:t>Transmission time</a:t>
            </a:r>
          </a:p>
          <a:p>
            <a:pPr marL="1200150" lvl="2" indent="-285750" algn="just">
              <a:lnSpc>
                <a:spcPct val="140000"/>
              </a:lnSpc>
              <a:buFont typeface="Wingdings" pitchFamily="2" charset="2"/>
              <a:buChar char="v"/>
            </a:pPr>
            <a:r>
              <a:rPr lang="en-IN" dirty="0">
                <a:solidFill>
                  <a:srgbClr val="0000CC"/>
                </a:solidFill>
                <a:latin typeface="Verdana" pitchFamily="34" charset="0"/>
                <a:ea typeface="Verdana" pitchFamily="34" charset="0"/>
                <a:cs typeface="Verdana" pitchFamily="34" charset="0"/>
              </a:rPr>
              <a:t>Delays</a:t>
            </a:r>
          </a:p>
          <a:p>
            <a:pPr marL="1200150" lvl="2" indent="-285750" algn="just">
              <a:lnSpc>
                <a:spcPct val="140000"/>
              </a:lnSpc>
              <a:buFont typeface="Wingdings" pitchFamily="2" charset="2"/>
              <a:buChar char="v"/>
            </a:pPr>
            <a:r>
              <a:rPr lang="en-IN" dirty="0">
                <a:solidFill>
                  <a:srgbClr val="0000CC"/>
                </a:solidFill>
                <a:latin typeface="Verdana" pitchFamily="34" charset="0"/>
                <a:ea typeface="Verdana" pitchFamily="34" charset="0"/>
                <a:cs typeface="Verdana" pitchFamily="34" charset="0"/>
              </a:rPr>
              <a:t>Jittering</a:t>
            </a:r>
          </a:p>
        </p:txBody>
      </p:sp>
      <p:sp>
        <p:nvSpPr>
          <p:cNvPr id="2" name="Slide Number Placeholder 1"/>
          <p:cNvSpPr>
            <a:spLocks noGrp="1"/>
          </p:cNvSpPr>
          <p:nvPr>
            <p:ph type="sldNum" sz="quarter" idx="12"/>
          </p:nvPr>
        </p:nvSpPr>
        <p:spPr/>
        <p:txBody>
          <a:bodyPr/>
          <a:lstStyle/>
          <a:p>
            <a:fld id="{B6F15528-21DE-4FAA-801E-634DDDAF4B2B}" type="slidenum">
              <a:rPr lang="en-US" smtClean="0"/>
              <a:pPr/>
              <a:t>42</a:t>
            </a:fld>
            <a:endParaRPr lang="en-US"/>
          </a:p>
        </p:txBody>
      </p:sp>
    </p:spTree>
    <p:extLst>
      <p:ext uri="{BB962C8B-B14F-4D97-AF65-F5344CB8AC3E}">
        <p14:creationId xmlns:p14="http://schemas.microsoft.com/office/powerpoint/2010/main" val="26078931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609600"/>
            <a:ext cx="7696200" cy="3582519"/>
          </a:xfrm>
          <a:prstGeom prst="rect">
            <a:avLst/>
          </a:prstGeom>
          <a:noFill/>
        </p:spPr>
        <p:txBody>
          <a:bodyPr wrap="square" rtlCol="0">
            <a:spAutoFit/>
          </a:bodyPr>
          <a:lstStyle/>
          <a:p>
            <a:pPr algn="just">
              <a:lnSpc>
                <a:spcPct val="140000"/>
              </a:lnSpc>
            </a:pPr>
            <a:r>
              <a:rPr lang="en-IN" b="1" dirty="0">
                <a:solidFill>
                  <a:srgbClr val="0000CC"/>
                </a:solidFill>
                <a:latin typeface="Verdana" pitchFamily="34" charset="0"/>
                <a:ea typeface="Verdana" pitchFamily="34" charset="0"/>
                <a:cs typeface="Verdana" pitchFamily="34" charset="0"/>
              </a:rPr>
              <a:t>Internetworking:</a:t>
            </a:r>
            <a:r>
              <a:rPr lang="en-IN" dirty="0">
                <a:solidFill>
                  <a:srgbClr val="0000CC"/>
                </a:solidFill>
                <a:latin typeface="Verdana" pitchFamily="34" charset="0"/>
                <a:ea typeface="Verdana" pitchFamily="34" charset="0"/>
                <a:cs typeface="Verdana" pitchFamily="34" charset="0"/>
              </a:rPr>
              <a:t> </a:t>
            </a:r>
          </a:p>
          <a:p>
            <a:pPr algn="just">
              <a:lnSpc>
                <a:spcPct val="140000"/>
              </a:lnSpc>
            </a:pPr>
            <a:r>
              <a:rPr lang="en-IN" dirty="0">
                <a:solidFill>
                  <a:srgbClr val="0000CC"/>
                </a:solidFill>
                <a:latin typeface="Verdana" pitchFamily="34" charset="0"/>
                <a:ea typeface="Verdana" pitchFamily="34" charset="0"/>
                <a:cs typeface="Verdana" pitchFamily="34" charset="0"/>
              </a:rPr>
              <a:t>Multiple networks that act as one large network</a:t>
            </a:r>
          </a:p>
          <a:p>
            <a:pPr algn="just">
              <a:lnSpc>
                <a:spcPct val="140000"/>
              </a:lnSpc>
            </a:pPr>
            <a:r>
              <a:rPr lang="en-IN" dirty="0">
                <a:solidFill>
                  <a:srgbClr val="0000CC"/>
                </a:solidFill>
                <a:latin typeface="Verdana" pitchFamily="34" charset="0"/>
                <a:ea typeface="Verdana" pitchFamily="34" charset="0"/>
                <a:cs typeface="Verdana" pitchFamily="34" charset="0"/>
              </a:rPr>
              <a:t>Connected by networking hardware such as routers, switches, and bridges. </a:t>
            </a:r>
          </a:p>
          <a:p>
            <a:pPr algn="just">
              <a:lnSpc>
                <a:spcPct val="140000"/>
              </a:lnSpc>
            </a:pPr>
            <a:endParaRPr lang="en-IN" dirty="0">
              <a:solidFill>
                <a:srgbClr val="0000CC"/>
              </a:solidFill>
              <a:latin typeface="Verdana" pitchFamily="34" charset="0"/>
              <a:ea typeface="Verdana" pitchFamily="34" charset="0"/>
              <a:cs typeface="Verdana" pitchFamily="34" charset="0"/>
            </a:endParaRPr>
          </a:p>
          <a:p>
            <a:pPr algn="just">
              <a:lnSpc>
                <a:spcPct val="140000"/>
              </a:lnSpc>
            </a:pPr>
            <a:r>
              <a:rPr lang="en-IN" dirty="0">
                <a:solidFill>
                  <a:srgbClr val="0000CC"/>
                </a:solidFill>
                <a:latin typeface="Verdana" pitchFamily="34" charset="0"/>
                <a:ea typeface="Verdana" pitchFamily="34" charset="0"/>
                <a:cs typeface="Verdana" pitchFamily="34" charset="0"/>
              </a:rPr>
              <a:t>A solution born of three networking problems: </a:t>
            </a:r>
          </a:p>
          <a:p>
            <a:pPr marL="742950" lvl="1" indent="-285750" algn="just">
              <a:lnSpc>
                <a:spcPct val="140000"/>
              </a:lnSpc>
              <a:buFont typeface="Wingdings" pitchFamily="2" charset="2"/>
              <a:buChar char="§"/>
            </a:pPr>
            <a:r>
              <a:rPr lang="en-IN" dirty="0">
                <a:solidFill>
                  <a:srgbClr val="0000CC"/>
                </a:solidFill>
                <a:latin typeface="Verdana" pitchFamily="34" charset="0"/>
                <a:ea typeface="Verdana" pitchFamily="34" charset="0"/>
                <a:cs typeface="Verdana" pitchFamily="34" charset="0"/>
              </a:rPr>
              <a:t>Isolated LANs, </a:t>
            </a:r>
          </a:p>
          <a:p>
            <a:pPr marL="742950" lvl="1" indent="-285750" algn="just">
              <a:lnSpc>
                <a:spcPct val="140000"/>
              </a:lnSpc>
              <a:buFont typeface="Wingdings" pitchFamily="2" charset="2"/>
              <a:buChar char="§"/>
            </a:pPr>
            <a:r>
              <a:rPr lang="en-IN" dirty="0">
                <a:solidFill>
                  <a:srgbClr val="0000CC"/>
                </a:solidFill>
                <a:latin typeface="Verdana" pitchFamily="34" charset="0"/>
                <a:ea typeface="Verdana" pitchFamily="34" charset="0"/>
                <a:cs typeface="Verdana" pitchFamily="34" charset="0"/>
              </a:rPr>
              <a:t>Duplication of resources, and </a:t>
            </a:r>
          </a:p>
          <a:p>
            <a:pPr marL="742950" lvl="1" indent="-285750" algn="just">
              <a:lnSpc>
                <a:spcPct val="140000"/>
              </a:lnSpc>
              <a:buFont typeface="Wingdings" pitchFamily="2" charset="2"/>
              <a:buChar char="§"/>
            </a:pPr>
            <a:r>
              <a:rPr lang="en-IN" dirty="0">
                <a:solidFill>
                  <a:srgbClr val="0000CC"/>
                </a:solidFill>
                <a:latin typeface="Verdana" pitchFamily="34" charset="0"/>
                <a:ea typeface="Verdana" pitchFamily="34" charset="0"/>
                <a:cs typeface="Verdana" pitchFamily="34" charset="0"/>
              </a:rPr>
              <a:t>Lack of a centralized network management system.</a:t>
            </a:r>
          </a:p>
        </p:txBody>
      </p:sp>
      <p:sp>
        <p:nvSpPr>
          <p:cNvPr id="2" name="Slide Number Placeholder 1"/>
          <p:cNvSpPr>
            <a:spLocks noGrp="1"/>
          </p:cNvSpPr>
          <p:nvPr>
            <p:ph type="sldNum" sz="quarter" idx="12"/>
          </p:nvPr>
        </p:nvSpPr>
        <p:spPr/>
        <p:txBody>
          <a:bodyPr/>
          <a:lstStyle/>
          <a:p>
            <a:fld id="{B6F15528-21DE-4FAA-801E-634DDDAF4B2B}" type="slidenum">
              <a:rPr lang="en-US" smtClean="0"/>
              <a:pPr/>
              <a:t>43</a:t>
            </a:fld>
            <a:endParaRPr lang="en-US"/>
          </a:p>
        </p:txBody>
      </p:sp>
    </p:spTree>
    <p:extLst>
      <p:ext uri="{BB962C8B-B14F-4D97-AF65-F5344CB8AC3E}">
        <p14:creationId xmlns:p14="http://schemas.microsoft.com/office/powerpoint/2010/main" val="26078931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7755" y="914400"/>
            <a:ext cx="7696200" cy="818814"/>
          </a:xfrm>
          <a:prstGeom prst="rect">
            <a:avLst/>
          </a:prstGeom>
          <a:noFill/>
        </p:spPr>
        <p:txBody>
          <a:bodyPr wrap="square" rtlCol="0">
            <a:spAutoFit/>
          </a:bodyPr>
          <a:lstStyle/>
          <a:p>
            <a:pPr algn="just">
              <a:lnSpc>
                <a:spcPct val="140000"/>
              </a:lnSpc>
            </a:pPr>
            <a:r>
              <a:rPr lang="en-IN" dirty="0">
                <a:solidFill>
                  <a:srgbClr val="0000CC"/>
                </a:solidFill>
                <a:latin typeface="Verdana" pitchFamily="34" charset="0"/>
                <a:ea typeface="Verdana" pitchFamily="34" charset="0"/>
                <a:cs typeface="Verdana" pitchFamily="34" charset="0"/>
              </a:rPr>
              <a:t>Network Layer does not guarantee that the packet will reach its intended destination. There are no reliability guarantees.</a:t>
            </a:r>
          </a:p>
        </p:txBody>
      </p:sp>
      <p:sp>
        <p:nvSpPr>
          <p:cNvPr id="2" name="Slide Number Placeholder 1"/>
          <p:cNvSpPr>
            <a:spLocks noGrp="1"/>
          </p:cNvSpPr>
          <p:nvPr>
            <p:ph type="sldNum" sz="quarter" idx="12"/>
          </p:nvPr>
        </p:nvSpPr>
        <p:spPr/>
        <p:txBody>
          <a:bodyPr/>
          <a:lstStyle/>
          <a:p>
            <a:fld id="{B6F15528-21DE-4FAA-801E-634DDDAF4B2B}" type="slidenum">
              <a:rPr lang="en-US" smtClean="0"/>
              <a:pPr/>
              <a:t>44</a:t>
            </a:fld>
            <a:endParaRPr lang="en-US"/>
          </a:p>
        </p:txBody>
      </p:sp>
    </p:spTree>
    <p:extLst>
      <p:ext uri="{BB962C8B-B14F-4D97-AF65-F5344CB8AC3E}">
        <p14:creationId xmlns:p14="http://schemas.microsoft.com/office/powerpoint/2010/main" val="26078931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378767"/>
            <a:ext cx="7696200" cy="461665"/>
          </a:xfrm>
          <a:prstGeom prst="rect">
            <a:avLst/>
          </a:prstGeom>
          <a:noFill/>
        </p:spPr>
        <p:txBody>
          <a:bodyPr wrap="square" rtlCol="0">
            <a:spAutoFit/>
          </a:bodyPr>
          <a:lstStyle/>
          <a:p>
            <a:pPr algn="ctr"/>
            <a:r>
              <a:rPr lang="en-US" sz="2400" b="1" dirty="0">
                <a:solidFill>
                  <a:srgbClr val="0000CC"/>
                </a:solidFill>
                <a:latin typeface="Verdana" pitchFamily="34" charset="0"/>
                <a:ea typeface="Verdana" pitchFamily="34" charset="0"/>
                <a:cs typeface="Verdana" pitchFamily="34" charset="0"/>
              </a:rPr>
              <a:t>Internetworking</a:t>
            </a:r>
            <a:endParaRPr lang="en-IN" sz="2400" b="1" dirty="0">
              <a:solidFill>
                <a:srgbClr val="0000CC"/>
              </a:solidFill>
              <a:latin typeface="Verdana" pitchFamily="34" charset="0"/>
              <a:ea typeface="Verdana" pitchFamily="34" charset="0"/>
              <a:cs typeface="Verdana" pitchFamily="34" charset="0"/>
            </a:endParaRPr>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8071"/>
          <a:stretch/>
        </p:blipFill>
        <p:spPr bwMode="auto">
          <a:xfrm>
            <a:off x="742879" y="1066800"/>
            <a:ext cx="7943921" cy="4800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45</a:t>
            </a:fld>
            <a:endParaRPr lang="en-US"/>
          </a:p>
        </p:txBody>
      </p:sp>
    </p:spTree>
    <p:extLst>
      <p:ext uri="{BB962C8B-B14F-4D97-AF65-F5344CB8AC3E}">
        <p14:creationId xmlns:p14="http://schemas.microsoft.com/office/powerpoint/2010/main" val="26078931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609600"/>
            <a:ext cx="7696200" cy="4013406"/>
          </a:xfrm>
          <a:prstGeom prst="rect">
            <a:avLst/>
          </a:prstGeom>
          <a:noFill/>
        </p:spPr>
        <p:txBody>
          <a:bodyPr wrap="square" rtlCol="0">
            <a:spAutoFit/>
          </a:bodyPr>
          <a:lstStyle/>
          <a:p>
            <a:pPr algn="ctr">
              <a:lnSpc>
                <a:spcPct val="140000"/>
              </a:lnSpc>
            </a:pPr>
            <a:r>
              <a:rPr lang="en-IN" sz="2000" b="1" dirty="0">
                <a:solidFill>
                  <a:srgbClr val="C00000"/>
                </a:solidFill>
                <a:latin typeface="Verdana" pitchFamily="34" charset="0"/>
                <a:ea typeface="Verdana" pitchFamily="34" charset="0"/>
                <a:cs typeface="Verdana" pitchFamily="34" charset="0"/>
              </a:rPr>
              <a:t>Transport Layer</a:t>
            </a:r>
          </a:p>
          <a:p>
            <a:pPr algn="just">
              <a:lnSpc>
                <a:spcPct val="140000"/>
              </a:lnSpc>
            </a:pPr>
            <a:endParaRPr lang="en-IN" b="1" dirty="0">
              <a:solidFill>
                <a:srgbClr val="0000CC"/>
              </a:solidFill>
              <a:latin typeface="Verdana" pitchFamily="34" charset="0"/>
              <a:ea typeface="Verdana" pitchFamily="34" charset="0"/>
              <a:cs typeface="Verdana" pitchFamily="34" charset="0"/>
            </a:endParaRPr>
          </a:p>
          <a:p>
            <a:pPr algn="just">
              <a:lnSpc>
                <a:spcPct val="140000"/>
              </a:lnSpc>
            </a:pPr>
            <a:r>
              <a:rPr lang="en-IN" b="1" dirty="0">
                <a:solidFill>
                  <a:srgbClr val="0000CC"/>
                </a:solidFill>
                <a:latin typeface="Verdana" pitchFamily="34" charset="0"/>
                <a:ea typeface="Verdana" pitchFamily="34" charset="0"/>
                <a:cs typeface="Verdana" pitchFamily="34" charset="0"/>
              </a:rPr>
              <a:t>Multiplexing / </a:t>
            </a:r>
            <a:r>
              <a:rPr lang="en-IN" b="1" dirty="0" err="1">
                <a:solidFill>
                  <a:srgbClr val="0000CC"/>
                </a:solidFill>
                <a:latin typeface="Verdana" pitchFamily="34" charset="0"/>
                <a:ea typeface="Verdana" pitchFamily="34" charset="0"/>
                <a:cs typeface="Verdana" pitchFamily="34" charset="0"/>
              </a:rPr>
              <a:t>Demultiplexing</a:t>
            </a:r>
            <a:r>
              <a:rPr lang="en-IN" b="1" dirty="0">
                <a:solidFill>
                  <a:srgbClr val="0000CC"/>
                </a:solidFill>
                <a:latin typeface="Verdana" pitchFamily="34" charset="0"/>
                <a:ea typeface="Verdana" pitchFamily="34" charset="0"/>
                <a:cs typeface="Verdana" pitchFamily="34" charset="0"/>
              </a:rPr>
              <a:t> :</a:t>
            </a:r>
            <a:r>
              <a:rPr lang="en-IN" dirty="0">
                <a:solidFill>
                  <a:srgbClr val="0000CC"/>
                </a:solidFill>
                <a:latin typeface="Verdana" pitchFamily="34" charset="0"/>
                <a:ea typeface="Verdana" pitchFamily="34" charset="0"/>
                <a:cs typeface="Verdana" pitchFamily="34" charset="0"/>
              </a:rPr>
              <a:t> Normally the transport layer will create distinct network connection for each transport connection required by the session layer. </a:t>
            </a:r>
          </a:p>
          <a:p>
            <a:pPr algn="just">
              <a:lnSpc>
                <a:spcPct val="140000"/>
              </a:lnSpc>
            </a:pPr>
            <a:endParaRPr lang="en-IN" dirty="0">
              <a:solidFill>
                <a:srgbClr val="0000CC"/>
              </a:solidFill>
              <a:latin typeface="Verdana" pitchFamily="34" charset="0"/>
              <a:ea typeface="Verdana" pitchFamily="34" charset="0"/>
              <a:cs typeface="Verdana" pitchFamily="34" charset="0"/>
            </a:endParaRPr>
          </a:p>
          <a:p>
            <a:pPr algn="just">
              <a:lnSpc>
                <a:spcPct val="140000"/>
              </a:lnSpc>
            </a:pPr>
            <a:r>
              <a:rPr lang="en-IN" dirty="0">
                <a:solidFill>
                  <a:srgbClr val="0000CC"/>
                </a:solidFill>
                <a:latin typeface="Verdana" pitchFamily="34" charset="0"/>
                <a:ea typeface="Verdana" pitchFamily="34" charset="0"/>
                <a:cs typeface="Verdana" pitchFamily="34" charset="0"/>
              </a:rPr>
              <a:t>The transport layer may either create multiple network connections (to improve </a:t>
            </a:r>
            <a:r>
              <a:rPr lang="en-IN" b="1" dirty="0">
                <a:solidFill>
                  <a:srgbClr val="0000CC"/>
                </a:solidFill>
                <a:latin typeface="Verdana" pitchFamily="34" charset="0"/>
                <a:ea typeface="Verdana" pitchFamily="34" charset="0"/>
                <a:cs typeface="Verdana" pitchFamily="34" charset="0"/>
              </a:rPr>
              <a:t>throughput</a:t>
            </a:r>
            <a:r>
              <a:rPr lang="en-IN" dirty="0">
                <a:solidFill>
                  <a:srgbClr val="0000CC"/>
                </a:solidFill>
                <a:latin typeface="Verdana" pitchFamily="34" charset="0"/>
                <a:ea typeface="Verdana" pitchFamily="34" charset="0"/>
                <a:cs typeface="Verdana" pitchFamily="34" charset="0"/>
              </a:rPr>
              <a:t>) or it may </a:t>
            </a:r>
            <a:r>
              <a:rPr lang="en-IN" b="1" dirty="0">
                <a:solidFill>
                  <a:srgbClr val="0000CC"/>
                </a:solidFill>
                <a:latin typeface="Verdana" pitchFamily="34" charset="0"/>
                <a:ea typeface="Verdana" pitchFamily="34" charset="0"/>
                <a:cs typeface="Verdana" pitchFamily="34" charset="0"/>
              </a:rPr>
              <a:t>multiplex</a:t>
            </a:r>
            <a:r>
              <a:rPr lang="en-IN" dirty="0">
                <a:solidFill>
                  <a:srgbClr val="0000CC"/>
                </a:solidFill>
                <a:latin typeface="Verdana" pitchFamily="34" charset="0"/>
                <a:ea typeface="Verdana" pitchFamily="34" charset="0"/>
                <a:cs typeface="Verdana" pitchFamily="34" charset="0"/>
              </a:rPr>
              <a:t> several transport connections onto the same network connection (because creating and maintaining networks may be expensive). </a:t>
            </a:r>
          </a:p>
        </p:txBody>
      </p:sp>
      <p:sp>
        <p:nvSpPr>
          <p:cNvPr id="2" name="Slide Number Placeholder 1"/>
          <p:cNvSpPr>
            <a:spLocks noGrp="1"/>
          </p:cNvSpPr>
          <p:nvPr>
            <p:ph type="sldNum" sz="quarter" idx="12"/>
          </p:nvPr>
        </p:nvSpPr>
        <p:spPr/>
        <p:txBody>
          <a:bodyPr/>
          <a:lstStyle/>
          <a:p>
            <a:fld id="{B6F15528-21DE-4FAA-801E-634DDDAF4B2B}" type="slidenum">
              <a:rPr lang="en-US" smtClean="0"/>
              <a:pPr/>
              <a:t>46</a:t>
            </a:fld>
            <a:endParaRPr lang="en-US"/>
          </a:p>
        </p:txBody>
      </p:sp>
    </p:spTree>
    <p:extLst>
      <p:ext uri="{BB962C8B-B14F-4D97-AF65-F5344CB8AC3E}">
        <p14:creationId xmlns:p14="http://schemas.microsoft.com/office/powerpoint/2010/main" val="26078931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9600" y="609600"/>
            <a:ext cx="7696200" cy="2419124"/>
          </a:xfrm>
          <a:prstGeom prst="rect">
            <a:avLst/>
          </a:prstGeom>
          <a:noFill/>
        </p:spPr>
        <p:txBody>
          <a:bodyPr wrap="square" rtlCol="0">
            <a:spAutoFit/>
          </a:bodyPr>
          <a:lstStyle/>
          <a:p>
            <a:pPr algn="just">
              <a:lnSpc>
                <a:spcPct val="140000"/>
              </a:lnSpc>
            </a:pPr>
            <a:r>
              <a:rPr lang="en-IN" b="1" dirty="0" err="1">
                <a:solidFill>
                  <a:srgbClr val="0000CC"/>
                </a:solidFill>
                <a:latin typeface="Verdana" pitchFamily="34" charset="0"/>
                <a:ea typeface="Verdana" pitchFamily="34" charset="0"/>
                <a:cs typeface="Verdana" pitchFamily="34" charset="0"/>
              </a:rPr>
              <a:t>Demultiplexing</a:t>
            </a:r>
            <a:r>
              <a:rPr lang="en-IN" dirty="0">
                <a:solidFill>
                  <a:srgbClr val="0000CC"/>
                </a:solidFill>
                <a:latin typeface="Verdana" pitchFamily="34" charset="0"/>
                <a:ea typeface="Verdana" pitchFamily="34" charset="0"/>
                <a:cs typeface="Verdana" pitchFamily="34" charset="0"/>
              </a:rPr>
              <a:t> will be required at the receiving end. </a:t>
            </a:r>
          </a:p>
          <a:p>
            <a:pPr algn="just">
              <a:lnSpc>
                <a:spcPct val="140000"/>
              </a:lnSpc>
            </a:pPr>
            <a:endParaRPr lang="en-IN" dirty="0">
              <a:solidFill>
                <a:srgbClr val="0000CC"/>
              </a:solidFill>
              <a:latin typeface="Verdana" pitchFamily="34" charset="0"/>
              <a:ea typeface="Verdana" pitchFamily="34" charset="0"/>
              <a:cs typeface="Verdana" pitchFamily="34" charset="0"/>
            </a:endParaRPr>
          </a:p>
          <a:p>
            <a:pPr algn="just">
              <a:lnSpc>
                <a:spcPct val="140000"/>
              </a:lnSpc>
            </a:pPr>
            <a:r>
              <a:rPr lang="en-IN" dirty="0">
                <a:solidFill>
                  <a:srgbClr val="0000CC"/>
                </a:solidFill>
                <a:latin typeface="Verdana" pitchFamily="34" charset="0"/>
                <a:ea typeface="Verdana" pitchFamily="34" charset="0"/>
                <a:cs typeface="Verdana" pitchFamily="34" charset="0"/>
              </a:rPr>
              <a:t>A point to note here is that communication is always carried out between two processes and not between two machines. </a:t>
            </a:r>
          </a:p>
          <a:p>
            <a:pPr algn="just">
              <a:lnSpc>
                <a:spcPct val="140000"/>
              </a:lnSpc>
            </a:pPr>
            <a:endParaRPr lang="en-IN" dirty="0">
              <a:solidFill>
                <a:srgbClr val="0000CC"/>
              </a:solidFill>
              <a:latin typeface="Verdana" pitchFamily="34" charset="0"/>
              <a:ea typeface="Verdana" pitchFamily="34" charset="0"/>
              <a:cs typeface="Verdana" pitchFamily="34" charset="0"/>
            </a:endParaRPr>
          </a:p>
          <a:p>
            <a:pPr algn="just">
              <a:lnSpc>
                <a:spcPct val="140000"/>
              </a:lnSpc>
            </a:pPr>
            <a:r>
              <a:rPr lang="en-IN" dirty="0">
                <a:solidFill>
                  <a:srgbClr val="0000CC"/>
                </a:solidFill>
                <a:latin typeface="Verdana" pitchFamily="34" charset="0"/>
                <a:ea typeface="Verdana" pitchFamily="34" charset="0"/>
                <a:cs typeface="Verdana" pitchFamily="34" charset="0"/>
              </a:rPr>
              <a:t>This is also known as </a:t>
            </a:r>
            <a:r>
              <a:rPr lang="en-IN" b="1" dirty="0">
                <a:solidFill>
                  <a:srgbClr val="0000CC"/>
                </a:solidFill>
                <a:latin typeface="Verdana" pitchFamily="34" charset="0"/>
                <a:ea typeface="Verdana" pitchFamily="34" charset="0"/>
                <a:cs typeface="Verdana" pitchFamily="34" charset="0"/>
              </a:rPr>
              <a:t>process-to-process communication</a:t>
            </a:r>
            <a:r>
              <a:rPr lang="en-IN" dirty="0">
                <a:solidFill>
                  <a:srgbClr val="0000CC"/>
                </a:solidFill>
                <a:latin typeface="Verdana" pitchFamily="34" charset="0"/>
                <a:ea typeface="Verdana" pitchFamily="34" charset="0"/>
                <a:cs typeface="Verdana" pitchFamily="34" charset="0"/>
              </a:rPr>
              <a:t>. </a:t>
            </a:r>
          </a:p>
        </p:txBody>
      </p:sp>
      <p:sp>
        <p:nvSpPr>
          <p:cNvPr id="2" name="Slide Number Placeholder 1"/>
          <p:cNvSpPr>
            <a:spLocks noGrp="1"/>
          </p:cNvSpPr>
          <p:nvPr>
            <p:ph type="sldNum" sz="quarter" idx="12"/>
          </p:nvPr>
        </p:nvSpPr>
        <p:spPr/>
        <p:txBody>
          <a:bodyPr/>
          <a:lstStyle/>
          <a:p>
            <a:fld id="{B6F15528-21DE-4FAA-801E-634DDDAF4B2B}" type="slidenum">
              <a:rPr lang="en-US" smtClean="0"/>
              <a:pPr/>
              <a:t>47</a:t>
            </a:fld>
            <a:endParaRPr lang="en-US"/>
          </a:p>
        </p:txBody>
      </p:sp>
      <p:sp>
        <p:nvSpPr>
          <p:cNvPr id="4" name="TextBox 3"/>
          <p:cNvSpPr txBox="1"/>
          <p:nvPr/>
        </p:nvSpPr>
        <p:spPr>
          <a:xfrm>
            <a:off x="609600" y="3505200"/>
            <a:ext cx="7696200" cy="431015"/>
          </a:xfrm>
          <a:prstGeom prst="rect">
            <a:avLst/>
          </a:prstGeom>
          <a:noFill/>
        </p:spPr>
        <p:txBody>
          <a:bodyPr wrap="square" rtlCol="0">
            <a:spAutoFit/>
          </a:bodyPr>
          <a:lstStyle/>
          <a:p>
            <a:pPr algn="just">
              <a:lnSpc>
                <a:spcPct val="140000"/>
              </a:lnSpc>
            </a:pPr>
            <a:r>
              <a:rPr lang="en-IN" b="1" dirty="0">
                <a:solidFill>
                  <a:srgbClr val="0000CC"/>
                </a:solidFill>
                <a:latin typeface="Verdana" pitchFamily="34" charset="0"/>
                <a:ea typeface="Verdana" pitchFamily="34" charset="0"/>
                <a:cs typeface="Verdana" pitchFamily="34" charset="0"/>
              </a:rPr>
              <a:t>Fragmentation and Re-assembly</a:t>
            </a:r>
            <a:endParaRPr lang="en-IN" dirty="0">
              <a:solidFill>
                <a:srgbClr val="0000CC"/>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6078931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533400" y="533400"/>
            <a:ext cx="7972425" cy="4648200"/>
          </a:xfrm>
          <a:prstGeom prst="rect">
            <a:avLst/>
          </a:prstGeom>
          <a:ln w="9525">
            <a:solidFill>
              <a:schemeClr val="tx1"/>
            </a:solidFill>
            <a:miter lim="800000"/>
            <a:headEnd/>
            <a:tailEnd/>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a:extLst>
            <a:ext uri="{909E8E84-426E-40DD-AFC4-6F175D3DCCD1}">
              <a14:hiddenFill xmlns:a14="http://schemas.microsoft.com/office/drawing/2010/main">
                <a:solidFill>
                  <a:schemeClr val="accent1"/>
                </a:solidFill>
              </a14:hiddenFill>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48</a:t>
            </a:fld>
            <a:endParaRPr lang="en-US"/>
          </a:p>
        </p:txBody>
      </p:sp>
    </p:spTree>
    <p:extLst>
      <p:ext uri="{BB962C8B-B14F-4D97-AF65-F5344CB8AC3E}">
        <p14:creationId xmlns:p14="http://schemas.microsoft.com/office/powerpoint/2010/main" val="26078931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609600"/>
            <a:ext cx="7696200" cy="3582519"/>
          </a:xfrm>
          <a:prstGeom prst="rect">
            <a:avLst/>
          </a:prstGeom>
          <a:noFill/>
        </p:spPr>
        <p:txBody>
          <a:bodyPr wrap="square" rtlCol="0">
            <a:spAutoFit/>
          </a:bodyPr>
          <a:lstStyle/>
          <a:p>
            <a:pPr algn="just">
              <a:lnSpc>
                <a:spcPct val="140000"/>
              </a:lnSpc>
            </a:pPr>
            <a:r>
              <a:rPr lang="en-IN" b="1" dirty="0">
                <a:solidFill>
                  <a:srgbClr val="0000CC"/>
                </a:solidFill>
                <a:latin typeface="Verdana" pitchFamily="34" charset="0"/>
                <a:ea typeface="Verdana" pitchFamily="34" charset="0"/>
                <a:cs typeface="Verdana" pitchFamily="34" charset="0"/>
              </a:rPr>
              <a:t>Types of service :</a:t>
            </a:r>
            <a:r>
              <a:rPr lang="en-IN" dirty="0">
                <a:solidFill>
                  <a:srgbClr val="0000CC"/>
                </a:solidFill>
                <a:latin typeface="Verdana" pitchFamily="34" charset="0"/>
                <a:ea typeface="Verdana" pitchFamily="34" charset="0"/>
                <a:cs typeface="Verdana" pitchFamily="34" charset="0"/>
              </a:rPr>
              <a:t> The service may be perfectly reliable, or may be reliable within certain tolerances or may not be reliable at all. </a:t>
            </a:r>
          </a:p>
          <a:p>
            <a:pPr algn="just">
              <a:lnSpc>
                <a:spcPct val="140000"/>
              </a:lnSpc>
            </a:pPr>
            <a:endParaRPr lang="en-IN" dirty="0">
              <a:solidFill>
                <a:srgbClr val="0000CC"/>
              </a:solidFill>
              <a:latin typeface="Verdana" pitchFamily="34" charset="0"/>
              <a:ea typeface="Verdana" pitchFamily="34" charset="0"/>
              <a:cs typeface="Verdana" pitchFamily="34" charset="0"/>
            </a:endParaRPr>
          </a:p>
          <a:p>
            <a:pPr algn="just">
              <a:lnSpc>
                <a:spcPct val="140000"/>
              </a:lnSpc>
            </a:pPr>
            <a:r>
              <a:rPr lang="en-IN" dirty="0">
                <a:solidFill>
                  <a:srgbClr val="0000CC"/>
                </a:solidFill>
                <a:latin typeface="Verdana" pitchFamily="34" charset="0"/>
                <a:ea typeface="Verdana" pitchFamily="34" charset="0"/>
                <a:cs typeface="Verdana" pitchFamily="34" charset="0"/>
              </a:rPr>
              <a:t>The message may or may not be received in the order in which it was sent. </a:t>
            </a:r>
          </a:p>
          <a:p>
            <a:pPr algn="just">
              <a:lnSpc>
                <a:spcPct val="140000"/>
              </a:lnSpc>
            </a:pPr>
            <a:endParaRPr lang="en-IN" dirty="0">
              <a:solidFill>
                <a:srgbClr val="0000CC"/>
              </a:solidFill>
              <a:latin typeface="Verdana" pitchFamily="34" charset="0"/>
              <a:ea typeface="Verdana" pitchFamily="34" charset="0"/>
              <a:cs typeface="Verdana" pitchFamily="34" charset="0"/>
            </a:endParaRPr>
          </a:p>
          <a:p>
            <a:pPr algn="just">
              <a:lnSpc>
                <a:spcPct val="140000"/>
              </a:lnSpc>
            </a:pPr>
            <a:r>
              <a:rPr lang="en-IN" dirty="0">
                <a:solidFill>
                  <a:srgbClr val="0000CC"/>
                </a:solidFill>
                <a:latin typeface="Verdana" pitchFamily="34" charset="0"/>
                <a:ea typeface="Verdana" pitchFamily="34" charset="0"/>
                <a:cs typeface="Verdana" pitchFamily="34" charset="0"/>
              </a:rPr>
              <a:t>The decision regarding the type of service to be provided is taken at the time when the connection is established. </a:t>
            </a:r>
          </a:p>
        </p:txBody>
      </p:sp>
      <p:sp>
        <p:nvSpPr>
          <p:cNvPr id="2" name="Slide Number Placeholder 1"/>
          <p:cNvSpPr>
            <a:spLocks noGrp="1"/>
          </p:cNvSpPr>
          <p:nvPr>
            <p:ph type="sldNum" sz="quarter" idx="12"/>
          </p:nvPr>
        </p:nvSpPr>
        <p:spPr/>
        <p:txBody>
          <a:bodyPr/>
          <a:lstStyle/>
          <a:p>
            <a:fld id="{B6F15528-21DE-4FAA-801E-634DDDAF4B2B}" type="slidenum">
              <a:rPr lang="en-US" smtClean="0"/>
              <a:pPr/>
              <a:t>49</a:t>
            </a:fld>
            <a:endParaRPr lang="en-US"/>
          </a:p>
        </p:txBody>
      </p:sp>
    </p:spTree>
    <p:extLst>
      <p:ext uri="{BB962C8B-B14F-4D97-AF65-F5344CB8AC3E}">
        <p14:creationId xmlns:p14="http://schemas.microsoft.com/office/powerpoint/2010/main" val="2607893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609600"/>
            <a:ext cx="7696200" cy="4413516"/>
          </a:xfrm>
          <a:prstGeom prst="rect">
            <a:avLst/>
          </a:prstGeom>
          <a:noFill/>
        </p:spPr>
        <p:txBody>
          <a:bodyPr wrap="square" rtlCol="0">
            <a:spAutoFit/>
          </a:bodyPr>
          <a:lstStyle/>
          <a:p>
            <a:pPr algn="just">
              <a:lnSpc>
                <a:spcPct val="130000"/>
              </a:lnSpc>
            </a:pPr>
            <a:r>
              <a:rPr lang="en-US" b="1" dirty="0">
                <a:solidFill>
                  <a:srgbClr val="0000CC"/>
                </a:solidFill>
                <a:latin typeface="Verdana" pitchFamily="34" charset="0"/>
                <a:ea typeface="Verdana" pitchFamily="34" charset="0"/>
                <a:cs typeface="Verdana" pitchFamily="34" charset="0"/>
              </a:rPr>
              <a:t>Network Architecture</a:t>
            </a:r>
            <a:endParaRPr lang="en-IN" dirty="0">
              <a:solidFill>
                <a:srgbClr val="0000CC"/>
              </a:solidFill>
              <a:latin typeface="Verdana" pitchFamily="34" charset="0"/>
              <a:ea typeface="Verdana" pitchFamily="34" charset="0"/>
              <a:cs typeface="Verdana" pitchFamily="34" charset="0"/>
            </a:endParaRPr>
          </a:p>
          <a:p>
            <a:pPr algn="just">
              <a:lnSpc>
                <a:spcPct val="130000"/>
              </a:lnSpc>
            </a:pPr>
            <a:r>
              <a:rPr lang="en-US" dirty="0">
                <a:solidFill>
                  <a:srgbClr val="0000CC"/>
                </a:solidFill>
                <a:latin typeface="Verdana" pitchFamily="34" charset="0"/>
                <a:ea typeface="Verdana" pitchFamily="34" charset="0"/>
                <a:cs typeface="Verdana" pitchFamily="34" charset="0"/>
              </a:rPr>
              <a:t>Modern computer networks are designed in a highly structured way. </a:t>
            </a:r>
          </a:p>
          <a:p>
            <a:pPr algn="just">
              <a:lnSpc>
                <a:spcPct val="130000"/>
              </a:lnSpc>
            </a:pPr>
            <a:endParaRPr lang="en-US" dirty="0">
              <a:solidFill>
                <a:srgbClr val="0000CC"/>
              </a:solidFill>
              <a:latin typeface="Verdana" pitchFamily="34" charset="0"/>
              <a:ea typeface="Verdana" pitchFamily="34" charset="0"/>
              <a:cs typeface="Verdana" pitchFamily="34" charset="0"/>
            </a:endParaRPr>
          </a:p>
          <a:p>
            <a:pPr algn="just">
              <a:lnSpc>
                <a:spcPct val="130000"/>
              </a:lnSpc>
            </a:pPr>
            <a:r>
              <a:rPr lang="en-US" b="1" dirty="0">
                <a:solidFill>
                  <a:srgbClr val="0000CC"/>
                </a:solidFill>
                <a:latin typeface="Verdana" pitchFamily="34" charset="0"/>
                <a:ea typeface="Verdana" pitchFamily="34" charset="0"/>
                <a:cs typeface="Verdana" pitchFamily="34" charset="0"/>
              </a:rPr>
              <a:t>Protocol Hierarchies</a:t>
            </a:r>
            <a:endParaRPr lang="en-IN" dirty="0">
              <a:solidFill>
                <a:srgbClr val="0000CC"/>
              </a:solidFill>
              <a:latin typeface="Verdana" pitchFamily="34" charset="0"/>
              <a:ea typeface="Verdana" pitchFamily="34" charset="0"/>
              <a:cs typeface="Verdana" pitchFamily="34" charset="0"/>
            </a:endParaRPr>
          </a:p>
          <a:p>
            <a:pPr algn="just">
              <a:lnSpc>
                <a:spcPct val="130000"/>
              </a:lnSpc>
            </a:pPr>
            <a:r>
              <a:rPr lang="en-US" dirty="0">
                <a:solidFill>
                  <a:srgbClr val="0000CC"/>
                </a:solidFill>
                <a:latin typeface="Verdana" pitchFamily="34" charset="0"/>
                <a:ea typeface="Verdana" pitchFamily="34" charset="0"/>
                <a:cs typeface="Verdana" pitchFamily="34" charset="0"/>
              </a:rPr>
              <a:t>To reduce their design complexity, most networks are organized as a series of layers or levels, each one built upon its predecessor.</a:t>
            </a:r>
          </a:p>
          <a:p>
            <a:pPr algn="just">
              <a:lnSpc>
                <a:spcPct val="130000"/>
              </a:lnSpc>
            </a:pPr>
            <a:endParaRPr lang="en-US" dirty="0">
              <a:solidFill>
                <a:srgbClr val="0000CC"/>
              </a:solidFill>
              <a:latin typeface="Verdana" pitchFamily="34" charset="0"/>
              <a:ea typeface="Verdana" pitchFamily="34" charset="0"/>
              <a:cs typeface="Verdana" pitchFamily="34" charset="0"/>
            </a:endParaRPr>
          </a:p>
          <a:p>
            <a:pPr algn="just">
              <a:lnSpc>
                <a:spcPct val="130000"/>
              </a:lnSpc>
            </a:pPr>
            <a:r>
              <a:rPr lang="en-US" dirty="0">
                <a:solidFill>
                  <a:srgbClr val="0000CC"/>
                </a:solidFill>
                <a:latin typeface="Verdana" pitchFamily="34" charset="0"/>
                <a:ea typeface="Verdana" pitchFamily="34" charset="0"/>
                <a:cs typeface="Verdana" pitchFamily="34" charset="0"/>
              </a:rPr>
              <a:t>The number of layers, name, content, and function of each layer differs from network to network. </a:t>
            </a:r>
          </a:p>
          <a:p>
            <a:pPr algn="just">
              <a:lnSpc>
                <a:spcPct val="130000"/>
              </a:lnSpc>
            </a:pPr>
            <a:endParaRPr lang="en-US" dirty="0">
              <a:solidFill>
                <a:srgbClr val="0000CC"/>
              </a:solidFill>
              <a:latin typeface="Verdana" pitchFamily="34" charset="0"/>
              <a:ea typeface="Verdana" pitchFamily="34" charset="0"/>
              <a:cs typeface="Verdana" pitchFamily="34" charset="0"/>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11086866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50</a:t>
            </a:fld>
            <a:endParaRPr lang="en-US"/>
          </a:p>
        </p:txBody>
      </p:sp>
      <p:sp>
        <p:nvSpPr>
          <p:cNvPr id="5" name="TextBox 4"/>
          <p:cNvSpPr txBox="1"/>
          <p:nvPr/>
        </p:nvSpPr>
        <p:spPr>
          <a:xfrm>
            <a:off x="609600" y="609600"/>
            <a:ext cx="7696200" cy="1643527"/>
          </a:xfrm>
          <a:prstGeom prst="rect">
            <a:avLst/>
          </a:prstGeom>
          <a:noFill/>
        </p:spPr>
        <p:txBody>
          <a:bodyPr wrap="square" rtlCol="0">
            <a:spAutoFit/>
          </a:bodyPr>
          <a:lstStyle/>
          <a:p>
            <a:pPr algn="just">
              <a:lnSpc>
                <a:spcPct val="140000"/>
              </a:lnSpc>
            </a:pPr>
            <a:r>
              <a:rPr lang="en-IN" b="1" dirty="0">
                <a:solidFill>
                  <a:srgbClr val="0000CC"/>
                </a:solidFill>
                <a:latin typeface="Verdana" pitchFamily="34" charset="0"/>
                <a:ea typeface="Verdana" pitchFamily="34" charset="0"/>
                <a:cs typeface="Verdana" pitchFamily="34" charset="0"/>
              </a:rPr>
              <a:t>Error Control :</a:t>
            </a:r>
            <a:r>
              <a:rPr lang="en-IN" dirty="0">
                <a:solidFill>
                  <a:srgbClr val="0000CC"/>
                </a:solidFill>
                <a:latin typeface="Verdana" pitchFamily="34" charset="0"/>
                <a:ea typeface="Verdana" pitchFamily="34" charset="0"/>
                <a:cs typeface="Verdana" pitchFamily="34" charset="0"/>
              </a:rPr>
              <a:t> If reliable service is provided then error detection and error recovery operations are also performed. </a:t>
            </a:r>
          </a:p>
          <a:p>
            <a:pPr algn="just">
              <a:lnSpc>
                <a:spcPct val="140000"/>
              </a:lnSpc>
            </a:pPr>
            <a:endParaRPr lang="en-IN" dirty="0">
              <a:solidFill>
                <a:srgbClr val="0000CC"/>
              </a:solidFill>
              <a:latin typeface="Verdana" pitchFamily="34" charset="0"/>
              <a:ea typeface="Verdana" pitchFamily="34" charset="0"/>
              <a:cs typeface="Verdana" pitchFamily="34" charset="0"/>
            </a:endParaRPr>
          </a:p>
          <a:p>
            <a:pPr algn="just">
              <a:lnSpc>
                <a:spcPct val="140000"/>
              </a:lnSpc>
            </a:pPr>
            <a:r>
              <a:rPr lang="en-IN" dirty="0">
                <a:solidFill>
                  <a:srgbClr val="0000CC"/>
                </a:solidFill>
                <a:latin typeface="Verdana" pitchFamily="34" charset="0"/>
                <a:ea typeface="Verdana" pitchFamily="34" charset="0"/>
                <a:cs typeface="Verdana" pitchFamily="34" charset="0"/>
              </a:rPr>
              <a:t>It provides error control mechanism on </a:t>
            </a:r>
            <a:r>
              <a:rPr lang="en-IN" b="1" dirty="0">
                <a:solidFill>
                  <a:srgbClr val="0000CC"/>
                </a:solidFill>
                <a:latin typeface="Verdana" pitchFamily="34" charset="0"/>
                <a:ea typeface="Verdana" pitchFamily="34" charset="0"/>
                <a:cs typeface="Verdana" pitchFamily="34" charset="0"/>
              </a:rPr>
              <a:t>end to end</a:t>
            </a:r>
            <a:r>
              <a:rPr lang="en-IN" dirty="0">
                <a:solidFill>
                  <a:srgbClr val="0000CC"/>
                </a:solidFill>
                <a:latin typeface="Verdana" pitchFamily="34" charset="0"/>
                <a:ea typeface="Verdana" pitchFamily="34" charset="0"/>
                <a:cs typeface="Verdana" pitchFamily="34" charset="0"/>
              </a:rPr>
              <a:t> basis. </a:t>
            </a:r>
          </a:p>
        </p:txBody>
      </p:sp>
    </p:spTree>
    <p:extLst>
      <p:ext uri="{BB962C8B-B14F-4D97-AF65-F5344CB8AC3E}">
        <p14:creationId xmlns:p14="http://schemas.microsoft.com/office/powerpoint/2010/main" val="18161868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9600" y="609600"/>
            <a:ext cx="7696200" cy="3859518"/>
          </a:xfrm>
          <a:prstGeom prst="rect">
            <a:avLst/>
          </a:prstGeom>
          <a:noFill/>
        </p:spPr>
        <p:txBody>
          <a:bodyPr wrap="square" rtlCol="0">
            <a:spAutoFit/>
          </a:bodyPr>
          <a:lstStyle/>
          <a:p>
            <a:pPr algn="just">
              <a:lnSpc>
                <a:spcPct val="140000"/>
              </a:lnSpc>
            </a:pPr>
            <a:r>
              <a:rPr lang="en-IN" b="1" dirty="0">
                <a:solidFill>
                  <a:srgbClr val="0000CC"/>
                </a:solidFill>
                <a:latin typeface="Verdana" pitchFamily="34" charset="0"/>
                <a:ea typeface="Verdana" pitchFamily="34" charset="0"/>
                <a:cs typeface="Verdana" pitchFamily="34" charset="0"/>
              </a:rPr>
              <a:t>Flow Control :</a:t>
            </a:r>
            <a:r>
              <a:rPr lang="en-IN" dirty="0">
                <a:solidFill>
                  <a:srgbClr val="0000CC"/>
                </a:solidFill>
                <a:latin typeface="Verdana" pitchFamily="34" charset="0"/>
                <a:ea typeface="Verdana" pitchFamily="34" charset="0"/>
                <a:cs typeface="Verdana" pitchFamily="34" charset="0"/>
              </a:rPr>
              <a:t> A fast host cannot keep pace with a slow one. Hence, this is a mechanism to regulate the flow of information. </a:t>
            </a:r>
          </a:p>
          <a:p>
            <a:pPr algn="just">
              <a:lnSpc>
                <a:spcPct val="140000"/>
              </a:lnSpc>
            </a:pPr>
            <a:endParaRPr lang="en-IN" b="1" dirty="0">
              <a:solidFill>
                <a:srgbClr val="0000CC"/>
              </a:solidFill>
              <a:latin typeface="Verdana" pitchFamily="34" charset="0"/>
              <a:ea typeface="Verdana" pitchFamily="34" charset="0"/>
              <a:cs typeface="Verdana" pitchFamily="34" charset="0"/>
            </a:endParaRPr>
          </a:p>
          <a:p>
            <a:pPr algn="just">
              <a:lnSpc>
                <a:spcPct val="140000"/>
              </a:lnSpc>
            </a:pPr>
            <a:r>
              <a:rPr lang="en-IN" b="1" dirty="0">
                <a:solidFill>
                  <a:srgbClr val="0000CC"/>
                </a:solidFill>
                <a:latin typeface="Verdana" pitchFamily="34" charset="0"/>
                <a:ea typeface="Verdana" pitchFamily="34" charset="0"/>
                <a:cs typeface="Verdana" pitchFamily="34" charset="0"/>
              </a:rPr>
              <a:t>Connection Establishment / Release :</a:t>
            </a:r>
            <a:r>
              <a:rPr lang="en-IN" dirty="0">
                <a:solidFill>
                  <a:srgbClr val="0000CC"/>
                </a:solidFill>
                <a:latin typeface="Verdana" pitchFamily="34" charset="0"/>
                <a:ea typeface="Verdana" pitchFamily="34" charset="0"/>
                <a:cs typeface="Verdana" pitchFamily="34" charset="0"/>
              </a:rPr>
              <a:t> The transport layer also establishes and releases the connection across the network. </a:t>
            </a:r>
          </a:p>
          <a:p>
            <a:pPr algn="just">
              <a:lnSpc>
                <a:spcPct val="140000"/>
              </a:lnSpc>
            </a:pPr>
            <a:endParaRPr lang="en-IN" dirty="0">
              <a:solidFill>
                <a:srgbClr val="0000CC"/>
              </a:solidFill>
              <a:latin typeface="Verdana" pitchFamily="34" charset="0"/>
              <a:ea typeface="Verdana" pitchFamily="34" charset="0"/>
              <a:cs typeface="Verdana" pitchFamily="34" charset="0"/>
            </a:endParaRPr>
          </a:p>
          <a:p>
            <a:pPr algn="just">
              <a:lnSpc>
                <a:spcPct val="140000"/>
              </a:lnSpc>
            </a:pPr>
            <a:r>
              <a:rPr lang="en-IN" dirty="0">
                <a:solidFill>
                  <a:srgbClr val="0000CC"/>
                </a:solidFill>
                <a:latin typeface="Verdana" pitchFamily="34" charset="0"/>
                <a:ea typeface="Verdana" pitchFamily="34" charset="0"/>
                <a:cs typeface="Verdana" pitchFamily="34" charset="0"/>
              </a:rPr>
              <a:t>This requires some sort of naming mechanism so that a process on one machine can indicate with whom it wants to communicate. </a:t>
            </a:r>
          </a:p>
          <a:p>
            <a:endParaRPr lang="en-IN" dirty="0">
              <a:latin typeface="Verdana" pitchFamily="34" charset="0"/>
              <a:ea typeface="Verdana" pitchFamily="34" charset="0"/>
              <a:cs typeface="Verdana" pitchFamily="34" charset="0"/>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51</a:t>
            </a:fld>
            <a:endParaRPr lang="en-US"/>
          </a:p>
        </p:txBody>
      </p:sp>
    </p:spTree>
    <p:extLst>
      <p:ext uri="{BB962C8B-B14F-4D97-AF65-F5344CB8AC3E}">
        <p14:creationId xmlns:p14="http://schemas.microsoft.com/office/powerpoint/2010/main" val="26078931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609600"/>
            <a:ext cx="7696200" cy="3625608"/>
          </a:xfrm>
          <a:prstGeom prst="rect">
            <a:avLst/>
          </a:prstGeom>
          <a:noFill/>
        </p:spPr>
        <p:txBody>
          <a:bodyPr wrap="square" rtlCol="0">
            <a:spAutoFit/>
          </a:bodyPr>
          <a:lstStyle/>
          <a:p>
            <a:pPr algn="ctr">
              <a:lnSpc>
                <a:spcPct val="140000"/>
              </a:lnSpc>
            </a:pPr>
            <a:r>
              <a:rPr lang="en-IN" sz="2000" b="1" dirty="0">
                <a:solidFill>
                  <a:srgbClr val="C00000"/>
                </a:solidFill>
                <a:latin typeface="Verdana" pitchFamily="34" charset="0"/>
                <a:ea typeface="Verdana" pitchFamily="34" charset="0"/>
                <a:cs typeface="Verdana" pitchFamily="34" charset="0"/>
              </a:rPr>
              <a:t>Session Layer</a:t>
            </a:r>
          </a:p>
          <a:p>
            <a:pPr algn="just">
              <a:lnSpc>
                <a:spcPct val="140000"/>
              </a:lnSpc>
            </a:pPr>
            <a:r>
              <a:rPr lang="en-IN" dirty="0">
                <a:solidFill>
                  <a:srgbClr val="0000CC"/>
                </a:solidFill>
                <a:latin typeface="Verdana" pitchFamily="34" charset="0"/>
                <a:ea typeface="Verdana" pitchFamily="34" charset="0"/>
                <a:cs typeface="Verdana" pitchFamily="34" charset="0"/>
              </a:rPr>
              <a:t>It deals with the concept of </a:t>
            </a:r>
            <a:r>
              <a:rPr lang="en-IN" b="1" dirty="0">
                <a:solidFill>
                  <a:srgbClr val="0000CC"/>
                </a:solidFill>
                <a:latin typeface="Verdana" pitchFamily="34" charset="0"/>
                <a:ea typeface="Verdana" pitchFamily="34" charset="0"/>
                <a:cs typeface="Verdana" pitchFamily="34" charset="0"/>
              </a:rPr>
              <a:t>Sessions</a:t>
            </a:r>
            <a:r>
              <a:rPr lang="en-IN" dirty="0">
                <a:solidFill>
                  <a:srgbClr val="0000CC"/>
                </a:solidFill>
                <a:latin typeface="Verdana" pitchFamily="34" charset="0"/>
                <a:ea typeface="Verdana" pitchFamily="34" charset="0"/>
                <a:cs typeface="Verdana" pitchFamily="34" charset="0"/>
              </a:rPr>
              <a:t> i.e. when a user logins to a remote server he should be </a:t>
            </a:r>
            <a:r>
              <a:rPr lang="en-IN" b="1" dirty="0">
                <a:solidFill>
                  <a:srgbClr val="0000CC"/>
                </a:solidFill>
                <a:latin typeface="Verdana" pitchFamily="34" charset="0"/>
                <a:ea typeface="Verdana" pitchFamily="34" charset="0"/>
                <a:cs typeface="Verdana" pitchFamily="34" charset="0"/>
              </a:rPr>
              <a:t>authenticated</a:t>
            </a:r>
            <a:r>
              <a:rPr lang="en-IN" dirty="0">
                <a:solidFill>
                  <a:srgbClr val="0000CC"/>
                </a:solidFill>
                <a:latin typeface="Verdana" pitchFamily="34" charset="0"/>
                <a:ea typeface="Verdana" pitchFamily="34" charset="0"/>
                <a:cs typeface="Verdana" pitchFamily="34" charset="0"/>
              </a:rPr>
              <a:t> before getting access to the files and application programs. </a:t>
            </a:r>
          </a:p>
          <a:p>
            <a:pPr algn="just">
              <a:lnSpc>
                <a:spcPct val="140000"/>
              </a:lnSpc>
            </a:pPr>
            <a:endParaRPr lang="en-IN" dirty="0">
              <a:solidFill>
                <a:srgbClr val="0000CC"/>
              </a:solidFill>
              <a:latin typeface="Verdana" pitchFamily="34" charset="0"/>
              <a:ea typeface="Verdana" pitchFamily="34" charset="0"/>
              <a:cs typeface="Verdana" pitchFamily="34" charset="0"/>
            </a:endParaRPr>
          </a:p>
          <a:p>
            <a:pPr algn="just">
              <a:lnSpc>
                <a:spcPct val="140000"/>
              </a:lnSpc>
            </a:pPr>
            <a:r>
              <a:rPr lang="en-IN" dirty="0">
                <a:solidFill>
                  <a:srgbClr val="0000CC"/>
                </a:solidFill>
                <a:latin typeface="Verdana" pitchFamily="34" charset="0"/>
                <a:ea typeface="Verdana" pitchFamily="34" charset="0"/>
                <a:cs typeface="Verdana" pitchFamily="34" charset="0"/>
              </a:rPr>
              <a:t>Establish and maintain sessions. </a:t>
            </a:r>
          </a:p>
          <a:p>
            <a:pPr algn="just">
              <a:lnSpc>
                <a:spcPct val="140000"/>
              </a:lnSpc>
            </a:pPr>
            <a:endParaRPr lang="en-IN" dirty="0">
              <a:solidFill>
                <a:srgbClr val="0000CC"/>
              </a:solidFill>
              <a:latin typeface="Verdana" pitchFamily="34" charset="0"/>
              <a:ea typeface="Verdana" pitchFamily="34" charset="0"/>
              <a:cs typeface="Verdana" pitchFamily="34" charset="0"/>
            </a:endParaRPr>
          </a:p>
          <a:p>
            <a:pPr algn="just">
              <a:lnSpc>
                <a:spcPct val="140000"/>
              </a:lnSpc>
            </a:pPr>
            <a:r>
              <a:rPr lang="en-IN" dirty="0">
                <a:solidFill>
                  <a:srgbClr val="0000CC"/>
                </a:solidFill>
                <a:latin typeface="Verdana" pitchFamily="34" charset="0"/>
                <a:ea typeface="Verdana" pitchFamily="34" charset="0"/>
                <a:cs typeface="Verdana" pitchFamily="34" charset="0"/>
              </a:rPr>
              <a:t>The session layer re-establishes the connection if the session breaks down.</a:t>
            </a:r>
          </a:p>
        </p:txBody>
      </p:sp>
      <p:sp>
        <p:nvSpPr>
          <p:cNvPr id="2" name="Slide Number Placeholder 1"/>
          <p:cNvSpPr>
            <a:spLocks noGrp="1"/>
          </p:cNvSpPr>
          <p:nvPr>
            <p:ph type="sldNum" sz="quarter" idx="12"/>
          </p:nvPr>
        </p:nvSpPr>
        <p:spPr/>
        <p:txBody>
          <a:bodyPr/>
          <a:lstStyle/>
          <a:p>
            <a:fld id="{B6F15528-21DE-4FAA-801E-634DDDAF4B2B}" type="slidenum">
              <a:rPr lang="en-US" smtClean="0"/>
              <a:pPr/>
              <a:t>52</a:t>
            </a:fld>
            <a:endParaRPr lang="en-US"/>
          </a:p>
        </p:txBody>
      </p:sp>
    </p:spTree>
    <p:extLst>
      <p:ext uri="{BB962C8B-B14F-4D97-AF65-F5344CB8AC3E}">
        <p14:creationId xmlns:p14="http://schemas.microsoft.com/office/powerpoint/2010/main" val="26078931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609600"/>
            <a:ext cx="7696200" cy="5133713"/>
          </a:xfrm>
          <a:prstGeom prst="rect">
            <a:avLst/>
          </a:prstGeom>
          <a:noFill/>
        </p:spPr>
        <p:txBody>
          <a:bodyPr wrap="square" rtlCol="0">
            <a:spAutoFit/>
          </a:bodyPr>
          <a:lstStyle/>
          <a:p>
            <a:pPr algn="just">
              <a:lnSpc>
                <a:spcPct val="140000"/>
              </a:lnSpc>
            </a:pPr>
            <a:r>
              <a:rPr lang="en-IN" dirty="0">
                <a:solidFill>
                  <a:srgbClr val="0000CC"/>
                </a:solidFill>
                <a:latin typeface="Verdana" pitchFamily="34" charset="0"/>
                <a:ea typeface="Verdana" pitchFamily="34" charset="0"/>
                <a:cs typeface="Verdana" pitchFamily="34" charset="0"/>
              </a:rPr>
              <a:t>It also ensures that the data transfer starts from where it breaks keeping it transparent to the end user. </a:t>
            </a:r>
          </a:p>
          <a:p>
            <a:pPr algn="just">
              <a:lnSpc>
                <a:spcPct val="140000"/>
              </a:lnSpc>
            </a:pPr>
            <a:endParaRPr lang="en-IN" dirty="0">
              <a:solidFill>
                <a:srgbClr val="0000CC"/>
              </a:solidFill>
              <a:latin typeface="Verdana" pitchFamily="34" charset="0"/>
              <a:ea typeface="Verdana" pitchFamily="34" charset="0"/>
              <a:cs typeface="Verdana" pitchFamily="34" charset="0"/>
            </a:endParaRPr>
          </a:p>
          <a:p>
            <a:pPr algn="just">
              <a:lnSpc>
                <a:spcPct val="140000"/>
              </a:lnSpc>
            </a:pPr>
            <a:r>
              <a:rPr lang="en-IN" dirty="0">
                <a:solidFill>
                  <a:srgbClr val="0000CC"/>
                </a:solidFill>
                <a:latin typeface="Verdana" pitchFamily="34" charset="0"/>
                <a:ea typeface="Verdana" pitchFamily="34" charset="0"/>
                <a:cs typeface="Verdana" pitchFamily="34" charset="0"/>
              </a:rPr>
              <a:t>Example: In case of a session with a database server, this layer introduces </a:t>
            </a:r>
            <a:r>
              <a:rPr lang="en-IN" b="1" dirty="0">
                <a:solidFill>
                  <a:srgbClr val="0000CC"/>
                </a:solidFill>
                <a:latin typeface="Verdana" pitchFamily="34" charset="0"/>
                <a:ea typeface="Verdana" pitchFamily="34" charset="0"/>
                <a:cs typeface="Verdana" pitchFamily="34" charset="0"/>
              </a:rPr>
              <a:t>check points</a:t>
            </a:r>
            <a:r>
              <a:rPr lang="en-IN" dirty="0">
                <a:solidFill>
                  <a:srgbClr val="0000CC"/>
                </a:solidFill>
                <a:latin typeface="Verdana" pitchFamily="34" charset="0"/>
                <a:ea typeface="Verdana" pitchFamily="34" charset="0"/>
                <a:cs typeface="Verdana" pitchFamily="34" charset="0"/>
              </a:rPr>
              <a:t> at various places so that in case the connection is broken and re-established, the transition running on the database is not lost even if the user has not committed. </a:t>
            </a:r>
          </a:p>
          <a:p>
            <a:pPr algn="just">
              <a:lnSpc>
                <a:spcPct val="140000"/>
              </a:lnSpc>
            </a:pPr>
            <a:endParaRPr lang="en-IN" dirty="0">
              <a:solidFill>
                <a:srgbClr val="0000CC"/>
              </a:solidFill>
              <a:latin typeface="Verdana" pitchFamily="34" charset="0"/>
              <a:ea typeface="Verdana" pitchFamily="34" charset="0"/>
              <a:cs typeface="Verdana" pitchFamily="34" charset="0"/>
            </a:endParaRPr>
          </a:p>
          <a:p>
            <a:pPr algn="just">
              <a:lnSpc>
                <a:spcPct val="140000"/>
              </a:lnSpc>
            </a:pPr>
            <a:r>
              <a:rPr lang="en-IN" dirty="0">
                <a:solidFill>
                  <a:srgbClr val="0000CC"/>
                </a:solidFill>
                <a:latin typeface="Verdana" pitchFamily="34" charset="0"/>
                <a:ea typeface="Verdana" pitchFamily="34" charset="0"/>
                <a:cs typeface="Verdana" pitchFamily="34" charset="0"/>
              </a:rPr>
              <a:t>This activity is called </a:t>
            </a:r>
            <a:r>
              <a:rPr lang="en-IN" b="1" dirty="0">
                <a:solidFill>
                  <a:srgbClr val="0000CC"/>
                </a:solidFill>
                <a:latin typeface="Verdana" pitchFamily="34" charset="0"/>
                <a:ea typeface="Verdana" pitchFamily="34" charset="0"/>
                <a:cs typeface="Verdana" pitchFamily="34" charset="0"/>
              </a:rPr>
              <a:t>Synchronization</a:t>
            </a:r>
            <a:r>
              <a:rPr lang="en-IN" dirty="0">
                <a:solidFill>
                  <a:srgbClr val="0000CC"/>
                </a:solidFill>
                <a:latin typeface="Verdana" pitchFamily="34" charset="0"/>
                <a:ea typeface="Verdana" pitchFamily="34" charset="0"/>
                <a:cs typeface="Verdana" pitchFamily="34" charset="0"/>
              </a:rPr>
              <a:t>. </a:t>
            </a:r>
          </a:p>
          <a:p>
            <a:pPr algn="just">
              <a:lnSpc>
                <a:spcPct val="140000"/>
              </a:lnSpc>
            </a:pPr>
            <a:endParaRPr lang="en-IN" dirty="0">
              <a:solidFill>
                <a:srgbClr val="0000CC"/>
              </a:solidFill>
              <a:latin typeface="Verdana" pitchFamily="34" charset="0"/>
              <a:ea typeface="Verdana" pitchFamily="34" charset="0"/>
              <a:cs typeface="Verdana" pitchFamily="34" charset="0"/>
            </a:endParaRPr>
          </a:p>
          <a:p>
            <a:pPr algn="just">
              <a:lnSpc>
                <a:spcPct val="140000"/>
              </a:lnSpc>
            </a:pPr>
            <a:r>
              <a:rPr lang="en-IN" dirty="0">
                <a:solidFill>
                  <a:srgbClr val="0000CC"/>
                </a:solidFill>
                <a:latin typeface="Verdana" pitchFamily="34" charset="0"/>
                <a:ea typeface="Verdana" pitchFamily="34" charset="0"/>
                <a:cs typeface="Verdana" pitchFamily="34" charset="0"/>
              </a:rPr>
              <a:t>Another function of this layer is </a:t>
            </a:r>
            <a:r>
              <a:rPr lang="en-IN" b="1" dirty="0">
                <a:solidFill>
                  <a:srgbClr val="0000CC"/>
                </a:solidFill>
                <a:latin typeface="Verdana" pitchFamily="34" charset="0"/>
                <a:ea typeface="Verdana" pitchFamily="34" charset="0"/>
                <a:cs typeface="Verdana" pitchFamily="34" charset="0"/>
              </a:rPr>
              <a:t>Dialogue Control</a:t>
            </a:r>
            <a:r>
              <a:rPr lang="en-IN" dirty="0">
                <a:solidFill>
                  <a:srgbClr val="0000CC"/>
                </a:solidFill>
                <a:latin typeface="Verdana" pitchFamily="34" charset="0"/>
                <a:ea typeface="Verdana" pitchFamily="34" charset="0"/>
                <a:cs typeface="Verdana" pitchFamily="34" charset="0"/>
              </a:rPr>
              <a:t> which determines whose turn is it to speak in a session. It is useful in video conferencing.</a:t>
            </a:r>
          </a:p>
        </p:txBody>
      </p:sp>
      <p:sp>
        <p:nvSpPr>
          <p:cNvPr id="2" name="Slide Number Placeholder 1"/>
          <p:cNvSpPr>
            <a:spLocks noGrp="1"/>
          </p:cNvSpPr>
          <p:nvPr>
            <p:ph type="sldNum" sz="quarter" idx="12"/>
          </p:nvPr>
        </p:nvSpPr>
        <p:spPr/>
        <p:txBody>
          <a:bodyPr/>
          <a:lstStyle/>
          <a:p>
            <a:fld id="{B6F15528-21DE-4FAA-801E-634DDDAF4B2B}" type="slidenum">
              <a:rPr lang="en-US" smtClean="0"/>
              <a:pPr/>
              <a:t>53</a:t>
            </a:fld>
            <a:endParaRPr lang="en-US"/>
          </a:p>
        </p:txBody>
      </p:sp>
    </p:spTree>
    <p:extLst>
      <p:ext uri="{BB962C8B-B14F-4D97-AF65-F5344CB8AC3E}">
        <p14:creationId xmlns:p14="http://schemas.microsoft.com/office/powerpoint/2010/main" val="26078931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54</a:t>
            </a:fld>
            <a:endParaRPr lang="en-US"/>
          </a:p>
        </p:txBody>
      </p:sp>
      <p:sp>
        <p:nvSpPr>
          <p:cNvPr id="5" name="TextBox 4"/>
          <p:cNvSpPr txBox="1"/>
          <p:nvPr/>
        </p:nvSpPr>
        <p:spPr>
          <a:xfrm>
            <a:off x="609600" y="609600"/>
            <a:ext cx="7696200" cy="1206612"/>
          </a:xfrm>
          <a:prstGeom prst="rect">
            <a:avLst/>
          </a:prstGeom>
          <a:noFill/>
        </p:spPr>
        <p:txBody>
          <a:bodyPr wrap="square" rtlCol="0">
            <a:spAutoFit/>
          </a:bodyPr>
          <a:lstStyle/>
          <a:p>
            <a:pPr algn="just">
              <a:lnSpc>
                <a:spcPct val="140000"/>
              </a:lnSpc>
            </a:pPr>
            <a:r>
              <a:rPr lang="en-IN" dirty="0">
                <a:solidFill>
                  <a:srgbClr val="0000CC"/>
                </a:solidFill>
                <a:latin typeface="Verdana" pitchFamily="34" charset="0"/>
                <a:ea typeface="Verdana" pitchFamily="34" charset="0"/>
                <a:cs typeface="Verdana" pitchFamily="34" charset="0"/>
              </a:rPr>
              <a:t>Another function of this layer is </a:t>
            </a:r>
            <a:r>
              <a:rPr lang="en-IN" b="1" dirty="0">
                <a:solidFill>
                  <a:srgbClr val="0000CC"/>
                </a:solidFill>
                <a:latin typeface="Verdana" pitchFamily="34" charset="0"/>
                <a:ea typeface="Verdana" pitchFamily="34" charset="0"/>
                <a:cs typeface="Verdana" pitchFamily="34" charset="0"/>
              </a:rPr>
              <a:t>Dialogue Control</a:t>
            </a:r>
            <a:r>
              <a:rPr lang="en-IN" dirty="0">
                <a:solidFill>
                  <a:srgbClr val="0000CC"/>
                </a:solidFill>
                <a:latin typeface="Verdana" pitchFamily="34" charset="0"/>
                <a:ea typeface="Verdana" pitchFamily="34" charset="0"/>
                <a:cs typeface="Verdana" pitchFamily="34" charset="0"/>
              </a:rPr>
              <a:t> which determines whose turn is it to speak in a session. It is useful in video conferencing.</a:t>
            </a:r>
          </a:p>
        </p:txBody>
      </p:sp>
    </p:spTree>
    <p:extLst>
      <p:ext uri="{BB962C8B-B14F-4D97-AF65-F5344CB8AC3E}">
        <p14:creationId xmlns:p14="http://schemas.microsoft.com/office/powerpoint/2010/main" val="18161868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609600"/>
            <a:ext cx="7696200" cy="4401205"/>
          </a:xfrm>
          <a:prstGeom prst="rect">
            <a:avLst/>
          </a:prstGeom>
          <a:noFill/>
        </p:spPr>
        <p:txBody>
          <a:bodyPr wrap="square" rtlCol="0">
            <a:spAutoFit/>
          </a:bodyPr>
          <a:lstStyle/>
          <a:p>
            <a:pPr algn="ctr">
              <a:lnSpc>
                <a:spcPct val="140000"/>
              </a:lnSpc>
            </a:pPr>
            <a:r>
              <a:rPr lang="en-IN" sz="2000" b="1" dirty="0">
                <a:solidFill>
                  <a:srgbClr val="C00000"/>
                </a:solidFill>
                <a:latin typeface="Verdana" pitchFamily="34" charset="0"/>
                <a:ea typeface="Verdana" pitchFamily="34" charset="0"/>
                <a:cs typeface="Verdana" pitchFamily="34" charset="0"/>
              </a:rPr>
              <a:t>Presentation Layer</a:t>
            </a:r>
          </a:p>
          <a:p>
            <a:pPr algn="just">
              <a:lnSpc>
                <a:spcPct val="140000"/>
              </a:lnSpc>
            </a:pPr>
            <a:r>
              <a:rPr lang="en-IN" dirty="0">
                <a:solidFill>
                  <a:srgbClr val="0000CC"/>
                </a:solidFill>
                <a:latin typeface="Verdana" pitchFamily="34" charset="0"/>
                <a:ea typeface="Verdana" pitchFamily="34" charset="0"/>
                <a:cs typeface="Verdana" pitchFamily="34" charset="0"/>
              </a:rPr>
              <a:t>Concerned with the syntax and semantics of the information transmitted. </a:t>
            </a:r>
          </a:p>
          <a:p>
            <a:pPr algn="just">
              <a:lnSpc>
                <a:spcPct val="140000"/>
              </a:lnSpc>
            </a:pPr>
            <a:endParaRPr lang="en-IN" dirty="0">
              <a:solidFill>
                <a:srgbClr val="0000CC"/>
              </a:solidFill>
              <a:latin typeface="Verdana" pitchFamily="34" charset="0"/>
              <a:ea typeface="Verdana" pitchFamily="34" charset="0"/>
              <a:cs typeface="Verdana" pitchFamily="34" charset="0"/>
            </a:endParaRPr>
          </a:p>
          <a:p>
            <a:pPr algn="just">
              <a:lnSpc>
                <a:spcPct val="140000"/>
              </a:lnSpc>
            </a:pPr>
            <a:r>
              <a:rPr lang="en-IN" dirty="0">
                <a:solidFill>
                  <a:srgbClr val="0000CC"/>
                </a:solidFill>
                <a:latin typeface="Verdana" pitchFamily="34" charset="0"/>
                <a:ea typeface="Verdana" pitchFamily="34" charset="0"/>
                <a:cs typeface="Verdana" pitchFamily="34" charset="0"/>
              </a:rPr>
              <a:t>Data structures to be exchanged can be defined in abstract way along with standard encoding. </a:t>
            </a:r>
          </a:p>
          <a:p>
            <a:pPr algn="just">
              <a:lnSpc>
                <a:spcPct val="140000"/>
              </a:lnSpc>
            </a:pPr>
            <a:endParaRPr lang="en-IN" dirty="0">
              <a:solidFill>
                <a:srgbClr val="0000CC"/>
              </a:solidFill>
              <a:latin typeface="Verdana" pitchFamily="34" charset="0"/>
              <a:ea typeface="Verdana" pitchFamily="34" charset="0"/>
              <a:cs typeface="Verdana" pitchFamily="34" charset="0"/>
            </a:endParaRPr>
          </a:p>
          <a:p>
            <a:pPr algn="just">
              <a:lnSpc>
                <a:spcPct val="140000"/>
              </a:lnSpc>
            </a:pPr>
            <a:r>
              <a:rPr lang="en-IN" dirty="0">
                <a:solidFill>
                  <a:srgbClr val="0000CC"/>
                </a:solidFill>
                <a:latin typeface="Verdana" pitchFamily="34" charset="0"/>
                <a:ea typeface="Verdana" pitchFamily="34" charset="0"/>
                <a:cs typeface="Verdana" pitchFamily="34" charset="0"/>
              </a:rPr>
              <a:t>It also manages these abstract data structures and allows higher level of data structures to be defined an exchange. </a:t>
            </a:r>
          </a:p>
          <a:p>
            <a:pPr algn="just">
              <a:lnSpc>
                <a:spcPct val="140000"/>
              </a:lnSpc>
            </a:pPr>
            <a:endParaRPr lang="en-IN" dirty="0">
              <a:solidFill>
                <a:srgbClr val="0000CC"/>
              </a:solidFill>
              <a:latin typeface="Verdana" pitchFamily="34" charset="0"/>
              <a:ea typeface="Verdana" pitchFamily="34" charset="0"/>
              <a:cs typeface="Verdana" pitchFamily="34" charset="0"/>
            </a:endParaRPr>
          </a:p>
          <a:p>
            <a:pPr algn="just">
              <a:lnSpc>
                <a:spcPct val="140000"/>
              </a:lnSpc>
            </a:pPr>
            <a:r>
              <a:rPr lang="en-IN" dirty="0">
                <a:solidFill>
                  <a:srgbClr val="0000CC"/>
                </a:solidFill>
                <a:latin typeface="Verdana" pitchFamily="34" charset="0"/>
                <a:ea typeface="Verdana" pitchFamily="34" charset="0"/>
                <a:cs typeface="Verdana" pitchFamily="34" charset="0"/>
              </a:rPr>
              <a:t>It encodes the data in standard agreed way (network format). </a:t>
            </a:r>
          </a:p>
        </p:txBody>
      </p:sp>
      <p:sp>
        <p:nvSpPr>
          <p:cNvPr id="2" name="Slide Number Placeholder 1"/>
          <p:cNvSpPr>
            <a:spLocks noGrp="1"/>
          </p:cNvSpPr>
          <p:nvPr>
            <p:ph type="sldNum" sz="quarter" idx="12"/>
          </p:nvPr>
        </p:nvSpPr>
        <p:spPr/>
        <p:txBody>
          <a:bodyPr/>
          <a:lstStyle/>
          <a:p>
            <a:fld id="{B6F15528-21DE-4FAA-801E-634DDDAF4B2B}" type="slidenum">
              <a:rPr lang="en-US" smtClean="0"/>
              <a:pPr/>
              <a:t>55</a:t>
            </a:fld>
            <a:endParaRPr lang="en-US"/>
          </a:p>
        </p:txBody>
      </p:sp>
    </p:spTree>
    <p:extLst>
      <p:ext uri="{BB962C8B-B14F-4D97-AF65-F5344CB8AC3E}">
        <p14:creationId xmlns:p14="http://schemas.microsoft.com/office/powerpoint/2010/main" val="26078931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609600"/>
            <a:ext cx="7696200" cy="4696799"/>
          </a:xfrm>
          <a:prstGeom prst="rect">
            <a:avLst/>
          </a:prstGeom>
          <a:noFill/>
        </p:spPr>
        <p:txBody>
          <a:bodyPr wrap="square" rtlCol="0">
            <a:spAutoFit/>
          </a:bodyPr>
          <a:lstStyle/>
          <a:p>
            <a:pPr algn="just">
              <a:lnSpc>
                <a:spcPct val="140000"/>
              </a:lnSpc>
            </a:pPr>
            <a:r>
              <a:rPr lang="en-IN" dirty="0">
                <a:latin typeface="Verdana" pitchFamily="34" charset="0"/>
                <a:ea typeface="Verdana" pitchFamily="34" charset="0"/>
                <a:cs typeface="Verdana" pitchFamily="34" charset="0"/>
              </a:rPr>
              <a:t>Suppose there are two machines A and B one follows 'Big Endian' and other 'Little Endian' for data representation. This layer ensures that the data transmitted by one gets converted in the form compatible to other machine. This layer is concerned with the syntax and semantics of the information transmitted. </a:t>
            </a:r>
          </a:p>
          <a:p>
            <a:pPr algn="just">
              <a:lnSpc>
                <a:spcPct val="140000"/>
              </a:lnSpc>
            </a:pPr>
            <a:endParaRPr lang="en-IN" dirty="0">
              <a:latin typeface="Verdana" pitchFamily="34" charset="0"/>
              <a:ea typeface="Verdana" pitchFamily="34" charset="0"/>
              <a:cs typeface="Verdana" pitchFamily="34" charset="0"/>
            </a:endParaRPr>
          </a:p>
          <a:p>
            <a:pPr algn="just">
              <a:lnSpc>
                <a:spcPct val="140000"/>
              </a:lnSpc>
            </a:pPr>
            <a:r>
              <a:rPr lang="en-IN" dirty="0">
                <a:latin typeface="Verdana" pitchFamily="34" charset="0"/>
                <a:ea typeface="Verdana" pitchFamily="34" charset="0"/>
                <a:cs typeface="Verdana" pitchFamily="34" charset="0"/>
              </a:rPr>
              <a:t>In order to make it possible for computers with different data representations to communicate data structures to be exchanged can be defined in abstract way </a:t>
            </a:r>
            <a:r>
              <a:rPr lang="en-IN" dirty="0" err="1">
                <a:latin typeface="Verdana" pitchFamily="34" charset="0"/>
                <a:ea typeface="Verdana" pitchFamily="34" charset="0"/>
                <a:cs typeface="Verdana" pitchFamily="34" charset="0"/>
              </a:rPr>
              <a:t>alongwith</a:t>
            </a:r>
            <a:r>
              <a:rPr lang="en-IN" dirty="0">
                <a:latin typeface="Verdana" pitchFamily="34" charset="0"/>
                <a:ea typeface="Verdana" pitchFamily="34" charset="0"/>
                <a:cs typeface="Verdana" pitchFamily="34" charset="0"/>
              </a:rPr>
              <a:t> standard encoding. It also manages these abstract data </a:t>
            </a:r>
            <a:r>
              <a:rPr lang="en-IN" dirty="0" err="1">
                <a:latin typeface="Verdana" pitchFamily="34" charset="0"/>
                <a:ea typeface="Verdana" pitchFamily="34" charset="0"/>
                <a:cs typeface="Verdana" pitchFamily="34" charset="0"/>
              </a:rPr>
              <a:t>structres</a:t>
            </a:r>
            <a:r>
              <a:rPr lang="en-IN" dirty="0">
                <a:latin typeface="Verdana" pitchFamily="34" charset="0"/>
                <a:ea typeface="Verdana" pitchFamily="34" charset="0"/>
                <a:cs typeface="Verdana" pitchFamily="34" charset="0"/>
              </a:rPr>
              <a:t> and allows higher level of data </a:t>
            </a:r>
            <a:r>
              <a:rPr lang="en-IN" dirty="0" err="1">
                <a:latin typeface="Verdana" pitchFamily="34" charset="0"/>
                <a:ea typeface="Verdana" pitchFamily="34" charset="0"/>
                <a:cs typeface="Verdana" pitchFamily="34" charset="0"/>
              </a:rPr>
              <a:t>structres</a:t>
            </a:r>
            <a:r>
              <a:rPr lang="en-IN" dirty="0">
                <a:latin typeface="Verdana" pitchFamily="34" charset="0"/>
                <a:ea typeface="Verdana" pitchFamily="34" charset="0"/>
                <a:cs typeface="Verdana" pitchFamily="34" charset="0"/>
              </a:rPr>
              <a:t> to be defined an exchange. Other functions include compression, encryption etc.</a:t>
            </a:r>
          </a:p>
        </p:txBody>
      </p:sp>
      <p:sp>
        <p:nvSpPr>
          <p:cNvPr id="2" name="Slide Number Placeholder 1"/>
          <p:cNvSpPr>
            <a:spLocks noGrp="1"/>
          </p:cNvSpPr>
          <p:nvPr>
            <p:ph type="sldNum" sz="quarter" idx="12"/>
          </p:nvPr>
        </p:nvSpPr>
        <p:spPr/>
        <p:txBody>
          <a:bodyPr/>
          <a:lstStyle/>
          <a:p>
            <a:fld id="{B6F15528-21DE-4FAA-801E-634DDDAF4B2B}" type="slidenum">
              <a:rPr lang="en-US" smtClean="0"/>
              <a:pPr/>
              <a:t>56</a:t>
            </a:fld>
            <a:endParaRPr lang="en-US"/>
          </a:p>
        </p:txBody>
      </p:sp>
    </p:spTree>
    <p:extLst>
      <p:ext uri="{BB962C8B-B14F-4D97-AF65-F5344CB8AC3E}">
        <p14:creationId xmlns:p14="http://schemas.microsoft.com/office/powerpoint/2010/main" val="260789316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609600"/>
            <a:ext cx="7696200" cy="369332"/>
          </a:xfrm>
          <a:prstGeom prst="rect">
            <a:avLst/>
          </a:prstGeom>
          <a:noFill/>
        </p:spPr>
        <p:txBody>
          <a:bodyPr wrap="square" rtlCol="0">
            <a:spAutoFit/>
          </a:bodyPr>
          <a:lstStyle/>
          <a:p>
            <a:r>
              <a:rPr lang="en-US" dirty="0">
                <a:latin typeface="Verdana" pitchFamily="34" charset="0"/>
                <a:ea typeface="Verdana" pitchFamily="34" charset="0"/>
                <a:cs typeface="Verdana" pitchFamily="34" charset="0"/>
              </a:rPr>
              <a:t>A</a:t>
            </a:r>
            <a:endParaRPr lang="en-IN" dirty="0">
              <a:latin typeface="Verdana" pitchFamily="34" charset="0"/>
              <a:ea typeface="Verdana" pitchFamily="34" charset="0"/>
              <a:cs typeface="Verdana" pitchFamily="34" charset="0"/>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57</a:t>
            </a:fld>
            <a:endParaRPr lang="en-US"/>
          </a:p>
        </p:txBody>
      </p:sp>
    </p:spTree>
    <p:extLst>
      <p:ext uri="{BB962C8B-B14F-4D97-AF65-F5344CB8AC3E}">
        <p14:creationId xmlns:p14="http://schemas.microsoft.com/office/powerpoint/2010/main" val="181618681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609600"/>
            <a:ext cx="7696200" cy="369332"/>
          </a:xfrm>
          <a:prstGeom prst="rect">
            <a:avLst/>
          </a:prstGeom>
          <a:noFill/>
        </p:spPr>
        <p:txBody>
          <a:bodyPr wrap="square" rtlCol="0">
            <a:spAutoFit/>
          </a:bodyPr>
          <a:lstStyle/>
          <a:p>
            <a:r>
              <a:rPr lang="en-US" dirty="0">
                <a:latin typeface="Verdana" pitchFamily="34" charset="0"/>
                <a:ea typeface="Verdana" pitchFamily="34" charset="0"/>
                <a:cs typeface="Verdana" pitchFamily="34" charset="0"/>
              </a:rPr>
              <a:t>A</a:t>
            </a:r>
            <a:endParaRPr lang="en-IN" dirty="0">
              <a:latin typeface="Verdana" pitchFamily="34" charset="0"/>
              <a:ea typeface="Verdana" pitchFamily="34" charset="0"/>
              <a:cs typeface="Verdana" pitchFamily="34" charset="0"/>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58</a:t>
            </a:fld>
            <a:endParaRPr lang="en-US"/>
          </a:p>
        </p:txBody>
      </p:sp>
    </p:spTree>
    <p:extLst>
      <p:ext uri="{BB962C8B-B14F-4D97-AF65-F5344CB8AC3E}">
        <p14:creationId xmlns:p14="http://schemas.microsoft.com/office/powerpoint/2010/main" val="181618681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609600"/>
            <a:ext cx="7696200" cy="4745915"/>
          </a:xfrm>
          <a:prstGeom prst="rect">
            <a:avLst/>
          </a:prstGeom>
          <a:noFill/>
        </p:spPr>
        <p:txBody>
          <a:bodyPr wrap="square" rtlCol="0">
            <a:spAutoFit/>
          </a:bodyPr>
          <a:lstStyle/>
          <a:p>
            <a:pPr algn="just">
              <a:lnSpc>
                <a:spcPct val="140000"/>
              </a:lnSpc>
            </a:pPr>
            <a:r>
              <a:rPr lang="en-IN" b="1" dirty="0">
                <a:latin typeface="Verdana" pitchFamily="34" charset="0"/>
                <a:ea typeface="Verdana" pitchFamily="34" charset="0"/>
                <a:cs typeface="Verdana" pitchFamily="34" charset="0"/>
              </a:rPr>
              <a:t>Application Layer</a:t>
            </a:r>
          </a:p>
          <a:p>
            <a:pPr algn="just">
              <a:lnSpc>
                <a:spcPct val="140000"/>
              </a:lnSpc>
            </a:pPr>
            <a:r>
              <a:rPr lang="en-IN" dirty="0">
                <a:latin typeface="Verdana" pitchFamily="34" charset="0"/>
                <a:ea typeface="Verdana" pitchFamily="34" charset="0"/>
                <a:cs typeface="Verdana" pitchFamily="34" charset="0"/>
              </a:rPr>
              <a:t>The seventh layer contains the application protocols with which the user gains access to the network. The choice of which specific protocols and their associated functions are to be used at the application level is up to the individual user. Thus the boundary between the presentation layer and the application layer represents a separation of the protocols imposed by the network designers from those being selected and implemented by the network users.</a:t>
            </a:r>
          </a:p>
          <a:p>
            <a:pPr algn="just">
              <a:lnSpc>
                <a:spcPct val="140000"/>
              </a:lnSpc>
            </a:pPr>
            <a:endParaRPr lang="en-IN" dirty="0">
              <a:latin typeface="Verdana" pitchFamily="34" charset="0"/>
              <a:ea typeface="Verdana" pitchFamily="34" charset="0"/>
              <a:cs typeface="Verdana" pitchFamily="34" charset="0"/>
            </a:endParaRPr>
          </a:p>
          <a:p>
            <a:pPr algn="just">
              <a:lnSpc>
                <a:spcPct val="140000"/>
              </a:lnSpc>
            </a:pPr>
            <a:r>
              <a:rPr lang="en-IN" dirty="0">
                <a:latin typeface="Verdana" pitchFamily="34" charset="0"/>
                <a:ea typeface="Verdana" pitchFamily="34" charset="0"/>
                <a:cs typeface="Verdana" pitchFamily="34" charset="0"/>
              </a:rPr>
              <a:t>For example commonly used protocols are HTTP(for web browsing), FTP(for file transfer) etc.</a:t>
            </a:r>
          </a:p>
        </p:txBody>
      </p:sp>
      <p:sp>
        <p:nvSpPr>
          <p:cNvPr id="2" name="Slide Number Placeholder 1"/>
          <p:cNvSpPr>
            <a:spLocks noGrp="1"/>
          </p:cNvSpPr>
          <p:nvPr>
            <p:ph type="sldNum" sz="quarter" idx="12"/>
          </p:nvPr>
        </p:nvSpPr>
        <p:spPr/>
        <p:txBody>
          <a:bodyPr/>
          <a:lstStyle/>
          <a:p>
            <a:fld id="{B6F15528-21DE-4FAA-801E-634DDDAF4B2B}" type="slidenum">
              <a:rPr lang="en-US" smtClean="0"/>
              <a:pPr/>
              <a:t>59</a:t>
            </a:fld>
            <a:endParaRPr lang="en-US"/>
          </a:p>
        </p:txBody>
      </p:sp>
    </p:spTree>
    <p:extLst>
      <p:ext uri="{BB962C8B-B14F-4D97-AF65-F5344CB8AC3E}">
        <p14:creationId xmlns:p14="http://schemas.microsoft.com/office/powerpoint/2010/main" val="2607893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609600"/>
            <a:ext cx="7696200" cy="3333220"/>
          </a:xfrm>
          <a:prstGeom prst="rect">
            <a:avLst/>
          </a:prstGeom>
          <a:noFill/>
        </p:spPr>
        <p:txBody>
          <a:bodyPr wrap="square" rtlCol="0">
            <a:spAutoFit/>
          </a:bodyPr>
          <a:lstStyle/>
          <a:p>
            <a:pPr algn="just">
              <a:lnSpc>
                <a:spcPct val="130000"/>
              </a:lnSpc>
            </a:pPr>
            <a:r>
              <a:rPr lang="en-US" dirty="0">
                <a:solidFill>
                  <a:srgbClr val="0000CC"/>
                </a:solidFill>
                <a:latin typeface="Verdana" pitchFamily="34" charset="0"/>
                <a:ea typeface="Verdana" pitchFamily="34" charset="0"/>
                <a:cs typeface="Verdana" pitchFamily="34" charset="0"/>
              </a:rPr>
              <a:t>In all networks, the purpose of each layer is to offer certain services to the higher layers, shielding those layers from details of how the offered services are actually implemented.</a:t>
            </a:r>
          </a:p>
          <a:p>
            <a:pPr algn="just">
              <a:lnSpc>
                <a:spcPct val="130000"/>
              </a:lnSpc>
            </a:pPr>
            <a:endParaRPr lang="en-US" dirty="0">
              <a:solidFill>
                <a:srgbClr val="0000CC"/>
              </a:solidFill>
              <a:latin typeface="Verdana" pitchFamily="34" charset="0"/>
              <a:ea typeface="Verdana" pitchFamily="34" charset="0"/>
              <a:cs typeface="Verdana" pitchFamily="34" charset="0"/>
            </a:endParaRPr>
          </a:p>
          <a:p>
            <a:pPr algn="just">
              <a:lnSpc>
                <a:spcPct val="130000"/>
              </a:lnSpc>
            </a:pPr>
            <a:r>
              <a:rPr lang="en-US" dirty="0">
                <a:solidFill>
                  <a:srgbClr val="0000CC"/>
                </a:solidFill>
                <a:latin typeface="Verdana" pitchFamily="34" charset="0"/>
                <a:ea typeface="Verdana" pitchFamily="34" charset="0"/>
                <a:cs typeface="Verdana" pitchFamily="34" charset="0"/>
              </a:rPr>
              <a:t>Layer n on one machine carries on a conversation with layer n on another machine. </a:t>
            </a:r>
          </a:p>
          <a:p>
            <a:pPr algn="just">
              <a:lnSpc>
                <a:spcPct val="130000"/>
              </a:lnSpc>
            </a:pPr>
            <a:endParaRPr lang="en-US" dirty="0">
              <a:solidFill>
                <a:srgbClr val="0000CC"/>
              </a:solidFill>
              <a:latin typeface="Verdana" pitchFamily="34" charset="0"/>
              <a:ea typeface="Verdana" pitchFamily="34" charset="0"/>
              <a:cs typeface="Verdana" pitchFamily="34" charset="0"/>
            </a:endParaRPr>
          </a:p>
          <a:p>
            <a:pPr algn="just">
              <a:lnSpc>
                <a:spcPct val="130000"/>
              </a:lnSpc>
            </a:pPr>
            <a:r>
              <a:rPr lang="en-US" dirty="0">
                <a:solidFill>
                  <a:srgbClr val="0000CC"/>
                </a:solidFill>
                <a:latin typeface="Verdana" pitchFamily="34" charset="0"/>
                <a:ea typeface="Verdana" pitchFamily="34" charset="0"/>
                <a:cs typeface="Verdana" pitchFamily="34" charset="0"/>
              </a:rPr>
              <a:t>The rules and conventions used in this conversation are collectively known as the </a:t>
            </a:r>
            <a:r>
              <a:rPr lang="en-US" b="1" dirty="0">
                <a:solidFill>
                  <a:srgbClr val="0000CC"/>
                </a:solidFill>
                <a:latin typeface="Verdana" pitchFamily="34" charset="0"/>
                <a:ea typeface="Verdana" pitchFamily="34" charset="0"/>
                <a:cs typeface="Verdana" pitchFamily="34" charset="0"/>
              </a:rPr>
              <a:t>Layer n protocol</a:t>
            </a:r>
            <a:r>
              <a:rPr lang="en-US" dirty="0">
                <a:solidFill>
                  <a:srgbClr val="0000CC"/>
                </a:solidFill>
                <a:latin typeface="Verdana" pitchFamily="34" charset="0"/>
                <a:ea typeface="Verdana" pitchFamily="34" charset="0"/>
                <a:cs typeface="Verdana" pitchFamily="34" charset="0"/>
              </a:rPr>
              <a:t>.</a:t>
            </a:r>
          </a:p>
        </p:txBody>
      </p:sp>
      <p:sp>
        <p:nvSpPr>
          <p:cNvPr id="2" name="Slide Number Placeholder 1"/>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214881770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249367"/>
            <a:ext cx="7696200" cy="400110"/>
          </a:xfrm>
          <a:prstGeom prst="rect">
            <a:avLst/>
          </a:prstGeom>
          <a:noFill/>
        </p:spPr>
        <p:txBody>
          <a:bodyPr wrap="square" rtlCol="0">
            <a:spAutoFit/>
          </a:bodyPr>
          <a:lstStyle/>
          <a:p>
            <a:pPr algn="ctr"/>
            <a:r>
              <a:rPr lang="en-US" sz="2000" b="1" dirty="0">
                <a:solidFill>
                  <a:srgbClr val="C00000"/>
                </a:solidFill>
                <a:latin typeface="Verdana" pitchFamily="34" charset="0"/>
                <a:ea typeface="Verdana" pitchFamily="34" charset="0"/>
                <a:cs typeface="Verdana" pitchFamily="34" charset="0"/>
              </a:rPr>
              <a:t>Components of ISO/OSI Model</a:t>
            </a:r>
            <a:endParaRPr lang="en-IN" sz="2000" b="1" dirty="0">
              <a:solidFill>
                <a:srgbClr val="C00000"/>
              </a:solidFill>
              <a:latin typeface="Verdana" pitchFamily="34" charset="0"/>
              <a:ea typeface="Verdana" pitchFamily="34" charset="0"/>
              <a:cs typeface="Verdana" pitchFamily="34" charset="0"/>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60</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914400"/>
            <a:ext cx="7534275"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618681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609600"/>
            <a:ext cx="7696200" cy="369332"/>
          </a:xfrm>
          <a:prstGeom prst="rect">
            <a:avLst/>
          </a:prstGeom>
          <a:noFill/>
        </p:spPr>
        <p:txBody>
          <a:bodyPr wrap="square" rtlCol="0">
            <a:spAutoFit/>
          </a:bodyPr>
          <a:lstStyle/>
          <a:p>
            <a:r>
              <a:rPr lang="en-US" dirty="0">
                <a:latin typeface="Verdana" pitchFamily="34" charset="0"/>
                <a:ea typeface="Verdana" pitchFamily="34" charset="0"/>
                <a:cs typeface="Verdana" pitchFamily="34" charset="0"/>
              </a:rPr>
              <a:t>A</a:t>
            </a:r>
            <a:endParaRPr lang="en-IN" dirty="0">
              <a:latin typeface="Verdana" pitchFamily="34" charset="0"/>
              <a:ea typeface="Verdana" pitchFamily="34" charset="0"/>
              <a:cs typeface="Verdana" pitchFamily="34" charset="0"/>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61</a:t>
            </a:fld>
            <a:endParaRPr lang="en-US"/>
          </a:p>
        </p:txBody>
      </p:sp>
    </p:spTree>
    <p:extLst>
      <p:ext uri="{BB962C8B-B14F-4D97-AF65-F5344CB8AC3E}">
        <p14:creationId xmlns:p14="http://schemas.microsoft.com/office/powerpoint/2010/main" val="181618681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609600"/>
            <a:ext cx="7696200" cy="2031325"/>
          </a:xfrm>
          <a:prstGeom prst="rect">
            <a:avLst/>
          </a:prstGeom>
          <a:noFill/>
        </p:spPr>
        <p:txBody>
          <a:bodyPr wrap="square" rtlCol="0">
            <a:spAutoFit/>
          </a:bodyPr>
          <a:lstStyle/>
          <a:p>
            <a:pPr algn="just">
              <a:lnSpc>
                <a:spcPct val="140000"/>
              </a:lnSpc>
            </a:pPr>
            <a:r>
              <a:rPr lang="en-IN" b="1" dirty="0">
                <a:latin typeface="Verdana" pitchFamily="34" charset="0"/>
                <a:ea typeface="Verdana" pitchFamily="34" charset="0"/>
                <a:cs typeface="Verdana" pitchFamily="34" charset="0"/>
              </a:rPr>
              <a:t>Network Layers as in Practice</a:t>
            </a:r>
          </a:p>
          <a:p>
            <a:pPr algn="just">
              <a:lnSpc>
                <a:spcPct val="140000"/>
              </a:lnSpc>
            </a:pPr>
            <a:r>
              <a:rPr lang="en-IN" dirty="0">
                <a:latin typeface="Verdana" pitchFamily="34" charset="0"/>
                <a:ea typeface="Verdana" pitchFamily="34" charset="0"/>
                <a:cs typeface="Verdana" pitchFamily="34" charset="0"/>
              </a:rPr>
              <a:t>In most of the networks today, we do not follow the OSI model of seven layers. What is actually implemented is as follows. The functionality of Application layer and Presentation layer is merged into one and is called as the Application Layer. </a:t>
            </a:r>
          </a:p>
        </p:txBody>
      </p:sp>
      <p:sp>
        <p:nvSpPr>
          <p:cNvPr id="2" name="Slide Number Placeholder 1"/>
          <p:cNvSpPr>
            <a:spLocks noGrp="1"/>
          </p:cNvSpPr>
          <p:nvPr>
            <p:ph type="sldNum" sz="quarter" idx="12"/>
          </p:nvPr>
        </p:nvSpPr>
        <p:spPr/>
        <p:txBody>
          <a:bodyPr/>
          <a:lstStyle/>
          <a:p>
            <a:fld id="{B6F15528-21DE-4FAA-801E-634DDDAF4B2B}" type="slidenum">
              <a:rPr lang="en-US" smtClean="0"/>
              <a:pPr/>
              <a:t>62</a:t>
            </a:fld>
            <a:endParaRPr lang="en-US"/>
          </a:p>
        </p:txBody>
      </p:sp>
    </p:spTree>
    <p:extLst>
      <p:ext uri="{BB962C8B-B14F-4D97-AF65-F5344CB8AC3E}">
        <p14:creationId xmlns:p14="http://schemas.microsoft.com/office/powerpoint/2010/main" val="260789316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609600"/>
            <a:ext cx="7696200" cy="369332"/>
          </a:xfrm>
          <a:prstGeom prst="rect">
            <a:avLst/>
          </a:prstGeom>
          <a:noFill/>
        </p:spPr>
        <p:txBody>
          <a:bodyPr wrap="square" rtlCol="0">
            <a:spAutoFit/>
          </a:bodyPr>
          <a:lstStyle/>
          <a:p>
            <a:r>
              <a:rPr lang="en-US" dirty="0">
                <a:latin typeface="Verdana" pitchFamily="34" charset="0"/>
                <a:ea typeface="Verdana" pitchFamily="34" charset="0"/>
                <a:cs typeface="Verdana" pitchFamily="34" charset="0"/>
              </a:rPr>
              <a:t>A</a:t>
            </a:r>
            <a:endParaRPr lang="en-IN" dirty="0">
              <a:latin typeface="Verdana" pitchFamily="34" charset="0"/>
              <a:ea typeface="Verdana" pitchFamily="34" charset="0"/>
              <a:cs typeface="Verdana" pitchFamily="34" charset="0"/>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63</a:t>
            </a:fld>
            <a:endParaRPr lang="en-US"/>
          </a:p>
        </p:txBody>
      </p:sp>
    </p:spTree>
    <p:extLst>
      <p:ext uri="{BB962C8B-B14F-4D97-AF65-F5344CB8AC3E}">
        <p14:creationId xmlns:p14="http://schemas.microsoft.com/office/powerpoint/2010/main" val="181618681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609600"/>
            <a:ext cx="7696200" cy="3194721"/>
          </a:xfrm>
          <a:prstGeom prst="rect">
            <a:avLst/>
          </a:prstGeom>
          <a:noFill/>
        </p:spPr>
        <p:txBody>
          <a:bodyPr wrap="square" rtlCol="0">
            <a:spAutoFit/>
          </a:bodyPr>
          <a:lstStyle/>
          <a:p>
            <a:pPr algn="just">
              <a:lnSpc>
                <a:spcPct val="140000"/>
              </a:lnSpc>
            </a:pPr>
            <a:r>
              <a:rPr lang="en-IN" dirty="0">
                <a:latin typeface="Verdana" pitchFamily="34" charset="0"/>
                <a:ea typeface="Verdana" pitchFamily="34" charset="0"/>
                <a:cs typeface="Verdana" pitchFamily="34" charset="0"/>
              </a:rPr>
              <a:t>Functionalities of Session Layer is not implemented in most networks today. Also, the Data Link layer is split theoretically into </a:t>
            </a:r>
            <a:r>
              <a:rPr lang="en-IN" b="1" dirty="0">
                <a:latin typeface="Verdana" pitchFamily="34" charset="0"/>
                <a:ea typeface="Verdana" pitchFamily="34" charset="0"/>
                <a:cs typeface="Verdana" pitchFamily="34" charset="0"/>
              </a:rPr>
              <a:t>MAC (Medium Access Control) Layer</a:t>
            </a:r>
            <a:r>
              <a:rPr lang="en-IN" dirty="0">
                <a:latin typeface="Verdana" pitchFamily="34" charset="0"/>
                <a:ea typeface="Verdana" pitchFamily="34" charset="0"/>
                <a:cs typeface="Verdana" pitchFamily="34" charset="0"/>
              </a:rPr>
              <a:t> and </a:t>
            </a:r>
            <a:r>
              <a:rPr lang="en-IN" b="1" dirty="0">
                <a:latin typeface="Verdana" pitchFamily="34" charset="0"/>
                <a:ea typeface="Verdana" pitchFamily="34" charset="0"/>
                <a:cs typeface="Verdana" pitchFamily="34" charset="0"/>
              </a:rPr>
              <a:t>LLC (Link Layer Control)</a:t>
            </a:r>
            <a:r>
              <a:rPr lang="en-IN" dirty="0">
                <a:latin typeface="Verdana" pitchFamily="34" charset="0"/>
                <a:ea typeface="Verdana" pitchFamily="34" charset="0"/>
                <a:cs typeface="Verdana" pitchFamily="34" charset="0"/>
              </a:rPr>
              <a:t>. </a:t>
            </a:r>
          </a:p>
          <a:p>
            <a:pPr algn="just">
              <a:lnSpc>
                <a:spcPct val="140000"/>
              </a:lnSpc>
            </a:pPr>
            <a:endParaRPr lang="en-IN" dirty="0">
              <a:latin typeface="Verdana" pitchFamily="34" charset="0"/>
              <a:ea typeface="Verdana" pitchFamily="34" charset="0"/>
              <a:cs typeface="Verdana" pitchFamily="34" charset="0"/>
            </a:endParaRPr>
          </a:p>
          <a:p>
            <a:pPr algn="just">
              <a:lnSpc>
                <a:spcPct val="140000"/>
              </a:lnSpc>
            </a:pPr>
            <a:r>
              <a:rPr lang="en-IN" dirty="0">
                <a:latin typeface="Verdana" pitchFamily="34" charset="0"/>
                <a:ea typeface="Verdana" pitchFamily="34" charset="0"/>
                <a:cs typeface="Verdana" pitchFamily="34" charset="0"/>
              </a:rPr>
              <a:t>But again in practice, the LLC layer is not implemented by most networks. So as of today, the network architecture is of 5 layers only.</a:t>
            </a:r>
          </a:p>
        </p:txBody>
      </p:sp>
      <p:sp>
        <p:nvSpPr>
          <p:cNvPr id="2" name="Slide Number Placeholder 1"/>
          <p:cNvSpPr>
            <a:spLocks noGrp="1"/>
          </p:cNvSpPr>
          <p:nvPr>
            <p:ph type="sldNum" sz="quarter" idx="12"/>
          </p:nvPr>
        </p:nvSpPr>
        <p:spPr/>
        <p:txBody>
          <a:bodyPr/>
          <a:lstStyle/>
          <a:p>
            <a:fld id="{B6F15528-21DE-4FAA-801E-634DDDAF4B2B}" type="slidenum">
              <a:rPr lang="en-US" smtClean="0"/>
              <a:pPr/>
              <a:t>64</a:t>
            </a:fld>
            <a:endParaRPr lang="en-US"/>
          </a:p>
        </p:txBody>
      </p:sp>
    </p:spTree>
    <p:extLst>
      <p:ext uri="{BB962C8B-B14F-4D97-AF65-F5344CB8AC3E}">
        <p14:creationId xmlns:p14="http://schemas.microsoft.com/office/powerpoint/2010/main" val="260789316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6039" y="228600"/>
            <a:ext cx="7696200" cy="461665"/>
          </a:xfrm>
          <a:prstGeom prst="rect">
            <a:avLst/>
          </a:prstGeom>
          <a:noFill/>
        </p:spPr>
        <p:txBody>
          <a:bodyPr wrap="square" rtlCol="0">
            <a:spAutoFit/>
          </a:bodyPr>
          <a:lstStyle/>
          <a:p>
            <a:pPr algn="ctr"/>
            <a:r>
              <a:rPr lang="en-US" sz="2400" b="1" dirty="0">
                <a:solidFill>
                  <a:srgbClr val="0000CC"/>
                </a:solidFill>
                <a:latin typeface="Verdana" pitchFamily="34" charset="0"/>
                <a:ea typeface="Verdana" pitchFamily="34" charset="0"/>
                <a:cs typeface="Verdana" pitchFamily="34" charset="0"/>
              </a:rPr>
              <a:t>Network Layers in Internet</a:t>
            </a:r>
            <a:endParaRPr lang="en-IN" sz="2400" b="1" dirty="0">
              <a:solidFill>
                <a:srgbClr val="0000CC"/>
              </a:solidFill>
              <a:latin typeface="Verdana" pitchFamily="34" charset="0"/>
              <a:ea typeface="Verdana" pitchFamily="34" charset="0"/>
              <a:cs typeface="Verdana" pitchFamily="34" charset="0"/>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914400"/>
            <a:ext cx="6934200" cy="526334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65</a:t>
            </a:fld>
            <a:endParaRPr lang="en-US"/>
          </a:p>
        </p:txBody>
      </p:sp>
    </p:spTree>
    <p:extLst>
      <p:ext uri="{BB962C8B-B14F-4D97-AF65-F5344CB8AC3E}">
        <p14:creationId xmlns:p14="http://schemas.microsoft.com/office/powerpoint/2010/main" val="260789316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838200"/>
            <a:ext cx="7924800" cy="4413516"/>
          </a:xfrm>
          <a:prstGeom prst="rect">
            <a:avLst/>
          </a:prstGeom>
          <a:noFill/>
        </p:spPr>
        <p:txBody>
          <a:bodyPr wrap="square" rtlCol="0">
            <a:spAutoFit/>
          </a:bodyPr>
          <a:lstStyle/>
          <a:p>
            <a:pPr algn="just">
              <a:lnSpc>
                <a:spcPct val="130000"/>
              </a:lnSpc>
            </a:pPr>
            <a:r>
              <a:rPr lang="en-IN" dirty="0">
                <a:solidFill>
                  <a:srgbClr val="0000CC"/>
                </a:solidFill>
                <a:latin typeface="Verdana" pitchFamily="34" charset="0"/>
                <a:ea typeface="Verdana" pitchFamily="34" charset="0"/>
                <a:cs typeface="Verdana" pitchFamily="34" charset="0"/>
              </a:rPr>
              <a:t>The </a:t>
            </a:r>
            <a:r>
              <a:rPr lang="en-IN" b="1" dirty="0">
                <a:solidFill>
                  <a:srgbClr val="0000CC"/>
                </a:solidFill>
                <a:latin typeface="Verdana" pitchFamily="34" charset="0"/>
                <a:ea typeface="Verdana" pitchFamily="34" charset="0"/>
                <a:cs typeface="Verdana" pitchFamily="34" charset="0"/>
              </a:rPr>
              <a:t>TCP/IP model </a:t>
            </a:r>
            <a:r>
              <a:rPr lang="en-IN" dirty="0">
                <a:solidFill>
                  <a:srgbClr val="0000CC"/>
                </a:solidFill>
                <a:latin typeface="Verdana" pitchFamily="34" charset="0"/>
                <a:ea typeface="Verdana" pitchFamily="34" charset="0"/>
                <a:cs typeface="Verdana" pitchFamily="34" charset="0"/>
              </a:rPr>
              <a:t>or </a:t>
            </a:r>
            <a:r>
              <a:rPr lang="en-IN" b="1" dirty="0">
                <a:solidFill>
                  <a:srgbClr val="0000CC"/>
                </a:solidFill>
                <a:latin typeface="Verdana" pitchFamily="34" charset="0"/>
                <a:ea typeface="Verdana" pitchFamily="34" charset="0"/>
                <a:cs typeface="Verdana" pitchFamily="34" charset="0"/>
              </a:rPr>
              <a:t>Internet reference model</a:t>
            </a:r>
            <a:r>
              <a:rPr lang="en-IN" dirty="0">
                <a:solidFill>
                  <a:srgbClr val="0000CC"/>
                </a:solidFill>
                <a:latin typeface="Verdana" pitchFamily="34" charset="0"/>
                <a:ea typeface="Verdana" pitchFamily="34" charset="0"/>
                <a:cs typeface="Verdana" pitchFamily="34" charset="0"/>
              </a:rPr>
              <a:t>, sometimes called the </a:t>
            </a:r>
            <a:r>
              <a:rPr lang="en-IN" b="1" dirty="0" err="1">
                <a:solidFill>
                  <a:srgbClr val="0000CC"/>
                </a:solidFill>
                <a:latin typeface="Verdana" pitchFamily="34" charset="0"/>
                <a:ea typeface="Verdana" pitchFamily="34" charset="0"/>
                <a:cs typeface="Verdana" pitchFamily="34" charset="0"/>
              </a:rPr>
              <a:t>DoD</a:t>
            </a:r>
            <a:r>
              <a:rPr lang="en-IN" b="1" dirty="0">
                <a:solidFill>
                  <a:srgbClr val="0000CC"/>
                </a:solidFill>
                <a:latin typeface="Verdana" pitchFamily="34" charset="0"/>
                <a:ea typeface="Verdana" pitchFamily="34" charset="0"/>
                <a:cs typeface="Verdana" pitchFamily="34" charset="0"/>
              </a:rPr>
              <a:t> model </a:t>
            </a:r>
            <a:r>
              <a:rPr lang="en-IN" dirty="0">
                <a:solidFill>
                  <a:srgbClr val="0000CC"/>
                </a:solidFill>
                <a:latin typeface="Verdana" pitchFamily="34" charset="0"/>
                <a:ea typeface="Verdana" pitchFamily="34" charset="0"/>
                <a:cs typeface="Verdana" pitchFamily="34" charset="0"/>
              </a:rPr>
              <a:t>(</a:t>
            </a:r>
            <a:r>
              <a:rPr lang="en-IN" dirty="0" err="1">
                <a:solidFill>
                  <a:srgbClr val="0000CC"/>
                </a:solidFill>
                <a:latin typeface="Verdana" pitchFamily="34" charset="0"/>
                <a:ea typeface="Verdana" pitchFamily="34" charset="0"/>
                <a:cs typeface="Verdana" pitchFamily="34" charset="0"/>
              </a:rPr>
              <a:t>DoD</a:t>
            </a:r>
            <a:r>
              <a:rPr lang="en-IN" dirty="0">
                <a:solidFill>
                  <a:srgbClr val="0000CC"/>
                </a:solidFill>
                <a:latin typeface="Verdana" pitchFamily="34" charset="0"/>
                <a:ea typeface="Verdana" pitchFamily="34" charset="0"/>
                <a:cs typeface="Verdana" pitchFamily="34" charset="0"/>
              </a:rPr>
              <a:t>, Department of </a:t>
            </a:r>
            <a:r>
              <a:rPr lang="en-IN" dirty="0" err="1">
                <a:solidFill>
                  <a:srgbClr val="0000CC"/>
                </a:solidFill>
                <a:latin typeface="Verdana" pitchFamily="34" charset="0"/>
                <a:ea typeface="Verdana" pitchFamily="34" charset="0"/>
                <a:cs typeface="Verdana" pitchFamily="34" charset="0"/>
              </a:rPr>
              <a:t>Defense</a:t>
            </a:r>
            <a:r>
              <a:rPr lang="en-IN" dirty="0">
                <a:solidFill>
                  <a:srgbClr val="0000CC"/>
                </a:solidFill>
                <a:latin typeface="Verdana" pitchFamily="34" charset="0"/>
                <a:ea typeface="Verdana" pitchFamily="34" charset="0"/>
                <a:cs typeface="Verdana" pitchFamily="34" charset="0"/>
              </a:rPr>
              <a:t>), ARPANET reference model, is a layered abstract description for communications and computer network protocol design. </a:t>
            </a:r>
          </a:p>
          <a:p>
            <a:pPr algn="just">
              <a:lnSpc>
                <a:spcPct val="130000"/>
              </a:lnSpc>
            </a:pPr>
            <a:endParaRPr lang="en-IN" dirty="0">
              <a:solidFill>
                <a:srgbClr val="0000CC"/>
              </a:solidFill>
              <a:latin typeface="Verdana" pitchFamily="34" charset="0"/>
              <a:ea typeface="Verdana" pitchFamily="34" charset="0"/>
              <a:cs typeface="Verdana" pitchFamily="34" charset="0"/>
            </a:endParaRPr>
          </a:p>
          <a:p>
            <a:pPr algn="just">
              <a:lnSpc>
                <a:spcPct val="130000"/>
              </a:lnSpc>
            </a:pPr>
            <a:r>
              <a:rPr lang="en-IN" dirty="0">
                <a:solidFill>
                  <a:srgbClr val="0000CC"/>
                </a:solidFill>
                <a:latin typeface="Verdana" pitchFamily="34" charset="0"/>
                <a:ea typeface="Verdana" pitchFamily="34" charset="0"/>
                <a:cs typeface="Verdana" pitchFamily="34" charset="0"/>
              </a:rPr>
              <a:t>Created in the 1970s by DARPA for use in developing the Internet's protocols, and the structure of the Internet is still closely reflected by the TCP/IP model. </a:t>
            </a:r>
          </a:p>
          <a:p>
            <a:pPr algn="just">
              <a:lnSpc>
                <a:spcPct val="130000"/>
              </a:lnSpc>
            </a:pPr>
            <a:endParaRPr lang="en-IN" dirty="0">
              <a:solidFill>
                <a:srgbClr val="0000CC"/>
              </a:solidFill>
              <a:latin typeface="Verdana" pitchFamily="34" charset="0"/>
              <a:ea typeface="Verdana" pitchFamily="34" charset="0"/>
              <a:cs typeface="Verdana" pitchFamily="34" charset="0"/>
            </a:endParaRPr>
          </a:p>
          <a:p>
            <a:pPr algn="just">
              <a:lnSpc>
                <a:spcPct val="130000"/>
              </a:lnSpc>
            </a:pPr>
            <a:r>
              <a:rPr lang="en-IN" dirty="0">
                <a:solidFill>
                  <a:srgbClr val="0000CC"/>
                </a:solidFill>
                <a:latin typeface="Verdana" pitchFamily="34" charset="0"/>
                <a:ea typeface="Verdana" pitchFamily="34" charset="0"/>
                <a:cs typeface="Verdana" pitchFamily="34" charset="0"/>
              </a:rPr>
              <a:t>It has fewer, less rigidly defined layers than the commonly referenced OSI model, and thus provides an easier fit for real-world protocols.</a:t>
            </a:r>
          </a:p>
        </p:txBody>
      </p:sp>
      <p:sp>
        <p:nvSpPr>
          <p:cNvPr id="2" name="Slide Number Placeholder 1"/>
          <p:cNvSpPr>
            <a:spLocks noGrp="1"/>
          </p:cNvSpPr>
          <p:nvPr>
            <p:ph type="sldNum" sz="quarter" idx="12"/>
          </p:nvPr>
        </p:nvSpPr>
        <p:spPr/>
        <p:txBody>
          <a:bodyPr/>
          <a:lstStyle/>
          <a:p>
            <a:fld id="{B6F15528-21DE-4FAA-801E-634DDDAF4B2B}" type="slidenum">
              <a:rPr lang="en-US" smtClean="0"/>
              <a:pPr/>
              <a:t>66</a:t>
            </a:fld>
            <a:endParaRPr lang="en-US"/>
          </a:p>
        </p:txBody>
      </p:sp>
    </p:spTree>
    <p:extLst>
      <p:ext uri="{BB962C8B-B14F-4D97-AF65-F5344CB8AC3E}">
        <p14:creationId xmlns:p14="http://schemas.microsoft.com/office/powerpoint/2010/main" val="260789316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609600"/>
            <a:ext cx="7696200" cy="3642536"/>
          </a:xfrm>
          <a:prstGeom prst="rect">
            <a:avLst/>
          </a:prstGeom>
          <a:noFill/>
        </p:spPr>
        <p:txBody>
          <a:bodyPr wrap="square" rtlCol="0">
            <a:spAutoFit/>
          </a:bodyPr>
          <a:lstStyle/>
          <a:p>
            <a:pPr algn="just">
              <a:lnSpc>
                <a:spcPct val="130000"/>
              </a:lnSpc>
            </a:pPr>
            <a:r>
              <a:rPr lang="en-IN" dirty="0">
                <a:solidFill>
                  <a:srgbClr val="0000CC"/>
                </a:solidFill>
                <a:latin typeface="Verdana" pitchFamily="34" charset="0"/>
                <a:ea typeface="Verdana" pitchFamily="34" charset="0"/>
                <a:cs typeface="Verdana" pitchFamily="34" charset="0"/>
              </a:rPr>
              <a:t>No document officially specifies the model</a:t>
            </a:r>
          </a:p>
          <a:p>
            <a:pPr algn="just">
              <a:lnSpc>
                <a:spcPct val="130000"/>
              </a:lnSpc>
            </a:pPr>
            <a:endParaRPr lang="en-IN" dirty="0">
              <a:solidFill>
                <a:srgbClr val="0000CC"/>
              </a:solidFill>
              <a:latin typeface="Verdana" pitchFamily="34" charset="0"/>
              <a:ea typeface="Verdana" pitchFamily="34" charset="0"/>
              <a:cs typeface="Verdana" pitchFamily="34" charset="0"/>
            </a:endParaRPr>
          </a:p>
          <a:p>
            <a:pPr algn="just">
              <a:lnSpc>
                <a:spcPct val="130000"/>
              </a:lnSpc>
            </a:pPr>
            <a:r>
              <a:rPr lang="en-IN" dirty="0">
                <a:solidFill>
                  <a:srgbClr val="0000CC"/>
                </a:solidFill>
                <a:latin typeface="Verdana" pitchFamily="34" charset="0"/>
                <a:ea typeface="Verdana" pitchFamily="34" charset="0"/>
                <a:cs typeface="Verdana" pitchFamily="34" charset="0"/>
              </a:rPr>
              <a:t>Different names are given to the layers by different documents</a:t>
            </a:r>
          </a:p>
          <a:p>
            <a:pPr algn="just">
              <a:lnSpc>
                <a:spcPct val="130000"/>
              </a:lnSpc>
            </a:pPr>
            <a:endParaRPr lang="en-IN" dirty="0">
              <a:solidFill>
                <a:srgbClr val="0000CC"/>
              </a:solidFill>
              <a:latin typeface="Verdana" pitchFamily="34" charset="0"/>
              <a:ea typeface="Verdana" pitchFamily="34" charset="0"/>
              <a:cs typeface="Verdana" pitchFamily="34" charset="0"/>
            </a:endParaRPr>
          </a:p>
          <a:p>
            <a:pPr algn="just">
              <a:lnSpc>
                <a:spcPct val="130000"/>
              </a:lnSpc>
            </a:pPr>
            <a:r>
              <a:rPr lang="en-IN" dirty="0">
                <a:solidFill>
                  <a:srgbClr val="0000CC"/>
                </a:solidFill>
                <a:latin typeface="Verdana" pitchFamily="34" charset="0"/>
                <a:ea typeface="Verdana" pitchFamily="34" charset="0"/>
                <a:cs typeface="Verdana" pitchFamily="34" charset="0"/>
              </a:rPr>
              <a:t>Different numbers of layers are shown by different documents</a:t>
            </a:r>
          </a:p>
          <a:p>
            <a:pPr algn="just">
              <a:lnSpc>
                <a:spcPct val="130000"/>
              </a:lnSpc>
            </a:pPr>
            <a:endParaRPr lang="en-IN" dirty="0">
              <a:solidFill>
                <a:srgbClr val="0000CC"/>
              </a:solidFill>
              <a:latin typeface="Verdana" pitchFamily="34" charset="0"/>
              <a:ea typeface="Verdana" pitchFamily="34" charset="0"/>
              <a:cs typeface="Verdana" pitchFamily="34" charset="0"/>
            </a:endParaRPr>
          </a:p>
          <a:p>
            <a:pPr algn="just">
              <a:lnSpc>
                <a:spcPct val="130000"/>
              </a:lnSpc>
            </a:pPr>
            <a:r>
              <a:rPr lang="en-IN" dirty="0">
                <a:solidFill>
                  <a:srgbClr val="0000CC"/>
                </a:solidFill>
                <a:latin typeface="Verdana" pitchFamily="34" charset="0"/>
                <a:ea typeface="Verdana" pitchFamily="34" charset="0"/>
                <a:cs typeface="Verdana" pitchFamily="34" charset="0"/>
              </a:rPr>
              <a:t>There are versions of this model with four layers and with five layers</a:t>
            </a:r>
          </a:p>
          <a:p>
            <a:pPr algn="just">
              <a:lnSpc>
                <a:spcPct val="130000"/>
              </a:lnSpc>
            </a:pPr>
            <a:endParaRPr lang="en-IN" dirty="0">
              <a:solidFill>
                <a:srgbClr val="0000CC"/>
              </a:solidFill>
              <a:latin typeface="Verdana" pitchFamily="34" charset="0"/>
              <a:ea typeface="Verdana" pitchFamily="34" charset="0"/>
              <a:cs typeface="Verdana" pitchFamily="34" charset="0"/>
            </a:endParaRPr>
          </a:p>
          <a:p>
            <a:pPr algn="just">
              <a:lnSpc>
                <a:spcPct val="130000"/>
              </a:lnSpc>
            </a:pPr>
            <a:r>
              <a:rPr lang="en-IN" dirty="0">
                <a:solidFill>
                  <a:srgbClr val="0000CC"/>
                </a:solidFill>
                <a:latin typeface="Verdana" pitchFamily="34" charset="0"/>
                <a:ea typeface="Verdana" pitchFamily="34" charset="0"/>
                <a:cs typeface="Verdana" pitchFamily="34" charset="0"/>
              </a:rPr>
              <a:t>The original four-layer version of the model has:</a:t>
            </a:r>
          </a:p>
        </p:txBody>
      </p:sp>
      <p:sp>
        <p:nvSpPr>
          <p:cNvPr id="2" name="Slide Number Placeholder 1"/>
          <p:cNvSpPr>
            <a:spLocks noGrp="1"/>
          </p:cNvSpPr>
          <p:nvPr>
            <p:ph type="sldNum" sz="quarter" idx="12"/>
          </p:nvPr>
        </p:nvSpPr>
        <p:spPr/>
        <p:txBody>
          <a:bodyPr/>
          <a:lstStyle/>
          <a:p>
            <a:fld id="{B6F15528-21DE-4FAA-801E-634DDDAF4B2B}" type="slidenum">
              <a:rPr lang="en-US" smtClean="0"/>
              <a:pPr/>
              <a:t>67</a:t>
            </a:fld>
            <a:endParaRPr lang="en-US"/>
          </a:p>
        </p:txBody>
      </p:sp>
    </p:spTree>
    <p:extLst>
      <p:ext uri="{BB962C8B-B14F-4D97-AF65-F5344CB8AC3E}">
        <p14:creationId xmlns:p14="http://schemas.microsoft.com/office/powerpoint/2010/main" val="260789316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609600"/>
            <a:ext cx="7696200" cy="2252924"/>
          </a:xfrm>
          <a:prstGeom prst="rect">
            <a:avLst/>
          </a:prstGeom>
          <a:noFill/>
        </p:spPr>
        <p:txBody>
          <a:bodyPr wrap="square" rtlCol="0">
            <a:spAutoFit/>
          </a:bodyPr>
          <a:lstStyle/>
          <a:p>
            <a:pPr algn="just">
              <a:lnSpc>
                <a:spcPct val="130000"/>
              </a:lnSpc>
            </a:pPr>
            <a:r>
              <a:rPr lang="en-IN" b="1" dirty="0">
                <a:solidFill>
                  <a:srgbClr val="0000CC"/>
                </a:solidFill>
              </a:rPr>
              <a:t>Layer 4 - Process Layer or Application Layer:</a:t>
            </a:r>
            <a:r>
              <a:rPr lang="en-IN" dirty="0">
                <a:solidFill>
                  <a:srgbClr val="0000CC"/>
                </a:solidFill>
              </a:rPr>
              <a:t> This is where the "higher level" protocols such as SMTP, FTP, SSH, HTTP, etc. operate.</a:t>
            </a:r>
          </a:p>
          <a:p>
            <a:pPr algn="just">
              <a:lnSpc>
                <a:spcPct val="130000"/>
              </a:lnSpc>
            </a:pPr>
            <a:endParaRPr lang="en-IN" dirty="0">
              <a:solidFill>
                <a:srgbClr val="0000CC"/>
              </a:solidFill>
            </a:endParaRPr>
          </a:p>
          <a:p>
            <a:pPr algn="just">
              <a:lnSpc>
                <a:spcPct val="130000"/>
              </a:lnSpc>
            </a:pPr>
            <a:r>
              <a:rPr lang="en-IN" b="1" dirty="0">
                <a:solidFill>
                  <a:srgbClr val="0000CC"/>
                </a:solidFill>
              </a:rPr>
              <a:t>Layer 3 - Host-To-Host (Transport) Layer:</a:t>
            </a:r>
            <a:r>
              <a:rPr lang="en-IN" dirty="0">
                <a:solidFill>
                  <a:srgbClr val="0000CC"/>
                </a:solidFill>
              </a:rPr>
              <a:t> This is where flow-control and connection protocols exist, such as TCP. This layer deals with opening and maintaining connections, ensuring that packets are in fact received.</a:t>
            </a:r>
          </a:p>
        </p:txBody>
      </p:sp>
      <p:sp>
        <p:nvSpPr>
          <p:cNvPr id="2" name="Slide Number Placeholder 1"/>
          <p:cNvSpPr>
            <a:spLocks noGrp="1"/>
          </p:cNvSpPr>
          <p:nvPr>
            <p:ph type="sldNum" sz="quarter" idx="12"/>
          </p:nvPr>
        </p:nvSpPr>
        <p:spPr/>
        <p:txBody>
          <a:bodyPr/>
          <a:lstStyle/>
          <a:p>
            <a:fld id="{B6F15528-21DE-4FAA-801E-634DDDAF4B2B}" type="slidenum">
              <a:rPr lang="en-US" smtClean="0"/>
              <a:pPr/>
              <a:t>68</a:t>
            </a:fld>
            <a:endParaRPr lang="en-US"/>
          </a:p>
        </p:txBody>
      </p:sp>
    </p:spTree>
    <p:extLst>
      <p:ext uri="{BB962C8B-B14F-4D97-AF65-F5344CB8AC3E}">
        <p14:creationId xmlns:p14="http://schemas.microsoft.com/office/powerpoint/2010/main" val="260789316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609600"/>
            <a:ext cx="7696200" cy="2973122"/>
          </a:xfrm>
          <a:prstGeom prst="rect">
            <a:avLst/>
          </a:prstGeom>
          <a:noFill/>
        </p:spPr>
        <p:txBody>
          <a:bodyPr wrap="square" rtlCol="0">
            <a:spAutoFit/>
          </a:bodyPr>
          <a:lstStyle/>
          <a:p>
            <a:pPr algn="just">
              <a:lnSpc>
                <a:spcPct val="130000"/>
              </a:lnSpc>
            </a:pPr>
            <a:r>
              <a:rPr lang="en-IN" b="1" dirty="0">
                <a:solidFill>
                  <a:srgbClr val="0000CC"/>
                </a:solidFill>
                <a:latin typeface="Verdana" pitchFamily="34" charset="0"/>
                <a:ea typeface="Verdana" pitchFamily="34" charset="0"/>
                <a:cs typeface="Verdana" pitchFamily="34" charset="0"/>
              </a:rPr>
              <a:t>Layer 2 - Internet or Internetworking Layer:</a:t>
            </a:r>
            <a:r>
              <a:rPr lang="en-IN" dirty="0">
                <a:solidFill>
                  <a:srgbClr val="0000CC"/>
                </a:solidFill>
                <a:latin typeface="Verdana" pitchFamily="34" charset="0"/>
                <a:ea typeface="Verdana" pitchFamily="34" charset="0"/>
                <a:cs typeface="Verdana" pitchFamily="34" charset="0"/>
              </a:rPr>
              <a:t> This layer defines IP addresses, with many routing schemes for navigating packets from one IP address to another.</a:t>
            </a:r>
          </a:p>
          <a:p>
            <a:pPr algn="just">
              <a:lnSpc>
                <a:spcPct val="130000"/>
              </a:lnSpc>
            </a:pPr>
            <a:endParaRPr lang="en-IN" dirty="0">
              <a:solidFill>
                <a:srgbClr val="0000CC"/>
              </a:solidFill>
              <a:latin typeface="Verdana" pitchFamily="34" charset="0"/>
              <a:ea typeface="Verdana" pitchFamily="34" charset="0"/>
              <a:cs typeface="Verdana" pitchFamily="34" charset="0"/>
            </a:endParaRPr>
          </a:p>
          <a:p>
            <a:pPr algn="just">
              <a:lnSpc>
                <a:spcPct val="130000"/>
              </a:lnSpc>
            </a:pPr>
            <a:r>
              <a:rPr lang="en-IN" b="1" dirty="0">
                <a:solidFill>
                  <a:srgbClr val="0000CC"/>
                </a:solidFill>
                <a:latin typeface="Verdana" pitchFamily="34" charset="0"/>
                <a:ea typeface="Verdana" pitchFamily="34" charset="0"/>
                <a:cs typeface="Verdana" pitchFamily="34" charset="0"/>
              </a:rPr>
              <a:t>Layer 1 - Network Access Layer:</a:t>
            </a:r>
            <a:r>
              <a:rPr lang="en-IN" dirty="0">
                <a:solidFill>
                  <a:srgbClr val="0000CC"/>
                </a:solidFill>
                <a:latin typeface="Verdana" pitchFamily="34" charset="0"/>
                <a:ea typeface="Verdana" pitchFamily="34" charset="0"/>
                <a:cs typeface="Verdana" pitchFamily="34" charset="0"/>
              </a:rPr>
              <a:t> This layer describes the physical equipment necessary for communications, such as twisted pair cables, the signalling used on that equipment, and the low-level protocols using that signalling.</a:t>
            </a:r>
          </a:p>
        </p:txBody>
      </p:sp>
      <p:sp>
        <p:nvSpPr>
          <p:cNvPr id="2" name="Slide Number Placeholder 1"/>
          <p:cNvSpPr>
            <a:spLocks noGrp="1"/>
          </p:cNvSpPr>
          <p:nvPr>
            <p:ph type="sldNum" sz="quarter" idx="12"/>
          </p:nvPr>
        </p:nvSpPr>
        <p:spPr/>
        <p:txBody>
          <a:bodyPr/>
          <a:lstStyle/>
          <a:p>
            <a:fld id="{B6F15528-21DE-4FAA-801E-634DDDAF4B2B}" type="slidenum">
              <a:rPr lang="en-US" smtClean="0"/>
              <a:pPr/>
              <a:t>69</a:t>
            </a:fld>
            <a:endParaRPr lang="en-US"/>
          </a:p>
        </p:txBody>
      </p:sp>
    </p:spTree>
    <p:extLst>
      <p:ext uri="{BB962C8B-B14F-4D97-AF65-F5344CB8AC3E}">
        <p14:creationId xmlns:p14="http://schemas.microsoft.com/office/powerpoint/2010/main" val="2607893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7</a:t>
            </a:fld>
            <a:endParaRPr lang="en-US"/>
          </a:p>
        </p:txBody>
      </p:sp>
      <p:sp>
        <p:nvSpPr>
          <p:cNvPr id="5" name="TextBox 4"/>
          <p:cNvSpPr txBox="1"/>
          <p:nvPr/>
        </p:nvSpPr>
        <p:spPr>
          <a:xfrm>
            <a:off x="609600" y="609600"/>
            <a:ext cx="7696200" cy="2613023"/>
          </a:xfrm>
          <a:prstGeom prst="rect">
            <a:avLst/>
          </a:prstGeom>
          <a:noFill/>
        </p:spPr>
        <p:txBody>
          <a:bodyPr wrap="square" rtlCol="0">
            <a:spAutoFit/>
          </a:bodyPr>
          <a:lstStyle/>
          <a:p>
            <a:pPr algn="just">
              <a:lnSpc>
                <a:spcPct val="130000"/>
              </a:lnSpc>
            </a:pPr>
            <a:r>
              <a:rPr lang="en-US" dirty="0">
                <a:solidFill>
                  <a:srgbClr val="0000CC"/>
                </a:solidFill>
                <a:latin typeface="Verdana" pitchFamily="34" charset="0"/>
                <a:ea typeface="Verdana" pitchFamily="34" charset="0"/>
                <a:cs typeface="Verdana" pitchFamily="34" charset="0"/>
              </a:rPr>
              <a:t>The entities comprising the corresponding layers on different machines are called </a:t>
            </a:r>
            <a:r>
              <a:rPr lang="en-US" b="1" dirty="0">
                <a:solidFill>
                  <a:srgbClr val="0000CC"/>
                </a:solidFill>
                <a:latin typeface="Verdana" pitchFamily="34" charset="0"/>
                <a:ea typeface="Verdana" pitchFamily="34" charset="0"/>
                <a:cs typeface="Verdana" pitchFamily="34" charset="0"/>
              </a:rPr>
              <a:t>peer processes</a:t>
            </a:r>
            <a:r>
              <a:rPr lang="en-US" dirty="0">
                <a:solidFill>
                  <a:srgbClr val="0000CC"/>
                </a:solidFill>
                <a:latin typeface="Verdana" pitchFamily="34" charset="0"/>
                <a:ea typeface="Verdana" pitchFamily="34" charset="0"/>
                <a:cs typeface="Verdana" pitchFamily="34" charset="0"/>
              </a:rPr>
              <a:t>. </a:t>
            </a:r>
          </a:p>
          <a:p>
            <a:pPr algn="just">
              <a:lnSpc>
                <a:spcPct val="130000"/>
              </a:lnSpc>
            </a:pPr>
            <a:endParaRPr lang="en-US" dirty="0">
              <a:solidFill>
                <a:srgbClr val="0000CC"/>
              </a:solidFill>
              <a:latin typeface="Verdana" pitchFamily="34" charset="0"/>
              <a:ea typeface="Verdana" pitchFamily="34" charset="0"/>
              <a:cs typeface="Verdana" pitchFamily="34" charset="0"/>
            </a:endParaRPr>
          </a:p>
          <a:p>
            <a:pPr algn="just">
              <a:lnSpc>
                <a:spcPct val="130000"/>
              </a:lnSpc>
            </a:pPr>
            <a:r>
              <a:rPr lang="en-US" dirty="0">
                <a:solidFill>
                  <a:srgbClr val="0000CC"/>
                </a:solidFill>
                <a:latin typeface="Verdana" pitchFamily="34" charset="0"/>
                <a:ea typeface="Verdana" pitchFamily="34" charset="0"/>
                <a:cs typeface="Verdana" pitchFamily="34" charset="0"/>
              </a:rPr>
              <a:t>It is the peer processes that communicate using the protocol.</a:t>
            </a:r>
          </a:p>
          <a:p>
            <a:pPr algn="just">
              <a:lnSpc>
                <a:spcPct val="130000"/>
              </a:lnSpc>
            </a:pPr>
            <a:endParaRPr lang="en-US" dirty="0">
              <a:solidFill>
                <a:srgbClr val="0000CC"/>
              </a:solidFill>
              <a:latin typeface="Verdana" pitchFamily="34" charset="0"/>
              <a:ea typeface="Verdana" pitchFamily="34" charset="0"/>
              <a:cs typeface="Verdana" pitchFamily="34" charset="0"/>
            </a:endParaRPr>
          </a:p>
          <a:p>
            <a:pPr algn="just">
              <a:lnSpc>
                <a:spcPct val="130000"/>
              </a:lnSpc>
            </a:pPr>
            <a:r>
              <a:rPr lang="en-US" dirty="0">
                <a:solidFill>
                  <a:srgbClr val="0000CC"/>
                </a:solidFill>
                <a:latin typeface="Verdana" pitchFamily="34" charset="0"/>
                <a:ea typeface="Verdana" pitchFamily="34" charset="0"/>
                <a:cs typeface="Verdana" pitchFamily="34" charset="0"/>
              </a:rPr>
              <a:t>In reality, no data are directly transferred from layer n on one machine to layer n on another machine. </a:t>
            </a:r>
          </a:p>
        </p:txBody>
      </p:sp>
    </p:spTree>
    <p:extLst>
      <p:ext uri="{BB962C8B-B14F-4D97-AF65-F5344CB8AC3E}">
        <p14:creationId xmlns:p14="http://schemas.microsoft.com/office/powerpoint/2010/main" val="69481307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609600"/>
            <a:ext cx="7696200" cy="2252924"/>
          </a:xfrm>
          <a:prstGeom prst="rect">
            <a:avLst/>
          </a:prstGeom>
          <a:noFill/>
        </p:spPr>
        <p:txBody>
          <a:bodyPr wrap="square" rtlCol="0">
            <a:spAutoFit/>
          </a:bodyPr>
          <a:lstStyle/>
          <a:p>
            <a:pPr algn="just">
              <a:lnSpc>
                <a:spcPct val="130000"/>
              </a:lnSpc>
            </a:pPr>
            <a:r>
              <a:rPr lang="en-IN" dirty="0">
                <a:solidFill>
                  <a:srgbClr val="0000CC"/>
                </a:solidFill>
                <a:latin typeface="Verdana" pitchFamily="34" charset="0"/>
                <a:ea typeface="Verdana" pitchFamily="34" charset="0"/>
                <a:cs typeface="Verdana" pitchFamily="34" charset="0"/>
              </a:rPr>
              <a:t>In modern text books, the model has evolved into a five-layer version that splits Layer 1 into a Physical layer and a Network Access layer, corresponding to the physical layer and data link layer of the OSI model. </a:t>
            </a:r>
          </a:p>
          <a:p>
            <a:pPr algn="just">
              <a:lnSpc>
                <a:spcPct val="130000"/>
              </a:lnSpc>
            </a:pPr>
            <a:endParaRPr lang="en-IN" dirty="0">
              <a:solidFill>
                <a:srgbClr val="0000CC"/>
              </a:solidFill>
              <a:latin typeface="Verdana" pitchFamily="34" charset="0"/>
              <a:ea typeface="Verdana" pitchFamily="34" charset="0"/>
              <a:cs typeface="Verdana" pitchFamily="34" charset="0"/>
            </a:endParaRPr>
          </a:p>
          <a:p>
            <a:pPr algn="just">
              <a:lnSpc>
                <a:spcPct val="130000"/>
              </a:lnSpc>
            </a:pPr>
            <a:r>
              <a:rPr lang="en-IN" dirty="0">
                <a:solidFill>
                  <a:srgbClr val="0000CC"/>
                </a:solidFill>
                <a:latin typeface="Verdana" pitchFamily="34" charset="0"/>
                <a:ea typeface="Verdana" pitchFamily="34" charset="0"/>
                <a:cs typeface="Verdana" pitchFamily="34" charset="0"/>
              </a:rPr>
              <a:t>The Internet or Internetworking layer is named Network layer.</a:t>
            </a:r>
          </a:p>
        </p:txBody>
      </p:sp>
      <p:sp>
        <p:nvSpPr>
          <p:cNvPr id="2" name="Slide Number Placeholder 1"/>
          <p:cNvSpPr>
            <a:spLocks noGrp="1"/>
          </p:cNvSpPr>
          <p:nvPr>
            <p:ph type="sldNum" sz="quarter" idx="12"/>
          </p:nvPr>
        </p:nvSpPr>
        <p:spPr/>
        <p:txBody>
          <a:bodyPr/>
          <a:lstStyle/>
          <a:p>
            <a:fld id="{B6F15528-21DE-4FAA-801E-634DDDAF4B2B}" type="slidenum">
              <a:rPr lang="en-US" smtClean="0"/>
              <a:pPr/>
              <a:t>70</a:t>
            </a:fld>
            <a:endParaRPr lang="en-US"/>
          </a:p>
        </p:txBody>
      </p:sp>
    </p:spTree>
    <p:extLst>
      <p:ext uri="{BB962C8B-B14F-4D97-AF65-F5344CB8AC3E}">
        <p14:creationId xmlns:p14="http://schemas.microsoft.com/office/powerpoint/2010/main" val="260789316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609600"/>
            <a:ext cx="7696200" cy="4381649"/>
          </a:xfrm>
          <a:prstGeom prst="rect">
            <a:avLst/>
          </a:prstGeom>
          <a:noFill/>
        </p:spPr>
        <p:txBody>
          <a:bodyPr wrap="square" rtlCol="0">
            <a:spAutoFit/>
          </a:bodyPr>
          <a:lstStyle/>
          <a:p>
            <a:pPr algn="just">
              <a:lnSpc>
                <a:spcPct val="130000"/>
              </a:lnSpc>
            </a:pPr>
            <a:r>
              <a:rPr lang="en-US" b="1" dirty="0">
                <a:solidFill>
                  <a:srgbClr val="0000CC"/>
                </a:solidFill>
              </a:rPr>
              <a:t>Example: (of logical addresses)</a:t>
            </a:r>
            <a:r>
              <a:rPr lang="en-US" dirty="0">
                <a:solidFill>
                  <a:srgbClr val="0000CC"/>
                </a:solidFill>
              </a:rPr>
              <a:t> Consider a part of an internet with 2 routers connecting 3 LANs.</a:t>
            </a:r>
            <a:endParaRPr lang="en-IN" dirty="0">
              <a:solidFill>
                <a:srgbClr val="0000CC"/>
              </a:solidFill>
            </a:endParaRPr>
          </a:p>
          <a:p>
            <a:pPr algn="just">
              <a:lnSpc>
                <a:spcPct val="130000"/>
              </a:lnSpc>
            </a:pPr>
            <a:r>
              <a:rPr lang="en-US" dirty="0">
                <a:solidFill>
                  <a:srgbClr val="0000CC"/>
                </a:solidFill>
              </a:rPr>
              <a:t> </a:t>
            </a:r>
            <a:endParaRPr lang="en-IN" dirty="0">
              <a:solidFill>
                <a:srgbClr val="0000CC"/>
              </a:solidFill>
            </a:endParaRPr>
          </a:p>
          <a:p>
            <a:pPr algn="just">
              <a:lnSpc>
                <a:spcPct val="130000"/>
              </a:lnSpc>
            </a:pPr>
            <a:r>
              <a:rPr lang="en-US" dirty="0">
                <a:solidFill>
                  <a:srgbClr val="0000CC"/>
                </a:solidFill>
              </a:rPr>
              <a:t>Each device (computer or router) has a pair of addresses (logical and physical) for each connection.</a:t>
            </a:r>
            <a:endParaRPr lang="en-IN" dirty="0">
              <a:solidFill>
                <a:srgbClr val="0000CC"/>
              </a:solidFill>
            </a:endParaRPr>
          </a:p>
          <a:p>
            <a:pPr algn="just">
              <a:lnSpc>
                <a:spcPct val="130000"/>
              </a:lnSpc>
            </a:pPr>
            <a:r>
              <a:rPr lang="en-US" dirty="0">
                <a:solidFill>
                  <a:srgbClr val="0000CC"/>
                </a:solidFill>
              </a:rPr>
              <a:t> </a:t>
            </a:r>
            <a:endParaRPr lang="en-IN" dirty="0">
              <a:solidFill>
                <a:srgbClr val="0000CC"/>
              </a:solidFill>
            </a:endParaRPr>
          </a:p>
          <a:p>
            <a:pPr algn="just">
              <a:lnSpc>
                <a:spcPct val="130000"/>
              </a:lnSpc>
            </a:pPr>
            <a:r>
              <a:rPr lang="en-US" dirty="0">
                <a:solidFill>
                  <a:srgbClr val="0000CC"/>
                </a:solidFill>
              </a:rPr>
              <a:t>In this case, each computer is connected to only one link and therefore has only one pair of addresses. </a:t>
            </a:r>
            <a:endParaRPr lang="en-IN" dirty="0">
              <a:solidFill>
                <a:srgbClr val="0000CC"/>
              </a:solidFill>
            </a:endParaRPr>
          </a:p>
          <a:p>
            <a:pPr algn="just">
              <a:lnSpc>
                <a:spcPct val="130000"/>
              </a:lnSpc>
            </a:pPr>
            <a:r>
              <a:rPr lang="en-US" dirty="0">
                <a:solidFill>
                  <a:srgbClr val="0000CC"/>
                </a:solidFill>
              </a:rPr>
              <a:t> </a:t>
            </a:r>
            <a:endParaRPr lang="en-IN" dirty="0">
              <a:solidFill>
                <a:srgbClr val="0000CC"/>
              </a:solidFill>
            </a:endParaRPr>
          </a:p>
          <a:p>
            <a:pPr algn="just">
              <a:lnSpc>
                <a:spcPct val="130000"/>
              </a:lnSpc>
            </a:pPr>
            <a:r>
              <a:rPr lang="en-US" dirty="0">
                <a:solidFill>
                  <a:srgbClr val="0000CC"/>
                </a:solidFill>
              </a:rPr>
              <a:t>Each router is connected to 3 networks. </a:t>
            </a:r>
            <a:endParaRPr lang="en-IN" dirty="0">
              <a:solidFill>
                <a:srgbClr val="0000CC"/>
              </a:solidFill>
            </a:endParaRPr>
          </a:p>
          <a:p>
            <a:pPr algn="just">
              <a:lnSpc>
                <a:spcPct val="130000"/>
              </a:lnSpc>
            </a:pPr>
            <a:r>
              <a:rPr lang="en-US" dirty="0">
                <a:solidFill>
                  <a:srgbClr val="0000CC"/>
                </a:solidFill>
              </a:rPr>
              <a:t> </a:t>
            </a:r>
            <a:endParaRPr lang="en-IN" dirty="0">
              <a:solidFill>
                <a:srgbClr val="0000CC"/>
              </a:solidFill>
            </a:endParaRPr>
          </a:p>
          <a:p>
            <a:pPr algn="just">
              <a:lnSpc>
                <a:spcPct val="130000"/>
              </a:lnSpc>
            </a:pPr>
            <a:r>
              <a:rPr lang="en-US" dirty="0">
                <a:solidFill>
                  <a:srgbClr val="0000CC"/>
                </a:solidFill>
              </a:rPr>
              <a:t>So each router has 3 pairs of addresses, one for each connection. </a:t>
            </a:r>
            <a:endParaRPr lang="en-IN" dirty="0">
              <a:solidFill>
                <a:srgbClr val="0000CC"/>
              </a:solidFill>
              <a:latin typeface="Verdana" pitchFamily="34" charset="0"/>
              <a:ea typeface="Verdana" pitchFamily="34" charset="0"/>
              <a:cs typeface="Verdana" pitchFamily="34" charset="0"/>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71</a:t>
            </a:fld>
            <a:endParaRPr lang="en-US"/>
          </a:p>
        </p:txBody>
      </p:sp>
    </p:spTree>
    <p:extLst>
      <p:ext uri="{BB962C8B-B14F-4D97-AF65-F5344CB8AC3E}">
        <p14:creationId xmlns:p14="http://schemas.microsoft.com/office/powerpoint/2010/main" val="260789316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609600"/>
            <a:ext cx="7696200" cy="3970318"/>
          </a:xfrm>
          <a:prstGeom prst="rect">
            <a:avLst/>
          </a:prstGeom>
          <a:noFill/>
        </p:spPr>
        <p:txBody>
          <a:bodyPr wrap="square" rtlCol="0">
            <a:spAutoFit/>
          </a:bodyPr>
          <a:lstStyle/>
          <a:p>
            <a:pPr algn="just">
              <a:lnSpc>
                <a:spcPct val="130000"/>
              </a:lnSpc>
            </a:pPr>
            <a:r>
              <a:rPr lang="en-US" dirty="0">
                <a:solidFill>
                  <a:srgbClr val="0000CC"/>
                </a:solidFill>
                <a:latin typeface="Verdana" pitchFamily="34" charset="0"/>
                <a:ea typeface="Verdana" pitchFamily="34" charset="0"/>
                <a:cs typeface="Verdana" pitchFamily="34" charset="0"/>
              </a:rPr>
              <a:t>Each router must have a separate physical address for each connection, it may not be obvious why it needs a logical address for each connection. </a:t>
            </a:r>
            <a:endParaRPr lang="en-IN" dirty="0">
              <a:solidFill>
                <a:srgbClr val="0000CC"/>
              </a:solidFill>
              <a:latin typeface="Verdana" pitchFamily="34" charset="0"/>
              <a:ea typeface="Verdana" pitchFamily="34" charset="0"/>
              <a:cs typeface="Verdana" pitchFamily="34" charset="0"/>
            </a:endParaRPr>
          </a:p>
          <a:p>
            <a:pPr algn="just">
              <a:lnSpc>
                <a:spcPct val="130000"/>
              </a:lnSpc>
            </a:pPr>
            <a:r>
              <a:rPr lang="en-US" dirty="0">
                <a:solidFill>
                  <a:srgbClr val="0000CC"/>
                </a:solidFill>
                <a:latin typeface="Verdana" pitchFamily="34" charset="0"/>
                <a:ea typeface="Verdana" pitchFamily="34" charset="0"/>
                <a:cs typeface="Verdana" pitchFamily="34" charset="0"/>
              </a:rPr>
              <a:t> </a:t>
            </a:r>
            <a:endParaRPr lang="en-IN" dirty="0">
              <a:solidFill>
                <a:srgbClr val="0000CC"/>
              </a:solidFill>
              <a:latin typeface="Verdana" pitchFamily="34" charset="0"/>
              <a:ea typeface="Verdana" pitchFamily="34" charset="0"/>
              <a:cs typeface="Verdana" pitchFamily="34" charset="0"/>
            </a:endParaRPr>
          </a:p>
          <a:p>
            <a:pPr algn="just">
              <a:lnSpc>
                <a:spcPct val="130000"/>
              </a:lnSpc>
            </a:pPr>
            <a:r>
              <a:rPr lang="en-US" dirty="0">
                <a:solidFill>
                  <a:srgbClr val="0000CC"/>
                </a:solidFill>
                <a:latin typeface="Verdana" pitchFamily="34" charset="0"/>
                <a:ea typeface="Verdana" pitchFamily="34" charset="0"/>
                <a:cs typeface="Verdana" pitchFamily="34" charset="0"/>
              </a:rPr>
              <a:t>The computer with logical address A and physical address 10 needs to send a packet to the computer with logical address P and physical address 95. </a:t>
            </a:r>
            <a:endParaRPr lang="en-IN" dirty="0">
              <a:solidFill>
                <a:srgbClr val="0000CC"/>
              </a:solidFill>
              <a:latin typeface="Verdana" pitchFamily="34" charset="0"/>
              <a:ea typeface="Verdana" pitchFamily="34" charset="0"/>
              <a:cs typeface="Verdana" pitchFamily="34" charset="0"/>
            </a:endParaRPr>
          </a:p>
          <a:p>
            <a:pPr algn="just">
              <a:lnSpc>
                <a:spcPct val="130000"/>
              </a:lnSpc>
            </a:pPr>
            <a:r>
              <a:rPr lang="en-US" dirty="0">
                <a:solidFill>
                  <a:srgbClr val="0000CC"/>
                </a:solidFill>
                <a:latin typeface="Verdana" pitchFamily="34" charset="0"/>
                <a:ea typeface="Verdana" pitchFamily="34" charset="0"/>
                <a:cs typeface="Verdana" pitchFamily="34" charset="0"/>
              </a:rPr>
              <a:t> </a:t>
            </a:r>
            <a:endParaRPr lang="en-IN" dirty="0">
              <a:solidFill>
                <a:srgbClr val="0000CC"/>
              </a:solidFill>
              <a:latin typeface="Verdana" pitchFamily="34" charset="0"/>
              <a:ea typeface="Verdana" pitchFamily="34" charset="0"/>
              <a:cs typeface="Verdana" pitchFamily="34" charset="0"/>
            </a:endParaRPr>
          </a:p>
          <a:p>
            <a:pPr algn="just">
              <a:lnSpc>
                <a:spcPct val="130000"/>
              </a:lnSpc>
            </a:pPr>
            <a:r>
              <a:rPr lang="en-US" dirty="0">
                <a:solidFill>
                  <a:srgbClr val="0000CC"/>
                </a:solidFill>
                <a:latin typeface="Verdana" pitchFamily="34" charset="0"/>
                <a:ea typeface="Verdana" pitchFamily="34" charset="0"/>
                <a:cs typeface="Verdana" pitchFamily="34" charset="0"/>
              </a:rPr>
              <a:t>We may use letters to show the logical </a:t>
            </a:r>
            <a:r>
              <a:rPr lang="en-US" dirty="0" err="1">
                <a:solidFill>
                  <a:srgbClr val="0000CC"/>
                </a:solidFill>
                <a:latin typeface="Verdana" pitchFamily="34" charset="0"/>
                <a:ea typeface="Verdana" pitchFamily="34" charset="0"/>
                <a:cs typeface="Verdana" pitchFamily="34" charset="0"/>
              </a:rPr>
              <a:t>addresess</a:t>
            </a:r>
            <a:r>
              <a:rPr lang="en-US" dirty="0">
                <a:solidFill>
                  <a:srgbClr val="0000CC"/>
                </a:solidFill>
                <a:latin typeface="Verdana" pitchFamily="34" charset="0"/>
                <a:ea typeface="Verdana" pitchFamily="34" charset="0"/>
                <a:cs typeface="Verdana" pitchFamily="34" charset="0"/>
              </a:rPr>
              <a:t> and numbers for physical addresses, but both are actually numbers.</a:t>
            </a:r>
            <a:endParaRPr lang="en-IN" dirty="0">
              <a:solidFill>
                <a:srgbClr val="0000CC"/>
              </a:solidFill>
              <a:latin typeface="Verdana" pitchFamily="34" charset="0"/>
              <a:ea typeface="Verdana" pitchFamily="34" charset="0"/>
              <a:cs typeface="Verdana" pitchFamily="34" charset="0"/>
            </a:endParaRPr>
          </a:p>
          <a:p>
            <a:endParaRPr lang="en-IN" dirty="0">
              <a:latin typeface="Verdana" pitchFamily="34" charset="0"/>
              <a:ea typeface="Verdana" pitchFamily="34" charset="0"/>
              <a:cs typeface="Verdana" pitchFamily="34" charset="0"/>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72</a:t>
            </a:fld>
            <a:endParaRPr lang="en-US"/>
          </a:p>
        </p:txBody>
      </p:sp>
    </p:spTree>
    <p:extLst>
      <p:ext uri="{BB962C8B-B14F-4D97-AF65-F5344CB8AC3E}">
        <p14:creationId xmlns:p14="http://schemas.microsoft.com/office/powerpoint/2010/main" val="260789316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609600"/>
            <a:ext cx="7696200" cy="3333220"/>
          </a:xfrm>
          <a:prstGeom prst="rect">
            <a:avLst/>
          </a:prstGeom>
          <a:noFill/>
        </p:spPr>
        <p:txBody>
          <a:bodyPr wrap="square" rtlCol="0">
            <a:spAutoFit/>
          </a:bodyPr>
          <a:lstStyle>
            <a:defPPr>
              <a:defRPr lang="en-US"/>
            </a:defPPr>
            <a:lvl1pPr algn="just">
              <a:lnSpc>
                <a:spcPct val="130000"/>
              </a:lnSpc>
              <a:defRPr>
                <a:solidFill>
                  <a:srgbClr val="0000CC"/>
                </a:solidFill>
                <a:latin typeface="Verdana" pitchFamily="34" charset="0"/>
                <a:ea typeface="Verdana" pitchFamily="34" charset="0"/>
                <a:cs typeface="Verdana" pitchFamily="34" charset="0"/>
              </a:defRPr>
            </a:lvl1pPr>
          </a:lstStyle>
          <a:p>
            <a:r>
              <a:rPr lang="en-US" dirty="0"/>
              <a:t>The sender encapsulates its data in a packet at the network layer and adds 2 logical addresses (A and P). </a:t>
            </a:r>
            <a:endParaRPr lang="en-IN" dirty="0"/>
          </a:p>
          <a:p>
            <a:r>
              <a:rPr lang="en-US" dirty="0"/>
              <a:t> </a:t>
            </a:r>
            <a:endParaRPr lang="en-IN" dirty="0"/>
          </a:p>
          <a:p>
            <a:r>
              <a:rPr lang="en-US" dirty="0"/>
              <a:t>In most protocols, the logical source address comes before the logical destination address (contrary to the order of physical addresses).</a:t>
            </a:r>
            <a:endParaRPr lang="en-IN" dirty="0"/>
          </a:p>
          <a:p>
            <a:r>
              <a:rPr lang="en-US" dirty="0"/>
              <a:t> </a:t>
            </a:r>
            <a:endParaRPr lang="en-IN" dirty="0"/>
          </a:p>
          <a:p>
            <a:r>
              <a:rPr lang="en-US" dirty="0"/>
              <a:t>The NL needs to find the physical address of the next hop before the packet can be delivered.</a:t>
            </a:r>
            <a:endParaRPr lang="en-IN"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73</a:t>
            </a:fld>
            <a:endParaRPr lang="en-US"/>
          </a:p>
        </p:txBody>
      </p:sp>
    </p:spTree>
    <p:extLst>
      <p:ext uri="{BB962C8B-B14F-4D97-AF65-F5344CB8AC3E}">
        <p14:creationId xmlns:p14="http://schemas.microsoft.com/office/powerpoint/2010/main" val="260789316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609600"/>
            <a:ext cx="7696200" cy="3333220"/>
          </a:xfrm>
          <a:prstGeom prst="rect">
            <a:avLst/>
          </a:prstGeom>
          <a:noFill/>
        </p:spPr>
        <p:txBody>
          <a:bodyPr wrap="square" rtlCol="0">
            <a:spAutoFit/>
          </a:bodyPr>
          <a:lstStyle>
            <a:defPPr>
              <a:defRPr lang="en-US"/>
            </a:defPPr>
            <a:lvl1pPr algn="just">
              <a:lnSpc>
                <a:spcPct val="130000"/>
              </a:lnSpc>
              <a:defRPr>
                <a:solidFill>
                  <a:srgbClr val="0000CC"/>
                </a:solidFill>
                <a:latin typeface="Verdana" pitchFamily="34" charset="0"/>
                <a:ea typeface="Verdana" pitchFamily="34" charset="0"/>
                <a:cs typeface="Verdana" pitchFamily="34" charset="0"/>
              </a:defRPr>
            </a:lvl1pPr>
          </a:lstStyle>
          <a:p>
            <a:r>
              <a:rPr lang="en-US" dirty="0"/>
              <a:t>The NL consults its routing table and finds the logical address of the next hop (router 1) to be F. </a:t>
            </a:r>
            <a:endParaRPr lang="en-IN" dirty="0"/>
          </a:p>
          <a:p>
            <a:r>
              <a:rPr lang="en-US" dirty="0"/>
              <a:t> </a:t>
            </a:r>
            <a:endParaRPr lang="en-IN" dirty="0"/>
          </a:p>
          <a:p>
            <a:r>
              <a:rPr lang="en-US" dirty="0"/>
              <a:t>The ARP finds the physical address of router 1 that corresponds to the logical address of 20. </a:t>
            </a:r>
            <a:endParaRPr lang="en-IN" dirty="0"/>
          </a:p>
          <a:p>
            <a:r>
              <a:rPr lang="en-US" dirty="0"/>
              <a:t> </a:t>
            </a:r>
            <a:endParaRPr lang="en-IN" dirty="0"/>
          </a:p>
          <a:p>
            <a:r>
              <a:rPr lang="en-US" dirty="0"/>
              <a:t>Now the NL passes this address to the DLL, which in turn, encapsulates the packet with physical destination address 20 and physical source address 10.</a:t>
            </a:r>
            <a:endParaRPr lang="en-IN"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74</a:t>
            </a:fld>
            <a:endParaRPr lang="en-US"/>
          </a:p>
        </p:txBody>
      </p:sp>
    </p:spTree>
    <p:extLst>
      <p:ext uri="{BB962C8B-B14F-4D97-AF65-F5344CB8AC3E}">
        <p14:creationId xmlns:p14="http://schemas.microsoft.com/office/powerpoint/2010/main" val="260789316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609600"/>
            <a:ext cx="7696200" cy="3693319"/>
          </a:xfrm>
          <a:prstGeom prst="rect">
            <a:avLst/>
          </a:prstGeom>
          <a:noFill/>
        </p:spPr>
        <p:txBody>
          <a:bodyPr wrap="square" rtlCol="0">
            <a:spAutoFit/>
          </a:bodyPr>
          <a:lstStyle>
            <a:defPPr>
              <a:defRPr lang="en-US"/>
            </a:defPPr>
            <a:lvl1pPr algn="just">
              <a:lnSpc>
                <a:spcPct val="130000"/>
              </a:lnSpc>
              <a:defRPr>
                <a:solidFill>
                  <a:srgbClr val="0000CC"/>
                </a:solidFill>
                <a:latin typeface="Verdana" pitchFamily="34" charset="0"/>
                <a:ea typeface="Verdana" pitchFamily="34" charset="0"/>
                <a:cs typeface="Verdana" pitchFamily="34" charset="0"/>
              </a:defRPr>
            </a:lvl1pPr>
          </a:lstStyle>
          <a:p>
            <a:r>
              <a:rPr lang="en-US" dirty="0"/>
              <a:t>The frame is received by every device on LAN1, but is discarded by all except router 1, which finds that the destination physical address in the frame matches with its own physical address .</a:t>
            </a:r>
            <a:endParaRPr lang="en-IN" dirty="0"/>
          </a:p>
          <a:p>
            <a:r>
              <a:rPr lang="en-US" dirty="0"/>
              <a:t> </a:t>
            </a:r>
            <a:endParaRPr lang="en-IN" dirty="0"/>
          </a:p>
          <a:p>
            <a:r>
              <a:rPr lang="en-US" dirty="0"/>
              <a:t>The router </a:t>
            </a:r>
            <a:r>
              <a:rPr lang="en-US" dirty="0" err="1"/>
              <a:t>decapsulates</a:t>
            </a:r>
            <a:r>
              <a:rPr lang="en-US" dirty="0"/>
              <a:t> the packet from the frame to read the logical destination address P.</a:t>
            </a:r>
            <a:endParaRPr lang="en-IN" dirty="0"/>
          </a:p>
          <a:p>
            <a:endParaRPr lang="en-US" dirty="0"/>
          </a:p>
          <a:p>
            <a:r>
              <a:rPr lang="en-US" dirty="0"/>
              <a:t>Since the logical destination address does not match the router’s logical address, the router knows that the packet needs to be forwarded.</a:t>
            </a:r>
            <a:endParaRPr lang="en-IN"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75</a:t>
            </a:fld>
            <a:endParaRPr lang="en-US"/>
          </a:p>
        </p:txBody>
      </p:sp>
    </p:spTree>
    <p:extLst>
      <p:ext uri="{BB962C8B-B14F-4D97-AF65-F5344CB8AC3E}">
        <p14:creationId xmlns:p14="http://schemas.microsoft.com/office/powerpoint/2010/main" val="260789316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609600"/>
            <a:ext cx="7696200" cy="2613023"/>
          </a:xfrm>
          <a:prstGeom prst="rect">
            <a:avLst/>
          </a:prstGeom>
          <a:noFill/>
        </p:spPr>
        <p:txBody>
          <a:bodyPr wrap="square" rtlCol="0">
            <a:spAutoFit/>
          </a:bodyPr>
          <a:lstStyle>
            <a:defPPr>
              <a:defRPr lang="en-US"/>
            </a:defPPr>
            <a:lvl1pPr algn="just">
              <a:lnSpc>
                <a:spcPct val="130000"/>
              </a:lnSpc>
              <a:defRPr>
                <a:solidFill>
                  <a:srgbClr val="0000CC"/>
                </a:solidFill>
                <a:latin typeface="Verdana" pitchFamily="34" charset="0"/>
                <a:ea typeface="Verdana" pitchFamily="34" charset="0"/>
                <a:cs typeface="Verdana" pitchFamily="34" charset="0"/>
              </a:defRPr>
            </a:lvl1pPr>
          </a:lstStyle>
          <a:p>
            <a:r>
              <a:rPr lang="en-US" dirty="0"/>
              <a:t>The router  consults its routing table and ARP to find the physical destination address of the next hop (router 2), creates a new frame, encapsulates the packet, and sends it to router 2.</a:t>
            </a:r>
            <a:endParaRPr lang="en-IN" dirty="0"/>
          </a:p>
          <a:p>
            <a:r>
              <a:rPr lang="en-US" dirty="0"/>
              <a:t> </a:t>
            </a:r>
            <a:endParaRPr lang="en-IN" dirty="0"/>
          </a:p>
          <a:p>
            <a:r>
              <a:rPr lang="en-US" dirty="0"/>
              <a:t>Note the physical addresses in the frame. </a:t>
            </a:r>
            <a:endParaRPr lang="en-IN" dirty="0"/>
          </a:p>
          <a:p>
            <a:r>
              <a:rPr lang="en-US" dirty="0"/>
              <a:t> </a:t>
            </a:r>
            <a:endParaRPr lang="en-IN" dirty="0"/>
          </a:p>
          <a:p>
            <a:r>
              <a:rPr lang="en-US" dirty="0"/>
              <a:t>The source physical address changes from 10 to 99.</a:t>
            </a:r>
            <a:endParaRPr lang="en-IN"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76</a:t>
            </a:fld>
            <a:endParaRPr lang="en-US"/>
          </a:p>
        </p:txBody>
      </p:sp>
    </p:spTree>
    <p:extLst>
      <p:ext uri="{BB962C8B-B14F-4D97-AF65-F5344CB8AC3E}">
        <p14:creationId xmlns:p14="http://schemas.microsoft.com/office/powerpoint/2010/main" val="260789316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609600"/>
            <a:ext cx="7696200" cy="3333220"/>
          </a:xfrm>
          <a:prstGeom prst="rect">
            <a:avLst/>
          </a:prstGeom>
          <a:noFill/>
        </p:spPr>
        <p:txBody>
          <a:bodyPr wrap="square" rtlCol="0">
            <a:spAutoFit/>
          </a:bodyPr>
          <a:lstStyle>
            <a:defPPr>
              <a:defRPr lang="en-US"/>
            </a:defPPr>
            <a:lvl1pPr algn="just">
              <a:lnSpc>
                <a:spcPct val="130000"/>
              </a:lnSpc>
              <a:defRPr>
                <a:solidFill>
                  <a:srgbClr val="0000CC"/>
                </a:solidFill>
                <a:latin typeface="Verdana" pitchFamily="34" charset="0"/>
                <a:ea typeface="Verdana" pitchFamily="34" charset="0"/>
                <a:cs typeface="Verdana" pitchFamily="34" charset="0"/>
              </a:defRPr>
            </a:lvl1pPr>
          </a:lstStyle>
          <a:p>
            <a:r>
              <a:rPr lang="en-US" dirty="0"/>
              <a:t>The destination physical address changes from 20 (router 1 physical address) to 33 (router 2 physical address) . </a:t>
            </a:r>
            <a:endParaRPr lang="en-IN" dirty="0"/>
          </a:p>
          <a:p>
            <a:r>
              <a:rPr lang="en-US" dirty="0"/>
              <a:t> </a:t>
            </a:r>
            <a:endParaRPr lang="en-IN" dirty="0"/>
          </a:p>
          <a:p>
            <a:r>
              <a:rPr lang="en-US" dirty="0"/>
              <a:t>The logical source and destination addresses must remain the same; otherwise the packet will be lost.</a:t>
            </a:r>
            <a:endParaRPr lang="en-IN" dirty="0"/>
          </a:p>
          <a:p>
            <a:r>
              <a:rPr lang="en-US" dirty="0"/>
              <a:t> </a:t>
            </a:r>
            <a:endParaRPr lang="en-IN" dirty="0"/>
          </a:p>
          <a:p>
            <a:r>
              <a:rPr lang="en-US" dirty="0"/>
              <a:t>At router 2 we have a similar scenario. The physical addresses are changed, and a new frame is sent to the destination computer.</a:t>
            </a:r>
            <a:endParaRPr lang="en-IN"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77</a:t>
            </a:fld>
            <a:endParaRPr lang="en-US"/>
          </a:p>
        </p:txBody>
      </p:sp>
    </p:spTree>
    <p:extLst>
      <p:ext uri="{BB962C8B-B14F-4D97-AF65-F5344CB8AC3E}">
        <p14:creationId xmlns:p14="http://schemas.microsoft.com/office/powerpoint/2010/main" val="260789316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609600"/>
            <a:ext cx="7696200" cy="4053417"/>
          </a:xfrm>
          <a:prstGeom prst="rect">
            <a:avLst/>
          </a:prstGeom>
          <a:noFill/>
        </p:spPr>
        <p:txBody>
          <a:bodyPr wrap="square" rtlCol="0">
            <a:spAutoFit/>
          </a:bodyPr>
          <a:lstStyle>
            <a:defPPr>
              <a:defRPr lang="en-US"/>
            </a:defPPr>
            <a:lvl1pPr algn="just">
              <a:lnSpc>
                <a:spcPct val="130000"/>
              </a:lnSpc>
              <a:defRPr>
                <a:solidFill>
                  <a:srgbClr val="0000CC"/>
                </a:solidFill>
                <a:latin typeface="Verdana" pitchFamily="34" charset="0"/>
                <a:ea typeface="Verdana" pitchFamily="34" charset="0"/>
                <a:cs typeface="Verdana" pitchFamily="34" charset="0"/>
              </a:defRPr>
            </a:lvl1pPr>
          </a:lstStyle>
          <a:p>
            <a:r>
              <a:rPr lang="en-US" dirty="0"/>
              <a:t>When the frame reaches the destination, the packet is </a:t>
            </a:r>
            <a:r>
              <a:rPr lang="en-US" dirty="0" err="1"/>
              <a:t>decapsulated</a:t>
            </a:r>
            <a:r>
              <a:rPr lang="en-US" dirty="0"/>
              <a:t>. </a:t>
            </a:r>
            <a:endParaRPr lang="en-IN" dirty="0"/>
          </a:p>
          <a:p>
            <a:r>
              <a:rPr lang="en-US" dirty="0"/>
              <a:t> </a:t>
            </a:r>
            <a:endParaRPr lang="en-IN" dirty="0"/>
          </a:p>
          <a:p>
            <a:r>
              <a:rPr lang="en-US" dirty="0"/>
              <a:t>The destination logical address P matches the logical address of the computer. </a:t>
            </a:r>
            <a:endParaRPr lang="en-IN" dirty="0"/>
          </a:p>
          <a:p>
            <a:r>
              <a:rPr lang="en-US" dirty="0"/>
              <a:t> </a:t>
            </a:r>
            <a:endParaRPr lang="en-IN" dirty="0"/>
          </a:p>
          <a:p>
            <a:r>
              <a:rPr lang="en-US" dirty="0"/>
              <a:t>The data are </a:t>
            </a:r>
            <a:r>
              <a:rPr lang="en-US" dirty="0" err="1"/>
              <a:t>decapsulated</a:t>
            </a:r>
            <a:r>
              <a:rPr lang="en-US" dirty="0"/>
              <a:t> from the packet and delivered to the upper layer. </a:t>
            </a:r>
            <a:endParaRPr lang="en-IN" dirty="0"/>
          </a:p>
          <a:p>
            <a:r>
              <a:rPr lang="en-US" dirty="0"/>
              <a:t> </a:t>
            </a:r>
            <a:endParaRPr lang="en-IN" dirty="0"/>
          </a:p>
          <a:p>
            <a:r>
              <a:rPr lang="en-US" b="1" dirty="0"/>
              <a:t>Note:</a:t>
            </a:r>
            <a:r>
              <a:rPr lang="en-US" dirty="0"/>
              <a:t> Although physical addresses will change from hop to hop, logical addresses remain the same from source to destination.</a:t>
            </a:r>
            <a:endParaRPr lang="en-IN"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78</a:t>
            </a:fld>
            <a:endParaRPr lang="en-US"/>
          </a:p>
        </p:txBody>
      </p:sp>
    </p:spTree>
    <p:extLst>
      <p:ext uri="{BB962C8B-B14F-4D97-AF65-F5344CB8AC3E}">
        <p14:creationId xmlns:p14="http://schemas.microsoft.com/office/powerpoint/2010/main" val="260789316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609600"/>
            <a:ext cx="7696200" cy="3291029"/>
          </a:xfrm>
          <a:prstGeom prst="rect">
            <a:avLst/>
          </a:prstGeom>
          <a:noFill/>
        </p:spPr>
        <p:txBody>
          <a:bodyPr wrap="square" rtlCol="0">
            <a:spAutoFit/>
          </a:bodyPr>
          <a:lstStyle/>
          <a:p>
            <a:pPr algn="just">
              <a:lnSpc>
                <a:spcPct val="130000"/>
              </a:lnSpc>
            </a:pPr>
            <a:r>
              <a:rPr lang="en-US" b="1" u="sng" dirty="0">
                <a:solidFill>
                  <a:srgbClr val="0000CC"/>
                </a:solidFill>
                <a:latin typeface="Verdana" pitchFamily="34" charset="0"/>
                <a:ea typeface="Verdana" pitchFamily="34" charset="0"/>
                <a:cs typeface="Verdana" pitchFamily="34" charset="0"/>
              </a:rPr>
              <a:t>Port Addresses:</a:t>
            </a:r>
            <a:r>
              <a:rPr lang="en-US" dirty="0">
                <a:solidFill>
                  <a:srgbClr val="0000CC"/>
                </a:solidFill>
                <a:latin typeface="Verdana" pitchFamily="34" charset="0"/>
                <a:ea typeface="Verdana" pitchFamily="34" charset="0"/>
                <a:cs typeface="Verdana" pitchFamily="34" charset="0"/>
              </a:rPr>
              <a:t> The IP address and the physical address are necessary for a quantity of data to travel from a source to destination host. </a:t>
            </a:r>
            <a:endParaRPr lang="en-IN" dirty="0">
              <a:solidFill>
                <a:srgbClr val="0000CC"/>
              </a:solidFill>
              <a:latin typeface="Verdana" pitchFamily="34" charset="0"/>
              <a:ea typeface="Verdana" pitchFamily="34" charset="0"/>
              <a:cs typeface="Verdana" pitchFamily="34" charset="0"/>
            </a:endParaRPr>
          </a:p>
          <a:p>
            <a:pPr algn="just">
              <a:lnSpc>
                <a:spcPct val="130000"/>
              </a:lnSpc>
            </a:pPr>
            <a:r>
              <a:rPr lang="en-US" dirty="0">
                <a:solidFill>
                  <a:srgbClr val="0000CC"/>
                </a:solidFill>
                <a:latin typeface="Verdana" pitchFamily="34" charset="0"/>
                <a:ea typeface="Verdana" pitchFamily="34" charset="0"/>
                <a:cs typeface="Verdana" pitchFamily="34" charset="0"/>
              </a:rPr>
              <a:t> </a:t>
            </a:r>
            <a:endParaRPr lang="en-IN" dirty="0">
              <a:solidFill>
                <a:srgbClr val="0000CC"/>
              </a:solidFill>
              <a:latin typeface="Verdana" pitchFamily="34" charset="0"/>
              <a:ea typeface="Verdana" pitchFamily="34" charset="0"/>
              <a:cs typeface="Verdana" pitchFamily="34" charset="0"/>
            </a:endParaRPr>
          </a:p>
          <a:p>
            <a:pPr algn="just">
              <a:lnSpc>
                <a:spcPct val="130000"/>
              </a:lnSpc>
            </a:pPr>
            <a:r>
              <a:rPr lang="en-US" dirty="0">
                <a:solidFill>
                  <a:srgbClr val="0000CC"/>
                </a:solidFill>
                <a:latin typeface="Verdana" pitchFamily="34" charset="0"/>
                <a:ea typeface="Verdana" pitchFamily="34" charset="0"/>
                <a:cs typeface="Verdana" pitchFamily="34" charset="0"/>
              </a:rPr>
              <a:t>Arrival at the destination host is not the final objective of data communications on the Internet.</a:t>
            </a:r>
            <a:endParaRPr lang="en-IN" dirty="0">
              <a:solidFill>
                <a:srgbClr val="0000CC"/>
              </a:solidFill>
              <a:latin typeface="Verdana" pitchFamily="34" charset="0"/>
              <a:ea typeface="Verdana" pitchFamily="34" charset="0"/>
              <a:cs typeface="Verdana" pitchFamily="34" charset="0"/>
            </a:endParaRPr>
          </a:p>
          <a:p>
            <a:pPr algn="just">
              <a:lnSpc>
                <a:spcPct val="130000"/>
              </a:lnSpc>
            </a:pPr>
            <a:r>
              <a:rPr lang="en-US" dirty="0">
                <a:solidFill>
                  <a:srgbClr val="0000CC"/>
                </a:solidFill>
                <a:latin typeface="Verdana" pitchFamily="34" charset="0"/>
                <a:ea typeface="Verdana" pitchFamily="34" charset="0"/>
                <a:cs typeface="Verdana" pitchFamily="34" charset="0"/>
              </a:rPr>
              <a:t> </a:t>
            </a:r>
            <a:endParaRPr lang="en-IN" dirty="0">
              <a:solidFill>
                <a:srgbClr val="0000CC"/>
              </a:solidFill>
              <a:latin typeface="Verdana" pitchFamily="34" charset="0"/>
              <a:ea typeface="Verdana" pitchFamily="34" charset="0"/>
              <a:cs typeface="Verdana" pitchFamily="34" charset="0"/>
            </a:endParaRPr>
          </a:p>
          <a:p>
            <a:pPr algn="just">
              <a:lnSpc>
                <a:spcPct val="130000"/>
              </a:lnSpc>
            </a:pPr>
            <a:r>
              <a:rPr lang="en-US" dirty="0">
                <a:solidFill>
                  <a:srgbClr val="0000CC"/>
                </a:solidFill>
                <a:latin typeface="Verdana" pitchFamily="34" charset="0"/>
                <a:ea typeface="Verdana" pitchFamily="34" charset="0"/>
                <a:cs typeface="Verdana" pitchFamily="34" charset="0"/>
              </a:rPr>
              <a:t>A system that sends nothing but data from one computer to another is not complete.</a:t>
            </a:r>
            <a:endParaRPr lang="en-IN" dirty="0">
              <a:solidFill>
                <a:srgbClr val="0000CC"/>
              </a:solidFill>
              <a:latin typeface="Verdana" pitchFamily="34" charset="0"/>
              <a:ea typeface="Verdana" pitchFamily="34" charset="0"/>
              <a:cs typeface="Verdana" pitchFamily="34" charset="0"/>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79</a:t>
            </a:fld>
            <a:endParaRPr lang="en-US"/>
          </a:p>
        </p:txBody>
      </p:sp>
    </p:spTree>
    <p:extLst>
      <p:ext uri="{BB962C8B-B14F-4D97-AF65-F5344CB8AC3E}">
        <p14:creationId xmlns:p14="http://schemas.microsoft.com/office/powerpoint/2010/main" val="2607893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8</a:t>
            </a:fld>
            <a:endParaRPr lang="en-US"/>
          </a:p>
        </p:txBody>
      </p:sp>
      <p:sp>
        <p:nvSpPr>
          <p:cNvPr id="5" name="TextBox 4"/>
          <p:cNvSpPr txBox="1"/>
          <p:nvPr/>
        </p:nvSpPr>
        <p:spPr>
          <a:xfrm>
            <a:off x="685800" y="685800"/>
            <a:ext cx="7696200" cy="4053417"/>
          </a:xfrm>
          <a:prstGeom prst="rect">
            <a:avLst/>
          </a:prstGeom>
          <a:noFill/>
        </p:spPr>
        <p:txBody>
          <a:bodyPr wrap="square" rtlCol="0">
            <a:spAutoFit/>
          </a:bodyPr>
          <a:lstStyle/>
          <a:p>
            <a:pPr algn="just">
              <a:lnSpc>
                <a:spcPct val="130000"/>
              </a:lnSpc>
            </a:pPr>
            <a:r>
              <a:rPr lang="en-US" dirty="0">
                <a:solidFill>
                  <a:srgbClr val="0000CC"/>
                </a:solidFill>
                <a:latin typeface="Verdana" pitchFamily="34" charset="0"/>
                <a:ea typeface="Verdana" pitchFamily="34" charset="0"/>
                <a:cs typeface="Verdana" pitchFamily="34" charset="0"/>
              </a:rPr>
              <a:t>Instead, each layer passes data and control information to the layer immediately below it, until the lowest layer is reached. </a:t>
            </a:r>
          </a:p>
          <a:p>
            <a:pPr algn="just">
              <a:lnSpc>
                <a:spcPct val="130000"/>
              </a:lnSpc>
            </a:pPr>
            <a:endParaRPr lang="en-US" dirty="0">
              <a:solidFill>
                <a:srgbClr val="0000CC"/>
              </a:solidFill>
              <a:latin typeface="Verdana" pitchFamily="34" charset="0"/>
              <a:ea typeface="Verdana" pitchFamily="34" charset="0"/>
              <a:cs typeface="Verdana" pitchFamily="34" charset="0"/>
            </a:endParaRPr>
          </a:p>
          <a:p>
            <a:pPr algn="just">
              <a:lnSpc>
                <a:spcPct val="130000"/>
              </a:lnSpc>
            </a:pPr>
            <a:r>
              <a:rPr lang="en-US" dirty="0">
                <a:solidFill>
                  <a:srgbClr val="0000CC"/>
                </a:solidFill>
                <a:latin typeface="Verdana" pitchFamily="34" charset="0"/>
                <a:ea typeface="Verdana" pitchFamily="34" charset="0"/>
                <a:cs typeface="Verdana" pitchFamily="34" charset="0"/>
              </a:rPr>
              <a:t>Below layer 1 is the </a:t>
            </a:r>
            <a:r>
              <a:rPr lang="en-US" b="1" dirty="0">
                <a:solidFill>
                  <a:srgbClr val="0000CC"/>
                </a:solidFill>
                <a:latin typeface="Verdana" pitchFamily="34" charset="0"/>
                <a:ea typeface="Verdana" pitchFamily="34" charset="0"/>
                <a:cs typeface="Verdana" pitchFamily="34" charset="0"/>
              </a:rPr>
              <a:t>physical medium</a:t>
            </a:r>
            <a:r>
              <a:rPr lang="en-US" dirty="0">
                <a:solidFill>
                  <a:srgbClr val="0000CC"/>
                </a:solidFill>
                <a:latin typeface="Verdana" pitchFamily="34" charset="0"/>
                <a:ea typeface="Verdana" pitchFamily="34" charset="0"/>
                <a:cs typeface="Verdana" pitchFamily="34" charset="0"/>
              </a:rPr>
              <a:t> through which the actual communication occurs.</a:t>
            </a:r>
          </a:p>
          <a:p>
            <a:pPr algn="just">
              <a:lnSpc>
                <a:spcPct val="130000"/>
              </a:lnSpc>
            </a:pPr>
            <a:endParaRPr lang="en-US" dirty="0">
              <a:solidFill>
                <a:srgbClr val="0000CC"/>
              </a:solidFill>
              <a:latin typeface="Verdana" pitchFamily="34" charset="0"/>
              <a:ea typeface="Verdana" pitchFamily="34" charset="0"/>
              <a:cs typeface="Verdana" pitchFamily="34" charset="0"/>
            </a:endParaRPr>
          </a:p>
          <a:p>
            <a:pPr algn="just">
              <a:lnSpc>
                <a:spcPct val="130000"/>
              </a:lnSpc>
            </a:pPr>
            <a:r>
              <a:rPr lang="en-US" dirty="0">
                <a:solidFill>
                  <a:srgbClr val="0000CC"/>
                </a:solidFill>
                <a:latin typeface="Verdana" pitchFamily="34" charset="0"/>
                <a:ea typeface="Verdana" pitchFamily="34" charset="0"/>
                <a:cs typeface="Verdana" pitchFamily="34" charset="0"/>
              </a:rPr>
              <a:t>Between each pair of adjacent layers there is an </a:t>
            </a:r>
            <a:r>
              <a:rPr lang="en-US" b="1" dirty="0">
                <a:solidFill>
                  <a:srgbClr val="0000CC"/>
                </a:solidFill>
                <a:latin typeface="Verdana" pitchFamily="34" charset="0"/>
                <a:ea typeface="Verdana" pitchFamily="34" charset="0"/>
                <a:cs typeface="Verdana" pitchFamily="34" charset="0"/>
              </a:rPr>
              <a:t>interface</a:t>
            </a:r>
            <a:r>
              <a:rPr lang="en-US" dirty="0">
                <a:solidFill>
                  <a:srgbClr val="0000CC"/>
                </a:solidFill>
                <a:latin typeface="Verdana" pitchFamily="34" charset="0"/>
                <a:ea typeface="Verdana" pitchFamily="34" charset="0"/>
                <a:cs typeface="Verdana" pitchFamily="34" charset="0"/>
              </a:rPr>
              <a:t>. </a:t>
            </a:r>
          </a:p>
          <a:p>
            <a:pPr algn="just">
              <a:lnSpc>
                <a:spcPct val="130000"/>
              </a:lnSpc>
            </a:pPr>
            <a:endParaRPr lang="en-US" dirty="0">
              <a:solidFill>
                <a:srgbClr val="0000CC"/>
              </a:solidFill>
              <a:latin typeface="Verdana" pitchFamily="34" charset="0"/>
              <a:ea typeface="Verdana" pitchFamily="34" charset="0"/>
              <a:cs typeface="Verdana" pitchFamily="34" charset="0"/>
            </a:endParaRPr>
          </a:p>
          <a:p>
            <a:pPr algn="just">
              <a:lnSpc>
                <a:spcPct val="130000"/>
              </a:lnSpc>
            </a:pPr>
            <a:r>
              <a:rPr lang="en-US" b="1" u="sng" dirty="0">
                <a:solidFill>
                  <a:srgbClr val="0000CC"/>
                </a:solidFill>
                <a:latin typeface="Verdana" pitchFamily="34" charset="0"/>
                <a:ea typeface="Verdana" pitchFamily="34" charset="0"/>
                <a:cs typeface="Verdana" pitchFamily="34" charset="0"/>
              </a:rPr>
              <a:t>Interface:</a:t>
            </a:r>
            <a:r>
              <a:rPr lang="en-US" dirty="0">
                <a:solidFill>
                  <a:srgbClr val="0000CC"/>
                </a:solidFill>
                <a:latin typeface="Verdana" pitchFamily="34" charset="0"/>
                <a:ea typeface="Verdana" pitchFamily="34" charset="0"/>
                <a:cs typeface="Verdana" pitchFamily="34" charset="0"/>
              </a:rPr>
              <a:t> Defines which primitive operations and services the lower layer offers to the upper one.</a:t>
            </a:r>
          </a:p>
          <a:p>
            <a:pPr algn="just">
              <a:lnSpc>
                <a:spcPct val="130000"/>
              </a:lnSpc>
            </a:pPr>
            <a:r>
              <a:rPr lang="en-US" dirty="0">
                <a:solidFill>
                  <a:srgbClr val="0000CC"/>
                </a:solidFill>
                <a:latin typeface="Verdana" pitchFamily="34" charset="0"/>
                <a:ea typeface="Verdana" pitchFamily="34" charset="0"/>
                <a:cs typeface="Verdana" pitchFamily="34" charset="0"/>
              </a:rPr>
              <a:t> </a:t>
            </a:r>
            <a:endParaRPr lang="en-IN" dirty="0">
              <a:solidFill>
                <a:srgbClr val="0000CC"/>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66936161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609600"/>
            <a:ext cx="7696200" cy="3333220"/>
          </a:xfrm>
          <a:prstGeom prst="rect">
            <a:avLst/>
          </a:prstGeom>
          <a:noFill/>
        </p:spPr>
        <p:txBody>
          <a:bodyPr wrap="square" rtlCol="0">
            <a:spAutoFit/>
          </a:bodyPr>
          <a:lstStyle>
            <a:defPPr>
              <a:defRPr lang="en-US"/>
            </a:defPPr>
            <a:lvl1pPr algn="just">
              <a:lnSpc>
                <a:spcPct val="130000"/>
              </a:lnSpc>
              <a:defRPr b="1" u="sng">
                <a:solidFill>
                  <a:srgbClr val="0000CC"/>
                </a:solidFill>
                <a:latin typeface="Verdana" pitchFamily="34" charset="0"/>
                <a:ea typeface="Verdana" pitchFamily="34" charset="0"/>
                <a:cs typeface="Verdana" pitchFamily="34" charset="0"/>
              </a:defRPr>
            </a:lvl1pPr>
          </a:lstStyle>
          <a:p>
            <a:r>
              <a:rPr lang="en-US" b="0" u="none" dirty="0"/>
              <a:t>Today, computers are devices that can run multiple processes at the same time.</a:t>
            </a:r>
            <a:endParaRPr lang="en-IN" b="0" u="none" dirty="0"/>
          </a:p>
          <a:p>
            <a:r>
              <a:rPr lang="en-US" b="0" u="none" dirty="0"/>
              <a:t> </a:t>
            </a:r>
            <a:endParaRPr lang="en-IN" b="0" u="none" dirty="0"/>
          </a:p>
          <a:p>
            <a:r>
              <a:rPr lang="en-US" b="0" u="none" dirty="0"/>
              <a:t>The end objective of Internet communication is a process communicating with other processes.</a:t>
            </a:r>
            <a:endParaRPr lang="en-IN" b="0" u="none" dirty="0"/>
          </a:p>
          <a:p>
            <a:r>
              <a:rPr lang="en-US" b="0" u="none" dirty="0"/>
              <a:t> </a:t>
            </a:r>
            <a:endParaRPr lang="en-IN" b="0" u="none" dirty="0"/>
          </a:p>
          <a:p>
            <a:r>
              <a:rPr lang="en-US" b="0" u="none" dirty="0"/>
              <a:t>For these processes to receive data simultaneously, we need a method to label the different processes. In other words, they need addresses.</a:t>
            </a:r>
            <a:endParaRPr lang="en-IN" b="0" u="none"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80</a:t>
            </a:fld>
            <a:endParaRPr lang="en-US"/>
          </a:p>
        </p:txBody>
      </p:sp>
    </p:spTree>
    <p:extLst>
      <p:ext uri="{BB962C8B-B14F-4D97-AF65-F5344CB8AC3E}">
        <p14:creationId xmlns:p14="http://schemas.microsoft.com/office/powerpoint/2010/main" val="260789316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609600"/>
            <a:ext cx="7696200" cy="3693319"/>
          </a:xfrm>
          <a:prstGeom prst="rect">
            <a:avLst/>
          </a:prstGeom>
          <a:noFill/>
        </p:spPr>
        <p:txBody>
          <a:bodyPr wrap="square" rtlCol="0">
            <a:spAutoFit/>
          </a:bodyPr>
          <a:lstStyle>
            <a:defPPr>
              <a:defRPr lang="en-US"/>
            </a:defPPr>
            <a:lvl1pPr algn="just">
              <a:lnSpc>
                <a:spcPct val="130000"/>
              </a:lnSpc>
              <a:defRPr b="0" u="none">
                <a:solidFill>
                  <a:srgbClr val="0000CC"/>
                </a:solidFill>
                <a:latin typeface="Verdana" pitchFamily="34" charset="0"/>
                <a:ea typeface="Verdana" pitchFamily="34" charset="0"/>
                <a:cs typeface="Verdana" pitchFamily="34" charset="0"/>
              </a:defRPr>
            </a:lvl1pPr>
          </a:lstStyle>
          <a:p>
            <a:r>
              <a:rPr lang="en-US" dirty="0"/>
              <a:t>In TCP/IP architecture the label assigned to a process is called a port address. A port address in TCP/IP is 16 bits in length.</a:t>
            </a:r>
            <a:endParaRPr lang="en-IN" dirty="0"/>
          </a:p>
          <a:p>
            <a:r>
              <a:rPr lang="en-US" dirty="0"/>
              <a:t> </a:t>
            </a:r>
            <a:endParaRPr lang="en-IN" dirty="0"/>
          </a:p>
          <a:p>
            <a:r>
              <a:rPr lang="en-US" b="1" dirty="0"/>
              <a:t>Specific Addresses:</a:t>
            </a:r>
            <a:r>
              <a:rPr lang="en-US" dirty="0"/>
              <a:t> Some applications have user-friendly addresses that are designed for that specific address. </a:t>
            </a:r>
            <a:endParaRPr lang="en-IN" dirty="0"/>
          </a:p>
          <a:p>
            <a:r>
              <a:rPr lang="en-US" dirty="0"/>
              <a:t> </a:t>
            </a:r>
            <a:endParaRPr lang="en-IN" dirty="0"/>
          </a:p>
          <a:p>
            <a:r>
              <a:rPr lang="en-US" dirty="0"/>
              <a:t>Examples: e-mail address and the URL.</a:t>
            </a:r>
            <a:endParaRPr lang="en-IN" dirty="0"/>
          </a:p>
          <a:p>
            <a:r>
              <a:rPr lang="en-US" dirty="0"/>
              <a:t> </a:t>
            </a:r>
            <a:endParaRPr lang="en-IN" dirty="0"/>
          </a:p>
          <a:p>
            <a:r>
              <a:rPr lang="en-US" dirty="0"/>
              <a:t>These addresses get changed to the corresponding port and logical addresses by the sending computer.</a:t>
            </a:r>
            <a:endParaRPr lang="en-IN"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81</a:t>
            </a:fld>
            <a:endParaRPr lang="en-US"/>
          </a:p>
        </p:txBody>
      </p:sp>
    </p:spTree>
    <p:extLst>
      <p:ext uri="{BB962C8B-B14F-4D97-AF65-F5344CB8AC3E}">
        <p14:creationId xmlns:p14="http://schemas.microsoft.com/office/powerpoint/2010/main" val="260789316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43000" y="609599"/>
            <a:ext cx="7696200" cy="2973122"/>
          </a:xfrm>
          <a:prstGeom prst="rect">
            <a:avLst/>
          </a:prstGeom>
          <a:noFill/>
        </p:spPr>
        <p:txBody>
          <a:bodyPr wrap="square" rtlCol="0">
            <a:spAutoFit/>
          </a:bodyPr>
          <a:lstStyle>
            <a:defPPr>
              <a:defRPr lang="en-US"/>
            </a:defPPr>
            <a:lvl1pPr algn="just">
              <a:lnSpc>
                <a:spcPct val="130000"/>
              </a:lnSpc>
              <a:defRPr b="0" u="none">
                <a:solidFill>
                  <a:srgbClr val="0000CC"/>
                </a:solidFill>
                <a:latin typeface="Verdana" pitchFamily="34" charset="0"/>
                <a:ea typeface="Verdana" pitchFamily="34" charset="0"/>
                <a:cs typeface="Verdana" pitchFamily="34" charset="0"/>
              </a:defRPr>
            </a:lvl1pPr>
          </a:lstStyle>
          <a:p>
            <a:r>
              <a:rPr lang="en-US" b="1" u="sng" dirty="0"/>
              <a:t>Address Resolution Protocol:</a:t>
            </a:r>
            <a:r>
              <a:rPr lang="en-US" dirty="0"/>
              <a:t> </a:t>
            </a:r>
          </a:p>
          <a:p>
            <a:r>
              <a:rPr lang="en-US" dirty="0"/>
              <a:t>Used to associate a logical address with a physical address. On a typical physical network, such as a LAN, each device on a link is identified by a physical or station address, usually imprinted on NIC. </a:t>
            </a:r>
          </a:p>
          <a:p>
            <a:endParaRPr lang="en-US" dirty="0"/>
          </a:p>
          <a:p>
            <a:r>
              <a:rPr lang="en-US" dirty="0"/>
              <a:t>Used to find the physical address of the node when its Internet address is known.</a:t>
            </a:r>
            <a:endParaRPr lang="en-IN"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82</a:t>
            </a:fld>
            <a:endParaRPr lang="en-US"/>
          </a:p>
        </p:txBody>
      </p:sp>
    </p:spTree>
    <p:extLst>
      <p:ext uri="{BB962C8B-B14F-4D97-AF65-F5344CB8AC3E}">
        <p14:creationId xmlns:p14="http://schemas.microsoft.com/office/powerpoint/2010/main" val="260789316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609600"/>
            <a:ext cx="7696200" cy="2973122"/>
          </a:xfrm>
          <a:prstGeom prst="rect">
            <a:avLst/>
          </a:prstGeom>
          <a:noFill/>
        </p:spPr>
        <p:txBody>
          <a:bodyPr wrap="square" rtlCol="0">
            <a:spAutoFit/>
          </a:bodyPr>
          <a:lstStyle>
            <a:defPPr>
              <a:defRPr lang="en-US"/>
            </a:defPPr>
            <a:lvl1pPr algn="just">
              <a:lnSpc>
                <a:spcPct val="130000"/>
              </a:lnSpc>
              <a:defRPr b="0" u="none">
                <a:solidFill>
                  <a:srgbClr val="0000CC"/>
                </a:solidFill>
                <a:latin typeface="Verdana" pitchFamily="34" charset="0"/>
                <a:ea typeface="Verdana" pitchFamily="34" charset="0"/>
                <a:cs typeface="Verdana" pitchFamily="34" charset="0"/>
              </a:defRPr>
            </a:lvl1pPr>
          </a:lstStyle>
          <a:p>
            <a:r>
              <a:rPr lang="en-US" b="1" u="sng" dirty="0"/>
              <a:t>RARP:</a:t>
            </a:r>
            <a:r>
              <a:rPr lang="en-US" dirty="0"/>
              <a:t> </a:t>
            </a:r>
          </a:p>
          <a:p>
            <a:endParaRPr lang="en-US" dirty="0"/>
          </a:p>
          <a:p>
            <a:r>
              <a:rPr lang="en-US" dirty="0"/>
              <a:t>Allows a host to discover its Internet address when it knows only its physical address. </a:t>
            </a:r>
          </a:p>
          <a:p>
            <a:endParaRPr lang="en-US" dirty="0"/>
          </a:p>
          <a:p>
            <a:r>
              <a:rPr lang="en-US" dirty="0"/>
              <a:t>It is used when a computer is connected to a network for the first time or when a diskless computer is booked.</a:t>
            </a:r>
            <a:endParaRPr lang="en-IN" dirty="0"/>
          </a:p>
          <a:p>
            <a:endParaRPr lang="en-IN"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83</a:t>
            </a:fld>
            <a:endParaRPr lang="en-US"/>
          </a:p>
        </p:txBody>
      </p:sp>
    </p:spTree>
    <p:extLst>
      <p:ext uri="{BB962C8B-B14F-4D97-AF65-F5344CB8AC3E}">
        <p14:creationId xmlns:p14="http://schemas.microsoft.com/office/powerpoint/2010/main" val="260789316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609600"/>
            <a:ext cx="7696200" cy="2252924"/>
          </a:xfrm>
          <a:prstGeom prst="rect">
            <a:avLst/>
          </a:prstGeom>
          <a:noFill/>
        </p:spPr>
        <p:txBody>
          <a:bodyPr wrap="square" rtlCol="0">
            <a:spAutoFit/>
          </a:bodyPr>
          <a:lstStyle>
            <a:defPPr>
              <a:defRPr lang="en-US"/>
            </a:defPPr>
            <a:lvl1pPr algn="just">
              <a:lnSpc>
                <a:spcPct val="130000"/>
              </a:lnSpc>
              <a:defRPr b="1" u="sng">
                <a:solidFill>
                  <a:srgbClr val="0000CC"/>
                </a:solidFill>
                <a:latin typeface="Verdana" pitchFamily="34" charset="0"/>
                <a:ea typeface="Verdana" pitchFamily="34" charset="0"/>
                <a:cs typeface="Verdana" pitchFamily="34" charset="0"/>
              </a:defRPr>
            </a:lvl1pPr>
          </a:lstStyle>
          <a:p>
            <a:r>
              <a:rPr lang="en-US" dirty="0"/>
              <a:t>Internet Control Message Protocol (ICMP):</a:t>
            </a:r>
            <a:r>
              <a:rPr lang="en-US" b="0" u="none" dirty="0"/>
              <a:t>  </a:t>
            </a:r>
          </a:p>
          <a:p>
            <a:endParaRPr lang="en-US" b="0" u="none" dirty="0"/>
          </a:p>
          <a:p>
            <a:pPr marL="285750" indent="-285750">
              <a:buFont typeface="Wingdings" pitchFamily="2" charset="2"/>
              <a:buChar char="§"/>
            </a:pPr>
            <a:r>
              <a:rPr lang="en-US" b="0" u="none" dirty="0"/>
              <a:t>A mechanism used by hosts and gateways to send notification of datagram problems back to the sender. </a:t>
            </a:r>
          </a:p>
          <a:p>
            <a:pPr marL="285750" indent="-285750">
              <a:buFont typeface="Wingdings" pitchFamily="2" charset="2"/>
              <a:buChar char="§"/>
            </a:pPr>
            <a:endParaRPr lang="en-US" b="0" u="none" dirty="0"/>
          </a:p>
          <a:p>
            <a:pPr marL="285750" indent="-285750">
              <a:buFont typeface="Wingdings" pitchFamily="2" charset="2"/>
              <a:buChar char="§"/>
            </a:pPr>
            <a:r>
              <a:rPr lang="en-US" b="0" u="none" dirty="0"/>
              <a:t>It sends query and error reporting messages.</a:t>
            </a:r>
            <a:endParaRPr lang="en-IN" b="0" u="none"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84</a:t>
            </a:fld>
            <a:endParaRPr lang="en-US"/>
          </a:p>
        </p:txBody>
      </p:sp>
    </p:spTree>
    <p:extLst>
      <p:ext uri="{BB962C8B-B14F-4D97-AF65-F5344CB8AC3E}">
        <p14:creationId xmlns:p14="http://schemas.microsoft.com/office/powerpoint/2010/main" val="422285664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609600"/>
            <a:ext cx="7696200" cy="1130438"/>
          </a:xfrm>
          <a:prstGeom prst="rect">
            <a:avLst/>
          </a:prstGeom>
          <a:noFill/>
        </p:spPr>
        <p:txBody>
          <a:bodyPr wrap="square" rtlCol="0">
            <a:spAutoFit/>
          </a:bodyPr>
          <a:lstStyle>
            <a:defPPr>
              <a:defRPr lang="en-US"/>
            </a:defPPr>
            <a:lvl1pPr algn="just">
              <a:lnSpc>
                <a:spcPct val="130000"/>
              </a:lnSpc>
              <a:defRPr b="1" u="sng">
                <a:solidFill>
                  <a:srgbClr val="0000CC"/>
                </a:solidFill>
                <a:latin typeface="Verdana" pitchFamily="34" charset="0"/>
                <a:ea typeface="Verdana" pitchFamily="34" charset="0"/>
                <a:cs typeface="Verdana" pitchFamily="34" charset="0"/>
              </a:defRPr>
            </a:lvl1pPr>
          </a:lstStyle>
          <a:p>
            <a:r>
              <a:rPr lang="en-US" dirty="0"/>
              <a:t>Internet Group Messaging Protocol (IGMP):</a:t>
            </a:r>
            <a:r>
              <a:rPr lang="en-US" b="0" u="none" dirty="0"/>
              <a:t> Used to facilitate the simultaneous transmission of a message to a group of recipients.</a:t>
            </a:r>
          </a:p>
        </p:txBody>
      </p:sp>
      <p:sp>
        <p:nvSpPr>
          <p:cNvPr id="2" name="Slide Number Placeholder 1"/>
          <p:cNvSpPr>
            <a:spLocks noGrp="1"/>
          </p:cNvSpPr>
          <p:nvPr>
            <p:ph type="sldNum" sz="quarter" idx="12"/>
          </p:nvPr>
        </p:nvSpPr>
        <p:spPr/>
        <p:txBody>
          <a:bodyPr/>
          <a:lstStyle/>
          <a:p>
            <a:fld id="{B6F15528-21DE-4FAA-801E-634DDDAF4B2B}" type="slidenum">
              <a:rPr lang="en-US" smtClean="0"/>
              <a:pPr/>
              <a:t>85</a:t>
            </a:fld>
            <a:endParaRPr lang="en-US"/>
          </a:p>
        </p:txBody>
      </p:sp>
    </p:spTree>
    <p:extLst>
      <p:ext uri="{BB962C8B-B14F-4D97-AF65-F5344CB8AC3E}">
        <p14:creationId xmlns:p14="http://schemas.microsoft.com/office/powerpoint/2010/main" val="208527084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86</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307" y="762000"/>
            <a:ext cx="7548493" cy="5257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869463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609600"/>
            <a:ext cx="7696200" cy="369332"/>
          </a:xfrm>
          <a:prstGeom prst="rect">
            <a:avLst/>
          </a:prstGeom>
          <a:noFill/>
        </p:spPr>
        <p:txBody>
          <a:bodyPr wrap="square" rtlCol="0">
            <a:spAutoFit/>
          </a:bodyPr>
          <a:lstStyle/>
          <a:p>
            <a:r>
              <a:rPr lang="en-US" dirty="0">
                <a:latin typeface="Verdana" pitchFamily="34" charset="0"/>
                <a:ea typeface="Verdana" pitchFamily="34" charset="0"/>
                <a:cs typeface="Verdana" pitchFamily="34" charset="0"/>
              </a:rPr>
              <a:t>A</a:t>
            </a:r>
            <a:endParaRPr lang="en-IN" dirty="0">
              <a:latin typeface="Verdana" pitchFamily="34" charset="0"/>
              <a:ea typeface="Verdana" pitchFamily="34" charset="0"/>
              <a:cs typeface="Verdana" pitchFamily="34" charset="0"/>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87</a:t>
            </a:fld>
            <a:endParaRPr lang="en-US"/>
          </a:p>
        </p:txBody>
      </p:sp>
    </p:spTree>
    <p:extLst>
      <p:ext uri="{BB962C8B-B14F-4D97-AF65-F5344CB8AC3E}">
        <p14:creationId xmlns:p14="http://schemas.microsoft.com/office/powerpoint/2010/main" val="2607893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24DF9-9FAB-523D-D65C-DF566BCF7A6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0B3B9F9-1D06-DB81-AF6D-821D9BBDBDE5}"/>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CE418BD6-0749-4315-2910-7113AD877782}"/>
              </a:ext>
            </a:extLst>
          </p:cNvPr>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5979136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93ACEB14D7C914C9A66454C530220F9" ma:contentTypeVersion="18" ma:contentTypeDescription="Create a new document." ma:contentTypeScope="" ma:versionID="c53a5bd4e2f0a116f991785a05182290">
  <xsd:schema xmlns:xsd="http://www.w3.org/2001/XMLSchema" xmlns:xs="http://www.w3.org/2001/XMLSchema" xmlns:p="http://schemas.microsoft.com/office/2006/metadata/properties" xmlns:ns2="803c8e6e-8136-4d7d-af1c-024f8e6687c9" xmlns:ns3="6464b784-94fc-4d5d-8912-f9bf35373677" targetNamespace="http://schemas.microsoft.com/office/2006/metadata/properties" ma:root="true" ma:fieldsID="be05d1ba19fe212616e94f2f0c56faf6" ns2:_="" ns3:_="">
    <xsd:import namespace="803c8e6e-8136-4d7d-af1c-024f8e6687c9"/>
    <xsd:import namespace="6464b784-94fc-4d5d-8912-f9bf3537367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MediaServiceOCR" minOccurs="0"/>
                <xsd:element ref="ns2:MediaLengthInSeconds" minOccurs="0"/>
                <xsd:element ref="ns2:MediaServiceDateTaken" minOccurs="0"/>
                <xsd:element ref="ns3:SharedWithUsers" minOccurs="0"/>
                <xsd:element ref="ns3:SharedWithDetails" minOccurs="0"/>
                <xsd:element ref="ns2:Modifiedby" minOccurs="0"/>
                <xsd:element ref="ns2:lcf76f155ced4ddcb4097134ff3c332f" minOccurs="0"/>
                <xsd:element ref="ns3:TaxCatchAll" minOccurs="0"/>
                <xsd:element ref="ns2:_Flow_SignoffStatu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3c8e6e-8136-4d7d-af1c-024f8e6687c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OCR" ma:index="15" nillable="true" ma:displayName="Extracted Text" ma:internalName="MediaServiceOCR" ma:readOnly="true">
      <xsd:simpleType>
        <xsd:restriction base="dms:Note">
          <xsd:maxLength value="255"/>
        </xsd:restriction>
      </xsd:simpleType>
    </xsd:element>
    <xsd:element name="MediaLengthInSeconds" ma:index="16" nillable="true" ma:displayName="MediaLengthInSeconds" ma:hidden="true" ma:internalName="MediaLengthInSeconds" ma:readOnly="true">
      <xsd:simpleType>
        <xsd:restriction base="dms:Unknown"/>
      </xsd:simpleType>
    </xsd:element>
    <xsd:element name="MediaServiceDateTaken" ma:index="17" nillable="true" ma:displayName="MediaServiceDateTaken" ma:hidden="true" ma:internalName="MediaServiceDateTaken" ma:readOnly="true">
      <xsd:simpleType>
        <xsd:restriction base="dms:Text"/>
      </xsd:simpleType>
    </xsd:element>
    <xsd:element name="Modifiedby" ma:index="20" nillable="true" ma:displayName="Modified by" ma:format="Dropdown" ma:list="UserInfo" ma:SharePointGroup="0" ma:internalName="Modifiedby">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3ca7166d-de03-4c3e-865e-07adad3d8bb9" ma:termSetId="09814cd3-568e-fe90-9814-8d621ff8fb84" ma:anchorId="fba54fb3-c3e1-fe81-a776-ca4b69148c4d" ma:open="true" ma:isKeyword="false">
      <xsd:complexType>
        <xsd:sequence>
          <xsd:element ref="pc:Terms" minOccurs="0" maxOccurs="1"/>
        </xsd:sequence>
      </xsd:complexType>
    </xsd:element>
    <xsd:element name="_Flow_SignoffStatus" ma:index="24" nillable="true" ma:displayName="Sign-off status" ma:internalName="Sign_x002d_off_x0020_status">
      <xsd:simpleType>
        <xsd:restriction base="dms:Text"/>
      </xsd:simpleType>
    </xsd:element>
    <xsd:element name="MediaServiceObjectDetectorVersions" ma:index="25"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464b784-94fc-4d5d-8912-f9bf35373677"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00e379b9-577f-4df9-8fd5-5ffd8b75bf6a}" ma:internalName="TaxCatchAll" ma:showField="CatchAllData" ma:web="6464b784-94fc-4d5d-8912-f9bf3537367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03c8e6e-8136-4d7d-af1c-024f8e6687c9">
      <Terms xmlns="http://schemas.microsoft.com/office/infopath/2007/PartnerControls"/>
    </lcf76f155ced4ddcb4097134ff3c332f>
    <TaxCatchAll xmlns="6464b784-94fc-4d5d-8912-f9bf35373677" xsi:nil="true"/>
    <Modifiedby xmlns="803c8e6e-8136-4d7d-af1c-024f8e6687c9">
      <UserInfo>
        <DisplayName/>
        <AccountId xsi:nil="true"/>
        <AccountType/>
      </UserInfo>
    </Modifiedby>
    <_Flow_SignoffStatus xmlns="803c8e6e-8136-4d7d-af1c-024f8e6687c9" xsi:nil="true"/>
  </documentManagement>
</p:properties>
</file>

<file path=customXml/itemProps1.xml><?xml version="1.0" encoding="utf-8"?>
<ds:datastoreItem xmlns:ds="http://schemas.openxmlformats.org/officeDocument/2006/customXml" ds:itemID="{96A88F22-1D79-4213-A07B-2B380CDCE845}"/>
</file>

<file path=customXml/itemProps2.xml><?xml version="1.0" encoding="utf-8"?>
<ds:datastoreItem xmlns:ds="http://schemas.openxmlformats.org/officeDocument/2006/customXml" ds:itemID="{F45805CD-AAC3-476E-99B2-6B3CFCA60C0C}"/>
</file>

<file path=customXml/itemProps3.xml><?xml version="1.0" encoding="utf-8"?>
<ds:datastoreItem xmlns:ds="http://schemas.openxmlformats.org/officeDocument/2006/customXml" ds:itemID="{93D292D6-7499-46CF-9747-10CECCFF547B}"/>
</file>

<file path=docProps/app.xml><?xml version="1.0" encoding="utf-8"?>
<Properties xmlns="http://schemas.openxmlformats.org/officeDocument/2006/extended-properties" xmlns:vt="http://schemas.openxmlformats.org/officeDocument/2006/docPropsVTypes">
  <TotalTime>391</TotalTime>
  <Words>4212</Words>
  <Application>Microsoft Office PowerPoint</Application>
  <PresentationFormat>On-screen Show (4:3)</PresentationFormat>
  <Paragraphs>519</Paragraphs>
  <Slides>87</Slides>
  <Notes>1</Notes>
  <HiddenSlides>0</HiddenSlides>
  <MMClips>0</MMClips>
  <ScaleCrop>false</ScaleCrop>
  <HeadingPairs>
    <vt:vector size="4" baseType="variant">
      <vt:variant>
        <vt:lpstr>Theme</vt:lpstr>
      </vt:variant>
      <vt:variant>
        <vt:i4>1</vt:i4>
      </vt:variant>
      <vt:variant>
        <vt:lpstr>Slide Titles</vt:lpstr>
      </vt:variant>
      <vt:variant>
        <vt:i4>87</vt:i4>
      </vt:variant>
    </vt:vector>
  </HeadingPairs>
  <TitlesOfParts>
    <vt:vector size="8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dc:creator>
  <cp:lastModifiedBy>MAHE</cp:lastModifiedBy>
  <cp:revision>56</cp:revision>
  <dcterms:created xsi:type="dcterms:W3CDTF">2006-08-16T00:00:00Z</dcterms:created>
  <dcterms:modified xsi:type="dcterms:W3CDTF">2023-02-11T04:59:15Z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0x010100C93ACEB14D7C914C9A66454C530220F9</vt:lpwstr>
  </property>
</Properties>
</file>