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5" r:id="rId5"/>
    <p:sldMasterId id="2147483687" r:id="rId6"/>
  </p:sldMasterIdLst>
  <p:notesMasterIdLst>
    <p:notesMasterId r:id="rId54"/>
  </p:notesMasterIdLst>
  <p:sldIdLst>
    <p:sldId id="807" r:id="rId7"/>
    <p:sldId id="735" r:id="rId8"/>
    <p:sldId id="658" r:id="rId9"/>
    <p:sldId id="808" r:id="rId10"/>
    <p:sldId id="624" r:id="rId11"/>
    <p:sldId id="810" r:id="rId12"/>
    <p:sldId id="811" r:id="rId13"/>
    <p:sldId id="809" r:id="rId14"/>
    <p:sldId id="285" r:id="rId15"/>
    <p:sldId id="291" r:id="rId16"/>
    <p:sldId id="812" r:id="rId17"/>
    <p:sldId id="737" r:id="rId18"/>
    <p:sldId id="625" r:id="rId19"/>
    <p:sldId id="626" r:id="rId20"/>
    <p:sldId id="663" r:id="rId21"/>
    <p:sldId id="662" r:id="rId22"/>
    <p:sldId id="627" r:id="rId23"/>
    <p:sldId id="685" r:id="rId24"/>
    <p:sldId id="744" r:id="rId25"/>
    <p:sldId id="746" r:id="rId26"/>
    <p:sldId id="628" r:id="rId27"/>
    <p:sldId id="747" r:id="rId28"/>
    <p:sldId id="629" r:id="rId29"/>
    <p:sldId id="630" r:id="rId30"/>
    <p:sldId id="631" r:id="rId31"/>
    <p:sldId id="667" r:id="rId32"/>
    <p:sldId id="669" r:id="rId33"/>
    <p:sldId id="633" r:id="rId34"/>
    <p:sldId id="634" r:id="rId35"/>
    <p:sldId id="670" r:id="rId36"/>
    <p:sldId id="635" r:id="rId37"/>
    <p:sldId id="751" r:id="rId38"/>
    <p:sldId id="804" r:id="rId39"/>
    <p:sldId id="752" r:id="rId40"/>
    <p:sldId id="805" r:id="rId41"/>
    <p:sldId id="302" r:id="rId42"/>
    <p:sldId id="919" r:id="rId43"/>
    <p:sldId id="843" r:id="rId44"/>
    <p:sldId id="844" r:id="rId45"/>
    <p:sldId id="851" r:id="rId46"/>
    <p:sldId id="873" r:id="rId47"/>
    <p:sldId id="874" r:id="rId48"/>
    <p:sldId id="300" r:id="rId49"/>
    <p:sldId id="875" r:id="rId50"/>
    <p:sldId id="814" r:id="rId51"/>
    <p:sldId id="870" r:id="rId52"/>
    <p:sldId id="81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F8BBB-3D54-4788-980E-27C0BC6C5580}" v="16" dt="2022-08-24T04:51:0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>
      <p:cViewPr varScale="1">
        <p:scale>
          <a:sx n="83" d="100"/>
          <a:sy n="83" d="100"/>
        </p:scale>
        <p:origin x="218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09E5-1B7F-38C6-9412-6D133A5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97A6-B1FA-A71E-1D1D-C5BAA04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2CDE-F179-60BB-706E-6A4D454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66D20-CCA2-461F-B4A6-A37F494C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E4D7-96A6-1B28-ED68-B4CE9EA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AEAD-911F-10A5-419C-958659F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55AA-FCB8-6763-F6C4-DEFF96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EB9-6025-4634-ADDE-8C7A6D484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39E-5280-D905-C5C6-B098ABAD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9AA9-92C1-B7EC-86E7-3DCF3ED9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902F-1C8F-F2D3-B390-85504E1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293A-9110-4CF1-B0BD-3E0EF56F5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4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3A88AC-45B0-84B0-F6E5-FED8AFE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C8D4FC-756A-1D18-518A-5AAF3AB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005802-BED5-128C-4B05-941B9AD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1D8E-2A3C-4023-B60C-3C9A98CC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0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965526-CC3C-43A6-2018-5174A96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1AB834-DF2A-B0D3-16CE-C507571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3B700-809C-DAB6-5C42-3649501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4704-AC1E-4D50-8728-C77AA5E4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38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03ED01-1F60-B259-4170-9890C3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7DAA8C-D781-AB80-8B26-78DB4FC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2C09A9-D933-FDF1-5A00-A45CDF1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C453-FE84-41D5-AC0D-85B369257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B9FB83-F3A7-F763-DB2C-5FB3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2D3D76-CE66-F0A0-274D-4FDD8B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A71750-B56E-0637-2FDD-FDE696D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27E22-8290-4840-A4E5-6F2EF5C86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3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A63DA0-EDD1-E8A5-F618-966ED7F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E5ED6B-F9F6-4B9E-BB30-1F9B301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7F06E4-5495-8EC7-CDDE-6377DD3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8B2F-E302-4927-94BA-51445FA8A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D1BBDD-51B7-3D63-2F46-B35FAD2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3CC1B-66B5-E271-4CC2-98DD3A8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29B6C0-E0F5-E04E-EA4D-5D628E5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052-F147-4809-B7E5-2EE076308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6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A418-4E79-B02D-F79A-FC9E40A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0249-9984-73E6-532C-D6B5D09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C263-899A-FD04-2C01-851E5E3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434F-D3D4-4A52-96C4-4ABF62F9F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54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71A-E9CC-99E9-DFA9-AD13F60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F27A-F7F4-9E39-1AD3-E9B63D1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447-1AF6-7A72-15E2-1D531BB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7C15-2515-4564-A467-B4D0A4036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040E38-6235-E276-ABAC-4E6280655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22EE16-064C-5A24-D2AB-923B9ADC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4F44-7210-6E14-8925-E15819E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538C-2528-311C-87E9-A5767BD0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91AD-3200-0E65-EA23-392C14B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969945-3897-4C86-90D7-C4B61F0B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4540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/>
              <a:t>ap</a:t>
            </a:r>
            <a:r>
              <a:rPr lang="en-US" sz="2400" spc="-40" dirty="0"/>
              <a:t>eriodic</a:t>
            </a:r>
            <a:r>
              <a:rPr lang="en-US" sz="2400" spc="317" dirty="0"/>
              <a:t> s</a:t>
            </a:r>
            <a:r>
              <a:rPr lang="en-US" sz="2400" spc="-79" dirty="0"/>
              <a:t>ignals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02" y="5747813"/>
            <a:ext cx="7481656" cy="65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36" y="6173816"/>
            <a:ext cx="1474863" cy="61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28600" y="3262671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89864"/>
            <a:ext cx="9067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periodic</a:t>
            </a:r>
            <a:r>
              <a:rPr lang="en-US" altLang="en-US" dirty="0"/>
              <a:t>, the decomposition gives a series of signals with </a:t>
            </a:r>
            <a:r>
              <a:rPr lang="en-US" altLang="en-US" dirty="0">
                <a:solidFill>
                  <a:schemeClr val="hlink"/>
                </a:solidFill>
              </a:rPr>
              <a:t>discrete</a:t>
            </a:r>
            <a:r>
              <a:rPr lang="en-US" altLang="en-US" dirty="0"/>
              <a:t> frequencies.</a:t>
            </a:r>
          </a:p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nonperiodic</a:t>
            </a:r>
            <a:r>
              <a:rPr lang="en-US" altLang="en-US" dirty="0"/>
              <a:t>, the decomposition gives a combination of sine waves with </a:t>
            </a:r>
            <a:r>
              <a:rPr lang="en-US" altLang="en-US" dirty="0">
                <a:solidFill>
                  <a:schemeClr val="hlink"/>
                </a:solidFill>
              </a:rPr>
              <a:t>continuous</a:t>
            </a:r>
            <a:r>
              <a:rPr lang="en-US" altLang="en-US" dirty="0"/>
              <a:t> frequencies.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C18106D-3C26-1CFF-F760-F07D731E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BEF1BF23-E56E-1D31-1414-2AAD3519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:a16="http://schemas.microsoft.com/office/drawing/2014/main" id="{33443BEB-250D-284A-6609-C471B447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CEF9CF22-AE73-2EC2-DD71-D19D26BD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914400"/>
            <a:ext cx="8407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composite signal can be periodic or nonperiodic.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periodic composite signal can be decomposed into a series of simple sine waves with discrete frequencies that have integer values (1, 2, 3, and so on).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nonperiodic composite signal can be decomposed into a combination of an infinite number of simple sine waves with continuous frequencies, frequencies that have real values.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C77308D-7972-0738-3A4B-71FF3F1A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7B2A7652-635B-9B0A-1A56-319F7FEE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D16BCBA7-A4EA-49D5-49D8-1C428E2A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7EA5436-20E5-C6D4-D7E6-1CD9922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709988"/>
            <a:ext cx="87566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almost the same as the peak amplitude of the composite signal.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one-third of that of the first, and 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one-ninth of the first.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E91EE529-6230-E8F4-3A1D-0EFC54C3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9550"/>
            <a:ext cx="40830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:a16="http://schemas.microsoft.com/office/drawing/2014/main" id="{EECEC61F-A0F1-FC4A-9DB5-F5009A9F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488950"/>
            <a:ext cx="4611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22D2888-DF9E-439B-4BAD-17363014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055C6F39-7ADC-4939-CB4C-4EC6837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04A25FD5-715C-F7A4-16A4-598B3060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B832D77-32D9-7C06-54DA-A0491BF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120775"/>
            <a:ext cx="8756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frequency of the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same as the frequency of the composite signal; it is called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fundamental frequency, or first harmonic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sine wave with frequency 3f has a frequency of 3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third harmonic.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third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9fhas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frequency of 9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ninth harmonic.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err="1"/>
              <a:t>electromagnectic</a:t>
            </a:r>
            <a:r>
              <a:rPr lang="en-US" dirty="0"/>
              <a:t>  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35143AC3-E55F-4C49-4EF3-DD8472A0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C1FC014E-A454-35CB-0441-295B6D7E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592FB75-DBB0-5D0B-3B3A-A00B1B7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14400"/>
            <a:ext cx="8756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 can be expressed as a combination of simple sine waves with different amplitude, frequency and phase.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=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1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3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+……..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303D357-8BAB-AC11-2610-7795DAFA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2CDC7E8F-1DB8-3F08-6CE0-87126C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02B1282-7249-9D27-EFE5-1058667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3400"/>
            <a:ext cx="8102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Most digital signals 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nonperiodic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period and frequency are not  appropriate characteristics.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9EBFD-57B3-BD42-1511-A12F6C02DE9D}"/>
              </a:ext>
            </a:extLst>
          </p:cNvPr>
          <p:cNvSpPr/>
          <p:nvPr/>
        </p:nvSpPr>
        <p:spPr>
          <a:xfrm>
            <a:off x="347663" y="2754313"/>
            <a:ext cx="8324850" cy="985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 required to send a single bit.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object 37">
            <a:extLst>
              <a:ext uri="{FF2B5EF4-FFF2-40B4-BE49-F238E27FC236}">
                <a16:creationId xmlns:a16="http://schemas.microsoft.com/office/drawing/2014/main" id="{BE240892-B615-1771-32A5-3D9E556C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164013"/>
            <a:ext cx="5070475" cy="1998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753B9-982B-EC51-73D8-7847454A8EB3}"/>
              </a:ext>
            </a:extLst>
          </p:cNvPr>
          <p:cNvSpPr/>
          <p:nvPr/>
        </p:nvSpPr>
        <p:spPr>
          <a:xfrm>
            <a:off x="2959100" y="5930900"/>
            <a:ext cx="2459038" cy="2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BC69A96-7095-E2A2-CAE8-D37D443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8150D8DF-60CE-C117-3FB3-D4878DE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2FD48D7-9745-97D6-85AF-C8C99DE0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FED17-484C-FAED-6D92-25C55BAF3AC0}"/>
              </a:ext>
            </a:extLst>
          </p:cNvPr>
          <p:cNvSpPr/>
          <p:nvPr/>
        </p:nvSpPr>
        <p:spPr>
          <a:xfrm>
            <a:off x="409575" y="1428750"/>
            <a:ext cx="83248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bits sent in 1 second, expressed in bits per second (bps).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 intervals per second.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6" name="Picture 1">
            <a:extLst>
              <a:ext uri="{FF2B5EF4-FFF2-40B4-BE49-F238E27FC236}">
                <a16:creationId xmlns:a16="http://schemas.microsoft.com/office/drawing/2014/main" id="{19B49944-A54A-7755-E5E9-72BFE822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76600"/>
            <a:ext cx="5810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interval(T): It is the time required to send a single bit.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rate: It is number of bit intervals per second.(1/T)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time: It is the time required for signal to travel from one point of transmission medium to another.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time=Distance/ Propagation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2552145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A118DCA8-DAF0-988D-4F94-3E4D7911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D94618B-74D2-C91D-372C-BBC1E29B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D26E573-7358-7B79-4218-03EBC08E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DAB63C3E-EAAC-6693-E6D0-0E96FC97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28750"/>
            <a:ext cx="832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digital signal can have more than two levels.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this case, we can send more than 1 bit for each level. 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:a16="http://schemas.microsoft.com/office/drawing/2014/main" id="{72EC1359-67D1-331A-7BCA-BC445698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68563"/>
            <a:ext cx="560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A0E70-0F99-29C2-7283-3CE60D22C799}"/>
              </a:ext>
            </a:extLst>
          </p:cNvPr>
          <p:cNvSpPr txBox="1"/>
          <p:nvPr/>
        </p:nvSpPr>
        <p:spPr>
          <a:xfrm>
            <a:off x="3429000" y="533350"/>
            <a:ext cx="457200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a signal has L levels, each level needs log</a:t>
            </a:r>
            <a:r>
              <a:rPr lang="en-US" sz="2000" dirty="0"/>
              <a:t>2</a:t>
            </a:r>
            <a:r>
              <a:rPr lang="en-US" dirty="0"/>
              <a:t>L bits.</a:t>
            </a:r>
          </a:p>
        </p:txBody>
      </p:sp>
    </p:spTree>
    <p:extLst>
      <p:ext uri="{BB962C8B-B14F-4D97-AF65-F5344CB8AC3E}">
        <p14:creationId xmlns:p14="http://schemas.microsoft.com/office/powerpoint/2010/main" val="376284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46DC0-10A1-D0BA-6949-291FAED4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98451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70F67-7FC4-FA5E-0834-B7937F0092E6}"/>
              </a:ext>
            </a:extLst>
          </p:cNvPr>
          <p:cNvSpPr txBox="1"/>
          <p:nvPr/>
        </p:nvSpPr>
        <p:spPr>
          <a:xfrm>
            <a:off x="228600" y="3233927"/>
            <a:ext cx="8458200" cy="239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/>
              <a:t>Example 3.17</a:t>
            </a:r>
          </a:p>
          <a:p>
            <a:pPr algn="just"/>
            <a:r>
              <a:rPr lang="en-US" sz="3200" b="0" i="0" dirty="0"/>
              <a:t>A digital signal has nine levels. How many bits are needed per level? </a:t>
            </a:r>
          </a:p>
          <a:p>
            <a:pPr algn="just"/>
            <a:endParaRPr lang="en-US" sz="3200" b="0" i="0" dirty="0"/>
          </a:p>
          <a:p>
            <a:pPr algn="just"/>
            <a:r>
              <a:rPr lang="en-US" sz="3200" b="0" i="0" dirty="0"/>
              <a:t>Each signal level is represented by 3.17 bits.</a:t>
            </a:r>
          </a:p>
          <a:p>
            <a:pPr algn="just"/>
            <a:r>
              <a:rPr lang="en-US" sz="3200" b="0" i="0" dirty="0"/>
              <a:t>The number of bits sent per level needs to be an integer as well as a power of 2. </a:t>
            </a:r>
          </a:p>
          <a:p>
            <a:pPr algn="just"/>
            <a:r>
              <a:rPr lang="en-US" sz="3200" b="0" i="0" dirty="0"/>
              <a:t>4 bits can represent one level.</a:t>
            </a:r>
          </a:p>
        </p:txBody>
      </p:sp>
    </p:spTree>
    <p:extLst>
      <p:ext uri="{BB962C8B-B14F-4D97-AF65-F5344CB8AC3E}">
        <p14:creationId xmlns:p14="http://schemas.microsoft.com/office/powerpoint/2010/main" val="349976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9C6670DD-D71D-75BD-998B-CF69B0E0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FE40FC7E-FE44-8D31-BF54-7A48B744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3850320E-E1A1-E362-66DD-4C0A0277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2C3C-3263-4D96-E8EA-8F7B6AE064A9}"/>
              </a:ext>
            </a:extLst>
          </p:cNvPr>
          <p:cNvSpPr/>
          <p:nvPr/>
        </p:nvSpPr>
        <p:spPr>
          <a:xfrm>
            <a:off x="231775" y="839788"/>
            <a:ext cx="84502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 as a Composite Analog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Fourier analysis can be used to decompose a digital signal.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Rectangle 1">
            <a:extLst>
              <a:ext uri="{FF2B5EF4-FFF2-40B4-BE49-F238E27FC236}">
                <a16:creationId xmlns:a16="http://schemas.microsoft.com/office/drawing/2014/main" id="{BBFFC4FC-9BC5-3756-A881-F1AF6D01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229225"/>
            <a:ext cx="8602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digital signal is periodic, (rare in data communications ), the decomposed signal has a frequency domain representation with an infinite bandwidth and discrete frequencies.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the digital signal is nonperiodic, the decomposed signal still has an infinite bandwidth, but the frequencies are continuous. </a:t>
            </a:r>
          </a:p>
        </p:txBody>
      </p:sp>
      <p:pic>
        <p:nvPicPr>
          <p:cNvPr id="59399" name="Picture 5">
            <a:extLst>
              <a:ext uri="{FF2B5EF4-FFF2-40B4-BE49-F238E27FC236}">
                <a16:creationId xmlns:a16="http://schemas.microsoft.com/office/drawing/2014/main" id="{60A9A1D4-999B-AD3A-3A54-0CC74C1B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28825"/>
            <a:ext cx="51831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9AB38-94FA-1211-ADBD-9C4E7BE9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or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8" ma:contentTypeDescription="Create a new document." ma:contentTypeScope="" ma:versionID="c53a5bd4e2f0a116f991785a05182290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be05d1ba19fe212616e94f2f0c56faf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B96DD-09B4-40A5-AEFA-5E27C2C8D7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587AF3-37D6-4895-A4F1-2432BFEE3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5F0294-5E5C-4EB8-8934-53FC81B749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</TotalTime>
  <Words>1694</Words>
  <Application>Microsoft Office PowerPoint</Application>
  <PresentationFormat>On-screen Show (4:3)</PresentationFormat>
  <Paragraphs>227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Calibri Light</vt:lpstr>
      <vt:lpstr>Century Gothic</vt:lpstr>
      <vt:lpstr>Lucida Sans Unicode</vt:lpstr>
      <vt:lpstr>McGrawHill-Italic</vt:lpstr>
      <vt:lpstr>Tahoma</vt:lpstr>
      <vt:lpstr>Times</vt:lpstr>
      <vt:lpstr>Times New Roman</vt:lpstr>
      <vt:lpstr>Trebuchet MS</vt:lpstr>
      <vt:lpstr>Verdana</vt:lpstr>
      <vt:lpstr>Wingdings</vt:lpstr>
      <vt:lpstr>Wingdings 2</vt:lpstr>
      <vt:lpstr>Wingdings 3</vt:lpstr>
      <vt:lpstr>Blends</vt:lpstr>
      <vt:lpstr>Concourse</vt:lpstr>
      <vt:lpstr>Office Theme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 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Sarthak Jaryal</cp:lastModifiedBy>
  <cp:revision>201</cp:revision>
  <dcterms:created xsi:type="dcterms:W3CDTF">2000-01-15T04:50:39Z</dcterms:created>
  <dcterms:modified xsi:type="dcterms:W3CDTF">2022-09-17T05:12:48Z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