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75" r:id="rId5"/>
    <p:sldMasterId id="2147483687" r:id="rId6"/>
  </p:sldMasterIdLst>
  <p:notesMasterIdLst>
    <p:notesMasterId r:id="rId54"/>
  </p:notesMasterIdLst>
  <p:sldIdLst>
    <p:sldId id="807" r:id="rId7"/>
    <p:sldId id="735" r:id="rId8"/>
    <p:sldId id="658" r:id="rId9"/>
    <p:sldId id="808" r:id="rId10"/>
    <p:sldId id="624" r:id="rId11"/>
    <p:sldId id="810" r:id="rId12"/>
    <p:sldId id="811" r:id="rId13"/>
    <p:sldId id="809" r:id="rId14"/>
    <p:sldId id="285" r:id="rId15"/>
    <p:sldId id="291" r:id="rId16"/>
    <p:sldId id="812" r:id="rId17"/>
    <p:sldId id="737" r:id="rId18"/>
    <p:sldId id="625" r:id="rId19"/>
    <p:sldId id="626" r:id="rId20"/>
    <p:sldId id="663" r:id="rId21"/>
    <p:sldId id="662" r:id="rId22"/>
    <p:sldId id="627" r:id="rId23"/>
    <p:sldId id="685" r:id="rId24"/>
    <p:sldId id="744" r:id="rId25"/>
    <p:sldId id="746" r:id="rId26"/>
    <p:sldId id="628" r:id="rId27"/>
    <p:sldId id="747" r:id="rId28"/>
    <p:sldId id="629" r:id="rId29"/>
    <p:sldId id="630" r:id="rId30"/>
    <p:sldId id="631" r:id="rId31"/>
    <p:sldId id="667" r:id="rId32"/>
    <p:sldId id="669" r:id="rId33"/>
    <p:sldId id="633" r:id="rId34"/>
    <p:sldId id="634" r:id="rId35"/>
    <p:sldId id="670" r:id="rId36"/>
    <p:sldId id="635" r:id="rId37"/>
    <p:sldId id="751" r:id="rId38"/>
    <p:sldId id="804" r:id="rId39"/>
    <p:sldId id="752" r:id="rId40"/>
    <p:sldId id="805" r:id="rId41"/>
    <p:sldId id="302" r:id="rId42"/>
    <p:sldId id="919" r:id="rId43"/>
    <p:sldId id="843" r:id="rId44"/>
    <p:sldId id="844" r:id="rId45"/>
    <p:sldId id="851" r:id="rId46"/>
    <p:sldId id="873" r:id="rId47"/>
    <p:sldId id="874" r:id="rId48"/>
    <p:sldId id="300" r:id="rId49"/>
    <p:sldId id="875" r:id="rId50"/>
    <p:sldId id="814" r:id="rId51"/>
    <p:sldId id="870" r:id="rId52"/>
    <p:sldId id="813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51DA8-1A42-5D0A-FBAC-8C033B7F9B21}" v="2" dt="2023-03-03T02:15:33.594"/>
    <p1510:client id="{F1FF8BBB-3D54-4788-980E-27C0BC6C5580}" v="16" dt="2022-08-24T04:51:06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4580" autoAdjust="0"/>
    <p:restoredTop sz="86410" autoAdjust="0"/>
  </p:normalViewPr>
  <p:slideViewPr>
    <p:cSldViewPr>
      <p:cViewPr varScale="1">
        <p:scale>
          <a:sx n="83" d="100"/>
          <a:sy n="83" d="100"/>
        </p:scale>
        <p:origin x="218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68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6/11/relationships/changesInfo" Target="changesInfos/changesInfo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TWIK VASISHTHA - 210968214" userId="S::saatwik.vasishtha@learner.manipal.edu::fc5ae14a-5d50-4d68-b327-5469225527cc" providerId="AD" clId="Web-{76651DA8-1A42-5D0A-FBAC-8C033B7F9B21}"/>
    <pc:docChg chg="sldOrd">
      <pc:chgData name="SAATWIK VASISHTHA - 210968214" userId="S::saatwik.vasishtha@learner.manipal.edu::fc5ae14a-5d50-4d68-b327-5469225527cc" providerId="AD" clId="Web-{76651DA8-1A42-5D0A-FBAC-8C033B7F9B21}" dt="2023-03-03T02:15:33.594" v="1"/>
      <pc:docMkLst>
        <pc:docMk/>
      </pc:docMkLst>
      <pc:sldChg chg="ord">
        <pc:chgData name="SAATWIK VASISHTHA - 210968214" userId="S::saatwik.vasishtha@learner.manipal.edu::fc5ae14a-5d50-4d68-b327-5469225527cc" providerId="AD" clId="Web-{76651DA8-1A42-5D0A-FBAC-8C033B7F9B21}" dt="2023-03-03T02:15:33.594" v="1"/>
        <pc:sldMkLst>
          <pc:docMk/>
          <pc:sldMk cId="4008967407" sldId="8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>
            <a:extLst>
              <a:ext uri="{FF2B5EF4-FFF2-40B4-BE49-F238E27FC236}">
                <a16:creationId xmlns:a16="http://schemas.microsoft.com/office/drawing/2014/main" id="{A5890007-6C90-F456-9886-004C346CE9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44D1ED60-4310-1D8F-4A1D-70EB9E2A5E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75F749F-5C3E-3512-951B-7381A061EE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54021" name="Rectangle 5">
            <a:extLst>
              <a:ext uri="{FF2B5EF4-FFF2-40B4-BE49-F238E27FC236}">
                <a16:creationId xmlns:a16="http://schemas.microsoft.com/office/drawing/2014/main" id="{2080C19B-D29C-0019-D30D-D35E993A0F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54022" name="Rectangle 6">
            <a:extLst>
              <a:ext uri="{FF2B5EF4-FFF2-40B4-BE49-F238E27FC236}">
                <a16:creationId xmlns:a16="http://schemas.microsoft.com/office/drawing/2014/main" id="{BFFE4165-5127-DC7B-56D0-808C5C9F66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23" name="Rectangle 7">
            <a:extLst>
              <a:ext uri="{FF2B5EF4-FFF2-40B4-BE49-F238E27FC236}">
                <a16:creationId xmlns:a16="http://schemas.microsoft.com/office/drawing/2014/main" id="{9C2E7E9D-DF9F-8C4E-A16F-CB25F6B4D3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 smtClean="0"/>
            </a:lvl1pPr>
          </a:lstStyle>
          <a:p>
            <a:pPr>
              <a:defRPr/>
            </a:pPr>
            <a:fld id="{E6455755-7A73-4373-AF81-CCDB1239A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DD5434C-500B-2C01-4F4E-DBEB6DD23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76A883-7080-41A4-8E34-22C005816B28}" type="slidenum">
              <a:rPr lang="en-US" altLang="en-US" sz="1200" b="0" i="0" baseline="0"/>
              <a:pPr/>
              <a:t>1</a:t>
            </a:fld>
            <a:endParaRPr lang="en-US" altLang="en-US" sz="1200" b="0" i="0" baseline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D996669-4992-EF78-6BA6-E22F7E900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B0B387C-02D1-0D85-3A54-0E29AD2BE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69C1222-F5BE-363D-A9AA-97B96AD71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3DF931-4143-4964-9CF6-003E359446CC}" type="slidenum">
              <a:rPr lang="en-US" altLang="en-US" sz="1200" b="0" i="0" baseline="0"/>
              <a:pPr/>
              <a:t>17</a:t>
            </a:fld>
            <a:endParaRPr lang="en-US" altLang="en-US" sz="1200" b="0" i="0" baseline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B7059EA-A708-7DDC-B667-5C63BAAE9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5245F3A-8189-20FC-9474-C58833E39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E174E0E-8C02-A582-9940-9A28710A4B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46E835-9552-4151-B30E-FA1AA4ED1051}" type="slidenum">
              <a:rPr lang="en-US" altLang="en-US" sz="1200" b="0" i="0" baseline="0"/>
              <a:pPr/>
              <a:t>18</a:t>
            </a:fld>
            <a:endParaRPr lang="en-US" altLang="en-US" sz="1200" b="0" i="0" baseline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BC23233-F951-BF43-BD81-4A5E5D27B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EB317D0-7237-9A94-69A1-C0EB335FA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C314259-4753-C795-7D71-7E995A6FA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907003-AC97-4690-8376-D213846DBD66}" type="slidenum">
              <a:rPr lang="en-US" altLang="en-US" sz="1200" b="0" i="0" baseline="0"/>
              <a:pPr/>
              <a:t>19</a:t>
            </a:fld>
            <a:endParaRPr lang="en-US" altLang="en-US" sz="1200" b="0" i="0" baseline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3684FF5-8350-42EE-E7DC-4F8885DC5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31A9D98-67E4-325D-6F8D-E55B52AD7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0AADAF0-7469-A449-C280-C3009563A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289078-B99D-41EE-B371-809B64116D9A}" type="slidenum">
              <a:rPr lang="en-US" altLang="en-US" sz="1200" b="0" i="0" baseline="0"/>
              <a:pPr/>
              <a:t>20</a:t>
            </a:fld>
            <a:endParaRPr lang="en-US" altLang="en-US" sz="1200" b="0" i="0" baseline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3FC86D-A21A-98D9-1C6C-9C3AD04AC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0C17DCC-ED4A-332E-0705-CEB0C230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1E06210-72DA-2A31-9166-D02C76860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6F361-B39F-4863-8031-306D6CD9D34B}" type="slidenum">
              <a:rPr lang="en-US" altLang="en-US" sz="1200" b="0" i="0" baseline="0"/>
              <a:pPr/>
              <a:t>21</a:t>
            </a:fld>
            <a:endParaRPr lang="en-US" altLang="en-US" sz="1200" b="0" i="0" baseline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E328481-7E64-468F-E420-FFE306B15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13F42CC-06EC-86F9-5958-B1D7DA53F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5D9FCD9-158A-BF65-C533-934A4AFBA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6B1B55-7B37-4EBF-B6B5-9F915B4D50BD}" type="slidenum">
              <a:rPr lang="en-US" altLang="en-US" sz="1200" b="0" i="0" baseline="0"/>
              <a:pPr/>
              <a:t>22</a:t>
            </a:fld>
            <a:endParaRPr lang="en-US" altLang="en-US" sz="1200" b="0" i="0" baseline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A8C0D97-73B5-FA83-75DF-4D3F93FDE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6B6F4CD-9A6B-7451-F073-FA2CBEFF8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6359573-7371-A733-CD45-97507C838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D4AC12-6D60-4813-8359-9547C59E099A}" type="slidenum">
              <a:rPr lang="en-US" altLang="en-US" sz="1200" b="0" i="0" baseline="0"/>
              <a:pPr/>
              <a:t>23</a:t>
            </a:fld>
            <a:endParaRPr lang="en-US" altLang="en-US" sz="1200" b="0" i="0" baseline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84F8278-D249-94EA-112B-E068D0772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2A5FA6D-8DCF-667C-2D5D-E8E562114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4371B30-D2E1-2D28-79F4-50DED2FDA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32314-BDAB-4BC6-856C-53F8DA404995}" type="slidenum">
              <a:rPr lang="en-US" altLang="en-US" sz="1200" b="0" i="0" baseline="0"/>
              <a:pPr/>
              <a:t>24</a:t>
            </a:fld>
            <a:endParaRPr lang="en-US" altLang="en-US" sz="1200" b="0" i="0" baseline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4D6C89F-A2F4-87C9-7B4C-7E4F11A91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F918A52-1E71-A6A7-9D1E-EFE112EAC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0BA1828-605C-7FFF-BC84-75AD4996D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028A0C-EECF-439D-89AE-B3820528A95C}" type="slidenum">
              <a:rPr lang="en-US" altLang="en-US" sz="1200" b="0" i="0" baseline="0"/>
              <a:pPr/>
              <a:t>25</a:t>
            </a:fld>
            <a:endParaRPr lang="en-US" altLang="en-US" sz="1200" b="0" i="0" baseline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1A1DAC0-20E3-F9A9-7FB9-7818042CE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2C242E4-949B-7BA3-1AAF-E3C85B599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C0BF74A-D234-7F32-D7BA-865DA4DD3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2955D-E44D-4087-886C-B64C78FFD8CC}" type="slidenum">
              <a:rPr lang="en-US" altLang="en-US" sz="1200" b="0" i="0" baseline="0"/>
              <a:pPr/>
              <a:t>26</a:t>
            </a:fld>
            <a:endParaRPr lang="en-US" altLang="en-US" sz="1200" b="0" i="0" baseline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7C2EE9C-51EB-87AD-8D6D-FEAAEF0C8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6B7DEDE-F89B-2FD1-FD0A-39B98C60A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72CD6D5-AAA6-1FAE-5C95-612137C23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31E813-1C9D-462F-B73E-F9B558A6B60D}" type="slidenum">
              <a:rPr lang="en-US" altLang="en-US" sz="1200" b="0" i="0" baseline="0"/>
              <a:pPr/>
              <a:t>2</a:t>
            </a:fld>
            <a:endParaRPr lang="en-US" altLang="en-US" sz="1200" b="0" i="0" baseline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0EE13D0-C1CB-3DE4-568B-5F2EC6E58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75AFB6F-992F-5D4B-84AD-A160753AF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B9EACD3-A9C2-A1DE-C10B-B93A5C375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EC7A0E-04A1-4FE6-B28B-1B71E8485140}" type="slidenum">
              <a:rPr lang="en-US" altLang="en-US" sz="1200" b="0" i="0" baseline="0"/>
              <a:pPr/>
              <a:t>27</a:t>
            </a:fld>
            <a:endParaRPr lang="en-US" altLang="en-US" sz="1200" b="0" i="0" baseline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780A77A-CE31-0A32-1E48-555834B6A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927A263-9889-3167-7939-70CF2FE71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493FD63-670A-A059-35DF-77395E1D5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12D868-8D8B-4BC0-A833-73EF24F841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25A0B40-A05A-9627-6B77-A8A8A8049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AB17913-5209-C875-C584-B3B98A205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135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00472E1-7207-DECF-6A59-00DCFD15D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DD4DF1-E5D2-4667-8702-266AD62A6DFA}" type="slidenum">
              <a:rPr lang="en-US" altLang="en-US" sz="1200" b="0" i="0" baseline="0"/>
              <a:pPr/>
              <a:t>29</a:t>
            </a:fld>
            <a:endParaRPr lang="en-US" altLang="en-US" sz="1200" b="0" i="0" baseline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67EDD14-07F8-C616-EB21-8AEBA5FB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69D3609-C82E-320A-DA3A-2533E5B41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63C9949-441A-08C2-47D3-B890519EE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BEB1D3-5C3E-4640-B7D3-C3896192B182}" type="slidenum">
              <a:rPr lang="en-US" altLang="en-US" sz="1200" b="0" i="0" baseline="0"/>
              <a:pPr/>
              <a:t>30</a:t>
            </a:fld>
            <a:endParaRPr lang="en-US" altLang="en-US" sz="1200" b="0" i="0" baseline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DD9B259-53AC-3DD2-07CB-5F6C76D1C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905AB30-1C40-E45E-D166-27FE138BB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A01F805-AFEF-AA0D-A7C6-ADCF4C6B0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4DEE49-620A-4260-8E83-F16B5A05FB62}" type="slidenum">
              <a:rPr lang="en-US" altLang="en-US" sz="1200" b="0" i="0" baseline="0"/>
              <a:pPr/>
              <a:t>31</a:t>
            </a:fld>
            <a:endParaRPr lang="en-US" altLang="en-US" sz="1200" b="0" i="0" baseline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CA83478-6DC9-3911-838C-407C0D4EB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2EA61F9-C220-2423-4DD8-1B3596DEF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C590F70-D388-166A-CA82-D2ACC7DAD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431EF6-23F8-4E1E-BADF-14311A8D6A63}" type="slidenum">
              <a:rPr lang="en-US" altLang="en-US" sz="1200" b="0" i="0" baseline="0"/>
              <a:pPr/>
              <a:t>32</a:t>
            </a:fld>
            <a:endParaRPr lang="en-US" altLang="en-US" sz="1200" b="0" i="0" baseline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3DA9703-2CCB-42EA-8724-B8B83B141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1593151-924B-92DC-1287-F187DE7F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EE36812-093A-26C8-E6E4-6C3393F31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A61B81-C7A2-4931-B704-8F31DDBEC566}" type="slidenum">
              <a:rPr lang="en-US" altLang="en-US" sz="1200" b="0" i="0" baseline="0"/>
              <a:pPr/>
              <a:t>33</a:t>
            </a:fld>
            <a:endParaRPr lang="en-US" altLang="en-US" sz="1200" b="0" i="0" baseline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DBFFA84-EA69-5981-6136-8EBFD445A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CDC84BE-0A2A-E122-DC72-329DF9F35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08D614A-C234-AB3C-1B53-07F27250A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42335A-AE61-41F6-B97C-B0112CEBD72C}" type="slidenum">
              <a:rPr lang="en-US" altLang="en-US" sz="1200" b="0" i="0" baseline="0"/>
              <a:pPr/>
              <a:t>34</a:t>
            </a:fld>
            <a:endParaRPr lang="en-US" altLang="en-US" sz="1200" b="0" i="0" baseline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55F5DE2-9D11-5F98-C3B3-0E3A514DC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2F8F888-810C-B860-6DA9-482B5C0CA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82F908D-485C-AFF3-EF28-E9B635079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88CB86-7BDE-4934-9D44-2FEF1B31A4D7}" type="slidenum">
              <a:rPr lang="en-US" altLang="en-US" sz="1200" b="0" i="0" baseline="0"/>
              <a:pPr/>
              <a:t>35</a:t>
            </a:fld>
            <a:endParaRPr lang="en-US" altLang="en-US" sz="1200" b="0" i="0" baseline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084F6B9-BC4B-0099-47E4-DF41E52AA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1A6E461-B382-56B1-51A0-AF72B6953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B1B97E2-AD5C-FBD3-2058-C20515F78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B146BC-5FF4-4ED5-B28F-47FFA1AF133B}" type="slidenum">
              <a:rPr lang="en-US" altLang="en-US" sz="1200" b="0" i="0" baseline="0"/>
              <a:pPr/>
              <a:t>3</a:t>
            </a:fld>
            <a:endParaRPr lang="en-US" altLang="en-US" sz="1200" b="0" i="0" baseline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7FA0C6A-B5E3-3045-BC3C-ED9C722F8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3066E95-8001-0C4D-69FA-052A68056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9267DAC-5F64-D4EC-D19B-9E1BEB8A4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F68935-1B15-403F-ABEE-1DEA82DFEE9E}" type="slidenum">
              <a:rPr lang="en-US" altLang="en-US" sz="1200" b="0" i="0" baseline="0"/>
              <a:pPr/>
              <a:t>5</a:t>
            </a:fld>
            <a:endParaRPr lang="en-US" altLang="en-US" sz="1200" b="0" i="0" baseline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CD59D84-D70F-181C-CBEC-14E63A1E3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8B98E84-29BE-4756-21F5-1E3FF26D2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A07D12A-6ABA-29EB-7883-EEAF6EBBB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4A0666-6A77-4625-862E-7549CE6512F2}" type="slidenum">
              <a:rPr lang="en-US" altLang="en-US" sz="1200" b="0" i="0" baseline="0"/>
              <a:pPr/>
              <a:t>12</a:t>
            </a:fld>
            <a:endParaRPr lang="en-US" altLang="en-US" sz="1200" b="0" i="0" baseline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526F959-3513-A98D-BEDE-205A07EE6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175A66E-5235-D8ED-5C92-770B6D1F0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DC849BB-16F8-F82A-9F9E-59E6F209E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D165A3-4E26-467C-8155-0A2E23D019B1}" type="slidenum">
              <a:rPr lang="en-US" altLang="en-US" sz="1200" b="0" i="0" baseline="0"/>
              <a:pPr/>
              <a:t>13</a:t>
            </a:fld>
            <a:endParaRPr lang="en-US" altLang="en-US" sz="1200" b="0" i="0" baseline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E27CE26-DB74-4F77-E7A8-7144C172B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482BB44-B8D0-B6FB-0166-A018AD756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073DA90-1C76-6032-AA9E-8050F2F51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0D7BEA-40FC-4E99-877C-3A763987A254}" type="slidenum">
              <a:rPr lang="en-US" altLang="en-US" sz="1200" b="0" i="0" baseline="0"/>
              <a:pPr/>
              <a:t>14</a:t>
            </a:fld>
            <a:endParaRPr lang="en-US" altLang="en-US" sz="1200" b="0" i="0" baseline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828DC4B-045E-0B4B-C73E-296200880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E5C5FD0-D830-B9BE-90B8-6E387FF53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9D14101D-0CB3-F84F-0B7D-4F6F13544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91D28D-2D91-455D-95E9-6B39D7F28640}" type="slidenum">
              <a:rPr lang="en-US" altLang="en-US" sz="1200" b="0" i="0" baseline="0"/>
              <a:pPr/>
              <a:t>15</a:t>
            </a:fld>
            <a:endParaRPr lang="en-US" altLang="en-US" sz="1200" b="0" i="0" baseline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49B11A7-F1B8-9C28-7F18-BE654DB0F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5887DC6-60A4-CDBC-098A-7401A07B0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7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A413444-AF69-1213-0458-A81EDE06C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45F16B-63F4-4EC6-B6BB-FAC7BB92D71E}" type="slidenum">
              <a:rPr lang="en-US" altLang="en-US" sz="1200" b="0" i="0" baseline="0"/>
              <a:pPr/>
              <a:t>16</a:t>
            </a:fld>
            <a:endParaRPr lang="en-US" altLang="en-US" sz="1200" b="0" i="0" baseline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4651836-6F21-CF27-1A12-A321EDBFB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917EF10-3355-60E0-A85F-FF62B496F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482F1AB-6114-345D-BAD5-378265558D0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E9776ED6-21BB-4CAB-6C08-475747EB2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FB51DEAA-51FD-E440-1529-4E991233C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18EB7E6-2F03-A1D4-D560-E649B0CF8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B5C6C056-3DB6-B155-4A20-FDF9CCA30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DC6674-F083-01F6-AC3C-77642F80A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B57714-1DC2-8AD1-801A-760240BA9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196DEB69-70C6-EA38-67F5-94814E65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0B64EA1-F17E-6068-B7F6-1A05C0EF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362F9CE-04F7-0D21-1137-334A96D2A9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" name="Text Box 17">
            <a:extLst>
              <a:ext uri="{FF2B5EF4-FFF2-40B4-BE49-F238E27FC236}">
                <a16:creationId xmlns:a16="http://schemas.microsoft.com/office/drawing/2014/main" id="{032E2A2B-A899-8717-686E-8F1D76CB98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E0FABBB7-A695-DF6A-7E08-364455045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55DD548-49FC-AA33-7C0D-5A7E3212B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E16D9A0-C6E3-7EDD-52BA-0A4B384B9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3.#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583F691-4021-916B-18C6-B77F5C9BE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6AF7ABE-6B45-4538-9FBD-1008BFC99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520AB32-2E90-E24C-79A1-9428E9C315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F9AC5D-1762-41E1-BDB2-B78522CCE3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A3DE820-F1D2-D213-E4BB-B6EA35B215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497FEA-D740-49E5-83C3-ECA6F8903D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47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2217120-BF9D-F334-9057-E6E50F1047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CBE979F-334F-4924-84D3-87269FA8AB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6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ctr" eaLnBrk="1" latinLnBrk="0" hangingPunct="1"/>
            <a:endParaRPr kumimoji="0" lang="en-US" sz="5549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2" y="1752600"/>
            <a:ext cx="7772400" cy="18297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756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2" y="3611607"/>
            <a:ext cx="7772400" cy="1199704"/>
          </a:xfrm>
        </p:spPr>
        <p:txBody>
          <a:bodyPr lIns="23057" rIns="23057"/>
          <a:lstStyle>
            <a:lvl1pPr marL="0" marR="63967" indent="0" algn="r">
              <a:buNone/>
              <a:defRPr>
                <a:solidFill>
                  <a:schemeClr val="tx2"/>
                </a:solidFill>
              </a:defRPr>
            </a:lvl1pPr>
            <a:lvl2pPr marL="456913" indent="0" algn="ctr">
              <a:buNone/>
            </a:lvl2pPr>
            <a:lvl3pPr marL="913825" indent="0" algn="ctr">
              <a:buNone/>
            </a:lvl3pPr>
            <a:lvl4pPr marL="1370738" indent="0" algn="ctr">
              <a:buNone/>
            </a:lvl4pPr>
            <a:lvl5pPr marL="1827651" indent="0" algn="ctr">
              <a:buNone/>
            </a:lvl5pPr>
            <a:lvl6pPr marL="2284563" indent="0" algn="ctr">
              <a:buNone/>
            </a:lvl6pPr>
            <a:lvl7pPr marL="2741476" indent="0" algn="ctr">
              <a:buNone/>
            </a:lvl7pPr>
            <a:lvl8pPr marL="3198388" indent="0" algn="ctr">
              <a:buNone/>
            </a:lvl8pPr>
            <a:lvl9pPr marL="3655301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7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5549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5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22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7" y="1059713"/>
            <a:ext cx="7772400" cy="182880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756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9"/>
          </a:xfrm>
        </p:spPr>
        <p:txBody>
          <a:bodyPr lIns="46113" rIns="46113" anchor="t"/>
          <a:lstStyle>
            <a:lvl1pPr marL="0" indent="0" algn="l">
              <a:buNone/>
              <a:defRPr sz="2378">
                <a:solidFill>
                  <a:schemeClr val="tx1"/>
                </a:solidFill>
              </a:defRPr>
            </a:lvl1pPr>
            <a:lvl2pPr>
              <a:buNone/>
              <a:defRPr sz="178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426925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05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1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5"/>
            <a:ext cx="4041775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1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42D3751-9FF3-14DA-9640-3E9F4D5894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445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1"/>
            <a:ext cx="7481776" cy="45720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76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1" y="5355103"/>
            <a:ext cx="3974592" cy="914399"/>
          </a:xfrm>
        </p:spPr>
        <p:txBody>
          <a:bodyPr/>
          <a:lstStyle>
            <a:lvl1pPr marL="0" indent="0" algn="r">
              <a:buNone/>
              <a:defRPr sz="1585"/>
            </a:lvl1pPr>
            <a:lvl2pPr>
              <a:buNone/>
              <a:defRPr sz="1189"/>
            </a:lvl2pPr>
            <a:lvl3pPr>
              <a:buNone/>
              <a:defRPr sz="991"/>
            </a:lvl3pPr>
            <a:lvl4pPr>
              <a:buNone/>
              <a:defRPr sz="991"/>
            </a:lvl4pPr>
            <a:lvl5pPr>
              <a:buNone/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1"/>
            <a:ext cx="7479792" cy="4572001"/>
          </a:xfrm>
        </p:spPr>
        <p:txBody>
          <a:bodyPr/>
          <a:lstStyle>
            <a:lvl1pPr>
              <a:defRPr sz="3171"/>
            </a:lvl1pPr>
            <a:lvl2pPr>
              <a:defRPr sz="2774"/>
            </a:lvl2pPr>
            <a:lvl3pPr>
              <a:defRPr sz="2378"/>
            </a:lvl3pPr>
            <a:lvl4pPr>
              <a:defRPr sz="1982"/>
            </a:lvl4pPr>
            <a:lvl5pPr>
              <a:defRPr sz="1982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6"/>
            <a:ext cx="1920240" cy="365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3" y="5443403"/>
            <a:ext cx="7162800" cy="648232"/>
          </a:xfrm>
          <a:noFill/>
        </p:spPr>
        <p:txBody>
          <a:bodyPr lIns="46113" tIns="0" rIns="46113" anchor="t"/>
          <a:lstStyle>
            <a:lvl1pPr marL="0" marR="18277" indent="0" algn="r">
              <a:buNone/>
              <a:defRPr sz="1387"/>
            </a:lvl1pPr>
            <a:lvl2pPr>
              <a:defRPr sz="1189"/>
            </a:lvl2pPr>
            <a:lvl3pPr>
              <a:defRPr sz="991"/>
            </a:lvl3pPr>
            <a:lvl4pPr>
              <a:defRPr sz="991"/>
            </a:lvl4pPr>
            <a:lvl5pPr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2" y="189967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171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4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865124"/>
            <a:ext cx="807543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973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1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13" name="Chevron 12"/>
          <p:cNvSpPr/>
          <p:nvPr/>
        </p:nvSpPr>
        <p:spPr>
          <a:xfrm>
            <a:off x="8477697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2930691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0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324601" cy="559275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8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09E5-1B7F-38C6-9412-6D133A51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97A6-B1FA-A71E-1D1D-C5BAA048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72CDE-F179-60BB-706E-6A4D4545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66D20-CCA2-461F-B4A6-A37F494CC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447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E4D7-96A6-1B28-ED68-B4CE9EA9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AEAD-911F-10A5-419C-958659FD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55AA-FCB8-6763-F6C4-DEFF9602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3AEB9-6025-4634-ADDE-8C7A6D484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145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539E-5280-D905-C5C6-B098ABAD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9AA9-92C1-B7EC-86E7-3DCF3ED9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902F-1C8F-F2D3-B390-85504E16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3293A-9110-4CF1-B0BD-3E0EF56F5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645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3A88AC-45B0-84B0-F6E5-FED8AFEE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C8D4FC-756A-1D18-518A-5AAF3AB5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005802-BED5-128C-4B05-941B9AD4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01D8E-2A3C-4023-B60C-3C9A98CC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0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3965526-CC3C-43A6-2018-5174A96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1AB834-DF2A-B0D3-16CE-C5075710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3B700-809C-DAB6-5C42-36495014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C4704-AC1E-4D50-8728-C77AA5E47E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738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703ED01-1F60-B259-4170-9890C3AE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7DAA8C-D781-AB80-8B26-78DB4FC6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92C09A9-D933-FDF1-5A00-A45CDF1B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C453-FE84-41D5-AC0D-85B3692578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66F90BC-18C5-B05C-6306-DA1DF6E9D2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4ECD201C-EB5B-4773-81C8-6A85866048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461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EB9FB83-F3A7-F763-DB2C-5FB3B86F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F2D3D76-CE66-F0A0-274D-4FDD8B7C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A71750-B56E-0637-2FDD-FDE696D8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27E22-8290-4840-A4E5-6F2EF5C86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630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A63DA0-EDD1-E8A5-F618-966ED7F6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E5ED6B-F9F6-4B9E-BB30-1F9B301A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7F06E4-5495-8EC7-CDDE-6377DD3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C8B2F-E302-4927-94BA-51445FA8A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9018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D1BBDD-51B7-3D63-2F46-B35FAD2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3CC1B-66B5-E271-4CC2-98DD3A83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29B6C0-E0F5-E04E-EA4D-5D628E58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052-F147-4809-B7E5-2EE076308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567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A418-4E79-B02D-F79A-FC9E40A2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0249-9984-73E6-532C-D6B5D09A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C263-899A-FD04-2C01-851E5E38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E434F-D3D4-4A52-96C4-4ABF62F9F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254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371A-E9CC-99E9-DFA9-AD13F602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F27A-F7F4-9E39-1AD3-E9B63D1C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A447-1AF6-7A72-15E2-1D531BBD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47C15-2515-4564-A467-B4D0A4036D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41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91F7C6-11C9-210E-3916-D2D5C6ABFC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77493467-1EFA-430C-BC71-6FB33BE15C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0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B629680-6B1F-44BD-6E0E-A47FD71735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BFBFAF-6ECB-483B-BA05-D3D74431E4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66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8F40C4C-9DCD-193B-56F8-FD4BB68F7B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859C32-D112-4364-A712-5B793365B3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5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15D0174A-B717-8BF5-2EE2-2AA964019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2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B7BCC0-57C7-BA7C-9B91-75F1FA070D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B829AF3E-D8B4-456C-BBFF-97930DE6F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94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DB00657-685A-2919-9B7F-9DBE4E0CC2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7237F87-BE28-424E-8333-1A23F15627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90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>
            <a:extLst>
              <a:ext uri="{FF2B5EF4-FFF2-40B4-BE49-F238E27FC236}">
                <a16:creationId xmlns:a16="http://schemas.microsoft.com/office/drawing/2014/main" id="{D6FDD910-27F9-F980-B7F2-795568FC8F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</a:t>
            </a:r>
            <a:fld id="{9221B0FC-9DCD-4A68-A024-6B574A3ECD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Rectangle 16">
            <a:extLst>
              <a:ext uri="{FF2B5EF4-FFF2-40B4-BE49-F238E27FC236}">
                <a16:creationId xmlns:a16="http://schemas.microsoft.com/office/drawing/2014/main" id="{4F462A14-73FB-9329-4676-CF899C52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2491DF1E-EEF4-DB99-7729-11189045E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vert="horz" lIns="46113" tIns="23057" rIns="46113" bIns="230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 lIns="46113" tIns="23057" rIns="46113" bIns="230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6"/>
            <a:ext cx="1920240" cy="365759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l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4" y="6407946"/>
            <a:ext cx="2350681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1" y="6407946"/>
            <a:ext cx="365760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162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531" indent="-25587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74" kern="1200">
          <a:solidFill>
            <a:schemeClr val="tx1"/>
          </a:solidFill>
          <a:latin typeface="+mn-lt"/>
          <a:ea typeface="+mn-ea"/>
          <a:cs typeface="+mn-cs"/>
        </a:defRPr>
      </a:lvl1pPr>
      <a:lvl2pPr marL="621402" indent="-228456" algn="l" rtl="0" eaLnBrk="1" latinLnBrk="0" hangingPunct="1">
        <a:spcBef>
          <a:spcPts val="323"/>
        </a:spcBef>
        <a:buClr>
          <a:schemeClr val="accent1"/>
        </a:buClr>
        <a:buFont typeface="Verdana"/>
        <a:buChar char="◦"/>
        <a:defRPr kumimoji="0" sz="2378" kern="1200">
          <a:solidFill>
            <a:schemeClr val="tx1"/>
          </a:solidFill>
          <a:latin typeface="+mn-lt"/>
          <a:ea typeface="+mn-ea"/>
          <a:cs typeface="+mn-cs"/>
        </a:defRPr>
      </a:lvl2pPr>
      <a:lvl3pPr marL="858996" indent="-228456" algn="l" rtl="0" eaLnBrk="1" latinLnBrk="0" hangingPunct="1">
        <a:spcBef>
          <a:spcPts val="351"/>
        </a:spcBef>
        <a:buClr>
          <a:schemeClr val="accent2"/>
        </a:buClr>
        <a:buSzPct val="100000"/>
        <a:buFont typeface="Wingdings 2"/>
        <a:buChar char=""/>
        <a:defRPr kumimoji="0" sz="2180" kern="1200">
          <a:solidFill>
            <a:schemeClr val="tx1"/>
          </a:solidFill>
          <a:latin typeface="+mn-lt"/>
          <a:ea typeface="+mn-ea"/>
          <a:cs typeface="+mn-cs"/>
        </a:defRPr>
      </a:lvl3pPr>
      <a:lvl4pPr marL="1142282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982" kern="1200">
          <a:solidFill>
            <a:schemeClr val="tx1"/>
          </a:solidFill>
          <a:latin typeface="+mn-lt"/>
          <a:ea typeface="+mn-ea"/>
          <a:cs typeface="+mn-cs"/>
        </a:defRPr>
      </a:lvl4pPr>
      <a:lvl5pPr marL="1370738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5pPr>
      <a:lvl6pPr marL="1599194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6pPr>
      <a:lvl7pPr marL="1827651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056107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2284563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38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C040E38-6235-E276-ABAC-4E6280655C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D22EE16-064C-5A24-D2AB-923B9ADC0D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4F44-7210-6E14-8925-E15819E98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F538C-2528-311C-87E9-A5767BD0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91AD-3200-0E65-EA23-392C14BCE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4969945-3897-4C86-90D7-C4B61F0B10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16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8D940AE3-A711-841C-AEBD-61FA674B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panose="020B0604020202020204" pitchFamily="34" charset="0"/>
              </a:rPr>
              <a:t>L2 </a:t>
            </a:r>
            <a:r>
              <a:rPr lang="en-US" altLang="en-US" sz="4400" i="0" baseline="0">
                <a:latin typeface="Arial" panose="020B0604020202020204" pitchFamily="34" charset="0"/>
              </a:rPr>
              <a:t>Signals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4895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sz="2400" spc="-40" dirty="0"/>
              <a:t>Periodic</a:t>
            </a:r>
            <a:r>
              <a:rPr sz="2400" spc="317" dirty="0"/>
              <a:t> </a:t>
            </a:r>
            <a:r>
              <a:rPr sz="2400" spc="-79" dirty="0"/>
              <a:t>Signals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85800" y="228600"/>
            <a:ext cx="6954893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defTabSz="181206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81" b="0" i="0" spc="-20" baseline="0" dirty="0">
                <a:solidFill>
                  <a:prstClr val="black"/>
                </a:solidFill>
                <a:latin typeface="Tahoma"/>
                <a:cs typeface="Tahoma"/>
              </a:rPr>
              <a:t>Any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signal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is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either </a:t>
            </a:r>
            <a:r>
              <a:rPr sz="2081" b="0" i="0" spc="-50" baseline="0" dirty="0">
                <a:solidFill>
                  <a:prstClr val="black"/>
                </a:solidFill>
                <a:latin typeface="Tahoma"/>
                <a:cs typeface="Tahoma"/>
              </a:rPr>
              <a:t>periodic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(the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following </a:t>
            </a:r>
            <a:r>
              <a:rPr sz="2081" b="0" i="0" spc="-89" baseline="0" dirty="0">
                <a:solidFill>
                  <a:prstClr val="black"/>
                </a:solidFill>
                <a:latin typeface="Tahoma"/>
                <a:cs typeface="Tahoma"/>
              </a:rPr>
              <a:t>two) </a:t>
            </a:r>
            <a:r>
              <a:rPr sz="2081" b="0" i="0" spc="-109" baseline="0" dirty="0">
                <a:solidFill>
                  <a:prstClr val="black"/>
                </a:solidFill>
                <a:latin typeface="Tahoma"/>
                <a:cs typeface="Tahoma"/>
              </a:rPr>
              <a:t>or  </a:t>
            </a:r>
            <a:r>
              <a:rPr sz="2081" b="0" i="0" spc="109" baseline="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aperiodic</a:t>
            </a:r>
            <a:endParaRPr sz="2081" b="0" i="0" baseline="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1019" y="1463023"/>
            <a:ext cx="4341962" cy="518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eaLnBrk="1" fontAlgn="auto" hangingPunct="1">
              <a:spcBef>
                <a:spcPts val="0"/>
              </a:spcBef>
              <a:spcAft>
                <a:spcPts val="0"/>
              </a:spcAft>
            </a:pPr>
            <a:endParaRPr sz="3567" b="0" i="0" baseline="0">
              <a:solidFill>
                <a:prstClr val="black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6605471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" y="901709"/>
            <a:ext cx="763881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4540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lang="en-US" sz="2400" spc="-89" dirty="0"/>
              <a:t>ap</a:t>
            </a:r>
            <a:r>
              <a:rPr lang="en-US" sz="2400" spc="-40" dirty="0"/>
              <a:t>eriodic</a:t>
            </a:r>
            <a:r>
              <a:rPr lang="en-US" sz="2400" spc="317" dirty="0"/>
              <a:t> s</a:t>
            </a:r>
            <a:r>
              <a:rPr lang="en-US" sz="2400" spc="-79" dirty="0"/>
              <a:t>ignals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685800" y="228600"/>
            <a:ext cx="6954893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defTabSz="181206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81" b="0" i="0" spc="-20" baseline="0" dirty="0">
                <a:solidFill>
                  <a:prstClr val="black"/>
                </a:solidFill>
                <a:latin typeface="Tahoma"/>
                <a:cs typeface="Tahoma"/>
              </a:rPr>
              <a:t>Any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signal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is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either </a:t>
            </a:r>
            <a:r>
              <a:rPr sz="2081" b="0" i="0" spc="-50" baseline="0" dirty="0">
                <a:solidFill>
                  <a:prstClr val="black"/>
                </a:solidFill>
                <a:latin typeface="Tahoma"/>
                <a:cs typeface="Tahoma"/>
              </a:rPr>
              <a:t>periodic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(the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following </a:t>
            </a:r>
            <a:r>
              <a:rPr sz="2081" b="0" i="0" spc="-89" baseline="0" dirty="0">
                <a:solidFill>
                  <a:prstClr val="black"/>
                </a:solidFill>
                <a:latin typeface="Tahoma"/>
                <a:cs typeface="Tahoma"/>
              </a:rPr>
              <a:t>two) </a:t>
            </a:r>
            <a:r>
              <a:rPr sz="2081" b="0" i="0" spc="-109" baseline="0" dirty="0">
                <a:solidFill>
                  <a:prstClr val="black"/>
                </a:solidFill>
                <a:latin typeface="Tahoma"/>
                <a:cs typeface="Tahoma"/>
              </a:rPr>
              <a:t>or  </a:t>
            </a:r>
            <a:r>
              <a:rPr sz="2081" b="0" i="0" spc="109" baseline="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aperiodic</a:t>
            </a:r>
            <a:endParaRPr sz="2081" b="0" i="0" baseline="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E9C135-AF8A-4E6C-9FF7-AF365B11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8" y="1993267"/>
            <a:ext cx="8529043" cy="2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957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98F534B4-7479-34AD-E8F7-E7A13B791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A51F4CD-E45F-49FE-9FAB-D6637B67F6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799746" name="Rectangle 2">
            <a:extLst>
              <a:ext uri="{FF2B5EF4-FFF2-40B4-BE49-F238E27FC236}">
                <a16:creationId xmlns:a16="http://schemas.microsoft.com/office/drawing/2014/main" id="{5B3D0449-DDA3-DD7C-6D36-1D71935A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9747" name="Text Box 3">
            <a:extLst>
              <a:ext uri="{FF2B5EF4-FFF2-40B4-BE49-F238E27FC236}">
                <a16:creationId xmlns:a16="http://schemas.microsoft.com/office/drawing/2014/main" id="{64265E82-8D0C-4AF9-FCF9-11116F80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68341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3-2   PERIODIC ANALOG SIGNALS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68C0A9C6-E8F2-C49D-F146-0AC6D3FA9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9749" name="Rectangle 5">
            <a:extLst>
              <a:ext uri="{FF2B5EF4-FFF2-40B4-BE49-F238E27FC236}">
                <a16:creationId xmlns:a16="http://schemas.microsoft.com/office/drawing/2014/main" id="{0F37B915-1591-1C44-8DA4-E2A382AE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47813"/>
            <a:ext cx="8610600" cy="39703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baseline="0" dirty="0"/>
              <a:t>In data communications, we commonly use periodic analog signals and nonperiodic digital signals.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Periodic analog signals can be classified as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composite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A simple periodic analog signal, a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sine wave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cannot be decomposed into simpler signals. 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composite periodic analog signal is composed of multiple sine waves.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9E433113-A476-128B-149A-FCF6CEDCA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20691BF-FDD9-4519-A0BF-7FCCB2834A1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4339" name="Line 2">
            <a:extLst>
              <a:ext uri="{FF2B5EF4-FFF2-40B4-BE49-F238E27FC236}">
                <a16:creationId xmlns:a16="http://schemas.microsoft.com/office/drawing/2014/main" id="{55DB388E-1B80-6E6E-0867-B9DD60AC8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754637BD-B1A4-1992-D899-2F526A3EB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85398FEB-9A4B-2BFB-5C6F-CAFB74DB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89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3.2  </a:t>
            </a:r>
            <a:r>
              <a:rPr lang="en-US" altLang="en-US" sz="2000" baseline="0"/>
              <a:t>A sine wave</a:t>
            </a:r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370FBAE7-7869-6CE0-94BD-149C5D175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6">
            <a:extLst>
              <a:ext uri="{FF2B5EF4-FFF2-40B4-BE49-F238E27FC236}">
                <a16:creationId xmlns:a16="http://schemas.microsoft.com/office/drawing/2014/main" id="{0508062E-CCAF-8617-F7AD-560367C4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786063"/>
            <a:ext cx="7075488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:a16="http://schemas.microsoft.com/office/drawing/2014/main" id="{C6FC36C1-F2B4-0B5F-D2A6-EF46C5FBD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95BFAC0-190A-472F-A9C3-74000764AF2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14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6387" name="Line 2">
            <a:extLst>
              <a:ext uri="{FF2B5EF4-FFF2-40B4-BE49-F238E27FC236}">
                <a16:creationId xmlns:a16="http://schemas.microsoft.com/office/drawing/2014/main" id="{7DF1A5C3-65FB-72CE-E19F-4DE236C8C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3">
            <a:extLst>
              <a:ext uri="{FF2B5EF4-FFF2-40B4-BE49-F238E27FC236}">
                <a16:creationId xmlns:a16="http://schemas.microsoft.com/office/drawing/2014/main" id="{A7F66ABD-BCCE-0226-BFDC-D2D188A64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A41E7718-3246-DEC7-731B-90EC6FDB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772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3.3  </a:t>
            </a:r>
            <a:r>
              <a:rPr lang="en-US" altLang="en-US" sz="2000" baseline="0"/>
              <a:t>Two signals with the same phase and frequency, 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amplitudes</a:t>
            </a:r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F86F8ECA-3B63-2D4E-F66B-E8EA9E6AC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1" name="Picture 6">
            <a:extLst>
              <a:ext uri="{FF2B5EF4-FFF2-40B4-BE49-F238E27FC236}">
                <a16:creationId xmlns:a16="http://schemas.microsoft.com/office/drawing/2014/main" id="{4595947D-54D4-7D78-C920-30A27D70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475288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16D107E9-C6D6-B509-AE1A-E72E021D2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C2C6E312-660A-4401-85C5-EC3542DA0DC3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EEC2B0B-FE72-734A-1246-C93A4E474A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DA2327B-4E54-4EC6-F0A0-3E777CCA6E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4F24944C-62B3-8B91-59D9-4D2F4CBFEB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A67B4DF8-068F-1C87-B02D-5D3318A803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21C57683-79AF-D6B6-140A-88089A0E47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C5CC57C8-EEB2-668F-DDBA-6A02932C5B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1" name="Rectangle 8">
            <a:extLst>
              <a:ext uri="{FF2B5EF4-FFF2-40B4-BE49-F238E27FC236}">
                <a16:creationId xmlns:a16="http://schemas.microsoft.com/office/drawing/2014/main" id="{C85DC9ED-AC03-E483-68CE-D7603ECD2E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457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68AEF763-4B99-089A-089A-74EF8C9F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096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Rectangle 16">
            <a:extLst>
              <a:ext uri="{FF2B5EF4-FFF2-40B4-BE49-F238E27FC236}">
                <a16:creationId xmlns:a16="http://schemas.microsoft.com/office/drawing/2014/main" id="{2ED681E2-743B-E2A0-8BD9-93BC820CD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4800600" cy="990600"/>
          </a:xfrm>
        </p:spPr>
        <p:txBody>
          <a:bodyPr/>
          <a:lstStyle/>
          <a:p>
            <a:pPr eaLnBrk="1" hangingPunct="1"/>
            <a:r>
              <a:rPr lang="en-US" altLang="en-US"/>
              <a:t>Frequency</a:t>
            </a:r>
          </a:p>
        </p:txBody>
      </p:sp>
      <p:sp>
        <p:nvSpPr>
          <p:cNvPr id="28684" name="Rectangle 17">
            <a:extLst>
              <a:ext uri="{FF2B5EF4-FFF2-40B4-BE49-F238E27FC236}">
                <a16:creationId xmlns:a16="http://schemas.microsoft.com/office/drawing/2014/main" id="{CC863D40-89A4-9BB7-2C55-628584286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Frequency is the rate of change with respect to time.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in a short span of time means high frequency.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over a long span of  time means low frequency.</a:t>
            </a:r>
          </a:p>
        </p:txBody>
      </p:sp>
      <p:sp>
        <p:nvSpPr>
          <p:cNvPr id="28685" name="TextBox 3">
            <a:extLst>
              <a:ext uri="{FF2B5EF4-FFF2-40B4-BE49-F238E27FC236}">
                <a16:creationId xmlns:a16="http://schemas.microsoft.com/office/drawing/2014/main" id="{DFCBA86D-0048-85D8-17B7-52193A46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4816475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3600"/>
              <a:t>If a signal does not change at all, its frequency is zero.</a:t>
            </a:r>
          </a:p>
          <a:p>
            <a:pPr algn="just"/>
            <a:r>
              <a:rPr lang="en-US" altLang="en-US" sz="3600"/>
              <a:t>If a signal changes instantaneously, its frequency is infinite.</a:t>
            </a:r>
          </a:p>
        </p:txBody>
      </p:sp>
    </p:spTree>
    <p:extLst>
      <p:ext uri="{BB962C8B-B14F-4D97-AF65-F5344CB8AC3E}">
        <p14:creationId xmlns:p14="http://schemas.microsoft.com/office/powerpoint/2010/main" val="282154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2E3A18AA-5126-67D2-6332-9941B30FE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5A56BF5-AFDC-4337-A77B-96D7AB61764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6C64397-7851-C7D0-75A1-7068AA4474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A85553F-DF42-536A-075B-3ED010DE9B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CEA65D6-69BE-18F8-BBAC-7B175750DB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EBDA4C69-01B3-787C-4077-4756E6AD21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3D470C29-7CA5-D535-2A9C-0A30434120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9687CDD7-AA37-9360-B331-8B6FE094C6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FF6A0567-66E9-474C-FB35-82B9A09851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2" name="Line 9">
            <a:extLst>
              <a:ext uri="{FF2B5EF4-FFF2-40B4-BE49-F238E27FC236}">
                <a16:creationId xmlns:a16="http://schemas.microsoft.com/office/drawing/2014/main" id="{9E26BCA6-3F14-06C3-F546-8911C73B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0">
            <a:extLst>
              <a:ext uri="{FF2B5EF4-FFF2-40B4-BE49-F238E27FC236}">
                <a16:creationId xmlns:a16="http://schemas.microsoft.com/office/drawing/2014/main" id="{6EC77238-0907-DAA5-0AA9-7DE46C3F3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Rectangle 11">
            <a:extLst>
              <a:ext uri="{FF2B5EF4-FFF2-40B4-BE49-F238E27FC236}">
                <a16:creationId xmlns:a16="http://schemas.microsoft.com/office/drawing/2014/main" id="{83D4F088-0E88-66A1-B779-5DD4FC04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Frequency and period are the inverse of each other.</a:t>
            </a:r>
          </a:p>
        </p:txBody>
      </p:sp>
      <p:grpSp>
        <p:nvGrpSpPr>
          <p:cNvPr id="18445" name="Group 12">
            <a:extLst>
              <a:ext uri="{FF2B5EF4-FFF2-40B4-BE49-F238E27FC236}">
                <a16:creationId xmlns:a16="http://schemas.microsoft.com/office/drawing/2014/main" id="{7AC73F45-DE39-358C-90B8-ABFAC252064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18447" name="Picture 13">
              <a:extLst>
                <a:ext uri="{FF2B5EF4-FFF2-40B4-BE49-F238E27FC236}">
                  <a16:creationId xmlns:a16="http://schemas.microsoft.com/office/drawing/2014/main" id="{52386F03-3451-00FA-1438-6770CE542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8" name="Text Box 14">
              <a:extLst>
                <a:ext uri="{FF2B5EF4-FFF2-40B4-BE49-F238E27FC236}">
                  <a16:creationId xmlns:a16="http://schemas.microsoft.com/office/drawing/2014/main" id="{D9751966-6264-5A5B-67BB-481D08D64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  <p:pic>
        <p:nvPicPr>
          <p:cNvPr id="18446" name="Picture 15">
            <a:extLst>
              <a:ext uri="{FF2B5EF4-FFF2-40B4-BE49-F238E27FC236}">
                <a16:creationId xmlns:a16="http://schemas.microsoft.com/office/drawing/2014/main" id="{94CE40C6-A39F-B98D-1C2A-618D5EB9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4419600"/>
            <a:ext cx="3375025" cy="666750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E6633032-F9EE-061C-AF57-BC87B8504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AB9C34-49DF-46B1-8ED9-5BB643F2090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0483" name="Line 2">
            <a:extLst>
              <a:ext uri="{FF2B5EF4-FFF2-40B4-BE49-F238E27FC236}">
                <a16:creationId xmlns:a16="http://schemas.microsoft.com/office/drawing/2014/main" id="{0BA68834-04FD-C440-7E51-5AB46E596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3">
            <a:extLst>
              <a:ext uri="{FF2B5EF4-FFF2-40B4-BE49-F238E27FC236}">
                <a16:creationId xmlns:a16="http://schemas.microsoft.com/office/drawing/2014/main" id="{69052E6D-74FF-DEFF-B9D0-78F484CA6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6F4CE214-E31F-3AE1-4005-9BF1E8E5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710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3.4  </a:t>
            </a:r>
            <a:r>
              <a:rPr lang="en-US" altLang="en-US" sz="2000" baseline="0"/>
              <a:t>Two signals with the same amplitude and phase,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frequencies</a:t>
            </a:r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D6DEA89D-4AF4-3795-CCE8-A0D48D7AB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87" name="Picture 6">
            <a:extLst>
              <a:ext uri="{FF2B5EF4-FFF2-40B4-BE49-F238E27FC236}">
                <a16:creationId xmlns:a16="http://schemas.microsoft.com/office/drawing/2014/main" id="{A603A9BE-2F5F-3AE5-EF3D-1FAA6FE0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066800"/>
            <a:ext cx="54292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:a16="http://schemas.microsoft.com/office/drawing/2014/main" id="{0C321AD4-387A-0F0A-9FD9-3441CB096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737D1D-C877-48FF-B893-F4C1338A05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18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CE3CFE85-01DE-11EF-2468-4DB6ECD8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828800"/>
            <a:ext cx="467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Table 3.1  </a:t>
            </a:r>
            <a:r>
              <a:rPr lang="en-US" altLang="en-US" sz="2000" baseline="0"/>
              <a:t>Units of period and frequency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B7EEF458-3DA8-7D25-EF79-F6C21BEC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27275"/>
            <a:ext cx="8601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E427FECE-A54B-4D6E-5F1E-F1427B98E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9518532-7A6F-4803-AFB2-5CA829AEC2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491FFE9-0E08-E3A9-2EE8-5352306B3F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80352F1-4450-AF76-621F-E688569AF4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6F82AEC6-C3DB-C76E-A25B-F8606C430C1C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4589" name="Rectangle 5">
              <a:extLst>
                <a:ext uri="{FF2B5EF4-FFF2-40B4-BE49-F238E27FC236}">
                  <a16:creationId xmlns:a16="http://schemas.microsoft.com/office/drawing/2014/main" id="{66D82885-FC74-27A5-9903-042296D1B7B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4590" name="Rectangle 6">
              <a:extLst>
                <a:ext uri="{FF2B5EF4-FFF2-40B4-BE49-F238E27FC236}">
                  <a16:creationId xmlns:a16="http://schemas.microsoft.com/office/drawing/2014/main" id="{571D43FA-3D48-B43A-CADB-CB0D2184A38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4582" name="Rectangle 7">
            <a:extLst>
              <a:ext uri="{FF2B5EF4-FFF2-40B4-BE49-F238E27FC236}">
                <a16:creationId xmlns:a16="http://schemas.microsoft.com/office/drawing/2014/main" id="{9CE4C3FE-CF89-4B72-2FCC-1A0B5AE3BF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3" name="Rectangle 8">
            <a:extLst>
              <a:ext uri="{FF2B5EF4-FFF2-40B4-BE49-F238E27FC236}">
                <a16:creationId xmlns:a16="http://schemas.microsoft.com/office/drawing/2014/main" id="{DF993D62-0928-B52D-166A-7ED6F9E206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664DB0E7-870A-D362-6979-A3145F660E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56A06A0A-1FBC-D235-98D1-3A34D11F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B9F58044-8FE9-23A0-6805-28BF4750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power we use at home has a frequency of </a:t>
            </a:r>
            <a:r>
              <a:rPr lang="en-US" altLang="en-US" baseline="0">
                <a:solidFill>
                  <a:schemeClr val="hlink"/>
                </a:solidFill>
              </a:rPr>
              <a:t>60 Hz</a:t>
            </a:r>
            <a:r>
              <a:rPr lang="en-US" altLang="en-US" baseline="0"/>
              <a:t>. The period of this sine wave can be determined as follows:</a:t>
            </a:r>
          </a:p>
        </p:txBody>
      </p:sp>
      <p:sp>
        <p:nvSpPr>
          <p:cNvPr id="24587" name="Text Box 12">
            <a:extLst>
              <a:ext uri="{FF2B5EF4-FFF2-40B4-BE49-F238E27FC236}">
                <a16:creationId xmlns:a16="http://schemas.microsoft.com/office/drawing/2014/main" id="{A272A3F9-C0B4-95E5-D0BF-EED0BBC1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3.1</a:t>
            </a:r>
          </a:p>
        </p:txBody>
      </p:sp>
      <p:pic>
        <p:nvPicPr>
          <p:cNvPr id="24588" name="Picture 14">
            <a:extLst>
              <a:ext uri="{FF2B5EF4-FFF2-40B4-BE49-F238E27FC236}">
                <a16:creationId xmlns:a16="http://schemas.microsoft.com/office/drawing/2014/main" id="{F87893D7-9157-96C2-FA8D-4B4EC44E0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3073400"/>
            <a:ext cx="6327775" cy="7112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>
            <a:extLst>
              <a:ext uri="{FF2B5EF4-FFF2-40B4-BE49-F238E27FC236}">
                <a16:creationId xmlns:a16="http://schemas.microsoft.com/office/drawing/2014/main" id="{132CF013-4C31-A672-325D-4AFEFD76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7699" name="Text Box 3">
            <a:extLst>
              <a:ext uri="{FF2B5EF4-FFF2-40B4-BE49-F238E27FC236}">
                <a16:creationId xmlns:a16="http://schemas.microsoft.com/office/drawing/2014/main" id="{872B0355-8925-480D-A34A-4B1A6805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599196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ANALOG AND DIGITAL DATA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974C2540-F088-736F-D623-47D62866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7701" name="Rectangle 5">
            <a:extLst>
              <a:ext uri="{FF2B5EF4-FFF2-40B4-BE49-F238E27FC236}">
                <a16:creationId xmlns:a16="http://schemas.microsoft.com/office/drawing/2014/main" id="{7A237AC4-E6DF-C14D-60CE-DA59CBE8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229617"/>
            <a:ext cx="8915400" cy="649408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can be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term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is continuous;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has discrete states.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 take on continuous values. Digital data take on discrete values.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Data: Entities that convey meaning or  information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4BFA5409-3940-2B1B-E8F4-D6C643142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87A9129D-C487-4A20-B6BF-9BBB1F60C44F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73BAEDA-0292-7F7C-DAFA-8D84CB2BDC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C784C1A-7CE1-2A4C-648B-B47A63D6EE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3CEDE9F9-79EE-CC03-1B0A-4A408B48981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6638" name="Rectangle 5">
              <a:extLst>
                <a:ext uri="{FF2B5EF4-FFF2-40B4-BE49-F238E27FC236}">
                  <a16:creationId xmlns:a16="http://schemas.microsoft.com/office/drawing/2014/main" id="{EE86C693-F192-9AC2-47A7-A832C0BCB12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6639" name="Rectangle 6">
              <a:extLst>
                <a:ext uri="{FF2B5EF4-FFF2-40B4-BE49-F238E27FC236}">
                  <a16:creationId xmlns:a16="http://schemas.microsoft.com/office/drawing/2014/main" id="{6631B86E-BBAE-CB4B-CF10-DAD8690247E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6630" name="Rectangle 7">
            <a:extLst>
              <a:ext uri="{FF2B5EF4-FFF2-40B4-BE49-F238E27FC236}">
                <a16:creationId xmlns:a16="http://schemas.microsoft.com/office/drawing/2014/main" id="{00FF295A-7CA8-A44C-3E5A-D977052E96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C22AF3F1-569A-5E05-A7AC-63FD252CA9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2" name="Rectangle 9">
            <a:extLst>
              <a:ext uri="{FF2B5EF4-FFF2-40B4-BE49-F238E27FC236}">
                <a16:creationId xmlns:a16="http://schemas.microsoft.com/office/drawing/2014/main" id="{2BB18352-ACE2-B3F9-D246-50C7B90963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A9E584BF-45B0-B259-88F8-DC268686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11">
            <a:extLst>
              <a:ext uri="{FF2B5EF4-FFF2-40B4-BE49-F238E27FC236}">
                <a16:creationId xmlns:a16="http://schemas.microsoft.com/office/drawing/2014/main" id="{EE80633A-AB13-4CCD-20D4-80BA93A6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period of a signal is 100 ms. What is its frequency in kilohertz?</a:t>
            </a:r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1A57F580-BF18-C606-DD13-26E39955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3.2</a:t>
            </a:r>
          </a:p>
        </p:txBody>
      </p:sp>
      <p:sp>
        <p:nvSpPr>
          <p:cNvPr id="26636" name="Rectangle 15">
            <a:extLst>
              <a:ext uri="{FF2B5EF4-FFF2-40B4-BE49-F238E27FC236}">
                <a16:creationId xmlns:a16="http://schemas.microsoft.com/office/drawing/2014/main" id="{A8A935F9-A012-924A-392B-5C8C23203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534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First we change 100 ms to seconds, and then we calculate the frequency from the period (1 Hz = 10</a:t>
            </a:r>
            <a:r>
              <a:rPr lang="en-US" altLang="en-US" baseline="30000"/>
              <a:t>−3</a:t>
            </a:r>
            <a:r>
              <a:rPr lang="en-US" altLang="en-US" baseline="0"/>
              <a:t> kHz).</a:t>
            </a:r>
          </a:p>
        </p:txBody>
      </p:sp>
      <p:pic>
        <p:nvPicPr>
          <p:cNvPr id="26637" name="Picture 16">
            <a:extLst>
              <a:ext uri="{FF2B5EF4-FFF2-40B4-BE49-F238E27FC236}">
                <a16:creationId xmlns:a16="http://schemas.microsoft.com/office/drawing/2014/main" id="{0F327E21-E4E3-AA36-931C-6DD55C9D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4778375"/>
            <a:ext cx="6291263" cy="124142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05B68FA9-B147-2863-83D0-7FACF3F4A9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7350FE80-56C3-4C09-AB37-1182DA8DEA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id="{F01E1216-2315-CD1D-027A-0CA27FB35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265B6A83-A52B-74DA-4D63-D586281A2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1B639B11-7CF0-6ADD-359C-D4D677F2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768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3.5  </a:t>
            </a:r>
            <a:r>
              <a:rPr lang="en-US" altLang="en-US" sz="2000" baseline="0"/>
              <a:t>Three sine waves with the same amplitude and frequency,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phases</a:t>
            </a:r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78E7B80E-F33D-61D5-9CD4-44798AE8E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7" name="Picture 6">
            <a:extLst>
              <a:ext uri="{FF2B5EF4-FFF2-40B4-BE49-F238E27FC236}">
                <a16:creationId xmlns:a16="http://schemas.microsoft.com/office/drawing/2014/main" id="{E28A2BF7-1B5C-7A60-6562-B3B88396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110163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TextBox 3">
            <a:extLst>
              <a:ext uri="{FF2B5EF4-FFF2-40B4-BE49-F238E27FC236}">
                <a16:creationId xmlns:a16="http://schemas.microsoft.com/office/drawing/2014/main" id="{000A522B-5FA4-A10D-D37A-41E3FFDC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72213"/>
            <a:ext cx="77724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Phase describes the position of the waveform  relative to time 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:a16="http://schemas.microsoft.com/office/drawing/2014/main" id="{6C00067F-B880-D7C2-D3AA-7DA3421AB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4EF624-6F12-43AC-B908-8246B28F43B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CE820D7-9337-FFDB-713B-31C672927D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44D0805-503A-19B7-903A-150A84D232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8867A3D0-AEF0-5E2D-5DD8-9BFB564FBAEA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32782" name="Rectangle 5">
              <a:extLst>
                <a:ext uri="{FF2B5EF4-FFF2-40B4-BE49-F238E27FC236}">
                  <a16:creationId xmlns:a16="http://schemas.microsoft.com/office/drawing/2014/main" id="{BF69D88D-89EF-F551-81A0-9110CD3CB97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32783" name="Rectangle 6">
              <a:extLst>
                <a:ext uri="{FF2B5EF4-FFF2-40B4-BE49-F238E27FC236}">
                  <a16:creationId xmlns:a16="http://schemas.microsoft.com/office/drawing/2014/main" id="{7EAA65FC-1B0B-2F6E-73A9-4B4D4E06452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32774" name="Rectangle 7">
            <a:extLst>
              <a:ext uri="{FF2B5EF4-FFF2-40B4-BE49-F238E27FC236}">
                <a16:creationId xmlns:a16="http://schemas.microsoft.com/office/drawing/2014/main" id="{80134285-54A7-7A52-6580-21DFFBBC7B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6CEECBFB-E3B1-511E-D4DC-A99D121329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B6C0D55F-FF25-12EC-1A3C-8B0A57C58F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E4331483-84B5-0D50-6601-6412CA06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8" name="Rectangle 11">
            <a:extLst>
              <a:ext uri="{FF2B5EF4-FFF2-40B4-BE49-F238E27FC236}">
                <a16:creationId xmlns:a16="http://schemas.microsoft.com/office/drawing/2014/main" id="{77D75489-4452-B1D2-1400-870FEDF2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sine wave is offset 1/6 cycle with respect to time 0. What is its phase in degrees and radians?</a:t>
            </a:r>
          </a:p>
        </p:txBody>
      </p:sp>
      <p:sp>
        <p:nvSpPr>
          <p:cNvPr id="32779" name="Text Box 12">
            <a:extLst>
              <a:ext uri="{FF2B5EF4-FFF2-40B4-BE49-F238E27FC236}">
                <a16:creationId xmlns:a16="http://schemas.microsoft.com/office/drawing/2014/main" id="{EAAE5FFE-A0FF-F020-F537-772C639D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3.3</a:t>
            </a:r>
          </a:p>
        </p:txBody>
      </p:sp>
      <p:sp>
        <p:nvSpPr>
          <p:cNvPr id="32780" name="Rectangle 14">
            <a:extLst>
              <a:ext uri="{FF2B5EF4-FFF2-40B4-BE49-F238E27FC236}">
                <a16:creationId xmlns:a16="http://schemas.microsoft.com/office/drawing/2014/main" id="{88C7A97A-FDD8-AAF5-B9A9-81547EE1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We know that 1 complete cycle is 360°. Therefore, 1/6 cycle is</a:t>
            </a:r>
          </a:p>
        </p:txBody>
      </p:sp>
      <p:pic>
        <p:nvPicPr>
          <p:cNvPr id="32781" name="Picture 15">
            <a:extLst>
              <a:ext uri="{FF2B5EF4-FFF2-40B4-BE49-F238E27FC236}">
                <a16:creationId xmlns:a16="http://schemas.microsoft.com/office/drawing/2014/main" id="{65EB9AB2-8A8B-90BD-B244-F596D560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560888"/>
            <a:ext cx="5607050" cy="620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932B2451-312C-4A6F-4C1A-A0DE20774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451BB2-5B87-4C1E-A142-26E8EF7ACFE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4C7EF462-99AC-B8D3-5D10-DBC020AA7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319" y="-114300"/>
            <a:ext cx="408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 dirty="0">
                <a:solidFill>
                  <a:schemeClr val="folHlink"/>
                </a:solidFill>
              </a:rPr>
              <a:t>Figure 3.6  </a:t>
            </a:r>
            <a:r>
              <a:rPr lang="en-US" altLang="en-US" sz="2000" baseline="0" dirty="0"/>
              <a:t>Wavelength and period</a:t>
            </a:r>
          </a:p>
        </p:txBody>
      </p:sp>
      <p:pic>
        <p:nvPicPr>
          <p:cNvPr id="34823" name="Picture 6">
            <a:extLst>
              <a:ext uri="{FF2B5EF4-FFF2-40B4-BE49-F238E27FC236}">
                <a16:creationId xmlns:a16="http://schemas.microsoft.com/office/drawing/2014/main" id="{C9CF4467-C700-8CA9-68E5-E6AF58DA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2" y="542244"/>
            <a:ext cx="8034338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7646B2A-0C56-58C1-4389-83943DBB3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02" y="5747813"/>
            <a:ext cx="7481656" cy="651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06B69D-A9E2-C8E3-6143-0E5808A52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936" y="6173816"/>
            <a:ext cx="1474863" cy="619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076C5-3F11-40C4-AAF4-A509E8C11625}"/>
              </a:ext>
            </a:extLst>
          </p:cNvPr>
          <p:cNvSpPr txBox="1"/>
          <p:nvPr/>
        </p:nvSpPr>
        <p:spPr>
          <a:xfrm>
            <a:off x="228600" y="3262671"/>
            <a:ext cx="868680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While the frequency of a signal is independent of the medium, the wavelength depends on both the frequency and the medium.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0" i="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The wavelength is the distance a simple signal can travel in one period. (usually, unit of measurement is meters)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>
            <a:extLst>
              <a:ext uri="{FF2B5EF4-FFF2-40B4-BE49-F238E27FC236}">
                <a16:creationId xmlns:a16="http://schemas.microsoft.com/office/drawing/2014/main" id="{567E26F9-EA5D-F575-F200-57131E3E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3">
            <a:extLst>
              <a:ext uri="{FF2B5EF4-FFF2-40B4-BE49-F238E27FC236}">
                <a16:creationId xmlns:a16="http://schemas.microsoft.com/office/drawing/2014/main" id="{80AD4131-FC17-933A-C031-E93B75B8B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93592057-6633-5BCE-470F-6883764F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3.7  </a:t>
            </a:r>
            <a:r>
              <a:rPr lang="en-US" altLang="en-US" sz="2000" baseline="0"/>
              <a:t>The time-domain and frequency-domain plots of a sine wave</a:t>
            </a:r>
          </a:p>
        </p:txBody>
      </p:sp>
      <p:pic>
        <p:nvPicPr>
          <p:cNvPr id="36870" name="Picture 6">
            <a:extLst>
              <a:ext uri="{FF2B5EF4-FFF2-40B4-BE49-F238E27FC236}">
                <a16:creationId xmlns:a16="http://schemas.microsoft.com/office/drawing/2014/main" id="{040F82F2-9075-98CF-A615-B98CD4DA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138238"/>
            <a:ext cx="70580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TextBox 3">
            <a:extLst>
              <a:ext uri="{FF2B5EF4-FFF2-40B4-BE49-F238E27FC236}">
                <a16:creationId xmlns:a16="http://schemas.microsoft.com/office/drawing/2014/main" id="{08C2230C-F4EE-05D6-304B-3C1B3476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989864"/>
            <a:ext cx="90678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 complete sine wave in the time domain can be represented by one single spike in the frequency domain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1082075C-314B-FC2F-8822-8D4A32B0A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0A4B0370-0E82-4409-B9CF-5CB21459891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8915" name="Line 2">
            <a:extLst>
              <a:ext uri="{FF2B5EF4-FFF2-40B4-BE49-F238E27FC236}">
                <a16:creationId xmlns:a16="http://schemas.microsoft.com/office/drawing/2014/main" id="{BFFE1C0A-5E95-0B44-8021-AD29402D1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117CDB7F-8538-FD59-A418-1117CA53F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70D9D5D-1333-7F90-CE0A-43895130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90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3.8  </a:t>
            </a:r>
            <a:r>
              <a:rPr lang="en-US" altLang="en-US" sz="2000" baseline="0"/>
              <a:t>The time domain and frequency domain of three sine waves</a:t>
            </a: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EF32D77D-6F93-CE58-63C1-A62BC2F48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8919" name="Picture 6">
            <a:extLst>
              <a:ext uri="{FF2B5EF4-FFF2-40B4-BE49-F238E27FC236}">
                <a16:creationId xmlns:a16="http://schemas.microsoft.com/office/drawing/2014/main" id="{FEEE8451-2E21-D68B-3F0C-7B3354CF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583613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0" name="TextBox 3">
            <a:extLst>
              <a:ext uri="{FF2B5EF4-FFF2-40B4-BE49-F238E27FC236}">
                <a16:creationId xmlns:a16="http://schemas.microsoft.com/office/drawing/2014/main" id="{9C3A4C2E-B11D-FB11-F78C-8C5B4C47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8503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frequency domain is more compact and useful when we are dealing with more than one sine wave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17E41AD0-B329-1711-6DE2-3C9B5BA34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6E69CDE8-B56E-45BD-9D00-94E0920E47B6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DC413A1-8C86-B09D-6E1B-2A3EBBA71E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3F916C3-434C-4C0D-D423-6A99417E14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AABC722D-FA6F-6564-9345-EFE3CD2DF8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E7E1B258-768B-BC90-1B49-972C0AD73F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67721144-D134-2EFD-8167-2A5EB00999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C9F9255C-8B39-04D3-723E-FF6217E54A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9" name="Rectangle 8">
            <a:extLst>
              <a:ext uri="{FF2B5EF4-FFF2-40B4-BE49-F238E27FC236}">
                <a16:creationId xmlns:a16="http://schemas.microsoft.com/office/drawing/2014/main" id="{828666A0-B9F9-F5FA-B205-EDF6E737E4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70" name="Rectangle 15">
            <a:extLst>
              <a:ext uri="{FF2B5EF4-FFF2-40B4-BE49-F238E27FC236}">
                <a16:creationId xmlns:a16="http://schemas.microsoft.com/office/drawing/2014/main" id="{CE62303B-3E8E-A811-AF67-2EAD8C533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Signals and Communication</a:t>
            </a:r>
          </a:p>
        </p:txBody>
      </p:sp>
      <p:sp>
        <p:nvSpPr>
          <p:cNvPr id="40971" name="Rectangle 16">
            <a:extLst>
              <a:ext uri="{FF2B5EF4-FFF2-40B4-BE49-F238E27FC236}">
                <a16:creationId xmlns:a16="http://schemas.microsoft.com/office/drawing/2014/main" id="{9D5B91FD-F9B3-1164-40BA-A3190A41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83538" cy="43434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A single-frequency sine wave is not useful in data communications</a:t>
            </a:r>
          </a:p>
          <a:p>
            <a:pPr algn="just" eaLnBrk="1" hangingPunct="1"/>
            <a:r>
              <a:rPr lang="en-US" altLang="en-US" dirty="0"/>
              <a:t>We need to send a composite signal, a signal made of many simple sine waves.</a:t>
            </a:r>
          </a:p>
          <a:p>
            <a:pPr algn="just" eaLnBrk="1" hangingPunct="1"/>
            <a:r>
              <a:rPr lang="en-US" altLang="en-US" dirty="0"/>
              <a:t>According to Fourier analysis, any composite signal is a combination of simple sine waves with different frequencies, amplitudes, and phases.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9B27C93C-069E-353B-82A0-F2D492D8E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881BC70-11A5-42B8-B781-1B797AF5721C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299F97E-908D-BFED-A2FC-AF9E2DF3BF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DECCF8D-6597-37B5-E814-EE6DC5A551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977BA3AA-D939-D197-ADF2-965C2AF7B3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26D9D449-6685-0FC5-6823-FFD2605CD6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A2637996-C847-6857-D47D-875A42904A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4B4C13BA-6536-5D16-5AA6-61CE2F272F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7" name="Rectangle 8">
            <a:extLst>
              <a:ext uri="{FF2B5EF4-FFF2-40B4-BE49-F238E27FC236}">
                <a16:creationId xmlns:a16="http://schemas.microsoft.com/office/drawing/2014/main" id="{8EDF1249-9164-8FB9-CA13-4864DF915C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8" name="Rectangle 15">
            <a:extLst>
              <a:ext uri="{FF2B5EF4-FFF2-40B4-BE49-F238E27FC236}">
                <a16:creationId xmlns:a16="http://schemas.microsoft.com/office/drawing/2014/main" id="{7BB29297-AB29-77C7-36A7-082A1DABD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Composite Signals and Periodicity</a:t>
            </a:r>
          </a:p>
        </p:txBody>
      </p:sp>
      <p:sp>
        <p:nvSpPr>
          <p:cNvPr id="43019" name="Rectangle 16">
            <a:extLst>
              <a:ext uri="{FF2B5EF4-FFF2-40B4-BE49-F238E27FC236}">
                <a16:creationId xmlns:a16="http://schemas.microsoft.com/office/drawing/2014/main" id="{9A81AF99-79FA-5C74-220D-7FB67EE26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913" y="2290763"/>
            <a:ext cx="7951787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If the composite signal is </a:t>
            </a:r>
            <a:r>
              <a:rPr lang="en-US" altLang="en-US" dirty="0">
                <a:solidFill>
                  <a:schemeClr val="hlink"/>
                </a:solidFill>
              </a:rPr>
              <a:t>periodic</a:t>
            </a:r>
            <a:r>
              <a:rPr lang="en-US" altLang="en-US" dirty="0"/>
              <a:t>, the decomposition gives a series of signals with </a:t>
            </a:r>
            <a:r>
              <a:rPr lang="en-US" altLang="en-US" dirty="0">
                <a:solidFill>
                  <a:schemeClr val="hlink"/>
                </a:solidFill>
              </a:rPr>
              <a:t>discrete</a:t>
            </a:r>
            <a:r>
              <a:rPr lang="en-US" altLang="en-US" dirty="0"/>
              <a:t> frequencies.</a:t>
            </a:r>
          </a:p>
          <a:p>
            <a:pPr algn="just" eaLnBrk="1" hangingPunct="1"/>
            <a:r>
              <a:rPr lang="en-US" altLang="en-US" dirty="0"/>
              <a:t>If the composite signal is </a:t>
            </a:r>
            <a:r>
              <a:rPr lang="en-US" altLang="en-US" dirty="0">
                <a:solidFill>
                  <a:schemeClr val="hlink"/>
                </a:solidFill>
              </a:rPr>
              <a:t>nonperiodic</a:t>
            </a:r>
            <a:r>
              <a:rPr lang="en-US" altLang="en-US" dirty="0"/>
              <a:t>, the decomposition gives a combination of sine waves with </a:t>
            </a:r>
            <a:r>
              <a:rPr lang="en-US" altLang="en-US" dirty="0">
                <a:solidFill>
                  <a:schemeClr val="hlink"/>
                </a:solidFill>
              </a:rPr>
              <a:t>continuous</a:t>
            </a:r>
            <a:r>
              <a:rPr lang="en-US" altLang="en-US" dirty="0"/>
              <a:t> frequencies.</a:t>
            </a:r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:a16="http://schemas.microsoft.com/office/drawing/2014/main" id="{C0883CE0-A926-80B1-05A1-52A612388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</a:t>
            </a:r>
            <a:fld id="{9C08DA61-6624-43FB-AB2E-2FA69E6E4936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Line 2">
            <a:extLst>
              <a:ext uri="{FF2B5EF4-FFF2-40B4-BE49-F238E27FC236}">
                <a16:creationId xmlns:a16="http://schemas.microsoft.com/office/drawing/2014/main" id="{27B017ED-8ACF-DB52-2B83-C905FD8D5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id="{96156036-7ABF-3161-6F5F-A81A86B65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5249112E-9906-6947-21BF-7AEC4F567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194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 3.10 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Decomposition of a composite periodic signal in the time and</a:t>
            </a:r>
            <a:b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frequency domains</a:t>
            </a:r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857C5BE6-FBC1-A6C4-F012-85819BD37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7111" name="Picture 6">
            <a:extLst>
              <a:ext uri="{FF2B5EF4-FFF2-40B4-BE49-F238E27FC236}">
                <a16:creationId xmlns:a16="http://schemas.microsoft.com/office/drawing/2014/main" id="{40C95248-9276-93F2-2A75-12FD340D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76375"/>
            <a:ext cx="73406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5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:a16="http://schemas.microsoft.com/office/drawing/2014/main" id="{2194A70A-50C1-2C8E-7EFE-1FA2704B5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BDD31DB7-3FEE-4ABB-9BE4-E7BBBC6983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9155" name="Line 2">
            <a:extLst>
              <a:ext uri="{FF2B5EF4-FFF2-40B4-BE49-F238E27FC236}">
                <a16:creationId xmlns:a16="http://schemas.microsoft.com/office/drawing/2014/main" id="{6C7BB764-00F9-B555-B8FD-282B6CC0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3">
            <a:extLst>
              <a:ext uri="{FF2B5EF4-FFF2-40B4-BE49-F238E27FC236}">
                <a16:creationId xmlns:a16="http://schemas.microsoft.com/office/drawing/2014/main" id="{50D6CAE5-1C93-90CB-A966-3326FF70E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A105F7F0-909A-B971-FD6D-0599E8B8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73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3.11  </a:t>
            </a:r>
            <a:r>
              <a:rPr lang="en-US" altLang="en-US" sz="2000" baseline="0"/>
              <a:t>The time and frequency domains of a nonperiodic signal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CC82FF6C-F4A6-E130-B1DB-D96C62629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9" name="Picture 6">
            <a:extLst>
              <a:ext uri="{FF2B5EF4-FFF2-40B4-BE49-F238E27FC236}">
                <a16:creationId xmlns:a16="http://schemas.microsoft.com/office/drawing/2014/main" id="{A79851F3-A596-EA4D-345B-75525C8E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325688"/>
            <a:ext cx="8345487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27032E7-64A9-C383-6B82-AF4C1CF9AE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AB0628-58F1-CE57-A454-713A116724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8528E1A-7CBE-E824-90D8-982ED594F2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921B937-0A39-5686-BE53-D882D37C95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87164EC-DD15-D469-D5B0-39641E0490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263F550-2AFA-CE33-DAD1-5AD700BE25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EC528541-2065-F4E0-CDB2-22FA183D8F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1" name="Rectangle 15">
            <a:extLst>
              <a:ext uri="{FF2B5EF4-FFF2-40B4-BE49-F238E27FC236}">
                <a16:creationId xmlns:a16="http://schemas.microsoft.com/office/drawing/2014/main" id="{EBEE467F-9E43-6CA3-98B5-51EDB2908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Analog and Digital Signals</a:t>
            </a:r>
          </a:p>
        </p:txBody>
      </p:sp>
      <p:sp>
        <p:nvSpPr>
          <p:cNvPr id="8202" name="Rectangle 16">
            <a:extLst>
              <a:ext uri="{FF2B5EF4-FFF2-40B4-BE49-F238E27FC236}">
                <a16:creationId xmlns:a16="http://schemas.microsoft.com/office/drawing/2014/main" id="{F9D36047-1B9D-6D9F-D28A-A8E72213B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425" y="1752600"/>
            <a:ext cx="8785225" cy="4114800"/>
          </a:xfrm>
          <a:noFill/>
        </p:spPr>
        <p:txBody>
          <a:bodyPr/>
          <a:lstStyle/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Signals can be analog or digital.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Analog signals can have an infinite number of values in a range.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Digital signals can have only a limited </a:t>
            </a:r>
            <a:br>
              <a:rPr lang="en-US" altLang="en-US" dirty="0"/>
            </a:br>
            <a:r>
              <a:rPr lang="en-US" altLang="en-US" dirty="0"/>
              <a:t>number of values.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8BA6750E-99E3-AB00-BFD3-AA9A754762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97775703-1E3A-408D-B285-78A382D926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9E29C0D-EAAC-B85A-540C-EE8D487311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5D9D38A-37A6-468B-E61A-8DEF307F30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7B6C1052-8CD6-1583-4383-966D7D39B5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18947A64-8051-BBE9-0943-241D805245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id="{AF119F80-ECFC-E6DD-4E93-6AFFDD7CEB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CF5DCDBA-0456-CB1C-743E-38DCE088D8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9" name="Rectangle 8">
            <a:extLst>
              <a:ext uri="{FF2B5EF4-FFF2-40B4-BE49-F238E27FC236}">
                <a16:creationId xmlns:a16="http://schemas.microsoft.com/office/drawing/2014/main" id="{1ADE6727-0FD1-5F81-F003-61A8AE239C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10" name="Rectangle 15">
            <a:extLst>
              <a:ext uri="{FF2B5EF4-FFF2-40B4-BE49-F238E27FC236}">
                <a16:creationId xmlns:a16="http://schemas.microsoft.com/office/drawing/2014/main" id="{1B919B30-2A7A-791F-4B1D-3CA9C8D70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Spectrum and Bandwidth</a:t>
            </a:r>
          </a:p>
        </p:txBody>
      </p:sp>
      <p:sp>
        <p:nvSpPr>
          <p:cNvPr id="51211" name="Rectangle 16">
            <a:extLst>
              <a:ext uri="{FF2B5EF4-FFF2-40B4-BE49-F238E27FC236}">
                <a16:creationId xmlns:a16="http://schemas.microsoft.com/office/drawing/2014/main" id="{91CBE24B-0C78-268B-1894-DB9DF73AE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963" y="1746590"/>
            <a:ext cx="8350250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The spectrum of a signal is the range of frequencies contained in the signal. </a:t>
            </a:r>
          </a:p>
          <a:p>
            <a:pPr algn="just" eaLnBrk="1" hangingPunct="1"/>
            <a:r>
              <a:rPr lang="en-US" altLang="en-US" dirty="0"/>
              <a:t>The bandwidth is the difference between the lowest and highest frequency in the spectrum.</a:t>
            </a:r>
          </a:p>
          <a:p>
            <a:pPr algn="just" eaLnBrk="1" hangingPunct="1"/>
            <a:r>
              <a:rPr lang="en-US" altLang="en-US" dirty="0"/>
              <a:t>Bandwidth is subset of Spectrum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:a16="http://schemas.microsoft.com/office/drawing/2014/main" id="{B433140D-91A2-A896-670A-843DD9B40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6AAD78E-7AC2-441E-B3D2-CA1C1AAB0A54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3251" name="Line 2">
            <a:extLst>
              <a:ext uri="{FF2B5EF4-FFF2-40B4-BE49-F238E27FC236}">
                <a16:creationId xmlns:a16="http://schemas.microsoft.com/office/drawing/2014/main" id="{3EA93546-0E1C-1D8F-ECFB-8CE9050D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3">
            <a:extLst>
              <a:ext uri="{FF2B5EF4-FFF2-40B4-BE49-F238E27FC236}">
                <a16:creationId xmlns:a16="http://schemas.microsoft.com/office/drawing/2014/main" id="{9F18AC0A-1C98-EAB6-7A53-F937105B9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ACFBB8AD-2FBD-3ECC-4ECD-57561B83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25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3.12  </a:t>
            </a:r>
            <a:r>
              <a:rPr lang="en-US" altLang="en-US" sz="2000" baseline="0"/>
              <a:t>The bandwidth of periodic and nonperiodic composite signals</a:t>
            </a:r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C3835D5B-E979-BA1A-32B2-CC2B25A21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5" name="Picture 6">
            <a:extLst>
              <a:ext uri="{FF2B5EF4-FFF2-40B4-BE49-F238E27FC236}">
                <a16:creationId xmlns:a16="http://schemas.microsoft.com/office/drawing/2014/main" id="{A2ADFB8B-469C-3FCA-4F71-CBD89512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090613"/>
            <a:ext cx="611505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:a16="http://schemas.microsoft.com/office/drawing/2014/main" id="{72A67FC8-1738-FA10-FB5C-96A1D0B7F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AF07480-C5F1-47FC-AB54-746981B1F9E8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832156D-74C5-40C4-F26F-5731E51589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EFDA369-A80D-31A6-0D17-14B56367A5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5301" name="Group 4">
            <a:extLst>
              <a:ext uri="{FF2B5EF4-FFF2-40B4-BE49-F238E27FC236}">
                <a16:creationId xmlns:a16="http://schemas.microsoft.com/office/drawing/2014/main" id="{872FA094-5501-FB2C-82FC-D2E8253C7756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5310" name="Rectangle 5">
              <a:extLst>
                <a:ext uri="{FF2B5EF4-FFF2-40B4-BE49-F238E27FC236}">
                  <a16:creationId xmlns:a16="http://schemas.microsoft.com/office/drawing/2014/main" id="{E95D5F39-DD1A-01A6-F8EE-C7D86299546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5311" name="Rectangle 6">
              <a:extLst>
                <a:ext uri="{FF2B5EF4-FFF2-40B4-BE49-F238E27FC236}">
                  <a16:creationId xmlns:a16="http://schemas.microsoft.com/office/drawing/2014/main" id="{DD88683C-EA4B-ECFF-2628-B6F0B0037F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5302" name="Rectangle 7">
            <a:extLst>
              <a:ext uri="{FF2B5EF4-FFF2-40B4-BE49-F238E27FC236}">
                <a16:creationId xmlns:a16="http://schemas.microsoft.com/office/drawing/2014/main" id="{79B3493B-AD70-D985-C1A2-119CEDBB72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7C74E5BD-6691-8C83-2605-9454D5AEC2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4" name="Rectangle 9">
            <a:extLst>
              <a:ext uri="{FF2B5EF4-FFF2-40B4-BE49-F238E27FC236}">
                <a16:creationId xmlns:a16="http://schemas.microsoft.com/office/drawing/2014/main" id="{71EF9D9E-24C4-D779-1124-51C44D8751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71CBD76C-835A-7F77-E477-4A5A47E4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2BDDEE3F-F80E-33CB-76DA-97B644AA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If a periodic signal is decomposed into five sine waves with frequencies of 100, 300, 500, 700, and 900 Hz, what is its bandwidth? Draw the spectrum, assuming all components have a maximum amplitude of 10 V.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63619812-29B4-8D01-0A27-0CCB6985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3.6</a:t>
            </a:r>
          </a:p>
        </p:txBody>
      </p:sp>
      <p:pic>
        <p:nvPicPr>
          <p:cNvPr id="55308" name="Picture 14">
            <a:extLst>
              <a:ext uri="{FF2B5EF4-FFF2-40B4-BE49-F238E27FC236}">
                <a16:creationId xmlns:a16="http://schemas.microsoft.com/office/drawing/2014/main" id="{A9918463-8FBB-5C9A-4616-7A103C11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4692650"/>
            <a:ext cx="3843337" cy="458788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9" name="Rectangle 15">
            <a:extLst>
              <a:ext uri="{FF2B5EF4-FFF2-40B4-BE49-F238E27FC236}">
                <a16:creationId xmlns:a16="http://schemas.microsoft.com/office/drawing/2014/main" id="{3339A6BF-F9AC-1B04-2613-EFE82B98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102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has only five spikes, at 100, 300, 500, 700, and 900 Hz (see Figure 3.13).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>
            <a:extLst>
              <a:ext uri="{FF2B5EF4-FFF2-40B4-BE49-F238E27FC236}">
                <a16:creationId xmlns:a16="http://schemas.microsoft.com/office/drawing/2014/main" id="{3451E8EC-E615-3F0C-6C24-515C6EF35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1BA7DF51-D81D-439B-BA9A-F979F4FACC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7347" name="Line 2">
            <a:extLst>
              <a:ext uri="{FF2B5EF4-FFF2-40B4-BE49-F238E27FC236}">
                <a16:creationId xmlns:a16="http://schemas.microsoft.com/office/drawing/2014/main" id="{7E615991-49F2-2B5F-CEEA-2AE708320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Line 3">
            <a:extLst>
              <a:ext uri="{FF2B5EF4-FFF2-40B4-BE49-F238E27FC236}">
                <a16:creationId xmlns:a16="http://schemas.microsoft.com/office/drawing/2014/main" id="{4937480B-F56D-151D-BBCB-C2705C0B5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F4FEF742-A8AF-D37E-1414-43B728F1C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3.13  </a:t>
            </a:r>
            <a:r>
              <a:rPr lang="en-US" altLang="en-US" sz="2000" baseline="0"/>
              <a:t>The bandwidth for Example 3.6</a:t>
            </a:r>
          </a:p>
        </p:txBody>
      </p:sp>
      <p:sp>
        <p:nvSpPr>
          <p:cNvPr id="57350" name="Line 5">
            <a:extLst>
              <a:ext uri="{FF2B5EF4-FFF2-40B4-BE49-F238E27FC236}">
                <a16:creationId xmlns:a16="http://schemas.microsoft.com/office/drawing/2014/main" id="{6D467EBC-3B58-1295-C1D8-C807932D7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351" name="Picture 6">
            <a:extLst>
              <a:ext uri="{FF2B5EF4-FFF2-40B4-BE49-F238E27FC236}">
                <a16:creationId xmlns:a16="http://schemas.microsoft.com/office/drawing/2014/main" id="{EF781DCC-9156-533E-FA36-8E2FD23E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430463"/>
            <a:ext cx="692943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508482FB-A5A4-A92B-EBE3-5E070589E5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438EC7A-F81D-6F8E-8D21-23FE882E77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9397" name="Group 4">
            <a:extLst>
              <a:ext uri="{FF2B5EF4-FFF2-40B4-BE49-F238E27FC236}">
                <a16:creationId xmlns:a16="http://schemas.microsoft.com/office/drawing/2014/main" id="{7A8CB6E6-558D-DFFF-0C82-C277F1CD9A7F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9406" name="Rectangle 5">
              <a:extLst>
                <a:ext uri="{FF2B5EF4-FFF2-40B4-BE49-F238E27FC236}">
                  <a16:creationId xmlns:a16="http://schemas.microsoft.com/office/drawing/2014/main" id="{B85EDC3F-DFC5-F017-241E-1CCCAA2F742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9407" name="Rectangle 6">
              <a:extLst>
                <a:ext uri="{FF2B5EF4-FFF2-40B4-BE49-F238E27FC236}">
                  <a16:creationId xmlns:a16="http://schemas.microsoft.com/office/drawing/2014/main" id="{242507D0-45F4-674D-D20A-E7C34C70E2B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9398" name="Rectangle 7">
            <a:extLst>
              <a:ext uri="{FF2B5EF4-FFF2-40B4-BE49-F238E27FC236}">
                <a16:creationId xmlns:a16="http://schemas.microsoft.com/office/drawing/2014/main" id="{013F8350-BB3E-56DF-4658-93AE4885C3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9" name="Rectangle 8">
            <a:extLst>
              <a:ext uri="{FF2B5EF4-FFF2-40B4-BE49-F238E27FC236}">
                <a16:creationId xmlns:a16="http://schemas.microsoft.com/office/drawing/2014/main" id="{70DCAF71-7351-6265-E403-2DE222751B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0" name="Rectangle 9">
            <a:extLst>
              <a:ext uri="{FF2B5EF4-FFF2-40B4-BE49-F238E27FC236}">
                <a16:creationId xmlns:a16="http://schemas.microsoft.com/office/drawing/2014/main" id="{FCB3AB5C-E358-611E-9301-0C429E8A8A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1" name="Rectangle 10">
            <a:extLst>
              <a:ext uri="{FF2B5EF4-FFF2-40B4-BE49-F238E27FC236}">
                <a16:creationId xmlns:a16="http://schemas.microsoft.com/office/drawing/2014/main" id="{4C63D58E-FA14-FE6A-4D8E-CB297642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Rectangle 11">
            <a:extLst>
              <a:ext uri="{FF2B5EF4-FFF2-40B4-BE49-F238E27FC236}">
                <a16:creationId xmlns:a16="http://schemas.microsoft.com/office/drawing/2014/main" id="{115DF161-5349-2230-68B1-91772F4E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periodic signal has a bandwidth of 20 Hz. The highest frequency is 60 Hz. What is the lowest frequency? Draw the spectrum if the signal contains all frequencies of the same amplitude.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9403" name="Text Box 12">
            <a:extLst>
              <a:ext uri="{FF2B5EF4-FFF2-40B4-BE49-F238E27FC236}">
                <a16:creationId xmlns:a16="http://schemas.microsoft.com/office/drawing/2014/main" id="{9B0B9445-DB8E-5B64-32A8-7E57A18C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3.7</a:t>
            </a:r>
          </a:p>
        </p:txBody>
      </p:sp>
      <p:pic>
        <p:nvPicPr>
          <p:cNvPr id="59404" name="Picture 14">
            <a:extLst>
              <a:ext uri="{FF2B5EF4-FFF2-40B4-BE49-F238E27FC236}">
                <a16:creationId xmlns:a16="http://schemas.microsoft.com/office/drawing/2014/main" id="{DACA506C-16AF-9527-99DC-E31BD9D9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4530725"/>
            <a:ext cx="6507163" cy="42227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5" name="Rectangle 15">
            <a:extLst>
              <a:ext uri="{FF2B5EF4-FFF2-40B4-BE49-F238E27FC236}">
                <a16:creationId xmlns:a16="http://schemas.microsoft.com/office/drawing/2014/main" id="{E78FA58C-2787-7F5D-001E-D09B4295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2605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contains all integer frequencies. We show this by a series of spikes (see Figure 3.14).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Line 2">
            <a:extLst>
              <a:ext uri="{FF2B5EF4-FFF2-40B4-BE49-F238E27FC236}">
                <a16:creationId xmlns:a16="http://schemas.microsoft.com/office/drawing/2014/main" id="{70BE907A-E0AB-8F4E-A965-4D1E5B74C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288319FF-2CC5-70F4-3232-E6A466AF9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3ABA283A-0DF8-703F-A82A-8FF3BE0D3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3.14  </a:t>
            </a:r>
            <a:r>
              <a:rPr lang="en-US" altLang="en-US" sz="2000" baseline="0"/>
              <a:t>The bandwidth for Example 3.7</a:t>
            </a:r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ECBB8779-7017-68EF-740C-6921F73DA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7" name="Picture 6">
            <a:extLst>
              <a:ext uri="{FF2B5EF4-FFF2-40B4-BE49-F238E27FC236}">
                <a16:creationId xmlns:a16="http://schemas.microsoft.com/office/drawing/2014/main" id="{837C08D3-7A32-16F3-D131-DE929CA0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003550"/>
            <a:ext cx="803433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81000"/>
            <a:ext cx="880951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01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FC18106D-3C26-1CFF-F760-F07D731E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BEF1BF23-E56E-1D31-1414-2AAD3519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8" name="Rectangle 1">
            <a:extLst>
              <a:ext uri="{FF2B5EF4-FFF2-40B4-BE49-F238E27FC236}">
                <a16:creationId xmlns:a16="http://schemas.microsoft.com/office/drawing/2014/main" id="{33443BEB-250D-284A-6609-C471B4472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CEF9CF22-AE73-2EC2-DD71-D19D26BD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914400"/>
            <a:ext cx="84074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composite signal can be periodic or nonperiodic.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periodic composite signal can be decomposed into a series of simple sine waves with discrete frequencies that have integer values (1, 2, 3, and so on).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nonperiodic composite signal can be decomposed into a combination of an infinite number of simple sine waves with continuous frequencies, frequencies that have real values.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sng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5C77308D-7972-0738-3A4B-71FF3F1A3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7B2A7652-635B-9B0A-1A56-319F7FEE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D16BCBA7-A4EA-49D5-49D8-1C428E2A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37EA5436-20E5-C6D4-D7E6-1CD9922F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709988"/>
            <a:ext cx="87566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almost the same as the peak amplitude of the composite signal.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one-third of that of the first, and 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one-ninth of the first.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5846" name="Picture 1">
            <a:extLst>
              <a:ext uri="{FF2B5EF4-FFF2-40B4-BE49-F238E27FC236}">
                <a16:creationId xmlns:a16="http://schemas.microsoft.com/office/drawing/2014/main" id="{E91EE529-6230-E8F4-3A1D-0EFC54C3B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79550"/>
            <a:ext cx="40830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">
            <a:extLst>
              <a:ext uri="{FF2B5EF4-FFF2-40B4-BE49-F238E27FC236}">
                <a16:creationId xmlns:a16="http://schemas.microsoft.com/office/drawing/2014/main" id="{EECEC61F-A0F1-FC4A-9DB5-F5009A9F7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488950"/>
            <a:ext cx="46116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222D2888-DF9E-439B-4BAD-17363014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055C6F39-7ADC-4939-CB4C-4EC68376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8" name="Rectangle 1">
            <a:extLst>
              <a:ext uri="{FF2B5EF4-FFF2-40B4-BE49-F238E27FC236}">
                <a16:creationId xmlns:a16="http://schemas.microsoft.com/office/drawing/2014/main" id="{04A25FD5-715C-F7A4-16A4-598B3060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9B832D77-32D9-7C06-54DA-A0491BFF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120775"/>
            <a:ext cx="8756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frequency of the sine wave with frequency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the same as the frequency of the composite signal; it is called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fundamental frequency, or first harmonic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sine wave with frequency 3f has a frequency of 3 times the fundamental frequency;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is called the third harmonic.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third sine wave with frequency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9fhas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frequency of 9 times the fundamental frequency;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is called the ninth harmonic.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7718-7F1C-E017-4CE1-99BAE8F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7772400" cy="375557"/>
          </a:xfrm>
        </p:spPr>
        <p:txBody>
          <a:bodyPr/>
          <a:lstStyle/>
          <a:p>
            <a:r>
              <a:rPr lang="en-US" altLang="en-US" dirty="0"/>
              <a:t>Analog and Digital Signals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A1E5-1ED6-6B59-2184-407B95B9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914400"/>
            <a:ext cx="8811986" cy="4724400"/>
          </a:xfrm>
        </p:spPr>
        <p:txBody>
          <a:bodyPr/>
          <a:lstStyle/>
          <a:p>
            <a:pPr algn="just"/>
            <a:r>
              <a:rPr lang="en-US" dirty="0"/>
              <a:t>Electric or electromagnetic representations of  data</a:t>
            </a:r>
          </a:p>
          <a:p>
            <a:pPr algn="just"/>
            <a:r>
              <a:rPr lang="en-US" dirty="0"/>
              <a:t>Analog signal is continuously varying </a:t>
            </a:r>
            <a:r>
              <a:rPr lang="en-US" dirty="0" err="1"/>
              <a:t>electromagnectic</a:t>
            </a:r>
            <a:r>
              <a:rPr lang="en-US" dirty="0"/>
              <a:t>  wave</a:t>
            </a:r>
          </a:p>
          <a:p>
            <a:pPr algn="just"/>
            <a:r>
              <a:rPr lang="en-US" dirty="0"/>
              <a:t>Digital signal is sequence of voltage  pulses</a:t>
            </a:r>
          </a:p>
          <a:p>
            <a:pPr algn="just"/>
            <a:r>
              <a:rPr lang="en-US" dirty="0"/>
              <a:t>Digital signals generally cheaper and less effected by disturbances (noise)</a:t>
            </a:r>
          </a:p>
          <a:p>
            <a:pPr algn="just"/>
            <a:r>
              <a:rPr lang="en-US" dirty="0"/>
              <a:t>Digital signals suffer more from signal </a:t>
            </a:r>
            <a:r>
              <a:rPr lang="en-US" dirty="0">
                <a:solidFill>
                  <a:srgbClr val="FF0000"/>
                </a:solidFill>
              </a:rPr>
              <a:t>weakening (attenuation)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69EAC-3B26-ED83-48CA-6923CC6FC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601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35143AC3-E55F-4C49-4EF3-DD8472A0C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C1FC014E-A454-35CB-0441-295B6D7ED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9592FB75-DBB0-5D0B-3B3A-A00B1B7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914400"/>
            <a:ext cx="8756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 can be expressed as a combination of simple sine waves with different amplitude, frequency and phase.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(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 =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1</a:t>
            </a:r>
            <a:r>
              <a:rPr kumimoji="0" lang="el-G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+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2</a:t>
            </a:r>
            <a:r>
              <a:rPr kumimoji="0" lang="el-G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+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3</a:t>
            </a:r>
            <a:r>
              <a:rPr kumimoji="0" lang="el-G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+……..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2303D357-8BAB-AC11-2610-7795DAFAE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2CDC7E8F-1DB8-3F08-6CE0-87126C5DE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D02B1282-7249-9D27-EFE5-1058667E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33400"/>
            <a:ext cx="8102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Most digital signals are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nonperiodic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period and frequency are not  appropriate characteristics.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9EBFD-57B3-BD42-1511-A12F6C02DE9D}"/>
              </a:ext>
            </a:extLst>
          </p:cNvPr>
          <p:cNvSpPr/>
          <p:nvPr/>
        </p:nvSpPr>
        <p:spPr>
          <a:xfrm>
            <a:off x="347663" y="2754313"/>
            <a:ext cx="8324850" cy="985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Bit interval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Time required to send a single bit.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2" name="object 37">
            <a:extLst>
              <a:ext uri="{FF2B5EF4-FFF2-40B4-BE49-F238E27FC236}">
                <a16:creationId xmlns:a16="http://schemas.microsoft.com/office/drawing/2014/main" id="{BE240892-B615-1771-32A5-3D9E556C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4164013"/>
            <a:ext cx="5070475" cy="1998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C753B9-982B-EC51-73D8-7847454A8EB3}"/>
              </a:ext>
            </a:extLst>
          </p:cNvPr>
          <p:cNvSpPr/>
          <p:nvPr/>
        </p:nvSpPr>
        <p:spPr>
          <a:xfrm>
            <a:off x="2959100" y="5930900"/>
            <a:ext cx="2459038" cy="23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5BC69A96-7095-E2A2-CAE8-D37D443AA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8150D8DF-60CE-C117-3FB3-D4878DE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F2FD48D7-9745-97D6-85AF-C8C99DE0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25475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FED17-484C-FAED-6D92-25C55BAF3AC0}"/>
              </a:ext>
            </a:extLst>
          </p:cNvPr>
          <p:cNvSpPr/>
          <p:nvPr/>
        </p:nvSpPr>
        <p:spPr>
          <a:xfrm>
            <a:off x="409575" y="1428750"/>
            <a:ext cx="8324850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Bit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 of bits sent in 1 second, expressed in bits per second (bps).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 of bit intervals per second.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1446" name="Picture 1">
            <a:extLst>
              <a:ext uri="{FF2B5EF4-FFF2-40B4-BE49-F238E27FC236}">
                <a16:creationId xmlns:a16="http://schemas.microsoft.com/office/drawing/2014/main" id="{19B49944-A54A-7755-E5E9-72BFE822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276600"/>
            <a:ext cx="58102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interval(T): It is the time required to send a single bit.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rate: It is number of bit intervals per second.(1/T)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time: It is the time required for signal to travel from one point of transmission medium to another.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time=Distance/ Propagation speed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Signals</a:t>
            </a:r>
          </a:p>
        </p:txBody>
      </p:sp>
    </p:spTree>
    <p:extLst>
      <p:ext uri="{BB962C8B-B14F-4D97-AF65-F5344CB8AC3E}">
        <p14:creationId xmlns:p14="http://schemas.microsoft.com/office/powerpoint/2010/main" val="2552145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A118DCA8-DAF0-988D-4F94-3E4D7911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3D94618B-74D2-C91D-372C-BBC1E29B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BD26E573-7358-7B79-4218-03EBC08E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25475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DAB63C3E-EAAC-6693-E6D0-0E96FC97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428750"/>
            <a:ext cx="8324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digital signal can have more than two levels.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this case, we can send more than 1 bit for each level. </a:t>
            </a:r>
          </a:p>
        </p:txBody>
      </p:sp>
      <p:pic>
        <p:nvPicPr>
          <p:cNvPr id="62470" name="Picture 5">
            <a:extLst>
              <a:ext uri="{FF2B5EF4-FFF2-40B4-BE49-F238E27FC236}">
                <a16:creationId xmlns:a16="http://schemas.microsoft.com/office/drawing/2014/main" id="{72EC1359-67D1-331A-7BCA-BC445698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468563"/>
            <a:ext cx="5607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3A0E70-0F99-29C2-7283-3CE60D22C799}"/>
              </a:ext>
            </a:extLst>
          </p:cNvPr>
          <p:cNvSpPr txBox="1"/>
          <p:nvPr/>
        </p:nvSpPr>
        <p:spPr>
          <a:xfrm>
            <a:off x="3429000" y="533350"/>
            <a:ext cx="4572000" cy="66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general, if a signal has L levels, each level needs log</a:t>
            </a:r>
            <a:r>
              <a:rPr lang="en-US" sz="2000" dirty="0"/>
              <a:t>2</a:t>
            </a:r>
            <a:r>
              <a:rPr lang="en-US" dirty="0"/>
              <a:t>L bits.</a:t>
            </a:r>
          </a:p>
        </p:txBody>
      </p:sp>
    </p:spTree>
    <p:extLst>
      <p:ext uri="{BB962C8B-B14F-4D97-AF65-F5344CB8AC3E}">
        <p14:creationId xmlns:p14="http://schemas.microsoft.com/office/powerpoint/2010/main" val="3762846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46DC0-10A1-D0BA-6949-291FAED4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984512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70F67-7FC4-FA5E-0834-B7937F0092E6}"/>
              </a:ext>
            </a:extLst>
          </p:cNvPr>
          <p:cNvSpPr txBox="1"/>
          <p:nvPr/>
        </p:nvSpPr>
        <p:spPr>
          <a:xfrm>
            <a:off x="228600" y="3233927"/>
            <a:ext cx="8458200" cy="2390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/>
              <a:t>Example 3.17</a:t>
            </a:r>
          </a:p>
          <a:p>
            <a:pPr algn="just"/>
            <a:r>
              <a:rPr lang="en-US" sz="3200" b="0" i="0" dirty="0"/>
              <a:t>A digital signal has nine levels. How many bits are needed per level? </a:t>
            </a:r>
          </a:p>
          <a:p>
            <a:pPr algn="just"/>
            <a:endParaRPr lang="en-US" sz="3200" b="0" i="0" dirty="0"/>
          </a:p>
          <a:p>
            <a:pPr algn="just"/>
            <a:r>
              <a:rPr lang="en-US" sz="3200" b="0" i="0" dirty="0"/>
              <a:t>Each signal level is represented by 3.17 bits.</a:t>
            </a:r>
          </a:p>
          <a:p>
            <a:pPr algn="just"/>
            <a:r>
              <a:rPr lang="en-US" sz="3200" b="0" i="0" dirty="0"/>
              <a:t>The number of bits sent per level needs to be an integer as well as a power of 2. </a:t>
            </a:r>
          </a:p>
          <a:p>
            <a:pPr algn="just"/>
            <a:r>
              <a:rPr lang="en-US" sz="3200" b="0" i="0" dirty="0"/>
              <a:t>4 bits can represent one level.</a:t>
            </a:r>
          </a:p>
        </p:txBody>
      </p:sp>
    </p:spTree>
    <p:extLst>
      <p:ext uri="{BB962C8B-B14F-4D97-AF65-F5344CB8AC3E}">
        <p14:creationId xmlns:p14="http://schemas.microsoft.com/office/powerpoint/2010/main" val="3499766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9C6670DD-D71D-75BD-998B-CF69B0E0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FE40FC7E-FE44-8D31-BF54-7A48B744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6" name="Rectangle 1">
            <a:extLst>
              <a:ext uri="{FF2B5EF4-FFF2-40B4-BE49-F238E27FC236}">
                <a16:creationId xmlns:a16="http://schemas.microsoft.com/office/drawing/2014/main" id="{3850320E-E1A1-E362-66DD-4C0A0277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12C3C-3263-4D96-E8EA-8F7B6AE064A9}"/>
              </a:ext>
            </a:extLst>
          </p:cNvPr>
          <p:cNvSpPr/>
          <p:nvPr/>
        </p:nvSpPr>
        <p:spPr>
          <a:xfrm>
            <a:off x="231775" y="839788"/>
            <a:ext cx="8450263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 as a Composite Analog 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Fourier analysis can be used to decompose a digital signal.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8" name="Rectangle 1">
            <a:extLst>
              <a:ext uri="{FF2B5EF4-FFF2-40B4-BE49-F238E27FC236}">
                <a16:creationId xmlns:a16="http://schemas.microsoft.com/office/drawing/2014/main" id="{BBFFC4FC-9BC5-3756-A881-F1AF6D01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229225"/>
            <a:ext cx="86026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 digital signal is periodic, (rare in data communications ), the decomposed signal has a frequency domain representation with an infinite bandwidth and discrete frequencies.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If the digital signal is nonperiodic, the decomposed signal still has an infinite bandwidth, but the frequencies are continuous. </a:t>
            </a:r>
          </a:p>
        </p:txBody>
      </p:sp>
      <p:pic>
        <p:nvPicPr>
          <p:cNvPr id="59399" name="Picture 5">
            <a:extLst>
              <a:ext uri="{FF2B5EF4-FFF2-40B4-BE49-F238E27FC236}">
                <a16:creationId xmlns:a16="http://schemas.microsoft.com/office/drawing/2014/main" id="{60A9A1D4-999B-AD3A-3A54-0CC74C1B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28825"/>
            <a:ext cx="518318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A74E-2561-7BB7-E296-E5C7567D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186543"/>
            <a:ext cx="8665029" cy="4114800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Book Referred: </a:t>
            </a:r>
          </a:p>
          <a:p>
            <a:pPr marL="0" indent="0" algn="just">
              <a:buNone/>
            </a:pPr>
            <a:r>
              <a:rPr lang="en-US" b="1" dirty="0"/>
              <a:t>Title: Data Communications And Networking</a:t>
            </a:r>
          </a:p>
          <a:p>
            <a:pPr marL="0" indent="0" algn="just">
              <a:buNone/>
            </a:pPr>
            <a:r>
              <a:rPr lang="en-US" b="1" dirty="0"/>
              <a:t>Author: Behrouz A. </a:t>
            </a:r>
            <a:r>
              <a:rPr lang="en-US" b="1" dirty="0" err="1"/>
              <a:t>Forouzan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Chapter: Chapter 3, Data and Signals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9AB38-94FA-1211-ADBD-9C4E7BE9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658B4106-860E-AF58-C620-3EF7C271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FF1989D-3F17-4E2A-AFC0-DB8F8092C6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0243" name="Line 2">
            <a:extLst>
              <a:ext uri="{FF2B5EF4-FFF2-40B4-BE49-F238E27FC236}">
                <a16:creationId xmlns:a16="http://schemas.microsoft.com/office/drawing/2014/main" id="{FA5F0F2D-467F-9036-0BB5-9EC134B2B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>
            <a:extLst>
              <a:ext uri="{FF2B5EF4-FFF2-40B4-BE49-F238E27FC236}">
                <a16:creationId xmlns:a16="http://schemas.microsoft.com/office/drawing/2014/main" id="{B50452B8-AB5C-1956-9232-A6A9EF46B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941AA5E-73DF-A606-8397-0AC4F243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98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  </a:t>
            </a:r>
            <a:r>
              <a:rPr lang="en-US" altLang="en-US" sz="2000" baseline="0"/>
              <a:t>Comparison of analog and digital signals</a:t>
            </a:r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0CED9983-4D11-73AF-1759-B9D0AA09A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7" name="Picture 6">
            <a:extLst>
              <a:ext uri="{FF2B5EF4-FFF2-40B4-BE49-F238E27FC236}">
                <a16:creationId xmlns:a16="http://schemas.microsoft.com/office/drawing/2014/main" id="{42404055-8A6A-A87E-868C-0530F365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389188"/>
            <a:ext cx="8528050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9C868-85F7-8E9B-3F9C-BA942DE22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ABA17-C35F-F6A8-A544-100BAD98A9EF}"/>
              </a:ext>
            </a:extLst>
          </p:cNvPr>
          <p:cNvSpPr txBox="1"/>
          <p:nvPr/>
        </p:nvSpPr>
        <p:spPr>
          <a:xfrm>
            <a:off x="152400" y="304800"/>
            <a:ext cx="8001000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0" dirty="0"/>
              <a:t>Analog Signaling of Analog and Digital Data</a:t>
            </a:r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026B480A-39EB-EDE3-33E8-9223CE0A37B0}"/>
              </a:ext>
            </a:extLst>
          </p:cNvPr>
          <p:cNvSpPr/>
          <p:nvPr/>
        </p:nvSpPr>
        <p:spPr>
          <a:xfrm>
            <a:off x="552450" y="1011871"/>
            <a:ext cx="8210550" cy="554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5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0C06CE-2FB9-8496-F215-65B096533EE3}"/>
              </a:ext>
            </a:extLst>
          </p:cNvPr>
          <p:cNvSpPr txBox="1"/>
          <p:nvPr/>
        </p:nvSpPr>
        <p:spPr>
          <a:xfrm>
            <a:off x="228600" y="228600"/>
            <a:ext cx="502920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5" dirty="0"/>
              <a:t>Digital </a:t>
            </a:r>
            <a:r>
              <a:rPr lang="en-US" spc="-35" dirty="0"/>
              <a:t>Signaling </a:t>
            </a:r>
            <a:r>
              <a:rPr lang="en-US" spc="-40" dirty="0"/>
              <a:t>of </a:t>
            </a:r>
            <a:r>
              <a:rPr lang="en-US" spc="-30" dirty="0"/>
              <a:t>Analog </a:t>
            </a:r>
            <a:r>
              <a:rPr lang="en-US" spc="-60" dirty="0"/>
              <a:t>and </a:t>
            </a:r>
            <a:r>
              <a:rPr lang="en-US" spc="-5" dirty="0"/>
              <a:t>Digital</a:t>
            </a:r>
            <a:r>
              <a:rPr lang="en-US" spc="360" dirty="0"/>
              <a:t> </a:t>
            </a:r>
            <a:r>
              <a:rPr lang="en-US" spc="-10" dirty="0"/>
              <a:t>Data</a:t>
            </a:r>
            <a:endParaRPr lang="en-US" dirty="0"/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3C6428E2-EC23-CBF0-3AF8-068C0CAE42D4}"/>
              </a:ext>
            </a:extLst>
          </p:cNvPr>
          <p:cNvSpPr/>
          <p:nvPr/>
        </p:nvSpPr>
        <p:spPr>
          <a:xfrm>
            <a:off x="802322" y="990600"/>
            <a:ext cx="8061867" cy="512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3B2FD-D02D-BCF1-91C7-A802A33373EA}"/>
              </a:ext>
            </a:extLst>
          </p:cNvPr>
          <p:cNvSpPr txBox="1"/>
          <p:nvPr/>
        </p:nvSpPr>
        <p:spPr>
          <a:xfrm>
            <a:off x="1981201" y="6150114"/>
            <a:ext cx="6882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a device that can both transmit and receive communications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A codec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+mj-lt"/>
              </a:rPr>
              <a:t>a device or computer program which encodes or decodes a data stream or signal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77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1DB27-C881-76D6-CA60-F22677076816}"/>
              </a:ext>
            </a:extLst>
          </p:cNvPr>
          <p:cNvSpPr txBox="1"/>
          <p:nvPr/>
        </p:nvSpPr>
        <p:spPr>
          <a:xfrm>
            <a:off x="152400" y="228600"/>
            <a:ext cx="59436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4000" dirty="0"/>
              <a:t>Ananlog/Digital Signals and Data</a:t>
            </a:r>
            <a:endParaRPr lang="en-US" sz="4000" dirty="0"/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DE62329E-C726-1414-1EFE-BC7B90DFBB2C}"/>
              </a:ext>
            </a:extLst>
          </p:cNvPr>
          <p:cNvSpPr/>
          <p:nvPr/>
        </p:nvSpPr>
        <p:spPr>
          <a:xfrm>
            <a:off x="171450" y="739774"/>
            <a:ext cx="8972550" cy="566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9AEE9-7BEE-59F0-B237-A0B4A460BD04}"/>
              </a:ext>
            </a:extLst>
          </p:cNvPr>
          <p:cNvSpPr txBox="1"/>
          <p:nvPr/>
        </p:nvSpPr>
        <p:spPr>
          <a:xfrm>
            <a:off x="824593" y="6395811"/>
            <a:ext cx="832485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Spectrum refers to the invisible radio frequencies that wireless signals travel over.</a:t>
            </a:r>
          </a:p>
        </p:txBody>
      </p:sp>
    </p:spTree>
    <p:extLst>
      <p:ext uri="{BB962C8B-B14F-4D97-AF65-F5344CB8AC3E}">
        <p14:creationId xmlns:p14="http://schemas.microsoft.com/office/powerpoint/2010/main" val="39335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-381000" y="381000"/>
            <a:ext cx="16308198" cy="6404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pc="-59" dirty="0"/>
              <a:t>Analog </a:t>
            </a:r>
            <a:r>
              <a:rPr spc="-149" dirty="0"/>
              <a:t>vs </a:t>
            </a:r>
            <a:r>
              <a:rPr spc="-10" dirty="0"/>
              <a:t>Digital</a:t>
            </a:r>
            <a:r>
              <a:rPr spc="396" dirty="0"/>
              <a:t> </a:t>
            </a:r>
            <a:r>
              <a:rPr spc="-99" dirty="0"/>
              <a:t>Transmission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04800" y="1223538"/>
            <a:ext cx="8686800" cy="418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409" marR="195049" indent="-571500" algn="just" defTabSz="1812066" eaLnBrk="1" fontAlgn="auto" hangingPunct="1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Analog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transmission: analog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amplifiers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20385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transmission: analog </a:t>
            </a:r>
            <a:r>
              <a:rPr sz="3200" b="0" i="0" spc="-10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or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signals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are 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19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1006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10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preferred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technology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today: 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equipment, </a:t>
            </a:r>
            <a:r>
              <a:rPr sz="3200" b="0" i="0" spc="-5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efficiently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combine signals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from  different </a:t>
            </a:r>
            <a:r>
              <a:rPr sz="3200" b="0" i="0" spc="-11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sources;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security;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can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give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more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accurate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data</a:t>
            </a:r>
            <a:r>
              <a:rPr sz="3200" b="0" i="0" spc="18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55ff34-ecb9-4dd7-8026-f8d44bab36a6" xsi:nil="true"/>
    <lcf76f155ced4ddcb4097134ff3c332f xmlns="cec7fef7-e975-4ca8-918d-7eb5d545cf9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7A14CA634AE469B96691D94FD32F7" ma:contentTypeVersion="13" ma:contentTypeDescription="Create a new document." ma:contentTypeScope="" ma:versionID="004e0c0ab143f8cf91b32d349cc1d6fe">
  <xsd:schema xmlns:xsd="http://www.w3.org/2001/XMLSchema" xmlns:xs="http://www.w3.org/2001/XMLSchema" xmlns:p="http://schemas.microsoft.com/office/2006/metadata/properties" xmlns:ns2="cec7fef7-e975-4ca8-918d-7eb5d545cf95" xmlns:ns3="6555ff34-ecb9-4dd7-8026-f8d44bab36a6" targetNamespace="http://schemas.microsoft.com/office/2006/metadata/properties" ma:root="true" ma:fieldsID="031f11a8c35f8f92336b2f5273747930" ns2:_="" ns3:_="">
    <xsd:import namespace="cec7fef7-e975-4ca8-918d-7eb5d545cf95"/>
    <xsd:import namespace="6555ff34-ecb9-4dd7-8026-f8d44bab3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7fef7-e975-4ca8-918d-7eb5d545c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ff34-ecb9-4dd7-8026-f8d44bab3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56fa0ee-5118-448d-ac54-87e27872924d}" ma:internalName="TaxCatchAll" ma:showField="CatchAllData" ma:web="6555ff34-ecb9-4dd7-8026-f8d44bab36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587AF3-37D6-4895-A4F1-2432BFEE3D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F41733-80D9-430B-8933-66537A6FF207}"/>
</file>

<file path=customXml/itemProps3.xml><?xml version="1.0" encoding="utf-8"?>
<ds:datastoreItem xmlns:ds="http://schemas.openxmlformats.org/officeDocument/2006/customXml" ds:itemID="{C5CB96DD-09B4-40A5-AEFA-5E27C2C8D7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4736</TotalTime>
  <Words>1694</Words>
  <Application>Microsoft Office PowerPoint</Application>
  <PresentationFormat>On-screen Show (4:3)</PresentationFormat>
  <Paragraphs>227</Paragraphs>
  <Slides>47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Blends</vt:lpstr>
      <vt:lpstr>Concourse</vt:lpstr>
      <vt:lpstr>Office Theme</vt:lpstr>
      <vt:lpstr>PowerPoint Presentation</vt:lpstr>
      <vt:lpstr>PowerPoint Presentation</vt:lpstr>
      <vt:lpstr>Analog and Digital Signals</vt:lpstr>
      <vt:lpstr>Analog and Digital Signals</vt:lpstr>
      <vt:lpstr>PowerPoint Presentation</vt:lpstr>
      <vt:lpstr>PowerPoint Presentation</vt:lpstr>
      <vt:lpstr>PowerPoint Presentation</vt:lpstr>
      <vt:lpstr>PowerPoint Presentation</vt:lpstr>
      <vt:lpstr>Analog vs Digital Transmission</vt:lpstr>
      <vt:lpstr>Examples of Periodic Signals</vt:lpstr>
      <vt:lpstr>Examples of aperiodic signals</vt:lpstr>
      <vt:lpstr>PowerPoint Presentation</vt:lpstr>
      <vt:lpstr>PowerPoint Presentation</vt:lpstr>
      <vt:lpstr>PowerPoint Presentation</vt:lpstr>
      <vt:lpstr>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Signals and Communication</vt:lpstr>
      <vt:lpstr>Composite Signals and Periodicity</vt:lpstr>
      <vt:lpstr>PowerPoint Presentation</vt:lpstr>
      <vt:lpstr>PowerPoint Presentation</vt:lpstr>
      <vt:lpstr>Spectrum and Bandwidth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Sarthak Jaryal</cp:lastModifiedBy>
  <cp:revision>203</cp:revision>
  <dcterms:created xsi:type="dcterms:W3CDTF">2000-01-15T04:50:39Z</dcterms:created>
  <dcterms:modified xsi:type="dcterms:W3CDTF">2023-03-03T02:15:40Z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0x01010027F7A14CA634AE469B96691D94FD32F7</vt:lpwstr>
  </property>
</Properties>
</file>