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omments/comment1.xml" ContentType="application/vnd.openxmlformats-officedocument.presentationml.comments+xml"/>
  <Override PartName="/ppt/notesSlides/notesSlide10.xml" ContentType="application/vnd.openxmlformats-officedocument.presentationml.notesSlide+xml"/>
  <Override PartName="/ppt/comments/comment2.xml" ContentType="application/vnd.openxmlformats-officedocument.presentationml.comment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ink/ink1.xml" ContentType="application/inkml+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ink/ink2.xml" ContentType="application/inkml+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omments/comment3.xml" ContentType="application/vnd.openxmlformats-officedocument.presentationml.comments+xml"/>
  <Override PartName="/ppt/notesSlides/notesSlide23.xml" ContentType="application/vnd.openxmlformats-officedocument.presentationml.notesSlide+xml"/>
  <Override PartName="/ppt/comments/comment4.xml" ContentType="application/vnd.openxmlformats-officedocument.presentationml.comments+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41"/>
  </p:notesMasterIdLst>
  <p:sldIdLst>
    <p:sldId id="257"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93"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5"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CER" initials="A" lastIdx="25"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13FC7BB-9B10-47C4-B291-0DC261048D07}" v="1" dt="2023-05-31T03:48:14.35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364" autoAdjust="0"/>
  </p:normalViewPr>
  <p:slideViewPr>
    <p:cSldViewPr snapToGrid="0">
      <p:cViewPr varScale="1">
        <p:scale>
          <a:sx n="78" d="100"/>
          <a:sy n="78" d="100"/>
        </p:scale>
        <p:origin x="87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commentAuthors" Target="commentAuthors.xml"/><Relationship Id="rId47" Type="http://schemas.microsoft.com/office/2016/11/relationships/changesInfo" Target="changesInfos/changesInfo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 Id="rId48" Type="http://schemas.microsoft.com/office/2015/10/relationships/revisionInfo" Target="revisionInfo.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RYAN AGARWAL - 210968122" userId="d5881e5e-4e53-4e66-92d4-bc379559fd51" providerId="ADAL" clId="{813FC7BB-9B10-47C4-B291-0DC261048D07}"/>
    <pc:docChg chg="modSld">
      <pc:chgData name="ARYAN AGARWAL - 210968122" userId="d5881e5e-4e53-4e66-92d4-bc379559fd51" providerId="ADAL" clId="{813FC7BB-9B10-47C4-B291-0DC261048D07}" dt="2023-05-31T03:48:19.730" v="1" actId="13926"/>
      <pc:docMkLst>
        <pc:docMk/>
      </pc:docMkLst>
      <pc:sldChg chg="modSp mod">
        <pc:chgData name="ARYAN AGARWAL - 210968122" userId="d5881e5e-4e53-4e66-92d4-bc379559fd51" providerId="ADAL" clId="{813FC7BB-9B10-47C4-B291-0DC261048D07}" dt="2023-05-31T03:48:19.730" v="1" actId="13926"/>
        <pc:sldMkLst>
          <pc:docMk/>
          <pc:sldMk cId="2967799027" sldId="281"/>
        </pc:sldMkLst>
        <pc:spChg chg="mod">
          <ac:chgData name="ARYAN AGARWAL - 210968122" userId="d5881e5e-4e53-4e66-92d4-bc379559fd51" providerId="ADAL" clId="{813FC7BB-9B10-47C4-B291-0DC261048D07}" dt="2023-05-31T03:48:19.730" v="1" actId="13926"/>
          <ac:spMkLst>
            <pc:docMk/>
            <pc:sldMk cId="2967799027" sldId="281"/>
            <ac:spMk id="30723" creationId="{00000000-0000-0000-0000-000000000000}"/>
          </ac:spMkLst>
        </pc:spChg>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14-10-30T23:00:21.943" idx="22">
    <p:pos x="3080" y="1750"/>
    <p:text>1000-50 =950</p:text>
  </p:cm>
  <p:cm authorId="1" dt="2014-10-30T23:08:58.627" idx="23">
    <p:pos x="4266" y="2335"/>
    <p:text>950-95=855</p:text>
  </p:cm>
  <p:cm authorId="1" dt="2014-10-30T23:09:19.469" idx="24">
    <p:pos x="3063" y="2773"/>
    <p:text>2000+50=2050</p:text>
  </p:cm>
  <p:cm authorId="1" dt="2014-10-30T23:10:08.703" idx="25">
    <p:pos x="4250" y="3366"/>
    <p:text>2050+95=2145</p:text>
  </p:cm>
</p:cmLst>
</file>

<file path=ppt/comments/comment2.xml><?xml version="1.0" encoding="utf-8"?>
<p:cmLst xmlns:a="http://schemas.openxmlformats.org/drawingml/2006/main" xmlns:r="http://schemas.openxmlformats.org/officeDocument/2006/relationships" xmlns:p="http://schemas.openxmlformats.org/presentationml/2006/main">
  <p:cm authorId="1" dt="2013-11-12T18:54:03.511" idx="2">
    <p:pos x="3419" y="1803"/>
    <p:text>A  IS 1000</p:text>
  </p:cm>
  <p:cm authorId="1" dt="2013-11-12T19:07:08.938" idx="4">
    <p:pos x="3417" y="2458"/>
    <p:text>B=2000</p:text>
  </p:cm>
  <p:cm authorId="1" dt="2013-11-12T19:07:24.273" idx="6">
    <p:pos x="2419" y="2926"/>
    <p:text>READS 2000</p:text>
  </p:cm>
  <p:cm authorId="1" dt="2013-11-14T14:48:13.852" idx="1">
    <p:pos x="2440" y="1663"/>
    <p:text>IF A=1000 AND B=2000
A=1000-50=950</p:text>
  </p:cm>
  <p:cm authorId="1" dt="2014-10-26T12:50:52.524" idx="3">
    <p:pos x="3428" y="2314"/>
    <p:text>1000-100 =900 </p:text>
  </p:cm>
  <p:cm authorId="1" dt="2014-10-26T12:52:25.830" idx="5">
    <p:pos x="2355" y="2607"/>
    <p:text>WRITES 950 , i.e. T2 write A=900 is over written as 950</p:text>
  </p:cm>
  <p:cm authorId="1" dt="2014-10-26T12:53:14.721" idx="7">
    <p:pos x="2419" y="3085"/>
    <p:text>WRITES  B= 2050</p:text>
  </p:cm>
  <p:cm authorId="1" dt="2014-10-26T12:53:55.827" idx="8">
    <p:pos x="3407" y="3522"/>
    <p:text>B IS already READ in T2 as 2000 , 
so B=2000+100=2100</p:text>
  </p:cm>
  <p:cm authorId="1" dt="2014-10-26T12:54:11.521" idx="9">
    <p:pos x="3404" y="3659"/>
    <p:text>WRITES B= 2100</p:text>
  </p:cm>
</p:cmLst>
</file>

<file path=ppt/comments/comment3.xml><?xml version="1.0" encoding="utf-8"?>
<p:cmLst xmlns:a="http://schemas.openxmlformats.org/drawingml/2006/main" xmlns:r="http://schemas.openxmlformats.org/officeDocument/2006/relationships" xmlns:p="http://schemas.openxmlformats.org/presentationml/2006/main">
  <p:cm authorId="1" dt="2014-11-07T23:34:53.331" idx="4">
    <p:pos x="715" y="1627"/>
    <p:text>B=200-50=150</p:text>
  </p:cm>
  <p:cm authorId="1" dt="2014-11-07T23:35:29.554" idx="5">
    <p:pos x="1771" y="3194"/>
    <p:text>100+150=250</p:text>
  </p:cm>
  <p:cm authorId="1" dt="2014-11-07T23:36:01.254" idx="6">
    <p:pos x="834" y="3701"/>
    <p:text>A=100+50=150</p:text>
  </p:cm>
</p:cmLst>
</file>

<file path=ppt/comments/comment4.xml><?xml version="1.0" encoding="utf-8"?>
<p:cmLst xmlns:a="http://schemas.openxmlformats.org/drawingml/2006/main" xmlns:r="http://schemas.openxmlformats.org/officeDocument/2006/relationships" xmlns:p="http://schemas.openxmlformats.org/presentationml/2006/main">
  <p:cm authorId="1" dt="2014-11-06T20:20:28.596" idx="2">
    <p:pos x="2320" y="2592"/>
    <p:text> T3 waits to obtain exclusive lock on A on which T4  already has obtained shared lock.
Therefore T3 waits T4 to release shared lock on A
</p:text>
  </p:cm>
  <p:cm authorId="1" dt="2014-11-06T20:21:01.013" idx="1">
    <p:pos x="4512" y="2257"/>
    <p:text>T4  put the Shared lock on B and waits for T3 to release. At the same time , therefore T4 waits T3 to release shared lock on B</p:text>
  </p:cm>
  <p:cm authorId="1" dt="2014-11-06T20:21:59.310" idx="3">
    <p:pos x="2691" y="2760"/>
    <p:text>Therrefore both T3 waits T4 to release and T4 waits T3 to release and leads to DeadLock.</p:text>
  </p:cm>
</p:cmLst>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0" timeString="2023-05-02T08:56:11.234"/>
    </inkml:context>
    <inkml:brush xml:id="br0">
      <inkml:brushProperty name="width" value="0.05292" units="cm"/>
      <inkml:brushProperty name="height" value="0.05292" units="cm"/>
      <inkml:brushProperty name="color" value="#FF0000"/>
    </inkml:brush>
  </inkml:definitions>
  <inkml:trace contextRef="#ctx0" brushRef="#br0">12330 11465 0</inkml:trace>
</inkml:ink>
</file>

<file path=ppt/ink/ink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0" timeString="2023-05-02T08:47:50.111"/>
    </inkml:context>
    <inkml:brush xml:id="br0">
      <inkml:brushProperty name="width" value="0.05292" units="cm"/>
      <inkml:brushProperty name="height" value="0.05292" units="cm"/>
      <inkml:brushProperty name="color" value="#FF0000"/>
    </inkml:brush>
  </inkml:definitions>
  <inkml:trace contextRef="#ctx0" brushRef="#br0">18503 11236 0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B985BB-0350-44D1-BDEF-83280B0BDD46}" type="datetimeFigureOut">
              <a:rPr lang="en-US" smtClean="0"/>
              <a:t>5/31/2023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C05E68-DAFD-48D5-9ADE-6C7985F8A61D}" type="slidenum">
              <a:rPr lang="en-US" smtClean="0"/>
              <a:t>‹#›</a:t>
            </a:fld>
            <a:endParaRPr lang="en-US"/>
          </a:p>
        </p:txBody>
      </p:sp>
    </p:spTree>
    <p:extLst>
      <p:ext uri="{BB962C8B-B14F-4D97-AF65-F5344CB8AC3E}">
        <p14:creationId xmlns:p14="http://schemas.microsoft.com/office/powerpoint/2010/main" val="22271842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742950" indent="-285750"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pPr marL="0" marR="0" lvl="0" indent="0" algn="r" defTabSz="930275" rtl="0" eaLnBrk="0" fontAlgn="base" latinLnBrk="0" hangingPunct="0">
              <a:lnSpc>
                <a:spcPct val="100000"/>
              </a:lnSpc>
              <a:spcBef>
                <a:spcPct val="0"/>
              </a:spcBef>
              <a:spcAft>
                <a:spcPct val="0"/>
              </a:spcAft>
              <a:buClrTx/>
              <a:buSzTx/>
              <a:buFontTx/>
              <a:buNone/>
              <a:tabLst/>
              <a:defRPr/>
            </a:pPr>
            <a:fld id="{E02BA641-73B1-4EDB-ABA9-5AC12C69E0AD}" type="slidenum">
              <a:rPr kumimoji="0" lang="en-US" altLang="en-US" sz="1300" b="0" i="0" u="none" strike="noStrike" kern="1200" cap="none" spc="0" normalizeH="0" baseline="0" noProof="0" smtClean="0">
                <a:ln>
                  <a:noFill/>
                </a:ln>
                <a:solidFill>
                  <a:srgbClr val="000000"/>
                </a:solidFill>
                <a:effectLst/>
                <a:uLnTx/>
                <a:uFillTx/>
                <a:latin typeface="Times New Roman" panose="02020603050405020304" pitchFamily="18" charset="0"/>
                <a:ea typeface="ＭＳ Ｐゴシック" panose="020B0600070205080204" pitchFamily="34" charset="-128"/>
                <a:cs typeface="+mn-cs"/>
              </a:rPr>
              <a:pPr marL="0" marR="0" lvl="0" indent="0" algn="r" defTabSz="930275" rtl="0" eaLnBrk="0" fontAlgn="base" latinLnBrk="0" hangingPunct="0">
                <a:lnSpc>
                  <a:spcPct val="100000"/>
                </a:lnSpc>
                <a:spcBef>
                  <a:spcPct val="0"/>
                </a:spcBef>
                <a:spcAft>
                  <a:spcPct val="0"/>
                </a:spcAft>
                <a:buClrTx/>
                <a:buSzTx/>
                <a:buFontTx/>
                <a:buNone/>
                <a:tabLst/>
                <a:defRPr/>
              </a:pPr>
              <a:t>1</a:t>
            </a:fld>
            <a:endParaRPr kumimoji="0" lang="en-US" altLang="en-US" sz="13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16387" name="Rectangle 2"/>
          <p:cNvSpPr>
            <a:spLocks noGrp="1" noRot="1" noChangeAspect="1" noChangeArrowheads="1" noTextEdit="1"/>
          </p:cNvSpPr>
          <p:nvPr>
            <p:ph type="sldImg"/>
          </p:nvPr>
        </p:nvSpPr>
        <p:spPr>
          <a:ln/>
        </p:spPr>
      </p:sp>
      <p:sp>
        <p:nvSpPr>
          <p:cNvPr id="163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2752400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742950" indent="-285750"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CDD58693-C6E2-40A3-BF48-176F40DD64EE}" type="slidenum">
              <a:rPr lang="en-US" altLang="en-US" sz="1300" smtClean="0">
                <a:latin typeface="Times New Roman" panose="02020603050405020304" pitchFamily="18" charset="0"/>
              </a:rPr>
              <a:pPr/>
              <a:t>10</a:t>
            </a:fld>
            <a:endParaRPr lang="en-US" altLang="en-US" sz="1300">
              <a:latin typeface="Times New Roman" panose="02020603050405020304" pitchFamily="18" charset="0"/>
            </a:endParaRPr>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Times New Roman" panose="02020603050405020304" pitchFamily="18" charset="0"/>
              </a:rPr>
              <a:t>If control of concurrent execution is left entirely to the operating system, many</a:t>
            </a:r>
          </a:p>
          <a:p>
            <a:r>
              <a:rPr lang="en-US" altLang="en-US" dirty="0">
                <a:latin typeface="Times New Roman" panose="02020603050405020304" pitchFamily="18" charset="0"/>
              </a:rPr>
              <a:t>possible schedules, including ones (as in </a:t>
            </a:r>
            <a:r>
              <a:rPr lang="en-US" altLang="en-US" b="1" dirty="0">
                <a:latin typeface="Times New Roman" panose="02020603050405020304" pitchFamily="18" charset="0"/>
              </a:rPr>
              <a:t>Schedule 4)</a:t>
            </a:r>
            <a:r>
              <a:rPr lang="en-US" altLang="en-US" dirty="0">
                <a:latin typeface="Times New Roman" panose="02020603050405020304" pitchFamily="18" charset="0"/>
              </a:rPr>
              <a:t>that leave the database in an inconsistent state,</a:t>
            </a:r>
          </a:p>
          <a:p>
            <a:r>
              <a:rPr lang="en-US" altLang="en-US" dirty="0">
                <a:latin typeface="Times New Roman" panose="02020603050405020304" pitchFamily="18" charset="0"/>
              </a:rPr>
              <a:t>such as the one just described, are possible. It is the job of the database system to</a:t>
            </a:r>
          </a:p>
          <a:p>
            <a:r>
              <a:rPr lang="en-US" altLang="en-US" dirty="0">
                <a:latin typeface="Times New Roman" panose="02020603050405020304" pitchFamily="18" charset="0"/>
              </a:rPr>
              <a:t>ensure that any schedule that gets executed will leave the database in a consistent</a:t>
            </a:r>
          </a:p>
          <a:p>
            <a:r>
              <a:rPr lang="en-US" altLang="en-US" dirty="0">
                <a:latin typeface="Times New Roman" panose="02020603050405020304" pitchFamily="18" charset="0"/>
              </a:rPr>
              <a:t>state. The </a:t>
            </a:r>
            <a:r>
              <a:rPr lang="en-US" altLang="en-US" b="1" dirty="0">
                <a:latin typeface="Times New Roman" panose="02020603050405020304" pitchFamily="18" charset="0"/>
              </a:rPr>
              <a:t>concurrency-control component </a:t>
            </a:r>
            <a:r>
              <a:rPr lang="en-US" altLang="en-US" dirty="0">
                <a:latin typeface="Times New Roman" panose="02020603050405020304" pitchFamily="18" charset="0"/>
              </a:rPr>
              <a:t>of the database system carries out this</a:t>
            </a:r>
          </a:p>
          <a:p>
            <a:r>
              <a:rPr lang="en-US" altLang="en-US" dirty="0">
                <a:latin typeface="Times New Roman" panose="02020603050405020304" pitchFamily="18" charset="0"/>
              </a:rPr>
              <a:t>task.</a:t>
            </a:r>
          </a:p>
          <a:p>
            <a:r>
              <a:rPr lang="en-US" altLang="en-US" dirty="0">
                <a:latin typeface="Times New Roman" panose="02020603050405020304" pitchFamily="18" charset="0"/>
              </a:rPr>
              <a:t>We can ensure consistency of the database under concurrent execution by making</a:t>
            </a:r>
          </a:p>
          <a:p>
            <a:r>
              <a:rPr lang="en-US" altLang="en-US" dirty="0">
                <a:latin typeface="Times New Roman" panose="02020603050405020304" pitchFamily="18" charset="0"/>
              </a:rPr>
              <a:t>sure that any schedule that executed has the same effect as a schedule that could</a:t>
            </a:r>
          </a:p>
          <a:p>
            <a:r>
              <a:rPr lang="en-US" altLang="en-US" dirty="0">
                <a:latin typeface="Times New Roman" panose="02020603050405020304" pitchFamily="18" charset="0"/>
              </a:rPr>
              <a:t>have occurred without any concurrent execution.</a:t>
            </a:r>
          </a:p>
          <a:p>
            <a:r>
              <a:rPr lang="en-US" altLang="en-US" dirty="0">
                <a:latin typeface="Times New Roman" panose="02020603050405020304" pitchFamily="18" charset="0"/>
              </a:rPr>
              <a:t>How to check which kind of concurrent Schedule</a:t>
            </a:r>
            <a:r>
              <a:rPr lang="en-US" altLang="en-US" baseline="0" dirty="0">
                <a:latin typeface="Times New Roman" panose="02020603050405020304" pitchFamily="18" charset="0"/>
              </a:rPr>
              <a:t> maintain Consistency</a:t>
            </a:r>
            <a:endParaRPr lang="en-US" altLang="en-US" dirty="0">
              <a:latin typeface="Times New Roman" panose="02020603050405020304" pitchFamily="18" charset="0"/>
            </a:endParaRPr>
          </a:p>
        </p:txBody>
      </p:sp>
    </p:spTree>
    <p:extLst>
      <p:ext uri="{BB962C8B-B14F-4D97-AF65-F5344CB8AC3E}">
        <p14:creationId xmlns:p14="http://schemas.microsoft.com/office/powerpoint/2010/main" val="24009664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742950" indent="-285750"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CE8434ED-0376-4477-8F07-74E1499CE8B1}" type="slidenum">
              <a:rPr lang="en-US" altLang="en-US" sz="1300" smtClean="0">
                <a:latin typeface="Times New Roman" panose="02020603050405020304" pitchFamily="18" charset="0"/>
              </a:rPr>
              <a:pPr/>
              <a:t>11</a:t>
            </a:fld>
            <a:endParaRPr lang="en-US" altLang="en-US" sz="1300">
              <a:latin typeface="Times New Roman" panose="02020603050405020304" pitchFamily="18" charset="0"/>
            </a:endParaRPr>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Times New Roman" panose="02020603050405020304" pitchFamily="18" charset="0"/>
              </a:rPr>
              <a:t>SERIAL-The transactions are executed non-interleaved (see example above) i.e., a serial schedule is one in which no transaction starts until a running transaction has ended.</a:t>
            </a:r>
          </a:p>
          <a:p>
            <a:r>
              <a:rPr lang="en-US" altLang="en-US" dirty="0">
                <a:latin typeface="Times New Roman" panose="02020603050405020304" pitchFamily="18" charset="0"/>
              </a:rPr>
              <a:t>SERIALIZABLE-A schedule (interleaved)  that is equivalent (in its outcome) to a serial schedule then interleaved schedule is said to have </a:t>
            </a:r>
            <a:r>
              <a:rPr lang="en-US" altLang="en-US" dirty="0" err="1">
                <a:latin typeface="Times New Roman" panose="02020603050405020304" pitchFamily="18" charset="0"/>
              </a:rPr>
              <a:t>serializabilty</a:t>
            </a:r>
            <a:r>
              <a:rPr lang="en-US" altLang="en-US" dirty="0">
                <a:latin typeface="Times New Roman" panose="02020603050405020304" pitchFamily="18" charset="0"/>
              </a:rPr>
              <a:t> property. </a:t>
            </a:r>
          </a:p>
          <a:p>
            <a:endParaRPr lang="en-US" altLang="en-US" dirty="0">
              <a:latin typeface="Times New Roman" panose="02020603050405020304" pitchFamily="18" charset="0"/>
            </a:endParaRPr>
          </a:p>
          <a:p>
            <a:r>
              <a:rPr lang="en-US" altLang="en-US" dirty="0">
                <a:latin typeface="Times New Roman" panose="02020603050405020304" pitchFamily="18" charset="0"/>
              </a:rPr>
              <a:t>How to determine when a schedule is serializable. Certainly, serial schedules are serializable, but if steps of multiple</a:t>
            </a:r>
          </a:p>
          <a:p>
            <a:r>
              <a:rPr lang="en-US" altLang="en-US" dirty="0">
                <a:latin typeface="Times New Roman" panose="02020603050405020304" pitchFamily="18" charset="0"/>
              </a:rPr>
              <a:t>transactions are interleaved, it is harder to determine whether a schedule is serializable. </a:t>
            </a:r>
          </a:p>
          <a:p>
            <a:endParaRPr lang="en-US" altLang="en-US" dirty="0">
              <a:latin typeface="Times New Roman" panose="02020603050405020304" pitchFamily="18" charset="0"/>
            </a:endParaRPr>
          </a:p>
          <a:p>
            <a:r>
              <a:rPr lang="en-US" altLang="en-US" dirty="0">
                <a:latin typeface="Times New Roman" panose="02020603050405020304" pitchFamily="18" charset="0"/>
              </a:rPr>
              <a:t>No matter which serial schedule is chosen, serial execution never leaves the database in an inconsistent state, so every serial execution is considered correct,</a:t>
            </a:r>
          </a:p>
          <a:p>
            <a:r>
              <a:rPr lang="en-US" altLang="en-US" dirty="0">
                <a:latin typeface="Times New Roman" panose="02020603050405020304" pitchFamily="18" charset="0"/>
              </a:rPr>
              <a:t>although different results may be produced. The objective of </a:t>
            </a:r>
            <a:r>
              <a:rPr lang="en-US" altLang="en-US" b="1" dirty="0">
                <a:latin typeface="Times New Roman" panose="02020603050405020304" pitchFamily="18" charset="0"/>
              </a:rPr>
              <a:t>serializability </a:t>
            </a:r>
            <a:r>
              <a:rPr lang="en-US" altLang="en-US" dirty="0">
                <a:latin typeface="Times New Roman" panose="02020603050405020304" pitchFamily="18" charset="0"/>
              </a:rPr>
              <a:t>is to find non-serial(transactions  in interleaved fashion)</a:t>
            </a:r>
          </a:p>
          <a:p>
            <a:r>
              <a:rPr lang="en-US" altLang="en-US" dirty="0">
                <a:latin typeface="Times New Roman" panose="02020603050405020304" pitchFamily="18" charset="0"/>
              </a:rPr>
              <a:t>schedules that allow transactions to execute concurrently without interfering with one</a:t>
            </a:r>
          </a:p>
          <a:p>
            <a:r>
              <a:rPr lang="en-US" altLang="en-US" dirty="0">
                <a:latin typeface="Times New Roman" panose="02020603050405020304" pitchFamily="18" charset="0"/>
              </a:rPr>
              <a:t>another, and thereby produce a database state that could be produced by a serial execution.  </a:t>
            </a:r>
          </a:p>
          <a:p>
            <a:r>
              <a:rPr lang="en-US" altLang="en-US" dirty="0">
                <a:latin typeface="Times New Roman" panose="02020603050405020304" pitchFamily="18" charset="0"/>
              </a:rPr>
              <a:t>If a set of transactions executes concurrently, we say that the (non-serial) schedule is</a:t>
            </a:r>
          </a:p>
          <a:p>
            <a:r>
              <a:rPr lang="en-US" altLang="en-US" dirty="0">
                <a:latin typeface="Times New Roman" panose="02020603050405020304" pitchFamily="18" charset="0"/>
              </a:rPr>
              <a:t>correct if it </a:t>
            </a:r>
            <a:r>
              <a:rPr lang="en-US" altLang="en-US" i="1" dirty="0">
                <a:latin typeface="Times New Roman" panose="02020603050405020304" pitchFamily="18" charset="0"/>
              </a:rPr>
              <a:t>produces the same results as some serial execution</a:t>
            </a:r>
            <a:r>
              <a:rPr lang="en-US" altLang="en-US" dirty="0">
                <a:latin typeface="Times New Roman" panose="02020603050405020304" pitchFamily="18" charset="0"/>
              </a:rPr>
              <a:t>. Such a schedule is called</a:t>
            </a:r>
          </a:p>
          <a:p>
            <a:r>
              <a:rPr lang="en-US" altLang="en-US" b="1" dirty="0">
                <a:latin typeface="Times New Roman" panose="02020603050405020304" pitchFamily="18" charset="0"/>
              </a:rPr>
              <a:t>serializable</a:t>
            </a:r>
            <a:r>
              <a:rPr lang="en-US" altLang="en-US" dirty="0">
                <a:latin typeface="Times New Roman" panose="02020603050405020304" pitchFamily="18" charset="0"/>
              </a:rPr>
              <a:t>. To prevent inconsistency from transactions interfering with one another, it</a:t>
            </a:r>
          </a:p>
          <a:p>
            <a:r>
              <a:rPr lang="en-US" altLang="en-US" dirty="0">
                <a:latin typeface="Times New Roman" panose="02020603050405020304" pitchFamily="18" charset="0"/>
              </a:rPr>
              <a:t>is essential to guarantee serializability of concurrent transactions. In serializability, the</a:t>
            </a:r>
          </a:p>
          <a:p>
            <a:r>
              <a:rPr lang="en-US" altLang="en-US" dirty="0">
                <a:latin typeface="Times New Roman" panose="02020603050405020304" pitchFamily="18" charset="0"/>
              </a:rPr>
              <a:t>ordering of read and write operations is important: </a:t>
            </a:r>
          </a:p>
          <a:p>
            <a:r>
              <a:rPr lang="en-US" altLang="en-US" dirty="0">
                <a:latin typeface="Times New Roman" panose="02020603050405020304" pitchFamily="18" charset="0"/>
              </a:rPr>
              <a:t>A conflict serializable schedule orders any conflicting operations in the same way as some serial execution</a:t>
            </a:r>
          </a:p>
          <a:p>
            <a:endParaRPr lang="en-US" altLang="en-US" dirty="0">
              <a:latin typeface="Times New Roman" panose="02020603050405020304" pitchFamily="18" charset="0"/>
            </a:endParaRPr>
          </a:p>
        </p:txBody>
      </p:sp>
    </p:spTree>
    <p:extLst>
      <p:ext uri="{BB962C8B-B14F-4D97-AF65-F5344CB8AC3E}">
        <p14:creationId xmlns:p14="http://schemas.microsoft.com/office/powerpoint/2010/main" val="14842765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742950" indent="-285750"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70624FC2-B950-463F-B97B-2742556C6A95}" type="slidenum">
              <a:rPr lang="en-US" altLang="en-US" sz="1300" smtClean="0">
                <a:latin typeface="Times New Roman" panose="02020603050405020304" pitchFamily="18" charset="0"/>
              </a:rPr>
              <a:pPr/>
              <a:t>12</a:t>
            </a:fld>
            <a:endParaRPr lang="en-US" altLang="en-US" sz="1300">
              <a:latin typeface="Times New Roman" panose="02020603050405020304" pitchFamily="18" charset="0"/>
            </a:endParaRPr>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3774855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742950" indent="-285750"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D9324899-FE96-4E91-9852-C5DB439E7264}" type="slidenum">
              <a:rPr lang="en-US" altLang="en-US" sz="1300" smtClean="0">
                <a:latin typeface="Times New Roman" panose="02020603050405020304" pitchFamily="18" charset="0"/>
              </a:rPr>
              <a:pPr/>
              <a:t>13</a:t>
            </a:fld>
            <a:endParaRPr lang="en-US" altLang="en-US" sz="1300">
              <a:latin typeface="Times New Roman" panose="02020603050405020304" pitchFamily="18" charset="0"/>
            </a:endParaRPr>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6586305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742950" indent="-285750"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9AAE5CE0-2AF9-46BC-A2A6-6F390E471171}" type="slidenum">
              <a:rPr lang="en-US" altLang="en-US" sz="1300" smtClean="0">
                <a:latin typeface="Times New Roman" panose="02020603050405020304" pitchFamily="18" charset="0"/>
              </a:rPr>
              <a:pPr/>
              <a:t>14</a:t>
            </a:fld>
            <a:endParaRPr lang="en-US" altLang="en-US" sz="1300">
              <a:latin typeface="Times New Roman" panose="02020603050405020304" pitchFamily="18" charset="0"/>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b="0" i="0" u="none" strike="noStrike" kern="1200" dirty="0">
                <a:solidFill>
                  <a:schemeClr val="tx1"/>
                </a:solidFill>
                <a:effectLst/>
                <a:latin typeface="+mn-lt"/>
                <a:ea typeface="+mn-ea"/>
                <a:cs typeface="+mn-cs"/>
              </a:rPr>
              <a:t>a transaction schedule is serializable if its outcome (e.g., the resulting database state) is equal to the outcome of its transactions executed serially, i.e. without overlapping in time.</a:t>
            </a:r>
          </a:p>
          <a:p>
            <a:endParaRPr lang="en-US" altLang="en-US" sz="1200" b="0" i="0" u="none" strike="noStrike" kern="1200" dirty="0">
              <a:solidFill>
                <a:schemeClr val="tx1"/>
              </a:solidFill>
              <a:effectLst/>
              <a:latin typeface="+mn-lt"/>
              <a:ea typeface="+mn-ea"/>
              <a:cs typeface="+mn-cs"/>
            </a:endParaRPr>
          </a:p>
          <a:p>
            <a:r>
              <a:rPr lang="en-US" altLang="en-US" sz="1200" b="0" i="0" u="none" strike="noStrike" kern="1200" dirty="0">
                <a:solidFill>
                  <a:schemeClr val="tx1"/>
                </a:solidFill>
                <a:effectLst/>
                <a:latin typeface="+mn-lt"/>
                <a:ea typeface="+mn-ea"/>
                <a:cs typeface="+mn-cs"/>
              </a:rPr>
              <a:t>Assume</a:t>
            </a:r>
            <a:r>
              <a:rPr lang="en-US" altLang="en-US" sz="1200" b="0" i="0" u="none" strike="noStrike" kern="1200" baseline="0" dirty="0">
                <a:solidFill>
                  <a:schemeClr val="tx1"/>
                </a:solidFill>
                <a:effectLst/>
                <a:latin typeface="+mn-lt"/>
                <a:ea typeface="+mn-ea"/>
                <a:cs typeface="+mn-cs"/>
              </a:rPr>
              <a:t> WE generated a schedule S’ by swapping non-conflict instruction in S then S is conflict serializable and S’ is Conflict Equivalent</a:t>
            </a:r>
            <a:endParaRPr lang="en-US" altLang="en-US" dirty="0">
              <a:latin typeface="Times New Roman" panose="02020603050405020304" pitchFamily="18" charset="0"/>
            </a:endParaRPr>
          </a:p>
        </p:txBody>
      </p:sp>
    </p:spTree>
    <p:extLst>
      <p:ext uri="{BB962C8B-B14F-4D97-AF65-F5344CB8AC3E}">
        <p14:creationId xmlns:p14="http://schemas.microsoft.com/office/powerpoint/2010/main" val="29713560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742950" indent="-285750"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584A8AA6-BDE2-4C72-880F-1F5522F07271}" type="slidenum">
              <a:rPr lang="en-US" altLang="en-US" sz="1300" smtClean="0">
                <a:latin typeface="Times New Roman" panose="02020603050405020304" pitchFamily="18" charset="0"/>
              </a:rPr>
              <a:pPr/>
              <a:t>15</a:t>
            </a:fld>
            <a:endParaRPr lang="en-US" altLang="en-US" sz="1300">
              <a:latin typeface="Times New Roman" panose="02020603050405020304" pitchFamily="18" charset="0"/>
            </a:endParaRPr>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Times New Roman" panose="02020603050405020304" pitchFamily="18" charset="0"/>
              </a:rPr>
              <a:t>The write(</a:t>
            </a:r>
            <a:r>
              <a:rPr lang="en-US" altLang="en-US" i="1">
                <a:latin typeface="Times New Roman" panose="02020603050405020304" pitchFamily="18" charset="0"/>
              </a:rPr>
              <a:t>A</a:t>
            </a:r>
            <a:r>
              <a:rPr lang="en-US" altLang="en-US">
                <a:latin typeface="Times New Roman" panose="02020603050405020304" pitchFamily="18" charset="0"/>
              </a:rPr>
              <a:t>) instruction of </a:t>
            </a:r>
            <a:r>
              <a:rPr lang="en-US" altLang="en-US" i="1">
                <a:latin typeface="Times New Roman" panose="02020603050405020304" pitchFamily="18" charset="0"/>
              </a:rPr>
              <a:t>T</a:t>
            </a:r>
            <a:r>
              <a:rPr lang="en-US" altLang="en-US">
                <a:latin typeface="Times New Roman" panose="02020603050405020304" pitchFamily="18" charset="0"/>
              </a:rPr>
              <a:t>1 conflicts with the read(</a:t>
            </a:r>
            <a:r>
              <a:rPr lang="en-US" altLang="en-US" i="1">
                <a:latin typeface="Times New Roman" panose="02020603050405020304" pitchFamily="18" charset="0"/>
              </a:rPr>
              <a:t>A</a:t>
            </a:r>
            <a:r>
              <a:rPr lang="en-US" altLang="en-US">
                <a:latin typeface="Times New Roman" panose="02020603050405020304" pitchFamily="18" charset="0"/>
              </a:rPr>
              <a:t>) instruction</a:t>
            </a:r>
          </a:p>
          <a:p>
            <a:r>
              <a:rPr lang="en-US" altLang="en-US">
                <a:latin typeface="Times New Roman" panose="02020603050405020304" pitchFamily="18" charset="0"/>
              </a:rPr>
              <a:t>of </a:t>
            </a:r>
            <a:r>
              <a:rPr lang="en-US" altLang="en-US" i="1">
                <a:latin typeface="Times New Roman" panose="02020603050405020304" pitchFamily="18" charset="0"/>
              </a:rPr>
              <a:t>T</a:t>
            </a:r>
            <a:r>
              <a:rPr lang="en-US" altLang="en-US">
                <a:latin typeface="Times New Roman" panose="02020603050405020304" pitchFamily="18" charset="0"/>
              </a:rPr>
              <a:t>2. However, the write(</a:t>
            </a:r>
            <a:r>
              <a:rPr lang="en-US" altLang="en-US" i="1">
                <a:latin typeface="Times New Roman" panose="02020603050405020304" pitchFamily="18" charset="0"/>
              </a:rPr>
              <a:t>A</a:t>
            </a:r>
            <a:r>
              <a:rPr lang="en-US" altLang="en-US">
                <a:latin typeface="Times New Roman" panose="02020603050405020304" pitchFamily="18" charset="0"/>
              </a:rPr>
              <a:t>) instruction of </a:t>
            </a:r>
            <a:r>
              <a:rPr lang="en-US" altLang="en-US" i="1">
                <a:latin typeface="Times New Roman" panose="02020603050405020304" pitchFamily="18" charset="0"/>
              </a:rPr>
              <a:t>T</a:t>
            </a:r>
            <a:r>
              <a:rPr lang="en-US" altLang="en-US">
                <a:latin typeface="Times New Roman" panose="02020603050405020304" pitchFamily="18" charset="0"/>
              </a:rPr>
              <a:t>2 does not conflict with the read(</a:t>
            </a:r>
            <a:r>
              <a:rPr lang="en-US" altLang="en-US" i="1">
                <a:latin typeface="Times New Roman" panose="02020603050405020304" pitchFamily="18" charset="0"/>
              </a:rPr>
              <a:t>B</a:t>
            </a:r>
            <a:r>
              <a:rPr lang="en-US" altLang="en-US">
                <a:latin typeface="Times New Roman" panose="02020603050405020304" pitchFamily="18" charset="0"/>
              </a:rPr>
              <a:t>)</a:t>
            </a:r>
          </a:p>
          <a:p>
            <a:r>
              <a:rPr lang="en-US" altLang="en-US">
                <a:latin typeface="Times New Roman" panose="02020603050405020304" pitchFamily="18" charset="0"/>
              </a:rPr>
              <a:t>instruction of </a:t>
            </a:r>
            <a:r>
              <a:rPr lang="en-US" altLang="en-US" i="1">
                <a:latin typeface="Times New Roman" panose="02020603050405020304" pitchFamily="18" charset="0"/>
              </a:rPr>
              <a:t>T</a:t>
            </a:r>
            <a:r>
              <a:rPr lang="en-US" altLang="en-US">
                <a:latin typeface="Times New Roman" panose="02020603050405020304" pitchFamily="18" charset="0"/>
              </a:rPr>
              <a:t>1, because the two instructions access different data items.</a:t>
            </a:r>
          </a:p>
          <a:p>
            <a:r>
              <a:rPr lang="en-US" altLang="en-US">
                <a:latin typeface="Times New Roman" panose="02020603050405020304" pitchFamily="18" charset="0"/>
              </a:rPr>
              <a:t>Since the write(</a:t>
            </a:r>
            <a:r>
              <a:rPr lang="en-US" altLang="en-US" i="1">
                <a:latin typeface="Times New Roman" panose="02020603050405020304" pitchFamily="18" charset="0"/>
              </a:rPr>
              <a:t>A</a:t>
            </a:r>
            <a:r>
              <a:rPr lang="en-US" altLang="en-US">
                <a:latin typeface="Times New Roman" panose="02020603050405020304" pitchFamily="18" charset="0"/>
              </a:rPr>
              <a:t>) instruction of </a:t>
            </a:r>
            <a:r>
              <a:rPr lang="en-US" altLang="en-US" i="1">
                <a:latin typeface="Times New Roman" panose="02020603050405020304" pitchFamily="18" charset="0"/>
              </a:rPr>
              <a:t>T</a:t>
            </a:r>
            <a:r>
              <a:rPr lang="en-US" altLang="en-US">
                <a:latin typeface="Times New Roman" panose="02020603050405020304" pitchFamily="18" charset="0"/>
              </a:rPr>
              <a:t>2 in schedule 3 of Figure 14.6 does not conflict</a:t>
            </a:r>
          </a:p>
          <a:p>
            <a:r>
              <a:rPr lang="en-US" altLang="en-US">
                <a:latin typeface="Times New Roman" panose="02020603050405020304" pitchFamily="18" charset="0"/>
              </a:rPr>
              <a:t>with the read(</a:t>
            </a:r>
            <a:r>
              <a:rPr lang="en-US" altLang="en-US" i="1">
                <a:latin typeface="Times New Roman" panose="02020603050405020304" pitchFamily="18" charset="0"/>
              </a:rPr>
              <a:t>B</a:t>
            </a:r>
            <a:r>
              <a:rPr lang="en-US" altLang="en-US">
                <a:latin typeface="Times New Roman" panose="02020603050405020304" pitchFamily="18" charset="0"/>
              </a:rPr>
              <a:t>) instruction of </a:t>
            </a:r>
            <a:r>
              <a:rPr lang="en-US" altLang="en-US" i="1">
                <a:latin typeface="Times New Roman" panose="02020603050405020304" pitchFamily="18" charset="0"/>
              </a:rPr>
              <a:t>T</a:t>
            </a:r>
            <a:r>
              <a:rPr lang="en-US" altLang="en-US">
                <a:latin typeface="Times New Roman" panose="02020603050405020304" pitchFamily="18" charset="0"/>
              </a:rPr>
              <a:t>1, we can swap these instructions to generate an</a:t>
            </a:r>
          </a:p>
          <a:p>
            <a:r>
              <a:rPr lang="en-US" altLang="en-US">
                <a:latin typeface="Times New Roman" panose="02020603050405020304" pitchFamily="18" charset="0"/>
              </a:rPr>
              <a:t>equivalent schedule, schedule 5, in Figure. Regardless of the initial system</a:t>
            </a:r>
          </a:p>
          <a:p>
            <a:r>
              <a:rPr lang="en-US" altLang="en-US">
                <a:latin typeface="Times New Roman" panose="02020603050405020304" pitchFamily="18" charset="0"/>
              </a:rPr>
              <a:t>state, schedules 3 and 5 both produce the same final system state.</a:t>
            </a:r>
          </a:p>
          <a:p>
            <a:r>
              <a:rPr lang="en-US" altLang="en-US">
                <a:latin typeface="Times New Roman" panose="02020603050405020304" pitchFamily="18" charset="0"/>
              </a:rPr>
              <a:t>We continue to swap non conflicting instructions:</a:t>
            </a:r>
          </a:p>
          <a:p>
            <a:r>
              <a:rPr lang="en-US" altLang="en-US">
                <a:latin typeface="Times New Roman" panose="02020603050405020304" pitchFamily="18" charset="0"/>
              </a:rPr>
              <a:t>• Swap the read(</a:t>
            </a:r>
            <a:r>
              <a:rPr lang="en-US" altLang="en-US" i="1">
                <a:latin typeface="Times New Roman" panose="02020603050405020304" pitchFamily="18" charset="0"/>
              </a:rPr>
              <a:t>B</a:t>
            </a:r>
            <a:r>
              <a:rPr lang="en-US" altLang="en-US">
                <a:latin typeface="Times New Roman" panose="02020603050405020304" pitchFamily="18" charset="0"/>
              </a:rPr>
              <a:t>) instruction of </a:t>
            </a:r>
            <a:r>
              <a:rPr lang="en-US" altLang="en-US" i="1">
                <a:latin typeface="Times New Roman" panose="02020603050405020304" pitchFamily="18" charset="0"/>
              </a:rPr>
              <a:t>T</a:t>
            </a:r>
            <a:r>
              <a:rPr lang="en-US" altLang="en-US">
                <a:latin typeface="Times New Roman" panose="02020603050405020304" pitchFamily="18" charset="0"/>
              </a:rPr>
              <a:t>1 with the read(</a:t>
            </a:r>
            <a:r>
              <a:rPr lang="en-US" altLang="en-US" i="1">
                <a:latin typeface="Times New Roman" panose="02020603050405020304" pitchFamily="18" charset="0"/>
              </a:rPr>
              <a:t>A</a:t>
            </a:r>
            <a:r>
              <a:rPr lang="en-US" altLang="en-US">
                <a:latin typeface="Times New Roman" panose="02020603050405020304" pitchFamily="18" charset="0"/>
              </a:rPr>
              <a:t>) instruction of </a:t>
            </a:r>
            <a:r>
              <a:rPr lang="en-US" altLang="en-US" i="1">
                <a:latin typeface="Times New Roman" panose="02020603050405020304" pitchFamily="18" charset="0"/>
              </a:rPr>
              <a:t>T</a:t>
            </a:r>
            <a:r>
              <a:rPr lang="en-US" altLang="en-US">
                <a:latin typeface="Times New Roman" panose="02020603050405020304" pitchFamily="18" charset="0"/>
              </a:rPr>
              <a:t>2.</a:t>
            </a:r>
          </a:p>
          <a:p>
            <a:r>
              <a:rPr lang="en-US" altLang="en-US">
                <a:latin typeface="Times New Roman" panose="02020603050405020304" pitchFamily="18" charset="0"/>
              </a:rPr>
              <a:t>• Swap the write(</a:t>
            </a:r>
            <a:r>
              <a:rPr lang="en-US" altLang="en-US" i="1">
                <a:latin typeface="Times New Roman" panose="02020603050405020304" pitchFamily="18" charset="0"/>
              </a:rPr>
              <a:t>B</a:t>
            </a:r>
            <a:r>
              <a:rPr lang="en-US" altLang="en-US">
                <a:latin typeface="Times New Roman" panose="02020603050405020304" pitchFamily="18" charset="0"/>
              </a:rPr>
              <a:t>) instruction of </a:t>
            </a:r>
            <a:r>
              <a:rPr lang="en-US" altLang="en-US" i="1">
                <a:latin typeface="Times New Roman" panose="02020603050405020304" pitchFamily="18" charset="0"/>
              </a:rPr>
              <a:t>T</a:t>
            </a:r>
            <a:r>
              <a:rPr lang="en-US" altLang="en-US">
                <a:latin typeface="Times New Roman" panose="02020603050405020304" pitchFamily="18" charset="0"/>
              </a:rPr>
              <a:t>1 with the write(</a:t>
            </a:r>
            <a:r>
              <a:rPr lang="en-US" altLang="en-US" i="1">
                <a:latin typeface="Times New Roman" panose="02020603050405020304" pitchFamily="18" charset="0"/>
              </a:rPr>
              <a:t>A</a:t>
            </a:r>
            <a:r>
              <a:rPr lang="en-US" altLang="en-US">
                <a:latin typeface="Times New Roman" panose="02020603050405020304" pitchFamily="18" charset="0"/>
              </a:rPr>
              <a:t>) instruction of </a:t>
            </a:r>
            <a:r>
              <a:rPr lang="en-US" altLang="en-US" i="1">
                <a:latin typeface="Times New Roman" panose="02020603050405020304" pitchFamily="18" charset="0"/>
              </a:rPr>
              <a:t>T</a:t>
            </a:r>
            <a:r>
              <a:rPr lang="en-US" altLang="en-US">
                <a:latin typeface="Times New Roman" panose="02020603050405020304" pitchFamily="18" charset="0"/>
              </a:rPr>
              <a:t>2.</a:t>
            </a:r>
          </a:p>
          <a:p>
            <a:r>
              <a:rPr lang="en-US" altLang="en-US">
                <a:latin typeface="Times New Roman" panose="02020603050405020304" pitchFamily="18" charset="0"/>
              </a:rPr>
              <a:t>• Swap the write(</a:t>
            </a:r>
            <a:r>
              <a:rPr lang="en-US" altLang="en-US" i="1">
                <a:latin typeface="Times New Roman" panose="02020603050405020304" pitchFamily="18" charset="0"/>
              </a:rPr>
              <a:t>B</a:t>
            </a:r>
            <a:r>
              <a:rPr lang="en-US" altLang="en-US">
                <a:latin typeface="Times New Roman" panose="02020603050405020304" pitchFamily="18" charset="0"/>
              </a:rPr>
              <a:t>) instruction of </a:t>
            </a:r>
            <a:r>
              <a:rPr lang="en-US" altLang="en-US" i="1">
                <a:latin typeface="Times New Roman" panose="02020603050405020304" pitchFamily="18" charset="0"/>
              </a:rPr>
              <a:t>T</a:t>
            </a:r>
            <a:r>
              <a:rPr lang="en-US" altLang="en-US">
                <a:latin typeface="Times New Roman" panose="02020603050405020304" pitchFamily="18" charset="0"/>
              </a:rPr>
              <a:t>1 with the read(</a:t>
            </a:r>
            <a:r>
              <a:rPr lang="en-US" altLang="en-US" i="1">
                <a:latin typeface="Times New Roman" panose="02020603050405020304" pitchFamily="18" charset="0"/>
              </a:rPr>
              <a:t>A</a:t>
            </a:r>
            <a:r>
              <a:rPr lang="en-US" altLang="en-US">
                <a:latin typeface="Times New Roman" panose="02020603050405020304" pitchFamily="18" charset="0"/>
              </a:rPr>
              <a:t>) instruction of </a:t>
            </a:r>
            <a:r>
              <a:rPr lang="en-US" altLang="en-US" i="1">
                <a:latin typeface="Times New Roman" panose="02020603050405020304" pitchFamily="18" charset="0"/>
              </a:rPr>
              <a:t>T</a:t>
            </a:r>
            <a:r>
              <a:rPr lang="en-US" altLang="en-US">
                <a:latin typeface="Times New Roman" panose="02020603050405020304" pitchFamily="18" charset="0"/>
              </a:rPr>
              <a:t>2.</a:t>
            </a:r>
          </a:p>
          <a:p>
            <a:r>
              <a:rPr lang="en-US" altLang="en-US">
                <a:latin typeface="Times New Roman" panose="02020603050405020304" pitchFamily="18" charset="0"/>
              </a:rPr>
              <a:t>The final result of these swaps, schedule 6 of Figure , is a serial schedule.</a:t>
            </a:r>
          </a:p>
          <a:p>
            <a:r>
              <a:rPr lang="en-US" altLang="en-US">
                <a:latin typeface="Times New Roman" panose="02020603050405020304" pitchFamily="18" charset="0"/>
              </a:rPr>
              <a:t>Note that schedule 6 is exactly the same as schedule 1, but it shows only the</a:t>
            </a:r>
          </a:p>
          <a:p>
            <a:r>
              <a:rPr lang="en-US" altLang="en-US">
                <a:latin typeface="Times New Roman" panose="02020603050405020304" pitchFamily="18" charset="0"/>
              </a:rPr>
              <a:t>read and write instructions.</a:t>
            </a:r>
          </a:p>
        </p:txBody>
      </p:sp>
    </p:spTree>
    <p:extLst>
      <p:ext uri="{BB962C8B-B14F-4D97-AF65-F5344CB8AC3E}">
        <p14:creationId xmlns:p14="http://schemas.microsoft.com/office/powerpoint/2010/main" val="13527301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742950" indent="-285750"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4A80EF24-E0DB-48CE-AEE5-C02F3E88EDCC}" type="slidenum">
              <a:rPr lang="en-US" altLang="en-US" sz="1300" smtClean="0">
                <a:latin typeface="Times New Roman" panose="02020603050405020304" pitchFamily="18" charset="0"/>
              </a:rPr>
              <a:pPr/>
              <a:t>16</a:t>
            </a:fld>
            <a:endParaRPr lang="en-US" altLang="en-US" sz="1300">
              <a:latin typeface="Times New Roman" panose="02020603050405020304" pitchFamily="18" charset="0"/>
            </a:endParaRPr>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9004709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Is it Conflict Serializable?   -</a:t>
            </a:r>
            <a:r>
              <a:rPr lang="en-US" b="1" dirty="0"/>
              <a:t>NO</a:t>
            </a:r>
          </a:p>
        </p:txBody>
      </p:sp>
      <p:sp>
        <p:nvSpPr>
          <p:cNvPr id="4" name="Slide Number Placeholder 3"/>
          <p:cNvSpPr>
            <a:spLocks noGrp="1"/>
          </p:cNvSpPr>
          <p:nvPr>
            <p:ph type="sldNum" sz="quarter" idx="10"/>
          </p:nvPr>
        </p:nvSpPr>
        <p:spPr/>
        <p:txBody>
          <a:bodyPr/>
          <a:lstStyle/>
          <a:p>
            <a:fld id="{94C05E68-DAFD-48D5-9ADE-6C7985F8A61D}" type="slidenum">
              <a:rPr lang="en-US" smtClean="0"/>
              <a:t>17</a:t>
            </a:fld>
            <a:endParaRPr lang="en-US"/>
          </a:p>
        </p:txBody>
      </p:sp>
    </p:spTree>
    <p:extLst>
      <p:ext uri="{BB962C8B-B14F-4D97-AF65-F5344CB8AC3E}">
        <p14:creationId xmlns:p14="http://schemas.microsoft.com/office/powerpoint/2010/main" val="4219702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ＭＳ Ｐゴシック" panose="020B0600070205080204" pitchFamily="34" charset="-128"/>
              </a:defRPr>
            </a:lvl1pPr>
            <a:lvl2pPr marL="742950" indent="-285750" defTabSz="879475">
              <a:defRPr sz="1600">
                <a:solidFill>
                  <a:schemeClr val="tx1"/>
                </a:solidFill>
                <a:latin typeface="Helvetica" panose="020B0604020202020204" pitchFamily="34" charset="0"/>
                <a:ea typeface="ＭＳ Ｐゴシック" panose="020B0600070205080204" pitchFamily="34" charset="-128"/>
              </a:defRPr>
            </a:lvl2pPr>
            <a:lvl3pPr marL="1143000" indent="-228600" defTabSz="879475">
              <a:defRPr sz="1600">
                <a:solidFill>
                  <a:schemeClr val="tx1"/>
                </a:solidFill>
                <a:latin typeface="Helvetica" panose="020B0604020202020204" pitchFamily="34" charset="0"/>
                <a:ea typeface="ＭＳ Ｐゴシック" panose="020B0600070205080204" pitchFamily="34" charset="-128"/>
              </a:defRPr>
            </a:lvl3pPr>
            <a:lvl4pPr marL="1600200" indent="-228600" defTabSz="879475">
              <a:defRPr sz="1600">
                <a:solidFill>
                  <a:schemeClr val="tx1"/>
                </a:solidFill>
                <a:latin typeface="Helvetica" panose="020B0604020202020204" pitchFamily="34" charset="0"/>
                <a:ea typeface="ＭＳ Ｐゴシック" panose="020B0600070205080204" pitchFamily="34" charset="-128"/>
              </a:defRPr>
            </a:lvl4pPr>
            <a:lvl5pPr marL="2057400" indent="-228600" defTabSz="879475">
              <a:defRPr sz="1600">
                <a:solidFill>
                  <a:schemeClr val="tx1"/>
                </a:solidFill>
                <a:latin typeface="Helvetica" panose="020B0604020202020204" pitchFamily="34" charset="0"/>
                <a:ea typeface="ＭＳ Ｐゴシック"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66578496-1547-4DE9-8A86-8CBAF79E9848}" type="slidenum">
              <a:rPr lang="en-US" altLang="en-US" sz="1200" smtClean="0">
                <a:latin typeface="Times New Roman" panose="02020603050405020304" pitchFamily="18" charset="0"/>
              </a:rPr>
              <a:pPr/>
              <a:t>19</a:t>
            </a:fld>
            <a:endParaRPr lang="en-US" altLang="en-US" sz="1200">
              <a:latin typeface="Times New Roman" panose="02020603050405020304" pitchFamily="18" charset="0"/>
            </a:endParaRPr>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b="0" i="0" u="none" strike="noStrike" kern="1200" baseline="0" dirty="0">
                <a:solidFill>
                  <a:schemeClr val="tx1"/>
                </a:solidFill>
                <a:latin typeface="+mn-lt"/>
                <a:ea typeface="+mn-ea"/>
                <a:cs typeface="+mn-cs"/>
              </a:rPr>
              <a:t>No one scheme is clearly the best; each one has advantages. </a:t>
            </a:r>
          </a:p>
          <a:p>
            <a:r>
              <a:rPr lang="en-US" sz="1200" b="0" i="0" u="none" strike="noStrike" kern="1200" baseline="0" dirty="0">
                <a:solidFill>
                  <a:schemeClr val="tx1"/>
                </a:solidFill>
                <a:latin typeface="+mn-lt"/>
                <a:ea typeface="+mn-ea"/>
                <a:cs typeface="+mn-cs"/>
              </a:rPr>
              <a:t>In practice, the most frequently used schemes are </a:t>
            </a:r>
            <a:r>
              <a:rPr lang="en-US" sz="1200" b="0" i="1" u="none" strike="noStrike" kern="1200" baseline="0" dirty="0">
                <a:solidFill>
                  <a:schemeClr val="tx1"/>
                </a:solidFill>
                <a:latin typeface="+mn-lt"/>
                <a:ea typeface="+mn-ea"/>
                <a:cs typeface="+mn-cs"/>
              </a:rPr>
              <a:t>two-phase locking </a:t>
            </a:r>
            <a:r>
              <a:rPr lang="en-US" sz="1200" b="0" i="0" u="none" strike="noStrike" kern="1200" baseline="0" dirty="0">
                <a:solidFill>
                  <a:schemeClr val="tx1"/>
                </a:solidFill>
                <a:latin typeface="+mn-lt"/>
                <a:ea typeface="+mn-ea"/>
                <a:cs typeface="+mn-cs"/>
              </a:rPr>
              <a:t>and </a:t>
            </a:r>
            <a:r>
              <a:rPr lang="en-US" sz="1200" b="0" i="1" u="none" strike="noStrike" kern="1200" baseline="0" dirty="0">
                <a:solidFill>
                  <a:schemeClr val="tx1"/>
                </a:solidFill>
                <a:latin typeface="+mn-lt"/>
                <a:ea typeface="+mn-ea"/>
                <a:cs typeface="+mn-cs"/>
              </a:rPr>
              <a:t>snapshot isolation</a:t>
            </a:r>
            <a:r>
              <a:rPr lang="en-US" sz="1200" b="0" i="0" u="none" strike="noStrike" kern="1200" baseline="0" dirty="0">
                <a:solidFill>
                  <a:schemeClr val="tx1"/>
                </a:solidFill>
                <a:latin typeface="+mn-lt"/>
                <a:ea typeface="+mn-ea"/>
                <a:cs typeface="+mn-cs"/>
              </a:rPr>
              <a:t>.</a:t>
            </a:r>
            <a:endParaRPr lang="en-US" altLang="en-US" dirty="0">
              <a:latin typeface="Times New Roman" panose="02020603050405020304" pitchFamily="18" charset="0"/>
            </a:endParaRPr>
          </a:p>
        </p:txBody>
      </p:sp>
    </p:spTree>
    <p:extLst>
      <p:ext uri="{BB962C8B-B14F-4D97-AF65-F5344CB8AC3E}">
        <p14:creationId xmlns:p14="http://schemas.microsoft.com/office/powerpoint/2010/main" val="13208833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ＭＳ Ｐゴシック" panose="020B0600070205080204" pitchFamily="34" charset="-128"/>
              </a:defRPr>
            </a:lvl1pPr>
            <a:lvl2pPr marL="742950" indent="-285750" defTabSz="879475">
              <a:defRPr sz="1600">
                <a:solidFill>
                  <a:schemeClr val="tx1"/>
                </a:solidFill>
                <a:latin typeface="Helvetica" panose="020B0604020202020204" pitchFamily="34" charset="0"/>
                <a:ea typeface="ＭＳ Ｐゴシック" panose="020B0600070205080204" pitchFamily="34" charset="-128"/>
              </a:defRPr>
            </a:lvl2pPr>
            <a:lvl3pPr marL="1143000" indent="-228600" defTabSz="879475">
              <a:defRPr sz="1600">
                <a:solidFill>
                  <a:schemeClr val="tx1"/>
                </a:solidFill>
                <a:latin typeface="Helvetica" panose="020B0604020202020204" pitchFamily="34" charset="0"/>
                <a:ea typeface="ＭＳ Ｐゴシック" panose="020B0600070205080204" pitchFamily="34" charset="-128"/>
              </a:defRPr>
            </a:lvl3pPr>
            <a:lvl4pPr marL="1600200" indent="-228600" defTabSz="879475">
              <a:defRPr sz="1600">
                <a:solidFill>
                  <a:schemeClr val="tx1"/>
                </a:solidFill>
                <a:latin typeface="Helvetica" panose="020B0604020202020204" pitchFamily="34" charset="0"/>
                <a:ea typeface="ＭＳ Ｐゴシック" panose="020B0600070205080204" pitchFamily="34" charset="-128"/>
              </a:defRPr>
            </a:lvl4pPr>
            <a:lvl5pPr marL="2057400" indent="-228600" defTabSz="879475">
              <a:defRPr sz="1600">
                <a:solidFill>
                  <a:schemeClr val="tx1"/>
                </a:solidFill>
                <a:latin typeface="Helvetica" panose="020B0604020202020204" pitchFamily="34" charset="0"/>
                <a:ea typeface="ＭＳ Ｐゴシック"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38C54214-20FB-4193-9D43-E05973661142}" type="slidenum">
              <a:rPr lang="en-US" altLang="en-US" sz="1200" smtClean="0">
                <a:latin typeface="Times New Roman" panose="02020603050405020304" pitchFamily="18" charset="0"/>
              </a:rPr>
              <a:pPr/>
              <a:t>20</a:t>
            </a:fld>
            <a:endParaRPr lang="en-US" altLang="en-US" sz="1200">
              <a:latin typeface="Times New Roman" panose="02020603050405020304" pitchFamily="18" charset="0"/>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b="0" i="0" u="none" strike="noStrike" kern="1200" baseline="0" dirty="0">
                <a:solidFill>
                  <a:schemeClr val="tx1"/>
                </a:solidFill>
                <a:latin typeface="+mn-lt"/>
                <a:ea typeface="+mn-ea"/>
                <a:cs typeface="+mn-cs"/>
              </a:rPr>
              <a:t>When several transactions execute concurrently in the database, however, the isolation property may no longer be preserved. To ensure that it is,</a:t>
            </a:r>
          </a:p>
          <a:p>
            <a:r>
              <a:rPr lang="en-US" sz="1200" b="0" i="0" u="none" strike="noStrike" kern="1200" baseline="0" dirty="0">
                <a:solidFill>
                  <a:schemeClr val="tx1"/>
                </a:solidFill>
                <a:latin typeface="+mn-lt"/>
                <a:ea typeface="+mn-ea"/>
                <a:cs typeface="+mn-cs"/>
              </a:rPr>
              <a:t>the system must control the interaction among the concurrent transactions; this control is achieved through one of a variety of mechanisms called </a:t>
            </a:r>
            <a:r>
              <a:rPr lang="en-US" sz="1200" b="0" i="1" u="none" strike="noStrike" kern="1200" baseline="0" dirty="0">
                <a:solidFill>
                  <a:schemeClr val="tx1"/>
                </a:solidFill>
                <a:latin typeface="+mn-lt"/>
                <a:ea typeface="+mn-ea"/>
                <a:cs typeface="+mn-cs"/>
              </a:rPr>
              <a:t>concurrency control</a:t>
            </a:r>
          </a:p>
          <a:p>
            <a:r>
              <a:rPr lang="en-US" sz="1200" b="0" i="0" u="none" strike="noStrike" kern="1200" baseline="0" dirty="0">
                <a:solidFill>
                  <a:schemeClr val="tx1"/>
                </a:solidFill>
                <a:latin typeface="+mn-lt"/>
                <a:ea typeface="+mn-ea"/>
                <a:cs typeface="+mn-cs"/>
              </a:rPr>
              <a:t>schemes. </a:t>
            </a:r>
          </a:p>
          <a:p>
            <a:endParaRPr lang="en-US" altLang="en-US" sz="1200" b="0" i="0" u="none" strike="noStrike" kern="1200" baseline="0" dirty="0">
              <a:solidFill>
                <a:schemeClr val="tx1"/>
              </a:solidFill>
              <a:latin typeface="+mn-lt"/>
              <a:ea typeface="+mn-ea"/>
              <a:cs typeface="+mn-cs"/>
            </a:endParaRPr>
          </a:p>
          <a:p>
            <a:r>
              <a:rPr lang="en-US" altLang="en-US" dirty="0">
                <a:latin typeface="Times New Roman" panose="02020603050405020304" pitchFamily="18" charset="0"/>
              </a:rPr>
              <a:t>One way to ensure serializability is to require that data items be accessed in a mutually exclusive manner; that is, while one transaction is accessing a data item, no other</a:t>
            </a:r>
          </a:p>
          <a:p>
            <a:r>
              <a:rPr lang="en-US" altLang="en-US" dirty="0">
                <a:latin typeface="Times New Roman" panose="02020603050405020304" pitchFamily="18" charset="0"/>
              </a:rPr>
              <a:t>transaction can modify that data item.</a:t>
            </a:r>
          </a:p>
          <a:p>
            <a:endParaRPr lang="en-US" altLang="en-US" dirty="0">
              <a:latin typeface="Times New Roman" panose="02020603050405020304" pitchFamily="18" charset="0"/>
            </a:endParaRPr>
          </a:p>
          <a:p>
            <a:r>
              <a:rPr lang="en-US" sz="1200" b="1" i="0" u="none" strike="noStrike" kern="1200" baseline="0" dirty="0">
                <a:solidFill>
                  <a:schemeClr val="tx1"/>
                </a:solidFill>
                <a:latin typeface="+mn-lt"/>
                <a:ea typeface="+mn-ea"/>
                <a:cs typeface="+mn-cs"/>
              </a:rPr>
              <a:t>Shared</a:t>
            </a:r>
            <a:r>
              <a:rPr lang="en-US" sz="1200" b="0" i="0" u="none" strike="noStrike" kern="1200" baseline="0" dirty="0">
                <a:solidFill>
                  <a:schemeClr val="tx1"/>
                </a:solidFill>
                <a:latin typeface="+mn-lt"/>
                <a:ea typeface="+mn-ea"/>
                <a:cs typeface="+mn-cs"/>
              </a:rPr>
              <a:t>. If a transaction </a:t>
            </a:r>
            <a:r>
              <a:rPr lang="en-US" sz="1200" b="0" i="1" u="none" strike="noStrike" kern="1200" baseline="0" dirty="0" err="1">
                <a:solidFill>
                  <a:schemeClr val="tx1"/>
                </a:solidFill>
                <a:latin typeface="+mn-lt"/>
                <a:ea typeface="+mn-ea"/>
                <a:cs typeface="+mn-cs"/>
              </a:rPr>
              <a:t>T</a:t>
            </a:r>
            <a:r>
              <a:rPr lang="en-US" sz="1200" b="0" i="1" u="none" strike="noStrike" kern="1200" baseline="-25000" dirty="0" err="1">
                <a:solidFill>
                  <a:schemeClr val="tx1"/>
                </a:solidFill>
                <a:latin typeface="+mn-lt"/>
                <a:ea typeface="+mn-ea"/>
                <a:cs typeface="+mn-cs"/>
              </a:rPr>
              <a:t>i</a:t>
            </a:r>
            <a:r>
              <a:rPr lang="en-US" sz="1200" b="0" i="1" u="none" strike="noStrike" kern="1200" baseline="0" dirty="0">
                <a:solidFill>
                  <a:schemeClr val="tx1"/>
                </a:solidFill>
                <a:latin typeface="+mn-lt"/>
                <a:ea typeface="+mn-ea"/>
                <a:cs typeface="+mn-cs"/>
              </a:rPr>
              <a:t> </a:t>
            </a:r>
            <a:r>
              <a:rPr lang="en-US" sz="1200" b="0" i="0" u="none" strike="noStrike" kern="1200" baseline="0" dirty="0">
                <a:solidFill>
                  <a:schemeClr val="tx1"/>
                </a:solidFill>
                <a:latin typeface="+mn-lt"/>
                <a:ea typeface="+mn-ea"/>
                <a:cs typeface="+mn-cs"/>
              </a:rPr>
              <a:t>has obtained a </a:t>
            </a:r>
            <a:r>
              <a:rPr lang="en-US" sz="1200" b="1" i="0" u="none" strike="noStrike" kern="1200" baseline="0" dirty="0">
                <a:solidFill>
                  <a:schemeClr val="tx1"/>
                </a:solidFill>
                <a:latin typeface="+mn-lt"/>
                <a:ea typeface="+mn-ea"/>
                <a:cs typeface="+mn-cs"/>
              </a:rPr>
              <a:t>shared-mode lock </a:t>
            </a:r>
            <a:r>
              <a:rPr lang="en-US" sz="1200" b="0" i="0" u="none" strike="noStrike" kern="1200" baseline="0" dirty="0">
                <a:solidFill>
                  <a:schemeClr val="tx1"/>
                </a:solidFill>
                <a:latin typeface="+mn-lt"/>
                <a:ea typeface="+mn-ea"/>
                <a:cs typeface="+mn-cs"/>
              </a:rPr>
              <a:t>(denoted by S) on item </a:t>
            </a:r>
            <a:r>
              <a:rPr lang="en-US" sz="1200" b="0" i="1" u="none" strike="noStrike" kern="1200" baseline="0" dirty="0">
                <a:solidFill>
                  <a:schemeClr val="tx1"/>
                </a:solidFill>
                <a:latin typeface="+mn-lt"/>
                <a:ea typeface="+mn-ea"/>
                <a:cs typeface="+mn-cs"/>
              </a:rPr>
              <a:t>Q</a:t>
            </a:r>
            <a:r>
              <a:rPr lang="en-US" sz="1200" b="0" i="0" u="none" strike="noStrike" kern="1200" baseline="0" dirty="0">
                <a:solidFill>
                  <a:schemeClr val="tx1"/>
                </a:solidFill>
                <a:latin typeface="+mn-lt"/>
                <a:ea typeface="+mn-ea"/>
                <a:cs typeface="+mn-cs"/>
              </a:rPr>
              <a:t>, then </a:t>
            </a:r>
            <a:r>
              <a:rPr lang="en-US" sz="1200" b="0" i="1" u="none" strike="noStrike" kern="1200" baseline="0" dirty="0" err="1">
                <a:solidFill>
                  <a:schemeClr val="tx1"/>
                </a:solidFill>
                <a:latin typeface="+mn-lt"/>
                <a:ea typeface="+mn-ea"/>
                <a:cs typeface="+mn-cs"/>
              </a:rPr>
              <a:t>T</a:t>
            </a:r>
            <a:r>
              <a:rPr lang="en-US" sz="1200" b="0" i="0" u="none" strike="noStrike" kern="1200" baseline="0" dirty="0" err="1">
                <a:solidFill>
                  <a:schemeClr val="tx1"/>
                </a:solidFill>
                <a:latin typeface="+mn-lt"/>
                <a:ea typeface="+mn-ea"/>
                <a:cs typeface="+mn-cs"/>
              </a:rPr>
              <a:t>i</a:t>
            </a:r>
            <a:r>
              <a:rPr lang="en-US" sz="1200" b="0" i="1" u="none" strike="noStrike" kern="1200" baseline="0" dirty="0">
                <a:solidFill>
                  <a:schemeClr val="tx1"/>
                </a:solidFill>
                <a:latin typeface="+mn-lt"/>
                <a:ea typeface="+mn-ea"/>
                <a:cs typeface="+mn-cs"/>
              </a:rPr>
              <a:t> </a:t>
            </a:r>
            <a:r>
              <a:rPr lang="en-US" sz="1200" b="0" i="0" u="none" strike="noStrike" kern="1200" baseline="0" dirty="0">
                <a:solidFill>
                  <a:schemeClr val="tx1"/>
                </a:solidFill>
                <a:latin typeface="+mn-lt"/>
                <a:ea typeface="+mn-ea"/>
                <a:cs typeface="+mn-cs"/>
              </a:rPr>
              <a:t>can read, but cannot write, </a:t>
            </a:r>
            <a:r>
              <a:rPr lang="en-US" sz="1200" b="0" i="1" u="none" strike="noStrike" kern="1200" baseline="0" dirty="0">
                <a:solidFill>
                  <a:schemeClr val="tx1"/>
                </a:solidFill>
                <a:latin typeface="+mn-lt"/>
                <a:ea typeface="+mn-ea"/>
                <a:cs typeface="+mn-cs"/>
              </a:rPr>
              <a:t>Q</a:t>
            </a:r>
            <a:r>
              <a:rPr lang="en-US" sz="1200" b="0" i="0" u="none" strike="noStrike" kern="1200" baseline="0" dirty="0">
                <a:solidFill>
                  <a:schemeClr val="tx1"/>
                </a:solidFill>
                <a:latin typeface="+mn-lt"/>
                <a:ea typeface="+mn-ea"/>
                <a:cs typeface="+mn-cs"/>
              </a:rPr>
              <a:t>.</a:t>
            </a:r>
            <a:endParaRPr lang="en-US" altLang="en-US" dirty="0">
              <a:latin typeface="Times New Roman" panose="02020603050405020304" pitchFamily="18" charset="0"/>
            </a:endParaRPr>
          </a:p>
        </p:txBody>
      </p:sp>
    </p:spTree>
    <p:extLst>
      <p:ext uri="{BB962C8B-B14F-4D97-AF65-F5344CB8AC3E}">
        <p14:creationId xmlns:p14="http://schemas.microsoft.com/office/powerpoint/2010/main" val="38892323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742950" indent="-285750"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pPr marL="0" marR="0" lvl="0" indent="0" algn="r" defTabSz="930275" rtl="0" eaLnBrk="0" fontAlgn="base" latinLnBrk="0" hangingPunct="0">
              <a:lnSpc>
                <a:spcPct val="100000"/>
              </a:lnSpc>
              <a:spcBef>
                <a:spcPct val="0"/>
              </a:spcBef>
              <a:spcAft>
                <a:spcPct val="0"/>
              </a:spcAft>
              <a:buClrTx/>
              <a:buSzTx/>
              <a:buFontTx/>
              <a:buNone/>
              <a:tabLst/>
              <a:defRPr/>
            </a:pPr>
            <a:fld id="{29C0E126-4603-4D7C-819C-11333495F428}" type="slidenum">
              <a:rPr kumimoji="0" lang="en-US" altLang="en-US" sz="1300" b="0" i="0" u="none" strike="noStrike" kern="1200" cap="none" spc="0" normalizeH="0" baseline="0" noProof="0" smtClean="0">
                <a:ln>
                  <a:noFill/>
                </a:ln>
                <a:solidFill>
                  <a:srgbClr val="000000"/>
                </a:solidFill>
                <a:effectLst/>
                <a:uLnTx/>
                <a:uFillTx/>
                <a:latin typeface="Times New Roman" panose="02020603050405020304" pitchFamily="18" charset="0"/>
                <a:ea typeface="ＭＳ Ｐゴシック" panose="020B0600070205080204" pitchFamily="34" charset="-128"/>
                <a:cs typeface="+mn-cs"/>
              </a:rPr>
              <a:pPr marL="0" marR="0" lvl="0" indent="0" algn="r" defTabSz="930275" rtl="0" eaLnBrk="0" fontAlgn="base" latinLnBrk="0" hangingPunct="0">
                <a:lnSpc>
                  <a:spcPct val="100000"/>
                </a:lnSpc>
                <a:spcBef>
                  <a:spcPct val="0"/>
                </a:spcBef>
                <a:spcAft>
                  <a:spcPct val="0"/>
                </a:spcAft>
                <a:buClrTx/>
                <a:buSzTx/>
                <a:buFontTx/>
                <a:buNone/>
                <a:tabLst/>
                <a:defRPr/>
              </a:pPr>
              <a:t>2</a:t>
            </a:fld>
            <a:endParaRPr kumimoji="0" lang="en-US" altLang="en-US" sz="13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02726681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ＭＳ Ｐゴシック" panose="020B0600070205080204" pitchFamily="34" charset="-128"/>
              </a:defRPr>
            </a:lvl1pPr>
            <a:lvl2pPr marL="742950" indent="-285750" defTabSz="879475">
              <a:defRPr sz="1600">
                <a:solidFill>
                  <a:schemeClr val="tx1"/>
                </a:solidFill>
                <a:latin typeface="Helvetica" panose="020B0604020202020204" pitchFamily="34" charset="0"/>
                <a:ea typeface="ＭＳ Ｐゴシック" panose="020B0600070205080204" pitchFamily="34" charset="-128"/>
              </a:defRPr>
            </a:lvl2pPr>
            <a:lvl3pPr marL="1143000" indent="-228600" defTabSz="879475">
              <a:defRPr sz="1600">
                <a:solidFill>
                  <a:schemeClr val="tx1"/>
                </a:solidFill>
                <a:latin typeface="Helvetica" panose="020B0604020202020204" pitchFamily="34" charset="0"/>
                <a:ea typeface="ＭＳ Ｐゴシック" panose="020B0600070205080204" pitchFamily="34" charset="-128"/>
              </a:defRPr>
            </a:lvl3pPr>
            <a:lvl4pPr marL="1600200" indent="-228600" defTabSz="879475">
              <a:defRPr sz="1600">
                <a:solidFill>
                  <a:schemeClr val="tx1"/>
                </a:solidFill>
                <a:latin typeface="Helvetica" panose="020B0604020202020204" pitchFamily="34" charset="0"/>
                <a:ea typeface="ＭＳ Ｐゴシック" panose="020B0600070205080204" pitchFamily="34" charset="-128"/>
              </a:defRPr>
            </a:lvl4pPr>
            <a:lvl5pPr marL="2057400" indent="-228600" defTabSz="879475">
              <a:defRPr sz="1600">
                <a:solidFill>
                  <a:schemeClr val="tx1"/>
                </a:solidFill>
                <a:latin typeface="Helvetica" panose="020B0604020202020204" pitchFamily="34" charset="0"/>
                <a:ea typeface="ＭＳ Ｐゴシック"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B682FCE4-3C72-4FA1-BBAD-900D116380DA}" type="slidenum">
              <a:rPr lang="en-US" altLang="en-US" sz="1200" smtClean="0">
                <a:latin typeface="Times New Roman" panose="02020603050405020304" pitchFamily="18" charset="0"/>
              </a:rPr>
              <a:pPr/>
              <a:t>21</a:t>
            </a:fld>
            <a:endParaRPr lang="en-US" altLang="en-US" sz="1200">
              <a:latin typeface="Times New Roman" panose="02020603050405020304" pitchFamily="18" charset="0"/>
            </a:endParaRPr>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b="0" i="0" u="none" strike="noStrike" kern="1200" baseline="0" dirty="0">
                <a:solidFill>
                  <a:schemeClr val="tx1"/>
                </a:solidFill>
                <a:latin typeface="+mn-lt"/>
                <a:ea typeface="+mn-ea"/>
                <a:cs typeface="+mn-cs"/>
              </a:rPr>
              <a:t>To access a data item, transaction </a:t>
            </a:r>
            <a:r>
              <a:rPr lang="en-US" sz="1200" b="0" i="1" u="none" strike="noStrike" kern="1200" baseline="0" dirty="0" err="1">
                <a:solidFill>
                  <a:schemeClr val="tx1"/>
                </a:solidFill>
                <a:latin typeface="+mn-lt"/>
                <a:ea typeface="+mn-ea"/>
                <a:cs typeface="+mn-cs"/>
              </a:rPr>
              <a:t>Ti</a:t>
            </a:r>
            <a:r>
              <a:rPr lang="en-US" sz="1200" b="0" i="1" u="none" strike="noStrike" kern="1200" baseline="0" dirty="0">
                <a:solidFill>
                  <a:schemeClr val="tx1"/>
                </a:solidFill>
                <a:latin typeface="+mn-lt"/>
                <a:ea typeface="+mn-ea"/>
                <a:cs typeface="+mn-cs"/>
              </a:rPr>
              <a:t> </a:t>
            </a:r>
            <a:r>
              <a:rPr lang="en-US" sz="1200" b="0" i="0" u="none" strike="noStrike" kern="1200" baseline="0" dirty="0">
                <a:solidFill>
                  <a:schemeClr val="tx1"/>
                </a:solidFill>
                <a:latin typeface="+mn-lt"/>
                <a:ea typeface="+mn-ea"/>
                <a:cs typeface="+mn-cs"/>
              </a:rPr>
              <a:t>must first lock that item. If the data item is</a:t>
            </a:r>
          </a:p>
          <a:p>
            <a:r>
              <a:rPr lang="en-US" sz="1200" b="0" i="0" u="none" strike="noStrike" kern="1200" baseline="0" dirty="0">
                <a:solidFill>
                  <a:schemeClr val="tx1"/>
                </a:solidFill>
                <a:latin typeface="+mn-lt"/>
                <a:ea typeface="+mn-ea"/>
                <a:cs typeface="+mn-cs"/>
              </a:rPr>
              <a:t>already locked by another transaction in an incompatible mode, the concurrency control</a:t>
            </a:r>
          </a:p>
          <a:p>
            <a:r>
              <a:rPr lang="en-US" sz="1200" b="0" i="0" u="none" strike="noStrike" kern="1200" baseline="0" dirty="0">
                <a:solidFill>
                  <a:schemeClr val="tx1"/>
                </a:solidFill>
                <a:latin typeface="+mn-lt"/>
                <a:ea typeface="+mn-ea"/>
                <a:cs typeface="+mn-cs"/>
              </a:rPr>
              <a:t>manager will not grant the lock until all incompatible locks held by other</a:t>
            </a:r>
          </a:p>
          <a:p>
            <a:r>
              <a:rPr lang="en-US" sz="1200" b="0" i="0" u="none" strike="noStrike" kern="1200" baseline="0" dirty="0">
                <a:solidFill>
                  <a:schemeClr val="tx1"/>
                </a:solidFill>
                <a:latin typeface="+mn-lt"/>
                <a:ea typeface="+mn-ea"/>
                <a:cs typeface="+mn-cs"/>
              </a:rPr>
              <a:t>transactions have been released. Thus, </a:t>
            </a:r>
            <a:r>
              <a:rPr lang="en-US" sz="1200" b="0" i="1" u="none" strike="noStrike" kern="1200" baseline="0" dirty="0" err="1">
                <a:solidFill>
                  <a:schemeClr val="tx1"/>
                </a:solidFill>
                <a:latin typeface="+mn-lt"/>
                <a:ea typeface="+mn-ea"/>
                <a:cs typeface="+mn-cs"/>
              </a:rPr>
              <a:t>Ti</a:t>
            </a:r>
            <a:r>
              <a:rPr lang="en-US" sz="1200" b="0" i="1" u="none" strike="noStrike" kern="1200" baseline="0" dirty="0">
                <a:solidFill>
                  <a:schemeClr val="tx1"/>
                </a:solidFill>
                <a:latin typeface="+mn-lt"/>
                <a:ea typeface="+mn-ea"/>
                <a:cs typeface="+mn-cs"/>
              </a:rPr>
              <a:t> </a:t>
            </a:r>
            <a:r>
              <a:rPr lang="en-US" sz="1200" b="0" i="0" u="none" strike="noStrike" kern="1200" baseline="0" dirty="0">
                <a:solidFill>
                  <a:schemeClr val="tx1"/>
                </a:solidFill>
                <a:latin typeface="+mn-lt"/>
                <a:ea typeface="+mn-ea"/>
                <a:cs typeface="+mn-cs"/>
              </a:rPr>
              <a:t>is made to </a:t>
            </a:r>
            <a:r>
              <a:rPr lang="en-US" sz="1200" b="1" i="0" u="none" strike="noStrike" kern="1200" baseline="0" dirty="0">
                <a:solidFill>
                  <a:schemeClr val="tx1"/>
                </a:solidFill>
                <a:latin typeface="+mn-lt"/>
                <a:ea typeface="+mn-ea"/>
                <a:cs typeface="+mn-cs"/>
              </a:rPr>
              <a:t>wait </a:t>
            </a:r>
            <a:r>
              <a:rPr lang="en-US" sz="1200" b="0" i="0" u="none" strike="noStrike" kern="1200" baseline="0" dirty="0">
                <a:solidFill>
                  <a:schemeClr val="tx1"/>
                </a:solidFill>
                <a:latin typeface="+mn-lt"/>
                <a:ea typeface="+mn-ea"/>
                <a:cs typeface="+mn-cs"/>
              </a:rPr>
              <a:t>until all incompatible</a:t>
            </a:r>
          </a:p>
          <a:p>
            <a:r>
              <a:rPr lang="en-US" sz="1200" b="0" i="0" u="none" strike="noStrike" kern="1200" baseline="0" dirty="0">
                <a:solidFill>
                  <a:schemeClr val="tx1"/>
                </a:solidFill>
                <a:latin typeface="+mn-lt"/>
                <a:ea typeface="+mn-ea"/>
                <a:cs typeface="+mn-cs"/>
              </a:rPr>
              <a:t>locks held by other transactions have been released.</a:t>
            </a:r>
          </a:p>
          <a:p>
            <a:r>
              <a:rPr lang="en-US" sz="1200" b="0" i="0" u="none" strike="noStrike" kern="1200" baseline="0" dirty="0">
                <a:solidFill>
                  <a:schemeClr val="tx1"/>
                </a:solidFill>
                <a:latin typeface="+mn-lt"/>
                <a:ea typeface="+mn-ea"/>
                <a:cs typeface="+mn-cs"/>
              </a:rPr>
              <a:t>Transaction </a:t>
            </a:r>
            <a:r>
              <a:rPr lang="en-US" sz="1200" b="0" i="1" u="none" strike="noStrike" kern="1200" baseline="0" dirty="0" err="1">
                <a:solidFill>
                  <a:schemeClr val="tx1"/>
                </a:solidFill>
                <a:latin typeface="+mn-lt"/>
                <a:ea typeface="+mn-ea"/>
                <a:cs typeface="+mn-cs"/>
              </a:rPr>
              <a:t>Ti</a:t>
            </a:r>
            <a:r>
              <a:rPr lang="en-US" sz="1200" b="0" i="1" u="none" strike="noStrike" kern="1200" baseline="0" dirty="0">
                <a:solidFill>
                  <a:schemeClr val="tx1"/>
                </a:solidFill>
                <a:latin typeface="+mn-lt"/>
                <a:ea typeface="+mn-ea"/>
                <a:cs typeface="+mn-cs"/>
              </a:rPr>
              <a:t> </a:t>
            </a:r>
            <a:r>
              <a:rPr lang="en-US" sz="1200" b="0" i="0" u="none" strike="noStrike" kern="1200" baseline="0" dirty="0">
                <a:solidFill>
                  <a:schemeClr val="tx1"/>
                </a:solidFill>
                <a:latin typeface="+mn-lt"/>
                <a:ea typeface="+mn-ea"/>
                <a:cs typeface="+mn-cs"/>
              </a:rPr>
              <a:t>may unlock a data item that it had locked at some earlier point.</a:t>
            </a:r>
          </a:p>
          <a:p>
            <a:r>
              <a:rPr lang="en-US" sz="1200" b="0" i="0" u="none" strike="noStrike" kern="1200" baseline="0" dirty="0">
                <a:solidFill>
                  <a:schemeClr val="tx1"/>
                </a:solidFill>
                <a:latin typeface="+mn-lt"/>
                <a:ea typeface="+mn-ea"/>
                <a:cs typeface="+mn-cs"/>
              </a:rPr>
              <a:t>Note that a transaction must hold a lock on a data item as long as it accesses that</a:t>
            </a:r>
          </a:p>
          <a:p>
            <a:r>
              <a:rPr lang="en-US" sz="1200" b="0" i="0" u="none" strike="noStrike" kern="1200" baseline="0" dirty="0">
                <a:solidFill>
                  <a:schemeClr val="tx1"/>
                </a:solidFill>
                <a:latin typeface="+mn-lt"/>
                <a:ea typeface="+mn-ea"/>
                <a:cs typeface="+mn-cs"/>
              </a:rPr>
              <a:t>item. Moreover, it is not necessarily desirable for a transaction to unlock a data</a:t>
            </a:r>
          </a:p>
          <a:p>
            <a:r>
              <a:rPr lang="en-US" sz="1200" b="0" i="0" u="none" strike="noStrike" kern="1200" baseline="0" dirty="0">
                <a:solidFill>
                  <a:schemeClr val="tx1"/>
                </a:solidFill>
                <a:latin typeface="+mn-lt"/>
                <a:ea typeface="+mn-ea"/>
                <a:cs typeface="+mn-cs"/>
              </a:rPr>
              <a:t>item immediately after its final access of that data item, since </a:t>
            </a:r>
            <a:r>
              <a:rPr lang="en-US" sz="1200" b="0" i="0" u="none" strike="noStrike" kern="1200" baseline="0" dirty="0" err="1">
                <a:solidFill>
                  <a:schemeClr val="tx1"/>
                </a:solidFill>
                <a:latin typeface="+mn-lt"/>
                <a:ea typeface="+mn-ea"/>
                <a:cs typeface="+mn-cs"/>
              </a:rPr>
              <a:t>serializability</a:t>
            </a:r>
            <a:r>
              <a:rPr lang="en-US" sz="1200" b="0" i="0" u="none" strike="noStrike" kern="1200" baseline="0" dirty="0">
                <a:solidFill>
                  <a:schemeClr val="tx1"/>
                </a:solidFill>
                <a:latin typeface="+mn-lt"/>
                <a:ea typeface="+mn-ea"/>
                <a:cs typeface="+mn-cs"/>
              </a:rPr>
              <a:t> may</a:t>
            </a:r>
          </a:p>
          <a:p>
            <a:r>
              <a:rPr lang="en-US" sz="1200" b="0" i="0" u="none" strike="noStrike" kern="1200" baseline="0" dirty="0">
                <a:solidFill>
                  <a:schemeClr val="tx1"/>
                </a:solidFill>
                <a:latin typeface="+mn-lt"/>
                <a:ea typeface="+mn-ea"/>
                <a:cs typeface="+mn-cs"/>
              </a:rPr>
              <a:t>not be ensured.</a:t>
            </a:r>
            <a:endParaRPr lang="en-US" altLang="en-US" dirty="0">
              <a:latin typeface="Times New Roman" panose="02020603050405020304" pitchFamily="18" charset="0"/>
            </a:endParaRPr>
          </a:p>
        </p:txBody>
      </p:sp>
    </p:spTree>
    <p:extLst>
      <p:ext uri="{BB962C8B-B14F-4D97-AF65-F5344CB8AC3E}">
        <p14:creationId xmlns:p14="http://schemas.microsoft.com/office/powerpoint/2010/main" val="29853739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ＭＳ Ｐゴシック" panose="020B0600070205080204" pitchFamily="34" charset="-128"/>
              </a:defRPr>
            </a:lvl1pPr>
            <a:lvl2pPr marL="742950" indent="-285750" defTabSz="879475">
              <a:defRPr sz="1600">
                <a:solidFill>
                  <a:schemeClr val="tx1"/>
                </a:solidFill>
                <a:latin typeface="Helvetica" panose="020B0604020202020204" pitchFamily="34" charset="0"/>
                <a:ea typeface="ＭＳ Ｐゴシック" panose="020B0600070205080204" pitchFamily="34" charset="-128"/>
              </a:defRPr>
            </a:lvl2pPr>
            <a:lvl3pPr marL="1143000" indent="-228600" defTabSz="879475">
              <a:defRPr sz="1600">
                <a:solidFill>
                  <a:schemeClr val="tx1"/>
                </a:solidFill>
                <a:latin typeface="Helvetica" panose="020B0604020202020204" pitchFamily="34" charset="0"/>
                <a:ea typeface="ＭＳ Ｐゴシック" panose="020B0600070205080204" pitchFamily="34" charset="-128"/>
              </a:defRPr>
            </a:lvl3pPr>
            <a:lvl4pPr marL="1600200" indent="-228600" defTabSz="879475">
              <a:defRPr sz="1600">
                <a:solidFill>
                  <a:schemeClr val="tx1"/>
                </a:solidFill>
                <a:latin typeface="Helvetica" panose="020B0604020202020204" pitchFamily="34" charset="0"/>
                <a:ea typeface="ＭＳ Ｐゴシック" panose="020B0600070205080204" pitchFamily="34" charset="-128"/>
              </a:defRPr>
            </a:lvl4pPr>
            <a:lvl5pPr marL="2057400" indent="-228600" defTabSz="879475">
              <a:defRPr sz="1600">
                <a:solidFill>
                  <a:schemeClr val="tx1"/>
                </a:solidFill>
                <a:latin typeface="Helvetica" panose="020B0604020202020204" pitchFamily="34" charset="0"/>
                <a:ea typeface="ＭＳ Ｐゴシック"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6D160D66-9B84-4005-8F53-8ED0D517E52D}" type="slidenum">
              <a:rPr lang="en-US" altLang="en-US" sz="1200" smtClean="0">
                <a:latin typeface="Times New Roman" panose="02020603050405020304" pitchFamily="18" charset="0"/>
              </a:rPr>
              <a:pPr/>
              <a:t>22</a:t>
            </a:fld>
            <a:endParaRPr lang="en-US" altLang="en-US" sz="1200">
              <a:latin typeface="Times New Roman" panose="02020603050405020304" pitchFamily="18" charset="0"/>
            </a:endParaRPr>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Times New Roman" panose="02020603050405020304" pitchFamily="18" charset="0"/>
              </a:rPr>
              <a:t>Suppose that the values of accounts </a:t>
            </a:r>
            <a:r>
              <a:rPr lang="en-US" altLang="en-US" i="1">
                <a:latin typeface="Times New Roman" panose="02020603050405020304" pitchFamily="18" charset="0"/>
              </a:rPr>
              <a:t>A </a:t>
            </a:r>
            <a:r>
              <a:rPr lang="en-US" altLang="en-US">
                <a:latin typeface="Times New Roman" panose="02020603050405020304" pitchFamily="18" charset="0"/>
              </a:rPr>
              <a:t>and </a:t>
            </a:r>
            <a:r>
              <a:rPr lang="en-US" altLang="en-US" i="1">
                <a:latin typeface="Times New Roman" panose="02020603050405020304" pitchFamily="18" charset="0"/>
              </a:rPr>
              <a:t>B </a:t>
            </a:r>
            <a:r>
              <a:rPr lang="en-US" altLang="en-US">
                <a:latin typeface="Times New Roman" panose="02020603050405020304" pitchFamily="18" charset="0"/>
              </a:rPr>
              <a:t>are $100 and $200, respectively.</a:t>
            </a:r>
          </a:p>
          <a:p>
            <a:r>
              <a:rPr lang="en-US" altLang="en-US">
                <a:latin typeface="Times New Roman" panose="02020603050405020304" pitchFamily="18" charset="0"/>
              </a:rPr>
              <a:t>If these two transactions are executed serially, either in the order </a:t>
            </a:r>
            <a:r>
              <a:rPr lang="en-US" altLang="en-US" i="1">
                <a:latin typeface="Times New Roman" panose="02020603050405020304" pitchFamily="18" charset="0"/>
              </a:rPr>
              <a:t>T</a:t>
            </a:r>
            <a:r>
              <a:rPr lang="en-US" altLang="en-US">
                <a:latin typeface="Times New Roman" panose="02020603050405020304" pitchFamily="18" charset="0"/>
              </a:rPr>
              <a:t>1, </a:t>
            </a:r>
            <a:r>
              <a:rPr lang="en-US" altLang="en-US" i="1">
                <a:latin typeface="Times New Roman" panose="02020603050405020304" pitchFamily="18" charset="0"/>
              </a:rPr>
              <a:t>T</a:t>
            </a:r>
            <a:r>
              <a:rPr lang="en-US" altLang="en-US">
                <a:latin typeface="Times New Roman" panose="02020603050405020304" pitchFamily="18" charset="0"/>
              </a:rPr>
              <a:t>2 or the</a:t>
            </a:r>
          </a:p>
          <a:p>
            <a:r>
              <a:rPr lang="en-US" altLang="en-US">
                <a:latin typeface="Times New Roman" panose="02020603050405020304" pitchFamily="18" charset="0"/>
              </a:rPr>
              <a:t>order </a:t>
            </a:r>
            <a:r>
              <a:rPr lang="en-US" altLang="en-US" i="1">
                <a:latin typeface="Times New Roman" panose="02020603050405020304" pitchFamily="18" charset="0"/>
              </a:rPr>
              <a:t>T</a:t>
            </a:r>
            <a:r>
              <a:rPr lang="en-US" altLang="en-US">
                <a:latin typeface="Times New Roman" panose="02020603050405020304" pitchFamily="18" charset="0"/>
              </a:rPr>
              <a:t>2, </a:t>
            </a:r>
            <a:r>
              <a:rPr lang="en-US" altLang="en-US" i="1">
                <a:latin typeface="Times New Roman" panose="02020603050405020304" pitchFamily="18" charset="0"/>
              </a:rPr>
              <a:t>T</a:t>
            </a:r>
            <a:r>
              <a:rPr lang="en-US" altLang="en-US">
                <a:latin typeface="Times New Roman" panose="02020603050405020304" pitchFamily="18" charset="0"/>
              </a:rPr>
              <a:t>1, then transaction </a:t>
            </a:r>
            <a:r>
              <a:rPr lang="en-US" altLang="en-US" i="1">
                <a:latin typeface="Times New Roman" panose="02020603050405020304" pitchFamily="18" charset="0"/>
              </a:rPr>
              <a:t>T</a:t>
            </a:r>
            <a:r>
              <a:rPr lang="en-US" altLang="en-US">
                <a:latin typeface="Times New Roman" panose="02020603050405020304" pitchFamily="18" charset="0"/>
              </a:rPr>
              <a:t>2 will display the value $300. </a:t>
            </a:r>
          </a:p>
          <a:p>
            <a:endParaRPr lang="en-US" altLang="en-US">
              <a:latin typeface="Times New Roman" panose="02020603050405020304" pitchFamily="18" charset="0"/>
            </a:endParaRPr>
          </a:p>
          <a:p>
            <a:r>
              <a:rPr lang="en-US" altLang="en-US">
                <a:latin typeface="Times New Roman" panose="02020603050405020304" pitchFamily="18" charset="0"/>
              </a:rPr>
              <a:t>But if executed concurrently as in next slide , consistency not preserved ,because A+B displays $300</a:t>
            </a:r>
          </a:p>
        </p:txBody>
      </p:sp>
    </p:spTree>
    <p:extLst>
      <p:ext uri="{BB962C8B-B14F-4D97-AF65-F5344CB8AC3E}">
        <p14:creationId xmlns:p14="http://schemas.microsoft.com/office/powerpoint/2010/main" val="245402071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a:ln/>
        </p:spPr>
      </p:sp>
      <p:sp>
        <p:nvSpPr>
          <p:cNvPr id="276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Times New Roman" panose="02020603050405020304" pitchFamily="18" charset="0"/>
              </a:rPr>
              <a:t>The reason for this mistake is that the</a:t>
            </a:r>
          </a:p>
          <a:p>
            <a:r>
              <a:rPr lang="en-US" altLang="en-US" dirty="0">
                <a:latin typeface="Times New Roman" panose="02020603050405020304" pitchFamily="18" charset="0"/>
              </a:rPr>
              <a:t>transaction </a:t>
            </a:r>
            <a:r>
              <a:rPr lang="en-US" altLang="en-US" b="1" i="1" dirty="0">
                <a:latin typeface="Times New Roman" panose="02020603050405020304" pitchFamily="18" charset="0"/>
              </a:rPr>
              <a:t>T</a:t>
            </a:r>
            <a:r>
              <a:rPr lang="en-US" altLang="en-US" b="1" dirty="0">
                <a:latin typeface="Times New Roman" panose="02020603050405020304" pitchFamily="18" charset="0"/>
              </a:rPr>
              <a:t>1 unlocked data item </a:t>
            </a:r>
            <a:r>
              <a:rPr lang="en-US" altLang="en-US" b="1" i="1" dirty="0">
                <a:latin typeface="Times New Roman" panose="02020603050405020304" pitchFamily="18" charset="0"/>
              </a:rPr>
              <a:t>B </a:t>
            </a:r>
            <a:r>
              <a:rPr lang="en-US" altLang="en-US" b="1" dirty="0">
                <a:latin typeface="Times New Roman" panose="02020603050405020304" pitchFamily="18" charset="0"/>
              </a:rPr>
              <a:t>too early</a:t>
            </a:r>
            <a:r>
              <a:rPr lang="en-US" altLang="en-US" dirty="0">
                <a:latin typeface="Times New Roman" panose="02020603050405020304" pitchFamily="18" charset="0"/>
              </a:rPr>
              <a:t>, as a result of which </a:t>
            </a:r>
            <a:r>
              <a:rPr lang="en-US" altLang="en-US" i="1" dirty="0">
                <a:latin typeface="Times New Roman" panose="02020603050405020304" pitchFamily="18" charset="0"/>
              </a:rPr>
              <a:t>T</a:t>
            </a:r>
            <a:r>
              <a:rPr lang="en-US" altLang="en-US" dirty="0">
                <a:latin typeface="Times New Roman" panose="02020603050405020304" pitchFamily="18" charset="0"/>
              </a:rPr>
              <a:t>2 saw an inconsistent state.</a:t>
            </a:r>
          </a:p>
        </p:txBody>
      </p:sp>
      <p:sp>
        <p:nvSpPr>
          <p:cNvPr id="276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ＭＳ Ｐゴシック" panose="020B0600070205080204" pitchFamily="34" charset="-128"/>
              </a:defRPr>
            </a:lvl1pPr>
            <a:lvl2pPr marL="742950" indent="-285750" defTabSz="879475">
              <a:defRPr sz="1600">
                <a:solidFill>
                  <a:schemeClr val="tx1"/>
                </a:solidFill>
                <a:latin typeface="Helvetica" panose="020B0604020202020204" pitchFamily="34" charset="0"/>
                <a:ea typeface="ＭＳ Ｐゴシック" panose="020B0600070205080204" pitchFamily="34" charset="-128"/>
              </a:defRPr>
            </a:lvl2pPr>
            <a:lvl3pPr marL="1143000" indent="-228600" defTabSz="879475">
              <a:defRPr sz="1600">
                <a:solidFill>
                  <a:schemeClr val="tx1"/>
                </a:solidFill>
                <a:latin typeface="Helvetica" panose="020B0604020202020204" pitchFamily="34" charset="0"/>
                <a:ea typeface="ＭＳ Ｐゴシック" panose="020B0600070205080204" pitchFamily="34" charset="-128"/>
              </a:defRPr>
            </a:lvl3pPr>
            <a:lvl4pPr marL="1600200" indent="-228600" defTabSz="879475">
              <a:defRPr sz="1600">
                <a:solidFill>
                  <a:schemeClr val="tx1"/>
                </a:solidFill>
                <a:latin typeface="Helvetica" panose="020B0604020202020204" pitchFamily="34" charset="0"/>
                <a:ea typeface="ＭＳ Ｐゴシック" panose="020B0600070205080204" pitchFamily="34" charset="-128"/>
              </a:defRPr>
            </a:lvl4pPr>
            <a:lvl5pPr marL="2057400" indent="-228600" defTabSz="879475">
              <a:defRPr sz="1600">
                <a:solidFill>
                  <a:schemeClr val="tx1"/>
                </a:solidFill>
                <a:latin typeface="Helvetica" panose="020B0604020202020204" pitchFamily="34" charset="0"/>
                <a:ea typeface="ＭＳ Ｐゴシック"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5A16422D-7E88-414A-85DA-51861AECA076}" type="slidenum">
              <a:rPr lang="en-US" altLang="en-US" sz="1200" smtClean="0">
                <a:latin typeface="Times New Roman" panose="02020603050405020304" pitchFamily="18" charset="0"/>
              </a:rPr>
              <a:pPr/>
              <a:t>23</a:t>
            </a:fld>
            <a:endParaRPr lang="en-US" altLang="en-US" sz="1200">
              <a:latin typeface="Times New Roman" panose="02020603050405020304" pitchFamily="18" charset="0"/>
            </a:endParaRPr>
          </a:p>
        </p:txBody>
      </p:sp>
    </p:spTree>
    <p:extLst>
      <p:ext uri="{BB962C8B-B14F-4D97-AF65-F5344CB8AC3E}">
        <p14:creationId xmlns:p14="http://schemas.microsoft.com/office/powerpoint/2010/main" val="23950042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ＭＳ Ｐゴシック" panose="020B0600070205080204" pitchFamily="34" charset="-128"/>
              </a:defRPr>
            </a:lvl1pPr>
            <a:lvl2pPr marL="742950" indent="-285750" defTabSz="879475">
              <a:defRPr sz="1600">
                <a:solidFill>
                  <a:schemeClr val="tx1"/>
                </a:solidFill>
                <a:latin typeface="Helvetica" panose="020B0604020202020204" pitchFamily="34" charset="0"/>
                <a:ea typeface="ＭＳ Ｐゴシック" panose="020B0600070205080204" pitchFamily="34" charset="-128"/>
              </a:defRPr>
            </a:lvl2pPr>
            <a:lvl3pPr marL="1143000" indent="-228600" defTabSz="879475">
              <a:defRPr sz="1600">
                <a:solidFill>
                  <a:schemeClr val="tx1"/>
                </a:solidFill>
                <a:latin typeface="Helvetica" panose="020B0604020202020204" pitchFamily="34" charset="0"/>
                <a:ea typeface="ＭＳ Ｐゴシック" panose="020B0600070205080204" pitchFamily="34" charset="-128"/>
              </a:defRPr>
            </a:lvl3pPr>
            <a:lvl4pPr marL="1600200" indent="-228600" defTabSz="879475">
              <a:defRPr sz="1600">
                <a:solidFill>
                  <a:schemeClr val="tx1"/>
                </a:solidFill>
                <a:latin typeface="Helvetica" panose="020B0604020202020204" pitchFamily="34" charset="0"/>
                <a:ea typeface="ＭＳ Ｐゴシック" panose="020B0600070205080204" pitchFamily="34" charset="-128"/>
              </a:defRPr>
            </a:lvl4pPr>
            <a:lvl5pPr marL="2057400" indent="-228600" defTabSz="879475">
              <a:defRPr sz="1600">
                <a:solidFill>
                  <a:schemeClr val="tx1"/>
                </a:solidFill>
                <a:latin typeface="Helvetica" panose="020B0604020202020204" pitchFamily="34" charset="0"/>
                <a:ea typeface="ＭＳ Ｐゴシック"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6ECB03E2-DA40-4AE9-ABCD-342287ADDCFC}" type="slidenum">
              <a:rPr lang="en-US" altLang="en-US" sz="1200" smtClean="0">
                <a:latin typeface="Times New Roman" panose="02020603050405020304" pitchFamily="18" charset="0"/>
              </a:rPr>
              <a:pPr/>
              <a:t>24</a:t>
            </a:fld>
            <a:endParaRPr lang="en-US" altLang="en-US" sz="1200">
              <a:latin typeface="Times New Roman" panose="02020603050405020304" pitchFamily="18" charset="0"/>
            </a:endParaRPr>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Times New Roman" panose="02020603050405020304" pitchFamily="18" charset="0"/>
              </a:rPr>
              <a:t>Consider the partial schedule above for </a:t>
            </a:r>
            <a:r>
              <a:rPr lang="en-US" altLang="en-US" i="1">
                <a:latin typeface="Times New Roman" panose="02020603050405020304" pitchFamily="18" charset="0"/>
              </a:rPr>
              <a:t>T</a:t>
            </a:r>
            <a:r>
              <a:rPr lang="en-US" altLang="en-US">
                <a:latin typeface="Times New Roman" panose="02020603050405020304" pitchFamily="18" charset="0"/>
              </a:rPr>
              <a:t>3 and </a:t>
            </a:r>
            <a:r>
              <a:rPr lang="en-US" altLang="en-US" i="1">
                <a:latin typeface="Times New Roman" panose="02020603050405020304" pitchFamily="18" charset="0"/>
              </a:rPr>
              <a:t>T</a:t>
            </a:r>
            <a:r>
              <a:rPr lang="en-US" altLang="en-US">
                <a:latin typeface="Times New Roman" panose="02020603050405020304" pitchFamily="18" charset="0"/>
              </a:rPr>
              <a:t>4. Since </a:t>
            </a:r>
            <a:r>
              <a:rPr lang="en-US" altLang="en-US" i="1">
                <a:latin typeface="Times New Roman" panose="02020603050405020304" pitchFamily="18" charset="0"/>
              </a:rPr>
              <a:t>T</a:t>
            </a:r>
            <a:r>
              <a:rPr lang="en-US" altLang="en-US">
                <a:latin typeface="Times New Roman" panose="02020603050405020304" pitchFamily="18" charset="0"/>
              </a:rPr>
              <a:t>3 is holding an exclusive mode</a:t>
            </a:r>
          </a:p>
          <a:p>
            <a:r>
              <a:rPr lang="en-US" altLang="en-US">
                <a:latin typeface="Times New Roman" panose="02020603050405020304" pitchFamily="18" charset="0"/>
              </a:rPr>
              <a:t>lock on </a:t>
            </a:r>
            <a:r>
              <a:rPr lang="en-US" altLang="en-US" i="1">
                <a:latin typeface="Times New Roman" panose="02020603050405020304" pitchFamily="18" charset="0"/>
              </a:rPr>
              <a:t>B </a:t>
            </a:r>
            <a:r>
              <a:rPr lang="en-US" altLang="en-US">
                <a:latin typeface="Times New Roman" panose="02020603050405020304" pitchFamily="18" charset="0"/>
              </a:rPr>
              <a:t>and </a:t>
            </a:r>
            <a:r>
              <a:rPr lang="en-US" altLang="en-US" i="1">
                <a:latin typeface="Times New Roman" panose="02020603050405020304" pitchFamily="18" charset="0"/>
              </a:rPr>
              <a:t>T</a:t>
            </a:r>
            <a:r>
              <a:rPr lang="en-US" altLang="en-US">
                <a:latin typeface="Times New Roman" panose="02020603050405020304" pitchFamily="18" charset="0"/>
              </a:rPr>
              <a:t>4 is requesting a shared-mode lock on </a:t>
            </a:r>
            <a:r>
              <a:rPr lang="en-US" altLang="en-US" i="1">
                <a:latin typeface="Times New Roman" panose="02020603050405020304" pitchFamily="18" charset="0"/>
              </a:rPr>
              <a:t>B</a:t>
            </a:r>
            <a:r>
              <a:rPr lang="en-US" altLang="en-US">
                <a:latin typeface="Times New Roman" panose="02020603050405020304" pitchFamily="18" charset="0"/>
              </a:rPr>
              <a:t>, </a:t>
            </a:r>
            <a:r>
              <a:rPr lang="en-US" altLang="en-US" i="1">
                <a:latin typeface="Times New Roman" panose="02020603050405020304" pitchFamily="18" charset="0"/>
              </a:rPr>
              <a:t>T</a:t>
            </a:r>
            <a:r>
              <a:rPr lang="en-US" altLang="en-US">
                <a:latin typeface="Times New Roman" panose="02020603050405020304" pitchFamily="18" charset="0"/>
              </a:rPr>
              <a:t>4 is waiting for</a:t>
            </a:r>
          </a:p>
          <a:p>
            <a:r>
              <a:rPr lang="en-US" altLang="en-US" i="1">
                <a:latin typeface="Times New Roman" panose="02020603050405020304" pitchFamily="18" charset="0"/>
              </a:rPr>
              <a:t>T</a:t>
            </a:r>
            <a:r>
              <a:rPr lang="en-US" altLang="en-US">
                <a:latin typeface="Times New Roman" panose="02020603050405020304" pitchFamily="18" charset="0"/>
              </a:rPr>
              <a:t>3 to unlock </a:t>
            </a:r>
            <a:r>
              <a:rPr lang="en-US" altLang="en-US" i="1">
                <a:latin typeface="Times New Roman" panose="02020603050405020304" pitchFamily="18" charset="0"/>
              </a:rPr>
              <a:t>B</a:t>
            </a:r>
            <a:r>
              <a:rPr lang="en-US" altLang="en-US">
                <a:latin typeface="Times New Roman" panose="02020603050405020304" pitchFamily="18" charset="0"/>
              </a:rPr>
              <a:t>. Similarly, since </a:t>
            </a:r>
            <a:r>
              <a:rPr lang="en-US" altLang="en-US" i="1">
                <a:latin typeface="Times New Roman" panose="02020603050405020304" pitchFamily="18" charset="0"/>
              </a:rPr>
              <a:t>T</a:t>
            </a:r>
            <a:r>
              <a:rPr lang="en-US" altLang="en-US">
                <a:latin typeface="Times New Roman" panose="02020603050405020304" pitchFamily="18" charset="0"/>
              </a:rPr>
              <a:t>4 is holding a shared-mode lock on </a:t>
            </a:r>
            <a:r>
              <a:rPr lang="en-US" altLang="en-US" i="1">
                <a:latin typeface="Times New Roman" panose="02020603050405020304" pitchFamily="18" charset="0"/>
              </a:rPr>
              <a:t>A </a:t>
            </a:r>
            <a:r>
              <a:rPr lang="en-US" altLang="en-US">
                <a:latin typeface="Times New Roman" panose="02020603050405020304" pitchFamily="18" charset="0"/>
              </a:rPr>
              <a:t>and </a:t>
            </a:r>
            <a:r>
              <a:rPr lang="en-US" altLang="en-US" i="1">
                <a:latin typeface="Times New Roman" panose="02020603050405020304" pitchFamily="18" charset="0"/>
              </a:rPr>
              <a:t>T</a:t>
            </a:r>
            <a:r>
              <a:rPr lang="en-US" altLang="en-US">
                <a:latin typeface="Times New Roman" panose="02020603050405020304" pitchFamily="18" charset="0"/>
              </a:rPr>
              <a:t>3 is</a:t>
            </a:r>
          </a:p>
          <a:p>
            <a:r>
              <a:rPr lang="en-US" altLang="en-US">
                <a:latin typeface="Times New Roman" panose="02020603050405020304" pitchFamily="18" charset="0"/>
              </a:rPr>
              <a:t>requesting an exclusive-mode lock on </a:t>
            </a:r>
            <a:r>
              <a:rPr lang="en-US" altLang="en-US" i="1">
                <a:latin typeface="Times New Roman" panose="02020603050405020304" pitchFamily="18" charset="0"/>
              </a:rPr>
              <a:t>A</a:t>
            </a:r>
            <a:r>
              <a:rPr lang="en-US" altLang="en-US">
                <a:latin typeface="Times New Roman" panose="02020603050405020304" pitchFamily="18" charset="0"/>
              </a:rPr>
              <a:t>, </a:t>
            </a:r>
            <a:r>
              <a:rPr lang="en-US" altLang="en-US" i="1">
                <a:latin typeface="Times New Roman" panose="02020603050405020304" pitchFamily="18" charset="0"/>
              </a:rPr>
              <a:t>T</a:t>
            </a:r>
            <a:r>
              <a:rPr lang="en-US" altLang="en-US">
                <a:latin typeface="Times New Roman" panose="02020603050405020304" pitchFamily="18" charset="0"/>
              </a:rPr>
              <a:t>3 is waiting for </a:t>
            </a:r>
            <a:r>
              <a:rPr lang="en-US" altLang="en-US" i="1">
                <a:latin typeface="Times New Roman" panose="02020603050405020304" pitchFamily="18" charset="0"/>
              </a:rPr>
              <a:t>T</a:t>
            </a:r>
            <a:r>
              <a:rPr lang="en-US" altLang="en-US">
                <a:latin typeface="Times New Roman" panose="02020603050405020304" pitchFamily="18" charset="0"/>
              </a:rPr>
              <a:t>4 to unlock </a:t>
            </a:r>
            <a:r>
              <a:rPr lang="en-US" altLang="en-US" i="1">
                <a:latin typeface="Times New Roman" panose="02020603050405020304" pitchFamily="18" charset="0"/>
              </a:rPr>
              <a:t>A</a:t>
            </a:r>
            <a:r>
              <a:rPr lang="en-US" altLang="en-US">
                <a:latin typeface="Times New Roman" panose="02020603050405020304" pitchFamily="18" charset="0"/>
              </a:rPr>
              <a:t>. Thus, we</a:t>
            </a:r>
          </a:p>
          <a:p>
            <a:r>
              <a:rPr lang="en-US" altLang="en-US">
                <a:latin typeface="Times New Roman" panose="02020603050405020304" pitchFamily="18" charset="0"/>
              </a:rPr>
              <a:t>have arrived at a state where neither of these transactions can ever proceed with</a:t>
            </a:r>
          </a:p>
          <a:p>
            <a:r>
              <a:rPr lang="en-US" altLang="en-US">
                <a:latin typeface="Times New Roman" panose="02020603050405020304" pitchFamily="18" charset="0"/>
              </a:rPr>
              <a:t>its normal execution. This situation is called </a:t>
            </a:r>
            <a:r>
              <a:rPr lang="en-US" altLang="en-US" b="1">
                <a:latin typeface="Times New Roman" panose="02020603050405020304" pitchFamily="18" charset="0"/>
              </a:rPr>
              <a:t>deadlock</a:t>
            </a:r>
            <a:r>
              <a:rPr lang="en-US" altLang="en-US">
                <a:latin typeface="Times New Roman" panose="02020603050405020304" pitchFamily="18" charset="0"/>
              </a:rPr>
              <a:t>. When deadlock occurs, the</a:t>
            </a:r>
          </a:p>
          <a:p>
            <a:r>
              <a:rPr lang="en-US" altLang="en-US">
                <a:latin typeface="Times New Roman" panose="02020603050405020304" pitchFamily="18" charset="0"/>
              </a:rPr>
              <a:t>system must roll back one of the two transactions. Once a transaction has been</a:t>
            </a:r>
          </a:p>
          <a:p>
            <a:r>
              <a:rPr lang="en-US" altLang="en-US">
                <a:latin typeface="Times New Roman" panose="02020603050405020304" pitchFamily="18" charset="0"/>
              </a:rPr>
              <a:t>rolled back, the data items that were locked by that transaction are unlocked.</a:t>
            </a:r>
          </a:p>
          <a:p>
            <a:r>
              <a:rPr lang="en-US" altLang="en-US">
                <a:latin typeface="Times New Roman" panose="02020603050405020304" pitchFamily="18" charset="0"/>
              </a:rPr>
              <a:t>These data items are then available to the other transaction, which can continue</a:t>
            </a:r>
          </a:p>
          <a:p>
            <a:r>
              <a:rPr lang="en-US" altLang="en-US">
                <a:latin typeface="Times New Roman" panose="02020603050405020304" pitchFamily="18" charset="0"/>
              </a:rPr>
              <a:t>with its execution.</a:t>
            </a:r>
          </a:p>
        </p:txBody>
      </p:sp>
    </p:spTree>
    <p:extLst>
      <p:ext uri="{BB962C8B-B14F-4D97-AF65-F5344CB8AC3E}">
        <p14:creationId xmlns:p14="http://schemas.microsoft.com/office/powerpoint/2010/main" val="8718191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a:ln/>
        </p:spPr>
      </p:sp>
      <p:sp>
        <p:nvSpPr>
          <p:cNvPr id="317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Times New Roman" panose="02020603050405020304" pitchFamily="18" charset="0"/>
              </a:rPr>
              <a:t>Which one to Choose ? Allowing</a:t>
            </a:r>
            <a:r>
              <a:rPr lang="en-US" altLang="en-US" baseline="0" dirty="0">
                <a:latin typeface="Times New Roman" panose="02020603050405020304" pitchFamily="18" charset="0"/>
              </a:rPr>
              <a:t> Dead lock (i.e. </a:t>
            </a:r>
            <a:r>
              <a:rPr lang="en-US" altLang="en-US" dirty="0">
                <a:latin typeface="Times New Roman" panose="02020603050405020304" pitchFamily="18" charset="0"/>
              </a:rPr>
              <a:t>(if Locking used) </a:t>
            </a:r>
            <a:r>
              <a:rPr lang="en-US" altLang="en-US" baseline="0" dirty="0">
                <a:latin typeface="Times New Roman" panose="02020603050405020304" pitchFamily="18" charset="0"/>
              </a:rPr>
              <a:t>or Getting into Inconsistent state (i.e. </a:t>
            </a:r>
            <a:r>
              <a:rPr lang="en-US" altLang="en-US" dirty="0">
                <a:latin typeface="Times New Roman" panose="02020603050405020304" pitchFamily="18" charset="0"/>
              </a:rPr>
              <a:t>(if Locking NOT used) ).</a:t>
            </a:r>
          </a:p>
          <a:p>
            <a:r>
              <a:rPr lang="en-US" altLang="en-US" dirty="0">
                <a:latin typeface="Times New Roman" panose="02020603050405020304" pitchFamily="18" charset="0"/>
              </a:rPr>
              <a:t>We have methods to handle dead</a:t>
            </a:r>
            <a:r>
              <a:rPr lang="en-US" altLang="en-US" baseline="0" dirty="0">
                <a:latin typeface="Times New Roman" panose="02020603050405020304" pitchFamily="18" charset="0"/>
              </a:rPr>
              <a:t> lock (one way is to Roll back transaction causing deadlock), but no method for for inconsistent state.</a:t>
            </a:r>
            <a:endParaRPr lang="en-US" altLang="en-US" dirty="0">
              <a:latin typeface="Times New Roman" panose="02020603050405020304" pitchFamily="18" charset="0"/>
            </a:endParaRPr>
          </a:p>
        </p:txBody>
      </p:sp>
      <p:sp>
        <p:nvSpPr>
          <p:cNvPr id="317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ＭＳ Ｐゴシック" panose="020B0600070205080204" pitchFamily="34" charset="-128"/>
              </a:defRPr>
            </a:lvl1pPr>
            <a:lvl2pPr marL="742950" indent="-285750" defTabSz="879475">
              <a:defRPr sz="1600">
                <a:solidFill>
                  <a:schemeClr val="tx1"/>
                </a:solidFill>
                <a:latin typeface="Helvetica" panose="020B0604020202020204" pitchFamily="34" charset="0"/>
                <a:ea typeface="ＭＳ Ｐゴシック" panose="020B0600070205080204" pitchFamily="34" charset="-128"/>
              </a:defRPr>
            </a:lvl2pPr>
            <a:lvl3pPr marL="1143000" indent="-228600" defTabSz="879475">
              <a:defRPr sz="1600">
                <a:solidFill>
                  <a:schemeClr val="tx1"/>
                </a:solidFill>
                <a:latin typeface="Helvetica" panose="020B0604020202020204" pitchFamily="34" charset="0"/>
                <a:ea typeface="ＭＳ Ｐゴシック" panose="020B0600070205080204" pitchFamily="34" charset="-128"/>
              </a:defRPr>
            </a:lvl3pPr>
            <a:lvl4pPr marL="1600200" indent="-228600" defTabSz="879475">
              <a:defRPr sz="1600">
                <a:solidFill>
                  <a:schemeClr val="tx1"/>
                </a:solidFill>
                <a:latin typeface="Helvetica" panose="020B0604020202020204" pitchFamily="34" charset="0"/>
                <a:ea typeface="ＭＳ Ｐゴシック" panose="020B0600070205080204" pitchFamily="34" charset="-128"/>
              </a:defRPr>
            </a:lvl4pPr>
            <a:lvl5pPr marL="2057400" indent="-228600" defTabSz="879475">
              <a:defRPr sz="1600">
                <a:solidFill>
                  <a:schemeClr val="tx1"/>
                </a:solidFill>
                <a:latin typeface="Helvetica" panose="020B0604020202020204" pitchFamily="34" charset="0"/>
                <a:ea typeface="ＭＳ Ｐゴシック"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A2CC4CFB-C36B-4833-9F9E-8E25FFFA7255}" type="slidenum">
              <a:rPr lang="en-US" altLang="en-US" sz="1200" smtClean="0">
                <a:latin typeface="Times New Roman" panose="02020603050405020304" pitchFamily="18" charset="0"/>
              </a:rPr>
              <a:pPr/>
              <a:t>25</a:t>
            </a:fld>
            <a:endParaRPr lang="en-US" altLang="en-US" sz="1200">
              <a:latin typeface="Times New Roman" panose="02020603050405020304" pitchFamily="18" charset="0"/>
            </a:endParaRPr>
          </a:p>
        </p:txBody>
      </p:sp>
    </p:spTree>
    <p:extLst>
      <p:ext uri="{BB962C8B-B14F-4D97-AF65-F5344CB8AC3E}">
        <p14:creationId xmlns:p14="http://schemas.microsoft.com/office/powerpoint/2010/main" val="400373741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ＭＳ Ｐゴシック" panose="020B0600070205080204" pitchFamily="34" charset="-128"/>
              </a:defRPr>
            </a:lvl1pPr>
            <a:lvl2pPr marL="742950" indent="-285750" defTabSz="879475">
              <a:defRPr sz="1600">
                <a:solidFill>
                  <a:schemeClr val="tx1"/>
                </a:solidFill>
                <a:latin typeface="Helvetica" panose="020B0604020202020204" pitchFamily="34" charset="0"/>
                <a:ea typeface="ＭＳ Ｐゴシック" panose="020B0600070205080204" pitchFamily="34" charset="-128"/>
              </a:defRPr>
            </a:lvl2pPr>
            <a:lvl3pPr marL="1143000" indent="-228600" defTabSz="879475">
              <a:defRPr sz="1600">
                <a:solidFill>
                  <a:schemeClr val="tx1"/>
                </a:solidFill>
                <a:latin typeface="Helvetica" panose="020B0604020202020204" pitchFamily="34" charset="0"/>
                <a:ea typeface="ＭＳ Ｐゴシック" panose="020B0600070205080204" pitchFamily="34" charset="-128"/>
              </a:defRPr>
            </a:lvl3pPr>
            <a:lvl4pPr marL="1600200" indent="-228600" defTabSz="879475">
              <a:defRPr sz="1600">
                <a:solidFill>
                  <a:schemeClr val="tx1"/>
                </a:solidFill>
                <a:latin typeface="Helvetica" panose="020B0604020202020204" pitchFamily="34" charset="0"/>
                <a:ea typeface="ＭＳ Ｐゴシック" panose="020B0600070205080204" pitchFamily="34" charset="-128"/>
              </a:defRPr>
            </a:lvl4pPr>
            <a:lvl5pPr marL="2057400" indent="-228600" defTabSz="879475">
              <a:defRPr sz="1600">
                <a:solidFill>
                  <a:schemeClr val="tx1"/>
                </a:solidFill>
                <a:latin typeface="Helvetica" panose="020B0604020202020204" pitchFamily="34" charset="0"/>
                <a:ea typeface="ＭＳ Ｐゴシック"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99C1BADB-5C05-4DA7-A44F-62C0A3D0F8C1}" type="slidenum">
              <a:rPr lang="en-US" altLang="en-US" sz="1200" smtClean="0">
                <a:latin typeface="Times New Roman" panose="02020603050405020304" pitchFamily="18" charset="0"/>
              </a:rPr>
              <a:pPr/>
              <a:t>26</a:t>
            </a:fld>
            <a:endParaRPr lang="en-US" altLang="en-US" sz="1200">
              <a:latin typeface="Times New Roman" panose="02020603050405020304" pitchFamily="18"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b="1">
                <a:latin typeface="Times New Roman" panose="02020603050405020304" pitchFamily="18" charset="0"/>
              </a:rPr>
              <a:t>Discuss deadlock and starvation problem in lock based protocol and what strategy in granting locks can avoid starvation?</a:t>
            </a:r>
          </a:p>
        </p:txBody>
      </p:sp>
    </p:spTree>
    <p:extLst>
      <p:ext uri="{BB962C8B-B14F-4D97-AF65-F5344CB8AC3E}">
        <p14:creationId xmlns:p14="http://schemas.microsoft.com/office/powerpoint/2010/main" val="285274662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ＭＳ Ｐゴシック" panose="020B0600070205080204" pitchFamily="34" charset="-128"/>
              </a:defRPr>
            </a:lvl1pPr>
            <a:lvl2pPr marL="742950" indent="-285750" defTabSz="879475">
              <a:defRPr sz="1600">
                <a:solidFill>
                  <a:schemeClr val="tx1"/>
                </a:solidFill>
                <a:latin typeface="Helvetica" panose="020B0604020202020204" pitchFamily="34" charset="0"/>
                <a:ea typeface="ＭＳ Ｐゴシック" panose="020B0600070205080204" pitchFamily="34" charset="-128"/>
              </a:defRPr>
            </a:lvl2pPr>
            <a:lvl3pPr marL="1143000" indent="-228600" defTabSz="879475">
              <a:defRPr sz="1600">
                <a:solidFill>
                  <a:schemeClr val="tx1"/>
                </a:solidFill>
                <a:latin typeface="Helvetica" panose="020B0604020202020204" pitchFamily="34" charset="0"/>
                <a:ea typeface="ＭＳ Ｐゴシック" panose="020B0600070205080204" pitchFamily="34" charset="-128"/>
              </a:defRPr>
            </a:lvl3pPr>
            <a:lvl4pPr marL="1600200" indent="-228600" defTabSz="879475">
              <a:defRPr sz="1600">
                <a:solidFill>
                  <a:schemeClr val="tx1"/>
                </a:solidFill>
                <a:latin typeface="Helvetica" panose="020B0604020202020204" pitchFamily="34" charset="0"/>
                <a:ea typeface="ＭＳ Ｐゴシック" panose="020B0600070205080204" pitchFamily="34" charset="-128"/>
              </a:defRPr>
            </a:lvl4pPr>
            <a:lvl5pPr marL="2057400" indent="-228600" defTabSz="879475">
              <a:defRPr sz="1600">
                <a:solidFill>
                  <a:schemeClr val="tx1"/>
                </a:solidFill>
                <a:latin typeface="Helvetica" panose="020B0604020202020204" pitchFamily="34" charset="0"/>
                <a:ea typeface="ＭＳ Ｐゴシック"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A89CE2A4-5718-4C07-80B1-D86929F78ADE}" type="slidenum">
              <a:rPr lang="en-US" altLang="en-US" sz="1200" smtClean="0">
                <a:latin typeface="Times New Roman" panose="02020603050405020304" pitchFamily="18" charset="0"/>
              </a:rPr>
              <a:pPr/>
              <a:t>27</a:t>
            </a:fld>
            <a:endParaRPr lang="en-US" altLang="en-US" sz="1200">
              <a:latin typeface="Times New Roman" panose="02020603050405020304" pitchFamily="18" charset="0"/>
            </a:endParaRPr>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Times New Roman" panose="02020603050405020304" pitchFamily="18" charset="0"/>
              </a:rPr>
              <a:t>Explain 2-phase locking strategy  and justify 2-phase locking protocol ensures conflict serializability.</a:t>
            </a:r>
          </a:p>
        </p:txBody>
      </p:sp>
    </p:spTree>
    <p:extLst>
      <p:ext uri="{BB962C8B-B14F-4D97-AF65-F5344CB8AC3E}">
        <p14:creationId xmlns:p14="http://schemas.microsoft.com/office/powerpoint/2010/main" val="272796836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a:ln/>
        </p:spPr>
      </p:sp>
      <p:sp>
        <p:nvSpPr>
          <p:cNvPr id="378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b="1">
                <a:latin typeface="Times New Roman" panose="02020603050405020304" pitchFamily="18" charset="0"/>
              </a:rPr>
              <a:t>Discuss the pitfall(demerit) in the 2-phase locking with an example</a:t>
            </a:r>
            <a:r>
              <a:rPr lang="en-US" altLang="en-US">
                <a:latin typeface="Times New Roman" panose="02020603050405020304" pitchFamily="18" charset="0"/>
              </a:rPr>
              <a:t>. Do not write only content given in the slide , elaborate by reading book.</a:t>
            </a:r>
          </a:p>
        </p:txBody>
      </p:sp>
      <p:sp>
        <p:nvSpPr>
          <p:cNvPr id="378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ＭＳ Ｐゴシック" panose="020B0600070205080204" pitchFamily="34" charset="-128"/>
              </a:defRPr>
            </a:lvl1pPr>
            <a:lvl2pPr marL="742950" indent="-285750" defTabSz="879475">
              <a:defRPr sz="1600">
                <a:solidFill>
                  <a:schemeClr val="tx1"/>
                </a:solidFill>
                <a:latin typeface="Helvetica" panose="020B0604020202020204" pitchFamily="34" charset="0"/>
                <a:ea typeface="ＭＳ Ｐゴシック" panose="020B0600070205080204" pitchFamily="34" charset="-128"/>
              </a:defRPr>
            </a:lvl2pPr>
            <a:lvl3pPr marL="1143000" indent="-228600" defTabSz="879475">
              <a:defRPr sz="1600">
                <a:solidFill>
                  <a:schemeClr val="tx1"/>
                </a:solidFill>
                <a:latin typeface="Helvetica" panose="020B0604020202020204" pitchFamily="34" charset="0"/>
                <a:ea typeface="ＭＳ Ｐゴシック" panose="020B0600070205080204" pitchFamily="34" charset="-128"/>
              </a:defRPr>
            </a:lvl3pPr>
            <a:lvl4pPr marL="1600200" indent="-228600" defTabSz="879475">
              <a:defRPr sz="1600">
                <a:solidFill>
                  <a:schemeClr val="tx1"/>
                </a:solidFill>
                <a:latin typeface="Helvetica" panose="020B0604020202020204" pitchFamily="34" charset="0"/>
                <a:ea typeface="ＭＳ Ｐゴシック" panose="020B0600070205080204" pitchFamily="34" charset="-128"/>
              </a:defRPr>
            </a:lvl4pPr>
            <a:lvl5pPr marL="2057400" indent="-228600" defTabSz="879475">
              <a:defRPr sz="1600">
                <a:solidFill>
                  <a:schemeClr val="tx1"/>
                </a:solidFill>
                <a:latin typeface="Helvetica" panose="020B0604020202020204" pitchFamily="34" charset="0"/>
                <a:ea typeface="ＭＳ Ｐゴシック"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F98F5B81-3E84-4347-833C-164382D7ACEE}" type="slidenum">
              <a:rPr lang="en-US" altLang="en-US" sz="1200" smtClean="0">
                <a:latin typeface="Times New Roman" panose="02020603050405020304" pitchFamily="18" charset="0"/>
              </a:rPr>
              <a:pPr/>
              <a:t>28</a:t>
            </a:fld>
            <a:endParaRPr lang="en-US" altLang="en-US" sz="1200">
              <a:latin typeface="Times New Roman" panose="02020603050405020304" pitchFamily="18" charset="0"/>
            </a:endParaRPr>
          </a:p>
        </p:txBody>
      </p:sp>
    </p:spTree>
    <p:extLst>
      <p:ext uri="{BB962C8B-B14F-4D97-AF65-F5344CB8AC3E}">
        <p14:creationId xmlns:p14="http://schemas.microsoft.com/office/powerpoint/2010/main" val="187029015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ＭＳ Ｐゴシック" panose="020B0600070205080204" pitchFamily="34" charset="-128"/>
              </a:defRPr>
            </a:lvl1pPr>
            <a:lvl2pPr marL="742950" indent="-285750" defTabSz="879475">
              <a:defRPr sz="1600">
                <a:solidFill>
                  <a:schemeClr val="tx1"/>
                </a:solidFill>
                <a:latin typeface="Helvetica" panose="020B0604020202020204" pitchFamily="34" charset="0"/>
                <a:ea typeface="ＭＳ Ｐゴシック" panose="020B0600070205080204" pitchFamily="34" charset="-128"/>
              </a:defRPr>
            </a:lvl2pPr>
            <a:lvl3pPr marL="1143000" indent="-228600" defTabSz="879475">
              <a:defRPr sz="1600">
                <a:solidFill>
                  <a:schemeClr val="tx1"/>
                </a:solidFill>
                <a:latin typeface="Helvetica" panose="020B0604020202020204" pitchFamily="34" charset="0"/>
                <a:ea typeface="ＭＳ Ｐゴシック" panose="020B0600070205080204" pitchFamily="34" charset="-128"/>
              </a:defRPr>
            </a:lvl3pPr>
            <a:lvl4pPr marL="1600200" indent="-228600" defTabSz="879475">
              <a:defRPr sz="1600">
                <a:solidFill>
                  <a:schemeClr val="tx1"/>
                </a:solidFill>
                <a:latin typeface="Helvetica" panose="020B0604020202020204" pitchFamily="34" charset="0"/>
                <a:ea typeface="ＭＳ Ｐゴシック" panose="020B0600070205080204" pitchFamily="34" charset="-128"/>
              </a:defRPr>
            </a:lvl4pPr>
            <a:lvl5pPr marL="2057400" indent="-228600" defTabSz="879475">
              <a:defRPr sz="1600">
                <a:solidFill>
                  <a:schemeClr val="tx1"/>
                </a:solidFill>
                <a:latin typeface="Helvetica" panose="020B0604020202020204" pitchFamily="34" charset="0"/>
                <a:ea typeface="ＭＳ Ｐゴシック"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761F7483-DC8B-47D8-B5DE-1633FCC86EF3}" type="slidenum">
              <a:rPr lang="en-US" altLang="en-US" sz="1200" smtClean="0">
                <a:latin typeface="Times New Roman" panose="02020603050405020304" pitchFamily="18" charset="0"/>
              </a:rPr>
              <a:pPr/>
              <a:t>29</a:t>
            </a:fld>
            <a:endParaRPr lang="en-US" altLang="en-US" sz="1200">
              <a:latin typeface="Times New Roman" panose="02020603050405020304" pitchFamily="18" charset="0"/>
            </a:endParaRPr>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b="1">
                <a:latin typeface="Times New Roman" panose="02020603050405020304" pitchFamily="18" charset="0"/>
              </a:rPr>
              <a:t>Explain 2-phase locking method with an example and also discuss other two-variations of it.</a:t>
            </a:r>
          </a:p>
          <a:p>
            <a:r>
              <a:rPr lang="en-US" altLang="en-US" b="1">
                <a:latin typeface="Times New Roman" panose="02020603050405020304" pitchFamily="18" charset="0"/>
              </a:rPr>
              <a:t>What are the two variations of 2-Phase locking protocol to avoid  cascading rollback problem.</a:t>
            </a:r>
          </a:p>
        </p:txBody>
      </p:sp>
    </p:spTree>
    <p:extLst>
      <p:ext uri="{BB962C8B-B14F-4D97-AF65-F5344CB8AC3E}">
        <p14:creationId xmlns:p14="http://schemas.microsoft.com/office/powerpoint/2010/main" val="43490860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ＭＳ Ｐゴシック" panose="020B0600070205080204" pitchFamily="34" charset="-128"/>
              </a:defRPr>
            </a:lvl1pPr>
            <a:lvl2pPr marL="742950" indent="-285750" defTabSz="879475">
              <a:defRPr sz="1600">
                <a:solidFill>
                  <a:schemeClr val="tx1"/>
                </a:solidFill>
                <a:latin typeface="Helvetica" panose="020B0604020202020204" pitchFamily="34" charset="0"/>
                <a:ea typeface="ＭＳ Ｐゴシック" panose="020B0600070205080204" pitchFamily="34" charset="-128"/>
              </a:defRPr>
            </a:lvl2pPr>
            <a:lvl3pPr marL="1143000" indent="-228600" defTabSz="879475">
              <a:defRPr sz="1600">
                <a:solidFill>
                  <a:schemeClr val="tx1"/>
                </a:solidFill>
                <a:latin typeface="Helvetica" panose="020B0604020202020204" pitchFamily="34" charset="0"/>
                <a:ea typeface="ＭＳ Ｐゴシック" panose="020B0600070205080204" pitchFamily="34" charset="-128"/>
              </a:defRPr>
            </a:lvl3pPr>
            <a:lvl4pPr marL="1600200" indent="-228600" defTabSz="879475">
              <a:defRPr sz="1600">
                <a:solidFill>
                  <a:schemeClr val="tx1"/>
                </a:solidFill>
                <a:latin typeface="Helvetica" panose="020B0604020202020204" pitchFamily="34" charset="0"/>
                <a:ea typeface="ＭＳ Ｐゴシック" panose="020B0600070205080204" pitchFamily="34" charset="-128"/>
              </a:defRPr>
            </a:lvl4pPr>
            <a:lvl5pPr marL="2057400" indent="-228600" defTabSz="879475">
              <a:defRPr sz="1600">
                <a:solidFill>
                  <a:schemeClr val="tx1"/>
                </a:solidFill>
                <a:latin typeface="Helvetica" panose="020B0604020202020204" pitchFamily="34" charset="0"/>
                <a:ea typeface="ＭＳ Ｐゴシック"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D747ED1F-77B2-4CC4-9CB2-B8F036DDD2B0}" type="slidenum">
              <a:rPr lang="en-US" altLang="en-US" sz="1200" smtClean="0">
                <a:latin typeface="Times New Roman" panose="02020603050405020304" pitchFamily="18" charset="0"/>
              </a:rPr>
              <a:pPr/>
              <a:t>30</a:t>
            </a:fld>
            <a:endParaRPr lang="en-US" altLang="en-US" sz="1200">
              <a:latin typeface="Times New Roman" panose="02020603050405020304" pitchFamily="18" charset="0"/>
            </a:endParaRPr>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1776800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742950" indent="-285750"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pPr marL="0" marR="0" lvl="0" indent="0" algn="r" defTabSz="930275" rtl="0" eaLnBrk="0" fontAlgn="base" latinLnBrk="0" hangingPunct="0">
              <a:lnSpc>
                <a:spcPct val="100000"/>
              </a:lnSpc>
              <a:spcBef>
                <a:spcPct val="0"/>
              </a:spcBef>
              <a:spcAft>
                <a:spcPct val="0"/>
              </a:spcAft>
              <a:buClrTx/>
              <a:buSzTx/>
              <a:buFontTx/>
              <a:buNone/>
              <a:tabLst/>
              <a:defRPr/>
            </a:pPr>
            <a:fld id="{1C917877-09B8-4B5B-9226-9E4AC7582844}" type="slidenum">
              <a:rPr kumimoji="0" lang="en-US" altLang="en-US" sz="1300" b="0" i="0" u="none" strike="noStrike" kern="1200" cap="none" spc="0" normalizeH="0" baseline="0" noProof="0" smtClean="0">
                <a:ln>
                  <a:noFill/>
                </a:ln>
                <a:solidFill>
                  <a:srgbClr val="000000"/>
                </a:solidFill>
                <a:effectLst/>
                <a:uLnTx/>
                <a:uFillTx/>
                <a:latin typeface="Times New Roman" panose="02020603050405020304" pitchFamily="18" charset="0"/>
                <a:ea typeface="ＭＳ Ｐゴシック" panose="020B0600070205080204" pitchFamily="34" charset="-128"/>
                <a:cs typeface="+mn-cs"/>
              </a:rPr>
              <a:pPr marL="0" marR="0" lvl="0" indent="0" algn="r" defTabSz="930275" rtl="0" eaLnBrk="0" fontAlgn="base" latinLnBrk="0" hangingPunct="0">
                <a:lnSpc>
                  <a:spcPct val="100000"/>
                </a:lnSpc>
                <a:spcBef>
                  <a:spcPct val="0"/>
                </a:spcBef>
                <a:spcAft>
                  <a:spcPct val="0"/>
                </a:spcAft>
                <a:buClrTx/>
                <a:buSzTx/>
                <a:buFontTx/>
                <a:buNone/>
                <a:tabLst/>
                <a:defRPr/>
              </a:pPr>
              <a:t>3</a:t>
            </a:fld>
            <a:endParaRPr kumimoji="0" lang="en-US" altLang="en-US" sz="13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b="1" dirty="0"/>
              <a:t>Atomicity</a:t>
            </a:r>
            <a:r>
              <a:rPr lang="en-US" sz="1200" b="0" i="0" u="none" strike="noStrike" kern="1200" dirty="0">
                <a:solidFill>
                  <a:schemeClr val="tx1"/>
                </a:solidFill>
                <a:effectLst/>
                <a:latin typeface="+mn-lt"/>
                <a:ea typeface="+mn-ea"/>
                <a:cs typeface="+mn-cs"/>
              </a:rPr>
              <a:t> </a:t>
            </a:r>
            <a:r>
              <a:rPr lang="en-US" dirty="0"/>
              <a:t>All changes to data are performed as if they are a single operation. That is, all the changes are performed, or none of them are.</a:t>
            </a:r>
            <a:r>
              <a:rPr lang="en-US" sz="1200" b="0" i="0" u="none" strike="noStrike" kern="1200" dirty="0">
                <a:solidFill>
                  <a:schemeClr val="tx1"/>
                </a:solidFill>
                <a:effectLst/>
                <a:latin typeface="+mn-lt"/>
                <a:ea typeface="+mn-ea"/>
                <a:cs typeface="+mn-cs"/>
              </a:rPr>
              <a:t> </a:t>
            </a:r>
            <a:r>
              <a:rPr lang="en-US" dirty="0"/>
              <a:t>For example, in an application that transfers funds from one account to another, the atomicity property ensures that, if a debit is made successfully from one account, the corresponding credit is made to the other account.</a:t>
            </a:r>
          </a:p>
          <a:p>
            <a:r>
              <a:rPr lang="en-US" b="1" dirty="0"/>
              <a:t>Consistency</a:t>
            </a:r>
            <a:r>
              <a:rPr lang="en-US" sz="1200" b="0" i="0" u="none" strike="noStrike" kern="1200" dirty="0">
                <a:solidFill>
                  <a:schemeClr val="tx1"/>
                </a:solidFill>
                <a:effectLst/>
                <a:latin typeface="+mn-lt"/>
                <a:ea typeface="+mn-ea"/>
                <a:cs typeface="+mn-cs"/>
              </a:rPr>
              <a:t> </a:t>
            </a:r>
            <a:r>
              <a:rPr lang="en-US" dirty="0"/>
              <a:t>Data is in a consistent state when a transaction starts and when it ends.</a:t>
            </a:r>
            <a:r>
              <a:rPr lang="en-US" sz="1200" b="0" i="0" u="none" strike="noStrike" kern="1200" dirty="0">
                <a:solidFill>
                  <a:schemeClr val="tx1"/>
                </a:solidFill>
                <a:effectLst/>
                <a:latin typeface="+mn-lt"/>
                <a:ea typeface="+mn-ea"/>
                <a:cs typeface="+mn-cs"/>
              </a:rPr>
              <a:t> </a:t>
            </a:r>
            <a:r>
              <a:rPr lang="en-US" dirty="0"/>
              <a:t>For example, in an application that transfers funds from one account to another, the consistency property ensures that the total value of funds in both the accounts is the same at the start and end of each transaction.</a:t>
            </a:r>
            <a:r>
              <a:rPr lang="en-US" sz="1200" b="0" i="0" u="none" strike="noStrike" kern="1200" dirty="0">
                <a:solidFill>
                  <a:schemeClr val="tx1"/>
                </a:solidFill>
                <a:effectLst/>
                <a:latin typeface="+mn-lt"/>
                <a:ea typeface="+mn-ea"/>
                <a:cs typeface="+mn-cs"/>
              </a:rPr>
              <a:t> </a:t>
            </a:r>
          </a:p>
          <a:p>
            <a:r>
              <a:rPr lang="en-US" b="1" dirty="0"/>
              <a:t>Isolation</a:t>
            </a:r>
            <a:r>
              <a:rPr lang="en-US" sz="1200" b="0" i="0" u="none" strike="noStrike" kern="1200" dirty="0">
                <a:solidFill>
                  <a:schemeClr val="tx1"/>
                </a:solidFill>
                <a:effectLst/>
                <a:latin typeface="+mn-lt"/>
                <a:ea typeface="+mn-ea"/>
                <a:cs typeface="+mn-cs"/>
              </a:rPr>
              <a:t> </a:t>
            </a:r>
            <a:r>
              <a:rPr lang="en-US" dirty="0"/>
              <a:t>The intermediate state of a transaction is invisible to other transactions. As a result, transactions that run concurrently appear to be serialized.</a:t>
            </a:r>
            <a:r>
              <a:rPr lang="en-US" sz="1200" b="0" i="0" u="none" strike="noStrike" kern="1200" dirty="0">
                <a:solidFill>
                  <a:schemeClr val="tx1"/>
                </a:solidFill>
                <a:effectLst/>
                <a:latin typeface="+mn-lt"/>
                <a:ea typeface="+mn-ea"/>
                <a:cs typeface="+mn-cs"/>
              </a:rPr>
              <a:t> </a:t>
            </a:r>
            <a:r>
              <a:rPr lang="en-US" dirty="0"/>
              <a:t>For example, in an application that transfers funds from one account to another, the isolation property ensures that another transaction sees the transferred funds in one account or the other, but not in both, nor in neither.</a:t>
            </a:r>
            <a:r>
              <a:rPr lang="en-US" sz="1200" b="0" i="0" u="none" strike="noStrike" kern="1200" dirty="0">
                <a:solidFill>
                  <a:schemeClr val="tx1"/>
                </a:solidFill>
                <a:effectLst/>
                <a:latin typeface="+mn-lt"/>
                <a:ea typeface="+mn-ea"/>
                <a:cs typeface="+mn-cs"/>
              </a:rPr>
              <a:t> </a:t>
            </a:r>
          </a:p>
          <a:p>
            <a:r>
              <a:rPr lang="en-US" b="1" dirty="0"/>
              <a:t>Durability</a:t>
            </a:r>
            <a:r>
              <a:rPr lang="en-US" sz="1200" b="0" i="0" u="none" strike="noStrike" kern="1200" dirty="0">
                <a:solidFill>
                  <a:schemeClr val="tx1"/>
                </a:solidFill>
                <a:effectLst/>
                <a:latin typeface="+mn-lt"/>
                <a:ea typeface="+mn-ea"/>
                <a:cs typeface="+mn-cs"/>
              </a:rPr>
              <a:t> </a:t>
            </a:r>
            <a:r>
              <a:rPr lang="en-US" dirty="0"/>
              <a:t>After a transaction successfully completes, changes to data persist and are not undone, even in the event of a system failure.</a:t>
            </a:r>
            <a:r>
              <a:rPr lang="en-US" sz="1200" b="0" i="0" u="none" strike="noStrike" kern="1200" dirty="0">
                <a:solidFill>
                  <a:schemeClr val="tx1"/>
                </a:solidFill>
                <a:effectLst/>
                <a:latin typeface="+mn-lt"/>
                <a:ea typeface="+mn-ea"/>
                <a:cs typeface="+mn-cs"/>
              </a:rPr>
              <a:t> </a:t>
            </a:r>
            <a:r>
              <a:rPr lang="en-US" dirty="0"/>
              <a:t>For example, in an application that transfers funds from one account to another, the durability property ensures that the changes made to each account will not be reversed.</a:t>
            </a:r>
          </a:p>
          <a:p>
            <a:endParaRPr lang="en-US" altLang="en-US" dirty="0">
              <a:latin typeface="Times New Roman" panose="02020603050405020304" pitchFamily="18" charset="0"/>
            </a:endParaRPr>
          </a:p>
        </p:txBody>
      </p:sp>
    </p:spTree>
    <p:extLst>
      <p:ext uri="{BB962C8B-B14F-4D97-AF65-F5344CB8AC3E}">
        <p14:creationId xmlns:p14="http://schemas.microsoft.com/office/powerpoint/2010/main" val="277137053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ＭＳ Ｐゴシック" panose="020B0600070205080204" pitchFamily="34" charset="-128"/>
              </a:defRPr>
            </a:lvl1pPr>
            <a:lvl2pPr marL="742950" indent="-285750" defTabSz="879475">
              <a:defRPr sz="1600">
                <a:solidFill>
                  <a:schemeClr val="tx1"/>
                </a:solidFill>
                <a:latin typeface="Helvetica" panose="020B0604020202020204" pitchFamily="34" charset="0"/>
                <a:ea typeface="ＭＳ Ｐゴシック" panose="020B0600070205080204" pitchFamily="34" charset="-128"/>
              </a:defRPr>
            </a:lvl2pPr>
            <a:lvl3pPr marL="1143000" indent="-228600" defTabSz="879475">
              <a:defRPr sz="1600">
                <a:solidFill>
                  <a:schemeClr val="tx1"/>
                </a:solidFill>
                <a:latin typeface="Helvetica" panose="020B0604020202020204" pitchFamily="34" charset="0"/>
                <a:ea typeface="ＭＳ Ｐゴシック" panose="020B0600070205080204" pitchFamily="34" charset="-128"/>
              </a:defRPr>
            </a:lvl3pPr>
            <a:lvl4pPr marL="1600200" indent="-228600" defTabSz="879475">
              <a:defRPr sz="1600">
                <a:solidFill>
                  <a:schemeClr val="tx1"/>
                </a:solidFill>
                <a:latin typeface="Helvetica" panose="020B0604020202020204" pitchFamily="34" charset="0"/>
                <a:ea typeface="ＭＳ Ｐゴシック" panose="020B0600070205080204" pitchFamily="34" charset="-128"/>
              </a:defRPr>
            </a:lvl4pPr>
            <a:lvl5pPr marL="2057400" indent="-228600" defTabSz="879475">
              <a:defRPr sz="1600">
                <a:solidFill>
                  <a:schemeClr val="tx1"/>
                </a:solidFill>
                <a:latin typeface="Helvetica" panose="020B0604020202020204" pitchFamily="34" charset="0"/>
                <a:ea typeface="ＭＳ Ｐゴシック"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EC8A6060-CFF1-4405-A707-A6F9E6163E41}" type="slidenum">
              <a:rPr lang="en-US" altLang="en-US" sz="1200" smtClean="0">
                <a:latin typeface="Times New Roman" panose="02020603050405020304" pitchFamily="18" charset="0"/>
              </a:rPr>
              <a:pPr/>
              <a:t>31</a:t>
            </a:fld>
            <a:endParaRPr lang="en-US" altLang="en-US" sz="1200">
              <a:latin typeface="Times New Roman" panose="02020603050405020304" pitchFamily="18" charset="0"/>
            </a:endParaRPr>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b="1">
                <a:latin typeface="Times New Roman" panose="02020603050405020304" pitchFamily="18" charset="0"/>
              </a:rPr>
              <a:t>Explain  lock conversion method in 2-phase locking  with an example .What is its necessity of Lock Conversion?</a:t>
            </a:r>
          </a:p>
          <a:p>
            <a:r>
              <a:rPr lang="en-US" altLang="en-US" b="1">
                <a:latin typeface="Times New Roman" panose="02020603050405020304" pitchFamily="18" charset="0"/>
              </a:rPr>
              <a:t>What are the drawbacks of 2Phase with lock conversion algorithm?</a:t>
            </a:r>
          </a:p>
          <a:p>
            <a:r>
              <a:rPr lang="en-US" altLang="en-US">
                <a:latin typeface="Times New Roman" panose="02020603050405020304" pitchFamily="18" charset="0"/>
              </a:rPr>
              <a:t>Strict two-phase locking and rigorous two-phase locking (with lock conversions)</a:t>
            </a:r>
          </a:p>
          <a:p>
            <a:r>
              <a:rPr lang="en-US" altLang="en-US">
                <a:latin typeface="Times New Roman" panose="02020603050405020304" pitchFamily="18" charset="0"/>
              </a:rPr>
              <a:t>are used extensively in commercial database systems.</a:t>
            </a:r>
          </a:p>
        </p:txBody>
      </p:sp>
    </p:spTree>
    <p:extLst>
      <p:ext uri="{BB962C8B-B14F-4D97-AF65-F5344CB8AC3E}">
        <p14:creationId xmlns:p14="http://schemas.microsoft.com/office/powerpoint/2010/main" val="218885718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ＭＳ Ｐゴシック" panose="020B0600070205080204" pitchFamily="34" charset="-128"/>
              </a:defRPr>
            </a:lvl1pPr>
            <a:lvl2pPr marL="742950" indent="-285750" defTabSz="879475">
              <a:defRPr sz="1600">
                <a:solidFill>
                  <a:schemeClr val="tx1"/>
                </a:solidFill>
                <a:latin typeface="Helvetica" panose="020B0604020202020204" pitchFamily="34" charset="0"/>
                <a:ea typeface="ＭＳ Ｐゴシック" panose="020B0600070205080204" pitchFamily="34" charset="-128"/>
              </a:defRPr>
            </a:lvl2pPr>
            <a:lvl3pPr marL="1143000" indent="-228600" defTabSz="879475">
              <a:defRPr sz="1600">
                <a:solidFill>
                  <a:schemeClr val="tx1"/>
                </a:solidFill>
                <a:latin typeface="Helvetica" panose="020B0604020202020204" pitchFamily="34" charset="0"/>
                <a:ea typeface="ＭＳ Ｐゴシック" panose="020B0600070205080204" pitchFamily="34" charset="-128"/>
              </a:defRPr>
            </a:lvl3pPr>
            <a:lvl4pPr marL="1600200" indent="-228600" defTabSz="879475">
              <a:defRPr sz="1600">
                <a:solidFill>
                  <a:schemeClr val="tx1"/>
                </a:solidFill>
                <a:latin typeface="Helvetica" panose="020B0604020202020204" pitchFamily="34" charset="0"/>
                <a:ea typeface="ＭＳ Ｐゴシック" panose="020B0600070205080204" pitchFamily="34" charset="-128"/>
              </a:defRPr>
            </a:lvl4pPr>
            <a:lvl5pPr marL="2057400" indent="-228600" defTabSz="879475">
              <a:defRPr sz="1600">
                <a:solidFill>
                  <a:schemeClr val="tx1"/>
                </a:solidFill>
                <a:latin typeface="Helvetica" panose="020B0604020202020204" pitchFamily="34" charset="0"/>
                <a:ea typeface="ＭＳ Ｐゴシック"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C103D801-9B53-4436-91D5-EEBDB3FFEF03}" type="slidenum">
              <a:rPr lang="en-US" altLang="en-US" sz="1200" smtClean="0">
                <a:latin typeface="Times New Roman" panose="02020603050405020304" pitchFamily="18" charset="0"/>
              </a:rPr>
              <a:pPr/>
              <a:t>32</a:t>
            </a:fld>
            <a:endParaRPr lang="en-US" altLang="en-US" sz="1200">
              <a:latin typeface="Times New Roman" panose="02020603050405020304" pitchFamily="18" charset="0"/>
            </a:endParaRPr>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Times New Roman" panose="02020603050405020304" pitchFamily="18" charset="0"/>
              </a:rPr>
              <a:t>A simple but widely used </a:t>
            </a:r>
            <a:r>
              <a:rPr lang="en-US" altLang="en-US" b="1">
                <a:latin typeface="Times New Roman" panose="02020603050405020304" pitchFamily="18" charset="0"/>
              </a:rPr>
              <a:t>scheme automatically generates the appropriate</a:t>
            </a:r>
          </a:p>
          <a:p>
            <a:r>
              <a:rPr lang="en-US" altLang="en-US" b="1">
                <a:latin typeface="Times New Roman" panose="02020603050405020304" pitchFamily="18" charset="0"/>
              </a:rPr>
              <a:t>lock and unlock instructions</a:t>
            </a:r>
            <a:r>
              <a:rPr lang="en-US" altLang="en-US">
                <a:latin typeface="Times New Roman" panose="02020603050405020304" pitchFamily="18" charset="0"/>
              </a:rPr>
              <a:t> for a transaction, on the basis of read and write</a:t>
            </a:r>
          </a:p>
          <a:p>
            <a:r>
              <a:rPr lang="en-US" altLang="en-US">
                <a:latin typeface="Times New Roman" panose="02020603050405020304" pitchFamily="18" charset="0"/>
              </a:rPr>
              <a:t>requests from the transaction:</a:t>
            </a:r>
          </a:p>
          <a:p>
            <a:r>
              <a:rPr lang="en-US" altLang="en-US">
                <a:latin typeface="Times New Roman" panose="02020603050405020304" pitchFamily="18" charset="0"/>
              </a:rPr>
              <a:t>• When a transaction </a:t>
            </a:r>
            <a:r>
              <a:rPr lang="en-US" altLang="en-US" i="1">
                <a:latin typeface="Times New Roman" panose="02020603050405020304" pitchFamily="18" charset="0"/>
              </a:rPr>
              <a:t>Ti </a:t>
            </a:r>
            <a:r>
              <a:rPr lang="en-US" altLang="en-US">
                <a:latin typeface="Times New Roman" panose="02020603050405020304" pitchFamily="18" charset="0"/>
              </a:rPr>
              <a:t>issues a read(</a:t>
            </a:r>
            <a:r>
              <a:rPr lang="en-US" altLang="en-US" i="1">
                <a:latin typeface="Times New Roman" panose="02020603050405020304" pitchFamily="18" charset="0"/>
              </a:rPr>
              <a:t>Q</a:t>
            </a:r>
            <a:r>
              <a:rPr lang="en-US" altLang="en-US">
                <a:latin typeface="Times New Roman" panose="02020603050405020304" pitchFamily="18" charset="0"/>
              </a:rPr>
              <a:t>) operation, the system issues a lock-</a:t>
            </a:r>
          </a:p>
          <a:p>
            <a:r>
              <a:rPr lang="en-US" altLang="en-US">
                <a:latin typeface="Times New Roman" panose="02020603050405020304" pitchFamily="18" charset="0"/>
              </a:rPr>
              <a:t>S(</a:t>
            </a:r>
            <a:r>
              <a:rPr lang="en-US" altLang="en-US" i="1">
                <a:latin typeface="Times New Roman" panose="02020603050405020304" pitchFamily="18" charset="0"/>
              </a:rPr>
              <a:t>Q</a:t>
            </a:r>
            <a:r>
              <a:rPr lang="en-US" altLang="en-US">
                <a:latin typeface="Times New Roman" panose="02020603050405020304" pitchFamily="18" charset="0"/>
              </a:rPr>
              <a:t>) instruction followed by the read(</a:t>
            </a:r>
            <a:r>
              <a:rPr lang="en-US" altLang="en-US" i="1">
                <a:latin typeface="Times New Roman" panose="02020603050405020304" pitchFamily="18" charset="0"/>
              </a:rPr>
              <a:t>Q</a:t>
            </a:r>
            <a:r>
              <a:rPr lang="en-US" altLang="en-US">
                <a:latin typeface="Times New Roman" panose="02020603050405020304" pitchFamily="18" charset="0"/>
              </a:rPr>
              <a:t>) instruction.</a:t>
            </a:r>
          </a:p>
          <a:p>
            <a:r>
              <a:rPr lang="en-US" altLang="en-US">
                <a:latin typeface="Times New Roman" panose="02020603050405020304" pitchFamily="18" charset="0"/>
              </a:rPr>
              <a:t>• When </a:t>
            </a:r>
            <a:r>
              <a:rPr lang="en-US" altLang="en-US" i="1">
                <a:latin typeface="Times New Roman" panose="02020603050405020304" pitchFamily="18" charset="0"/>
              </a:rPr>
              <a:t>Ti </a:t>
            </a:r>
            <a:r>
              <a:rPr lang="en-US" altLang="en-US">
                <a:latin typeface="Times New Roman" panose="02020603050405020304" pitchFamily="18" charset="0"/>
              </a:rPr>
              <a:t>issues a write(</a:t>
            </a:r>
            <a:r>
              <a:rPr lang="en-US" altLang="en-US" i="1">
                <a:latin typeface="Times New Roman" panose="02020603050405020304" pitchFamily="18" charset="0"/>
              </a:rPr>
              <a:t>Q</a:t>
            </a:r>
            <a:r>
              <a:rPr lang="en-US" altLang="en-US">
                <a:latin typeface="Times New Roman" panose="02020603050405020304" pitchFamily="18" charset="0"/>
              </a:rPr>
              <a:t>) operation, the system checks to see whether </a:t>
            </a:r>
            <a:r>
              <a:rPr lang="en-US" altLang="en-US" i="1">
                <a:latin typeface="Times New Roman" panose="02020603050405020304" pitchFamily="18" charset="0"/>
              </a:rPr>
              <a:t>Ti</a:t>
            </a:r>
          </a:p>
          <a:p>
            <a:r>
              <a:rPr lang="en-US" altLang="en-US">
                <a:latin typeface="Times New Roman" panose="02020603050405020304" pitchFamily="18" charset="0"/>
              </a:rPr>
              <a:t>already holds a shared lock on </a:t>
            </a:r>
            <a:r>
              <a:rPr lang="en-US" altLang="en-US" i="1">
                <a:latin typeface="Times New Roman" panose="02020603050405020304" pitchFamily="18" charset="0"/>
              </a:rPr>
              <a:t>Q</a:t>
            </a:r>
            <a:r>
              <a:rPr lang="en-US" altLang="en-US">
                <a:latin typeface="Times New Roman" panose="02020603050405020304" pitchFamily="18" charset="0"/>
              </a:rPr>
              <a:t>. If it does, then the system issues an upgrade(</a:t>
            </a:r>
          </a:p>
          <a:p>
            <a:r>
              <a:rPr lang="en-US" altLang="en-US" i="1">
                <a:latin typeface="Times New Roman" panose="02020603050405020304" pitchFamily="18" charset="0"/>
              </a:rPr>
              <a:t>Q</a:t>
            </a:r>
            <a:r>
              <a:rPr lang="en-US" altLang="en-US">
                <a:latin typeface="Times New Roman" panose="02020603050405020304" pitchFamily="18" charset="0"/>
              </a:rPr>
              <a:t>) instruction, followed by the write(</a:t>
            </a:r>
            <a:r>
              <a:rPr lang="en-US" altLang="en-US" i="1">
                <a:latin typeface="Times New Roman" panose="02020603050405020304" pitchFamily="18" charset="0"/>
              </a:rPr>
              <a:t>Q</a:t>
            </a:r>
            <a:r>
              <a:rPr lang="en-US" altLang="en-US">
                <a:latin typeface="Times New Roman" panose="02020603050405020304" pitchFamily="18" charset="0"/>
              </a:rPr>
              <a:t>) instruction. Otherwise, the</a:t>
            </a:r>
          </a:p>
          <a:p>
            <a:r>
              <a:rPr lang="en-US" altLang="en-US">
                <a:latin typeface="Times New Roman" panose="02020603050405020304" pitchFamily="18" charset="0"/>
              </a:rPr>
              <a:t>system issues a lock-X(</a:t>
            </a:r>
            <a:r>
              <a:rPr lang="en-US" altLang="en-US" i="1">
                <a:latin typeface="Times New Roman" panose="02020603050405020304" pitchFamily="18" charset="0"/>
              </a:rPr>
              <a:t>Q</a:t>
            </a:r>
            <a:r>
              <a:rPr lang="en-US" altLang="en-US">
                <a:latin typeface="Times New Roman" panose="02020603050405020304" pitchFamily="18" charset="0"/>
              </a:rPr>
              <a:t>) instruction, followed by the write(</a:t>
            </a:r>
            <a:r>
              <a:rPr lang="en-US" altLang="en-US" i="1">
                <a:latin typeface="Times New Roman" panose="02020603050405020304" pitchFamily="18" charset="0"/>
              </a:rPr>
              <a:t>Q</a:t>
            </a:r>
            <a:r>
              <a:rPr lang="en-US" altLang="en-US">
                <a:latin typeface="Times New Roman" panose="02020603050405020304" pitchFamily="18" charset="0"/>
              </a:rPr>
              <a:t>) instruction.</a:t>
            </a:r>
          </a:p>
          <a:p>
            <a:r>
              <a:rPr lang="en-US" altLang="en-US">
                <a:latin typeface="Times New Roman" panose="02020603050405020304" pitchFamily="18" charset="0"/>
              </a:rPr>
              <a:t>• All locks obtained by a transaction are unlocked after that transaction commits</a:t>
            </a:r>
          </a:p>
          <a:p>
            <a:r>
              <a:rPr lang="en-US" altLang="en-US">
                <a:latin typeface="Times New Roman" panose="02020603050405020304" pitchFamily="18" charset="0"/>
              </a:rPr>
              <a:t>or aborts.</a:t>
            </a:r>
          </a:p>
        </p:txBody>
      </p:sp>
    </p:spTree>
    <p:extLst>
      <p:ext uri="{BB962C8B-B14F-4D97-AF65-F5344CB8AC3E}">
        <p14:creationId xmlns:p14="http://schemas.microsoft.com/office/powerpoint/2010/main" val="408871826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ＭＳ Ｐゴシック" panose="020B0600070205080204" pitchFamily="34" charset="-128"/>
              </a:defRPr>
            </a:lvl1pPr>
            <a:lvl2pPr marL="742950" indent="-285750" defTabSz="879475">
              <a:defRPr sz="1600">
                <a:solidFill>
                  <a:schemeClr val="tx1"/>
                </a:solidFill>
                <a:latin typeface="Helvetica" panose="020B0604020202020204" pitchFamily="34" charset="0"/>
                <a:ea typeface="ＭＳ Ｐゴシック" panose="020B0600070205080204" pitchFamily="34" charset="-128"/>
              </a:defRPr>
            </a:lvl2pPr>
            <a:lvl3pPr marL="1143000" indent="-228600" defTabSz="879475">
              <a:defRPr sz="1600">
                <a:solidFill>
                  <a:schemeClr val="tx1"/>
                </a:solidFill>
                <a:latin typeface="Helvetica" panose="020B0604020202020204" pitchFamily="34" charset="0"/>
                <a:ea typeface="ＭＳ Ｐゴシック" panose="020B0600070205080204" pitchFamily="34" charset="-128"/>
              </a:defRPr>
            </a:lvl3pPr>
            <a:lvl4pPr marL="1600200" indent="-228600" defTabSz="879475">
              <a:defRPr sz="1600">
                <a:solidFill>
                  <a:schemeClr val="tx1"/>
                </a:solidFill>
                <a:latin typeface="Helvetica" panose="020B0604020202020204" pitchFamily="34" charset="0"/>
                <a:ea typeface="ＭＳ Ｐゴシック" panose="020B0600070205080204" pitchFamily="34" charset="-128"/>
              </a:defRPr>
            </a:lvl4pPr>
            <a:lvl5pPr marL="2057400" indent="-228600" defTabSz="879475">
              <a:defRPr sz="1600">
                <a:solidFill>
                  <a:schemeClr val="tx1"/>
                </a:solidFill>
                <a:latin typeface="Helvetica" panose="020B0604020202020204" pitchFamily="34" charset="0"/>
                <a:ea typeface="ＭＳ Ｐゴシック"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3FA5164E-A522-457D-BD35-A373FDDCE75C}" type="slidenum">
              <a:rPr lang="en-US" altLang="en-US" sz="1200" smtClean="0">
                <a:latin typeface="Times New Roman" panose="02020603050405020304" pitchFamily="18" charset="0"/>
              </a:rPr>
              <a:pPr/>
              <a:t>33</a:t>
            </a:fld>
            <a:endParaRPr lang="en-US" altLang="en-US" sz="1200">
              <a:latin typeface="Times New Roman" panose="02020603050405020304" pitchFamily="18" charset="0"/>
            </a:endParaRPr>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IN" altLang="en-US" b="1">
                <a:latin typeface="Times New Roman" panose="02020603050405020304" pitchFamily="18" charset="0"/>
              </a:rPr>
              <a:t>Discuss Automatic Lock acquisition technique based on Read and Write instructions in transactions.</a:t>
            </a:r>
          </a:p>
          <a:p>
            <a:pPr algn="just"/>
            <a:endParaRPr lang="en-IN" altLang="en-US">
              <a:latin typeface="Times New Roman" panose="02020603050405020304" pitchFamily="18" charset="0"/>
            </a:endParaRPr>
          </a:p>
          <a:p>
            <a:pPr algn="just"/>
            <a:r>
              <a:rPr lang="en-IN" altLang="en-US">
                <a:latin typeface="Times New Roman" panose="02020603050405020304" pitchFamily="18" charset="0"/>
              </a:rPr>
              <a:t>A simple but widely used scheme automatically acquisition of appropriate lock</a:t>
            </a:r>
          </a:p>
          <a:p>
            <a:pPr algn="just"/>
            <a:r>
              <a:rPr lang="en-IN" altLang="en-US">
                <a:latin typeface="Times New Roman" panose="02020603050405020304" pitchFamily="18" charset="0"/>
              </a:rPr>
              <a:t>and unlock instructions for a transaction, on the basis of read and write requests</a:t>
            </a:r>
          </a:p>
          <a:p>
            <a:pPr algn="just"/>
            <a:r>
              <a:rPr lang="en-IN" altLang="en-US">
                <a:latin typeface="Times New Roman" panose="02020603050405020304" pitchFamily="18" charset="0"/>
              </a:rPr>
              <a:t>from the transaction:</a:t>
            </a:r>
          </a:p>
          <a:p>
            <a:pPr algn="just"/>
            <a:r>
              <a:rPr lang="en-IN" altLang="en-US">
                <a:latin typeface="Times New Roman" panose="02020603050405020304" pitchFamily="18" charset="0"/>
              </a:rPr>
              <a:t>• When a transaction Ti issues a read(Q) operation, the system issues a lock-</a:t>
            </a:r>
          </a:p>
          <a:p>
            <a:pPr algn="just"/>
            <a:r>
              <a:rPr lang="en-IN" altLang="en-US">
                <a:latin typeface="Times New Roman" panose="02020603050405020304" pitchFamily="18" charset="0"/>
              </a:rPr>
              <a:t>   S(Q) instruction followed by the read(Q) instruction.</a:t>
            </a:r>
          </a:p>
          <a:p>
            <a:pPr algn="just"/>
            <a:r>
              <a:rPr lang="en-IN" altLang="en-US">
                <a:latin typeface="Times New Roman" panose="02020603050405020304" pitchFamily="18" charset="0"/>
              </a:rPr>
              <a:t>• When Ti issues a write(Q) operation, the system checks to see whether Ti</a:t>
            </a:r>
          </a:p>
          <a:p>
            <a:pPr algn="just"/>
            <a:r>
              <a:rPr lang="en-IN" altLang="en-US">
                <a:latin typeface="Times New Roman" panose="02020603050405020304" pitchFamily="18" charset="0"/>
              </a:rPr>
              <a:t>   already holds a shared lock on Q. If it does, then the system issues an upgrade(</a:t>
            </a:r>
          </a:p>
          <a:p>
            <a:pPr algn="just"/>
            <a:r>
              <a:rPr lang="en-IN" altLang="en-US">
                <a:latin typeface="Times New Roman" panose="02020603050405020304" pitchFamily="18" charset="0"/>
              </a:rPr>
              <a:t>   Q) instruction, followed by the write(Q) instruction. Otherwise, the system</a:t>
            </a:r>
          </a:p>
          <a:p>
            <a:pPr algn="just"/>
            <a:r>
              <a:rPr lang="en-IN" altLang="en-US">
                <a:latin typeface="Times New Roman" panose="02020603050405020304" pitchFamily="18" charset="0"/>
              </a:rPr>
              <a:t>   issues a lock-X(Q) instruction, followed by the write(Q) instruction.</a:t>
            </a:r>
          </a:p>
          <a:p>
            <a:pPr algn="just"/>
            <a:r>
              <a:rPr lang="en-IN" altLang="en-US">
                <a:latin typeface="Times New Roman" panose="02020603050405020304" pitchFamily="18" charset="0"/>
              </a:rPr>
              <a:t>• All locks obtained by a transaction are unlocked after that transaction commits</a:t>
            </a:r>
          </a:p>
          <a:p>
            <a:pPr algn="just"/>
            <a:r>
              <a:rPr lang="en-IN" altLang="en-US">
                <a:latin typeface="Times New Roman" panose="02020603050405020304" pitchFamily="18" charset="0"/>
              </a:rPr>
              <a:t>  or aborts.</a:t>
            </a:r>
          </a:p>
          <a:p>
            <a:endParaRPr lang="en-US" altLang="en-US">
              <a:latin typeface="Times New Roman" panose="02020603050405020304" pitchFamily="18" charset="0"/>
            </a:endParaRPr>
          </a:p>
        </p:txBody>
      </p:sp>
    </p:spTree>
    <p:extLst>
      <p:ext uri="{BB962C8B-B14F-4D97-AF65-F5344CB8AC3E}">
        <p14:creationId xmlns:p14="http://schemas.microsoft.com/office/powerpoint/2010/main" val="315284724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ＭＳ Ｐゴシック" panose="020B0600070205080204" pitchFamily="34" charset="-128"/>
              </a:defRPr>
            </a:lvl1pPr>
            <a:lvl2pPr marL="742950" indent="-285750" defTabSz="879475">
              <a:defRPr sz="1600">
                <a:solidFill>
                  <a:schemeClr val="tx1"/>
                </a:solidFill>
                <a:latin typeface="Helvetica" panose="020B0604020202020204" pitchFamily="34" charset="0"/>
                <a:ea typeface="ＭＳ Ｐゴシック" panose="020B0600070205080204" pitchFamily="34" charset="-128"/>
              </a:defRPr>
            </a:lvl2pPr>
            <a:lvl3pPr marL="1143000" indent="-228600" defTabSz="879475">
              <a:defRPr sz="1600">
                <a:solidFill>
                  <a:schemeClr val="tx1"/>
                </a:solidFill>
                <a:latin typeface="Helvetica" panose="020B0604020202020204" pitchFamily="34" charset="0"/>
                <a:ea typeface="ＭＳ Ｐゴシック" panose="020B0600070205080204" pitchFamily="34" charset="-128"/>
              </a:defRPr>
            </a:lvl3pPr>
            <a:lvl4pPr marL="1600200" indent="-228600" defTabSz="879475">
              <a:defRPr sz="1600">
                <a:solidFill>
                  <a:schemeClr val="tx1"/>
                </a:solidFill>
                <a:latin typeface="Helvetica" panose="020B0604020202020204" pitchFamily="34" charset="0"/>
                <a:ea typeface="ＭＳ Ｐゴシック" panose="020B0600070205080204" pitchFamily="34" charset="-128"/>
              </a:defRPr>
            </a:lvl4pPr>
            <a:lvl5pPr marL="2057400" indent="-228600" defTabSz="879475">
              <a:defRPr sz="1600">
                <a:solidFill>
                  <a:schemeClr val="tx1"/>
                </a:solidFill>
                <a:latin typeface="Helvetica" panose="020B0604020202020204" pitchFamily="34" charset="0"/>
                <a:ea typeface="ＭＳ Ｐゴシック"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9305B17F-2212-4927-92B4-B354DEC17523}" type="slidenum">
              <a:rPr lang="en-US" altLang="en-US" sz="1200" smtClean="0">
                <a:latin typeface="Times New Roman" panose="02020603050405020304" pitchFamily="18" charset="0"/>
              </a:rPr>
              <a:pPr/>
              <a:t>34</a:t>
            </a:fld>
            <a:endParaRPr lang="en-US" altLang="en-US" sz="1200">
              <a:latin typeface="Times New Roman" panose="02020603050405020304" pitchFamily="18" charset="0"/>
            </a:endParaRPr>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Times New Roman" panose="02020603050405020304" pitchFamily="18" charset="0"/>
              </a:rPr>
              <a:t>The lock manager uses this data structure: For each data item that is currently</a:t>
            </a:r>
          </a:p>
          <a:p>
            <a:r>
              <a:rPr lang="en-US" altLang="en-US">
                <a:latin typeface="Times New Roman" panose="02020603050405020304" pitchFamily="18" charset="0"/>
              </a:rPr>
              <a:t>locked, it maintains a linked list of records, one for each request, in the order in</a:t>
            </a:r>
          </a:p>
          <a:p>
            <a:r>
              <a:rPr lang="en-US" altLang="en-US">
                <a:latin typeface="Times New Roman" panose="02020603050405020304" pitchFamily="18" charset="0"/>
              </a:rPr>
              <a:t>which the requests arrived. It uses a hash table, indexed on the name of a data</a:t>
            </a:r>
          </a:p>
          <a:p>
            <a:r>
              <a:rPr lang="en-US" altLang="en-US">
                <a:latin typeface="Times New Roman" panose="02020603050405020304" pitchFamily="18" charset="0"/>
              </a:rPr>
              <a:t>item, to find the linked list (if any) for a data item; this table is called the </a:t>
            </a:r>
            <a:r>
              <a:rPr lang="en-US" altLang="en-US" b="1">
                <a:latin typeface="Times New Roman" panose="02020603050405020304" pitchFamily="18" charset="0"/>
              </a:rPr>
              <a:t>lock</a:t>
            </a:r>
          </a:p>
          <a:p>
            <a:r>
              <a:rPr lang="en-US" altLang="en-US" b="1">
                <a:latin typeface="Times New Roman" panose="02020603050405020304" pitchFamily="18" charset="0"/>
              </a:rPr>
              <a:t>table</a:t>
            </a:r>
            <a:r>
              <a:rPr lang="en-US" altLang="en-US">
                <a:latin typeface="Times New Roman" panose="02020603050405020304" pitchFamily="18" charset="0"/>
              </a:rPr>
              <a:t>. Each record of the linked list for a data item notes which transaction made</a:t>
            </a:r>
          </a:p>
          <a:p>
            <a:r>
              <a:rPr lang="en-US" altLang="en-US">
                <a:latin typeface="Times New Roman" panose="02020603050405020304" pitchFamily="18" charset="0"/>
              </a:rPr>
              <a:t>the request, and what lock mode it requested. The record also notes if the request</a:t>
            </a:r>
          </a:p>
          <a:p>
            <a:r>
              <a:rPr lang="en-US" altLang="en-US">
                <a:latin typeface="Times New Roman" panose="02020603050405020304" pitchFamily="18" charset="0"/>
              </a:rPr>
              <a:t>has currently been granted.</a:t>
            </a:r>
          </a:p>
        </p:txBody>
      </p:sp>
    </p:spTree>
    <p:extLst>
      <p:ext uri="{BB962C8B-B14F-4D97-AF65-F5344CB8AC3E}">
        <p14:creationId xmlns:p14="http://schemas.microsoft.com/office/powerpoint/2010/main" val="260496469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ＭＳ Ｐゴシック" panose="020B0600070205080204" pitchFamily="34" charset="-128"/>
              </a:defRPr>
            </a:lvl1pPr>
            <a:lvl2pPr marL="742950" indent="-285750" defTabSz="879475">
              <a:defRPr sz="1600">
                <a:solidFill>
                  <a:schemeClr val="tx1"/>
                </a:solidFill>
                <a:latin typeface="Helvetica" panose="020B0604020202020204" pitchFamily="34" charset="0"/>
                <a:ea typeface="ＭＳ Ｐゴシック" panose="020B0600070205080204" pitchFamily="34" charset="-128"/>
              </a:defRPr>
            </a:lvl2pPr>
            <a:lvl3pPr marL="1143000" indent="-228600" defTabSz="879475">
              <a:defRPr sz="1600">
                <a:solidFill>
                  <a:schemeClr val="tx1"/>
                </a:solidFill>
                <a:latin typeface="Helvetica" panose="020B0604020202020204" pitchFamily="34" charset="0"/>
                <a:ea typeface="ＭＳ Ｐゴシック" panose="020B0600070205080204" pitchFamily="34" charset="-128"/>
              </a:defRPr>
            </a:lvl3pPr>
            <a:lvl4pPr marL="1600200" indent="-228600" defTabSz="879475">
              <a:defRPr sz="1600">
                <a:solidFill>
                  <a:schemeClr val="tx1"/>
                </a:solidFill>
                <a:latin typeface="Helvetica" panose="020B0604020202020204" pitchFamily="34" charset="0"/>
                <a:ea typeface="ＭＳ Ｐゴシック" panose="020B0600070205080204" pitchFamily="34" charset="-128"/>
              </a:defRPr>
            </a:lvl4pPr>
            <a:lvl5pPr marL="2057400" indent="-228600" defTabSz="879475">
              <a:defRPr sz="1600">
                <a:solidFill>
                  <a:schemeClr val="tx1"/>
                </a:solidFill>
                <a:latin typeface="Helvetica" panose="020B0604020202020204" pitchFamily="34" charset="0"/>
                <a:ea typeface="ＭＳ Ｐゴシック"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0E20724C-4968-4193-8A38-46D72FA23364}" type="slidenum">
              <a:rPr lang="en-US" altLang="en-US" sz="1200" smtClean="0">
                <a:latin typeface="Times New Roman" panose="02020603050405020304" pitchFamily="18" charset="0"/>
              </a:rPr>
              <a:pPr/>
              <a:t>35</a:t>
            </a:fld>
            <a:endParaRPr lang="en-US" altLang="en-US" sz="1200">
              <a:latin typeface="Times New Roman" panose="02020603050405020304" pitchFamily="18" charset="0"/>
            </a:endParaRPr>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Times New Roman" panose="02020603050405020304" pitchFamily="18" charset="0"/>
              </a:rPr>
              <a:t>The table contains locks for</a:t>
            </a:r>
          </a:p>
          <a:p>
            <a:r>
              <a:rPr lang="en-US" altLang="en-US">
                <a:latin typeface="Times New Roman" panose="02020603050405020304" pitchFamily="18" charset="0"/>
              </a:rPr>
              <a:t>five different data items, I4, I7, I23, I44, and I912. The lock table uses overflow</a:t>
            </a:r>
          </a:p>
          <a:p>
            <a:r>
              <a:rPr lang="en-US" altLang="en-US">
                <a:latin typeface="Times New Roman" panose="02020603050405020304" pitchFamily="18" charset="0"/>
              </a:rPr>
              <a:t>chaining, so there is a linked list of data items for each entry in the lock table.</a:t>
            </a:r>
          </a:p>
          <a:p>
            <a:r>
              <a:rPr lang="en-US" altLang="en-US">
                <a:latin typeface="Times New Roman" panose="02020603050405020304" pitchFamily="18" charset="0"/>
              </a:rPr>
              <a:t>There is also a list of transactions that have been granted locks, or are waiting for</a:t>
            </a:r>
          </a:p>
          <a:p>
            <a:r>
              <a:rPr lang="en-US" altLang="en-US">
                <a:latin typeface="Times New Roman" panose="02020603050405020304" pitchFamily="18" charset="0"/>
              </a:rPr>
              <a:t>locks, for each of the data items. Granted locks are the rectangles filled in a darker</a:t>
            </a:r>
          </a:p>
          <a:p>
            <a:r>
              <a:rPr lang="en-US" altLang="en-US">
                <a:latin typeface="Times New Roman" panose="02020603050405020304" pitchFamily="18" charset="0"/>
              </a:rPr>
              <a:t>shade, while waiting requests are the rectangles filled in a lighter shade. We have</a:t>
            </a:r>
          </a:p>
          <a:p>
            <a:r>
              <a:rPr lang="en-US" altLang="en-US">
                <a:latin typeface="Times New Roman" panose="02020603050405020304" pitchFamily="18" charset="0"/>
              </a:rPr>
              <a:t>omitted the lock mode to keep the figure simple.</a:t>
            </a:r>
          </a:p>
          <a:p>
            <a:r>
              <a:rPr lang="en-US" altLang="en-US">
                <a:latin typeface="Times New Roman" panose="02020603050405020304" pitchFamily="18" charset="0"/>
              </a:rPr>
              <a:t>of locks held by a given transaction.</a:t>
            </a:r>
          </a:p>
          <a:p>
            <a:r>
              <a:rPr lang="en-US" altLang="en-US">
                <a:latin typeface="Times New Roman" panose="02020603050405020304" pitchFamily="18" charset="0"/>
              </a:rPr>
              <a:t>The lock manager processes requests this way:</a:t>
            </a:r>
          </a:p>
          <a:p>
            <a:r>
              <a:rPr lang="en-US" altLang="en-US">
                <a:latin typeface="Times New Roman" panose="02020603050405020304" pitchFamily="18" charset="0"/>
              </a:rPr>
              <a:t>• When a lock request message arrives, it adds a record to the end of the linked</a:t>
            </a:r>
          </a:p>
          <a:p>
            <a:r>
              <a:rPr lang="en-US" altLang="en-US">
                <a:latin typeface="Times New Roman" panose="02020603050405020304" pitchFamily="18" charset="0"/>
              </a:rPr>
              <a:t>list for the data item, if the linked list is present. Otherwise it creates a new</a:t>
            </a:r>
          </a:p>
          <a:p>
            <a:r>
              <a:rPr lang="en-US" altLang="en-US">
                <a:latin typeface="Times New Roman" panose="02020603050405020304" pitchFamily="18" charset="0"/>
              </a:rPr>
              <a:t>linked list, containing only the record for the request.</a:t>
            </a:r>
          </a:p>
          <a:p>
            <a:r>
              <a:rPr lang="en-US" altLang="en-US">
                <a:latin typeface="Times New Roman" panose="02020603050405020304" pitchFamily="18" charset="0"/>
              </a:rPr>
              <a:t>It always grants a lock request on a data item that is not currently locked.</a:t>
            </a:r>
          </a:p>
          <a:p>
            <a:r>
              <a:rPr lang="en-US" altLang="en-US">
                <a:latin typeface="Times New Roman" panose="02020603050405020304" pitchFamily="18" charset="0"/>
              </a:rPr>
              <a:t>But if the transaction requests a lock on an item on which a lock is currently</a:t>
            </a:r>
          </a:p>
          <a:p>
            <a:r>
              <a:rPr lang="en-US" altLang="en-US">
                <a:latin typeface="Times New Roman" panose="02020603050405020304" pitchFamily="18" charset="0"/>
              </a:rPr>
              <a:t>held, the lock manager grants the request only if it is compatible with the locks</a:t>
            </a:r>
          </a:p>
          <a:p>
            <a:r>
              <a:rPr lang="en-US" altLang="en-US">
                <a:latin typeface="Times New Roman" panose="02020603050405020304" pitchFamily="18" charset="0"/>
              </a:rPr>
              <a:t>that are currently held, and all earlier requests have been granted already.</a:t>
            </a:r>
          </a:p>
          <a:p>
            <a:r>
              <a:rPr lang="en-US" altLang="en-US">
                <a:latin typeface="Times New Roman" panose="02020603050405020304" pitchFamily="18" charset="0"/>
              </a:rPr>
              <a:t>Otherwise the request has to wait.</a:t>
            </a:r>
          </a:p>
          <a:p>
            <a:r>
              <a:rPr lang="en-US" altLang="en-US">
                <a:latin typeface="Times New Roman" panose="02020603050405020304" pitchFamily="18" charset="0"/>
              </a:rPr>
              <a:t>• When the lock manager receives an unlock message from a transaction, it</a:t>
            </a:r>
          </a:p>
          <a:p>
            <a:r>
              <a:rPr lang="en-US" altLang="en-US">
                <a:latin typeface="Times New Roman" panose="02020603050405020304" pitchFamily="18" charset="0"/>
              </a:rPr>
              <a:t>deletes the record for that data item in the linked list corresponding to that</a:t>
            </a:r>
          </a:p>
          <a:p>
            <a:r>
              <a:rPr lang="en-US" altLang="en-US">
                <a:latin typeface="Times New Roman" panose="02020603050405020304" pitchFamily="18" charset="0"/>
              </a:rPr>
              <a:t>transaction. It tests the record that follows, if any, as described in the previous</a:t>
            </a:r>
          </a:p>
          <a:p>
            <a:r>
              <a:rPr lang="en-US" altLang="en-US">
                <a:latin typeface="Times New Roman" panose="02020603050405020304" pitchFamily="18" charset="0"/>
              </a:rPr>
              <a:t>paragraph, to see if that request can now be granted. If it can, the lock manager</a:t>
            </a:r>
          </a:p>
          <a:p>
            <a:r>
              <a:rPr lang="en-US" altLang="en-US">
                <a:latin typeface="Times New Roman" panose="02020603050405020304" pitchFamily="18" charset="0"/>
              </a:rPr>
              <a:t>grants that request, and processes the record following it, if any, similarly,</a:t>
            </a:r>
          </a:p>
          <a:p>
            <a:r>
              <a:rPr lang="en-US" altLang="en-US">
                <a:latin typeface="Times New Roman" panose="02020603050405020304" pitchFamily="18" charset="0"/>
              </a:rPr>
              <a:t>and so on.</a:t>
            </a:r>
          </a:p>
          <a:p>
            <a:r>
              <a:rPr lang="en-US" altLang="en-US">
                <a:latin typeface="Times New Roman" panose="02020603050405020304" pitchFamily="18" charset="0"/>
              </a:rPr>
              <a:t>• If a transaction aborts, the lock manager deletes any waiting request made</a:t>
            </a:r>
          </a:p>
          <a:p>
            <a:r>
              <a:rPr lang="en-US" altLang="en-US">
                <a:latin typeface="Times New Roman" panose="02020603050405020304" pitchFamily="18" charset="0"/>
              </a:rPr>
              <a:t>by the transaction. Once the database system has taken appropriate actions</a:t>
            </a:r>
          </a:p>
          <a:p>
            <a:r>
              <a:rPr lang="en-US" altLang="en-US">
                <a:latin typeface="Times New Roman" panose="02020603050405020304" pitchFamily="18" charset="0"/>
              </a:rPr>
              <a:t>to undo the transaction, it releases all locks held by the</a:t>
            </a:r>
          </a:p>
          <a:p>
            <a:r>
              <a:rPr lang="en-US" altLang="en-US">
                <a:latin typeface="Times New Roman" panose="02020603050405020304" pitchFamily="18" charset="0"/>
              </a:rPr>
              <a:t>aborted transaction.</a:t>
            </a:r>
          </a:p>
        </p:txBody>
      </p:sp>
    </p:spTree>
    <p:extLst>
      <p:ext uri="{BB962C8B-B14F-4D97-AF65-F5344CB8AC3E}">
        <p14:creationId xmlns:p14="http://schemas.microsoft.com/office/powerpoint/2010/main" val="38343435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742950" indent="-285750"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79B92323-E94B-4E6D-96C3-24B8C0D6D0DB}" type="slidenum">
              <a:rPr lang="en-US" altLang="en-US" sz="1300" smtClean="0">
                <a:latin typeface="Times New Roman" panose="02020603050405020304" pitchFamily="18" charset="0"/>
              </a:rPr>
              <a:pPr/>
              <a:t>4</a:t>
            </a:fld>
            <a:endParaRPr lang="en-US" altLang="en-US" sz="1300">
              <a:latin typeface="Times New Roman" panose="02020603050405020304" pitchFamily="18" charset="0"/>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42912631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742950" indent="-285750"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609011E4-2828-4464-95C2-4A361B9F1822}" type="slidenum">
              <a:rPr lang="en-US" altLang="en-US" sz="1300" smtClean="0">
                <a:latin typeface="Times New Roman" panose="02020603050405020304" pitchFamily="18" charset="0"/>
              </a:rPr>
              <a:pPr/>
              <a:t>5</a:t>
            </a:fld>
            <a:endParaRPr lang="en-US" altLang="en-US" sz="1300">
              <a:latin typeface="Times New Roman" panose="02020603050405020304" pitchFamily="18" charset="0"/>
            </a:endParaRPr>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6316862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742950" indent="-285750"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DB48555C-7279-49CE-8041-89B7646E86BB}" type="slidenum">
              <a:rPr lang="en-US" altLang="en-US" sz="1300" smtClean="0">
                <a:latin typeface="Times New Roman" panose="02020603050405020304" pitchFamily="18" charset="0"/>
              </a:rPr>
              <a:pPr/>
              <a:t>6</a:t>
            </a:fld>
            <a:endParaRPr lang="en-US" altLang="en-US" sz="1300">
              <a:latin typeface="Times New Roman" panose="02020603050405020304" pitchFamily="18" charset="0"/>
            </a:endParaRPr>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Times New Roman" panose="02020603050405020304" pitchFamily="18" charset="0"/>
              </a:rPr>
              <a:t>Schedule tells about- in what chronological order of sequence of instructions of concurrent transactions are to be executed</a:t>
            </a:r>
          </a:p>
        </p:txBody>
      </p:sp>
    </p:spTree>
    <p:extLst>
      <p:ext uri="{BB962C8B-B14F-4D97-AF65-F5344CB8AC3E}">
        <p14:creationId xmlns:p14="http://schemas.microsoft.com/office/powerpoint/2010/main" val="38948172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742950" indent="-285750"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9B1DBFA5-50C1-4F31-B3C0-903A1A2AC02A}" type="slidenum">
              <a:rPr lang="en-US" altLang="en-US" sz="1300" smtClean="0">
                <a:latin typeface="Times New Roman" panose="02020603050405020304" pitchFamily="18" charset="0"/>
              </a:rPr>
              <a:pPr/>
              <a:t>7</a:t>
            </a:fld>
            <a:endParaRPr lang="en-US" altLang="en-US" sz="1300">
              <a:latin typeface="Times New Roman" panose="02020603050405020304" pitchFamily="18" charset="0"/>
            </a:endParaRPr>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Times New Roman" panose="02020603050405020304" pitchFamily="18" charset="0"/>
              </a:rPr>
              <a:t>At the ned of T1  A=950  and B=2050</a:t>
            </a:r>
          </a:p>
          <a:p>
            <a:r>
              <a:rPr lang="en-US" altLang="en-US">
                <a:latin typeface="Times New Roman" panose="02020603050405020304" pitchFamily="18" charset="0"/>
              </a:rPr>
              <a:t>At the end of T2  A=855 and B=2145</a:t>
            </a:r>
          </a:p>
        </p:txBody>
      </p:sp>
    </p:spTree>
    <p:extLst>
      <p:ext uri="{BB962C8B-B14F-4D97-AF65-F5344CB8AC3E}">
        <p14:creationId xmlns:p14="http://schemas.microsoft.com/office/powerpoint/2010/main" val="20204751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742950" indent="-285750"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9B94CFFD-8DA8-4761-B0AF-C0C14849E86C}" type="slidenum">
              <a:rPr lang="en-US" altLang="en-US" sz="1300" smtClean="0">
                <a:latin typeface="Times New Roman" panose="02020603050405020304" pitchFamily="18" charset="0"/>
              </a:rPr>
              <a:pPr/>
              <a:t>8</a:t>
            </a:fld>
            <a:endParaRPr lang="en-US" altLang="en-US" sz="1300">
              <a:latin typeface="Times New Roman" panose="02020603050405020304" pitchFamily="18" charset="0"/>
            </a:endParaRPr>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Times New Roman" panose="02020603050405020304" pitchFamily="18" charset="0"/>
              </a:rPr>
              <a:t>Assume current value of A=1000 and B=2000</a:t>
            </a:r>
          </a:p>
          <a:p>
            <a:r>
              <a:rPr lang="en-US" altLang="en-US">
                <a:latin typeface="Times New Roman" panose="02020603050405020304" pitchFamily="18" charset="0"/>
              </a:rPr>
              <a:t>At the end of T2  A=900 and B=2100</a:t>
            </a:r>
          </a:p>
          <a:p>
            <a:r>
              <a:rPr lang="en-US" altLang="en-US">
                <a:latin typeface="Times New Roman" panose="02020603050405020304" pitchFamily="18" charset="0"/>
              </a:rPr>
              <a:t>At the end of T1  A=850  and B=2150</a:t>
            </a:r>
          </a:p>
        </p:txBody>
      </p:sp>
    </p:spTree>
    <p:extLst>
      <p:ext uri="{BB962C8B-B14F-4D97-AF65-F5344CB8AC3E}">
        <p14:creationId xmlns:p14="http://schemas.microsoft.com/office/powerpoint/2010/main" val="34465844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742950" indent="-285750"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DA7B67EC-B19E-4009-AE31-173E5AAFC560}" type="slidenum">
              <a:rPr lang="en-US" altLang="en-US" sz="1300" smtClean="0">
                <a:latin typeface="Times New Roman" panose="02020603050405020304" pitchFamily="18" charset="0"/>
              </a:rPr>
              <a:pPr/>
              <a:t>9</a:t>
            </a:fld>
            <a:endParaRPr lang="en-US" altLang="en-US" sz="1300">
              <a:latin typeface="Times New Roman" panose="02020603050405020304" pitchFamily="18" charset="0"/>
            </a:endParaRPr>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Times New Roman" panose="02020603050405020304" pitchFamily="18" charset="0"/>
              </a:rPr>
              <a:t>Finally A=855 and B=2145 ; A+B=855+2145=3000 –consistency maintained</a:t>
            </a:r>
          </a:p>
        </p:txBody>
      </p:sp>
    </p:spTree>
    <p:extLst>
      <p:ext uri="{BB962C8B-B14F-4D97-AF65-F5344CB8AC3E}">
        <p14:creationId xmlns:p14="http://schemas.microsoft.com/office/powerpoint/2010/main" val="6557131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hyperlink" Target="http://www.db-book.com/" TargetMode="External"/><Relationship Id="rId2" Type="http://schemas.openxmlformats.org/officeDocument/2006/relationships/oleObject" Target="../embeddings/oleObject1.bin"/><Relationship Id="rId1" Type="http://schemas.openxmlformats.org/officeDocument/2006/relationships/slideMaster" Target="../slideMasters/slideMaster1.xml"/><Relationship Id="rId4"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aphicFrame>
        <p:nvGraphicFramePr>
          <p:cNvPr id="4" name="Rectangle 2"/>
          <p:cNvGraphicFramePr>
            <a:graphicFrameLocks/>
          </p:cNvGraphicFramePr>
          <p:nvPr/>
        </p:nvGraphicFramePr>
        <p:xfrm>
          <a:off x="2032000" y="1397000"/>
          <a:ext cx="8128000" cy="4064000"/>
        </p:xfrm>
        <a:graphic>
          <a:graphicData uri="http://schemas.openxmlformats.org/presentationml/2006/ole">
            <mc:AlternateContent xmlns:mc="http://schemas.openxmlformats.org/markup-compatibility/2006">
              <mc:Choice xmlns:v="urn:schemas-microsoft-com:vml" Requires="v">
                <p:oleObj name="Clip" r:id="rId2" imgW="0" imgH="0" progId="MS_ClipArt_Gallery.2">
                  <p:embed/>
                </p:oleObj>
              </mc:Choice>
              <mc:Fallback>
                <p:oleObj name="Clip" r:id="rId2" imgW="0" imgH="0" progId="MS_ClipArt_Gallery.2">
                  <p:embed/>
                  <p:pic>
                    <p:nvPicPr>
                      <p:cNvPr id="4" name="Rectangle 2"/>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2032000" y="1397000"/>
                        <a:ext cx="8128000" cy="4064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 name="Text Box 7"/>
          <p:cNvSpPr txBox="1">
            <a:spLocks noChangeArrowheads="1"/>
          </p:cNvSpPr>
          <p:nvPr/>
        </p:nvSpPr>
        <p:spPr bwMode="auto">
          <a:xfrm>
            <a:off x="4170130" y="5726113"/>
            <a:ext cx="3718390" cy="800219"/>
          </a:xfrm>
          <a:prstGeom prst="rect">
            <a:avLst/>
          </a:prstGeom>
          <a:noFill/>
          <a:ln w="9525">
            <a:noFill/>
            <a:miter lim="800000"/>
            <a:headEnd/>
            <a:tailEnd/>
          </a:ln>
          <a:effectLst/>
        </p:spPr>
        <p:txBody>
          <a:bodyPr wrap="none">
            <a:spAutoFit/>
          </a:bodyPr>
          <a:lstStyle>
            <a:lvl1pPr>
              <a:defRPr sz="1600">
                <a:solidFill>
                  <a:schemeClr val="tx1"/>
                </a:solidFill>
                <a:latin typeface="Helvetica" pitchFamily="34" charset="0"/>
                <a:ea typeface="ＭＳ Ｐゴシック" pitchFamily="34" charset="-128"/>
              </a:defRPr>
            </a:lvl1pPr>
            <a:lvl2pPr marL="37931725" indent="-37474525">
              <a:defRPr sz="1600">
                <a:solidFill>
                  <a:schemeClr val="tx1"/>
                </a:solidFill>
                <a:latin typeface="Helvetica" pitchFamily="34" charset="0"/>
                <a:ea typeface="ＭＳ Ｐゴシック" pitchFamily="34" charset="-128"/>
              </a:defRPr>
            </a:lvl2pPr>
            <a:lvl3pPr>
              <a:defRPr sz="1600">
                <a:solidFill>
                  <a:schemeClr val="tx1"/>
                </a:solidFill>
                <a:latin typeface="Helvetica" pitchFamily="34" charset="0"/>
                <a:ea typeface="ＭＳ Ｐゴシック" pitchFamily="34" charset="-128"/>
              </a:defRPr>
            </a:lvl3pPr>
            <a:lvl4pPr>
              <a:defRPr sz="1600">
                <a:solidFill>
                  <a:schemeClr val="tx1"/>
                </a:solidFill>
                <a:latin typeface="Helvetica" pitchFamily="34" charset="0"/>
                <a:ea typeface="ＭＳ Ｐゴシック" pitchFamily="34" charset="-128"/>
              </a:defRPr>
            </a:lvl4pPr>
            <a:lvl5pPr>
              <a:defRPr sz="1600">
                <a:solidFill>
                  <a:schemeClr val="tx1"/>
                </a:solidFill>
                <a:latin typeface="Helvetica" pitchFamily="34" charset="0"/>
                <a:ea typeface="ＭＳ Ｐゴシック" pitchFamily="34" charset="-128"/>
              </a:defRPr>
            </a:lvl5pPr>
            <a:lvl6pPr marL="457200"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914400"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1371600"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1828800"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600" b="1" i="0" u="none" strike="noStrike" kern="1200" cap="none" spc="0" normalizeH="0" baseline="0" noProof="0">
                <a:ln>
                  <a:noFill/>
                </a:ln>
                <a:solidFill>
                  <a:srgbClr val="CC3300"/>
                </a:solidFill>
                <a:effectLst/>
                <a:uLnTx/>
                <a:uFillTx/>
                <a:latin typeface="Helvetica" pitchFamily="34" charset="0"/>
                <a:ea typeface="ＭＳ Ｐゴシック" pitchFamily="34" charset="-128"/>
                <a:cs typeface="+mn-cs"/>
              </a:rPr>
              <a:t>Database System Concepts, 6</a:t>
            </a:r>
            <a:r>
              <a:rPr kumimoji="0" lang="en-US" sz="1600" b="1" i="0" u="none" strike="noStrike" kern="1200" cap="none" spc="0" normalizeH="0" baseline="30000" noProof="0">
                <a:ln>
                  <a:noFill/>
                </a:ln>
                <a:solidFill>
                  <a:srgbClr val="CC3300"/>
                </a:solidFill>
                <a:effectLst/>
                <a:uLnTx/>
                <a:uFillTx/>
                <a:latin typeface="Helvetica" pitchFamily="34" charset="0"/>
                <a:ea typeface="ＭＳ Ｐゴシック" pitchFamily="34" charset="-128"/>
                <a:cs typeface="+mn-cs"/>
              </a:rPr>
              <a:t>th</a:t>
            </a:r>
            <a:r>
              <a:rPr kumimoji="0" lang="en-US" sz="1600" b="1" i="0" u="none" strike="noStrike" kern="1200" cap="none" spc="0" normalizeH="0" baseline="0" noProof="0">
                <a:ln>
                  <a:noFill/>
                </a:ln>
                <a:solidFill>
                  <a:srgbClr val="CC3300"/>
                </a:solidFill>
                <a:effectLst/>
                <a:uLnTx/>
                <a:uFillTx/>
                <a:latin typeface="Helvetica" pitchFamily="34" charset="0"/>
                <a:ea typeface="ＭＳ Ｐゴシック" pitchFamily="34" charset="-128"/>
                <a:cs typeface="+mn-cs"/>
              </a:rPr>
              <a:t> Ed</a:t>
            </a:r>
            <a:r>
              <a:rPr kumimoji="0" lang="en-US" sz="1600" b="0" i="0" u="none" strike="noStrike" kern="1200" cap="none" spc="0" normalizeH="0" baseline="0" noProof="0">
                <a:ln>
                  <a:noFill/>
                </a:ln>
                <a:solidFill>
                  <a:srgbClr val="CC3300"/>
                </a:solidFill>
                <a:effectLst/>
                <a:uLnTx/>
                <a:uFillTx/>
                <a:latin typeface="Helvetica" pitchFamily="34" charset="0"/>
                <a:ea typeface="ＭＳ Ｐゴシック" pitchFamily="34" charset="-128"/>
                <a:cs typeface="+mn-cs"/>
              </a:rPr>
              <a:t>.</a:t>
            </a:r>
          </a:p>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200" b="1" i="0" u="none" strike="noStrike" kern="1200" cap="none" spc="0" normalizeH="0" baseline="0" noProof="0">
                <a:ln>
                  <a:noFill/>
                </a:ln>
                <a:solidFill>
                  <a:srgbClr val="CC3300"/>
                </a:solidFill>
                <a:effectLst/>
                <a:uLnTx/>
                <a:uFillTx/>
                <a:latin typeface="Helvetica" pitchFamily="34" charset="0"/>
                <a:ea typeface="ＭＳ Ｐゴシック" pitchFamily="34" charset="-128"/>
                <a:cs typeface="+mn-cs"/>
              </a:rPr>
              <a:t>©Silberschatz, Korth and Sudarshan</a:t>
            </a:r>
            <a:br>
              <a:rPr kumimoji="0" lang="en-US" sz="1200" b="1" i="0" u="none" strike="noStrike" kern="1200" cap="none" spc="0" normalizeH="0" baseline="0" noProof="0">
                <a:ln>
                  <a:noFill/>
                </a:ln>
                <a:solidFill>
                  <a:srgbClr val="CC3300"/>
                </a:solidFill>
                <a:effectLst/>
                <a:uLnTx/>
                <a:uFillTx/>
                <a:latin typeface="Helvetica" pitchFamily="34" charset="0"/>
                <a:ea typeface="ＭＳ Ｐゴシック" pitchFamily="34" charset="-128"/>
                <a:cs typeface="+mn-cs"/>
              </a:rPr>
            </a:br>
            <a:r>
              <a:rPr kumimoji="0" lang="en-US" sz="1200" b="1" i="0" u="none" strike="noStrike" kern="1200" cap="none" spc="0" normalizeH="0" baseline="0" noProof="0">
                <a:ln>
                  <a:noFill/>
                </a:ln>
                <a:solidFill>
                  <a:srgbClr val="CC3300"/>
                </a:solidFill>
                <a:effectLst/>
                <a:uLnTx/>
                <a:uFillTx/>
                <a:latin typeface="Helvetica" pitchFamily="34" charset="0"/>
                <a:ea typeface="ＭＳ Ｐゴシック" pitchFamily="34" charset="-128"/>
                <a:cs typeface="+mn-cs"/>
              </a:rPr>
              <a:t>See </a:t>
            </a:r>
            <a:r>
              <a:rPr kumimoji="0" lang="en-US" sz="1200" b="1" i="0" u="none" strike="noStrike" kern="1200" cap="none" spc="0" normalizeH="0" baseline="0" noProof="0">
                <a:ln>
                  <a:noFill/>
                </a:ln>
                <a:solidFill>
                  <a:srgbClr val="CC3300"/>
                </a:solidFill>
                <a:effectLst/>
                <a:uLnTx/>
                <a:uFillTx/>
                <a:latin typeface="Helvetica" pitchFamily="34" charset="0"/>
                <a:ea typeface="ＭＳ Ｐゴシック" pitchFamily="34" charset="-128"/>
                <a:cs typeface="+mn-cs"/>
                <a:hlinkClick r:id="rId3"/>
              </a:rPr>
              <a:t>www.db-book.com</a:t>
            </a:r>
            <a:r>
              <a:rPr kumimoji="0" lang="en-US" sz="1200" b="1" i="0" u="none" strike="noStrike" kern="1200" cap="none" spc="0" normalizeH="0" baseline="0" noProof="0">
                <a:ln>
                  <a:noFill/>
                </a:ln>
                <a:solidFill>
                  <a:srgbClr val="CC3300"/>
                </a:solidFill>
                <a:effectLst/>
                <a:uLnTx/>
                <a:uFillTx/>
                <a:latin typeface="Helvetica" pitchFamily="34" charset="0"/>
                <a:ea typeface="ＭＳ Ｐゴシック" pitchFamily="34" charset="-128"/>
                <a:cs typeface="+mn-cs"/>
              </a:rPr>
              <a:t> for conditions on re-use </a:t>
            </a:r>
          </a:p>
        </p:txBody>
      </p:sp>
      <p:pic>
        <p:nvPicPr>
          <p:cNvPr id="6" name="Picture 8" descr="Cover-6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
            <a:ext cx="1856317" cy="170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6994" name="Rectangle 2"/>
          <p:cNvSpPr>
            <a:spLocks noGrp="1" noChangeArrowheads="1"/>
          </p:cNvSpPr>
          <p:nvPr>
            <p:ph type="ctrTitle"/>
          </p:nvPr>
        </p:nvSpPr>
        <p:spPr>
          <a:xfrm>
            <a:off x="914400" y="2286000"/>
            <a:ext cx="10363200" cy="1143000"/>
          </a:xfrm>
        </p:spPr>
        <p:txBody>
          <a:bodyPr/>
          <a:lstStyle>
            <a:lvl1pPr>
              <a:defRPr>
                <a:solidFill>
                  <a:srgbClr val="CC3300"/>
                </a:solidFill>
              </a:defRPr>
            </a:lvl1pPr>
          </a:lstStyle>
          <a:p>
            <a:r>
              <a:rPr lang="en-US"/>
              <a:t>Click to edit Master title style</a:t>
            </a:r>
          </a:p>
        </p:txBody>
      </p:sp>
      <p:sp>
        <p:nvSpPr>
          <p:cNvPr id="596995" name="Rectangle 3"/>
          <p:cNvSpPr>
            <a:spLocks noGrp="1" noChangeArrowheads="1"/>
          </p:cNvSpPr>
          <p:nvPr>
            <p:ph type="subTitle" idx="1"/>
          </p:nvPr>
        </p:nvSpPr>
        <p:spPr>
          <a:xfrm>
            <a:off x="1828800" y="3886200"/>
            <a:ext cx="8534400" cy="1752600"/>
          </a:xfrm>
        </p:spPr>
        <p:txBody>
          <a:bodyPr/>
          <a:lstStyle>
            <a:lvl1pPr marL="0" indent="0" algn="ctr">
              <a:buFont typeface="Monotype Sorts" charset="2"/>
              <a:buNone/>
              <a:defRPr/>
            </a:lvl1pPr>
          </a:lstStyle>
          <a:p>
            <a:r>
              <a:rPr lang="en-US"/>
              <a:t>Click to edit Master subtitle style</a:t>
            </a:r>
          </a:p>
        </p:txBody>
      </p:sp>
      <p:sp>
        <p:nvSpPr>
          <p:cNvPr id="7" name="Rectangle 4"/>
          <p:cNvSpPr>
            <a:spLocks noGrp="1" noChangeArrowheads="1"/>
          </p:cNvSpPr>
          <p:nvPr>
            <p:ph type="ftr" sz="quarter" idx="10"/>
          </p:nvPr>
        </p:nvSpPr>
        <p:spPr bwMode="auto">
          <a:xfrm>
            <a:off x="3816351" y="5780088"/>
            <a:ext cx="45974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a:spcBef>
                <a:spcPct val="50000"/>
              </a:spcBef>
              <a:defRPr>
                <a:solidFill>
                  <a:srgbClr val="578963"/>
                </a:solidFill>
                <a:latin typeface="Times New Roman" charset="0"/>
                <a:ea typeface="+mn-ea"/>
              </a:defRPr>
            </a:lvl1pPr>
          </a:lstStyle>
          <a:p>
            <a:pPr eaLnBrk="0" fontAlgn="base" hangingPunct="0">
              <a:spcAft>
                <a:spcPct val="0"/>
              </a:spcAft>
              <a:defRPr/>
            </a:pPr>
            <a:endParaRPr lang="en-US" sz="1600"/>
          </a:p>
        </p:txBody>
      </p:sp>
      <p:sp>
        <p:nvSpPr>
          <p:cNvPr id="8" name="Rectangle 5"/>
          <p:cNvSpPr>
            <a:spLocks noGrp="1" noChangeArrowheads="1"/>
          </p:cNvSpPr>
          <p:nvPr>
            <p:ph type="sldNum" sz="quarter" idx="11"/>
          </p:nvPr>
        </p:nvSpPr>
        <p:spPr>
          <a:xfrm>
            <a:off x="8794751" y="6218238"/>
            <a:ext cx="2540000" cy="457200"/>
          </a:xfrm>
        </p:spPr>
        <p:txBody>
          <a:bodyPr/>
          <a:lstStyle>
            <a:lvl1pPr>
              <a:defRPr>
                <a:solidFill>
                  <a:srgbClr val="578963"/>
                </a:solidFill>
              </a:defRPr>
            </a:lvl1pPr>
          </a:lstStyle>
          <a:p>
            <a:pPr eaLnBrk="0" fontAlgn="base" hangingPunct="0">
              <a:spcAft>
                <a:spcPct val="0"/>
              </a:spcAft>
              <a:defRPr/>
            </a:pPr>
            <a:fld id="{A1B2C8C1-1863-43AF-B3FD-1AD1A45E76BA}" type="slidenum">
              <a:rPr lang="en-US" altLang="en-US" smtClean="0">
                <a:ea typeface="ＭＳ Ｐゴシック" panose="020B0600070205080204" pitchFamily="34" charset="-128"/>
              </a:rPr>
              <a:pPr eaLnBrk="0" fontAlgn="base" hangingPunct="0">
                <a:spcAft>
                  <a:spcPct val="0"/>
                </a:spcAft>
                <a:defRPr/>
              </a:pPr>
              <a:t>‹#›</a:t>
            </a:fld>
            <a:endParaRPr lang="en-US" altLang="en-US">
              <a:ea typeface="ＭＳ Ｐゴシック" panose="020B0600070205080204" pitchFamily="34" charset="-128"/>
            </a:endParaRPr>
          </a:p>
        </p:txBody>
      </p:sp>
    </p:spTree>
    <p:extLst>
      <p:ext uri="{BB962C8B-B14F-4D97-AF65-F5344CB8AC3E}">
        <p14:creationId xmlns:p14="http://schemas.microsoft.com/office/powerpoint/2010/main" val="16236602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noChangeArrowheads="1"/>
          </p:cNvSpPr>
          <p:nvPr>
            <p:ph type="sldNum" sz="quarter" idx="10"/>
          </p:nvPr>
        </p:nvSpPr>
        <p:spPr/>
        <p:txBody>
          <a:bodyPr/>
          <a:lstStyle>
            <a:lvl1pPr>
              <a:defRPr/>
            </a:lvl1pPr>
          </a:lstStyle>
          <a:p>
            <a:pPr eaLnBrk="0" fontAlgn="base" hangingPunct="0">
              <a:spcAft>
                <a:spcPct val="0"/>
              </a:spcAft>
              <a:defRPr/>
            </a:pPr>
            <a:fld id="{E5264BF2-EC12-4D96-9642-57D6B16C25A5}" type="slidenum">
              <a:rPr lang="en-US" altLang="en-US" smtClean="0">
                <a:solidFill>
                  <a:srgbClr val="666699"/>
                </a:solidFill>
                <a:ea typeface="ＭＳ Ｐゴシック" panose="020B0600070205080204" pitchFamily="34" charset="-128"/>
              </a:rPr>
              <a:pPr eaLnBrk="0" fontAlgn="base" hangingPunct="0">
                <a:spcAft>
                  <a:spcPct val="0"/>
                </a:spcAft>
                <a:defRPr/>
              </a:pPr>
              <a:t>‹#›</a:t>
            </a:fld>
            <a:endParaRPr lang="en-US" altLang="en-US">
              <a:solidFill>
                <a:srgbClr val="666699"/>
              </a:solidFill>
              <a:ea typeface="ＭＳ Ｐゴシック" panose="020B0600070205080204" pitchFamily="34" charset="-128"/>
            </a:endParaRPr>
          </a:p>
        </p:txBody>
      </p:sp>
    </p:spTree>
    <p:extLst>
      <p:ext uri="{BB962C8B-B14F-4D97-AF65-F5344CB8AC3E}">
        <p14:creationId xmlns:p14="http://schemas.microsoft.com/office/powerpoint/2010/main" val="6239499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01667" y="117475"/>
            <a:ext cx="2692400" cy="58801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024467" y="117475"/>
            <a:ext cx="7874000" cy="58801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noChangeArrowheads="1"/>
          </p:cNvSpPr>
          <p:nvPr>
            <p:ph type="sldNum" sz="quarter" idx="10"/>
          </p:nvPr>
        </p:nvSpPr>
        <p:spPr/>
        <p:txBody>
          <a:bodyPr/>
          <a:lstStyle>
            <a:lvl1pPr>
              <a:defRPr/>
            </a:lvl1pPr>
          </a:lstStyle>
          <a:p>
            <a:pPr eaLnBrk="0" fontAlgn="base" hangingPunct="0">
              <a:spcAft>
                <a:spcPct val="0"/>
              </a:spcAft>
              <a:defRPr/>
            </a:pPr>
            <a:fld id="{2BCAFD7F-7B08-45C9-8A5E-E0B4D7C20B94}" type="slidenum">
              <a:rPr lang="en-US" altLang="en-US" smtClean="0">
                <a:solidFill>
                  <a:srgbClr val="666699"/>
                </a:solidFill>
                <a:ea typeface="ＭＳ Ｐゴシック" panose="020B0600070205080204" pitchFamily="34" charset="-128"/>
              </a:rPr>
              <a:pPr eaLnBrk="0" fontAlgn="base" hangingPunct="0">
                <a:spcAft>
                  <a:spcPct val="0"/>
                </a:spcAft>
                <a:defRPr/>
              </a:pPr>
              <a:t>‹#›</a:t>
            </a:fld>
            <a:endParaRPr lang="en-US" altLang="en-US">
              <a:solidFill>
                <a:srgbClr val="666699"/>
              </a:solidFill>
              <a:ea typeface="ＭＳ Ｐゴシック" panose="020B0600070205080204" pitchFamily="34" charset="-128"/>
            </a:endParaRPr>
          </a:p>
        </p:txBody>
      </p:sp>
    </p:spTree>
    <p:extLst>
      <p:ext uri="{BB962C8B-B14F-4D97-AF65-F5344CB8AC3E}">
        <p14:creationId xmlns:p14="http://schemas.microsoft.com/office/powerpoint/2010/main" val="17073871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noChangeArrowheads="1"/>
          </p:cNvSpPr>
          <p:nvPr>
            <p:ph type="sldNum" sz="quarter" idx="10"/>
          </p:nvPr>
        </p:nvSpPr>
        <p:spPr/>
        <p:txBody>
          <a:bodyPr/>
          <a:lstStyle>
            <a:lvl1pPr>
              <a:defRPr/>
            </a:lvl1pPr>
          </a:lstStyle>
          <a:p>
            <a:pPr eaLnBrk="0" fontAlgn="base" hangingPunct="0">
              <a:spcAft>
                <a:spcPct val="0"/>
              </a:spcAft>
              <a:defRPr/>
            </a:pPr>
            <a:fld id="{36B9D718-0357-49A4-BEF4-EC98B366A649}" type="slidenum">
              <a:rPr lang="en-US" altLang="en-US" smtClean="0">
                <a:solidFill>
                  <a:srgbClr val="666699"/>
                </a:solidFill>
                <a:ea typeface="ＭＳ Ｐゴシック" panose="020B0600070205080204" pitchFamily="34" charset="-128"/>
              </a:rPr>
              <a:pPr eaLnBrk="0" fontAlgn="base" hangingPunct="0">
                <a:spcAft>
                  <a:spcPct val="0"/>
                </a:spcAft>
                <a:defRPr/>
              </a:pPr>
              <a:t>‹#›</a:t>
            </a:fld>
            <a:endParaRPr lang="en-US" altLang="en-US">
              <a:solidFill>
                <a:srgbClr val="666699"/>
              </a:solidFill>
              <a:ea typeface="ＭＳ Ｐゴシック" panose="020B0600070205080204" pitchFamily="34" charset="-128"/>
            </a:endParaRPr>
          </a:p>
        </p:txBody>
      </p:sp>
    </p:spTree>
    <p:extLst>
      <p:ext uri="{BB962C8B-B14F-4D97-AF65-F5344CB8AC3E}">
        <p14:creationId xmlns:p14="http://schemas.microsoft.com/office/powerpoint/2010/main" val="36357798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Slide Number Placeholder 3"/>
          <p:cNvSpPr>
            <a:spLocks noGrp="1" noChangeArrowheads="1"/>
          </p:cNvSpPr>
          <p:nvPr>
            <p:ph type="sldNum" sz="quarter" idx="10"/>
          </p:nvPr>
        </p:nvSpPr>
        <p:spPr/>
        <p:txBody>
          <a:bodyPr/>
          <a:lstStyle>
            <a:lvl1pPr>
              <a:defRPr/>
            </a:lvl1pPr>
          </a:lstStyle>
          <a:p>
            <a:pPr eaLnBrk="0" fontAlgn="base" hangingPunct="0">
              <a:spcAft>
                <a:spcPct val="0"/>
              </a:spcAft>
              <a:defRPr/>
            </a:pPr>
            <a:fld id="{38B33CC7-0459-41A4-9962-F96A8D855BA1}" type="slidenum">
              <a:rPr lang="en-US" altLang="en-US" smtClean="0">
                <a:solidFill>
                  <a:srgbClr val="666699"/>
                </a:solidFill>
                <a:ea typeface="ＭＳ Ｐゴシック" panose="020B0600070205080204" pitchFamily="34" charset="-128"/>
              </a:rPr>
              <a:pPr eaLnBrk="0" fontAlgn="base" hangingPunct="0">
                <a:spcAft>
                  <a:spcPct val="0"/>
                </a:spcAft>
                <a:defRPr/>
              </a:pPr>
              <a:t>‹#›</a:t>
            </a:fld>
            <a:endParaRPr lang="en-US" altLang="en-US">
              <a:solidFill>
                <a:srgbClr val="666699"/>
              </a:solidFill>
              <a:ea typeface="ＭＳ Ｐゴシック" panose="020B0600070205080204" pitchFamily="34" charset="-128"/>
            </a:endParaRPr>
          </a:p>
        </p:txBody>
      </p:sp>
    </p:spTree>
    <p:extLst>
      <p:ext uri="{BB962C8B-B14F-4D97-AF65-F5344CB8AC3E}">
        <p14:creationId xmlns:p14="http://schemas.microsoft.com/office/powerpoint/2010/main" val="9199139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85851" y="1093789"/>
            <a:ext cx="5005916" cy="49037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94967" y="1093789"/>
            <a:ext cx="5005917" cy="49037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3"/>
          <p:cNvSpPr>
            <a:spLocks noGrp="1" noChangeArrowheads="1"/>
          </p:cNvSpPr>
          <p:nvPr>
            <p:ph type="sldNum" sz="quarter" idx="10"/>
          </p:nvPr>
        </p:nvSpPr>
        <p:spPr/>
        <p:txBody>
          <a:bodyPr/>
          <a:lstStyle>
            <a:lvl1pPr>
              <a:defRPr/>
            </a:lvl1pPr>
          </a:lstStyle>
          <a:p>
            <a:pPr eaLnBrk="0" fontAlgn="base" hangingPunct="0">
              <a:spcAft>
                <a:spcPct val="0"/>
              </a:spcAft>
              <a:defRPr/>
            </a:pPr>
            <a:fld id="{A10DD8F0-523A-4B8D-B6EE-86DE4323FF04}" type="slidenum">
              <a:rPr lang="en-US" altLang="en-US" smtClean="0">
                <a:solidFill>
                  <a:srgbClr val="666699"/>
                </a:solidFill>
                <a:ea typeface="ＭＳ Ｐゴシック" panose="020B0600070205080204" pitchFamily="34" charset="-128"/>
              </a:rPr>
              <a:pPr eaLnBrk="0" fontAlgn="base" hangingPunct="0">
                <a:spcAft>
                  <a:spcPct val="0"/>
                </a:spcAft>
                <a:defRPr/>
              </a:pPr>
              <a:t>‹#›</a:t>
            </a:fld>
            <a:endParaRPr lang="en-US" altLang="en-US">
              <a:solidFill>
                <a:srgbClr val="666699"/>
              </a:solidFill>
              <a:ea typeface="ＭＳ Ｐゴシック" panose="020B0600070205080204" pitchFamily="34" charset="-128"/>
            </a:endParaRPr>
          </a:p>
        </p:txBody>
      </p:sp>
    </p:spTree>
    <p:extLst>
      <p:ext uri="{BB962C8B-B14F-4D97-AF65-F5344CB8AC3E}">
        <p14:creationId xmlns:p14="http://schemas.microsoft.com/office/powerpoint/2010/main" val="25930573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3"/>
          <p:cNvSpPr>
            <a:spLocks noGrp="1" noChangeArrowheads="1"/>
          </p:cNvSpPr>
          <p:nvPr>
            <p:ph type="sldNum" sz="quarter" idx="10"/>
          </p:nvPr>
        </p:nvSpPr>
        <p:spPr/>
        <p:txBody>
          <a:bodyPr/>
          <a:lstStyle>
            <a:lvl1pPr>
              <a:defRPr/>
            </a:lvl1pPr>
          </a:lstStyle>
          <a:p>
            <a:pPr eaLnBrk="0" fontAlgn="base" hangingPunct="0">
              <a:spcAft>
                <a:spcPct val="0"/>
              </a:spcAft>
              <a:defRPr/>
            </a:pPr>
            <a:fld id="{A79FBC2B-E54D-4921-A4EE-0CA1F8753113}" type="slidenum">
              <a:rPr lang="en-US" altLang="en-US" smtClean="0">
                <a:solidFill>
                  <a:srgbClr val="666699"/>
                </a:solidFill>
                <a:ea typeface="ＭＳ Ｐゴシック" panose="020B0600070205080204" pitchFamily="34" charset="-128"/>
              </a:rPr>
              <a:pPr eaLnBrk="0" fontAlgn="base" hangingPunct="0">
                <a:spcAft>
                  <a:spcPct val="0"/>
                </a:spcAft>
                <a:defRPr/>
              </a:pPr>
              <a:t>‹#›</a:t>
            </a:fld>
            <a:endParaRPr lang="en-US" altLang="en-US">
              <a:solidFill>
                <a:srgbClr val="666699"/>
              </a:solidFill>
              <a:ea typeface="ＭＳ Ｐゴシック" panose="020B0600070205080204" pitchFamily="34" charset="-128"/>
            </a:endParaRPr>
          </a:p>
        </p:txBody>
      </p:sp>
    </p:spTree>
    <p:extLst>
      <p:ext uri="{BB962C8B-B14F-4D97-AF65-F5344CB8AC3E}">
        <p14:creationId xmlns:p14="http://schemas.microsoft.com/office/powerpoint/2010/main" val="4487764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3"/>
          <p:cNvSpPr>
            <a:spLocks noGrp="1" noChangeArrowheads="1"/>
          </p:cNvSpPr>
          <p:nvPr>
            <p:ph type="sldNum" sz="quarter" idx="10"/>
          </p:nvPr>
        </p:nvSpPr>
        <p:spPr/>
        <p:txBody>
          <a:bodyPr/>
          <a:lstStyle>
            <a:lvl1pPr>
              <a:defRPr/>
            </a:lvl1pPr>
          </a:lstStyle>
          <a:p>
            <a:pPr eaLnBrk="0" fontAlgn="base" hangingPunct="0">
              <a:spcAft>
                <a:spcPct val="0"/>
              </a:spcAft>
              <a:defRPr/>
            </a:pPr>
            <a:fld id="{F78A39AF-A94A-41E4-948C-54C1F45670E3}" type="slidenum">
              <a:rPr lang="en-US" altLang="en-US" smtClean="0">
                <a:solidFill>
                  <a:srgbClr val="666699"/>
                </a:solidFill>
                <a:ea typeface="ＭＳ Ｐゴシック" panose="020B0600070205080204" pitchFamily="34" charset="-128"/>
              </a:rPr>
              <a:pPr eaLnBrk="0" fontAlgn="base" hangingPunct="0">
                <a:spcAft>
                  <a:spcPct val="0"/>
                </a:spcAft>
                <a:defRPr/>
              </a:pPr>
              <a:t>‹#›</a:t>
            </a:fld>
            <a:endParaRPr lang="en-US" altLang="en-US">
              <a:solidFill>
                <a:srgbClr val="666699"/>
              </a:solidFill>
              <a:ea typeface="ＭＳ Ｐゴシック" panose="020B0600070205080204" pitchFamily="34" charset="-128"/>
            </a:endParaRPr>
          </a:p>
        </p:txBody>
      </p:sp>
    </p:spTree>
    <p:extLst>
      <p:ext uri="{BB962C8B-B14F-4D97-AF65-F5344CB8AC3E}">
        <p14:creationId xmlns:p14="http://schemas.microsoft.com/office/powerpoint/2010/main" val="29673763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3"/>
          <p:cNvSpPr>
            <a:spLocks noGrp="1" noChangeArrowheads="1"/>
          </p:cNvSpPr>
          <p:nvPr>
            <p:ph type="sldNum" sz="quarter" idx="10"/>
          </p:nvPr>
        </p:nvSpPr>
        <p:spPr/>
        <p:txBody>
          <a:bodyPr/>
          <a:lstStyle>
            <a:lvl1pPr>
              <a:defRPr/>
            </a:lvl1pPr>
          </a:lstStyle>
          <a:p>
            <a:pPr eaLnBrk="0" fontAlgn="base" hangingPunct="0">
              <a:spcAft>
                <a:spcPct val="0"/>
              </a:spcAft>
              <a:defRPr/>
            </a:pPr>
            <a:fld id="{A2A41422-E0F7-4B48-874D-D6DBB7EFD85C}" type="slidenum">
              <a:rPr lang="en-US" altLang="en-US" smtClean="0">
                <a:solidFill>
                  <a:srgbClr val="666699"/>
                </a:solidFill>
                <a:ea typeface="ＭＳ Ｐゴシック" panose="020B0600070205080204" pitchFamily="34" charset="-128"/>
              </a:rPr>
              <a:pPr eaLnBrk="0" fontAlgn="base" hangingPunct="0">
                <a:spcAft>
                  <a:spcPct val="0"/>
                </a:spcAft>
                <a:defRPr/>
              </a:pPr>
              <a:t>‹#›</a:t>
            </a:fld>
            <a:endParaRPr lang="en-US" altLang="en-US">
              <a:solidFill>
                <a:srgbClr val="666699"/>
              </a:solidFill>
              <a:ea typeface="ＭＳ Ｐゴシック" panose="020B0600070205080204" pitchFamily="34" charset="-128"/>
            </a:endParaRPr>
          </a:p>
        </p:txBody>
      </p:sp>
    </p:spTree>
    <p:extLst>
      <p:ext uri="{BB962C8B-B14F-4D97-AF65-F5344CB8AC3E}">
        <p14:creationId xmlns:p14="http://schemas.microsoft.com/office/powerpoint/2010/main" val="10987669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
          <p:cNvSpPr>
            <a:spLocks noGrp="1" noChangeArrowheads="1"/>
          </p:cNvSpPr>
          <p:nvPr>
            <p:ph type="sldNum" sz="quarter" idx="10"/>
          </p:nvPr>
        </p:nvSpPr>
        <p:spPr/>
        <p:txBody>
          <a:bodyPr/>
          <a:lstStyle>
            <a:lvl1pPr>
              <a:defRPr/>
            </a:lvl1pPr>
          </a:lstStyle>
          <a:p>
            <a:pPr eaLnBrk="0" fontAlgn="base" hangingPunct="0">
              <a:spcAft>
                <a:spcPct val="0"/>
              </a:spcAft>
              <a:defRPr/>
            </a:pPr>
            <a:fld id="{135EA45C-1B45-4F6B-A486-88D5A723275F}" type="slidenum">
              <a:rPr lang="en-US" altLang="en-US" smtClean="0">
                <a:solidFill>
                  <a:srgbClr val="666699"/>
                </a:solidFill>
                <a:ea typeface="ＭＳ Ｐゴシック" panose="020B0600070205080204" pitchFamily="34" charset="-128"/>
              </a:rPr>
              <a:pPr eaLnBrk="0" fontAlgn="base" hangingPunct="0">
                <a:spcAft>
                  <a:spcPct val="0"/>
                </a:spcAft>
                <a:defRPr/>
              </a:pPr>
              <a:t>‹#›</a:t>
            </a:fld>
            <a:endParaRPr lang="en-US" altLang="en-US">
              <a:solidFill>
                <a:srgbClr val="666699"/>
              </a:solidFill>
              <a:ea typeface="ＭＳ Ｐゴシック" panose="020B0600070205080204" pitchFamily="34" charset="-128"/>
            </a:endParaRPr>
          </a:p>
        </p:txBody>
      </p:sp>
    </p:spTree>
    <p:extLst>
      <p:ext uri="{BB962C8B-B14F-4D97-AF65-F5344CB8AC3E}">
        <p14:creationId xmlns:p14="http://schemas.microsoft.com/office/powerpoint/2010/main" val="32002513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
          <p:cNvSpPr>
            <a:spLocks noGrp="1" noChangeArrowheads="1"/>
          </p:cNvSpPr>
          <p:nvPr>
            <p:ph type="sldNum" sz="quarter" idx="10"/>
          </p:nvPr>
        </p:nvSpPr>
        <p:spPr/>
        <p:txBody>
          <a:bodyPr/>
          <a:lstStyle>
            <a:lvl1pPr>
              <a:defRPr/>
            </a:lvl1pPr>
          </a:lstStyle>
          <a:p>
            <a:pPr eaLnBrk="0" fontAlgn="base" hangingPunct="0">
              <a:spcAft>
                <a:spcPct val="0"/>
              </a:spcAft>
              <a:defRPr/>
            </a:pPr>
            <a:fld id="{F54C38C5-E6B6-4821-98DF-74582B01491D}" type="slidenum">
              <a:rPr lang="en-US" altLang="en-US" smtClean="0">
                <a:solidFill>
                  <a:srgbClr val="666699"/>
                </a:solidFill>
                <a:ea typeface="ＭＳ Ｐゴシック" panose="020B0600070205080204" pitchFamily="34" charset="-128"/>
              </a:rPr>
              <a:pPr eaLnBrk="0" fontAlgn="base" hangingPunct="0">
                <a:spcAft>
                  <a:spcPct val="0"/>
                </a:spcAft>
                <a:defRPr/>
              </a:pPr>
              <a:t>‹#›</a:t>
            </a:fld>
            <a:endParaRPr lang="en-US" altLang="en-US">
              <a:solidFill>
                <a:srgbClr val="666699"/>
              </a:solidFill>
              <a:ea typeface="ＭＳ Ｐゴシック" panose="020B0600070205080204" pitchFamily="34" charset="-128"/>
            </a:endParaRPr>
          </a:p>
        </p:txBody>
      </p:sp>
    </p:spTree>
    <p:extLst>
      <p:ext uri="{BB962C8B-B14F-4D97-AF65-F5344CB8AC3E}">
        <p14:creationId xmlns:p14="http://schemas.microsoft.com/office/powerpoint/2010/main" val="27178184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body" idx="1"/>
          </p:nvPr>
        </p:nvSpPr>
        <p:spPr bwMode="auto">
          <a:xfrm>
            <a:off x="1085852" y="1093789"/>
            <a:ext cx="10215033" cy="4903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595971" name="Rectangle 3"/>
          <p:cNvSpPr>
            <a:spLocks noGrp="1" noChangeArrowheads="1"/>
          </p:cNvSpPr>
          <p:nvPr>
            <p:ph type="sldNum" sz="quarter" idx="4"/>
          </p:nvPr>
        </p:nvSpPr>
        <p:spPr bwMode="auto">
          <a:xfrm>
            <a:off x="8737600" y="6400800"/>
            <a:ext cx="2540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spcBef>
                <a:spcPct val="50000"/>
              </a:spcBef>
              <a:defRPr sz="1400">
                <a:solidFill>
                  <a:schemeClr val="bg2"/>
                </a:solidFill>
                <a:latin typeface="Times New Roman" panose="02020603050405020304" pitchFamily="18" charset="0"/>
              </a:defRPr>
            </a:lvl1pPr>
          </a:lstStyle>
          <a:p>
            <a:pPr eaLnBrk="0" fontAlgn="base" hangingPunct="0">
              <a:spcAft>
                <a:spcPct val="0"/>
              </a:spcAft>
              <a:defRPr/>
            </a:pPr>
            <a:fld id="{E12EA933-40DA-4D75-9074-8E9C2876FB3E}" type="slidenum">
              <a:rPr lang="en-US" altLang="en-US" smtClean="0">
                <a:solidFill>
                  <a:srgbClr val="666699"/>
                </a:solidFill>
                <a:ea typeface="ＭＳ Ｐゴシック" panose="020B0600070205080204" pitchFamily="34" charset="-128"/>
              </a:rPr>
              <a:pPr eaLnBrk="0" fontAlgn="base" hangingPunct="0">
                <a:spcAft>
                  <a:spcPct val="0"/>
                </a:spcAft>
                <a:defRPr/>
              </a:pPr>
              <a:t>‹#›</a:t>
            </a:fld>
            <a:endParaRPr lang="en-US" altLang="en-US">
              <a:solidFill>
                <a:srgbClr val="666699"/>
              </a:solidFill>
              <a:ea typeface="ＭＳ Ｐゴシック" panose="020B0600070205080204" pitchFamily="34" charset="-128"/>
            </a:endParaRPr>
          </a:p>
        </p:txBody>
      </p:sp>
      <p:sp>
        <p:nvSpPr>
          <p:cNvPr id="595972" name="Text Box 4"/>
          <p:cNvSpPr txBox="1">
            <a:spLocks noChangeArrowheads="1"/>
          </p:cNvSpPr>
          <p:nvPr/>
        </p:nvSpPr>
        <p:spPr bwMode="auto">
          <a:xfrm>
            <a:off x="9402889" y="6613526"/>
            <a:ext cx="2403222" cy="246221"/>
          </a:xfrm>
          <a:prstGeom prst="rect">
            <a:avLst/>
          </a:prstGeom>
          <a:noFill/>
          <a:ln w="9525">
            <a:noFill/>
            <a:miter lim="800000"/>
            <a:headEnd/>
            <a:tailEnd/>
          </a:ln>
          <a:effectLst/>
        </p:spPr>
        <p:txBody>
          <a:bodyPr wrap="none">
            <a:spAutoFit/>
          </a:bodyPr>
          <a:lstStyle>
            <a:lvl1pPr>
              <a:defRPr sz="1600">
                <a:solidFill>
                  <a:schemeClr val="tx1"/>
                </a:solidFill>
                <a:latin typeface="Helvetica" pitchFamily="34" charset="0"/>
                <a:ea typeface="ＭＳ Ｐゴシック" pitchFamily="34" charset="-128"/>
              </a:defRPr>
            </a:lvl1pPr>
            <a:lvl2pPr marL="37931725" indent="-37474525">
              <a:defRPr sz="1600">
                <a:solidFill>
                  <a:schemeClr val="tx1"/>
                </a:solidFill>
                <a:latin typeface="Helvetica" pitchFamily="34" charset="0"/>
                <a:ea typeface="ＭＳ Ｐゴシック" pitchFamily="34" charset="-128"/>
              </a:defRPr>
            </a:lvl2pPr>
            <a:lvl3pPr>
              <a:defRPr sz="1600">
                <a:solidFill>
                  <a:schemeClr val="tx1"/>
                </a:solidFill>
                <a:latin typeface="Helvetica" pitchFamily="34" charset="0"/>
                <a:ea typeface="ＭＳ Ｐゴシック" pitchFamily="34" charset="-128"/>
              </a:defRPr>
            </a:lvl3pPr>
            <a:lvl4pPr>
              <a:defRPr sz="1600">
                <a:solidFill>
                  <a:schemeClr val="tx1"/>
                </a:solidFill>
                <a:latin typeface="Helvetica" pitchFamily="34" charset="0"/>
                <a:ea typeface="ＭＳ Ｐゴシック" pitchFamily="34" charset="-128"/>
              </a:defRPr>
            </a:lvl4pPr>
            <a:lvl5pPr>
              <a:defRPr sz="1600">
                <a:solidFill>
                  <a:schemeClr val="tx1"/>
                </a:solidFill>
                <a:latin typeface="Helvetica" pitchFamily="34" charset="0"/>
                <a:ea typeface="ＭＳ Ｐゴシック" pitchFamily="34" charset="-128"/>
              </a:defRPr>
            </a:lvl5pPr>
            <a:lvl6pPr marL="457200"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914400"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1371600"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1828800"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000" b="1" i="0" u="none" strike="noStrike" kern="1200" cap="none" spc="0" normalizeH="0" baseline="0" noProof="0">
                <a:ln>
                  <a:noFill/>
                </a:ln>
                <a:solidFill>
                  <a:srgbClr val="CC3300"/>
                </a:solidFill>
                <a:effectLst/>
                <a:uLnTx/>
                <a:uFillTx/>
                <a:latin typeface="Helvetica" pitchFamily="34" charset="0"/>
                <a:ea typeface="ＭＳ Ｐゴシック" pitchFamily="34" charset="-128"/>
                <a:cs typeface="+mn-cs"/>
              </a:rPr>
              <a:t>©Silberschatz, Korth and Sudarshan</a:t>
            </a:r>
          </a:p>
        </p:txBody>
      </p:sp>
      <p:sp>
        <p:nvSpPr>
          <p:cNvPr id="595973" name="Text Box 5"/>
          <p:cNvSpPr txBox="1">
            <a:spLocks noChangeArrowheads="1"/>
          </p:cNvSpPr>
          <p:nvPr/>
        </p:nvSpPr>
        <p:spPr bwMode="auto">
          <a:xfrm>
            <a:off x="6012638" y="6613526"/>
            <a:ext cx="518091" cy="246221"/>
          </a:xfrm>
          <a:prstGeom prst="rect">
            <a:avLst/>
          </a:prstGeom>
          <a:noFill/>
          <a:ln w="9525">
            <a:noFill/>
            <a:miter lim="800000"/>
            <a:headEnd/>
            <a:tailEnd/>
          </a:ln>
          <a:effectLst/>
        </p:spPr>
        <p:txBody>
          <a:bodyPr wrap="none">
            <a:spAutoFit/>
          </a:bodyPr>
          <a:lstStyle>
            <a:lvl1pPr>
              <a:defRPr sz="1600">
                <a:solidFill>
                  <a:schemeClr val="tx1"/>
                </a:solidFill>
                <a:latin typeface="Helvetica" panose="020B0604020202020204" pitchFamily="34" charset="0"/>
                <a:ea typeface="ＭＳ Ｐゴシック" panose="020B0600070205080204" pitchFamily="34" charset="-128"/>
              </a:defRPr>
            </a:lvl1pPr>
            <a:lvl2pPr marL="37931725" indent="-37474525">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altLang="en-US" sz="1000" b="1" i="0" u="none" strike="noStrike" kern="1200" cap="none" spc="0" normalizeH="0" baseline="0" noProof="0">
                <a:ln>
                  <a:noFill/>
                </a:ln>
                <a:solidFill>
                  <a:srgbClr val="CC3300"/>
                </a:solidFill>
                <a:effectLst/>
                <a:uLnTx/>
                <a:uFillTx/>
                <a:latin typeface="Helvetica" panose="020B0604020202020204" pitchFamily="34" charset="0"/>
                <a:ea typeface="ＭＳ Ｐゴシック" panose="020B0600070205080204" pitchFamily="34" charset="-128"/>
                <a:cs typeface="+mn-cs"/>
              </a:rPr>
              <a:t>14.</a:t>
            </a:r>
            <a:fld id="{3E94AFE8-ECB4-4A7D-A353-60D313BB3762}" type="slidenum">
              <a:rPr kumimoji="0" lang="en-US" altLang="en-US" sz="1000" b="1" i="0" u="none" strike="noStrike" kern="1200" cap="none" spc="0" normalizeH="0" baseline="0" noProof="0" smtClean="0">
                <a:ln>
                  <a:noFill/>
                </a:ln>
                <a:solidFill>
                  <a:srgbClr val="CC3300"/>
                </a:solidFill>
                <a:effectLst/>
                <a:uLnTx/>
                <a:uFillTx/>
                <a:latin typeface="Helvetica" panose="020B0604020202020204" pitchFamily="34" charset="0"/>
                <a:ea typeface="ＭＳ Ｐゴシック" panose="020B0600070205080204" pitchFamily="34" charset="-128"/>
                <a:cs typeface="+mn-cs"/>
              </a:rPr>
              <a:pPr marL="0" marR="0" lvl="0" indent="0" algn="ctr" defTabSz="914400" rtl="0" eaLnBrk="0" fontAlgn="base" latinLnBrk="0" hangingPunct="0">
                <a:lnSpc>
                  <a:spcPct val="100000"/>
                </a:lnSpc>
                <a:spcBef>
                  <a:spcPct val="50000"/>
                </a:spcBef>
                <a:spcAft>
                  <a:spcPct val="0"/>
                </a:spcAft>
                <a:buClrTx/>
                <a:buSzTx/>
                <a:buFontTx/>
                <a:buNone/>
                <a:tabLst/>
                <a:defRPr/>
              </a:pPr>
              <a:t>‹#›</a:t>
            </a:fld>
            <a:endParaRPr kumimoji="0" lang="en-US" altLang="en-US" sz="1000" b="1" i="0" u="none" strike="noStrike" kern="1200" cap="none" spc="0" normalizeH="0" baseline="0" noProof="0">
              <a:ln>
                <a:noFill/>
              </a:ln>
              <a:solidFill>
                <a:srgbClr val="CC3300"/>
              </a:solidFill>
              <a:effectLst/>
              <a:uLnTx/>
              <a:uFillTx/>
              <a:latin typeface="Helvetica" panose="020B0604020202020204" pitchFamily="34" charset="0"/>
              <a:ea typeface="ＭＳ Ｐゴシック" panose="020B0600070205080204" pitchFamily="34" charset="-128"/>
              <a:cs typeface="+mn-cs"/>
            </a:endParaRPr>
          </a:p>
        </p:txBody>
      </p:sp>
      <p:sp>
        <p:nvSpPr>
          <p:cNvPr id="595974" name="Rectangle 6"/>
          <p:cNvSpPr>
            <a:spLocks noGrp="1" noChangeArrowheads="1"/>
          </p:cNvSpPr>
          <p:nvPr>
            <p:ph type="title"/>
          </p:nvPr>
        </p:nvSpPr>
        <p:spPr bwMode="auto">
          <a:xfrm>
            <a:off x="1024467" y="117475"/>
            <a:ext cx="10769600" cy="609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1031" name="Text Box 7"/>
          <p:cNvSpPr txBox="1">
            <a:spLocks noChangeArrowheads="1"/>
          </p:cNvSpPr>
          <p:nvPr/>
        </p:nvSpPr>
        <p:spPr bwMode="auto">
          <a:xfrm>
            <a:off x="0" y="6613526"/>
            <a:ext cx="259558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itchFamily="34" charset="0"/>
                <a:ea typeface="ＭＳ Ｐゴシック" pitchFamily="34" charset="-128"/>
              </a:defRPr>
            </a:lvl1pPr>
            <a:lvl2pPr marL="742950" indent="-285750">
              <a:defRPr sz="1600">
                <a:solidFill>
                  <a:schemeClr val="tx1"/>
                </a:solidFill>
                <a:latin typeface="Helvetica" pitchFamily="34" charset="0"/>
                <a:ea typeface="ＭＳ Ｐゴシック" pitchFamily="34" charset="-128"/>
              </a:defRPr>
            </a:lvl2pPr>
            <a:lvl3pPr marL="1143000" indent="-228600">
              <a:defRPr sz="1600">
                <a:solidFill>
                  <a:schemeClr val="tx1"/>
                </a:solidFill>
                <a:latin typeface="Helvetica" pitchFamily="34" charset="0"/>
                <a:ea typeface="ＭＳ Ｐゴシック" pitchFamily="34" charset="-128"/>
              </a:defRPr>
            </a:lvl3pPr>
            <a:lvl4pPr marL="1600200" indent="-228600">
              <a:defRPr sz="1600">
                <a:solidFill>
                  <a:schemeClr val="tx1"/>
                </a:solidFill>
                <a:latin typeface="Helvetica" pitchFamily="34" charset="0"/>
                <a:ea typeface="ＭＳ Ｐゴシック" pitchFamily="34" charset="-128"/>
              </a:defRPr>
            </a:lvl4pPr>
            <a:lvl5pPr marL="2057400" indent="-228600">
              <a:defRPr sz="1600">
                <a:solidFill>
                  <a:schemeClr val="tx1"/>
                </a:solidFill>
                <a:latin typeface="Helvetica" pitchFamily="34" charset="0"/>
                <a:ea typeface="ＭＳ Ｐゴシック" pitchFamily="34" charset="-128"/>
              </a:defRPr>
            </a:lvl5pPr>
            <a:lvl6pPr marL="25146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sz="1000" b="1" i="0" u="none" strike="noStrike" kern="1200" cap="none" spc="0" normalizeH="0" baseline="0" noProof="0">
                <a:ln>
                  <a:noFill/>
                </a:ln>
                <a:solidFill>
                  <a:srgbClr val="CC3300"/>
                </a:solidFill>
                <a:effectLst/>
                <a:uLnTx/>
                <a:uFillTx/>
                <a:latin typeface="Helvetica" pitchFamily="34" charset="0"/>
                <a:ea typeface="ＭＳ Ｐゴシック" pitchFamily="34" charset="-128"/>
                <a:cs typeface="+mn-cs"/>
              </a:rPr>
              <a:t>Database System Concepts - 6</a:t>
            </a:r>
            <a:r>
              <a:rPr kumimoji="0" lang="en-US" sz="1000" b="1" i="0" u="none" strike="noStrike" kern="1200" cap="none" spc="0" normalizeH="0" baseline="30000" noProof="0">
                <a:ln>
                  <a:noFill/>
                </a:ln>
                <a:solidFill>
                  <a:srgbClr val="CC3300"/>
                </a:solidFill>
                <a:effectLst/>
                <a:uLnTx/>
                <a:uFillTx/>
                <a:latin typeface="Helvetica" pitchFamily="34" charset="0"/>
                <a:ea typeface="ＭＳ Ｐゴシック" pitchFamily="34" charset="-128"/>
                <a:cs typeface="+mn-cs"/>
              </a:rPr>
              <a:t>th</a:t>
            </a:r>
            <a:r>
              <a:rPr kumimoji="0" lang="en-US" sz="1000" b="1" i="0" u="none" strike="noStrike" kern="1200" cap="none" spc="0" normalizeH="0" baseline="0" noProof="0">
                <a:ln>
                  <a:noFill/>
                </a:ln>
                <a:solidFill>
                  <a:srgbClr val="CC3300"/>
                </a:solidFill>
                <a:effectLst/>
                <a:uLnTx/>
                <a:uFillTx/>
                <a:latin typeface="Helvetica" pitchFamily="34" charset="0"/>
                <a:ea typeface="ＭＳ Ｐゴシック" pitchFamily="34" charset="-128"/>
                <a:cs typeface="+mn-cs"/>
              </a:rPr>
              <a:t> Edition</a:t>
            </a:r>
          </a:p>
        </p:txBody>
      </p:sp>
      <p:sp>
        <p:nvSpPr>
          <p:cNvPr id="1032" name="Freeform 8"/>
          <p:cNvSpPr>
            <a:spLocks/>
          </p:cNvSpPr>
          <p:nvPr/>
        </p:nvSpPr>
        <p:spPr bwMode="auto">
          <a:xfrm>
            <a:off x="11889317" y="5445126"/>
            <a:ext cx="302683" cy="47625"/>
          </a:xfrm>
          <a:custGeom>
            <a:avLst/>
            <a:gdLst>
              <a:gd name="T0" fmla="*/ 0 w 285"/>
              <a:gd name="T1" fmla="*/ 2147483646 h 61"/>
              <a:gd name="T2" fmla="*/ 2147483646 w 285"/>
              <a:gd name="T3" fmla="*/ 2147483646 h 61"/>
              <a:gd name="T4" fmla="*/ 2147483646 w 285"/>
              <a:gd name="T5" fmla="*/ 2147483646 h 61"/>
              <a:gd name="T6" fmla="*/ 2147483646 w 285"/>
              <a:gd name="T7" fmla="*/ 2147483646 h 61"/>
              <a:gd name="T8" fmla="*/ 2147483646 w 285"/>
              <a:gd name="T9" fmla="*/ 2147483646 h 61"/>
              <a:gd name="T10" fmla="*/ 2147483646 w 285"/>
              <a:gd name="T11" fmla="*/ 2147483646 h 61"/>
              <a:gd name="T12" fmla="*/ 2147483646 w 285"/>
              <a:gd name="T13" fmla="*/ 2147483646 h 61"/>
              <a:gd name="T14" fmla="*/ 2147483646 w 285"/>
              <a:gd name="T15" fmla="*/ 2147483646 h 61"/>
              <a:gd name="T16" fmla="*/ 2147483646 w 285"/>
              <a:gd name="T17" fmla="*/ 0 h 61"/>
              <a:gd name="T18" fmla="*/ 2147483646 w 285"/>
              <a:gd name="T19" fmla="*/ 0 h 61"/>
              <a:gd name="T20" fmla="*/ 2147483646 w 285"/>
              <a:gd name="T21" fmla="*/ 0 h 61"/>
              <a:gd name="T22" fmla="*/ 2147483646 w 285"/>
              <a:gd name="T23" fmla="*/ 0 h 61"/>
              <a:gd name="T24" fmla="*/ 2147483646 w 285"/>
              <a:gd name="T25" fmla="*/ 2147483646 h 61"/>
              <a:gd name="T26" fmla="*/ 2147483646 w 285"/>
              <a:gd name="T27" fmla="*/ 2147483646 h 61"/>
              <a:gd name="T28" fmla="*/ 2147483646 w 285"/>
              <a:gd name="T29" fmla="*/ 2147483646 h 61"/>
              <a:gd name="T30" fmla="*/ 2147483646 w 285"/>
              <a:gd name="T31" fmla="*/ 2147483646 h 61"/>
              <a:gd name="T32" fmla="*/ 2147483646 w 285"/>
              <a:gd name="T33" fmla="*/ 2147483646 h 61"/>
              <a:gd name="T34" fmla="*/ 2147483646 w 285"/>
              <a:gd name="T35" fmla="*/ 2147483646 h 61"/>
              <a:gd name="T36" fmla="*/ 2147483646 w 285"/>
              <a:gd name="T37" fmla="*/ 2147483646 h 61"/>
              <a:gd name="T38" fmla="*/ 2147483646 w 285"/>
              <a:gd name="T39" fmla="*/ 2147483646 h 61"/>
              <a:gd name="T40" fmla="*/ 2147483646 w 285"/>
              <a:gd name="T41" fmla="*/ 2147483646 h 61"/>
              <a:gd name="T42" fmla="*/ 2147483646 w 285"/>
              <a:gd name="T43" fmla="*/ 2147483646 h 61"/>
              <a:gd name="T44" fmla="*/ 2147483646 w 285"/>
              <a:gd name="T45" fmla="*/ 2147483646 h 61"/>
              <a:gd name="T46" fmla="*/ 2147483646 w 285"/>
              <a:gd name="T47" fmla="*/ 2147483646 h 61"/>
              <a:gd name="T48" fmla="*/ 2147483646 w 285"/>
              <a:gd name="T49" fmla="*/ 2147483646 h 61"/>
              <a:gd name="T50" fmla="*/ 2147483646 w 285"/>
              <a:gd name="T51" fmla="*/ 2147483646 h 61"/>
              <a:gd name="T52" fmla="*/ 2147483646 w 285"/>
              <a:gd name="T53" fmla="*/ 2147483646 h 61"/>
              <a:gd name="T54" fmla="*/ 2147483646 w 285"/>
              <a:gd name="T55" fmla="*/ 2147483646 h 61"/>
              <a:gd name="T56" fmla="*/ 2147483646 w 285"/>
              <a:gd name="T57" fmla="*/ 2147483646 h 61"/>
              <a:gd name="T58" fmla="*/ 2147483646 w 285"/>
              <a:gd name="T59" fmla="*/ 2147483646 h 61"/>
              <a:gd name="T60" fmla="*/ 2147483646 w 285"/>
              <a:gd name="T61" fmla="*/ 2147483646 h 61"/>
              <a:gd name="T62" fmla="*/ 2147483646 w 285"/>
              <a:gd name="T63" fmla="*/ 2147483646 h 61"/>
              <a:gd name="T64" fmla="*/ 2147483646 w 285"/>
              <a:gd name="T65" fmla="*/ 2147483646 h 61"/>
              <a:gd name="T66" fmla="*/ 2147483646 w 285"/>
              <a:gd name="T67" fmla="*/ 2147483646 h 61"/>
              <a:gd name="T68" fmla="*/ 2147483646 w 285"/>
              <a:gd name="T69" fmla="*/ 2147483646 h 61"/>
              <a:gd name="T70" fmla="*/ 2147483646 w 285"/>
              <a:gd name="T71" fmla="*/ 2147483646 h 61"/>
              <a:gd name="T72" fmla="*/ 2147483646 w 285"/>
              <a:gd name="T73" fmla="*/ 2147483646 h 61"/>
              <a:gd name="T74" fmla="*/ 2147483646 w 285"/>
              <a:gd name="T75" fmla="*/ 2147483646 h 61"/>
              <a:gd name="T76" fmla="*/ 2147483646 w 285"/>
              <a:gd name="T77" fmla="*/ 2147483646 h 61"/>
              <a:gd name="T78" fmla="*/ 2147483646 w 285"/>
              <a:gd name="T79" fmla="*/ 2147483646 h 61"/>
              <a:gd name="T80" fmla="*/ 2147483646 w 285"/>
              <a:gd name="T81" fmla="*/ 2147483646 h 61"/>
              <a:gd name="T82" fmla="*/ 2147483646 w 285"/>
              <a:gd name="T83" fmla="*/ 2147483646 h 61"/>
              <a:gd name="T84" fmla="*/ 2147483646 w 285"/>
              <a:gd name="T85" fmla="*/ 2147483646 h 61"/>
              <a:gd name="T86" fmla="*/ 2147483646 w 285"/>
              <a:gd name="T87" fmla="*/ 2147483646 h 61"/>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285" h="61">
                <a:moveTo>
                  <a:pt x="2" y="61"/>
                </a:moveTo>
                <a:lnTo>
                  <a:pt x="0" y="59"/>
                </a:lnTo>
                <a:lnTo>
                  <a:pt x="0" y="55"/>
                </a:lnTo>
                <a:lnTo>
                  <a:pt x="2" y="48"/>
                </a:lnTo>
                <a:lnTo>
                  <a:pt x="5" y="40"/>
                </a:lnTo>
                <a:lnTo>
                  <a:pt x="9" y="34"/>
                </a:lnTo>
                <a:lnTo>
                  <a:pt x="13" y="31"/>
                </a:lnTo>
                <a:lnTo>
                  <a:pt x="17" y="25"/>
                </a:lnTo>
                <a:lnTo>
                  <a:pt x="24" y="21"/>
                </a:lnTo>
                <a:lnTo>
                  <a:pt x="30" y="17"/>
                </a:lnTo>
                <a:lnTo>
                  <a:pt x="40" y="13"/>
                </a:lnTo>
                <a:lnTo>
                  <a:pt x="45" y="10"/>
                </a:lnTo>
                <a:lnTo>
                  <a:pt x="51" y="8"/>
                </a:lnTo>
                <a:lnTo>
                  <a:pt x="57" y="6"/>
                </a:lnTo>
                <a:lnTo>
                  <a:pt x="64" y="6"/>
                </a:lnTo>
                <a:lnTo>
                  <a:pt x="70" y="2"/>
                </a:lnTo>
                <a:lnTo>
                  <a:pt x="78" y="2"/>
                </a:lnTo>
                <a:lnTo>
                  <a:pt x="85" y="0"/>
                </a:lnTo>
                <a:lnTo>
                  <a:pt x="93" y="0"/>
                </a:lnTo>
                <a:lnTo>
                  <a:pt x="100" y="0"/>
                </a:lnTo>
                <a:lnTo>
                  <a:pt x="110" y="0"/>
                </a:lnTo>
                <a:lnTo>
                  <a:pt x="118" y="0"/>
                </a:lnTo>
                <a:lnTo>
                  <a:pt x="129" y="0"/>
                </a:lnTo>
                <a:lnTo>
                  <a:pt x="137" y="0"/>
                </a:lnTo>
                <a:lnTo>
                  <a:pt x="146" y="2"/>
                </a:lnTo>
                <a:lnTo>
                  <a:pt x="154" y="2"/>
                </a:lnTo>
                <a:lnTo>
                  <a:pt x="163" y="4"/>
                </a:lnTo>
                <a:lnTo>
                  <a:pt x="173" y="6"/>
                </a:lnTo>
                <a:lnTo>
                  <a:pt x="182" y="8"/>
                </a:lnTo>
                <a:lnTo>
                  <a:pt x="192" y="8"/>
                </a:lnTo>
                <a:lnTo>
                  <a:pt x="201" y="12"/>
                </a:lnTo>
                <a:lnTo>
                  <a:pt x="209" y="12"/>
                </a:lnTo>
                <a:lnTo>
                  <a:pt x="216" y="13"/>
                </a:lnTo>
                <a:lnTo>
                  <a:pt x="224" y="15"/>
                </a:lnTo>
                <a:lnTo>
                  <a:pt x="234" y="17"/>
                </a:lnTo>
                <a:lnTo>
                  <a:pt x="239" y="19"/>
                </a:lnTo>
                <a:lnTo>
                  <a:pt x="247" y="21"/>
                </a:lnTo>
                <a:lnTo>
                  <a:pt x="254" y="23"/>
                </a:lnTo>
                <a:lnTo>
                  <a:pt x="260" y="25"/>
                </a:lnTo>
                <a:lnTo>
                  <a:pt x="266" y="25"/>
                </a:lnTo>
                <a:lnTo>
                  <a:pt x="270" y="27"/>
                </a:lnTo>
                <a:lnTo>
                  <a:pt x="273" y="27"/>
                </a:lnTo>
                <a:lnTo>
                  <a:pt x="279" y="29"/>
                </a:lnTo>
                <a:lnTo>
                  <a:pt x="283" y="31"/>
                </a:lnTo>
                <a:lnTo>
                  <a:pt x="285" y="32"/>
                </a:lnTo>
                <a:lnTo>
                  <a:pt x="279" y="44"/>
                </a:lnTo>
                <a:lnTo>
                  <a:pt x="277" y="44"/>
                </a:lnTo>
                <a:lnTo>
                  <a:pt x="273" y="42"/>
                </a:lnTo>
                <a:lnTo>
                  <a:pt x="268" y="42"/>
                </a:lnTo>
                <a:lnTo>
                  <a:pt x="260" y="40"/>
                </a:lnTo>
                <a:lnTo>
                  <a:pt x="251" y="38"/>
                </a:lnTo>
                <a:lnTo>
                  <a:pt x="241" y="36"/>
                </a:lnTo>
                <a:lnTo>
                  <a:pt x="235" y="34"/>
                </a:lnTo>
                <a:lnTo>
                  <a:pt x="230" y="34"/>
                </a:lnTo>
                <a:lnTo>
                  <a:pt x="224" y="32"/>
                </a:lnTo>
                <a:lnTo>
                  <a:pt x="218" y="32"/>
                </a:lnTo>
                <a:lnTo>
                  <a:pt x="213" y="31"/>
                </a:lnTo>
                <a:lnTo>
                  <a:pt x="207" y="31"/>
                </a:lnTo>
                <a:lnTo>
                  <a:pt x="201" y="29"/>
                </a:lnTo>
                <a:lnTo>
                  <a:pt x="196" y="29"/>
                </a:lnTo>
                <a:lnTo>
                  <a:pt x="190" y="27"/>
                </a:lnTo>
                <a:lnTo>
                  <a:pt x="182" y="27"/>
                </a:lnTo>
                <a:lnTo>
                  <a:pt x="178" y="25"/>
                </a:lnTo>
                <a:lnTo>
                  <a:pt x="173" y="25"/>
                </a:lnTo>
                <a:lnTo>
                  <a:pt x="167" y="23"/>
                </a:lnTo>
                <a:lnTo>
                  <a:pt x="163" y="23"/>
                </a:lnTo>
                <a:lnTo>
                  <a:pt x="158" y="21"/>
                </a:lnTo>
                <a:lnTo>
                  <a:pt x="154" y="21"/>
                </a:lnTo>
                <a:lnTo>
                  <a:pt x="148" y="19"/>
                </a:lnTo>
                <a:lnTo>
                  <a:pt x="142" y="19"/>
                </a:lnTo>
                <a:lnTo>
                  <a:pt x="144" y="48"/>
                </a:lnTo>
                <a:lnTo>
                  <a:pt x="110" y="15"/>
                </a:lnTo>
                <a:lnTo>
                  <a:pt x="118" y="48"/>
                </a:lnTo>
                <a:lnTo>
                  <a:pt x="83" y="21"/>
                </a:lnTo>
                <a:lnTo>
                  <a:pt x="91" y="48"/>
                </a:lnTo>
                <a:lnTo>
                  <a:pt x="59" y="29"/>
                </a:lnTo>
                <a:lnTo>
                  <a:pt x="57" y="29"/>
                </a:lnTo>
                <a:lnTo>
                  <a:pt x="53" y="31"/>
                </a:lnTo>
                <a:lnTo>
                  <a:pt x="49" y="31"/>
                </a:lnTo>
                <a:lnTo>
                  <a:pt x="43" y="34"/>
                </a:lnTo>
                <a:lnTo>
                  <a:pt x="38" y="36"/>
                </a:lnTo>
                <a:lnTo>
                  <a:pt x="32" y="38"/>
                </a:lnTo>
                <a:lnTo>
                  <a:pt x="26" y="42"/>
                </a:lnTo>
                <a:lnTo>
                  <a:pt x="23" y="44"/>
                </a:lnTo>
                <a:lnTo>
                  <a:pt x="15" y="50"/>
                </a:lnTo>
                <a:lnTo>
                  <a:pt x="7" y="55"/>
                </a:lnTo>
                <a:lnTo>
                  <a:pt x="4" y="59"/>
                </a:lnTo>
                <a:lnTo>
                  <a:pt x="2" y="6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Helvetica" panose="020B0604020202020204" pitchFamily="34" charset="0"/>
              <a:ea typeface="ＭＳ Ｐゴシック" panose="020B0600070205080204" pitchFamily="34" charset="-128"/>
              <a:cs typeface="+mn-cs"/>
            </a:endParaRPr>
          </a:p>
        </p:txBody>
      </p:sp>
      <p:pic>
        <p:nvPicPr>
          <p:cNvPr id="1033" name="Picture 9" descr="Cover-6Ed"/>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4233" y="1"/>
            <a:ext cx="891117" cy="81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9487822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mj-lt"/>
          <a:ea typeface="ＭＳ Ｐゴシック" pitchFamily="34" charset="-128"/>
          <a:cs typeface="+mj-cs"/>
        </a:defRPr>
      </a:lvl1pPr>
      <a:lvl2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ea typeface="ＭＳ Ｐゴシック" pitchFamily="34" charset="-128"/>
        </a:defRPr>
      </a:lvl2pPr>
      <a:lvl3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ea typeface="ＭＳ Ｐゴシック" pitchFamily="34" charset="-128"/>
        </a:defRPr>
      </a:lvl3pPr>
      <a:lvl4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ea typeface="ＭＳ Ｐゴシック" pitchFamily="34" charset="-128"/>
        </a:defRPr>
      </a:lvl4pPr>
      <a:lvl5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ea typeface="ＭＳ Ｐゴシック" pitchFamily="34" charset="-128"/>
        </a:defRPr>
      </a:lvl5pPr>
      <a:lvl6pPr marL="4572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6pPr>
      <a:lvl7pPr marL="9144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7pPr>
      <a:lvl8pPr marL="13716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8pPr>
      <a:lvl9pPr marL="18288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9pPr>
    </p:titleStyle>
    <p:bodyStyle>
      <a:lvl1pPr marL="342900" indent="-342900" algn="l" rtl="0" eaLnBrk="0" fontAlgn="base" hangingPunct="0">
        <a:spcBef>
          <a:spcPct val="35000"/>
        </a:spcBef>
        <a:spcAft>
          <a:spcPct val="0"/>
        </a:spcAft>
        <a:buClr>
          <a:schemeClr val="tx2"/>
        </a:buClr>
        <a:buSzPct val="90000"/>
        <a:buFont typeface="Monotype Sorts" charset="2"/>
        <a:buChar char="n"/>
        <a:defRPr kumimoji="1">
          <a:solidFill>
            <a:schemeClr val="tx1"/>
          </a:solidFill>
          <a:latin typeface="+mn-lt"/>
          <a:ea typeface="ＭＳ Ｐゴシック" pitchFamily="34" charset="-128"/>
          <a:cs typeface="+mn-cs"/>
        </a:defRPr>
      </a:lvl1pPr>
      <a:lvl2pPr marL="742950" indent="-285750" algn="l" rtl="0" eaLnBrk="0" fontAlgn="base" hangingPunct="0">
        <a:spcBef>
          <a:spcPct val="35000"/>
        </a:spcBef>
        <a:spcAft>
          <a:spcPct val="0"/>
        </a:spcAft>
        <a:buClr>
          <a:schemeClr val="folHlink"/>
        </a:buClr>
        <a:buSzPct val="80000"/>
        <a:buFont typeface="Monotype Sorts" charset="2"/>
        <a:buChar char="l"/>
        <a:defRPr kumimoji="1">
          <a:solidFill>
            <a:schemeClr val="tx1"/>
          </a:solidFill>
          <a:latin typeface="+mn-lt"/>
          <a:ea typeface="ＭＳ Ｐゴシック" charset="-128"/>
        </a:defRPr>
      </a:lvl2pPr>
      <a:lvl3pPr marL="1085850" indent="-228600" algn="l" rtl="0" eaLnBrk="0" fontAlgn="base" hangingPunct="0">
        <a:spcBef>
          <a:spcPct val="35000"/>
        </a:spcBef>
        <a:spcAft>
          <a:spcPct val="0"/>
        </a:spcAft>
        <a:buClr>
          <a:srgbClr val="33CC33"/>
        </a:buClr>
        <a:buSzPct val="75000"/>
        <a:buFont typeface="Webdings" panose="05030102010509060703" pitchFamily="18" charset="2"/>
        <a:buChar char="4"/>
        <a:defRPr kumimoji="1">
          <a:solidFill>
            <a:schemeClr val="tx1"/>
          </a:solidFill>
          <a:latin typeface="+mn-lt"/>
          <a:ea typeface="ＭＳ Ｐゴシック" charset="-128"/>
        </a:defRPr>
      </a:lvl3pPr>
      <a:lvl4pPr marL="1428750" indent="-228600" algn="l" rtl="0" eaLnBrk="0" fontAlgn="base" hangingPunct="0">
        <a:spcBef>
          <a:spcPct val="35000"/>
        </a:spcBef>
        <a:spcAft>
          <a:spcPct val="0"/>
        </a:spcAft>
        <a:buClr>
          <a:schemeClr val="hlink"/>
        </a:buClr>
        <a:buFont typeface="Times New Roman" panose="02020603050405020304" pitchFamily="18" charset="0"/>
        <a:buChar char="–"/>
        <a:defRPr kumimoji="1">
          <a:solidFill>
            <a:schemeClr val="tx1"/>
          </a:solidFill>
          <a:latin typeface="+mn-lt"/>
          <a:ea typeface="ＭＳ Ｐゴシック" charset="-128"/>
        </a:defRPr>
      </a:lvl4pPr>
      <a:lvl5pPr marL="17716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5pPr>
      <a:lvl6pPr marL="22288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comments" Target="../comments/commen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2.xml"/><Relationship Id="rId1" Type="http://schemas.openxmlformats.org/officeDocument/2006/relationships/slideLayout" Target="../slideLayouts/slideLayout6.xml"/><Relationship Id="rId4" Type="http://schemas.openxmlformats.org/officeDocument/2006/relationships/comments" Target="../comments/comment3.xml"/></Relationships>
</file>

<file path=ppt/slides/_rels/slide2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3.xml"/><Relationship Id="rId1" Type="http://schemas.openxmlformats.org/officeDocument/2006/relationships/slideLayout" Target="../slideLayouts/slideLayout6.xml"/><Relationship Id="rId4" Type="http://schemas.openxmlformats.org/officeDocument/2006/relationships/comments" Target="../comments/commen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30.xml"/><Relationship Id="rId1" Type="http://schemas.openxmlformats.org/officeDocument/2006/relationships/slideLayout" Target="../slideLayouts/slideLayout6.xml"/><Relationship Id="rId4" Type="http://schemas.openxmlformats.org/officeDocument/2006/relationships/image" Target="../media/image17.emf"/></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49538" name="Rectangle 2"/>
          <p:cNvSpPr>
            <a:spLocks noGrp="1" noChangeArrowheads="1"/>
          </p:cNvSpPr>
          <p:nvPr>
            <p:ph type="ctrTitle"/>
          </p:nvPr>
        </p:nvSpPr>
        <p:spPr/>
        <p:txBody>
          <a:bodyPr/>
          <a:lstStyle/>
          <a:p>
            <a:pPr>
              <a:defRPr/>
            </a:pPr>
            <a:r>
              <a:rPr lang="en-US" dirty="0">
                <a:ea typeface="+mj-ea"/>
              </a:rPr>
              <a:t>13: Transactions </a:t>
            </a:r>
          </a:p>
        </p:txBody>
      </p:sp>
    </p:spTree>
    <p:extLst>
      <p:ext uri="{BB962C8B-B14F-4D97-AF65-F5344CB8AC3E}">
        <p14:creationId xmlns:p14="http://schemas.microsoft.com/office/powerpoint/2010/main" val="8647759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218" name="Rectangle 2"/>
          <p:cNvSpPr>
            <a:spLocks noGrp="1" noChangeArrowheads="1"/>
          </p:cNvSpPr>
          <p:nvPr>
            <p:ph type="title"/>
          </p:nvPr>
        </p:nvSpPr>
        <p:spPr>
          <a:xfrm>
            <a:off x="2292350" y="0"/>
            <a:ext cx="8077200" cy="609600"/>
          </a:xfrm>
        </p:spPr>
        <p:txBody>
          <a:bodyPr/>
          <a:lstStyle/>
          <a:p>
            <a:pPr>
              <a:defRPr/>
            </a:pPr>
            <a:r>
              <a:rPr lang="en-US" dirty="0">
                <a:ea typeface="+mj-ea"/>
              </a:rPr>
              <a:t>Schedule 4 </a:t>
            </a:r>
            <a:r>
              <a:rPr lang="en-US" sz="2800" dirty="0"/>
              <a:t>(Concurrent)</a:t>
            </a:r>
            <a:endParaRPr lang="en-US" dirty="0">
              <a:ea typeface="+mj-ea"/>
            </a:endParaRPr>
          </a:p>
        </p:txBody>
      </p:sp>
      <p:sp>
        <p:nvSpPr>
          <p:cNvPr id="44035" name="Rectangle 4"/>
          <p:cNvSpPr>
            <a:spLocks noGrp="1" noChangeArrowheads="1"/>
          </p:cNvSpPr>
          <p:nvPr>
            <p:ph type="body" idx="1"/>
          </p:nvPr>
        </p:nvSpPr>
        <p:spPr>
          <a:xfrm>
            <a:off x="2392364" y="700089"/>
            <a:ext cx="6910387" cy="814387"/>
          </a:xfrm>
          <a:noFill/>
        </p:spPr>
        <p:txBody>
          <a:bodyPr/>
          <a:lstStyle/>
          <a:p>
            <a:pPr>
              <a:lnSpc>
                <a:spcPct val="150000"/>
              </a:lnSpc>
              <a:tabLst>
                <a:tab pos="1947863" algn="l"/>
                <a:tab pos="2684463" algn="l"/>
                <a:tab pos="3594100" algn="l"/>
                <a:tab pos="4286250" algn="l"/>
              </a:tabLst>
            </a:pPr>
            <a:r>
              <a:rPr lang="en-US" altLang="en-US"/>
              <a:t>The following concurrent schedule does not preserve the value of </a:t>
            </a:r>
            <a:r>
              <a:rPr lang="en-US" altLang="en-US">
                <a:solidFill>
                  <a:srgbClr val="C00000"/>
                </a:solidFill>
              </a:rPr>
              <a:t>(</a:t>
            </a:r>
            <a:r>
              <a:rPr lang="en-US" altLang="en-US" i="1">
                <a:solidFill>
                  <a:srgbClr val="C00000"/>
                </a:solidFill>
              </a:rPr>
              <a:t>A </a:t>
            </a:r>
            <a:r>
              <a:rPr lang="en-US" altLang="en-US">
                <a:solidFill>
                  <a:srgbClr val="C00000"/>
                </a:solidFill>
              </a:rPr>
              <a:t>+ </a:t>
            </a:r>
            <a:r>
              <a:rPr lang="en-US" altLang="en-US" i="1">
                <a:solidFill>
                  <a:srgbClr val="C00000"/>
                </a:solidFill>
              </a:rPr>
              <a:t>B)</a:t>
            </a:r>
            <a:r>
              <a:rPr lang="en-US" altLang="en-US">
                <a:solidFill>
                  <a:srgbClr val="C00000"/>
                </a:solidFill>
              </a:rPr>
              <a:t>. </a:t>
            </a:r>
            <a:r>
              <a:rPr lang="en-US" altLang="en-US"/>
              <a:t>(Assume initially </a:t>
            </a:r>
            <a:r>
              <a:rPr lang="en-US" altLang="en-US">
                <a:solidFill>
                  <a:srgbClr val="C00000"/>
                </a:solidFill>
              </a:rPr>
              <a:t>A=1000/- </a:t>
            </a:r>
            <a:r>
              <a:rPr lang="en-US" altLang="en-US"/>
              <a:t>and </a:t>
            </a:r>
            <a:r>
              <a:rPr lang="en-US" altLang="en-US">
                <a:solidFill>
                  <a:srgbClr val="C00000"/>
                </a:solidFill>
              </a:rPr>
              <a:t>B=2000/-</a:t>
            </a:r>
            <a:r>
              <a:rPr lang="en-US" altLang="en-US"/>
              <a:t>)			</a:t>
            </a:r>
            <a:endParaRPr lang="en-US" altLang="en-US" i="1"/>
          </a:p>
        </p:txBody>
      </p:sp>
      <p:pic>
        <p:nvPicPr>
          <p:cNvPr id="44036" name="Picture 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57676" y="1857376"/>
            <a:ext cx="3419475" cy="427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3" name="TextBox 1"/>
          <p:cNvSpPr txBox="1">
            <a:spLocks noChangeArrowheads="1"/>
          </p:cNvSpPr>
          <p:nvPr/>
        </p:nvSpPr>
        <p:spPr bwMode="auto">
          <a:xfrm>
            <a:off x="3201988" y="6381750"/>
            <a:ext cx="6964362"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Helvetica" pitchFamily="34" charset="0"/>
                <a:ea typeface="ＭＳ Ｐゴシック" pitchFamily="34" charset="-128"/>
              </a:defRPr>
            </a:lvl1pPr>
            <a:lvl2pPr marL="742950" indent="-285750">
              <a:defRPr sz="1600">
                <a:solidFill>
                  <a:schemeClr val="tx1"/>
                </a:solidFill>
                <a:latin typeface="Helvetica" pitchFamily="34" charset="0"/>
                <a:ea typeface="ＭＳ Ｐゴシック" pitchFamily="34" charset="-128"/>
              </a:defRPr>
            </a:lvl2pPr>
            <a:lvl3pPr marL="1143000" indent="-228600">
              <a:defRPr sz="1600">
                <a:solidFill>
                  <a:schemeClr val="tx1"/>
                </a:solidFill>
                <a:latin typeface="Helvetica" pitchFamily="34" charset="0"/>
                <a:ea typeface="ＭＳ Ｐゴシック" pitchFamily="34" charset="-128"/>
              </a:defRPr>
            </a:lvl3pPr>
            <a:lvl4pPr marL="1600200" indent="-228600">
              <a:defRPr sz="1600">
                <a:solidFill>
                  <a:schemeClr val="tx1"/>
                </a:solidFill>
                <a:latin typeface="Helvetica" pitchFamily="34" charset="0"/>
                <a:ea typeface="ＭＳ Ｐゴシック" pitchFamily="34" charset="-128"/>
              </a:defRPr>
            </a:lvl4pPr>
            <a:lvl5pPr marL="2057400" indent="-228600">
              <a:defRPr sz="1600">
                <a:solidFill>
                  <a:schemeClr val="tx1"/>
                </a:solidFill>
                <a:latin typeface="Helvetica" pitchFamily="34" charset="0"/>
                <a:ea typeface="ＭＳ Ｐゴシック" pitchFamily="34" charset="-128"/>
              </a:defRPr>
            </a:lvl5pPr>
            <a:lvl6pPr marL="25146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pPr>
              <a:defRPr/>
            </a:pPr>
            <a:r>
              <a:rPr lang="en-US" altLang="en-US" b="1" dirty="0"/>
              <a:t>Final A=950 and B=2100, now A+B =3050 which </a:t>
            </a:r>
            <a:r>
              <a:rPr lang="en-US" altLang="en-US" b="1" u="sng" dirty="0">
                <a:solidFill>
                  <a:schemeClr val="tx2">
                    <a:lumMod val="75000"/>
                  </a:schemeClr>
                </a:solidFill>
              </a:rPr>
              <a:t>violates Consistency </a:t>
            </a:r>
          </a:p>
        </p:txBody>
      </p:sp>
      <p:graphicFrame>
        <p:nvGraphicFramePr>
          <p:cNvPr id="2" name="Table 1"/>
          <p:cNvGraphicFramePr>
            <a:graphicFrameLocks noGrp="1"/>
          </p:cNvGraphicFramePr>
          <p:nvPr>
            <p:extLst>
              <p:ext uri="{D42A27DB-BD31-4B8C-83A1-F6EECF244321}">
                <p14:modId xmlns:p14="http://schemas.microsoft.com/office/powerpoint/2010/main" val="1782381713"/>
              </p:ext>
            </p:extLst>
          </p:nvPr>
        </p:nvGraphicFramePr>
        <p:xfrm>
          <a:off x="1859280" y="2301242"/>
          <a:ext cx="1691640" cy="2955346"/>
        </p:xfrm>
        <a:graphic>
          <a:graphicData uri="http://schemas.openxmlformats.org/drawingml/2006/table">
            <a:tbl>
              <a:tblPr firstRow="1" bandRow="1">
                <a:tableStyleId>{5940675A-B579-460E-94D1-54222C63F5DA}</a:tableStyleId>
              </a:tblPr>
              <a:tblGrid>
                <a:gridCol w="1691640">
                  <a:extLst>
                    <a:ext uri="{9D8B030D-6E8A-4147-A177-3AD203B41FA5}">
                      <a16:colId xmlns:a16="http://schemas.microsoft.com/office/drawing/2014/main" val="163175094"/>
                    </a:ext>
                  </a:extLst>
                </a:gridCol>
              </a:tblGrid>
              <a:tr h="412881">
                <a:tc>
                  <a:txBody>
                    <a:bodyPr/>
                    <a:lstStyle/>
                    <a:p>
                      <a:r>
                        <a:rPr lang="en-US" sz="1400" dirty="0"/>
                        <a:t>  A=1000</a:t>
                      </a:r>
                    </a:p>
                  </a:txBody>
                  <a:tcPr/>
                </a:tc>
                <a:extLst>
                  <a:ext uri="{0D108BD9-81ED-4DB2-BD59-A6C34878D82A}">
                    <a16:rowId xmlns:a16="http://schemas.microsoft.com/office/drawing/2014/main" val="498970428"/>
                  </a:ext>
                </a:extLst>
              </a:tr>
              <a:tr h="412881">
                <a:tc>
                  <a:txBody>
                    <a:bodyPr/>
                    <a:lstStyle/>
                    <a:p>
                      <a:r>
                        <a:rPr lang="en-US" sz="1400" dirty="0"/>
                        <a:t>1000-50=950</a:t>
                      </a:r>
                    </a:p>
                  </a:txBody>
                  <a:tcPr/>
                </a:tc>
                <a:extLst>
                  <a:ext uri="{0D108BD9-81ED-4DB2-BD59-A6C34878D82A}">
                    <a16:rowId xmlns:a16="http://schemas.microsoft.com/office/drawing/2014/main" val="4034423462"/>
                  </a:ext>
                </a:extLst>
              </a:tr>
              <a:tr h="387302">
                <a:tc>
                  <a:txBody>
                    <a:bodyPr/>
                    <a:lstStyle/>
                    <a:p>
                      <a:endParaRPr lang="en-US" sz="1400" dirty="0"/>
                    </a:p>
                  </a:txBody>
                  <a:tcPr/>
                </a:tc>
                <a:extLst>
                  <a:ext uri="{0D108BD9-81ED-4DB2-BD59-A6C34878D82A}">
                    <a16:rowId xmlns:a16="http://schemas.microsoft.com/office/drawing/2014/main" val="3559370784"/>
                  </a:ext>
                </a:extLst>
              </a:tr>
              <a:tr h="412881">
                <a:tc>
                  <a:txBody>
                    <a:bodyPr/>
                    <a:lstStyle/>
                    <a:p>
                      <a:endParaRPr lang="en-US" sz="1400" dirty="0"/>
                    </a:p>
                  </a:txBody>
                  <a:tcPr/>
                </a:tc>
                <a:extLst>
                  <a:ext uri="{0D108BD9-81ED-4DB2-BD59-A6C34878D82A}">
                    <a16:rowId xmlns:a16="http://schemas.microsoft.com/office/drawing/2014/main" val="1185156803"/>
                  </a:ext>
                </a:extLst>
              </a:tr>
              <a:tr h="303267">
                <a:tc>
                  <a:txBody>
                    <a:bodyPr/>
                    <a:lstStyle/>
                    <a:p>
                      <a:r>
                        <a:rPr lang="en-US" sz="1400" dirty="0"/>
                        <a:t> A =950</a:t>
                      </a:r>
                    </a:p>
                  </a:txBody>
                  <a:tcPr/>
                </a:tc>
                <a:extLst>
                  <a:ext uri="{0D108BD9-81ED-4DB2-BD59-A6C34878D82A}">
                    <a16:rowId xmlns:a16="http://schemas.microsoft.com/office/drawing/2014/main" val="643067889"/>
                  </a:ext>
                </a:extLst>
              </a:tr>
              <a:tr h="292305">
                <a:tc>
                  <a:txBody>
                    <a:bodyPr/>
                    <a:lstStyle/>
                    <a:p>
                      <a:r>
                        <a:rPr lang="en-US" sz="1400" dirty="0"/>
                        <a:t>B=2000</a:t>
                      </a:r>
                    </a:p>
                  </a:txBody>
                  <a:tcPr/>
                </a:tc>
                <a:extLst>
                  <a:ext uri="{0D108BD9-81ED-4DB2-BD59-A6C34878D82A}">
                    <a16:rowId xmlns:a16="http://schemas.microsoft.com/office/drawing/2014/main" val="3245522841"/>
                  </a:ext>
                </a:extLst>
              </a:tr>
              <a:tr h="306920">
                <a:tc>
                  <a:txBody>
                    <a:bodyPr/>
                    <a:lstStyle/>
                    <a:p>
                      <a:r>
                        <a:rPr lang="en-US" sz="1400" dirty="0"/>
                        <a:t>B=2000+50=2050</a:t>
                      </a:r>
                    </a:p>
                  </a:txBody>
                  <a:tcPr/>
                </a:tc>
                <a:extLst>
                  <a:ext uri="{0D108BD9-81ED-4DB2-BD59-A6C34878D82A}">
                    <a16:rowId xmlns:a16="http://schemas.microsoft.com/office/drawing/2014/main" val="2369585447"/>
                  </a:ext>
                </a:extLst>
              </a:tr>
              <a:tr h="412881">
                <a:tc>
                  <a:txBody>
                    <a:bodyPr/>
                    <a:lstStyle/>
                    <a:p>
                      <a:r>
                        <a:rPr lang="en-US" sz="1400" dirty="0"/>
                        <a:t>B=2050</a:t>
                      </a:r>
                    </a:p>
                  </a:txBody>
                  <a:tcPr/>
                </a:tc>
                <a:extLst>
                  <a:ext uri="{0D108BD9-81ED-4DB2-BD59-A6C34878D82A}">
                    <a16:rowId xmlns:a16="http://schemas.microsoft.com/office/drawing/2014/main" val="2334102797"/>
                  </a:ext>
                </a:extLst>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847629912"/>
              </p:ext>
            </p:extLst>
          </p:nvPr>
        </p:nvGraphicFramePr>
        <p:xfrm>
          <a:off x="7880986" y="2713867"/>
          <a:ext cx="1776093" cy="3225075"/>
        </p:xfrm>
        <a:graphic>
          <a:graphicData uri="http://schemas.openxmlformats.org/drawingml/2006/table">
            <a:tbl>
              <a:tblPr firstRow="1" bandRow="1">
                <a:tableStyleId>{5940675A-B579-460E-94D1-54222C63F5DA}</a:tableStyleId>
              </a:tblPr>
              <a:tblGrid>
                <a:gridCol w="1776093">
                  <a:extLst>
                    <a:ext uri="{9D8B030D-6E8A-4147-A177-3AD203B41FA5}">
                      <a16:colId xmlns:a16="http://schemas.microsoft.com/office/drawing/2014/main" val="448185170"/>
                    </a:ext>
                  </a:extLst>
                </a:gridCol>
              </a:tblGrid>
              <a:tr h="290684">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a:t>A =1000</a:t>
                      </a:r>
                    </a:p>
                  </a:txBody>
                  <a:tcPr/>
                </a:tc>
                <a:extLst>
                  <a:ext uri="{0D108BD9-81ED-4DB2-BD59-A6C34878D82A}">
                    <a16:rowId xmlns:a16="http://schemas.microsoft.com/office/drawing/2014/main" val="2395669036"/>
                  </a:ext>
                </a:extLst>
              </a:tr>
              <a:tr h="290684">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a:t>Temp=100</a:t>
                      </a:r>
                    </a:p>
                  </a:txBody>
                  <a:tcPr/>
                </a:tc>
                <a:extLst>
                  <a:ext uri="{0D108BD9-81ED-4DB2-BD59-A6C34878D82A}">
                    <a16:rowId xmlns:a16="http://schemas.microsoft.com/office/drawing/2014/main" val="2137563824"/>
                  </a:ext>
                </a:extLst>
              </a:tr>
              <a:tr h="304124">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a:t>1000-100=900</a:t>
                      </a:r>
                    </a:p>
                  </a:txBody>
                  <a:tcPr/>
                </a:tc>
                <a:extLst>
                  <a:ext uri="{0D108BD9-81ED-4DB2-BD59-A6C34878D82A}">
                    <a16:rowId xmlns:a16="http://schemas.microsoft.com/office/drawing/2014/main" val="1389123525"/>
                  </a:ext>
                </a:extLst>
              </a:tr>
              <a:tr h="290684">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a:t>A=900</a:t>
                      </a:r>
                    </a:p>
                  </a:txBody>
                  <a:tcPr/>
                </a:tc>
                <a:extLst>
                  <a:ext uri="{0D108BD9-81ED-4DB2-BD59-A6C34878D82A}">
                    <a16:rowId xmlns:a16="http://schemas.microsoft.com/office/drawing/2014/main" val="3922264742"/>
                  </a:ext>
                </a:extLst>
              </a:tr>
              <a:tr h="353665">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a:t>B=2000</a:t>
                      </a:r>
                    </a:p>
                  </a:txBody>
                  <a:tcPr/>
                </a:tc>
                <a:extLst>
                  <a:ext uri="{0D108BD9-81ED-4DB2-BD59-A6C34878D82A}">
                    <a16:rowId xmlns:a16="http://schemas.microsoft.com/office/drawing/2014/main" val="2972362763"/>
                  </a:ext>
                </a:extLst>
              </a:tr>
              <a:tr h="901120">
                <a:tc>
                  <a:txBody>
                    <a:bodyPr/>
                    <a:lstStyle/>
                    <a:p>
                      <a:endParaRPr lang="en-US" sz="1400" dirty="0"/>
                    </a:p>
                    <a:p>
                      <a:endParaRPr lang="en-US" sz="1400" dirty="0"/>
                    </a:p>
                    <a:p>
                      <a:endParaRPr lang="en-US" sz="1400" dirty="0"/>
                    </a:p>
                    <a:p>
                      <a:endParaRPr lang="en-US" sz="1400" dirty="0"/>
                    </a:p>
                  </a:txBody>
                  <a:tcPr/>
                </a:tc>
                <a:extLst>
                  <a:ext uri="{0D108BD9-81ED-4DB2-BD59-A6C34878D82A}">
                    <a16:rowId xmlns:a16="http://schemas.microsoft.com/office/drawing/2014/main" val="1988729335"/>
                  </a:ext>
                </a:extLst>
              </a:tr>
              <a:tr h="353665">
                <a:tc>
                  <a:txBody>
                    <a:bodyPr/>
                    <a:lstStyle/>
                    <a:p>
                      <a:r>
                        <a:rPr lang="en-US" sz="1400" dirty="0"/>
                        <a:t>2000 +100=2100</a:t>
                      </a:r>
                    </a:p>
                  </a:txBody>
                  <a:tcPr/>
                </a:tc>
                <a:extLst>
                  <a:ext uri="{0D108BD9-81ED-4DB2-BD59-A6C34878D82A}">
                    <a16:rowId xmlns:a16="http://schemas.microsoft.com/office/drawing/2014/main" val="4082324275"/>
                  </a:ext>
                </a:extLst>
              </a:tr>
              <a:tr h="353665">
                <a:tc>
                  <a:txBody>
                    <a:bodyPr/>
                    <a:lstStyle/>
                    <a:p>
                      <a:r>
                        <a:rPr lang="en-US" sz="1400" dirty="0"/>
                        <a:t>B=2100</a:t>
                      </a:r>
                    </a:p>
                  </a:txBody>
                  <a:tcPr/>
                </a:tc>
                <a:extLst>
                  <a:ext uri="{0D108BD9-81ED-4DB2-BD59-A6C34878D82A}">
                    <a16:rowId xmlns:a16="http://schemas.microsoft.com/office/drawing/2014/main" val="3994510546"/>
                  </a:ext>
                </a:extLst>
              </a:tr>
            </a:tbl>
          </a:graphicData>
        </a:graphic>
      </p:graphicFrame>
      <p:sp>
        <p:nvSpPr>
          <p:cNvPr id="5" name="Rectangle 4"/>
          <p:cNvSpPr/>
          <p:nvPr/>
        </p:nvSpPr>
        <p:spPr>
          <a:xfrm>
            <a:off x="10166350" y="3778915"/>
            <a:ext cx="1832610" cy="1754326"/>
          </a:xfrm>
          <a:prstGeom prst="rect">
            <a:avLst/>
          </a:prstGeom>
        </p:spPr>
        <p:txBody>
          <a:bodyPr wrap="square">
            <a:spAutoFit/>
          </a:bodyPr>
          <a:lstStyle/>
          <a:p>
            <a:r>
              <a:rPr lang="en-US" altLang="en-US" dirty="0">
                <a:solidFill>
                  <a:srgbClr val="C00000"/>
                </a:solidFill>
                <a:latin typeface="Times New Roman" panose="02020603050405020304" pitchFamily="18" charset="0"/>
              </a:rPr>
              <a:t>How to check which kind of concurrent Schedule maintain Consistency</a:t>
            </a:r>
          </a:p>
        </p:txBody>
      </p:sp>
    </p:spTree>
    <p:extLst>
      <p:ext uri="{BB962C8B-B14F-4D97-AF65-F5344CB8AC3E}">
        <p14:creationId xmlns:p14="http://schemas.microsoft.com/office/powerpoint/2010/main" val="11232155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242" name="Rectangle 2"/>
          <p:cNvSpPr>
            <a:spLocks noGrp="1" noChangeArrowheads="1"/>
          </p:cNvSpPr>
          <p:nvPr>
            <p:ph type="title"/>
          </p:nvPr>
        </p:nvSpPr>
        <p:spPr/>
        <p:txBody>
          <a:bodyPr/>
          <a:lstStyle/>
          <a:p>
            <a:pPr>
              <a:defRPr/>
            </a:pPr>
            <a:r>
              <a:rPr lang="en-US" dirty="0">
                <a:ea typeface="+mj-ea"/>
              </a:rPr>
              <a:t>Serializability</a:t>
            </a:r>
          </a:p>
        </p:txBody>
      </p:sp>
      <p:sp>
        <p:nvSpPr>
          <p:cNvPr id="28675" name="Rectangle 3"/>
          <p:cNvSpPr>
            <a:spLocks noGrp="1" noChangeArrowheads="1"/>
          </p:cNvSpPr>
          <p:nvPr>
            <p:ph type="body" idx="1"/>
          </p:nvPr>
        </p:nvSpPr>
        <p:spPr>
          <a:xfrm>
            <a:off x="1024466" y="1206183"/>
            <a:ext cx="10019453" cy="4927600"/>
          </a:xfrm>
        </p:spPr>
        <p:txBody>
          <a:bodyPr/>
          <a:lstStyle/>
          <a:p>
            <a:pPr>
              <a:defRPr/>
            </a:pPr>
            <a:r>
              <a:rPr lang="en-US" sz="2000" b="1" dirty="0">
                <a:latin typeface="Calibri" panose="020F0502020204030204" pitchFamily="34" charset="0"/>
                <a:cs typeface="Calibri" panose="020F0502020204030204" pitchFamily="34" charset="0"/>
              </a:rPr>
              <a:t>Basic Assumption</a:t>
            </a:r>
            <a:r>
              <a:rPr lang="en-US" sz="2000" dirty="0">
                <a:latin typeface="Calibri" panose="020F0502020204030204" pitchFamily="34" charset="0"/>
                <a:cs typeface="Calibri" panose="020F0502020204030204" pitchFamily="34" charset="0"/>
              </a:rPr>
              <a:t> – Each transaction preserves database consistency.</a:t>
            </a:r>
          </a:p>
          <a:p>
            <a:pPr>
              <a:defRPr/>
            </a:pPr>
            <a:r>
              <a:rPr lang="en-US" sz="2000" dirty="0">
                <a:latin typeface="Calibri" panose="020F0502020204030204" pitchFamily="34" charset="0"/>
                <a:cs typeface="Calibri" panose="020F0502020204030204" pitchFamily="34" charset="0"/>
              </a:rPr>
              <a:t>Thus </a:t>
            </a:r>
            <a:r>
              <a:rPr lang="en-US" sz="2000" dirty="0">
                <a:solidFill>
                  <a:srgbClr val="FF0000"/>
                </a:solidFill>
                <a:latin typeface="Calibri" panose="020F0502020204030204" pitchFamily="34" charset="0"/>
                <a:cs typeface="Calibri" panose="020F0502020204030204" pitchFamily="34" charset="0"/>
              </a:rPr>
              <a:t>serial execution </a:t>
            </a:r>
            <a:r>
              <a:rPr lang="en-US" sz="2000" dirty="0">
                <a:latin typeface="Calibri" panose="020F0502020204030204" pitchFamily="34" charset="0"/>
                <a:cs typeface="Calibri" panose="020F0502020204030204" pitchFamily="34" charset="0"/>
              </a:rPr>
              <a:t>of a set of transactions </a:t>
            </a:r>
            <a:r>
              <a:rPr lang="en-US" sz="2000" dirty="0">
                <a:solidFill>
                  <a:srgbClr val="FF0000"/>
                </a:solidFill>
                <a:latin typeface="Calibri" panose="020F0502020204030204" pitchFamily="34" charset="0"/>
                <a:cs typeface="Calibri" panose="020F0502020204030204" pitchFamily="34" charset="0"/>
              </a:rPr>
              <a:t>preserves database consistency</a:t>
            </a:r>
            <a:r>
              <a:rPr lang="en-US" sz="2000" dirty="0">
                <a:latin typeface="Calibri" panose="020F0502020204030204" pitchFamily="34" charset="0"/>
                <a:cs typeface="Calibri" panose="020F0502020204030204" pitchFamily="34" charset="0"/>
              </a:rPr>
              <a:t>.</a:t>
            </a:r>
          </a:p>
          <a:p>
            <a:pPr>
              <a:defRPr/>
            </a:pPr>
            <a:r>
              <a:rPr lang="en-US" sz="2000" dirty="0">
                <a:solidFill>
                  <a:schemeClr val="tx2">
                    <a:lumMod val="60000"/>
                    <a:lumOff val="40000"/>
                  </a:schemeClr>
                </a:solidFill>
                <a:latin typeface="Calibri" panose="020F0502020204030204" pitchFamily="34" charset="0"/>
                <a:cs typeface="Calibri" panose="020F0502020204030204" pitchFamily="34" charset="0"/>
              </a:rPr>
              <a:t>A</a:t>
            </a:r>
            <a:r>
              <a:rPr lang="en-US" sz="2000" dirty="0">
                <a:latin typeface="Calibri" panose="020F0502020204030204" pitchFamily="34" charset="0"/>
                <a:cs typeface="Calibri" panose="020F0502020204030204" pitchFamily="34" charset="0"/>
              </a:rPr>
              <a:t> (possibly </a:t>
            </a:r>
            <a:r>
              <a:rPr lang="en-US" sz="2000" b="1" dirty="0">
                <a:solidFill>
                  <a:schemeClr val="tx2">
                    <a:lumMod val="60000"/>
                    <a:lumOff val="40000"/>
                  </a:schemeClr>
                </a:solidFill>
                <a:latin typeface="Calibri" panose="020F0502020204030204" pitchFamily="34" charset="0"/>
                <a:cs typeface="Calibri" panose="020F0502020204030204" pitchFamily="34" charset="0"/>
              </a:rPr>
              <a:t>concurrent</a:t>
            </a:r>
            <a:r>
              <a:rPr lang="en-US" sz="2000" b="1" dirty="0">
                <a:latin typeface="Calibri" panose="020F0502020204030204" pitchFamily="34" charset="0"/>
                <a:cs typeface="Calibri" panose="020F0502020204030204" pitchFamily="34" charset="0"/>
              </a:rPr>
              <a:t>) </a:t>
            </a:r>
            <a:r>
              <a:rPr lang="en-US" sz="2000" b="1" dirty="0">
                <a:solidFill>
                  <a:schemeClr val="tx2">
                    <a:lumMod val="60000"/>
                    <a:lumOff val="40000"/>
                  </a:schemeClr>
                </a:solidFill>
                <a:latin typeface="Calibri" panose="020F0502020204030204" pitchFamily="34" charset="0"/>
                <a:cs typeface="Calibri" panose="020F0502020204030204" pitchFamily="34" charset="0"/>
              </a:rPr>
              <a:t>schedule </a:t>
            </a:r>
            <a:r>
              <a:rPr lang="en-US" sz="2000" dirty="0">
                <a:solidFill>
                  <a:schemeClr val="tx2">
                    <a:lumMod val="60000"/>
                    <a:lumOff val="40000"/>
                  </a:schemeClr>
                </a:solidFill>
                <a:latin typeface="Calibri" panose="020F0502020204030204" pitchFamily="34" charset="0"/>
                <a:cs typeface="Calibri" panose="020F0502020204030204" pitchFamily="34" charset="0"/>
              </a:rPr>
              <a:t>is </a:t>
            </a:r>
            <a:r>
              <a:rPr lang="en-US" sz="2000" dirty="0">
                <a:solidFill>
                  <a:schemeClr val="tx2"/>
                </a:solidFill>
                <a:latin typeface="Calibri" panose="020F0502020204030204" pitchFamily="34" charset="0"/>
                <a:cs typeface="Calibri" panose="020F0502020204030204" pitchFamily="34" charset="0"/>
              </a:rPr>
              <a:t>serializable</a:t>
            </a:r>
            <a:r>
              <a:rPr lang="en-US" sz="2000" dirty="0">
                <a:solidFill>
                  <a:schemeClr val="tx2">
                    <a:lumMod val="60000"/>
                    <a:lumOff val="40000"/>
                  </a:schemeClr>
                </a:solidFill>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if it is </a:t>
            </a:r>
            <a:r>
              <a:rPr lang="en-US" sz="2000" b="1" dirty="0">
                <a:latin typeface="Calibri" panose="020F0502020204030204" pitchFamily="34" charset="0"/>
                <a:cs typeface="Calibri" panose="020F0502020204030204" pitchFamily="34" charset="0"/>
              </a:rPr>
              <a:t>equivalent to </a:t>
            </a:r>
            <a:r>
              <a:rPr lang="en-US" sz="2000" dirty="0">
                <a:latin typeface="Calibri" panose="020F0502020204030204" pitchFamily="34" charset="0"/>
                <a:cs typeface="Calibri" panose="020F0502020204030204" pitchFamily="34" charset="0"/>
              </a:rPr>
              <a:t>a </a:t>
            </a:r>
            <a:r>
              <a:rPr lang="en-US" sz="2000" b="1" dirty="0">
                <a:latin typeface="Calibri" panose="020F0502020204030204" pitchFamily="34" charset="0"/>
                <a:cs typeface="Calibri" panose="020F0502020204030204" pitchFamily="34" charset="0"/>
              </a:rPr>
              <a:t>serial schedule</a:t>
            </a:r>
            <a:r>
              <a:rPr lang="en-US" sz="2000" dirty="0">
                <a:latin typeface="Calibri" panose="020F0502020204030204" pitchFamily="34" charset="0"/>
                <a:cs typeface="Calibri" panose="020F0502020204030204" pitchFamily="34" charset="0"/>
              </a:rPr>
              <a:t>. </a:t>
            </a:r>
          </a:p>
          <a:p>
            <a:pPr>
              <a:defRPr/>
            </a:pPr>
            <a:r>
              <a:rPr lang="en-US" sz="2000" dirty="0">
                <a:latin typeface="Calibri" panose="020F0502020204030204" pitchFamily="34" charset="0"/>
                <a:cs typeface="Calibri" panose="020F0502020204030204" pitchFamily="34" charset="0"/>
              </a:rPr>
              <a:t>Different forms of schedule equivalence give rise to the notions of:</a:t>
            </a:r>
          </a:p>
          <a:p>
            <a:pPr lvl="1">
              <a:buFont typeface="Monotype Sorts" charset="2"/>
              <a:buNone/>
              <a:defRPr/>
            </a:pPr>
            <a:r>
              <a:rPr lang="en-US" sz="2000" dirty="0">
                <a:latin typeface="Calibri" panose="020F0502020204030204" pitchFamily="34" charset="0"/>
                <a:ea typeface="ＭＳ Ｐゴシック" pitchFamily="34" charset="-128"/>
                <a:cs typeface="Calibri" panose="020F0502020204030204" pitchFamily="34" charset="0"/>
              </a:rPr>
              <a:t>1.	</a:t>
            </a:r>
            <a:r>
              <a:rPr lang="en-US" sz="2000" b="1" dirty="0">
                <a:solidFill>
                  <a:srgbClr val="000099"/>
                </a:solidFill>
                <a:latin typeface="Calibri" panose="020F0502020204030204" pitchFamily="34" charset="0"/>
                <a:ea typeface="ＭＳ Ｐゴシック" pitchFamily="34" charset="-128"/>
                <a:cs typeface="Calibri" panose="020F0502020204030204" pitchFamily="34" charset="0"/>
              </a:rPr>
              <a:t>conflict serializability</a:t>
            </a:r>
            <a:endParaRPr lang="en-US" b="1" dirty="0">
              <a:solidFill>
                <a:srgbClr val="000099"/>
              </a:solidFill>
              <a:latin typeface="Calibri" panose="020F0502020204030204" pitchFamily="34" charset="0"/>
              <a:ea typeface="ＭＳ Ｐゴシック" pitchFamily="34" charset="-128"/>
              <a:cs typeface="Calibri" panose="020F0502020204030204" pitchFamily="34" charset="0"/>
            </a:endParaRPr>
          </a:p>
          <a:p>
            <a:pPr lvl="1">
              <a:buFont typeface="Monotype Sorts" charset="2"/>
              <a:buNone/>
              <a:defRPr/>
            </a:pPr>
            <a:r>
              <a:rPr lang="en-US" sz="2000" dirty="0">
                <a:latin typeface="Calibri" panose="020F0502020204030204" pitchFamily="34" charset="0"/>
                <a:ea typeface="ＭＳ Ｐゴシック" pitchFamily="34" charset="-128"/>
                <a:cs typeface="Calibri" panose="020F0502020204030204" pitchFamily="34" charset="0"/>
              </a:rPr>
              <a:t>2.	</a:t>
            </a:r>
            <a:r>
              <a:rPr lang="en-US" sz="2000" b="1" dirty="0">
                <a:solidFill>
                  <a:srgbClr val="000099"/>
                </a:solidFill>
                <a:latin typeface="Calibri" panose="020F0502020204030204" pitchFamily="34" charset="0"/>
                <a:ea typeface="ＭＳ Ｐゴシック" pitchFamily="34" charset="-128"/>
                <a:cs typeface="Calibri" panose="020F0502020204030204" pitchFamily="34" charset="0"/>
              </a:rPr>
              <a:t>view serializability</a:t>
            </a:r>
          </a:p>
        </p:txBody>
      </p:sp>
    </p:spTree>
    <p:extLst>
      <p:ext uri="{BB962C8B-B14F-4D97-AF65-F5344CB8AC3E}">
        <p14:creationId xmlns:p14="http://schemas.microsoft.com/office/powerpoint/2010/main" val="22671492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1874" name="Rectangle 2"/>
          <p:cNvSpPr>
            <a:spLocks noGrp="1" noChangeArrowheads="1"/>
          </p:cNvSpPr>
          <p:nvPr>
            <p:ph type="title"/>
          </p:nvPr>
        </p:nvSpPr>
        <p:spPr/>
        <p:txBody>
          <a:bodyPr/>
          <a:lstStyle/>
          <a:p>
            <a:pPr>
              <a:defRPr/>
            </a:pPr>
            <a:r>
              <a:rPr lang="en-US" i="1" dirty="0">
                <a:ea typeface="+mj-ea"/>
              </a:rPr>
              <a:t>Simplified view of transactions</a:t>
            </a:r>
          </a:p>
        </p:txBody>
      </p:sp>
      <p:sp>
        <p:nvSpPr>
          <p:cNvPr id="48131" name="Rectangle 3"/>
          <p:cNvSpPr>
            <a:spLocks noGrp="1" noChangeArrowheads="1"/>
          </p:cNvSpPr>
          <p:nvPr>
            <p:ph type="body" idx="1"/>
          </p:nvPr>
        </p:nvSpPr>
        <p:spPr>
          <a:xfrm>
            <a:off x="762001" y="1535431"/>
            <a:ext cx="9580879" cy="4956175"/>
          </a:xfrm>
        </p:spPr>
        <p:txBody>
          <a:bodyPr/>
          <a:lstStyle/>
          <a:p>
            <a:pPr algn="just">
              <a:buFont typeface="Monotype Sorts" charset="2"/>
              <a:buNone/>
            </a:pPr>
            <a:endParaRPr lang="en-US" altLang="en-US" sz="2000" i="1" dirty="0">
              <a:latin typeface="Calibri" panose="020F0502020204030204" pitchFamily="34" charset="0"/>
              <a:cs typeface="Calibri" panose="020F0502020204030204" pitchFamily="34" charset="0"/>
            </a:endParaRPr>
          </a:p>
          <a:p>
            <a:pPr lvl="1" algn="just"/>
            <a:r>
              <a:rPr lang="en-US" altLang="en-US" sz="2000" dirty="0">
                <a:latin typeface="Calibri" panose="020F0502020204030204" pitchFamily="34" charset="0"/>
                <a:ea typeface="ＭＳ Ｐゴシック" panose="020B0600070205080204" pitchFamily="34" charset="-128"/>
                <a:cs typeface="Calibri" panose="020F0502020204030204" pitchFamily="34" charset="0"/>
              </a:rPr>
              <a:t>We </a:t>
            </a:r>
            <a:r>
              <a:rPr lang="en-US" altLang="en-US" sz="2000" dirty="0">
                <a:solidFill>
                  <a:srgbClr val="C00000"/>
                </a:solidFill>
                <a:latin typeface="Calibri" panose="020F0502020204030204" pitchFamily="34" charset="0"/>
                <a:ea typeface="ＭＳ Ｐゴシック" panose="020B0600070205080204" pitchFamily="34" charset="-128"/>
                <a:cs typeface="Calibri" panose="020F0502020204030204" pitchFamily="34" charset="0"/>
              </a:rPr>
              <a:t>ignore operations </a:t>
            </a:r>
            <a:r>
              <a:rPr lang="en-US" altLang="en-US" sz="2000" dirty="0">
                <a:latin typeface="Calibri" panose="020F0502020204030204" pitchFamily="34" charset="0"/>
                <a:ea typeface="ＭＳ Ｐゴシック" panose="020B0600070205080204" pitchFamily="34" charset="-128"/>
                <a:cs typeface="Calibri" panose="020F0502020204030204" pitchFamily="34" charset="0"/>
              </a:rPr>
              <a:t>other than </a:t>
            </a:r>
            <a:r>
              <a:rPr lang="en-US" altLang="en-US" sz="2000" b="1" dirty="0">
                <a:latin typeface="Calibri" panose="020F0502020204030204" pitchFamily="34" charset="0"/>
                <a:ea typeface="ＭＳ Ｐゴシック" panose="020B0600070205080204" pitchFamily="34" charset="-128"/>
                <a:cs typeface="Calibri" panose="020F0502020204030204" pitchFamily="34" charset="0"/>
              </a:rPr>
              <a:t>read</a:t>
            </a:r>
            <a:r>
              <a:rPr lang="en-US" altLang="en-US" sz="2000" dirty="0">
                <a:latin typeface="Calibri" panose="020F0502020204030204" pitchFamily="34" charset="0"/>
                <a:ea typeface="ＭＳ Ｐゴシック" panose="020B0600070205080204" pitchFamily="34" charset="-128"/>
                <a:cs typeface="Calibri" panose="020F0502020204030204" pitchFamily="34" charset="0"/>
              </a:rPr>
              <a:t> and </a:t>
            </a:r>
            <a:r>
              <a:rPr lang="en-US" altLang="en-US" sz="2000" b="1" dirty="0">
                <a:latin typeface="Calibri" panose="020F0502020204030204" pitchFamily="34" charset="0"/>
                <a:ea typeface="ＭＳ Ｐゴシック" panose="020B0600070205080204" pitchFamily="34" charset="-128"/>
                <a:cs typeface="Calibri" panose="020F0502020204030204" pitchFamily="34" charset="0"/>
              </a:rPr>
              <a:t>write</a:t>
            </a:r>
            <a:r>
              <a:rPr lang="en-US" altLang="en-US" sz="2000" dirty="0">
                <a:latin typeface="Calibri" panose="020F0502020204030204" pitchFamily="34" charset="0"/>
                <a:ea typeface="ＭＳ Ｐゴシック" panose="020B0600070205080204" pitchFamily="34" charset="-128"/>
                <a:cs typeface="Calibri" panose="020F0502020204030204" pitchFamily="34" charset="0"/>
              </a:rPr>
              <a:t> instructions</a:t>
            </a:r>
          </a:p>
          <a:p>
            <a:pPr lvl="1" algn="just"/>
            <a:r>
              <a:rPr lang="en-US" altLang="en-US" sz="2000" dirty="0">
                <a:latin typeface="Calibri" panose="020F0502020204030204" pitchFamily="34" charset="0"/>
                <a:ea typeface="ＭＳ Ｐゴシック" panose="020B0600070205080204" pitchFamily="34" charset="-128"/>
                <a:cs typeface="Calibri" panose="020F0502020204030204" pitchFamily="34" charset="0"/>
              </a:rPr>
              <a:t>We assume that transactions may perform arbitrary computations on data in local buffers in between reads and writes.  </a:t>
            </a:r>
          </a:p>
          <a:p>
            <a:pPr lvl="1" algn="just"/>
            <a:r>
              <a:rPr lang="en-US" altLang="en-US" sz="2000" dirty="0">
                <a:latin typeface="Calibri" panose="020F0502020204030204" pitchFamily="34" charset="0"/>
                <a:ea typeface="ＭＳ Ｐゴシック" panose="020B0600070205080204" pitchFamily="34" charset="-128"/>
                <a:cs typeface="Calibri" panose="020F0502020204030204" pitchFamily="34" charset="0"/>
              </a:rPr>
              <a:t>Our simplified schedules consist of only </a:t>
            </a:r>
            <a:r>
              <a:rPr lang="en-US" altLang="en-US" sz="2000" b="1" dirty="0">
                <a:latin typeface="Calibri" panose="020F0502020204030204" pitchFamily="34" charset="0"/>
                <a:ea typeface="ＭＳ Ｐゴシック" panose="020B0600070205080204" pitchFamily="34" charset="-128"/>
                <a:cs typeface="Calibri" panose="020F0502020204030204" pitchFamily="34" charset="0"/>
              </a:rPr>
              <a:t>read</a:t>
            </a:r>
            <a:r>
              <a:rPr lang="en-US" altLang="en-US" sz="2000" dirty="0">
                <a:latin typeface="Calibri" panose="020F0502020204030204" pitchFamily="34" charset="0"/>
                <a:ea typeface="ＭＳ Ｐゴシック" panose="020B0600070205080204" pitchFamily="34" charset="-128"/>
                <a:cs typeface="Calibri" panose="020F0502020204030204" pitchFamily="34" charset="0"/>
              </a:rPr>
              <a:t> and </a:t>
            </a:r>
            <a:r>
              <a:rPr lang="en-US" altLang="en-US" sz="2000" b="1" dirty="0">
                <a:latin typeface="Calibri" panose="020F0502020204030204" pitchFamily="34" charset="0"/>
                <a:ea typeface="ＭＳ Ｐゴシック" panose="020B0600070205080204" pitchFamily="34" charset="-128"/>
                <a:cs typeface="Calibri" panose="020F0502020204030204" pitchFamily="34" charset="0"/>
              </a:rPr>
              <a:t>write </a:t>
            </a:r>
            <a:r>
              <a:rPr lang="en-US" altLang="en-US" sz="2000" dirty="0">
                <a:latin typeface="Calibri" panose="020F0502020204030204" pitchFamily="34" charset="0"/>
                <a:ea typeface="ＭＳ Ｐゴシック" panose="020B0600070205080204" pitchFamily="34" charset="-128"/>
                <a:cs typeface="Calibri" panose="020F0502020204030204" pitchFamily="34" charset="0"/>
              </a:rPr>
              <a:t>instructions.</a:t>
            </a:r>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08D5C782-E71D-44D0-9639-85688E9E0D68}"/>
                  </a:ext>
                </a:extLst>
              </p14:cNvPr>
              <p14:cNvContentPartPr/>
              <p14:nvPr/>
            </p14:nvContentPartPr>
            <p14:xfrm>
              <a:off x="4438800" y="4127400"/>
              <a:ext cx="360" cy="360"/>
            </p14:xfrm>
          </p:contentPart>
        </mc:Choice>
        <mc:Fallback xmlns="">
          <p:pic>
            <p:nvPicPr>
              <p:cNvPr id="2" name="Ink 1">
                <a:extLst>
                  <a:ext uri="{FF2B5EF4-FFF2-40B4-BE49-F238E27FC236}">
                    <a16:creationId xmlns:a16="http://schemas.microsoft.com/office/drawing/2014/main" id="{08D5C782-E71D-44D0-9639-85688E9E0D68}"/>
                  </a:ext>
                </a:extLst>
              </p:cNvPr>
              <p:cNvPicPr/>
              <p:nvPr/>
            </p:nvPicPr>
            <p:blipFill>
              <a:blip r:embed="rId4"/>
              <a:stretch>
                <a:fillRect/>
              </a:stretch>
            </p:blipFill>
            <p:spPr>
              <a:xfrm>
                <a:off x="4429440" y="4118040"/>
                <a:ext cx="19080" cy="19080"/>
              </a:xfrm>
              <a:prstGeom prst="rect">
                <a:avLst/>
              </a:prstGeom>
            </p:spPr>
          </p:pic>
        </mc:Fallback>
      </mc:AlternateContent>
    </p:spTree>
    <p:extLst>
      <p:ext uri="{BB962C8B-B14F-4D97-AF65-F5344CB8AC3E}">
        <p14:creationId xmlns:p14="http://schemas.microsoft.com/office/powerpoint/2010/main" val="25299087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266" name="Rectangle 2"/>
          <p:cNvSpPr>
            <a:spLocks noGrp="1" noChangeArrowheads="1"/>
          </p:cNvSpPr>
          <p:nvPr>
            <p:ph type="title"/>
          </p:nvPr>
        </p:nvSpPr>
        <p:spPr>
          <a:xfrm>
            <a:off x="2363788" y="-107950"/>
            <a:ext cx="8077200" cy="609600"/>
          </a:xfrm>
        </p:spPr>
        <p:txBody>
          <a:bodyPr/>
          <a:lstStyle/>
          <a:p>
            <a:pPr>
              <a:defRPr/>
            </a:pPr>
            <a:r>
              <a:rPr lang="en-US" dirty="0">
                <a:ea typeface="+mj-ea"/>
              </a:rPr>
              <a:t>Conflicting Instructions </a:t>
            </a:r>
          </a:p>
        </p:txBody>
      </p:sp>
      <p:sp>
        <p:nvSpPr>
          <p:cNvPr id="30723" name="Rectangle 3"/>
          <p:cNvSpPr>
            <a:spLocks noGrp="1" noChangeArrowheads="1"/>
          </p:cNvSpPr>
          <p:nvPr>
            <p:ph type="body" idx="1"/>
          </p:nvPr>
        </p:nvSpPr>
        <p:spPr>
          <a:xfrm>
            <a:off x="1595438" y="501651"/>
            <a:ext cx="9072562" cy="5091113"/>
          </a:xfrm>
        </p:spPr>
        <p:txBody>
          <a:bodyPr/>
          <a:lstStyle/>
          <a:p>
            <a:pPr>
              <a:defRPr/>
            </a:pPr>
            <a:r>
              <a:rPr lang="en-US" sz="2100" dirty="0">
                <a:latin typeface="Calibri" panose="020F0502020204030204" pitchFamily="34" charset="0"/>
                <a:cs typeface="Calibri" panose="020F0502020204030204" pitchFamily="34" charset="0"/>
              </a:rPr>
              <a:t>Assume a schedule </a:t>
            </a:r>
            <a:r>
              <a:rPr lang="en-US" sz="2100" b="1" i="1" dirty="0">
                <a:latin typeface="Calibri" panose="020F0502020204030204" pitchFamily="34" charset="0"/>
                <a:cs typeface="Calibri" panose="020F0502020204030204" pitchFamily="34" charset="0"/>
              </a:rPr>
              <a:t>S</a:t>
            </a:r>
            <a:r>
              <a:rPr lang="en-US" sz="2100" i="1" dirty="0">
                <a:latin typeface="Calibri" panose="020F0502020204030204" pitchFamily="34" charset="0"/>
                <a:cs typeface="Calibri" panose="020F0502020204030204" pitchFamily="34" charset="0"/>
              </a:rPr>
              <a:t> </a:t>
            </a:r>
            <a:r>
              <a:rPr lang="en-US" sz="2100" dirty="0">
                <a:latin typeface="Calibri" panose="020F0502020204030204" pitchFamily="34" charset="0"/>
                <a:cs typeface="Calibri" panose="020F0502020204030204" pitchFamily="34" charset="0"/>
              </a:rPr>
              <a:t>in which there are two </a:t>
            </a:r>
            <a:r>
              <a:rPr lang="en-US" sz="2100" dirty="0">
                <a:solidFill>
                  <a:schemeClr val="tx2"/>
                </a:solidFill>
                <a:latin typeface="Calibri" panose="020F0502020204030204" pitchFamily="34" charset="0"/>
                <a:cs typeface="Calibri" panose="020F0502020204030204" pitchFamily="34" charset="0"/>
              </a:rPr>
              <a:t>consecutive instructions</a:t>
            </a:r>
            <a:r>
              <a:rPr lang="en-US" sz="2100" dirty="0">
                <a:latin typeface="Calibri" panose="020F0502020204030204" pitchFamily="34" charset="0"/>
                <a:cs typeface="Calibri" panose="020F0502020204030204" pitchFamily="34" charset="0"/>
              </a:rPr>
              <a:t>,</a:t>
            </a:r>
            <a:r>
              <a:rPr lang="en-US" sz="2100" i="1" dirty="0">
                <a:latin typeface="Calibri" panose="020F0502020204030204" pitchFamily="34" charset="0"/>
                <a:cs typeface="Calibri" panose="020F0502020204030204" pitchFamily="34" charset="0"/>
              </a:rPr>
              <a:t> </a:t>
            </a:r>
            <a:r>
              <a:rPr lang="en-US" sz="2100" b="1" i="1" dirty="0">
                <a:latin typeface="Calibri" panose="020F0502020204030204" pitchFamily="34" charset="0"/>
                <a:cs typeface="Calibri" panose="020F0502020204030204" pitchFamily="34" charset="0"/>
              </a:rPr>
              <a:t>I</a:t>
            </a:r>
            <a:r>
              <a:rPr lang="en-US" sz="2100" i="1" dirty="0">
                <a:latin typeface="Calibri" panose="020F0502020204030204" pitchFamily="34" charset="0"/>
                <a:cs typeface="Calibri" panose="020F0502020204030204" pitchFamily="34" charset="0"/>
              </a:rPr>
              <a:t> </a:t>
            </a:r>
            <a:r>
              <a:rPr lang="en-US" sz="2100" dirty="0">
                <a:latin typeface="Calibri" panose="020F0502020204030204" pitchFamily="34" charset="0"/>
                <a:cs typeface="Calibri" panose="020F0502020204030204" pitchFamily="34" charset="0"/>
              </a:rPr>
              <a:t>and </a:t>
            </a:r>
            <a:r>
              <a:rPr lang="en-US" sz="2100" b="1" i="1" dirty="0">
                <a:latin typeface="Calibri" panose="020F0502020204030204" pitchFamily="34" charset="0"/>
                <a:cs typeface="Calibri" panose="020F0502020204030204" pitchFamily="34" charset="0"/>
              </a:rPr>
              <a:t>J</a:t>
            </a:r>
            <a:r>
              <a:rPr lang="en-US" sz="2100" i="1" dirty="0">
                <a:latin typeface="Calibri" panose="020F0502020204030204" pitchFamily="34" charset="0"/>
                <a:cs typeface="Calibri" panose="020F0502020204030204" pitchFamily="34" charset="0"/>
              </a:rPr>
              <a:t> </a:t>
            </a:r>
            <a:r>
              <a:rPr lang="en-US" sz="2100" dirty="0">
                <a:latin typeface="Calibri" panose="020F0502020204030204" pitchFamily="34" charset="0"/>
                <a:cs typeface="Calibri" panose="020F0502020204030204" pitchFamily="34" charset="0"/>
              </a:rPr>
              <a:t>, of transactions </a:t>
            </a:r>
            <a:r>
              <a:rPr lang="en-US" sz="2100" b="1" i="1" dirty="0">
                <a:latin typeface="Calibri" panose="020F0502020204030204" pitchFamily="34" charset="0"/>
                <a:cs typeface="Calibri" panose="020F0502020204030204" pitchFamily="34" charset="0"/>
              </a:rPr>
              <a:t>T</a:t>
            </a:r>
            <a:r>
              <a:rPr lang="en-US" sz="2100" b="1" i="1" baseline="-25000" dirty="0">
                <a:latin typeface="Calibri" panose="020F0502020204030204" pitchFamily="34" charset="0"/>
                <a:cs typeface="Calibri" panose="020F0502020204030204" pitchFamily="34" charset="0"/>
              </a:rPr>
              <a:t>i </a:t>
            </a:r>
            <a:r>
              <a:rPr lang="en-US" sz="2100" dirty="0">
                <a:latin typeface="Calibri" panose="020F0502020204030204" pitchFamily="34" charset="0"/>
                <a:cs typeface="Calibri" panose="020F0502020204030204" pitchFamily="34" charset="0"/>
              </a:rPr>
              <a:t>and </a:t>
            </a:r>
            <a:r>
              <a:rPr lang="en-US" sz="2100" b="1" i="1" dirty="0">
                <a:latin typeface="Calibri" panose="020F0502020204030204" pitchFamily="34" charset="0"/>
                <a:cs typeface="Calibri" panose="020F0502020204030204" pitchFamily="34" charset="0"/>
              </a:rPr>
              <a:t>T</a:t>
            </a:r>
            <a:r>
              <a:rPr lang="en-US" sz="2100" b="1" i="1" baseline="-25000" dirty="0">
                <a:latin typeface="Calibri" panose="020F0502020204030204" pitchFamily="34" charset="0"/>
                <a:cs typeface="Calibri" panose="020F0502020204030204" pitchFamily="34" charset="0"/>
              </a:rPr>
              <a:t>j</a:t>
            </a:r>
            <a:r>
              <a:rPr lang="en-US" sz="2100" i="1" baseline="-25000" dirty="0">
                <a:latin typeface="Calibri" panose="020F0502020204030204" pitchFamily="34" charset="0"/>
                <a:cs typeface="Calibri" panose="020F0502020204030204" pitchFamily="34" charset="0"/>
              </a:rPr>
              <a:t> </a:t>
            </a:r>
            <a:r>
              <a:rPr lang="en-US" sz="2100" dirty="0">
                <a:latin typeface="Calibri" panose="020F0502020204030204" pitchFamily="34" charset="0"/>
                <a:cs typeface="Calibri" panose="020F0502020204030204" pitchFamily="34" charset="0"/>
              </a:rPr>
              <a:t>, respectively </a:t>
            </a:r>
            <a:r>
              <a:rPr lang="en-US" sz="2100" b="1" dirty="0">
                <a:latin typeface="Calibri" panose="020F0502020204030204" pitchFamily="34" charset="0"/>
                <a:cs typeface="Calibri" panose="020F0502020204030204" pitchFamily="34" charset="0"/>
              </a:rPr>
              <a:t>(</a:t>
            </a:r>
            <a:r>
              <a:rPr lang="en-US" sz="2100" b="1" i="1" dirty="0" err="1">
                <a:latin typeface="Calibri" panose="020F0502020204030204" pitchFamily="34" charset="0"/>
                <a:cs typeface="Calibri" panose="020F0502020204030204" pitchFamily="34" charset="0"/>
              </a:rPr>
              <a:t>i</a:t>
            </a:r>
            <a:r>
              <a:rPr lang="en-US" sz="2100" b="1" i="1" dirty="0">
                <a:latin typeface="Calibri" panose="020F0502020204030204" pitchFamily="34" charset="0"/>
                <a:cs typeface="Calibri" panose="020F0502020204030204" pitchFamily="34" charset="0"/>
              </a:rPr>
              <a:t> </a:t>
            </a:r>
            <a:r>
              <a:rPr lang="en-US" sz="2100" b="1" dirty="0">
                <a:latin typeface="Calibri" panose="020F0502020204030204" pitchFamily="34" charset="0"/>
                <a:cs typeface="Calibri" panose="020F0502020204030204" pitchFamily="34" charset="0"/>
              </a:rPr>
              <a:t>≠ </a:t>
            </a:r>
            <a:r>
              <a:rPr lang="en-US" sz="2100" b="1" i="1" dirty="0">
                <a:latin typeface="Calibri" panose="020F0502020204030204" pitchFamily="34" charset="0"/>
                <a:cs typeface="Calibri" panose="020F0502020204030204" pitchFamily="34" charset="0"/>
              </a:rPr>
              <a:t>j</a:t>
            </a:r>
            <a:r>
              <a:rPr lang="en-US" sz="2100" b="1" dirty="0">
                <a:latin typeface="Calibri" panose="020F0502020204030204" pitchFamily="34" charset="0"/>
                <a:cs typeface="Calibri" panose="020F0502020204030204" pitchFamily="34" charset="0"/>
              </a:rPr>
              <a:t>)</a:t>
            </a:r>
            <a:r>
              <a:rPr lang="en-US" sz="2100" dirty="0">
                <a:latin typeface="Calibri" panose="020F0502020204030204" pitchFamily="34" charset="0"/>
                <a:cs typeface="Calibri" panose="020F0502020204030204" pitchFamily="34" charset="0"/>
              </a:rPr>
              <a:t>. </a:t>
            </a:r>
          </a:p>
          <a:p>
            <a:pPr lvl="2">
              <a:defRPr/>
            </a:pPr>
            <a:r>
              <a:rPr lang="en-US" sz="2100" dirty="0">
                <a:latin typeface="Calibri" panose="020F0502020204030204" pitchFamily="34" charset="0"/>
                <a:cs typeface="Calibri" panose="020F0502020204030204" pitchFamily="34" charset="0"/>
              </a:rPr>
              <a:t>If</a:t>
            </a:r>
            <a:r>
              <a:rPr lang="en-US" sz="2100" b="1" dirty="0">
                <a:latin typeface="Calibri" panose="020F0502020204030204" pitchFamily="34" charset="0"/>
                <a:cs typeface="Calibri" panose="020F0502020204030204" pitchFamily="34" charset="0"/>
              </a:rPr>
              <a:t> </a:t>
            </a:r>
            <a:r>
              <a:rPr lang="en-US" sz="2100" b="1" i="1" dirty="0">
                <a:solidFill>
                  <a:srgbClr val="FF0000"/>
                </a:solidFill>
                <a:latin typeface="Calibri" panose="020F0502020204030204" pitchFamily="34" charset="0"/>
                <a:cs typeface="Calibri" panose="020F0502020204030204" pitchFamily="34" charset="0"/>
              </a:rPr>
              <a:t>I</a:t>
            </a:r>
            <a:r>
              <a:rPr lang="en-US" sz="2100" b="1" i="1" dirty="0">
                <a:latin typeface="Calibri" panose="020F0502020204030204" pitchFamily="34" charset="0"/>
                <a:cs typeface="Calibri" panose="020F0502020204030204" pitchFamily="34" charset="0"/>
              </a:rPr>
              <a:t> </a:t>
            </a:r>
            <a:r>
              <a:rPr lang="en-US" sz="2100" dirty="0">
                <a:latin typeface="Calibri" panose="020F0502020204030204" pitchFamily="34" charset="0"/>
                <a:cs typeface="Calibri" panose="020F0502020204030204" pitchFamily="34" charset="0"/>
              </a:rPr>
              <a:t>and </a:t>
            </a:r>
            <a:r>
              <a:rPr lang="en-US" sz="2100" b="1" i="1" dirty="0">
                <a:solidFill>
                  <a:srgbClr val="FF0000"/>
                </a:solidFill>
                <a:latin typeface="Calibri" panose="020F0502020204030204" pitchFamily="34" charset="0"/>
                <a:cs typeface="Calibri" panose="020F0502020204030204" pitchFamily="34" charset="0"/>
              </a:rPr>
              <a:t>J</a:t>
            </a:r>
            <a:r>
              <a:rPr lang="en-US" sz="2100" i="1" dirty="0">
                <a:latin typeface="Calibri" panose="020F0502020204030204" pitchFamily="34" charset="0"/>
                <a:cs typeface="Calibri" panose="020F0502020204030204" pitchFamily="34" charset="0"/>
              </a:rPr>
              <a:t> </a:t>
            </a:r>
            <a:r>
              <a:rPr lang="en-US" sz="2100" dirty="0">
                <a:latin typeface="Calibri" panose="020F0502020204030204" pitchFamily="34" charset="0"/>
                <a:cs typeface="Calibri" panose="020F0502020204030204" pitchFamily="34" charset="0"/>
              </a:rPr>
              <a:t>refer </a:t>
            </a:r>
            <a:r>
              <a:rPr lang="en-US" sz="2100" dirty="0">
                <a:solidFill>
                  <a:srgbClr val="FF0000"/>
                </a:solidFill>
                <a:latin typeface="Calibri" panose="020F0502020204030204" pitchFamily="34" charset="0"/>
                <a:cs typeface="Calibri" panose="020F0502020204030204" pitchFamily="34" charset="0"/>
              </a:rPr>
              <a:t>to </a:t>
            </a:r>
            <a:r>
              <a:rPr lang="en-US" sz="2100" b="1" dirty="0">
                <a:solidFill>
                  <a:srgbClr val="FF0000"/>
                </a:solidFill>
                <a:latin typeface="Calibri" panose="020F0502020204030204" pitchFamily="34" charset="0"/>
                <a:cs typeface="Calibri" panose="020F0502020204030204" pitchFamily="34" charset="0"/>
              </a:rPr>
              <a:t>different data </a:t>
            </a:r>
            <a:r>
              <a:rPr lang="en-US" sz="2100" dirty="0">
                <a:solidFill>
                  <a:srgbClr val="FF0000"/>
                </a:solidFill>
                <a:latin typeface="Calibri" panose="020F0502020204030204" pitchFamily="34" charset="0"/>
                <a:cs typeface="Calibri" panose="020F0502020204030204" pitchFamily="34" charset="0"/>
              </a:rPr>
              <a:t>items</a:t>
            </a:r>
          </a:p>
          <a:p>
            <a:pPr marL="1428750" lvl="4" indent="0">
              <a:buNone/>
              <a:defRPr/>
            </a:pPr>
            <a:r>
              <a:rPr lang="en-US" sz="2100" dirty="0">
                <a:latin typeface="Calibri" panose="020F0502020204030204" pitchFamily="34" charset="0"/>
                <a:cs typeface="Calibri" panose="020F0502020204030204" pitchFamily="34" charset="0"/>
              </a:rPr>
              <a:t>then we can </a:t>
            </a:r>
            <a:r>
              <a:rPr lang="en-US" sz="2100" dirty="0">
                <a:solidFill>
                  <a:schemeClr val="accent3">
                    <a:lumMod val="25000"/>
                  </a:schemeClr>
                </a:solidFill>
                <a:latin typeface="Calibri" panose="020F0502020204030204" pitchFamily="34" charset="0"/>
                <a:cs typeface="Calibri" panose="020F0502020204030204" pitchFamily="34" charset="0"/>
              </a:rPr>
              <a:t>swap</a:t>
            </a:r>
            <a:r>
              <a:rPr lang="en-US" sz="2100" dirty="0">
                <a:solidFill>
                  <a:srgbClr val="FF0000"/>
                </a:solidFill>
                <a:latin typeface="Calibri" panose="020F0502020204030204" pitchFamily="34" charset="0"/>
                <a:cs typeface="Calibri" panose="020F0502020204030204" pitchFamily="34" charset="0"/>
              </a:rPr>
              <a:t> </a:t>
            </a:r>
            <a:r>
              <a:rPr lang="en-US" sz="2100" b="1" i="1" dirty="0">
                <a:solidFill>
                  <a:srgbClr val="FF0000"/>
                </a:solidFill>
                <a:latin typeface="Calibri" panose="020F0502020204030204" pitchFamily="34" charset="0"/>
                <a:cs typeface="Calibri" panose="020F0502020204030204" pitchFamily="34" charset="0"/>
              </a:rPr>
              <a:t>I</a:t>
            </a:r>
            <a:r>
              <a:rPr lang="en-US" sz="2100" i="1" dirty="0">
                <a:solidFill>
                  <a:srgbClr val="FF0000"/>
                </a:solidFill>
                <a:latin typeface="Calibri" panose="020F0502020204030204" pitchFamily="34" charset="0"/>
                <a:cs typeface="Calibri" panose="020F0502020204030204" pitchFamily="34" charset="0"/>
              </a:rPr>
              <a:t> </a:t>
            </a:r>
            <a:r>
              <a:rPr lang="en-US" sz="2100" dirty="0">
                <a:solidFill>
                  <a:schemeClr val="accent3">
                    <a:lumMod val="25000"/>
                  </a:schemeClr>
                </a:solidFill>
                <a:latin typeface="Calibri" panose="020F0502020204030204" pitchFamily="34" charset="0"/>
                <a:cs typeface="Calibri" panose="020F0502020204030204" pitchFamily="34" charset="0"/>
              </a:rPr>
              <a:t>and</a:t>
            </a:r>
            <a:r>
              <a:rPr lang="en-US" sz="2100" dirty="0">
                <a:solidFill>
                  <a:srgbClr val="FF0000"/>
                </a:solidFill>
                <a:latin typeface="Calibri" panose="020F0502020204030204" pitchFamily="34" charset="0"/>
                <a:cs typeface="Calibri" panose="020F0502020204030204" pitchFamily="34" charset="0"/>
              </a:rPr>
              <a:t> </a:t>
            </a:r>
            <a:r>
              <a:rPr lang="en-US" sz="2100" b="1" i="1" dirty="0">
                <a:solidFill>
                  <a:srgbClr val="FF0000"/>
                </a:solidFill>
                <a:latin typeface="Calibri" panose="020F0502020204030204" pitchFamily="34" charset="0"/>
                <a:cs typeface="Calibri" panose="020F0502020204030204" pitchFamily="34" charset="0"/>
              </a:rPr>
              <a:t>J</a:t>
            </a:r>
            <a:r>
              <a:rPr lang="en-US" sz="2100" i="1" dirty="0">
                <a:solidFill>
                  <a:srgbClr val="FF0000"/>
                </a:solidFill>
                <a:latin typeface="Calibri" panose="020F0502020204030204" pitchFamily="34" charset="0"/>
                <a:cs typeface="Calibri" panose="020F0502020204030204" pitchFamily="34" charset="0"/>
              </a:rPr>
              <a:t> </a:t>
            </a:r>
            <a:r>
              <a:rPr lang="en-US" sz="2100" dirty="0">
                <a:solidFill>
                  <a:schemeClr val="accent3">
                    <a:lumMod val="25000"/>
                  </a:schemeClr>
                </a:solidFill>
                <a:latin typeface="Calibri" panose="020F0502020204030204" pitchFamily="34" charset="0"/>
                <a:cs typeface="Calibri" panose="020F0502020204030204" pitchFamily="34" charset="0"/>
              </a:rPr>
              <a:t>without affecting </a:t>
            </a:r>
            <a:r>
              <a:rPr lang="en-US" sz="2100" dirty="0">
                <a:latin typeface="Calibri" panose="020F0502020204030204" pitchFamily="34" charset="0"/>
                <a:cs typeface="Calibri" panose="020F0502020204030204" pitchFamily="34" charset="0"/>
              </a:rPr>
              <a:t>the results of     any  instruction</a:t>
            </a:r>
          </a:p>
          <a:p>
            <a:pPr>
              <a:defRPr/>
            </a:pPr>
            <a:r>
              <a:rPr lang="en-US" sz="2100" dirty="0">
                <a:latin typeface="Calibri" panose="020F0502020204030204" pitchFamily="34" charset="0"/>
                <a:cs typeface="Calibri" panose="020F0502020204030204" pitchFamily="34" charset="0"/>
              </a:rPr>
              <a:t>In the schedule. However,</a:t>
            </a:r>
          </a:p>
          <a:p>
            <a:pPr lvl="2">
              <a:defRPr/>
            </a:pPr>
            <a:r>
              <a:rPr lang="en-US" sz="2100" dirty="0">
                <a:latin typeface="Calibri" panose="020F0502020204030204" pitchFamily="34" charset="0"/>
                <a:cs typeface="Calibri" panose="020F0502020204030204" pitchFamily="34" charset="0"/>
              </a:rPr>
              <a:t> </a:t>
            </a:r>
            <a:r>
              <a:rPr lang="en-US" sz="2100" dirty="0">
                <a:solidFill>
                  <a:srgbClr val="C00000"/>
                </a:solidFill>
                <a:latin typeface="Calibri" panose="020F0502020204030204" pitchFamily="34" charset="0"/>
                <a:cs typeface="Calibri" panose="020F0502020204030204" pitchFamily="34" charset="0"/>
              </a:rPr>
              <a:t>if </a:t>
            </a:r>
            <a:r>
              <a:rPr lang="en-US" sz="2100" i="1" dirty="0">
                <a:solidFill>
                  <a:srgbClr val="C00000"/>
                </a:solidFill>
                <a:latin typeface="Calibri" panose="020F0502020204030204" pitchFamily="34" charset="0"/>
                <a:cs typeface="Calibri" panose="020F0502020204030204" pitchFamily="34" charset="0"/>
              </a:rPr>
              <a:t>I </a:t>
            </a:r>
            <a:r>
              <a:rPr lang="en-US" sz="2100" dirty="0">
                <a:solidFill>
                  <a:srgbClr val="C00000"/>
                </a:solidFill>
                <a:latin typeface="Calibri" panose="020F0502020204030204" pitchFamily="34" charset="0"/>
                <a:cs typeface="Calibri" panose="020F0502020204030204" pitchFamily="34" charset="0"/>
              </a:rPr>
              <a:t>and </a:t>
            </a:r>
            <a:r>
              <a:rPr lang="en-US" sz="2100" i="1" dirty="0">
                <a:solidFill>
                  <a:srgbClr val="C00000"/>
                </a:solidFill>
                <a:latin typeface="Calibri" panose="020F0502020204030204" pitchFamily="34" charset="0"/>
                <a:cs typeface="Calibri" panose="020F0502020204030204" pitchFamily="34" charset="0"/>
              </a:rPr>
              <a:t>J </a:t>
            </a:r>
            <a:r>
              <a:rPr lang="en-US" sz="2100" dirty="0">
                <a:solidFill>
                  <a:srgbClr val="C00000"/>
                </a:solidFill>
                <a:latin typeface="Calibri" panose="020F0502020204030204" pitchFamily="34" charset="0"/>
                <a:cs typeface="Calibri" panose="020F0502020204030204" pitchFamily="34" charset="0"/>
              </a:rPr>
              <a:t>refer </a:t>
            </a:r>
            <a:r>
              <a:rPr lang="en-US" sz="2100" dirty="0">
                <a:latin typeface="Calibri" panose="020F0502020204030204" pitchFamily="34" charset="0"/>
                <a:cs typeface="Calibri" panose="020F0502020204030204" pitchFamily="34" charset="0"/>
              </a:rPr>
              <a:t>to the </a:t>
            </a:r>
            <a:r>
              <a:rPr lang="en-US" sz="2100" b="1" dirty="0">
                <a:solidFill>
                  <a:srgbClr val="FF0000"/>
                </a:solidFill>
                <a:latin typeface="Calibri" panose="020F0502020204030204" pitchFamily="34" charset="0"/>
                <a:cs typeface="Calibri" panose="020F0502020204030204" pitchFamily="34" charset="0"/>
              </a:rPr>
              <a:t>same data item </a:t>
            </a:r>
            <a:r>
              <a:rPr lang="en-US" sz="2100" i="1" dirty="0">
                <a:solidFill>
                  <a:srgbClr val="FF0000"/>
                </a:solidFill>
                <a:latin typeface="Calibri" panose="020F0502020204030204" pitchFamily="34" charset="0"/>
                <a:cs typeface="Calibri" panose="020F0502020204030204" pitchFamily="34" charset="0"/>
              </a:rPr>
              <a:t>Q</a:t>
            </a:r>
            <a:r>
              <a:rPr lang="en-US" sz="2100" dirty="0">
                <a:latin typeface="Calibri" panose="020F0502020204030204" pitchFamily="34" charset="0"/>
                <a:cs typeface="Calibri" panose="020F0502020204030204" pitchFamily="34" charset="0"/>
              </a:rPr>
              <a:t>, then the order of the two steps may matter.	   </a:t>
            </a:r>
          </a:p>
          <a:p>
            <a:pPr>
              <a:defRPr/>
            </a:pPr>
            <a:r>
              <a:rPr lang="en-US" sz="2300" dirty="0">
                <a:latin typeface="Calibri" panose="020F0502020204030204" pitchFamily="34" charset="0"/>
                <a:cs typeface="Calibri" panose="020F0502020204030204" pitchFamily="34" charset="0"/>
              </a:rPr>
              <a:t>   1. </a:t>
            </a:r>
            <a:r>
              <a:rPr lang="en-US" sz="2300" i="1" dirty="0">
                <a:latin typeface="Calibri" panose="020F0502020204030204" pitchFamily="34" charset="0"/>
                <a:cs typeface="Calibri" panose="020F0502020204030204" pitchFamily="34" charset="0"/>
              </a:rPr>
              <a:t>l</a:t>
            </a:r>
            <a:r>
              <a:rPr lang="en-US" sz="2300" i="1" baseline="-25000" dirty="0">
                <a:latin typeface="Calibri" panose="020F0502020204030204" pitchFamily="34" charset="0"/>
                <a:cs typeface="Calibri" panose="020F0502020204030204" pitchFamily="34" charset="0"/>
              </a:rPr>
              <a:t>i</a:t>
            </a:r>
            <a:r>
              <a:rPr lang="en-US" sz="2300" dirty="0">
                <a:latin typeface="Calibri" panose="020F0502020204030204" pitchFamily="34" charset="0"/>
                <a:cs typeface="Calibri" panose="020F0502020204030204" pitchFamily="34" charset="0"/>
              </a:rPr>
              <a:t> = </a:t>
            </a:r>
            <a:r>
              <a:rPr lang="en-US" sz="2300" b="1" dirty="0">
                <a:solidFill>
                  <a:schemeClr val="accent3">
                    <a:lumMod val="25000"/>
                  </a:schemeClr>
                </a:solidFill>
                <a:latin typeface="Calibri" panose="020F0502020204030204" pitchFamily="34" charset="0"/>
                <a:cs typeface="Calibri" panose="020F0502020204030204" pitchFamily="34" charset="0"/>
              </a:rPr>
              <a:t>read</a:t>
            </a:r>
            <a:r>
              <a:rPr lang="en-US" sz="2300" dirty="0">
                <a:solidFill>
                  <a:schemeClr val="accent3">
                    <a:lumMod val="25000"/>
                  </a:schemeClr>
                </a:solidFill>
                <a:latin typeface="Calibri" panose="020F0502020204030204" pitchFamily="34" charset="0"/>
                <a:cs typeface="Calibri" panose="020F0502020204030204" pitchFamily="34" charset="0"/>
              </a:rPr>
              <a:t>(</a:t>
            </a:r>
            <a:r>
              <a:rPr lang="en-US" sz="2300" i="1" dirty="0">
                <a:solidFill>
                  <a:schemeClr val="accent3">
                    <a:lumMod val="25000"/>
                  </a:schemeClr>
                </a:solidFill>
                <a:latin typeface="Calibri" panose="020F0502020204030204" pitchFamily="34" charset="0"/>
                <a:cs typeface="Calibri" panose="020F0502020204030204" pitchFamily="34" charset="0"/>
              </a:rPr>
              <a:t>Q)</a:t>
            </a:r>
            <a:r>
              <a:rPr lang="en-US" sz="2300" i="1" dirty="0">
                <a:latin typeface="Calibri" panose="020F0502020204030204" pitchFamily="34" charset="0"/>
                <a:cs typeface="Calibri" panose="020F0502020204030204" pitchFamily="34" charset="0"/>
              </a:rPr>
              <a:t>, </a:t>
            </a:r>
            <a:r>
              <a:rPr lang="en-US" sz="2300" i="1" dirty="0" err="1">
                <a:latin typeface="Calibri" panose="020F0502020204030204" pitchFamily="34" charset="0"/>
                <a:cs typeface="Calibri" panose="020F0502020204030204" pitchFamily="34" charset="0"/>
              </a:rPr>
              <a:t>l</a:t>
            </a:r>
            <a:r>
              <a:rPr lang="en-US" sz="2300" i="1" baseline="-25000" dirty="0" err="1">
                <a:latin typeface="Calibri" panose="020F0502020204030204" pitchFamily="34" charset="0"/>
                <a:cs typeface="Calibri" panose="020F0502020204030204" pitchFamily="34" charset="0"/>
              </a:rPr>
              <a:t>j</a:t>
            </a:r>
            <a:r>
              <a:rPr lang="en-US" sz="2300" i="1" dirty="0">
                <a:latin typeface="Calibri" panose="020F0502020204030204" pitchFamily="34" charset="0"/>
                <a:cs typeface="Calibri" panose="020F0502020204030204" pitchFamily="34" charset="0"/>
              </a:rPr>
              <a:t> = </a:t>
            </a:r>
            <a:r>
              <a:rPr lang="en-US" sz="2300" b="1" dirty="0">
                <a:solidFill>
                  <a:schemeClr val="accent3">
                    <a:lumMod val="25000"/>
                  </a:schemeClr>
                </a:solidFill>
                <a:latin typeface="Calibri" panose="020F0502020204030204" pitchFamily="34" charset="0"/>
                <a:cs typeface="Calibri" panose="020F0502020204030204" pitchFamily="34" charset="0"/>
              </a:rPr>
              <a:t>read(Q)</a:t>
            </a:r>
            <a:r>
              <a:rPr lang="en-US" sz="2300" dirty="0">
                <a:latin typeface="Calibri" panose="020F0502020204030204" pitchFamily="34" charset="0"/>
                <a:cs typeface="Calibri" panose="020F0502020204030204" pitchFamily="34" charset="0"/>
              </a:rPr>
              <a:t>.   </a:t>
            </a:r>
            <a:r>
              <a:rPr lang="en-US" sz="2300" i="1" dirty="0">
                <a:latin typeface="Calibri" panose="020F0502020204030204" pitchFamily="34" charset="0"/>
                <a:cs typeface="Calibri" panose="020F0502020204030204" pitchFamily="34" charset="0"/>
              </a:rPr>
              <a:t>l</a:t>
            </a:r>
            <a:r>
              <a:rPr lang="en-US" sz="2300" i="1" baseline="-25000" dirty="0">
                <a:latin typeface="Calibri" panose="020F0502020204030204" pitchFamily="34" charset="0"/>
                <a:cs typeface="Calibri" panose="020F0502020204030204" pitchFamily="34" charset="0"/>
              </a:rPr>
              <a:t>i</a:t>
            </a:r>
            <a:r>
              <a:rPr lang="en-US" sz="2300" dirty="0">
                <a:latin typeface="Calibri" panose="020F0502020204030204" pitchFamily="34" charset="0"/>
                <a:cs typeface="Calibri" panose="020F0502020204030204" pitchFamily="34" charset="0"/>
              </a:rPr>
              <a:t> and </a:t>
            </a:r>
            <a:r>
              <a:rPr lang="en-US" sz="2300" i="1" dirty="0" err="1">
                <a:latin typeface="Calibri" panose="020F0502020204030204" pitchFamily="34" charset="0"/>
                <a:cs typeface="Calibri" panose="020F0502020204030204" pitchFamily="34" charset="0"/>
              </a:rPr>
              <a:t>l</a:t>
            </a:r>
            <a:r>
              <a:rPr lang="en-US" sz="2300" i="1" baseline="-25000" dirty="0" err="1">
                <a:latin typeface="Calibri" panose="020F0502020204030204" pitchFamily="34" charset="0"/>
                <a:cs typeface="Calibri" panose="020F0502020204030204" pitchFamily="34" charset="0"/>
              </a:rPr>
              <a:t>j</a:t>
            </a:r>
            <a:r>
              <a:rPr lang="en-US" sz="2300" i="1" dirty="0">
                <a:latin typeface="Calibri" panose="020F0502020204030204" pitchFamily="34" charset="0"/>
                <a:cs typeface="Calibri" panose="020F0502020204030204" pitchFamily="34" charset="0"/>
              </a:rPr>
              <a:t> </a:t>
            </a:r>
            <a:r>
              <a:rPr lang="en-US" sz="2300" dirty="0">
                <a:solidFill>
                  <a:schemeClr val="tx2"/>
                </a:solidFill>
                <a:latin typeface="Calibri" panose="020F0502020204030204" pitchFamily="34" charset="0"/>
                <a:cs typeface="Calibri" panose="020F0502020204030204" pitchFamily="34" charset="0"/>
              </a:rPr>
              <a:t>don’t conflict</a:t>
            </a:r>
            <a:r>
              <a:rPr lang="en-US" sz="2300" dirty="0">
                <a:latin typeface="Calibri" panose="020F0502020204030204" pitchFamily="34" charset="0"/>
                <a:cs typeface="Calibri" panose="020F0502020204030204" pitchFamily="34" charset="0"/>
              </a:rPr>
              <a:t>. </a:t>
            </a:r>
            <a:r>
              <a:rPr lang="en-US" b="1" dirty="0">
                <a:solidFill>
                  <a:srgbClr val="7030A0"/>
                </a:solidFill>
                <a:latin typeface="Calibri" panose="020F0502020204030204" pitchFamily="34" charset="0"/>
                <a:cs typeface="Calibri" panose="020F0502020204030204" pitchFamily="34" charset="0"/>
              </a:rPr>
              <a:t>(can be swapped)</a:t>
            </a:r>
            <a:br>
              <a:rPr lang="en-US" sz="2300" b="1" dirty="0">
                <a:solidFill>
                  <a:srgbClr val="7030A0"/>
                </a:solidFill>
                <a:latin typeface="Calibri" panose="020F0502020204030204" pitchFamily="34" charset="0"/>
                <a:cs typeface="Calibri" panose="020F0502020204030204" pitchFamily="34" charset="0"/>
              </a:rPr>
            </a:br>
            <a:r>
              <a:rPr lang="en-US" sz="2300" dirty="0">
                <a:latin typeface="Calibri" panose="020F0502020204030204" pitchFamily="34" charset="0"/>
                <a:cs typeface="Calibri" panose="020F0502020204030204" pitchFamily="34" charset="0"/>
              </a:rPr>
              <a:t>   2. </a:t>
            </a:r>
            <a:r>
              <a:rPr lang="en-US" sz="2300" i="1" dirty="0">
                <a:latin typeface="Calibri" panose="020F0502020204030204" pitchFamily="34" charset="0"/>
                <a:cs typeface="Calibri" panose="020F0502020204030204" pitchFamily="34" charset="0"/>
              </a:rPr>
              <a:t>l</a:t>
            </a:r>
            <a:r>
              <a:rPr lang="en-US" sz="2300" i="1" baseline="-25000" dirty="0">
                <a:latin typeface="Calibri" panose="020F0502020204030204" pitchFamily="34" charset="0"/>
                <a:cs typeface="Calibri" panose="020F0502020204030204" pitchFamily="34" charset="0"/>
              </a:rPr>
              <a:t>i</a:t>
            </a:r>
            <a:r>
              <a:rPr lang="en-US" sz="2300" dirty="0">
                <a:latin typeface="Calibri" panose="020F0502020204030204" pitchFamily="34" charset="0"/>
                <a:cs typeface="Calibri" panose="020F0502020204030204" pitchFamily="34" charset="0"/>
              </a:rPr>
              <a:t> = </a:t>
            </a:r>
            <a:r>
              <a:rPr lang="en-US" sz="2300" b="1" dirty="0">
                <a:solidFill>
                  <a:schemeClr val="accent3">
                    <a:lumMod val="25000"/>
                  </a:schemeClr>
                </a:solidFill>
                <a:latin typeface="Calibri" panose="020F0502020204030204" pitchFamily="34" charset="0"/>
                <a:cs typeface="Calibri" panose="020F0502020204030204" pitchFamily="34" charset="0"/>
              </a:rPr>
              <a:t>read(Q)</a:t>
            </a:r>
            <a:r>
              <a:rPr lang="en-US" sz="2300" i="1" dirty="0">
                <a:latin typeface="Calibri" panose="020F0502020204030204" pitchFamily="34" charset="0"/>
                <a:cs typeface="Calibri" panose="020F0502020204030204" pitchFamily="34" charset="0"/>
              </a:rPr>
              <a:t>,  </a:t>
            </a:r>
            <a:r>
              <a:rPr lang="en-US" sz="2300" i="1" dirty="0" err="1">
                <a:latin typeface="Calibri" panose="020F0502020204030204" pitchFamily="34" charset="0"/>
                <a:cs typeface="Calibri" panose="020F0502020204030204" pitchFamily="34" charset="0"/>
              </a:rPr>
              <a:t>l</a:t>
            </a:r>
            <a:r>
              <a:rPr lang="en-US" sz="2300" i="1" baseline="-25000" dirty="0" err="1">
                <a:latin typeface="Calibri" panose="020F0502020204030204" pitchFamily="34" charset="0"/>
                <a:cs typeface="Calibri" panose="020F0502020204030204" pitchFamily="34" charset="0"/>
              </a:rPr>
              <a:t>j</a:t>
            </a:r>
            <a:r>
              <a:rPr lang="en-US" sz="2300" i="1" dirty="0">
                <a:latin typeface="Calibri" panose="020F0502020204030204" pitchFamily="34" charset="0"/>
                <a:cs typeface="Calibri" panose="020F0502020204030204" pitchFamily="34" charset="0"/>
              </a:rPr>
              <a:t> = </a:t>
            </a:r>
            <a:r>
              <a:rPr lang="en-US" sz="2300" b="1" dirty="0">
                <a:solidFill>
                  <a:srgbClr val="FF0000"/>
                </a:solidFill>
                <a:latin typeface="Calibri" panose="020F0502020204030204" pitchFamily="34" charset="0"/>
                <a:cs typeface="Calibri" panose="020F0502020204030204" pitchFamily="34" charset="0"/>
              </a:rPr>
              <a:t>write</a:t>
            </a:r>
            <a:r>
              <a:rPr lang="en-US" sz="2300" dirty="0">
                <a:solidFill>
                  <a:srgbClr val="FF0000"/>
                </a:solidFill>
                <a:latin typeface="Calibri" panose="020F0502020204030204" pitchFamily="34" charset="0"/>
                <a:cs typeface="Calibri" panose="020F0502020204030204" pitchFamily="34" charset="0"/>
              </a:rPr>
              <a:t>(</a:t>
            </a:r>
            <a:r>
              <a:rPr lang="en-US" sz="2300" i="1" dirty="0">
                <a:solidFill>
                  <a:srgbClr val="FF0000"/>
                </a:solidFill>
                <a:latin typeface="Calibri" panose="020F0502020204030204" pitchFamily="34" charset="0"/>
                <a:cs typeface="Calibri" panose="020F0502020204030204" pitchFamily="34" charset="0"/>
              </a:rPr>
              <a:t>Q</a:t>
            </a:r>
            <a:r>
              <a:rPr lang="en-US" sz="2300" dirty="0">
                <a:latin typeface="Calibri" panose="020F0502020204030204" pitchFamily="34" charset="0"/>
                <a:cs typeface="Calibri" panose="020F0502020204030204" pitchFamily="34" charset="0"/>
              </a:rPr>
              <a:t>).  They </a:t>
            </a:r>
            <a:r>
              <a:rPr lang="en-US" sz="2300" dirty="0">
                <a:solidFill>
                  <a:schemeClr val="bg1">
                    <a:lumMod val="50000"/>
                  </a:schemeClr>
                </a:solidFill>
                <a:latin typeface="Calibri" panose="020F0502020204030204" pitchFamily="34" charset="0"/>
                <a:cs typeface="Calibri" panose="020F0502020204030204" pitchFamily="34" charset="0"/>
              </a:rPr>
              <a:t>conflict</a:t>
            </a:r>
            <a:r>
              <a:rPr lang="en-US" sz="2300" dirty="0">
                <a:latin typeface="Calibri" panose="020F0502020204030204" pitchFamily="34" charset="0"/>
                <a:cs typeface="Calibri" panose="020F0502020204030204" pitchFamily="34" charset="0"/>
              </a:rPr>
              <a:t>.   </a:t>
            </a:r>
            <a:r>
              <a:rPr lang="en-US" b="1" dirty="0">
                <a:latin typeface="Calibri" panose="020F0502020204030204" pitchFamily="34" charset="0"/>
                <a:cs typeface="Calibri" panose="020F0502020204030204" pitchFamily="34" charset="0"/>
              </a:rPr>
              <a:t>(</a:t>
            </a:r>
            <a:r>
              <a:rPr lang="en-US" b="1" dirty="0">
                <a:solidFill>
                  <a:schemeClr val="tx2"/>
                </a:solidFill>
                <a:latin typeface="Calibri" panose="020F0502020204030204" pitchFamily="34" charset="0"/>
                <a:cs typeface="Calibri" panose="020F0502020204030204" pitchFamily="34" charset="0"/>
              </a:rPr>
              <a:t>can’t</a:t>
            </a:r>
            <a:r>
              <a:rPr lang="en-US" b="1" dirty="0">
                <a:latin typeface="Calibri" panose="020F0502020204030204" pitchFamily="34" charset="0"/>
                <a:cs typeface="Calibri" panose="020F0502020204030204" pitchFamily="34" charset="0"/>
              </a:rPr>
              <a:t> be swapped)</a:t>
            </a:r>
            <a:br>
              <a:rPr lang="en-US" b="1" dirty="0">
                <a:latin typeface="Calibri" panose="020F0502020204030204" pitchFamily="34" charset="0"/>
                <a:cs typeface="Calibri" panose="020F0502020204030204" pitchFamily="34" charset="0"/>
              </a:rPr>
            </a:br>
            <a:r>
              <a:rPr lang="en-US" sz="2300" dirty="0">
                <a:latin typeface="Calibri" panose="020F0502020204030204" pitchFamily="34" charset="0"/>
                <a:cs typeface="Calibri" panose="020F0502020204030204" pitchFamily="34" charset="0"/>
              </a:rPr>
              <a:t>   3. </a:t>
            </a:r>
            <a:r>
              <a:rPr lang="en-US" sz="2300" i="1" dirty="0">
                <a:latin typeface="Calibri" panose="020F0502020204030204" pitchFamily="34" charset="0"/>
                <a:cs typeface="Calibri" panose="020F0502020204030204" pitchFamily="34" charset="0"/>
              </a:rPr>
              <a:t>l</a:t>
            </a:r>
            <a:r>
              <a:rPr lang="en-US" sz="2300" i="1" baseline="-25000" dirty="0">
                <a:latin typeface="Calibri" panose="020F0502020204030204" pitchFamily="34" charset="0"/>
                <a:cs typeface="Calibri" panose="020F0502020204030204" pitchFamily="34" charset="0"/>
              </a:rPr>
              <a:t>i</a:t>
            </a:r>
            <a:r>
              <a:rPr lang="en-US" sz="2300" dirty="0">
                <a:latin typeface="Calibri" panose="020F0502020204030204" pitchFamily="34" charset="0"/>
                <a:cs typeface="Calibri" panose="020F0502020204030204" pitchFamily="34" charset="0"/>
              </a:rPr>
              <a:t> = </a:t>
            </a:r>
            <a:r>
              <a:rPr lang="en-US" sz="2300" b="1" dirty="0">
                <a:solidFill>
                  <a:srgbClr val="FF0000"/>
                </a:solidFill>
                <a:latin typeface="Calibri" panose="020F0502020204030204" pitchFamily="34" charset="0"/>
                <a:cs typeface="Calibri" panose="020F0502020204030204" pitchFamily="34" charset="0"/>
              </a:rPr>
              <a:t>write</a:t>
            </a:r>
            <a:r>
              <a:rPr lang="en-US" sz="2300" dirty="0">
                <a:solidFill>
                  <a:srgbClr val="FF0000"/>
                </a:solidFill>
                <a:latin typeface="Calibri" panose="020F0502020204030204" pitchFamily="34" charset="0"/>
                <a:cs typeface="Calibri" panose="020F0502020204030204" pitchFamily="34" charset="0"/>
              </a:rPr>
              <a:t>(</a:t>
            </a:r>
            <a:r>
              <a:rPr lang="en-US" sz="2300" i="1" dirty="0">
                <a:solidFill>
                  <a:srgbClr val="FF0000"/>
                </a:solidFill>
                <a:latin typeface="Calibri" panose="020F0502020204030204" pitchFamily="34" charset="0"/>
                <a:cs typeface="Calibri" panose="020F0502020204030204" pitchFamily="34" charset="0"/>
              </a:rPr>
              <a:t>Q)</a:t>
            </a:r>
            <a:r>
              <a:rPr lang="en-US" sz="2300" i="1" dirty="0">
                <a:latin typeface="Calibri" panose="020F0502020204030204" pitchFamily="34" charset="0"/>
                <a:cs typeface="Calibri" panose="020F0502020204030204" pitchFamily="34" charset="0"/>
              </a:rPr>
              <a:t>, </a:t>
            </a:r>
            <a:r>
              <a:rPr lang="en-US" sz="2300" i="1" dirty="0" err="1">
                <a:latin typeface="Calibri" panose="020F0502020204030204" pitchFamily="34" charset="0"/>
                <a:cs typeface="Calibri" panose="020F0502020204030204" pitchFamily="34" charset="0"/>
              </a:rPr>
              <a:t>l</a:t>
            </a:r>
            <a:r>
              <a:rPr lang="en-US" sz="2300" i="1" baseline="-25000" dirty="0" err="1">
                <a:latin typeface="Calibri" panose="020F0502020204030204" pitchFamily="34" charset="0"/>
                <a:cs typeface="Calibri" panose="020F0502020204030204" pitchFamily="34" charset="0"/>
              </a:rPr>
              <a:t>j</a:t>
            </a:r>
            <a:r>
              <a:rPr lang="en-US" sz="2300" i="1" dirty="0">
                <a:latin typeface="Calibri" panose="020F0502020204030204" pitchFamily="34" charset="0"/>
                <a:cs typeface="Calibri" panose="020F0502020204030204" pitchFamily="34" charset="0"/>
              </a:rPr>
              <a:t> = </a:t>
            </a:r>
            <a:r>
              <a:rPr lang="en-US" sz="2300" b="1" dirty="0">
                <a:solidFill>
                  <a:schemeClr val="accent3">
                    <a:lumMod val="25000"/>
                  </a:schemeClr>
                </a:solidFill>
                <a:latin typeface="Calibri" panose="020F0502020204030204" pitchFamily="34" charset="0"/>
                <a:cs typeface="Calibri" panose="020F0502020204030204" pitchFamily="34" charset="0"/>
              </a:rPr>
              <a:t>read(Q)</a:t>
            </a:r>
            <a:r>
              <a:rPr lang="en-US" sz="2300" dirty="0">
                <a:latin typeface="Calibri" panose="020F0502020204030204" pitchFamily="34" charset="0"/>
                <a:cs typeface="Calibri" panose="020F0502020204030204" pitchFamily="34" charset="0"/>
              </a:rPr>
              <a:t>.   They </a:t>
            </a:r>
            <a:r>
              <a:rPr lang="en-US" sz="2300" dirty="0">
                <a:solidFill>
                  <a:schemeClr val="bg1">
                    <a:lumMod val="50000"/>
                  </a:schemeClr>
                </a:solidFill>
                <a:latin typeface="Calibri" panose="020F0502020204030204" pitchFamily="34" charset="0"/>
                <a:cs typeface="Calibri" panose="020F0502020204030204" pitchFamily="34" charset="0"/>
              </a:rPr>
              <a:t>conflict    </a:t>
            </a:r>
            <a:r>
              <a:rPr lang="en-US" b="1" dirty="0">
                <a:latin typeface="Calibri" panose="020F0502020204030204" pitchFamily="34" charset="0"/>
                <a:cs typeface="Calibri" panose="020F0502020204030204" pitchFamily="34" charset="0"/>
              </a:rPr>
              <a:t>(</a:t>
            </a:r>
            <a:r>
              <a:rPr lang="en-US" b="1" dirty="0">
                <a:solidFill>
                  <a:schemeClr val="tx2"/>
                </a:solidFill>
                <a:latin typeface="Calibri" panose="020F0502020204030204" pitchFamily="34" charset="0"/>
                <a:cs typeface="Calibri" panose="020F0502020204030204" pitchFamily="34" charset="0"/>
              </a:rPr>
              <a:t>can’t</a:t>
            </a:r>
            <a:r>
              <a:rPr lang="en-US" b="1" dirty="0">
                <a:latin typeface="Calibri" panose="020F0502020204030204" pitchFamily="34" charset="0"/>
                <a:cs typeface="Calibri" panose="020F0502020204030204" pitchFamily="34" charset="0"/>
              </a:rPr>
              <a:t> be swapped)</a:t>
            </a:r>
            <a:br>
              <a:rPr lang="en-US" sz="2300" b="1" dirty="0">
                <a:latin typeface="Calibri" panose="020F0502020204030204" pitchFamily="34" charset="0"/>
                <a:cs typeface="Calibri" panose="020F0502020204030204" pitchFamily="34" charset="0"/>
              </a:rPr>
            </a:br>
            <a:r>
              <a:rPr lang="en-US" sz="2300" dirty="0">
                <a:latin typeface="Calibri" panose="020F0502020204030204" pitchFamily="34" charset="0"/>
                <a:cs typeface="Calibri" panose="020F0502020204030204" pitchFamily="34" charset="0"/>
              </a:rPr>
              <a:t>   4. </a:t>
            </a:r>
            <a:r>
              <a:rPr lang="en-US" sz="2300" i="1" dirty="0">
                <a:latin typeface="Calibri" panose="020F0502020204030204" pitchFamily="34" charset="0"/>
                <a:cs typeface="Calibri" panose="020F0502020204030204" pitchFamily="34" charset="0"/>
              </a:rPr>
              <a:t>l</a:t>
            </a:r>
            <a:r>
              <a:rPr lang="en-US" sz="2300" i="1" baseline="-25000" dirty="0">
                <a:latin typeface="Calibri" panose="020F0502020204030204" pitchFamily="34" charset="0"/>
                <a:cs typeface="Calibri" panose="020F0502020204030204" pitchFamily="34" charset="0"/>
              </a:rPr>
              <a:t>i</a:t>
            </a:r>
            <a:r>
              <a:rPr lang="en-US" sz="2300" dirty="0">
                <a:latin typeface="Calibri" panose="020F0502020204030204" pitchFamily="34" charset="0"/>
                <a:cs typeface="Calibri" panose="020F0502020204030204" pitchFamily="34" charset="0"/>
              </a:rPr>
              <a:t> = </a:t>
            </a:r>
            <a:r>
              <a:rPr lang="en-US" sz="2300" b="1" dirty="0">
                <a:solidFill>
                  <a:srgbClr val="FF0000"/>
                </a:solidFill>
                <a:latin typeface="Calibri" panose="020F0502020204030204" pitchFamily="34" charset="0"/>
                <a:cs typeface="Calibri" panose="020F0502020204030204" pitchFamily="34" charset="0"/>
              </a:rPr>
              <a:t>write</a:t>
            </a:r>
            <a:r>
              <a:rPr lang="en-US" sz="2300" dirty="0">
                <a:solidFill>
                  <a:srgbClr val="FF0000"/>
                </a:solidFill>
                <a:latin typeface="Calibri" panose="020F0502020204030204" pitchFamily="34" charset="0"/>
                <a:cs typeface="Calibri" panose="020F0502020204030204" pitchFamily="34" charset="0"/>
              </a:rPr>
              <a:t>(</a:t>
            </a:r>
            <a:r>
              <a:rPr lang="en-US" sz="2300" i="1" dirty="0">
                <a:solidFill>
                  <a:srgbClr val="FF0000"/>
                </a:solidFill>
                <a:latin typeface="Calibri" panose="020F0502020204030204" pitchFamily="34" charset="0"/>
                <a:cs typeface="Calibri" panose="020F0502020204030204" pitchFamily="34" charset="0"/>
              </a:rPr>
              <a:t>Q)</a:t>
            </a:r>
            <a:r>
              <a:rPr lang="en-US" sz="2300" i="1" dirty="0">
                <a:latin typeface="Calibri" panose="020F0502020204030204" pitchFamily="34" charset="0"/>
                <a:cs typeface="Calibri" panose="020F0502020204030204" pitchFamily="34" charset="0"/>
              </a:rPr>
              <a:t>, </a:t>
            </a:r>
            <a:r>
              <a:rPr lang="en-US" sz="2300" i="1" dirty="0" err="1">
                <a:latin typeface="Calibri" panose="020F0502020204030204" pitchFamily="34" charset="0"/>
                <a:cs typeface="Calibri" panose="020F0502020204030204" pitchFamily="34" charset="0"/>
              </a:rPr>
              <a:t>l</a:t>
            </a:r>
            <a:r>
              <a:rPr lang="en-US" sz="2300" i="1" baseline="-25000" dirty="0" err="1">
                <a:latin typeface="Calibri" panose="020F0502020204030204" pitchFamily="34" charset="0"/>
                <a:cs typeface="Calibri" panose="020F0502020204030204" pitchFamily="34" charset="0"/>
              </a:rPr>
              <a:t>j</a:t>
            </a:r>
            <a:r>
              <a:rPr lang="en-US" sz="2300" i="1" dirty="0">
                <a:latin typeface="Calibri" panose="020F0502020204030204" pitchFamily="34" charset="0"/>
                <a:cs typeface="Calibri" panose="020F0502020204030204" pitchFamily="34" charset="0"/>
              </a:rPr>
              <a:t> = </a:t>
            </a:r>
            <a:r>
              <a:rPr lang="en-US" sz="2300" b="1" dirty="0">
                <a:solidFill>
                  <a:srgbClr val="FF0000"/>
                </a:solidFill>
                <a:latin typeface="Calibri" panose="020F0502020204030204" pitchFamily="34" charset="0"/>
                <a:cs typeface="Calibri" panose="020F0502020204030204" pitchFamily="34" charset="0"/>
              </a:rPr>
              <a:t>write</a:t>
            </a:r>
            <a:r>
              <a:rPr lang="en-US" sz="2300" dirty="0">
                <a:solidFill>
                  <a:srgbClr val="FF0000"/>
                </a:solidFill>
                <a:latin typeface="Calibri" panose="020F0502020204030204" pitchFamily="34" charset="0"/>
                <a:cs typeface="Calibri" panose="020F0502020204030204" pitchFamily="34" charset="0"/>
              </a:rPr>
              <a:t>(</a:t>
            </a:r>
            <a:r>
              <a:rPr lang="en-US" sz="2300" i="1" dirty="0">
                <a:solidFill>
                  <a:srgbClr val="FF0000"/>
                </a:solidFill>
                <a:latin typeface="Calibri" panose="020F0502020204030204" pitchFamily="34" charset="0"/>
                <a:cs typeface="Calibri" panose="020F0502020204030204" pitchFamily="34" charset="0"/>
              </a:rPr>
              <a:t>Q</a:t>
            </a:r>
            <a:r>
              <a:rPr lang="en-US" sz="2300" dirty="0">
                <a:solidFill>
                  <a:srgbClr val="FF0000"/>
                </a:solidFill>
                <a:latin typeface="Calibri" panose="020F0502020204030204" pitchFamily="34" charset="0"/>
                <a:cs typeface="Calibri" panose="020F0502020204030204" pitchFamily="34" charset="0"/>
              </a:rPr>
              <a:t>)</a:t>
            </a:r>
            <a:r>
              <a:rPr lang="en-US" sz="2300" dirty="0">
                <a:latin typeface="Calibri" panose="020F0502020204030204" pitchFamily="34" charset="0"/>
                <a:cs typeface="Calibri" panose="020F0502020204030204" pitchFamily="34" charset="0"/>
              </a:rPr>
              <a:t>.  They </a:t>
            </a:r>
            <a:r>
              <a:rPr lang="en-US" sz="2300" dirty="0">
                <a:solidFill>
                  <a:schemeClr val="bg1">
                    <a:lumMod val="50000"/>
                  </a:schemeClr>
                </a:solidFill>
                <a:latin typeface="Calibri" panose="020F0502020204030204" pitchFamily="34" charset="0"/>
                <a:cs typeface="Calibri" panose="020F0502020204030204" pitchFamily="34" charset="0"/>
              </a:rPr>
              <a:t>conflict    </a:t>
            </a:r>
            <a:r>
              <a:rPr lang="en-US" b="1" dirty="0">
                <a:latin typeface="Calibri" panose="020F0502020204030204" pitchFamily="34" charset="0"/>
                <a:cs typeface="Calibri" panose="020F0502020204030204" pitchFamily="34" charset="0"/>
              </a:rPr>
              <a:t>(</a:t>
            </a:r>
            <a:r>
              <a:rPr lang="en-US" b="1" dirty="0">
                <a:solidFill>
                  <a:schemeClr val="tx2"/>
                </a:solidFill>
                <a:latin typeface="Calibri" panose="020F0502020204030204" pitchFamily="34" charset="0"/>
                <a:cs typeface="Calibri" panose="020F0502020204030204" pitchFamily="34" charset="0"/>
              </a:rPr>
              <a:t>can’t</a:t>
            </a:r>
            <a:r>
              <a:rPr lang="en-US" b="1" dirty="0">
                <a:latin typeface="Calibri" panose="020F0502020204030204" pitchFamily="34" charset="0"/>
                <a:cs typeface="Calibri" panose="020F0502020204030204" pitchFamily="34" charset="0"/>
              </a:rPr>
              <a:t> be swapped)</a:t>
            </a:r>
            <a:endParaRPr lang="en-US" sz="2300" b="1" dirty="0">
              <a:latin typeface="Calibri" panose="020F0502020204030204" pitchFamily="34" charset="0"/>
              <a:cs typeface="Calibri" panose="020F0502020204030204" pitchFamily="34" charset="0"/>
            </a:endParaRPr>
          </a:p>
          <a:p>
            <a:pPr>
              <a:defRPr/>
            </a:pPr>
            <a:r>
              <a:rPr lang="en-US" sz="2100" dirty="0">
                <a:latin typeface="Calibri" panose="020F0502020204030204" pitchFamily="34" charset="0"/>
                <a:cs typeface="Calibri" panose="020F0502020204030204" pitchFamily="34" charset="0"/>
              </a:rPr>
              <a:t>Intuitively, a conflict between </a:t>
            </a:r>
            <a:r>
              <a:rPr lang="en-US" sz="2100" i="1" dirty="0">
                <a:latin typeface="Calibri" panose="020F0502020204030204" pitchFamily="34" charset="0"/>
                <a:cs typeface="Calibri" panose="020F0502020204030204" pitchFamily="34" charset="0"/>
              </a:rPr>
              <a:t>l</a:t>
            </a:r>
            <a:r>
              <a:rPr lang="en-US" sz="2100" i="1" baseline="-25000" dirty="0">
                <a:latin typeface="Calibri" panose="020F0502020204030204" pitchFamily="34" charset="0"/>
                <a:cs typeface="Calibri" panose="020F0502020204030204" pitchFamily="34" charset="0"/>
              </a:rPr>
              <a:t>i</a:t>
            </a:r>
            <a:r>
              <a:rPr lang="en-US" sz="2100" i="1" dirty="0">
                <a:latin typeface="Calibri" panose="020F0502020204030204" pitchFamily="34" charset="0"/>
                <a:cs typeface="Calibri" panose="020F0502020204030204" pitchFamily="34" charset="0"/>
              </a:rPr>
              <a:t> </a:t>
            </a:r>
            <a:r>
              <a:rPr lang="en-US" sz="2100" dirty="0">
                <a:latin typeface="Calibri" panose="020F0502020204030204" pitchFamily="34" charset="0"/>
                <a:cs typeface="Calibri" panose="020F0502020204030204" pitchFamily="34" charset="0"/>
              </a:rPr>
              <a:t>and </a:t>
            </a:r>
            <a:r>
              <a:rPr lang="en-US" sz="2100" i="1" dirty="0" err="1">
                <a:latin typeface="Calibri" panose="020F0502020204030204" pitchFamily="34" charset="0"/>
                <a:cs typeface="Calibri" panose="020F0502020204030204" pitchFamily="34" charset="0"/>
              </a:rPr>
              <a:t>l</a:t>
            </a:r>
            <a:r>
              <a:rPr lang="en-US" sz="2100" i="1" baseline="-25000" dirty="0" err="1">
                <a:latin typeface="Calibri" panose="020F0502020204030204" pitchFamily="34" charset="0"/>
                <a:cs typeface="Calibri" panose="020F0502020204030204" pitchFamily="34" charset="0"/>
              </a:rPr>
              <a:t>j</a:t>
            </a:r>
            <a:r>
              <a:rPr lang="en-US" sz="2100" dirty="0">
                <a:latin typeface="Calibri" panose="020F0502020204030204" pitchFamily="34" charset="0"/>
                <a:cs typeface="Calibri" panose="020F0502020204030204" pitchFamily="34" charset="0"/>
              </a:rPr>
              <a:t> </a:t>
            </a:r>
            <a:r>
              <a:rPr lang="en-US" sz="2100" dirty="0">
                <a:solidFill>
                  <a:srgbClr val="C00000"/>
                </a:solidFill>
                <a:latin typeface="Calibri" panose="020F0502020204030204" pitchFamily="34" charset="0"/>
                <a:cs typeface="Calibri" panose="020F0502020204030204" pitchFamily="34" charset="0"/>
              </a:rPr>
              <a:t>forces a (logical) temporal order between them.  </a:t>
            </a:r>
          </a:p>
          <a:p>
            <a:pPr lvl="1">
              <a:defRPr/>
            </a:pPr>
            <a:r>
              <a:rPr lang="en-US" sz="2100" dirty="0">
                <a:latin typeface="Calibri" panose="020F0502020204030204" pitchFamily="34" charset="0"/>
                <a:ea typeface="ＭＳ Ｐゴシック" pitchFamily="34" charset="-128"/>
                <a:cs typeface="Calibri" panose="020F0502020204030204" pitchFamily="34" charset="0"/>
              </a:rPr>
              <a:t> </a:t>
            </a:r>
            <a:r>
              <a:rPr lang="en-US" sz="2000" dirty="0">
                <a:latin typeface="Calibri" panose="020F0502020204030204" pitchFamily="34" charset="0"/>
                <a:ea typeface="ＭＳ Ｐゴシック" pitchFamily="34" charset="-128"/>
                <a:cs typeface="Calibri" panose="020F0502020204030204" pitchFamily="34" charset="0"/>
              </a:rPr>
              <a:t>If </a:t>
            </a:r>
            <a:r>
              <a:rPr lang="en-US" sz="2000" i="1" dirty="0">
                <a:solidFill>
                  <a:schemeClr val="tx2"/>
                </a:solidFill>
                <a:latin typeface="Calibri" panose="020F0502020204030204" pitchFamily="34" charset="0"/>
                <a:ea typeface="ＭＳ Ｐゴシック" pitchFamily="34" charset="-128"/>
                <a:cs typeface="Calibri" panose="020F0502020204030204" pitchFamily="34" charset="0"/>
              </a:rPr>
              <a:t>l</a:t>
            </a:r>
            <a:r>
              <a:rPr lang="en-US" sz="2000" i="1" baseline="-25000" dirty="0">
                <a:solidFill>
                  <a:schemeClr val="tx2"/>
                </a:solidFill>
                <a:latin typeface="Calibri" panose="020F0502020204030204" pitchFamily="34" charset="0"/>
                <a:ea typeface="ＭＳ Ｐゴシック" pitchFamily="34" charset="-128"/>
                <a:cs typeface="Calibri" panose="020F0502020204030204" pitchFamily="34" charset="0"/>
              </a:rPr>
              <a:t>i</a:t>
            </a:r>
            <a:r>
              <a:rPr lang="en-US" sz="2000" dirty="0">
                <a:solidFill>
                  <a:schemeClr val="tx2"/>
                </a:solidFill>
                <a:latin typeface="Calibri" panose="020F0502020204030204" pitchFamily="34" charset="0"/>
                <a:ea typeface="ＭＳ Ｐゴシック" pitchFamily="34" charset="-128"/>
                <a:cs typeface="Calibri" panose="020F0502020204030204" pitchFamily="34" charset="0"/>
              </a:rPr>
              <a:t> and </a:t>
            </a:r>
            <a:r>
              <a:rPr lang="en-US" sz="2000" i="1" dirty="0" err="1">
                <a:solidFill>
                  <a:schemeClr val="tx2"/>
                </a:solidFill>
                <a:latin typeface="Calibri" panose="020F0502020204030204" pitchFamily="34" charset="0"/>
                <a:ea typeface="ＭＳ Ｐゴシック" pitchFamily="34" charset="-128"/>
                <a:cs typeface="Calibri" panose="020F0502020204030204" pitchFamily="34" charset="0"/>
              </a:rPr>
              <a:t>l</a:t>
            </a:r>
            <a:r>
              <a:rPr lang="en-US" sz="2000" i="1" baseline="-25000" dirty="0" err="1">
                <a:solidFill>
                  <a:schemeClr val="tx2"/>
                </a:solidFill>
                <a:latin typeface="Calibri" panose="020F0502020204030204" pitchFamily="34" charset="0"/>
                <a:ea typeface="ＭＳ Ｐゴシック" pitchFamily="34" charset="-128"/>
                <a:cs typeface="Calibri" panose="020F0502020204030204" pitchFamily="34" charset="0"/>
              </a:rPr>
              <a:t>j</a:t>
            </a:r>
            <a:r>
              <a:rPr lang="en-US" sz="2000" dirty="0">
                <a:solidFill>
                  <a:schemeClr val="tx2"/>
                </a:solidFill>
                <a:latin typeface="Calibri" panose="020F0502020204030204" pitchFamily="34" charset="0"/>
                <a:ea typeface="ＭＳ Ｐゴシック" pitchFamily="34" charset="-128"/>
                <a:cs typeface="Calibri" panose="020F0502020204030204" pitchFamily="34" charset="0"/>
              </a:rPr>
              <a:t> are consecutive </a:t>
            </a:r>
            <a:r>
              <a:rPr lang="en-US" sz="2000" dirty="0">
                <a:latin typeface="Calibri" panose="020F0502020204030204" pitchFamily="34" charset="0"/>
                <a:ea typeface="ＭＳ Ｐゴシック" pitchFamily="34" charset="-128"/>
                <a:cs typeface="Calibri" panose="020F0502020204030204" pitchFamily="34" charset="0"/>
              </a:rPr>
              <a:t>in a schedule and they </a:t>
            </a:r>
            <a:r>
              <a:rPr lang="en-US" sz="2000" dirty="0">
                <a:solidFill>
                  <a:schemeClr val="tx2"/>
                </a:solidFill>
                <a:latin typeface="Calibri" panose="020F0502020204030204" pitchFamily="34" charset="0"/>
                <a:ea typeface="ＭＳ Ｐゴシック" pitchFamily="34" charset="-128"/>
                <a:cs typeface="Calibri" panose="020F0502020204030204" pitchFamily="34" charset="0"/>
              </a:rPr>
              <a:t>do not conflict</a:t>
            </a:r>
            <a:r>
              <a:rPr lang="en-US" sz="2000" dirty="0">
                <a:latin typeface="Calibri" panose="020F0502020204030204" pitchFamily="34" charset="0"/>
                <a:ea typeface="ＭＳ Ｐゴシック" pitchFamily="34" charset="-128"/>
                <a:cs typeface="Calibri" panose="020F0502020204030204" pitchFamily="34" charset="0"/>
              </a:rPr>
              <a:t>, their </a:t>
            </a:r>
            <a:r>
              <a:rPr lang="en-US" sz="2000" dirty="0">
                <a:solidFill>
                  <a:schemeClr val="tx2"/>
                </a:solidFill>
                <a:latin typeface="Calibri" panose="020F0502020204030204" pitchFamily="34" charset="0"/>
                <a:ea typeface="ＭＳ Ｐゴシック" pitchFamily="34" charset="-128"/>
                <a:cs typeface="Calibri" panose="020F0502020204030204" pitchFamily="34" charset="0"/>
              </a:rPr>
              <a:t>results</a:t>
            </a:r>
            <a:r>
              <a:rPr lang="en-US" sz="2000" dirty="0">
                <a:latin typeface="Calibri" panose="020F0502020204030204" pitchFamily="34" charset="0"/>
                <a:ea typeface="ＭＳ Ｐゴシック" pitchFamily="34" charset="-128"/>
                <a:cs typeface="Calibri" panose="020F0502020204030204" pitchFamily="34" charset="0"/>
              </a:rPr>
              <a:t> would </a:t>
            </a:r>
            <a:r>
              <a:rPr lang="en-US" sz="2000" dirty="0">
                <a:solidFill>
                  <a:schemeClr val="accent2">
                    <a:lumMod val="50000"/>
                  </a:schemeClr>
                </a:solidFill>
                <a:latin typeface="Calibri" panose="020F0502020204030204" pitchFamily="34" charset="0"/>
                <a:ea typeface="ＭＳ Ｐゴシック" pitchFamily="34" charset="-128"/>
                <a:cs typeface="Calibri" panose="020F0502020204030204" pitchFamily="34" charset="0"/>
              </a:rPr>
              <a:t>remain the same even if</a:t>
            </a:r>
            <a:r>
              <a:rPr lang="en-US" sz="2000" dirty="0">
                <a:latin typeface="Calibri" panose="020F0502020204030204" pitchFamily="34" charset="0"/>
                <a:ea typeface="ＭＳ Ｐゴシック" pitchFamily="34" charset="-128"/>
                <a:cs typeface="Calibri" panose="020F0502020204030204" pitchFamily="34" charset="0"/>
              </a:rPr>
              <a:t> they had been </a:t>
            </a:r>
            <a:r>
              <a:rPr lang="en-US" sz="2000" dirty="0">
                <a:solidFill>
                  <a:schemeClr val="tx2"/>
                </a:solidFill>
                <a:latin typeface="Calibri" panose="020F0502020204030204" pitchFamily="34" charset="0"/>
                <a:ea typeface="ＭＳ Ｐゴシック" pitchFamily="34" charset="-128"/>
                <a:cs typeface="Calibri" panose="020F0502020204030204" pitchFamily="34" charset="0"/>
              </a:rPr>
              <a:t>interchanged in the schedule</a:t>
            </a:r>
            <a:r>
              <a:rPr lang="en-US" sz="2000" dirty="0">
                <a:latin typeface="Calibri" panose="020F0502020204030204" pitchFamily="34" charset="0"/>
                <a:ea typeface="ＭＳ Ｐゴシック" pitchFamily="34" charset="-128"/>
                <a:cs typeface="Calibri" panose="020F0502020204030204" pitchFamily="34" charset="0"/>
              </a:rPr>
              <a:t>.</a:t>
            </a:r>
          </a:p>
        </p:txBody>
      </p:sp>
    </p:spTree>
    <p:extLst>
      <p:ext uri="{BB962C8B-B14F-4D97-AF65-F5344CB8AC3E}">
        <p14:creationId xmlns:p14="http://schemas.microsoft.com/office/powerpoint/2010/main" val="6850084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290" name="Rectangle 2"/>
          <p:cNvSpPr>
            <a:spLocks noGrp="1" noChangeArrowheads="1"/>
          </p:cNvSpPr>
          <p:nvPr>
            <p:ph type="title"/>
          </p:nvPr>
        </p:nvSpPr>
        <p:spPr/>
        <p:txBody>
          <a:bodyPr/>
          <a:lstStyle/>
          <a:p>
            <a:pPr>
              <a:defRPr/>
            </a:pPr>
            <a:r>
              <a:rPr lang="en-US" dirty="0">
                <a:ea typeface="+mj-ea"/>
              </a:rPr>
              <a:t>Conflict Serializability</a:t>
            </a:r>
          </a:p>
        </p:txBody>
      </p:sp>
      <p:sp>
        <p:nvSpPr>
          <p:cNvPr id="31747" name="Rectangle 3"/>
          <p:cNvSpPr>
            <a:spLocks noGrp="1" noChangeArrowheads="1"/>
          </p:cNvSpPr>
          <p:nvPr>
            <p:ph type="body" idx="1"/>
          </p:nvPr>
        </p:nvSpPr>
        <p:spPr>
          <a:xfrm>
            <a:off x="1996702" y="727075"/>
            <a:ext cx="8825130" cy="1624239"/>
          </a:xfrm>
        </p:spPr>
        <p:txBody>
          <a:bodyPr/>
          <a:lstStyle/>
          <a:p>
            <a:pPr>
              <a:tabLst>
                <a:tab pos="2222500" algn="l"/>
                <a:tab pos="2568575" algn="l"/>
                <a:tab pos="3319463" algn="l"/>
                <a:tab pos="3594100" algn="l"/>
              </a:tabLst>
              <a:defRPr/>
            </a:pPr>
            <a:r>
              <a:rPr lang="en-US" altLang="en-US" sz="2100" dirty="0">
                <a:latin typeface="Calibri" panose="020F0502020204030204" pitchFamily="34" charset="0"/>
                <a:cs typeface="Calibri" panose="020F0502020204030204" pitchFamily="34" charset="0"/>
              </a:rPr>
              <a:t>If a schedule </a:t>
            </a:r>
            <a:r>
              <a:rPr lang="en-US" altLang="en-US" sz="2100" b="1" i="1" dirty="0">
                <a:solidFill>
                  <a:schemeClr val="accent3">
                    <a:lumMod val="25000"/>
                  </a:schemeClr>
                </a:solidFill>
                <a:latin typeface="Calibri" panose="020F0502020204030204" pitchFamily="34" charset="0"/>
                <a:cs typeface="Calibri" panose="020F0502020204030204" pitchFamily="34" charset="0"/>
              </a:rPr>
              <a:t>S</a:t>
            </a:r>
            <a:r>
              <a:rPr lang="en-US" altLang="en-US" sz="2100" dirty="0">
                <a:latin typeface="Calibri" panose="020F0502020204030204" pitchFamily="34" charset="0"/>
                <a:cs typeface="Calibri" panose="020F0502020204030204" pitchFamily="34" charset="0"/>
              </a:rPr>
              <a:t> can be transformed into a schedule </a:t>
            </a:r>
            <a:r>
              <a:rPr lang="en-US" altLang="en-US" sz="2100" b="1" i="1" dirty="0">
                <a:solidFill>
                  <a:schemeClr val="tx2"/>
                </a:solidFill>
                <a:latin typeface="Calibri" panose="020F0502020204030204" pitchFamily="34" charset="0"/>
                <a:cs typeface="Calibri" panose="020F0502020204030204" pitchFamily="34" charset="0"/>
              </a:rPr>
              <a:t>S’</a:t>
            </a:r>
            <a:r>
              <a:rPr lang="en-US" altLang="en-US" sz="2100" i="1" dirty="0">
                <a:latin typeface="Calibri" panose="020F0502020204030204" pitchFamily="34" charset="0"/>
                <a:cs typeface="Calibri" panose="020F0502020204030204" pitchFamily="34" charset="0"/>
              </a:rPr>
              <a:t> </a:t>
            </a:r>
            <a:r>
              <a:rPr lang="en-US" altLang="en-US" sz="2100" dirty="0">
                <a:latin typeface="Calibri" panose="020F0502020204030204" pitchFamily="34" charset="0"/>
                <a:cs typeface="Calibri" panose="020F0502020204030204" pitchFamily="34" charset="0"/>
              </a:rPr>
              <a:t>by a series of swaps of non-conflicting instructions, we say that </a:t>
            </a:r>
            <a:r>
              <a:rPr lang="en-US" altLang="en-US" sz="2100" b="1" i="1" dirty="0">
                <a:solidFill>
                  <a:schemeClr val="accent3">
                    <a:lumMod val="25000"/>
                  </a:schemeClr>
                </a:solidFill>
                <a:latin typeface="Calibri" panose="020F0502020204030204" pitchFamily="34" charset="0"/>
                <a:cs typeface="Calibri" panose="020F0502020204030204" pitchFamily="34" charset="0"/>
              </a:rPr>
              <a:t>S</a:t>
            </a:r>
            <a:r>
              <a:rPr lang="en-US" altLang="en-US" sz="2100" dirty="0">
                <a:latin typeface="Calibri" panose="020F0502020204030204" pitchFamily="34" charset="0"/>
                <a:cs typeface="Calibri" panose="020F0502020204030204" pitchFamily="34" charset="0"/>
              </a:rPr>
              <a:t> and </a:t>
            </a:r>
            <a:r>
              <a:rPr lang="en-US" altLang="en-US" sz="2100" b="1" i="1" dirty="0">
                <a:solidFill>
                  <a:schemeClr val="tx2"/>
                </a:solidFill>
                <a:latin typeface="Calibri" panose="020F0502020204030204" pitchFamily="34" charset="0"/>
                <a:cs typeface="Calibri" panose="020F0502020204030204" pitchFamily="34" charset="0"/>
              </a:rPr>
              <a:t>S’</a:t>
            </a:r>
            <a:r>
              <a:rPr lang="en-US" altLang="en-US" sz="2100" i="1" dirty="0">
                <a:latin typeface="Calibri" panose="020F0502020204030204" pitchFamily="34" charset="0"/>
                <a:cs typeface="Calibri" panose="020F0502020204030204" pitchFamily="34" charset="0"/>
              </a:rPr>
              <a:t> </a:t>
            </a:r>
            <a:r>
              <a:rPr lang="en-US" altLang="en-US" sz="2100" dirty="0">
                <a:latin typeface="Calibri" panose="020F0502020204030204" pitchFamily="34" charset="0"/>
                <a:cs typeface="Calibri" panose="020F0502020204030204" pitchFamily="34" charset="0"/>
              </a:rPr>
              <a:t>are </a:t>
            </a:r>
            <a:r>
              <a:rPr lang="en-US" altLang="en-US" sz="2100" b="1" dirty="0">
                <a:solidFill>
                  <a:srgbClr val="000099"/>
                </a:solidFill>
                <a:latin typeface="Calibri" panose="020F0502020204030204" pitchFamily="34" charset="0"/>
                <a:cs typeface="Calibri" panose="020F0502020204030204" pitchFamily="34" charset="0"/>
              </a:rPr>
              <a:t>conflict equivalent</a:t>
            </a:r>
            <a:r>
              <a:rPr lang="en-US" altLang="en-US" sz="2100" i="1" dirty="0">
                <a:latin typeface="Calibri" panose="020F0502020204030204" pitchFamily="34" charset="0"/>
                <a:cs typeface="Calibri" panose="020F0502020204030204" pitchFamily="34" charset="0"/>
              </a:rPr>
              <a:t>.</a:t>
            </a:r>
            <a:endParaRPr lang="en-US" altLang="en-US" sz="2100" dirty="0">
              <a:latin typeface="Calibri" panose="020F0502020204030204" pitchFamily="34" charset="0"/>
              <a:cs typeface="Calibri" panose="020F0502020204030204" pitchFamily="34" charset="0"/>
            </a:endParaRPr>
          </a:p>
          <a:p>
            <a:pPr>
              <a:tabLst>
                <a:tab pos="2222500" algn="l"/>
                <a:tab pos="2568575" algn="l"/>
                <a:tab pos="3319463" algn="l"/>
                <a:tab pos="3594100" algn="l"/>
              </a:tabLst>
              <a:defRPr/>
            </a:pPr>
            <a:r>
              <a:rPr lang="en-US" altLang="en-US" sz="2100" dirty="0">
                <a:latin typeface="Calibri" panose="020F0502020204030204" pitchFamily="34" charset="0"/>
                <a:cs typeface="Calibri" panose="020F0502020204030204" pitchFamily="34" charset="0"/>
              </a:rPr>
              <a:t>We say that a schedule </a:t>
            </a:r>
            <a:r>
              <a:rPr lang="en-US" altLang="en-US" sz="2100" b="1" i="1" dirty="0">
                <a:latin typeface="Calibri" panose="020F0502020204030204" pitchFamily="34" charset="0"/>
                <a:cs typeface="Calibri" panose="020F0502020204030204" pitchFamily="34" charset="0"/>
              </a:rPr>
              <a:t>S</a:t>
            </a:r>
            <a:r>
              <a:rPr lang="en-US" altLang="en-US" sz="2100" dirty="0">
                <a:latin typeface="Calibri" panose="020F0502020204030204" pitchFamily="34" charset="0"/>
                <a:cs typeface="Calibri" panose="020F0502020204030204" pitchFamily="34" charset="0"/>
              </a:rPr>
              <a:t> is </a:t>
            </a:r>
            <a:r>
              <a:rPr lang="en-US" altLang="en-US" sz="2100" b="1" dirty="0">
                <a:solidFill>
                  <a:srgbClr val="000099"/>
                </a:solidFill>
                <a:latin typeface="Calibri" panose="020F0502020204030204" pitchFamily="34" charset="0"/>
                <a:cs typeface="Calibri" panose="020F0502020204030204" pitchFamily="34" charset="0"/>
              </a:rPr>
              <a:t>conflict serializable</a:t>
            </a:r>
            <a:r>
              <a:rPr lang="en-US" altLang="en-US" sz="2100" dirty="0">
                <a:latin typeface="Calibri" panose="020F0502020204030204" pitchFamily="34" charset="0"/>
                <a:cs typeface="Calibri" panose="020F0502020204030204" pitchFamily="34" charset="0"/>
              </a:rPr>
              <a:t> if it is </a:t>
            </a:r>
            <a:r>
              <a:rPr lang="en-US" altLang="en-US" sz="2100" dirty="0">
                <a:solidFill>
                  <a:srgbClr val="C00000"/>
                </a:solidFill>
                <a:latin typeface="Calibri" panose="020F0502020204030204" pitchFamily="34" charset="0"/>
                <a:cs typeface="Calibri" panose="020F0502020204030204" pitchFamily="34" charset="0"/>
              </a:rPr>
              <a:t>conflict equivalent </a:t>
            </a:r>
            <a:r>
              <a:rPr lang="en-US" altLang="en-US" sz="2100" dirty="0">
                <a:latin typeface="Calibri" panose="020F0502020204030204" pitchFamily="34" charset="0"/>
                <a:cs typeface="Calibri" panose="020F0502020204030204" pitchFamily="34" charset="0"/>
              </a:rPr>
              <a:t>to a serial schedule</a:t>
            </a:r>
          </a:p>
        </p:txBody>
      </p:sp>
      <p:sp>
        <p:nvSpPr>
          <p:cNvPr id="4" name="Text Box 11"/>
          <p:cNvSpPr txBox="1">
            <a:spLocks noChangeArrowheads="1"/>
          </p:cNvSpPr>
          <p:nvPr/>
        </p:nvSpPr>
        <p:spPr bwMode="auto">
          <a:xfrm>
            <a:off x="4263438" y="5586414"/>
            <a:ext cx="3561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9pPr>
          </a:lstStyle>
          <a:p>
            <a:pPr algn="r">
              <a:spcBef>
                <a:spcPct val="0"/>
              </a:spcBef>
              <a:buClrTx/>
              <a:buSzTx/>
              <a:buFontTx/>
              <a:buNone/>
            </a:pPr>
            <a:r>
              <a:rPr kumimoji="0" lang="en-US" altLang="en-US" sz="2000" b="1" dirty="0">
                <a:solidFill>
                  <a:schemeClr val="bg1">
                    <a:lumMod val="25000"/>
                  </a:schemeClr>
                </a:solidFill>
              </a:rPr>
              <a:t>S</a:t>
            </a:r>
          </a:p>
        </p:txBody>
      </p:sp>
      <p:sp>
        <p:nvSpPr>
          <p:cNvPr id="5" name="Text Box 12"/>
          <p:cNvSpPr txBox="1">
            <a:spLocks noChangeArrowheads="1"/>
          </p:cNvSpPr>
          <p:nvPr/>
        </p:nvSpPr>
        <p:spPr bwMode="auto">
          <a:xfrm>
            <a:off x="8533051" y="5592764"/>
            <a:ext cx="376000"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9pPr>
          </a:lstStyle>
          <a:p>
            <a:pPr algn="r">
              <a:spcBef>
                <a:spcPct val="0"/>
              </a:spcBef>
              <a:buClrTx/>
              <a:buSzTx/>
              <a:buFontTx/>
              <a:buNone/>
            </a:pPr>
            <a:r>
              <a:rPr lang="en-US" altLang="en-US" sz="2000" b="1" i="1" dirty="0">
                <a:solidFill>
                  <a:schemeClr val="tx2"/>
                </a:solidFill>
                <a:latin typeface="Calibri" panose="020F0502020204030204" pitchFamily="34" charset="0"/>
                <a:cs typeface="Calibri" panose="020F0502020204030204" pitchFamily="34" charset="0"/>
              </a:rPr>
              <a:t>S’</a:t>
            </a:r>
            <a:endParaRPr kumimoji="0" lang="en-US" altLang="en-US" sz="2000" b="1" dirty="0">
              <a:solidFill>
                <a:srgbClr val="C00000"/>
              </a:solidFill>
            </a:endParaRPr>
          </a:p>
        </p:txBody>
      </p:sp>
      <p:pic>
        <p:nvPicPr>
          <p:cNvPr id="6" name="Picture 1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87575" y="2444750"/>
            <a:ext cx="3849688" cy="311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19839" y="2447926"/>
            <a:ext cx="4225925" cy="312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2827452" y="5986524"/>
            <a:ext cx="2569934" cy="369332"/>
          </a:xfrm>
          <a:prstGeom prst="rect">
            <a:avLst/>
          </a:prstGeom>
        </p:spPr>
        <p:txBody>
          <a:bodyPr wrap="none">
            <a:spAutoFit/>
          </a:bodyPr>
          <a:lstStyle/>
          <a:p>
            <a:r>
              <a:rPr lang="en-US" altLang="en-US" b="1" dirty="0">
                <a:solidFill>
                  <a:schemeClr val="bg1">
                    <a:lumMod val="25000"/>
                  </a:schemeClr>
                </a:solidFill>
              </a:rPr>
              <a:t>S</a:t>
            </a:r>
            <a:r>
              <a:rPr lang="en-US" altLang="en-US" dirty="0"/>
              <a:t> is conflict serializable</a:t>
            </a:r>
            <a:endParaRPr lang="en-US" dirty="0"/>
          </a:p>
        </p:txBody>
      </p:sp>
      <p:sp>
        <p:nvSpPr>
          <p:cNvPr id="3" name="Rectangle 2"/>
          <p:cNvSpPr/>
          <p:nvPr/>
        </p:nvSpPr>
        <p:spPr>
          <a:xfrm>
            <a:off x="12910457" y="6355856"/>
            <a:ext cx="2618987" cy="369332"/>
          </a:xfrm>
          <a:prstGeom prst="rect">
            <a:avLst/>
          </a:prstGeom>
        </p:spPr>
        <p:txBody>
          <a:bodyPr wrap="none">
            <a:spAutoFit/>
          </a:bodyPr>
          <a:lstStyle/>
          <a:p>
            <a:r>
              <a:rPr lang="en-US" altLang="en-US" b="1" i="1" dirty="0">
                <a:solidFill>
                  <a:schemeClr val="tx2"/>
                </a:solidFill>
                <a:latin typeface="Calibri" panose="020F0502020204030204" pitchFamily="34" charset="0"/>
                <a:cs typeface="Calibri" panose="020F0502020204030204" pitchFamily="34" charset="0"/>
              </a:rPr>
              <a:t>S’</a:t>
            </a:r>
            <a:r>
              <a:rPr lang="en-US" altLang="en-US" b="1" dirty="0">
                <a:solidFill>
                  <a:srgbClr val="C00000"/>
                </a:solidFill>
              </a:rPr>
              <a:t>  </a:t>
            </a:r>
            <a:r>
              <a:rPr lang="en-US" altLang="en-US" dirty="0"/>
              <a:t>is Conflict Equivalent</a:t>
            </a:r>
            <a:endParaRPr lang="en-US" dirty="0"/>
          </a:p>
        </p:txBody>
      </p:sp>
    </p:spTree>
    <p:extLst>
      <p:ext uri="{BB962C8B-B14F-4D97-AF65-F5344CB8AC3E}">
        <p14:creationId xmlns:p14="http://schemas.microsoft.com/office/powerpoint/2010/main" val="32146898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314" name="Rectangle 2"/>
          <p:cNvSpPr>
            <a:spLocks noGrp="1" noChangeArrowheads="1"/>
          </p:cNvSpPr>
          <p:nvPr>
            <p:ph type="title"/>
          </p:nvPr>
        </p:nvSpPr>
        <p:spPr/>
        <p:txBody>
          <a:bodyPr/>
          <a:lstStyle/>
          <a:p>
            <a:pPr>
              <a:defRPr/>
            </a:pPr>
            <a:r>
              <a:rPr lang="en-US" dirty="0">
                <a:ea typeface="+mj-ea"/>
              </a:rPr>
              <a:t>Conflict Serializability (Cont.)</a:t>
            </a:r>
          </a:p>
        </p:txBody>
      </p:sp>
      <p:sp>
        <p:nvSpPr>
          <p:cNvPr id="54275" name="Rectangle 3"/>
          <p:cNvSpPr>
            <a:spLocks noGrp="1" noChangeArrowheads="1"/>
          </p:cNvSpPr>
          <p:nvPr>
            <p:ph type="body" idx="1"/>
          </p:nvPr>
        </p:nvSpPr>
        <p:spPr>
          <a:xfrm>
            <a:off x="2338388" y="862013"/>
            <a:ext cx="8031162" cy="4068762"/>
          </a:xfrm>
        </p:spPr>
        <p:txBody>
          <a:bodyPr/>
          <a:lstStyle/>
          <a:p>
            <a:pPr>
              <a:tabLst>
                <a:tab pos="2063750" algn="l"/>
                <a:tab pos="2511425" algn="l"/>
                <a:tab pos="3262313" algn="l"/>
                <a:tab pos="3881438" algn="l"/>
              </a:tabLst>
            </a:pPr>
            <a:r>
              <a:rPr lang="en-US" altLang="en-US" sz="2100">
                <a:latin typeface="Calibri" panose="020F0502020204030204" pitchFamily="34" charset="0"/>
                <a:cs typeface="Calibri" panose="020F0502020204030204" pitchFamily="34" charset="0"/>
              </a:rPr>
              <a:t>Schedule 3 can be transformed into Schedule 6, a serial schedule where </a:t>
            </a:r>
            <a:r>
              <a:rPr lang="en-US" altLang="en-US" sz="2100" i="1">
                <a:latin typeface="Calibri" panose="020F0502020204030204" pitchFamily="34" charset="0"/>
                <a:cs typeface="Calibri" panose="020F0502020204030204" pitchFamily="34" charset="0"/>
              </a:rPr>
              <a:t>T</a:t>
            </a:r>
            <a:r>
              <a:rPr lang="en-US" altLang="en-US" sz="2100" baseline="-25000">
                <a:latin typeface="Calibri" panose="020F0502020204030204" pitchFamily="34" charset="0"/>
                <a:cs typeface="Calibri" panose="020F0502020204030204" pitchFamily="34" charset="0"/>
              </a:rPr>
              <a:t>2</a:t>
            </a:r>
            <a:r>
              <a:rPr lang="en-US" altLang="en-US" sz="2100">
                <a:latin typeface="Calibri" panose="020F0502020204030204" pitchFamily="34" charset="0"/>
                <a:cs typeface="Calibri" panose="020F0502020204030204" pitchFamily="34" charset="0"/>
              </a:rPr>
              <a:t> follows </a:t>
            </a:r>
            <a:r>
              <a:rPr lang="en-US" altLang="en-US" sz="2100" i="1">
                <a:latin typeface="Calibri" panose="020F0502020204030204" pitchFamily="34" charset="0"/>
                <a:cs typeface="Calibri" panose="020F0502020204030204" pitchFamily="34" charset="0"/>
              </a:rPr>
              <a:t>T</a:t>
            </a:r>
            <a:r>
              <a:rPr lang="en-US" altLang="en-US" sz="2100" baseline="-25000">
                <a:latin typeface="Calibri" panose="020F0502020204030204" pitchFamily="34" charset="0"/>
                <a:cs typeface="Calibri" panose="020F0502020204030204" pitchFamily="34" charset="0"/>
              </a:rPr>
              <a:t>1</a:t>
            </a:r>
            <a:r>
              <a:rPr lang="en-US" altLang="en-US" sz="2100">
                <a:latin typeface="Calibri" panose="020F0502020204030204" pitchFamily="34" charset="0"/>
                <a:cs typeface="Calibri" panose="020F0502020204030204" pitchFamily="34" charset="0"/>
              </a:rPr>
              <a:t>, by series of swaps of non-conflicting instructions.  Therefore </a:t>
            </a:r>
            <a:r>
              <a:rPr lang="en-US" altLang="en-US" sz="2100">
                <a:solidFill>
                  <a:schemeClr val="tx2"/>
                </a:solidFill>
                <a:latin typeface="Calibri" panose="020F0502020204030204" pitchFamily="34" charset="0"/>
                <a:cs typeface="Calibri" panose="020F0502020204030204" pitchFamily="34" charset="0"/>
              </a:rPr>
              <a:t>Schedule 3 is conflict serializable.</a:t>
            </a:r>
          </a:p>
        </p:txBody>
      </p:sp>
      <p:sp>
        <p:nvSpPr>
          <p:cNvPr id="54276" name="Text Box 11"/>
          <p:cNvSpPr txBox="1">
            <a:spLocks noChangeArrowheads="1"/>
          </p:cNvSpPr>
          <p:nvPr/>
        </p:nvSpPr>
        <p:spPr bwMode="auto">
          <a:xfrm>
            <a:off x="3163889" y="5586414"/>
            <a:ext cx="14557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9pPr>
          </a:lstStyle>
          <a:p>
            <a:pPr algn="r">
              <a:spcBef>
                <a:spcPct val="0"/>
              </a:spcBef>
              <a:buClrTx/>
              <a:buSzTx/>
              <a:buFontTx/>
              <a:buNone/>
            </a:pPr>
            <a:r>
              <a:rPr kumimoji="0" lang="en-US" altLang="en-US" sz="2000" dirty="0"/>
              <a:t>Schedule 3</a:t>
            </a:r>
          </a:p>
        </p:txBody>
      </p:sp>
      <p:sp>
        <p:nvSpPr>
          <p:cNvPr id="54277" name="Text Box 12"/>
          <p:cNvSpPr txBox="1">
            <a:spLocks noChangeArrowheads="1"/>
          </p:cNvSpPr>
          <p:nvPr/>
        </p:nvSpPr>
        <p:spPr bwMode="auto">
          <a:xfrm>
            <a:off x="7453314" y="5592764"/>
            <a:ext cx="14557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9pPr>
          </a:lstStyle>
          <a:p>
            <a:pPr algn="r">
              <a:spcBef>
                <a:spcPct val="0"/>
              </a:spcBef>
              <a:buClrTx/>
              <a:buSzTx/>
              <a:buFontTx/>
              <a:buNone/>
            </a:pPr>
            <a:r>
              <a:rPr kumimoji="0" lang="en-US" altLang="en-US" sz="2000"/>
              <a:t>Schedule 6</a:t>
            </a:r>
          </a:p>
        </p:txBody>
      </p:sp>
      <p:pic>
        <p:nvPicPr>
          <p:cNvPr id="54278" name="Picture 1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87575" y="2444750"/>
            <a:ext cx="3849688" cy="311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279" name="Picture 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19839" y="2447926"/>
            <a:ext cx="4225925" cy="312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583426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730" name="Rectangle 2"/>
          <p:cNvSpPr>
            <a:spLocks noGrp="1" noChangeArrowheads="1"/>
          </p:cNvSpPr>
          <p:nvPr>
            <p:ph type="title"/>
          </p:nvPr>
        </p:nvSpPr>
        <p:spPr/>
        <p:txBody>
          <a:bodyPr/>
          <a:lstStyle/>
          <a:p>
            <a:pPr>
              <a:defRPr/>
            </a:pPr>
            <a:r>
              <a:rPr lang="en-US" dirty="0">
                <a:ea typeface="+mj-ea"/>
              </a:rPr>
              <a:t>Conflict Serializability (Cont.)</a:t>
            </a:r>
          </a:p>
        </p:txBody>
      </p:sp>
      <p:sp>
        <p:nvSpPr>
          <p:cNvPr id="56323" name="Rectangle 3"/>
          <p:cNvSpPr>
            <a:spLocks noGrp="1" noChangeArrowheads="1"/>
          </p:cNvSpPr>
          <p:nvPr>
            <p:ph type="body" idx="1"/>
          </p:nvPr>
        </p:nvSpPr>
        <p:spPr>
          <a:xfrm>
            <a:off x="2254250" y="971550"/>
            <a:ext cx="7526338" cy="4565650"/>
          </a:xfrm>
        </p:spPr>
        <p:txBody>
          <a:bodyPr/>
          <a:lstStyle/>
          <a:p>
            <a:pPr>
              <a:buNone/>
              <a:tabLst>
                <a:tab pos="2222500" algn="l"/>
                <a:tab pos="2568575" algn="l"/>
                <a:tab pos="3319463" algn="l"/>
                <a:tab pos="3594100" algn="l"/>
              </a:tabLst>
            </a:pPr>
            <a:endParaRPr lang="en-US" altLang="en-US"/>
          </a:p>
          <a:p>
            <a:pPr>
              <a:tabLst>
                <a:tab pos="2222500" algn="l"/>
                <a:tab pos="2568575" algn="l"/>
                <a:tab pos="3319463" algn="l"/>
                <a:tab pos="3594100" algn="l"/>
              </a:tabLst>
            </a:pPr>
            <a:r>
              <a:rPr lang="en-US" altLang="en-US"/>
              <a:t>Example of a schedule that is </a:t>
            </a:r>
            <a:r>
              <a:rPr lang="en-US" altLang="en-US">
                <a:solidFill>
                  <a:schemeClr val="tx2"/>
                </a:solidFill>
              </a:rPr>
              <a:t>not conflict serializable</a:t>
            </a:r>
            <a:r>
              <a:rPr lang="en-US" altLang="en-US"/>
              <a:t>: </a:t>
            </a:r>
            <a:r>
              <a:rPr lang="en-US" altLang="en-US" b="1"/>
              <a:t>(schedule 7)</a:t>
            </a:r>
            <a:br>
              <a:rPr lang="en-US" altLang="en-US"/>
            </a:br>
            <a:br>
              <a:rPr lang="en-US" altLang="en-US"/>
            </a:br>
            <a:br>
              <a:rPr lang="en-US" altLang="en-US"/>
            </a:br>
            <a:br>
              <a:rPr lang="en-US" altLang="en-US"/>
            </a:br>
            <a:br>
              <a:rPr lang="en-US" altLang="en-US"/>
            </a:br>
            <a:br>
              <a:rPr lang="en-US" altLang="en-US"/>
            </a:br>
            <a:br>
              <a:rPr lang="en-US" altLang="en-US"/>
            </a:br>
            <a:endParaRPr lang="en-US" altLang="en-US"/>
          </a:p>
          <a:p>
            <a:pPr>
              <a:tabLst>
                <a:tab pos="2222500" algn="l"/>
                <a:tab pos="2568575" algn="l"/>
                <a:tab pos="3319463" algn="l"/>
                <a:tab pos="3594100" algn="l"/>
              </a:tabLst>
            </a:pPr>
            <a:r>
              <a:rPr lang="en-US" altLang="en-US"/>
              <a:t>We are unable to swap instructions in the above schedule to obtain either the serial schedule &lt; </a:t>
            </a:r>
            <a:r>
              <a:rPr lang="en-US" altLang="en-US" i="1"/>
              <a:t>T</a:t>
            </a:r>
            <a:r>
              <a:rPr lang="en-US" altLang="en-US" baseline="-25000"/>
              <a:t>3</a:t>
            </a:r>
            <a:r>
              <a:rPr lang="en-US" altLang="en-US"/>
              <a:t>, </a:t>
            </a:r>
            <a:r>
              <a:rPr lang="en-US" altLang="en-US" i="1"/>
              <a:t>T</a:t>
            </a:r>
            <a:r>
              <a:rPr lang="en-US" altLang="en-US" baseline="-25000"/>
              <a:t>4</a:t>
            </a:r>
            <a:r>
              <a:rPr lang="en-US" altLang="en-US"/>
              <a:t> &gt;, or the serial schedule &lt; </a:t>
            </a:r>
            <a:r>
              <a:rPr lang="en-US" altLang="en-US" i="1"/>
              <a:t>T</a:t>
            </a:r>
            <a:r>
              <a:rPr lang="en-US" altLang="en-US" baseline="-25000"/>
              <a:t>4</a:t>
            </a:r>
            <a:r>
              <a:rPr lang="en-US" altLang="en-US"/>
              <a:t>, </a:t>
            </a:r>
            <a:r>
              <a:rPr lang="en-US" altLang="en-US" i="1"/>
              <a:t>T</a:t>
            </a:r>
            <a:r>
              <a:rPr lang="en-US" altLang="en-US" baseline="-25000"/>
              <a:t>3</a:t>
            </a:r>
            <a:r>
              <a:rPr lang="en-US" altLang="en-US"/>
              <a:t> &gt;.</a:t>
            </a:r>
          </a:p>
        </p:txBody>
      </p:sp>
      <p:pic>
        <p:nvPicPr>
          <p:cNvPr id="56324"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82976" y="1790700"/>
            <a:ext cx="4714875" cy="176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678789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graphicFrame>
        <p:nvGraphicFramePr>
          <p:cNvPr id="4" name="Table 3"/>
          <p:cNvGraphicFramePr>
            <a:graphicFrameLocks noGrp="1"/>
          </p:cNvGraphicFramePr>
          <p:nvPr>
            <p:extLst>
              <p:ext uri="{D42A27DB-BD31-4B8C-83A1-F6EECF244321}">
                <p14:modId xmlns:p14="http://schemas.microsoft.com/office/powerpoint/2010/main" val="3086770034"/>
              </p:ext>
            </p:extLst>
          </p:nvPr>
        </p:nvGraphicFramePr>
        <p:xfrm>
          <a:off x="1867010" y="1034305"/>
          <a:ext cx="2873802" cy="2946850"/>
        </p:xfrm>
        <a:graphic>
          <a:graphicData uri="http://schemas.openxmlformats.org/drawingml/2006/table">
            <a:tbl>
              <a:tblPr firstRow="1" firstCol="1" bandRow="1">
                <a:tableStyleId>{5C22544A-7EE6-4342-B048-85BDC9FD1C3A}</a:tableStyleId>
              </a:tblPr>
              <a:tblGrid>
                <a:gridCol w="1326356">
                  <a:extLst>
                    <a:ext uri="{9D8B030D-6E8A-4147-A177-3AD203B41FA5}">
                      <a16:colId xmlns:a16="http://schemas.microsoft.com/office/drawing/2014/main" val="180821082"/>
                    </a:ext>
                  </a:extLst>
                </a:gridCol>
                <a:gridCol w="1547446">
                  <a:extLst>
                    <a:ext uri="{9D8B030D-6E8A-4147-A177-3AD203B41FA5}">
                      <a16:colId xmlns:a16="http://schemas.microsoft.com/office/drawing/2014/main" val="3640963203"/>
                    </a:ext>
                  </a:extLst>
                </a:gridCol>
              </a:tblGrid>
              <a:tr h="294685">
                <a:tc>
                  <a:txBody>
                    <a:bodyPr/>
                    <a:lstStyle/>
                    <a:p>
                      <a:pPr marL="0" marR="0" algn="ctr">
                        <a:lnSpc>
                          <a:spcPct val="115000"/>
                        </a:lnSpc>
                        <a:spcBef>
                          <a:spcPts val="0"/>
                        </a:spcBef>
                        <a:spcAft>
                          <a:spcPts val="300"/>
                        </a:spcAft>
                      </a:pPr>
                      <a:r>
                        <a:rPr lang="en-US" sz="1600" dirty="0">
                          <a:solidFill>
                            <a:srgbClr val="C00000"/>
                          </a:solidFill>
                          <a:effectLst/>
                        </a:rPr>
                        <a:t>T1</a:t>
                      </a:r>
                      <a:endParaRPr lang="en-US" sz="16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300"/>
                        </a:spcAft>
                      </a:pPr>
                      <a:r>
                        <a:rPr lang="en-US" sz="1600">
                          <a:solidFill>
                            <a:srgbClr val="C00000"/>
                          </a:solidFill>
                          <a:effectLst/>
                        </a:rPr>
                        <a:t>T2</a:t>
                      </a:r>
                      <a:endParaRPr lang="en-US" sz="160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13843119"/>
                  </a:ext>
                </a:extLst>
              </a:tr>
              <a:tr h="294685">
                <a:tc>
                  <a:txBody>
                    <a:bodyPr/>
                    <a:lstStyle/>
                    <a:p>
                      <a:pPr marL="0" marR="0">
                        <a:lnSpc>
                          <a:spcPct val="115000"/>
                        </a:lnSpc>
                        <a:spcBef>
                          <a:spcPts val="0"/>
                        </a:spcBef>
                        <a:spcAft>
                          <a:spcPts val="300"/>
                        </a:spcAft>
                      </a:pPr>
                      <a:r>
                        <a:rPr lang="en-US" sz="1600" dirty="0">
                          <a:solidFill>
                            <a:srgbClr val="C00000"/>
                          </a:solidFill>
                          <a:effectLst/>
                        </a:rPr>
                        <a:t>Read(A)</a:t>
                      </a:r>
                      <a:endParaRPr lang="en-US" sz="16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300"/>
                        </a:spcAft>
                      </a:pPr>
                      <a:r>
                        <a:rPr lang="en-US" sz="1600">
                          <a:solidFill>
                            <a:srgbClr val="C00000"/>
                          </a:solidFill>
                          <a:effectLst/>
                        </a:rPr>
                        <a:t> </a:t>
                      </a:r>
                      <a:endParaRPr lang="en-US" sz="160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87996562"/>
                  </a:ext>
                </a:extLst>
              </a:tr>
              <a:tr h="294685">
                <a:tc>
                  <a:txBody>
                    <a:bodyPr/>
                    <a:lstStyle/>
                    <a:p>
                      <a:pPr marL="0" marR="0">
                        <a:lnSpc>
                          <a:spcPct val="115000"/>
                        </a:lnSpc>
                        <a:spcBef>
                          <a:spcPts val="0"/>
                        </a:spcBef>
                        <a:spcAft>
                          <a:spcPts val="300"/>
                        </a:spcAft>
                      </a:pPr>
                      <a:r>
                        <a:rPr lang="en-US" sz="1600">
                          <a:solidFill>
                            <a:srgbClr val="C00000"/>
                          </a:solidFill>
                          <a:effectLst/>
                        </a:rPr>
                        <a:t> </a:t>
                      </a:r>
                      <a:endParaRPr lang="en-US" sz="160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300"/>
                        </a:spcAft>
                      </a:pPr>
                      <a:r>
                        <a:rPr lang="en-US" sz="1600" b="1">
                          <a:solidFill>
                            <a:srgbClr val="C00000"/>
                          </a:solidFill>
                          <a:effectLst/>
                        </a:rPr>
                        <a:t>Read(A)</a:t>
                      </a:r>
                      <a:endParaRPr lang="en-US" sz="1600" b="1">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92953469"/>
                  </a:ext>
                </a:extLst>
              </a:tr>
              <a:tr h="294685">
                <a:tc>
                  <a:txBody>
                    <a:bodyPr/>
                    <a:lstStyle/>
                    <a:p>
                      <a:pPr marL="0" marR="0">
                        <a:lnSpc>
                          <a:spcPct val="115000"/>
                        </a:lnSpc>
                        <a:spcBef>
                          <a:spcPts val="0"/>
                        </a:spcBef>
                        <a:spcAft>
                          <a:spcPts val="300"/>
                        </a:spcAft>
                      </a:pPr>
                      <a:r>
                        <a:rPr lang="en-US" sz="1600" dirty="0">
                          <a:solidFill>
                            <a:srgbClr val="C00000"/>
                          </a:solidFill>
                          <a:effectLst/>
                        </a:rPr>
                        <a:t>Read(B)</a:t>
                      </a:r>
                      <a:endParaRPr lang="en-US" sz="16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300"/>
                        </a:spcAft>
                      </a:pPr>
                      <a:r>
                        <a:rPr lang="en-US" sz="1600" b="1">
                          <a:solidFill>
                            <a:srgbClr val="C00000"/>
                          </a:solidFill>
                          <a:effectLst/>
                        </a:rPr>
                        <a:t> </a:t>
                      </a:r>
                      <a:endParaRPr lang="en-US" sz="1600" b="1">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5661038"/>
                  </a:ext>
                </a:extLst>
              </a:tr>
              <a:tr h="294685">
                <a:tc>
                  <a:txBody>
                    <a:bodyPr/>
                    <a:lstStyle/>
                    <a:p>
                      <a:pPr marL="0" marR="0">
                        <a:lnSpc>
                          <a:spcPct val="115000"/>
                        </a:lnSpc>
                        <a:spcBef>
                          <a:spcPts val="0"/>
                        </a:spcBef>
                        <a:spcAft>
                          <a:spcPts val="300"/>
                        </a:spcAft>
                      </a:pPr>
                      <a:r>
                        <a:rPr lang="en-US" sz="1600" dirty="0">
                          <a:solidFill>
                            <a:srgbClr val="C00000"/>
                          </a:solidFill>
                          <a:effectLst/>
                        </a:rPr>
                        <a:t>Write(B)</a:t>
                      </a:r>
                      <a:endParaRPr lang="en-US" sz="16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300"/>
                        </a:spcAft>
                      </a:pPr>
                      <a:r>
                        <a:rPr lang="en-US" sz="1600" b="1">
                          <a:solidFill>
                            <a:srgbClr val="C00000"/>
                          </a:solidFill>
                          <a:effectLst/>
                        </a:rPr>
                        <a:t> </a:t>
                      </a:r>
                      <a:endParaRPr lang="en-US" sz="1600" b="1">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87365931"/>
                  </a:ext>
                </a:extLst>
              </a:tr>
              <a:tr h="294685">
                <a:tc>
                  <a:txBody>
                    <a:bodyPr/>
                    <a:lstStyle/>
                    <a:p>
                      <a:pPr marL="0" marR="0">
                        <a:lnSpc>
                          <a:spcPct val="115000"/>
                        </a:lnSpc>
                        <a:spcBef>
                          <a:spcPts val="0"/>
                        </a:spcBef>
                        <a:spcAft>
                          <a:spcPts val="300"/>
                        </a:spcAft>
                      </a:pPr>
                      <a:r>
                        <a:rPr lang="en-US" sz="1600" dirty="0">
                          <a:solidFill>
                            <a:srgbClr val="C00000"/>
                          </a:solidFill>
                          <a:effectLst/>
                        </a:rPr>
                        <a:t> </a:t>
                      </a:r>
                      <a:endParaRPr lang="en-US" sz="16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300"/>
                        </a:spcAft>
                      </a:pPr>
                      <a:r>
                        <a:rPr lang="en-US" sz="1600" b="1">
                          <a:solidFill>
                            <a:srgbClr val="C00000"/>
                          </a:solidFill>
                          <a:effectLst/>
                        </a:rPr>
                        <a:t>Read(D)</a:t>
                      </a:r>
                      <a:endParaRPr lang="en-US" sz="1600" b="1">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52338215"/>
                  </a:ext>
                </a:extLst>
              </a:tr>
              <a:tr h="294685">
                <a:tc>
                  <a:txBody>
                    <a:bodyPr/>
                    <a:lstStyle/>
                    <a:p>
                      <a:pPr marL="0" marR="0">
                        <a:lnSpc>
                          <a:spcPct val="115000"/>
                        </a:lnSpc>
                        <a:spcBef>
                          <a:spcPts val="0"/>
                        </a:spcBef>
                        <a:spcAft>
                          <a:spcPts val="300"/>
                        </a:spcAft>
                      </a:pPr>
                      <a:r>
                        <a:rPr lang="en-US" sz="1600" dirty="0">
                          <a:solidFill>
                            <a:srgbClr val="C00000"/>
                          </a:solidFill>
                          <a:effectLst/>
                        </a:rPr>
                        <a:t> </a:t>
                      </a:r>
                      <a:endParaRPr lang="en-US" sz="16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300"/>
                        </a:spcAft>
                      </a:pPr>
                      <a:r>
                        <a:rPr lang="en-US" sz="1600" b="1">
                          <a:solidFill>
                            <a:srgbClr val="C00000"/>
                          </a:solidFill>
                          <a:effectLst/>
                        </a:rPr>
                        <a:t>Write(D)</a:t>
                      </a:r>
                      <a:endParaRPr lang="en-US" sz="1600" b="1">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76362120"/>
                  </a:ext>
                </a:extLst>
              </a:tr>
              <a:tr h="294685">
                <a:tc>
                  <a:txBody>
                    <a:bodyPr/>
                    <a:lstStyle/>
                    <a:p>
                      <a:pPr marL="0" marR="0">
                        <a:lnSpc>
                          <a:spcPct val="115000"/>
                        </a:lnSpc>
                        <a:spcBef>
                          <a:spcPts val="0"/>
                        </a:spcBef>
                        <a:spcAft>
                          <a:spcPts val="300"/>
                        </a:spcAft>
                      </a:pPr>
                      <a:r>
                        <a:rPr lang="en-US" sz="1600" dirty="0">
                          <a:solidFill>
                            <a:srgbClr val="C00000"/>
                          </a:solidFill>
                          <a:effectLst/>
                        </a:rPr>
                        <a:t>Write (A)</a:t>
                      </a:r>
                      <a:endParaRPr lang="en-US" sz="16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300"/>
                        </a:spcAft>
                      </a:pPr>
                      <a:r>
                        <a:rPr lang="en-US" sz="1600" b="1">
                          <a:solidFill>
                            <a:srgbClr val="C00000"/>
                          </a:solidFill>
                          <a:effectLst/>
                        </a:rPr>
                        <a:t> </a:t>
                      </a:r>
                      <a:endParaRPr lang="en-US" sz="1600" b="1">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09986772"/>
                  </a:ext>
                </a:extLst>
              </a:tr>
              <a:tr h="294685">
                <a:tc>
                  <a:txBody>
                    <a:bodyPr/>
                    <a:lstStyle/>
                    <a:p>
                      <a:pPr marL="0" marR="0">
                        <a:lnSpc>
                          <a:spcPct val="115000"/>
                        </a:lnSpc>
                        <a:spcBef>
                          <a:spcPts val="0"/>
                        </a:spcBef>
                        <a:spcAft>
                          <a:spcPts val="300"/>
                        </a:spcAft>
                      </a:pPr>
                      <a:r>
                        <a:rPr lang="en-US" sz="1600" dirty="0">
                          <a:solidFill>
                            <a:srgbClr val="C00000"/>
                          </a:solidFill>
                          <a:effectLst/>
                        </a:rPr>
                        <a:t> </a:t>
                      </a:r>
                      <a:endParaRPr lang="en-US" sz="16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300"/>
                        </a:spcAft>
                      </a:pPr>
                      <a:r>
                        <a:rPr lang="en-US" sz="1600" b="1">
                          <a:solidFill>
                            <a:srgbClr val="C00000"/>
                          </a:solidFill>
                          <a:effectLst/>
                        </a:rPr>
                        <a:t>Read(C)</a:t>
                      </a:r>
                      <a:endParaRPr lang="en-US" sz="1600" b="1">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90283454"/>
                  </a:ext>
                </a:extLst>
              </a:tr>
              <a:tr h="294685">
                <a:tc>
                  <a:txBody>
                    <a:bodyPr/>
                    <a:lstStyle/>
                    <a:p>
                      <a:pPr marL="0" marR="0">
                        <a:lnSpc>
                          <a:spcPct val="115000"/>
                        </a:lnSpc>
                        <a:spcBef>
                          <a:spcPts val="0"/>
                        </a:spcBef>
                        <a:spcAft>
                          <a:spcPts val="300"/>
                        </a:spcAft>
                      </a:pPr>
                      <a:r>
                        <a:rPr lang="en-US" sz="1600">
                          <a:solidFill>
                            <a:srgbClr val="C00000"/>
                          </a:solidFill>
                          <a:effectLst/>
                        </a:rPr>
                        <a:t> </a:t>
                      </a:r>
                      <a:endParaRPr lang="en-US" sz="160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300"/>
                        </a:spcAft>
                      </a:pPr>
                      <a:r>
                        <a:rPr lang="en-US" sz="1600" b="1" dirty="0">
                          <a:solidFill>
                            <a:srgbClr val="C00000"/>
                          </a:solidFill>
                          <a:effectLst/>
                        </a:rPr>
                        <a:t>Write(A)</a:t>
                      </a:r>
                      <a:endParaRPr lang="en-US" sz="1600" b="1"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39335985"/>
                  </a:ext>
                </a:extLst>
              </a:tr>
            </a:tbl>
          </a:graphicData>
        </a:graphic>
      </p:graphicFrame>
      <p:sp>
        <p:nvSpPr>
          <p:cNvPr id="5" name="Rectangle 4"/>
          <p:cNvSpPr/>
          <p:nvPr/>
        </p:nvSpPr>
        <p:spPr>
          <a:xfrm>
            <a:off x="6165813" y="1385054"/>
            <a:ext cx="2980303" cy="369332"/>
          </a:xfrm>
          <a:prstGeom prst="rect">
            <a:avLst/>
          </a:prstGeom>
        </p:spPr>
        <p:txBody>
          <a:bodyPr wrap="none">
            <a:spAutoFit/>
          </a:bodyPr>
          <a:lstStyle/>
          <a:p>
            <a:r>
              <a:rPr lang="en-US" b="1" dirty="0"/>
              <a:t>Is it Conflict Serializable?</a:t>
            </a:r>
          </a:p>
        </p:txBody>
      </p:sp>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04C13611-5095-4009-B6AE-4520CC8181DA}"/>
                  </a:ext>
                </a:extLst>
              </p14:cNvPr>
              <p14:cNvContentPartPr/>
              <p14:nvPr/>
            </p14:nvContentPartPr>
            <p14:xfrm>
              <a:off x="6661080" y="4044960"/>
              <a:ext cx="360" cy="360"/>
            </p14:xfrm>
          </p:contentPart>
        </mc:Choice>
        <mc:Fallback xmlns="">
          <p:pic>
            <p:nvPicPr>
              <p:cNvPr id="3" name="Ink 2">
                <a:extLst>
                  <a:ext uri="{FF2B5EF4-FFF2-40B4-BE49-F238E27FC236}">
                    <a16:creationId xmlns:a16="http://schemas.microsoft.com/office/drawing/2014/main" id="{04C13611-5095-4009-B6AE-4520CC8181DA}"/>
                  </a:ext>
                </a:extLst>
              </p:cNvPr>
              <p:cNvPicPr/>
              <p:nvPr/>
            </p:nvPicPr>
            <p:blipFill>
              <a:blip r:embed="rId4"/>
              <a:stretch>
                <a:fillRect/>
              </a:stretch>
            </p:blipFill>
            <p:spPr>
              <a:xfrm>
                <a:off x="6651720" y="4035600"/>
                <a:ext cx="19080" cy="19080"/>
              </a:xfrm>
              <a:prstGeom prst="rect">
                <a:avLst/>
              </a:prstGeom>
            </p:spPr>
          </p:pic>
        </mc:Fallback>
      </mc:AlternateContent>
    </p:spTree>
    <p:extLst>
      <p:ext uri="{BB962C8B-B14F-4D97-AF65-F5344CB8AC3E}">
        <p14:creationId xmlns:p14="http://schemas.microsoft.com/office/powerpoint/2010/main" val="37536436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outerShdw blurRad="38100" dist="38100" dir="2700000" algn="tl">
                    <a:srgbClr val="C0C0C0"/>
                  </a:outerShdw>
                </a:effectLst>
              </a:rPr>
              <a:t>Concurrency Control</a:t>
            </a:r>
            <a:endParaRPr lang="en-US" dirty="0"/>
          </a:p>
        </p:txBody>
      </p:sp>
    </p:spTree>
    <p:extLst>
      <p:ext uri="{BB962C8B-B14F-4D97-AF65-F5344CB8AC3E}">
        <p14:creationId xmlns:p14="http://schemas.microsoft.com/office/powerpoint/2010/main" val="36991266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Concurrency Control</a:t>
            </a:r>
          </a:p>
        </p:txBody>
      </p:sp>
      <p:sp>
        <p:nvSpPr>
          <p:cNvPr id="18435" name="Rectangle 3"/>
          <p:cNvSpPr>
            <a:spLocks noGrp="1" noChangeArrowheads="1"/>
          </p:cNvSpPr>
          <p:nvPr>
            <p:ph type="body" idx="4294967295"/>
          </p:nvPr>
        </p:nvSpPr>
        <p:spPr>
          <a:xfrm>
            <a:off x="2219325" y="969964"/>
            <a:ext cx="7848600" cy="2701925"/>
          </a:xfrm>
        </p:spPr>
        <p:txBody>
          <a:bodyPr/>
          <a:lstStyle/>
          <a:p>
            <a:r>
              <a:rPr lang="en-US" altLang="en-US" dirty="0"/>
              <a:t>Lock-Based Protocols</a:t>
            </a:r>
          </a:p>
          <a:p>
            <a:r>
              <a:rPr lang="en-US" altLang="en-US" dirty="0"/>
              <a:t>Timestamp-Based Protocols</a:t>
            </a:r>
          </a:p>
          <a:p>
            <a:r>
              <a:rPr lang="en-US" altLang="en-US" dirty="0"/>
              <a:t>Validation-Based Protocols</a:t>
            </a:r>
          </a:p>
          <a:p>
            <a:r>
              <a:rPr lang="en-US" altLang="en-US" dirty="0"/>
              <a:t>Multiple Granularity</a:t>
            </a:r>
          </a:p>
          <a:p>
            <a:r>
              <a:rPr lang="en-US" altLang="en-US" dirty="0" err="1"/>
              <a:t>Multiversion</a:t>
            </a:r>
            <a:r>
              <a:rPr lang="en-US" altLang="en-US" dirty="0"/>
              <a:t> Schemes</a:t>
            </a:r>
          </a:p>
          <a:p>
            <a:r>
              <a:rPr lang="en-US" altLang="en-US" dirty="0"/>
              <a:t>Insert and Delete Operations</a:t>
            </a:r>
          </a:p>
          <a:p>
            <a:r>
              <a:rPr lang="en-US" altLang="en-US" dirty="0"/>
              <a:t>Concurrency in Index Structures</a:t>
            </a:r>
          </a:p>
        </p:txBody>
      </p:sp>
      <p:sp>
        <p:nvSpPr>
          <p:cNvPr id="18436" name="Rectangle 1"/>
          <p:cNvSpPr>
            <a:spLocks noChangeArrowheads="1"/>
          </p:cNvSpPr>
          <p:nvPr/>
        </p:nvSpPr>
        <p:spPr bwMode="auto">
          <a:xfrm>
            <a:off x="2103438" y="3914778"/>
            <a:ext cx="8817991" cy="2585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9pPr>
          </a:lstStyle>
          <a:p>
            <a:pPr algn="just">
              <a:lnSpc>
                <a:spcPct val="150000"/>
              </a:lnSpc>
              <a:spcBef>
                <a:spcPct val="0"/>
              </a:spcBef>
              <a:buClrTx/>
              <a:buSzTx/>
              <a:buFontTx/>
              <a:buNone/>
            </a:pPr>
            <a:r>
              <a:rPr kumimoji="0" lang="en-US" altLang="en-US" b="1" dirty="0"/>
              <a:t>One of the fundamental properties of a </a:t>
            </a:r>
            <a:r>
              <a:rPr kumimoji="0" lang="en-US" altLang="en-US" b="1" dirty="0">
                <a:solidFill>
                  <a:srgbClr val="FF0000"/>
                </a:solidFill>
              </a:rPr>
              <a:t>transaction is isolation</a:t>
            </a:r>
            <a:r>
              <a:rPr kumimoji="0" lang="en-US" altLang="en-US" b="1" dirty="0"/>
              <a:t>. When several transactions execute concurrently in the database, however, the isolation property </a:t>
            </a:r>
            <a:r>
              <a:rPr kumimoji="0" lang="en-US" altLang="en-US" b="1" dirty="0">
                <a:solidFill>
                  <a:srgbClr val="FF0000"/>
                </a:solidFill>
              </a:rPr>
              <a:t>may no longer be preserved</a:t>
            </a:r>
            <a:r>
              <a:rPr kumimoji="0" lang="en-US" altLang="en-US" b="1" dirty="0"/>
              <a:t>. </a:t>
            </a:r>
          </a:p>
          <a:p>
            <a:pPr algn="just">
              <a:lnSpc>
                <a:spcPct val="150000"/>
              </a:lnSpc>
              <a:spcBef>
                <a:spcPct val="0"/>
              </a:spcBef>
              <a:buClrTx/>
              <a:buSzTx/>
              <a:buFontTx/>
              <a:buNone/>
            </a:pPr>
            <a:r>
              <a:rPr kumimoji="0" lang="en-US" altLang="en-US" b="1" dirty="0"/>
              <a:t>To ensure that it is, the system must </a:t>
            </a:r>
            <a:r>
              <a:rPr kumimoji="0" lang="en-US" altLang="en-US" b="1" u="sng" dirty="0">
                <a:solidFill>
                  <a:srgbClr val="C00000"/>
                </a:solidFill>
              </a:rPr>
              <a:t>control the interaction among the concurrent transactions</a:t>
            </a:r>
            <a:r>
              <a:rPr kumimoji="0" lang="en-US" altLang="en-US" b="1" dirty="0"/>
              <a:t>; this control is achieved through one of a variety of mechanisms called </a:t>
            </a:r>
            <a:r>
              <a:rPr kumimoji="0" lang="en-US" altLang="en-US" b="1" i="1" dirty="0"/>
              <a:t>concurrency control </a:t>
            </a:r>
            <a:r>
              <a:rPr kumimoji="0" lang="en-US" altLang="en-US" b="1" dirty="0"/>
              <a:t>schemes.</a:t>
            </a:r>
          </a:p>
        </p:txBody>
      </p:sp>
    </p:spTree>
    <p:extLst>
      <p:ext uri="{BB962C8B-B14F-4D97-AF65-F5344CB8AC3E}">
        <p14:creationId xmlns:p14="http://schemas.microsoft.com/office/powerpoint/2010/main" val="15815466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0930" name="Rectangle 2"/>
          <p:cNvSpPr>
            <a:spLocks noGrp="1" noChangeArrowheads="1"/>
          </p:cNvSpPr>
          <p:nvPr>
            <p:ph type="title"/>
          </p:nvPr>
        </p:nvSpPr>
        <p:spPr/>
        <p:txBody>
          <a:bodyPr/>
          <a:lstStyle/>
          <a:p>
            <a:pPr>
              <a:defRPr/>
            </a:pPr>
            <a:r>
              <a:rPr lang="en-US">
                <a:ea typeface="+mj-ea"/>
              </a:rPr>
              <a:t>Transaction Concept</a:t>
            </a:r>
          </a:p>
        </p:txBody>
      </p:sp>
      <p:sp>
        <p:nvSpPr>
          <p:cNvPr id="19459" name="Rectangle 3"/>
          <p:cNvSpPr>
            <a:spLocks noGrp="1" noChangeArrowheads="1"/>
          </p:cNvSpPr>
          <p:nvPr>
            <p:ph type="body" idx="1"/>
          </p:nvPr>
        </p:nvSpPr>
        <p:spPr>
          <a:xfrm>
            <a:off x="499429" y="727075"/>
            <a:ext cx="9995851" cy="4867275"/>
          </a:xfrm>
        </p:spPr>
        <p:txBody>
          <a:bodyPr/>
          <a:lstStyle/>
          <a:p>
            <a:r>
              <a:rPr lang="en-US" altLang="en-US" sz="2400" dirty="0">
                <a:latin typeface="Calibri" panose="020F0502020204030204" pitchFamily="34" charset="0"/>
                <a:cs typeface="Calibri" panose="020F0502020204030204" pitchFamily="34" charset="0"/>
              </a:rPr>
              <a:t>A </a:t>
            </a:r>
            <a:r>
              <a:rPr lang="en-US" altLang="en-US" sz="2400" b="1" dirty="0">
                <a:solidFill>
                  <a:srgbClr val="000099"/>
                </a:solidFill>
                <a:latin typeface="Calibri" panose="020F0502020204030204" pitchFamily="34" charset="0"/>
                <a:cs typeface="Calibri" panose="020F0502020204030204" pitchFamily="34" charset="0"/>
              </a:rPr>
              <a:t>transaction</a:t>
            </a:r>
            <a:r>
              <a:rPr lang="en-US" altLang="en-US" sz="2400" i="1" dirty="0">
                <a:latin typeface="Calibri" panose="020F0502020204030204" pitchFamily="34" charset="0"/>
                <a:cs typeface="Calibri" panose="020F0502020204030204" pitchFamily="34" charset="0"/>
              </a:rPr>
              <a:t> </a:t>
            </a:r>
            <a:r>
              <a:rPr lang="en-US" altLang="en-US" sz="2400" dirty="0">
                <a:latin typeface="Calibri" panose="020F0502020204030204" pitchFamily="34" charset="0"/>
                <a:cs typeface="Calibri" panose="020F0502020204030204" pitchFamily="34" charset="0"/>
              </a:rPr>
              <a:t>is a </a:t>
            </a:r>
            <a:r>
              <a:rPr lang="en-US" altLang="en-US" sz="2400" i="1" dirty="0">
                <a:latin typeface="Calibri" panose="020F0502020204030204" pitchFamily="34" charset="0"/>
                <a:cs typeface="Calibri" panose="020F0502020204030204" pitchFamily="34" charset="0"/>
              </a:rPr>
              <a:t>unit </a:t>
            </a:r>
            <a:r>
              <a:rPr lang="en-US" altLang="en-US" sz="2400" dirty="0">
                <a:latin typeface="Calibri" panose="020F0502020204030204" pitchFamily="34" charset="0"/>
                <a:cs typeface="Calibri" panose="020F0502020204030204" pitchFamily="34" charset="0"/>
              </a:rPr>
              <a:t>of program execution that accesses and  possibly updates various data items.</a:t>
            </a:r>
          </a:p>
          <a:p>
            <a:r>
              <a:rPr lang="en-US" altLang="en-US" sz="2400" dirty="0">
                <a:latin typeface="Calibri" panose="020F0502020204030204" pitchFamily="34" charset="0"/>
                <a:cs typeface="Calibri" panose="020F0502020204030204" pitchFamily="34" charset="0"/>
              </a:rPr>
              <a:t>E.g. transaction to transfer $50 from account A to account B:</a:t>
            </a:r>
          </a:p>
          <a:p>
            <a:pPr lvl="2">
              <a:buFont typeface="Monotype Sorts" charset="2"/>
              <a:buNone/>
            </a:pPr>
            <a:r>
              <a:rPr lang="en-US" altLang="en-US" sz="2400" dirty="0">
                <a:latin typeface="Calibri" panose="020F0502020204030204" pitchFamily="34" charset="0"/>
                <a:ea typeface="ＭＳ Ｐゴシック" panose="020B0600070205080204" pitchFamily="34" charset="-128"/>
                <a:cs typeface="Calibri" panose="020F0502020204030204" pitchFamily="34" charset="0"/>
              </a:rPr>
              <a:t>1.	</a:t>
            </a:r>
            <a:r>
              <a:rPr lang="en-US" altLang="en-US" sz="2400" b="1" dirty="0">
                <a:latin typeface="Calibri" panose="020F0502020204030204" pitchFamily="34" charset="0"/>
                <a:ea typeface="ＭＳ Ｐゴシック" panose="020B0600070205080204" pitchFamily="34" charset="-128"/>
                <a:cs typeface="Calibri" panose="020F0502020204030204" pitchFamily="34" charset="0"/>
              </a:rPr>
              <a:t>read</a:t>
            </a:r>
            <a:r>
              <a:rPr lang="en-US" altLang="en-US" sz="2400" dirty="0">
                <a:latin typeface="Calibri" panose="020F0502020204030204" pitchFamily="34" charset="0"/>
                <a:ea typeface="ＭＳ Ｐゴシック" panose="020B0600070205080204" pitchFamily="34" charset="-128"/>
                <a:cs typeface="Calibri" panose="020F0502020204030204" pitchFamily="34" charset="0"/>
              </a:rPr>
              <a:t>(</a:t>
            </a:r>
            <a:r>
              <a:rPr lang="en-US" altLang="en-US" sz="2400" i="1" dirty="0">
                <a:latin typeface="Calibri" panose="020F0502020204030204" pitchFamily="34" charset="0"/>
                <a:ea typeface="ＭＳ Ｐゴシック" panose="020B0600070205080204" pitchFamily="34" charset="-128"/>
                <a:cs typeface="Calibri" panose="020F0502020204030204" pitchFamily="34" charset="0"/>
              </a:rPr>
              <a:t>A</a:t>
            </a:r>
            <a:r>
              <a:rPr lang="en-US" altLang="en-US" sz="2400" dirty="0">
                <a:latin typeface="Calibri" panose="020F0502020204030204" pitchFamily="34" charset="0"/>
                <a:ea typeface="ＭＳ Ｐゴシック" panose="020B0600070205080204" pitchFamily="34" charset="-128"/>
                <a:cs typeface="Calibri" panose="020F0502020204030204" pitchFamily="34" charset="0"/>
              </a:rPr>
              <a:t>)</a:t>
            </a:r>
          </a:p>
          <a:p>
            <a:pPr lvl="2">
              <a:buFont typeface="Monotype Sorts" charset="2"/>
              <a:buNone/>
            </a:pPr>
            <a:r>
              <a:rPr lang="en-US" altLang="en-US" sz="2400" dirty="0">
                <a:latin typeface="Calibri" panose="020F0502020204030204" pitchFamily="34" charset="0"/>
                <a:ea typeface="ＭＳ Ｐゴシック" panose="020B0600070205080204" pitchFamily="34" charset="-128"/>
                <a:cs typeface="Calibri" panose="020F0502020204030204" pitchFamily="34" charset="0"/>
              </a:rPr>
              <a:t>2.	</a:t>
            </a:r>
            <a:r>
              <a:rPr lang="en-US" altLang="en-US" sz="2400" i="1" dirty="0">
                <a:latin typeface="Calibri" panose="020F0502020204030204" pitchFamily="34" charset="0"/>
                <a:ea typeface="ＭＳ Ｐゴシック" panose="020B0600070205080204" pitchFamily="34" charset="-128"/>
                <a:cs typeface="Calibri" panose="020F0502020204030204" pitchFamily="34" charset="0"/>
              </a:rPr>
              <a:t>A</a:t>
            </a:r>
            <a:r>
              <a:rPr lang="en-US" altLang="en-US" sz="2400" dirty="0">
                <a:latin typeface="Calibri" panose="020F0502020204030204" pitchFamily="34" charset="0"/>
                <a:ea typeface="ＭＳ Ｐゴシック" panose="020B0600070205080204" pitchFamily="34" charset="-128"/>
                <a:cs typeface="Calibri" panose="020F0502020204030204" pitchFamily="34" charset="0"/>
              </a:rPr>
              <a:t> := </a:t>
            </a:r>
            <a:r>
              <a:rPr lang="en-US" altLang="en-US" sz="2400" i="1" dirty="0">
                <a:latin typeface="Calibri" panose="020F0502020204030204" pitchFamily="34" charset="0"/>
                <a:ea typeface="ＭＳ Ｐゴシック" panose="020B0600070205080204" pitchFamily="34" charset="-128"/>
                <a:cs typeface="Calibri" panose="020F0502020204030204" pitchFamily="34" charset="0"/>
              </a:rPr>
              <a:t>A – </a:t>
            </a:r>
            <a:r>
              <a:rPr lang="en-US" altLang="en-US" sz="2400" dirty="0">
                <a:latin typeface="Calibri" panose="020F0502020204030204" pitchFamily="34" charset="0"/>
                <a:ea typeface="ＭＳ Ｐゴシック" panose="020B0600070205080204" pitchFamily="34" charset="-128"/>
                <a:cs typeface="Calibri" panose="020F0502020204030204" pitchFamily="34" charset="0"/>
              </a:rPr>
              <a:t>50</a:t>
            </a:r>
          </a:p>
          <a:p>
            <a:pPr lvl="2">
              <a:buFont typeface="Monotype Sorts" charset="2"/>
              <a:buNone/>
            </a:pPr>
            <a:r>
              <a:rPr lang="en-US" altLang="en-US" sz="2400" dirty="0">
                <a:latin typeface="Calibri" panose="020F0502020204030204" pitchFamily="34" charset="0"/>
                <a:ea typeface="ＭＳ Ｐゴシック" panose="020B0600070205080204" pitchFamily="34" charset="-128"/>
                <a:cs typeface="Calibri" panose="020F0502020204030204" pitchFamily="34" charset="0"/>
              </a:rPr>
              <a:t>3.	</a:t>
            </a:r>
            <a:r>
              <a:rPr lang="en-US" altLang="en-US" sz="2400" b="1" dirty="0">
                <a:latin typeface="Calibri" panose="020F0502020204030204" pitchFamily="34" charset="0"/>
                <a:ea typeface="ＭＳ Ｐゴシック" panose="020B0600070205080204" pitchFamily="34" charset="-128"/>
                <a:cs typeface="Calibri" panose="020F0502020204030204" pitchFamily="34" charset="0"/>
              </a:rPr>
              <a:t>write</a:t>
            </a:r>
            <a:r>
              <a:rPr lang="en-US" altLang="en-US" sz="2400" dirty="0">
                <a:latin typeface="Calibri" panose="020F0502020204030204" pitchFamily="34" charset="0"/>
                <a:ea typeface="ＭＳ Ｐゴシック" panose="020B0600070205080204" pitchFamily="34" charset="-128"/>
                <a:cs typeface="Calibri" panose="020F0502020204030204" pitchFamily="34" charset="0"/>
              </a:rPr>
              <a:t>(</a:t>
            </a:r>
            <a:r>
              <a:rPr lang="en-US" altLang="en-US" sz="2400" i="1" dirty="0">
                <a:latin typeface="Calibri" panose="020F0502020204030204" pitchFamily="34" charset="0"/>
                <a:ea typeface="ＭＳ Ｐゴシック" panose="020B0600070205080204" pitchFamily="34" charset="-128"/>
                <a:cs typeface="Calibri" panose="020F0502020204030204" pitchFamily="34" charset="0"/>
              </a:rPr>
              <a:t>A</a:t>
            </a:r>
            <a:r>
              <a:rPr lang="en-US" altLang="en-US" sz="2400" dirty="0">
                <a:latin typeface="Calibri" panose="020F0502020204030204" pitchFamily="34" charset="0"/>
                <a:ea typeface="ＭＳ Ｐゴシック" panose="020B0600070205080204" pitchFamily="34" charset="-128"/>
                <a:cs typeface="Calibri" panose="020F0502020204030204" pitchFamily="34" charset="0"/>
              </a:rPr>
              <a:t>)</a:t>
            </a:r>
          </a:p>
          <a:p>
            <a:pPr lvl="2">
              <a:buFont typeface="Monotype Sorts" charset="2"/>
              <a:buNone/>
            </a:pPr>
            <a:r>
              <a:rPr lang="en-US" altLang="en-US" sz="2400" dirty="0">
                <a:latin typeface="Calibri" panose="020F0502020204030204" pitchFamily="34" charset="0"/>
                <a:ea typeface="ＭＳ Ｐゴシック" panose="020B0600070205080204" pitchFamily="34" charset="-128"/>
                <a:cs typeface="Calibri" panose="020F0502020204030204" pitchFamily="34" charset="0"/>
              </a:rPr>
              <a:t>4.	</a:t>
            </a:r>
            <a:r>
              <a:rPr lang="en-US" altLang="en-US" sz="2400" b="1" dirty="0">
                <a:latin typeface="Calibri" panose="020F0502020204030204" pitchFamily="34" charset="0"/>
                <a:ea typeface="ＭＳ Ｐゴシック" panose="020B0600070205080204" pitchFamily="34" charset="-128"/>
                <a:cs typeface="Calibri" panose="020F0502020204030204" pitchFamily="34" charset="0"/>
              </a:rPr>
              <a:t>read</a:t>
            </a:r>
            <a:r>
              <a:rPr lang="en-US" altLang="en-US" sz="2400" dirty="0">
                <a:latin typeface="Calibri" panose="020F0502020204030204" pitchFamily="34" charset="0"/>
                <a:ea typeface="ＭＳ Ｐゴシック" panose="020B0600070205080204" pitchFamily="34" charset="-128"/>
                <a:cs typeface="Calibri" panose="020F0502020204030204" pitchFamily="34" charset="0"/>
              </a:rPr>
              <a:t>(</a:t>
            </a:r>
            <a:r>
              <a:rPr lang="en-US" altLang="en-US" sz="2400" i="1" dirty="0">
                <a:latin typeface="Calibri" panose="020F0502020204030204" pitchFamily="34" charset="0"/>
                <a:ea typeface="ＭＳ Ｐゴシック" panose="020B0600070205080204" pitchFamily="34" charset="-128"/>
                <a:cs typeface="Calibri" panose="020F0502020204030204" pitchFamily="34" charset="0"/>
              </a:rPr>
              <a:t>B</a:t>
            </a:r>
            <a:r>
              <a:rPr lang="en-US" altLang="en-US" sz="2400" dirty="0">
                <a:latin typeface="Calibri" panose="020F0502020204030204" pitchFamily="34" charset="0"/>
                <a:ea typeface="ＭＳ Ｐゴシック" panose="020B0600070205080204" pitchFamily="34" charset="-128"/>
                <a:cs typeface="Calibri" panose="020F0502020204030204" pitchFamily="34" charset="0"/>
              </a:rPr>
              <a:t>)</a:t>
            </a:r>
          </a:p>
          <a:p>
            <a:pPr lvl="2">
              <a:buFont typeface="Monotype Sorts" charset="2"/>
              <a:buNone/>
            </a:pPr>
            <a:r>
              <a:rPr lang="en-US" altLang="en-US" sz="2400" dirty="0">
                <a:latin typeface="Calibri" panose="020F0502020204030204" pitchFamily="34" charset="0"/>
                <a:ea typeface="ＭＳ Ｐゴシック" panose="020B0600070205080204" pitchFamily="34" charset="-128"/>
                <a:cs typeface="Calibri" panose="020F0502020204030204" pitchFamily="34" charset="0"/>
              </a:rPr>
              <a:t>5.	</a:t>
            </a:r>
            <a:r>
              <a:rPr lang="en-US" altLang="en-US" sz="2400" i="1" dirty="0">
                <a:latin typeface="Calibri" panose="020F0502020204030204" pitchFamily="34" charset="0"/>
                <a:ea typeface="ＭＳ Ｐゴシック" panose="020B0600070205080204" pitchFamily="34" charset="-128"/>
                <a:cs typeface="Calibri" panose="020F0502020204030204" pitchFamily="34" charset="0"/>
              </a:rPr>
              <a:t>B</a:t>
            </a:r>
            <a:r>
              <a:rPr lang="en-US" altLang="en-US" sz="2400" dirty="0">
                <a:latin typeface="Calibri" panose="020F0502020204030204" pitchFamily="34" charset="0"/>
                <a:ea typeface="ＭＳ Ｐゴシック" panose="020B0600070205080204" pitchFamily="34" charset="-128"/>
                <a:cs typeface="Calibri" panose="020F0502020204030204" pitchFamily="34" charset="0"/>
              </a:rPr>
              <a:t> := </a:t>
            </a:r>
            <a:r>
              <a:rPr lang="en-US" altLang="en-US" sz="2400" i="1" dirty="0">
                <a:latin typeface="Calibri" panose="020F0502020204030204" pitchFamily="34" charset="0"/>
                <a:ea typeface="ＭＳ Ｐゴシック" panose="020B0600070205080204" pitchFamily="34" charset="-128"/>
                <a:cs typeface="Calibri" panose="020F0502020204030204" pitchFamily="34" charset="0"/>
              </a:rPr>
              <a:t>B + </a:t>
            </a:r>
            <a:r>
              <a:rPr lang="en-US" altLang="en-US" sz="2400" dirty="0">
                <a:latin typeface="Calibri" panose="020F0502020204030204" pitchFamily="34" charset="0"/>
                <a:ea typeface="ＭＳ Ｐゴシック" panose="020B0600070205080204" pitchFamily="34" charset="-128"/>
                <a:cs typeface="Calibri" panose="020F0502020204030204" pitchFamily="34" charset="0"/>
              </a:rPr>
              <a:t>50</a:t>
            </a:r>
          </a:p>
          <a:p>
            <a:pPr lvl="2">
              <a:buFont typeface="Monotype Sorts" charset="2"/>
              <a:buNone/>
            </a:pPr>
            <a:r>
              <a:rPr lang="en-US" altLang="en-US" sz="2400" dirty="0">
                <a:latin typeface="Calibri" panose="020F0502020204030204" pitchFamily="34" charset="0"/>
                <a:ea typeface="ＭＳ Ｐゴシック" panose="020B0600070205080204" pitchFamily="34" charset="-128"/>
                <a:cs typeface="Calibri" panose="020F0502020204030204" pitchFamily="34" charset="0"/>
              </a:rPr>
              <a:t>6.	</a:t>
            </a:r>
            <a:r>
              <a:rPr lang="en-US" altLang="en-US" sz="2400" b="1" dirty="0">
                <a:latin typeface="Calibri" panose="020F0502020204030204" pitchFamily="34" charset="0"/>
                <a:ea typeface="ＭＳ Ｐゴシック" panose="020B0600070205080204" pitchFamily="34" charset="-128"/>
                <a:cs typeface="Calibri" panose="020F0502020204030204" pitchFamily="34" charset="0"/>
              </a:rPr>
              <a:t>write</a:t>
            </a:r>
            <a:r>
              <a:rPr lang="en-US" altLang="en-US" sz="2400" dirty="0">
                <a:latin typeface="Calibri" panose="020F0502020204030204" pitchFamily="34" charset="0"/>
                <a:ea typeface="ＭＳ Ｐゴシック" panose="020B0600070205080204" pitchFamily="34" charset="-128"/>
                <a:cs typeface="Calibri" panose="020F0502020204030204" pitchFamily="34" charset="0"/>
              </a:rPr>
              <a:t>(</a:t>
            </a:r>
            <a:r>
              <a:rPr lang="en-US" altLang="en-US" sz="2400" i="1" dirty="0">
                <a:latin typeface="Calibri" panose="020F0502020204030204" pitchFamily="34" charset="0"/>
                <a:ea typeface="ＭＳ Ｐゴシック" panose="020B0600070205080204" pitchFamily="34" charset="-128"/>
                <a:cs typeface="Calibri" panose="020F0502020204030204" pitchFamily="34" charset="0"/>
              </a:rPr>
              <a:t>B)</a:t>
            </a:r>
            <a:endParaRPr lang="en-US" altLang="en-US" sz="2400" dirty="0">
              <a:latin typeface="Calibri" panose="020F0502020204030204" pitchFamily="34" charset="0"/>
              <a:ea typeface="ＭＳ Ｐゴシック" panose="020B0600070205080204" pitchFamily="34" charset="-128"/>
              <a:cs typeface="Calibri" panose="020F0502020204030204" pitchFamily="34" charset="0"/>
            </a:endParaRPr>
          </a:p>
          <a:p>
            <a:r>
              <a:rPr lang="en-US" altLang="en-US" sz="2400" dirty="0">
                <a:latin typeface="Calibri" panose="020F0502020204030204" pitchFamily="34" charset="0"/>
                <a:cs typeface="Calibri" panose="020F0502020204030204" pitchFamily="34" charset="0"/>
              </a:rPr>
              <a:t>Two main issues to deal with:</a:t>
            </a:r>
          </a:p>
          <a:p>
            <a:pPr lvl="1"/>
            <a:r>
              <a:rPr lang="en-US" altLang="en-US" sz="2400" dirty="0">
                <a:solidFill>
                  <a:srgbClr val="FF0000"/>
                </a:solidFill>
                <a:latin typeface="Calibri" panose="020F0502020204030204" pitchFamily="34" charset="0"/>
                <a:ea typeface="ＭＳ Ｐゴシック" panose="020B0600070205080204" pitchFamily="34" charset="-128"/>
                <a:cs typeface="Calibri" panose="020F0502020204030204" pitchFamily="34" charset="0"/>
              </a:rPr>
              <a:t>Failures of various kinds</a:t>
            </a:r>
            <a:r>
              <a:rPr lang="en-US" altLang="en-US" sz="2400" dirty="0">
                <a:latin typeface="Calibri" panose="020F0502020204030204" pitchFamily="34" charset="0"/>
                <a:ea typeface="ＭＳ Ｐゴシック" panose="020B0600070205080204" pitchFamily="34" charset="-128"/>
                <a:cs typeface="Calibri" panose="020F0502020204030204" pitchFamily="34" charset="0"/>
              </a:rPr>
              <a:t>, such as hardware failures and system crashes while executing transactions.</a:t>
            </a:r>
          </a:p>
          <a:p>
            <a:pPr lvl="1"/>
            <a:r>
              <a:rPr lang="en-US" altLang="en-US" sz="2400" dirty="0">
                <a:solidFill>
                  <a:srgbClr val="FF0000"/>
                </a:solidFill>
                <a:latin typeface="Calibri" panose="020F0502020204030204" pitchFamily="34" charset="0"/>
                <a:ea typeface="ＭＳ Ｐゴシック" panose="020B0600070205080204" pitchFamily="34" charset="-128"/>
                <a:cs typeface="Calibri" panose="020F0502020204030204" pitchFamily="34" charset="0"/>
              </a:rPr>
              <a:t>Concurrent execution</a:t>
            </a:r>
            <a:r>
              <a:rPr lang="en-US" altLang="en-US" sz="2400" dirty="0">
                <a:latin typeface="Calibri" panose="020F0502020204030204" pitchFamily="34" charset="0"/>
                <a:ea typeface="ＭＳ Ｐゴシック" panose="020B0600070205080204" pitchFamily="34" charset="-128"/>
                <a:cs typeface="Calibri" panose="020F0502020204030204" pitchFamily="34" charset="0"/>
              </a:rPr>
              <a:t> of multiple transactions without inconsistency.</a:t>
            </a:r>
          </a:p>
        </p:txBody>
      </p:sp>
    </p:spTree>
    <p:extLst>
      <p:ext uri="{BB962C8B-B14F-4D97-AF65-F5344CB8AC3E}">
        <p14:creationId xmlns:p14="http://schemas.microsoft.com/office/powerpoint/2010/main" val="8070047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Lock-Based Protocols</a:t>
            </a:r>
          </a:p>
        </p:txBody>
      </p:sp>
      <p:sp>
        <p:nvSpPr>
          <p:cNvPr id="20483" name="Rectangle 3"/>
          <p:cNvSpPr>
            <a:spLocks noGrp="1" noChangeArrowheads="1"/>
          </p:cNvSpPr>
          <p:nvPr>
            <p:ph type="body" idx="4294967295"/>
          </p:nvPr>
        </p:nvSpPr>
        <p:spPr>
          <a:xfrm>
            <a:off x="2024063" y="955675"/>
            <a:ext cx="8444884" cy="4876800"/>
          </a:xfrm>
        </p:spPr>
        <p:txBody>
          <a:bodyPr/>
          <a:lstStyle/>
          <a:p>
            <a:pPr>
              <a:lnSpc>
                <a:spcPct val="114000"/>
              </a:lnSpc>
            </a:pPr>
            <a:r>
              <a:rPr lang="en-US" altLang="en-US" sz="2100" dirty="0">
                <a:latin typeface="Calibri" panose="020F0502020204030204" pitchFamily="34" charset="0"/>
                <a:cs typeface="Calibri" panose="020F0502020204030204" pitchFamily="34" charset="0"/>
              </a:rPr>
              <a:t>One way to </a:t>
            </a:r>
            <a:r>
              <a:rPr lang="en-US" altLang="en-US" sz="2100" b="1" dirty="0">
                <a:latin typeface="Calibri" panose="020F0502020204030204" pitchFamily="34" charset="0"/>
                <a:cs typeface="Calibri" panose="020F0502020204030204" pitchFamily="34" charset="0"/>
              </a:rPr>
              <a:t>ensure serializability </a:t>
            </a:r>
            <a:r>
              <a:rPr lang="en-US" altLang="en-US" sz="2100" dirty="0">
                <a:latin typeface="Calibri" panose="020F0502020204030204" pitchFamily="34" charset="0"/>
                <a:cs typeface="Calibri" panose="020F0502020204030204" pitchFamily="34" charset="0"/>
              </a:rPr>
              <a:t>is to require that data items be </a:t>
            </a:r>
            <a:r>
              <a:rPr lang="en-US" altLang="en-US" sz="2100" b="1" dirty="0">
                <a:solidFill>
                  <a:schemeClr val="tx2"/>
                </a:solidFill>
                <a:latin typeface="Calibri" panose="020F0502020204030204" pitchFamily="34" charset="0"/>
                <a:cs typeface="Calibri" panose="020F0502020204030204" pitchFamily="34" charset="0"/>
              </a:rPr>
              <a:t>accessed in a mutually exclusive manner</a:t>
            </a:r>
          </a:p>
          <a:p>
            <a:pPr>
              <a:lnSpc>
                <a:spcPct val="114000"/>
              </a:lnSpc>
            </a:pPr>
            <a:r>
              <a:rPr lang="en-US" altLang="en-US" sz="2100" dirty="0">
                <a:latin typeface="Calibri" panose="020F0502020204030204" pitchFamily="34" charset="0"/>
                <a:cs typeface="Calibri" panose="020F0502020204030204" pitchFamily="34" charset="0"/>
              </a:rPr>
              <a:t>A lock is a mechanism to </a:t>
            </a:r>
            <a:r>
              <a:rPr lang="en-US" altLang="en-US" sz="2100" dirty="0">
                <a:solidFill>
                  <a:srgbClr val="FF0000"/>
                </a:solidFill>
                <a:latin typeface="Calibri" panose="020F0502020204030204" pitchFamily="34" charset="0"/>
                <a:cs typeface="Calibri" panose="020F0502020204030204" pitchFamily="34" charset="0"/>
              </a:rPr>
              <a:t>control concurrent access </a:t>
            </a:r>
            <a:r>
              <a:rPr lang="en-US" altLang="en-US" sz="2100" dirty="0">
                <a:latin typeface="Calibri" panose="020F0502020204030204" pitchFamily="34" charset="0"/>
                <a:cs typeface="Calibri" panose="020F0502020204030204" pitchFamily="34" charset="0"/>
              </a:rPr>
              <a:t>to a data item</a:t>
            </a:r>
          </a:p>
          <a:p>
            <a:pPr>
              <a:lnSpc>
                <a:spcPct val="114000"/>
              </a:lnSpc>
            </a:pPr>
            <a:r>
              <a:rPr lang="en-US" altLang="en-US" sz="2100" dirty="0">
                <a:latin typeface="Calibri" panose="020F0502020204030204" pitchFamily="34" charset="0"/>
                <a:cs typeface="Calibri" panose="020F0502020204030204" pitchFamily="34" charset="0"/>
              </a:rPr>
              <a:t>Data items can be locked in two modes :</a:t>
            </a:r>
          </a:p>
          <a:p>
            <a:pPr>
              <a:lnSpc>
                <a:spcPct val="131000"/>
              </a:lnSpc>
            </a:pPr>
            <a:r>
              <a:rPr lang="en-US" altLang="en-US" sz="2100" i="1" dirty="0">
                <a:latin typeface="Calibri" panose="020F0502020204030204" pitchFamily="34" charset="0"/>
                <a:cs typeface="Calibri" panose="020F0502020204030204" pitchFamily="34" charset="0"/>
              </a:rPr>
              <a:t> </a:t>
            </a:r>
            <a:r>
              <a:rPr lang="en-US" altLang="en-US" sz="2100" dirty="0">
                <a:latin typeface="Calibri" panose="020F0502020204030204" pitchFamily="34" charset="0"/>
                <a:cs typeface="Calibri" panose="020F0502020204030204" pitchFamily="34" charset="0"/>
              </a:rPr>
              <a:t>1</a:t>
            </a:r>
            <a:r>
              <a:rPr lang="en-US" altLang="en-US" sz="2100" b="1" i="1" dirty="0">
                <a:latin typeface="Calibri" panose="020F0502020204030204" pitchFamily="34" charset="0"/>
                <a:cs typeface="Calibri" panose="020F0502020204030204" pitchFamily="34" charset="0"/>
              </a:rPr>
              <a:t>. </a:t>
            </a:r>
            <a:r>
              <a:rPr lang="en-US" altLang="en-US" sz="2400" b="1" i="1" dirty="0">
                <a:solidFill>
                  <a:srgbClr val="000099"/>
                </a:solidFill>
                <a:latin typeface="Calibri" panose="020F0502020204030204" pitchFamily="34" charset="0"/>
                <a:cs typeface="Calibri" panose="020F0502020204030204" pitchFamily="34" charset="0"/>
              </a:rPr>
              <a:t>exclusive</a:t>
            </a:r>
            <a:r>
              <a:rPr lang="en-US" altLang="en-US" sz="2400" b="1" i="1" dirty="0">
                <a:latin typeface="Calibri" panose="020F0502020204030204" pitchFamily="34" charset="0"/>
                <a:cs typeface="Calibri" panose="020F0502020204030204" pitchFamily="34" charset="0"/>
              </a:rPr>
              <a:t> (X)</a:t>
            </a:r>
            <a:r>
              <a:rPr lang="en-US" altLang="en-US" sz="2100" b="1" i="1" dirty="0">
                <a:latin typeface="Calibri" panose="020F0502020204030204" pitchFamily="34" charset="0"/>
                <a:cs typeface="Calibri" panose="020F0502020204030204" pitchFamily="34" charset="0"/>
              </a:rPr>
              <a:t> </a:t>
            </a:r>
            <a:r>
              <a:rPr lang="en-US" altLang="en-US" sz="2100" i="1" dirty="0">
                <a:latin typeface="Calibri" panose="020F0502020204030204" pitchFamily="34" charset="0"/>
                <a:cs typeface="Calibri" panose="020F0502020204030204" pitchFamily="34" charset="0"/>
              </a:rPr>
              <a:t>mode</a:t>
            </a:r>
            <a:r>
              <a:rPr lang="en-US" altLang="en-US" sz="2100" dirty="0">
                <a:latin typeface="Calibri" panose="020F0502020204030204" pitchFamily="34" charset="0"/>
                <a:cs typeface="Calibri" panose="020F0502020204030204" pitchFamily="34" charset="0"/>
              </a:rPr>
              <a:t>. </a:t>
            </a:r>
            <a:r>
              <a:rPr lang="en-US" dirty="0"/>
              <a:t>If a transaction </a:t>
            </a:r>
            <a:r>
              <a:rPr lang="en-US" i="1" dirty="0" err="1"/>
              <a:t>T</a:t>
            </a:r>
            <a:r>
              <a:rPr lang="en-US" b="1" baseline="-25000" dirty="0" err="1"/>
              <a:t>i</a:t>
            </a:r>
            <a:r>
              <a:rPr lang="en-US" i="1" dirty="0"/>
              <a:t> </a:t>
            </a:r>
            <a:r>
              <a:rPr lang="en-US" dirty="0"/>
              <a:t>has obtained an </a:t>
            </a:r>
            <a:r>
              <a:rPr lang="en-US" b="1" dirty="0"/>
              <a:t>exclusive-  mode lock </a:t>
            </a:r>
            <a:r>
              <a:rPr lang="en-US" dirty="0"/>
              <a:t>(denoted by X) on item </a:t>
            </a:r>
            <a:r>
              <a:rPr lang="en-US" i="1" dirty="0"/>
              <a:t>Q</a:t>
            </a:r>
            <a:r>
              <a:rPr lang="en-US" dirty="0"/>
              <a:t>, then </a:t>
            </a:r>
            <a:r>
              <a:rPr lang="en-US" b="1" i="1" dirty="0" err="1"/>
              <a:t>T</a:t>
            </a:r>
            <a:r>
              <a:rPr lang="en-US" b="1" i="1" baseline="-25000" dirty="0" err="1"/>
              <a:t>i</a:t>
            </a:r>
            <a:r>
              <a:rPr lang="en-US" b="1" i="1" dirty="0"/>
              <a:t> </a:t>
            </a:r>
            <a:r>
              <a:rPr lang="en-US" b="1" dirty="0"/>
              <a:t>can both </a:t>
            </a:r>
            <a:r>
              <a:rPr lang="en-US" b="1" dirty="0">
                <a:solidFill>
                  <a:srgbClr val="C00000"/>
                </a:solidFill>
              </a:rPr>
              <a:t>read</a:t>
            </a:r>
            <a:r>
              <a:rPr lang="en-US" b="1" dirty="0"/>
              <a:t> and </a:t>
            </a:r>
            <a:r>
              <a:rPr lang="en-US" b="1" dirty="0">
                <a:solidFill>
                  <a:srgbClr val="C00000"/>
                </a:solidFill>
              </a:rPr>
              <a:t>write </a:t>
            </a:r>
            <a:r>
              <a:rPr lang="en-US" b="1" i="1" dirty="0">
                <a:solidFill>
                  <a:srgbClr val="C00000"/>
                </a:solidFill>
              </a:rPr>
              <a:t>Q</a:t>
            </a:r>
            <a:r>
              <a:rPr lang="en-US" b="1" dirty="0">
                <a:solidFill>
                  <a:srgbClr val="C00000"/>
                </a:solidFill>
              </a:rPr>
              <a:t>.</a:t>
            </a:r>
            <a:r>
              <a:rPr lang="en-US" altLang="en-US" sz="2100" b="1" i="1" dirty="0">
                <a:solidFill>
                  <a:srgbClr val="C00000"/>
                </a:solidFill>
                <a:latin typeface="Calibri" panose="020F0502020204030204" pitchFamily="34" charset="0"/>
                <a:cs typeface="Calibri" panose="020F0502020204030204" pitchFamily="34" charset="0"/>
              </a:rPr>
              <a:t>    </a:t>
            </a:r>
          </a:p>
          <a:p>
            <a:pPr>
              <a:lnSpc>
                <a:spcPct val="131000"/>
              </a:lnSpc>
            </a:pPr>
            <a:r>
              <a:rPr lang="en-US" altLang="en-US" sz="2100" dirty="0">
                <a:latin typeface="Calibri" panose="020F0502020204030204" pitchFamily="34" charset="0"/>
                <a:cs typeface="Calibri" panose="020F0502020204030204" pitchFamily="34" charset="0"/>
              </a:rPr>
              <a:t>2</a:t>
            </a:r>
            <a:r>
              <a:rPr lang="en-US" altLang="en-US" sz="2400" i="1" dirty="0">
                <a:latin typeface="Calibri" panose="020F0502020204030204" pitchFamily="34" charset="0"/>
                <a:cs typeface="Calibri" panose="020F0502020204030204" pitchFamily="34" charset="0"/>
              </a:rPr>
              <a:t>.  </a:t>
            </a:r>
            <a:r>
              <a:rPr lang="en-US" altLang="en-US" sz="2400" b="1" i="1" dirty="0">
                <a:solidFill>
                  <a:srgbClr val="000099"/>
                </a:solidFill>
                <a:latin typeface="Calibri" panose="020F0502020204030204" pitchFamily="34" charset="0"/>
                <a:cs typeface="Calibri" panose="020F0502020204030204" pitchFamily="34" charset="0"/>
              </a:rPr>
              <a:t>shared</a:t>
            </a:r>
            <a:r>
              <a:rPr lang="en-US" altLang="en-US" sz="2400" b="1" i="1" dirty="0">
                <a:latin typeface="Calibri" panose="020F0502020204030204" pitchFamily="34" charset="0"/>
                <a:cs typeface="Calibri" panose="020F0502020204030204" pitchFamily="34" charset="0"/>
              </a:rPr>
              <a:t> (S)</a:t>
            </a:r>
            <a:r>
              <a:rPr lang="en-US" altLang="en-US" sz="2400" i="1" dirty="0">
                <a:latin typeface="Calibri" panose="020F0502020204030204" pitchFamily="34" charset="0"/>
                <a:cs typeface="Calibri" panose="020F0502020204030204" pitchFamily="34" charset="0"/>
              </a:rPr>
              <a:t> </a:t>
            </a:r>
            <a:r>
              <a:rPr lang="en-US" altLang="en-US" sz="2100" i="1" dirty="0">
                <a:latin typeface="Calibri" panose="020F0502020204030204" pitchFamily="34" charset="0"/>
                <a:cs typeface="Calibri" panose="020F0502020204030204" pitchFamily="34" charset="0"/>
              </a:rPr>
              <a:t>mode</a:t>
            </a:r>
            <a:r>
              <a:rPr lang="en-US" altLang="en-US" sz="2100" dirty="0">
                <a:latin typeface="Calibri" panose="020F0502020204030204" pitchFamily="34" charset="0"/>
                <a:cs typeface="Calibri" panose="020F0502020204030204" pitchFamily="34" charset="0"/>
              </a:rPr>
              <a:t>. </a:t>
            </a:r>
            <a:r>
              <a:rPr lang="en-US" sz="2100" dirty="0">
                <a:latin typeface="Calibri" panose="020F0502020204030204" pitchFamily="34" charset="0"/>
                <a:cs typeface="Calibri" panose="020F0502020204030204" pitchFamily="34" charset="0"/>
              </a:rPr>
              <a:t>If a transaction </a:t>
            </a:r>
            <a:r>
              <a:rPr lang="en-US" sz="2100" b="1" dirty="0" err="1">
                <a:latin typeface="Calibri" panose="020F0502020204030204" pitchFamily="34" charset="0"/>
                <a:cs typeface="Calibri" panose="020F0502020204030204" pitchFamily="34" charset="0"/>
              </a:rPr>
              <a:t>T</a:t>
            </a:r>
            <a:r>
              <a:rPr lang="en-US" sz="2100" b="1" baseline="-25000" dirty="0" err="1">
                <a:latin typeface="Calibri" panose="020F0502020204030204" pitchFamily="34" charset="0"/>
                <a:cs typeface="Calibri" panose="020F0502020204030204" pitchFamily="34" charset="0"/>
              </a:rPr>
              <a:t>i</a:t>
            </a:r>
            <a:r>
              <a:rPr lang="en-US" sz="2100" dirty="0">
                <a:latin typeface="Calibri" panose="020F0502020204030204" pitchFamily="34" charset="0"/>
                <a:cs typeface="Calibri" panose="020F0502020204030204" pitchFamily="34" charset="0"/>
              </a:rPr>
              <a:t> has obtained a </a:t>
            </a:r>
            <a:r>
              <a:rPr lang="en-US" sz="2100" b="1" dirty="0">
                <a:latin typeface="Calibri" panose="020F0502020204030204" pitchFamily="34" charset="0"/>
                <a:cs typeface="Calibri" panose="020F0502020204030204" pitchFamily="34" charset="0"/>
              </a:rPr>
              <a:t>shared-mode</a:t>
            </a:r>
            <a:r>
              <a:rPr lang="en-US" sz="2100" dirty="0">
                <a:latin typeface="Calibri" panose="020F0502020204030204" pitchFamily="34" charset="0"/>
                <a:cs typeface="Calibri" panose="020F0502020204030204" pitchFamily="34" charset="0"/>
              </a:rPr>
              <a:t> lock (denoted by S) on item Q, then </a:t>
            </a:r>
            <a:r>
              <a:rPr lang="en-US" sz="2100" b="1" dirty="0" err="1">
                <a:latin typeface="Calibri" panose="020F0502020204030204" pitchFamily="34" charset="0"/>
                <a:cs typeface="Calibri" panose="020F0502020204030204" pitchFamily="34" charset="0"/>
              </a:rPr>
              <a:t>T</a:t>
            </a:r>
            <a:r>
              <a:rPr lang="en-US" sz="2100" b="1" baseline="-25000" dirty="0" err="1">
                <a:latin typeface="Calibri" panose="020F0502020204030204" pitchFamily="34" charset="0"/>
                <a:cs typeface="Calibri" panose="020F0502020204030204" pitchFamily="34" charset="0"/>
              </a:rPr>
              <a:t>i</a:t>
            </a:r>
            <a:r>
              <a:rPr lang="en-US" sz="2100" b="1" dirty="0">
                <a:latin typeface="Calibri" panose="020F0502020204030204" pitchFamily="34" charset="0"/>
                <a:cs typeface="Calibri" panose="020F0502020204030204" pitchFamily="34" charset="0"/>
              </a:rPr>
              <a:t> can </a:t>
            </a:r>
            <a:r>
              <a:rPr lang="en-US" sz="2100" b="1" dirty="0">
                <a:solidFill>
                  <a:srgbClr val="C00000"/>
                </a:solidFill>
                <a:latin typeface="Calibri" panose="020F0502020204030204" pitchFamily="34" charset="0"/>
                <a:cs typeface="Calibri" panose="020F0502020204030204" pitchFamily="34" charset="0"/>
              </a:rPr>
              <a:t>read</a:t>
            </a:r>
            <a:r>
              <a:rPr lang="en-US" sz="2100" dirty="0">
                <a:latin typeface="Calibri" panose="020F0502020204030204" pitchFamily="34" charset="0"/>
                <a:cs typeface="Calibri" panose="020F0502020204030204" pitchFamily="34" charset="0"/>
              </a:rPr>
              <a:t>, but </a:t>
            </a:r>
            <a:r>
              <a:rPr lang="en-US" sz="2100" b="1" dirty="0">
                <a:latin typeface="Calibri" panose="020F0502020204030204" pitchFamily="34" charset="0"/>
                <a:cs typeface="Calibri" panose="020F0502020204030204" pitchFamily="34" charset="0"/>
              </a:rPr>
              <a:t>cannot </a:t>
            </a:r>
            <a:r>
              <a:rPr lang="en-US" sz="2100" b="1" dirty="0">
                <a:solidFill>
                  <a:srgbClr val="C00000"/>
                </a:solidFill>
                <a:latin typeface="Calibri" panose="020F0502020204030204" pitchFamily="34" charset="0"/>
                <a:cs typeface="Calibri" panose="020F0502020204030204" pitchFamily="34" charset="0"/>
              </a:rPr>
              <a:t>write, Q</a:t>
            </a:r>
            <a:r>
              <a:rPr lang="en-US" sz="2100" dirty="0">
                <a:solidFill>
                  <a:srgbClr val="C00000"/>
                </a:solidFill>
                <a:latin typeface="Calibri" panose="020F0502020204030204" pitchFamily="34" charset="0"/>
                <a:cs typeface="Calibri" panose="020F0502020204030204" pitchFamily="34" charset="0"/>
              </a:rPr>
              <a:t>.</a:t>
            </a:r>
            <a:endParaRPr lang="en-US" altLang="en-US" sz="2100" dirty="0">
              <a:solidFill>
                <a:srgbClr val="C00000"/>
              </a:solidFill>
              <a:latin typeface="Calibri" panose="020F0502020204030204" pitchFamily="34" charset="0"/>
              <a:cs typeface="Calibri" panose="020F0502020204030204" pitchFamily="34" charset="0"/>
            </a:endParaRPr>
          </a:p>
          <a:p>
            <a:pPr>
              <a:lnSpc>
                <a:spcPct val="114000"/>
              </a:lnSpc>
            </a:pPr>
            <a:r>
              <a:rPr lang="en-US" altLang="en-US" sz="2100" dirty="0">
                <a:latin typeface="Calibri" panose="020F0502020204030204" pitchFamily="34" charset="0"/>
                <a:cs typeface="Calibri" panose="020F0502020204030204" pitchFamily="34" charset="0"/>
              </a:rPr>
              <a:t>Lock requests are </a:t>
            </a:r>
            <a:r>
              <a:rPr lang="en-US" altLang="en-US" sz="2100" b="1" dirty="0">
                <a:latin typeface="Calibri" panose="020F0502020204030204" pitchFamily="34" charset="0"/>
                <a:cs typeface="Calibri" panose="020F0502020204030204" pitchFamily="34" charset="0"/>
              </a:rPr>
              <a:t>made to concurrency-control manager</a:t>
            </a:r>
            <a:r>
              <a:rPr lang="en-US" altLang="en-US" sz="2100" dirty="0">
                <a:latin typeface="Calibri" panose="020F0502020204030204" pitchFamily="34" charset="0"/>
                <a:cs typeface="Calibri" panose="020F0502020204030204" pitchFamily="34" charset="0"/>
              </a:rPr>
              <a:t>. </a:t>
            </a:r>
          </a:p>
          <a:p>
            <a:pPr>
              <a:lnSpc>
                <a:spcPct val="114000"/>
              </a:lnSpc>
            </a:pPr>
            <a:r>
              <a:rPr lang="en-US" altLang="en-US" sz="2100" dirty="0">
                <a:latin typeface="Calibri" panose="020F0502020204030204" pitchFamily="34" charset="0"/>
                <a:cs typeface="Calibri" panose="020F0502020204030204" pitchFamily="34" charset="0"/>
              </a:rPr>
              <a:t>Transaction can proceed only after request is granted.</a:t>
            </a:r>
          </a:p>
        </p:txBody>
      </p:sp>
    </p:spTree>
    <p:extLst>
      <p:ext uri="{BB962C8B-B14F-4D97-AF65-F5344CB8AC3E}">
        <p14:creationId xmlns:p14="http://schemas.microsoft.com/office/powerpoint/2010/main" val="1008547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024467" y="0"/>
            <a:ext cx="10769600" cy="609600"/>
          </a:xfrm>
        </p:spPr>
        <p:txBody>
          <a:bodyPr/>
          <a:lstStyle/>
          <a:p>
            <a:pPr>
              <a:defRPr/>
            </a:pPr>
            <a:r>
              <a:rPr lang="en-US" dirty="0">
                <a:effectLst>
                  <a:outerShdw blurRad="38100" dist="38100" dir="2700000" algn="tl">
                    <a:srgbClr val="C0C0C0"/>
                  </a:outerShdw>
                </a:effectLst>
              </a:rPr>
              <a:t>Lock-Based Protocols (Cont.)</a:t>
            </a:r>
          </a:p>
        </p:txBody>
      </p:sp>
      <p:sp>
        <p:nvSpPr>
          <p:cNvPr id="22531" name="Rectangle 3"/>
          <p:cNvSpPr>
            <a:spLocks noGrp="1" noChangeArrowheads="1"/>
          </p:cNvSpPr>
          <p:nvPr>
            <p:ph type="body" idx="4294967295"/>
          </p:nvPr>
        </p:nvSpPr>
        <p:spPr>
          <a:xfrm>
            <a:off x="1250302" y="609600"/>
            <a:ext cx="9270062" cy="4876800"/>
          </a:xfrm>
        </p:spPr>
        <p:txBody>
          <a:bodyPr/>
          <a:lstStyle/>
          <a:p>
            <a:r>
              <a:rPr lang="en-US" altLang="en-US" b="1" dirty="0">
                <a:solidFill>
                  <a:srgbClr val="000099"/>
                </a:solidFill>
                <a:latin typeface="Calibri" panose="020F0502020204030204" pitchFamily="34" charset="0"/>
                <a:cs typeface="Calibri" panose="020F0502020204030204" pitchFamily="34" charset="0"/>
              </a:rPr>
              <a:t>Lock-compatibility matrix</a:t>
            </a:r>
          </a:p>
          <a:p>
            <a:endParaRPr lang="en-US" altLang="en-US" dirty="0">
              <a:solidFill>
                <a:schemeClr val="tx2"/>
              </a:solidFill>
              <a:latin typeface="Calibri" panose="020F0502020204030204" pitchFamily="34" charset="0"/>
              <a:cs typeface="Calibri" panose="020F0502020204030204" pitchFamily="34" charset="0"/>
            </a:endParaRPr>
          </a:p>
          <a:p>
            <a:endParaRPr lang="en-US" altLang="en-US" dirty="0">
              <a:latin typeface="Calibri" panose="020F0502020204030204" pitchFamily="34" charset="0"/>
              <a:cs typeface="Calibri" panose="020F0502020204030204" pitchFamily="34" charset="0"/>
            </a:endParaRPr>
          </a:p>
          <a:p>
            <a:endParaRPr lang="en-US" altLang="en-US" dirty="0">
              <a:latin typeface="Calibri" panose="020F0502020204030204" pitchFamily="34" charset="0"/>
              <a:cs typeface="Calibri" panose="020F0502020204030204" pitchFamily="34" charset="0"/>
            </a:endParaRPr>
          </a:p>
          <a:p>
            <a:pPr>
              <a:buFont typeface="Monotype Sorts" charset="2"/>
              <a:buNone/>
            </a:pPr>
            <a:endParaRPr lang="en-US" altLang="en-US" dirty="0">
              <a:latin typeface="Calibri" panose="020F0502020204030204" pitchFamily="34" charset="0"/>
              <a:cs typeface="Calibri" panose="020F0502020204030204" pitchFamily="34" charset="0"/>
            </a:endParaRPr>
          </a:p>
          <a:p>
            <a:r>
              <a:rPr lang="en-US" altLang="en-US" dirty="0">
                <a:latin typeface="Calibri" panose="020F0502020204030204" pitchFamily="34" charset="0"/>
                <a:cs typeface="Calibri" panose="020F0502020204030204" pitchFamily="34" charset="0"/>
              </a:rPr>
              <a:t>A transaction may be granted a lock on an item if the requested lock is compatible with locks already held on the item by other transactions</a:t>
            </a:r>
          </a:p>
          <a:p>
            <a:r>
              <a:rPr lang="en-US" altLang="en-US" dirty="0">
                <a:latin typeface="Calibri" panose="020F0502020204030204" pitchFamily="34" charset="0"/>
                <a:cs typeface="Calibri" panose="020F0502020204030204" pitchFamily="34" charset="0"/>
              </a:rPr>
              <a:t>Any number of transactions can hold shared locks on an item, </a:t>
            </a:r>
          </a:p>
          <a:p>
            <a:pPr lvl="1"/>
            <a:r>
              <a:rPr lang="en-US" altLang="en-US" dirty="0">
                <a:latin typeface="Calibri" panose="020F0502020204030204" pitchFamily="34" charset="0"/>
                <a:cs typeface="Calibri" panose="020F0502020204030204" pitchFamily="34" charset="0"/>
              </a:rPr>
              <a:t>but if any transaction holds an exclusive on the item no other transaction may hold any lock on the item.</a:t>
            </a:r>
          </a:p>
          <a:p>
            <a:r>
              <a:rPr lang="en-US" altLang="en-US" dirty="0">
                <a:latin typeface="Calibri" panose="020F0502020204030204" pitchFamily="34" charset="0"/>
                <a:cs typeface="Calibri" panose="020F0502020204030204" pitchFamily="34" charset="0"/>
              </a:rPr>
              <a:t>If a </a:t>
            </a:r>
            <a:r>
              <a:rPr lang="en-US" altLang="en-US" b="1" dirty="0">
                <a:latin typeface="Calibri" panose="020F0502020204030204" pitchFamily="34" charset="0"/>
                <a:cs typeface="Calibri" panose="020F0502020204030204" pitchFamily="34" charset="0"/>
              </a:rPr>
              <a:t>lock cannot be granted</a:t>
            </a:r>
            <a:r>
              <a:rPr lang="en-US" altLang="en-US" dirty="0">
                <a:latin typeface="Calibri" panose="020F0502020204030204" pitchFamily="34" charset="0"/>
                <a:cs typeface="Calibri" panose="020F0502020204030204" pitchFamily="34" charset="0"/>
              </a:rPr>
              <a:t>, the requesting </a:t>
            </a:r>
            <a:r>
              <a:rPr lang="en-US" altLang="en-US" b="1" dirty="0">
                <a:latin typeface="Calibri" panose="020F0502020204030204" pitchFamily="34" charset="0"/>
                <a:cs typeface="Calibri" panose="020F0502020204030204" pitchFamily="34" charset="0"/>
              </a:rPr>
              <a:t>transaction is made to wait </a:t>
            </a:r>
            <a:r>
              <a:rPr lang="en-US" altLang="en-US" dirty="0">
                <a:latin typeface="Calibri" panose="020F0502020204030204" pitchFamily="34" charset="0"/>
                <a:cs typeface="Calibri" panose="020F0502020204030204" pitchFamily="34" charset="0"/>
              </a:rPr>
              <a:t>till all incompatible locks held by other transactions have been released.  The lock is then granted.</a:t>
            </a:r>
          </a:p>
        </p:txBody>
      </p:sp>
      <p:pic>
        <p:nvPicPr>
          <p:cNvPr id="22532" name="Picture 2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51525" y="946150"/>
            <a:ext cx="2368550" cy="1354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3" name="Rectangle 1"/>
          <p:cNvSpPr>
            <a:spLocks noChangeArrowheads="1"/>
          </p:cNvSpPr>
          <p:nvPr/>
        </p:nvSpPr>
        <p:spPr bwMode="auto">
          <a:xfrm>
            <a:off x="906301" y="5079678"/>
            <a:ext cx="9890448" cy="1333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9pPr>
          </a:lstStyle>
          <a:p>
            <a:pPr>
              <a:lnSpc>
                <a:spcPct val="112000"/>
              </a:lnSpc>
              <a:spcBef>
                <a:spcPct val="0"/>
              </a:spcBef>
              <a:buClrTx/>
              <a:buSzTx/>
              <a:buFontTx/>
              <a:buNone/>
            </a:pPr>
            <a:r>
              <a:rPr kumimoji="0" lang="en-US" altLang="en-US" dirty="0">
                <a:latin typeface="Calibri" panose="020F0502020204030204" pitchFamily="34" charset="0"/>
                <a:cs typeface="Calibri" panose="020F0502020204030204" pitchFamily="34" charset="0"/>
              </a:rPr>
              <a:t>Let </a:t>
            </a:r>
            <a:r>
              <a:rPr kumimoji="0" lang="en-US" altLang="en-US" b="1" i="1" dirty="0">
                <a:latin typeface="Calibri" panose="020F0502020204030204" pitchFamily="34" charset="0"/>
                <a:cs typeface="Calibri" panose="020F0502020204030204" pitchFamily="34" charset="0"/>
              </a:rPr>
              <a:t>{T</a:t>
            </a:r>
            <a:r>
              <a:rPr kumimoji="0" lang="en-US" altLang="en-US" b="1" baseline="-25000" dirty="0">
                <a:latin typeface="Calibri" panose="020F0502020204030204" pitchFamily="34" charset="0"/>
                <a:cs typeface="Calibri" panose="020F0502020204030204" pitchFamily="34" charset="0"/>
              </a:rPr>
              <a:t>0</a:t>
            </a:r>
            <a:r>
              <a:rPr kumimoji="0" lang="en-US" altLang="en-US" b="1" dirty="0">
                <a:latin typeface="Calibri" panose="020F0502020204030204" pitchFamily="34" charset="0"/>
                <a:cs typeface="Calibri" panose="020F0502020204030204" pitchFamily="34" charset="0"/>
              </a:rPr>
              <a:t>, </a:t>
            </a:r>
            <a:r>
              <a:rPr kumimoji="0" lang="en-US" altLang="en-US" b="1" i="1" dirty="0">
                <a:latin typeface="Calibri" panose="020F0502020204030204" pitchFamily="34" charset="0"/>
                <a:cs typeface="Calibri" panose="020F0502020204030204" pitchFamily="34" charset="0"/>
              </a:rPr>
              <a:t>T</a:t>
            </a:r>
            <a:r>
              <a:rPr kumimoji="0" lang="en-US" altLang="en-US" b="1" dirty="0">
                <a:latin typeface="Calibri" panose="020F0502020204030204" pitchFamily="34" charset="0"/>
                <a:cs typeface="Calibri" panose="020F0502020204030204" pitchFamily="34" charset="0"/>
              </a:rPr>
              <a:t>1</a:t>
            </a:r>
            <a:r>
              <a:rPr kumimoji="0" lang="en-US" altLang="en-US" b="1" i="1" dirty="0">
                <a:latin typeface="Calibri" panose="020F0502020204030204" pitchFamily="34" charset="0"/>
                <a:cs typeface="Calibri" panose="020F0502020204030204" pitchFamily="34" charset="0"/>
              </a:rPr>
              <a:t>, . . ., </a:t>
            </a:r>
            <a:r>
              <a:rPr kumimoji="0" lang="en-US" altLang="en-US" b="1" i="1" dirty="0" err="1">
                <a:latin typeface="Calibri" panose="020F0502020204030204" pitchFamily="34" charset="0"/>
                <a:cs typeface="Calibri" panose="020F0502020204030204" pitchFamily="34" charset="0"/>
              </a:rPr>
              <a:t>Tn</a:t>
            </a:r>
            <a:r>
              <a:rPr kumimoji="0" lang="en-US" altLang="en-US" b="1" i="1" dirty="0">
                <a:latin typeface="Calibri" panose="020F0502020204030204" pitchFamily="34" charset="0"/>
                <a:cs typeface="Calibri" panose="020F0502020204030204" pitchFamily="34" charset="0"/>
              </a:rPr>
              <a:t>}</a:t>
            </a:r>
            <a:r>
              <a:rPr kumimoji="0" lang="en-US" altLang="en-US" i="1" dirty="0">
                <a:latin typeface="Calibri" panose="020F0502020204030204" pitchFamily="34" charset="0"/>
                <a:cs typeface="Calibri" panose="020F0502020204030204" pitchFamily="34" charset="0"/>
              </a:rPr>
              <a:t> </a:t>
            </a:r>
            <a:r>
              <a:rPr kumimoji="0" lang="en-US" altLang="en-US" dirty="0">
                <a:latin typeface="Calibri" panose="020F0502020204030204" pitchFamily="34" charset="0"/>
                <a:cs typeface="Calibri" panose="020F0502020204030204" pitchFamily="34" charset="0"/>
              </a:rPr>
              <a:t>be a set of transactions participating in a schedule </a:t>
            </a:r>
            <a:r>
              <a:rPr kumimoji="0" lang="en-US" altLang="en-US" i="1" dirty="0">
                <a:latin typeface="Calibri" panose="020F0502020204030204" pitchFamily="34" charset="0"/>
                <a:cs typeface="Calibri" panose="020F0502020204030204" pitchFamily="34" charset="0"/>
              </a:rPr>
              <a:t>S</a:t>
            </a:r>
            <a:r>
              <a:rPr kumimoji="0" lang="en-US" altLang="en-US" dirty="0">
                <a:latin typeface="Calibri" panose="020F0502020204030204" pitchFamily="34" charset="0"/>
                <a:cs typeface="Calibri" panose="020F0502020204030204" pitchFamily="34" charset="0"/>
              </a:rPr>
              <a:t>.  We say that </a:t>
            </a:r>
            <a:r>
              <a:rPr kumimoji="0" lang="en-US" altLang="en-US" i="1" dirty="0" err="1">
                <a:latin typeface="Calibri" panose="020F0502020204030204" pitchFamily="34" charset="0"/>
                <a:cs typeface="Calibri" panose="020F0502020204030204" pitchFamily="34" charset="0"/>
              </a:rPr>
              <a:t>Ti</a:t>
            </a:r>
            <a:r>
              <a:rPr kumimoji="0" lang="en-US" altLang="en-US" i="1" dirty="0">
                <a:latin typeface="Calibri" panose="020F0502020204030204" pitchFamily="34" charset="0"/>
                <a:cs typeface="Calibri" panose="020F0502020204030204" pitchFamily="34" charset="0"/>
              </a:rPr>
              <a:t> </a:t>
            </a:r>
            <a:r>
              <a:rPr kumimoji="0" lang="en-US" altLang="en-US" b="1" dirty="0">
                <a:latin typeface="Calibri" panose="020F0502020204030204" pitchFamily="34" charset="0"/>
                <a:cs typeface="Calibri" panose="020F0502020204030204" pitchFamily="34" charset="0"/>
              </a:rPr>
              <a:t>precedes </a:t>
            </a:r>
            <a:r>
              <a:rPr kumimoji="0" lang="en-US" altLang="en-US" i="1" dirty="0" err="1">
                <a:latin typeface="Calibri" panose="020F0502020204030204" pitchFamily="34" charset="0"/>
                <a:cs typeface="Calibri" panose="020F0502020204030204" pitchFamily="34" charset="0"/>
              </a:rPr>
              <a:t>Tj</a:t>
            </a:r>
            <a:r>
              <a:rPr kumimoji="0" lang="en-US" altLang="en-US" i="1" dirty="0">
                <a:latin typeface="Calibri" panose="020F0502020204030204" pitchFamily="34" charset="0"/>
                <a:cs typeface="Calibri" panose="020F0502020204030204" pitchFamily="34" charset="0"/>
              </a:rPr>
              <a:t> </a:t>
            </a:r>
            <a:r>
              <a:rPr kumimoji="0" lang="en-US" altLang="en-US" dirty="0">
                <a:latin typeface="Calibri" panose="020F0502020204030204" pitchFamily="34" charset="0"/>
                <a:cs typeface="Calibri" panose="020F0502020204030204" pitchFamily="34" charset="0"/>
              </a:rPr>
              <a:t>in </a:t>
            </a:r>
            <a:r>
              <a:rPr kumimoji="0" lang="en-US" altLang="en-US" i="1" dirty="0">
                <a:latin typeface="Calibri" panose="020F0502020204030204" pitchFamily="34" charset="0"/>
                <a:cs typeface="Calibri" panose="020F0502020204030204" pitchFamily="34" charset="0"/>
              </a:rPr>
              <a:t>S</a:t>
            </a:r>
            <a:r>
              <a:rPr kumimoji="0" lang="en-US" altLang="en-US" dirty="0">
                <a:latin typeface="Calibri" panose="020F0502020204030204" pitchFamily="34" charset="0"/>
                <a:cs typeface="Calibri" panose="020F0502020204030204" pitchFamily="34" charset="0"/>
              </a:rPr>
              <a:t>, written </a:t>
            </a:r>
            <a:r>
              <a:rPr kumimoji="0" lang="en-US" altLang="en-US" b="1" i="1" dirty="0" err="1">
                <a:latin typeface="Calibri" panose="020F0502020204030204" pitchFamily="34" charset="0"/>
                <a:cs typeface="Calibri" panose="020F0502020204030204" pitchFamily="34" charset="0"/>
              </a:rPr>
              <a:t>Ti</a:t>
            </a:r>
            <a:r>
              <a:rPr kumimoji="0" lang="en-US" altLang="en-US" b="1" i="1" dirty="0">
                <a:latin typeface="Calibri" panose="020F0502020204030204" pitchFamily="34" charset="0"/>
                <a:cs typeface="Calibri" panose="020F0502020204030204" pitchFamily="34" charset="0"/>
              </a:rPr>
              <a:t> → </a:t>
            </a:r>
            <a:r>
              <a:rPr kumimoji="0" lang="en-US" altLang="en-US" b="1" i="1" dirty="0" err="1">
                <a:latin typeface="Calibri" panose="020F0502020204030204" pitchFamily="34" charset="0"/>
                <a:cs typeface="Calibri" panose="020F0502020204030204" pitchFamily="34" charset="0"/>
              </a:rPr>
              <a:t>Tj</a:t>
            </a:r>
            <a:r>
              <a:rPr kumimoji="0" lang="en-US" altLang="en-US" dirty="0">
                <a:latin typeface="Calibri" panose="020F0502020204030204" pitchFamily="34" charset="0"/>
                <a:cs typeface="Calibri" panose="020F0502020204030204" pitchFamily="34" charset="0"/>
              </a:rPr>
              <a:t>, </a:t>
            </a:r>
            <a:r>
              <a:rPr kumimoji="0" lang="en-US" altLang="en-US" b="1" dirty="0">
                <a:latin typeface="Calibri" panose="020F0502020204030204" pitchFamily="34" charset="0"/>
                <a:cs typeface="Calibri" panose="020F0502020204030204" pitchFamily="34" charset="0"/>
              </a:rPr>
              <a:t>if there exists</a:t>
            </a:r>
            <a:r>
              <a:rPr kumimoji="0" lang="en-US" altLang="en-US" dirty="0">
                <a:latin typeface="Calibri" panose="020F0502020204030204" pitchFamily="34" charset="0"/>
                <a:cs typeface="Calibri" panose="020F0502020204030204" pitchFamily="34" charset="0"/>
              </a:rPr>
              <a:t> a data item </a:t>
            </a:r>
            <a:r>
              <a:rPr kumimoji="0" lang="en-US" altLang="en-US" b="1" i="1" dirty="0">
                <a:latin typeface="Calibri" panose="020F0502020204030204" pitchFamily="34" charset="0"/>
                <a:cs typeface="Calibri" panose="020F0502020204030204" pitchFamily="34" charset="0"/>
              </a:rPr>
              <a:t>Q</a:t>
            </a:r>
            <a:r>
              <a:rPr kumimoji="0" lang="en-US" altLang="en-US" i="1" dirty="0">
                <a:latin typeface="Calibri" panose="020F0502020204030204" pitchFamily="34" charset="0"/>
                <a:cs typeface="Calibri" panose="020F0502020204030204" pitchFamily="34" charset="0"/>
              </a:rPr>
              <a:t> </a:t>
            </a:r>
            <a:r>
              <a:rPr kumimoji="0" lang="en-US" altLang="en-US" dirty="0">
                <a:latin typeface="Calibri" panose="020F0502020204030204" pitchFamily="34" charset="0"/>
                <a:cs typeface="Calibri" panose="020F0502020204030204" pitchFamily="34" charset="0"/>
              </a:rPr>
              <a:t>such that </a:t>
            </a:r>
            <a:r>
              <a:rPr kumimoji="0" lang="en-US" altLang="en-US" b="1" i="1" dirty="0" err="1">
                <a:latin typeface="Calibri" panose="020F0502020204030204" pitchFamily="34" charset="0"/>
                <a:cs typeface="Calibri" panose="020F0502020204030204" pitchFamily="34" charset="0"/>
              </a:rPr>
              <a:t>Ti</a:t>
            </a:r>
            <a:r>
              <a:rPr kumimoji="0" lang="en-US" altLang="en-US" b="1" i="1" dirty="0">
                <a:latin typeface="Calibri" panose="020F0502020204030204" pitchFamily="34" charset="0"/>
                <a:cs typeface="Calibri" panose="020F0502020204030204" pitchFamily="34" charset="0"/>
              </a:rPr>
              <a:t> </a:t>
            </a:r>
            <a:r>
              <a:rPr kumimoji="0" lang="en-US" altLang="en-US" b="1" dirty="0">
                <a:latin typeface="Calibri" panose="020F0502020204030204" pitchFamily="34" charset="0"/>
                <a:cs typeface="Calibri" panose="020F0502020204030204" pitchFamily="34" charset="0"/>
              </a:rPr>
              <a:t>has held lock mode </a:t>
            </a:r>
            <a:r>
              <a:rPr kumimoji="0" lang="en-US" altLang="en-US" b="1" i="1" dirty="0">
                <a:solidFill>
                  <a:srgbClr val="C00000"/>
                </a:solidFill>
                <a:latin typeface="Calibri" panose="020F0502020204030204" pitchFamily="34" charset="0"/>
                <a:cs typeface="Calibri" panose="020F0502020204030204" pitchFamily="34" charset="0"/>
              </a:rPr>
              <a:t>A </a:t>
            </a:r>
            <a:r>
              <a:rPr kumimoji="0" lang="en-US" altLang="en-US" b="1" i="1" dirty="0">
                <a:latin typeface="Calibri" panose="020F0502020204030204" pitchFamily="34" charset="0"/>
                <a:cs typeface="Calibri" panose="020F0502020204030204" pitchFamily="34" charset="0"/>
              </a:rPr>
              <a:t>(S or X) </a:t>
            </a:r>
            <a:r>
              <a:rPr kumimoji="0" lang="en-US" altLang="en-US" b="1" dirty="0">
                <a:latin typeface="Calibri" panose="020F0502020204030204" pitchFamily="34" charset="0"/>
                <a:cs typeface="Calibri" panose="020F0502020204030204" pitchFamily="34" charset="0"/>
              </a:rPr>
              <a:t>on </a:t>
            </a:r>
            <a:r>
              <a:rPr kumimoji="0" lang="en-US" altLang="en-US" b="1" i="1" dirty="0">
                <a:latin typeface="Calibri" panose="020F0502020204030204" pitchFamily="34" charset="0"/>
                <a:cs typeface="Calibri" panose="020F0502020204030204" pitchFamily="34" charset="0"/>
              </a:rPr>
              <a:t>Q</a:t>
            </a:r>
            <a:r>
              <a:rPr kumimoji="0" lang="en-US" altLang="en-US" dirty="0">
                <a:latin typeface="Calibri" panose="020F0502020204030204" pitchFamily="34" charset="0"/>
                <a:cs typeface="Calibri" panose="020F0502020204030204" pitchFamily="34" charset="0"/>
              </a:rPr>
              <a:t>, and </a:t>
            </a:r>
            <a:r>
              <a:rPr kumimoji="0" lang="en-US" altLang="en-US" i="1" dirty="0" err="1">
                <a:solidFill>
                  <a:srgbClr val="FF0000"/>
                </a:solidFill>
                <a:latin typeface="Calibri" panose="020F0502020204030204" pitchFamily="34" charset="0"/>
                <a:cs typeface="Calibri" panose="020F0502020204030204" pitchFamily="34" charset="0"/>
              </a:rPr>
              <a:t>Tj</a:t>
            </a:r>
            <a:r>
              <a:rPr kumimoji="0" lang="en-US" altLang="en-US" i="1" dirty="0">
                <a:solidFill>
                  <a:srgbClr val="FF0000"/>
                </a:solidFill>
                <a:latin typeface="Calibri" panose="020F0502020204030204" pitchFamily="34" charset="0"/>
                <a:cs typeface="Calibri" panose="020F0502020204030204" pitchFamily="34" charset="0"/>
              </a:rPr>
              <a:t> </a:t>
            </a:r>
            <a:r>
              <a:rPr kumimoji="0" lang="en-US" altLang="en-US" dirty="0">
                <a:solidFill>
                  <a:srgbClr val="FF0000"/>
                </a:solidFill>
                <a:latin typeface="Calibri" panose="020F0502020204030204" pitchFamily="34" charset="0"/>
                <a:cs typeface="Calibri" panose="020F0502020204030204" pitchFamily="34" charset="0"/>
              </a:rPr>
              <a:t>has held </a:t>
            </a:r>
            <a:r>
              <a:rPr kumimoji="0" lang="en-US" altLang="en-US" b="1" dirty="0">
                <a:solidFill>
                  <a:srgbClr val="FF0000"/>
                </a:solidFill>
                <a:latin typeface="Calibri" panose="020F0502020204030204" pitchFamily="34" charset="0"/>
                <a:cs typeface="Calibri" panose="020F0502020204030204" pitchFamily="34" charset="0"/>
              </a:rPr>
              <a:t>lock mode </a:t>
            </a:r>
            <a:r>
              <a:rPr kumimoji="0" lang="en-US" altLang="en-US" b="1" i="1" dirty="0">
                <a:solidFill>
                  <a:srgbClr val="FF0000"/>
                </a:solidFill>
                <a:latin typeface="Calibri" panose="020F0502020204030204" pitchFamily="34" charset="0"/>
                <a:cs typeface="Calibri" panose="020F0502020204030204" pitchFamily="34" charset="0"/>
              </a:rPr>
              <a:t>B </a:t>
            </a:r>
            <a:r>
              <a:rPr kumimoji="0" lang="en-US" altLang="en-US" b="1" i="1" dirty="0">
                <a:latin typeface="Calibri" panose="020F0502020204030204" pitchFamily="34" charset="0"/>
                <a:cs typeface="Calibri" panose="020F0502020204030204" pitchFamily="34" charset="0"/>
              </a:rPr>
              <a:t>(S or X) </a:t>
            </a:r>
            <a:r>
              <a:rPr kumimoji="0" lang="en-US" altLang="en-US" dirty="0">
                <a:solidFill>
                  <a:srgbClr val="FF0000"/>
                </a:solidFill>
                <a:latin typeface="Calibri" panose="020F0502020204030204" pitchFamily="34" charset="0"/>
                <a:cs typeface="Calibri" panose="020F0502020204030204" pitchFamily="34" charset="0"/>
              </a:rPr>
              <a:t>on </a:t>
            </a:r>
            <a:r>
              <a:rPr kumimoji="0" lang="en-US" altLang="en-US" i="1" dirty="0">
                <a:solidFill>
                  <a:srgbClr val="FF0000"/>
                </a:solidFill>
                <a:latin typeface="Calibri" panose="020F0502020204030204" pitchFamily="34" charset="0"/>
                <a:cs typeface="Calibri" panose="020F0502020204030204" pitchFamily="34" charset="0"/>
              </a:rPr>
              <a:t>Q </a:t>
            </a:r>
            <a:r>
              <a:rPr kumimoji="0" lang="en-US" altLang="en-US" dirty="0">
                <a:solidFill>
                  <a:srgbClr val="FF0000"/>
                </a:solidFill>
                <a:latin typeface="Calibri" panose="020F0502020204030204" pitchFamily="34" charset="0"/>
                <a:cs typeface="Calibri" panose="020F0502020204030204" pitchFamily="34" charset="0"/>
              </a:rPr>
              <a:t>later</a:t>
            </a:r>
            <a:r>
              <a:rPr kumimoji="0" lang="en-US" altLang="en-US" dirty="0">
                <a:latin typeface="Calibri" panose="020F0502020204030204" pitchFamily="34" charset="0"/>
                <a:cs typeface="Calibri" panose="020F0502020204030204" pitchFamily="34" charset="0"/>
              </a:rPr>
              <a:t>, and </a:t>
            </a:r>
            <a:r>
              <a:rPr kumimoji="0" lang="en-US" altLang="en-US" dirty="0">
                <a:solidFill>
                  <a:srgbClr val="FF0000"/>
                </a:solidFill>
                <a:latin typeface="Calibri" panose="020F0502020204030204" pitchFamily="34" charset="0"/>
                <a:cs typeface="Calibri" panose="020F0502020204030204" pitchFamily="34" charset="0"/>
              </a:rPr>
              <a:t>comp(</a:t>
            </a:r>
            <a:r>
              <a:rPr kumimoji="0" lang="en-US" altLang="en-US" i="1" dirty="0">
                <a:solidFill>
                  <a:srgbClr val="FF0000"/>
                </a:solidFill>
                <a:latin typeface="Calibri" panose="020F0502020204030204" pitchFamily="34" charset="0"/>
                <a:cs typeface="Calibri" panose="020F0502020204030204" pitchFamily="34" charset="0"/>
              </a:rPr>
              <a:t>A,B</a:t>
            </a:r>
            <a:r>
              <a:rPr kumimoji="0" lang="en-US" altLang="en-US" dirty="0">
                <a:solidFill>
                  <a:srgbClr val="FF0000"/>
                </a:solidFill>
                <a:latin typeface="Calibri" panose="020F0502020204030204" pitchFamily="34" charset="0"/>
                <a:cs typeface="Calibri" panose="020F0502020204030204" pitchFamily="34" charset="0"/>
              </a:rPr>
              <a:t>) = false</a:t>
            </a:r>
            <a:r>
              <a:rPr kumimoji="0" lang="en-US" altLang="en-US" dirty="0">
                <a:latin typeface="Calibri" panose="020F0502020204030204" pitchFamily="34" charset="0"/>
                <a:cs typeface="Calibri" panose="020F0502020204030204" pitchFamily="34" charset="0"/>
              </a:rPr>
              <a:t>. </a:t>
            </a:r>
          </a:p>
          <a:p>
            <a:pPr>
              <a:lnSpc>
                <a:spcPct val="112000"/>
              </a:lnSpc>
              <a:spcBef>
                <a:spcPct val="0"/>
              </a:spcBef>
              <a:buClrTx/>
              <a:buSzTx/>
              <a:buFontTx/>
              <a:buNone/>
            </a:pPr>
            <a:r>
              <a:rPr kumimoji="0" lang="en-US" altLang="en-US" dirty="0">
                <a:latin typeface="Calibri" panose="020F0502020204030204" pitchFamily="34" charset="0"/>
                <a:cs typeface="Calibri" panose="020F0502020204030204" pitchFamily="34" charset="0"/>
              </a:rPr>
              <a:t>If </a:t>
            </a:r>
            <a:r>
              <a:rPr kumimoji="0" lang="en-US" altLang="en-US" i="1" dirty="0" err="1">
                <a:latin typeface="Calibri" panose="020F0502020204030204" pitchFamily="34" charset="0"/>
                <a:cs typeface="Calibri" panose="020F0502020204030204" pitchFamily="34" charset="0"/>
              </a:rPr>
              <a:t>Ti</a:t>
            </a:r>
            <a:r>
              <a:rPr kumimoji="0" lang="en-US" altLang="en-US" i="1" dirty="0">
                <a:latin typeface="Calibri" panose="020F0502020204030204" pitchFamily="34" charset="0"/>
                <a:cs typeface="Calibri" panose="020F0502020204030204" pitchFamily="34" charset="0"/>
              </a:rPr>
              <a:t> → </a:t>
            </a:r>
            <a:r>
              <a:rPr kumimoji="0" lang="en-US" altLang="en-US" i="1" dirty="0" err="1">
                <a:latin typeface="Calibri" panose="020F0502020204030204" pitchFamily="34" charset="0"/>
                <a:cs typeface="Calibri" panose="020F0502020204030204" pitchFamily="34" charset="0"/>
              </a:rPr>
              <a:t>Tj</a:t>
            </a:r>
            <a:r>
              <a:rPr kumimoji="0" lang="en-US" altLang="en-US" i="1" dirty="0">
                <a:latin typeface="Calibri" panose="020F0502020204030204" pitchFamily="34" charset="0"/>
                <a:cs typeface="Calibri" panose="020F0502020204030204" pitchFamily="34" charset="0"/>
              </a:rPr>
              <a:t> </a:t>
            </a:r>
            <a:r>
              <a:rPr kumimoji="0" lang="en-US" altLang="en-US" dirty="0">
                <a:latin typeface="Calibri" panose="020F0502020204030204" pitchFamily="34" charset="0"/>
                <a:cs typeface="Calibri" panose="020F0502020204030204" pitchFamily="34" charset="0"/>
              </a:rPr>
              <a:t>, then that precedence </a:t>
            </a:r>
            <a:r>
              <a:rPr kumimoji="0" lang="en-US" altLang="en-US" dirty="0">
                <a:solidFill>
                  <a:srgbClr val="0090E5"/>
                </a:solidFill>
                <a:latin typeface="Calibri" panose="020F0502020204030204" pitchFamily="34" charset="0"/>
                <a:cs typeface="Calibri" panose="020F0502020204030204" pitchFamily="34" charset="0"/>
              </a:rPr>
              <a:t>implies</a:t>
            </a:r>
            <a:r>
              <a:rPr kumimoji="0" lang="en-US" altLang="en-US" dirty="0">
                <a:latin typeface="Calibri" panose="020F0502020204030204" pitchFamily="34" charset="0"/>
                <a:cs typeface="Calibri" panose="020F0502020204030204" pitchFamily="34" charset="0"/>
              </a:rPr>
              <a:t> that in </a:t>
            </a:r>
            <a:r>
              <a:rPr kumimoji="0" lang="en-US" altLang="en-US" dirty="0">
                <a:solidFill>
                  <a:srgbClr val="0090E5"/>
                </a:solidFill>
                <a:latin typeface="Calibri" panose="020F0502020204030204" pitchFamily="34" charset="0"/>
                <a:cs typeface="Calibri" panose="020F0502020204030204" pitchFamily="34" charset="0"/>
              </a:rPr>
              <a:t>any equivalent serial schedule, </a:t>
            </a:r>
            <a:r>
              <a:rPr kumimoji="0" lang="en-US" altLang="en-US" i="1" dirty="0" err="1">
                <a:solidFill>
                  <a:srgbClr val="0090E5"/>
                </a:solidFill>
                <a:latin typeface="Calibri" panose="020F0502020204030204" pitchFamily="34" charset="0"/>
                <a:cs typeface="Calibri" panose="020F0502020204030204" pitchFamily="34" charset="0"/>
              </a:rPr>
              <a:t>Ti</a:t>
            </a:r>
            <a:r>
              <a:rPr kumimoji="0" lang="en-US" altLang="en-US" i="1" dirty="0">
                <a:solidFill>
                  <a:srgbClr val="0090E5"/>
                </a:solidFill>
                <a:latin typeface="Calibri" panose="020F0502020204030204" pitchFamily="34" charset="0"/>
                <a:cs typeface="Calibri" panose="020F0502020204030204" pitchFamily="34" charset="0"/>
              </a:rPr>
              <a:t> </a:t>
            </a:r>
            <a:r>
              <a:rPr lang="en-US" altLang="en-US" dirty="0">
                <a:solidFill>
                  <a:srgbClr val="0090E5"/>
                </a:solidFill>
                <a:latin typeface="Calibri" panose="020F0502020204030204" pitchFamily="34" charset="0"/>
                <a:cs typeface="Calibri" panose="020F0502020204030204" pitchFamily="34" charset="0"/>
              </a:rPr>
              <a:t>must</a:t>
            </a:r>
            <a:r>
              <a:rPr kumimoji="0" lang="en-US" altLang="en-US" dirty="0">
                <a:solidFill>
                  <a:srgbClr val="0090E5"/>
                </a:solidFill>
                <a:latin typeface="Calibri" panose="020F0502020204030204" pitchFamily="34" charset="0"/>
                <a:cs typeface="Calibri" panose="020F0502020204030204" pitchFamily="34" charset="0"/>
              </a:rPr>
              <a:t> appear before </a:t>
            </a:r>
            <a:r>
              <a:rPr kumimoji="0" lang="en-US" altLang="en-US" i="1" dirty="0" err="1">
                <a:solidFill>
                  <a:srgbClr val="0090E5"/>
                </a:solidFill>
                <a:latin typeface="Calibri" panose="020F0502020204030204" pitchFamily="34" charset="0"/>
                <a:cs typeface="Calibri" panose="020F0502020204030204" pitchFamily="34" charset="0"/>
              </a:rPr>
              <a:t>Tj</a:t>
            </a:r>
            <a:r>
              <a:rPr kumimoji="0" lang="en-US" altLang="en-US" i="1" dirty="0">
                <a:solidFill>
                  <a:srgbClr val="0090E5"/>
                </a:solidFill>
                <a:latin typeface="Calibri" panose="020F0502020204030204" pitchFamily="34" charset="0"/>
                <a:cs typeface="Calibri" panose="020F0502020204030204" pitchFamily="34" charset="0"/>
              </a:rPr>
              <a:t> </a:t>
            </a:r>
            <a:r>
              <a:rPr kumimoji="0" lang="en-US" altLang="en-US"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7996307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3"/>
          <p:cNvSpPr>
            <a:spLocks noGrp="1" noChangeArrowheads="1"/>
          </p:cNvSpPr>
          <p:nvPr>
            <p:ph type="body" idx="4294967295"/>
          </p:nvPr>
        </p:nvSpPr>
        <p:spPr>
          <a:xfrm>
            <a:off x="2011362" y="617538"/>
            <a:ext cx="8569551" cy="4876800"/>
          </a:xfrm>
        </p:spPr>
        <p:txBody>
          <a:bodyPr/>
          <a:lstStyle/>
          <a:p>
            <a:r>
              <a:rPr lang="en-US" altLang="en-US" dirty="0">
                <a:latin typeface="Calibri" panose="020F0502020204030204" pitchFamily="34" charset="0"/>
                <a:cs typeface="Calibri" panose="020F0502020204030204" pitchFamily="34" charset="0"/>
              </a:rPr>
              <a:t>Example of a transaction performing locking (</a:t>
            </a:r>
            <a:r>
              <a:rPr lang="en-US" altLang="en-US" dirty="0">
                <a:solidFill>
                  <a:srgbClr val="FF0000"/>
                </a:solidFill>
                <a:latin typeface="Calibri" panose="020F0502020204030204" pitchFamily="34" charset="0"/>
                <a:cs typeface="Calibri" panose="020F0502020204030204" pitchFamily="34" charset="0"/>
              </a:rPr>
              <a:t>serially (T</a:t>
            </a:r>
            <a:r>
              <a:rPr lang="en-US" altLang="en-US" baseline="-25000" dirty="0">
                <a:solidFill>
                  <a:srgbClr val="FF0000"/>
                </a:solidFill>
                <a:latin typeface="Calibri" panose="020F0502020204030204" pitchFamily="34" charset="0"/>
                <a:cs typeface="Calibri" panose="020F0502020204030204" pitchFamily="34" charset="0"/>
              </a:rPr>
              <a:t>1</a:t>
            </a:r>
            <a:r>
              <a:rPr lang="en-US" altLang="en-US" dirty="0">
                <a:solidFill>
                  <a:srgbClr val="FF0000"/>
                </a:solidFill>
                <a:latin typeface="Calibri" panose="020F0502020204030204" pitchFamily="34" charset="0"/>
                <a:cs typeface="Calibri" panose="020F0502020204030204" pitchFamily="34" charset="0"/>
              </a:rPr>
              <a:t>, T</a:t>
            </a:r>
            <a:r>
              <a:rPr lang="en-US" altLang="en-US" baseline="-25000" dirty="0">
                <a:solidFill>
                  <a:srgbClr val="FF0000"/>
                </a:solidFill>
                <a:latin typeface="Calibri" panose="020F0502020204030204" pitchFamily="34" charset="0"/>
                <a:cs typeface="Calibri" panose="020F0502020204030204" pitchFamily="34" charset="0"/>
              </a:rPr>
              <a:t>2</a:t>
            </a:r>
            <a:r>
              <a:rPr lang="en-US" altLang="en-US" dirty="0">
                <a:solidFill>
                  <a:srgbClr val="FF0000"/>
                </a:solidFill>
                <a:latin typeface="Calibri" panose="020F0502020204030204" pitchFamily="34" charset="0"/>
                <a:cs typeface="Calibri" panose="020F0502020204030204" pitchFamily="34" charset="0"/>
              </a:rPr>
              <a:t>)  OR (T</a:t>
            </a:r>
            <a:r>
              <a:rPr lang="en-US" altLang="en-US" baseline="-25000" dirty="0">
                <a:solidFill>
                  <a:srgbClr val="FF0000"/>
                </a:solidFill>
                <a:latin typeface="Calibri" panose="020F0502020204030204" pitchFamily="34" charset="0"/>
                <a:cs typeface="Calibri" panose="020F0502020204030204" pitchFamily="34" charset="0"/>
              </a:rPr>
              <a:t>2</a:t>
            </a:r>
            <a:r>
              <a:rPr lang="en-US" altLang="en-US" dirty="0">
                <a:solidFill>
                  <a:srgbClr val="FF0000"/>
                </a:solidFill>
                <a:latin typeface="Calibri" panose="020F0502020204030204" pitchFamily="34" charset="0"/>
                <a:cs typeface="Calibri" panose="020F0502020204030204" pitchFamily="34" charset="0"/>
              </a:rPr>
              <a:t>,T</a:t>
            </a:r>
            <a:r>
              <a:rPr lang="en-US" altLang="en-US" baseline="-25000" dirty="0">
                <a:solidFill>
                  <a:srgbClr val="FF0000"/>
                </a:solidFill>
                <a:latin typeface="Calibri" panose="020F0502020204030204" pitchFamily="34" charset="0"/>
                <a:cs typeface="Calibri" panose="020F0502020204030204" pitchFamily="34" charset="0"/>
              </a:rPr>
              <a:t>1 </a:t>
            </a:r>
            <a:r>
              <a:rPr lang="en-US" altLang="en-US" dirty="0">
                <a:solidFill>
                  <a:srgbClr val="FF0000"/>
                </a:solidFill>
                <a:latin typeface="Calibri" panose="020F0502020204030204" pitchFamily="34" charset="0"/>
                <a:cs typeface="Calibri" panose="020F0502020204030204" pitchFamily="34" charset="0"/>
              </a:rPr>
              <a:t>)</a:t>
            </a:r>
            <a:r>
              <a:rPr lang="en-US" altLang="en-US" dirty="0">
                <a:latin typeface="Calibri" panose="020F0502020204030204" pitchFamily="34" charset="0"/>
                <a:cs typeface="Calibri" panose="020F0502020204030204" pitchFamily="34" charset="0"/>
              </a:rPr>
              <a:t>) :</a:t>
            </a:r>
          </a:p>
          <a:p>
            <a:pPr>
              <a:buFont typeface="Monotype Sorts" charset="2"/>
              <a:buNone/>
            </a:pPr>
            <a:r>
              <a:rPr lang="en-US" altLang="en-US" dirty="0">
                <a:latin typeface="Calibri" panose="020F0502020204030204" pitchFamily="34" charset="0"/>
                <a:cs typeface="Calibri" panose="020F0502020204030204" pitchFamily="34" charset="0"/>
              </a:rPr>
              <a:t>                					</a:t>
            </a:r>
            <a:r>
              <a:rPr lang="en-US" altLang="en-US" sz="2000" b="1" dirty="0">
                <a:latin typeface="Calibri" panose="020F0502020204030204" pitchFamily="34" charset="0"/>
                <a:cs typeface="Calibri" panose="020F0502020204030204" pitchFamily="34" charset="0"/>
              </a:rPr>
              <a:t>  </a:t>
            </a:r>
            <a:r>
              <a:rPr lang="en-US" altLang="en-US" sz="2000" b="1" i="1" dirty="0">
                <a:latin typeface="Calibri" panose="020F0502020204030204" pitchFamily="34" charset="0"/>
                <a:cs typeface="Calibri" panose="020F0502020204030204" pitchFamily="34" charset="0"/>
              </a:rPr>
              <a:t>T</a:t>
            </a:r>
            <a:r>
              <a:rPr lang="en-US" altLang="en-US" sz="2000" b="1" i="1" baseline="-25000" dirty="0">
                <a:latin typeface="Calibri" panose="020F0502020204030204" pitchFamily="34" charset="0"/>
                <a:cs typeface="Calibri" panose="020F0502020204030204" pitchFamily="34" charset="0"/>
              </a:rPr>
              <a:t>2</a:t>
            </a:r>
            <a:r>
              <a:rPr lang="en-US" altLang="en-US" sz="2000" b="1" dirty="0">
                <a:latin typeface="Calibri" panose="020F0502020204030204" pitchFamily="34" charset="0"/>
                <a:cs typeface="Calibri" panose="020F0502020204030204" pitchFamily="34" charset="0"/>
              </a:rPr>
              <a:t>: </a:t>
            </a:r>
            <a:r>
              <a:rPr lang="en-US" altLang="en-US" b="1" dirty="0">
                <a:latin typeface="Calibri" panose="020F0502020204030204" pitchFamily="34" charset="0"/>
                <a:cs typeface="Calibri" panose="020F0502020204030204" pitchFamily="34" charset="0"/>
              </a:rPr>
              <a:t>lock-S</a:t>
            </a:r>
            <a:r>
              <a:rPr lang="en-US" altLang="en-US" i="1" dirty="0">
                <a:latin typeface="Calibri" panose="020F0502020204030204" pitchFamily="34" charset="0"/>
                <a:cs typeface="Calibri" panose="020F0502020204030204" pitchFamily="34" charset="0"/>
              </a:rPr>
              <a:t>(A)</a:t>
            </a:r>
            <a:r>
              <a:rPr lang="en-US" altLang="en-US" dirty="0">
                <a:latin typeface="Calibri" panose="020F0502020204030204" pitchFamily="34" charset="0"/>
                <a:cs typeface="Calibri" panose="020F0502020204030204" pitchFamily="34" charset="0"/>
              </a:rPr>
              <a:t>;</a:t>
            </a:r>
          </a:p>
          <a:p>
            <a:pPr>
              <a:buFont typeface="Monotype Sorts" charset="2"/>
              <a:buNone/>
            </a:pPr>
            <a:r>
              <a:rPr lang="en-US" altLang="en-US" b="1" dirty="0">
                <a:solidFill>
                  <a:srgbClr val="FF0000"/>
                </a:solidFill>
                <a:latin typeface="Calibri" panose="020F0502020204030204" pitchFamily="34" charset="0"/>
                <a:cs typeface="Calibri" panose="020F0502020204030204" pitchFamily="34" charset="0"/>
              </a:rPr>
              <a:t>                           				  read </a:t>
            </a:r>
            <a:r>
              <a:rPr lang="en-US" altLang="en-US" i="1" dirty="0">
                <a:solidFill>
                  <a:srgbClr val="FF0000"/>
                </a:solidFill>
                <a:latin typeface="Calibri" panose="020F0502020204030204" pitchFamily="34" charset="0"/>
                <a:cs typeface="Calibri" panose="020F0502020204030204" pitchFamily="34" charset="0"/>
              </a:rPr>
              <a:t>(A)</a:t>
            </a:r>
            <a:r>
              <a:rPr lang="en-US" altLang="en-US" dirty="0">
                <a:solidFill>
                  <a:srgbClr val="FF0000"/>
                </a:solidFill>
                <a:latin typeface="Calibri" panose="020F0502020204030204" pitchFamily="34" charset="0"/>
                <a:cs typeface="Calibri" panose="020F0502020204030204" pitchFamily="34" charset="0"/>
              </a:rPr>
              <a:t>;</a:t>
            </a:r>
          </a:p>
          <a:p>
            <a:pPr>
              <a:buFont typeface="Monotype Sorts" charset="2"/>
              <a:buNone/>
            </a:pPr>
            <a:r>
              <a:rPr lang="en-US" altLang="en-US" b="1" dirty="0">
                <a:latin typeface="Calibri" panose="020F0502020204030204" pitchFamily="34" charset="0"/>
                <a:cs typeface="Calibri" panose="020F0502020204030204" pitchFamily="34" charset="0"/>
              </a:rPr>
              <a:t>                         				  unlock</a:t>
            </a:r>
            <a:r>
              <a:rPr lang="en-US" altLang="en-US" i="1" dirty="0">
                <a:latin typeface="Calibri" panose="020F0502020204030204" pitchFamily="34" charset="0"/>
                <a:cs typeface="Calibri" panose="020F0502020204030204" pitchFamily="34" charset="0"/>
              </a:rPr>
              <a:t>(A)</a:t>
            </a:r>
            <a:r>
              <a:rPr lang="en-US" altLang="en-US" dirty="0">
                <a:latin typeface="Calibri" panose="020F0502020204030204" pitchFamily="34" charset="0"/>
                <a:cs typeface="Calibri" panose="020F0502020204030204" pitchFamily="34" charset="0"/>
              </a:rPr>
              <a:t>;</a:t>
            </a:r>
          </a:p>
          <a:p>
            <a:pPr>
              <a:buFont typeface="Monotype Sorts" charset="2"/>
              <a:buNone/>
            </a:pPr>
            <a:r>
              <a:rPr lang="en-US" altLang="en-US" b="1" dirty="0">
                <a:latin typeface="Calibri" panose="020F0502020204030204" pitchFamily="34" charset="0"/>
                <a:cs typeface="Calibri" panose="020F0502020204030204" pitchFamily="34" charset="0"/>
              </a:rPr>
              <a:t>                            				  lock-S</a:t>
            </a:r>
            <a:r>
              <a:rPr lang="en-US" altLang="en-US" i="1" dirty="0">
                <a:latin typeface="Calibri" panose="020F0502020204030204" pitchFamily="34" charset="0"/>
                <a:cs typeface="Calibri" panose="020F0502020204030204" pitchFamily="34" charset="0"/>
              </a:rPr>
              <a:t>(B)</a:t>
            </a:r>
            <a:r>
              <a:rPr lang="en-US" altLang="en-US" dirty="0">
                <a:latin typeface="Calibri" panose="020F0502020204030204" pitchFamily="34" charset="0"/>
                <a:cs typeface="Calibri" panose="020F0502020204030204" pitchFamily="34" charset="0"/>
              </a:rPr>
              <a:t>;</a:t>
            </a:r>
          </a:p>
          <a:p>
            <a:pPr>
              <a:buFont typeface="Monotype Sorts" charset="2"/>
              <a:buNone/>
            </a:pPr>
            <a:r>
              <a:rPr lang="en-US" altLang="en-US" b="1" dirty="0">
                <a:latin typeface="Calibri" panose="020F0502020204030204" pitchFamily="34" charset="0"/>
                <a:cs typeface="Calibri" panose="020F0502020204030204" pitchFamily="34" charset="0"/>
              </a:rPr>
              <a:t>                          				  </a:t>
            </a:r>
            <a:r>
              <a:rPr lang="en-US" altLang="en-US" b="1" dirty="0">
                <a:solidFill>
                  <a:srgbClr val="FF0000"/>
                </a:solidFill>
                <a:latin typeface="Calibri" panose="020F0502020204030204" pitchFamily="34" charset="0"/>
                <a:cs typeface="Calibri" panose="020F0502020204030204" pitchFamily="34" charset="0"/>
              </a:rPr>
              <a:t>read </a:t>
            </a:r>
            <a:r>
              <a:rPr lang="en-US" altLang="en-US" i="1" dirty="0">
                <a:solidFill>
                  <a:srgbClr val="FF0000"/>
                </a:solidFill>
                <a:latin typeface="Calibri" panose="020F0502020204030204" pitchFamily="34" charset="0"/>
                <a:cs typeface="Calibri" panose="020F0502020204030204" pitchFamily="34" charset="0"/>
              </a:rPr>
              <a:t>(B)</a:t>
            </a:r>
            <a:r>
              <a:rPr lang="en-US" altLang="en-US" dirty="0">
                <a:solidFill>
                  <a:srgbClr val="FF0000"/>
                </a:solidFill>
                <a:latin typeface="Calibri" panose="020F0502020204030204" pitchFamily="34" charset="0"/>
                <a:cs typeface="Calibri" panose="020F0502020204030204" pitchFamily="34" charset="0"/>
              </a:rPr>
              <a:t>;</a:t>
            </a:r>
          </a:p>
          <a:p>
            <a:pPr>
              <a:buFont typeface="Monotype Sorts" charset="2"/>
              <a:buNone/>
            </a:pPr>
            <a:r>
              <a:rPr lang="en-US" altLang="en-US" b="1" dirty="0">
                <a:latin typeface="Calibri" panose="020F0502020204030204" pitchFamily="34" charset="0"/>
                <a:cs typeface="Calibri" panose="020F0502020204030204" pitchFamily="34" charset="0"/>
              </a:rPr>
              <a:t>                            				  unlock</a:t>
            </a:r>
            <a:r>
              <a:rPr lang="en-US" altLang="en-US" i="1" dirty="0">
                <a:latin typeface="Calibri" panose="020F0502020204030204" pitchFamily="34" charset="0"/>
                <a:cs typeface="Calibri" panose="020F0502020204030204" pitchFamily="34" charset="0"/>
              </a:rPr>
              <a:t>(B)</a:t>
            </a:r>
            <a:r>
              <a:rPr lang="en-US" altLang="en-US" dirty="0">
                <a:latin typeface="Calibri" panose="020F0502020204030204" pitchFamily="34" charset="0"/>
                <a:cs typeface="Calibri" panose="020F0502020204030204" pitchFamily="34" charset="0"/>
              </a:rPr>
              <a:t>;</a:t>
            </a:r>
          </a:p>
          <a:p>
            <a:pPr>
              <a:buFont typeface="Monotype Sorts" charset="2"/>
              <a:buNone/>
            </a:pPr>
            <a:r>
              <a:rPr lang="en-US" altLang="en-US" b="1" dirty="0">
                <a:solidFill>
                  <a:srgbClr val="FF0000"/>
                </a:solidFill>
                <a:latin typeface="Calibri" panose="020F0502020204030204" pitchFamily="34" charset="0"/>
                <a:cs typeface="Calibri" panose="020F0502020204030204" pitchFamily="34" charset="0"/>
              </a:rPr>
              <a:t>                             				  display</a:t>
            </a:r>
            <a:r>
              <a:rPr lang="en-US" altLang="en-US" i="1" dirty="0">
                <a:solidFill>
                  <a:srgbClr val="FF0000"/>
                </a:solidFill>
                <a:latin typeface="Calibri" panose="020F0502020204030204" pitchFamily="34" charset="0"/>
                <a:cs typeface="Calibri" panose="020F0502020204030204" pitchFamily="34" charset="0"/>
              </a:rPr>
              <a:t>(A+B)</a:t>
            </a:r>
          </a:p>
          <a:p>
            <a:r>
              <a:rPr lang="en-US" altLang="en-US" dirty="0">
                <a:latin typeface="Calibri" panose="020F0502020204030204" pitchFamily="34" charset="0"/>
                <a:cs typeface="Calibri" panose="020F0502020204030204" pitchFamily="34" charset="0"/>
              </a:rPr>
              <a:t>If  the transactions are executed serially, either in the order T1, T2 or the</a:t>
            </a:r>
          </a:p>
          <a:p>
            <a:r>
              <a:rPr lang="en-US" altLang="en-US" dirty="0">
                <a:latin typeface="Calibri" panose="020F0502020204030204" pitchFamily="34" charset="0"/>
                <a:cs typeface="Calibri" panose="020F0502020204030204" pitchFamily="34" charset="0"/>
              </a:rPr>
              <a:t>order T2, T1, then transaction </a:t>
            </a:r>
            <a:r>
              <a:rPr lang="en-US" altLang="en-US" dirty="0">
                <a:solidFill>
                  <a:srgbClr val="C00000"/>
                </a:solidFill>
                <a:latin typeface="Calibri" panose="020F0502020204030204" pitchFamily="34" charset="0"/>
                <a:cs typeface="Calibri" panose="020F0502020204030204" pitchFamily="34" charset="0"/>
              </a:rPr>
              <a:t>T2 will display the </a:t>
            </a:r>
            <a:r>
              <a:rPr lang="en-US" altLang="en-US" b="1" dirty="0">
                <a:solidFill>
                  <a:srgbClr val="C00000"/>
                </a:solidFill>
                <a:latin typeface="Calibri" panose="020F0502020204030204" pitchFamily="34" charset="0"/>
                <a:cs typeface="Calibri" panose="020F0502020204030204" pitchFamily="34" charset="0"/>
              </a:rPr>
              <a:t>value $300</a:t>
            </a:r>
            <a:r>
              <a:rPr lang="en-US" altLang="en-US" dirty="0">
                <a:latin typeface="Calibri" panose="020F0502020204030204" pitchFamily="34" charset="0"/>
                <a:cs typeface="Calibri" panose="020F0502020204030204" pitchFamily="34" charset="0"/>
              </a:rPr>
              <a:t>. </a:t>
            </a:r>
            <a:r>
              <a:rPr lang="en-US" altLang="en-US" dirty="0">
                <a:solidFill>
                  <a:srgbClr val="FF0000"/>
                </a:solidFill>
                <a:latin typeface="Calibri" panose="020F0502020204030204" pitchFamily="34" charset="0"/>
                <a:cs typeface="Calibri" panose="020F0502020204030204" pitchFamily="34" charset="0"/>
              </a:rPr>
              <a:t>No Loss of Consistency.</a:t>
            </a:r>
          </a:p>
          <a:p>
            <a:r>
              <a:rPr lang="en-US" altLang="en-US" b="1" dirty="0">
                <a:latin typeface="Calibri" panose="020F0502020204030204" pitchFamily="34" charset="0"/>
                <a:cs typeface="Calibri" panose="020F0502020204030204" pitchFamily="34" charset="0"/>
              </a:rPr>
              <a:t>If</a:t>
            </a:r>
            <a:r>
              <a:rPr lang="en-US" altLang="en-US" dirty="0">
                <a:latin typeface="Calibri" panose="020F0502020204030204" pitchFamily="34" charset="0"/>
                <a:cs typeface="Calibri" panose="020F0502020204030204" pitchFamily="34" charset="0"/>
              </a:rPr>
              <a:t>, however, these </a:t>
            </a:r>
            <a:r>
              <a:rPr lang="en-US" altLang="en-US" dirty="0">
                <a:solidFill>
                  <a:srgbClr val="FF0000"/>
                </a:solidFill>
                <a:latin typeface="Calibri" panose="020F0502020204030204" pitchFamily="34" charset="0"/>
                <a:cs typeface="Calibri" panose="020F0502020204030204" pitchFamily="34" charset="0"/>
              </a:rPr>
              <a:t>transactions are executed concurrently</a:t>
            </a:r>
            <a:r>
              <a:rPr lang="en-US" altLang="en-US" dirty="0">
                <a:latin typeface="Calibri" panose="020F0502020204030204" pitchFamily="34" charset="0"/>
                <a:cs typeface="Calibri" panose="020F0502020204030204" pitchFamily="34" charset="0"/>
              </a:rPr>
              <a:t>, (see schedule 1 next slide) then in this case, transaction T2 displays $250, which is incorrect. The reason for this mistake is that the transaction </a:t>
            </a:r>
            <a:r>
              <a:rPr lang="en-US" altLang="en-US" dirty="0">
                <a:solidFill>
                  <a:srgbClr val="FF0000"/>
                </a:solidFill>
                <a:latin typeface="Calibri" panose="020F0502020204030204" pitchFamily="34" charset="0"/>
                <a:cs typeface="Calibri" panose="020F0502020204030204" pitchFamily="34" charset="0"/>
              </a:rPr>
              <a:t>T1 unlocked data item B too early</a:t>
            </a:r>
            <a:r>
              <a:rPr lang="en-US" altLang="en-US" dirty="0">
                <a:latin typeface="Calibri" panose="020F0502020204030204" pitchFamily="34" charset="0"/>
                <a:cs typeface="Calibri" panose="020F0502020204030204" pitchFamily="34" charset="0"/>
              </a:rPr>
              <a:t>, as a result of which T2 saw an inconsistent state.</a:t>
            </a:r>
          </a:p>
          <a:p>
            <a:r>
              <a:rPr lang="en-US" altLang="en-US" dirty="0">
                <a:latin typeface="Calibri" panose="020F0502020204030204" pitchFamily="34" charset="0"/>
                <a:cs typeface="Calibri" panose="020F0502020204030204" pitchFamily="34" charset="0"/>
              </a:rPr>
              <a:t> if </a:t>
            </a:r>
            <a:r>
              <a:rPr lang="en-US" altLang="en-US" i="1" dirty="0">
                <a:latin typeface="Calibri" panose="020F0502020204030204" pitchFamily="34" charset="0"/>
                <a:cs typeface="Calibri" panose="020F0502020204030204" pitchFamily="34" charset="0"/>
              </a:rPr>
              <a:t>A</a:t>
            </a:r>
            <a:r>
              <a:rPr lang="en-US" altLang="en-US" dirty="0">
                <a:latin typeface="Calibri" panose="020F0502020204030204" pitchFamily="34" charset="0"/>
                <a:cs typeface="Calibri" panose="020F0502020204030204" pitchFamily="34" charset="0"/>
              </a:rPr>
              <a:t> and </a:t>
            </a:r>
            <a:r>
              <a:rPr lang="en-US" altLang="en-US" i="1" dirty="0">
                <a:latin typeface="Calibri" panose="020F0502020204030204" pitchFamily="34" charset="0"/>
                <a:cs typeface="Calibri" panose="020F0502020204030204" pitchFamily="34" charset="0"/>
              </a:rPr>
              <a:t>B</a:t>
            </a:r>
            <a:r>
              <a:rPr lang="en-US" altLang="en-US" dirty="0">
                <a:latin typeface="Calibri" panose="020F0502020204030204" pitchFamily="34" charset="0"/>
                <a:cs typeface="Calibri" panose="020F0502020204030204" pitchFamily="34" charset="0"/>
              </a:rPr>
              <a:t> get updated in-between the read of </a:t>
            </a:r>
            <a:r>
              <a:rPr lang="en-US" altLang="en-US" i="1" dirty="0">
                <a:latin typeface="Calibri" panose="020F0502020204030204" pitchFamily="34" charset="0"/>
                <a:cs typeface="Calibri" panose="020F0502020204030204" pitchFamily="34" charset="0"/>
              </a:rPr>
              <a:t>A</a:t>
            </a:r>
            <a:r>
              <a:rPr lang="en-US" altLang="en-US" dirty="0">
                <a:latin typeface="Calibri" panose="020F0502020204030204" pitchFamily="34" charset="0"/>
                <a:cs typeface="Calibri" panose="020F0502020204030204" pitchFamily="34" charset="0"/>
              </a:rPr>
              <a:t> and </a:t>
            </a:r>
            <a:r>
              <a:rPr lang="en-US" altLang="en-US" i="1" dirty="0">
                <a:latin typeface="Calibri" panose="020F0502020204030204" pitchFamily="34" charset="0"/>
                <a:cs typeface="Calibri" panose="020F0502020204030204" pitchFamily="34" charset="0"/>
              </a:rPr>
              <a:t>B</a:t>
            </a:r>
            <a:r>
              <a:rPr lang="en-US" altLang="en-US" dirty="0">
                <a:latin typeface="Calibri" panose="020F0502020204030204" pitchFamily="34" charset="0"/>
                <a:cs typeface="Calibri" panose="020F0502020204030204" pitchFamily="34" charset="0"/>
              </a:rPr>
              <a:t>, the displayed sum would be wrong.</a:t>
            </a:r>
          </a:p>
        </p:txBody>
      </p:sp>
      <p:pic>
        <p:nvPicPr>
          <p:cNvPr id="24579"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16289" y="953636"/>
            <a:ext cx="1787525" cy="27823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242"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Lock-Based Protocols (Cont.)</a:t>
            </a:r>
          </a:p>
        </p:txBody>
      </p:sp>
      <p:sp>
        <p:nvSpPr>
          <p:cNvPr id="2" name="Rectangle 1"/>
          <p:cNvSpPr/>
          <p:nvPr/>
        </p:nvSpPr>
        <p:spPr>
          <a:xfrm>
            <a:off x="8558218" y="953636"/>
            <a:ext cx="2456122" cy="369332"/>
          </a:xfrm>
          <a:prstGeom prst="rect">
            <a:avLst/>
          </a:prstGeom>
        </p:spPr>
        <p:txBody>
          <a:bodyPr wrap="none">
            <a:spAutoFit/>
          </a:bodyPr>
          <a:lstStyle/>
          <a:p>
            <a:r>
              <a:rPr lang="en-US" altLang="en-US" b="1" dirty="0">
                <a:latin typeface="Calibri" panose="020F0502020204030204" pitchFamily="34" charset="0"/>
                <a:cs typeface="Calibri" panose="020F0502020204030204" pitchFamily="34" charset="0"/>
              </a:rPr>
              <a:t>Assume A=100 &amp; B=200</a:t>
            </a:r>
            <a:endParaRPr lang="en-US" dirty="0"/>
          </a:p>
        </p:txBody>
      </p:sp>
    </p:spTree>
    <p:extLst>
      <p:ext uri="{BB962C8B-B14F-4D97-AF65-F5344CB8AC3E}">
        <p14:creationId xmlns:p14="http://schemas.microsoft.com/office/powerpoint/2010/main" val="174013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ea typeface="ＭＳ Ｐゴシック" charset="0"/>
              </a:rPr>
              <a:t>Schedule 1-Concurent</a:t>
            </a:r>
          </a:p>
        </p:txBody>
      </p:sp>
      <p:sp>
        <p:nvSpPr>
          <p:cNvPr id="26627" name="Rectangle 2"/>
          <p:cNvSpPr>
            <a:spLocks noChangeArrowheads="1"/>
          </p:cNvSpPr>
          <p:nvPr/>
        </p:nvSpPr>
        <p:spPr bwMode="auto">
          <a:xfrm>
            <a:off x="2119313" y="801688"/>
            <a:ext cx="789781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r>
              <a:rPr kumimoji="0" lang="en-US" altLang="en-US"/>
              <a:t>If, however, these transactions are executed concurrently, then schedule 1</a:t>
            </a:r>
          </a:p>
        </p:txBody>
      </p:sp>
      <p:pic>
        <p:nvPicPr>
          <p:cNvPr id="26628" name="Picture 3" descr="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1475" y="1235076"/>
            <a:ext cx="6788150" cy="526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29" name="Rectangle 3"/>
          <p:cNvSpPr>
            <a:spLocks noChangeArrowheads="1"/>
          </p:cNvSpPr>
          <p:nvPr/>
        </p:nvSpPr>
        <p:spPr bwMode="auto">
          <a:xfrm>
            <a:off x="8580438" y="1330325"/>
            <a:ext cx="1954212"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r>
              <a:rPr kumimoji="0" lang="en-US" altLang="en-US">
                <a:latin typeface="Calibri" panose="020F0502020204030204" pitchFamily="34" charset="0"/>
                <a:cs typeface="Calibri" panose="020F0502020204030204" pitchFamily="34" charset="0"/>
              </a:rPr>
              <a:t>In this case, transaction </a:t>
            </a:r>
            <a:r>
              <a:rPr kumimoji="0" lang="en-US" altLang="en-US" i="1">
                <a:latin typeface="Calibri" panose="020F0502020204030204" pitchFamily="34" charset="0"/>
                <a:cs typeface="Calibri" panose="020F0502020204030204" pitchFamily="34" charset="0"/>
              </a:rPr>
              <a:t>T</a:t>
            </a:r>
            <a:r>
              <a:rPr kumimoji="0" lang="en-US" altLang="en-US" baseline="-25000">
                <a:latin typeface="Calibri" panose="020F0502020204030204" pitchFamily="34" charset="0"/>
                <a:cs typeface="Calibri" panose="020F0502020204030204" pitchFamily="34" charset="0"/>
              </a:rPr>
              <a:t>2</a:t>
            </a:r>
            <a:r>
              <a:rPr kumimoji="0" lang="en-US" altLang="en-US">
                <a:latin typeface="Calibri" panose="020F0502020204030204" pitchFamily="34" charset="0"/>
                <a:cs typeface="Calibri" panose="020F0502020204030204" pitchFamily="34" charset="0"/>
              </a:rPr>
              <a:t> </a:t>
            </a:r>
            <a:r>
              <a:rPr kumimoji="0" lang="en-US" altLang="en-US">
                <a:solidFill>
                  <a:srgbClr val="FF0000"/>
                </a:solidFill>
                <a:latin typeface="Calibri" panose="020F0502020204030204" pitchFamily="34" charset="0"/>
                <a:cs typeface="Calibri" panose="020F0502020204030204" pitchFamily="34" charset="0"/>
              </a:rPr>
              <a:t>displays $250</a:t>
            </a:r>
            <a:r>
              <a:rPr kumimoji="0" lang="en-US" altLang="en-US">
                <a:latin typeface="Calibri" panose="020F0502020204030204" pitchFamily="34" charset="0"/>
                <a:cs typeface="Calibri" panose="020F0502020204030204" pitchFamily="34" charset="0"/>
              </a:rPr>
              <a:t>, which is incorrect. </a:t>
            </a:r>
            <a:endParaRPr kumimoji="0" lang="en-US" altLang="en-US" i="1">
              <a:latin typeface="Calibri" panose="020F0502020204030204" pitchFamily="34" charset="0"/>
              <a:cs typeface="Calibri" panose="020F0502020204030204" pitchFamily="34" charset="0"/>
            </a:endParaRPr>
          </a:p>
        </p:txBody>
      </p:sp>
      <p:graphicFrame>
        <p:nvGraphicFramePr>
          <p:cNvPr id="4" name="Table 3"/>
          <p:cNvGraphicFramePr>
            <a:graphicFrameLocks noGrp="1"/>
          </p:cNvGraphicFramePr>
          <p:nvPr/>
        </p:nvGraphicFramePr>
        <p:xfrm>
          <a:off x="13266738" y="3286126"/>
          <a:ext cx="2763837" cy="3571875"/>
        </p:xfrm>
        <a:graphic>
          <a:graphicData uri="http://schemas.openxmlformats.org/drawingml/2006/table">
            <a:tbl>
              <a:tblPr/>
              <a:tblGrid>
                <a:gridCol w="1284207">
                  <a:extLst>
                    <a:ext uri="{9D8B030D-6E8A-4147-A177-3AD203B41FA5}">
                      <a16:colId xmlns:a16="http://schemas.microsoft.com/office/drawing/2014/main" val="20000"/>
                    </a:ext>
                  </a:extLst>
                </a:gridCol>
                <a:gridCol w="1479630">
                  <a:extLst>
                    <a:ext uri="{9D8B030D-6E8A-4147-A177-3AD203B41FA5}">
                      <a16:colId xmlns:a16="http://schemas.microsoft.com/office/drawing/2014/main" val="20001"/>
                    </a:ext>
                  </a:extLst>
                </a:gridCol>
              </a:tblGrid>
              <a:tr h="356039">
                <a:tc>
                  <a:txBody>
                    <a:bodyPr/>
                    <a:lstStyle/>
                    <a:p>
                      <a:pPr algn="ctr" fontAlgn="b"/>
                      <a:r>
                        <a:rPr lang="en-US" sz="1800" b="0" i="0" u="none" strike="noStrike" dirty="0">
                          <a:solidFill>
                            <a:srgbClr val="000000"/>
                          </a:solidFill>
                          <a:effectLst/>
                          <a:latin typeface="Calibri"/>
                        </a:rPr>
                        <a:t>T1</a:t>
                      </a:r>
                    </a:p>
                  </a:txBody>
                  <a:tcPr marL="9527" marR="9527"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800" b="0" i="0" u="none" strike="noStrike" dirty="0">
                          <a:solidFill>
                            <a:srgbClr val="000000"/>
                          </a:solidFill>
                          <a:effectLst/>
                          <a:latin typeface="Calibri"/>
                        </a:rPr>
                        <a:t>T2</a:t>
                      </a:r>
                    </a:p>
                  </a:txBody>
                  <a:tcPr marL="9527" marR="9527"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0000"/>
                  </a:ext>
                </a:extLst>
              </a:tr>
              <a:tr h="356039">
                <a:tc>
                  <a:txBody>
                    <a:bodyPr/>
                    <a:lstStyle/>
                    <a:p>
                      <a:pPr algn="l" fontAlgn="b"/>
                      <a:r>
                        <a:rPr lang="en-US" sz="1800" b="0" i="0" u="none" strike="noStrike">
                          <a:solidFill>
                            <a:srgbClr val="000000"/>
                          </a:solidFill>
                          <a:effectLst/>
                          <a:latin typeface="Calibri"/>
                        </a:rPr>
                        <a:t>read(B)</a:t>
                      </a:r>
                    </a:p>
                  </a:txBody>
                  <a:tcPr marL="9527" marR="9527"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800" b="0" i="0" u="none" strike="noStrike" dirty="0">
                          <a:solidFill>
                            <a:srgbClr val="000000"/>
                          </a:solidFill>
                          <a:effectLst/>
                          <a:latin typeface="Calibri"/>
                        </a:rPr>
                        <a:t> </a:t>
                      </a:r>
                    </a:p>
                  </a:txBody>
                  <a:tcPr marL="9527" marR="9527"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56039">
                <a:tc>
                  <a:txBody>
                    <a:bodyPr/>
                    <a:lstStyle/>
                    <a:p>
                      <a:pPr algn="l" fontAlgn="b"/>
                      <a:r>
                        <a:rPr lang="en-US" sz="1800" b="0" i="0" u="none" strike="noStrike" dirty="0">
                          <a:solidFill>
                            <a:srgbClr val="000000"/>
                          </a:solidFill>
                          <a:effectLst/>
                          <a:latin typeface="Calibri"/>
                        </a:rPr>
                        <a:t>B:=B-50</a:t>
                      </a:r>
                    </a:p>
                  </a:txBody>
                  <a:tcPr marL="9527" marR="9527"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800" b="0" i="0" u="none" strike="noStrike">
                          <a:solidFill>
                            <a:srgbClr val="000000"/>
                          </a:solidFill>
                          <a:effectLst/>
                          <a:latin typeface="Calibri"/>
                        </a:rPr>
                        <a:t> </a:t>
                      </a:r>
                    </a:p>
                  </a:txBody>
                  <a:tcPr marL="9527" marR="9527"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56039">
                <a:tc>
                  <a:txBody>
                    <a:bodyPr/>
                    <a:lstStyle/>
                    <a:p>
                      <a:pPr algn="l" fontAlgn="b"/>
                      <a:r>
                        <a:rPr lang="en-US" sz="1800" b="0" i="0" u="none" strike="noStrike" dirty="0">
                          <a:solidFill>
                            <a:srgbClr val="000000"/>
                          </a:solidFill>
                          <a:effectLst/>
                          <a:latin typeface="Calibri"/>
                        </a:rPr>
                        <a:t>write(B)</a:t>
                      </a:r>
                    </a:p>
                  </a:txBody>
                  <a:tcPr marL="9527" marR="9527"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800" b="0" i="0" u="none" strike="noStrike">
                          <a:solidFill>
                            <a:srgbClr val="000000"/>
                          </a:solidFill>
                          <a:effectLst/>
                          <a:latin typeface="Calibri"/>
                        </a:rPr>
                        <a:t> </a:t>
                      </a:r>
                    </a:p>
                  </a:txBody>
                  <a:tcPr marL="9527" marR="9527"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56039">
                <a:tc>
                  <a:txBody>
                    <a:bodyPr/>
                    <a:lstStyle/>
                    <a:p>
                      <a:pPr algn="l" fontAlgn="b"/>
                      <a:r>
                        <a:rPr lang="en-US" sz="1800" b="0" i="0" u="none" strike="noStrike" dirty="0">
                          <a:solidFill>
                            <a:srgbClr val="000000"/>
                          </a:solidFill>
                          <a:effectLst/>
                          <a:latin typeface="Calibri"/>
                        </a:rPr>
                        <a:t> </a:t>
                      </a:r>
                    </a:p>
                  </a:txBody>
                  <a:tcPr marL="9527" marR="9527"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800" b="0" i="0" u="none" strike="noStrike">
                          <a:solidFill>
                            <a:srgbClr val="000000"/>
                          </a:solidFill>
                          <a:effectLst/>
                          <a:latin typeface="Calibri"/>
                        </a:rPr>
                        <a:t>read(A)</a:t>
                      </a:r>
                    </a:p>
                  </a:txBody>
                  <a:tcPr marL="9527" marR="9527"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356039">
                <a:tc>
                  <a:txBody>
                    <a:bodyPr/>
                    <a:lstStyle/>
                    <a:p>
                      <a:pPr algn="l" fontAlgn="b"/>
                      <a:r>
                        <a:rPr lang="en-US" sz="1800" b="0" i="0" u="none" strike="noStrike">
                          <a:solidFill>
                            <a:srgbClr val="000000"/>
                          </a:solidFill>
                          <a:effectLst/>
                          <a:latin typeface="Calibri"/>
                        </a:rPr>
                        <a:t> </a:t>
                      </a:r>
                    </a:p>
                  </a:txBody>
                  <a:tcPr marL="9527" marR="9527"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800" b="0" i="0" u="none" strike="noStrike">
                          <a:solidFill>
                            <a:srgbClr val="000000"/>
                          </a:solidFill>
                          <a:effectLst/>
                          <a:latin typeface="Calibri"/>
                        </a:rPr>
                        <a:t>read(B)</a:t>
                      </a:r>
                    </a:p>
                  </a:txBody>
                  <a:tcPr marL="9527" marR="9527"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356039">
                <a:tc>
                  <a:txBody>
                    <a:bodyPr/>
                    <a:lstStyle/>
                    <a:p>
                      <a:pPr algn="l" fontAlgn="b"/>
                      <a:r>
                        <a:rPr lang="en-US" sz="1800" b="0" i="0" u="none" strike="noStrike">
                          <a:solidFill>
                            <a:srgbClr val="000000"/>
                          </a:solidFill>
                          <a:effectLst/>
                          <a:latin typeface="Calibri"/>
                        </a:rPr>
                        <a:t> </a:t>
                      </a:r>
                    </a:p>
                  </a:txBody>
                  <a:tcPr marL="9527" marR="9527"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800" b="0" i="0" u="none" strike="noStrike">
                          <a:solidFill>
                            <a:srgbClr val="000000"/>
                          </a:solidFill>
                          <a:effectLst/>
                          <a:latin typeface="Calibri"/>
                        </a:rPr>
                        <a:t>display(A+B)</a:t>
                      </a:r>
                    </a:p>
                  </a:txBody>
                  <a:tcPr marL="9527" marR="9527"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356039">
                <a:tc>
                  <a:txBody>
                    <a:bodyPr/>
                    <a:lstStyle/>
                    <a:p>
                      <a:pPr algn="l" fontAlgn="b"/>
                      <a:r>
                        <a:rPr lang="en-US" sz="1800" b="0" i="0" u="none" strike="noStrike">
                          <a:solidFill>
                            <a:srgbClr val="000000"/>
                          </a:solidFill>
                          <a:effectLst/>
                          <a:latin typeface="Calibri"/>
                        </a:rPr>
                        <a:t>read(A)</a:t>
                      </a:r>
                    </a:p>
                  </a:txBody>
                  <a:tcPr marL="9527" marR="9527"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800" b="0" i="0" u="none" strike="noStrike">
                          <a:solidFill>
                            <a:srgbClr val="000000"/>
                          </a:solidFill>
                          <a:effectLst/>
                          <a:latin typeface="Calibri"/>
                        </a:rPr>
                        <a:t> </a:t>
                      </a:r>
                    </a:p>
                  </a:txBody>
                  <a:tcPr marL="9527" marR="9527"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356039">
                <a:tc>
                  <a:txBody>
                    <a:bodyPr/>
                    <a:lstStyle/>
                    <a:p>
                      <a:pPr algn="l" fontAlgn="b"/>
                      <a:r>
                        <a:rPr lang="en-US" sz="1800" b="0" i="0" u="none" strike="noStrike">
                          <a:solidFill>
                            <a:srgbClr val="000000"/>
                          </a:solidFill>
                          <a:effectLst/>
                          <a:latin typeface="Calibri"/>
                        </a:rPr>
                        <a:t>A:=A+50</a:t>
                      </a:r>
                    </a:p>
                  </a:txBody>
                  <a:tcPr marL="9527" marR="9527"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800" b="0" i="0" u="none" strike="noStrike">
                          <a:solidFill>
                            <a:srgbClr val="000000"/>
                          </a:solidFill>
                          <a:effectLst/>
                          <a:latin typeface="Calibri"/>
                        </a:rPr>
                        <a:t> </a:t>
                      </a:r>
                    </a:p>
                  </a:txBody>
                  <a:tcPr marL="9527" marR="9527"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367524">
                <a:tc>
                  <a:txBody>
                    <a:bodyPr/>
                    <a:lstStyle/>
                    <a:p>
                      <a:pPr algn="l" fontAlgn="b"/>
                      <a:r>
                        <a:rPr lang="en-US" sz="1800" b="0" i="0" u="none" strike="noStrike">
                          <a:solidFill>
                            <a:srgbClr val="000000"/>
                          </a:solidFill>
                          <a:effectLst/>
                          <a:latin typeface="Calibri"/>
                        </a:rPr>
                        <a:t>write(B)</a:t>
                      </a:r>
                    </a:p>
                  </a:txBody>
                  <a:tcPr marL="9527" marR="9527"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800" b="0" i="0" u="none" strike="noStrike" dirty="0">
                          <a:solidFill>
                            <a:srgbClr val="000000"/>
                          </a:solidFill>
                          <a:effectLst/>
                          <a:latin typeface="Calibri"/>
                        </a:rPr>
                        <a:t> </a:t>
                      </a:r>
                    </a:p>
                  </a:txBody>
                  <a:tcPr marL="9527" marR="9527"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bl>
          </a:graphicData>
        </a:graphic>
      </p:graphicFrame>
      <p:sp>
        <p:nvSpPr>
          <p:cNvPr id="26665" name="TextBox 4"/>
          <p:cNvSpPr txBox="1">
            <a:spLocks noChangeArrowheads="1"/>
          </p:cNvSpPr>
          <p:nvPr/>
        </p:nvSpPr>
        <p:spPr bwMode="auto">
          <a:xfrm>
            <a:off x="12468225" y="1787525"/>
            <a:ext cx="356235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r>
              <a:rPr kumimoji="0" lang="en-US" altLang="en-US" sz="1200"/>
              <a:t>Following table is containing only Transaction statements executing in concurrent fashion , but to maintain consistency , we have to get lock on the data item before processing that data, which is shown in the left side table.</a:t>
            </a:r>
          </a:p>
        </p:txBody>
      </p:sp>
      <p:sp>
        <p:nvSpPr>
          <p:cNvPr id="26666" name="Rectangle 2"/>
          <p:cNvSpPr>
            <a:spLocks noChangeArrowheads="1"/>
          </p:cNvSpPr>
          <p:nvPr/>
        </p:nvSpPr>
        <p:spPr bwMode="auto">
          <a:xfrm>
            <a:off x="5246687" y="5732464"/>
            <a:ext cx="5838079" cy="923330"/>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r>
              <a:rPr kumimoji="0" lang="en-US" altLang="en-US"/>
              <a:t>A  </a:t>
            </a:r>
            <a:r>
              <a:rPr kumimoji="0" lang="en-US" altLang="en-US" b="1">
                <a:solidFill>
                  <a:srgbClr val="000099"/>
                </a:solidFill>
              </a:rPr>
              <a:t>locking protocol</a:t>
            </a:r>
            <a:r>
              <a:rPr kumimoji="0" lang="en-US" altLang="en-US"/>
              <a:t> is a set of rules followed by all transactions while requesting and releasing locks. Locking protocols restrict the set of possible schedules.</a:t>
            </a:r>
          </a:p>
        </p:txBody>
      </p:sp>
      <p:sp>
        <p:nvSpPr>
          <p:cNvPr id="26667" name="Rectangle 2"/>
          <p:cNvSpPr>
            <a:spLocks noChangeArrowheads="1"/>
          </p:cNvSpPr>
          <p:nvPr/>
        </p:nvSpPr>
        <p:spPr bwMode="auto">
          <a:xfrm>
            <a:off x="1024467" y="335021"/>
            <a:ext cx="286052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r>
              <a:rPr kumimoji="0" lang="en-US" altLang="en-US" b="1" dirty="0"/>
              <a:t> Assume A=100 &amp; B=200</a:t>
            </a:r>
          </a:p>
        </p:txBody>
      </p:sp>
      <p:sp>
        <p:nvSpPr>
          <p:cNvPr id="26668" name="Rectangle 4"/>
          <p:cNvSpPr>
            <a:spLocks noChangeArrowheads="1"/>
          </p:cNvSpPr>
          <p:nvPr/>
        </p:nvSpPr>
        <p:spPr bwMode="auto">
          <a:xfrm>
            <a:off x="7691438" y="3659188"/>
            <a:ext cx="2678112"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r>
              <a:rPr kumimoji="0" lang="en-US" altLang="en-US" b="1">
                <a:latin typeface="Calibri" panose="020F0502020204030204" pitchFamily="34" charset="0"/>
                <a:cs typeface="Calibri" panose="020F0502020204030204" pitchFamily="34" charset="0"/>
              </a:rPr>
              <a:t>Reason</a:t>
            </a:r>
            <a:r>
              <a:rPr kumimoji="0" lang="en-US" altLang="en-US">
                <a:latin typeface="Calibri" panose="020F0502020204030204" pitchFamily="34" charset="0"/>
                <a:cs typeface="Calibri" panose="020F0502020204030204" pitchFamily="34" charset="0"/>
              </a:rPr>
              <a:t> is </a:t>
            </a:r>
            <a:r>
              <a:rPr kumimoji="0" lang="en-US" altLang="en-US">
                <a:solidFill>
                  <a:srgbClr val="C00000"/>
                </a:solidFill>
                <a:latin typeface="Calibri" panose="020F0502020204030204" pitchFamily="34" charset="0"/>
                <a:cs typeface="Calibri" panose="020F0502020204030204" pitchFamily="34" charset="0"/>
              </a:rPr>
              <a:t>-T1 unlocked </a:t>
            </a:r>
            <a:r>
              <a:rPr kumimoji="0" lang="en-US" altLang="en-US">
                <a:latin typeface="Calibri" panose="020F0502020204030204" pitchFamily="34" charset="0"/>
                <a:cs typeface="Calibri" panose="020F0502020204030204" pitchFamily="34" charset="0"/>
              </a:rPr>
              <a:t>data </a:t>
            </a:r>
            <a:r>
              <a:rPr kumimoji="0" lang="en-US" altLang="en-US">
                <a:solidFill>
                  <a:srgbClr val="C00000"/>
                </a:solidFill>
                <a:latin typeface="Calibri" panose="020F0502020204030204" pitchFamily="34" charset="0"/>
                <a:cs typeface="Calibri" panose="020F0502020204030204" pitchFamily="34" charset="0"/>
              </a:rPr>
              <a:t>item B</a:t>
            </a:r>
            <a:r>
              <a:rPr kumimoji="0" lang="en-US" altLang="en-US">
                <a:latin typeface="Calibri" panose="020F0502020204030204" pitchFamily="34" charset="0"/>
                <a:cs typeface="Calibri" panose="020F0502020204030204" pitchFamily="34" charset="0"/>
              </a:rPr>
              <a:t> too early.</a:t>
            </a:r>
          </a:p>
          <a:p>
            <a:pPr>
              <a:spcBef>
                <a:spcPct val="0"/>
              </a:spcBef>
              <a:buClrTx/>
              <a:buSzTx/>
              <a:buFontTx/>
              <a:buNone/>
            </a:pPr>
            <a:endParaRPr kumimoji="0" lang="en-US" altLang="en-US">
              <a:latin typeface="Calibri" panose="020F0502020204030204" pitchFamily="34" charset="0"/>
              <a:cs typeface="Calibri" panose="020F0502020204030204" pitchFamily="34" charset="0"/>
            </a:endParaRPr>
          </a:p>
          <a:p>
            <a:pPr>
              <a:spcBef>
                <a:spcPct val="0"/>
              </a:spcBef>
              <a:buClrTx/>
              <a:buSzTx/>
              <a:buFontTx/>
              <a:buNone/>
            </a:pPr>
            <a:r>
              <a:rPr kumimoji="0" lang="en-US" altLang="en-US">
                <a:latin typeface="Calibri" panose="020F0502020204030204" pitchFamily="34" charset="0"/>
                <a:cs typeface="Calibri" panose="020F0502020204030204" pitchFamily="34" charset="0"/>
              </a:rPr>
              <a:t>What if hold lock for longer duration ?</a:t>
            </a:r>
            <a:endParaRPr kumimoji="0" lang="en-US" altLang="en-US">
              <a:cs typeface="Calibri" panose="020F0502020204030204" pitchFamily="34" charset="0"/>
            </a:endParaRPr>
          </a:p>
        </p:txBody>
      </p:sp>
    </p:spTree>
    <p:extLst>
      <p:ext uri="{BB962C8B-B14F-4D97-AF65-F5344CB8AC3E}">
        <p14:creationId xmlns:p14="http://schemas.microsoft.com/office/powerpoint/2010/main" val="40360518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2005013" y="0"/>
            <a:ext cx="8375650" cy="609600"/>
          </a:xfrm>
        </p:spPr>
        <p:txBody>
          <a:bodyPr/>
          <a:lstStyle/>
          <a:p>
            <a:pPr algn="l">
              <a:defRPr/>
            </a:pPr>
            <a:r>
              <a:rPr lang="en-US" dirty="0">
                <a:effectLst>
                  <a:outerShdw blurRad="38100" dist="38100" dir="2700000" algn="tl">
                    <a:srgbClr val="C0C0C0"/>
                  </a:outerShdw>
                </a:effectLst>
              </a:rPr>
              <a:t>Pitfalls of Lock-Based Protocols </a:t>
            </a:r>
            <a:r>
              <a:rPr lang="en-US" sz="2400" dirty="0">
                <a:effectLst>
                  <a:outerShdw blurRad="38100" dist="38100" dir="2700000" algn="tl">
                    <a:srgbClr val="C0C0C0"/>
                  </a:outerShdw>
                </a:effectLst>
              </a:rPr>
              <a:t>(Deadlock)</a:t>
            </a:r>
            <a:endParaRPr lang="en-US" dirty="0">
              <a:effectLst>
                <a:outerShdw blurRad="38100" dist="38100" dir="2700000" algn="tl">
                  <a:srgbClr val="C0C0C0"/>
                </a:outerShdw>
              </a:effectLst>
            </a:endParaRPr>
          </a:p>
        </p:txBody>
      </p:sp>
      <p:sp>
        <p:nvSpPr>
          <p:cNvPr id="28675" name="Rectangle 3"/>
          <p:cNvSpPr>
            <a:spLocks noGrp="1" noChangeArrowheads="1"/>
          </p:cNvSpPr>
          <p:nvPr>
            <p:ph type="body" idx="4294967295"/>
          </p:nvPr>
        </p:nvSpPr>
        <p:spPr>
          <a:xfrm>
            <a:off x="2349500" y="749301"/>
            <a:ext cx="7848600" cy="5802313"/>
          </a:xfrm>
        </p:spPr>
        <p:txBody>
          <a:bodyPr/>
          <a:lstStyle/>
          <a:p>
            <a:pPr>
              <a:lnSpc>
                <a:spcPct val="90000"/>
              </a:lnSpc>
            </a:pPr>
            <a:r>
              <a:rPr lang="en-US" altLang="en-US" dirty="0">
                <a:latin typeface="Calibri" panose="020F0502020204030204" pitchFamily="34" charset="0"/>
                <a:cs typeface="Calibri" panose="020F0502020204030204" pitchFamily="34" charset="0"/>
              </a:rPr>
              <a:t>Consider the partial schedule </a:t>
            </a:r>
          </a:p>
          <a:p>
            <a:pPr>
              <a:lnSpc>
                <a:spcPct val="90000"/>
              </a:lnSpc>
            </a:pPr>
            <a:endParaRPr lang="en-US" altLang="en-US" dirty="0">
              <a:latin typeface="Calibri" panose="020F0502020204030204" pitchFamily="34" charset="0"/>
              <a:cs typeface="Calibri" panose="020F0502020204030204" pitchFamily="34" charset="0"/>
            </a:endParaRPr>
          </a:p>
          <a:p>
            <a:pPr>
              <a:lnSpc>
                <a:spcPct val="90000"/>
              </a:lnSpc>
            </a:pPr>
            <a:endParaRPr lang="en-US" altLang="en-US" dirty="0">
              <a:latin typeface="Calibri" panose="020F0502020204030204" pitchFamily="34" charset="0"/>
              <a:cs typeface="Calibri" panose="020F0502020204030204" pitchFamily="34" charset="0"/>
            </a:endParaRPr>
          </a:p>
          <a:p>
            <a:pPr>
              <a:lnSpc>
                <a:spcPct val="90000"/>
              </a:lnSpc>
            </a:pPr>
            <a:endParaRPr lang="en-US" altLang="en-US" dirty="0">
              <a:latin typeface="Calibri" panose="020F0502020204030204" pitchFamily="34" charset="0"/>
              <a:cs typeface="Calibri" panose="020F0502020204030204" pitchFamily="34" charset="0"/>
            </a:endParaRPr>
          </a:p>
          <a:p>
            <a:pPr>
              <a:lnSpc>
                <a:spcPct val="90000"/>
              </a:lnSpc>
              <a:buFont typeface="Monotype Sorts" charset="2"/>
              <a:buNone/>
            </a:pPr>
            <a:br>
              <a:rPr lang="en-US" altLang="en-US" dirty="0">
                <a:latin typeface="Calibri" panose="020F0502020204030204" pitchFamily="34" charset="0"/>
                <a:cs typeface="Calibri" panose="020F0502020204030204" pitchFamily="34" charset="0"/>
              </a:rPr>
            </a:br>
            <a:endParaRPr lang="en-US" altLang="en-US" dirty="0">
              <a:latin typeface="Calibri" panose="020F0502020204030204" pitchFamily="34" charset="0"/>
              <a:cs typeface="Calibri" panose="020F0502020204030204" pitchFamily="34" charset="0"/>
            </a:endParaRPr>
          </a:p>
          <a:p>
            <a:pPr>
              <a:lnSpc>
                <a:spcPct val="90000"/>
              </a:lnSpc>
            </a:pPr>
            <a:endParaRPr lang="en-US" altLang="en-US" dirty="0">
              <a:latin typeface="Calibri" panose="020F0502020204030204" pitchFamily="34" charset="0"/>
              <a:cs typeface="Calibri" panose="020F0502020204030204" pitchFamily="34" charset="0"/>
            </a:endParaRPr>
          </a:p>
          <a:p>
            <a:pPr>
              <a:lnSpc>
                <a:spcPct val="90000"/>
              </a:lnSpc>
            </a:pPr>
            <a:endParaRPr lang="en-US" altLang="en-US" dirty="0">
              <a:latin typeface="Calibri" panose="020F0502020204030204" pitchFamily="34" charset="0"/>
              <a:cs typeface="Calibri" panose="020F0502020204030204" pitchFamily="34" charset="0"/>
            </a:endParaRPr>
          </a:p>
          <a:p>
            <a:pPr>
              <a:lnSpc>
                <a:spcPct val="90000"/>
              </a:lnSpc>
              <a:buFont typeface="Monotype Sorts" charset="2"/>
              <a:buNone/>
            </a:pPr>
            <a:br>
              <a:rPr lang="en-US" altLang="en-US" dirty="0">
                <a:latin typeface="Calibri" panose="020F0502020204030204" pitchFamily="34" charset="0"/>
                <a:cs typeface="Calibri" panose="020F0502020204030204" pitchFamily="34" charset="0"/>
              </a:rPr>
            </a:br>
            <a:endParaRPr lang="en-US" altLang="en-US" dirty="0">
              <a:latin typeface="Calibri" panose="020F0502020204030204" pitchFamily="34" charset="0"/>
              <a:cs typeface="Calibri" panose="020F0502020204030204" pitchFamily="34" charset="0"/>
            </a:endParaRPr>
          </a:p>
          <a:p>
            <a:pPr>
              <a:lnSpc>
                <a:spcPct val="90000"/>
              </a:lnSpc>
              <a:buFont typeface="Monotype Sorts" charset="2"/>
              <a:buNone/>
            </a:pPr>
            <a:endParaRPr lang="en-US" altLang="en-US" dirty="0">
              <a:latin typeface="Calibri" panose="020F0502020204030204" pitchFamily="34" charset="0"/>
              <a:cs typeface="Calibri" panose="020F0502020204030204" pitchFamily="34" charset="0"/>
            </a:endParaRPr>
          </a:p>
          <a:p>
            <a:pPr>
              <a:lnSpc>
                <a:spcPct val="90000"/>
              </a:lnSpc>
              <a:buFont typeface="Monotype Sorts" charset="2"/>
              <a:buNone/>
            </a:pPr>
            <a:endParaRPr lang="en-US" altLang="en-US" dirty="0">
              <a:latin typeface="Calibri" panose="020F0502020204030204" pitchFamily="34" charset="0"/>
              <a:cs typeface="Calibri" panose="020F0502020204030204" pitchFamily="34" charset="0"/>
            </a:endParaRPr>
          </a:p>
          <a:p>
            <a:pPr>
              <a:lnSpc>
                <a:spcPct val="90000"/>
              </a:lnSpc>
            </a:pPr>
            <a:r>
              <a:rPr lang="en-US" altLang="en-US" sz="2000" dirty="0">
                <a:latin typeface="Calibri" panose="020F0502020204030204" pitchFamily="34" charset="0"/>
                <a:cs typeface="Calibri" panose="020F0502020204030204" pitchFamily="34" charset="0"/>
              </a:rPr>
              <a:t>Neither </a:t>
            </a:r>
            <a:r>
              <a:rPr lang="en-US" altLang="en-US" sz="2000" i="1" dirty="0">
                <a:latin typeface="Calibri" panose="020F0502020204030204" pitchFamily="34" charset="0"/>
                <a:cs typeface="Calibri" panose="020F0502020204030204" pitchFamily="34" charset="0"/>
              </a:rPr>
              <a:t>T</a:t>
            </a:r>
            <a:r>
              <a:rPr lang="en-US" altLang="en-US" sz="2000" i="1" baseline="-25000" dirty="0">
                <a:latin typeface="Calibri" panose="020F0502020204030204" pitchFamily="34" charset="0"/>
                <a:cs typeface="Calibri" panose="020F0502020204030204" pitchFamily="34" charset="0"/>
              </a:rPr>
              <a:t>3</a:t>
            </a:r>
            <a:r>
              <a:rPr lang="en-US" altLang="en-US" sz="2000" dirty="0">
                <a:latin typeface="Calibri" panose="020F0502020204030204" pitchFamily="34" charset="0"/>
                <a:cs typeface="Calibri" panose="020F0502020204030204" pitchFamily="34" charset="0"/>
              </a:rPr>
              <a:t> nor </a:t>
            </a:r>
            <a:r>
              <a:rPr lang="en-US" altLang="en-US" sz="2000" i="1" dirty="0">
                <a:latin typeface="Calibri" panose="020F0502020204030204" pitchFamily="34" charset="0"/>
                <a:cs typeface="Calibri" panose="020F0502020204030204" pitchFamily="34" charset="0"/>
              </a:rPr>
              <a:t>T</a:t>
            </a:r>
            <a:r>
              <a:rPr lang="en-US" altLang="en-US" sz="2000" i="1" baseline="-25000" dirty="0">
                <a:latin typeface="Calibri" panose="020F0502020204030204" pitchFamily="34" charset="0"/>
                <a:cs typeface="Calibri" panose="020F0502020204030204" pitchFamily="34" charset="0"/>
              </a:rPr>
              <a:t>4</a:t>
            </a:r>
            <a:r>
              <a:rPr lang="en-US" altLang="en-US" sz="2000" dirty="0">
                <a:latin typeface="Calibri" panose="020F0502020204030204" pitchFamily="34" charset="0"/>
                <a:cs typeface="Calibri" panose="020F0502020204030204" pitchFamily="34" charset="0"/>
              </a:rPr>
              <a:t> can make progress — executing  </a:t>
            </a:r>
            <a:r>
              <a:rPr lang="en-US" altLang="en-US" sz="2000" b="1" dirty="0">
                <a:latin typeface="Calibri" panose="020F0502020204030204" pitchFamily="34" charset="0"/>
                <a:cs typeface="Calibri" panose="020F0502020204030204" pitchFamily="34" charset="0"/>
              </a:rPr>
              <a:t>lock-S</a:t>
            </a:r>
            <a:r>
              <a:rPr lang="en-US" altLang="en-US" sz="2000" i="1" dirty="0">
                <a:latin typeface="Calibri" panose="020F0502020204030204" pitchFamily="34" charset="0"/>
                <a:cs typeface="Calibri" panose="020F0502020204030204" pitchFamily="34" charset="0"/>
              </a:rPr>
              <a:t>(B)</a:t>
            </a:r>
            <a:r>
              <a:rPr lang="en-US" altLang="en-US" sz="2000" dirty="0">
                <a:latin typeface="Calibri" panose="020F0502020204030204" pitchFamily="34" charset="0"/>
                <a:cs typeface="Calibri" panose="020F0502020204030204" pitchFamily="34" charset="0"/>
              </a:rPr>
              <a:t> causes </a:t>
            </a:r>
            <a:r>
              <a:rPr lang="en-US" altLang="en-US" sz="2000" i="1" dirty="0">
                <a:latin typeface="Calibri" panose="020F0502020204030204" pitchFamily="34" charset="0"/>
                <a:cs typeface="Calibri" panose="020F0502020204030204" pitchFamily="34" charset="0"/>
              </a:rPr>
              <a:t>T</a:t>
            </a:r>
            <a:r>
              <a:rPr lang="en-US" altLang="en-US" sz="2000" i="1" baseline="-25000" dirty="0">
                <a:latin typeface="Calibri" panose="020F0502020204030204" pitchFamily="34" charset="0"/>
                <a:cs typeface="Calibri" panose="020F0502020204030204" pitchFamily="34" charset="0"/>
              </a:rPr>
              <a:t>4</a:t>
            </a:r>
            <a:r>
              <a:rPr lang="en-US" altLang="en-US" sz="2000" dirty="0">
                <a:latin typeface="Calibri" panose="020F0502020204030204" pitchFamily="34" charset="0"/>
                <a:cs typeface="Calibri" panose="020F0502020204030204" pitchFamily="34" charset="0"/>
              </a:rPr>
              <a:t> to wait for </a:t>
            </a:r>
            <a:r>
              <a:rPr lang="en-US" altLang="en-US" sz="2000" i="1" dirty="0">
                <a:latin typeface="Calibri" panose="020F0502020204030204" pitchFamily="34" charset="0"/>
                <a:cs typeface="Calibri" panose="020F0502020204030204" pitchFamily="34" charset="0"/>
              </a:rPr>
              <a:t>T</a:t>
            </a:r>
            <a:r>
              <a:rPr lang="en-US" altLang="en-US" sz="2000" i="1" baseline="-25000" dirty="0">
                <a:latin typeface="Calibri" panose="020F0502020204030204" pitchFamily="34" charset="0"/>
                <a:cs typeface="Calibri" panose="020F0502020204030204" pitchFamily="34" charset="0"/>
              </a:rPr>
              <a:t>3</a:t>
            </a:r>
            <a:r>
              <a:rPr lang="en-US" altLang="en-US" sz="2000" dirty="0">
                <a:latin typeface="Calibri" panose="020F0502020204030204" pitchFamily="34" charset="0"/>
                <a:cs typeface="Calibri" panose="020F0502020204030204" pitchFamily="34" charset="0"/>
              </a:rPr>
              <a:t> to release its lock on </a:t>
            </a:r>
            <a:r>
              <a:rPr lang="en-US" altLang="en-US" sz="2000" i="1" dirty="0">
                <a:latin typeface="Calibri" panose="020F0502020204030204" pitchFamily="34" charset="0"/>
                <a:cs typeface="Calibri" panose="020F0502020204030204" pitchFamily="34" charset="0"/>
              </a:rPr>
              <a:t>B</a:t>
            </a:r>
            <a:r>
              <a:rPr lang="en-US" altLang="en-US" sz="2000" dirty="0">
                <a:latin typeface="Calibri" panose="020F0502020204030204" pitchFamily="34" charset="0"/>
                <a:cs typeface="Calibri" panose="020F0502020204030204" pitchFamily="34" charset="0"/>
              </a:rPr>
              <a:t>, while executing  </a:t>
            </a:r>
            <a:r>
              <a:rPr lang="en-US" altLang="en-US" sz="2000" b="1" dirty="0">
                <a:latin typeface="Calibri" panose="020F0502020204030204" pitchFamily="34" charset="0"/>
                <a:cs typeface="Calibri" panose="020F0502020204030204" pitchFamily="34" charset="0"/>
              </a:rPr>
              <a:t>lock-X</a:t>
            </a:r>
            <a:r>
              <a:rPr lang="en-US" altLang="en-US" sz="2000" i="1" dirty="0">
                <a:latin typeface="Calibri" panose="020F0502020204030204" pitchFamily="34" charset="0"/>
                <a:cs typeface="Calibri" panose="020F0502020204030204" pitchFamily="34" charset="0"/>
              </a:rPr>
              <a:t>(A)</a:t>
            </a:r>
            <a:r>
              <a:rPr lang="en-US" altLang="en-US" sz="2000" dirty="0">
                <a:latin typeface="Calibri" panose="020F0502020204030204" pitchFamily="34" charset="0"/>
                <a:cs typeface="Calibri" panose="020F0502020204030204" pitchFamily="34" charset="0"/>
              </a:rPr>
              <a:t> causes </a:t>
            </a:r>
            <a:r>
              <a:rPr lang="en-US" altLang="en-US" sz="2000" i="1" dirty="0">
                <a:latin typeface="Calibri" panose="020F0502020204030204" pitchFamily="34" charset="0"/>
                <a:cs typeface="Calibri" panose="020F0502020204030204" pitchFamily="34" charset="0"/>
              </a:rPr>
              <a:t>T</a:t>
            </a:r>
            <a:r>
              <a:rPr lang="en-US" altLang="en-US" sz="2000" i="1" baseline="-25000" dirty="0">
                <a:latin typeface="Calibri" panose="020F0502020204030204" pitchFamily="34" charset="0"/>
                <a:cs typeface="Calibri" panose="020F0502020204030204" pitchFamily="34" charset="0"/>
              </a:rPr>
              <a:t>3</a:t>
            </a:r>
            <a:r>
              <a:rPr lang="en-US" altLang="en-US" sz="2000" i="1" dirty="0">
                <a:latin typeface="Calibri" panose="020F0502020204030204" pitchFamily="34" charset="0"/>
                <a:cs typeface="Calibri" panose="020F0502020204030204" pitchFamily="34" charset="0"/>
              </a:rPr>
              <a:t> </a:t>
            </a:r>
            <a:r>
              <a:rPr lang="en-US" altLang="en-US" sz="2000" dirty="0">
                <a:latin typeface="Calibri" panose="020F0502020204030204" pitchFamily="34" charset="0"/>
                <a:cs typeface="Calibri" panose="020F0502020204030204" pitchFamily="34" charset="0"/>
              </a:rPr>
              <a:t> to wait for </a:t>
            </a:r>
            <a:r>
              <a:rPr lang="en-US" altLang="en-US" sz="2000" i="1" dirty="0">
                <a:latin typeface="Calibri" panose="020F0502020204030204" pitchFamily="34" charset="0"/>
                <a:cs typeface="Calibri" panose="020F0502020204030204" pitchFamily="34" charset="0"/>
              </a:rPr>
              <a:t>T</a:t>
            </a:r>
            <a:r>
              <a:rPr lang="en-US" altLang="en-US" sz="2000" i="1" baseline="-25000" dirty="0">
                <a:latin typeface="Calibri" panose="020F0502020204030204" pitchFamily="34" charset="0"/>
                <a:cs typeface="Calibri" panose="020F0502020204030204" pitchFamily="34" charset="0"/>
              </a:rPr>
              <a:t>4</a:t>
            </a:r>
            <a:r>
              <a:rPr lang="en-US" altLang="en-US" sz="2000" dirty="0">
                <a:latin typeface="Calibri" panose="020F0502020204030204" pitchFamily="34" charset="0"/>
                <a:cs typeface="Calibri" panose="020F0502020204030204" pitchFamily="34" charset="0"/>
              </a:rPr>
              <a:t> to release its lock on </a:t>
            </a:r>
            <a:r>
              <a:rPr lang="en-US" altLang="en-US" sz="2000" i="1" dirty="0">
                <a:latin typeface="Calibri" panose="020F0502020204030204" pitchFamily="34" charset="0"/>
                <a:cs typeface="Calibri" panose="020F0502020204030204" pitchFamily="34" charset="0"/>
              </a:rPr>
              <a:t>A</a:t>
            </a:r>
            <a:r>
              <a:rPr lang="en-US" altLang="en-US" sz="2000" dirty="0">
                <a:latin typeface="Calibri" panose="020F0502020204030204" pitchFamily="34" charset="0"/>
                <a:cs typeface="Calibri" panose="020F0502020204030204" pitchFamily="34" charset="0"/>
              </a:rPr>
              <a:t>.</a:t>
            </a:r>
          </a:p>
          <a:p>
            <a:pPr>
              <a:lnSpc>
                <a:spcPct val="90000"/>
              </a:lnSpc>
            </a:pPr>
            <a:r>
              <a:rPr lang="en-US" altLang="en-US" sz="2000" dirty="0">
                <a:latin typeface="Calibri" panose="020F0502020204030204" pitchFamily="34" charset="0"/>
                <a:cs typeface="Calibri" panose="020F0502020204030204" pitchFamily="34" charset="0"/>
              </a:rPr>
              <a:t>Such a situation is called a </a:t>
            </a:r>
            <a:r>
              <a:rPr lang="en-US" altLang="en-US" sz="2000" b="1" dirty="0">
                <a:solidFill>
                  <a:srgbClr val="000099"/>
                </a:solidFill>
                <a:latin typeface="Calibri" panose="020F0502020204030204" pitchFamily="34" charset="0"/>
                <a:cs typeface="Calibri" panose="020F0502020204030204" pitchFamily="34" charset="0"/>
              </a:rPr>
              <a:t>deadlock</a:t>
            </a:r>
            <a:r>
              <a:rPr lang="en-US" altLang="en-US" sz="2000" dirty="0">
                <a:latin typeface="Calibri" panose="020F0502020204030204" pitchFamily="34" charset="0"/>
                <a:cs typeface="Calibri" panose="020F0502020204030204" pitchFamily="34" charset="0"/>
              </a:rPr>
              <a:t>. </a:t>
            </a:r>
          </a:p>
          <a:p>
            <a:pPr lvl="1">
              <a:lnSpc>
                <a:spcPct val="90000"/>
              </a:lnSpc>
            </a:pPr>
            <a:r>
              <a:rPr lang="en-US" altLang="en-US" sz="2000" dirty="0">
                <a:latin typeface="Calibri" panose="020F0502020204030204" pitchFamily="34" charset="0"/>
                <a:cs typeface="Calibri" panose="020F0502020204030204" pitchFamily="34" charset="0"/>
              </a:rPr>
              <a:t>To handle a deadlock one of </a:t>
            </a:r>
            <a:r>
              <a:rPr lang="en-US" altLang="en-US" sz="2400" b="1" i="1" dirty="0">
                <a:solidFill>
                  <a:srgbClr val="FF0000"/>
                </a:solidFill>
                <a:latin typeface="Calibri" panose="020F0502020204030204" pitchFamily="34" charset="0"/>
                <a:cs typeface="Calibri" panose="020F0502020204030204" pitchFamily="34" charset="0"/>
              </a:rPr>
              <a:t>T</a:t>
            </a:r>
            <a:r>
              <a:rPr lang="en-US" altLang="en-US" sz="2400" b="1" i="1" baseline="-25000" dirty="0">
                <a:solidFill>
                  <a:srgbClr val="FF0000"/>
                </a:solidFill>
                <a:latin typeface="Calibri" panose="020F0502020204030204" pitchFamily="34" charset="0"/>
                <a:cs typeface="Calibri" panose="020F0502020204030204" pitchFamily="34" charset="0"/>
              </a:rPr>
              <a:t>3</a:t>
            </a:r>
            <a:r>
              <a:rPr lang="en-US" altLang="en-US" sz="2400" b="1" dirty="0">
                <a:solidFill>
                  <a:srgbClr val="FF0000"/>
                </a:solidFill>
                <a:latin typeface="Calibri" panose="020F0502020204030204" pitchFamily="34" charset="0"/>
                <a:cs typeface="Calibri" panose="020F0502020204030204" pitchFamily="34" charset="0"/>
              </a:rPr>
              <a:t> or </a:t>
            </a:r>
            <a:r>
              <a:rPr lang="en-US" altLang="en-US" sz="2400" b="1" i="1" dirty="0">
                <a:solidFill>
                  <a:srgbClr val="FF0000"/>
                </a:solidFill>
                <a:latin typeface="Calibri" panose="020F0502020204030204" pitchFamily="34" charset="0"/>
                <a:cs typeface="Calibri" panose="020F0502020204030204" pitchFamily="34" charset="0"/>
              </a:rPr>
              <a:t>T</a:t>
            </a:r>
            <a:r>
              <a:rPr lang="en-US" altLang="en-US" sz="2400" b="1" i="1" baseline="-25000" dirty="0">
                <a:solidFill>
                  <a:srgbClr val="FF0000"/>
                </a:solidFill>
                <a:latin typeface="Calibri" panose="020F0502020204030204" pitchFamily="34" charset="0"/>
                <a:cs typeface="Calibri" panose="020F0502020204030204" pitchFamily="34" charset="0"/>
              </a:rPr>
              <a:t>4</a:t>
            </a:r>
            <a:r>
              <a:rPr lang="en-US" altLang="en-US" sz="2400" b="1" dirty="0">
                <a:solidFill>
                  <a:srgbClr val="FF0000"/>
                </a:solidFill>
                <a:latin typeface="Calibri" panose="020F0502020204030204" pitchFamily="34" charset="0"/>
                <a:cs typeface="Calibri" panose="020F0502020204030204" pitchFamily="34" charset="0"/>
              </a:rPr>
              <a:t> must be rolled back</a:t>
            </a:r>
            <a:r>
              <a:rPr lang="en-US" altLang="en-US" sz="2400" b="1" dirty="0">
                <a:latin typeface="Calibri" panose="020F0502020204030204" pitchFamily="34" charset="0"/>
                <a:cs typeface="Calibri" panose="020F0502020204030204" pitchFamily="34" charset="0"/>
              </a:rPr>
              <a:t> </a:t>
            </a:r>
            <a:br>
              <a:rPr lang="en-US" altLang="en-US" sz="2400" b="1" dirty="0">
                <a:latin typeface="Calibri" panose="020F0502020204030204" pitchFamily="34" charset="0"/>
                <a:cs typeface="Calibri" panose="020F0502020204030204" pitchFamily="34" charset="0"/>
              </a:rPr>
            </a:br>
            <a:r>
              <a:rPr lang="en-US" altLang="en-US" sz="2000" dirty="0">
                <a:latin typeface="Calibri" panose="020F0502020204030204" pitchFamily="34" charset="0"/>
                <a:cs typeface="Calibri" panose="020F0502020204030204" pitchFamily="34" charset="0"/>
              </a:rPr>
              <a:t>and its locks released.</a:t>
            </a:r>
          </a:p>
        </p:txBody>
      </p:sp>
      <p:pic>
        <p:nvPicPr>
          <p:cNvPr id="28676" name="Picture 14" descr="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98913" y="1071563"/>
            <a:ext cx="3784600" cy="3421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7" name="Rectangle 1"/>
          <p:cNvSpPr>
            <a:spLocks noChangeArrowheads="1"/>
          </p:cNvSpPr>
          <p:nvPr/>
        </p:nvSpPr>
        <p:spPr bwMode="auto">
          <a:xfrm>
            <a:off x="7226299" y="2324101"/>
            <a:ext cx="3914451" cy="677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r>
              <a:rPr kumimoji="0" lang="en-US" altLang="en-US" dirty="0">
                <a:latin typeface="Palatino-Roman"/>
              </a:rPr>
              <a:t>locking can lead to an undesirable situation- </a:t>
            </a:r>
            <a:r>
              <a:rPr kumimoji="0" lang="en-US" altLang="en-US" sz="2000" b="1" dirty="0">
                <a:solidFill>
                  <a:srgbClr val="C00000"/>
                </a:solidFill>
                <a:latin typeface="Palatino-Roman"/>
              </a:rPr>
              <a:t>Deadlock</a:t>
            </a:r>
            <a:endParaRPr kumimoji="0" lang="en-US" altLang="en-US" sz="2000" b="1" dirty="0">
              <a:solidFill>
                <a:srgbClr val="C00000"/>
              </a:solidFill>
            </a:endParaRPr>
          </a:p>
        </p:txBody>
      </p:sp>
    </p:spTree>
    <p:extLst>
      <p:ext uri="{BB962C8B-B14F-4D97-AF65-F5344CB8AC3E}">
        <p14:creationId xmlns:p14="http://schemas.microsoft.com/office/powerpoint/2010/main" val="22151425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ChangeArrowheads="1"/>
          </p:cNvSpPr>
          <p:nvPr/>
        </p:nvSpPr>
        <p:spPr bwMode="auto">
          <a:xfrm>
            <a:off x="2106613" y="800100"/>
            <a:ext cx="7848600" cy="170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r>
              <a:rPr kumimoji="0" lang="en-US" altLang="en-US" sz="2100" dirty="0">
                <a:latin typeface="Calibri" panose="020F0502020204030204" pitchFamily="34" charset="0"/>
                <a:cs typeface="Calibri" panose="020F0502020204030204" pitchFamily="34" charset="0"/>
              </a:rPr>
              <a:t>If we do not use locking, or if we </a:t>
            </a:r>
            <a:r>
              <a:rPr kumimoji="0" lang="en-US" altLang="en-US" sz="2100" dirty="0">
                <a:solidFill>
                  <a:srgbClr val="C00000"/>
                </a:solidFill>
                <a:latin typeface="Calibri" panose="020F0502020204030204" pitchFamily="34" charset="0"/>
                <a:cs typeface="Calibri" panose="020F0502020204030204" pitchFamily="34" charset="0"/>
              </a:rPr>
              <a:t>unlock data items as soon as possible </a:t>
            </a:r>
            <a:r>
              <a:rPr kumimoji="0" lang="en-US" altLang="en-US" sz="2100" dirty="0">
                <a:latin typeface="Calibri" panose="020F0502020204030204" pitchFamily="34" charset="0"/>
                <a:cs typeface="Calibri" panose="020F0502020204030204" pitchFamily="34" charset="0"/>
              </a:rPr>
              <a:t>after reading or writing them, we may get </a:t>
            </a:r>
            <a:r>
              <a:rPr kumimoji="0" lang="en-US" altLang="en-US" sz="2100" b="1" dirty="0">
                <a:latin typeface="Calibri" panose="020F0502020204030204" pitchFamily="34" charset="0"/>
                <a:cs typeface="Calibri" panose="020F0502020204030204" pitchFamily="34" charset="0"/>
              </a:rPr>
              <a:t>inconsistent states</a:t>
            </a:r>
            <a:r>
              <a:rPr kumimoji="0" lang="en-US" altLang="en-US" sz="2100" dirty="0">
                <a:latin typeface="Calibri" panose="020F0502020204030204" pitchFamily="34" charset="0"/>
                <a:cs typeface="Calibri" panose="020F0502020204030204" pitchFamily="34" charset="0"/>
              </a:rPr>
              <a:t>. </a:t>
            </a:r>
          </a:p>
          <a:p>
            <a:pPr>
              <a:spcBef>
                <a:spcPct val="0"/>
              </a:spcBef>
              <a:buClrTx/>
              <a:buSzTx/>
              <a:buFontTx/>
              <a:buNone/>
            </a:pPr>
            <a:endParaRPr kumimoji="0" lang="en-US" altLang="en-US" sz="2100" dirty="0">
              <a:latin typeface="Calibri" panose="020F0502020204030204" pitchFamily="34" charset="0"/>
              <a:cs typeface="Calibri" panose="020F0502020204030204" pitchFamily="34" charset="0"/>
            </a:endParaRPr>
          </a:p>
          <a:p>
            <a:pPr marL="342900" indent="-342900">
              <a:spcBef>
                <a:spcPct val="0"/>
              </a:spcBef>
              <a:buClrTx/>
              <a:buSzTx/>
              <a:buFont typeface="Arial" panose="020B0604020202020204" pitchFamily="34" charset="0"/>
              <a:buChar char="•"/>
            </a:pPr>
            <a:r>
              <a:rPr kumimoji="0" lang="en-US" altLang="en-US" sz="2100" dirty="0">
                <a:latin typeface="Calibri" panose="020F0502020204030204" pitchFamily="34" charset="0"/>
                <a:cs typeface="Calibri" panose="020F0502020204030204" pitchFamily="34" charset="0"/>
              </a:rPr>
              <a:t>On the other hand, if we </a:t>
            </a:r>
            <a:r>
              <a:rPr kumimoji="0" lang="en-US" altLang="en-US" sz="2100" dirty="0">
                <a:solidFill>
                  <a:srgbClr val="C00000"/>
                </a:solidFill>
                <a:latin typeface="Calibri" panose="020F0502020204030204" pitchFamily="34" charset="0"/>
                <a:cs typeface="Calibri" panose="020F0502020204030204" pitchFamily="34" charset="0"/>
              </a:rPr>
              <a:t>do not unlock a data item before requesting a lock on another data item</a:t>
            </a:r>
            <a:r>
              <a:rPr kumimoji="0" lang="en-US" altLang="en-US" sz="2100" dirty="0">
                <a:latin typeface="Calibri" panose="020F0502020204030204" pitchFamily="34" charset="0"/>
                <a:cs typeface="Calibri" panose="020F0502020204030204" pitchFamily="34" charset="0"/>
              </a:rPr>
              <a:t>, </a:t>
            </a:r>
            <a:r>
              <a:rPr kumimoji="0" lang="en-US" altLang="en-US" sz="2100" b="1" dirty="0">
                <a:latin typeface="Calibri" panose="020F0502020204030204" pitchFamily="34" charset="0"/>
                <a:cs typeface="Calibri" panose="020F0502020204030204" pitchFamily="34" charset="0"/>
              </a:rPr>
              <a:t>deadlocks may occur</a:t>
            </a:r>
            <a:r>
              <a:rPr kumimoji="0" lang="en-US" altLang="en-US" sz="2100" dirty="0">
                <a:latin typeface="Calibri" panose="020F0502020204030204" pitchFamily="34" charset="0"/>
                <a:cs typeface="Calibri" panose="020F0502020204030204" pitchFamily="34" charset="0"/>
              </a:rPr>
              <a:t>.</a:t>
            </a:r>
          </a:p>
        </p:txBody>
      </p:sp>
      <p:sp>
        <p:nvSpPr>
          <p:cNvPr id="30723" name="Rectangle 3"/>
          <p:cNvSpPr>
            <a:spLocks noChangeArrowheads="1"/>
          </p:cNvSpPr>
          <p:nvPr/>
        </p:nvSpPr>
        <p:spPr bwMode="auto">
          <a:xfrm>
            <a:off x="1905001" y="3041929"/>
            <a:ext cx="8050212" cy="1462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r>
              <a:rPr kumimoji="0" lang="en-US" altLang="en-US" sz="2100" b="1" dirty="0">
                <a:highlight>
                  <a:srgbClr val="FFFF00"/>
                </a:highlight>
                <a:latin typeface="Calibri" panose="020F0502020204030204" pitchFamily="34" charset="0"/>
                <a:cs typeface="Calibri" panose="020F0502020204030204" pitchFamily="34" charset="0"/>
              </a:rPr>
              <a:t>Deadlocks</a:t>
            </a:r>
            <a:r>
              <a:rPr kumimoji="0" lang="en-US" altLang="en-US" sz="2100" dirty="0">
                <a:highlight>
                  <a:srgbClr val="FFFF00"/>
                </a:highlight>
                <a:latin typeface="Calibri" panose="020F0502020204030204" pitchFamily="34" charset="0"/>
                <a:cs typeface="Calibri" panose="020F0502020204030204" pitchFamily="34" charset="0"/>
              </a:rPr>
              <a:t> are definitely </a:t>
            </a:r>
            <a:r>
              <a:rPr kumimoji="0" lang="en-US" altLang="en-US" sz="2100" b="1" dirty="0">
                <a:highlight>
                  <a:srgbClr val="FFFF00"/>
                </a:highlight>
                <a:latin typeface="Calibri" panose="020F0502020204030204" pitchFamily="34" charset="0"/>
                <a:cs typeface="Calibri" panose="020F0502020204030204" pitchFamily="34" charset="0"/>
              </a:rPr>
              <a:t>preferable to inconsistent states</a:t>
            </a:r>
            <a:r>
              <a:rPr kumimoji="0" lang="en-US" altLang="en-US" sz="2100" dirty="0">
                <a:highlight>
                  <a:srgbClr val="FFFF00"/>
                </a:highlight>
                <a:latin typeface="Calibri" panose="020F0502020204030204" pitchFamily="34" charset="0"/>
                <a:cs typeface="Calibri" panose="020F0502020204030204" pitchFamily="34" charset="0"/>
              </a:rPr>
              <a:t>, since they can be handled by rolling back of transactions, whereas</a:t>
            </a:r>
          </a:p>
          <a:p>
            <a:pPr>
              <a:spcBef>
                <a:spcPts val="600"/>
              </a:spcBef>
              <a:buClrTx/>
              <a:buSzTx/>
              <a:buNone/>
            </a:pPr>
            <a:r>
              <a:rPr kumimoji="0" lang="en-US" altLang="en-US" sz="2100" b="1" dirty="0">
                <a:highlight>
                  <a:srgbClr val="FFFF00"/>
                </a:highlight>
                <a:latin typeface="Calibri" panose="020F0502020204030204" pitchFamily="34" charset="0"/>
                <a:cs typeface="Calibri" panose="020F0502020204030204" pitchFamily="34" charset="0"/>
              </a:rPr>
              <a:t>Inconsistent states </a:t>
            </a:r>
            <a:r>
              <a:rPr kumimoji="0" lang="en-US" altLang="en-US" sz="2100" dirty="0">
                <a:highlight>
                  <a:srgbClr val="FFFF00"/>
                </a:highlight>
                <a:latin typeface="Calibri" panose="020F0502020204030204" pitchFamily="34" charset="0"/>
                <a:cs typeface="Calibri" panose="020F0502020204030204" pitchFamily="34" charset="0"/>
              </a:rPr>
              <a:t>may </a:t>
            </a:r>
            <a:r>
              <a:rPr kumimoji="0" lang="en-US" altLang="en-US" sz="2100" b="1" dirty="0">
                <a:highlight>
                  <a:srgbClr val="FFFF00"/>
                </a:highlight>
                <a:latin typeface="Calibri" panose="020F0502020204030204" pitchFamily="34" charset="0"/>
                <a:cs typeface="Calibri" panose="020F0502020204030204" pitchFamily="34" charset="0"/>
              </a:rPr>
              <a:t>lead to real-world problems</a:t>
            </a:r>
            <a:r>
              <a:rPr kumimoji="0" lang="en-US" altLang="en-US" sz="2100" dirty="0">
                <a:highlight>
                  <a:srgbClr val="FFFF00"/>
                </a:highlight>
                <a:latin typeface="Calibri" panose="020F0502020204030204" pitchFamily="34" charset="0"/>
                <a:cs typeface="Calibri" panose="020F0502020204030204" pitchFamily="34" charset="0"/>
              </a:rPr>
              <a:t> that cannot be handled by the database system.</a:t>
            </a:r>
          </a:p>
        </p:txBody>
      </p:sp>
      <p:sp>
        <p:nvSpPr>
          <p:cNvPr id="30724" name="Rectangle 4"/>
          <p:cNvSpPr>
            <a:spLocks noChangeArrowheads="1"/>
          </p:cNvSpPr>
          <p:nvPr/>
        </p:nvSpPr>
        <p:spPr bwMode="auto">
          <a:xfrm>
            <a:off x="1971675" y="4660901"/>
            <a:ext cx="8320088" cy="193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9pPr>
          </a:lstStyle>
          <a:p>
            <a:pPr algn="just">
              <a:lnSpc>
                <a:spcPct val="114000"/>
              </a:lnSpc>
              <a:spcBef>
                <a:spcPct val="0"/>
              </a:spcBef>
              <a:buClrTx/>
              <a:buSzTx/>
              <a:buFontTx/>
              <a:buNone/>
            </a:pPr>
            <a:r>
              <a:rPr kumimoji="0" lang="en-US" altLang="en-US" sz="2100" dirty="0">
                <a:latin typeface="Calibri" panose="020F0502020204030204" pitchFamily="34" charset="0"/>
                <a:cs typeface="Calibri" panose="020F0502020204030204" pitchFamily="34" charset="0"/>
              </a:rPr>
              <a:t>We shall require that each transaction in the system follow a set of rules, called a </a:t>
            </a:r>
            <a:r>
              <a:rPr kumimoji="0" lang="en-US" altLang="en-US" sz="2100" b="1" dirty="0">
                <a:latin typeface="Calibri" panose="020F0502020204030204" pitchFamily="34" charset="0"/>
                <a:cs typeface="Calibri" panose="020F0502020204030204" pitchFamily="34" charset="0"/>
              </a:rPr>
              <a:t>locking protocol</a:t>
            </a:r>
            <a:r>
              <a:rPr kumimoji="0" lang="en-US" altLang="en-US" sz="2100" dirty="0">
                <a:latin typeface="Calibri" panose="020F0502020204030204" pitchFamily="34" charset="0"/>
                <a:cs typeface="Calibri" panose="020F0502020204030204" pitchFamily="34" charset="0"/>
              </a:rPr>
              <a:t>, indicating when a transaction may lock and unlock each of the data items. </a:t>
            </a:r>
          </a:p>
          <a:p>
            <a:pPr algn="just">
              <a:lnSpc>
                <a:spcPct val="114000"/>
              </a:lnSpc>
              <a:spcBef>
                <a:spcPct val="0"/>
              </a:spcBef>
              <a:buClrTx/>
              <a:buSzTx/>
              <a:buFontTx/>
              <a:buNone/>
            </a:pPr>
            <a:r>
              <a:rPr kumimoji="0" lang="en-US" altLang="en-US" sz="2100" dirty="0">
                <a:latin typeface="Calibri" panose="020F0502020204030204" pitchFamily="34" charset="0"/>
                <a:cs typeface="Calibri" panose="020F0502020204030204" pitchFamily="34" charset="0"/>
              </a:rPr>
              <a:t>Locking protocols </a:t>
            </a:r>
            <a:r>
              <a:rPr kumimoji="0" lang="en-US" altLang="en-US" sz="2100" b="1" dirty="0">
                <a:latin typeface="Calibri" panose="020F0502020204030204" pitchFamily="34" charset="0"/>
                <a:cs typeface="Calibri" panose="020F0502020204030204" pitchFamily="34" charset="0"/>
              </a:rPr>
              <a:t>restrict the number of possible schedules</a:t>
            </a:r>
            <a:r>
              <a:rPr kumimoji="0" lang="en-US" altLang="en-US" sz="2100" dirty="0">
                <a:latin typeface="Calibri" panose="020F0502020204030204" pitchFamily="34" charset="0"/>
                <a:cs typeface="Calibri" panose="020F0502020204030204" pitchFamily="34" charset="0"/>
              </a:rPr>
              <a:t>. The set of all such schedules is a </a:t>
            </a:r>
            <a:r>
              <a:rPr kumimoji="0" lang="en-US" altLang="en-US" sz="2100" b="1" dirty="0">
                <a:latin typeface="Calibri" panose="020F0502020204030204" pitchFamily="34" charset="0"/>
                <a:cs typeface="Calibri" panose="020F0502020204030204" pitchFamily="34" charset="0"/>
              </a:rPr>
              <a:t>proper subset of all possible serializable schedules</a:t>
            </a:r>
            <a:r>
              <a:rPr kumimoji="0" lang="en-US" altLang="en-US" sz="2100" dirty="0">
                <a:latin typeface="Calibri" panose="020F0502020204030204" pitchFamily="34" charset="0"/>
                <a:cs typeface="Calibri" panose="020F0502020204030204" pitchFamily="34" charset="0"/>
              </a:rPr>
              <a:t>.</a:t>
            </a:r>
          </a:p>
        </p:txBody>
      </p:sp>
      <p:sp>
        <p:nvSpPr>
          <p:cNvPr id="6" name="Rectangle 2"/>
          <p:cNvSpPr>
            <a:spLocks noGrp="1" noChangeArrowheads="1"/>
          </p:cNvSpPr>
          <p:nvPr>
            <p:ph type="title"/>
          </p:nvPr>
        </p:nvSpPr>
        <p:spPr>
          <a:xfrm>
            <a:off x="2005013" y="0"/>
            <a:ext cx="8375650" cy="609600"/>
          </a:xfrm>
        </p:spPr>
        <p:txBody>
          <a:bodyPr/>
          <a:lstStyle/>
          <a:p>
            <a:pPr algn="l">
              <a:defRPr/>
            </a:pPr>
            <a:r>
              <a:rPr lang="en-US" dirty="0">
                <a:effectLst>
                  <a:outerShdw blurRad="38100" dist="38100" dir="2700000" algn="tl">
                    <a:srgbClr val="C0C0C0"/>
                  </a:outerShdw>
                </a:effectLst>
              </a:rPr>
              <a:t>Pitfalls of Lock-Based Protocols </a:t>
            </a:r>
            <a:r>
              <a:rPr lang="en-US" sz="2400" dirty="0">
                <a:effectLst>
                  <a:outerShdw blurRad="38100" dist="38100" dir="2700000" algn="tl">
                    <a:srgbClr val="C0C0C0"/>
                  </a:outerShdw>
                </a:effectLst>
              </a:rPr>
              <a:t>(Deadlock)</a:t>
            </a:r>
            <a:endParaRPr lang="en-US" dirty="0">
              <a:effectLst>
                <a:outerShdw blurRad="38100" dist="38100" dir="2700000" algn="tl">
                  <a:srgbClr val="C0C0C0"/>
                </a:outerShdw>
              </a:effectLst>
            </a:endParaRPr>
          </a:p>
        </p:txBody>
      </p:sp>
      <p:sp>
        <p:nvSpPr>
          <p:cNvPr id="30726" name="Rectangle 1"/>
          <p:cNvSpPr>
            <a:spLocks noChangeArrowheads="1"/>
          </p:cNvSpPr>
          <p:nvPr/>
        </p:nvSpPr>
        <p:spPr bwMode="auto">
          <a:xfrm>
            <a:off x="2355890" y="2605366"/>
            <a:ext cx="767389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r>
              <a:rPr kumimoji="0" lang="en-US" altLang="en-US" b="1" dirty="0">
                <a:solidFill>
                  <a:srgbClr val="C00000"/>
                </a:solidFill>
              </a:rPr>
              <a:t>Which one to Choose ?  Deadlock or getting into inconsistent state</a:t>
            </a:r>
          </a:p>
        </p:txBody>
      </p:sp>
    </p:spTree>
    <p:extLst>
      <p:ext uri="{BB962C8B-B14F-4D97-AF65-F5344CB8AC3E}">
        <p14:creationId xmlns:p14="http://schemas.microsoft.com/office/powerpoint/2010/main" val="29677990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2222500" y="0"/>
            <a:ext cx="8077200" cy="609600"/>
          </a:xfrm>
        </p:spPr>
        <p:txBody>
          <a:bodyPr/>
          <a:lstStyle/>
          <a:p>
            <a:pPr>
              <a:defRPr/>
            </a:pPr>
            <a:r>
              <a:rPr lang="en-US" dirty="0">
                <a:effectLst>
                  <a:outerShdw blurRad="38100" dist="38100" dir="2700000" algn="tl">
                    <a:srgbClr val="C0C0C0"/>
                  </a:outerShdw>
                </a:effectLst>
              </a:rPr>
              <a:t>Pitfalls of Lock-Based Protocols (Cont.)</a:t>
            </a:r>
          </a:p>
        </p:txBody>
      </p:sp>
      <p:sp>
        <p:nvSpPr>
          <p:cNvPr id="32771" name="Rectangle 3"/>
          <p:cNvSpPr>
            <a:spLocks noGrp="1" noChangeArrowheads="1"/>
          </p:cNvSpPr>
          <p:nvPr>
            <p:ph type="body" idx="4294967295"/>
          </p:nvPr>
        </p:nvSpPr>
        <p:spPr>
          <a:xfrm>
            <a:off x="1287626" y="898525"/>
            <a:ext cx="9461240" cy="5959475"/>
          </a:xfrm>
        </p:spPr>
        <p:txBody>
          <a:bodyPr/>
          <a:lstStyle/>
          <a:p>
            <a:r>
              <a:rPr lang="en-US" altLang="en-US" sz="1900" dirty="0">
                <a:latin typeface="Calibri" panose="020F0502020204030204" pitchFamily="34" charset="0"/>
                <a:cs typeface="Calibri" panose="020F0502020204030204" pitchFamily="34" charset="0"/>
              </a:rPr>
              <a:t>The potential for </a:t>
            </a:r>
            <a:r>
              <a:rPr lang="en-US" altLang="en-US" sz="1900" b="1" dirty="0">
                <a:latin typeface="Calibri" panose="020F0502020204030204" pitchFamily="34" charset="0"/>
                <a:cs typeface="Calibri" panose="020F0502020204030204" pitchFamily="34" charset="0"/>
              </a:rPr>
              <a:t>deadlock exists in most locking protocols</a:t>
            </a:r>
            <a:r>
              <a:rPr lang="en-US" altLang="en-US" sz="1900" dirty="0">
                <a:latin typeface="Calibri" panose="020F0502020204030204" pitchFamily="34" charset="0"/>
                <a:cs typeface="Calibri" panose="020F0502020204030204" pitchFamily="34" charset="0"/>
              </a:rPr>
              <a:t>. </a:t>
            </a:r>
            <a:r>
              <a:rPr lang="en-US" altLang="en-US" sz="1900" dirty="0">
                <a:solidFill>
                  <a:srgbClr val="C00000"/>
                </a:solidFill>
                <a:latin typeface="Calibri" panose="020F0502020204030204" pitchFamily="34" charset="0"/>
                <a:cs typeface="Calibri" panose="020F0502020204030204" pitchFamily="34" charset="0"/>
              </a:rPr>
              <a:t>Deadlocks are a necessary evil.</a:t>
            </a:r>
          </a:p>
          <a:p>
            <a:r>
              <a:rPr lang="en-US" altLang="en-US" sz="2000" b="1" dirty="0">
                <a:solidFill>
                  <a:srgbClr val="000099"/>
                </a:solidFill>
                <a:latin typeface="Calibri" panose="020F0502020204030204" pitchFamily="34" charset="0"/>
                <a:cs typeface="Calibri" panose="020F0502020204030204" pitchFamily="34" charset="0"/>
              </a:rPr>
              <a:t>Starvation</a:t>
            </a:r>
            <a:r>
              <a:rPr lang="en-US" altLang="en-US" sz="1900" dirty="0">
                <a:latin typeface="Calibri" panose="020F0502020204030204" pitchFamily="34" charset="0"/>
                <a:cs typeface="Calibri" panose="020F0502020204030204" pitchFamily="34" charset="0"/>
              </a:rPr>
              <a:t> is also possible if concurrency control manager is badly designed. For example:</a:t>
            </a:r>
          </a:p>
          <a:p>
            <a:pPr lvl="1"/>
            <a:r>
              <a:rPr lang="en-US" altLang="en-US" sz="1900" dirty="0">
                <a:latin typeface="Calibri" panose="020F0502020204030204" pitchFamily="34" charset="0"/>
                <a:cs typeface="Calibri" panose="020F0502020204030204" pitchFamily="34" charset="0"/>
              </a:rPr>
              <a:t>A transaction may be </a:t>
            </a:r>
            <a:r>
              <a:rPr lang="en-US" altLang="en-US" sz="1900" dirty="0">
                <a:solidFill>
                  <a:srgbClr val="FF0000"/>
                </a:solidFill>
                <a:latin typeface="Calibri" panose="020F0502020204030204" pitchFamily="34" charset="0"/>
                <a:cs typeface="Calibri" panose="020F0502020204030204" pitchFamily="34" charset="0"/>
              </a:rPr>
              <a:t>waiting (</a:t>
            </a:r>
            <a:r>
              <a:rPr lang="en-US" altLang="en-US" sz="1900" b="1" dirty="0">
                <a:solidFill>
                  <a:srgbClr val="C00000"/>
                </a:solidFill>
                <a:latin typeface="Calibri" panose="020F0502020204030204" pitchFamily="34" charset="0"/>
                <a:cs typeface="Calibri" panose="020F0502020204030204" pitchFamily="34" charset="0"/>
              </a:rPr>
              <a:t>T</a:t>
            </a:r>
            <a:r>
              <a:rPr lang="en-US" altLang="en-US" sz="1900" b="1" baseline="-25000" dirty="0">
                <a:solidFill>
                  <a:srgbClr val="C00000"/>
                </a:solidFill>
                <a:latin typeface="Calibri" panose="020F0502020204030204" pitchFamily="34" charset="0"/>
                <a:cs typeface="Calibri" panose="020F0502020204030204" pitchFamily="34" charset="0"/>
              </a:rPr>
              <a:t>1</a:t>
            </a:r>
            <a:r>
              <a:rPr lang="en-US" altLang="en-US" sz="1900" dirty="0">
                <a:solidFill>
                  <a:srgbClr val="FF0000"/>
                </a:solidFill>
                <a:latin typeface="Calibri" panose="020F0502020204030204" pitchFamily="34" charset="0"/>
                <a:cs typeface="Calibri" panose="020F0502020204030204" pitchFamily="34" charset="0"/>
              </a:rPr>
              <a:t>) for an </a:t>
            </a:r>
            <a:r>
              <a:rPr lang="en-US" altLang="en-US" sz="1900" b="1" dirty="0">
                <a:solidFill>
                  <a:srgbClr val="C00000"/>
                </a:solidFill>
                <a:latin typeface="Calibri" panose="020F0502020204030204" pitchFamily="34" charset="0"/>
                <a:cs typeface="Calibri" panose="020F0502020204030204" pitchFamily="34" charset="0"/>
              </a:rPr>
              <a:t>X-lock</a:t>
            </a:r>
            <a:r>
              <a:rPr lang="en-US" altLang="en-US" sz="1900" dirty="0">
                <a:solidFill>
                  <a:srgbClr val="FF0000"/>
                </a:solidFill>
                <a:latin typeface="Calibri" panose="020F0502020204030204" pitchFamily="34" charset="0"/>
                <a:cs typeface="Calibri" panose="020F0502020204030204" pitchFamily="34" charset="0"/>
              </a:rPr>
              <a:t> on an item</a:t>
            </a:r>
            <a:r>
              <a:rPr lang="en-US" altLang="en-US" sz="1900" dirty="0">
                <a:latin typeface="Calibri" panose="020F0502020204030204" pitchFamily="34" charset="0"/>
                <a:cs typeface="Calibri" panose="020F0502020204030204" pitchFamily="34" charset="0"/>
              </a:rPr>
              <a:t>, while a sequence of </a:t>
            </a:r>
            <a:r>
              <a:rPr lang="en-US" altLang="en-US" sz="1900" dirty="0">
                <a:solidFill>
                  <a:srgbClr val="FF0000"/>
                </a:solidFill>
                <a:latin typeface="Calibri" panose="020F0502020204030204" pitchFamily="34" charset="0"/>
                <a:cs typeface="Calibri" panose="020F0502020204030204" pitchFamily="34" charset="0"/>
              </a:rPr>
              <a:t>other transactions (</a:t>
            </a:r>
            <a:r>
              <a:rPr lang="en-US" altLang="en-US" sz="1900" b="1" dirty="0">
                <a:solidFill>
                  <a:srgbClr val="FF0000"/>
                </a:solidFill>
                <a:latin typeface="Calibri" panose="020F0502020204030204" pitchFamily="34" charset="0"/>
                <a:cs typeface="Calibri" panose="020F0502020204030204" pitchFamily="34" charset="0"/>
              </a:rPr>
              <a:t>T</a:t>
            </a:r>
            <a:r>
              <a:rPr lang="en-US" altLang="en-US" sz="1900" b="1" baseline="-25000" dirty="0">
                <a:solidFill>
                  <a:srgbClr val="FF0000"/>
                </a:solidFill>
                <a:latin typeface="Calibri" panose="020F0502020204030204" pitchFamily="34" charset="0"/>
                <a:cs typeface="Calibri" panose="020F0502020204030204" pitchFamily="34" charset="0"/>
              </a:rPr>
              <a:t>2</a:t>
            </a:r>
            <a:r>
              <a:rPr lang="en-US" altLang="en-US" sz="1900" b="1" dirty="0">
                <a:solidFill>
                  <a:srgbClr val="FF0000"/>
                </a:solidFill>
                <a:latin typeface="Calibri" panose="020F0502020204030204" pitchFamily="34" charset="0"/>
                <a:cs typeface="Calibri" panose="020F0502020204030204" pitchFamily="34" charset="0"/>
              </a:rPr>
              <a:t>,T</a:t>
            </a:r>
            <a:r>
              <a:rPr lang="en-US" altLang="en-US" sz="1900" b="1" baseline="-25000" dirty="0">
                <a:solidFill>
                  <a:srgbClr val="FF0000"/>
                </a:solidFill>
                <a:latin typeface="Calibri" panose="020F0502020204030204" pitchFamily="34" charset="0"/>
                <a:cs typeface="Calibri" panose="020F0502020204030204" pitchFamily="34" charset="0"/>
              </a:rPr>
              <a:t>3,..</a:t>
            </a:r>
            <a:r>
              <a:rPr lang="en-US" altLang="en-US" sz="1900" b="1" dirty="0">
                <a:solidFill>
                  <a:srgbClr val="FF0000"/>
                </a:solidFill>
                <a:latin typeface="Calibri" panose="020F0502020204030204" pitchFamily="34" charset="0"/>
                <a:cs typeface="Calibri" panose="020F0502020204030204" pitchFamily="34" charset="0"/>
              </a:rPr>
              <a:t>) </a:t>
            </a:r>
            <a:r>
              <a:rPr lang="en-US" altLang="en-US" sz="1900" dirty="0">
                <a:solidFill>
                  <a:srgbClr val="FF0000"/>
                </a:solidFill>
                <a:latin typeface="Calibri" panose="020F0502020204030204" pitchFamily="34" charset="0"/>
                <a:cs typeface="Calibri" panose="020F0502020204030204" pitchFamily="34" charset="0"/>
              </a:rPr>
              <a:t>request and are granted an </a:t>
            </a:r>
            <a:r>
              <a:rPr lang="en-US" altLang="en-US" sz="1900" b="1" dirty="0">
                <a:solidFill>
                  <a:srgbClr val="C00000"/>
                </a:solidFill>
                <a:latin typeface="Calibri" panose="020F0502020204030204" pitchFamily="34" charset="0"/>
                <a:cs typeface="Calibri" panose="020F0502020204030204" pitchFamily="34" charset="0"/>
              </a:rPr>
              <a:t>S-lock </a:t>
            </a:r>
            <a:r>
              <a:rPr lang="en-US" altLang="en-US" sz="1900" dirty="0">
                <a:latin typeface="Calibri" panose="020F0502020204030204" pitchFamily="34" charset="0"/>
                <a:cs typeface="Calibri" panose="020F0502020204030204" pitchFamily="34" charset="0"/>
              </a:rPr>
              <a:t>on the same item.  </a:t>
            </a:r>
          </a:p>
          <a:p>
            <a:pPr lvl="1"/>
            <a:r>
              <a:rPr lang="en-US" altLang="en-US" sz="1900" dirty="0">
                <a:latin typeface="Calibri" panose="020F0502020204030204" pitchFamily="34" charset="0"/>
                <a:cs typeface="Calibri" panose="020F0502020204030204" pitchFamily="34" charset="0"/>
              </a:rPr>
              <a:t>The same transaction (</a:t>
            </a:r>
            <a:r>
              <a:rPr lang="en-US" altLang="en-US" sz="1900" b="1" dirty="0">
                <a:solidFill>
                  <a:srgbClr val="C00000"/>
                </a:solidFill>
                <a:latin typeface="Calibri" panose="020F0502020204030204" pitchFamily="34" charset="0"/>
                <a:cs typeface="Calibri" panose="020F0502020204030204" pitchFamily="34" charset="0"/>
              </a:rPr>
              <a:t>T</a:t>
            </a:r>
            <a:r>
              <a:rPr lang="en-US" altLang="en-US" sz="1900" b="1" baseline="-25000" dirty="0">
                <a:solidFill>
                  <a:srgbClr val="C00000"/>
                </a:solidFill>
                <a:latin typeface="Calibri" panose="020F0502020204030204" pitchFamily="34" charset="0"/>
                <a:cs typeface="Calibri" panose="020F0502020204030204" pitchFamily="34" charset="0"/>
              </a:rPr>
              <a:t>1</a:t>
            </a:r>
            <a:r>
              <a:rPr lang="en-US" altLang="en-US" sz="1900" dirty="0">
                <a:latin typeface="Calibri" panose="020F0502020204030204" pitchFamily="34" charset="0"/>
                <a:cs typeface="Calibri" panose="020F0502020204030204" pitchFamily="34" charset="0"/>
              </a:rPr>
              <a:t>) is </a:t>
            </a:r>
            <a:r>
              <a:rPr lang="en-US" altLang="en-US" sz="1900" b="1" dirty="0">
                <a:solidFill>
                  <a:schemeClr val="tx2"/>
                </a:solidFill>
                <a:latin typeface="Calibri" panose="020F0502020204030204" pitchFamily="34" charset="0"/>
                <a:cs typeface="Calibri" panose="020F0502020204030204" pitchFamily="34" charset="0"/>
              </a:rPr>
              <a:t>repeatedly rolled back due to deadlocks</a:t>
            </a:r>
            <a:r>
              <a:rPr lang="en-US" altLang="en-US" sz="1900" dirty="0">
                <a:latin typeface="Calibri" panose="020F0502020204030204" pitchFamily="34" charset="0"/>
                <a:cs typeface="Calibri" panose="020F0502020204030204" pitchFamily="34" charset="0"/>
              </a:rPr>
              <a:t>.</a:t>
            </a:r>
          </a:p>
          <a:p>
            <a:r>
              <a:rPr lang="en-US" altLang="en-US" sz="1900" dirty="0">
                <a:latin typeface="Calibri" panose="020F0502020204030204" pitchFamily="34" charset="0"/>
                <a:cs typeface="Calibri" panose="020F0502020204030204" pitchFamily="34" charset="0"/>
              </a:rPr>
              <a:t>Concurrency control manager can be designed to prevent starvation</a:t>
            </a:r>
          </a:p>
          <a:p>
            <a:r>
              <a:rPr lang="en-US" altLang="en-US" sz="1900" b="1" dirty="0">
                <a:latin typeface="Calibri" panose="020F0502020204030204" pitchFamily="34" charset="0"/>
                <a:cs typeface="Calibri" panose="020F0502020204030204" pitchFamily="34" charset="0"/>
              </a:rPr>
              <a:t>We can </a:t>
            </a:r>
            <a:r>
              <a:rPr lang="en-US" altLang="en-US" sz="1900" b="1" u="sng" dirty="0">
                <a:latin typeface="Calibri" panose="020F0502020204030204" pitchFamily="34" charset="0"/>
                <a:cs typeface="Calibri" panose="020F0502020204030204" pitchFamily="34" charset="0"/>
              </a:rPr>
              <a:t>avoid starvation </a:t>
            </a:r>
            <a:r>
              <a:rPr lang="en-US" altLang="en-US" sz="1900" b="1" dirty="0">
                <a:latin typeface="Calibri" panose="020F0502020204030204" pitchFamily="34" charset="0"/>
                <a:cs typeface="Calibri" panose="020F0502020204030204" pitchFamily="34" charset="0"/>
              </a:rPr>
              <a:t>of transactions by granting locks in the following manner:</a:t>
            </a:r>
          </a:p>
          <a:p>
            <a:r>
              <a:rPr lang="en-US" altLang="en-US" sz="1900" dirty="0">
                <a:latin typeface="Calibri" panose="020F0502020204030204" pitchFamily="34" charset="0"/>
                <a:cs typeface="Calibri" panose="020F0502020204030204" pitchFamily="34" charset="0"/>
              </a:rPr>
              <a:t>When a transaction </a:t>
            </a:r>
            <a:r>
              <a:rPr lang="en-US" altLang="en-US" sz="1900" b="1" i="1" dirty="0" err="1">
                <a:solidFill>
                  <a:srgbClr val="C00000"/>
                </a:solidFill>
                <a:latin typeface="Calibri" panose="020F0502020204030204" pitchFamily="34" charset="0"/>
                <a:cs typeface="Calibri" panose="020F0502020204030204" pitchFamily="34" charset="0"/>
              </a:rPr>
              <a:t>T</a:t>
            </a:r>
            <a:r>
              <a:rPr lang="en-US" altLang="en-US" sz="1900" b="1" i="1" baseline="-25000" dirty="0" err="1">
                <a:solidFill>
                  <a:srgbClr val="C00000"/>
                </a:solidFill>
                <a:latin typeface="Calibri" panose="020F0502020204030204" pitchFamily="34" charset="0"/>
                <a:cs typeface="Calibri" panose="020F0502020204030204" pitchFamily="34" charset="0"/>
              </a:rPr>
              <a:t>i</a:t>
            </a:r>
            <a:r>
              <a:rPr lang="en-US" altLang="en-US" sz="1900" i="1" dirty="0">
                <a:solidFill>
                  <a:srgbClr val="FF0000"/>
                </a:solidFill>
                <a:latin typeface="Calibri" panose="020F0502020204030204" pitchFamily="34" charset="0"/>
                <a:cs typeface="Calibri" panose="020F0502020204030204" pitchFamily="34" charset="0"/>
              </a:rPr>
              <a:t> </a:t>
            </a:r>
            <a:r>
              <a:rPr lang="en-US" altLang="en-US" sz="1900" dirty="0">
                <a:solidFill>
                  <a:srgbClr val="FF0000"/>
                </a:solidFill>
                <a:latin typeface="Calibri" panose="020F0502020204030204" pitchFamily="34" charset="0"/>
                <a:cs typeface="Calibri" panose="020F0502020204030204" pitchFamily="34" charset="0"/>
              </a:rPr>
              <a:t>requests a lock on </a:t>
            </a:r>
            <a:r>
              <a:rPr lang="en-US" altLang="en-US" sz="1900" dirty="0">
                <a:latin typeface="Calibri" panose="020F0502020204030204" pitchFamily="34" charset="0"/>
                <a:cs typeface="Calibri" panose="020F0502020204030204" pitchFamily="34" charset="0"/>
              </a:rPr>
              <a:t>a data item </a:t>
            </a:r>
            <a:r>
              <a:rPr lang="en-US" altLang="en-US" sz="1900" b="1" i="1" dirty="0">
                <a:solidFill>
                  <a:srgbClr val="C00000"/>
                </a:solidFill>
                <a:latin typeface="Calibri" panose="020F0502020204030204" pitchFamily="34" charset="0"/>
                <a:cs typeface="Calibri" panose="020F0502020204030204" pitchFamily="34" charset="0"/>
              </a:rPr>
              <a:t>Q</a:t>
            </a:r>
            <a:r>
              <a:rPr lang="en-US" altLang="en-US" sz="1900" i="1" dirty="0">
                <a:latin typeface="Calibri" panose="020F0502020204030204" pitchFamily="34" charset="0"/>
                <a:cs typeface="Calibri" panose="020F0502020204030204" pitchFamily="34" charset="0"/>
              </a:rPr>
              <a:t> </a:t>
            </a:r>
            <a:r>
              <a:rPr lang="en-US" altLang="en-US" sz="1900" dirty="0">
                <a:latin typeface="Calibri" panose="020F0502020204030204" pitchFamily="34" charset="0"/>
                <a:cs typeface="Calibri" panose="020F0502020204030204" pitchFamily="34" charset="0"/>
              </a:rPr>
              <a:t>in a particular </a:t>
            </a:r>
            <a:r>
              <a:rPr lang="en-US" altLang="en-US" sz="1900" dirty="0">
                <a:solidFill>
                  <a:srgbClr val="FF0000"/>
                </a:solidFill>
                <a:latin typeface="Calibri" panose="020F0502020204030204" pitchFamily="34" charset="0"/>
                <a:cs typeface="Calibri" panose="020F0502020204030204" pitchFamily="34" charset="0"/>
              </a:rPr>
              <a:t>mode </a:t>
            </a:r>
            <a:r>
              <a:rPr lang="en-US" altLang="en-US" sz="1900" b="1" i="1" dirty="0">
                <a:solidFill>
                  <a:srgbClr val="C00000"/>
                </a:solidFill>
                <a:latin typeface="Calibri" panose="020F0502020204030204" pitchFamily="34" charset="0"/>
                <a:cs typeface="Calibri" panose="020F0502020204030204" pitchFamily="34" charset="0"/>
              </a:rPr>
              <a:t>M</a:t>
            </a:r>
            <a:r>
              <a:rPr lang="en-US" altLang="en-US" sz="1900" dirty="0">
                <a:latin typeface="Calibri" panose="020F0502020204030204" pitchFamily="34" charset="0"/>
                <a:cs typeface="Calibri" panose="020F0502020204030204" pitchFamily="34" charset="0"/>
              </a:rPr>
              <a:t>, the </a:t>
            </a:r>
            <a:r>
              <a:rPr lang="en-US" altLang="en-US" sz="1900" u="sng" dirty="0">
                <a:latin typeface="Calibri" panose="020F0502020204030204" pitchFamily="34" charset="0"/>
                <a:cs typeface="Calibri" panose="020F0502020204030204" pitchFamily="34" charset="0"/>
              </a:rPr>
              <a:t>concurrency-control manager grants </a:t>
            </a:r>
            <a:r>
              <a:rPr lang="en-US" altLang="en-US" sz="1900" dirty="0">
                <a:latin typeface="Calibri" panose="020F0502020204030204" pitchFamily="34" charset="0"/>
                <a:cs typeface="Calibri" panose="020F0502020204030204" pitchFamily="34" charset="0"/>
              </a:rPr>
              <a:t>the lock provided that:</a:t>
            </a:r>
          </a:p>
          <a:p>
            <a:pPr lvl="1"/>
            <a:r>
              <a:rPr lang="en-US" altLang="en-US" sz="1900" b="1" dirty="0">
                <a:latin typeface="Calibri" panose="020F0502020204030204" pitchFamily="34" charset="0"/>
                <a:cs typeface="Calibri" panose="020F0502020204030204" pitchFamily="34" charset="0"/>
              </a:rPr>
              <a:t>1. </a:t>
            </a:r>
            <a:r>
              <a:rPr lang="en-US" altLang="en-US" sz="1900" dirty="0">
                <a:latin typeface="Calibri" panose="020F0502020204030204" pitchFamily="34" charset="0"/>
                <a:cs typeface="Calibri" panose="020F0502020204030204" pitchFamily="34" charset="0"/>
              </a:rPr>
              <a:t>There is </a:t>
            </a:r>
            <a:r>
              <a:rPr lang="en-US" altLang="en-US" sz="1900" dirty="0">
                <a:solidFill>
                  <a:srgbClr val="FF0000"/>
                </a:solidFill>
                <a:latin typeface="Calibri" panose="020F0502020204030204" pitchFamily="34" charset="0"/>
                <a:cs typeface="Calibri" panose="020F0502020204030204" pitchFamily="34" charset="0"/>
              </a:rPr>
              <a:t>no other </a:t>
            </a:r>
            <a:r>
              <a:rPr lang="en-US" altLang="en-US" sz="1900" dirty="0">
                <a:latin typeface="Calibri" panose="020F0502020204030204" pitchFamily="34" charset="0"/>
                <a:cs typeface="Calibri" panose="020F0502020204030204" pitchFamily="34" charset="0"/>
              </a:rPr>
              <a:t>transaction </a:t>
            </a:r>
            <a:r>
              <a:rPr lang="en-US" altLang="en-US" sz="1900" dirty="0">
                <a:solidFill>
                  <a:srgbClr val="FF0000"/>
                </a:solidFill>
                <a:latin typeface="Calibri" panose="020F0502020204030204" pitchFamily="34" charset="0"/>
                <a:cs typeface="Calibri" panose="020F0502020204030204" pitchFamily="34" charset="0"/>
              </a:rPr>
              <a:t>hold</a:t>
            </a:r>
            <a:r>
              <a:rPr lang="en-US" altLang="en-US" sz="1900" dirty="0">
                <a:latin typeface="Calibri" panose="020F0502020204030204" pitchFamily="34" charset="0"/>
                <a:cs typeface="Calibri" panose="020F0502020204030204" pitchFamily="34" charset="0"/>
              </a:rPr>
              <a:t>ing a lock </a:t>
            </a:r>
            <a:r>
              <a:rPr lang="en-US" altLang="en-US" sz="1900" dirty="0">
                <a:solidFill>
                  <a:srgbClr val="FF0000"/>
                </a:solidFill>
                <a:latin typeface="Calibri" panose="020F0502020204030204" pitchFamily="34" charset="0"/>
                <a:cs typeface="Calibri" panose="020F0502020204030204" pitchFamily="34" charset="0"/>
              </a:rPr>
              <a:t>on </a:t>
            </a:r>
            <a:r>
              <a:rPr lang="en-US" altLang="en-US" sz="1900" b="1" i="1" dirty="0">
                <a:solidFill>
                  <a:srgbClr val="C00000"/>
                </a:solidFill>
                <a:latin typeface="Calibri" panose="020F0502020204030204" pitchFamily="34" charset="0"/>
                <a:cs typeface="Calibri" panose="020F0502020204030204" pitchFamily="34" charset="0"/>
              </a:rPr>
              <a:t>Q</a:t>
            </a:r>
            <a:r>
              <a:rPr lang="en-US" altLang="en-US" sz="1900" i="1" dirty="0">
                <a:latin typeface="Calibri" panose="020F0502020204030204" pitchFamily="34" charset="0"/>
                <a:cs typeface="Calibri" panose="020F0502020204030204" pitchFamily="34" charset="0"/>
              </a:rPr>
              <a:t> </a:t>
            </a:r>
            <a:r>
              <a:rPr lang="en-US" altLang="en-US" sz="1900" dirty="0">
                <a:latin typeface="Calibri" panose="020F0502020204030204" pitchFamily="34" charset="0"/>
                <a:cs typeface="Calibri" panose="020F0502020204030204" pitchFamily="34" charset="0"/>
              </a:rPr>
              <a:t>in a </a:t>
            </a:r>
            <a:r>
              <a:rPr lang="en-US" altLang="en-US" sz="1900" dirty="0">
                <a:solidFill>
                  <a:srgbClr val="FF0000"/>
                </a:solidFill>
                <a:latin typeface="Calibri" panose="020F0502020204030204" pitchFamily="34" charset="0"/>
                <a:cs typeface="Calibri" panose="020F0502020204030204" pitchFamily="34" charset="0"/>
              </a:rPr>
              <a:t>mode that conflicts with </a:t>
            </a:r>
            <a:r>
              <a:rPr lang="en-US" altLang="en-US" sz="1900" b="1" i="1" dirty="0">
                <a:solidFill>
                  <a:srgbClr val="C00000"/>
                </a:solidFill>
                <a:latin typeface="Calibri" panose="020F0502020204030204" pitchFamily="34" charset="0"/>
                <a:cs typeface="Calibri" panose="020F0502020204030204" pitchFamily="34" charset="0"/>
              </a:rPr>
              <a:t>M</a:t>
            </a:r>
            <a:r>
              <a:rPr lang="en-US" altLang="en-US" sz="1900" dirty="0">
                <a:solidFill>
                  <a:srgbClr val="FF0000"/>
                </a:solidFill>
                <a:latin typeface="Calibri" panose="020F0502020204030204" pitchFamily="34" charset="0"/>
                <a:cs typeface="Calibri" panose="020F0502020204030204" pitchFamily="34" charset="0"/>
              </a:rPr>
              <a:t>.</a:t>
            </a:r>
          </a:p>
          <a:p>
            <a:pPr lvl="1"/>
            <a:r>
              <a:rPr lang="en-US" altLang="en-US" sz="1900" b="1" dirty="0">
                <a:latin typeface="Calibri" panose="020F0502020204030204" pitchFamily="34" charset="0"/>
                <a:cs typeface="Calibri" panose="020F0502020204030204" pitchFamily="34" charset="0"/>
              </a:rPr>
              <a:t>2. </a:t>
            </a:r>
            <a:r>
              <a:rPr lang="en-US" altLang="en-US" sz="1900" dirty="0">
                <a:latin typeface="Calibri" panose="020F0502020204030204" pitchFamily="34" charset="0"/>
                <a:cs typeface="Calibri" panose="020F0502020204030204" pitchFamily="34" charset="0"/>
              </a:rPr>
              <a:t>There is </a:t>
            </a:r>
            <a:r>
              <a:rPr lang="en-US" altLang="en-US" sz="1900" dirty="0">
                <a:solidFill>
                  <a:srgbClr val="FF0000"/>
                </a:solidFill>
                <a:latin typeface="Calibri" panose="020F0502020204030204" pitchFamily="34" charset="0"/>
                <a:cs typeface="Calibri" panose="020F0502020204030204" pitchFamily="34" charset="0"/>
              </a:rPr>
              <a:t>no other </a:t>
            </a:r>
            <a:r>
              <a:rPr lang="en-US" altLang="en-US" sz="1900" dirty="0">
                <a:latin typeface="Calibri" panose="020F0502020204030204" pitchFamily="34" charset="0"/>
                <a:cs typeface="Calibri" panose="020F0502020204030204" pitchFamily="34" charset="0"/>
              </a:rPr>
              <a:t>transaction that is </a:t>
            </a:r>
            <a:r>
              <a:rPr lang="en-US" altLang="en-US" sz="1900" dirty="0">
                <a:solidFill>
                  <a:srgbClr val="FF0000"/>
                </a:solidFill>
                <a:latin typeface="Calibri" panose="020F0502020204030204" pitchFamily="34" charset="0"/>
                <a:cs typeface="Calibri" panose="020F0502020204030204" pitchFamily="34" charset="0"/>
              </a:rPr>
              <a:t>waiting</a:t>
            </a:r>
            <a:r>
              <a:rPr lang="en-US" altLang="en-US" sz="1900" dirty="0">
                <a:latin typeface="Calibri" panose="020F0502020204030204" pitchFamily="34" charset="0"/>
                <a:cs typeface="Calibri" panose="020F0502020204030204" pitchFamily="34" charset="0"/>
              </a:rPr>
              <a:t> for a lock on </a:t>
            </a:r>
            <a:r>
              <a:rPr lang="en-US" altLang="en-US" sz="1900" b="1" i="1" dirty="0">
                <a:solidFill>
                  <a:srgbClr val="C00000"/>
                </a:solidFill>
                <a:latin typeface="Calibri" panose="020F0502020204030204" pitchFamily="34" charset="0"/>
                <a:cs typeface="Calibri" panose="020F0502020204030204" pitchFamily="34" charset="0"/>
              </a:rPr>
              <a:t>Q</a:t>
            </a:r>
            <a:r>
              <a:rPr lang="en-US" altLang="en-US" sz="1900" i="1" dirty="0">
                <a:latin typeface="Calibri" panose="020F0502020204030204" pitchFamily="34" charset="0"/>
                <a:cs typeface="Calibri" panose="020F0502020204030204" pitchFamily="34" charset="0"/>
              </a:rPr>
              <a:t> </a:t>
            </a:r>
            <a:r>
              <a:rPr lang="en-US" altLang="en-US" sz="1900" dirty="0">
                <a:latin typeface="Calibri" panose="020F0502020204030204" pitchFamily="34" charset="0"/>
                <a:cs typeface="Calibri" panose="020F0502020204030204" pitchFamily="34" charset="0"/>
              </a:rPr>
              <a:t>and that made its lock request before </a:t>
            </a:r>
            <a:r>
              <a:rPr lang="en-US" altLang="en-US" sz="1900" b="1" i="1" dirty="0" err="1">
                <a:latin typeface="Calibri" panose="020F0502020204030204" pitchFamily="34" charset="0"/>
                <a:cs typeface="Calibri" panose="020F0502020204030204" pitchFamily="34" charset="0"/>
              </a:rPr>
              <a:t>T</a:t>
            </a:r>
            <a:r>
              <a:rPr lang="en-US" altLang="en-US" sz="1900" b="1" i="1" baseline="-25000" dirty="0" err="1">
                <a:latin typeface="Calibri" panose="020F0502020204030204" pitchFamily="34" charset="0"/>
                <a:cs typeface="Calibri" panose="020F0502020204030204" pitchFamily="34" charset="0"/>
              </a:rPr>
              <a:t>i</a:t>
            </a:r>
            <a:r>
              <a:rPr lang="en-US" altLang="en-US" sz="1900" i="1" baseline="-25000" dirty="0">
                <a:latin typeface="Calibri" panose="020F0502020204030204" pitchFamily="34" charset="0"/>
                <a:cs typeface="Calibri" panose="020F0502020204030204" pitchFamily="34" charset="0"/>
              </a:rPr>
              <a:t> </a:t>
            </a:r>
            <a:r>
              <a:rPr lang="en-US" altLang="en-US" sz="19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9106173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2292350" y="34925"/>
            <a:ext cx="8077200" cy="609600"/>
          </a:xfrm>
        </p:spPr>
        <p:txBody>
          <a:bodyPr/>
          <a:lstStyle/>
          <a:p>
            <a:pPr>
              <a:defRPr/>
            </a:pPr>
            <a:r>
              <a:rPr lang="en-US" dirty="0">
                <a:effectLst>
                  <a:outerShdw blurRad="38100" dist="38100" dir="2700000" algn="tl">
                    <a:srgbClr val="C0C0C0"/>
                  </a:outerShdw>
                </a:effectLst>
              </a:rPr>
              <a:t>The Two-Phase Locking Protocol</a:t>
            </a:r>
          </a:p>
        </p:txBody>
      </p:sp>
      <p:sp>
        <p:nvSpPr>
          <p:cNvPr id="33795" name="Rectangle 3"/>
          <p:cNvSpPr>
            <a:spLocks noGrp="1" noChangeArrowheads="1"/>
          </p:cNvSpPr>
          <p:nvPr>
            <p:ph type="body" idx="4294967295"/>
          </p:nvPr>
        </p:nvSpPr>
        <p:spPr>
          <a:xfrm>
            <a:off x="1908176" y="917575"/>
            <a:ext cx="8609013" cy="4903788"/>
          </a:xfrm>
        </p:spPr>
        <p:txBody>
          <a:bodyPr/>
          <a:lstStyle/>
          <a:p>
            <a:pPr>
              <a:defRPr/>
            </a:pPr>
            <a:r>
              <a:rPr lang="en-US" altLang="en-US" sz="2000" dirty="0">
                <a:latin typeface="Calibri" panose="020F0502020204030204" pitchFamily="34" charset="0"/>
                <a:cs typeface="Calibri" panose="020F0502020204030204" pitchFamily="34" charset="0"/>
              </a:rPr>
              <a:t>This is a protocol which ensures conflict-serializable schedules.</a:t>
            </a:r>
          </a:p>
          <a:p>
            <a:pPr>
              <a:defRPr/>
            </a:pPr>
            <a:r>
              <a:rPr lang="en-US" altLang="en-US" sz="2000" dirty="0">
                <a:solidFill>
                  <a:srgbClr val="FF0000"/>
                </a:solidFill>
                <a:latin typeface="Calibri" panose="020F0502020204030204" pitchFamily="34" charset="0"/>
                <a:cs typeface="Calibri" panose="020F0502020204030204" pitchFamily="34" charset="0"/>
              </a:rPr>
              <a:t>Phase 1</a:t>
            </a:r>
            <a:r>
              <a:rPr lang="en-US" altLang="en-US" sz="2000" b="1" dirty="0">
                <a:solidFill>
                  <a:srgbClr val="FF0000"/>
                </a:solidFill>
                <a:latin typeface="Calibri" panose="020F0502020204030204" pitchFamily="34" charset="0"/>
                <a:cs typeface="Calibri" panose="020F0502020204030204" pitchFamily="34" charset="0"/>
              </a:rPr>
              <a:t>: Growing Phase</a:t>
            </a:r>
          </a:p>
          <a:p>
            <a:pPr lvl="1">
              <a:defRPr/>
            </a:pPr>
            <a:r>
              <a:rPr lang="en-US" altLang="en-US" sz="2000" dirty="0">
                <a:latin typeface="Calibri" panose="020F0502020204030204" pitchFamily="34" charset="0"/>
                <a:cs typeface="Calibri" panose="020F0502020204030204" pitchFamily="34" charset="0"/>
              </a:rPr>
              <a:t>transaction </a:t>
            </a:r>
            <a:r>
              <a:rPr lang="en-US" altLang="en-US" sz="2000" dirty="0">
                <a:solidFill>
                  <a:srgbClr val="C00000"/>
                </a:solidFill>
                <a:latin typeface="Calibri" panose="020F0502020204030204" pitchFamily="34" charset="0"/>
                <a:cs typeface="Calibri" panose="020F0502020204030204" pitchFamily="34" charset="0"/>
              </a:rPr>
              <a:t>may obtain </a:t>
            </a:r>
            <a:r>
              <a:rPr lang="en-US" altLang="en-US" sz="2000" dirty="0">
                <a:latin typeface="Calibri" panose="020F0502020204030204" pitchFamily="34" charset="0"/>
                <a:cs typeface="Calibri" panose="020F0502020204030204" pitchFamily="34" charset="0"/>
              </a:rPr>
              <a:t>locks </a:t>
            </a:r>
          </a:p>
          <a:p>
            <a:pPr lvl="1">
              <a:defRPr/>
            </a:pPr>
            <a:r>
              <a:rPr lang="en-US" altLang="en-US" sz="2000" dirty="0">
                <a:latin typeface="Calibri" panose="020F0502020204030204" pitchFamily="34" charset="0"/>
                <a:cs typeface="Calibri" panose="020F0502020204030204" pitchFamily="34" charset="0"/>
              </a:rPr>
              <a:t>transaction </a:t>
            </a:r>
            <a:r>
              <a:rPr lang="en-US" altLang="en-US" sz="2000" dirty="0">
                <a:solidFill>
                  <a:schemeClr val="bg1">
                    <a:lumMod val="25000"/>
                  </a:schemeClr>
                </a:solidFill>
                <a:latin typeface="Calibri" panose="020F0502020204030204" pitchFamily="34" charset="0"/>
                <a:cs typeface="Calibri" panose="020F0502020204030204" pitchFamily="34" charset="0"/>
              </a:rPr>
              <a:t>may not release </a:t>
            </a:r>
            <a:r>
              <a:rPr lang="en-US" altLang="en-US" sz="2000" dirty="0">
                <a:latin typeface="Calibri" panose="020F0502020204030204" pitchFamily="34" charset="0"/>
                <a:cs typeface="Calibri" panose="020F0502020204030204" pitchFamily="34" charset="0"/>
              </a:rPr>
              <a:t>locks</a:t>
            </a:r>
          </a:p>
          <a:p>
            <a:pPr>
              <a:defRPr/>
            </a:pPr>
            <a:r>
              <a:rPr lang="en-US" altLang="en-US" sz="2000" dirty="0">
                <a:solidFill>
                  <a:srgbClr val="FF0000"/>
                </a:solidFill>
                <a:latin typeface="Calibri" panose="020F0502020204030204" pitchFamily="34" charset="0"/>
                <a:cs typeface="Calibri" panose="020F0502020204030204" pitchFamily="34" charset="0"/>
              </a:rPr>
              <a:t>Phase 2: </a:t>
            </a:r>
            <a:r>
              <a:rPr lang="en-US" altLang="en-US" sz="2000" b="1" dirty="0">
                <a:solidFill>
                  <a:srgbClr val="FF0000"/>
                </a:solidFill>
                <a:latin typeface="Calibri" panose="020F0502020204030204" pitchFamily="34" charset="0"/>
                <a:cs typeface="Calibri" panose="020F0502020204030204" pitchFamily="34" charset="0"/>
              </a:rPr>
              <a:t>Shrinking Phase</a:t>
            </a:r>
          </a:p>
          <a:p>
            <a:pPr lvl="1">
              <a:defRPr/>
            </a:pPr>
            <a:r>
              <a:rPr lang="en-US" altLang="en-US" sz="2000" dirty="0">
                <a:latin typeface="Calibri" panose="020F0502020204030204" pitchFamily="34" charset="0"/>
                <a:cs typeface="Calibri" panose="020F0502020204030204" pitchFamily="34" charset="0"/>
              </a:rPr>
              <a:t>transaction </a:t>
            </a:r>
            <a:r>
              <a:rPr lang="en-US" altLang="en-US" sz="2000" dirty="0">
                <a:solidFill>
                  <a:schemeClr val="bg1">
                    <a:lumMod val="25000"/>
                  </a:schemeClr>
                </a:solidFill>
                <a:latin typeface="Calibri" panose="020F0502020204030204" pitchFamily="34" charset="0"/>
                <a:cs typeface="Calibri" panose="020F0502020204030204" pitchFamily="34" charset="0"/>
              </a:rPr>
              <a:t>may release </a:t>
            </a:r>
            <a:r>
              <a:rPr lang="en-US" altLang="en-US" sz="2000" dirty="0">
                <a:latin typeface="Calibri" panose="020F0502020204030204" pitchFamily="34" charset="0"/>
                <a:cs typeface="Calibri" panose="020F0502020204030204" pitchFamily="34" charset="0"/>
              </a:rPr>
              <a:t>locks</a:t>
            </a:r>
          </a:p>
          <a:p>
            <a:pPr lvl="1">
              <a:defRPr/>
            </a:pPr>
            <a:r>
              <a:rPr lang="en-US" altLang="en-US" sz="2000" dirty="0">
                <a:latin typeface="Calibri" panose="020F0502020204030204" pitchFamily="34" charset="0"/>
                <a:cs typeface="Calibri" panose="020F0502020204030204" pitchFamily="34" charset="0"/>
              </a:rPr>
              <a:t>transaction may </a:t>
            </a:r>
            <a:r>
              <a:rPr lang="en-US" altLang="en-US" sz="2000" dirty="0">
                <a:solidFill>
                  <a:srgbClr val="C00000"/>
                </a:solidFill>
                <a:latin typeface="Calibri" panose="020F0502020204030204" pitchFamily="34" charset="0"/>
                <a:cs typeface="Calibri" panose="020F0502020204030204" pitchFamily="34" charset="0"/>
              </a:rPr>
              <a:t>not obtain </a:t>
            </a:r>
            <a:r>
              <a:rPr lang="en-US" altLang="en-US" sz="2000" dirty="0">
                <a:latin typeface="Calibri" panose="020F0502020204030204" pitchFamily="34" charset="0"/>
                <a:cs typeface="Calibri" panose="020F0502020204030204" pitchFamily="34" charset="0"/>
              </a:rPr>
              <a:t>locks</a:t>
            </a:r>
          </a:p>
          <a:p>
            <a:pPr>
              <a:lnSpc>
                <a:spcPct val="120000"/>
              </a:lnSpc>
              <a:defRPr/>
            </a:pPr>
            <a:r>
              <a:rPr lang="en-US" altLang="en-US" sz="2000" dirty="0">
                <a:latin typeface="Calibri" panose="020F0502020204030204" pitchFamily="34" charset="0"/>
                <a:cs typeface="Calibri" panose="020F0502020204030204" pitchFamily="34" charset="0"/>
              </a:rPr>
              <a:t>The protocol assures serializability.</a:t>
            </a:r>
          </a:p>
          <a:p>
            <a:pPr>
              <a:lnSpc>
                <a:spcPct val="120000"/>
              </a:lnSpc>
              <a:defRPr/>
            </a:pPr>
            <a:r>
              <a:rPr lang="en-US" altLang="en-US" sz="2000" dirty="0">
                <a:latin typeface="Calibri" panose="020F0502020204030204" pitchFamily="34" charset="0"/>
                <a:cs typeface="Calibri" panose="020F0502020204030204" pitchFamily="34" charset="0"/>
              </a:rPr>
              <a:t>The two-phase locking protocol ensures conflict serializability.</a:t>
            </a:r>
          </a:p>
          <a:p>
            <a:pPr>
              <a:lnSpc>
                <a:spcPct val="120000"/>
              </a:lnSpc>
              <a:defRPr/>
            </a:pPr>
            <a:r>
              <a:rPr lang="en-US" altLang="en-US" sz="2000" dirty="0">
                <a:latin typeface="Calibri" panose="020F0502020204030204" pitchFamily="34" charset="0"/>
                <a:cs typeface="Calibri" panose="020F0502020204030204" pitchFamily="34" charset="0"/>
              </a:rPr>
              <a:t>Consider any transaction. The point in the schedule where the transaction has obtained its </a:t>
            </a:r>
            <a:r>
              <a:rPr lang="en-US" altLang="en-US" sz="2000" b="1" dirty="0">
                <a:solidFill>
                  <a:srgbClr val="FF0000"/>
                </a:solidFill>
                <a:latin typeface="Calibri" panose="020F0502020204030204" pitchFamily="34" charset="0"/>
                <a:cs typeface="Calibri" panose="020F0502020204030204" pitchFamily="34" charset="0"/>
              </a:rPr>
              <a:t>final lock </a:t>
            </a:r>
            <a:r>
              <a:rPr lang="en-US" altLang="en-US" sz="2000" dirty="0">
                <a:latin typeface="Calibri" panose="020F0502020204030204" pitchFamily="34" charset="0"/>
                <a:cs typeface="Calibri" panose="020F0502020204030204" pitchFamily="34" charset="0"/>
              </a:rPr>
              <a:t>(the </a:t>
            </a:r>
            <a:r>
              <a:rPr lang="en-US" altLang="en-US" sz="2000" dirty="0">
                <a:solidFill>
                  <a:srgbClr val="FF0000"/>
                </a:solidFill>
                <a:latin typeface="Calibri" panose="020F0502020204030204" pitchFamily="34" charset="0"/>
                <a:cs typeface="Calibri" panose="020F0502020204030204" pitchFamily="34" charset="0"/>
              </a:rPr>
              <a:t>end of its growing phase</a:t>
            </a:r>
            <a:r>
              <a:rPr lang="en-US" altLang="en-US" sz="2000" dirty="0">
                <a:latin typeface="Calibri" panose="020F0502020204030204" pitchFamily="34" charset="0"/>
                <a:cs typeface="Calibri" panose="020F0502020204030204" pitchFamily="34" charset="0"/>
              </a:rPr>
              <a:t>) is called the </a:t>
            </a:r>
            <a:r>
              <a:rPr lang="en-US" altLang="en-US" sz="2000" b="1" dirty="0">
                <a:solidFill>
                  <a:srgbClr val="FF0000"/>
                </a:solidFill>
                <a:latin typeface="Calibri" panose="020F0502020204030204" pitchFamily="34" charset="0"/>
                <a:cs typeface="Calibri" panose="020F0502020204030204" pitchFamily="34" charset="0"/>
              </a:rPr>
              <a:t>lock point </a:t>
            </a:r>
            <a:r>
              <a:rPr lang="en-US" altLang="en-US" sz="2000" dirty="0">
                <a:latin typeface="Calibri" panose="020F0502020204030204" pitchFamily="34" charset="0"/>
                <a:cs typeface="Calibri" panose="020F0502020204030204" pitchFamily="34" charset="0"/>
              </a:rPr>
              <a:t>of the transaction. Now, transactions can be </a:t>
            </a:r>
            <a:r>
              <a:rPr lang="en-US" altLang="en-US" sz="2000" dirty="0">
                <a:solidFill>
                  <a:srgbClr val="FF0000"/>
                </a:solidFill>
                <a:latin typeface="Calibri" panose="020F0502020204030204" pitchFamily="34" charset="0"/>
                <a:cs typeface="Calibri" panose="020F0502020204030204" pitchFamily="34" charset="0"/>
              </a:rPr>
              <a:t>ordered according to their lock points </a:t>
            </a:r>
            <a:r>
              <a:rPr lang="en-US" altLang="en-US" sz="2000" dirty="0">
                <a:latin typeface="Calibri" panose="020F0502020204030204" pitchFamily="34" charset="0"/>
                <a:cs typeface="Calibri" panose="020F0502020204030204" pitchFamily="34" charset="0"/>
              </a:rPr>
              <a:t>this ordering is, in fact, a serializability ordering for the transactions.</a:t>
            </a:r>
          </a:p>
        </p:txBody>
      </p:sp>
    </p:spTree>
    <p:extLst>
      <p:ext uri="{BB962C8B-B14F-4D97-AF65-F5344CB8AC3E}">
        <p14:creationId xmlns:p14="http://schemas.microsoft.com/office/powerpoint/2010/main" val="2731307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ea typeface="MS PGothic" pitchFamily="34" charset="-128"/>
              </a:rPr>
              <a:t>Pitfall in 2-phase Locking</a:t>
            </a:r>
          </a:p>
        </p:txBody>
      </p:sp>
      <p:sp>
        <p:nvSpPr>
          <p:cNvPr id="36867" name="Rectangle 2"/>
          <p:cNvSpPr>
            <a:spLocks noChangeArrowheads="1"/>
          </p:cNvSpPr>
          <p:nvPr/>
        </p:nvSpPr>
        <p:spPr bwMode="auto">
          <a:xfrm>
            <a:off x="1920876" y="769939"/>
            <a:ext cx="8291513" cy="985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r>
              <a:rPr kumimoji="0" lang="en-US" altLang="en-US">
                <a:latin typeface="Calibri" panose="020F0502020204030204" pitchFamily="34" charset="0"/>
                <a:cs typeface="Calibri" panose="020F0502020204030204" pitchFamily="34" charset="0"/>
              </a:rPr>
              <a:t>In addition to being serializable, schedules should be cascade less. </a:t>
            </a:r>
            <a:r>
              <a:rPr kumimoji="0" lang="en-US" altLang="en-US" sz="2000" b="1">
                <a:solidFill>
                  <a:schemeClr val="tx2"/>
                </a:solidFill>
                <a:latin typeface="Calibri" panose="020F0502020204030204" pitchFamily="34" charset="0"/>
                <a:cs typeface="Calibri" panose="020F0502020204030204" pitchFamily="34" charset="0"/>
              </a:rPr>
              <a:t>Cascading rollback may occur under two-phase locking</a:t>
            </a:r>
            <a:r>
              <a:rPr kumimoji="0" lang="en-US" altLang="en-US" sz="2000">
                <a:solidFill>
                  <a:schemeClr val="tx2"/>
                </a:solidFill>
                <a:latin typeface="Calibri" panose="020F0502020204030204" pitchFamily="34" charset="0"/>
                <a:cs typeface="Calibri" panose="020F0502020204030204" pitchFamily="34" charset="0"/>
              </a:rPr>
              <a:t>.</a:t>
            </a:r>
            <a:endParaRPr kumimoji="0" lang="en-US" altLang="en-US">
              <a:solidFill>
                <a:schemeClr val="tx2"/>
              </a:solidFill>
              <a:latin typeface="Calibri" panose="020F0502020204030204" pitchFamily="34" charset="0"/>
              <a:cs typeface="Calibri" panose="020F0502020204030204" pitchFamily="34" charset="0"/>
            </a:endParaRPr>
          </a:p>
          <a:p>
            <a:pPr>
              <a:spcBef>
                <a:spcPct val="0"/>
              </a:spcBef>
              <a:buClrTx/>
              <a:buSzTx/>
              <a:buFontTx/>
              <a:buNone/>
            </a:pPr>
            <a:r>
              <a:rPr kumimoji="0" lang="en-US" altLang="en-US">
                <a:latin typeface="Calibri" panose="020F0502020204030204" pitchFamily="34" charset="0"/>
                <a:cs typeface="Calibri" panose="020F0502020204030204" pitchFamily="34" charset="0"/>
              </a:rPr>
              <a:t>consider the partial schedule given below-</a:t>
            </a:r>
          </a:p>
        </p:txBody>
      </p:sp>
      <p:pic>
        <p:nvPicPr>
          <p:cNvPr id="3686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46325" y="1897063"/>
            <a:ext cx="5638800" cy="4660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8213725" y="2355851"/>
            <a:ext cx="2255838" cy="2585323"/>
          </a:xfrm>
          <a:prstGeom prst="rect">
            <a:avLst/>
          </a:prstGeom>
        </p:spPr>
        <p:txBody>
          <a:bodyPr>
            <a:spAutoFit/>
          </a:bodyPr>
          <a:lstStyle/>
          <a:p>
            <a:pPr>
              <a:defRPr/>
            </a:pPr>
            <a:r>
              <a:rPr lang="en-US" b="1" dirty="0">
                <a:ea typeface="MS PGothic" pitchFamily="34" charset="-128"/>
              </a:rPr>
              <a:t>Each transaction</a:t>
            </a:r>
          </a:p>
          <a:p>
            <a:pPr>
              <a:defRPr/>
            </a:pPr>
            <a:r>
              <a:rPr lang="en-US" b="1" dirty="0">
                <a:ea typeface="MS PGothic" pitchFamily="34" charset="-128"/>
              </a:rPr>
              <a:t>observes the two-phase locking protocol, but the </a:t>
            </a:r>
            <a:r>
              <a:rPr lang="en-US" b="1" dirty="0">
                <a:solidFill>
                  <a:schemeClr val="bg1">
                    <a:lumMod val="50000"/>
                  </a:schemeClr>
                </a:solidFill>
                <a:ea typeface="MS PGothic" pitchFamily="34" charset="-128"/>
              </a:rPr>
              <a:t>failure</a:t>
            </a:r>
            <a:r>
              <a:rPr lang="en-US" b="1" dirty="0">
                <a:ea typeface="MS PGothic" pitchFamily="34" charset="-128"/>
              </a:rPr>
              <a:t> of </a:t>
            </a:r>
            <a:r>
              <a:rPr lang="en-US" b="1" i="1" dirty="0">
                <a:ea typeface="MS PGothic" pitchFamily="34" charset="-128"/>
              </a:rPr>
              <a:t>T</a:t>
            </a:r>
            <a:r>
              <a:rPr lang="en-US" b="1" baseline="-25000" dirty="0">
                <a:ea typeface="MS PGothic" pitchFamily="34" charset="-128"/>
              </a:rPr>
              <a:t>5</a:t>
            </a:r>
            <a:r>
              <a:rPr lang="en-US" b="1" dirty="0">
                <a:ea typeface="MS PGothic" pitchFamily="34" charset="-128"/>
              </a:rPr>
              <a:t> </a:t>
            </a:r>
            <a:r>
              <a:rPr lang="en-US" b="1" dirty="0">
                <a:solidFill>
                  <a:srgbClr val="FF0000"/>
                </a:solidFill>
                <a:ea typeface="MS PGothic" pitchFamily="34" charset="-128"/>
              </a:rPr>
              <a:t>after the read(A) step of </a:t>
            </a:r>
            <a:r>
              <a:rPr lang="en-US" b="1" i="1" dirty="0">
                <a:solidFill>
                  <a:srgbClr val="FF0000"/>
                </a:solidFill>
                <a:ea typeface="MS PGothic" pitchFamily="34" charset="-128"/>
              </a:rPr>
              <a:t>T</a:t>
            </a:r>
            <a:r>
              <a:rPr lang="en-US" b="1" baseline="-25000" dirty="0">
                <a:solidFill>
                  <a:srgbClr val="FF0000"/>
                </a:solidFill>
                <a:ea typeface="MS PGothic" pitchFamily="34" charset="-128"/>
              </a:rPr>
              <a:t>7</a:t>
            </a:r>
            <a:r>
              <a:rPr lang="en-US" b="1" dirty="0">
                <a:solidFill>
                  <a:srgbClr val="FF0000"/>
                </a:solidFill>
                <a:ea typeface="MS PGothic" pitchFamily="34" charset="-128"/>
              </a:rPr>
              <a:t> </a:t>
            </a:r>
            <a:r>
              <a:rPr lang="en-US" b="1" dirty="0">
                <a:solidFill>
                  <a:schemeClr val="tx2"/>
                </a:solidFill>
                <a:ea typeface="MS PGothic" pitchFamily="34" charset="-128"/>
              </a:rPr>
              <a:t>leads to cascading rollback</a:t>
            </a:r>
            <a:r>
              <a:rPr lang="en-US" b="1" dirty="0">
                <a:ea typeface="MS PGothic" pitchFamily="34" charset="-128"/>
              </a:rPr>
              <a:t> of </a:t>
            </a:r>
            <a:r>
              <a:rPr lang="en-US" b="1" i="1" dirty="0">
                <a:ea typeface="MS PGothic" pitchFamily="34" charset="-128"/>
              </a:rPr>
              <a:t>T</a:t>
            </a:r>
            <a:r>
              <a:rPr lang="en-US" b="1" baseline="-25000" dirty="0">
                <a:ea typeface="MS PGothic" pitchFamily="34" charset="-128"/>
              </a:rPr>
              <a:t>6</a:t>
            </a:r>
            <a:r>
              <a:rPr lang="en-US" b="1" dirty="0">
                <a:ea typeface="MS PGothic" pitchFamily="34" charset="-128"/>
              </a:rPr>
              <a:t> and </a:t>
            </a:r>
            <a:r>
              <a:rPr lang="en-US" b="1" i="1" dirty="0">
                <a:ea typeface="MS PGothic" pitchFamily="34" charset="-128"/>
              </a:rPr>
              <a:t>T</a:t>
            </a:r>
            <a:r>
              <a:rPr lang="en-US" b="1" baseline="-25000" dirty="0">
                <a:ea typeface="MS PGothic" pitchFamily="34" charset="-128"/>
              </a:rPr>
              <a:t>7</a:t>
            </a:r>
            <a:r>
              <a:rPr lang="en-US" b="1" dirty="0">
                <a:ea typeface="MS PGothic" pitchFamily="34" charset="-128"/>
              </a:rPr>
              <a:t>.</a:t>
            </a:r>
          </a:p>
        </p:txBody>
      </p:sp>
      <p:sp>
        <p:nvSpPr>
          <p:cNvPr id="5" name="Rectangular Callout 4"/>
          <p:cNvSpPr/>
          <p:nvPr/>
        </p:nvSpPr>
        <p:spPr bwMode="auto">
          <a:xfrm>
            <a:off x="1524001" y="4583114"/>
            <a:ext cx="1158875" cy="1470025"/>
          </a:xfrm>
          <a:prstGeom prst="wedgeRectCallout">
            <a:avLst>
              <a:gd name="adj1" fmla="val 85725"/>
              <a:gd name="adj2" fmla="val 82038"/>
            </a:avLst>
          </a:prstGeom>
          <a:solidFill>
            <a:schemeClr val="accent1"/>
          </a:solidFill>
          <a:ln w="9525" cap="flat" cmpd="sng" algn="ctr">
            <a:solidFill>
              <a:schemeClr val="tx1"/>
            </a:solidFill>
            <a:prstDash val="solid"/>
            <a:round/>
            <a:headEnd type="none" w="med" len="med"/>
            <a:tailEnd type="none" w="med" len="med"/>
          </a:ln>
          <a:effectLst/>
        </p:spPr>
        <p:txBody>
          <a:bodyPr wrap="none"/>
          <a:lstStyle/>
          <a:p>
            <a:pPr>
              <a:defRPr/>
            </a:pPr>
            <a:r>
              <a:rPr lang="en-US" b="1" dirty="0">
                <a:solidFill>
                  <a:schemeClr val="bg1">
                    <a:lumMod val="50000"/>
                  </a:schemeClr>
                </a:solidFill>
                <a:ea typeface="MS PGothic" pitchFamily="34" charset="-128"/>
              </a:rPr>
              <a:t>failure</a:t>
            </a:r>
            <a:r>
              <a:rPr lang="en-US" b="1" dirty="0">
                <a:ea typeface="MS PGothic" pitchFamily="34" charset="-128"/>
              </a:rPr>
              <a:t> of </a:t>
            </a:r>
            <a:r>
              <a:rPr lang="en-US" b="1" i="1" dirty="0">
                <a:ea typeface="MS PGothic" pitchFamily="34" charset="-128"/>
              </a:rPr>
              <a:t>T</a:t>
            </a:r>
            <a:r>
              <a:rPr lang="en-US" b="1" baseline="-25000" dirty="0">
                <a:ea typeface="MS PGothic" pitchFamily="34" charset="-128"/>
              </a:rPr>
              <a:t>5</a:t>
            </a:r>
          </a:p>
          <a:p>
            <a:pPr>
              <a:defRPr/>
            </a:pPr>
            <a:r>
              <a:rPr lang="en-US" b="1" dirty="0">
                <a:ea typeface="MS PGothic" pitchFamily="34" charset="-128"/>
              </a:rPr>
              <a:t> </a:t>
            </a:r>
            <a:r>
              <a:rPr lang="en-US" b="1" dirty="0">
                <a:solidFill>
                  <a:srgbClr val="FF0000"/>
                </a:solidFill>
                <a:ea typeface="MS PGothic" pitchFamily="34" charset="-128"/>
              </a:rPr>
              <a:t>after the </a:t>
            </a:r>
          </a:p>
          <a:p>
            <a:pPr>
              <a:defRPr/>
            </a:pPr>
            <a:r>
              <a:rPr lang="en-US" b="1" dirty="0">
                <a:solidFill>
                  <a:srgbClr val="FF0000"/>
                </a:solidFill>
                <a:ea typeface="MS PGothic" pitchFamily="34" charset="-128"/>
              </a:rPr>
              <a:t>read(A) </a:t>
            </a:r>
          </a:p>
          <a:p>
            <a:pPr>
              <a:defRPr/>
            </a:pPr>
            <a:r>
              <a:rPr lang="en-US" b="1" dirty="0">
                <a:solidFill>
                  <a:srgbClr val="FF0000"/>
                </a:solidFill>
                <a:ea typeface="MS PGothic" pitchFamily="34" charset="-128"/>
              </a:rPr>
              <a:t> step of </a:t>
            </a:r>
            <a:r>
              <a:rPr lang="en-US" b="1" i="1" dirty="0">
                <a:solidFill>
                  <a:srgbClr val="FF0000"/>
                </a:solidFill>
                <a:ea typeface="MS PGothic" pitchFamily="34" charset="-128"/>
              </a:rPr>
              <a:t>T</a:t>
            </a:r>
            <a:r>
              <a:rPr lang="en-US" b="1" baseline="-25000" dirty="0">
                <a:solidFill>
                  <a:srgbClr val="FF0000"/>
                </a:solidFill>
                <a:ea typeface="MS PGothic" pitchFamily="34" charset="-128"/>
              </a:rPr>
              <a:t>7</a:t>
            </a:r>
            <a:r>
              <a:rPr lang="en-US" b="1" dirty="0">
                <a:solidFill>
                  <a:srgbClr val="FF0000"/>
                </a:solidFill>
                <a:ea typeface="MS PGothic" pitchFamily="34" charset="-128"/>
              </a:rPr>
              <a:t> </a:t>
            </a:r>
            <a:endParaRPr lang="en-US" dirty="0">
              <a:latin typeface="Helvetica" charset="0"/>
              <a:ea typeface="MS PGothic" pitchFamily="34" charset="-128"/>
            </a:endParaRPr>
          </a:p>
        </p:txBody>
      </p:sp>
      <p:cxnSp>
        <p:nvCxnSpPr>
          <p:cNvPr id="36871" name="Straight Connector 5"/>
          <p:cNvCxnSpPr>
            <a:cxnSpLocks noChangeShapeType="1"/>
          </p:cNvCxnSpPr>
          <p:nvPr/>
        </p:nvCxnSpPr>
        <p:spPr bwMode="auto">
          <a:xfrm>
            <a:off x="2479676" y="6557963"/>
            <a:ext cx="4640263" cy="0"/>
          </a:xfrm>
          <a:prstGeom prst="line">
            <a:avLst/>
          </a:prstGeom>
          <a:noFill/>
          <a:ln w="9525" algn="ctr">
            <a:solidFill>
              <a:schemeClr val="tx2"/>
            </a:solidFill>
            <a:prstDash val="lgDash"/>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8646683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2438400" y="0"/>
            <a:ext cx="8077200" cy="609600"/>
          </a:xfrm>
        </p:spPr>
        <p:txBody>
          <a:bodyPr/>
          <a:lstStyle/>
          <a:p>
            <a:pPr>
              <a:defRPr/>
            </a:pPr>
            <a:r>
              <a:rPr lang="en-US">
                <a:effectLst>
                  <a:outerShdw blurRad="38100" dist="38100" dir="2700000" algn="tl">
                    <a:srgbClr val="C0C0C0"/>
                  </a:outerShdw>
                </a:effectLst>
              </a:rPr>
              <a:t>The Two-Phase Locking Protocol (Cont.)</a:t>
            </a:r>
          </a:p>
        </p:txBody>
      </p:sp>
      <p:sp>
        <p:nvSpPr>
          <p:cNvPr id="23555" name="Rectangle 3"/>
          <p:cNvSpPr>
            <a:spLocks noGrp="1" noChangeArrowheads="1"/>
          </p:cNvSpPr>
          <p:nvPr>
            <p:ph type="body" idx="4294967295"/>
          </p:nvPr>
        </p:nvSpPr>
        <p:spPr>
          <a:xfrm>
            <a:off x="2214563" y="927100"/>
            <a:ext cx="7967662" cy="5397500"/>
          </a:xfrm>
        </p:spPr>
        <p:txBody>
          <a:bodyPr/>
          <a:lstStyle/>
          <a:p>
            <a:pPr>
              <a:defRPr/>
            </a:pPr>
            <a:r>
              <a:rPr lang="en-US" sz="2100" dirty="0">
                <a:latin typeface="Calibri" panose="020F0502020204030204" pitchFamily="34" charset="0"/>
                <a:ea typeface="MS PGothic" pitchFamily="34" charset="-128"/>
                <a:cs typeface="Calibri" panose="020F0502020204030204" pitchFamily="34" charset="0"/>
              </a:rPr>
              <a:t>Two-phase locking </a:t>
            </a:r>
            <a:r>
              <a:rPr lang="en-US" sz="2100" i="1" dirty="0">
                <a:latin typeface="Calibri" panose="020F0502020204030204" pitchFamily="34" charset="0"/>
                <a:ea typeface="MS PGothic" pitchFamily="34" charset="-128"/>
                <a:cs typeface="Calibri" panose="020F0502020204030204" pitchFamily="34" charset="0"/>
              </a:rPr>
              <a:t>does </a:t>
            </a:r>
            <a:r>
              <a:rPr lang="en-US" sz="2100" b="1" i="1" dirty="0">
                <a:solidFill>
                  <a:schemeClr val="tx2"/>
                </a:solidFill>
                <a:latin typeface="Calibri" panose="020F0502020204030204" pitchFamily="34" charset="0"/>
                <a:ea typeface="MS PGothic" pitchFamily="34" charset="-128"/>
                <a:cs typeface="Calibri" panose="020F0502020204030204" pitchFamily="34" charset="0"/>
              </a:rPr>
              <a:t>not</a:t>
            </a:r>
            <a:r>
              <a:rPr lang="en-US" sz="2100" b="1" dirty="0">
                <a:solidFill>
                  <a:schemeClr val="tx2"/>
                </a:solidFill>
                <a:latin typeface="Calibri" panose="020F0502020204030204" pitchFamily="34" charset="0"/>
                <a:ea typeface="MS PGothic" pitchFamily="34" charset="-128"/>
                <a:cs typeface="Calibri" panose="020F0502020204030204" pitchFamily="34" charset="0"/>
              </a:rPr>
              <a:t> ensure freedom from deadlocks</a:t>
            </a:r>
          </a:p>
          <a:p>
            <a:pPr lvl="1">
              <a:defRPr/>
            </a:pPr>
            <a:r>
              <a:rPr lang="en-US" sz="2100" dirty="0">
                <a:solidFill>
                  <a:schemeClr val="tx2"/>
                </a:solidFill>
                <a:latin typeface="Calibri" panose="020F0502020204030204" pitchFamily="34" charset="0"/>
                <a:ea typeface="MS PGothic" pitchFamily="34" charset="-128"/>
                <a:cs typeface="Calibri" panose="020F0502020204030204" pitchFamily="34" charset="0"/>
              </a:rPr>
              <a:t>( see the schedule containing T3 &amp; T4 )</a:t>
            </a:r>
          </a:p>
          <a:p>
            <a:pPr>
              <a:lnSpc>
                <a:spcPct val="110000"/>
              </a:lnSpc>
              <a:defRPr/>
            </a:pPr>
            <a:r>
              <a:rPr lang="en-US" sz="2100" dirty="0">
                <a:solidFill>
                  <a:schemeClr val="tx2"/>
                </a:solidFill>
                <a:latin typeface="Calibri" panose="020F0502020204030204" pitchFamily="34" charset="0"/>
                <a:ea typeface="MS PGothic" pitchFamily="34" charset="-128"/>
                <a:cs typeface="Calibri" panose="020F0502020204030204" pitchFamily="34" charset="0"/>
              </a:rPr>
              <a:t>Cascading roll-back </a:t>
            </a:r>
            <a:r>
              <a:rPr lang="en-US" sz="2100" dirty="0">
                <a:latin typeface="Calibri" panose="020F0502020204030204" pitchFamily="34" charset="0"/>
                <a:ea typeface="MS PGothic" pitchFamily="34" charset="-128"/>
                <a:cs typeface="Calibri" panose="020F0502020204030204" pitchFamily="34" charset="0"/>
              </a:rPr>
              <a:t>is possible under two-phase locking. </a:t>
            </a:r>
          </a:p>
          <a:p>
            <a:pPr>
              <a:lnSpc>
                <a:spcPct val="110000"/>
              </a:lnSpc>
              <a:defRPr/>
            </a:pPr>
            <a:r>
              <a:rPr lang="en-US" sz="2100" dirty="0">
                <a:latin typeface="Calibri" panose="020F0502020204030204" pitchFamily="34" charset="0"/>
                <a:ea typeface="MS PGothic" pitchFamily="34" charset="-128"/>
                <a:cs typeface="Calibri" panose="020F0502020204030204" pitchFamily="34" charset="0"/>
              </a:rPr>
              <a:t>To avoid this, follow a modified protocol called </a:t>
            </a:r>
            <a:r>
              <a:rPr lang="en-US" sz="2100" b="1" u="sng" dirty="0">
                <a:solidFill>
                  <a:srgbClr val="000099"/>
                </a:solidFill>
                <a:latin typeface="Calibri" panose="020F0502020204030204" pitchFamily="34" charset="0"/>
                <a:ea typeface="MS PGothic" pitchFamily="34" charset="-128"/>
                <a:cs typeface="Calibri" panose="020F0502020204030204" pitchFamily="34" charset="0"/>
              </a:rPr>
              <a:t>strict two-phase locking</a:t>
            </a:r>
            <a:r>
              <a:rPr lang="en-US" sz="2100" dirty="0">
                <a:latin typeface="Calibri" panose="020F0502020204030204" pitchFamily="34" charset="0"/>
                <a:ea typeface="MS PGothic" pitchFamily="34" charset="-128"/>
                <a:cs typeface="Calibri" panose="020F0502020204030204" pitchFamily="34" charset="0"/>
              </a:rPr>
              <a:t>. </a:t>
            </a:r>
          </a:p>
          <a:p>
            <a:pPr lvl="1">
              <a:lnSpc>
                <a:spcPct val="110000"/>
              </a:lnSpc>
              <a:defRPr/>
            </a:pPr>
            <a:r>
              <a:rPr lang="en-US" sz="2100" dirty="0">
                <a:latin typeface="Calibri" panose="020F0502020204030204" pitchFamily="34" charset="0"/>
                <a:ea typeface="MS PGothic" pitchFamily="34" charset="-128"/>
                <a:cs typeface="Calibri" panose="020F0502020204030204" pitchFamily="34" charset="0"/>
              </a:rPr>
              <a:t>Here a transaction must </a:t>
            </a:r>
            <a:r>
              <a:rPr lang="en-US" sz="2100" dirty="0">
                <a:solidFill>
                  <a:schemeClr val="tx2"/>
                </a:solidFill>
                <a:latin typeface="Calibri" panose="020F0502020204030204" pitchFamily="34" charset="0"/>
                <a:ea typeface="MS PGothic" pitchFamily="34" charset="-128"/>
                <a:cs typeface="Calibri" panose="020F0502020204030204" pitchFamily="34" charset="0"/>
              </a:rPr>
              <a:t>hold all its </a:t>
            </a:r>
            <a:r>
              <a:rPr lang="en-US" sz="2100" u="sng" dirty="0">
                <a:solidFill>
                  <a:schemeClr val="tx2"/>
                </a:solidFill>
                <a:latin typeface="Calibri" panose="020F0502020204030204" pitchFamily="34" charset="0"/>
                <a:ea typeface="MS PGothic" pitchFamily="34" charset="-128"/>
                <a:cs typeface="Calibri" panose="020F0502020204030204" pitchFamily="34" charset="0"/>
              </a:rPr>
              <a:t>exclusive locks </a:t>
            </a:r>
            <a:r>
              <a:rPr lang="en-US" sz="2100" dirty="0">
                <a:latin typeface="Calibri" panose="020F0502020204030204" pitchFamily="34" charset="0"/>
                <a:ea typeface="MS PGothic" pitchFamily="34" charset="-128"/>
                <a:cs typeface="Calibri" panose="020F0502020204030204" pitchFamily="34" charset="0"/>
              </a:rPr>
              <a:t>till it commits/aborts.</a:t>
            </a:r>
          </a:p>
          <a:p>
            <a:pPr>
              <a:defRPr/>
            </a:pPr>
            <a:r>
              <a:rPr lang="en-US" sz="2100" dirty="0">
                <a:solidFill>
                  <a:schemeClr val="accent6">
                    <a:lumMod val="50000"/>
                  </a:schemeClr>
                </a:solidFill>
                <a:latin typeface="Calibri" panose="020F0502020204030204" pitchFamily="34" charset="0"/>
                <a:ea typeface="MS PGothic" pitchFamily="34" charset="-128"/>
                <a:cs typeface="Calibri" panose="020F0502020204030204" pitchFamily="34" charset="0"/>
              </a:rPr>
              <a:t>This requirement ensures that any data written by an uncommitted transaction are </a:t>
            </a:r>
            <a:r>
              <a:rPr lang="en-US" sz="2100" dirty="0">
                <a:solidFill>
                  <a:schemeClr val="tx2"/>
                </a:solidFill>
                <a:latin typeface="Calibri" panose="020F0502020204030204" pitchFamily="34" charset="0"/>
                <a:ea typeface="MS PGothic" pitchFamily="34" charset="-128"/>
                <a:cs typeface="Calibri" panose="020F0502020204030204" pitchFamily="34" charset="0"/>
              </a:rPr>
              <a:t>locked in exclusive mode until</a:t>
            </a:r>
            <a:r>
              <a:rPr lang="en-US" sz="2100" dirty="0">
                <a:solidFill>
                  <a:schemeClr val="accent6">
                    <a:lumMod val="50000"/>
                  </a:schemeClr>
                </a:solidFill>
                <a:latin typeface="Calibri" panose="020F0502020204030204" pitchFamily="34" charset="0"/>
                <a:ea typeface="MS PGothic" pitchFamily="34" charset="-128"/>
                <a:cs typeface="Calibri" panose="020F0502020204030204" pitchFamily="34" charset="0"/>
              </a:rPr>
              <a:t> the transaction </a:t>
            </a:r>
            <a:r>
              <a:rPr lang="en-US" sz="2100" dirty="0">
                <a:solidFill>
                  <a:schemeClr val="tx2"/>
                </a:solidFill>
                <a:latin typeface="Calibri" panose="020F0502020204030204" pitchFamily="34" charset="0"/>
                <a:ea typeface="MS PGothic" pitchFamily="34" charset="-128"/>
                <a:cs typeface="Calibri" panose="020F0502020204030204" pitchFamily="34" charset="0"/>
              </a:rPr>
              <a:t>commits</a:t>
            </a:r>
            <a:r>
              <a:rPr lang="en-US" sz="2100" dirty="0">
                <a:solidFill>
                  <a:schemeClr val="accent6">
                    <a:lumMod val="50000"/>
                  </a:schemeClr>
                </a:solidFill>
                <a:latin typeface="Calibri" panose="020F0502020204030204" pitchFamily="34" charset="0"/>
                <a:ea typeface="MS PGothic" pitchFamily="34" charset="-128"/>
                <a:cs typeface="Calibri" panose="020F0502020204030204" pitchFamily="34" charset="0"/>
              </a:rPr>
              <a:t>, preventing any other transaction from reading the data</a:t>
            </a:r>
            <a:r>
              <a:rPr lang="en-US" sz="2100" dirty="0">
                <a:latin typeface="Calibri" panose="020F0502020204030204" pitchFamily="34" charset="0"/>
                <a:ea typeface="MS PGothic" pitchFamily="34" charset="-128"/>
                <a:cs typeface="Calibri" panose="020F0502020204030204" pitchFamily="34" charset="0"/>
              </a:rPr>
              <a:t>.</a:t>
            </a:r>
          </a:p>
          <a:p>
            <a:pPr>
              <a:lnSpc>
                <a:spcPct val="110000"/>
              </a:lnSpc>
              <a:defRPr/>
            </a:pPr>
            <a:r>
              <a:rPr lang="en-US" sz="2100" b="1" dirty="0">
                <a:solidFill>
                  <a:srgbClr val="000099"/>
                </a:solidFill>
                <a:latin typeface="Calibri" panose="020F0502020204030204" pitchFamily="34" charset="0"/>
                <a:ea typeface="MS PGothic" pitchFamily="34" charset="-128"/>
                <a:cs typeface="Calibri" panose="020F0502020204030204" pitchFamily="34" charset="0"/>
              </a:rPr>
              <a:t>Rigorous two-phase locking</a:t>
            </a:r>
            <a:r>
              <a:rPr lang="en-US" sz="2100" dirty="0">
                <a:latin typeface="Calibri" panose="020F0502020204030204" pitchFamily="34" charset="0"/>
                <a:ea typeface="MS PGothic" pitchFamily="34" charset="-128"/>
                <a:cs typeface="Calibri" panose="020F0502020204030204" pitchFamily="34" charset="0"/>
              </a:rPr>
              <a:t> is even stricter: here </a:t>
            </a:r>
            <a:r>
              <a:rPr lang="en-US" sz="2100" i="1" u="sng" dirty="0">
                <a:solidFill>
                  <a:schemeClr val="tx2"/>
                </a:solidFill>
                <a:latin typeface="Calibri" panose="020F0502020204030204" pitchFamily="34" charset="0"/>
                <a:ea typeface="MS PGothic" pitchFamily="34" charset="-128"/>
                <a:cs typeface="Calibri" panose="020F0502020204030204" pitchFamily="34" charset="0"/>
              </a:rPr>
              <a:t>all </a:t>
            </a:r>
            <a:r>
              <a:rPr lang="en-US" sz="2100" u="sng" dirty="0">
                <a:solidFill>
                  <a:schemeClr val="tx2"/>
                </a:solidFill>
                <a:latin typeface="Calibri" panose="020F0502020204030204" pitchFamily="34" charset="0"/>
                <a:ea typeface="MS PGothic" pitchFamily="34" charset="-128"/>
                <a:cs typeface="Calibri" panose="020F0502020204030204" pitchFamily="34" charset="0"/>
              </a:rPr>
              <a:t>locks </a:t>
            </a:r>
            <a:r>
              <a:rPr lang="en-US" sz="2100" dirty="0">
                <a:latin typeface="Calibri" panose="020F0502020204030204" pitchFamily="34" charset="0"/>
                <a:ea typeface="MS PGothic" pitchFamily="34" charset="-128"/>
                <a:cs typeface="Calibri" panose="020F0502020204030204" pitchFamily="34" charset="0"/>
              </a:rPr>
              <a:t>are </a:t>
            </a:r>
            <a:r>
              <a:rPr lang="en-US" sz="2100" dirty="0">
                <a:solidFill>
                  <a:schemeClr val="tx2"/>
                </a:solidFill>
                <a:latin typeface="Calibri" panose="020F0502020204030204" pitchFamily="34" charset="0"/>
                <a:ea typeface="MS PGothic" pitchFamily="34" charset="-128"/>
                <a:cs typeface="Calibri" panose="020F0502020204030204" pitchFamily="34" charset="0"/>
              </a:rPr>
              <a:t>held till commit/abort</a:t>
            </a:r>
            <a:r>
              <a:rPr lang="en-US" sz="2100" dirty="0">
                <a:latin typeface="Calibri" panose="020F0502020204030204" pitchFamily="34" charset="0"/>
                <a:ea typeface="MS PGothic" pitchFamily="34" charset="-128"/>
                <a:cs typeface="Calibri" panose="020F0502020204030204" pitchFamily="34" charset="0"/>
              </a:rPr>
              <a:t>. In this protocol transactions can be serialized in the order in which they commit.</a:t>
            </a:r>
          </a:p>
        </p:txBody>
      </p:sp>
    </p:spTree>
    <p:extLst>
      <p:ext uri="{BB962C8B-B14F-4D97-AF65-F5344CB8AC3E}">
        <p14:creationId xmlns:p14="http://schemas.microsoft.com/office/powerpoint/2010/main" val="25793109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54" name="Rectangle 2"/>
          <p:cNvSpPr>
            <a:spLocks noGrp="1" noChangeArrowheads="1"/>
          </p:cNvSpPr>
          <p:nvPr>
            <p:ph type="title"/>
          </p:nvPr>
        </p:nvSpPr>
        <p:spPr/>
        <p:txBody>
          <a:bodyPr/>
          <a:lstStyle/>
          <a:p>
            <a:pPr>
              <a:defRPr/>
            </a:pPr>
            <a:r>
              <a:rPr lang="en-US" dirty="0">
                <a:ea typeface="+mj-ea"/>
              </a:rPr>
              <a:t>ACID Properties</a:t>
            </a:r>
          </a:p>
        </p:txBody>
      </p:sp>
      <p:sp>
        <p:nvSpPr>
          <p:cNvPr id="19459" name="Rectangle 3"/>
          <p:cNvSpPr>
            <a:spLocks noGrp="1" noChangeArrowheads="1"/>
          </p:cNvSpPr>
          <p:nvPr>
            <p:ph type="body" idx="1"/>
          </p:nvPr>
        </p:nvSpPr>
        <p:spPr>
          <a:xfrm>
            <a:off x="831214" y="2082800"/>
            <a:ext cx="9023985" cy="4319271"/>
          </a:xfrm>
        </p:spPr>
        <p:txBody>
          <a:bodyPr/>
          <a:lstStyle/>
          <a:p>
            <a:pPr>
              <a:defRPr/>
            </a:pPr>
            <a:r>
              <a:rPr lang="en-US" altLang="en-US" sz="2200" b="1" dirty="0">
                <a:solidFill>
                  <a:srgbClr val="000099"/>
                </a:solidFill>
                <a:latin typeface="Calibri" panose="020F0502020204030204" pitchFamily="34" charset="0"/>
                <a:cs typeface="Calibri" panose="020F0502020204030204" pitchFamily="34" charset="0"/>
              </a:rPr>
              <a:t>Atomicity</a:t>
            </a:r>
            <a:r>
              <a:rPr lang="en-US" altLang="en-US" sz="2200" b="1" dirty="0">
                <a:latin typeface="Calibri" panose="020F0502020204030204" pitchFamily="34" charset="0"/>
                <a:cs typeface="Calibri" panose="020F0502020204030204" pitchFamily="34" charset="0"/>
              </a:rPr>
              <a:t>. </a:t>
            </a:r>
            <a:r>
              <a:rPr lang="en-US" altLang="en-US" sz="2200" dirty="0">
                <a:latin typeface="Calibri" panose="020F0502020204030204" pitchFamily="34" charset="0"/>
                <a:cs typeface="Calibri" panose="020F0502020204030204" pitchFamily="34" charset="0"/>
              </a:rPr>
              <a:t> Either all operations of the transaction are properly reflected in the database or none are.</a:t>
            </a:r>
          </a:p>
          <a:p>
            <a:pPr>
              <a:defRPr/>
            </a:pPr>
            <a:r>
              <a:rPr lang="en-US" altLang="en-US" sz="2200" b="1" dirty="0">
                <a:solidFill>
                  <a:srgbClr val="000099"/>
                </a:solidFill>
                <a:latin typeface="Calibri" panose="020F0502020204030204" pitchFamily="34" charset="0"/>
                <a:cs typeface="Calibri" panose="020F0502020204030204" pitchFamily="34" charset="0"/>
              </a:rPr>
              <a:t>Consistency</a:t>
            </a:r>
            <a:r>
              <a:rPr lang="en-US" altLang="en-US" sz="2200" b="1" dirty="0">
                <a:latin typeface="Calibri" panose="020F0502020204030204" pitchFamily="34" charset="0"/>
                <a:cs typeface="Calibri" panose="020F0502020204030204" pitchFamily="34" charset="0"/>
              </a:rPr>
              <a:t>.</a:t>
            </a:r>
            <a:r>
              <a:rPr lang="en-US" altLang="en-US" sz="2200" dirty="0">
                <a:latin typeface="Calibri" panose="020F0502020204030204" pitchFamily="34" charset="0"/>
                <a:cs typeface="Calibri" panose="020F0502020204030204" pitchFamily="34" charset="0"/>
              </a:rPr>
              <a:t>  Execution of a transaction in isolation preserves the consistency of the database.</a:t>
            </a:r>
          </a:p>
          <a:p>
            <a:pPr algn="just">
              <a:defRPr/>
            </a:pPr>
            <a:r>
              <a:rPr lang="en-US" altLang="en-US" sz="2200" b="1" dirty="0">
                <a:solidFill>
                  <a:srgbClr val="000099"/>
                </a:solidFill>
                <a:latin typeface="Calibri" panose="020F0502020204030204" pitchFamily="34" charset="0"/>
                <a:cs typeface="Calibri" panose="020F0502020204030204" pitchFamily="34" charset="0"/>
              </a:rPr>
              <a:t>Isolation</a:t>
            </a:r>
            <a:r>
              <a:rPr lang="en-US" altLang="en-US" sz="2200" b="1" dirty="0">
                <a:latin typeface="Calibri" panose="020F0502020204030204" pitchFamily="34" charset="0"/>
                <a:cs typeface="Calibri" panose="020F0502020204030204" pitchFamily="34" charset="0"/>
              </a:rPr>
              <a:t>.</a:t>
            </a:r>
            <a:r>
              <a:rPr lang="en-US" altLang="en-US" sz="2200" dirty="0">
                <a:latin typeface="Calibri" panose="020F0502020204030204" pitchFamily="34" charset="0"/>
                <a:cs typeface="Calibri" panose="020F0502020204030204" pitchFamily="34" charset="0"/>
              </a:rPr>
              <a:t>  Although multiple transactions may execute concurrently, each transaction must be unaware of other concurrently executing transactions</a:t>
            </a:r>
            <a:r>
              <a:rPr lang="en-US" altLang="en-US" sz="2200" dirty="0">
                <a:solidFill>
                  <a:schemeClr val="tx2">
                    <a:lumMod val="75000"/>
                  </a:schemeClr>
                </a:solidFill>
                <a:latin typeface="Calibri" panose="020F0502020204030204" pitchFamily="34" charset="0"/>
                <a:cs typeface="Calibri" panose="020F0502020204030204" pitchFamily="34" charset="0"/>
              </a:rPr>
              <a:t>.  Intermediate transaction results must be hidden from other concurrently executed transactions</a:t>
            </a:r>
            <a:r>
              <a:rPr lang="en-US" altLang="en-US" sz="2200" dirty="0">
                <a:latin typeface="Calibri" panose="020F0502020204030204" pitchFamily="34" charset="0"/>
                <a:cs typeface="Calibri" panose="020F0502020204030204" pitchFamily="34" charset="0"/>
              </a:rPr>
              <a:t>.  </a:t>
            </a:r>
          </a:p>
          <a:p>
            <a:pPr>
              <a:defRPr/>
            </a:pPr>
            <a:r>
              <a:rPr lang="en-US" altLang="en-US" sz="2200" b="1" dirty="0">
                <a:solidFill>
                  <a:srgbClr val="000099"/>
                </a:solidFill>
                <a:latin typeface="Calibri" panose="020F0502020204030204" pitchFamily="34" charset="0"/>
                <a:cs typeface="Calibri" panose="020F0502020204030204" pitchFamily="34" charset="0"/>
              </a:rPr>
              <a:t>Durability</a:t>
            </a:r>
            <a:r>
              <a:rPr lang="en-US" altLang="en-US" sz="2200" b="1" dirty="0">
                <a:latin typeface="Calibri" panose="020F0502020204030204" pitchFamily="34" charset="0"/>
                <a:cs typeface="Calibri" panose="020F0502020204030204" pitchFamily="34" charset="0"/>
              </a:rPr>
              <a:t>.  </a:t>
            </a:r>
            <a:r>
              <a:rPr lang="en-US" altLang="en-US" sz="2200" dirty="0">
                <a:latin typeface="Calibri" panose="020F0502020204030204" pitchFamily="34" charset="0"/>
                <a:cs typeface="Calibri" panose="020F0502020204030204" pitchFamily="34" charset="0"/>
              </a:rPr>
              <a:t>After a transaction completes successfully, the changes it has made to the database persist, even if there are system failures. </a:t>
            </a:r>
            <a:endParaRPr lang="en-US" altLang="en-US" sz="2200" i="1" dirty="0">
              <a:latin typeface="Calibri" panose="020F0502020204030204" pitchFamily="34" charset="0"/>
              <a:cs typeface="Calibri" panose="020F0502020204030204" pitchFamily="34" charset="0"/>
            </a:endParaRPr>
          </a:p>
        </p:txBody>
      </p:sp>
      <p:sp>
        <p:nvSpPr>
          <p:cNvPr id="21508" name="Text Box 4"/>
          <p:cNvSpPr txBox="1">
            <a:spLocks noChangeArrowheads="1"/>
          </p:cNvSpPr>
          <p:nvPr/>
        </p:nvSpPr>
        <p:spPr bwMode="auto">
          <a:xfrm>
            <a:off x="609600" y="673433"/>
            <a:ext cx="10251440" cy="1277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9pPr>
          </a:lstStyle>
          <a:p>
            <a:pPr algn="just" eaLnBrk="0" fontAlgn="base" hangingPunct="0">
              <a:spcBef>
                <a:spcPct val="50000"/>
              </a:spcBef>
              <a:spcAft>
                <a:spcPct val="0"/>
              </a:spcAft>
              <a:buClrTx/>
              <a:buSzTx/>
              <a:buNone/>
            </a:pPr>
            <a:r>
              <a:rPr kumimoji="0" lang="en-US" altLang="en-US" sz="2200" dirty="0">
                <a:solidFill>
                  <a:srgbClr val="000000"/>
                </a:solidFill>
                <a:latin typeface="Calibri" panose="020F0502020204030204" pitchFamily="34" charset="0"/>
                <a:cs typeface="Calibri" panose="020F0502020204030204" pitchFamily="34" charset="0"/>
              </a:rPr>
              <a:t>A  </a:t>
            </a:r>
            <a:r>
              <a:rPr lang="en-US" altLang="en-US" sz="2200" b="1" dirty="0">
                <a:solidFill>
                  <a:srgbClr val="000099"/>
                </a:solidFill>
                <a:latin typeface="Calibri" panose="020F0502020204030204" pitchFamily="34" charset="0"/>
                <a:cs typeface="Calibri" panose="020F0502020204030204" pitchFamily="34" charset="0"/>
              </a:rPr>
              <a:t>transaction</a:t>
            </a:r>
            <a:r>
              <a:rPr kumimoji="0" lang="en-US" altLang="en-US" sz="2200" dirty="0">
                <a:solidFill>
                  <a:srgbClr val="000000"/>
                </a:solidFill>
                <a:latin typeface="Calibri" panose="020F0502020204030204" pitchFamily="34" charset="0"/>
                <a:cs typeface="Calibri" panose="020F0502020204030204" pitchFamily="34" charset="0"/>
              </a:rPr>
              <a:t>  is a unit of program execution that accesses and possibly updates various data items. </a:t>
            </a:r>
          </a:p>
          <a:p>
            <a:pPr algn="just" eaLnBrk="0" fontAlgn="base" hangingPunct="0">
              <a:spcBef>
                <a:spcPct val="50000"/>
              </a:spcBef>
              <a:spcAft>
                <a:spcPct val="0"/>
              </a:spcAft>
              <a:buClrTx/>
              <a:buSzTx/>
              <a:buNone/>
            </a:pPr>
            <a:r>
              <a:rPr kumimoji="0" lang="en-US" altLang="en-US" sz="2200" b="1" dirty="0">
                <a:solidFill>
                  <a:srgbClr val="000000"/>
                </a:solidFill>
                <a:latin typeface="Calibri" panose="020F0502020204030204" pitchFamily="34" charset="0"/>
                <a:cs typeface="Calibri" panose="020F0502020204030204" pitchFamily="34" charset="0"/>
              </a:rPr>
              <a:t>To preserve the integrity of data </a:t>
            </a:r>
            <a:r>
              <a:rPr kumimoji="0" lang="en-US" altLang="en-US" sz="2200" dirty="0">
                <a:solidFill>
                  <a:srgbClr val="000000"/>
                </a:solidFill>
                <a:latin typeface="Calibri" panose="020F0502020204030204" pitchFamily="34" charset="0"/>
                <a:cs typeface="Calibri" panose="020F0502020204030204" pitchFamily="34" charset="0"/>
              </a:rPr>
              <a:t>the database system must ensure:</a:t>
            </a:r>
          </a:p>
        </p:txBody>
      </p:sp>
    </p:spTree>
    <p:extLst>
      <p:ext uri="{BB962C8B-B14F-4D97-AF65-F5344CB8AC3E}">
        <p14:creationId xmlns:p14="http://schemas.microsoft.com/office/powerpoint/2010/main" val="17521709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2292350" y="25400"/>
            <a:ext cx="8077200" cy="609600"/>
          </a:xfrm>
        </p:spPr>
        <p:txBody>
          <a:bodyPr/>
          <a:lstStyle/>
          <a:p>
            <a:pPr>
              <a:defRPr/>
            </a:pPr>
            <a:r>
              <a:rPr lang="en-US" dirty="0">
                <a:ea typeface="MS PGothic" pitchFamily="34" charset="-128"/>
              </a:rPr>
              <a:t>Lock Conversions-Why?</a:t>
            </a:r>
            <a:endParaRPr lang="en-IN" dirty="0">
              <a:ea typeface="MS PGothic" pitchFamily="34" charset="-128"/>
            </a:endParaRPr>
          </a:p>
        </p:txBody>
      </p:sp>
      <p:pic>
        <p:nvPicPr>
          <p:cNvPr id="4096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4845" y="1213168"/>
            <a:ext cx="2743200" cy="3808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3728720" y="760413"/>
            <a:ext cx="8463280" cy="5238357"/>
          </a:xfrm>
          <a:prstGeom prst="rect">
            <a:avLst/>
          </a:prstGeom>
          <a:noFill/>
        </p:spPr>
        <p:txBody>
          <a:bodyPr wrap="square">
            <a:spAutoFit/>
          </a:bodyPr>
          <a:lstStyle/>
          <a:p>
            <a:pPr algn="just">
              <a:lnSpc>
                <a:spcPct val="120000"/>
              </a:lnSpc>
              <a:defRPr/>
            </a:pPr>
            <a:r>
              <a:rPr lang="en-IN" sz="2000" dirty="0">
                <a:latin typeface="Calibri" panose="020F0502020204030204" pitchFamily="34" charset="0"/>
                <a:ea typeface="MS PGothic" pitchFamily="34" charset="-128"/>
                <a:cs typeface="Calibri" panose="020F0502020204030204" pitchFamily="34" charset="0"/>
              </a:rPr>
              <a:t>Assume that </a:t>
            </a:r>
            <a:r>
              <a:rPr lang="en-IN" sz="2000" dirty="0">
                <a:solidFill>
                  <a:schemeClr val="bg1">
                    <a:lumMod val="50000"/>
                  </a:schemeClr>
                </a:solidFill>
                <a:latin typeface="Calibri" panose="020F0502020204030204" pitchFamily="34" charset="0"/>
                <a:ea typeface="MS PGothic" pitchFamily="34" charset="-128"/>
                <a:cs typeface="Calibri" panose="020F0502020204030204" pitchFamily="34" charset="0"/>
              </a:rPr>
              <a:t>two-phase locking protoco</a:t>
            </a:r>
            <a:r>
              <a:rPr lang="en-IN" sz="2000" dirty="0">
                <a:latin typeface="Calibri" panose="020F0502020204030204" pitchFamily="34" charset="0"/>
                <a:ea typeface="MS PGothic" pitchFamily="34" charset="-128"/>
                <a:cs typeface="Calibri" panose="020F0502020204030204" pitchFamily="34" charset="0"/>
              </a:rPr>
              <a:t>l is used in T8 &amp; T9 schedule execution.</a:t>
            </a:r>
          </a:p>
          <a:p>
            <a:pPr algn="just">
              <a:lnSpc>
                <a:spcPct val="120000"/>
              </a:lnSpc>
              <a:defRPr/>
            </a:pPr>
            <a:r>
              <a:rPr lang="en-IN" sz="2000" dirty="0">
                <a:latin typeface="Calibri" panose="020F0502020204030204" pitchFamily="34" charset="0"/>
                <a:ea typeface="MS PGothic" pitchFamily="34" charset="-128"/>
                <a:cs typeface="Calibri" panose="020F0502020204030204" pitchFamily="34" charset="0"/>
              </a:rPr>
              <a:t>T8 must lock </a:t>
            </a:r>
            <a:r>
              <a:rPr lang="en-IN" sz="2000" b="1" dirty="0">
                <a:solidFill>
                  <a:srgbClr val="FF0000"/>
                </a:solidFill>
                <a:latin typeface="Calibri" panose="020F0502020204030204" pitchFamily="34" charset="0"/>
                <a:ea typeface="MS PGothic" pitchFamily="34" charset="-128"/>
                <a:cs typeface="Calibri" panose="020F0502020204030204" pitchFamily="34" charset="0"/>
              </a:rPr>
              <a:t>a1</a:t>
            </a:r>
            <a:r>
              <a:rPr lang="en-IN" sz="2000" dirty="0">
                <a:latin typeface="Calibri" panose="020F0502020204030204" pitchFamily="34" charset="0"/>
                <a:ea typeface="MS PGothic" pitchFamily="34" charset="-128"/>
                <a:cs typeface="Calibri" panose="020F0502020204030204" pitchFamily="34" charset="0"/>
              </a:rPr>
              <a:t> in </a:t>
            </a:r>
            <a:r>
              <a:rPr lang="en-IN" sz="2000" b="1" dirty="0">
                <a:latin typeface="Calibri" panose="020F0502020204030204" pitchFamily="34" charset="0"/>
                <a:ea typeface="MS PGothic" pitchFamily="34" charset="-128"/>
                <a:cs typeface="Calibri" panose="020F0502020204030204" pitchFamily="34" charset="0"/>
              </a:rPr>
              <a:t>exclusive</a:t>
            </a:r>
            <a:r>
              <a:rPr lang="en-IN" sz="2000" dirty="0">
                <a:latin typeface="Calibri" panose="020F0502020204030204" pitchFamily="34" charset="0"/>
                <a:ea typeface="MS PGothic" pitchFamily="34" charset="-128"/>
                <a:cs typeface="Calibri" panose="020F0502020204030204" pitchFamily="34" charset="0"/>
              </a:rPr>
              <a:t> mode. </a:t>
            </a:r>
          </a:p>
          <a:p>
            <a:pPr algn="just">
              <a:lnSpc>
                <a:spcPct val="120000"/>
              </a:lnSpc>
              <a:defRPr/>
            </a:pPr>
            <a:r>
              <a:rPr lang="en-IN" sz="2000" dirty="0">
                <a:latin typeface="Calibri" panose="020F0502020204030204" pitchFamily="34" charset="0"/>
                <a:ea typeface="MS PGothic" pitchFamily="34" charset="-128"/>
                <a:cs typeface="Calibri" panose="020F0502020204030204" pitchFamily="34" charset="0"/>
              </a:rPr>
              <a:t>Therefore, any concurrent execution of both transactions </a:t>
            </a:r>
            <a:r>
              <a:rPr lang="en-IN" sz="2000" b="1" dirty="0">
                <a:latin typeface="Calibri" panose="020F0502020204030204" pitchFamily="34" charset="0"/>
                <a:ea typeface="MS PGothic" pitchFamily="34" charset="-128"/>
                <a:cs typeface="Calibri" panose="020F0502020204030204" pitchFamily="34" charset="0"/>
              </a:rPr>
              <a:t>amounts to a serial execution</a:t>
            </a:r>
            <a:r>
              <a:rPr lang="en-IN" sz="2000" dirty="0">
                <a:latin typeface="Calibri" panose="020F0502020204030204" pitchFamily="34" charset="0"/>
                <a:ea typeface="MS PGothic" pitchFamily="34" charset="-128"/>
                <a:cs typeface="Calibri" panose="020F0502020204030204" pitchFamily="34" charset="0"/>
              </a:rPr>
              <a:t>. </a:t>
            </a:r>
          </a:p>
          <a:p>
            <a:pPr algn="just">
              <a:lnSpc>
                <a:spcPct val="120000"/>
              </a:lnSpc>
              <a:defRPr/>
            </a:pPr>
            <a:r>
              <a:rPr lang="en-IN" sz="2000" b="1" dirty="0">
                <a:latin typeface="Calibri" panose="020F0502020204030204" pitchFamily="34" charset="0"/>
                <a:ea typeface="MS PGothic" pitchFamily="34" charset="-128"/>
                <a:cs typeface="Calibri" panose="020F0502020204030204" pitchFamily="34" charset="0"/>
              </a:rPr>
              <a:t>Note-</a:t>
            </a:r>
            <a:r>
              <a:rPr lang="en-IN" sz="2000" dirty="0">
                <a:latin typeface="Calibri" panose="020F0502020204030204" pitchFamily="34" charset="0"/>
                <a:ea typeface="MS PGothic" pitchFamily="34" charset="-128"/>
                <a:cs typeface="Calibri" panose="020F0502020204030204" pitchFamily="34" charset="0"/>
              </a:rPr>
              <a:t> T8 needs an </a:t>
            </a:r>
            <a:r>
              <a:rPr lang="en-IN" sz="2000" i="1" dirty="0">
                <a:latin typeface="Calibri" panose="020F0502020204030204" pitchFamily="34" charset="0"/>
                <a:ea typeface="MS PGothic" pitchFamily="34" charset="-128"/>
                <a:cs typeface="Calibri" panose="020F0502020204030204" pitchFamily="34" charset="0"/>
              </a:rPr>
              <a:t>exclusive lock </a:t>
            </a:r>
            <a:r>
              <a:rPr lang="en-IN" sz="2000" dirty="0">
                <a:latin typeface="Calibri" panose="020F0502020204030204" pitchFamily="34" charset="0"/>
                <a:ea typeface="MS PGothic" pitchFamily="34" charset="-128"/>
                <a:cs typeface="Calibri" panose="020F0502020204030204" pitchFamily="34" charset="0"/>
              </a:rPr>
              <a:t>on </a:t>
            </a:r>
            <a:r>
              <a:rPr lang="en-IN" sz="2000" b="1" dirty="0">
                <a:latin typeface="Calibri" panose="020F0502020204030204" pitchFamily="34" charset="0"/>
                <a:ea typeface="MS PGothic" pitchFamily="34" charset="-128"/>
                <a:cs typeface="Calibri" panose="020F0502020204030204" pitchFamily="34" charset="0"/>
              </a:rPr>
              <a:t>a1</a:t>
            </a:r>
            <a:r>
              <a:rPr lang="en-IN" sz="2000" dirty="0">
                <a:latin typeface="Calibri" panose="020F0502020204030204" pitchFamily="34" charset="0"/>
                <a:ea typeface="MS PGothic" pitchFamily="34" charset="-128"/>
                <a:cs typeface="Calibri" panose="020F0502020204030204" pitchFamily="34" charset="0"/>
              </a:rPr>
              <a:t> only at the end of its execution, when it writes </a:t>
            </a:r>
            <a:r>
              <a:rPr lang="en-IN" sz="2000" b="1" dirty="0">
                <a:latin typeface="Calibri" panose="020F0502020204030204" pitchFamily="34" charset="0"/>
                <a:ea typeface="MS PGothic" pitchFamily="34" charset="-128"/>
                <a:cs typeface="Calibri" panose="020F0502020204030204" pitchFamily="34" charset="0"/>
              </a:rPr>
              <a:t>a1</a:t>
            </a:r>
            <a:r>
              <a:rPr lang="en-IN" sz="2000" dirty="0">
                <a:latin typeface="Calibri" panose="020F0502020204030204" pitchFamily="34" charset="0"/>
                <a:ea typeface="MS PGothic" pitchFamily="34" charset="-128"/>
                <a:cs typeface="Calibri" panose="020F0502020204030204" pitchFamily="34" charset="0"/>
              </a:rPr>
              <a:t>. </a:t>
            </a:r>
          </a:p>
          <a:p>
            <a:pPr algn="just">
              <a:lnSpc>
                <a:spcPct val="120000"/>
              </a:lnSpc>
              <a:defRPr/>
            </a:pPr>
            <a:r>
              <a:rPr lang="en-IN" sz="2000" dirty="0">
                <a:latin typeface="Calibri" panose="020F0502020204030204" pitchFamily="34" charset="0"/>
                <a:ea typeface="MS PGothic" pitchFamily="34" charset="-128"/>
                <a:cs typeface="Calibri" panose="020F0502020204030204" pitchFamily="34" charset="0"/>
              </a:rPr>
              <a:t>Thus, if </a:t>
            </a:r>
            <a:r>
              <a:rPr lang="en-IN" sz="2000" dirty="0">
                <a:solidFill>
                  <a:srgbClr val="FF0000"/>
                </a:solidFill>
                <a:latin typeface="Calibri" panose="020F0502020204030204" pitchFamily="34" charset="0"/>
                <a:ea typeface="MS PGothic" pitchFamily="34" charset="-128"/>
                <a:cs typeface="Calibri" panose="020F0502020204030204" pitchFamily="34" charset="0"/>
              </a:rPr>
              <a:t>T8 could initially lock </a:t>
            </a:r>
            <a:r>
              <a:rPr lang="en-IN" sz="2000" b="1" dirty="0">
                <a:solidFill>
                  <a:schemeClr val="tx2"/>
                </a:solidFill>
                <a:latin typeface="Calibri" panose="020F0502020204030204" pitchFamily="34" charset="0"/>
                <a:ea typeface="MS PGothic" pitchFamily="34" charset="-128"/>
                <a:cs typeface="Calibri" panose="020F0502020204030204" pitchFamily="34" charset="0"/>
              </a:rPr>
              <a:t>a1</a:t>
            </a:r>
            <a:r>
              <a:rPr lang="en-IN" sz="2000" dirty="0">
                <a:solidFill>
                  <a:srgbClr val="FF0000"/>
                </a:solidFill>
                <a:latin typeface="Calibri" panose="020F0502020204030204" pitchFamily="34" charset="0"/>
                <a:ea typeface="MS PGothic" pitchFamily="34" charset="-128"/>
                <a:cs typeface="Calibri" panose="020F0502020204030204" pitchFamily="34" charset="0"/>
              </a:rPr>
              <a:t> in </a:t>
            </a:r>
            <a:r>
              <a:rPr lang="en-IN" sz="2000" i="1" dirty="0">
                <a:solidFill>
                  <a:srgbClr val="FF0000"/>
                </a:solidFill>
                <a:latin typeface="Calibri" panose="020F0502020204030204" pitchFamily="34" charset="0"/>
                <a:ea typeface="MS PGothic" pitchFamily="34" charset="-128"/>
                <a:cs typeface="Calibri" panose="020F0502020204030204" pitchFamily="34" charset="0"/>
              </a:rPr>
              <a:t>shared mode</a:t>
            </a:r>
            <a:r>
              <a:rPr lang="en-IN" sz="2000" dirty="0">
                <a:latin typeface="Calibri" panose="020F0502020204030204" pitchFamily="34" charset="0"/>
                <a:ea typeface="MS PGothic" pitchFamily="34" charset="-128"/>
                <a:cs typeface="Calibri" panose="020F0502020204030204" pitchFamily="34" charset="0"/>
              </a:rPr>
              <a:t>, and</a:t>
            </a:r>
          </a:p>
          <a:p>
            <a:pPr algn="just">
              <a:lnSpc>
                <a:spcPct val="120000"/>
              </a:lnSpc>
              <a:defRPr/>
            </a:pPr>
            <a:r>
              <a:rPr lang="en-IN" sz="2000" dirty="0">
                <a:latin typeface="Calibri" panose="020F0502020204030204" pitchFamily="34" charset="0"/>
                <a:ea typeface="MS PGothic" pitchFamily="34" charset="-128"/>
                <a:cs typeface="Calibri" panose="020F0502020204030204" pitchFamily="34" charset="0"/>
              </a:rPr>
              <a:t>then could </a:t>
            </a:r>
            <a:r>
              <a:rPr lang="en-IN" sz="2000" dirty="0">
                <a:solidFill>
                  <a:srgbClr val="FF0000"/>
                </a:solidFill>
                <a:latin typeface="Calibri" panose="020F0502020204030204" pitchFamily="34" charset="0"/>
                <a:ea typeface="MS PGothic" pitchFamily="34" charset="-128"/>
                <a:cs typeface="Calibri" panose="020F0502020204030204" pitchFamily="34" charset="0"/>
              </a:rPr>
              <a:t>later change the lock to </a:t>
            </a:r>
            <a:r>
              <a:rPr lang="en-IN" sz="2000" i="1" dirty="0">
                <a:solidFill>
                  <a:srgbClr val="FF0000"/>
                </a:solidFill>
                <a:latin typeface="Calibri" panose="020F0502020204030204" pitchFamily="34" charset="0"/>
                <a:ea typeface="MS PGothic" pitchFamily="34" charset="-128"/>
                <a:cs typeface="Calibri" panose="020F0502020204030204" pitchFamily="34" charset="0"/>
              </a:rPr>
              <a:t>exclusive mode</a:t>
            </a:r>
            <a:r>
              <a:rPr lang="en-IN" sz="2000" dirty="0">
                <a:latin typeface="Calibri" panose="020F0502020204030204" pitchFamily="34" charset="0"/>
                <a:ea typeface="MS PGothic" pitchFamily="34" charset="-128"/>
                <a:cs typeface="Calibri" panose="020F0502020204030204" pitchFamily="34" charset="0"/>
              </a:rPr>
              <a:t>, we could </a:t>
            </a:r>
            <a:r>
              <a:rPr lang="en-IN" sz="2000" dirty="0">
                <a:solidFill>
                  <a:schemeClr val="bg1">
                    <a:lumMod val="50000"/>
                  </a:schemeClr>
                </a:solidFill>
                <a:latin typeface="Calibri" panose="020F0502020204030204" pitchFamily="34" charset="0"/>
                <a:ea typeface="MS PGothic" pitchFamily="34" charset="-128"/>
                <a:cs typeface="Calibri" panose="020F0502020204030204" pitchFamily="34" charset="0"/>
              </a:rPr>
              <a:t>get more concurrency</a:t>
            </a:r>
            <a:r>
              <a:rPr lang="en-IN" sz="2000" dirty="0">
                <a:latin typeface="Calibri" panose="020F0502020204030204" pitchFamily="34" charset="0"/>
                <a:ea typeface="MS PGothic" pitchFamily="34" charset="-128"/>
                <a:cs typeface="Calibri" panose="020F0502020204030204" pitchFamily="34" charset="0"/>
              </a:rPr>
              <a:t>.</a:t>
            </a:r>
          </a:p>
          <a:p>
            <a:pPr algn="just">
              <a:lnSpc>
                <a:spcPct val="120000"/>
              </a:lnSpc>
              <a:defRPr/>
            </a:pPr>
            <a:r>
              <a:rPr lang="en-IN" sz="2000" dirty="0">
                <a:latin typeface="Calibri" panose="020F0502020204030204" pitchFamily="34" charset="0"/>
                <a:ea typeface="MS PGothic" pitchFamily="34" charset="-128"/>
                <a:cs typeface="Calibri" panose="020F0502020204030204" pitchFamily="34" charset="0"/>
              </a:rPr>
              <a:t>Therefore T8 and T9 could also access </a:t>
            </a:r>
            <a:r>
              <a:rPr lang="en-IN" sz="2000" b="1" dirty="0">
                <a:solidFill>
                  <a:schemeClr val="tx2"/>
                </a:solidFill>
                <a:latin typeface="Calibri" panose="020F0502020204030204" pitchFamily="34" charset="0"/>
                <a:ea typeface="MS PGothic" pitchFamily="34" charset="-128"/>
                <a:cs typeface="Calibri" panose="020F0502020204030204" pitchFamily="34" charset="0"/>
              </a:rPr>
              <a:t>a1</a:t>
            </a:r>
            <a:r>
              <a:rPr lang="en-IN" sz="2000" dirty="0">
                <a:latin typeface="Calibri" panose="020F0502020204030204" pitchFamily="34" charset="0"/>
                <a:ea typeface="MS PGothic" pitchFamily="34" charset="-128"/>
                <a:cs typeface="Calibri" panose="020F0502020204030204" pitchFamily="34" charset="0"/>
              </a:rPr>
              <a:t> and </a:t>
            </a:r>
            <a:r>
              <a:rPr lang="en-IN" sz="2000" b="1" dirty="0">
                <a:solidFill>
                  <a:schemeClr val="tx2"/>
                </a:solidFill>
                <a:latin typeface="Calibri" panose="020F0502020204030204" pitchFamily="34" charset="0"/>
                <a:ea typeface="MS PGothic" pitchFamily="34" charset="-128"/>
                <a:cs typeface="Calibri" panose="020F0502020204030204" pitchFamily="34" charset="0"/>
              </a:rPr>
              <a:t>a2</a:t>
            </a:r>
            <a:r>
              <a:rPr lang="en-IN" sz="2000" dirty="0">
                <a:latin typeface="Calibri" panose="020F0502020204030204" pitchFamily="34" charset="0"/>
                <a:ea typeface="MS PGothic" pitchFamily="34" charset="-128"/>
                <a:cs typeface="Calibri" panose="020F0502020204030204" pitchFamily="34" charset="0"/>
              </a:rPr>
              <a:t> simultaneously.</a:t>
            </a:r>
          </a:p>
          <a:p>
            <a:pPr algn="just">
              <a:lnSpc>
                <a:spcPct val="120000"/>
              </a:lnSpc>
              <a:defRPr/>
            </a:pPr>
            <a:r>
              <a:rPr lang="en-IN" sz="2000" dirty="0">
                <a:latin typeface="Calibri" panose="020F0502020204030204" pitchFamily="34" charset="0"/>
                <a:ea typeface="MS PGothic" pitchFamily="34" charset="-128"/>
                <a:cs typeface="Calibri" panose="020F0502020204030204" pitchFamily="34" charset="0"/>
              </a:rPr>
              <a:t>This observation leads us to a </a:t>
            </a:r>
            <a:r>
              <a:rPr lang="en-IN" sz="2000" b="1" dirty="0">
                <a:solidFill>
                  <a:schemeClr val="accent3">
                    <a:lumMod val="50000"/>
                  </a:schemeClr>
                </a:solidFill>
                <a:latin typeface="Calibri" panose="020F0502020204030204" pitchFamily="34" charset="0"/>
                <a:ea typeface="MS PGothic" pitchFamily="34" charset="-128"/>
                <a:cs typeface="Calibri" panose="020F0502020204030204" pitchFamily="34" charset="0"/>
              </a:rPr>
              <a:t>refinement</a:t>
            </a:r>
            <a:r>
              <a:rPr lang="en-IN" sz="2000" dirty="0">
                <a:latin typeface="Calibri" panose="020F0502020204030204" pitchFamily="34" charset="0"/>
                <a:ea typeface="MS PGothic" pitchFamily="34" charset="-128"/>
                <a:cs typeface="Calibri" panose="020F0502020204030204" pitchFamily="34" charset="0"/>
              </a:rPr>
              <a:t> of the basic </a:t>
            </a:r>
            <a:r>
              <a:rPr lang="en-IN" sz="2000" dirty="0">
                <a:solidFill>
                  <a:schemeClr val="accent3">
                    <a:lumMod val="50000"/>
                  </a:schemeClr>
                </a:solidFill>
                <a:latin typeface="Calibri" panose="020F0502020204030204" pitchFamily="34" charset="0"/>
                <a:ea typeface="MS PGothic" pitchFamily="34" charset="-128"/>
                <a:cs typeface="Calibri" panose="020F0502020204030204" pitchFamily="34" charset="0"/>
              </a:rPr>
              <a:t>two-phase locking </a:t>
            </a:r>
            <a:r>
              <a:rPr lang="en-IN" sz="2000" dirty="0">
                <a:latin typeface="Calibri" panose="020F0502020204030204" pitchFamily="34" charset="0"/>
                <a:ea typeface="MS PGothic" pitchFamily="34" charset="-128"/>
                <a:cs typeface="Calibri" panose="020F0502020204030204" pitchFamily="34" charset="0"/>
              </a:rPr>
              <a:t>protocol, i.e</a:t>
            </a:r>
            <a:r>
              <a:rPr lang="en-IN" sz="2000" b="1" dirty="0">
                <a:solidFill>
                  <a:schemeClr val="bg1">
                    <a:lumMod val="50000"/>
                  </a:schemeClr>
                </a:solidFill>
                <a:latin typeface="Calibri" panose="020F0502020204030204" pitchFamily="34" charset="0"/>
                <a:ea typeface="MS PGothic" pitchFamily="34" charset="-128"/>
                <a:cs typeface="Calibri" panose="020F0502020204030204" pitchFamily="34" charset="0"/>
              </a:rPr>
              <a:t>. lock conversions </a:t>
            </a:r>
            <a:r>
              <a:rPr lang="en-IN" sz="2000" dirty="0">
                <a:latin typeface="Calibri" panose="020F0502020204030204" pitchFamily="34" charset="0"/>
                <a:ea typeface="MS PGothic" pitchFamily="34" charset="-128"/>
                <a:cs typeface="Calibri" panose="020F0502020204030204" pitchFamily="34" charset="0"/>
              </a:rPr>
              <a:t>.</a:t>
            </a:r>
          </a:p>
          <a:p>
            <a:pPr algn="just">
              <a:lnSpc>
                <a:spcPct val="120000"/>
              </a:lnSpc>
              <a:defRPr/>
            </a:pPr>
            <a:r>
              <a:rPr lang="en-IN" sz="2000" dirty="0">
                <a:latin typeface="Calibri" panose="020F0502020204030204" pitchFamily="34" charset="0"/>
                <a:ea typeface="MS PGothic" pitchFamily="34" charset="-128"/>
                <a:cs typeface="Calibri" panose="020F0502020204030204" pitchFamily="34" charset="0"/>
              </a:rPr>
              <a:t>Therefore a mechanism for </a:t>
            </a:r>
            <a:r>
              <a:rPr lang="en-IN" sz="2000" b="1" dirty="0">
                <a:solidFill>
                  <a:schemeClr val="bg1">
                    <a:lumMod val="50000"/>
                  </a:schemeClr>
                </a:solidFill>
                <a:latin typeface="Calibri" panose="020F0502020204030204" pitchFamily="34" charset="0"/>
                <a:ea typeface="MS PGothic" pitchFamily="34" charset="-128"/>
                <a:cs typeface="Calibri" panose="020F0502020204030204" pitchFamily="34" charset="0"/>
              </a:rPr>
              <a:t>upgrading </a:t>
            </a:r>
            <a:r>
              <a:rPr lang="en-IN" sz="2000" b="1" dirty="0">
                <a:latin typeface="Calibri" panose="020F0502020204030204" pitchFamily="34" charset="0"/>
                <a:ea typeface="MS PGothic" pitchFamily="34" charset="-128"/>
                <a:cs typeface="Calibri" panose="020F0502020204030204" pitchFamily="34" charset="0"/>
              </a:rPr>
              <a:t>a </a:t>
            </a:r>
            <a:r>
              <a:rPr lang="en-IN" sz="2000" b="1" dirty="0">
                <a:solidFill>
                  <a:schemeClr val="tx2">
                    <a:lumMod val="60000"/>
                    <a:lumOff val="40000"/>
                  </a:schemeClr>
                </a:solidFill>
                <a:latin typeface="Calibri" panose="020F0502020204030204" pitchFamily="34" charset="0"/>
                <a:ea typeface="MS PGothic" pitchFamily="34" charset="-128"/>
                <a:cs typeface="Calibri" panose="020F0502020204030204" pitchFamily="34" charset="0"/>
              </a:rPr>
              <a:t>shared lock </a:t>
            </a:r>
            <a:r>
              <a:rPr lang="en-IN" sz="2000" dirty="0">
                <a:latin typeface="Calibri" panose="020F0502020204030204" pitchFamily="34" charset="0"/>
                <a:ea typeface="MS PGothic" pitchFamily="34" charset="-128"/>
                <a:cs typeface="Calibri" panose="020F0502020204030204" pitchFamily="34" charset="0"/>
              </a:rPr>
              <a:t>to an </a:t>
            </a:r>
            <a:r>
              <a:rPr lang="en-IN" sz="2000" dirty="0">
                <a:solidFill>
                  <a:schemeClr val="tx2">
                    <a:lumMod val="60000"/>
                    <a:lumOff val="40000"/>
                  </a:schemeClr>
                </a:solidFill>
                <a:latin typeface="Calibri" panose="020F0502020204030204" pitchFamily="34" charset="0"/>
                <a:ea typeface="MS PGothic" pitchFamily="34" charset="-128"/>
                <a:cs typeface="Calibri" panose="020F0502020204030204" pitchFamily="34" charset="0"/>
              </a:rPr>
              <a:t>exclusive lock</a:t>
            </a:r>
            <a:r>
              <a:rPr lang="en-IN" sz="2000" dirty="0">
                <a:latin typeface="Calibri" panose="020F0502020204030204" pitchFamily="34" charset="0"/>
                <a:ea typeface="MS PGothic" pitchFamily="34" charset="-128"/>
                <a:cs typeface="Calibri" panose="020F0502020204030204" pitchFamily="34" charset="0"/>
              </a:rPr>
              <a:t>, and </a:t>
            </a:r>
            <a:r>
              <a:rPr lang="en-IN" sz="2000" b="1" dirty="0">
                <a:solidFill>
                  <a:schemeClr val="bg1">
                    <a:lumMod val="50000"/>
                  </a:schemeClr>
                </a:solidFill>
                <a:latin typeface="Calibri" panose="020F0502020204030204" pitchFamily="34" charset="0"/>
                <a:ea typeface="MS PGothic" pitchFamily="34" charset="-128"/>
                <a:cs typeface="Calibri" panose="020F0502020204030204" pitchFamily="34" charset="0"/>
              </a:rPr>
              <a:t>downgrading</a:t>
            </a:r>
            <a:r>
              <a:rPr lang="en-IN" sz="2000" b="1" dirty="0">
                <a:latin typeface="Calibri" panose="020F0502020204030204" pitchFamily="34" charset="0"/>
                <a:ea typeface="MS PGothic" pitchFamily="34" charset="-128"/>
                <a:cs typeface="Calibri" panose="020F0502020204030204" pitchFamily="34" charset="0"/>
              </a:rPr>
              <a:t> an </a:t>
            </a:r>
            <a:r>
              <a:rPr lang="en-IN" sz="2000" b="1" dirty="0">
                <a:solidFill>
                  <a:schemeClr val="tx2">
                    <a:lumMod val="60000"/>
                    <a:lumOff val="40000"/>
                  </a:schemeClr>
                </a:solidFill>
                <a:latin typeface="Calibri" panose="020F0502020204030204" pitchFamily="34" charset="0"/>
                <a:ea typeface="MS PGothic" pitchFamily="34" charset="-128"/>
                <a:cs typeface="Calibri" panose="020F0502020204030204" pitchFamily="34" charset="0"/>
              </a:rPr>
              <a:t>exclusive lock to a shared</a:t>
            </a:r>
            <a:r>
              <a:rPr lang="en-IN" sz="2000" dirty="0">
                <a:solidFill>
                  <a:schemeClr val="tx2">
                    <a:lumMod val="60000"/>
                    <a:lumOff val="40000"/>
                  </a:schemeClr>
                </a:solidFill>
                <a:latin typeface="Calibri" panose="020F0502020204030204" pitchFamily="34" charset="0"/>
                <a:ea typeface="MS PGothic" pitchFamily="34" charset="-128"/>
                <a:cs typeface="Calibri" panose="020F0502020204030204" pitchFamily="34" charset="0"/>
              </a:rPr>
              <a:t> lock.</a:t>
            </a:r>
          </a:p>
        </p:txBody>
      </p:sp>
    </p:spTree>
    <p:extLst>
      <p:ext uri="{BB962C8B-B14F-4D97-AF65-F5344CB8AC3E}">
        <p14:creationId xmlns:p14="http://schemas.microsoft.com/office/powerpoint/2010/main" val="29690751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2292350" y="34925"/>
            <a:ext cx="8077200" cy="609600"/>
          </a:xfrm>
        </p:spPr>
        <p:txBody>
          <a:bodyPr/>
          <a:lstStyle/>
          <a:p>
            <a:pPr>
              <a:defRPr/>
            </a:pPr>
            <a:r>
              <a:rPr lang="en-US" dirty="0">
                <a:effectLst>
                  <a:outerShdw blurRad="38100" dist="38100" dir="2700000" algn="tl">
                    <a:srgbClr val="C0C0C0"/>
                  </a:outerShdw>
                </a:effectLst>
              </a:rPr>
              <a:t>Lock Conversions</a:t>
            </a:r>
          </a:p>
        </p:txBody>
      </p:sp>
      <p:sp>
        <p:nvSpPr>
          <p:cNvPr id="43011" name="Rectangle 4"/>
          <p:cNvSpPr>
            <a:spLocks noGrp="1" noChangeArrowheads="1"/>
          </p:cNvSpPr>
          <p:nvPr>
            <p:ph type="body" idx="4294967295"/>
          </p:nvPr>
        </p:nvSpPr>
        <p:spPr>
          <a:xfrm>
            <a:off x="1631951" y="690563"/>
            <a:ext cx="8537575" cy="4876800"/>
          </a:xfrm>
          <a:noFill/>
        </p:spPr>
        <p:txBody>
          <a:bodyPr/>
          <a:lstStyle/>
          <a:p>
            <a:r>
              <a:rPr lang="en-US" altLang="en-US" sz="2000">
                <a:latin typeface="Calibri" panose="020F0502020204030204" pitchFamily="34" charset="0"/>
                <a:cs typeface="Calibri" panose="020F0502020204030204" pitchFamily="34" charset="0"/>
              </a:rPr>
              <a:t>Two-phase locking with lock conversions:</a:t>
            </a:r>
          </a:p>
          <a:p>
            <a:pPr>
              <a:buFont typeface="Monotype Sorts" charset="2"/>
              <a:buNone/>
            </a:pPr>
            <a:r>
              <a:rPr lang="en-US" altLang="en-US" sz="2000">
                <a:latin typeface="Calibri" panose="020F0502020204030204" pitchFamily="34" charset="0"/>
                <a:cs typeface="Calibri" panose="020F0502020204030204" pitchFamily="34" charset="0"/>
              </a:rPr>
              <a:t>     –   First Phase: (</a:t>
            </a:r>
            <a:r>
              <a:rPr lang="en-US" altLang="en-US" sz="2000">
                <a:solidFill>
                  <a:srgbClr val="FF0000"/>
                </a:solidFill>
                <a:latin typeface="Calibri" panose="020F0502020204030204" pitchFamily="34" charset="0"/>
                <a:cs typeface="Calibri" panose="020F0502020204030204" pitchFamily="34" charset="0"/>
              </a:rPr>
              <a:t>growing</a:t>
            </a:r>
            <a:r>
              <a:rPr lang="en-US" altLang="en-US" sz="2000">
                <a:latin typeface="Calibri" panose="020F0502020204030204" pitchFamily="34" charset="0"/>
                <a:cs typeface="Calibri" panose="020F0502020204030204" pitchFamily="34" charset="0"/>
              </a:rPr>
              <a:t>)       </a:t>
            </a:r>
          </a:p>
          <a:p>
            <a:pPr lvl="2"/>
            <a:r>
              <a:rPr lang="en-US" altLang="en-US" sz="2000">
                <a:latin typeface="Calibri" panose="020F0502020204030204" pitchFamily="34" charset="0"/>
                <a:cs typeface="Calibri" panose="020F0502020204030204" pitchFamily="34" charset="0"/>
              </a:rPr>
              <a:t>can acquire a lock-S on item</a:t>
            </a:r>
          </a:p>
          <a:p>
            <a:pPr lvl="2"/>
            <a:r>
              <a:rPr lang="en-US" altLang="en-US" sz="2000">
                <a:latin typeface="Calibri" panose="020F0502020204030204" pitchFamily="34" charset="0"/>
                <a:cs typeface="Calibri" panose="020F0502020204030204" pitchFamily="34" charset="0"/>
              </a:rPr>
              <a:t>can acquire a lock-X on item</a:t>
            </a:r>
          </a:p>
          <a:p>
            <a:pPr lvl="2"/>
            <a:r>
              <a:rPr lang="en-US" altLang="en-US" sz="2000">
                <a:latin typeface="Calibri" panose="020F0502020204030204" pitchFamily="34" charset="0"/>
                <a:cs typeface="Calibri" panose="020F0502020204030204" pitchFamily="34" charset="0"/>
              </a:rPr>
              <a:t>can </a:t>
            </a:r>
            <a:r>
              <a:rPr lang="en-US" altLang="en-US" sz="2000">
                <a:solidFill>
                  <a:srgbClr val="FF0000"/>
                </a:solidFill>
                <a:latin typeface="Calibri" panose="020F0502020204030204" pitchFamily="34" charset="0"/>
                <a:cs typeface="Calibri" panose="020F0502020204030204" pitchFamily="34" charset="0"/>
              </a:rPr>
              <a:t>convert</a:t>
            </a:r>
            <a:r>
              <a:rPr lang="en-US" altLang="en-US" sz="2000">
                <a:latin typeface="Calibri" panose="020F0502020204030204" pitchFamily="34" charset="0"/>
                <a:cs typeface="Calibri" panose="020F0502020204030204" pitchFamily="34" charset="0"/>
              </a:rPr>
              <a:t> a lock-</a:t>
            </a:r>
            <a:r>
              <a:rPr lang="en-US" altLang="en-US" sz="2000">
                <a:solidFill>
                  <a:srgbClr val="FF0000"/>
                </a:solidFill>
                <a:latin typeface="Calibri" panose="020F0502020204030204" pitchFamily="34" charset="0"/>
                <a:cs typeface="Calibri" panose="020F0502020204030204" pitchFamily="34" charset="0"/>
              </a:rPr>
              <a:t>S</a:t>
            </a:r>
            <a:r>
              <a:rPr lang="en-US" altLang="en-US" sz="2000">
                <a:latin typeface="Calibri" panose="020F0502020204030204" pitchFamily="34" charset="0"/>
                <a:cs typeface="Calibri" panose="020F0502020204030204" pitchFamily="34" charset="0"/>
              </a:rPr>
              <a:t> to a lock-</a:t>
            </a:r>
            <a:r>
              <a:rPr lang="en-US" altLang="en-US" sz="2000">
                <a:solidFill>
                  <a:srgbClr val="FF0000"/>
                </a:solidFill>
                <a:latin typeface="Calibri" panose="020F0502020204030204" pitchFamily="34" charset="0"/>
                <a:cs typeface="Calibri" panose="020F0502020204030204" pitchFamily="34" charset="0"/>
              </a:rPr>
              <a:t>X</a:t>
            </a:r>
            <a:r>
              <a:rPr lang="en-US" altLang="en-US" sz="2000">
                <a:latin typeface="Calibri" panose="020F0502020204030204" pitchFamily="34" charset="0"/>
                <a:cs typeface="Calibri" panose="020F0502020204030204" pitchFamily="34" charset="0"/>
              </a:rPr>
              <a:t> (</a:t>
            </a:r>
            <a:r>
              <a:rPr lang="en-US" altLang="en-US" sz="2000">
                <a:solidFill>
                  <a:srgbClr val="FF0000"/>
                </a:solidFill>
                <a:latin typeface="Calibri" panose="020F0502020204030204" pitchFamily="34" charset="0"/>
                <a:cs typeface="Calibri" panose="020F0502020204030204" pitchFamily="34" charset="0"/>
              </a:rPr>
              <a:t>upgrade</a:t>
            </a:r>
            <a:r>
              <a:rPr lang="en-US" altLang="en-US" sz="2000">
                <a:latin typeface="Calibri" panose="020F0502020204030204" pitchFamily="34" charset="0"/>
                <a:cs typeface="Calibri" panose="020F0502020204030204" pitchFamily="34" charset="0"/>
              </a:rPr>
              <a:t>)</a:t>
            </a:r>
          </a:p>
          <a:p>
            <a:pPr>
              <a:buFont typeface="Monotype Sorts" charset="2"/>
              <a:buNone/>
            </a:pPr>
            <a:r>
              <a:rPr lang="en-US" altLang="en-US" sz="2000">
                <a:latin typeface="Calibri" panose="020F0502020204030204" pitchFamily="34" charset="0"/>
                <a:cs typeface="Calibri" panose="020F0502020204030204" pitchFamily="34" charset="0"/>
              </a:rPr>
              <a:t>     –   Second Phase: (</a:t>
            </a:r>
            <a:r>
              <a:rPr lang="en-US" altLang="en-US" sz="2000">
                <a:solidFill>
                  <a:srgbClr val="FF0000"/>
                </a:solidFill>
                <a:latin typeface="Calibri" panose="020F0502020204030204" pitchFamily="34" charset="0"/>
                <a:cs typeface="Calibri" panose="020F0502020204030204" pitchFamily="34" charset="0"/>
                <a:sym typeface="Wingdings" panose="05000000000000000000" pitchFamily="2" charset="2"/>
              </a:rPr>
              <a:t>shrinkage</a:t>
            </a:r>
            <a:r>
              <a:rPr lang="en-US" altLang="en-US" sz="2000">
                <a:latin typeface="Calibri" panose="020F0502020204030204" pitchFamily="34" charset="0"/>
                <a:cs typeface="Calibri" panose="020F0502020204030204" pitchFamily="34" charset="0"/>
                <a:sym typeface="Wingdings" panose="05000000000000000000" pitchFamily="2" charset="2"/>
              </a:rPr>
              <a:t>)</a:t>
            </a:r>
            <a:endParaRPr lang="en-US" altLang="en-US" sz="2000">
              <a:latin typeface="Calibri" panose="020F0502020204030204" pitchFamily="34" charset="0"/>
              <a:cs typeface="Calibri" panose="020F0502020204030204" pitchFamily="34" charset="0"/>
            </a:endParaRPr>
          </a:p>
          <a:p>
            <a:pPr lvl="2"/>
            <a:r>
              <a:rPr lang="en-US" altLang="en-US" sz="2000">
                <a:latin typeface="Calibri" panose="020F0502020204030204" pitchFamily="34" charset="0"/>
                <a:cs typeface="Calibri" panose="020F0502020204030204" pitchFamily="34" charset="0"/>
              </a:rPr>
              <a:t>can release a lock-S</a:t>
            </a:r>
          </a:p>
          <a:p>
            <a:pPr lvl="2"/>
            <a:r>
              <a:rPr lang="en-US" altLang="en-US" sz="2000">
                <a:latin typeface="Calibri" panose="020F0502020204030204" pitchFamily="34" charset="0"/>
                <a:cs typeface="Calibri" panose="020F0502020204030204" pitchFamily="34" charset="0"/>
              </a:rPr>
              <a:t>can release a lock-X</a:t>
            </a:r>
          </a:p>
          <a:p>
            <a:pPr lvl="2"/>
            <a:r>
              <a:rPr lang="en-US" altLang="en-US" sz="2000">
                <a:latin typeface="Calibri" panose="020F0502020204030204" pitchFamily="34" charset="0"/>
                <a:cs typeface="Calibri" panose="020F0502020204030204" pitchFamily="34" charset="0"/>
              </a:rPr>
              <a:t>can </a:t>
            </a:r>
            <a:r>
              <a:rPr lang="en-US" altLang="en-US" sz="2000">
                <a:solidFill>
                  <a:srgbClr val="FF0000"/>
                </a:solidFill>
                <a:latin typeface="Calibri" panose="020F0502020204030204" pitchFamily="34" charset="0"/>
                <a:cs typeface="Calibri" panose="020F0502020204030204" pitchFamily="34" charset="0"/>
              </a:rPr>
              <a:t>convert</a:t>
            </a:r>
            <a:r>
              <a:rPr lang="en-US" altLang="en-US" sz="2000">
                <a:latin typeface="Calibri" panose="020F0502020204030204" pitchFamily="34" charset="0"/>
                <a:cs typeface="Calibri" panose="020F0502020204030204" pitchFamily="34" charset="0"/>
              </a:rPr>
              <a:t> a lock-</a:t>
            </a:r>
            <a:r>
              <a:rPr lang="en-US" altLang="en-US" sz="2000">
                <a:solidFill>
                  <a:srgbClr val="FF0000"/>
                </a:solidFill>
                <a:latin typeface="Calibri" panose="020F0502020204030204" pitchFamily="34" charset="0"/>
                <a:cs typeface="Calibri" panose="020F0502020204030204" pitchFamily="34" charset="0"/>
              </a:rPr>
              <a:t>X</a:t>
            </a:r>
            <a:r>
              <a:rPr lang="en-US" altLang="en-US" sz="2000">
                <a:latin typeface="Calibri" panose="020F0502020204030204" pitchFamily="34" charset="0"/>
                <a:cs typeface="Calibri" panose="020F0502020204030204" pitchFamily="34" charset="0"/>
              </a:rPr>
              <a:t> to a lock-</a:t>
            </a:r>
            <a:r>
              <a:rPr lang="en-US" altLang="en-US" sz="2000">
                <a:solidFill>
                  <a:srgbClr val="FF0000"/>
                </a:solidFill>
                <a:latin typeface="Calibri" panose="020F0502020204030204" pitchFamily="34" charset="0"/>
                <a:cs typeface="Calibri" panose="020F0502020204030204" pitchFamily="34" charset="0"/>
              </a:rPr>
              <a:t>S </a:t>
            </a:r>
            <a:r>
              <a:rPr lang="en-US" altLang="en-US" sz="2000">
                <a:latin typeface="Calibri" panose="020F0502020204030204" pitchFamily="34" charset="0"/>
                <a:cs typeface="Calibri" panose="020F0502020204030204" pitchFamily="34" charset="0"/>
              </a:rPr>
              <a:t> (</a:t>
            </a:r>
            <a:r>
              <a:rPr lang="en-US" altLang="en-US" sz="2000">
                <a:solidFill>
                  <a:srgbClr val="FF0000"/>
                </a:solidFill>
                <a:latin typeface="Calibri" panose="020F0502020204030204" pitchFamily="34" charset="0"/>
                <a:cs typeface="Calibri" panose="020F0502020204030204" pitchFamily="34" charset="0"/>
              </a:rPr>
              <a:t>downgrade</a:t>
            </a:r>
            <a:r>
              <a:rPr lang="en-US" altLang="en-US" sz="2000">
                <a:latin typeface="Calibri" panose="020F0502020204030204" pitchFamily="34" charset="0"/>
                <a:cs typeface="Calibri" panose="020F0502020204030204" pitchFamily="34" charset="0"/>
              </a:rPr>
              <a:t>)</a:t>
            </a:r>
          </a:p>
          <a:p>
            <a:r>
              <a:rPr lang="en-US" altLang="en-US" sz="2000">
                <a:latin typeface="Calibri" panose="020F0502020204030204" pitchFamily="34" charset="0"/>
                <a:cs typeface="Calibri" panose="020F0502020204030204" pitchFamily="34" charset="0"/>
              </a:rPr>
              <a:t>This protocol </a:t>
            </a:r>
            <a:r>
              <a:rPr lang="en-US" altLang="en-US" sz="2000">
                <a:solidFill>
                  <a:srgbClr val="00B0F0"/>
                </a:solidFill>
                <a:latin typeface="Calibri" panose="020F0502020204030204" pitchFamily="34" charset="0"/>
                <a:cs typeface="Calibri" panose="020F0502020204030204" pitchFamily="34" charset="0"/>
              </a:rPr>
              <a:t>assures serializability</a:t>
            </a:r>
            <a:r>
              <a:rPr lang="en-US" altLang="en-US" sz="2000">
                <a:latin typeface="Calibri" panose="020F0502020204030204" pitchFamily="34" charset="0"/>
                <a:cs typeface="Calibri" panose="020F0502020204030204" pitchFamily="34" charset="0"/>
              </a:rPr>
              <a:t>. </a:t>
            </a:r>
          </a:p>
        </p:txBody>
      </p:sp>
      <p:sp>
        <p:nvSpPr>
          <p:cNvPr id="2" name="Rectangle 1"/>
          <p:cNvSpPr/>
          <p:nvPr/>
        </p:nvSpPr>
        <p:spPr>
          <a:xfrm>
            <a:off x="1819276" y="4865688"/>
            <a:ext cx="8550275" cy="1016000"/>
          </a:xfrm>
          <a:prstGeom prst="rect">
            <a:avLst/>
          </a:prstGeom>
        </p:spPr>
        <p:txBody>
          <a:bodyPr>
            <a:spAutoFit/>
          </a:bodyPr>
          <a:lstStyle/>
          <a:p>
            <a:pPr>
              <a:defRPr/>
            </a:pPr>
            <a:r>
              <a:rPr lang="en-US" sz="2000" dirty="0">
                <a:latin typeface="Calibri" panose="020F0502020204030204" pitchFamily="34" charset="0"/>
                <a:ea typeface="MS PGothic" pitchFamily="34" charset="-128"/>
                <a:cs typeface="Calibri" panose="020F0502020204030204" pitchFamily="34" charset="0"/>
              </a:rPr>
              <a:t>Lock conversion </a:t>
            </a:r>
            <a:r>
              <a:rPr lang="en-US" sz="2000" dirty="0">
                <a:solidFill>
                  <a:schemeClr val="tx2"/>
                </a:solidFill>
                <a:latin typeface="Calibri" panose="020F0502020204030204" pitchFamily="34" charset="0"/>
                <a:ea typeface="MS PGothic" pitchFamily="34" charset="-128"/>
                <a:cs typeface="Calibri" panose="020F0502020204030204" pitchFamily="34" charset="0"/>
              </a:rPr>
              <a:t>cannot be allowed arbitrarily</a:t>
            </a:r>
            <a:r>
              <a:rPr lang="en-US" sz="2000" dirty="0">
                <a:latin typeface="Calibri" panose="020F0502020204030204" pitchFamily="34" charset="0"/>
                <a:ea typeface="MS PGothic" pitchFamily="34" charset="-128"/>
                <a:cs typeface="Calibri" panose="020F0502020204030204" pitchFamily="34" charset="0"/>
              </a:rPr>
              <a:t>. but, </a:t>
            </a:r>
            <a:r>
              <a:rPr lang="en-US" sz="2000" dirty="0">
                <a:solidFill>
                  <a:schemeClr val="tx2"/>
                </a:solidFill>
                <a:latin typeface="Calibri" panose="020F0502020204030204" pitchFamily="34" charset="0"/>
                <a:ea typeface="MS PGothic" pitchFamily="34" charset="-128"/>
                <a:cs typeface="Calibri" panose="020F0502020204030204" pitchFamily="34" charset="0"/>
              </a:rPr>
              <a:t>upgrading</a:t>
            </a:r>
            <a:r>
              <a:rPr lang="en-US" sz="2000" dirty="0">
                <a:latin typeface="Calibri" panose="020F0502020204030204" pitchFamily="34" charset="0"/>
                <a:ea typeface="MS PGothic" pitchFamily="34" charset="-128"/>
                <a:cs typeface="Calibri" panose="020F0502020204030204" pitchFamily="34" charset="0"/>
              </a:rPr>
              <a:t> can take place in </a:t>
            </a:r>
            <a:r>
              <a:rPr lang="en-US" sz="2000" dirty="0">
                <a:solidFill>
                  <a:schemeClr val="accent3">
                    <a:lumMod val="50000"/>
                  </a:schemeClr>
                </a:solidFill>
                <a:latin typeface="Calibri" panose="020F0502020204030204" pitchFamily="34" charset="0"/>
                <a:ea typeface="MS PGothic" pitchFamily="34" charset="-128"/>
                <a:cs typeface="Calibri" panose="020F0502020204030204" pitchFamily="34" charset="0"/>
              </a:rPr>
              <a:t>only the growing phase</a:t>
            </a:r>
            <a:r>
              <a:rPr lang="en-US" sz="2000" dirty="0">
                <a:latin typeface="Calibri" panose="020F0502020204030204" pitchFamily="34" charset="0"/>
                <a:ea typeface="MS PGothic" pitchFamily="34" charset="-128"/>
                <a:cs typeface="Calibri" panose="020F0502020204030204" pitchFamily="34" charset="0"/>
              </a:rPr>
              <a:t>, whereas </a:t>
            </a:r>
            <a:r>
              <a:rPr lang="en-US" sz="2000" dirty="0">
                <a:solidFill>
                  <a:srgbClr val="FF0000"/>
                </a:solidFill>
                <a:latin typeface="Calibri" panose="020F0502020204030204" pitchFamily="34" charset="0"/>
                <a:ea typeface="MS PGothic" pitchFamily="34" charset="-128"/>
                <a:cs typeface="Calibri" panose="020F0502020204030204" pitchFamily="34" charset="0"/>
              </a:rPr>
              <a:t>downgradin</a:t>
            </a:r>
            <a:r>
              <a:rPr lang="en-US" sz="2000" dirty="0">
                <a:latin typeface="Calibri" panose="020F0502020204030204" pitchFamily="34" charset="0"/>
                <a:ea typeface="MS PGothic" pitchFamily="34" charset="-128"/>
                <a:cs typeface="Calibri" panose="020F0502020204030204" pitchFamily="34" charset="0"/>
              </a:rPr>
              <a:t>g can take place in only the </a:t>
            </a:r>
            <a:r>
              <a:rPr lang="en-US" sz="2000" dirty="0">
                <a:solidFill>
                  <a:srgbClr val="00B0F0"/>
                </a:solidFill>
                <a:latin typeface="Calibri" panose="020F0502020204030204" pitchFamily="34" charset="0"/>
                <a:ea typeface="MS PGothic" pitchFamily="34" charset="-128"/>
                <a:cs typeface="Calibri" panose="020F0502020204030204" pitchFamily="34" charset="0"/>
              </a:rPr>
              <a:t>shrinking phase</a:t>
            </a:r>
            <a:r>
              <a:rPr lang="en-US" sz="2000" dirty="0">
                <a:latin typeface="Calibri" panose="020F0502020204030204" pitchFamily="34" charset="0"/>
                <a:ea typeface="MS PGothic" pitchFamily="34" charset="-128"/>
                <a:cs typeface="Calibri" panose="020F0502020204030204" pitchFamily="34" charset="0"/>
              </a:rPr>
              <a:t>.</a:t>
            </a:r>
          </a:p>
        </p:txBody>
      </p:sp>
      <p:pic>
        <p:nvPicPr>
          <p:cNvPr id="4301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4764" y="695326"/>
            <a:ext cx="2955925" cy="3382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301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390438" y="869951"/>
            <a:ext cx="2743200" cy="3808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4" name="Straight Connector 3"/>
          <p:cNvCxnSpPr/>
          <p:nvPr/>
        </p:nvCxnSpPr>
        <p:spPr bwMode="auto">
          <a:xfrm>
            <a:off x="8050213" y="4227513"/>
            <a:ext cx="692150" cy="0"/>
          </a:xfrm>
          <a:prstGeom prst="line">
            <a:avLst/>
          </a:prstGeom>
          <a:solidFill>
            <a:schemeClr val="accent1"/>
          </a:solidFill>
          <a:ln w="9525" cap="flat" cmpd="sng" algn="ctr">
            <a:solidFill>
              <a:schemeClr val="tx2">
                <a:lumMod val="75000"/>
              </a:schemeClr>
            </a:solidFill>
            <a:prstDash val="solid"/>
            <a:round/>
            <a:headEnd type="none" w="med" len="med"/>
            <a:tailEnd type="none" w="med" len="med"/>
          </a:ln>
          <a:effectLst/>
        </p:spPr>
      </p:cxnSp>
    </p:spTree>
    <p:extLst>
      <p:ext uri="{BB962C8B-B14F-4D97-AF65-F5344CB8AC3E}">
        <p14:creationId xmlns:p14="http://schemas.microsoft.com/office/powerpoint/2010/main" val="15266569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Automatic Acquisition of Locks</a:t>
            </a:r>
          </a:p>
        </p:txBody>
      </p:sp>
      <p:sp>
        <p:nvSpPr>
          <p:cNvPr id="45059" name="Rectangle 3"/>
          <p:cNvSpPr>
            <a:spLocks noGrp="1" noChangeArrowheads="1"/>
          </p:cNvSpPr>
          <p:nvPr>
            <p:ph type="body" idx="4294967295"/>
          </p:nvPr>
        </p:nvSpPr>
        <p:spPr>
          <a:xfrm>
            <a:off x="2133601" y="1752601"/>
            <a:ext cx="8137525" cy="4811713"/>
          </a:xfrm>
        </p:spPr>
        <p:txBody>
          <a:bodyPr/>
          <a:lstStyle/>
          <a:p>
            <a:pPr>
              <a:lnSpc>
                <a:spcPct val="110000"/>
              </a:lnSpc>
            </a:pPr>
            <a:r>
              <a:rPr lang="en-US" altLang="en-US"/>
              <a:t>A transaction </a:t>
            </a:r>
            <a:r>
              <a:rPr lang="en-US" altLang="en-US" i="1"/>
              <a:t>T</a:t>
            </a:r>
            <a:r>
              <a:rPr lang="en-US" altLang="en-US" baseline="-25000"/>
              <a:t>i</a:t>
            </a:r>
            <a:r>
              <a:rPr lang="en-US" altLang="en-US"/>
              <a:t> issues the standard </a:t>
            </a:r>
            <a:r>
              <a:rPr lang="en-US" altLang="en-US">
                <a:solidFill>
                  <a:srgbClr val="FF0000"/>
                </a:solidFill>
              </a:rPr>
              <a:t>read/write</a:t>
            </a:r>
            <a:r>
              <a:rPr lang="en-US" altLang="en-US"/>
              <a:t> instruction, without explicit locking calls.</a:t>
            </a:r>
          </a:p>
          <a:p>
            <a:r>
              <a:rPr lang="en-US" altLang="en-US"/>
              <a:t>The operation </a:t>
            </a:r>
            <a:r>
              <a:rPr lang="en-US" altLang="en-US" sz="2400" b="1">
                <a:solidFill>
                  <a:srgbClr val="FF0000"/>
                </a:solidFill>
                <a:latin typeface="Calibri" panose="020F0502020204030204" pitchFamily="34" charset="0"/>
                <a:cs typeface="Calibri" panose="020F0502020204030204" pitchFamily="34" charset="0"/>
              </a:rPr>
              <a:t>read(</a:t>
            </a:r>
            <a:r>
              <a:rPr lang="en-US" altLang="en-US" sz="2400" b="1" i="1">
                <a:solidFill>
                  <a:srgbClr val="FF0000"/>
                </a:solidFill>
                <a:latin typeface="Calibri" panose="020F0502020204030204" pitchFamily="34" charset="0"/>
                <a:cs typeface="Calibri" panose="020F0502020204030204" pitchFamily="34" charset="0"/>
              </a:rPr>
              <a:t>D</a:t>
            </a:r>
            <a:r>
              <a:rPr lang="en-US" altLang="en-US" sz="2400" b="1">
                <a:solidFill>
                  <a:srgbClr val="FF0000"/>
                </a:solidFill>
                <a:latin typeface="Calibri" panose="020F0502020204030204" pitchFamily="34" charset="0"/>
                <a:cs typeface="Calibri" panose="020F0502020204030204" pitchFamily="34" charset="0"/>
              </a:rPr>
              <a:t>)</a:t>
            </a:r>
            <a:r>
              <a:rPr lang="en-US" altLang="en-US" sz="2400" b="1">
                <a:latin typeface="Calibri" panose="020F0502020204030204" pitchFamily="34" charset="0"/>
                <a:cs typeface="Calibri" panose="020F0502020204030204" pitchFamily="34" charset="0"/>
              </a:rPr>
              <a:t> is </a:t>
            </a:r>
            <a:r>
              <a:rPr lang="en-US" altLang="en-US" sz="2400" b="1">
                <a:solidFill>
                  <a:srgbClr val="FF0000"/>
                </a:solidFill>
                <a:latin typeface="Calibri" panose="020F0502020204030204" pitchFamily="34" charset="0"/>
                <a:cs typeface="Calibri" panose="020F0502020204030204" pitchFamily="34" charset="0"/>
              </a:rPr>
              <a:t>processed as</a:t>
            </a:r>
            <a:r>
              <a:rPr lang="en-US" altLang="en-US" b="1"/>
              <a:t>:</a:t>
            </a:r>
          </a:p>
          <a:p>
            <a:pPr>
              <a:buFont typeface="Monotype Sorts" charset="2"/>
              <a:buNone/>
            </a:pPr>
            <a:r>
              <a:rPr lang="en-US" altLang="en-US"/>
              <a:t>                      </a:t>
            </a:r>
            <a:r>
              <a:rPr lang="en-US" altLang="en-US" b="1"/>
              <a:t>if</a:t>
            </a:r>
            <a:r>
              <a:rPr lang="en-US" altLang="en-US"/>
              <a:t> </a:t>
            </a:r>
            <a:r>
              <a:rPr lang="en-US" altLang="en-US" i="1"/>
              <a:t>T</a:t>
            </a:r>
            <a:r>
              <a:rPr lang="en-US" altLang="en-US" i="1" baseline="-25000"/>
              <a:t>i</a:t>
            </a:r>
            <a:r>
              <a:rPr lang="en-US" altLang="en-US"/>
              <a:t> has a lock on </a:t>
            </a:r>
            <a:r>
              <a:rPr lang="en-US" altLang="en-US" i="1"/>
              <a:t>D</a:t>
            </a:r>
            <a:endParaRPr lang="en-US" altLang="en-US"/>
          </a:p>
          <a:p>
            <a:pPr>
              <a:buFont typeface="Monotype Sorts" charset="2"/>
              <a:buNone/>
            </a:pPr>
            <a:r>
              <a:rPr lang="en-US" altLang="en-US"/>
              <a:t>                         </a:t>
            </a:r>
            <a:r>
              <a:rPr lang="en-US" altLang="en-US" b="1"/>
              <a:t>then</a:t>
            </a:r>
            <a:endParaRPr lang="en-US" altLang="en-US"/>
          </a:p>
          <a:p>
            <a:pPr>
              <a:buFont typeface="Monotype Sorts" charset="2"/>
              <a:buNone/>
            </a:pPr>
            <a:r>
              <a:rPr lang="en-US" altLang="en-US"/>
              <a:t>                                read(</a:t>
            </a:r>
            <a:r>
              <a:rPr lang="en-US" altLang="en-US" i="1"/>
              <a:t>D</a:t>
            </a:r>
            <a:r>
              <a:rPr lang="en-US" altLang="en-US"/>
              <a:t>) </a:t>
            </a:r>
          </a:p>
          <a:p>
            <a:pPr>
              <a:lnSpc>
                <a:spcPct val="80000"/>
              </a:lnSpc>
              <a:buFont typeface="Monotype Sorts" charset="2"/>
              <a:buNone/>
            </a:pPr>
            <a:r>
              <a:rPr lang="en-US" altLang="en-US" b="1"/>
              <a:t>                         else begin</a:t>
            </a:r>
            <a:r>
              <a:rPr lang="en-US" altLang="en-US"/>
              <a:t> </a:t>
            </a:r>
          </a:p>
          <a:p>
            <a:pPr>
              <a:buFont typeface="Monotype Sorts" charset="2"/>
              <a:buNone/>
            </a:pPr>
            <a:r>
              <a:rPr lang="en-US" altLang="en-US"/>
              <a:t>                                   if necessary wait until no other  </a:t>
            </a:r>
          </a:p>
          <a:p>
            <a:pPr>
              <a:lnSpc>
                <a:spcPct val="80000"/>
              </a:lnSpc>
              <a:buFont typeface="Monotype Sorts" charset="2"/>
              <a:buNone/>
            </a:pPr>
            <a:r>
              <a:rPr lang="en-US" altLang="en-US"/>
              <a:t>                                       transaction has a </a:t>
            </a:r>
            <a:r>
              <a:rPr lang="en-US" altLang="en-US" b="1"/>
              <a:t>lock-X</a:t>
            </a:r>
            <a:r>
              <a:rPr lang="en-US" altLang="en-US"/>
              <a:t> on </a:t>
            </a:r>
            <a:r>
              <a:rPr lang="en-US" altLang="en-US" i="1"/>
              <a:t>D</a:t>
            </a:r>
            <a:endParaRPr lang="en-US" altLang="en-US"/>
          </a:p>
          <a:p>
            <a:pPr>
              <a:lnSpc>
                <a:spcPct val="90000"/>
              </a:lnSpc>
              <a:buFont typeface="Monotype Sorts" charset="2"/>
              <a:buNone/>
            </a:pPr>
            <a:r>
              <a:rPr lang="en-US" altLang="en-US"/>
              <a:t>                                   grant </a:t>
            </a:r>
            <a:r>
              <a:rPr lang="en-US" altLang="en-US" i="1"/>
              <a:t>T</a:t>
            </a:r>
            <a:r>
              <a:rPr lang="en-US" altLang="en-US" i="1" baseline="-25000"/>
              <a:t>i</a:t>
            </a:r>
            <a:r>
              <a:rPr lang="en-US" altLang="en-US"/>
              <a:t> a </a:t>
            </a:r>
            <a:r>
              <a:rPr lang="en-US" altLang="en-US" b="1"/>
              <a:t> lock-S</a:t>
            </a:r>
            <a:r>
              <a:rPr lang="en-US" altLang="en-US"/>
              <a:t> on </a:t>
            </a:r>
            <a:r>
              <a:rPr lang="en-US" altLang="en-US" i="1"/>
              <a:t>D</a:t>
            </a:r>
            <a:r>
              <a:rPr lang="en-US" altLang="en-US"/>
              <a:t>;</a:t>
            </a:r>
          </a:p>
          <a:p>
            <a:pPr>
              <a:buFont typeface="Monotype Sorts" charset="2"/>
              <a:buNone/>
            </a:pPr>
            <a:r>
              <a:rPr lang="en-US" altLang="en-US"/>
              <a:t>                                   read(</a:t>
            </a:r>
            <a:r>
              <a:rPr lang="en-US" altLang="en-US" i="1"/>
              <a:t>D</a:t>
            </a:r>
            <a:r>
              <a:rPr lang="en-US" altLang="en-US"/>
              <a:t>)</a:t>
            </a:r>
          </a:p>
          <a:p>
            <a:pPr>
              <a:lnSpc>
                <a:spcPct val="70000"/>
              </a:lnSpc>
              <a:buFont typeface="Monotype Sorts" charset="2"/>
              <a:buNone/>
            </a:pPr>
            <a:r>
              <a:rPr lang="en-US" altLang="en-US" b="1"/>
              <a:t>		                     end</a:t>
            </a:r>
            <a:endParaRPr lang="en-US" altLang="en-US"/>
          </a:p>
        </p:txBody>
      </p:sp>
      <p:sp>
        <p:nvSpPr>
          <p:cNvPr id="45060" name="Rectangle 1"/>
          <p:cNvSpPr>
            <a:spLocks noChangeArrowheads="1"/>
          </p:cNvSpPr>
          <p:nvPr/>
        </p:nvSpPr>
        <p:spPr bwMode="auto">
          <a:xfrm>
            <a:off x="2193926" y="785814"/>
            <a:ext cx="786447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r>
              <a:rPr kumimoji="0" lang="en-US" altLang="en-US"/>
              <a:t>Widely used </a:t>
            </a:r>
            <a:r>
              <a:rPr kumimoji="0" lang="en-US" altLang="en-US">
                <a:solidFill>
                  <a:srgbClr val="FF0000"/>
                </a:solidFill>
              </a:rPr>
              <a:t>scheme automatically generates</a:t>
            </a:r>
            <a:r>
              <a:rPr kumimoji="0" lang="en-US" altLang="en-US"/>
              <a:t> the appropriate </a:t>
            </a:r>
            <a:r>
              <a:rPr kumimoji="0" lang="en-US" altLang="en-US">
                <a:solidFill>
                  <a:srgbClr val="FF0000"/>
                </a:solidFill>
              </a:rPr>
              <a:t>lock and unlock instructions </a:t>
            </a:r>
            <a:r>
              <a:rPr kumimoji="0" lang="en-US" altLang="en-US"/>
              <a:t>for a transaction, on the </a:t>
            </a:r>
            <a:r>
              <a:rPr kumimoji="0" lang="en-US" altLang="en-US">
                <a:solidFill>
                  <a:srgbClr val="FF0000"/>
                </a:solidFill>
              </a:rPr>
              <a:t>basis of read and write </a:t>
            </a:r>
            <a:r>
              <a:rPr kumimoji="0" lang="en-US" altLang="en-US"/>
              <a:t>requests from the transaction</a:t>
            </a:r>
          </a:p>
        </p:txBody>
      </p:sp>
    </p:spTree>
    <p:extLst>
      <p:ext uri="{BB962C8B-B14F-4D97-AF65-F5344CB8AC3E}">
        <p14:creationId xmlns:p14="http://schemas.microsoft.com/office/powerpoint/2010/main" val="42037990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Automatic Acquisition of Locks (Cont.)</a:t>
            </a:r>
          </a:p>
        </p:txBody>
      </p:sp>
      <p:sp>
        <p:nvSpPr>
          <p:cNvPr id="47107" name="Rectangle 3"/>
          <p:cNvSpPr>
            <a:spLocks noGrp="1" noChangeArrowheads="1"/>
          </p:cNvSpPr>
          <p:nvPr>
            <p:ph type="body" idx="4294967295"/>
          </p:nvPr>
        </p:nvSpPr>
        <p:spPr>
          <a:xfrm>
            <a:off x="2227263" y="984250"/>
            <a:ext cx="7848600" cy="4876800"/>
          </a:xfrm>
        </p:spPr>
        <p:txBody>
          <a:bodyPr/>
          <a:lstStyle/>
          <a:p>
            <a:r>
              <a:rPr lang="en-US" altLang="en-US" sz="2400" b="1">
                <a:solidFill>
                  <a:srgbClr val="FF0000"/>
                </a:solidFill>
                <a:latin typeface="Calibri" panose="020F0502020204030204" pitchFamily="34" charset="0"/>
                <a:cs typeface="Calibri" panose="020F0502020204030204" pitchFamily="34" charset="0"/>
              </a:rPr>
              <a:t>write</a:t>
            </a:r>
            <a:r>
              <a:rPr lang="en-US" altLang="en-US" sz="2400" i="1">
                <a:solidFill>
                  <a:srgbClr val="FF0000"/>
                </a:solidFill>
                <a:latin typeface="Calibri" panose="020F0502020204030204" pitchFamily="34" charset="0"/>
                <a:cs typeface="Calibri" panose="020F0502020204030204" pitchFamily="34" charset="0"/>
              </a:rPr>
              <a:t>(D)</a:t>
            </a:r>
            <a:r>
              <a:rPr lang="en-US" altLang="en-US" sz="2400">
                <a:solidFill>
                  <a:srgbClr val="FF0000"/>
                </a:solidFill>
                <a:latin typeface="Calibri" panose="020F0502020204030204" pitchFamily="34" charset="0"/>
                <a:cs typeface="Calibri" panose="020F0502020204030204" pitchFamily="34" charset="0"/>
              </a:rPr>
              <a:t> is processed as:</a:t>
            </a:r>
          </a:p>
          <a:p>
            <a:pPr>
              <a:buFont typeface="Monotype Sorts" charset="2"/>
              <a:buNone/>
            </a:pPr>
            <a:r>
              <a:rPr lang="en-US" altLang="en-US"/>
              <a:t>     </a:t>
            </a:r>
            <a:r>
              <a:rPr lang="en-US" altLang="en-US" b="1"/>
              <a:t>if </a:t>
            </a:r>
            <a:r>
              <a:rPr lang="en-US" altLang="en-US" i="1"/>
              <a:t>T</a:t>
            </a:r>
            <a:r>
              <a:rPr lang="en-US" altLang="en-US" i="1" baseline="-25000"/>
              <a:t>i</a:t>
            </a:r>
            <a:r>
              <a:rPr lang="en-US" altLang="en-US"/>
              <a:t> has a  </a:t>
            </a:r>
            <a:r>
              <a:rPr lang="en-US" altLang="en-US" b="1"/>
              <a:t>lock-X</a:t>
            </a:r>
            <a:r>
              <a:rPr lang="en-US" altLang="en-US"/>
              <a:t> on </a:t>
            </a:r>
            <a:r>
              <a:rPr lang="en-US" altLang="en-US" i="1"/>
              <a:t>D</a:t>
            </a:r>
            <a:r>
              <a:rPr lang="en-US" altLang="en-US"/>
              <a:t> </a:t>
            </a:r>
          </a:p>
          <a:p>
            <a:pPr>
              <a:lnSpc>
                <a:spcPct val="70000"/>
              </a:lnSpc>
              <a:buFont typeface="Monotype Sorts" charset="2"/>
              <a:buNone/>
            </a:pPr>
            <a:r>
              <a:rPr lang="en-US" altLang="en-US" b="1"/>
              <a:t>        then</a:t>
            </a:r>
            <a:r>
              <a:rPr lang="en-US" altLang="en-US"/>
              <a:t> </a:t>
            </a:r>
          </a:p>
          <a:p>
            <a:pPr>
              <a:lnSpc>
                <a:spcPct val="60000"/>
              </a:lnSpc>
              <a:buFont typeface="Monotype Sorts" charset="2"/>
              <a:buNone/>
            </a:pPr>
            <a:r>
              <a:rPr lang="en-US" altLang="en-US"/>
              <a:t>          write(</a:t>
            </a:r>
            <a:r>
              <a:rPr lang="en-US" altLang="en-US" i="1"/>
              <a:t>D</a:t>
            </a:r>
            <a:r>
              <a:rPr lang="en-US" altLang="en-US"/>
              <a:t>)</a:t>
            </a:r>
          </a:p>
          <a:p>
            <a:pPr>
              <a:lnSpc>
                <a:spcPct val="70000"/>
              </a:lnSpc>
              <a:buFont typeface="Monotype Sorts" charset="2"/>
              <a:buNone/>
            </a:pPr>
            <a:r>
              <a:rPr lang="en-US" altLang="en-US"/>
              <a:t>     </a:t>
            </a:r>
            <a:r>
              <a:rPr lang="en-US" altLang="en-US" b="1"/>
              <a:t>else begin</a:t>
            </a:r>
            <a:endParaRPr lang="en-US" altLang="en-US"/>
          </a:p>
          <a:p>
            <a:pPr>
              <a:lnSpc>
                <a:spcPct val="80000"/>
              </a:lnSpc>
              <a:buFont typeface="Monotype Sorts" charset="2"/>
              <a:buNone/>
            </a:pPr>
            <a:r>
              <a:rPr lang="en-US" altLang="en-US"/>
              <a:t>            if necessary wait until no other trans. has any lock on </a:t>
            </a:r>
            <a:r>
              <a:rPr lang="en-US" altLang="en-US" i="1"/>
              <a:t>D</a:t>
            </a:r>
            <a:r>
              <a:rPr lang="en-US" altLang="en-US"/>
              <a:t>,</a:t>
            </a:r>
          </a:p>
          <a:p>
            <a:pPr>
              <a:lnSpc>
                <a:spcPct val="80000"/>
              </a:lnSpc>
              <a:buFont typeface="Monotype Sorts" charset="2"/>
              <a:buNone/>
            </a:pPr>
            <a:r>
              <a:rPr lang="en-US" altLang="en-US"/>
              <a:t>            if </a:t>
            </a:r>
            <a:r>
              <a:rPr lang="en-US" altLang="en-US" i="1"/>
              <a:t>T</a:t>
            </a:r>
            <a:r>
              <a:rPr lang="en-US" altLang="en-US" i="1" baseline="-25000"/>
              <a:t>i</a:t>
            </a:r>
            <a:r>
              <a:rPr lang="en-US" altLang="en-US"/>
              <a:t> has a </a:t>
            </a:r>
            <a:r>
              <a:rPr lang="en-US" altLang="en-US" b="1"/>
              <a:t>lock-S</a:t>
            </a:r>
            <a:r>
              <a:rPr lang="en-US" altLang="en-US"/>
              <a:t> on </a:t>
            </a:r>
            <a:r>
              <a:rPr lang="en-US" altLang="en-US" i="1"/>
              <a:t>D</a:t>
            </a:r>
            <a:endParaRPr lang="en-US" altLang="en-US"/>
          </a:p>
          <a:p>
            <a:pPr>
              <a:lnSpc>
                <a:spcPct val="70000"/>
              </a:lnSpc>
              <a:buFont typeface="Monotype Sorts" charset="2"/>
              <a:buNone/>
            </a:pPr>
            <a:r>
              <a:rPr lang="en-US" altLang="en-US" b="1"/>
              <a:t>                 then</a:t>
            </a:r>
            <a:endParaRPr lang="en-US" altLang="en-US"/>
          </a:p>
          <a:p>
            <a:pPr>
              <a:lnSpc>
                <a:spcPct val="70000"/>
              </a:lnSpc>
              <a:buFont typeface="Monotype Sorts" charset="2"/>
              <a:buNone/>
            </a:pPr>
            <a:r>
              <a:rPr lang="en-US" altLang="en-US" b="1"/>
              <a:t>                    upgrade</a:t>
            </a:r>
            <a:r>
              <a:rPr lang="en-US" altLang="en-US"/>
              <a:t> lock on </a:t>
            </a:r>
            <a:r>
              <a:rPr lang="en-US" altLang="en-US" i="1"/>
              <a:t>D</a:t>
            </a:r>
            <a:r>
              <a:rPr lang="en-US" altLang="en-US"/>
              <a:t>  to </a:t>
            </a:r>
            <a:r>
              <a:rPr lang="en-US" altLang="en-US" b="1"/>
              <a:t>lock-X</a:t>
            </a:r>
            <a:endParaRPr lang="en-US" altLang="en-US"/>
          </a:p>
          <a:p>
            <a:pPr>
              <a:lnSpc>
                <a:spcPct val="70000"/>
              </a:lnSpc>
              <a:buFont typeface="Monotype Sorts" charset="2"/>
              <a:buNone/>
            </a:pPr>
            <a:r>
              <a:rPr lang="en-US" altLang="en-US" b="1"/>
              <a:t>                else</a:t>
            </a:r>
            <a:endParaRPr lang="en-US" altLang="en-US"/>
          </a:p>
          <a:p>
            <a:pPr>
              <a:lnSpc>
                <a:spcPct val="70000"/>
              </a:lnSpc>
              <a:buFont typeface="Monotype Sorts" charset="2"/>
              <a:buNone/>
            </a:pPr>
            <a:r>
              <a:rPr lang="en-US" altLang="en-US"/>
              <a:t>                    grant </a:t>
            </a:r>
            <a:r>
              <a:rPr lang="en-US" altLang="en-US" i="1"/>
              <a:t>T</a:t>
            </a:r>
            <a:r>
              <a:rPr lang="en-US" altLang="en-US" i="1" baseline="-25000"/>
              <a:t>i</a:t>
            </a:r>
            <a:r>
              <a:rPr lang="en-US" altLang="en-US"/>
              <a:t> a </a:t>
            </a:r>
            <a:r>
              <a:rPr lang="en-US" altLang="en-US" b="1"/>
              <a:t>lock-X</a:t>
            </a:r>
            <a:r>
              <a:rPr lang="en-US" altLang="en-US"/>
              <a:t> on </a:t>
            </a:r>
            <a:r>
              <a:rPr lang="en-US" altLang="en-US" i="1"/>
              <a:t>D</a:t>
            </a:r>
            <a:endParaRPr lang="en-US" altLang="en-US"/>
          </a:p>
          <a:p>
            <a:pPr>
              <a:buFont typeface="Monotype Sorts" charset="2"/>
              <a:buNone/>
            </a:pPr>
            <a:r>
              <a:rPr lang="en-US" altLang="en-US"/>
              <a:t>                write(</a:t>
            </a:r>
            <a:r>
              <a:rPr lang="en-US" altLang="en-US" i="1"/>
              <a:t>D</a:t>
            </a:r>
            <a:r>
              <a:rPr lang="en-US" altLang="en-US"/>
              <a:t>)</a:t>
            </a:r>
          </a:p>
          <a:p>
            <a:pPr>
              <a:lnSpc>
                <a:spcPct val="50000"/>
              </a:lnSpc>
              <a:buFont typeface="Monotype Sorts" charset="2"/>
              <a:buNone/>
            </a:pPr>
            <a:r>
              <a:rPr lang="en-US" altLang="en-US" b="1"/>
              <a:t>         end</a:t>
            </a:r>
            <a:r>
              <a:rPr lang="en-US" altLang="en-US"/>
              <a:t>;</a:t>
            </a:r>
          </a:p>
          <a:p>
            <a:r>
              <a:rPr lang="en-US" altLang="en-US"/>
              <a:t>All locks are released after commit or abort</a:t>
            </a:r>
          </a:p>
        </p:txBody>
      </p:sp>
    </p:spTree>
    <p:extLst>
      <p:ext uri="{BB962C8B-B14F-4D97-AF65-F5344CB8AC3E}">
        <p14:creationId xmlns:p14="http://schemas.microsoft.com/office/powerpoint/2010/main" val="31343780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Implementation of Locking</a:t>
            </a:r>
          </a:p>
        </p:txBody>
      </p:sp>
      <p:sp>
        <p:nvSpPr>
          <p:cNvPr id="49155" name="Rectangle 3"/>
          <p:cNvSpPr>
            <a:spLocks noGrp="1" noChangeArrowheads="1"/>
          </p:cNvSpPr>
          <p:nvPr>
            <p:ph type="body" idx="1"/>
          </p:nvPr>
        </p:nvSpPr>
        <p:spPr>
          <a:xfrm>
            <a:off x="855981" y="977106"/>
            <a:ext cx="10769600" cy="4903788"/>
          </a:xfrm>
        </p:spPr>
        <p:txBody>
          <a:bodyPr/>
          <a:lstStyle/>
          <a:p>
            <a:pPr algn="just"/>
            <a:r>
              <a:rPr lang="en-US" altLang="en-US" sz="2400" dirty="0">
                <a:latin typeface="Calibri" panose="020F0502020204030204" pitchFamily="34" charset="0"/>
                <a:cs typeface="Calibri" panose="020F0502020204030204" pitchFamily="34" charset="0"/>
              </a:rPr>
              <a:t>A</a:t>
            </a:r>
            <a:r>
              <a:rPr lang="en-US" altLang="en-US" sz="2400" b="1" dirty="0">
                <a:solidFill>
                  <a:schemeClr val="tx2"/>
                </a:solidFill>
                <a:latin typeface="Calibri" panose="020F0502020204030204" pitchFamily="34" charset="0"/>
                <a:cs typeface="Calibri" panose="020F0502020204030204" pitchFamily="34" charset="0"/>
              </a:rPr>
              <a:t> </a:t>
            </a:r>
            <a:r>
              <a:rPr lang="en-US" altLang="en-US" sz="2400" b="1" dirty="0">
                <a:solidFill>
                  <a:srgbClr val="000099"/>
                </a:solidFill>
                <a:latin typeface="Calibri" panose="020F0502020204030204" pitchFamily="34" charset="0"/>
                <a:cs typeface="Calibri" panose="020F0502020204030204" pitchFamily="34" charset="0"/>
              </a:rPr>
              <a:t>lock manager</a:t>
            </a:r>
            <a:r>
              <a:rPr lang="en-US" altLang="en-US" sz="2400" b="1" dirty="0">
                <a:solidFill>
                  <a:schemeClr val="tx2"/>
                </a:solidFill>
                <a:latin typeface="Calibri" panose="020F0502020204030204" pitchFamily="34" charset="0"/>
                <a:cs typeface="Calibri" panose="020F0502020204030204" pitchFamily="34" charset="0"/>
              </a:rPr>
              <a:t> </a:t>
            </a:r>
            <a:r>
              <a:rPr lang="en-US" altLang="en-US" sz="2400" dirty="0">
                <a:latin typeface="Calibri" panose="020F0502020204030204" pitchFamily="34" charset="0"/>
                <a:cs typeface="Calibri" panose="020F0502020204030204" pitchFamily="34" charset="0"/>
              </a:rPr>
              <a:t>can be implemented as a separate process to which </a:t>
            </a:r>
            <a:r>
              <a:rPr lang="en-US" altLang="en-US" sz="2400" dirty="0">
                <a:solidFill>
                  <a:srgbClr val="FF0000"/>
                </a:solidFill>
                <a:latin typeface="Calibri" panose="020F0502020204030204" pitchFamily="34" charset="0"/>
                <a:cs typeface="Calibri" panose="020F0502020204030204" pitchFamily="34" charset="0"/>
              </a:rPr>
              <a:t>transactions</a:t>
            </a:r>
            <a:r>
              <a:rPr lang="en-US" altLang="en-US" sz="2400" dirty="0">
                <a:latin typeface="Calibri" panose="020F0502020204030204" pitchFamily="34" charset="0"/>
                <a:cs typeface="Calibri" panose="020F0502020204030204" pitchFamily="34" charset="0"/>
              </a:rPr>
              <a:t> send lock and unlock </a:t>
            </a:r>
            <a:r>
              <a:rPr lang="en-US" altLang="en-US" sz="2400" dirty="0">
                <a:solidFill>
                  <a:srgbClr val="FF0000"/>
                </a:solidFill>
                <a:latin typeface="Calibri" panose="020F0502020204030204" pitchFamily="34" charset="0"/>
                <a:cs typeface="Calibri" panose="020F0502020204030204" pitchFamily="34" charset="0"/>
              </a:rPr>
              <a:t>requests</a:t>
            </a:r>
          </a:p>
          <a:p>
            <a:pPr algn="just"/>
            <a:r>
              <a:rPr lang="en-US" altLang="en-US" sz="2400" dirty="0">
                <a:latin typeface="Calibri" panose="020F0502020204030204" pitchFamily="34" charset="0"/>
                <a:cs typeface="Calibri" panose="020F0502020204030204" pitchFamily="34" charset="0"/>
              </a:rPr>
              <a:t>The lock manager replies to a lock request by </a:t>
            </a:r>
            <a:r>
              <a:rPr lang="en-US" altLang="en-US" sz="2400" dirty="0">
                <a:solidFill>
                  <a:srgbClr val="FF0000"/>
                </a:solidFill>
                <a:latin typeface="Calibri" panose="020F0502020204030204" pitchFamily="34" charset="0"/>
                <a:cs typeface="Calibri" panose="020F0502020204030204" pitchFamily="34" charset="0"/>
              </a:rPr>
              <a:t>sending</a:t>
            </a:r>
            <a:r>
              <a:rPr lang="en-US" altLang="en-US" sz="2400" dirty="0">
                <a:latin typeface="Calibri" panose="020F0502020204030204" pitchFamily="34" charset="0"/>
                <a:cs typeface="Calibri" panose="020F0502020204030204" pitchFamily="34" charset="0"/>
              </a:rPr>
              <a:t> a lock </a:t>
            </a:r>
            <a:r>
              <a:rPr lang="en-US" altLang="en-US" sz="2400" dirty="0">
                <a:solidFill>
                  <a:srgbClr val="FF0000"/>
                </a:solidFill>
                <a:latin typeface="Calibri" panose="020F0502020204030204" pitchFamily="34" charset="0"/>
                <a:cs typeface="Calibri" panose="020F0502020204030204" pitchFamily="34" charset="0"/>
              </a:rPr>
              <a:t>grant</a:t>
            </a:r>
            <a:r>
              <a:rPr lang="en-US" altLang="en-US" sz="2400" dirty="0">
                <a:latin typeface="Calibri" panose="020F0502020204030204" pitchFamily="34" charset="0"/>
                <a:cs typeface="Calibri" panose="020F0502020204030204" pitchFamily="34" charset="0"/>
              </a:rPr>
              <a:t> </a:t>
            </a:r>
            <a:r>
              <a:rPr lang="en-US" altLang="en-US" sz="2400" dirty="0">
                <a:solidFill>
                  <a:srgbClr val="FF0000"/>
                </a:solidFill>
                <a:latin typeface="Calibri" panose="020F0502020204030204" pitchFamily="34" charset="0"/>
                <a:cs typeface="Calibri" panose="020F0502020204030204" pitchFamily="34" charset="0"/>
              </a:rPr>
              <a:t>messages</a:t>
            </a:r>
            <a:r>
              <a:rPr lang="en-US" altLang="en-US" sz="2400" dirty="0">
                <a:latin typeface="Calibri" panose="020F0502020204030204" pitchFamily="34" charset="0"/>
                <a:cs typeface="Calibri" panose="020F0502020204030204" pitchFamily="34" charset="0"/>
              </a:rPr>
              <a:t> (or a message asking the transaction to roll back, in case of  a deadlock)</a:t>
            </a:r>
          </a:p>
          <a:p>
            <a:pPr algn="just"/>
            <a:r>
              <a:rPr lang="en-US" altLang="en-US" sz="2400" dirty="0">
                <a:latin typeface="Calibri" panose="020F0502020204030204" pitchFamily="34" charset="0"/>
                <a:cs typeface="Calibri" panose="020F0502020204030204" pitchFamily="34" charset="0"/>
              </a:rPr>
              <a:t>The requesting transaction waits until its request is answered</a:t>
            </a:r>
          </a:p>
          <a:p>
            <a:pPr algn="just"/>
            <a:r>
              <a:rPr lang="en-US" altLang="en-US" sz="2400" dirty="0">
                <a:latin typeface="Calibri" panose="020F0502020204030204" pitchFamily="34" charset="0"/>
                <a:cs typeface="Calibri" panose="020F0502020204030204" pitchFamily="34" charset="0"/>
              </a:rPr>
              <a:t>The lock manager maintains a data-structure called a </a:t>
            </a:r>
            <a:r>
              <a:rPr lang="en-US" altLang="en-US" sz="2400" b="1" dirty="0">
                <a:solidFill>
                  <a:srgbClr val="000099"/>
                </a:solidFill>
                <a:latin typeface="Calibri" panose="020F0502020204030204" pitchFamily="34" charset="0"/>
                <a:cs typeface="Calibri" panose="020F0502020204030204" pitchFamily="34" charset="0"/>
              </a:rPr>
              <a:t>lock table</a:t>
            </a:r>
            <a:r>
              <a:rPr lang="en-US" altLang="en-US" sz="2400" b="1" dirty="0">
                <a:solidFill>
                  <a:schemeClr val="tx2"/>
                </a:solidFill>
                <a:latin typeface="Calibri" panose="020F0502020204030204" pitchFamily="34" charset="0"/>
                <a:cs typeface="Calibri" panose="020F0502020204030204" pitchFamily="34" charset="0"/>
              </a:rPr>
              <a:t> in shared memory </a:t>
            </a:r>
            <a:r>
              <a:rPr lang="en-US" altLang="en-US" sz="2400" dirty="0">
                <a:latin typeface="Calibri" panose="020F0502020204030204" pitchFamily="34" charset="0"/>
                <a:cs typeface="Calibri" panose="020F0502020204030204" pitchFamily="34" charset="0"/>
              </a:rPr>
              <a:t>to record granted locks and pending requests</a:t>
            </a:r>
          </a:p>
          <a:p>
            <a:pPr algn="just"/>
            <a:r>
              <a:rPr lang="en-US" altLang="en-US" sz="2400" dirty="0">
                <a:latin typeface="Calibri" panose="020F0502020204030204" pitchFamily="34" charset="0"/>
                <a:cs typeface="Calibri" panose="020F0502020204030204" pitchFamily="34" charset="0"/>
              </a:rPr>
              <a:t>The lock table is usually implemented as an </a:t>
            </a:r>
            <a:r>
              <a:rPr lang="en-US" altLang="en-US" sz="2400" dirty="0">
                <a:solidFill>
                  <a:srgbClr val="FF0000"/>
                </a:solidFill>
                <a:latin typeface="Calibri" panose="020F0502020204030204" pitchFamily="34" charset="0"/>
                <a:cs typeface="Calibri" panose="020F0502020204030204" pitchFamily="34" charset="0"/>
              </a:rPr>
              <a:t>in-memory hash table indexed on the name of the data item </a:t>
            </a:r>
            <a:r>
              <a:rPr lang="en-US" altLang="en-US" sz="2400" dirty="0">
                <a:latin typeface="Calibri" panose="020F0502020204030204" pitchFamily="34" charset="0"/>
                <a:cs typeface="Calibri" panose="020F0502020204030204" pitchFamily="34" charset="0"/>
              </a:rPr>
              <a:t>being locked</a:t>
            </a:r>
            <a:endParaRPr lang="en-US" altLang="en-US" sz="2400" b="1" dirty="0">
              <a:solidFill>
                <a:schemeClr val="tx2"/>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3213981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a:xfrm>
            <a:off x="2411413" y="0"/>
            <a:ext cx="8077200" cy="609600"/>
          </a:xfrm>
        </p:spPr>
        <p:txBody>
          <a:bodyPr/>
          <a:lstStyle/>
          <a:p>
            <a:pPr>
              <a:defRPr/>
            </a:pPr>
            <a:r>
              <a:rPr lang="en-US" dirty="0">
                <a:effectLst>
                  <a:outerShdw blurRad="38100" dist="38100" dir="2700000" algn="tl">
                    <a:srgbClr val="C0C0C0"/>
                  </a:outerShdw>
                </a:effectLst>
              </a:rPr>
              <a:t>Lock Table</a:t>
            </a:r>
          </a:p>
        </p:txBody>
      </p:sp>
      <p:sp>
        <p:nvSpPr>
          <p:cNvPr id="29699" name="Rectangle 3"/>
          <p:cNvSpPr>
            <a:spLocks noGrp="1" noChangeArrowheads="1"/>
          </p:cNvSpPr>
          <p:nvPr>
            <p:ph type="body" idx="1"/>
          </p:nvPr>
        </p:nvSpPr>
        <p:spPr>
          <a:xfrm>
            <a:off x="5988051" y="801688"/>
            <a:ext cx="5706109" cy="5524500"/>
          </a:xfrm>
        </p:spPr>
        <p:txBody>
          <a:bodyPr/>
          <a:lstStyle/>
          <a:p>
            <a:pPr>
              <a:defRPr/>
            </a:pPr>
            <a:r>
              <a:rPr lang="en-US" sz="2000" dirty="0">
                <a:latin typeface="Calibri" panose="020F0502020204030204" pitchFamily="34" charset="0"/>
                <a:ea typeface="MS PGothic" pitchFamily="34" charset="-128"/>
                <a:cs typeface="Calibri" panose="020F0502020204030204" pitchFamily="34" charset="0"/>
              </a:rPr>
              <a:t>Black rectangles indicate </a:t>
            </a:r>
            <a:r>
              <a:rPr lang="en-US" sz="2000" u="sng" dirty="0">
                <a:solidFill>
                  <a:srgbClr val="000099"/>
                </a:solidFill>
                <a:latin typeface="Calibri" panose="020F0502020204030204" pitchFamily="34" charset="0"/>
                <a:ea typeface="MS PGothic" pitchFamily="34" charset="-128"/>
                <a:cs typeface="Calibri" panose="020F0502020204030204" pitchFamily="34" charset="0"/>
              </a:rPr>
              <a:t>granted locks</a:t>
            </a:r>
            <a:r>
              <a:rPr lang="en-US" sz="2000" dirty="0">
                <a:latin typeface="Calibri" panose="020F0502020204030204" pitchFamily="34" charset="0"/>
                <a:ea typeface="MS PGothic" pitchFamily="34" charset="-128"/>
                <a:cs typeface="Calibri" panose="020F0502020204030204" pitchFamily="34" charset="0"/>
              </a:rPr>
              <a:t>, white ones indicate </a:t>
            </a:r>
            <a:r>
              <a:rPr lang="en-US" sz="2000" b="1" u="sng" dirty="0">
                <a:solidFill>
                  <a:schemeClr val="tx2">
                    <a:lumMod val="60000"/>
                    <a:lumOff val="40000"/>
                  </a:schemeClr>
                </a:solidFill>
                <a:latin typeface="Calibri" panose="020F0502020204030204" pitchFamily="34" charset="0"/>
                <a:ea typeface="MS PGothic" pitchFamily="34" charset="-128"/>
                <a:cs typeface="Calibri" panose="020F0502020204030204" pitchFamily="34" charset="0"/>
              </a:rPr>
              <a:t>waiting requests</a:t>
            </a:r>
          </a:p>
          <a:p>
            <a:pPr>
              <a:defRPr/>
            </a:pPr>
            <a:r>
              <a:rPr lang="en-US" sz="2000" dirty="0">
                <a:latin typeface="Calibri" panose="020F0502020204030204" pitchFamily="34" charset="0"/>
                <a:ea typeface="MS PGothic" pitchFamily="34" charset="-128"/>
                <a:cs typeface="Calibri" panose="020F0502020204030204" pitchFamily="34" charset="0"/>
              </a:rPr>
              <a:t>Lock table also records the </a:t>
            </a:r>
            <a:r>
              <a:rPr lang="en-US" sz="2000" dirty="0">
                <a:solidFill>
                  <a:schemeClr val="tx2">
                    <a:lumMod val="60000"/>
                    <a:lumOff val="40000"/>
                  </a:schemeClr>
                </a:solidFill>
                <a:latin typeface="Calibri" panose="020F0502020204030204" pitchFamily="34" charset="0"/>
                <a:ea typeface="MS PGothic" pitchFamily="34" charset="-128"/>
                <a:cs typeface="Calibri" panose="020F0502020204030204" pitchFamily="34" charset="0"/>
              </a:rPr>
              <a:t>type of lock </a:t>
            </a:r>
            <a:r>
              <a:rPr lang="en-US" sz="2000" dirty="0">
                <a:latin typeface="Calibri" panose="020F0502020204030204" pitchFamily="34" charset="0"/>
                <a:ea typeface="MS PGothic" pitchFamily="34" charset="-128"/>
                <a:cs typeface="Calibri" panose="020F0502020204030204" pitchFamily="34" charset="0"/>
              </a:rPr>
              <a:t>granted or requested</a:t>
            </a:r>
          </a:p>
          <a:p>
            <a:pPr>
              <a:defRPr/>
            </a:pPr>
            <a:r>
              <a:rPr lang="en-US" sz="2000" dirty="0">
                <a:solidFill>
                  <a:schemeClr val="tx2">
                    <a:lumMod val="60000"/>
                    <a:lumOff val="40000"/>
                  </a:schemeClr>
                </a:solidFill>
                <a:latin typeface="Calibri" panose="020F0502020204030204" pitchFamily="34" charset="0"/>
                <a:ea typeface="MS PGothic" pitchFamily="34" charset="-128"/>
                <a:cs typeface="Calibri" panose="020F0502020204030204" pitchFamily="34" charset="0"/>
              </a:rPr>
              <a:t>New request </a:t>
            </a:r>
            <a:r>
              <a:rPr lang="en-US" sz="2000" dirty="0">
                <a:latin typeface="Calibri" panose="020F0502020204030204" pitchFamily="34" charset="0"/>
                <a:ea typeface="MS PGothic" pitchFamily="34" charset="-128"/>
                <a:cs typeface="Calibri" panose="020F0502020204030204" pitchFamily="34" charset="0"/>
              </a:rPr>
              <a:t>is added to the end of the queue of requests for the data item, and </a:t>
            </a:r>
            <a:r>
              <a:rPr lang="en-US" sz="2000" dirty="0">
                <a:solidFill>
                  <a:srgbClr val="FF0000"/>
                </a:solidFill>
                <a:latin typeface="Calibri" panose="020F0502020204030204" pitchFamily="34" charset="0"/>
                <a:ea typeface="MS PGothic" pitchFamily="34" charset="-128"/>
                <a:cs typeface="Calibri" panose="020F0502020204030204" pitchFamily="34" charset="0"/>
              </a:rPr>
              <a:t>granted</a:t>
            </a:r>
            <a:r>
              <a:rPr lang="en-US" sz="2000" dirty="0">
                <a:latin typeface="Calibri" panose="020F0502020204030204" pitchFamily="34" charset="0"/>
                <a:ea typeface="MS PGothic" pitchFamily="34" charset="-128"/>
                <a:cs typeface="Calibri" panose="020F0502020204030204" pitchFamily="34" charset="0"/>
              </a:rPr>
              <a:t> </a:t>
            </a:r>
            <a:r>
              <a:rPr lang="en-US" sz="2000" dirty="0">
                <a:solidFill>
                  <a:srgbClr val="FF0000"/>
                </a:solidFill>
                <a:latin typeface="Calibri" panose="020F0502020204030204" pitchFamily="34" charset="0"/>
                <a:ea typeface="MS PGothic" pitchFamily="34" charset="-128"/>
                <a:cs typeface="Calibri" panose="020F0502020204030204" pitchFamily="34" charset="0"/>
              </a:rPr>
              <a:t>if</a:t>
            </a:r>
            <a:r>
              <a:rPr lang="en-US" sz="2000" dirty="0">
                <a:latin typeface="Calibri" panose="020F0502020204030204" pitchFamily="34" charset="0"/>
                <a:ea typeface="MS PGothic" pitchFamily="34" charset="-128"/>
                <a:cs typeface="Calibri" panose="020F0502020204030204" pitchFamily="34" charset="0"/>
              </a:rPr>
              <a:t> it is </a:t>
            </a:r>
            <a:r>
              <a:rPr lang="en-US" sz="2000" dirty="0">
                <a:solidFill>
                  <a:srgbClr val="FF0000"/>
                </a:solidFill>
                <a:latin typeface="Calibri" panose="020F0502020204030204" pitchFamily="34" charset="0"/>
                <a:ea typeface="MS PGothic" pitchFamily="34" charset="-128"/>
                <a:cs typeface="Calibri" panose="020F0502020204030204" pitchFamily="34" charset="0"/>
              </a:rPr>
              <a:t>compatible</a:t>
            </a:r>
            <a:r>
              <a:rPr lang="en-US" sz="2000" dirty="0">
                <a:latin typeface="Calibri" panose="020F0502020204030204" pitchFamily="34" charset="0"/>
                <a:ea typeface="MS PGothic" pitchFamily="34" charset="-128"/>
                <a:cs typeface="Calibri" panose="020F0502020204030204" pitchFamily="34" charset="0"/>
              </a:rPr>
              <a:t> with all earlier locks</a:t>
            </a:r>
          </a:p>
          <a:p>
            <a:pPr>
              <a:defRPr/>
            </a:pPr>
            <a:r>
              <a:rPr lang="en-US" sz="2000" dirty="0">
                <a:solidFill>
                  <a:schemeClr val="tx2">
                    <a:lumMod val="60000"/>
                    <a:lumOff val="40000"/>
                  </a:schemeClr>
                </a:solidFill>
                <a:latin typeface="Calibri" panose="020F0502020204030204" pitchFamily="34" charset="0"/>
                <a:ea typeface="MS PGothic" pitchFamily="34" charset="-128"/>
                <a:cs typeface="Calibri" panose="020F0502020204030204" pitchFamily="34" charset="0"/>
              </a:rPr>
              <a:t>Unlock requests </a:t>
            </a:r>
            <a:r>
              <a:rPr lang="en-US" sz="2000" dirty="0">
                <a:latin typeface="Calibri" panose="020F0502020204030204" pitchFamily="34" charset="0"/>
                <a:ea typeface="MS PGothic" pitchFamily="34" charset="-128"/>
                <a:cs typeface="Calibri" panose="020F0502020204030204" pitchFamily="34" charset="0"/>
              </a:rPr>
              <a:t>result in the request being deleted, and later requests are checked to see if they can now be granted</a:t>
            </a:r>
          </a:p>
          <a:p>
            <a:pPr>
              <a:defRPr/>
            </a:pPr>
            <a:r>
              <a:rPr lang="en-US" sz="2000" dirty="0">
                <a:latin typeface="Calibri" panose="020F0502020204030204" pitchFamily="34" charset="0"/>
                <a:ea typeface="MS PGothic" pitchFamily="34" charset="-128"/>
                <a:cs typeface="Calibri" panose="020F0502020204030204" pitchFamily="34" charset="0"/>
              </a:rPr>
              <a:t>If transaction </a:t>
            </a:r>
            <a:r>
              <a:rPr lang="en-US" sz="2000" dirty="0">
                <a:solidFill>
                  <a:schemeClr val="tx2">
                    <a:lumMod val="60000"/>
                    <a:lumOff val="40000"/>
                  </a:schemeClr>
                </a:solidFill>
                <a:latin typeface="Calibri" panose="020F0502020204030204" pitchFamily="34" charset="0"/>
                <a:ea typeface="MS PGothic" pitchFamily="34" charset="-128"/>
                <a:cs typeface="Calibri" panose="020F0502020204030204" pitchFamily="34" charset="0"/>
              </a:rPr>
              <a:t>aborts</a:t>
            </a:r>
            <a:r>
              <a:rPr lang="en-US" sz="2000" dirty="0">
                <a:latin typeface="Calibri" panose="020F0502020204030204" pitchFamily="34" charset="0"/>
                <a:ea typeface="MS PGothic" pitchFamily="34" charset="-128"/>
                <a:cs typeface="Calibri" panose="020F0502020204030204" pitchFamily="34" charset="0"/>
              </a:rPr>
              <a:t>, all waiting or granted requests of the transaction are deleted </a:t>
            </a:r>
          </a:p>
          <a:p>
            <a:pPr lvl="1">
              <a:defRPr/>
            </a:pPr>
            <a:r>
              <a:rPr lang="en-US" sz="2000" dirty="0">
                <a:latin typeface="Calibri" panose="020F0502020204030204" pitchFamily="34" charset="0"/>
                <a:ea typeface="MS PGothic" pitchFamily="34" charset="-128"/>
                <a:cs typeface="Calibri" panose="020F0502020204030204" pitchFamily="34" charset="0"/>
              </a:rPr>
              <a:t>lock manager may keep a list of locks held by each transaction, to implement this efficiently</a:t>
            </a:r>
          </a:p>
          <a:p>
            <a:pPr lvl="1">
              <a:defRPr/>
            </a:pPr>
            <a:r>
              <a:rPr lang="en-US" sz="2000" dirty="0">
                <a:latin typeface="Calibri" panose="020F0502020204030204" pitchFamily="34" charset="0"/>
                <a:ea typeface="MS PGothic" pitchFamily="34" charset="-128"/>
                <a:cs typeface="Calibri" panose="020F0502020204030204" pitchFamily="34" charset="0"/>
              </a:rPr>
              <a:t>For example: A list for T1, such as- I23,I4</a:t>
            </a:r>
          </a:p>
        </p:txBody>
      </p:sp>
      <p:pic>
        <p:nvPicPr>
          <p:cNvPr id="51204" name="Picture 4"/>
          <p:cNvPicPr>
            <a:picLocks noChangeAspect="1" noChangeArrowheads="1"/>
          </p:cNvPicPr>
          <p:nvPr/>
        </p:nvPicPr>
        <p:blipFill>
          <a:blip r:embed="rId3">
            <a:extLst>
              <a:ext uri="{28A0092B-C50C-407E-A947-70E740481C1C}">
                <a14:useLocalDpi xmlns:a14="http://schemas.microsoft.com/office/drawing/2010/main" val="0"/>
              </a:ext>
            </a:extLst>
          </a:blip>
          <a:srcRect l="19557" t="1344" r="20766" b="2420"/>
          <a:stretch>
            <a:fillRect/>
          </a:stretch>
        </p:blipFill>
        <p:spPr bwMode="auto">
          <a:xfrm>
            <a:off x="873760" y="1526580"/>
            <a:ext cx="4744720" cy="4940300"/>
          </a:xfrm>
          <a:prstGeom prst="rect">
            <a:avLst/>
          </a:prstGeom>
          <a:noFill/>
          <a:ln w="38100" cmpd="dbl">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1205" name="TextBox 1"/>
          <p:cNvSpPr txBox="1">
            <a:spLocks noChangeArrowheads="1"/>
          </p:cNvSpPr>
          <p:nvPr/>
        </p:nvSpPr>
        <p:spPr bwMode="auto">
          <a:xfrm>
            <a:off x="1606550" y="603250"/>
            <a:ext cx="428625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r>
              <a:rPr kumimoji="0" lang="en-IN" altLang="en-US">
                <a:latin typeface="Calibri" panose="020F0502020204030204" pitchFamily="34" charset="0"/>
                <a:cs typeface="Calibri" panose="020F0502020204030204" pitchFamily="34" charset="0"/>
              </a:rPr>
              <a:t>The table contains locks for </a:t>
            </a:r>
            <a:r>
              <a:rPr kumimoji="0" lang="en-IN" altLang="en-US" b="1">
                <a:latin typeface="Calibri" panose="020F0502020204030204" pitchFamily="34" charset="0"/>
                <a:cs typeface="Calibri" panose="020F0502020204030204" pitchFamily="34" charset="0"/>
              </a:rPr>
              <a:t>five</a:t>
            </a:r>
          </a:p>
          <a:p>
            <a:pPr>
              <a:spcBef>
                <a:spcPct val="0"/>
              </a:spcBef>
              <a:buClrTx/>
              <a:buSzTx/>
              <a:buFontTx/>
              <a:buNone/>
            </a:pPr>
            <a:r>
              <a:rPr kumimoji="0" lang="en-IN" altLang="en-US">
                <a:latin typeface="Calibri" panose="020F0502020204030204" pitchFamily="34" charset="0"/>
                <a:cs typeface="Calibri" panose="020F0502020204030204" pitchFamily="34" charset="0"/>
              </a:rPr>
              <a:t>different </a:t>
            </a:r>
            <a:r>
              <a:rPr kumimoji="0" lang="en-IN" altLang="en-US" b="1">
                <a:latin typeface="Calibri" panose="020F0502020204030204" pitchFamily="34" charset="0"/>
                <a:cs typeface="Calibri" panose="020F0502020204030204" pitchFamily="34" charset="0"/>
              </a:rPr>
              <a:t>data items</a:t>
            </a:r>
            <a:r>
              <a:rPr kumimoji="0" lang="en-IN" altLang="en-US">
                <a:latin typeface="Calibri" panose="020F0502020204030204" pitchFamily="34" charset="0"/>
                <a:cs typeface="Calibri" panose="020F0502020204030204" pitchFamily="34" charset="0"/>
              </a:rPr>
              <a:t>, </a:t>
            </a:r>
            <a:r>
              <a:rPr kumimoji="0" lang="en-IN" altLang="en-US" b="1">
                <a:latin typeface="Calibri" panose="020F0502020204030204" pitchFamily="34" charset="0"/>
                <a:cs typeface="Calibri" panose="020F0502020204030204" pitchFamily="34" charset="0"/>
              </a:rPr>
              <a:t>I4, I7, I23, I44, and I912</a:t>
            </a:r>
            <a:r>
              <a:rPr kumimoji="0" lang="en-IN" altLang="en-US">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331363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391F8-96F4-43FE-BDAA-672911334A0D}"/>
              </a:ext>
            </a:extLst>
          </p:cNvPr>
          <p:cNvSpPr>
            <a:spLocks noGrp="1"/>
          </p:cNvSpPr>
          <p:nvPr>
            <p:ph type="title"/>
          </p:nvPr>
        </p:nvSpPr>
        <p:spPr>
          <a:xfrm>
            <a:off x="459389" y="3429000"/>
            <a:ext cx="10769600" cy="609600"/>
          </a:xfrm>
        </p:spPr>
        <p:txBody>
          <a:bodyPr/>
          <a:lstStyle/>
          <a:p>
            <a:r>
              <a:rPr lang="en-IN" dirty="0"/>
              <a:t>END</a:t>
            </a:r>
          </a:p>
        </p:txBody>
      </p:sp>
    </p:spTree>
    <p:extLst>
      <p:ext uri="{BB962C8B-B14F-4D97-AF65-F5344CB8AC3E}">
        <p14:creationId xmlns:p14="http://schemas.microsoft.com/office/powerpoint/2010/main" val="14043274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026" name="Rectangle 2"/>
          <p:cNvSpPr>
            <a:spLocks noGrp="1" noChangeArrowheads="1"/>
          </p:cNvSpPr>
          <p:nvPr>
            <p:ph type="title"/>
          </p:nvPr>
        </p:nvSpPr>
        <p:spPr/>
        <p:txBody>
          <a:bodyPr/>
          <a:lstStyle/>
          <a:p>
            <a:pPr>
              <a:defRPr/>
            </a:pPr>
            <a:r>
              <a:rPr lang="en-US">
                <a:ea typeface="+mj-ea"/>
              </a:rPr>
              <a:t>Transaction State</a:t>
            </a:r>
          </a:p>
        </p:txBody>
      </p:sp>
      <p:sp>
        <p:nvSpPr>
          <p:cNvPr id="29699" name="Rectangle 3"/>
          <p:cNvSpPr>
            <a:spLocks noGrp="1" noChangeArrowheads="1"/>
          </p:cNvSpPr>
          <p:nvPr>
            <p:ph type="body" idx="1"/>
          </p:nvPr>
        </p:nvSpPr>
        <p:spPr>
          <a:xfrm>
            <a:off x="883920" y="1177608"/>
            <a:ext cx="11084560" cy="5072062"/>
          </a:xfrm>
        </p:spPr>
        <p:txBody>
          <a:bodyPr/>
          <a:lstStyle/>
          <a:p>
            <a:r>
              <a:rPr lang="en-US" altLang="en-US" sz="2200" b="1" dirty="0">
                <a:solidFill>
                  <a:srgbClr val="000099"/>
                </a:solidFill>
                <a:latin typeface="Calibri" panose="020F0502020204030204" pitchFamily="34" charset="0"/>
                <a:cs typeface="Calibri" panose="020F0502020204030204" pitchFamily="34" charset="0"/>
              </a:rPr>
              <a:t>Active</a:t>
            </a:r>
            <a:r>
              <a:rPr lang="en-US" altLang="en-US" sz="2200" b="1" dirty="0">
                <a:solidFill>
                  <a:schemeClr val="tx2"/>
                </a:solidFill>
                <a:latin typeface="Calibri" panose="020F0502020204030204" pitchFamily="34" charset="0"/>
                <a:cs typeface="Calibri" panose="020F0502020204030204" pitchFamily="34" charset="0"/>
              </a:rPr>
              <a:t> </a:t>
            </a:r>
            <a:r>
              <a:rPr lang="en-US" altLang="en-US" sz="2200" dirty="0">
                <a:latin typeface="Calibri" panose="020F0502020204030204" pitchFamily="34" charset="0"/>
                <a:cs typeface="Calibri" panose="020F0502020204030204" pitchFamily="34" charset="0"/>
              </a:rPr>
              <a:t>–</a:t>
            </a:r>
            <a:r>
              <a:rPr lang="en-US" altLang="en-US" sz="2200" b="1" dirty="0">
                <a:solidFill>
                  <a:schemeClr val="tx2"/>
                </a:solidFill>
                <a:latin typeface="Calibri" panose="020F0502020204030204" pitchFamily="34" charset="0"/>
                <a:cs typeface="Calibri" panose="020F0502020204030204" pitchFamily="34" charset="0"/>
              </a:rPr>
              <a:t> </a:t>
            </a:r>
            <a:r>
              <a:rPr lang="en-US" altLang="en-US" sz="2200" dirty="0">
                <a:solidFill>
                  <a:srgbClr val="FF0000"/>
                </a:solidFill>
                <a:latin typeface="Calibri" panose="020F0502020204030204" pitchFamily="34" charset="0"/>
                <a:cs typeface="Calibri" panose="020F0502020204030204" pitchFamily="34" charset="0"/>
              </a:rPr>
              <a:t>the initial state</a:t>
            </a:r>
            <a:r>
              <a:rPr lang="en-US" altLang="en-US" sz="2200" dirty="0">
                <a:latin typeface="Calibri" panose="020F0502020204030204" pitchFamily="34" charset="0"/>
                <a:cs typeface="Calibri" panose="020F0502020204030204" pitchFamily="34" charset="0"/>
              </a:rPr>
              <a:t>; the transaction </a:t>
            </a:r>
            <a:r>
              <a:rPr lang="en-US" altLang="en-US" sz="2200" dirty="0">
                <a:solidFill>
                  <a:srgbClr val="FF0000"/>
                </a:solidFill>
                <a:latin typeface="Calibri" panose="020F0502020204030204" pitchFamily="34" charset="0"/>
                <a:cs typeface="Calibri" panose="020F0502020204030204" pitchFamily="34" charset="0"/>
              </a:rPr>
              <a:t>stays in this state while </a:t>
            </a:r>
            <a:r>
              <a:rPr lang="en-US" altLang="en-US" sz="2200" dirty="0">
                <a:latin typeface="Calibri" panose="020F0502020204030204" pitchFamily="34" charset="0"/>
                <a:cs typeface="Calibri" panose="020F0502020204030204" pitchFamily="34" charset="0"/>
              </a:rPr>
              <a:t>it is </a:t>
            </a:r>
            <a:r>
              <a:rPr lang="en-US" altLang="en-US" sz="2200" dirty="0">
                <a:solidFill>
                  <a:srgbClr val="FF0000"/>
                </a:solidFill>
                <a:latin typeface="Calibri" panose="020F0502020204030204" pitchFamily="34" charset="0"/>
                <a:cs typeface="Calibri" panose="020F0502020204030204" pitchFamily="34" charset="0"/>
              </a:rPr>
              <a:t>executing</a:t>
            </a:r>
          </a:p>
          <a:p>
            <a:r>
              <a:rPr lang="en-US" altLang="en-US" sz="2200" b="1" dirty="0">
                <a:solidFill>
                  <a:srgbClr val="000099"/>
                </a:solidFill>
                <a:latin typeface="Calibri" panose="020F0502020204030204" pitchFamily="34" charset="0"/>
                <a:cs typeface="Calibri" panose="020F0502020204030204" pitchFamily="34" charset="0"/>
              </a:rPr>
              <a:t>Partially committed</a:t>
            </a:r>
            <a:r>
              <a:rPr lang="en-US" altLang="en-US" sz="2200" b="1" dirty="0">
                <a:solidFill>
                  <a:schemeClr val="tx2"/>
                </a:solidFill>
                <a:latin typeface="Calibri" panose="020F0502020204030204" pitchFamily="34" charset="0"/>
                <a:cs typeface="Calibri" panose="020F0502020204030204" pitchFamily="34" charset="0"/>
              </a:rPr>
              <a:t> </a:t>
            </a:r>
            <a:r>
              <a:rPr lang="en-US" altLang="en-US" sz="2200" dirty="0">
                <a:latin typeface="Calibri" panose="020F0502020204030204" pitchFamily="34" charset="0"/>
                <a:cs typeface="Calibri" panose="020F0502020204030204" pitchFamily="34" charset="0"/>
              </a:rPr>
              <a:t>–</a:t>
            </a:r>
            <a:r>
              <a:rPr lang="en-US" altLang="en-US" sz="2200" b="1" dirty="0">
                <a:solidFill>
                  <a:schemeClr val="tx2"/>
                </a:solidFill>
                <a:latin typeface="Calibri" panose="020F0502020204030204" pitchFamily="34" charset="0"/>
                <a:cs typeface="Calibri" panose="020F0502020204030204" pitchFamily="34" charset="0"/>
              </a:rPr>
              <a:t> </a:t>
            </a:r>
            <a:r>
              <a:rPr lang="en-US" altLang="en-US" sz="2200" dirty="0">
                <a:solidFill>
                  <a:srgbClr val="FF0000"/>
                </a:solidFill>
                <a:latin typeface="Calibri" panose="020F0502020204030204" pitchFamily="34" charset="0"/>
                <a:cs typeface="Calibri" panose="020F0502020204030204" pitchFamily="34" charset="0"/>
              </a:rPr>
              <a:t>after the final statement </a:t>
            </a:r>
            <a:r>
              <a:rPr lang="en-US" altLang="en-US" sz="2200" dirty="0">
                <a:latin typeface="Calibri" panose="020F0502020204030204" pitchFamily="34" charset="0"/>
                <a:cs typeface="Calibri" panose="020F0502020204030204" pitchFamily="34" charset="0"/>
              </a:rPr>
              <a:t>has been </a:t>
            </a:r>
            <a:r>
              <a:rPr lang="en-US" altLang="en-US" sz="2200" dirty="0">
                <a:solidFill>
                  <a:srgbClr val="FF0000"/>
                </a:solidFill>
                <a:latin typeface="Calibri" panose="020F0502020204030204" pitchFamily="34" charset="0"/>
                <a:cs typeface="Calibri" panose="020F0502020204030204" pitchFamily="34" charset="0"/>
              </a:rPr>
              <a:t>executed</a:t>
            </a:r>
            <a:r>
              <a:rPr lang="en-US" altLang="en-US" sz="2200" dirty="0">
                <a:latin typeface="Calibri" panose="020F0502020204030204" pitchFamily="34" charset="0"/>
                <a:cs typeface="Calibri" panose="020F0502020204030204" pitchFamily="34" charset="0"/>
              </a:rPr>
              <a:t>.</a:t>
            </a:r>
          </a:p>
          <a:p>
            <a:r>
              <a:rPr lang="en-US" altLang="en-US" sz="2200" b="1" dirty="0">
                <a:solidFill>
                  <a:srgbClr val="000099"/>
                </a:solidFill>
                <a:latin typeface="Calibri" panose="020F0502020204030204" pitchFamily="34" charset="0"/>
                <a:cs typeface="Calibri" panose="020F0502020204030204" pitchFamily="34" charset="0"/>
              </a:rPr>
              <a:t>Failed</a:t>
            </a:r>
            <a:r>
              <a:rPr lang="en-US" altLang="en-US" sz="2200" b="1" dirty="0">
                <a:solidFill>
                  <a:schemeClr val="tx2"/>
                </a:solidFill>
                <a:latin typeface="Calibri" panose="020F0502020204030204" pitchFamily="34" charset="0"/>
                <a:cs typeface="Calibri" panose="020F0502020204030204" pitchFamily="34" charset="0"/>
              </a:rPr>
              <a:t> </a:t>
            </a:r>
            <a:r>
              <a:rPr lang="en-US" altLang="en-US" sz="2200" b="1" dirty="0">
                <a:latin typeface="Calibri" panose="020F0502020204030204" pitchFamily="34" charset="0"/>
                <a:cs typeface="Calibri" panose="020F0502020204030204" pitchFamily="34" charset="0"/>
              </a:rPr>
              <a:t>– </a:t>
            </a:r>
            <a:r>
              <a:rPr lang="en-US" altLang="en-US" sz="2200" dirty="0">
                <a:latin typeface="Calibri" panose="020F0502020204030204" pitchFamily="34" charset="0"/>
                <a:cs typeface="Calibri" panose="020F0502020204030204" pitchFamily="34" charset="0"/>
              </a:rPr>
              <a:t>after the discovery that normal execution can no longer proceed.</a:t>
            </a:r>
          </a:p>
          <a:p>
            <a:r>
              <a:rPr lang="en-US" altLang="en-US" sz="2200" b="1" dirty="0">
                <a:solidFill>
                  <a:srgbClr val="000099"/>
                </a:solidFill>
                <a:latin typeface="Calibri" panose="020F0502020204030204" pitchFamily="34" charset="0"/>
                <a:cs typeface="Calibri" panose="020F0502020204030204" pitchFamily="34" charset="0"/>
              </a:rPr>
              <a:t>Aborted</a:t>
            </a:r>
            <a:r>
              <a:rPr lang="en-US" altLang="en-US" sz="2200" b="1" dirty="0">
                <a:solidFill>
                  <a:schemeClr val="tx2"/>
                </a:solidFill>
                <a:latin typeface="Calibri" panose="020F0502020204030204" pitchFamily="34" charset="0"/>
                <a:cs typeface="Calibri" panose="020F0502020204030204" pitchFamily="34" charset="0"/>
              </a:rPr>
              <a:t> </a:t>
            </a:r>
            <a:r>
              <a:rPr lang="en-US" altLang="en-US" sz="2200" dirty="0">
                <a:latin typeface="Calibri" panose="020F0502020204030204" pitchFamily="34" charset="0"/>
                <a:cs typeface="Calibri" panose="020F0502020204030204" pitchFamily="34" charset="0"/>
              </a:rPr>
              <a:t>– after the </a:t>
            </a:r>
            <a:r>
              <a:rPr lang="en-US" altLang="en-US" sz="2200" dirty="0">
                <a:solidFill>
                  <a:srgbClr val="FF0000"/>
                </a:solidFill>
                <a:latin typeface="Calibri" panose="020F0502020204030204" pitchFamily="34" charset="0"/>
                <a:cs typeface="Calibri" panose="020F0502020204030204" pitchFamily="34" charset="0"/>
              </a:rPr>
              <a:t>transaction</a:t>
            </a:r>
            <a:r>
              <a:rPr lang="en-US" altLang="en-US" sz="2200" dirty="0">
                <a:latin typeface="Calibri" panose="020F0502020204030204" pitchFamily="34" charset="0"/>
                <a:cs typeface="Calibri" panose="020F0502020204030204" pitchFamily="34" charset="0"/>
              </a:rPr>
              <a:t> has been </a:t>
            </a:r>
            <a:r>
              <a:rPr lang="en-US" altLang="en-US" sz="2200" dirty="0">
                <a:solidFill>
                  <a:srgbClr val="FF0000"/>
                </a:solidFill>
                <a:latin typeface="Calibri" panose="020F0502020204030204" pitchFamily="34" charset="0"/>
                <a:cs typeface="Calibri" panose="020F0502020204030204" pitchFamily="34" charset="0"/>
              </a:rPr>
              <a:t>rolled back </a:t>
            </a:r>
            <a:r>
              <a:rPr lang="en-US" altLang="en-US" sz="2200" dirty="0">
                <a:latin typeface="Calibri" panose="020F0502020204030204" pitchFamily="34" charset="0"/>
                <a:cs typeface="Calibri" panose="020F0502020204030204" pitchFamily="34" charset="0"/>
              </a:rPr>
              <a:t>and the </a:t>
            </a:r>
            <a:r>
              <a:rPr lang="en-US" altLang="en-US" sz="2200" dirty="0">
                <a:solidFill>
                  <a:srgbClr val="FF0000"/>
                </a:solidFill>
                <a:latin typeface="Calibri" panose="020F0502020204030204" pitchFamily="34" charset="0"/>
                <a:cs typeface="Calibri" panose="020F0502020204030204" pitchFamily="34" charset="0"/>
              </a:rPr>
              <a:t>database restored </a:t>
            </a:r>
            <a:r>
              <a:rPr lang="en-US" altLang="en-US" sz="2200" dirty="0">
                <a:latin typeface="Calibri" panose="020F0502020204030204" pitchFamily="34" charset="0"/>
                <a:cs typeface="Calibri" panose="020F0502020204030204" pitchFamily="34" charset="0"/>
              </a:rPr>
              <a:t>to its </a:t>
            </a:r>
            <a:r>
              <a:rPr lang="en-US" altLang="en-US" sz="2200" dirty="0">
                <a:solidFill>
                  <a:srgbClr val="FF0000"/>
                </a:solidFill>
                <a:latin typeface="Calibri" panose="020F0502020204030204" pitchFamily="34" charset="0"/>
                <a:cs typeface="Calibri" panose="020F0502020204030204" pitchFamily="34" charset="0"/>
              </a:rPr>
              <a:t>state prior </a:t>
            </a:r>
            <a:r>
              <a:rPr lang="en-US" altLang="en-US" sz="2200" dirty="0">
                <a:latin typeface="Calibri" panose="020F0502020204030204" pitchFamily="34" charset="0"/>
                <a:cs typeface="Calibri" panose="020F0502020204030204" pitchFamily="34" charset="0"/>
              </a:rPr>
              <a:t>to the start of the transaction.  </a:t>
            </a:r>
            <a:r>
              <a:rPr lang="en-US" altLang="en-US" sz="2200" dirty="0">
                <a:solidFill>
                  <a:schemeClr val="bg2"/>
                </a:solidFill>
                <a:latin typeface="Calibri" panose="020F0502020204030204" pitchFamily="34" charset="0"/>
                <a:cs typeface="Calibri" panose="020F0502020204030204" pitchFamily="34" charset="0"/>
              </a:rPr>
              <a:t>Two options </a:t>
            </a:r>
            <a:r>
              <a:rPr lang="en-US" altLang="en-US" sz="2200" dirty="0">
                <a:latin typeface="Calibri" panose="020F0502020204030204" pitchFamily="34" charset="0"/>
                <a:cs typeface="Calibri" panose="020F0502020204030204" pitchFamily="34" charset="0"/>
              </a:rPr>
              <a:t>after it has been aborted:</a:t>
            </a:r>
          </a:p>
          <a:p>
            <a:pPr lvl="1"/>
            <a:r>
              <a:rPr lang="en-US" altLang="en-US" sz="2200" dirty="0">
                <a:solidFill>
                  <a:srgbClr val="FF0000"/>
                </a:solidFill>
                <a:latin typeface="Calibri" panose="020F0502020204030204" pitchFamily="34" charset="0"/>
                <a:ea typeface="ＭＳ Ｐゴシック" panose="020B0600070205080204" pitchFamily="34" charset="-128"/>
                <a:cs typeface="Calibri" panose="020F0502020204030204" pitchFamily="34" charset="0"/>
              </a:rPr>
              <a:t>restart</a:t>
            </a:r>
            <a:r>
              <a:rPr lang="en-US" altLang="en-US" sz="2200" dirty="0">
                <a:latin typeface="Calibri" panose="020F0502020204030204" pitchFamily="34" charset="0"/>
                <a:ea typeface="ＭＳ Ｐゴシック" panose="020B0600070205080204" pitchFamily="34" charset="-128"/>
                <a:cs typeface="Calibri" panose="020F0502020204030204" pitchFamily="34" charset="0"/>
              </a:rPr>
              <a:t> the transaction</a:t>
            </a:r>
          </a:p>
          <a:p>
            <a:pPr lvl="2"/>
            <a:r>
              <a:rPr lang="en-US" altLang="en-US" sz="2200" dirty="0">
                <a:latin typeface="Calibri" panose="020F0502020204030204" pitchFamily="34" charset="0"/>
                <a:ea typeface="ＭＳ Ｐゴシック" panose="020B0600070205080204" pitchFamily="34" charset="-128"/>
                <a:cs typeface="Calibri" panose="020F0502020204030204" pitchFamily="34" charset="0"/>
              </a:rPr>
              <a:t> can be done only if no internal logical error</a:t>
            </a:r>
          </a:p>
          <a:p>
            <a:pPr lvl="1"/>
            <a:r>
              <a:rPr lang="en-US" altLang="en-US" sz="2200" dirty="0">
                <a:solidFill>
                  <a:srgbClr val="FF0000"/>
                </a:solidFill>
                <a:latin typeface="Calibri" panose="020F0502020204030204" pitchFamily="34" charset="0"/>
                <a:ea typeface="ＭＳ Ｐゴシック" panose="020B0600070205080204" pitchFamily="34" charset="-128"/>
                <a:cs typeface="Calibri" panose="020F0502020204030204" pitchFamily="34" charset="0"/>
              </a:rPr>
              <a:t>kill</a:t>
            </a:r>
            <a:r>
              <a:rPr lang="en-US" altLang="en-US" sz="2200" dirty="0">
                <a:latin typeface="Calibri" panose="020F0502020204030204" pitchFamily="34" charset="0"/>
                <a:ea typeface="ＭＳ Ｐゴシック" panose="020B0600070205080204" pitchFamily="34" charset="-128"/>
                <a:cs typeface="Calibri" panose="020F0502020204030204" pitchFamily="34" charset="0"/>
              </a:rPr>
              <a:t> the transaction</a:t>
            </a:r>
          </a:p>
          <a:p>
            <a:r>
              <a:rPr lang="en-US" altLang="en-US" sz="2200" b="1" dirty="0">
                <a:solidFill>
                  <a:srgbClr val="000099"/>
                </a:solidFill>
                <a:latin typeface="Calibri" panose="020F0502020204030204" pitchFamily="34" charset="0"/>
                <a:cs typeface="Calibri" panose="020F0502020204030204" pitchFamily="34" charset="0"/>
              </a:rPr>
              <a:t>Committed</a:t>
            </a:r>
            <a:r>
              <a:rPr lang="en-US" altLang="en-US" sz="2200" b="1" dirty="0">
                <a:solidFill>
                  <a:schemeClr val="tx2"/>
                </a:solidFill>
                <a:latin typeface="Calibri" panose="020F0502020204030204" pitchFamily="34" charset="0"/>
                <a:cs typeface="Calibri" panose="020F0502020204030204" pitchFamily="34" charset="0"/>
              </a:rPr>
              <a:t> </a:t>
            </a:r>
            <a:r>
              <a:rPr lang="en-US" altLang="en-US" sz="2200" dirty="0">
                <a:latin typeface="Calibri" panose="020F0502020204030204" pitchFamily="34" charset="0"/>
                <a:cs typeface="Calibri" panose="020F0502020204030204" pitchFamily="34" charset="0"/>
              </a:rPr>
              <a:t>– after successful completion.</a:t>
            </a:r>
          </a:p>
        </p:txBody>
      </p:sp>
    </p:spTree>
    <p:extLst>
      <p:ext uri="{BB962C8B-B14F-4D97-AF65-F5344CB8AC3E}">
        <p14:creationId xmlns:p14="http://schemas.microsoft.com/office/powerpoint/2010/main" val="26366280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050" name="Rectangle 2"/>
          <p:cNvSpPr>
            <a:spLocks noGrp="1" noChangeArrowheads="1"/>
          </p:cNvSpPr>
          <p:nvPr>
            <p:ph type="title"/>
          </p:nvPr>
        </p:nvSpPr>
        <p:spPr/>
        <p:txBody>
          <a:bodyPr/>
          <a:lstStyle/>
          <a:p>
            <a:pPr>
              <a:defRPr/>
            </a:pPr>
            <a:r>
              <a:rPr lang="en-US">
                <a:ea typeface="+mj-ea"/>
              </a:rPr>
              <a:t>Transaction State (Cont.)</a:t>
            </a:r>
          </a:p>
        </p:txBody>
      </p:sp>
      <p:pic>
        <p:nvPicPr>
          <p:cNvPr id="31747"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54339" y="1182689"/>
            <a:ext cx="5843587" cy="4014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48" name="Oval Callout 1"/>
          <p:cNvSpPr>
            <a:spLocks noChangeArrowheads="1"/>
          </p:cNvSpPr>
          <p:nvPr/>
        </p:nvSpPr>
        <p:spPr bwMode="auto">
          <a:xfrm>
            <a:off x="2112964" y="2254250"/>
            <a:ext cx="1252537" cy="401638"/>
          </a:xfrm>
          <a:prstGeom prst="wedgeEllipseCallout">
            <a:avLst>
              <a:gd name="adj1" fmla="val 26398"/>
              <a:gd name="adj2" fmla="val 74523"/>
            </a:avLst>
          </a:prstGeom>
          <a:solidFill>
            <a:schemeClr val="accent1"/>
          </a:solidFill>
          <a:ln w="9525" algn="ctr">
            <a:solidFill>
              <a:schemeClr val="tx1"/>
            </a:solidFill>
            <a:round/>
            <a:headEnd/>
            <a:tailEnd/>
          </a:ln>
        </p:spPr>
        <p:txBody>
          <a:bodyPr wrap="none"/>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r>
              <a:rPr kumimoji="0" lang="en-US" altLang="en-US" sz="1200"/>
              <a:t>Initial State</a:t>
            </a:r>
          </a:p>
        </p:txBody>
      </p:sp>
      <p:sp>
        <p:nvSpPr>
          <p:cNvPr id="31749" name="Oval Callout 4"/>
          <p:cNvSpPr>
            <a:spLocks noChangeArrowheads="1"/>
          </p:cNvSpPr>
          <p:nvPr/>
        </p:nvSpPr>
        <p:spPr bwMode="auto">
          <a:xfrm>
            <a:off x="4213226" y="752476"/>
            <a:ext cx="1419225" cy="449263"/>
          </a:xfrm>
          <a:prstGeom prst="wedgeEllipseCallout">
            <a:avLst>
              <a:gd name="adj1" fmla="val 26398"/>
              <a:gd name="adj2" fmla="val 74523"/>
            </a:avLst>
          </a:prstGeom>
          <a:solidFill>
            <a:schemeClr val="accent1"/>
          </a:solidFill>
          <a:ln w="9525" algn="ctr">
            <a:solidFill>
              <a:schemeClr val="tx1"/>
            </a:solidFill>
            <a:round/>
            <a:headEnd/>
            <a:tailEnd/>
          </a:ln>
        </p:spPr>
        <p:txBody>
          <a:bodyPr wrap="none"/>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r>
              <a:rPr kumimoji="0" lang="en-US" altLang="en-US" sz="1100"/>
              <a:t>Final statement</a:t>
            </a:r>
          </a:p>
          <a:p>
            <a:pPr>
              <a:spcBef>
                <a:spcPct val="0"/>
              </a:spcBef>
              <a:buClrTx/>
              <a:buSzTx/>
              <a:buFontTx/>
              <a:buNone/>
            </a:pPr>
            <a:r>
              <a:rPr kumimoji="0" lang="en-US" altLang="en-US" sz="1100"/>
              <a:t> executed</a:t>
            </a:r>
          </a:p>
        </p:txBody>
      </p:sp>
      <p:sp>
        <p:nvSpPr>
          <p:cNvPr id="31750" name="Oval Callout 5"/>
          <p:cNvSpPr>
            <a:spLocks noChangeArrowheads="1"/>
          </p:cNvSpPr>
          <p:nvPr/>
        </p:nvSpPr>
        <p:spPr bwMode="auto">
          <a:xfrm>
            <a:off x="8462963" y="498476"/>
            <a:ext cx="1490662" cy="684213"/>
          </a:xfrm>
          <a:prstGeom prst="wedgeEllipseCallout">
            <a:avLst>
              <a:gd name="adj1" fmla="val -29065"/>
              <a:gd name="adj2" fmla="val 89176"/>
            </a:avLst>
          </a:prstGeom>
          <a:solidFill>
            <a:schemeClr val="accent1"/>
          </a:solidFill>
          <a:ln w="9525" algn="ctr">
            <a:solidFill>
              <a:schemeClr val="tx1"/>
            </a:solidFill>
            <a:round/>
            <a:headEnd/>
            <a:tailEnd/>
          </a:ln>
        </p:spPr>
        <p:txBody>
          <a:bodyPr wrap="none"/>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r>
              <a:rPr kumimoji="0" lang="en-US" altLang="en-US" sz="1200"/>
              <a:t>after successful</a:t>
            </a:r>
          </a:p>
          <a:p>
            <a:pPr>
              <a:spcBef>
                <a:spcPct val="0"/>
              </a:spcBef>
              <a:buClrTx/>
              <a:buSzTx/>
              <a:buFontTx/>
              <a:buNone/>
            </a:pPr>
            <a:r>
              <a:rPr kumimoji="0" lang="en-US" altLang="en-US" sz="1200"/>
              <a:t> completion</a:t>
            </a:r>
          </a:p>
        </p:txBody>
      </p:sp>
      <p:sp>
        <p:nvSpPr>
          <p:cNvPr id="31751" name="Oval Callout 6"/>
          <p:cNvSpPr>
            <a:spLocks noChangeArrowheads="1"/>
          </p:cNvSpPr>
          <p:nvPr/>
        </p:nvSpPr>
        <p:spPr bwMode="auto">
          <a:xfrm>
            <a:off x="3575050" y="4802189"/>
            <a:ext cx="1347788" cy="788987"/>
          </a:xfrm>
          <a:prstGeom prst="wedgeEllipseCallout">
            <a:avLst>
              <a:gd name="adj1" fmla="val 65616"/>
              <a:gd name="adj2" fmla="val -38421"/>
            </a:avLst>
          </a:prstGeom>
          <a:solidFill>
            <a:schemeClr val="accent1"/>
          </a:solidFill>
          <a:ln w="9525" algn="ctr">
            <a:solidFill>
              <a:schemeClr val="tx1"/>
            </a:solidFill>
            <a:round/>
            <a:headEnd/>
            <a:tailEnd/>
          </a:ln>
        </p:spPr>
        <p:txBody>
          <a:bodyPr wrap="none"/>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r>
              <a:rPr kumimoji="0" lang="en-US" altLang="en-US" sz="1200"/>
              <a:t>When normal </a:t>
            </a:r>
          </a:p>
          <a:p>
            <a:pPr>
              <a:spcBef>
                <a:spcPct val="0"/>
              </a:spcBef>
              <a:buClrTx/>
              <a:buSzTx/>
              <a:buFontTx/>
              <a:buNone/>
            </a:pPr>
            <a:r>
              <a:rPr kumimoji="0" lang="en-US" altLang="en-US" sz="1200"/>
              <a:t>execution</a:t>
            </a:r>
          </a:p>
          <a:p>
            <a:pPr>
              <a:spcBef>
                <a:spcPct val="0"/>
              </a:spcBef>
              <a:buClrTx/>
              <a:buSzTx/>
              <a:buFontTx/>
              <a:buNone/>
            </a:pPr>
            <a:r>
              <a:rPr kumimoji="0" lang="en-US" altLang="en-US" sz="1200"/>
              <a:t>Not possible</a:t>
            </a:r>
          </a:p>
        </p:txBody>
      </p:sp>
      <p:sp>
        <p:nvSpPr>
          <p:cNvPr id="31752" name="Oval Callout 7"/>
          <p:cNvSpPr>
            <a:spLocks noChangeArrowheads="1"/>
          </p:cNvSpPr>
          <p:nvPr/>
        </p:nvSpPr>
        <p:spPr bwMode="auto">
          <a:xfrm>
            <a:off x="8112125" y="5097463"/>
            <a:ext cx="2063750" cy="914400"/>
          </a:xfrm>
          <a:prstGeom prst="wedgeEllipseCallout">
            <a:avLst>
              <a:gd name="adj1" fmla="val -47278"/>
              <a:gd name="adj2" fmla="val -34125"/>
            </a:avLst>
          </a:prstGeom>
          <a:solidFill>
            <a:schemeClr val="accent1"/>
          </a:solidFill>
          <a:ln w="9525" algn="ctr">
            <a:solidFill>
              <a:schemeClr val="tx1"/>
            </a:solidFill>
            <a:round/>
            <a:headEnd/>
            <a:tailEnd/>
          </a:ln>
        </p:spPr>
        <p:txBody>
          <a:bodyPr wrap="none"/>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r>
              <a:rPr kumimoji="0" lang="en-US" altLang="en-US" sz="1100"/>
              <a:t>Transaction rolled back</a:t>
            </a:r>
          </a:p>
          <a:p>
            <a:pPr>
              <a:spcBef>
                <a:spcPct val="0"/>
              </a:spcBef>
              <a:buClrTx/>
              <a:buSzTx/>
              <a:buFontTx/>
              <a:buNone/>
            </a:pPr>
            <a:r>
              <a:rPr kumimoji="0" lang="en-US" altLang="en-US" sz="1100"/>
              <a:t>&amp; prior database state</a:t>
            </a:r>
          </a:p>
          <a:p>
            <a:pPr>
              <a:spcBef>
                <a:spcPct val="0"/>
              </a:spcBef>
              <a:buClrTx/>
              <a:buSzTx/>
              <a:buFontTx/>
              <a:buNone/>
            </a:pPr>
            <a:r>
              <a:rPr kumimoji="0" lang="en-US" altLang="en-US" sz="1100"/>
              <a:t>Restored &amp; Restarted </a:t>
            </a:r>
          </a:p>
          <a:p>
            <a:pPr>
              <a:spcBef>
                <a:spcPct val="0"/>
              </a:spcBef>
              <a:buClrTx/>
              <a:buSzTx/>
              <a:buFontTx/>
              <a:buNone/>
            </a:pPr>
            <a:r>
              <a:rPr kumimoji="0" lang="en-US" altLang="en-US" sz="1100"/>
              <a:t>Or Killed</a:t>
            </a:r>
          </a:p>
        </p:txBody>
      </p:sp>
      <p:sp>
        <p:nvSpPr>
          <p:cNvPr id="31753" name="Rectangle 1"/>
          <p:cNvSpPr>
            <a:spLocks noChangeArrowheads="1"/>
          </p:cNvSpPr>
          <p:nvPr/>
        </p:nvSpPr>
        <p:spPr bwMode="auto">
          <a:xfrm>
            <a:off x="8551863" y="2405063"/>
            <a:ext cx="2030412"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ＭＳ Ｐゴシック" panose="020B0600070205080204" pitchFamily="34" charset="-128"/>
              </a:defRPr>
            </a:lvl1pPr>
            <a:lvl2pPr>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9pPr>
          </a:lstStyle>
          <a:p>
            <a:pPr lvl="1">
              <a:spcBef>
                <a:spcPct val="0"/>
              </a:spcBef>
              <a:buClrTx/>
              <a:buSzTx/>
              <a:buFont typeface="Monotype Sorts" charset="2"/>
              <a:buNone/>
            </a:pPr>
            <a:r>
              <a:rPr kumimoji="0" lang="en-US" altLang="en-US" sz="1400" b="1"/>
              <a:t>Transaction</a:t>
            </a:r>
          </a:p>
          <a:p>
            <a:pPr lvl="1">
              <a:spcBef>
                <a:spcPct val="0"/>
              </a:spcBef>
              <a:buClrTx/>
              <a:buSzTx/>
              <a:buFont typeface="Monotype Sorts" charset="2"/>
              <a:buNone/>
            </a:pPr>
            <a:r>
              <a:rPr kumimoji="0" lang="en-US" altLang="en-US" sz="1400"/>
              <a:t>1.	</a:t>
            </a:r>
            <a:r>
              <a:rPr kumimoji="0" lang="en-US" altLang="en-US" sz="1400" b="1"/>
              <a:t>read</a:t>
            </a:r>
            <a:r>
              <a:rPr kumimoji="0" lang="en-US" altLang="en-US" sz="1400"/>
              <a:t>(</a:t>
            </a:r>
            <a:r>
              <a:rPr kumimoji="0" lang="en-US" altLang="en-US" sz="1400" i="1"/>
              <a:t>A</a:t>
            </a:r>
            <a:r>
              <a:rPr kumimoji="0" lang="en-US" altLang="en-US" sz="1400"/>
              <a:t>)</a:t>
            </a:r>
          </a:p>
          <a:p>
            <a:pPr lvl="1">
              <a:spcBef>
                <a:spcPct val="0"/>
              </a:spcBef>
              <a:buClrTx/>
              <a:buSzTx/>
              <a:buFont typeface="Monotype Sorts" charset="2"/>
              <a:buNone/>
            </a:pPr>
            <a:r>
              <a:rPr kumimoji="0" lang="en-US" altLang="en-US" sz="1400"/>
              <a:t>2.	</a:t>
            </a:r>
            <a:r>
              <a:rPr kumimoji="0" lang="en-US" altLang="en-US" sz="1400" i="1"/>
              <a:t>A</a:t>
            </a:r>
            <a:r>
              <a:rPr kumimoji="0" lang="en-US" altLang="en-US" sz="1400"/>
              <a:t> := </a:t>
            </a:r>
            <a:r>
              <a:rPr kumimoji="0" lang="en-US" altLang="en-US" sz="1400" i="1"/>
              <a:t>A – </a:t>
            </a:r>
            <a:r>
              <a:rPr kumimoji="0" lang="en-US" altLang="en-US" sz="1400"/>
              <a:t>50</a:t>
            </a:r>
          </a:p>
          <a:p>
            <a:pPr lvl="1">
              <a:spcBef>
                <a:spcPct val="0"/>
              </a:spcBef>
              <a:buClrTx/>
              <a:buSzTx/>
              <a:buFont typeface="Monotype Sorts" charset="2"/>
              <a:buNone/>
            </a:pPr>
            <a:r>
              <a:rPr kumimoji="0" lang="en-US" altLang="en-US" sz="1400"/>
              <a:t>3.	</a:t>
            </a:r>
            <a:r>
              <a:rPr kumimoji="0" lang="en-US" altLang="en-US" sz="1400" b="1"/>
              <a:t>write</a:t>
            </a:r>
            <a:r>
              <a:rPr kumimoji="0" lang="en-US" altLang="en-US" sz="1400"/>
              <a:t>(</a:t>
            </a:r>
            <a:r>
              <a:rPr kumimoji="0" lang="en-US" altLang="en-US" sz="1400" i="1"/>
              <a:t>A</a:t>
            </a:r>
            <a:r>
              <a:rPr kumimoji="0" lang="en-US" altLang="en-US" sz="1400"/>
              <a:t>)</a:t>
            </a:r>
          </a:p>
          <a:p>
            <a:pPr lvl="1">
              <a:spcBef>
                <a:spcPct val="0"/>
              </a:spcBef>
              <a:buClrTx/>
              <a:buSzTx/>
              <a:buFont typeface="Monotype Sorts" charset="2"/>
              <a:buNone/>
            </a:pPr>
            <a:r>
              <a:rPr kumimoji="0" lang="en-US" altLang="en-US" sz="1400"/>
              <a:t>4.	</a:t>
            </a:r>
            <a:r>
              <a:rPr kumimoji="0" lang="en-US" altLang="en-US" sz="1400" b="1"/>
              <a:t>read</a:t>
            </a:r>
            <a:r>
              <a:rPr kumimoji="0" lang="en-US" altLang="en-US" sz="1400"/>
              <a:t>(</a:t>
            </a:r>
            <a:r>
              <a:rPr kumimoji="0" lang="en-US" altLang="en-US" sz="1400" i="1"/>
              <a:t>B</a:t>
            </a:r>
            <a:r>
              <a:rPr kumimoji="0" lang="en-US" altLang="en-US" sz="1400"/>
              <a:t>)</a:t>
            </a:r>
          </a:p>
          <a:p>
            <a:pPr lvl="1">
              <a:spcBef>
                <a:spcPct val="0"/>
              </a:spcBef>
              <a:buClrTx/>
              <a:buSzTx/>
              <a:buFont typeface="Monotype Sorts" charset="2"/>
              <a:buNone/>
            </a:pPr>
            <a:r>
              <a:rPr kumimoji="0" lang="en-US" altLang="en-US" sz="1400"/>
              <a:t>5.	</a:t>
            </a:r>
            <a:r>
              <a:rPr kumimoji="0" lang="en-US" altLang="en-US" sz="1400" i="1"/>
              <a:t>B</a:t>
            </a:r>
            <a:r>
              <a:rPr kumimoji="0" lang="en-US" altLang="en-US" sz="1400"/>
              <a:t> := </a:t>
            </a:r>
            <a:r>
              <a:rPr kumimoji="0" lang="en-US" altLang="en-US" sz="1400" i="1"/>
              <a:t>B + </a:t>
            </a:r>
            <a:r>
              <a:rPr kumimoji="0" lang="en-US" altLang="en-US" sz="1400"/>
              <a:t>50</a:t>
            </a:r>
          </a:p>
          <a:p>
            <a:pPr lvl="1">
              <a:spcBef>
                <a:spcPct val="0"/>
              </a:spcBef>
              <a:buClrTx/>
              <a:buSzTx/>
              <a:buFont typeface="Monotype Sorts" charset="2"/>
              <a:buNone/>
            </a:pPr>
            <a:r>
              <a:rPr kumimoji="0" lang="en-US" altLang="en-US" sz="1400"/>
              <a:t>6.	</a:t>
            </a:r>
            <a:r>
              <a:rPr kumimoji="0" lang="en-US" altLang="en-US" sz="1400" b="1"/>
              <a:t>write</a:t>
            </a:r>
            <a:r>
              <a:rPr kumimoji="0" lang="en-US" altLang="en-US" sz="1400"/>
              <a:t>(</a:t>
            </a:r>
            <a:r>
              <a:rPr kumimoji="0" lang="en-US" altLang="en-US" sz="1400" i="1"/>
              <a:t>B)</a:t>
            </a:r>
            <a:endParaRPr kumimoji="0" lang="en-US" altLang="en-US" sz="1400"/>
          </a:p>
        </p:txBody>
      </p:sp>
    </p:spTree>
    <p:extLst>
      <p:ext uri="{BB962C8B-B14F-4D97-AF65-F5344CB8AC3E}">
        <p14:creationId xmlns:p14="http://schemas.microsoft.com/office/powerpoint/2010/main" val="31159761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46" name="Rectangle 2"/>
          <p:cNvSpPr>
            <a:spLocks noGrp="1" noChangeArrowheads="1"/>
          </p:cNvSpPr>
          <p:nvPr>
            <p:ph type="title"/>
          </p:nvPr>
        </p:nvSpPr>
        <p:spPr/>
        <p:txBody>
          <a:bodyPr/>
          <a:lstStyle/>
          <a:p>
            <a:pPr>
              <a:defRPr/>
            </a:pPr>
            <a:r>
              <a:rPr lang="en-US">
                <a:ea typeface="+mj-ea"/>
              </a:rPr>
              <a:t>Schedules</a:t>
            </a:r>
          </a:p>
        </p:txBody>
      </p:sp>
      <p:sp>
        <p:nvSpPr>
          <p:cNvPr id="23555" name="Rectangle 3"/>
          <p:cNvSpPr>
            <a:spLocks noGrp="1" noChangeArrowheads="1"/>
          </p:cNvSpPr>
          <p:nvPr>
            <p:ph type="body" idx="1"/>
          </p:nvPr>
        </p:nvSpPr>
        <p:spPr>
          <a:xfrm>
            <a:off x="646431" y="938212"/>
            <a:ext cx="11147636" cy="4981575"/>
          </a:xfrm>
        </p:spPr>
        <p:txBody>
          <a:bodyPr/>
          <a:lstStyle/>
          <a:p>
            <a:pPr algn="just">
              <a:defRPr/>
            </a:pPr>
            <a:r>
              <a:rPr lang="en-US" sz="2400" b="1" dirty="0">
                <a:solidFill>
                  <a:srgbClr val="000099"/>
                </a:solidFill>
                <a:latin typeface="Calibri" panose="020F0502020204030204" pitchFamily="34" charset="0"/>
                <a:cs typeface="Calibri" panose="020F0502020204030204" pitchFamily="34" charset="0"/>
              </a:rPr>
              <a:t>Schedule</a:t>
            </a:r>
            <a:r>
              <a:rPr lang="en-US" sz="2400" b="1" dirty="0">
                <a:solidFill>
                  <a:schemeClr val="tx2"/>
                </a:solidFill>
                <a:latin typeface="Calibri" panose="020F0502020204030204" pitchFamily="34" charset="0"/>
                <a:cs typeface="Calibri" panose="020F0502020204030204" pitchFamily="34" charset="0"/>
              </a:rPr>
              <a:t> </a:t>
            </a:r>
            <a:r>
              <a:rPr lang="en-US" sz="2400" dirty="0">
                <a:latin typeface="Calibri" panose="020F0502020204030204" pitchFamily="34" charset="0"/>
                <a:cs typeface="Calibri" panose="020F0502020204030204" pitchFamily="34" charset="0"/>
              </a:rPr>
              <a:t>– A </a:t>
            </a:r>
            <a:r>
              <a:rPr lang="en-US" sz="2400" dirty="0">
                <a:solidFill>
                  <a:srgbClr val="FF0000"/>
                </a:solidFill>
                <a:latin typeface="Calibri" panose="020F0502020204030204" pitchFamily="34" charset="0"/>
                <a:cs typeface="Calibri" panose="020F0502020204030204" pitchFamily="34" charset="0"/>
              </a:rPr>
              <a:t>sequences of instructions </a:t>
            </a:r>
            <a:r>
              <a:rPr lang="en-US" sz="2400" dirty="0">
                <a:latin typeface="Calibri" panose="020F0502020204030204" pitchFamily="34" charset="0"/>
                <a:cs typeface="Calibri" panose="020F0502020204030204" pitchFamily="34" charset="0"/>
              </a:rPr>
              <a:t>that specify the </a:t>
            </a:r>
            <a:r>
              <a:rPr lang="en-US" sz="2400" dirty="0">
                <a:solidFill>
                  <a:srgbClr val="FF0000"/>
                </a:solidFill>
                <a:latin typeface="Calibri" panose="020F0502020204030204" pitchFamily="34" charset="0"/>
                <a:cs typeface="Calibri" panose="020F0502020204030204" pitchFamily="34" charset="0"/>
              </a:rPr>
              <a:t>chronological order</a:t>
            </a:r>
            <a:r>
              <a:rPr lang="en-US" sz="2400" dirty="0">
                <a:latin typeface="Calibri" panose="020F0502020204030204" pitchFamily="34" charset="0"/>
                <a:cs typeface="Calibri" panose="020F0502020204030204" pitchFamily="34" charset="0"/>
              </a:rPr>
              <a:t> in which instructions of concurrent transactions are executed.</a:t>
            </a:r>
          </a:p>
          <a:p>
            <a:pPr lvl="1" algn="just">
              <a:defRPr/>
            </a:pPr>
            <a:r>
              <a:rPr lang="en-US" sz="2400" dirty="0">
                <a:latin typeface="Calibri" panose="020F0502020204030204" pitchFamily="34" charset="0"/>
                <a:ea typeface="ＭＳ Ｐゴシック" pitchFamily="34" charset="-128"/>
                <a:cs typeface="Calibri" panose="020F0502020204030204" pitchFamily="34" charset="0"/>
              </a:rPr>
              <a:t>a schedule for a set of transactions must consist of </a:t>
            </a:r>
            <a:r>
              <a:rPr lang="en-US" sz="2400" dirty="0">
                <a:solidFill>
                  <a:schemeClr val="tx2"/>
                </a:solidFill>
                <a:latin typeface="Calibri" panose="020F0502020204030204" pitchFamily="34" charset="0"/>
                <a:ea typeface="ＭＳ Ｐゴシック" pitchFamily="34" charset="-128"/>
                <a:cs typeface="Calibri" panose="020F0502020204030204" pitchFamily="34" charset="0"/>
              </a:rPr>
              <a:t>all instructions </a:t>
            </a:r>
            <a:r>
              <a:rPr lang="en-US" sz="2400" dirty="0">
                <a:latin typeface="Calibri" panose="020F0502020204030204" pitchFamily="34" charset="0"/>
                <a:ea typeface="ＭＳ Ｐゴシック" pitchFamily="34" charset="-128"/>
                <a:cs typeface="Calibri" panose="020F0502020204030204" pitchFamily="34" charset="0"/>
              </a:rPr>
              <a:t>of those transactions.</a:t>
            </a:r>
          </a:p>
          <a:p>
            <a:pPr lvl="1" algn="just">
              <a:defRPr/>
            </a:pPr>
            <a:r>
              <a:rPr lang="en-US" sz="2400" dirty="0">
                <a:latin typeface="Calibri" panose="020F0502020204030204" pitchFamily="34" charset="0"/>
                <a:ea typeface="ＭＳ Ｐゴシック" pitchFamily="34" charset="-128"/>
                <a:cs typeface="Calibri" panose="020F0502020204030204" pitchFamily="34" charset="0"/>
              </a:rPr>
              <a:t>must preserve the </a:t>
            </a:r>
            <a:r>
              <a:rPr lang="en-US" sz="2400" dirty="0">
                <a:solidFill>
                  <a:schemeClr val="tx2"/>
                </a:solidFill>
                <a:latin typeface="Calibri" panose="020F0502020204030204" pitchFamily="34" charset="0"/>
                <a:ea typeface="ＭＳ Ｐゴシック" pitchFamily="34" charset="-128"/>
                <a:cs typeface="Calibri" panose="020F0502020204030204" pitchFamily="34" charset="0"/>
              </a:rPr>
              <a:t>order</a:t>
            </a:r>
            <a:r>
              <a:rPr lang="en-US" sz="2400" dirty="0">
                <a:latin typeface="Calibri" panose="020F0502020204030204" pitchFamily="34" charset="0"/>
                <a:ea typeface="ＭＳ Ｐゴシック" pitchFamily="34" charset="-128"/>
                <a:cs typeface="Calibri" panose="020F0502020204030204" pitchFamily="34" charset="0"/>
              </a:rPr>
              <a:t> in which the instructions appear in each individual transaction.</a:t>
            </a:r>
          </a:p>
          <a:p>
            <a:pPr algn="just">
              <a:defRPr/>
            </a:pPr>
            <a:r>
              <a:rPr lang="en-US" sz="2400" dirty="0">
                <a:latin typeface="Calibri" panose="020F0502020204030204" pitchFamily="34" charset="0"/>
                <a:cs typeface="Calibri" panose="020F0502020204030204" pitchFamily="34" charset="0"/>
              </a:rPr>
              <a:t>A transaction </a:t>
            </a:r>
            <a:r>
              <a:rPr lang="en-US" sz="2400" dirty="0">
                <a:solidFill>
                  <a:schemeClr val="tx2">
                    <a:lumMod val="75000"/>
                  </a:schemeClr>
                </a:solidFill>
                <a:latin typeface="Calibri" panose="020F0502020204030204" pitchFamily="34" charset="0"/>
                <a:cs typeface="Calibri" panose="020F0502020204030204" pitchFamily="34" charset="0"/>
              </a:rPr>
              <a:t>that successfully completes </a:t>
            </a:r>
            <a:r>
              <a:rPr lang="en-US" sz="2400" dirty="0">
                <a:latin typeface="Calibri" panose="020F0502020204030204" pitchFamily="34" charset="0"/>
                <a:cs typeface="Calibri" panose="020F0502020204030204" pitchFamily="34" charset="0"/>
              </a:rPr>
              <a:t>its execution will have a </a:t>
            </a:r>
            <a:r>
              <a:rPr lang="en-US" sz="2400" b="1" dirty="0">
                <a:solidFill>
                  <a:schemeClr val="tx2">
                    <a:lumMod val="75000"/>
                  </a:schemeClr>
                </a:solidFill>
                <a:latin typeface="Calibri" panose="020F0502020204030204" pitchFamily="34" charset="0"/>
                <a:cs typeface="Calibri" panose="020F0502020204030204" pitchFamily="34" charset="0"/>
              </a:rPr>
              <a:t>commit</a:t>
            </a:r>
            <a:r>
              <a:rPr lang="en-US" sz="2400" dirty="0">
                <a:solidFill>
                  <a:srgbClr val="FF0000"/>
                </a:solidFill>
                <a:latin typeface="Calibri" panose="020F0502020204030204" pitchFamily="34" charset="0"/>
                <a:cs typeface="Calibri" panose="020F0502020204030204" pitchFamily="34" charset="0"/>
              </a:rPr>
              <a:t> instructions as the </a:t>
            </a:r>
            <a:r>
              <a:rPr lang="en-US" sz="2400" dirty="0">
                <a:solidFill>
                  <a:schemeClr val="bg1">
                    <a:lumMod val="50000"/>
                  </a:schemeClr>
                </a:solidFill>
                <a:latin typeface="Calibri" panose="020F0502020204030204" pitchFamily="34" charset="0"/>
                <a:cs typeface="Calibri" panose="020F0502020204030204" pitchFamily="34" charset="0"/>
              </a:rPr>
              <a:t>last </a:t>
            </a:r>
            <a:r>
              <a:rPr lang="en-US" sz="2400" dirty="0">
                <a:solidFill>
                  <a:srgbClr val="FF0000"/>
                </a:solidFill>
                <a:latin typeface="Calibri" panose="020F0502020204030204" pitchFamily="34" charset="0"/>
                <a:cs typeface="Calibri" panose="020F0502020204030204" pitchFamily="34" charset="0"/>
              </a:rPr>
              <a:t>statement </a:t>
            </a:r>
          </a:p>
          <a:p>
            <a:pPr lvl="1" algn="just">
              <a:defRPr/>
            </a:pPr>
            <a:r>
              <a:rPr lang="en-US" sz="2400" dirty="0">
                <a:latin typeface="Calibri" panose="020F0502020204030204" pitchFamily="34" charset="0"/>
                <a:ea typeface="ＭＳ Ｐゴシック" pitchFamily="34" charset="-128"/>
                <a:cs typeface="Calibri" panose="020F0502020204030204" pitchFamily="34" charset="0"/>
              </a:rPr>
              <a:t>by default transaction assumed to execute commit instruction as its last step</a:t>
            </a:r>
          </a:p>
          <a:p>
            <a:pPr algn="just">
              <a:defRPr/>
            </a:pPr>
            <a:r>
              <a:rPr lang="en-US" sz="2400" dirty="0">
                <a:latin typeface="Calibri" panose="020F0502020204030204" pitchFamily="34" charset="0"/>
                <a:cs typeface="Calibri" panose="020F0502020204030204" pitchFamily="34" charset="0"/>
              </a:rPr>
              <a:t>A transaction </a:t>
            </a:r>
            <a:r>
              <a:rPr lang="en-US" sz="2400" dirty="0">
                <a:solidFill>
                  <a:schemeClr val="tx2">
                    <a:lumMod val="75000"/>
                  </a:schemeClr>
                </a:solidFill>
                <a:latin typeface="Calibri" panose="020F0502020204030204" pitchFamily="34" charset="0"/>
                <a:cs typeface="Calibri" panose="020F0502020204030204" pitchFamily="34" charset="0"/>
              </a:rPr>
              <a:t>that fails </a:t>
            </a:r>
            <a:r>
              <a:rPr lang="en-US" sz="2400" dirty="0">
                <a:latin typeface="Calibri" panose="020F0502020204030204" pitchFamily="34" charset="0"/>
                <a:cs typeface="Calibri" panose="020F0502020204030204" pitchFamily="34" charset="0"/>
              </a:rPr>
              <a:t>to successfully complete its execution will have an </a:t>
            </a:r>
            <a:r>
              <a:rPr lang="en-US" sz="2400" b="1" dirty="0">
                <a:solidFill>
                  <a:schemeClr val="tx2">
                    <a:lumMod val="75000"/>
                  </a:schemeClr>
                </a:solidFill>
                <a:latin typeface="Calibri" panose="020F0502020204030204" pitchFamily="34" charset="0"/>
                <a:cs typeface="Calibri" panose="020F0502020204030204" pitchFamily="34" charset="0"/>
              </a:rPr>
              <a:t>abort</a:t>
            </a:r>
            <a:r>
              <a:rPr lang="en-US" sz="2400" dirty="0">
                <a:solidFill>
                  <a:srgbClr val="FF0000"/>
                </a:solidFill>
                <a:latin typeface="Calibri" panose="020F0502020204030204" pitchFamily="34" charset="0"/>
                <a:cs typeface="Calibri" panose="020F0502020204030204" pitchFamily="34" charset="0"/>
              </a:rPr>
              <a:t> instruction as the </a:t>
            </a:r>
            <a:r>
              <a:rPr lang="en-US" sz="2400" dirty="0">
                <a:solidFill>
                  <a:schemeClr val="bg1">
                    <a:lumMod val="50000"/>
                  </a:schemeClr>
                </a:solidFill>
                <a:latin typeface="Calibri" panose="020F0502020204030204" pitchFamily="34" charset="0"/>
                <a:cs typeface="Calibri" panose="020F0502020204030204" pitchFamily="34" charset="0"/>
              </a:rPr>
              <a:t>last</a:t>
            </a:r>
            <a:r>
              <a:rPr lang="en-US" sz="2400" dirty="0">
                <a:latin typeface="Calibri" panose="020F0502020204030204" pitchFamily="34" charset="0"/>
                <a:cs typeface="Calibri" panose="020F0502020204030204" pitchFamily="34" charset="0"/>
              </a:rPr>
              <a:t> </a:t>
            </a:r>
            <a:r>
              <a:rPr lang="en-US" sz="2400" dirty="0">
                <a:solidFill>
                  <a:srgbClr val="FF0000"/>
                </a:solidFill>
                <a:latin typeface="Calibri" panose="020F0502020204030204" pitchFamily="34" charset="0"/>
                <a:cs typeface="Calibri" panose="020F0502020204030204" pitchFamily="34" charset="0"/>
              </a:rPr>
              <a:t>statement </a:t>
            </a:r>
          </a:p>
        </p:txBody>
      </p:sp>
    </p:spTree>
    <p:extLst>
      <p:ext uri="{BB962C8B-B14F-4D97-AF65-F5344CB8AC3E}">
        <p14:creationId xmlns:p14="http://schemas.microsoft.com/office/powerpoint/2010/main" val="1572001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170" name="Rectangle 2"/>
          <p:cNvSpPr>
            <a:spLocks noGrp="1" noChangeArrowheads="1"/>
          </p:cNvSpPr>
          <p:nvPr>
            <p:ph type="title"/>
          </p:nvPr>
        </p:nvSpPr>
        <p:spPr>
          <a:xfrm>
            <a:off x="2268538" y="0"/>
            <a:ext cx="8077200" cy="609600"/>
          </a:xfrm>
        </p:spPr>
        <p:txBody>
          <a:bodyPr/>
          <a:lstStyle/>
          <a:p>
            <a:pPr>
              <a:defRPr/>
            </a:pPr>
            <a:r>
              <a:rPr lang="en-US" dirty="0">
                <a:ea typeface="+mj-ea"/>
              </a:rPr>
              <a:t>Schedule 1 </a:t>
            </a:r>
            <a:r>
              <a:rPr lang="en-US" sz="2000" dirty="0">
                <a:ea typeface="+mj-ea"/>
              </a:rPr>
              <a:t>(Serial)</a:t>
            </a:r>
            <a:endParaRPr lang="en-US" dirty="0">
              <a:ea typeface="+mj-ea"/>
            </a:endParaRPr>
          </a:p>
        </p:txBody>
      </p:sp>
      <p:sp>
        <p:nvSpPr>
          <p:cNvPr id="24579" name="Rectangle 3"/>
          <p:cNvSpPr>
            <a:spLocks noGrp="1" noChangeArrowheads="1"/>
          </p:cNvSpPr>
          <p:nvPr>
            <p:ph type="body" idx="1"/>
          </p:nvPr>
        </p:nvSpPr>
        <p:spPr>
          <a:xfrm>
            <a:off x="193994" y="705645"/>
            <a:ext cx="8751887" cy="1184275"/>
          </a:xfrm>
        </p:spPr>
        <p:txBody>
          <a:bodyPr/>
          <a:lstStyle/>
          <a:p>
            <a:pPr>
              <a:tabLst>
                <a:tab pos="1947863" algn="l"/>
                <a:tab pos="2684463" algn="l"/>
                <a:tab pos="3594100" algn="l"/>
                <a:tab pos="4286250" algn="l"/>
              </a:tabLst>
              <a:defRPr/>
            </a:pPr>
            <a:r>
              <a:rPr lang="en-US" altLang="en-US" sz="2200" dirty="0">
                <a:latin typeface="Calibri" panose="020F0502020204030204" pitchFamily="34" charset="0"/>
                <a:cs typeface="Calibri" panose="020F0502020204030204" pitchFamily="34" charset="0"/>
              </a:rPr>
              <a:t>Let </a:t>
            </a:r>
            <a:r>
              <a:rPr lang="en-US" altLang="en-US" sz="2200" i="1" dirty="0">
                <a:latin typeface="Calibri" panose="020F0502020204030204" pitchFamily="34" charset="0"/>
                <a:cs typeface="Calibri" panose="020F0502020204030204" pitchFamily="34" charset="0"/>
              </a:rPr>
              <a:t>T</a:t>
            </a:r>
            <a:r>
              <a:rPr lang="en-US" altLang="en-US" sz="2200" i="1" baseline="-25000" dirty="0">
                <a:latin typeface="Calibri" panose="020F0502020204030204" pitchFamily="34" charset="0"/>
                <a:cs typeface="Calibri" panose="020F0502020204030204" pitchFamily="34" charset="0"/>
              </a:rPr>
              <a:t>1</a:t>
            </a:r>
            <a:r>
              <a:rPr lang="en-US" altLang="en-US" sz="2200" dirty="0">
                <a:latin typeface="Calibri" panose="020F0502020204030204" pitchFamily="34" charset="0"/>
                <a:cs typeface="Calibri" panose="020F0502020204030204" pitchFamily="34" charset="0"/>
              </a:rPr>
              <a:t> transfer $50 from </a:t>
            </a:r>
            <a:r>
              <a:rPr lang="en-US" altLang="en-US" sz="2200" i="1" dirty="0">
                <a:latin typeface="Calibri" panose="020F0502020204030204" pitchFamily="34" charset="0"/>
                <a:cs typeface="Calibri" panose="020F0502020204030204" pitchFamily="34" charset="0"/>
              </a:rPr>
              <a:t>A </a:t>
            </a:r>
            <a:r>
              <a:rPr lang="en-US" altLang="en-US" sz="2200" dirty="0">
                <a:latin typeface="Calibri" panose="020F0502020204030204" pitchFamily="34" charset="0"/>
                <a:cs typeface="Calibri" panose="020F0502020204030204" pitchFamily="34" charset="0"/>
              </a:rPr>
              <a:t>to </a:t>
            </a:r>
            <a:r>
              <a:rPr lang="en-US" altLang="en-US" sz="2200" i="1" dirty="0">
                <a:latin typeface="Calibri" panose="020F0502020204030204" pitchFamily="34" charset="0"/>
                <a:cs typeface="Calibri" panose="020F0502020204030204" pitchFamily="34" charset="0"/>
              </a:rPr>
              <a:t>B</a:t>
            </a:r>
            <a:r>
              <a:rPr lang="en-US" altLang="en-US" sz="2200" dirty="0">
                <a:latin typeface="Calibri" panose="020F0502020204030204" pitchFamily="34" charset="0"/>
                <a:cs typeface="Calibri" panose="020F0502020204030204" pitchFamily="34" charset="0"/>
              </a:rPr>
              <a:t>, and </a:t>
            </a:r>
            <a:r>
              <a:rPr lang="en-US" altLang="en-US" sz="2200" i="1" dirty="0">
                <a:latin typeface="Calibri" panose="020F0502020204030204" pitchFamily="34" charset="0"/>
                <a:cs typeface="Calibri" panose="020F0502020204030204" pitchFamily="34" charset="0"/>
              </a:rPr>
              <a:t>T</a:t>
            </a:r>
            <a:r>
              <a:rPr lang="en-US" altLang="en-US" sz="2200" baseline="-25000" dirty="0">
                <a:latin typeface="Calibri" panose="020F0502020204030204" pitchFamily="34" charset="0"/>
                <a:cs typeface="Calibri" panose="020F0502020204030204" pitchFamily="34" charset="0"/>
              </a:rPr>
              <a:t>2</a:t>
            </a:r>
            <a:r>
              <a:rPr lang="en-US" altLang="en-US" sz="2200" dirty="0">
                <a:latin typeface="Calibri" panose="020F0502020204030204" pitchFamily="34" charset="0"/>
                <a:cs typeface="Calibri" panose="020F0502020204030204" pitchFamily="34" charset="0"/>
              </a:rPr>
              <a:t> transfer 10% of the balance from </a:t>
            </a:r>
            <a:r>
              <a:rPr lang="en-US" altLang="en-US" sz="2200" i="1" dirty="0">
                <a:latin typeface="Calibri" panose="020F0502020204030204" pitchFamily="34" charset="0"/>
                <a:cs typeface="Calibri" panose="020F0502020204030204" pitchFamily="34" charset="0"/>
              </a:rPr>
              <a:t>A </a:t>
            </a:r>
            <a:r>
              <a:rPr lang="en-US" altLang="en-US" sz="2200" dirty="0">
                <a:latin typeface="Calibri" panose="020F0502020204030204" pitchFamily="34" charset="0"/>
                <a:cs typeface="Calibri" panose="020F0502020204030204" pitchFamily="34" charset="0"/>
              </a:rPr>
              <a:t>to </a:t>
            </a:r>
            <a:r>
              <a:rPr lang="en-US" altLang="en-US" sz="2200" i="1" dirty="0">
                <a:latin typeface="Calibri" panose="020F0502020204030204" pitchFamily="34" charset="0"/>
                <a:cs typeface="Calibri" panose="020F0502020204030204" pitchFamily="34" charset="0"/>
              </a:rPr>
              <a:t>B.</a:t>
            </a:r>
            <a:r>
              <a:rPr lang="en-US" altLang="en-US" sz="2200" dirty="0">
                <a:latin typeface="Calibri" panose="020F0502020204030204" pitchFamily="34" charset="0"/>
                <a:cs typeface="Calibri" panose="020F0502020204030204" pitchFamily="34" charset="0"/>
              </a:rPr>
              <a:t> </a:t>
            </a:r>
          </a:p>
          <a:p>
            <a:pPr>
              <a:tabLst>
                <a:tab pos="1947863" algn="l"/>
                <a:tab pos="2684463" algn="l"/>
                <a:tab pos="3594100" algn="l"/>
                <a:tab pos="4286250" algn="l"/>
              </a:tabLst>
              <a:defRPr/>
            </a:pPr>
            <a:r>
              <a:rPr lang="en-US" sz="2200" dirty="0">
                <a:latin typeface="Calibri" panose="020F0502020204030204" pitchFamily="34" charset="0"/>
                <a:cs typeface="Calibri" panose="020F0502020204030204" pitchFamily="34" charset="0"/>
              </a:rPr>
              <a:t>Suppose the current values of accounts </a:t>
            </a:r>
            <a:r>
              <a:rPr lang="en-US" sz="2200" i="1" dirty="0">
                <a:solidFill>
                  <a:schemeClr val="tx2">
                    <a:lumMod val="75000"/>
                  </a:schemeClr>
                </a:solidFill>
                <a:latin typeface="Calibri" panose="020F0502020204030204" pitchFamily="34" charset="0"/>
                <a:cs typeface="Calibri" panose="020F0502020204030204" pitchFamily="34" charset="0"/>
              </a:rPr>
              <a:t>A </a:t>
            </a:r>
            <a:r>
              <a:rPr lang="en-US" sz="2200" dirty="0">
                <a:solidFill>
                  <a:schemeClr val="tx2">
                    <a:lumMod val="75000"/>
                  </a:schemeClr>
                </a:solidFill>
                <a:latin typeface="Calibri" panose="020F0502020204030204" pitchFamily="34" charset="0"/>
                <a:cs typeface="Calibri" panose="020F0502020204030204" pitchFamily="34" charset="0"/>
              </a:rPr>
              <a:t>and </a:t>
            </a:r>
            <a:r>
              <a:rPr lang="en-US" sz="2200" i="1" dirty="0">
                <a:solidFill>
                  <a:schemeClr val="tx2">
                    <a:lumMod val="75000"/>
                  </a:schemeClr>
                </a:solidFill>
                <a:latin typeface="Calibri" panose="020F0502020204030204" pitchFamily="34" charset="0"/>
                <a:cs typeface="Calibri" panose="020F0502020204030204" pitchFamily="34" charset="0"/>
              </a:rPr>
              <a:t>B </a:t>
            </a:r>
            <a:r>
              <a:rPr lang="en-US" sz="2200" dirty="0">
                <a:solidFill>
                  <a:schemeClr val="tx2">
                    <a:lumMod val="75000"/>
                  </a:schemeClr>
                </a:solidFill>
                <a:latin typeface="Calibri" panose="020F0502020204030204" pitchFamily="34" charset="0"/>
                <a:cs typeface="Calibri" panose="020F0502020204030204" pitchFamily="34" charset="0"/>
              </a:rPr>
              <a:t>are $1000 and $2000</a:t>
            </a:r>
            <a:r>
              <a:rPr lang="en-US" sz="2200" dirty="0">
                <a:latin typeface="Calibri" panose="020F0502020204030204" pitchFamily="34" charset="0"/>
                <a:cs typeface="Calibri" panose="020F0502020204030204" pitchFamily="34" charset="0"/>
              </a:rPr>
              <a:t>.</a:t>
            </a:r>
            <a:endParaRPr lang="en-US" altLang="en-US" sz="2200" dirty="0">
              <a:latin typeface="Calibri" panose="020F0502020204030204" pitchFamily="34" charset="0"/>
              <a:cs typeface="Calibri" panose="020F0502020204030204" pitchFamily="34" charset="0"/>
            </a:endParaRPr>
          </a:p>
          <a:p>
            <a:pPr>
              <a:tabLst>
                <a:tab pos="1947863" algn="l"/>
                <a:tab pos="2684463" algn="l"/>
                <a:tab pos="3594100" algn="l"/>
                <a:tab pos="4286250" algn="l"/>
              </a:tabLst>
              <a:defRPr/>
            </a:pPr>
            <a:r>
              <a:rPr lang="en-US" altLang="en-US" sz="2200" dirty="0">
                <a:latin typeface="Calibri" panose="020F0502020204030204" pitchFamily="34" charset="0"/>
                <a:cs typeface="Calibri" panose="020F0502020204030204" pitchFamily="34" charset="0"/>
              </a:rPr>
              <a:t>A </a:t>
            </a:r>
            <a:r>
              <a:rPr lang="en-US" altLang="en-US" sz="2200" b="1" dirty="0">
                <a:solidFill>
                  <a:srgbClr val="000099"/>
                </a:solidFill>
                <a:latin typeface="Calibri" panose="020F0502020204030204" pitchFamily="34" charset="0"/>
                <a:cs typeface="Calibri" panose="020F0502020204030204" pitchFamily="34" charset="0"/>
              </a:rPr>
              <a:t>serial </a:t>
            </a:r>
            <a:r>
              <a:rPr lang="en-US" altLang="en-US" sz="2200" b="1" dirty="0">
                <a:latin typeface="Calibri" panose="020F0502020204030204" pitchFamily="34" charset="0"/>
                <a:cs typeface="Calibri" panose="020F0502020204030204" pitchFamily="34" charset="0"/>
              </a:rPr>
              <a:t>schedule </a:t>
            </a:r>
            <a:r>
              <a:rPr lang="en-US" altLang="en-US" sz="2200" dirty="0">
                <a:latin typeface="Calibri" panose="020F0502020204030204" pitchFamily="34" charset="0"/>
                <a:cs typeface="Calibri" panose="020F0502020204030204" pitchFamily="34" charset="0"/>
              </a:rPr>
              <a:t>in which </a:t>
            </a:r>
            <a:r>
              <a:rPr lang="en-US" altLang="en-US" sz="2200" i="1" dirty="0">
                <a:latin typeface="Calibri" panose="020F0502020204030204" pitchFamily="34" charset="0"/>
                <a:cs typeface="Calibri" panose="020F0502020204030204" pitchFamily="34" charset="0"/>
              </a:rPr>
              <a:t>T</a:t>
            </a:r>
            <a:r>
              <a:rPr lang="en-US" altLang="en-US" sz="2200" baseline="-25000" dirty="0">
                <a:latin typeface="Calibri" panose="020F0502020204030204" pitchFamily="34" charset="0"/>
                <a:cs typeface="Calibri" panose="020F0502020204030204" pitchFamily="34" charset="0"/>
              </a:rPr>
              <a:t>1</a:t>
            </a:r>
            <a:r>
              <a:rPr lang="en-US" altLang="en-US" sz="2200" dirty="0">
                <a:latin typeface="Calibri" panose="020F0502020204030204" pitchFamily="34" charset="0"/>
                <a:cs typeface="Calibri" panose="020F0502020204030204" pitchFamily="34" charset="0"/>
              </a:rPr>
              <a:t> is followed by </a:t>
            </a:r>
            <a:r>
              <a:rPr lang="en-US" altLang="en-US" sz="2200" i="1" dirty="0">
                <a:latin typeface="Calibri" panose="020F0502020204030204" pitchFamily="34" charset="0"/>
                <a:cs typeface="Calibri" panose="020F0502020204030204" pitchFamily="34" charset="0"/>
              </a:rPr>
              <a:t>T</a:t>
            </a:r>
            <a:r>
              <a:rPr lang="en-US" altLang="en-US" sz="2200" baseline="-25000" dirty="0">
                <a:latin typeface="Calibri" panose="020F0502020204030204" pitchFamily="34" charset="0"/>
                <a:cs typeface="Calibri" panose="020F0502020204030204" pitchFamily="34" charset="0"/>
              </a:rPr>
              <a:t>2</a:t>
            </a:r>
            <a:r>
              <a:rPr lang="en-US" altLang="en-US" sz="2200" dirty="0">
                <a:latin typeface="Calibri" panose="020F0502020204030204" pitchFamily="34" charset="0"/>
                <a:cs typeface="Calibri" panose="020F0502020204030204" pitchFamily="34" charset="0"/>
              </a:rPr>
              <a:t> :</a:t>
            </a:r>
          </a:p>
          <a:p>
            <a:pPr>
              <a:lnSpc>
                <a:spcPct val="80000"/>
              </a:lnSpc>
              <a:buNone/>
              <a:tabLst>
                <a:tab pos="1947863" algn="l"/>
                <a:tab pos="2684463" algn="l"/>
                <a:tab pos="3594100" algn="l"/>
                <a:tab pos="4286250" algn="l"/>
              </a:tabLst>
              <a:defRPr/>
            </a:pPr>
            <a:r>
              <a:rPr lang="en-US" altLang="en-US" sz="2200" dirty="0">
                <a:latin typeface="Calibri" panose="020F0502020204030204" pitchFamily="34" charset="0"/>
                <a:cs typeface="Calibri" panose="020F0502020204030204" pitchFamily="34" charset="0"/>
              </a:rPr>
              <a:t>		</a:t>
            </a:r>
          </a:p>
        </p:txBody>
      </p:sp>
      <p:pic>
        <p:nvPicPr>
          <p:cNvPr id="37892"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08583" y="2201864"/>
            <a:ext cx="3967162" cy="438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926465" y="2413794"/>
            <a:ext cx="4572000" cy="2554287"/>
          </a:xfrm>
          <a:prstGeom prst="rect">
            <a:avLst/>
          </a:prstGeom>
        </p:spPr>
        <p:txBody>
          <a:bodyPr>
            <a:spAutoFit/>
          </a:bodyPr>
          <a:lstStyle/>
          <a:p>
            <a:pPr>
              <a:defRPr/>
            </a:pPr>
            <a:r>
              <a:rPr kumimoji="1" lang="en-US" sz="2000" dirty="0">
                <a:latin typeface="Calibri" panose="020F0502020204030204" pitchFamily="34" charset="0"/>
                <a:cs typeface="Calibri" panose="020F0502020204030204" pitchFamily="34" charset="0"/>
              </a:rPr>
              <a:t>The final values of accounts A and B, after the execution in Schedule 1 takes place, are </a:t>
            </a:r>
            <a:r>
              <a:rPr kumimoji="1" lang="en-US" sz="2000" dirty="0">
                <a:solidFill>
                  <a:srgbClr val="C00000"/>
                </a:solidFill>
                <a:latin typeface="Calibri" panose="020F0502020204030204" pitchFamily="34" charset="0"/>
                <a:cs typeface="Calibri" panose="020F0502020204030204" pitchFamily="34" charset="0"/>
              </a:rPr>
              <a:t>$855 </a:t>
            </a:r>
            <a:r>
              <a:rPr kumimoji="1" lang="en-US" sz="2000" dirty="0">
                <a:latin typeface="Calibri" panose="020F0502020204030204" pitchFamily="34" charset="0"/>
                <a:cs typeface="Calibri" panose="020F0502020204030204" pitchFamily="34" charset="0"/>
              </a:rPr>
              <a:t>and</a:t>
            </a:r>
            <a:r>
              <a:rPr kumimoji="1" lang="en-US" sz="2000" dirty="0">
                <a:solidFill>
                  <a:srgbClr val="C00000"/>
                </a:solidFill>
                <a:latin typeface="Calibri" panose="020F0502020204030204" pitchFamily="34" charset="0"/>
                <a:cs typeface="Calibri" panose="020F0502020204030204" pitchFamily="34" charset="0"/>
              </a:rPr>
              <a:t> $2145</a:t>
            </a:r>
            <a:r>
              <a:rPr kumimoji="1" lang="en-US" sz="2000" dirty="0">
                <a:latin typeface="Calibri" panose="020F0502020204030204" pitchFamily="34" charset="0"/>
                <a:cs typeface="Calibri" panose="020F0502020204030204" pitchFamily="34" charset="0"/>
              </a:rPr>
              <a:t>, respectively. </a:t>
            </a:r>
          </a:p>
          <a:p>
            <a:pPr>
              <a:defRPr/>
            </a:pPr>
            <a:endParaRPr kumimoji="1" lang="en-US" sz="2000" dirty="0">
              <a:latin typeface="Calibri" panose="020F0502020204030204" pitchFamily="34" charset="0"/>
              <a:cs typeface="Calibri" panose="020F0502020204030204" pitchFamily="34" charset="0"/>
            </a:endParaRPr>
          </a:p>
          <a:p>
            <a:pPr>
              <a:defRPr/>
            </a:pPr>
            <a:r>
              <a:rPr kumimoji="1" lang="en-US" sz="2000" dirty="0">
                <a:latin typeface="Calibri" panose="020F0502020204030204" pitchFamily="34" charset="0"/>
                <a:cs typeface="Calibri" panose="020F0502020204030204" pitchFamily="34" charset="0"/>
              </a:rPr>
              <a:t>Thus, the total amount of money in accounts A and B—that is, the</a:t>
            </a:r>
            <a:r>
              <a:rPr kumimoji="1" lang="en-US" sz="2000" b="1" dirty="0">
                <a:latin typeface="Calibri" panose="020F0502020204030204" pitchFamily="34" charset="0"/>
                <a:cs typeface="Calibri" panose="020F0502020204030204" pitchFamily="34" charset="0"/>
              </a:rPr>
              <a:t> </a:t>
            </a:r>
            <a:r>
              <a:rPr kumimoji="1" lang="en-US" sz="2000" b="1" dirty="0">
                <a:solidFill>
                  <a:schemeClr val="tx2">
                    <a:lumMod val="75000"/>
                  </a:schemeClr>
                </a:solidFill>
                <a:latin typeface="Calibri" panose="020F0502020204030204" pitchFamily="34" charset="0"/>
                <a:cs typeface="Calibri" panose="020F0502020204030204" pitchFamily="34" charset="0"/>
              </a:rPr>
              <a:t>sum A + B —is preserved </a:t>
            </a:r>
            <a:r>
              <a:rPr kumimoji="1" lang="en-US" sz="2000" dirty="0">
                <a:latin typeface="Calibri" panose="020F0502020204030204" pitchFamily="34" charset="0"/>
                <a:cs typeface="Calibri" panose="020F0502020204030204" pitchFamily="34" charset="0"/>
              </a:rPr>
              <a:t>after the execution of both transactions.</a:t>
            </a:r>
          </a:p>
        </p:txBody>
      </p:sp>
      <p:sp>
        <p:nvSpPr>
          <p:cNvPr id="37894" name="Rectangle 2"/>
          <p:cNvSpPr>
            <a:spLocks noChangeArrowheads="1"/>
          </p:cNvSpPr>
          <p:nvPr/>
        </p:nvSpPr>
        <p:spPr bwMode="auto">
          <a:xfrm>
            <a:off x="1851025" y="5380038"/>
            <a:ext cx="4572000"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r>
              <a:rPr kumimoji="0" lang="en-US" altLang="en-US" b="1" dirty="0">
                <a:latin typeface="Calibri" panose="020F0502020204030204" pitchFamily="34" charset="0"/>
                <a:cs typeface="Calibri" panose="020F0502020204030204" pitchFamily="34" charset="0"/>
              </a:rPr>
              <a:t>At the end of </a:t>
            </a:r>
            <a:r>
              <a:rPr kumimoji="0" lang="en-US" altLang="en-US" b="1" dirty="0">
                <a:solidFill>
                  <a:srgbClr val="FF0000"/>
                </a:solidFill>
                <a:latin typeface="Calibri" panose="020F0502020204030204" pitchFamily="34" charset="0"/>
                <a:cs typeface="Calibri" panose="020F0502020204030204" pitchFamily="34" charset="0"/>
              </a:rPr>
              <a:t>T1</a:t>
            </a:r>
            <a:r>
              <a:rPr kumimoji="0" lang="en-US" altLang="en-US" b="1" dirty="0">
                <a:latin typeface="Calibri" panose="020F0502020204030204" pitchFamily="34" charset="0"/>
                <a:cs typeface="Calibri" panose="020F0502020204030204" pitchFamily="34" charset="0"/>
              </a:rPr>
              <a:t>  A=950  and B=2050</a:t>
            </a:r>
          </a:p>
          <a:p>
            <a:pPr>
              <a:spcBef>
                <a:spcPct val="0"/>
              </a:spcBef>
              <a:buClrTx/>
              <a:buSzTx/>
              <a:buFontTx/>
              <a:buNone/>
            </a:pPr>
            <a:r>
              <a:rPr kumimoji="0" lang="en-US" altLang="en-US" b="1" dirty="0">
                <a:latin typeface="Calibri" panose="020F0502020204030204" pitchFamily="34" charset="0"/>
                <a:cs typeface="Calibri" panose="020F0502020204030204" pitchFamily="34" charset="0"/>
              </a:rPr>
              <a:t>At the end of </a:t>
            </a:r>
            <a:r>
              <a:rPr kumimoji="0" lang="en-US" altLang="en-US" b="1" dirty="0">
                <a:solidFill>
                  <a:srgbClr val="FF0000"/>
                </a:solidFill>
                <a:latin typeface="Calibri" panose="020F0502020204030204" pitchFamily="34" charset="0"/>
                <a:cs typeface="Calibri" panose="020F0502020204030204" pitchFamily="34" charset="0"/>
              </a:rPr>
              <a:t>T2</a:t>
            </a:r>
            <a:r>
              <a:rPr kumimoji="0" lang="en-US" altLang="en-US" b="1" dirty="0">
                <a:latin typeface="Calibri" panose="020F0502020204030204" pitchFamily="34" charset="0"/>
                <a:cs typeface="Calibri" panose="020F0502020204030204" pitchFamily="34" charset="0"/>
              </a:rPr>
              <a:t>  A=855 and B=2145</a:t>
            </a:r>
          </a:p>
          <a:p>
            <a:pPr>
              <a:spcBef>
                <a:spcPct val="0"/>
              </a:spcBef>
              <a:buClrTx/>
              <a:buSzTx/>
              <a:buFontTx/>
              <a:buNone/>
            </a:pPr>
            <a:endParaRPr kumimoji="0" lang="en-US" altLang="en-US" b="1" dirty="0">
              <a:latin typeface="Calibri" panose="020F0502020204030204" pitchFamily="34" charset="0"/>
              <a:cs typeface="Calibri" panose="020F0502020204030204" pitchFamily="34" charset="0"/>
            </a:endParaRPr>
          </a:p>
          <a:p>
            <a:pPr>
              <a:spcBef>
                <a:spcPct val="0"/>
              </a:spcBef>
              <a:buClrTx/>
              <a:buSzTx/>
              <a:buFontTx/>
              <a:buNone/>
            </a:pPr>
            <a:r>
              <a:rPr kumimoji="0" lang="en-US" altLang="en-US" b="1" dirty="0">
                <a:latin typeface="Calibri" panose="020F0502020204030204" pitchFamily="34" charset="0"/>
                <a:cs typeface="Calibri" panose="020F0502020204030204" pitchFamily="34" charset="0"/>
              </a:rPr>
              <a:t>Total Amount in the system is 2145+855=3000</a:t>
            </a:r>
          </a:p>
          <a:p>
            <a:pPr>
              <a:spcBef>
                <a:spcPct val="0"/>
              </a:spcBef>
              <a:buClrTx/>
              <a:buSzTx/>
              <a:buFontTx/>
              <a:buNone/>
            </a:pPr>
            <a:r>
              <a:rPr kumimoji="0" lang="en-US" altLang="en-US" b="1" dirty="0">
                <a:latin typeface="Calibri" panose="020F0502020204030204" pitchFamily="34" charset="0"/>
                <a:cs typeface="Calibri" panose="020F0502020204030204" pitchFamily="34" charset="0"/>
              </a:rPr>
              <a:t>Database </a:t>
            </a:r>
            <a:r>
              <a:rPr kumimoji="0" lang="en-US" altLang="en-US" b="1" u="sng" dirty="0">
                <a:solidFill>
                  <a:srgbClr val="C00000"/>
                </a:solidFill>
                <a:latin typeface="Calibri" panose="020F0502020204030204" pitchFamily="34" charset="0"/>
                <a:cs typeface="Calibri" panose="020F0502020204030204" pitchFamily="34" charset="0"/>
              </a:rPr>
              <a:t>consistency maintained.</a:t>
            </a:r>
          </a:p>
        </p:txBody>
      </p:sp>
    </p:spTree>
    <p:extLst>
      <p:ext uri="{BB962C8B-B14F-4D97-AF65-F5344CB8AC3E}">
        <p14:creationId xmlns:p14="http://schemas.microsoft.com/office/powerpoint/2010/main" val="5791305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162" name="Rectangle 2"/>
          <p:cNvSpPr>
            <a:spLocks noGrp="1" noChangeArrowheads="1"/>
          </p:cNvSpPr>
          <p:nvPr>
            <p:ph type="title"/>
          </p:nvPr>
        </p:nvSpPr>
        <p:spPr>
          <a:xfrm>
            <a:off x="2292350" y="-12700"/>
            <a:ext cx="8077200" cy="609600"/>
          </a:xfrm>
        </p:spPr>
        <p:txBody>
          <a:bodyPr/>
          <a:lstStyle/>
          <a:p>
            <a:pPr>
              <a:defRPr/>
            </a:pPr>
            <a:r>
              <a:rPr lang="en-US" dirty="0">
                <a:ea typeface="+mj-ea"/>
              </a:rPr>
              <a:t>Schedule 2 </a:t>
            </a:r>
            <a:r>
              <a:rPr lang="en-US" sz="2400" dirty="0"/>
              <a:t>(Serial)</a:t>
            </a:r>
            <a:endParaRPr lang="en-US" dirty="0">
              <a:ea typeface="+mj-ea"/>
            </a:endParaRPr>
          </a:p>
        </p:txBody>
      </p:sp>
      <p:sp>
        <p:nvSpPr>
          <p:cNvPr id="25603" name="Text Box 5"/>
          <p:cNvSpPr txBox="1">
            <a:spLocks noChangeArrowheads="1"/>
          </p:cNvSpPr>
          <p:nvPr/>
        </p:nvSpPr>
        <p:spPr bwMode="auto">
          <a:xfrm>
            <a:off x="2265363" y="577851"/>
            <a:ext cx="78803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Helvetica" pitchFamily="34" charset="0"/>
                <a:ea typeface="ＭＳ Ｐゴシック" pitchFamily="34" charset="-128"/>
              </a:defRPr>
            </a:lvl1pPr>
            <a:lvl2pPr marL="742950" indent="-285750">
              <a:defRPr sz="1600">
                <a:solidFill>
                  <a:schemeClr val="tx1"/>
                </a:solidFill>
                <a:latin typeface="Helvetica" pitchFamily="34" charset="0"/>
                <a:ea typeface="ＭＳ Ｐゴシック" pitchFamily="34" charset="-128"/>
              </a:defRPr>
            </a:lvl2pPr>
            <a:lvl3pPr marL="1143000" indent="-228600">
              <a:defRPr sz="1600">
                <a:solidFill>
                  <a:schemeClr val="tx1"/>
                </a:solidFill>
                <a:latin typeface="Helvetica" pitchFamily="34" charset="0"/>
                <a:ea typeface="ＭＳ Ｐゴシック" pitchFamily="34" charset="-128"/>
              </a:defRPr>
            </a:lvl3pPr>
            <a:lvl4pPr marL="1600200" indent="-228600">
              <a:defRPr sz="1600">
                <a:solidFill>
                  <a:schemeClr val="tx1"/>
                </a:solidFill>
                <a:latin typeface="Helvetica" pitchFamily="34" charset="0"/>
                <a:ea typeface="ＭＳ Ｐゴシック" pitchFamily="34" charset="-128"/>
              </a:defRPr>
            </a:lvl4pPr>
            <a:lvl5pPr marL="2057400" indent="-228600">
              <a:defRPr sz="1600">
                <a:solidFill>
                  <a:schemeClr val="tx1"/>
                </a:solidFill>
                <a:latin typeface="Helvetica" pitchFamily="34" charset="0"/>
                <a:ea typeface="ＭＳ Ｐゴシック" pitchFamily="34" charset="-128"/>
              </a:defRPr>
            </a:lvl5pPr>
            <a:lvl6pPr marL="25146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pPr>
              <a:spcBef>
                <a:spcPct val="50000"/>
              </a:spcBef>
              <a:buFontTx/>
              <a:buChar char="•"/>
              <a:defRPr/>
            </a:pPr>
            <a:r>
              <a:rPr lang="en-US" sz="2000" dirty="0"/>
              <a:t> A </a:t>
            </a:r>
            <a:r>
              <a:rPr lang="en-US" sz="2000" dirty="0">
                <a:solidFill>
                  <a:schemeClr val="tx2">
                    <a:lumMod val="60000"/>
                    <a:lumOff val="40000"/>
                  </a:schemeClr>
                </a:solidFill>
              </a:rPr>
              <a:t>serial schedule </a:t>
            </a:r>
            <a:r>
              <a:rPr lang="en-US" sz="2000" dirty="0"/>
              <a:t>where </a:t>
            </a:r>
            <a:r>
              <a:rPr lang="en-US" sz="2000" i="1" dirty="0"/>
              <a:t>T</a:t>
            </a:r>
            <a:r>
              <a:rPr lang="en-US" sz="2000" i="1" baseline="-25000" dirty="0"/>
              <a:t>2</a:t>
            </a:r>
            <a:r>
              <a:rPr lang="en-US" sz="2000" dirty="0"/>
              <a:t> is followed by </a:t>
            </a:r>
            <a:r>
              <a:rPr kumimoji="1" lang="en-US" sz="2000" i="1" dirty="0"/>
              <a:t>T</a:t>
            </a:r>
            <a:r>
              <a:rPr kumimoji="1" lang="en-US" sz="2000" baseline="-25000" dirty="0"/>
              <a:t>1</a:t>
            </a:r>
          </a:p>
        </p:txBody>
      </p:sp>
      <p:pic>
        <p:nvPicPr>
          <p:cNvPr id="39940"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13488" y="1485900"/>
            <a:ext cx="4354512" cy="476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1633538" y="1485901"/>
            <a:ext cx="4572000" cy="3000375"/>
          </a:xfrm>
          <a:prstGeom prst="rect">
            <a:avLst/>
          </a:prstGeom>
        </p:spPr>
        <p:txBody>
          <a:bodyPr>
            <a:spAutoFit/>
          </a:bodyPr>
          <a:lstStyle/>
          <a:p>
            <a:pPr>
              <a:defRPr/>
            </a:pPr>
            <a:r>
              <a:rPr kumimoji="1" lang="en-US" sz="2100" dirty="0">
                <a:latin typeface="Calibri" panose="020F0502020204030204" pitchFamily="34" charset="0"/>
                <a:cs typeface="Calibri" panose="020F0502020204030204" pitchFamily="34" charset="0"/>
              </a:rPr>
              <a:t>Similarly, if the transactions are executed one at a time in the order T2 followed by T1, then the corresponding execution sequence is in schedule 2 </a:t>
            </a:r>
          </a:p>
          <a:p>
            <a:pPr>
              <a:defRPr/>
            </a:pPr>
            <a:endParaRPr kumimoji="1" lang="en-US" sz="2100" dirty="0">
              <a:latin typeface="Calibri" panose="020F0502020204030204" pitchFamily="34" charset="0"/>
              <a:cs typeface="Calibri" panose="020F0502020204030204" pitchFamily="34" charset="0"/>
            </a:endParaRPr>
          </a:p>
          <a:p>
            <a:pPr>
              <a:defRPr/>
            </a:pPr>
            <a:r>
              <a:rPr kumimoji="1" lang="en-US" sz="2100" dirty="0">
                <a:latin typeface="Calibri" panose="020F0502020204030204" pitchFamily="34" charset="0"/>
                <a:cs typeface="Calibri" panose="020F0502020204030204" pitchFamily="34" charset="0"/>
              </a:rPr>
              <a:t>Again, as expected, the </a:t>
            </a:r>
            <a:r>
              <a:rPr kumimoji="1" lang="en-US" sz="2100" b="1" dirty="0">
                <a:solidFill>
                  <a:schemeClr val="tx2">
                    <a:lumMod val="75000"/>
                  </a:schemeClr>
                </a:solidFill>
                <a:latin typeface="Calibri" panose="020F0502020204030204" pitchFamily="34" charset="0"/>
                <a:cs typeface="Calibri" panose="020F0502020204030204" pitchFamily="34" charset="0"/>
              </a:rPr>
              <a:t>sum A + B is preserved</a:t>
            </a:r>
            <a:r>
              <a:rPr kumimoji="1" lang="en-US" sz="2100" dirty="0">
                <a:latin typeface="Calibri" panose="020F0502020204030204" pitchFamily="34" charset="0"/>
                <a:cs typeface="Calibri" panose="020F0502020204030204" pitchFamily="34" charset="0"/>
              </a:rPr>
              <a:t>, and the final values of accounts </a:t>
            </a:r>
            <a:r>
              <a:rPr kumimoji="1" lang="en-US" sz="2100" dirty="0">
                <a:solidFill>
                  <a:schemeClr val="tx2"/>
                </a:solidFill>
                <a:latin typeface="Calibri" panose="020F0502020204030204" pitchFamily="34" charset="0"/>
                <a:cs typeface="Calibri" panose="020F0502020204030204" pitchFamily="34" charset="0"/>
              </a:rPr>
              <a:t>A</a:t>
            </a:r>
            <a:r>
              <a:rPr kumimoji="1" lang="en-US" sz="2100" dirty="0">
                <a:latin typeface="Calibri" panose="020F0502020204030204" pitchFamily="34" charset="0"/>
                <a:cs typeface="Calibri" panose="020F0502020204030204" pitchFamily="34" charset="0"/>
              </a:rPr>
              <a:t> and </a:t>
            </a:r>
            <a:r>
              <a:rPr kumimoji="1" lang="en-US" sz="2100" dirty="0">
                <a:solidFill>
                  <a:schemeClr val="tx2"/>
                </a:solidFill>
                <a:latin typeface="Calibri" panose="020F0502020204030204" pitchFamily="34" charset="0"/>
                <a:cs typeface="Calibri" panose="020F0502020204030204" pitchFamily="34" charset="0"/>
              </a:rPr>
              <a:t>B</a:t>
            </a:r>
            <a:r>
              <a:rPr kumimoji="1" lang="en-US" sz="2100" dirty="0">
                <a:latin typeface="Calibri" panose="020F0502020204030204" pitchFamily="34" charset="0"/>
                <a:cs typeface="Calibri" panose="020F0502020204030204" pitchFamily="34" charset="0"/>
              </a:rPr>
              <a:t> are </a:t>
            </a:r>
            <a:r>
              <a:rPr kumimoji="1" lang="en-US" sz="2100" dirty="0">
                <a:solidFill>
                  <a:schemeClr val="tx2"/>
                </a:solidFill>
                <a:latin typeface="Calibri" panose="020F0502020204030204" pitchFamily="34" charset="0"/>
                <a:cs typeface="Calibri" panose="020F0502020204030204" pitchFamily="34" charset="0"/>
              </a:rPr>
              <a:t>$850</a:t>
            </a:r>
            <a:r>
              <a:rPr kumimoji="1" lang="en-US" sz="2100" dirty="0">
                <a:latin typeface="Calibri" panose="020F0502020204030204" pitchFamily="34" charset="0"/>
                <a:cs typeface="Calibri" panose="020F0502020204030204" pitchFamily="34" charset="0"/>
              </a:rPr>
              <a:t> and </a:t>
            </a:r>
            <a:r>
              <a:rPr kumimoji="1" lang="en-US" sz="2100" dirty="0">
                <a:solidFill>
                  <a:schemeClr val="tx2"/>
                </a:solidFill>
                <a:latin typeface="Calibri" panose="020F0502020204030204" pitchFamily="34" charset="0"/>
                <a:cs typeface="Calibri" panose="020F0502020204030204" pitchFamily="34" charset="0"/>
              </a:rPr>
              <a:t>$2150</a:t>
            </a:r>
            <a:r>
              <a:rPr kumimoji="1" lang="en-US" sz="2100" dirty="0">
                <a:latin typeface="Calibri" panose="020F0502020204030204" pitchFamily="34" charset="0"/>
                <a:cs typeface="Calibri" panose="020F0502020204030204" pitchFamily="34" charset="0"/>
              </a:rPr>
              <a:t>, respectively.</a:t>
            </a:r>
          </a:p>
        </p:txBody>
      </p:sp>
      <p:sp>
        <p:nvSpPr>
          <p:cNvPr id="39942" name="Rectangle 2"/>
          <p:cNvSpPr>
            <a:spLocks noChangeArrowheads="1"/>
          </p:cNvSpPr>
          <p:nvPr/>
        </p:nvSpPr>
        <p:spPr bwMode="auto">
          <a:xfrm>
            <a:off x="2505076" y="981075"/>
            <a:ext cx="51165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r>
              <a:rPr kumimoji="0" lang="en-US" altLang="en-US" sz="2000" b="1">
                <a:latin typeface="Times New Roman" panose="02020603050405020304" pitchFamily="18" charset="0"/>
              </a:rPr>
              <a:t>Assume current value of A=1000 and B=2000</a:t>
            </a:r>
          </a:p>
        </p:txBody>
      </p:sp>
      <p:sp>
        <p:nvSpPr>
          <p:cNvPr id="25607" name="Rectangle 3"/>
          <p:cNvSpPr>
            <a:spLocks noChangeArrowheads="1"/>
          </p:cNvSpPr>
          <p:nvPr/>
        </p:nvSpPr>
        <p:spPr bwMode="auto">
          <a:xfrm>
            <a:off x="1633538" y="5143500"/>
            <a:ext cx="4572000"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charset="2"/>
              <a:buChar char="n"/>
              <a:defRPr kumimoji="1">
                <a:solidFill>
                  <a:schemeClr val="tx1"/>
                </a:solidFill>
                <a:latin typeface="Helvetica" pitchFamily="34" charset="0"/>
                <a:ea typeface="ＭＳ Ｐゴシック"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itchFamily="34" charset="0"/>
                <a:ea typeface="ＭＳ Ｐゴシック" pitchFamily="34" charset="-128"/>
              </a:defRPr>
            </a:lvl2pPr>
            <a:lvl3pPr marL="1143000" indent="-228600">
              <a:spcBef>
                <a:spcPct val="35000"/>
              </a:spcBef>
              <a:buClr>
                <a:srgbClr val="33CC33"/>
              </a:buClr>
              <a:buSzPct val="75000"/>
              <a:buFont typeface="Webdings" pitchFamily="18" charset="2"/>
              <a:buChar char="4"/>
              <a:defRPr kumimoji="1">
                <a:solidFill>
                  <a:schemeClr val="tx1"/>
                </a:solidFill>
                <a:latin typeface="Helvetica" pitchFamily="34" charset="0"/>
                <a:ea typeface="ＭＳ Ｐゴシック" pitchFamily="34" charset="-128"/>
              </a:defRPr>
            </a:lvl3pPr>
            <a:lvl4pPr marL="1600200" indent="-228600">
              <a:spcBef>
                <a:spcPct val="35000"/>
              </a:spcBef>
              <a:buClr>
                <a:schemeClr val="hlink"/>
              </a:buClr>
              <a:buFont typeface="Times New Roman" pitchFamily="18" charset="0"/>
              <a:buChar char="–"/>
              <a:defRPr kumimoji="1">
                <a:solidFill>
                  <a:schemeClr val="tx1"/>
                </a:solidFill>
                <a:latin typeface="Helvetica" pitchFamily="34" charset="0"/>
                <a:ea typeface="ＭＳ Ｐゴシック" pitchFamily="34" charset="-128"/>
              </a:defRPr>
            </a:lvl4pPr>
            <a:lvl5pPr marL="2057400" indent="-228600">
              <a:spcBef>
                <a:spcPct val="35000"/>
              </a:spcBef>
              <a:buClr>
                <a:schemeClr val="tx2"/>
              </a:buClr>
              <a:buSzPct val="75000"/>
              <a:buChar char="»"/>
              <a:defRPr kumimoji="1">
                <a:solidFill>
                  <a:schemeClr val="tx1"/>
                </a:solidFill>
                <a:latin typeface="Helvetica" pitchFamily="34" charset="0"/>
                <a:ea typeface="ＭＳ Ｐゴシック"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itchFamily="34" charset="0"/>
                <a:ea typeface="ＭＳ Ｐゴシック"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itchFamily="34" charset="0"/>
                <a:ea typeface="ＭＳ Ｐゴシック"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itchFamily="34" charset="0"/>
                <a:ea typeface="ＭＳ Ｐゴシック"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itchFamily="34" charset="0"/>
                <a:ea typeface="ＭＳ Ｐゴシック" pitchFamily="34" charset="-128"/>
              </a:defRPr>
            </a:lvl9pPr>
          </a:lstStyle>
          <a:p>
            <a:pPr>
              <a:spcBef>
                <a:spcPct val="0"/>
              </a:spcBef>
              <a:buClrTx/>
              <a:buSzTx/>
              <a:buFontTx/>
              <a:buNone/>
              <a:defRPr/>
            </a:pPr>
            <a:r>
              <a:rPr kumimoji="0" lang="en-US" altLang="en-US" b="1" dirty="0">
                <a:latin typeface="Calibri" panose="020F0502020204030204" pitchFamily="34" charset="0"/>
                <a:cs typeface="Calibri" panose="020F0502020204030204" pitchFamily="34" charset="0"/>
              </a:rPr>
              <a:t>At the end of </a:t>
            </a:r>
            <a:r>
              <a:rPr kumimoji="0" lang="en-US" altLang="en-US" b="1" dirty="0">
                <a:solidFill>
                  <a:schemeClr val="accent3">
                    <a:lumMod val="25000"/>
                  </a:schemeClr>
                </a:solidFill>
                <a:latin typeface="Calibri" panose="020F0502020204030204" pitchFamily="34" charset="0"/>
                <a:cs typeface="Calibri" panose="020F0502020204030204" pitchFamily="34" charset="0"/>
              </a:rPr>
              <a:t>T2</a:t>
            </a:r>
            <a:r>
              <a:rPr kumimoji="0" lang="en-US" altLang="en-US" b="1" dirty="0">
                <a:latin typeface="Calibri" panose="020F0502020204030204" pitchFamily="34" charset="0"/>
                <a:cs typeface="Calibri" panose="020F0502020204030204" pitchFamily="34" charset="0"/>
              </a:rPr>
              <a:t>  </a:t>
            </a:r>
            <a:r>
              <a:rPr kumimoji="0" lang="en-US" altLang="en-US" b="1" dirty="0">
                <a:solidFill>
                  <a:schemeClr val="tx2"/>
                </a:solidFill>
                <a:latin typeface="Calibri" panose="020F0502020204030204" pitchFamily="34" charset="0"/>
                <a:cs typeface="Calibri" panose="020F0502020204030204" pitchFamily="34" charset="0"/>
              </a:rPr>
              <a:t>A</a:t>
            </a:r>
            <a:r>
              <a:rPr kumimoji="0" lang="en-US" altLang="en-US" b="1" dirty="0">
                <a:latin typeface="Calibri" panose="020F0502020204030204" pitchFamily="34" charset="0"/>
                <a:cs typeface="Calibri" panose="020F0502020204030204" pitchFamily="34" charset="0"/>
              </a:rPr>
              <a:t>=</a:t>
            </a:r>
            <a:r>
              <a:rPr kumimoji="0" lang="en-US" altLang="en-US" b="1" dirty="0">
                <a:solidFill>
                  <a:schemeClr val="tx2"/>
                </a:solidFill>
                <a:latin typeface="Calibri" panose="020F0502020204030204" pitchFamily="34" charset="0"/>
                <a:cs typeface="Calibri" panose="020F0502020204030204" pitchFamily="34" charset="0"/>
              </a:rPr>
              <a:t>900</a:t>
            </a:r>
            <a:r>
              <a:rPr kumimoji="0" lang="en-US" altLang="en-US" b="1" dirty="0">
                <a:latin typeface="Calibri" panose="020F0502020204030204" pitchFamily="34" charset="0"/>
                <a:cs typeface="Calibri" panose="020F0502020204030204" pitchFamily="34" charset="0"/>
              </a:rPr>
              <a:t> and </a:t>
            </a:r>
            <a:r>
              <a:rPr kumimoji="0" lang="en-US" altLang="en-US" b="1" dirty="0">
                <a:solidFill>
                  <a:schemeClr val="tx2"/>
                </a:solidFill>
                <a:latin typeface="Calibri" panose="020F0502020204030204" pitchFamily="34" charset="0"/>
                <a:cs typeface="Calibri" panose="020F0502020204030204" pitchFamily="34" charset="0"/>
              </a:rPr>
              <a:t>B</a:t>
            </a:r>
            <a:r>
              <a:rPr kumimoji="0" lang="en-US" altLang="en-US" b="1" dirty="0">
                <a:latin typeface="Calibri" panose="020F0502020204030204" pitchFamily="34" charset="0"/>
                <a:cs typeface="Calibri" panose="020F0502020204030204" pitchFamily="34" charset="0"/>
              </a:rPr>
              <a:t>=</a:t>
            </a:r>
            <a:r>
              <a:rPr kumimoji="0" lang="en-US" altLang="en-US" b="1" dirty="0">
                <a:solidFill>
                  <a:schemeClr val="tx2"/>
                </a:solidFill>
                <a:latin typeface="Calibri" panose="020F0502020204030204" pitchFamily="34" charset="0"/>
                <a:cs typeface="Calibri" panose="020F0502020204030204" pitchFamily="34" charset="0"/>
              </a:rPr>
              <a:t>2100</a:t>
            </a:r>
          </a:p>
          <a:p>
            <a:pPr>
              <a:spcBef>
                <a:spcPct val="0"/>
              </a:spcBef>
              <a:buClrTx/>
              <a:buSzTx/>
              <a:buFontTx/>
              <a:buNone/>
              <a:defRPr/>
            </a:pPr>
            <a:r>
              <a:rPr kumimoji="0" lang="en-US" altLang="en-US" b="1" dirty="0">
                <a:latin typeface="Calibri" panose="020F0502020204030204" pitchFamily="34" charset="0"/>
                <a:cs typeface="Calibri" panose="020F0502020204030204" pitchFamily="34" charset="0"/>
              </a:rPr>
              <a:t>At the end of </a:t>
            </a:r>
            <a:r>
              <a:rPr kumimoji="0" lang="en-US" altLang="en-US" b="1" dirty="0">
                <a:solidFill>
                  <a:schemeClr val="accent3">
                    <a:lumMod val="25000"/>
                  </a:schemeClr>
                </a:solidFill>
                <a:latin typeface="Calibri" panose="020F0502020204030204" pitchFamily="34" charset="0"/>
                <a:cs typeface="Calibri" panose="020F0502020204030204" pitchFamily="34" charset="0"/>
              </a:rPr>
              <a:t>T1 </a:t>
            </a:r>
            <a:r>
              <a:rPr kumimoji="0" lang="en-US" altLang="en-US" b="1" dirty="0">
                <a:latin typeface="Calibri" panose="020F0502020204030204" pitchFamily="34" charset="0"/>
                <a:cs typeface="Calibri" panose="020F0502020204030204" pitchFamily="34" charset="0"/>
              </a:rPr>
              <a:t> </a:t>
            </a:r>
            <a:r>
              <a:rPr kumimoji="0" lang="en-US" altLang="en-US" b="1" dirty="0">
                <a:solidFill>
                  <a:srgbClr val="C00000"/>
                </a:solidFill>
                <a:latin typeface="Calibri" panose="020F0502020204030204" pitchFamily="34" charset="0"/>
                <a:cs typeface="Calibri" panose="020F0502020204030204" pitchFamily="34" charset="0"/>
              </a:rPr>
              <a:t>A</a:t>
            </a:r>
            <a:r>
              <a:rPr kumimoji="0" lang="en-US" altLang="en-US" b="1" dirty="0">
                <a:latin typeface="Calibri" panose="020F0502020204030204" pitchFamily="34" charset="0"/>
                <a:cs typeface="Calibri" panose="020F0502020204030204" pitchFamily="34" charset="0"/>
              </a:rPr>
              <a:t>=</a:t>
            </a:r>
            <a:r>
              <a:rPr kumimoji="0" lang="en-US" altLang="en-US" b="1" dirty="0">
                <a:solidFill>
                  <a:srgbClr val="C00000"/>
                </a:solidFill>
                <a:latin typeface="Calibri" panose="020F0502020204030204" pitchFamily="34" charset="0"/>
                <a:cs typeface="Calibri" panose="020F0502020204030204" pitchFamily="34" charset="0"/>
              </a:rPr>
              <a:t>850</a:t>
            </a:r>
            <a:r>
              <a:rPr kumimoji="0" lang="en-US" altLang="en-US" b="1" dirty="0">
                <a:latin typeface="Calibri" panose="020F0502020204030204" pitchFamily="34" charset="0"/>
                <a:cs typeface="Calibri" panose="020F0502020204030204" pitchFamily="34" charset="0"/>
              </a:rPr>
              <a:t>  and </a:t>
            </a:r>
            <a:r>
              <a:rPr kumimoji="0" lang="en-US" altLang="en-US" b="1" dirty="0">
                <a:solidFill>
                  <a:srgbClr val="C00000"/>
                </a:solidFill>
                <a:latin typeface="Calibri" panose="020F0502020204030204" pitchFamily="34" charset="0"/>
                <a:cs typeface="Calibri" panose="020F0502020204030204" pitchFamily="34" charset="0"/>
              </a:rPr>
              <a:t>B</a:t>
            </a:r>
            <a:r>
              <a:rPr kumimoji="0" lang="en-US" altLang="en-US" b="1" dirty="0">
                <a:latin typeface="Calibri" panose="020F0502020204030204" pitchFamily="34" charset="0"/>
                <a:cs typeface="Calibri" panose="020F0502020204030204" pitchFamily="34" charset="0"/>
              </a:rPr>
              <a:t>=</a:t>
            </a:r>
            <a:r>
              <a:rPr kumimoji="0" lang="en-US" altLang="en-US" b="1" dirty="0">
                <a:solidFill>
                  <a:srgbClr val="C00000"/>
                </a:solidFill>
                <a:latin typeface="Calibri" panose="020F0502020204030204" pitchFamily="34" charset="0"/>
                <a:cs typeface="Calibri" panose="020F0502020204030204" pitchFamily="34" charset="0"/>
              </a:rPr>
              <a:t>2150</a:t>
            </a:r>
          </a:p>
          <a:p>
            <a:pPr>
              <a:spcBef>
                <a:spcPct val="0"/>
              </a:spcBef>
              <a:buClrTx/>
              <a:buSzTx/>
              <a:buFontTx/>
              <a:buNone/>
              <a:defRPr/>
            </a:pPr>
            <a:endParaRPr kumimoji="0" lang="en-US" altLang="en-US" b="1" dirty="0">
              <a:latin typeface="Calibri" panose="020F0502020204030204" pitchFamily="34" charset="0"/>
              <a:cs typeface="Calibri" panose="020F0502020204030204" pitchFamily="34" charset="0"/>
            </a:endParaRPr>
          </a:p>
          <a:p>
            <a:pPr>
              <a:spcBef>
                <a:spcPct val="0"/>
              </a:spcBef>
              <a:buClrTx/>
              <a:buSzTx/>
              <a:buFontTx/>
              <a:buNone/>
              <a:defRPr/>
            </a:pPr>
            <a:r>
              <a:rPr kumimoji="0" lang="en-US" altLang="en-US" b="1" dirty="0">
                <a:latin typeface="Calibri" panose="020F0502020204030204" pitchFamily="34" charset="0"/>
                <a:cs typeface="Calibri" panose="020F0502020204030204" pitchFamily="34" charset="0"/>
              </a:rPr>
              <a:t>Total Amount in the system is 2150+850=3000</a:t>
            </a:r>
          </a:p>
          <a:p>
            <a:pPr>
              <a:spcBef>
                <a:spcPct val="0"/>
              </a:spcBef>
              <a:buClrTx/>
              <a:buSzTx/>
              <a:buFontTx/>
              <a:buNone/>
              <a:defRPr/>
            </a:pPr>
            <a:r>
              <a:rPr kumimoji="0" lang="en-US" altLang="en-US" b="1" dirty="0">
                <a:latin typeface="Calibri" panose="020F0502020204030204" pitchFamily="34" charset="0"/>
                <a:cs typeface="Calibri" panose="020F0502020204030204" pitchFamily="34" charset="0"/>
              </a:rPr>
              <a:t>Database </a:t>
            </a:r>
            <a:r>
              <a:rPr kumimoji="0" lang="en-US" altLang="en-US" b="1" u="sng" dirty="0">
                <a:solidFill>
                  <a:srgbClr val="C00000"/>
                </a:solidFill>
                <a:latin typeface="Calibri" panose="020F0502020204030204" pitchFamily="34" charset="0"/>
                <a:cs typeface="Calibri" panose="020F0502020204030204" pitchFamily="34" charset="0"/>
              </a:rPr>
              <a:t>consistency maintained</a:t>
            </a:r>
            <a:r>
              <a:rPr kumimoji="0" lang="en-US" altLang="en-US" b="1" dirty="0">
                <a:latin typeface="Calibri" panose="020F0502020204030204" pitchFamily="34" charset="0"/>
                <a:cs typeface="Calibri" panose="020F0502020204030204" pitchFamily="34" charset="0"/>
              </a:rPr>
              <a:t>.</a:t>
            </a:r>
          </a:p>
          <a:p>
            <a:pPr>
              <a:spcBef>
                <a:spcPct val="0"/>
              </a:spcBef>
              <a:buClrTx/>
              <a:buSzTx/>
              <a:buFontTx/>
              <a:buNone/>
              <a:defRPr/>
            </a:pPr>
            <a:endParaRPr kumimoji="0" lang="en-US" altLang="en-US" b="1" dirty="0">
              <a:solidFill>
                <a:srgbClr val="C000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988196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194" name="Rectangle 2"/>
          <p:cNvSpPr>
            <a:spLocks noGrp="1" noChangeArrowheads="1"/>
          </p:cNvSpPr>
          <p:nvPr>
            <p:ph type="title"/>
          </p:nvPr>
        </p:nvSpPr>
        <p:spPr/>
        <p:txBody>
          <a:bodyPr/>
          <a:lstStyle/>
          <a:p>
            <a:pPr>
              <a:defRPr/>
            </a:pPr>
            <a:r>
              <a:rPr lang="en-US" dirty="0">
                <a:ea typeface="+mj-ea"/>
              </a:rPr>
              <a:t>Schedule 3 </a:t>
            </a:r>
            <a:r>
              <a:rPr lang="en-US" sz="2400" dirty="0">
                <a:ea typeface="+mj-ea"/>
              </a:rPr>
              <a:t>(Concurrent)</a:t>
            </a:r>
            <a:endParaRPr lang="en-US" dirty="0">
              <a:ea typeface="+mj-ea"/>
            </a:endParaRPr>
          </a:p>
        </p:txBody>
      </p:sp>
      <p:sp>
        <p:nvSpPr>
          <p:cNvPr id="26627" name="Rectangle 4"/>
          <p:cNvSpPr>
            <a:spLocks noGrp="1" noChangeArrowheads="1"/>
          </p:cNvSpPr>
          <p:nvPr>
            <p:ph type="body" idx="1"/>
          </p:nvPr>
        </p:nvSpPr>
        <p:spPr>
          <a:xfrm>
            <a:off x="2192338" y="741363"/>
            <a:ext cx="7397750" cy="1054100"/>
          </a:xfrm>
        </p:spPr>
        <p:txBody>
          <a:bodyPr/>
          <a:lstStyle/>
          <a:p>
            <a:pPr>
              <a:tabLst>
                <a:tab pos="1947863" algn="l"/>
                <a:tab pos="2684463" algn="l"/>
                <a:tab pos="3594100" algn="l"/>
                <a:tab pos="4286250" algn="l"/>
              </a:tabLst>
              <a:defRPr/>
            </a:pPr>
            <a:r>
              <a:rPr lang="en-US" sz="2100" dirty="0">
                <a:latin typeface="Calibri" panose="020F0502020204030204" pitchFamily="34" charset="0"/>
                <a:cs typeface="Calibri" panose="020F0502020204030204" pitchFamily="34" charset="0"/>
              </a:rPr>
              <a:t>Let </a:t>
            </a:r>
            <a:r>
              <a:rPr lang="en-US" sz="2100" i="1" dirty="0">
                <a:latin typeface="Calibri" panose="020F0502020204030204" pitchFamily="34" charset="0"/>
                <a:cs typeface="Calibri" panose="020F0502020204030204" pitchFamily="34" charset="0"/>
              </a:rPr>
              <a:t>T</a:t>
            </a:r>
            <a:r>
              <a:rPr lang="en-US" sz="2100" baseline="-25000" dirty="0">
                <a:latin typeface="Calibri" panose="020F0502020204030204" pitchFamily="34" charset="0"/>
                <a:cs typeface="Calibri" panose="020F0502020204030204" pitchFamily="34" charset="0"/>
              </a:rPr>
              <a:t>1</a:t>
            </a:r>
            <a:r>
              <a:rPr lang="en-US" sz="2100" dirty="0">
                <a:latin typeface="Calibri" panose="020F0502020204030204" pitchFamily="34" charset="0"/>
                <a:cs typeface="Calibri" panose="020F0502020204030204" pitchFamily="34" charset="0"/>
              </a:rPr>
              <a:t> and </a:t>
            </a:r>
            <a:r>
              <a:rPr lang="en-US" sz="2100" i="1" dirty="0">
                <a:latin typeface="Calibri" panose="020F0502020204030204" pitchFamily="34" charset="0"/>
                <a:cs typeface="Calibri" panose="020F0502020204030204" pitchFamily="34" charset="0"/>
              </a:rPr>
              <a:t>T</a:t>
            </a:r>
            <a:r>
              <a:rPr lang="en-US" sz="2100" baseline="-25000" dirty="0">
                <a:latin typeface="Calibri" panose="020F0502020204030204" pitchFamily="34" charset="0"/>
                <a:cs typeface="Calibri" panose="020F0502020204030204" pitchFamily="34" charset="0"/>
              </a:rPr>
              <a:t>2</a:t>
            </a:r>
            <a:r>
              <a:rPr lang="en-US" sz="2100" dirty="0">
                <a:latin typeface="Calibri" panose="020F0502020204030204" pitchFamily="34" charset="0"/>
                <a:cs typeface="Calibri" panose="020F0502020204030204" pitchFamily="34" charset="0"/>
              </a:rPr>
              <a:t> be the transactions defined previously</a:t>
            </a:r>
            <a:r>
              <a:rPr lang="en-US" sz="2100" i="1" dirty="0">
                <a:latin typeface="Calibri" panose="020F0502020204030204" pitchFamily="34" charset="0"/>
                <a:cs typeface="Calibri" panose="020F0502020204030204" pitchFamily="34" charset="0"/>
              </a:rPr>
              <a:t>.</a:t>
            </a:r>
            <a:r>
              <a:rPr lang="en-US" sz="2100" dirty="0">
                <a:latin typeface="Calibri" panose="020F0502020204030204" pitchFamily="34" charset="0"/>
                <a:cs typeface="Calibri" panose="020F0502020204030204" pitchFamily="34" charset="0"/>
              </a:rPr>
              <a:t>  The following schedule is </a:t>
            </a:r>
            <a:r>
              <a:rPr lang="en-US" sz="2100" dirty="0">
                <a:solidFill>
                  <a:schemeClr val="tx2">
                    <a:lumMod val="60000"/>
                    <a:lumOff val="40000"/>
                  </a:schemeClr>
                </a:solidFill>
                <a:latin typeface="Calibri" panose="020F0502020204030204" pitchFamily="34" charset="0"/>
                <a:cs typeface="Calibri" panose="020F0502020204030204" pitchFamily="34" charset="0"/>
              </a:rPr>
              <a:t>not a serial schedule</a:t>
            </a:r>
            <a:r>
              <a:rPr lang="en-US" sz="2100" dirty="0">
                <a:latin typeface="Calibri" panose="020F0502020204030204" pitchFamily="34" charset="0"/>
                <a:cs typeface="Calibri" panose="020F0502020204030204" pitchFamily="34" charset="0"/>
              </a:rPr>
              <a:t>, but it is </a:t>
            </a:r>
            <a:r>
              <a:rPr lang="en-US" sz="2100" i="1" dirty="0">
                <a:solidFill>
                  <a:srgbClr val="000099"/>
                </a:solidFill>
                <a:latin typeface="Calibri" panose="020F0502020204030204" pitchFamily="34" charset="0"/>
                <a:cs typeface="Calibri" panose="020F0502020204030204" pitchFamily="34" charset="0"/>
              </a:rPr>
              <a:t>equivalent</a:t>
            </a:r>
            <a:r>
              <a:rPr lang="en-US" sz="2100" dirty="0">
                <a:solidFill>
                  <a:srgbClr val="000099"/>
                </a:solidFill>
                <a:latin typeface="Calibri" panose="020F0502020204030204" pitchFamily="34" charset="0"/>
                <a:cs typeface="Calibri" panose="020F0502020204030204" pitchFamily="34" charset="0"/>
              </a:rPr>
              <a:t> </a:t>
            </a:r>
            <a:r>
              <a:rPr lang="en-US" sz="2100" dirty="0">
                <a:latin typeface="Calibri" panose="020F0502020204030204" pitchFamily="34" charset="0"/>
                <a:cs typeface="Calibri" panose="020F0502020204030204" pitchFamily="34" charset="0"/>
              </a:rPr>
              <a:t>to Schedule 1.</a:t>
            </a:r>
          </a:p>
          <a:p>
            <a:pPr>
              <a:buNone/>
              <a:tabLst>
                <a:tab pos="1947863" algn="l"/>
                <a:tab pos="2684463" algn="l"/>
                <a:tab pos="3594100" algn="l"/>
                <a:tab pos="4286250" algn="l"/>
              </a:tabLst>
              <a:defRPr/>
            </a:pPr>
            <a:r>
              <a:rPr lang="en-US" sz="2100" dirty="0">
                <a:latin typeface="Calibri" panose="020F0502020204030204" pitchFamily="34" charset="0"/>
                <a:cs typeface="Calibri" panose="020F0502020204030204" pitchFamily="34" charset="0"/>
              </a:rPr>
              <a:t>		</a:t>
            </a:r>
            <a:endParaRPr lang="en-US" sz="2100" i="1" dirty="0">
              <a:latin typeface="Calibri" panose="020F0502020204030204" pitchFamily="34" charset="0"/>
              <a:cs typeface="Calibri" panose="020F0502020204030204" pitchFamily="34" charset="0"/>
            </a:endParaRPr>
          </a:p>
        </p:txBody>
      </p:sp>
      <p:sp>
        <p:nvSpPr>
          <p:cNvPr id="26628" name="Rectangle 7"/>
          <p:cNvSpPr>
            <a:spLocks noChangeArrowheads="1"/>
          </p:cNvSpPr>
          <p:nvPr/>
        </p:nvSpPr>
        <p:spPr bwMode="auto">
          <a:xfrm>
            <a:off x="2559050" y="6029326"/>
            <a:ext cx="6724650"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tabLst>
                <a:tab pos="1947863" algn="l"/>
                <a:tab pos="2684463" algn="l"/>
                <a:tab pos="3594100" algn="l"/>
                <a:tab pos="4286250" algn="l"/>
              </a:tabLst>
              <a:defRPr sz="1600">
                <a:solidFill>
                  <a:schemeClr val="tx1"/>
                </a:solidFill>
                <a:latin typeface="Helvetica" pitchFamily="34" charset="0"/>
                <a:ea typeface="ＭＳ Ｐゴシック" pitchFamily="34" charset="-128"/>
              </a:defRPr>
            </a:lvl1pPr>
            <a:lvl2pPr marL="742950" indent="-285750">
              <a:tabLst>
                <a:tab pos="1947863" algn="l"/>
                <a:tab pos="2684463" algn="l"/>
                <a:tab pos="3594100" algn="l"/>
                <a:tab pos="4286250" algn="l"/>
              </a:tabLst>
              <a:defRPr sz="1600">
                <a:solidFill>
                  <a:schemeClr val="tx1"/>
                </a:solidFill>
                <a:latin typeface="Helvetica" pitchFamily="34" charset="0"/>
                <a:ea typeface="ＭＳ Ｐゴシック" pitchFamily="34" charset="-128"/>
              </a:defRPr>
            </a:lvl2pPr>
            <a:lvl3pPr marL="1143000" indent="-228600">
              <a:tabLst>
                <a:tab pos="1947863" algn="l"/>
                <a:tab pos="2684463" algn="l"/>
                <a:tab pos="3594100" algn="l"/>
                <a:tab pos="4286250" algn="l"/>
              </a:tabLst>
              <a:defRPr sz="1600">
                <a:solidFill>
                  <a:schemeClr val="tx1"/>
                </a:solidFill>
                <a:latin typeface="Helvetica" pitchFamily="34" charset="0"/>
                <a:ea typeface="ＭＳ Ｐゴシック" pitchFamily="34" charset="-128"/>
              </a:defRPr>
            </a:lvl3pPr>
            <a:lvl4pPr marL="1600200" indent="-228600">
              <a:tabLst>
                <a:tab pos="1947863" algn="l"/>
                <a:tab pos="2684463" algn="l"/>
                <a:tab pos="3594100" algn="l"/>
                <a:tab pos="4286250" algn="l"/>
              </a:tabLst>
              <a:defRPr sz="1600">
                <a:solidFill>
                  <a:schemeClr val="tx1"/>
                </a:solidFill>
                <a:latin typeface="Helvetica" pitchFamily="34" charset="0"/>
                <a:ea typeface="ＭＳ Ｐゴシック" pitchFamily="34" charset="-128"/>
              </a:defRPr>
            </a:lvl4pPr>
            <a:lvl5pPr marL="2057400" indent="-228600">
              <a:tabLst>
                <a:tab pos="1947863" algn="l"/>
                <a:tab pos="2684463" algn="l"/>
                <a:tab pos="3594100" algn="l"/>
                <a:tab pos="4286250" algn="l"/>
              </a:tabLst>
              <a:defRPr sz="1600">
                <a:solidFill>
                  <a:schemeClr val="tx1"/>
                </a:solidFill>
                <a:latin typeface="Helvetica" pitchFamily="34" charset="0"/>
                <a:ea typeface="ＭＳ Ｐゴシック" pitchFamily="34" charset="-128"/>
              </a:defRPr>
            </a:lvl5pPr>
            <a:lvl6pPr marL="2514600" indent="-228600" eaLnBrk="0" fontAlgn="base" hangingPunct="0">
              <a:spcBef>
                <a:spcPct val="0"/>
              </a:spcBef>
              <a:spcAft>
                <a:spcPct val="0"/>
              </a:spcAft>
              <a:tabLst>
                <a:tab pos="1947863" algn="l"/>
                <a:tab pos="2684463" algn="l"/>
                <a:tab pos="3594100" algn="l"/>
                <a:tab pos="4286250" algn="l"/>
              </a:tabLst>
              <a:defRPr sz="1600">
                <a:solidFill>
                  <a:schemeClr val="tx1"/>
                </a:solidFill>
                <a:latin typeface="Helvetica" pitchFamily="34" charset="0"/>
                <a:ea typeface="ＭＳ Ｐゴシック" pitchFamily="34" charset="-128"/>
              </a:defRPr>
            </a:lvl6pPr>
            <a:lvl7pPr marL="2971800" indent="-228600" eaLnBrk="0" fontAlgn="base" hangingPunct="0">
              <a:spcBef>
                <a:spcPct val="0"/>
              </a:spcBef>
              <a:spcAft>
                <a:spcPct val="0"/>
              </a:spcAft>
              <a:tabLst>
                <a:tab pos="1947863" algn="l"/>
                <a:tab pos="2684463" algn="l"/>
                <a:tab pos="3594100" algn="l"/>
                <a:tab pos="4286250" algn="l"/>
              </a:tabLst>
              <a:defRPr sz="1600">
                <a:solidFill>
                  <a:schemeClr val="tx1"/>
                </a:solidFill>
                <a:latin typeface="Helvetica" pitchFamily="34" charset="0"/>
                <a:ea typeface="ＭＳ Ｐゴシック" pitchFamily="34" charset="-128"/>
              </a:defRPr>
            </a:lvl7pPr>
            <a:lvl8pPr marL="3429000" indent="-228600" eaLnBrk="0" fontAlgn="base" hangingPunct="0">
              <a:spcBef>
                <a:spcPct val="0"/>
              </a:spcBef>
              <a:spcAft>
                <a:spcPct val="0"/>
              </a:spcAft>
              <a:tabLst>
                <a:tab pos="1947863" algn="l"/>
                <a:tab pos="2684463" algn="l"/>
                <a:tab pos="3594100" algn="l"/>
                <a:tab pos="4286250" algn="l"/>
              </a:tabLst>
              <a:defRPr sz="1600">
                <a:solidFill>
                  <a:schemeClr val="tx1"/>
                </a:solidFill>
                <a:latin typeface="Helvetica" pitchFamily="34" charset="0"/>
                <a:ea typeface="ＭＳ Ｐゴシック" pitchFamily="34" charset="-128"/>
              </a:defRPr>
            </a:lvl8pPr>
            <a:lvl9pPr marL="3886200" indent="-228600" eaLnBrk="0" fontAlgn="base" hangingPunct="0">
              <a:spcBef>
                <a:spcPct val="0"/>
              </a:spcBef>
              <a:spcAft>
                <a:spcPct val="0"/>
              </a:spcAft>
              <a:tabLst>
                <a:tab pos="1947863" algn="l"/>
                <a:tab pos="2684463" algn="l"/>
                <a:tab pos="3594100" algn="l"/>
                <a:tab pos="4286250" algn="l"/>
              </a:tabLst>
              <a:defRPr sz="1600">
                <a:solidFill>
                  <a:schemeClr val="tx1"/>
                </a:solidFill>
                <a:latin typeface="Helvetica" pitchFamily="34" charset="0"/>
                <a:ea typeface="ＭＳ Ｐゴシック" pitchFamily="34" charset="-128"/>
              </a:defRPr>
            </a:lvl9pPr>
          </a:lstStyle>
          <a:p>
            <a:pPr>
              <a:spcBef>
                <a:spcPct val="35000"/>
              </a:spcBef>
              <a:buClr>
                <a:schemeClr val="tx2"/>
              </a:buClr>
              <a:buFont typeface="Monotype Sorts" charset="2"/>
              <a:buNone/>
              <a:defRPr/>
            </a:pPr>
            <a:r>
              <a:rPr kumimoji="1" lang="en-US" altLang="en-US" sz="1800" dirty="0">
                <a:latin typeface="Arial" charset="0"/>
              </a:rPr>
              <a:t>In Schedules 1, 2 and 3, the </a:t>
            </a:r>
            <a:r>
              <a:rPr kumimoji="1" lang="en-US" altLang="en-US" sz="1800" b="1" dirty="0">
                <a:solidFill>
                  <a:schemeClr val="tx2">
                    <a:lumMod val="75000"/>
                  </a:schemeClr>
                </a:solidFill>
                <a:latin typeface="Arial" charset="0"/>
              </a:rPr>
              <a:t>sum A + B is preserved</a:t>
            </a:r>
            <a:r>
              <a:rPr kumimoji="1" lang="en-US" altLang="en-US" sz="1800" dirty="0">
                <a:latin typeface="Arial" charset="0"/>
              </a:rPr>
              <a:t>.</a:t>
            </a:r>
          </a:p>
        </p:txBody>
      </p:sp>
      <p:pic>
        <p:nvPicPr>
          <p:cNvPr id="41989"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11776" y="1795463"/>
            <a:ext cx="3776663" cy="408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6081713" y="1506538"/>
            <a:ext cx="4484946" cy="313932"/>
          </a:xfrm>
          <a:prstGeom prst="rect">
            <a:avLst/>
          </a:prstGeom>
        </p:spPr>
        <p:txBody>
          <a:bodyPr wrap="none">
            <a:spAutoFit/>
          </a:bodyPr>
          <a:lstStyle/>
          <a:p>
            <a:pPr>
              <a:lnSpc>
                <a:spcPct val="80000"/>
              </a:lnSpc>
              <a:tabLst>
                <a:tab pos="1947863" algn="l"/>
                <a:tab pos="2684463" algn="l"/>
                <a:tab pos="3594100" algn="l"/>
                <a:tab pos="4286250" algn="l"/>
              </a:tabLst>
              <a:defRPr/>
            </a:pPr>
            <a:r>
              <a:rPr lang="en-US" b="1" dirty="0"/>
              <a:t>accounts </a:t>
            </a:r>
            <a:r>
              <a:rPr lang="en-US" b="1" i="1" dirty="0">
                <a:solidFill>
                  <a:schemeClr val="tx2">
                    <a:lumMod val="75000"/>
                  </a:schemeClr>
                </a:solidFill>
              </a:rPr>
              <a:t>A </a:t>
            </a:r>
            <a:r>
              <a:rPr lang="en-US" b="1" dirty="0">
                <a:solidFill>
                  <a:schemeClr val="tx2">
                    <a:lumMod val="75000"/>
                  </a:schemeClr>
                </a:solidFill>
              </a:rPr>
              <a:t>and </a:t>
            </a:r>
            <a:r>
              <a:rPr lang="en-US" b="1" i="1" dirty="0">
                <a:solidFill>
                  <a:schemeClr val="tx2">
                    <a:lumMod val="75000"/>
                  </a:schemeClr>
                </a:solidFill>
              </a:rPr>
              <a:t>B </a:t>
            </a:r>
            <a:r>
              <a:rPr lang="en-US" b="1" dirty="0">
                <a:solidFill>
                  <a:schemeClr val="tx2">
                    <a:lumMod val="75000"/>
                  </a:schemeClr>
                </a:solidFill>
              </a:rPr>
              <a:t>are $1000 and $2000</a:t>
            </a:r>
            <a:r>
              <a:rPr lang="en-US" b="1" dirty="0"/>
              <a:t>.</a:t>
            </a:r>
            <a:endParaRPr lang="en-US" altLang="en-US" b="1" dirty="0"/>
          </a:p>
        </p:txBody>
      </p:sp>
      <p:sp>
        <p:nvSpPr>
          <p:cNvPr id="41991" name="Rectangle 2"/>
          <p:cNvSpPr>
            <a:spLocks noChangeArrowheads="1"/>
          </p:cNvSpPr>
          <p:nvPr/>
        </p:nvSpPr>
        <p:spPr bwMode="auto">
          <a:xfrm>
            <a:off x="1776413" y="3013076"/>
            <a:ext cx="2722562"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r>
              <a:rPr kumimoji="0" lang="en-US" altLang="en-US">
                <a:latin typeface="Times New Roman" panose="02020603050405020304" pitchFamily="18" charset="0"/>
              </a:rPr>
              <a:t>Finally A=855 and B=2145 ; A+B=855+2145=3000 </a:t>
            </a:r>
          </a:p>
          <a:p>
            <a:pPr>
              <a:spcBef>
                <a:spcPct val="0"/>
              </a:spcBef>
              <a:buClrTx/>
              <a:buSzTx/>
              <a:buFontTx/>
              <a:buNone/>
            </a:pPr>
            <a:r>
              <a:rPr kumimoji="0" lang="en-US" altLang="en-US">
                <a:latin typeface="Times New Roman" panose="02020603050405020304" pitchFamily="18" charset="0"/>
              </a:rPr>
              <a:t>–</a:t>
            </a:r>
            <a:r>
              <a:rPr kumimoji="0" lang="en-US" altLang="en-US">
                <a:solidFill>
                  <a:srgbClr val="FF0000"/>
                </a:solidFill>
                <a:latin typeface="Times New Roman" panose="02020603050405020304" pitchFamily="18" charset="0"/>
              </a:rPr>
              <a:t>consistency maintained</a:t>
            </a:r>
          </a:p>
        </p:txBody>
      </p:sp>
    </p:spTree>
    <p:extLst>
      <p:ext uri="{BB962C8B-B14F-4D97-AF65-F5344CB8AC3E}">
        <p14:creationId xmlns:p14="http://schemas.microsoft.com/office/powerpoint/2010/main" val="2644636447"/>
      </p:ext>
    </p:extLst>
  </p:cSld>
  <p:clrMapOvr>
    <a:masterClrMapping/>
  </p:clrMapOvr>
</p:sld>
</file>

<file path=ppt/theme/theme1.xml><?xml version="1.0" encoding="utf-8"?>
<a:theme xmlns:a="http://schemas.openxmlformats.org/drawingml/2006/main" name="2_db-5-grey">
  <a:themeElements>
    <a:clrScheme name="">
      <a:dk1>
        <a:srgbClr val="000000"/>
      </a:dk1>
      <a:lt1>
        <a:srgbClr val="CCECFF"/>
      </a:lt1>
      <a:dk2>
        <a:srgbClr val="CC3300"/>
      </a:dk2>
      <a:lt2>
        <a:srgbClr val="666699"/>
      </a:lt2>
      <a:accent1>
        <a:srgbClr val="FFFFFF"/>
      </a:accent1>
      <a:accent2>
        <a:srgbClr val="CCCC00"/>
      </a:accent2>
      <a:accent3>
        <a:srgbClr val="E2F4FF"/>
      </a:accent3>
      <a:accent4>
        <a:srgbClr val="000000"/>
      </a:accent4>
      <a:accent5>
        <a:srgbClr val="FFFFFF"/>
      </a:accent5>
      <a:accent6>
        <a:srgbClr val="B9B900"/>
      </a:accent6>
      <a:hlink>
        <a:srgbClr val="FF9900"/>
      </a:hlink>
      <a:folHlink>
        <a:srgbClr val="FF9933"/>
      </a:folHlink>
    </a:clrScheme>
    <a:fontScheme name="2_db-5-grey">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a:ln>
              <a:noFill/>
            </a:ln>
            <a:solidFill>
              <a:schemeClr val="tx1"/>
            </a:solidFill>
            <a:effectLst/>
            <a:latin typeface="Helvetic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a:ln>
              <a:noFill/>
            </a:ln>
            <a:solidFill>
              <a:schemeClr val="tx1"/>
            </a:solidFill>
            <a:effectLst/>
            <a:latin typeface="Helvetica" charset="0"/>
          </a:defRPr>
        </a:defPPr>
      </a:lstStyle>
    </a:lnDef>
  </a:objectDefaults>
  <a:extraClrSchemeLst>
    <a:extraClrScheme>
      <a:clrScheme name="2_db-5-grey 1">
        <a:dk1>
          <a:srgbClr val="333333"/>
        </a:dk1>
        <a:lt1>
          <a:srgbClr val="A9BDA9"/>
        </a:lt1>
        <a:dk2>
          <a:srgbClr val="004C2B"/>
        </a:dk2>
        <a:lt2>
          <a:srgbClr val="578963"/>
        </a:lt2>
        <a:accent1>
          <a:srgbClr val="E1B7B7"/>
        </a:accent1>
        <a:accent2>
          <a:srgbClr val="B3E1B3"/>
        </a:accent2>
        <a:accent3>
          <a:srgbClr val="D1DBD1"/>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2_db-5-grey 2">
        <a:dk1>
          <a:srgbClr val="333333"/>
        </a:dk1>
        <a:lt1>
          <a:srgbClr val="FFFFFF"/>
        </a:lt1>
        <a:dk2>
          <a:srgbClr val="004C2B"/>
        </a:dk2>
        <a:lt2>
          <a:srgbClr val="578963"/>
        </a:lt2>
        <a:accent1>
          <a:srgbClr val="E1B7B7"/>
        </a:accent1>
        <a:accent2>
          <a:srgbClr val="B3E1B3"/>
        </a:accent2>
        <a:accent3>
          <a:srgbClr val="FFFFFF"/>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2_db-5-grey 3">
        <a:dk1>
          <a:srgbClr val="000000"/>
        </a:dk1>
        <a:lt1>
          <a:srgbClr val="FFFFFF"/>
        </a:lt1>
        <a:dk2>
          <a:srgbClr val="000000"/>
        </a:dk2>
        <a:lt2>
          <a:srgbClr val="393939"/>
        </a:lt2>
        <a:accent1>
          <a:srgbClr val="CBCBCB"/>
        </a:accent1>
        <a:accent2>
          <a:srgbClr val="808080"/>
        </a:accent2>
        <a:accent3>
          <a:srgbClr val="FFFFFF"/>
        </a:accent3>
        <a:accent4>
          <a:srgbClr val="000000"/>
        </a:accent4>
        <a:accent5>
          <a:srgbClr val="E2E2E2"/>
        </a:accent5>
        <a:accent6>
          <a:srgbClr val="737373"/>
        </a:accent6>
        <a:hlink>
          <a:srgbClr val="B2B2B2"/>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27F7A14CA634AE469B96691D94FD32F7" ma:contentTypeVersion="13" ma:contentTypeDescription="Create a new document." ma:contentTypeScope="" ma:versionID="004e0c0ab143f8cf91b32d349cc1d6fe">
  <xsd:schema xmlns:xsd="http://www.w3.org/2001/XMLSchema" xmlns:xs="http://www.w3.org/2001/XMLSchema" xmlns:p="http://schemas.microsoft.com/office/2006/metadata/properties" xmlns:ns2="cec7fef7-e975-4ca8-918d-7eb5d545cf95" xmlns:ns3="6555ff34-ecb9-4dd7-8026-f8d44bab36a6" targetNamespace="http://schemas.microsoft.com/office/2006/metadata/properties" ma:root="true" ma:fieldsID="031f11a8c35f8f92336b2f5273747930" ns2:_="" ns3:_="">
    <xsd:import namespace="cec7fef7-e975-4ca8-918d-7eb5d545cf95"/>
    <xsd:import namespace="6555ff34-ecb9-4dd7-8026-f8d44bab36a6"/>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ec7fef7-e975-4ca8-918d-7eb5d545cf9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lcf76f155ced4ddcb4097134ff3c332f" ma:index="15" nillable="true" ma:taxonomy="true" ma:internalName="lcf76f155ced4ddcb4097134ff3c332f" ma:taxonomyFieldName="MediaServiceImageTags" ma:displayName="Image Tags" ma:readOnly="false" ma:fieldId="{5cf76f15-5ced-4ddc-b409-7134ff3c332f}" ma:taxonomyMulti="true" ma:sspId="3ca7166d-de03-4c3e-865e-07adad3d8bb9"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17" nillable="true" ma:displayName="MediaServiceObjectDetectorVersions" ma:hidden="true" ma:indexed="true" ma:internalName="MediaServiceObjectDetectorVersions"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555ff34-ecb9-4dd7-8026-f8d44bab36a6"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TaxCatchAll" ma:index="16" nillable="true" ma:displayName="Taxonomy Catch All Column" ma:hidden="true" ma:list="{956fa0ee-5118-448d-ac54-87e27872924d}" ma:internalName="TaxCatchAll" ma:showField="CatchAllData" ma:web="6555ff34-ecb9-4dd7-8026-f8d44bab36a6">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axCatchAll xmlns="6555ff34-ecb9-4dd7-8026-f8d44bab36a6" xsi:nil="true"/>
    <lcf76f155ced4ddcb4097134ff3c332f xmlns="cec7fef7-e975-4ca8-918d-7eb5d545cf95">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A51333AC-888C-4D21-A48C-C265C0040704}">
  <ds:schemaRefs>
    <ds:schemaRef ds:uri="http://schemas.microsoft.com/sharepoint/v3/contenttype/forms"/>
  </ds:schemaRefs>
</ds:datastoreItem>
</file>

<file path=customXml/itemProps2.xml><?xml version="1.0" encoding="utf-8"?>
<ds:datastoreItem xmlns:ds="http://schemas.openxmlformats.org/officeDocument/2006/customXml" ds:itemID="{9F4AB1AD-0F73-46A2-88D9-14DE29F4A3E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ec7fef7-e975-4ca8-918d-7eb5d545cf95"/>
    <ds:schemaRef ds:uri="6555ff34-ecb9-4dd7-8026-f8d44bab36a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067A624-BAFB-4468-A418-D04DB71C48E8}">
  <ds:schemaRefs>
    <ds:schemaRef ds:uri="http://purl.org/dc/elements/1.1/"/>
    <ds:schemaRef ds:uri="http://schemas.microsoft.com/office/infopath/2007/PartnerControls"/>
    <ds:schemaRef ds:uri="http://schemas.microsoft.com/office/2006/documentManagement/types"/>
    <ds:schemaRef ds:uri="cec7fef7-e975-4ca8-918d-7eb5d545cf95"/>
    <ds:schemaRef ds:uri="http://www.w3.org/XML/1998/namespace"/>
    <ds:schemaRef ds:uri="http://schemas.microsoft.com/office/2006/metadata/properties"/>
    <ds:schemaRef ds:uri="6555ff34-ecb9-4dd7-8026-f8d44bab36a6"/>
    <ds:schemaRef ds:uri="http://purl.org/dc/terms/"/>
    <ds:schemaRef ds:uri="http://schemas.openxmlformats.org/package/2006/metadata/core-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1198</TotalTime>
  <Words>6338</Words>
  <Application>Microsoft Office PowerPoint</Application>
  <PresentationFormat>Widescreen</PresentationFormat>
  <Paragraphs>562</Paragraphs>
  <Slides>36</Slides>
  <Notes>34</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36</vt:i4>
      </vt:variant>
    </vt:vector>
  </HeadingPairs>
  <TitlesOfParts>
    <vt:vector size="45" baseType="lpstr">
      <vt:lpstr>Arial</vt:lpstr>
      <vt:lpstr>Calibri</vt:lpstr>
      <vt:lpstr>Helvetica</vt:lpstr>
      <vt:lpstr>Monotype Sorts</vt:lpstr>
      <vt:lpstr>Palatino-Roman</vt:lpstr>
      <vt:lpstr>Times New Roman</vt:lpstr>
      <vt:lpstr>Webdings</vt:lpstr>
      <vt:lpstr>2_db-5-grey</vt:lpstr>
      <vt:lpstr>Clip</vt:lpstr>
      <vt:lpstr>13: Transactions </vt:lpstr>
      <vt:lpstr>Transaction Concept</vt:lpstr>
      <vt:lpstr>ACID Properties</vt:lpstr>
      <vt:lpstr>Transaction State</vt:lpstr>
      <vt:lpstr>Transaction State (Cont.)</vt:lpstr>
      <vt:lpstr>Schedules</vt:lpstr>
      <vt:lpstr>Schedule 1 (Serial)</vt:lpstr>
      <vt:lpstr>Schedule 2 (Serial)</vt:lpstr>
      <vt:lpstr>Schedule 3 (Concurrent)</vt:lpstr>
      <vt:lpstr>Schedule 4 (Concurrent)</vt:lpstr>
      <vt:lpstr>Serializability</vt:lpstr>
      <vt:lpstr>Simplified view of transactions</vt:lpstr>
      <vt:lpstr>Conflicting Instructions </vt:lpstr>
      <vt:lpstr>Conflict Serializability</vt:lpstr>
      <vt:lpstr>Conflict Serializability (Cont.)</vt:lpstr>
      <vt:lpstr>Conflict Serializability (Cont.)</vt:lpstr>
      <vt:lpstr>Example</vt:lpstr>
      <vt:lpstr>Concurrency Control</vt:lpstr>
      <vt:lpstr>Concurrency Control</vt:lpstr>
      <vt:lpstr>Lock-Based Protocols</vt:lpstr>
      <vt:lpstr>Lock-Based Protocols (Cont.)</vt:lpstr>
      <vt:lpstr>Lock-Based Protocols (Cont.)</vt:lpstr>
      <vt:lpstr>Schedule 1-Concurent</vt:lpstr>
      <vt:lpstr>Pitfalls of Lock-Based Protocols (Deadlock)</vt:lpstr>
      <vt:lpstr>Pitfalls of Lock-Based Protocols (Deadlock)</vt:lpstr>
      <vt:lpstr>Pitfalls of Lock-Based Protocols (Cont.)</vt:lpstr>
      <vt:lpstr>The Two-Phase Locking Protocol</vt:lpstr>
      <vt:lpstr>Pitfall in 2-phase Locking</vt:lpstr>
      <vt:lpstr>The Two-Phase Locking Protocol (Cont.)</vt:lpstr>
      <vt:lpstr>Lock Conversions-Why?</vt:lpstr>
      <vt:lpstr>Lock Conversions</vt:lpstr>
      <vt:lpstr>Automatic Acquisition of Locks</vt:lpstr>
      <vt:lpstr>Automatic Acquisition of Locks (Cont.)</vt:lpstr>
      <vt:lpstr>Implementation of Locking</vt:lpstr>
      <vt:lpstr>Lock Table</vt:lpstr>
      <vt:lpstr>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9: Transactions</dc:title>
  <dc:creator>vinayak</dc:creator>
  <cp:lastModifiedBy>ARYAN AGARWAL - 210968122</cp:lastModifiedBy>
  <cp:revision>73</cp:revision>
  <dcterms:created xsi:type="dcterms:W3CDTF">2019-11-01T20:06:10Z</dcterms:created>
  <dcterms:modified xsi:type="dcterms:W3CDTF">2023-05-31T03:48:25Z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0x01010027F7A14CA634AE469B96691D94FD32F7</vt:lpwstr>
  </property>
  <property fmtid="{D5CDD505-2E9C-101B-9397-08002B2CF9AE}" pid="3" name="Order">
    <vt:r8>3200</vt:r8>
  </property>
  <property fmtid="{D5CDD505-2E9C-101B-9397-08002B2CF9AE}" pid="4" name="xd_Signature">
    <vt:bool>false</vt:bool>
  </property>
  <property fmtid="{D5CDD505-2E9C-101B-9397-08002B2CF9AE}" pid="5" name="xd_ProgID">
    <vt:lpwstr/>
  </property>
  <property fmtid="{D5CDD505-2E9C-101B-9397-08002B2CF9AE}" pid="6" name="_ExtendedDescription">
    <vt:lpwstr/>
  </property>
  <property fmtid="{D5CDD505-2E9C-101B-9397-08002B2CF9AE}" pid="7" name="TriggerFlowInfo">
    <vt:lpwstr/>
  </property>
  <property fmtid="{D5CDD505-2E9C-101B-9397-08002B2CF9AE}" pid="8" name="ComplianceAssetId">
    <vt:lpwstr/>
  </property>
  <property fmtid="{D5CDD505-2E9C-101B-9397-08002B2CF9AE}" pid="9" name="TemplateUrl">
    <vt:lpwstr/>
  </property>
  <property fmtid="{D5CDD505-2E9C-101B-9397-08002B2CF9AE}" pid="10" name="MediaServiceImageTags">
    <vt:lpwstr/>
  </property>
</Properties>
</file>