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32"/>
  </p:notesMasterIdLst>
  <p:sldIdLst>
    <p:sldId id="256" r:id="rId6"/>
    <p:sldId id="258" r:id="rId7"/>
    <p:sldId id="259" r:id="rId8"/>
    <p:sldId id="260" r:id="rId9"/>
    <p:sldId id="261" r:id="rId10"/>
    <p:sldId id="264" r:id="rId11"/>
    <p:sldId id="265" r:id="rId12"/>
    <p:sldId id="266" r:id="rId13"/>
    <p:sldId id="273" r:id="rId14"/>
    <p:sldId id="288" r:id="rId15"/>
    <p:sldId id="303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026406-EC61-4434-AD15-C5F6F559C04B}" v="1" dt="2023-05-31T06:14:42.969"/>
    <p1510:client id="{E3C0CDEF-8A91-6293-C2C6-CF15DA5FF46C}" v="28" dt="2023-05-30T22:07:41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YAN AGARWAL - 210968122" userId="d5881e5e-4e53-4e66-92d4-bc379559fd51" providerId="ADAL" clId="{B4026406-EC61-4434-AD15-C5F6F559C04B}"/>
    <pc:docChg chg="modSld sldOrd">
      <pc:chgData name="ARYAN AGARWAL - 210968122" userId="d5881e5e-4e53-4e66-92d4-bc379559fd51" providerId="ADAL" clId="{B4026406-EC61-4434-AD15-C5F6F559C04B}" dt="2023-05-31T06:14:42.969" v="2" actId="1036"/>
      <pc:docMkLst>
        <pc:docMk/>
      </pc:docMkLst>
      <pc:sldChg chg="ord">
        <pc:chgData name="ARYAN AGARWAL - 210968122" userId="d5881e5e-4e53-4e66-92d4-bc379559fd51" providerId="ADAL" clId="{B4026406-EC61-4434-AD15-C5F6F559C04B}" dt="2023-05-31T06:12:15.152" v="1"/>
        <pc:sldMkLst>
          <pc:docMk/>
          <pc:sldMk cId="2208981359" sldId="273"/>
        </pc:sldMkLst>
      </pc:sldChg>
      <pc:sldChg chg="modSp">
        <pc:chgData name="ARYAN AGARWAL - 210968122" userId="d5881e5e-4e53-4e66-92d4-bc379559fd51" providerId="ADAL" clId="{B4026406-EC61-4434-AD15-C5F6F559C04B}" dt="2023-05-31T06:14:42.969" v="2" actId="1036"/>
        <pc:sldMkLst>
          <pc:docMk/>
          <pc:sldMk cId="2076955720" sldId="288"/>
        </pc:sldMkLst>
        <pc:spChg chg="mod">
          <ac:chgData name="ARYAN AGARWAL - 210968122" userId="d5881e5e-4e53-4e66-92d4-bc379559fd51" providerId="ADAL" clId="{B4026406-EC61-4434-AD15-C5F6F559C04B}" dt="2023-05-31T06:14:42.969" v="2" actId="1036"/>
          <ac:spMkLst>
            <pc:docMk/>
            <pc:sldMk cId="2076955720" sldId="288"/>
            <ac:spMk id="52227" creationId="{00000000-0000-0000-0000-000000000000}"/>
          </ac:spMkLst>
        </pc:spChg>
      </pc:sldChg>
    </pc:docChg>
  </pc:docChgLst>
  <pc:docChgLst>
    <pc:chgData name="DEVANK BHATIA - 210968048" userId="S::devank.bhatia@learner.manipal.edu::45d719f0-9c30-4690-84ae-bff98023e523" providerId="AD" clId="Web-{E3C0CDEF-8A91-6293-C2C6-CF15DA5FF46C}"/>
    <pc:docChg chg="modSld">
      <pc:chgData name="DEVANK BHATIA - 210968048" userId="S::devank.bhatia@learner.manipal.edu::45d719f0-9c30-4690-84ae-bff98023e523" providerId="AD" clId="Web-{E3C0CDEF-8A91-6293-C2C6-CF15DA5FF46C}" dt="2023-05-30T22:07:41.146" v="27" actId="20577"/>
      <pc:docMkLst>
        <pc:docMk/>
      </pc:docMkLst>
      <pc:sldChg chg="modSp">
        <pc:chgData name="DEVANK BHATIA - 210968048" userId="S::devank.bhatia@learner.manipal.edu::45d719f0-9c30-4690-84ae-bff98023e523" providerId="AD" clId="Web-{E3C0CDEF-8A91-6293-C2C6-CF15DA5FF46C}" dt="2023-05-30T22:07:41.146" v="27" actId="20577"/>
        <pc:sldMkLst>
          <pc:docMk/>
          <pc:sldMk cId="913479496" sldId="256"/>
        </pc:sldMkLst>
        <pc:spChg chg="mod">
          <ac:chgData name="DEVANK BHATIA - 210968048" userId="S::devank.bhatia@learner.manipal.edu::45d719f0-9c30-4690-84ae-bff98023e523" providerId="AD" clId="Web-{E3C0CDEF-8A91-6293-C2C6-CF15DA5FF46C}" dt="2023-05-30T22:07:41.146" v="27" actId="20577"/>
          <ac:spMkLst>
            <pc:docMk/>
            <pc:sldMk cId="913479496" sldId="256"/>
            <ac:spMk id="14233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A93EB-A4FA-4752-B831-DE50E469D1A9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A45CC-4EE8-40B2-8152-D81EA715D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18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794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1CC77-5A79-4D55-94B8-9579EB7EE1E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8794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872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381F72D-B775-4F4B-AF5F-6E79E9F7C087}" type="slidenum">
              <a:rPr lang="en-US" altLang="en-US" sz="1200" smtClean="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86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FE33A7B-7C14-401B-B5BB-DBBBD3A9DE0F}" type="slidenum">
              <a:rPr lang="en-US" altLang="en-US" sz="1200" smtClean="0"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414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84AAA3A-DB51-4F96-A7AE-554DA7E9CCF4}" type="slidenum">
              <a:rPr lang="en-US" altLang="en-US" sz="1200" smtClean="0">
                <a:latin typeface="Times New Roman" panose="02020603050405020304" pitchFamily="18" charset="0"/>
              </a:rPr>
              <a:pPr/>
              <a:t>22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Suppose that the system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crashes before the completion of the transactions. We shall consider three cases. The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state of the logs for each of these cases appears in Figure.</a:t>
            </a:r>
          </a:p>
          <a:p>
            <a:r>
              <a:rPr lang="en-US" altLang="en-US" b="1">
                <a:latin typeface="Times New Roman" panose="02020603050405020304" pitchFamily="18" charset="0"/>
              </a:rPr>
              <a:t>First, </a:t>
            </a:r>
            <a:r>
              <a:rPr lang="en-US" altLang="en-US">
                <a:latin typeface="Times New Roman" panose="02020603050405020304" pitchFamily="18" charset="0"/>
              </a:rPr>
              <a:t>let us assume that the crash occurs just after the log record for the step </a:t>
            </a:r>
            <a:r>
              <a:rPr lang="en-US" altLang="en-US" b="1">
                <a:latin typeface="Times New Roman" panose="02020603050405020304" pitchFamily="18" charset="0"/>
              </a:rPr>
              <a:t>WRITE(B) in T0 </a:t>
            </a:r>
            <a:r>
              <a:rPr lang="en-US" altLang="en-US">
                <a:latin typeface="Times New Roman" panose="02020603050405020304" pitchFamily="18" charset="0"/>
              </a:rPr>
              <a:t>has been written to stable storage.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When the system comes back up, it finds the record </a:t>
            </a:r>
            <a:r>
              <a:rPr lang="en-US" altLang="en-US" i="1">
                <a:latin typeface="Times New Roman" panose="02020603050405020304" pitchFamily="18" charset="0"/>
              </a:rPr>
              <a:t>&lt;T</a:t>
            </a:r>
            <a:r>
              <a:rPr lang="en-US" altLang="en-US">
                <a:latin typeface="Times New Roman" panose="02020603050405020304" pitchFamily="18" charset="0"/>
              </a:rPr>
              <a:t>0 start</a:t>
            </a:r>
            <a:r>
              <a:rPr lang="en-US" altLang="en-US" i="1">
                <a:latin typeface="Times New Roman" panose="02020603050405020304" pitchFamily="18" charset="0"/>
              </a:rPr>
              <a:t>&gt; </a:t>
            </a:r>
            <a:r>
              <a:rPr lang="en-US" altLang="en-US">
                <a:latin typeface="Times New Roman" panose="02020603050405020304" pitchFamily="18" charset="0"/>
              </a:rPr>
              <a:t>in the log, but no corresponding </a:t>
            </a:r>
            <a:r>
              <a:rPr lang="en-US" altLang="en-US" i="1">
                <a:latin typeface="Times New Roman" panose="02020603050405020304" pitchFamily="18" charset="0"/>
              </a:rPr>
              <a:t>&lt;T</a:t>
            </a:r>
            <a:r>
              <a:rPr lang="en-US" altLang="en-US">
                <a:latin typeface="Times New Roman" panose="02020603050405020304" pitchFamily="18" charset="0"/>
              </a:rPr>
              <a:t>0 commit</a:t>
            </a:r>
            <a:r>
              <a:rPr lang="en-US" altLang="en-US" i="1">
                <a:latin typeface="Times New Roman" panose="02020603050405020304" pitchFamily="18" charset="0"/>
              </a:rPr>
              <a:t>&gt; </a:t>
            </a:r>
            <a:r>
              <a:rPr lang="en-US" altLang="en-US">
                <a:latin typeface="Times New Roman" panose="02020603050405020304" pitchFamily="18" charset="0"/>
              </a:rPr>
              <a:t>record. Thus, transaction 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0 must be undone, so an undo(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0) is performed.</a:t>
            </a:r>
            <a:endParaRPr lang="en-US" altLang="en-US" b="1">
              <a:latin typeface="Times New Roman" panose="02020603050405020304" pitchFamily="18" charset="0"/>
            </a:endParaRPr>
          </a:p>
          <a:p>
            <a:r>
              <a:rPr lang="en-US" altLang="en-US" b="1">
                <a:latin typeface="Times New Roman" panose="02020603050405020304" pitchFamily="18" charset="0"/>
              </a:rPr>
              <a:t>Second.</a:t>
            </a:r>
            <a:r>
              <a:rPr lang="en-US" altLang="en-US">
                <a:latin typeface="Times New Roman" panose="02020603050405020304" pitchFamily="18" charset="0"/>
              </a:rPr>
              <a:t> let us assume that the crash comes just after the log record for the step write(</a:t>
            </a:r>
            <a:r>
              <a:rPr lang="en-US" altLang="en-US" i="1">
                <a:latin typeface="Times New Roman" panose="02020603050405020304" pitchFamily="18" charset="0"/>
              </a:rPr>
              <a:t>C</a:t>
            </a:r>
            <a:r>
              <a:rPr lang="en-US" altLang="en-US">
                <a:latin typeface="Times New Roman" panose="02020603050405020304" pitchFamily="18" charset="0"/>
              </a:rPr>
              <a:t>) of transaction 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1 has been written to stable storage.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When the system comes back up, two recovery actions need to be taken. The operation undo(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1) must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be performed, since the record </a:t>
            </a:r>
            <a:r>
              <a:rPr lang="en-US" altLang="en-US" i="1">
                <a:latin typeface="Times New Roman" panose="02020603050405020304" pitchFamily="18" charset="0"/>
              </a:rPr>
              <a:t>&lt;T</a:t>
            </a:r>
            <a:r>
              <a:rPr lang="en-US" altLang="en-US">
                <a:latin typeface="Times New Roman" panose="02020603050405020304" pitchFamily="18" charset="0"/>
              </a:rPr>
              <a:t>1 start</a:t>
            </a:r>
            <a:r>
              <a:rPr lang="en-US" altLang="en-US" i="1">
                <a:latin typeface="Times New Roman" panose="02020603050405020304" pitchFamily="18" charset="0"/>
              </a:rPr>
              <a:t>&gt; </a:t>
            </a:r>
            <a:r>
              <a:rPr lang="en-US" altLang="en-US">
                <a:latin typeface="Times New Roman" panose="02020603050405020304" pitchFamily="18" charset="0"/>
              </a:rPr>
              <a:t>appears in the log, but there is no record</a:t>
            </a:r>
          </a:p>
          <a:p>
            <a:r>
              <a:rPr lang="en-US" altLang="en-US" i="1">
                <a:latin typeface="Times New Roman" panose="02020603050405020304" pitchFamily="18" charset="0"/>
              </a:rPr>
              <a:t>&lt;T</a:t>
            </a:r>
            <a:r>
              <a:rPr lang="en-US" altLang="en-US">
                <a:latin typeface="Times New Roman" panose="02020603050405020304" pitchFamily="18" charset="0"/>
              </a:rPr>
              <a:t>1 commit</a:t>
            </a:r>
            <a:r>
              <a:rPr lang="en-US" altLang="en-US" i="1">
                <a:latin typeface="Times New Roman" panose="02020603050405020304" pitchFamily="18" charset="0"/>
              </a:rPr>
              <a:t>&gt;</a:t>
            </a:r>
            <a:r>
              <a:rPr lang="en-US" altLang="en-US">
                <a:latin typeface="Times New Roman" panose="02020603050405020304" pitchFamily="18" charset="0"/>
              </a:rPr>
              <a:t>. The operation redo(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0)must be performed, since the log contains both the record </a:t>
            </a:r>
            <a:r>
              <a:rPr lang="en-US" altLang="en-US" i="1">
                <a:latin typeface="Times New Roman" panose="02020603050405020304" pitchFamily="18" charset="0"/>
              </a:rPr>
              <a:t>&lt;T</a:t>
            </a:r>
            <a:r>
              <a:rPr lang="en-US" altLang="en-US">
                <a:latin typeface="Times New Roman" panose="02020603050405020304" pitchFamily="18" charset="0"/>
              </a:rPr>
              <a:t>0 start</a:t>
            </a:r>
            <a:r>
              <a:rPr lang="en-US" altLang="en-US" i="1">
                <a:latin typeface="Times New Roman" panose="02020603050405020304" pitchFamily="18" charset="0"/>
              </a:rPr>
              <a:t>&gt; </a:t>
            </a:r>
            <a:r>
              <a:rPr lang="en-US" altLang="en-US">
                <a:latin typeface="Times New Roman" panose="02020603050405020304" pitchFamily="18" charset="0"/>
              </a:rPr>
              <a:t>and the record </a:t>
            </a:r>
            <a:r>
              <a:rPr lang="en-US" altLang="en-US" i="1">
                <a:latin typeface="Times New Roman" panose="02020603050405020304" pitchFamily="18" charset="0"/>
              </a:rPr>
              <a:t>&lt;T</a:t>
            </a:r>
            <a:r>
              <a:rPr lang="en-US" altLang="en-US">
                <a:latin typeface="Times New Roman" panose="02020603050405020304" pitchFamily="18" charset="0"/>
              </a:rPr>
              <a:t>0 commit</a:t>
            </a:r>
            <a:r>
              <a:rPr lang="en-US" altLang="en-US" i="1">
                <a:latin typeface="Times New Roman" panose="02020603050405020304" pitchFamily="18" charset="0"/>
              </a:rPr>
              <a:t>&gt;</a:t>
            </a:r>
            <a:r>
              <a:rPr lang="en-US" altLang="en-US">
                <a:latin typeface="Times New Roman" panose="02020603050405020304" pitchFamily="18" charset="0"/>
              </a:rPr>
              <a:t>.</a:t>
            </a:r>
          </a:p>
          <a:p>
            <a:r>
              <a:rPr lang="en-US" altLang="en-US" b="1">
                <a:latin typeface="Times New Roman" panose="02020603050405020304" pitchFamily="18" charset="0"/>
              </a:rPr>
              <a:t>Finally, let us assume </a:t>
            </a:r>
            <a:r>
              <a:rPr lang="en-US" altLang="en-US">
                <a:latin typeface="Times New Roman" panose="02020603050405020304" pitchFamily="18" charset="0"/>
              </a:rPr>
              <a:t>that the crash occurs just after the log record </a:t>
            </a:r>
            <a:r>
              <a:rPr lang="en-US" altLang="en-US" i="1">
                <a:latin typeface="Times New Roman" panose="02020603050405020304" pitchFamily="18" charset="0"/>
              </a:rPr>
              <a:t>&lt;T</a:t>
            </a:r>
            <a:r>
              <a:rPr lang="en-US" altLang="en-US">
                <a:latin typeface="Times New Roman" panose="02020603050405020304" pitchFamily="18" charset="0"/>
              </a:rPr>
              <a:t>1 commit</a:t>
            </a:r>
            <a:r>
              <a:rPr lang="en-US" altLang="en-US" i="1">
                <a:latin typeface="Times New Roman" panose="02020603050405020304" pitchFamily="18" charset="0"/>
              </a:rPr>
              <a:t>&gt; </a:t>
            </a:r>
            <a:r>
              <a:rPr lang="en-US" altLang="en-US">
                <a:latin typeface="Times New Roman" panose="02020603050405020304" pitchFamily="18" charset="0"/>
              </a:rPr>
              <a:t>has been written to stable storage.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When the system comes back up, both 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0 and 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1 need to be redone, since the records </a:t>
            </a:r>
            <a:r>
              <a:rPr lang="en-US" altLang="en-US" i="1">
                <a:latin typeface="Times New Roman" panose="02020603050405020304" pitchFamily="18" charset="0"/>
              </a:rPr>
              <a:t>&lt;T</a:t>
            </a:r>
            <a:r>
              <a:rPr lang="en-US" altLang="en-US">
                <a:latin typeface="Times New Roman" panose="02020603050405020304" pitchFamily="18" charset="0"/>
              </a:rPr>
              <a:t>0 start</a:t>
            </a:r>
            <a:r>
              <a:rPr lang="en-US" altLang="en-US" i="1">
                <a:latin typeface="Times New Roman" panose="02020603050405020304" pitchFamily="18" charset="0"/>
              </a:rPr>
              <a:t>&gt; </a:t>
            </a:r>
            <a:r>
              <a:rPr lang="en-US" altLang="en-US">
                <a:latin typeface="Times New Roman" panose="02020603050405020304" pitchFamily="18" charset="0"/>
              </a:rPr>
              <a:t>and </a:t>
            </a:r>
            <a:r>
              <a:rPr lang="en-US" altLang="en-US" i="1">
                <a:latin typeface="Times New Roman" panose="02020603050405020304" pitchFamily="18" charset="0"/>
              </a:rPr>
              <a:t>&lt;T</a:t>
            </a:r>
            <a:r>
              <a:rPr lang="en-US" altLang="en-US">
                <a:latin typeface="Times New Roman" panose="02020603050405020304" pitchFamily="18" charset="0"/>
              </a:rPr>
              <a:t>0 commit</a:t>
            </a:r>
            <a:r>
              <a:rPr lang="en-US" altLang="en-US" i="1">
                <a:latin typeface="Times New Roman" panose="02020603050405020304" pitchFamily="18" charset="0"/>
              </a:rPr>
              <a:t>&gt;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appear in the log, as do the records </a:t>
            </a:r>
            <a:r>
              <a:rPr lang="en-US" altLang="en-US" i="1">
                <a:latin typeface="Times New Roman" panose="02020603050405020304" pitchFamily="18" charset="0"/>
              </a:rPr>
              <a:t>&lt;T</a:t>
            </a:r>
            <a:r>
              <a:rPr lang="en-US" altLang="en-US">
                <a:latin typeface="Times New Roman" panose="02020603050405020304" pitchFamily="18" charset="0"/>
              </a:rPr>
              <a:t>1 start</a:t>
            </a:r>
            <a:r>
              <a:rPr lang="en-US" altLang="en-US" i="1">
                <a:latin typeface="Times New Roman" panose="02020603050405020304" pitchFamily="18" charset="0"/>
              </a:rPr>
              <a:t>&gt; </a:t>
            </a:r>
            <a:r>
              <a:rPr lang="en-US" altLang="en-US">
                <a:latin typeface="Times New Roman" panose="02020603050405020304" pitchFamily="18" charset="0"/>
              </a:rPr>
              <a:t>and </a:t>
            </a:r>
            <a:r>
              <a:rPr lang="en-US" altLang="en-US" i="1">
                <a:latin typeface="Times New Roman" panose="02020603050405020304" pitchFamily="18" charset="0"/>
              </a:rPr>
              <a:t>&lt;T</a:t>
            </a:r>
            <a:r>
              <a:rPr lang="en-US" altLang="en-US">
                <a:latin typeface="Times New Roman" panose="02020603050405020304" pitchFamily="18" charset="0"/>
              </a:rPr>
              <a:t>1 commit</a:t>
            </a:r>
            <a:r>
              <a:rPr lang="en-US" altLang="en-US" i="1">
                <a:latin typeface="Times New Roman" panose="02020603050405020304" pitchFamily="18" charset="0"/>
              </a:rPr>
              <a:t>&gt;</a:t>
            </a:r>
            <a:r>
              <a:rPr lang="en-US" altLang="en-US">
                <a:latin typeface="Times New Roman" panose="02020603050405020304" pitchFamily="18" charset="0"/>
              </a:rPr>
              <a:t>.</a:t>
            </a:r>
            <a:endParaRPr lang="en-US" altLang="en-US" b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725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C364DCE-965F-4380-87E0-B73550B6AB84}" type="slidenum">
              <a:rPr lang="en-US" altLang="en-US" sz="1200" smtClean="0">
                <a:latin typeface="Times New Roman" panose="02020603050405020304" pitchFamily="18" charset="0"/>
              </a:rPr>
              <a:pPr/>
              <a:t>23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</a:rPr>
              <a:t>Why?</a:t>
            </a:r>
          </a:p>
          <a:p>
            <a:r>
              <a:rPr lang="en-US" altLang="en-US" b="1">
                <a:latin typeface="Times New Roman" panose="02020603050405020304" pitchFamily="18" charset="0"/>
              </a:rPr>
              <a:t>1. </a:t>
            </a:r>
            <a:r>
              <a:rPr lang="en-US" altLang="en-US">
                <a:latin typeface="Times New Roman" panose="02020603050405020304" pitchFamily="18" charset="0"/>
              </a:rPr>
              <a:t>The search process is time consuming.</a:t>
            </a:r>
          </a:p>
          <a:p>
            <a:r>
              <a:rPr lang="en-US" altLang="en-US" b="1">
                <a:latin typeface="Times New Roman" panose="02020603050405020304" pitchFamily="18" charset="0"/>
              </a:rPr>
              <a:t>2. </a:t>
            </a:r>
            <a:r>
              <a:rPr lang="en-US" altLang="en-US">
                <a:latin typeface="Times New Roman" panose="02020603050405020304" pitchFamily="18" charset="0"/>
              </a:rPr>
              <a:t>Most of the transactions that, according to our algorithm, need to be redone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have already written their updates into the database. Although redoing them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will cause no harm, it will nevertheless cause recovery to take longer.</a:t>
            </a:r>
          </a:p>
          <a:p>
            <a:r>
              <a:rPr lang="en-US" altLang="en-US" b="1">
                <a:latin typeface="Times New Roman" panose="02020603050405020304" pitchFamily="18" charset="0"/>
              </a:rPr>
              <a:t>Information gathered during check pointing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the system periodically performs </a:t>
            </a:r>
            <a:r>
              <a:rPr lang="en-US" altLang="en-US" b="1">
                <a:latin typeface="Times New Roman" panose="02020603050405020304" pitchFamily="18" charset="0"/>
              </a:rPr>
              <a:t>checkpoints</a:t>
            </a:r>
            <a:r>
              <a:rPr lang="en-US" altLang="en-US">
                <a:latin typeface="Times New Roman" panose="02020603050405020304" pitchFamily="18" charset="0"/>
              </a:rPr>
              <a:t>, which require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the following sequence of actions to take place:</a:t>
            </a:r>
          </a:p>
          <a:p>
            <a:r>
              <a:rPr lang="en-US" altLang="en-US" b="1">
                <a:latin typeface="Times New Roman" panose="02020603050405020304" pitchFamily="18" charset="0"/>
              </a:rPr>
              <a:t>1. </a:t>
            </a:r>
            <a:r>
              <a:rPr lang="en-US" altLang="en-US">
                <a:latin typeface="Times New Roman" panose="02020603050405020304" pitchFamily="18" charset="0"/>
              </a:rPr>
              <a:t>Output onto stable storage all log records currently residing in main memory.</a:t>
            </a:r>
          </a:p>
          <a:p>
            <a:r>
              <a:rPr lang="en-US" altLang="en-US" b="1">
                <a:latin typeface="Times New Roman" panose="02020603050405020304" pitchFamily="18" charset="0"/>
              </a:rPr>
              <a:t>2. </a:t>
            </a:r>
            <a:r>
              <a:rPr lang="en-US" altLang="en-US">
                <a:latin typeface="Times New Roman" panose="02020603050405020304" pitchFamily="18" charset="0"/>
              </a:rPr>
              <a:t>Output to the disk all modified buffer blocks.</a:t>
            </a:r>
          </a:p>
          <a:p>
            <a:r>
              <a:rPr lang="en-US" altLang="en-US" b="1">
                <a:latin typeface="Times New Roman" panose="02020603050405020304" pitchFamily="18" charset="0"/>
              </a:rPr>
              <a:t>3. </a:t>
            </a:r>
            <a:r>
              <a:rPr lang="en-US" altLang="en-US">
                <a:latin typeface="Times New Roman" panose="02020603050405020304" pitchFamily="18" charset="0"/>
              </a:rPr>
              <a:t>Output onto stable storage a log record </a:t>
            </a:r>
            <a:r>
              <a:rPr lang="en-US" altLang="en-US" i="1">
                <a:latin typeface="Times New Roman" panose="02020603050405020304" pitchFamily="18" charset="0"/>
              </a:rPr>
              <a:t>&lt;</a:t>
            </a:r>
            <a:r>
              <a:rPr lang="en-US" altLang="en-US">
                <a:latin typeface="Times New Roman" panose="02020603050405020304" pitchFamily="18" charset="0"/>
              </a:rPr>
              <a:t>checkpoint</a:t>
            </a:r>
            <a:r>
              <a:rPr lang="en-US" altLang="en-US" i="1">
                <a:latin typeface="Times New Roman" panose="02020603050405020304" pitchFamily="18" charset="0"/>
              </a:rPr>
              <a:t>&gt;</a:t>
            </a:r>
            <a:r>
              <a:rPr lang="en-US" altLang="en-US">
                <a:latin typeface="Times New Roman" panose="02020603050405020304" pitchFamily="18" charset="0"/>
              </a:rPr>
              <a:t>.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Transactions are not allowed to perform any update actions, such as writing to a buffer block or writing a log record, while a checkpoint is in progress.</a:t>
            </a:r>
          </a:p>
        </p:txBody>
      </p:sp>
    </p:spTree>
    <p:extLst>
      <p:ext uri="{BB962C8B-B14F-4D97-AF65-F5344CB8AC3E}">
        <p14:creationId xmlns:p14="http://schemas.microsoft.com/office/powerpoint/2010/main" val="1952144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5E6053-AA20-45BF-8251-5B5C1192E73D}" type="slidenum">
              <a:rPr lang="en-US" altLang="en-US" sz="1200" smtClean="0">
                <a:latin typeface="Times New Roman" panose="02020603050405020304" pitchFamily="18" charset="0"/>
              </a:rPr>
              <a:pPr/>
              <a:t>24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</a:rPr>
              <a:t>Actions taken during recovery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After a failure has occurred, the recovery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scheme examines the log to determine the most recent transaction </a:t>
            </a:r>
            <a:r>
              <a:rPr lang="en-US" altLang="en-US" i="1">
                <a:latin typeface="Times New Roman" panose="02020603050405020304" pitchFamily="18" charset="0"/>
              </a:rPr>
              <a:t>Ti </a:t>
            </a:r>
            <a:r>
              <a:rPr lang="en-US" altLang="en-US">
                <a:latin typeface="Times New Roman" panose="02020603050405020304" pitchFamily="18" charset="0"/>
              </a:rPr>
              <a:t>that started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executing before the most recent checkpoint took place. It can find such a transaction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by searching the log backward, from the end of the log, until it finds the first</a:t>
            </a:r>
          </a:p>
          <a:p>
            <a:r>
              <a:rPr lang="en-US" altLang="en-US" i="1">
                <a:latin typeface="Times New Roman" panose="02020603050405020304" pitchFamily="18" charset="0"/>
              </a:rPr>
              <a:t>&lt;</a:t>
            </a:r>
            <a:r>
              <a:rPr lang="en-US" altLang="en-US">
                <a:latin typeface="Times New Roman" panose="02020603050405020304" pitchFamily="18" charset="0"/>
              </a:rPr>
              <a:t>checkpoint</a:t>
            </a:r>
            <a:r>
              <a:rPr lang="en-US" altLang="en-US" i="1">
                <a:latin typeface="Times New Roman" panose="02020603050405020304" pitchFamily="18" charset="0"/>
              </a:rPr>
              <a:t>&gt; </a:t>
            </a:r>
            <a:r>
              <a:rPr lang="en-US" altLang="en-US">
                <a:latin typeface="Times New Roman" panose="02020603050405020304" pitchFamily="18" charset="0"/>
              </a:rPr>
              <a:t>record (since we are searching backward, the record found is the final</a:t>
            </a:r>
          </a:p>
          <a:p>
            <a:r>
              <a:rPr lang="en-US" altLang="en-US" i="1">
                <a:latin typeface="Times New Roman" panose="02020603050405020304" pitchFamily="18" charset="0"/>
              </a:rPr>
              <a:t>&lt;</a:t>
            </a:r>
            <a:r>
              <a:rPr lang="en-US" altLang="en-US">
                <a:latin typeface="Times New Roman" panose="02020603050405020304" pitchFamily="18" charset="0"/>
              </a:rPr>
              <a:t>checkpoint</a:t>
            </a:r>
            <a:r>
              <a:rPr lang="en-US" altLang="en-US" i="1">
                <a:latin typeface="Times New Roman" panose="02020603050405020304" pitchFamily="18" charset="0"/>
              </a:rPr>
              <a:t>&gt; </a:t>
            </a:r>
            <a:r>
              <a:rPr lang="en-US" altLang="en-US">
                <a:latin typeface="Times New Roman" panose="02020603050405020304" pitchFamily="18" charset="0"/>
              </a:rPr>
              <a:t>record in the log); then it continues the search backward until it finds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the next </a:t>
            </a:r>
            <a:r>
              <a:rPr lang="en-US" altLang="en-US" i="1">
                <a:latin typeface="Times New Roman" panose="02020603050405020304" pitchFamily="18" charset="0"/>
              </a:rPr>
              <a:t>&lt;Ti </a:t>
            </a:r>
            <a:r>
              <a:rPr lang="en-US" altLang="en-US">
                <a:latin typeface="Times New Roman" panose="02020603050405020304" pitchFamily="18" charset="0"/>
              </a:rPr>
              <a:t>start</a:t>
            </a:r>
            <a:r>
              <a:rPr lang="en-US" altLang="en-US" i="1">
                <a:latin typeface="Times New Roman" panose="02020603050405020304" pitchFamily="18" charset="0"/>
              </a:rPr>
              <a:t>&gt; </a:t>
            </a:r>
            <a:r>
              <a:rPr lang="en-US" altLang="en-US">
                <a:latin typeface="Times New Roman" panose="02020603050405020304" pitchFamily="18" charset="0"/>
              </a:rPr>
              <a:t>record. This record identifies a transaction </a:t>
            </a:r>
            <a:r>
              <a:rPr lang="en-US" altLang="en-US" i="1">
                <a:latin typeface="Times New Roman" panose="02020603050405020304" pitchFamily="18" charset="0"/>
              </a:rPr>
              <a:t>Ti</a:t>
            </a:r>
            <a:r>
              <a:rPr lang="en-US" altLang="en-US">
                <a:latin typeface="Times New Roman" panose="02020603050405020304" pitchFamily="18" charset="0"/>
              </a:rPr>
              <a:t>.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Once the system has identified transaction </a:t>
            </a:r>
            <a:r>
              <a:rPr lang="en-US" altLang="en-US" i="1">
                <a:latin typeface="Times New Roman" panose="02020603050405020304" pitchFamily="18" charset="0"/>
              </a:rPr>
              <a:t>Ti</a:t>
            </a:r>
            <a:r>
              <a:rPr lang="en-US" altLang="en-US">
                <a:latin typeface="Times New Roman" panose="02020603050405020304" pitchFamily="18" charset="0"/>
              </a:rPr>
              <a:t>, the redo and undo operations need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to be applied to only transaction </a:t>
            </a:r>
            <a:r>
              <a:rPr lang="en-US" altLang="en-US" i="1">
                <a:latin typeface="Times New Roman" panose="02020603050405020304" pitchFamily="18" charset="0"/>
              </a:rPr>
              <a:t>Ti </a:t>
            </a:r>
            <a:r>
              <a:rPr lang="en-US" altLang="en-US">
                <a:latin typeface="Times New Roman" panose="02020603050405020304" pitchFamily="18" charset="0"/>
              </a:rPr>
              <a:t>and all transactions </a:t>
            </a:r>
            <a:r>
              <a:rPr lang="en-US" altLang="en-US" i="1">
                <a:latin typeface="Times New Roman" panose="02020603050405020304" pitchFamily="18" charset="0"/>
              </a:rPr>
              <a:t>Tj </a:t>
            </a:r>
            <a:r>
              <a:rPr lang="en-US" altLang="en-US">
                <a:latin typeface="Times New Roman" panose="02020603050405020304" pitchFamily="18" charset="0"/>
              </a:rPr>
              <a:t>that started executing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after transaction </a:t>
            </a:r>
            <a:r>
              <a:rPr lang="en-US" altLang="en-US" i="1">
                <a:latin typeface="Times New Roman" panose="02020603050405020304" pitchFamily="18" charset="0"/>
              </a:rPr>
              <a:t>Ti</a:t>
            </a:r>
            <a:r>
              <a:rPr lang="en-US" altLang="en-US">
                <a:latin typeface="Times New Roman" panose="02020603050405020304" pitchFamily="18" charset="0"/>
              </a:rPr>
              <a:t>. Let us denote these transactions by the set 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. The remainder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(earlier part) of the log can be ignored, and can be erased whenever desired.</a:t>
            </a:r>
          </a:p>
        </p:txBody>
      </p:sp>
    </p:spTree>
    <p:extLst>
      <p:ext uri="{BB962C8B-B14F-4D97-AF65-F5344CB8AC3E}">
        <p14:creationId xmlns:p14="http://schemas.microsoft.com/office/powerpoint/2010/main" val="165005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7E9C227-E602-453B-8F87-513FBAD59346}" type="slidenum">
              <a:rPr lang="en-US" altLang="en-US" sz="1200" smtClean="0">
                <a:latin typeface="Times New Roman" panose="02020603050405020304" pitchFamily="18" charset="0"/>
              </a:rPr>
              <a:pPr/>
              <a:t>25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Assume there is Log as below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T1 start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…..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T1&lt;commit&gt;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T2&lt;Start&gt;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…..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T2&lt;Commit&gt;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T3&lt;Start&gt;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…..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T3&lt;Commit&gt;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T4&lt;Start&gt;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…..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// note T4 started but not </a:t>
            </a:r>
            <a:r>
              <a:rPr lang="en-US" altLang="en-US" err="1">
                <a:latin typeface="Times New Roman" panose="02020603050405020304" pitchFamily="18" charset="0"/>
              </a:rPr>
              <a:t>commited</a:t>
            </a:r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036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794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D7552B-631B-43DA-B663-B3BCB319A0C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8794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To determine how the system should recover from failures, we need to identify the failure modes of those devices used for storing data.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How these failure modes affect the contents of the database.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And then propose algorithms to ensure database consistency and transaction atomicity despite failures. 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These algorithms, known as recovery algorithms.</a:t>
            </a:r>
          </a:p>
          <a:p>
            <a:endParaRPr lang="en-US" altLang="en-US">
              <a:latin typeface="Times New Roman" panose="02020603050405020304" pitchFamily="18" charset="0"/>
            </a:endParaRPr>
          </a:p>
          <a:p>
            <a:r>
              <a:rPr lang="en-US" altLang="en-US" b="1">
                <a:latin typeface="Times New Roman" panose="02020603050405020304" pitchFamily="18" charset="0"/>
              </a:rPr>
              <a:t>Database recovery mechanism targets what type of failures?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we shall consider only the following types of failure: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• </a:t>
            </a:r>
            <a:r>
              <a:rPr lang="en-US" altLang="en-US" b="1">
                <a:latin typeface="Times New Roman" panose="02020603050405020304" pitchFamily="18" charset="0"/>
              </a:rPr>
              <a:t>Transaction failure</a:t>
            </a:r>
            <a:r>
              <a:rPr lang="en-US" altLang="en-US">
                <a:latin typeface="Times New Roman" panose="02020603050405020304" pitchFamily="18" charset="0"/>
              </a:rPr>
              <a:t>. There are two types of errors that may cause a transaction to fail: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◦ </a:t>
            </a:r>
            <a:r>
              <a:rPr lang="en-US" altLang="en-US" b="1">
                <a:latin typeface="Times New Roman" panose="02020603050405020304" pitchFamily="18" charset="0"/>
              </a:rPr>
              <a:t>Logical error</a:t>
            </a:r>
            <a:r>
              <a:rPr lang="en-US" altLang="en-US">
                <a:latin typeface="Times New Roman" panose="02020603050405020304" pitchFamily="18" charset="0"/>
              </a:rPr>
              <a:t>. The transaction can no longer continue with its normal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execution because of some internal condition, such as bad input, data not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found, overflow, or resource limit exceeded.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◦ </a:t>
            </a:r>
            <a:r>
              <a:rPr lang="en-US" altLang="en-US" b="1">
                <a:latin typeface="Times New Roman" panose="02020603050405020304" pitchFamily="18" charset="0"/>
              </a:rPr>
              <a:t>System error</a:t>
            </a:r>
            <a:r>
              <a:rPr lang="en-US" altLang="en-US">
                <a:latin typeface="Times New Roman" panose="02020603050405020304" pitchFamily="18" charset="0"/>
              </a:rPr>
              <a:t>. The system has entered an undesirable state (for example,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deadlock), as a result of which a transaction cannot continue with its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normal execution. The transaction, however, can be re-executed at a later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time.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• </a:t>
            </a:r>
            <a:r>
              <a:rPr lang="en-US" altLang="en-US" b="1">
                <a:latin typeface="Times New Roman" panose="02020603050405020304" pitchFamily="18" charset="0"/>
              </a:rPr>
              <a:t>System crash</a:t>
            </a:r>
            <a:r>
              <a:rPr lang="en-US" altLang="en-US">
                <a:latin typeface="Times New Roman" panose="02020603050405020304" pitchFamily="18" charset="0"/>
              </a:rPr>
              <a:t>. There is a hardware malfunction, or a bug in the database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software or the operating system, that causes the loss of the content of volatile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storage, and brings transaction processing to a halt. The content of nonvolatile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storage remains intact, and is not corrupted. 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The assumption that hardware errors and bugs in the software bring the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system to a halt, but do not corrupt the nonvolatile storage contents, is known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as the </a:t>
            </a:r>
            <a:r>
              <a:rPr lang="en-US" altLang="en-US" b="1">
                <a:latin typeface="Times New Roman" panose="02020603050405020304" pitchFamily="18" charset="0"/>
              </a:rPr>
              <a:t>fail-stop assumption</a:t>
            </a:r>
            <a:r>
              <a:rPr lang="en-US" altLang="en-US">
                <a:latin typeface="Times New Roman" panose="02020603050405020304" pitchFamily="18" charset="0"/>
              </a:rPr>
              <a:t>.Well-designed systems have numerous internal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checks, at the hardware and the software level, that bring the system to a halt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when there is an error. Hence, the fail-stop assumption is a reasonable one.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• </a:t>
            </a:r>
            <a:r>
              <a:rPr lang="en-US" altLang="en-US" b="1">
                <a:latin typeface="Times New Roman" panose="02020603050405020304" pitchFamily="18" charset="0"/>
              </a:rPr>
              <a:t>Disk failure</a:t>
            </a:r>
            <a:r>
              <a:rPr lang="en-US" altLang="en-US">
                <a:latin typeface="Times New Roman" panose="02020603050405020304" pitchFamily="18" charset="0"/>
              </a:rPr>
              <a:t>. A disk block loses its content as a result of either a head crash or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failure during a data-transfer operation. Copies of the data on other disks, or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archival backups on tertiary media, such as DVD or tapes, are used to recover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from the failure.</a:t>
            </a:r>
          </a:p>
        </p:txBody>
      </p:sp>
    </p:spTree>
    <p:extLst>
      <p:ext uri="{BB962C8B-B14F-4D97-AF65-F5344CB8AC3E}">
        <p14:creationId xmlns:p14="http://schemas.microsoft.com/office/powerpoint/2010/main" val="1134091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794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E72DB2-7EFD-4066-8926-66B228A2632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8794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</a:rPr>
              <a:t>Explain  the  situation with an example  where Recovery is required. What are the Features(Actions) of Recovery algorithms?</a:t>
            </a:r>
          </a:p>
          <a:p>
            <a:r>
              <a:rPr lang="en-US" altLang="en-US" b="1">
                <a:latin typeface="Times New Roman" panose="02020603050405020304" pitchFamily="18" charset="0"/>
              </a:rPr>
              <a:t>Discuss need for database recovery with an example &amp; what are the parts of recovery algorithms ?</a:t>
            </a:r>
          </a:p>
        </p:txBody>
      </p:sp>
    </p:spTree>
    <p:extLst>
      <p:ext uri="{BB962C8B-B14F-4D97-AF65-F5344CB8AC3E}">
        <p14:creationId xmlns:p14="http://schemas.microsoft.com/office/powerpoint/2010/main" val="1732576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794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18AF47-B150-4426-BC60-08CE2AC6B57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8794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138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794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FAC850-6A4F-4ACD-9907-8A23A2FA5C7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8794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the database system resides permanently on nonvolatile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storage (usually disks) and only parts of the database are in memory at any time.1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The database is partitioned into fixed-length storage units called </a:t>
            </a:r>
            <a:r>
              <a:rPr lang="en-US" altLang="en-US" b="1">
                <a:latin typeface="Times New Roman" panose="02020603050405020304" pitchFamily="18" charset="0"/>
              </a:rPr>
              <a:t>blocks</a:t>
            </a:r>
            <a:r>
              <a:rPr lang="en-US" altLang="en-US">
                <a:latin typeface="Times New Roman" panose="02020603050405020304" pitchFamily="18" charset="0"/>
              </a:rPr>
              <a:t>. Blocks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are the units of data transfer to and from disk, and may contain several data items.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We shall assume that no data item spans two or more blocks. This assumption is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realistic for most data-processing applications, such as a bank or a university.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Transactions input information from the disk to main memory, and then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output the information back onto the disk. The input and output operations are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done in block units. The blocks residing on the disk are referred to as </a:t>
            </a:r>
            <a:r>
              <a:rPr lang="en-US" altLang="en-US" b="1">
                <a:latin typeface="Times New Roman" panose="02020603050405020304" pitchFamily="18" charset="0"/>
              </a:rPr>
              <a:t>physical</a:t>
            </a:r>
          </a:p>
          <a:p>
            <a:r>
              <a:rPr lang="en-US" altLang="en-US" b="1">
                <a:latin typeface="Times New Roman" panose="02020603050405020304" pitchFamily="18" charset="0"/>
              </a:rPr>
              <a:t>blocks</a:t>
            </a:r>
            <a:r>
              <a:rPr lang="en-US" altLang="en-US">
                <a:latin typeface="Times New Roman" panose="02020603050405020304" pitchFamily="18" charset="0"/>
              </a:rPr>
              <a:t>; the blocks residing temporarily in main memory are referred to as </a:t>
            </a:r>
            <a:r>
              <a:rPr lang="en-US" altLang="en-US" b="1">
                <a:latin typeface="Times New Roman" panose="02020603050405020304" pitchFamily="18" charset="0"/>
              </a:rPr>
              <a:t>buffer</a:t>
            </a:r>
          </a:p>
          <a:p>
            <a:r>
              <a:rPr lang="en-US" altLang="en-US" b="1">
                <a:latin typeface="Times New Roman" panose="02020603050405020304" pitchFamily="18" charset="0"/>
              </a:rPr>
              <a:t>blocks</a:t>
            </a:r>
            <a:r>
              <a:rPr lang="en-US" altLang="en-US">
                <a:latin typeface="Times New Roman" panose="02020603050405020304" pitchFamily="18" charset="0"/>
              </a:rPr>
              <a:t>. The area of memory where blocks reside temporarily is called the </a:t>
            </a:r>
            <a:r>
              <a:rPr lang="en-US" altLang="en-US" b="1">
                <a:latin typeface="Times New Roman" panose="02020603050405020304" pitchFamily="18" charset="0"/>
              </a:rPr>
              <a:t>disk</a:t>
            </a:r>
          </a:p>
          <a:p>
            <a:r>
              <a:rPr lang="en-US" altLang="en-US" b="1">
                <a:latin typeface="Times New Roman" panose="02020603050405020304" pitchFamily="18" charset="0"/>
              </a:rPr>
              <a:t>buffer</a:t>
            </a:r>
            <a:r>
              <a:rPr lang="en-US" altLang="en-US">
                <a:latin typeface="Times New Roman" panose="02020603050405020304" pitchFamily="18" charset="0"/>
              </a:rPr>
              <a:t>.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Block movements between disk and main memory are initiated through the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following two operations:</a:t>
            </a:r>
          </a:p>
          <a:p>
            <a:r>
              <a:rPr lang="en-US" altLang="en-US" b="1">
                <a:latin typeface="Times New Roman" panose="02020603050405020304" pitchFamily="18" charset="0"/>
              </a:rPr>
              <a:t>1. </a:t>
            </a:r>
            <a:r>
              <a:rPr lang="en-US" altLang="en-US">
                <a:latin typeface="Times New Roman" panose="02020603050405020304" pitchFamily="18" charset="0"/>
              </a:rPr>
              <a:t>input(</a:t>
            </a:r>
            <a:r>
              <a:rPr lang="en-US" altLang="en-US" i="1">
                <a:latin typeface="Times New Roman" panose="02020603050405020304" pitchFamily="18" charset="0"/>
              </a:rPr>
              <a:t>B</a:t>
            </a:r>
            <a:r>
              <a:rPr lang="en-US" altLang="en-US">
                <a:latin typeface="Times New Roman" panose="02020603050405020304" pitchFamily="18" charset="0"/>
              </a:rPr>
              <a:t>) transfers the physical block </a:t>
            </a:r>
            <a:r>
              <a:rPr lang="en-US" altLang="en-US" i="1">
                <a:latin typeface="Times New Roman" panose="02020603050405020304" pitchFamily="18" charset="0"/>
              </a:rPr>
              <a:t>B </a:t>
            </a:r>
            <a:r>
              <a:rPr lang="en-US" altLang="en-US">
                <a:latin typeface="Times New Roman" panose="02020603050405020304" pitchFamily="18" charset="0"/>
              </a:rPr>
              <a:t>to main memory.</a:t>
            </a:r>
          </a:p>
          <a:p>
            <a:r>
              <a:rPr lang="en-US" altLang="en-US" b="1">
                <a:latin typeface="Times New Roman" panose="02020603050405020304" pitchFamily="18" charset="0"/>
              </a:rPr>
              <a:t>2. </a:t>
            </a:r>
            <a:r>
              <a:rPr lang="en-US" altLang="en-US">
                <a:latin typeface="Times New Roman" panose="02020603050405020304" pitchFamily="18" charset="0"/>
              </a:rPr>
              <a:t>output(</a:t>
            </a:r>
            <a:r>
              <a:rPr lang="en-US" altLang="en-US" i="1">
                <a:latin typeface="Times New Roman" panose="02020603050405020304" pitchFamily="18" charset="0"/>
              </a:rPr>
              <a:t>B</a:t>
            </a:r>
            <a:r>
              <a:rPr lang="en-US" altLang="en-US">
                <a:latin typeface="Times New Roman" panose="02020603050405020304" pitchFamily="18" charset="0"/>
              </a:rPr>
              <a:t>) transfers the buffer block </a:t>
            </a:r>
            <a:r>
              <a:rPr lang="en-US" altLang="en-US" i="1">
                <a:latin typeface="Times New Roman" panose="02020603050405020304" pitchFamily="18" charset="0"/>
              </a:rPr>
              <a:t>B </a:t>
            </a:r>
            <a:r>
              <a:rPr lang="en-US" altLang="en-US">
                <a:latin typeface="Times New Roman" panose="02020603050405020304" pitchFamily="18" charset="0"/>
              </a:rPr>
              <a:t>to the disk, and replaces the appropriate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physical block there.</a:t>
            </a:r>
          </a:p>
        </p:txBody>
      </p:sp>
    </p:spTree>
    <p:extLst>
      <p:ext uri="{BB962C8B-B14F-4D97-AF65-F5344CB8AC3E}">
        <p14:creationId xmlns:p14="http://schemas.microsoft.com/office/powerpoint/2010/main" val="753716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794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44BE44-A599-4603-8879-AFF206FB332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8794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Transactions input information from the disk into main memory and then output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information back onto the disk. The input and output operations are done in block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units. The blocks residing on the disk are referred to as physical blocks; the blocks residing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temporarily in main memory are referred to as buffer blocks. The area of memory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blocks reside temporarily is called the disk buffer.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 movements between disk and main memory are initiated through the following</a:t>
            </a:r>
          </a:p>
          <a:p>
            <a:r>
              <a:rPr lang="en-IN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operations:</a:t>
            </a:r>
          </a:p>
          <a:p>
            <a:pPr marL="228600" indent="-228600">
              <a:buAutoNum type="arabicPeriod"/>
            </a:pP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input(</a:t>
            </a:r>
            <a:r>
              <a:rPr lang="en-US" sz="1200" b="0" i="1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transfers the physical block </a:t>
            </a:r>
            <a:r>
              <a:rPr lang="en-US" sz="1200" b="0" i="1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main memory.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output(</a:t>
            </a:r>
            <a:r>
              <a:rPr lang="en-US" sz="1200" b="0" i="1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transfers the buffer block </a:t>
            </a:r>
            <a:r>
              <a:rPr lang="en-US" sz="1200" b="0" i="1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disk and replaces the appropriate</a:t>
            </a:r>
          </a:p>
          <a:p>
            <a:r>
              <a:rPr lang="en-IN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block there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Conceptually, each transaction </a:t>
            </a:r>
            <a:r>
              <a:rPr lang="en-US" sz="1200" b="0" i="1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</a:t>
            </a:r>
            <a:r>
              <a:rPr lang="en-US" sz="1200" b="0" i="1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a private work area in which copies of data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 accessed and updated by </a:t>
            </a:r>
            <a:r>
              <a:rPr lang="en-US" sz="1200" b="0" i="1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</a:t>
            </a:r>
            <a:r>
              <a:rPr lang="en-US" sz="1200" b="0" i="1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kept.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 a work area to store </a:t>
            </a:r>
            <a:r>
              <a:rPr lang="en-US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 copies x</a:t>
            </a:r>
            <a:r>
              <a:rPr lang="en-US" sz="1200" b="1" i="0" u="none" strike="noStrike" kern="120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</a:p>
          <a:p>
            <a:endParaRPr lang="en-US" sz="1200" b="1" i="0" u="none" strike="noStrike" kern="1200" baseline="-250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transfer data by these two operations: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read(</a:t>
            </a:r>
            <a:r>
              <a:rPr lang="en-US" sz="1200" b="0" i="1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assigns the value of data item </a:t>
            </a:r>
            <a:r>
              <a:rPr lang="en-US" sz="1200" b="0" i="1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local variable </a:t>
            </a:r>
            <a:r>
              <a:rPr lang="en-US" sz="1200" b="0" i="1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xi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It executes this</a:t>
            </a:r>
          </a:p>
          <a:p>
            <a:r>
              <a:rPr lang="en-IN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 as follows: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If block </a:t>
            </a:r>
            <a:r>
              <a:rPr lang="en-US" sz="1200" b="0" i="1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BX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which </a:t>
            </a:r>
            <a:r>
              <a:rPr lang="en-US" sz="1200" b="0" i="1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resides is not in main memory, it issues input(</a:t>
            </a:r>
            <a:r>
              <a:rPr lang="en-US" sz="1200" b="0" i="1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BX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It assigns to </a:t>
            </a:r>
            <a:r>
              <a:rPr lang="en-US" sz="1200" b="0" i="1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xi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value of </a:t>
            </a:r>
            <a:r>
              <a:rPr lang="en-US" sz="1200" b="0" i="1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buffer block.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write(</a:t>
            </a:r>
            <a:r>
              <a:rPr lang="en-US" sz="1200" b="0" i="1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assigns the value of local variable </a:t>
            </a:r>
            <a:r>
              <a:rPr lang="en-US" sz="1200" b="0" i="1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xi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data item </a:t>
            </a:r>
            <a:r>
              <a:rPr lang="en-US" sz="1200" b="0" i="1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buffer block.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executes this operation as follows: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If block </a:t>
            </a:r>
            <a:r>
              <a:rPr lang="en-US" sz="1200" b="0" i="1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BX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which </a:t>
            </a:r>
            <a:r>
              <a:rPr lang="en-US" sz="1200" b="0" i="1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resides is not in main memory, it issues input(</a:t>
            </a:r>
            <a:r>
              <a:rPr lang="en-US" sz="1200" b="0" i="1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BX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It assigns the value of </a:t>
            </a:r>
            <a:r>
              <a:rPr lang="en-US" sz="1200" b="0" i="1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xi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</a:t>
            </a:r>
            <a:r>
              <a:rPr lang="en-US" sz="1200" b="0" i="1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buffer </a:t>
            </a:r>
            <a:r>
              <a:rPr lang="en-US" sz="1200" b="0" i="1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BX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that both operations may require the transfer of a block from disk to main memory.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do not, however, specifically require the transfer of a block from main memory</a:t>
            </a:r>
          </a:p>
          <a:p>
            <a:r>
              <a:rPr lang="en-IN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disk.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buffer block is eventually written out to the disk either because the buffer manager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needs the memory space for other purposes or because the database system wishes</a:t>
            </a:r>
            <a:endParaRPr lang="en-US" sz="1200" b="1" i="0" u="none" strike="noStrike" kern="1200" baseline="-250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327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794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FDFE41-34C8-4881-8A47-251D8C3D558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8794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We transfer data by these two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operations:</a:t>
            </a:r>
          </a:p>
          <a:p>
            <a:r>
              <a:rPr lang="en-US" altLang="en-US" b="1">
                <a:latin typeface="Times New Roman" panose="02020603050405020304" pitchFamily="18" charset="0"/>
              </a:rPr>
              <a:t>1. </a:t>
            </a:r>
            <a:r>
              <a:rPr lang="en-US" altLang="en-US">
                <a:latin typeface="Times New Roman" panose="02020603050405020304" pitchFamily="18" charset="0"/>
              </a:rPr>
              <a:t>read(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>
                <a:latin typeface="Times New Roman" panose="02020603050405020304" pitchFamily="18" charset="0"/>
              </a:rPr>
              <a:t>) assigns the value of data item </a:t>
            </a:r>
            <a:r>
              <a:rPr lang="en-US" altLang="en-US" i="1">
                <a:latin typeface="Times New Roman" panose="02020603050405020304" pitchFamily="18" charset="0"/>
              </a:rPr>
              <a:t>X </a:t>
            </a:r>
            <a:r>
              <a:rPr lang="en-US" altLang="en-US">
                <a:latin typeface="Times New Roman" panose="02020603050405020304" pitchFamily="18" charset="0"/>
              </a:rPr>
              <a:t>to the local variable </a:t>
            </a:r>
            <a:r>
              <a:rPr lang="en-US" altLang="en-US" i="1">
                <a:latin typeface="Times New Roman" panose="02020603050405020304" pitchFamily="18" charset="0"/>
              </a:rPr>
              <a:t>xi</a:t>
            </a:r>
            <a:r>
              <a:rPr lang="en-US" altLang="en-US">
                <a:latin typeface="Times New Roman" panose="02020603050405020304" pitchFamily="18" charset="0"/>
              </a:rPr>
              <a:t>. It executes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this operation as follows: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a. If block </a:t>
            </a:r>
            <a:r>
              <a:rPr lang="en-US" altLang="en-US" i="1">
                <a:latin typeface="Times New Roman" panose="02020603050405020304" pitchFamily="18" charset="0"/>
              </a:rPr>
              <a:t>BX </a:t>
            </a:r>
            <a:r>
              <a:rPr lang="en-US" altLang="en-US">
                <a:latin typeface="Times New Roman" panose="02020603050405020304" pitchFamily="18" charset="0"/>
              </a:rPr>
              <a:t>on which </a:t>
            </a:r>
            <a:r>
              <a:rPr lang="en-US" altLang="en-US" i="1">
                <a:latin typeface="Times New Roman" panose="02020603050405020304" pitchFamily="18" charset="0"/>
              </a:rPr>
              <a:t>X </a:t>
            </a:r>
            <a:r>
              <a:rPr lang="en-US" altLang="en-US">
                <a:latin typeface="Times New Roman" panose="02020603050405020304" pitchFamily="18" charset="0"/>
              </a:rPr>
              <a:t>resides is not in main memory, it issues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input(</a:t>
            </a:r>
            <a:r>
              <a:rPr lang="en-US" altLang="en-US" i="1">
                <a:latin typeface="Times New Roman" panose="02020603050405020304" pitchFamily="18" charset="0"/>
              </a:rPr>
              <a:t>BX</a:t>
            </a:r>
            <a:r>
              <a:rPr lang="en-US" altLang="en-US">
                <a:latin typeface="Times New Roman" panose="02020603050405020304" pitchFamily="18" charset="0"/>
              </a:rPr>
              <a:t>).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b. It assigns to </a:t>
            </a:r>
            <a:r>
              <a:rPr lang="en-US" altLang="en-US" i="1">
                <a:latin typeface="Times New Roman" panose="02020603050405020304" pitchFamily="18" charset="0"/>
              </a:rPr>
              <a:t>xi </a:t>
            </a:r>
            <a:r>
              <a:rPr lang="en-US" altLang="en-US">
                <a:latin typeface="Times New Roman" panose="02020603050405020304" pitchFamily="18" charset="0"/>
              </a:rPr>
              <a:t>the value of </a:t>
            </a:r>
            <a:r>
              <a:rPr lang="en-US" altLang="en-US" i="1">
                <a:latin typeface="Times New Roman" panose="02020603050405020304" pitchFamily="18" charset="0"/>
              </a:rPr>
              <a:t>X </a:t>
            </a:r>
            <a:r>
              <a:rPr lang="en-US" altLang="en-US">
                <a:latin typeface="Times New Roman" panose="02020603050405020304" pitchFamily="18" charset="0"/>
              </a:rPr>
              <a:t>from the buffer block.</a:t>
            </a:r>
          </a:p>
          <a:p>
            <a:r>
              <a:rPr lang="en-US" altLang="en-US" b="1">
                <a:latin typeface="Times New Roman" panose="02020603050405020304" pitchFamily="18" charset="0"/>
              </a:rPr>
              <a:t>2. </a:t>
            </a:r>
            <a:r>
              <a:rPr lang="en-US" altLang="en-US">
                <a:latin typeface="Times New Roman" panose="02020603050405020304" pitchFamily="18" charset="0"/>
              </a:rPr>
              <a:t>write(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>
                <a:latin typeface="Times New Roman" panose="02020603050405020304" pitchFamily="18" charset="0"/>
              </a:rPr>
              <a:t>) assigns the value of local variable </a:t>
            </a:r>
            <a:r>
              <a:rPr lang="en-US" altLang="en-US" i="1">
                <a:latin typeface="Times New Roman" panose="02020603050405020304" pitchFamily="18" charset="0"/>
              </a:rPr>
              <a:t>xi </a:t>
            </a:r>
            <a:r>
              <a:rPr lang="en-US" altLang="en-US">
                <a:latin typeface="Times New Roman" panose="02020603050405020304" pitchFamily="18" charset="0"/>
              </a:rPr>
              <a:t>to data item </a:t>
            </a:r>
            <a:r>
              <a:rPr lang="en-US" altLang="en-US" i="1">
                <a:latin typeface="Times New Roman" panose="02020603050405020304" pitchFamily="18" charset="0"/>
              </a:rPr>
              <a:t>X </a:t>
            </a:r>
            <a:r>
              <a:rPr lang="en-US" altLang="en-US">
                <a:latin typeface="Times New Roman" panose="02020603050405020304" pitchFamily="18" charset="0"/>
              </a:rPr>
              <a:t>in the buffer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block. It executes this operation as follows: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a. If block </a:t>
            </a:r>
            <a:r>
              <a:rPr lang="en-US" altLang="en-US" i="1">
                <a:latin typeface="Times New Roman" panose="02020603050405020304" pitchFamily="18" charset="0"/>
              </a:rPr>
              <a:t>BX </a:t>
            </a:r>
            <a:r>
              <a:rPr lang="en-US" altLang="en-US">
                <a:latin typeface="Times New Roman" panose="02020603050405020304" pitchFamily="18" charset="0"/>
              </a:rPr>
              <a:t>on which </a:t>
            </a:r>
            <a:r>
              <a:rPr lang="en-US" altLang="en-US" i="1">
                <a:latin typeface="Times New Roman" panose="02020603050405020304" pitchFamily="18" charset="0"/>
              </a:rPr>
              <a:t>X </a:t>
            </a:r>
            <a:r>
              <a:rPr lang="en-US" altLang="en-US">
                <a:latin typeface="Times New Roman" panose="02020603050405020304" pitchFamily="18" charset="0"/>
              </a:rPr>
              <a:t>resides is not in main memory, it issues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input(</a:t>
            </a:r>
            <a:r>
              <a:rPr lang="en-US" altLang="en-US" i="1">
                <a:latin typeface="Times New Roman" panose="02020603050405020304" pitchFamily="18" charset="0"/>
              </a:rPr>
              <a:t>BX</a:t>
            </a:r>
            <a:r>
              <a:rPr lang="en-US" altLang="en-US">
                <a:latin typeface="Times New Roman" panose="02020603050405020304" pitchFamily="18" charset="0"/>
              </a:rPr>
              <a:t>).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b. It assigns the value of </a:t>
            </a:r>
            <a:r>
              <a:rPr lang="en-US" altLang="en-US" i="1">
                <a:latin typeface="Times New Roman" panose="02020603050405020304" pitchFamily="18" charset="0"/>
              </a:rPr>
              <a:t>xi </a:t>
            </a:r>
            <a:r>
              <a:rPr lang="en-US" altLang="en-US">
                <a:latin typeface="Times New Roman" panose="02020603050405020304" pitchFamily="18" charset="0"/>
              </a:rPr>
              <a:t>to </a:t>
            </a:r>
            <a:r>
              <a:rPr lang="en-US" altLang="en-US" i="1">
                <a:latin typeface="Times New Roman" panose="02020603050405020304" pitchFamily="18" charset="0"/>
              </a:rPr>
              <a:t>X </a:t>
            </a:r>
            <a:r>
              <a:rPr lang="en-US" altLang="en-US">
                <a:latin typeface="Times New Roman" panose="02020603050405020304" pitchFamily="18" charset="0"/>
              </a:rPr>
              <a:t>in buffer </a:t>
            </a:r>
            <a:r>
              <a:rPr lang="en-US" altLang="en-US" i="1">
                <a:latin typeface="Times New Roman" panose="02020603050405020304" pitchFamily="18" charset="0"/>
              </a:rPr>
              <a:t>BX</a:t>
            </a:r>
            <a:r>
              <a:rPr lang="en-US" altLang="en-US">
                <a:latin typeface="Times New Roman" panose="02020603050405020304" pitchFamily="18" charset="0"/>
              </a:rPr>
              <a:t>.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Note that both operations may require the transfer of a block from disk to main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memory. They do not, however, specifically require the transfer of a block from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main memory to disk.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A buffer block is eventually written out to the disk either because the buffer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manager needs the memory space for other purposes or because the database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system wishes to reflect the change to </a:t>
            </a:r>
            <a:r>
              <a:rPr lang="en-US" altLang="en-US" i="1">
                <a:latin typeface="Times New Roman" panose="02020603050405020304" pitchFamily="18" charset="0"/>
              </a:rPr>
              <a:t>B </a:t>
            </a:r>
            <a:r>
              <a:rPr lang="en-US" altLang="en-US">
                <a:latin typeface="Times New Roman" panose="02020603050405020304" pitchFamily="18" charset="0"/>
              </a:rPr>
              <a:t>on the disk.We shall say that the database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system performs a </a:t>
            </a:r>
            <a:r>
              <a:rPr lang="en-US" altLang="en-US" b="1">
                <a:latin typeface="Times New Roman" panose="02020603050405020304" pitchFamily="18" charset="0"/>
              </a:rPr>
              <a:t>force-output </a:t>
            </a:r>
            <a:r>
              <a:rPr lang="en-US" altLang="en-US">
                <a:latin typeface="Times New Roman" panose="02020603050405020304" pitchFamily="18" charset="0"/>
              </a:rPr>
              <a:t>of buffer </a:t>
            </a:r>
            <a:r>
              <a:rPr lang="en-US" altLang="en-US" i="1">
                <a:latin typeface="Times New Roman" panose="02020603050405020304" pitchFamily="18" charset="0"/>
              </a:rPr>
              <a:t>B </a:t>
            </a:r>
            <a:r>
              <a:rPr lang="en-US" altLang="en-US">
                <a:latin typeface="Times New Roman" panose="02020603050405020304" pitchFamily="18" charset="0"/>
              </a:rPr>
              <a:t>if it issues an output(</a:t>
            </a:r>
            <a:r>
              <a:rPr lang="en-US" altLang="en-US" i="1">
                <a:latin typeface="Times New Roman" panose="02020603050405020304" pitchFamily="18" charset="0"/>
              </a:rPr>
              <a:t>B</a:t>
            </a:r>
            <a:r>
              <a:rPr lang="en-US" altLang="en-US">
                <a:latin typeface="Times New Roman" panose="02020603050405020304" pitchFamily="18" charset="0"/>
              </a:rPr>
              <a:t>).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When a transaction needs to access a data item </a:t>
            </a:r>
            <a:r>
              <a:rPr lang="en-US" altLang="en-US" i="1">
                <a:latin typeface="Times New Roman" panose="02020603050405020304" pitchFamily="18" charset="0"/>
              </a:rPr>
              <a:t>X </a:t>
            </a:r>
            <a:r>
              <a:rPr lang="en-US" altLang="en-US">
                <a:latin typeface="Times New Roman" panose="02020603050405020304" pitchFamily="18" charset="0"/>
              </a:rPr>
              <a:t>for the first time, it must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execute read(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>
                <a:latin typeface="Times New Roman" panose="02020603050405020304" pitchFamily="18" charset="0"/>
              </a:rPr>
              <a:t>). The system then performs all updates to </a:t>
            </a:r>
            <a:r>
              <a:rPr lang="en-US" altLang="en-US" i="1">
                <a:latin typeface="Times New Roman" panose="02020603050405020304" pitchFamily="18" charset="0"/>
              </a:rPr>
              <a:t>X </a:t>
            </a:r>
            <a:r>
              <a:rPr lang="en-US" altLang="en-US">
                <a:latin typeface="Times New Roman" panose="02020603050405020304" pitchFamily="18" charset="0"/>
              </a:rPr>
              <a:t>on </a:t>
            </a:r>
            <a:r>
              <a:rPr lang="en-US" altLang="en-US" i="1">
                <a:latin typeface="Times New Roman" panose="02020603050405020304" pitchFamily="18" charset="0"/>
              </a:rPr>
              <a:t>xi</a:t>
            </a:r>
            <a:r>
              <a:rPr lang="en-US" altLang="en-US">
                <a:latin typeface="Times New Roman" panose="02020603050405020304" pitchFamily="18" charset="0"/>
              </a:rPr>
              <a:t>. At any point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during its execution a transaction may execute write(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>
                <a:latin typeface="Times New Roman" panose="02020603050405020304" pitchFamily="18" charset="0"/>
              </a:rPr>
              <a:t>) to reflect the change to 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in the database itself; write(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>
                <a:latin typeface="Times New Roman" panose="02020603050405020304" pitchFamily="18" charset="0"/>
              </a:rPr>
              <a:t>) must certainly be done after the final write to 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>
                <a:latin typeface="Times New Roman" panose="02020603050405020304" pitchFamily="18" charset="0"/>
              </a:rPr>
              <a:t>.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The output(</a:t>
            </a:r>
            <a:r>
              <a:rPr lang="en-US" altLang="en-US" i="1">
                <a:latin typeface="Times New Roman" panose="02020603050405020304" pitchFamily="18" charset="0"/>
              </a:rPr>
              <a:t>BX</a:t>
            </a:r>
            <a:r>
              <a:rPr lang="en-US" altLang="en-US">
                <a:latin typeface="Times New Roman" panose="02020603050405020304" pitchFamily="18" charset="0"/>
              </a:rPr>
              <a:t>) operation for the buffer block </a:t>
            </a:r>
            <a:r>
              <a:rPr lang="en-US" altLang="en-US" i="1">
                <a:latin typeface="Times New Roman" panose="02020603050405020304" pitchFamily="18" charset="0"/>
              </a:rPr>
              <a:t>BX </a:t>
            </a:r>
            <a:r>
              <a:rPr lang="en-US" altLang="en-US">
                <a:latin typeface="Times New Roman" panose="02020603050405020304" pitchFamily="18" charset="0"/>
              </a:rPr>
              <a:t>on which </a:t>
            </a:r>
            <a:r>
              <a:rPr lang="en-US" altLang="en-US" i="1">
                <a:latin typeface="Times New Roman" panose="02020603050405020304" pitchFamily="18" charset="0"/>
              </a:rPr>
              <a:t>X </a:t>
            </a:r>
            <a:r>
              <a:rPr lang="en-US" altLang="en-US">
                <a:latin typeface="Times New Roman" panose="02020603050405020304" pitchFamily="18" charset="0"/>
              </a:rPr>
              <a:t>resides does not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need to take effect immediately after write(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>
                <a:latin typeface="Times New Roman" panose="02020603050405020304" pitchFamily="18" charset="0"/>
              </a:rPr>
              <a:t>) is executed, since the block </a:t>
            </a:r>
            <a:r>
              <a:rPr lang="en-US" altLang="en-US" i="1">
                <a:latin typeface="Times New Roman" panose="02020603050405020304" pitchFamily="18" charset="0"/>
              </a:rPr>
              <a:t>BX </a:t>
            </a:r>
            <a:r>
              <a:rPr lang="en-US" altLang="en-US">
                <a:latin typeface="Times New Roman" panose="02020603050405020304" pitchFamily="18" charset="0"/>
              </a:rPr>
              <a:t>may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contain other data items that are still being accessed. Thus, the actual output may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take place later. Notice that, if the system crashes after the write(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>
                <a:latin typeface="Times New Roman" panose="02020603050405020304" pitchFamily="18" charset="0"/>
              </a:rPr>
              <a:t>) operation was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executed but before output(</a:t>
            </a:r>
            <a:r>
              <a:rPr lang="en-US" altLang="en-US" i="1">
                <a:latin typeface="Times New Roman" panose="02020603050405020304" pitchFamily="18" charset="0"/>
              </a:rPr>
              <a:t>BX</a:t>
            </a:r>
            <a:r>
              <a:rPr lang="en-US" altLang="en-US">
                <a:latin typeface="Times New Roman" panose="02020603050405020304" pitchFamily="18" charset="0"/>
              </a:rPr>
              <a:t>)was executed, the newvalue of </a:t>
            </a:r>
            <a:r>
              <a:rPr lang="en-US" altLang="en-US" i="1">
                <a:latin typeface="Times New Roman" panose="02020603050405020304" pitchFamily="18" charset="0"/>
              </a:rPr>
              <a:t>X </a:t>
            </a:r>
            <a:r>
              <a:rPr lang="en-US" altLang="en-US">
                <a:latin typeface="Times New Roman" panose="02020603050405020304" pitchFamily="18" charset="0"/>
              </a:rPr>
              <a:t>is neverwritten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to disk and, thus, is lost. As we shall see shortly, the database system executes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extra actions to ensure that updates performed by committed transactions are not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lost even if there is a system crash.</a:t>
            </a:r>
          </a:p>
        </p:txBody>
      </p:sp>
    </p:spTree>
    <p:extLst>
      <p:ext uri="{BB962C8B-B14F-4D97-AF65-F5344CB8AC3E}">
        <p14:creationId xmlns:p14="http://schemas.microsoft.com/office/powerpoint/2010/main" val="689679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794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FFC47F-8EAC-41CD-B465-528BFB7887D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8794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</a:rPr>
              <a:t>Database Modification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As we noted earlier, a transaction creates a log record prior to modifying the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database. The log records allow the system to undo changes made by a transaction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in the event that the transaction must be aborted; they allow the system also to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redo changes made by a transaction if the transaction has committed but the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system crashed before those changes could be stored in the database on disk. In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order for us to understand the role of these log records in recovery, we need to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consider the steps a transaction takes in modifying a data item:</a:t>
            </a:r>
          </a:p>
          <a:p>
            <a:r>
              <a:rPr lang="en-US" altLang="en-US" b="1">
                <a:latin typeface="Times New Roman" panose="02020603050405020304" pitchFamily="18" charset="0"/>
              </a:rPr>
              <a:t>1. </a:t>
            </a:r>
            <a:r>
              <a:rPr lang="en-US" altLang="en-US">
                <a:latin typeface="Times New Roman" panose="02020603050405020304" pitchFamily="18" charset="0"/>
              </a:rPr>
              <a:t>The transaction performs some computations in its own private part of main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memory.</a:t>
            </a:r>
          </a:p>
          <a:p>
            <a:r>
              <a:rPr lang="en-US" altLang="en-US" b="1">
                <a:latin typeface="Times New Roman" panose="02020603050405020304" pitchFamily="18" charset="0"/>
              </a:rPr>
              <a:t>2. </a:t>
            </a:r>
            <a:r>
              <a:rPr lang="en-US" altLang="en-US">
                <a:latin typeface="Times New Roman" panose="02020603050405020304" pitchFamily="18" charset="0"/>
              </a:rPr>
              <a:t>The transaction modifies the data block in the disk buffer in main memory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holding the data item.</a:t>
            </a:r>
          </a:p>
          <a:p>
            <a:r>
              <a:rPr lang="en-US" altLang="en-US" b="1">
                <a:latin typeface="Times New Roman" panose="02020603050405020304" pitchFamily="18" charset="0"/>
              </a:rPr>
              <a:t>3. </a:t>
            </a:r>
            <a:r>
              <a:rPr lang="en-US" altLang="en-US">
                <a:latin typeface="Times New Roman" panose="02020603050405020304" pitchFamily="18" charset="0"/>
              </a:rPr>
              <a:t>The database system executes the output operation that writes the data block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to disk.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We say a transaction if it performs an </a:t>
            </a:r>
            <a:r>
              <a:rPr lang="en-US" altLang="en-US" b="1">
                <a:latin typeface="Times New Roman" panose="02020603050405020304" pitchFamily="18" charset="0"/>
              </a:rPr>
              <a:t>update on a disk</a:t>
            </a:r>
          </a:p>
          <a:p>
            <a:r>
              <a:rPr lang="en-US" altLang="en-US" b="1">
                <a:latin typeface="Times New Roman" panose="02020603050405020304" pitchFamily="18" charset="0"/>
              </a:rPr>
              <a:t>buffer, or on the disk itself</a:t>
            </a:r>
            <a:r>
              <a:rPr lang="en-US" altLang="en-US">
                <a:latin typeface="Times New Roman" panose="02020603050405020304" pitchFamily="18" charset="0"/>
              </a:rPr>
              <a:t>; up</a:t>
            </a:r>
            <a:r>
              <a:rPr lang="en-US" altLang="en-US" b="1" i="1">
                <a:latin typeface="Times New Roman" panose="02020603050405020304" pitchFamily="18" charset="0"/>
              </a:rPr>
              <a:t>modifies the database </a:t>
            </a:r>
            <a:r>
              <a:rPr lang="en-US" altLang="en-US">
                <a:latin typeface="Times New Roman" panose="02020603050405020304" pitchFamily="18" charset="0"/>
              </a:rPr>
              <a:t>dates to the private part of main memory do not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count as database modifications. If a transaction does not modify the database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until it has committed, it is said to use the </a:t>
            </a:r>
            <a:r>
              <a:rPr lang="en-US" altLang="en-US" b="1">
                <a:latin typeface="Times New Roman" panose="02020603050405020304" pitchFamily="18" charset="0"/>
              </a:rPr>
              <a:t>deferred-modification </a:t>
            </a:r>
            <a:r>
              <a:rPr lang="en-US" altLang="en-US">
                <a:latin typeface="Times New Roman" panose="02020603050405020304" pitchFamily="18" charset="0"/>
              </a:rPr>
              <a:t>technique. If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database modifications occur while the transaction is still active, the transaction is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said to use the </a:t>
            </a:r>
            <a:r>
              <a:rPr lang="en-US" altLang="en-US" b="1">
                <a:latin typeface="Times New Roman" panose="02020603050405020304" pitchFamily="18" charset="0"/>
              </a:rPr>
              <a:t>immediate-modification </a:t>
            </a:r>
            <a:r>
              <a:rPr lang="en-US" altLang="en-US">
                <a:latin typeface="Times New Roman" panose="02020603050405020304" pitchFamily="18" charset="0"/>
              </a:rPr>
              <a:t>technique. Deferred modification has the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overhead that transactions need to make local copies of all updated data items;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further, if a transaction reads a data item that it has updated, it must read the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value from its local copy.</a:t>
            </a:r>
          </a:p>
        </p:txBody>
      </p:sp>
    </p:spTree>
    <p:extLst>
      <p:ext uri="{BB962C8B-B14F-4D97-AF65-F5344CB8AC3E}">
        <p14:creationId xmlns:p14="http://schemas.microsoft.com/office/powerpoint/2010/main" val="2167442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3E5B78D-8229-4749-9B4B-51F75DA12ABF}" type="slidenum">
              <a:rPr lang="en-US" altLang="en-US" sz="1200" smtClean="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The </a:t>
            </a:r>
            <a:r>
              <a:rPr lang="en-US" altLang="en-US" b="1">
                <a:latin typeface="Times New Roman" panose="02020603050405020304" pitchFamily="18" charset="0"/>
              </a:rPr>
              <a:t>immediate-modification technique </a:t>
            </a:r>
            <a:r>
              <a:rPr lang="en-US" altLang="en-US">
                <a:latin typeface="Times New Roman" panose="02020603050405020304" pitchFamily="18" charset="0"/>
              </a:rPr>
              <a:t>allows database modifications to be output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to the database while the transaction is still in the active state. Data modifications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written by active transactions are called </a:t>
            </a:r>
            <a:r>
              <a:rPr lang="en-US" altLang="en-US" b="1">
                <a:latin typeface="Times New Roman" panose="02020603050405020304" pitchFamily="18" charset="0"/>
              </a:rPr>
              <a:t>uncommitted modifications</a:t>
            </a:r>
            <a:r>
              <a:rPr lang="en-US" altLang="en-US">
                <a:latin typeface="Times New Roman" panose="02020603050405020304" pitchFamily="18" charset="0"/>
              </a:rPr>
              <a:t>. In the event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of a crash or a transaction failure, the system must use the old-value field of the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log records.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Before a transaction </a:t>
            </a:r>
            <a:r>
              <a:rPr lang="en-US" altLang="en-US" i="1">
                <a:latin typeface="Times New Roman" panose="02020603050405020304" pitchFamily="18" charset="0"/>
              </a:rPr>
              <a:t>Ti </a:t>
            </a:r>
            <a:r>
              <a:rPr lang="en-US" altLang="en-US">
                <a:latin typeface="Times New Roman" panose="02020603050405020304" pitchFamily="18" charset="0"/>
              </a:rPr>
              <a:t>starts its execution, the system writes the record </a:t>
            </a:r>
            <a:r>
              <a:rPr lang="en-US" altLang="en-US" i="1">
                <a:latin typeface="Times New Roman" panose="02020603050405020304" pitchFamily="18" charset="0"/>
              </a:rPr>
              <a:t>&lt;Ti </a:t>
            </a:r>
            <a:r>
              <a:rPr lang="en-US" altLang="en-US">
                <a:latin typeface="Times New Roman" panose="02020603050405020304" pitchFamily="18" charset="0"/>
              </a:rPr>
              <a:t>start</a:t>
            </a:r>
            <a:r>
              <a:rPr lang="en-US" altLang="en-US" i="1">
                <a:latin typeface="Times New Roman" panose="02020603050405020304" pitchFamily="18" charset="0"/>
              </a:rPr>
              <a:t>&gt;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to the log. During its execution, any write(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>
                <a:latin typeface="Times New Roman" panose="02020603050405020304" pitchFamily="18" charset="0"/>
              </a:rPr>
              <a:t>) operation by </a:t>
            </a:r>
            <a:r>
              <a:rPr lang="en-US" altLang="en-US" i="1">
                <a:latin typeface="Times New Roman" panose="02020603050405020304" pitchFamily="18" charset="0"/>
              </a:rPr>
              <a:t>Ti </a:t>
            </a:r>
            <a:r>
              <a:rPr lang="en-US" altLang="en-US">
                <a:latin typeface="Times New Roman" panose="02020603050405020304" pitchFamily="18" charset="0"/>
              </a:rPr>
              <a:t>is </a:t>
            </a:r>
            <a:r>
              <a:rPr lang="en-US" altLang="en-US" i="1">
                <a:latin typeface="Times New Roman" panose="02020603050405020304" pitchFamily="18" charset="0"/>
              </a:rPr>
              <a:t>preceded </a:t>
            </a:r>
            <a:r>
              <a:rPr lang="en-US" altLang="en-US">
                <a:latin typeface="Times New Roman" panose="02020603050405020304" pitchFamily="18" charset="0"/>
              </a:rPr>
              <a:t>by the writing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of the appropriate new update record to the log. When </a:t>
            </a:r>
            <a:r>
              <a:rPr lang="en-US" altLang="en-US" i="1">
                <a:latin typeface="Times New Roman" panose="02020603050405020304" pitchFamily="18" charset="0"/>
              </a:rPr>
              <a:t>Ti </a:t>
            </a:r>
            <a:r>
              <a:rPr lang="en-US" altLang="en-US">
                <a:latin typeface="Times New Roman" panose="02020603050405020304" pitchFamily="18" charset="0"/>
              </a:rPr>
              <a:t>partially commits, the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system writes the record </a:t>
            </a:r>
            <a:r>
              <a:rPr lang="en-US" altLang="en-US" i="1">
                <a:latin typeface="Times New Roman" panose="02020603050405020304" pitchFamily="18" charset="0"/>
              </a:rPr>
              <a:t>&lt;Ti </a:t>
            </a:r>
            <a:r>
              <a:rPr lang="en-US" altLang="en-US">
                <a:latin typeface="Times New Roman" panose="02020603050405020304" pitchFamily="18" charset="0"/>
              </a:rPr>
              <a:t>commit</a:t>
            </a:r>
            <a:r>
              <a:rPr lang="en-US" altLang="en-US" i="1">
                <a:latin typeface="Times New Roman" panose="02020603050405020304" pitchFamily="18" charset="0"/>
              </a:rPr>
              <a:t>&gt; </a:t>
            </a:r>
            <a:r>
              <a:rPr lang="en-US" altLang="en-US">
                <a:latin typeface="Times New Roman" panose="02020603050405020304" pitchFamily="18" charset="0"/>
              </a:rPr>
              <a:t>to the log.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Since the information in the log is used in reconstructing the state of the database,</a:t>
            </a:r>
          </a:p>
          <a:p>
            <a:r>
              <a:rPr lang="en-US" altLang="en-US" b="1">
                <a:latin typeface="Times New Roman" panose="02020603050405020304" pitchFamily="18" charset="0"/>
              </a:rPr>
              <a:t>we cannot allow the actual update to the database to take place before the corresponding</a:t>
            </a:r>
          </a:p>
          <a:p>
            <a:r>
              <a:rPr lang="en-US" altLang="en-US" b="1">
                <a:latin typeface="Times New Roman" panose="02020603050405020304" pitchFamily="18" charset="0"/>
              </a:rPr>
              <a:t>log record is written out to stable storage</a:t>
            </a:r>
            <a:r>
              <a:rPr lang="en-US" altLang="en-US">
                <a:latin typeface="Times New Roman" panose="02020603050405020304" pitchFamily="18" charset="0"/>
              </a:rPr>
              <a:t>. We therefore require that, before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execution of an output(</a:t>
            </a:r>
            <a:r>
              <a:rPr lang="en-US" altLang="en-US" i="1">
                <a:latin typeface="Times New Roman" panose="02020603050405020304" pitchFamily="18" charset="0"/>
              </a:rPr>
              <a:t>B</a:t>
            </a:r>
            <a:r>
              <a:rPr lang="en-US" altLang="en-US">
                <a:latin typeface="Times New Roman" panose="02020603050405020304" pitchFamily="18" charset="0"/>
              </a:rPr>
              <a:t>) operation, the log records corresponding to </a:t>
            </a:r>
            <a:r>
              <a:rPr lang="en-US" altLang="en-US" i="1">
                <a:latin typeface="Times New Roman" panose="02020603050405020304" pitchFamily="18" charset="0"/>
              </a:rPr>
              <a:t>B </a:t>
            </a:r>
            <a:r>
              <a:rPr lang="en-US" altLang="en-US">
                <a:latin typeface="Times New Roman" panose="02020603050405020304" pitchFamily="18" charset="0"/>
              </a:rPr>
              <a:t>be written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onto stable storage. (i.e. If Ti executes Write(X) ,first Log record  &lt;Ti,X,old,new&gt; added and that log record written to stable storage and then X is modified)</a:t>
            </a:r>
          </a:p>
          <a:p>
            <a:endParaRPr lang="en-US" altLang="en-US">
              <a:latin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</a:rPr>
              <a:t>After a failure has occurred, the recovery scheme consults the log to determine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which transactions need to be redone, and which need to be undone:</a:t>
            </a:r>
          </a:p>
          <a:p>
            <a:r>
              <a:rPr lang="en-US" altLang="en-US" i="1">
                <a:latin typeface="Times New Roman" panose="02020603050405020304" pitchFamily="18" charset="0"/>
              </a:rPr>
              <a:t>• </a:t>
            </a:r>
            <a:r>
              <a:rPr lang="en-US" altLang="en-US">
                <a:latin typeface="Times New Roman" panose="02020603050405020304" pitchFamily="18" charset="0"/>
              </a:rPr>
              <a:t>Transaction </a:t>
            </a:r>
            <a:r>
              <a:rPr lang="en-US" altLang="en-US" i="1">
                <a:latin typeface="Times New Roman" panose="02020603050405020304" pitchFamily="18" charset="0"/>
              </a:rPr>
              <a:t>Ti </a:t>
            </a:r>
            <a:r>
              <a:rPr lang="en-US" altLang="en-US">
                <a:latin typeface="Times New Roman" panose="02020603050405020304" pitchFamily="18" charset="0"/>
              </a:rPr>
              <a:t>needs to be undone if the log contains the record </a:t>
            </a:r>
            <a:r>
              <a:rPr lang="en-US" altLang="en-US" i="1">
                <a:latin typeface="Times New Roman" panose="02020603050405020304" pitchFamily="18" charset="0"/>
              </a:rPr>
              <a:t>&lt;Ti </a:t>
            </a:r>
            <a:r>
              <a:rPr lang="en-US" altLang="en-US">
                <a:latin typeface="Times New Roman" panose="02020603050405020304" pitchFamily="18" charset="0"/>
              </a:rPr>
              <a:t>start</a:t>
            </a:r>
            <a:r>
              <a:rPr lang="en-US" altLang="en-US" i="1">
                <a:latin typeface="Times New Roman" panose="02020603050405020304" pitchFamily="18" charset="0"/>
              </a:rPr>
              <a:t>&gt;</a:t>
            </a:r>
            <a:r>
              <a:rPr lang="en-US" altLang="en-US">
                <a:latin typeface="Times New Roman" panose="02020603050405020304" pitchFamily="18" charset="0"/>
              </a:rPr>
              <a:t>,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but does not contain the record </a:t>
            </a:r>
            <a:r>
              <a:rPr lang="en-US" altLang="en-US" i="1">
                <a:latin typeface="Times New Roman" panose="02020603050405020304" pitchFamily="18" charset="0"/>
              </a:rPr>
              <a:t>&lt;Ti </a:t>
            </a:r>
            <a:r>
              <a:rPr lang="en-US" altLang="en-US">
                <a:latin typeface="Times New Roman" panose="02020603050405020304" pitchFamily="18" charset="0"/>
              </a:rPr>
              <a:t>commit</a:t>
            </a:r>
            <a:r>
              <a:rPr lang="en-US" altLang="en-US" i="1">
                <a:latin typeface="Times New Roman" panose="02020603050405020304" pitchFamily="18" charset="0"/>
              </a:rPr>
              <a:t>&gt;</a:t>
            </a:r>
            <a:r>
              <a:rPr lang="en-US" altLang="en-US">
                <a:latin typeface="Times New Roman" panose="02020603050405020304" pitchFamily="18" charset="0"/>
              </a:rPr>
              <a:t>.</a:t>
            </a:r>
          </a:p>
          <a:p>
            <a:r>
              <a:rPr lang="en-US" altLang="en-US" i="1">
                <a:latin typeface="Times New Roman" panose="02020603050405020304" pitchFamily="18" charset="0"/>
              </a:rPr>
              <a:t>• </a:t>
            </a:r>
            <a:r>
              <a:rPr lang="en-US" altLang="en-US">
                <a:latin typeface="Times New Roman" panose="02020603050405020304" pitchFamily="18" charset="0"/>
              </a:rPr>
              <a:t>Transaction </a:t>
            </a:r>
            <a:r>
              <a:rPr lang="en-US" altLang="en-US" i="1">
                <a:latin typeface="Times New Roman" panose="02020603050405020304" pitchFamily="18" charset="0"/>
              </a:rPr>
              <a:t>Ti </a:t>
            </a:r>
            <a:r>
              <a:rPr lang="en-US" altLang="en-US">
                <a:latin typeface="Times New Roman" panose="02020603050405020304" pitchFamily="18" charset="0"/>
              </a:rPr>
              <a:t>needs to be redone if the log contains both the record </a:t>
            </a:r>
            <a:r>
              <a:rPr lang="en-US" altLang="en-US" i="1">
                <a:latin typeface="Times New Roman" panose="02020603050405020304" pitchFamily="18" charset="0"/>
              </a:rPr>
              <a:t>&lt;Ti </a:t>
            </a:r>
            <a:r>
              <a:rPr lang="en-US" altLang="en-US">
                <a:latin typeface="Times New Roman" panose="02020603050405020304" pitchFamily="18" charset="0"/>
              </a:rPr>
              <a:t>start</a:t>
            </a:r>
            <a:r>
              <a:rPr lang="en-US" altLang="en-US" i="1">
                <a:latin typeface="Times New Roman" panose="02020603050405020304" pitchFamily="18" charset="0"/>
              </a:rPr>
              <a:t>&gt;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and the record </a:t>
            </a:r>
            <a:r>
              <a:rPr lang="en-US" altLang="en-US" i="1">
                <a:latin typeface="Times New Roman" panose="02020603050405020304" pitchFamily="18" charset="0"/>
              </a:rPr>
              <a:t>&lt;Ti </a:t>
            </a:r>
            <a:r>
              <a:rPr lang="en-US" altLang="en-US">
                <a:latin typeface="Times New Roman" panose="02020603050405020304" pitchFamily="18" charset="0"/>
              </a:rPr>
              <a:t>commit</a:t>
            </a:r>
            <a:r>
              <a:rPr lang="en-US" altLang="en-US" i="1">
                <a:latin typeface="Times New Roman" panose="02020603050405020304" pitchFamily="18" charset="0"/>
              </a:rPr>
              <a:t>&gt;</a:t>
            </a:r>
            <a:r>
              <a:rPr lang="en-US" altLang="en-US"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8763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9D72-2EC9-4291-8C22-7A1FC9B6855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1D1D-A95B-401C-A95A-80CC09D6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2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9D72-2EC9-4291-8C22-7A1FC9B6855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1D1D-A95B-401C-A95A-80CC09D6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3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9D72-2EC9-4291-8C22-7A1FC9B6855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1D1D-A95B-401C-A95A-80CC09D6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96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/>
          <p:cNvGraphicFramePr>
            <a:graphicFrameLocks/>
          </p:cNvGraphicFramePr>
          <p:nvPr/>
        </p:nvGraphicFramePr>
        <p:xfrm>
          <a:off x="2032000" y="1397000"/>
          <a:ext cx="8128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MS_ClipArt_Gallery.2">
                  <p:embed/>
                </p:oleObj>
              </mc:Choice>
              <mc:Fallback>
                <p:oleObj name="Clip" r:id="rId2" imgW="0" imgH="0" progId="MS_ClipArt_Gallery.2">
                  <p:embed/>
                  <p:pic>
                    <p:nvPicPr>
                      <p:cNvPr id="4" name="Rectangle 2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1397000"/>
                        <a:ext cx="8128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170130" y="5726113"/>
            <a:ext cx="371839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itchFamily="34" charset="0"/>
                <a:ea typeface="ＭＳ Ｐゴシック" pitchFamily="34" charset="-128"/>
                <a:cs typeface="+mn-cs"/>
              </a:rPr>
              <a:t>Database System Concepts, 6</a:t>
            </a:r>
            <a:r>
              <a:rPr kumimoji="0" lang="en-US" sz="1600" b="1" i="0" u="none" strike="noStrike" kern="1200" cap="none" spc="0" normalizeH="0" baseline="3000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itchFamily="34" charset="0"/>
                <a:ea typeface="ＭＳ Ｐゴシック" pitchFamily="34" charset="-128"/>
                <a:cs typeface="+mn-cs"/>
              </a:rPr>
              <a:t>th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itchFamily="34" charset="0"/>
                <a:ea typeface="ＭＳ Ｐゴシック" pitchFamily="34" charset="-128"/>
                <a:cs typeface="+mn-cs"/>
              </a:rPr>
              <a:t> Ed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itchFamily="34" charset="0"/>
                <a:ea typeface="ＭＳ Ｐゴシック" pitchFamily="34" charset="-128"/>
                <a:cs typeface="+mn-cs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itchFamily="34" charset="0"/>
                <a:ea typeface="ＭＳ Ｐゴシック" pitchFamily="34" charset="-128"/>
                <a:cs typeface="+mn-cs"/>
              </a:rPr>
              <a:t>©Silberschatz, Korth and Sudarshan</a:t>
            </a:r>
            <a:b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itchFamily="34" charset="0"/>
                <a:ea typeface="ＭＳ Ｐゴシック" pitchFamily="34" charset="-128"/>
                <a:cs typeface="+mn-cs"/>
              </a:rPr>
            </a:b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itchFamily="34" charset="0"/>
                <a:ea typeface="ＭＳ Ｐゴシック" pitchFamily="34" charset="-128"/>
                <a:cs typeface="+mn-cs"/>
              </a:rPr>
              <a:t>See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itchFamily="34" charset="0"/>
                <a:ea typeface="ＭＳ Ｐゴシック" pitchFamily="34" charset="-128"/>
                <a:cs typeface="+mn-cs"/>
                <a:hlinkClick r:id="rId3"/>
              </a:rPr>
              <a:t>www.db-book.com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itchFamily="34" charset="0"/>
                <a:ea typeface="ＭＳ Ｐゴシック" pitchFamily="34" charset="-128"/>
                <a:cs typeface="+mn-cs"/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56317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3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816351" y="5780088"/>
            <a:ext cx="4597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lang="en-US" sz="160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94751" y="6218238"/>
            <a:ext cx="2540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B31DC7B0-1285-48B8-A1BA-73862BAF8D59}" type="slidenum">
              <a:rPr lang="en-US" altLang="en-US" smtClean="0">
                <a:ea typeface="ＭＳ Ｐゴシック" panose="020B0600070205080204" pitchFamily="34" charset="-128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1003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3EF3DAF7-C949-4C00-BDA0-C1A9EB2C39E1}" type="slidenum">
              <a:rPr lang="en-US" altLang="en-US" smtClean="0">
                <a:solidFill>
                  <a:srgbClr val="666699"/>
                </a:solidFill>
                <a:ea typeface="ＭＳ Ｐゴシック" panose="020B0600070205080204" pitchFamily="34" charset="-128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666699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1991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B9A70901-F687-48A3-83ED-E349D29CD93E}" type="slidenum">
              <a:rPr lang="en-US" altLang="en-US" smtClean="0">
                <a:solidFill>
                  <a:srgbClr val="666699"/>
                </a:solidFill>
                <a:ea typeface="ＭＳ Ｐゴシック" panose="020B0600070205080204" pitchFamily="34" charset="-128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666699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654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851" y="1093789"/>
            <a:ext cx="5005916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4967" y="1093789"/>
            <a:ext cx="500591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9031A938-1E49-4359-9288-C148E9766089}" type="slidenum">
              <a:rPr lang="en-US" altLang="en-US" smtClean="0">
                <a:solidFill>
                  <a:srgbClr val="666699"/>
                </a:solidFill>
                <a:ea typeface="ＭＳ Ｐゴシック" panose="020B0600070205080204" pitchFamily="34" charset="-128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666699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3030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1EB1A184-8310-4C97-B25A-9A4AB459490D}" type="slidenum">
              <a:rPr lang="en-US" altLang="en-US" smtClean="0">
                <a:solidFill>
                  <a:srgbClr val="666699"/>
                </a:solidFill>
                <a:ea typeface="ＭＳ Ｐゴシック" panose="020B0600070205080204" pitchFamily="34" charset="-128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666699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6511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3181B991-2605-4CAE-8D0A-B46E5EA3E90C}" type="slidenum">
              <a:rPr lang="en-US" altLang="en-US" smtClean="0">
                <a:solidFill>
                  <a:srgbClr val="666699"/>
                </a:solidFill>
                <a:ea typeface="ＭＳ Ｐゴシック" panose="020B0600070205080204" pitchFamily="34" charset="-128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666699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7045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D16D6F35-9EA1-4166-8AB4-33B59AD5D6D4}" type="slidenum">
              <a:rPr lang="en-US" altLang="en-US" smtClean="0">
                <a:solidFill>
                  <a:srgbClr val="666699"/>
                </a:solidFill>
                <a:ea typeface="ＭＳ Ｐゴシック" panose="020B0600070205080204" pitchFamily="34" charset="-128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666699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88741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A0528E57-186E-4115-A594-08DB8DCC55D1}" type="slidenum">
              <a:rPr lang="en-US" altLang="en-US" smtClean="0">
                <a:solidFill>
                  <a:srgbClr val="666699"/>
                </a:solidFill>
                <a:ea typeface="ＭＳ Ｐゴシック" panose="020B0600070205080204" pitchFamily="34" charset="-128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666699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264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9D72-2EC9-4291-8C22-7A1FC9B6855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1D1D-A95B-401C-A95A-80CC09D6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780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89AC3498-E207-441F-BEB1-077ACDFEDF5C}" type="slidenum">
              <a:rPr lang="en-US" altLang="en-US" smtClean="0">
                <a:solidFill>
                  <a:srgbClr val="666699"/>
                </a:solidFill>
                <a:ea typeface="ＭＳ Ｐゴシック" panose="020B0600070205080204" pitchFamily="34" charset="-128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666699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24706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D76558C5-2BE7-434D-8188-941D97568A2C}" type="slidenum">
              <a:rPr lang="en-US" altLang="en-US" smtClean="0">
                <a:solidFill>
                  <a:srgbClr val="666699"/>
                </a:solidFill>
                <a:ea typeface="ＭＳ Ｐゴシック" panose="020B0600070205080204" pitchFamily="34" charset="-128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666699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1165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01667" y="117475"/>
            <a:ext cx="26924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7" y="117475"/>
            <a:ext cx="78740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8541C333-D5A1-4B54-9657-6AA35A2A9078}" type="slidenum">
              <a:rPr lang="en-US" altLang="en-US" smtClean="0">
                <a:solidFill>
                  <a:srgbClr val="666699"/>
                </a:solidFill>
                <a:ea typeface="ＭＳ Ｐゴシック" panose="020B0600070205080204" pitchFamily="34" charset="-128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666699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02134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C807775F-E7A2-4665-8617-E23D18E39591}" type="slidenum">
              <a:rPr lang="en-US" altLang="en-US" smtClean="0">
                <a:solidFill>
                  <a:srgbClr val="666699"/>
                </a:solidFill>
                <a:ea typeface="ＭＳ Ｐゴシック" panose="020B0600070205080204" pitchFamily="34" charset="-128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666699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857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9D72-2EC9-4291-8C22-7A1FC9B6855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1D1D-A95B-401C-A95A-80CC09D6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1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9D72-2EC9-4291-8C22-7A1FC9B6855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1D1D-A95B-401C-A95A-80CC09D6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4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9D72-2EC9-4291-8C22-7A1FC9B6855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1D1D-A95B-401C-A95A-80CC09D6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3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9D72-2EC9-4291-8C22-7A1FC9B6855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1D1D-A95B-401C-A95A-80CC09D6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4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9D72-2EC9-4291-8C22-7A1FC9B6855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1D1D-A95B-401C-A95A-80CC09D6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9D72-2EC9-4291-8C22-7A1FC9B6855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1D1D-A95B-401C-A95A-80CC09D6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7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9D72-2EC9-4291-8C22-7A1FC9B6855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1D1D-A95B-401C-A95A-80CC09D6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5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59D72-2EC9-4291-8C22-7A1FC9B6855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1D1D-A95B-401C-A95A-80CC09D6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1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85852" y="1093789"/>
            <a:ext cx="1021503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2D0A502F-819D-4A83-9D87-01962C95BB3A}" type="slidenum">
              <a:rPr lang="en-US" altLang="en-US" smtClean="0">
                <a:solidFill>
                  <a:srgbClr val="666699"/>
                </a:solidFill>
                <a:ea typeface="ＭＳ Ｐゴシック" panose="020B0600070205080204" pitchFamily="34" charset="-128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666699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52932" name="Text Box 4"/>
          <p:cNvSpPr txBox="1">
            <a:spLocks noChangeArrowheads="1"/>
          </p:cNvSpPr>
          <p:nvPr/>
        </p:nvSpPr>
        <p:spPr bwMode="auto">
          <a:xfrm>
            <a:off x="9402889" y="6613526"/>
            <a:ext cx="240322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itchFamily="34" charset="0"/>
                <a:ea typeface="ＭＳ Ｐゴシック" pitchFamily="34" charset="-128"/>
                <a:cs typeface="+mn-cs"/>
              </a:rPr>
              <a:t>©Silberschatz, Korth and Sudarshan</a:t>
            </a:r>
          </a:p>
        </p:txBody>
      </p:sp>
      <p:sp>
        <p:nvSpPr>
          <p:cNvPr id="252933" name="Text Box 5"/>
          <p:cNvSpPr txBox="1">
            <a:spLocks noChangeArrowheads="1"/>
          </p:cNvSpPr>
          <p:nvPr/>
        </p:nvSpPr>
        <p:spPr bwMode="auto">
          <a:xfrm>
            <a:off x="6012638" y="6613526"/>
            <a:ext cx="5180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t>16.</a:t>
            </a:r>
            <a:fld id="{C03C8681-9DFF-41A3-B12D-B35D831FA1D7}" type="slidenum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1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Helvetica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293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24467" y="117475"/>
            <a:ext cx="1076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6"/>
            <a:ext cx="259558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itchFamily="34" charset="0"/>
                <a:ea typeface="MS PGothic" pitchFamily="34" charset="-128"/>
                <a:cs typeface="+mn-cs"/>
              </a:rPr>
              <a:t>Database System Concepts - 6</a:t>
            </a:r>
            <a:r>
              <a:rPr kumimoji="0" lang="en-US" sz="1000" b="1" i="0" u="none" strike="noStrike" kern="1200" cap="none" spc="0" normalizeH="0" baseline="3000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itchFamily="34" charset="0"/>
                <a:ea typeface="MS PGothic" pitchFamily="34" charset="-128"/>
                <a:cs typeface="+mn-cs"/>
              </a:rPr>
              <a:t>th</a:t>
            </a: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itchFamily="34" charset="0"/>
                <a:ea typeface="MS PGothic" pitchFamily="34" charset="-128"/>
                <a:cs typeface="+mn-cs"/>
              </a:rPr>
              <a:t> Edition</a:t>
            </a:r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11889317" y="5445126"/>
            <a:ext cx="302683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033" name="Picture 9" descr="Cover-6Ed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3" y="1"/>
            <a:ext cx="891117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01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ＭＳ Ｐゴシック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ＭＳ Ｐゴシック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Ch 14:  Recovery System</a:t>
            </a:r>
            <a:br>
              <a:rPr lang="en-US">
                <a:ea typeface="+mj-ea"/>
              </a:rPr>
            </a:br>
            <a:endParaRPr lang="en-US">
              <a:ea typeface="+mj-e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13479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23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Log-Based Recovery(Cont.)</a:t>
            </a:r>
          </a:p>
        </p:txBody>
      </p:sp>
      <p:sp>
        <p:nvSpPr>
          <p:cNvPr id="52227" name="Rectangle 1"/>
          <p:cNvSpPr>
            <a:spLocks noChangeArrowheads="1"/>
          </p:cNvSpPr>
          <p:nvPr/>
        </p:nvSpPr>
        <p:spPr bwMode="auto">
          <a:xfrm>
            <a:off x="625520" y="2333160"/>
            <a:ext cx="10939708" cy="2322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lnSpc>
                <a:spcPct val="114000"/>
              </a:lnSpc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en-US" altLang="en-US" sz="2000" dirty="0">
                <a:latin typeface="+mn-lt"/>
              </a:rPr>
              <a:t>A transaction </a:t>
            </a:r>
            <a:r>
              <a:rPr kumimoji="0" lang="en-US" altLang="en-US" sz="2000" b="1" dirty="0">
                <a:latin typeface="+mn-lt"/>
              </a:rPr>
              <a:t>creates a log record </a:t>
            </a:r>
            <a:r>
              <a:rPr kumimoji="0" lang="en-US" altLang="en-US" sz="2000" dirty="0">
                <a:latin typeface="+mn-lt"/>
              </a:rPr>
              <a:t>prior to modifying the database. </a:t>
            </a:r>
          </a:p>
          <a:p>
            <a:pPr algn="just">
              <a:lnSpc>
                <a:spcPct val="114000"/>
              </a:lnSpc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en-US" altLang="en-US" sz="2000" dirty="0">
                <a:latin typeface="+mn-lt"/>
              </a:rPr>
              <a:t>The log records </a:t>
            </a:r>
            <a:r>
              <a:rPr kumimoji="0" lang="en-US" altLang="en-US" sz="2000" b="1" dirty="0">
                <a:latin typeface="+mn-lt"/>
              </a:rPr>
              <a:t>allow </a:t>
            </a:r>
            <a:r>
              <a:rPr kumimoji="0" lang="en-US" altLang="en-US" sz="2000" dirty="0">
                <a:latin typeface="+mn-lt"/>
              </a:rPr>
              <a:t>the system to </a:t>
            </a:r>
            <a:r>
              <a:rPr kumimoji="0" lang="en-US" altLang="en-US" sz="2000" b="1" dirty="0">
                <a:latin typeface="+mn-lt"/>
              </a:rPr>
              <a:t>undo changes </a:t>
            </a:r>
            <a:r>
              <a:rPr kumimoji="0" lang="en-US" altLang="en-US" sz="2000" dirty="0">
                <a:latin typeface="+mn-lt"/>
              </a:rPr>
              <a:t>made by a transaction in the event that the transaction must be </a:t>
            </a:r>
            <a:r>
              <a:rPr kumimoji="0" lang="en-US" altLang="en-US" sz="2000" dirty="0">
                <a:solidFill>
                  <a:srgbClr val="C00000"/>
                </a:solidFill>
                <a:latin typeface="+mn-lt"/>
              </a:rPr>
              <a:t>aborted</a:t>
            </a:r>
            <a:r>
              <a:rPr kumimoji="0" lang="en-US" altLang="en-US" sz="2000" dirty="0">
                <a:latin typeface="+mn-lt"/>
              </a:rPr>
              <a:t>; </a:t>
            </a:r>
          </a:p>
          <a:p>
            <a:pPr algn="just">
              <a:lnSpc>
                <a:spcPct val="114000"/>
              </a:lnSpc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en-US" altLang="en-US" sz="2000" dirty="0">
                <a:latin typeface="+mn-lt"/>
              </a:rPr>
              <a:t>Also </a:t>
            </a:r>
            <a:r>
              <a:rPr kumimoji="0" lang="en-US" altLang="en-US" sz="2000" b="1" dirty="0">
                <a:latin typeface="+mn-lt"/>
              </a:rPr>
              <a:t>allow </a:t>
            </a:r>
            <a:r>
              <a:rPr kumimoji="0" lang="en-US" altLang="en-US" sz="2000" dirty="0">
                <a:latin typeface="+mn-lt"/>
              </a:rPr>
              <a:t>the system also to </a:t>
            </a:r>
            <a:r>
              <a:rPr kumimoji="0" lang="en-US" altLang="en-US" sz="2000" b="1" dirty="0">
                <a:latin typeface="+mn-lt"/>
              </a:rPr>
              <a:t>redo changes </a:t>
            </a:r>
            <a:r>
              <a:rPr kumimoji="0" lang="en-US" altLang="en-US" sz="2000" dirty="0">
                <a:latin typeface="+mn-lt"/>
              </a:rPr>
              <a:t>made by a transaction if the </a:t>
            </a:r>
            <a:r>
              <a:rPr kumimoji="0" lang="en-US" altLang="en-US" sz="2000" dirty="0">
                <a:solidFill>
                  <a:srgbClr val="C00000"/>
                </a:solidFill>
                <a:latin typeface="+mn-lt"/>
              </a:rPr>
              <a:t>transaction</a:t>
            </a:r>
            <a:r>
              <a:rPr kumimoji="0" lang="en-US" altLang="en-US" sz="2000" dirty="0">
                <a:latin typeface="+mn-lt"/>
              </a:rPr>
              <a:t> has </a:t>
            </a:r>
            <a:r>
              <a:rPr kumimoji="0" lang="en-US" altLang="en-US" sz="2000" dirty="0">
                <a:solidFill>
                  <a:srgbClr val="C00000"/>
                </a:solidFill>
                <a:latin typeface="+mn-lt"/>
              </a:rPr>
              <a:t>committed</a:t>
            </a:r>
            <a:r>
              <a:rPr kumimoji="0" lang="en-US" altLang="en-US" sz="2000" dirty="0">
                <a:latin typeface="+mn-lt"/>
              </a:rPr>
              <a:t> but the </a:t>
            </a:r>
            <a:r>
              <a:rPr kumimoji="0" lang="en-US" altLang="en-US" sz="2000" dirty="0">
                <a:solidFill>
                  <a:srgbClr val="C00000"/>
                </a:solidFill>
                <a:latin typeface="+mn-lt"/>
              </a:rPr>
              <a:t>system crashed </a:t>
            </a:r>
            <a:r>
              <a:rPr kumimoji="0" lang="en-US" altLang="en-US" sz="2000" dirty="0">
                <a:latin typeface="+mn-lt"/>
              </a:rPr>
              <a:t>before those changes could be stored in the database on disk.</a:t>
            </a:r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625520" y="1184555"/>
            <a:ext cx="8398142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  <a:latin typeface="+mj-lt"/>
              </a:rPr>
              <a:t>Two approaches using logs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</a:pPr>
            <a:r>
              <a:rPr kumimoji="1" lang="en-US" altLang="en-US" sz="2000" dirty="0">
                <a:solidFill>
                  <a:srgbClr val="C00000"/>
                </a:solidFill>
                <a:latin typeface="+mj-lt"/>
              </a:rPr>
              <a:t>Deferred</a:t>
            </a:r>
            <a:r>
              <a:rPr kumimoji="1" lang="en-US" altLang="en-US" sz="2000" dirty="0">
                <a:latin typeface="+mj-lt"/>
              </a:rPr>
              <a:t> database modification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</a:pPr>
            <a:r>
              <a:rPr kumimoji="1" lang="en-US" altLang="en-US" sz="2000" dirty="0">
                <a:solidFill>
                  <a:srgbClr val="C00000"/>
                </a:solidFill>
                <a:latin typeface="+mj-lt"/>
              </a:rPr>
              <a:t>Immediate</a:t>
            </a:r>
            <a:r>
              <a:rPr kumimoji="1" lang="en-US" altLang="en-US" sz="2000" dirty="0">
                <a:latin typeface="+mj-lt"/>
              </a:rPr>
              <a:t> database modification</a:t>
            </a:r>
          </a:p>
        </p:txBody>
      </p:sp>
    </p:spTree>
    <p:extLst>
      <p:ext uri="{BB962C8B-B14F-4D97-AF65-F5344CB8AC3E}">
        <p14:creationId xmlns:p14="http://schemas.microsoft.com/office/powerpoint/2010/main" val="2076955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23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Log-Based Recovery(Cont.)</a:t>
            </a:r>
          </a:p>
        </p:txBody>
      </p:sp>
      <p:sp>
        <p:nvSpPr>
          <p:cNvPr id="4" name="Rectangle 3"/>
          <p:cNvSpPr/>
          <p:nvPr/>
        </p:nvSpPr>
        <p:spPr>
          <a:xfrm>
            <a:off x="690002" y="1189037"/>
            <a:ext cx="105017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sz="2000" dirty="0">
                <a:cs typeface="Calibri" panose="020F0502020204030204" pitchFamily="34" charset="0"/>
              </a:rPr>
              <a:t>Consider the </a:t>
            </a: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cs typeface="Calibri" panose="020F0502020204030204" pitchFamily="34" charset="0"/>
              </a:rPr>
              <a:t>steps a transaction takes in modifying a data item</a:t>
            </a:r>
            <a:r>
              <a:rPr lang="en-US" sz="2000" dirty="0">
                <a:cs typeface="Calibri" panose="020F0502020204030204" pitchFamily="34" charset="0"/>
              </a:rPr>
              <a:t>: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000" b="1" dirty="0">
                <a:cs typeface="Calibri" panose="020F0502020204030204" pitchFamily="34" charset="0"/>
              </a:rPr>
              <a:t>1. </a:t>
            </a:r>
            <a:r>
              <a:rPr lang="en-US" sz="2000" dirty="0">
                <a:cs typeface="Calibri" panose="020F0502020204030204" pitchFamily="34" charset="0"/>
              </a:rPr>
              <a:t>The transaction performs some computations in its own work area of main memory.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000" b="1" dirty="0">
                <a:cs typeface="Calibri" panose="020F0502020204030204" pitchFamily="34" charset="0"/>
              </a:rPr>
              <a:t>2. </a:t>
            </a:r>
            <a:r>
              <a:rPr lang="en-US" sz="2000" dirty="0">
                <a:cs typeface="Calibri" panose="020F0502020204030204" pitchFamily="34" charset="0"/>
              </a:rPr>
              <a:t>The transaction modifies the data block in the disk buffer in main memory holding the data item </a:t>
            </a:r>
            <a:r>
              <a:rPr lang="en-US" sz="2000" b="1" dirty="0">
                <a:cs typeface="Calibri" panose="020F0502020204030204" pitchFamily="34" charset="0"/>
              </a:rPr>
              <a:t>write(x)</a:t>
            </a:r>
            <a:r>
              <a:rPr lang="en-US" sz="2000" dirty="0">
                <a:cs typeface="Calibri" panose="020F0502020204030204" pitchFamily="34" charset="0"/>
              </a:rPr>
              <a:t>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000" b="1" dirty="0">
                <a:cs typeface="Calibri" panose="020F0502020204030204" pitchFamily="34" charset="0"/>
              </a:rPr>
              <a:t>3. </a:t>
            </a:r>
            <a:r>
              <a:rPr lang="en-US" sz="2000" dirty="0">
                <a:cs typeface="Calibri" panose="020F0502020204030204" pitchFamily="34" charset="0"/>
              </a:rPr>
              <a:t>The database system executes the </a:t>
            </a:r>
            <a:r>
              <a:rPr lang="en-US" sz="2000" b="1" dirty="0">
                <a:cs typeface="Calibri" panose="020F0502020204030204" pitchFamily="34" charset="0"/>
              </a:rPr>
              <a:t>output(x)</a:t>
            </a:r>
            <a:r>
              <a:rPr lang="en-US" sz="2000" dirty="0">
                <a:cs typeface="Calibri" panose="020F0502020204030204" pitchFamily="34" charset="0"/>
              </a:rPr>
              <a:t> operation that writes the data block to disk.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000" dirty="0">
                <a:cs typeface="Calibri" panose="020F0502020204030204" pitchFamily="34" charset="0"/>
              </a:rPr>
              <a:t>   If before output(x) system crashes</a:t>
            </a:r>
          </a:p>
        </p:txBody>
      </p:sp>
    </p:spTree>
    <p:extLst>
      <p:ext uri="{BB962C8B-B14F-4D97-AF65-F5344CB8AC3E}">
        <p14:creationId xmlns:p14="http://schemas.microsoft.com/office/powerpoint/2010/main" val="2015743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92350" y="-952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Deferred database modification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31042" y="659708"/>
            <a:ext cx="11069145" cy="5235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2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cs typeface="Calibri" panose="020F0502020204030204" pitchFamily="34" charset="0"/>
              </a:rPr>
              <a:t>The </a:t>
            </a:r>
            <a:r>
              <a:rPr lang="en-US" sz="2000" b="1" dirty="0">
                <a:cs typeface="Calibri" panose="020F0502020204030204" pitchFamily="34" charset="0"/>
              </a:rPr>
              <a:t>deferred-modification technique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ensures</a:t>
            </a:r>
            <a:r>
              <a:rPr lang="en-US" sz="2000" dirty="0">
                <a:cs typeface="Calibri" panose="020F0502020204030204" pitchFamily="34" charset="0"/>
              </a:rPr>
              <a:t> transaction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atomicity</a:t>
            </a:r>
            <a:r>
              <a:rPr lang="en-US" sz="2000" dirty="0">
                <a:cs typeface="Calibri" panose="020F0502020204030204" pitchFamily="34" charset="0"/>
              </a:rPr>
              <a:t> by recording all database modifications in the log, but </a:t>
            </a:r>
            <a:r>
              <a:rPr lang="en-US" sz="2000" b="1" dirty="0">
                <a:solidFill>
                  <a:srgbClr val="C00000"/>
                </a:solidFill>
                <a:cs typeface="Calibri" panose="020F0502020204030204" pitchFamily="34" charset="0"/>
              </a:rPr>
              <a:t>deferring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 the execution </a:t>
            </a:r>
            <a:r>
              <a:rPr lang="en-US" sz="2000" dirty="0">
                <a:cs typeface="Calibri" panose="020F0502020204030204" pitchFamily="34" charset="0"/>
              </a:rPr>
              <a:t>of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all write operations </a:t>
            </a:r>
            <a:r>
              <a:rPr lang="en-US" sz="2000" dirty="0">
                <a:cs typeface="Calibri" panose="020F0502020204030204" pitchFamily="34" charset="0"/>
              </a:rPr>
              <a:t>of a transaction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until</a:t>
            </a:r>
            <a:r>
              <a:rPr lang="en-US" sz="2000" dirty="0">
                <a:cs typeface="Calibri" panose="020F0502020204030204" pitchFamily="34" charset="0"/>
              </a:rPr>
              <a:t> the transaction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partially commits</a:t>
            </a:r>
            <a:r>
              <a:rPr lang="en-US" sz="2000" dirty="0">
                <a:cs typeface="Calibri" panose="020F0502020204030204" pitchFamily="34" charset="0"/>
              </a:rPr>
              <a:t>. </a:t>
            </a:r>
          </a:p>
          <a:p>
            <a:pPr marL="342900" indent="-342900" algn="just">
              <a:lnSpc>
                <a:spcPct val="112000"/>
              </a:lnSpc>
              <a:buFont typeface="Arial" panose="020B0604020202020204" pitchFamily="34" charset="0"/>
              <a:buChar char="•"/>
              <a:defRPr/>
            </a:pPr>
            <a:endParaRPr lang="en-US" sz="2000" dirty="0"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12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cs typeface="Calibri" panose="020F0502020204030204" pitchFamily="34" charset="0"/>
              </a:rPr>
              <a:t>A transaction is said to be </a:t>
            </a:r>
            <a:r>
              <a:rPr lang="en-US" sz="2000" b="1" dirty="0">
                <a:cs typeface="Calibri" panose="020F0502020204030204" pitchFamily="34" charset="0"/>
              </a:rPr>
              <a:t>partially committed </a:t>
            </a:r>
            <a:r>
              <a:rPr lang="en-US" sz="2000" dirty="0">
                <a:cs typeface="Calibri" panose="020F0502020204030204" pitchFamily="34" charset="0"/>
              </a:rPr>
              <a:t>once the final action of the transaction has been executed.</a:t>
            </a:r>
          </a:p>
          <a:p>
            <a:pPr marL="342900" indent="-342900" algn="just">
              <a:lnSpc>
                <a:spcPct val="112000"/>
              </a:lnSpc>
              <a:buFont typeface="Arial" panose="020B0604020202020204" pitchFamily="34" charset="0"/>
              <a:buChar char="•"/>
              <a:defRPr/>
            </a:pPr>
            <a:endParaRPr lang="en-US" sz="2000" dirty="0"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12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cs typeface="Calibri" panose="020F0502020204030204" pitchFamily="34" charset="0"/>
              </a:rPr>
              <a:t>The deferred-modification technique described here section </a:t>
            </a:r>
            <a:r>
              <a:rPr lang="en-US" sz="2000" b="1" dirty="0">
                <a:cs typeface="Calibri" panose="020F0502020204030204" pitchFamily="34" charset="0"/>
              </a:rPr>
              <a:t>assumes that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transactions are executed serially</a:t>
            </a:r>
            <a:r>
              <a:rPr lang="en-US" sz="2000" b="1" dirty="0">
                <a:cs typeface="Calibri" panose="020F0502020204030204" pitchFamily="34" charset="0"/>
              </a:rPr>
              <a:t>.</a:t>
            </a:r>
          </a:p>
          <a:p>
            <a:pPr marL="342900" indent="-342900" algn="just">
              <a:lnSpc>
                <a:spcPct val="112000"/>
              </a:lnSpc>
              <a:buFont typeface="Arial" panose="020B0604020202020204" pitchFamily="34" charset="0"/>
              <a:buChar char="•"/>
              <a:defRPr/>
            </a:pPr>
            <a:endParaRPr lang="en-US" sz="2000" b="1" dirty="0"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12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cs typeface="Calibri" panose="020F0502020204030204" pitchFamily="34" charset="0"/>
              </a:rPr>
              <a:t>When a transaction </a:t>
            </a:r>
            <a:r>
              <a:rPr lang="en-US" sz="2000" b="1" dirty="0">
                <a:solidFill>
                  <a:srgbClr val="0070C0"/>
                </a:solidFill>
                <a:cs typeface="Calibri" panose="020F0502020204030204" pitchFamily="34" charset="0"/>
              </a:rPr>
              <a:t>partially commits</a:t>
            </a:r>
            <a:r>
              <a:rPr lang="en-US" sz="2000" dirty="0">
                <a:cs typeface="Calibri" panose="020F0502020204030204" pitchFamily="34" charset="0"/>
              </a:rPr>
              <a:t>, </a:t>
            </a:r>
            <a:r>
              <a:rPr lang="en-US" sz="2000" b="1" dirty="0">
                <a:cs typeface="Calibri" panose="020F0502020204030204" pitchFamily="34" charset="0"/>
              </a:rPr>
              <a:t>the information on the log associated with the transaction is used in </a:t>
            </a:r>
            <a:r>
              <a:rPr lang="en-US" sz="2000" b="1" dirty="0">
                <a:solidFill>
                  <a:srgbClr val="C00000"/>
                </a:solidFill>
                <a:cs typeface="Calibri" panose="020F0502020204030204" pitchFamily="34" charset="0"/>
              </a:rPr>
              <a:t>executing the deferred writes. </a:t>
            </a:r>
          </a:p>
          <a:p>
            <a:pPr marL="342900" indent="-342900" algn="just">
              <a:lnSpc>
                <a:spcPct val="112000"/>
              </a:lnSpc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rgbClr val="C00000"/>
              </a:solidFill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12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cs typeface="Calibri" panose="020F0502020204030204" pitchFamily="34" charset="0"/>
              </a:rPr>
              <a:t>If the </a:t>
            </a:r>
            <a:r>
              <a:rPr lang="en-US" sz="2000" b="1" dirty="0">
                <a:cs typeface="Calibri" panose="020F0502020204030204" pitchFamily="34" charset="0"/>
              </a:rPr>
              <a:t>system crashes before the transaction completes its execution</a:t>
            </a:r>
            <a:r>
              <a:rPr lang="en-US" sz="2000" dirty="0">
                <a:cs typeface="Calibri" panose="020F0502020204030204" pitchFamily="34" charset="0"/>
              </a:rPr>
              <a:t>,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or</a:t>
            </a:r>
            <a:r>
              <a:rPr lang="en-US" sz="2000" dirty="0">
                <a:cs typeface="Calibri" panose="020F0502020204030204" pitchFamily="34" charset="0"/>
              </a:rPr>
              <a:t> if the transaction </a:t>
            </a:r>
            <a:r>
              <a:rPr lang="en-US" sz="2000" b="1" dirty="0">
                <a:cs typeface="Calibri" panose="020F0502020204030204" pitchFamily="34" charset="0"/>
              </a:rPr>
              <a:t>aborts</a:t>
            </a:r>
            <a:r>
              <a:rPr lang="en-US" sz="2000" dirty="0">
                <a:cs typeface="Calibri" panose="020F0502020204030204" pitchFamily="34" charset="0"/>
              </a:rPr>
              <a:t>, then the information on the </a:t>
            </a:r>
            <a:r>
              <a:rPr lang="en-US" sz="2000" b="1" dirty="0">
                <a:cs typeface="Calibri" panose="020F0502020204030204" pitchFamily="34" charset="0"/>
              </a:rPr>
              <a:t>log is simply ignored</a:t>
            </a:r>
            <a:r>
              <a:rPr lang="en-US" sz="2000" dirty="0"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854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5743" y="679673"/>
            <a:ext cx="11864639" cy="149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lnSpc>
                <a:spcPct val="114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2000">
                <a:latin typeface="+mn-lt"/>
                <a:cs typeface="Calibri" panose="020F0502020204030204" pitchFamily="34" charset="0"/>
              </a:rPr>
              <a:t>To illustrate, reconsider our simplified banking system. </a:t>
            </a:r>
          </a:p>
          <a:p>
            <a:pPr algn="just">
              <a:lnSpc>
                <a:spcPct val="114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2000">
                <a:latin typeface="+mn-lt"/>
                <a:cs typeface="Calibri" panose="020F0502020204030204" pitchFamily="34" charset="0"/>
              </a:rPr>
              <a:t>Suppose that </a:t>
            </a:r>
            <a:r>
              <a:rPr kumimoji="0" lang="en-US" altLang="en-US" sz="2000" b="1">
                <a:latin typeface="+mn-lt"/>
                <a:cs typeface="Calibri" panose="020F0502020204030204" pitchFamily="34" charset="0"/>
              </a:rPr>
              <a:t>these transactions are </a:t>
            </a:r>
            <a:r>
              <a:rPr kumimoji="0" lang="en-US" altLang="en-US" sz="2000" b="1">
                <a:solidFill>
                  <a:schemeClr val="tx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executed serially</a:t>
            </a:r>
            <a:r>
              <a:rPr kumimoji="0" lang="en-US" altLang="en-US" sz="2000">
                <a:latin typeface="+mn-lt"/>
                <a:cs typeface="Calibri" panose="020F0502020204030204" pitchFamily="34" charset="0"/>
              </a:rPr>
              <a:t>, in the order T</a:t>
            </a:r>
            <a:r>
              <a:rPr kumimoji="0" lang="en-US" altLang="en-US" sz="2000" baseline="-25000">
                <a:latin typeface="+mn-lt"/>
                <a:cs typeface="Calibri" panose="020F0502020204030204" pitchFamily="34" charset="0"/>
              </a:rPr>
              <a:t>0</a:t>
            </a:r>
            <a:r>
              <a:rPr kumimoji="0" lang="en-US" altLang="en-US" sz="2000">
                <a:latin typeface="+mn-lt"/>
                <a:cs typeface="Calibri" panose="020F0502020204030204" pitchFamily="34" charset="0"/>
              </a:rPr>
              <a:t> followed by T</a:t>
            </a:r>
            <a:r>
              <a:rPr kumimoji="0" lang="en-US" altLang="en-US" sz="2000" baseline="-25000">
                <a:latin typeface="+mn-lt"/>
                <a:cs typeface="Calibri" panose="020F0502020204030204" pitchFamily="34" charset="0"/>
              </a:rPr>
              <a:t>1.</a:t>
            </a:r>
            <a:endParaRPr kumimoji="0" lang="en-US" altLang="en-US" sz="2000">
              <a:latin typeface="+mn-lt"/>
              <a:cs typeface="Calibri" panose="020F0502020204030204" pitchFamily="34" charset="0"/>
            </a:endParaRPr>
          </a:p>
          <a:p>
            <a:pPr algn="just">
              <a:lnSpc>
                <a:spcPct val="114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2000">
                <a:latin typeface="+mn-lt"/>
                <a:cs typeface="Calibri" panose="020F0502020204030204" pitchFamily="34" charset="0"/>
              </a:rPr>
              <a:t>The values of accounts </a:t>
            </a:r>
            <a:r>
              <a:rPr kumimoji="0" lang="en-US" altLang="en-US" sz="2000" b="1">
                <a:latin typeface="+mn-lt"/>
                <a:cs typeface="Calibri" panose="020F0502020204030204" pitchFamily="34" charset="0"/>
              </a:rPr>
              <a:t>A, B</a:t>
            </a:r>
            <a:r>
              <a:rPr kumimoji="0" lang="en-US" altLang="en-US" sz="2000">
                <a:latin typeface="+mn-lt"/>
                <a:cs typeface="Calibri" panose="020F0502020204030204" pitchFamily="34" charset="0"/>
              </a:rPr>
              <a:t>, and </a:t>
            </a:r>
            <a:r>
              <a:rPr kumimoji="0" lang="en-US" altLang="en-US" sz="2000" b="1">
                <a:latin typeface="+mn-lt"/>
                <a:cs typeface="Calibri" panose="020F0502020204030204" pitchFamily="34" charset="0"/>
              </a:rPr>
              <a:t>C</a:t>
            </a:r>
            <a:r>
              <a:rPr kumimoji="0" lang="en-US" altLang="en-US" sz="2000">
                <a:latin typeface="+mn-lt"/>
                <a:cs typeface="Calibri" panose="020F0502020204030204" pitchFamily="34" charset="0"/>
              </a:rPr>
              <a:t> before the execution took place were </a:t>
            </a:r>
            <a:r>
              <a:rPr kumimoji="0" lang="en-US" altLang="en-US" sz="2000" b="1">
                <a:latin typeface="+mn-lt"/>
                <a:cs typeface="Calibri" panose="020F0502020204030204" pitchFamily="34" charset="0"/>
              </a:rPr>
              <a:t>$1000, $2000, and $700</a:t>
            </a:r>
            <a:r>
              <a:rPr kumimoji="0" lang="en-US" altLang="en-US" sz="2000">
                <a:latin typeface="+mn-lt"/>
                <a:cs typeface="Calibri" panose="020F0502020204030204" pitchFamily="34" charset="0"/>
              </a:rPr>
              <a:t>, respectively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24467" y="66942"/>
            <a:ext cx="10769600" cy="6096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Deferred database modification</a:t>
            </a:r>
            <a:endParaRPr lang="en-US"/>
          </a:p>
        </p:txBody>
      </p:sp>
      <p:pic>
        <p:nvPicPr>
          <p:cNvPr id="563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17" y="2181729"/>
            <a:ext cx="1831975" cy="2239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63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4" y="4557881"/>
            <a:ext cx="1409700" cy="1406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743200" y="2564897"/>
            <a:ext cx="6207617" cy="2465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>
                <a:cs typeface="Calibri" panose="020F0502020204030204" pitchFamily="34" charset="0"/>
              </a:rPr>
              <a:t>Before </a:t>
            </a:r>
            <a:r>
              <a:rPr lang="en-US" altLang="en-US" i="1" err="1">
                <a:cs typeface="Calibri" panose="020F0502020204030204" pitchFamily="34" charset="0"/>
              </a:rPr>
              <a:t>Ti</a:t>
            </a:r>
            <a:r>
              <a:rPr lang="en-US" altLang="en-US" i="1">
                <a:cs typeface="Calibri" panose="020F0502020204030204" pitchFamily="34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starts its execution, a record  </a:t>
            </a:r>
            <a:r>
              <a:rPr lang="en-US" altLang="en-US" b="1" i="1">
                <a:solidFill>
                  <a:srgbClr val="FF0000"/>
                </a:solidFill>
                <a:cs typeface="Calibri" panose="020F0502020204030204" pitchFamily="34" charset="0"/>
              </a:rPr>
              <a:t>&lt;</a:t>
            </a:r>
            <a:r>
              <a:rPr lang="en-US" altLang="en-US" b="1" i="1" err="1">
                <a:solidFill>
                  <a:srgbClr val="FF0000"/>
                </a:solidFill>
                <a:cs typeface="Calibri" panose="020F0502020204030204" pitchFamily="34" charset="0"/>
              </a:rPr>
              <a:t>Ti</a:t>
            </a:r>
            <a:r>
              <a:rPr lang="en-US" altLang="en-US" b="1" i="1">
                <a:solidFill>
                  <a:srgbClr val="FF0000"/>
                </a:solidFill>
                <a:cs typeface="Calibri" panose="020F0502020204030204" pitchFamily="34" charset="0"/>
              </a:rPr>
              <a:t> </a:t>
            </a:r>
            <a:r>
              <a:rPr lang="en-US" altLang="en-US" b="1">
                <a:solidFill>
                  <a:srgbClr val="FF0000"/>
                </a:solidFill>
                <a:cs typeface="Calibri" panose="020F0502020204030204" pitchFamily="34" charset="0"/>
              </a:rPr>
              <a:t>start</a:t>
            </a:r>
            <a:r>
              <a:rPr lang="en-US" altLang="en-US" b="1" i="1">
                <a:solidFill>
                  <a:srgbClr val="FF0000"/>
                </a:solidFill>
                <a:cs typeface="Calibri" panose="020F0502020204030204" pitchFamily="34" charset="0"/>
              </a:rPr>
              <a:t>&gt; </a:t>
            </a:r>
            <a:r>
              <a:rPr lang="en-US" altLang="en-US">
                <a:cs typeface="Calibri" panose="020F0502020204030204" pitchFamily="34" charset="0"/>
              </a:rPr>
              <a:t>is written to the log. </a:t>
            </a:r>
          </a:p>
          <a:p>
            <a:pPr marL="285750" indent="-2857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>
                <a:cs typeface="Calibri" panose="020F0502020204030204" pitchFamily="34" charset="0"/>
              </a:rPr>
              <a:t>A </a:t>
            </a:r>
            <a:r>
              <a:rPr lang="en-US" altLang="en-US">
                <a:solidFill>
                  <a:srgbClr val="FF0000"/>
                </a:solidFill>
                <a:cs typeface="Calibri" panose="020F0502020204030204" pitchFamily="34" charset="0"/>
              </a:rPr>
              <a:t>write(</a:t>
            </a:r>
            <a:r>
              <a:rPr lang="en-US" altLang="en-US" i="1">
                <a:solidFill>
                  <a:srgbClr val="FF0000"/>
                </a:solidFill>
                <a:cs typeface="Calibri" panose="020F0502020204030204" pitchFamily="34" charset="0"/>
              </a:rPr>
              <a:t>X</a:t>
            </a:r>
            <a:r>
              <a:rPr lang="en-US" altLang="en-US">
                <a:solidFill>
                  <a:srgbClr val="FF0000"/>
                </a:solidFill>
                <a:cs typeface="Calibri" panose="020F0502020204030204" pitchFamily="34" charset="0"/>
              </a:rPr>
              <a:t>)</a:t>
            </a:r>
            <a:r>
              <a:rPr lang="en-US" altLang="en-US">
                <a:cs typeface="Calibri" panose="020F0502020204030204" pitchFamily="34" charset="0"/>
              </a:rPr>
              <a:t> operation by </a:t>
            </a:r>
            <a:r>
              <a:rPr lang="en-US" altLang="en-US" i="1" err="1">
                <a:cs typeface="Calibri" panose="020F0502020204030204" pitchFamily="34" charset="0"/>
              </a:rPr>
              <a:t>Ti</a:t>
            </a:r>
            <a:r>
              <a:rPr lang="en-US" altLang="en-US" i="1">
                <a:cs typeface="Calibri" panose="020F0502020204030204" pitchFamily="34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results in the writing of a </a:t>
            </a:r>
            <a:r>
              <a:rPr lang="en-US" altLang="en-US">
                <a:solidFill>
                  <a:srgbClr val="FF0000"/>
                </a:solidFill>
                <a:cs typeface="Calibri" panose="020F0502020204030204" pitchFamily="34" charset="0"/>
              </a:rPr>
              <a:t>new record to the log.</a:t>
            </a:r>
            <a:r>
              <a:rPr lang="en-US" altLang="en-US">
                <a:cs typeface="Calibri" panose="020F0502020204030204" pitchFamily="34" charset="0"/>
              </a:rPr>
              <a:t>  </a:t>
            </a:r>
            <a:r>
              <a:rPr lang="en-US" altLang="en-US" b="1">
                <a:solidFill>
                  <a:schemeClr val="bg1">
                    <a:lumMod val="50000"/>
                  </a:schemeClr>
                </a:solidFill>
                <a:cs typeface="Calibri" panose="020F0502020204030204" pitchFamily="34" charset="0"/>
              </a:rPr>
              <a:t>&lt;Ti, A,  old-value, new-value&gt;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>
                <a:cs typeface="Calibri" panose="020F0502020204030204" pitchFamily="34" charset="0"/>
              </a:rPr>
              <a:t>Finally, when </a:t>
            </a:r>
            <a:r>
              <a:rPr lang="en-US" altLang="en-US" i="1" err="1">
                <a:solidFill>
                  <a:srgbClr val="FF0000"/>
                </a:solidFill>
                <a:cs typeface="Calibri" panose="020F0502020204030204" pitchFamily="34" charset="0"/>
              </a:rPr>
              <a:t>Ti</a:t>
            </a:r>
            <a:r>
              <a:rPr lang="en-US" altLang="en-US" i="1">
                <a:solidFill>
                  <a:srgbClr val="FF0000"/>
                </a:solidFill>
                <a:cs typeface="Calibri" panose="020F0502020204030204" pitchFamily="34" charset="0"/>
              </a:rPr>
              <a:t> </a:t>
            </a:r>
            <a:r>
              <a:rPr lang="en-US" altLang="en-US">
                <a:solidFill>
                  <a:srgbClr val="FF0000"/>
                </a:solidFill>
                <a:cs typeface="Calibri" panose="020F0502020204030204" pitchFamily="34" charset="0"/>
              </a:rPr>
              <a:t>partially commits</a:t>
            </a:r>
            <a:r>
              <a:rPr lang="en-US" altLang="en-US">
                <a:cs typeface="Calibri" panose="020F0502020204030204" pitchFamily="34" charset="0"/>
              </a:rPr>
              <a:t>, 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  <a:defRPr/>
            </a:pPr>
            <a:r>
              <a:rPr lang="en-US">
                <a:cs typeface="Calibri" panose="020F0502020204030204" pitchFamily="34" charset="0"/>
              </a:rPr>
              <a:t>Executing the deferred writes</a:t>
            </a:r>
            <a:endParaRPr lang="en-US" altLang="en-US">
              <a:cs typeface="Calibri" panose="020F0502020204030204" pitchFamily="34" charset="0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>
                <a:cs typeface="Calibri" panose="020F0502020204030204" pitchFamily="34" charset="0"/>
              </a:rPr>
              <a:t>a record </a:t>
            </a:r>
            <a:r>
              <a:rPr lang="en-US" altLang="en-US" b="1" i="1">
                <a:solidFill>
                  <a:srgbClr val="FF0000"/>
                </a:solidFill>
                <a:cs typeface="Calibri" panose="020F0502020204030204" pitchFamily="34" charset="0"/>
              </a:rPr>
              <a:t>&lt;</a:t>
            </a:r>
            <a:r>
              <a:rPr lang="en-US" altLang="en-US" b="1" i="1" err="1">
                <a:solidFill>
                  <a:srgbClr val="FF0000"/>
                </a:solidFill>
                <a:cs typeface="Calibri" panose="020F0502020204030204" pitchFamily="34" charset="0"/>
              </a:rPr>
              <a:t>Ti</a:t>
            </a:r>
            <a:r>
              <a:rPr lang="en-US" altLang="en-US" b="1" i="1">
                <a:solidFill>
                  <a:srgbClr val="FF0000"/>
                </a:solidFill>
                <a:cs typeface="Calibri" panose="020F0502020204030204" pitchFamily="34" charset="0"/>
              </a:rPr>
              <a:t>  </a:t>
            </a:r>
            <a:r>
              <a:rPr lang="en-US" altLang="en-US" b="1">
                <a:solidFill>
                  <a:srgbClr val="FF0000"/>
                </a:solidFill>
                <a:cs typeface="Calibri" panose="020F0502020204030204" pitchFamily="34" charset="0"/>
              </a:rPr>
              <a:t>commit</a:t>
            </a:r>
            <a:r>
              <a:rPr lang="en-US" altLang="en-US" b="1" i="1">
                <a:solidFill>
                  <a:srgbClr val="FF0000"/>
                </a:solidFill>
                <a:cs typeface="Calibri" panose="020F0502020204030204" pitchFamily="34" charset="0"/>
              </a:rPr>
              <a:t>&gt; </a:t>
            </a:r>
            <a:r>
              <a:rPr lang="en-US" altLang="en-US">
                <a:cs typeface="Calibri" panose="020F0502020204030204" pitchFamily="34" charset="0"/>
              </a:rPr>
              <a:t>is written to </a:t>
            </a:r>
            <a:r>
              <a:rPr lang="en-US" altLang="en-US">
                <a:solidFill>
                  <a:srgbClr val="FF0000"/>
                </a:solidFill>
                <a:cs typeface="Calibri" panose="020F0502020204030204" pitchFamily="34" charset="0"/>
              </a:rPr>
              <a:t>the log.</a:t>
            </a:r>
          </a:p>
        </p:txBody>
      </p:sp>
      <p:sp>
        <p:nvSpPr>
          <p:cNvPr id="9" name="Rectangle 8"/>
          <p:cNvSpPr/>
          <p:nvPr/>
        </p:nvSpPr>
        <p:spPr>
          <a:xfrm>
            <a:off x="2544784" y="2036471"/>
            <a:ext cx="66289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b="1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The execution of transaction </a:t>
            </a:r>
            <a:r>
              <a:rPr lang="en-US" altLang="en-US" sz="2000" b="1" i="1" err="1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Ti</a:t>
            </a:r>
            <a:r>
              <a:rPr lang="en-US" altLang="en-US" sz="2000" b="1" i="1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 </a:t>
            </a:r>
            <a:r>
              <a:rPr lang="en-US" altLang="en-US" sz="2000" b="1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proceeds as follows.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617" y="2493681"/>
            <a:ext cx="2898450" cy="23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09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540822" y="682756"/>
            <a:ext cx="10908495" cy="2548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indent="-34290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cs typeface="Helvetica" panose="020B0604020202020204" pitchFamily="34" charset="0"/>
              </a:rPr>
              <a:t>When transaction </a:t>
            </a:r>
            <a:r>
              <a:rPr lang="en-US" altLang="en-US" sz="2000" b="1" i="1" dirty="0" err="1">
                <a:solidFill>
                  <a:srgbClr val="FF0000"/>
                </a:solidFill>
                <a:cs typeface="Helvetica" panose="020B0604020202020204" pitchFamily="34" charset="0"/>
              </a:rPr>
              <a:t>T</a:t>
            </a:r>
            <a:r>
              <a:rPr lang="en-US" altLang="en-US" sz="2000" b="1" i="1" baseline="-25000" dirty="0" err="1">
                <a:solidFill>
                  <a:srgbClr val="FF0000"/>
                </a:solidFill>
                <a:cs typeface="Helvetica" panose="020B0604020202020204" pitchFamily="34" charset="0"/>
              </a:rPr>
              <a:t>i</a:t>
            </a:r>
            <a:r>
              <a:rPr lang="en-US" altLang="en-US" sz="2000" i="1" dirty="0">
                <a:solidFill>
                  <a:srgbClr val="FF0000"/>
                </a:solidFill>
                <a:cs typeface="Helvetica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cs typeface="Helvetica" panose="020B0604020202020204" pitchFamily="34" charset="0"/>
              </a:rPr>
              <a:t>partially commits</a:t>
            </a:r>
            <a:r>
              <a:rPr lang="en-US" altLang="en-US" sz="2000" dirty="0">
                <a:cs typeface="Helvetica" panose="020B0604020202020204" pitchFamily="34" charset="0"/>
              </a:rPr>
              <a:t>, the records associated with it in the </a:t>
            </a:r>
            <a:r>
              <a:rPr lang="en-US" altLang="en-US" sz="2000" dirty="0">
                <a:solidFill>
                  <a:srgbClr val="FF0000"/>
                </a:solidFill>
                <a:cs typeface="Helvetica" panose="020B0604020202020204" pitchFamily="34" charset="0"/>
              </a:rPr>
              <a:t>log are used in executing the deferred writes.</a:t>
            </a:r>
          </a:p>
          <a:p>
            <a:pPr marL="342900" indent="-34290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FF0000"/>
              </a:solidFill>
              <a:cs typeface="Helvetica" panose="020B0604020202020204" pitchFamily="34" charset="0"/>
            </a:endParaRPr>
          </a:p>
          <a:p>
            <a:pPr marL="342900" indent="-34290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cs typeface="Helvetica" panose="020B0604020202020204" pitchFamily="34" charset="0"/>
              </a:rPr>
              <a:t>Since a failure may occur while this updating is taking place, we must </a:t>
            </a:r>
            <a:r>
              <a:rPr lang="en-US" altLang="en-US" sz="2000" b="1" dirty="0">
                <a:solidFill>
                  <a:srgbClr val="C00000"/>
                </a:solidFill>
                <a:cs typeface="Helvetica" panose="020B0604020202020204" pitchFamily="34" charset="0"/>
              </a:rPr>
              <a:t>ensure that</a:t>
            </a:r>
            <a:r>
              <a:rPr lang="en-US" altLang="en-US" sz="2000" dirty="0">
                <a:cs typeface="Helvetica" panose="020B0604020202020204" pitchFamily="34" charset="0"/>
              </a:rPr>
              <a:t>, </a:t>
            </a:r>
            <a:r>
              <a:rPr lang="en-US" altLang="en-US" sz="2000" dirty="0">
                <a:solidFill>
                  <a:schemeClr val="tx2"/>
                </a:solidFill>
                <a:cs typeface="Helvetica" panose="020B0604020202020204" pitchFamily="34" charset="0"/>
              </a:rPr>
              <a:t>before the start of these updates</a:t>
            </a:r>
            <a:r>
              <a:rPr lang="en-US" altLang="en-US" sz="2000" dirty="0">
                <a:cs typeface="Helvetica" panose="020B0604020202020204" pitchFamily="34" charset="0"/>
              </a:rPr>
              <a:t>, all the </a:t>
            </a:r>
            <a:r>
              <a:rPr lang="en-US" altLang="en-US" sz="2000" b="1" dirty="0">
                <a:solidFill>
                  <a:schemeClr val="tx2"/>
                </a:solidFill>
                <a:cs typeface="Helvetica" panose="020B0604020202020204" pitchFamily="34" charset="0"/>
              </a:rPr>
              <a:t>log records are written out to stable storage</a:t>
            </a:r>
            <a:r>
              <a:rPr lang="en-US" altLang="en-US" sz="2000" dirty="0">
                <a:cs typeface="Helvetica" panose="020B0604020202020204" pitchFamily="34" charset="0"/>
              </a:rPr>
              <a:t>. </a:t>
            </a:r>
          </a:p>
          <a:p>
            <a:pPr marL="342900" indent="-34290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cs typeface="Helvetica" panose="020B0604020202020204" pitchFamily="34" charset="0"/>
              </a:rPr>
              <a:t>Once they have been written, the </a:t>
            </a:r>
            <a:r>
              <a:rPr lang="en-US" altLang="en-US" sz="2000" b="1" dirty="0">
                <a:cs typeface="Helvetica" panose="020B0604020202020204" pitchFamily="34" charset="0"/>
              </a:rPr>
              <a:t>actual updating takes place</a:t>
            </a:r>
            <a:r>
              <a:rPr lang="en-US" altLang="en-US" sz="2000" dirty="0">
                <a:cs typeface="Helvetica" panose="020B0604020202020204" pitchFamily="34" charset="0"/>
              </a:rPr>
              <a:t>, and the transaction enters the committed state.</a:t>
            </a:r>
          </a:p>
        </p:txBody>
      </p:sp>
      <p:sp>
        <p:nvSpPr>
          <p:cNvPr id="57347" name="Rectangle 4"/>
          <p:cNvSpPr>
            <a:spLocks noChangeArrowheads="1"/>
          </p:cNvSpPr>
          <p:nvPr/>
        </p:nvSpPr>
        <p:spPr bwMode="auto">
          <a:xfrm>
            <a:off x="751311" y="3371850"/>
            <a:ext cx="10916947" cy="275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indent="-342900" algn="just">
              <a:lnSpc>
                <a:spcPct val="111000"/>
              </a:lnSpc>
              <a:spcBef>
                <a:spcPct val="0"/>
              </a:spcBef>
              <a:buClrTx/>
              <a:buSzTx/>
            </a:pPr>
            <a:r>
              <a:rPr lang="en-US" altLang="en-US" sz="2000" dirty="0">
                <a:latin typeface="+mn-lt"/>
              </a:rPr>
              <a:t>Transaction </a:t>
            </a:r>
            <a:r>
              <a:rPr lang="en-US" altLang="en-US" sz="2000" dirty="0" err="1">
                <a:latin typeface="+mn-lt"/>
              </a:rPr>
              <a:t>T</a:t>
            </a:r>
            <a:r>
              <a:rPr lang="en-US" altLang="en-US" sz="2000" baseline="-25000" dirty="0" err="1">
                <a:latin typeface="+mn-lt"/>
              </a:rPr>
              <a:t>i</a:t>
            </a:r>
            <a:r>
              <a:rPr lang="en-US" altLang="en-US" sz="2000" baseline="-25000" dirty="0">
                <a:latin typeface="+mn-lt"/>
              </a:rPr>
              <a:t> </a:t>
            </a:r>
            <a:r>
              <a:rPr lang="en-US" altLang="en-US" sz="2000" dirty="0">
                <a:latin typeface="+mn-lt"/>
              </a:rPr>
              <a:t>needs to be </a:t>
            </a:r>
            <a:r>
              <a:rPr lang="en-US" altLang="en-US" sz="2000" b="1" dirty="0">
                <a:solidFill>
                  <a:srgbClr val="C00000"/>
                </a:solidFill>
                <a:latin typeface="+mn-lt"/>
              </a:rPr>
              <a:t>redone if </a:t>
            </a:r>
            <a:r>
              <a:rPr lang="en-US" altLang="en-US" sz="2000" dirty="0">
                <a:latin typeface="+mn-lt"/>
              </a:rPr>
              <a:t>and only if the log contains both the record </a:t>
            </a:r>
            <a:r>
              <a:rPr lang="en-US" altLang="en-US" sz="2000" b="1" dirty="0">
                <a:solidFill>
                  <a:srgbClr val="C00000"/>
                </a:solidFill>
                <a:latin typeface="+mn-lt"/>
              </a:rPr>
              <a:t>&lt;</a:t>
            </a:r>
            <a:r>
              <a:rPr lang="en-US" altLang="en-US" sz="2000" b="1" dirty="0" err="1">
                <a:solidFill>
                  <a:srgbClr val="C00000"/>
                </a:solidFill>
                <a:latin typeface="+mn-lt"/>
              </a:rPr>
              <a:t>Ti</a:t>
            </a:r>
            <a:r>
              <a:rPr lang="en-US" altLang="en-US" sz="2000" b="1" dirty="0">
                <a:solidFill>
                  <a:srgbClr val="C00000"/>
                </a:solidFill>
                <a:latin typeface="+mn-lt"/>
              </a:rPr>
              <a:t> start&gt; </a:t>
            </a:r>
            <a:r>
              <a:rPr lang="en-US" altLang="en-US" sz="2000" dirty="0">
                <a:latin typeface="+mn-lt"/>
              </a:rPr>
              <a:t>and the record </a:t>
            </a:r>
            <a:r>
              <a:rPr lang="en-US" altLang="en-US" sz="2000" b="1" dirty="0">
                <a:solidFill>
                  <a:srgbClr val="C00000"/>
                </a:solidFill>
                <a:latin typeface="+mn-lt"/>
              </a:rPr>
              <a:t>&lt;</a:t>
            </a:r>
            <a:r>
              <a:rPr lang="en-US" altLang="en-US" sz="2000" b="1" dirty="0" err="1">
                <a:solidFill>
                  <a:srgbClr val="C00000"/>
                </a:solidFill>
                <a:latin typeface="+mn-lt"/>
              </a:rPr>
              <a:t>Ti</a:t>
            </a:r>
            <a:r>
              <a:rPr lang="en-US" altLang="en-US" sz="2000" b="1" dirty="0">
                <a:solidFill>
                  <a:srgbClr val="C00000"/>
                </a:solidFill>
                <a:latin typeface="+mn-lt"/>
              </a:rPr>
              <a:t> commit&gt;. </a:t>
            </a:r>
          </a:p>
          <a:p>
            <a:pPr marL="342900" indent="-342900" algn="just">
              <a:spcBef>
                <a:spcPct val="0"/>
              </a:spcBef>
              <a:buClrTx/>
              <a:buSzTx/>
            </a:pPr>
            <a:endParaRPr lang="en-US" altLang="en-US" sz="2000" b="1" dirty="0">
              <a:solidFill>
                <a:srgbClr val="C00000"/>
              </a:solidFill>
              <a:latin typeface="+mn-lt"/>
            </a:endParaRPr>
          </a:p>
          <a:p>
            <a:pPr lvl="1" algn="just">
              <a:lnSpc>
                <a:spcPct val="111000"/>
              </a:lnSpc>
              <a:spcBef>
                <a:spcPct val="0"/>
              </a:spcBef>
              <a:buClrTx/>
              <a:buSzTx/>
            </a:pPr>
            <a:r>
              <a:rPr lang="en-US" altLang="en-US" sz="2000" dirty="0">
                <a:latin typeface="+mn-lt"/>
              </a:rPr>
              <a:t>Thus, if the </a:t>
            </a:r>
            <a:r>
              <a:rPr lang="en-US" altLang="en-US" sz="2000" b="1" dirty="0">
                <a:latin typeface="+mn-lt"/>
              </a:rPr>
              <a:t>system crashes after the transaction completes </a:t>
            </a:r>
            <a:r>
              <a:rPr lang="en-US" altLang="en-US" sz="2000" dirty="0">
                <a:latin typeface="+mn-lt"/>
              </a:rPr>
              <a:t>its execution</a:t>
            </a:r>
          </a:p>
          <a:p>
            <a:pPr lvl="2" algn="just">
              <a:lnSpc>
                <a:spcPct val="111000"/>
              </a:lnSpc>
              <a:spcBef>
                <a:spcPct val="0"/>
              </a:spcBef>
              <a:buClrTx/>
              <a:buSzTx/>
            </a:pPr>
            <a:r>
              <a:rPr lang="en-US" altLang="en-US" sz="2000" dirty="0">
                <a:latin typeface="+mn-lt"/>
              </a:rPr>
              <a:t>	Recovery scheme uses the information in the log to restore the system to a previous consistent state after the transaction had completed.</a:t>
            </a:r>
          </a:p>
          <a:p>
            <a:pPr lvl="1" algn="just">
              <a:lnSpc>
                <a:spcPct val="111000"/>
              </a:lnSpc>
              <a:spcBef>
                <a:spcPct val="0"/>
              </a:spcBef>
              <a:buClrTx/>
              <a:buSzTx/>
            </a:pPr>
            <a:r>
              <a:rPr lang="en-US" altLang="en-US" sz="2000" dirty="0">
                <a:latin typeface="+mn-lt"/>
              </a:rPr>
              <a:t>Otherwise</a:t>
            </a:r>
          </a:p>
          <a:p>
            <a:pPr lvl="2" algn="just">
              <a:spcBef>
                <a:spcPct val="0"/>
              </a:spcBef>
              <a:buClrTx/>
              <a:buSzTx/>
            </a:pPr>
            <a:r>
              <a:rPr lang="en-US" altLang="en-US" sz="2000" dirty="0">
                <a:latin typeface="+mn-lt"/>
              </a:rPr>
              <a:t>	Log is ignored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14942" y="0"/>
            <a:ext cx="10769600" cy="6096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Deferred database modification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37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050" y="2873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/>
              <a:t>Deferred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DB Modification Recovery Example</a:t>
            </a:r>
            <a:endParaRPr lang="en-US" sz="2800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590820" y="3794126"/>
            <a:ext cx="10974408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lphaLcParenBoth"/>
            </a:pPr>
            <a:r>
              <a:rPr kumimoji="0" lang="en-US" altLang="en-US" sz="2000">
                <a:solidFill>
                  <a:srgbClr val="FF0000"/>
                </a:solidFill>
                <a:latin typeface="Calibri" panose="020F0502020204030204" pitchFamily="34" charset="0"/>
              </a:rPr>
              <a:t>NO- redo(T0):</a:t>
            </a:r>
            <a:r>
              <a:rPr kumimoji="0" lang="en-US" altLang="en-US" sz="2000">
                <a:latin typeface="Calibri" panose="020F0502020204030204" pitchFamily="34" charset="0"/>
              </a:rPr>
              <a:t> When the system comes back up, </a:t>
            </a:r>
            <a:r>
              <a:rPr kumimoji="0" lang="en-US" altLang="en-US" sz="2000" b="1">
                <a:latin typeface="Calibri" panose="020F0502020204030204" pitchFamily="34" charset="0"/>
              </a:rPr>
              <a:t>no redo actions </a:t>
            </a:r>
            <a:r>
              <a:rPr kumimoji="0" lang="en-US" altLang="en-US" sz="2000">
                <a:latin typeface="Calibri" panose="020F0502020204030204" pitchFamily="34" charset="0"/>
              </a:rPr>
              <a:t>need to be taken, since </a:t>
            </a:r>
            <a:r>
              <a:rPr kumimoji="0" lang="en-US" altLang="en-US" sz="2000" b="1">
                <a:latin typeface="Calibri" panose="020F0502020204030204" pitchFamily="34" charset="0"/>
              </a:rPr>
              <a:t>no commit</a:t>
            </a:r>
            <a:r>
              <a:rPr kumimoji="0" lang="en-US" altLang="en-US" sz="2000">
                <a:latin typeface="Calibri" panose="020F0502020204030204" pitchFamily="34" charset="0"/>
              </a:rPr>
              <a:t> record appears in the log</a:t>
            </a:r>
            <a:r>
              <a:rPr kumimoji="0" lang="en-US" altLang="en-US">
                <a:latin typeface="Calibri" panose="020F0502020204030204" pitchFamily="34" charset="0"/>
              </a:rPr>
              <a:t>.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lphaLcParenBoth"/>
            </a:pPr>
            <a:r>
              <a:rPr kumimoji="0" lang="en-US" altLang="en-US" sz="2000">
                <a:solidFill>
                  <a:srgbClr val="FF0000"/>
                </a:solidFill>
                <a:latin typeface="Calibri" panose="020F0502020204030204" pitchFamily="34" charset="0"/>
              </a:rPr>
              <a:t>redo(T0) :</a:t>
            </a:r>
            <a:r>
              <a:rPr kumimoji="0" lang="en-US" altLang="en-US" sz="2000">
                <a:latin typeface="Calibri" panose="020F0502020204030204" pitchFamily="34" charset="0"/>
              </a:rPr>
              <a:t>When the system comes back up, the operation </a:t>
            </a:r>
            <a:r>
              <a:rPr kumimoji="0" lang="en-US" altLang="en-US" sz="2000" b="1">
                <a:latin typeface="Calibri" panose="020F0502020204030204" pitchFamily="34" charset="0"/>
              </a:rPr>
              <a:t>redo(T0) </a:t>
            </a:r>
            <a:r>
              <a:rPr kumimoji="0" lang="en-US" altLang="en-US" sz="2000">
                <a:latin typeface="Calibri" panose="020F0502020204030204" pitchFamily="34" charset="0"/>
              </a:rPr>
              <a:t>is </a:t>
            </a:r>
            <a:r>
              <a:rPr kumimoji="0" lang="en-US" altLang="en-US" sz="2000" b="1">
                <a:latin typeface="Calibri" panose="020F0502020204030204" pitchFamily="34" charset="0"/>
              </a:rPr>
              <a:t>performed</a:t>
            </a:r>
            <a:r>
              <a:rPr kumimoji="0" lang="en-US" altLang="en-US" sz="2000">
                <a:latin typeface="Calibri" panose="020F0502020204030204" pitchFamily="34" charset="0"/>
              </a:rPr>
              <a:t>, since the record &lt;T0 commit&gt; appears in the log on the disk.</a:t>
            </a:r>
          </a:p>
          <a:p>
            <a:pPr algn="just">
              <a:spcBef>
                <a:spcPct val="0"/>
              </a:spcBef>
              <a:buClrTx/>
              <a:buSzTx/>
              <a:buFontTx/>
              <a:buAutoNum type="alphaLcParenBoth"/>
            </a:pPr>
            <a:r>
              <a:rPr kumimoji="0" lang="en-US" altLang="en-US" sz="2000">
                <a:solidFill>
                  <a:srgbClr val="FF0000"/>
                </a:solidFill>
                <a:latin typeface="Calibri" panose="020F0502020204030204" pitchFamily="34" charset="0"/>
              </a:rPr>
              <a:t>redo(T0) and redo(T1):</a:t>
            </a:r>
            <a:r>
              <a:rPr kumimoji="0" lang="en-US" altLang="en-US" sz="2000">
                <a:latin typeface="Calibri" panose="020F0502020204030204" pitchFamily="34" charset="0"/>
              </a:rPr>
              <a:t>When the system comes back up, two commit records are in the log: one for T0 and one for T1. Therefore, the system </a:t>
            </a:r>
            <a:r>
              <a:rPr kumimoji="0" lang="en-US" altLang="en-US" sz="2000" b="1">
                <a:latin typeface="Calibri" panose="020F0502020204030204" pitchFamily="34" charset="0"/>
              </a:rPr>
              <a:t>must perform </a:t>
            </a:r>
            <a:r>
              <a:rPr kumimoji="0" lang="en-US" altLang="en-US" sz="2000">
                <a:latin typeface="Calibri" panose="020F0502020204030204" pitchFamily="34" charset="0"/>
              </a:rPr>
              <a:t>operations </a:t>
            </a:r>
            <a:r>
              <a:rPr kumimoji="0" lang="en-US" altLang="en-US" sz="2000" b="1">
                <a:latin typeface="Calibri" panose="020F0502020204030204" pitchFamily="34" charset="0"/>
              </a:rPr>
              <a:t>redo(T0) and redo(T1), in the order </a:t>
            </a:r>
            <a:r>
              <a:rPr kumimoji="0" lang="en-US" altLang="en-US" sz="2000">
                <a:latin typeface="Calibri" panose="020F0502020204030204" pitchFamily="34" charset="0"/>
              </a:rPr>
              <a:t>in which their commit records appear in the log.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703" y="896938"/>
            <a:ext cx="8695351" cy="291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46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76" y="1954481"/>
            <a:ext cx="3466786" cy="354171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Immediate Database Modification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9547" y="855663"/>
            <a:ext cx="8036929" cy="4902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latin typeface="Calibri" panose="020F0502020204030204" pitchFamily="34" charset="0"/>
              </a:rPr>
              <a:t>The </a:t>
            </a:r>
            <a:r>
              <a:rPr lang="en-US" altLang="en-US" sz="2000" b="1" dirty="0">
                <a:solidFill>
                  <a:srgbClr val="000099"/>
                </a:solidFill>
                <a:latin typeface="Calibri" panose="020F0502020204030204" pitchFamily="34" charset="0"/>
              </a:rPr>
              <a:t>immediate-modification</a:t>
            </a:r>
            <a:r>
              <a:rPr lang="en-US" altLang="en-US" sz="2000" dirty="0">
                <a:latin typeface="Calibri" panose="020F0502020204030204" pitchFamily="34" charset="0"/>
              </a:rPr>
              <a:t> scheme allows updates of an uncommitted transaction to be made to the buffer, or the disk itself, before the transaction commits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Calibri" panose="020F0502020204030204" pitchFamily="34" charset="0"/>
              </a:rPr>
              <a:t>Update 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log record </a:t>
            </a:r>
            <a:r>
              <a:rPr lang="en-US" altLang="en-US" sz="2000" dirty="0">
                <a:latin typeface="Calibri" panose="020F0502020204030204" pitchFamily="34" charset="0"/>
              </a:rPr>
              <a:t>must be 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written </a:t>
            </a:r>
            <a:r>
              <a:rPr lang="en-US" altLang="en-US" sz="2000" i="1" dirty="0">
                <a:solidFill>
                  <a:srgbClr val="FF0000"/>
                </a:solidFill>
                <a:latin typeface="Calibri" panose="020F0502020204030204" pitchFamily="34" charset="0"/>
              </a:rPr>
              <a:t>before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 database item is written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Calibri" panose="020F0502020204030204" pitchFamily="34" charset="0"/>
              </a:rPr>
              <a:t>We assume that the log record is output directly to stable storage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Output of updated blocks </a:t>
            </a:r>
            <a:r>
              <a:rPr lang="en-US" altLang="en-US" sz="2000" dirty="0">
                <a:latin typeface="Calibri" panose="020F0502020204030204" pitchFamily="34" charset="0"/>
              </a:rPr>
              <a:t>to stable storage can take place at any time 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before or  after transaction commit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Calibri" panose="020F0502020204030204" pitchFamily="34" charset="0"/>
              </a:rPr>
              <a:t>Order in which blocks are output can be different from the order in which they are written.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Calibri" panose="020F0502020204030204" pitchFamily="34" charset="0"/>
              </a:rPr>
              <a:t>The </a:t>
            </a:r>
            <a:r>
              <a:rPr lang="en-US" altLang="en-US" sz="2000" b="1" dirty="0">
                <a:solidFill>
                  <a:srgbClr val="000099"/>
                </a:solidFill>
                <a:latin typeface="Calibri" panose="020F0502020204030204" pitchFamily="34" charset="0"/>
              </a:rPr>
              <a:t>deferred-modification</a:t>
            </a:r>
            <a:r>
              <a:rPr lang="en-US" altLang="en-US" sz="2000" dirty="0">
                <a:latin typeface="Calibri" panose="020F0502020204030204" pitchFamily="34" charset="0"/>
              </a:rPr>
              <a:t> scheme performs updates to buffer/disk only at the time of transaction commit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Calibri" panose="020F0502020204030204" pitchFamily="34" charset="0"/>
              </a:rPr>
              <a:t>Simplifies some aspects of recovery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Calibri" panose="020F0502020204030204" pitchFamily="34" charset="0"/>
              </a:rPr>
              <a:t>But has overhead of storing local copy</a:t>
            </a:r>
          </a:p>
        </p:txBody>
      </p:sp>
    </p:spTree>
    <p:extLst>
      <p:ext uri="{BB962C8B-B14F-4D97-AF65-F5344CB8AC3E}">
        <p14:creationId xmlns:p14="http://schemas.microsoft.com/office/powerpoint/2010/main" val="2075977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Transaction Commit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1089" y="1168400"/>
            <a:ext cx="7661275" cy="4903788"/>
          </a:xfrm>
        </p:spPr>
        <p:txBody>
          <a:bodyPr/>
          <a:lstStyle/>
          <a:p>
            <a:r>
              <a:rPr lang="en-US" altLang="en-US"/>
              <a:t>A transaction is said to have committed when its commit log record is output to stable storage </a:t>
            </a:r>
          </a:p>
          <a:p>
            <a:pPr lvl="1"/>
            <a:r>
              <a:rPr lang="en-US" altLang="en-US"/>
              <a:t>all previous log records of the transaction must have been output already </a:t>
            </a:r>
          </a:p>
          <a:p>
            <a:r>
              <a:rPr lang="en-US" altLang="en-US"/>
              <a:t>Writes performed by a transaction may still be in the buffer when the transaction commits, and may be output later</a:t>
            </a:r>
          </a:p>
        </p:txBody>
      </p:sp>
    </p:spTree>
    <p:extLst>
      <p:ext uri="{BB962C8B-B14F-4D97-AF65-F5344CB8AC3E}">
        <p14:creationId xmlns:p14="http://schemas.microsoft.com/office/powerpoint/2010/main" val="3170215898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1524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3000">
                <a:ea typeface="+mj-ea"/>
              </a:rPr>
              <a:t>Immediate Database Modification Example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b="1"/>
              <a:t>Log                                  Write                              Output</a:t>
            </a:r>
            <a:endParaRPr lang="en-US" altLang="en-US"/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en-US"/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/>
              <a:t>&lt;</a:t>
            </a:r>
            <a:r>
              <a:rPr lang="en-US" altLang="en-US" i="1"/>
              <a:t>T</a:t>
            </a:r>
            <a:r>
              <a:rPr lang="en-US" altLang="en-US" baseline="-25000"/>
              <a:t>0</a:t>
            </a:r>
            <a:r>
              <a:rPr lang="en-US" altLang="en-US" i="1"/>
              <a:t> </a:t>
            </a:r>
            <a:r>
              <a:rPr lang="en-US" altLang="en-US" b="1"/>
              <a:t>start</a:t>
            </a:r>
            <a:r>
              <a:rPr lang="en-US" altLang="en-US"/>
              <a:t>&gt;</a:t>
            </a:r>
          </a:p>
          <a:p>
            <a:pPr>
              <a:buFont typeface="Monotype Sorts" charset="2"/>
              <a:buNone/>
            </a:pPr>
            <a:r>
              <a:rPr lang="en-US" altLang="en-US"/>
              <a:t>&lt;</a:t>
            </a:r>
            <a:r>
              <a:rPr lang="en-US" altLang="en-US" i="1"/>
              <a:t>T</a:t>
            </a:r>
            <a:r>
              <a:rPr lang="en-US" altLang="en-US" i="1" baseline="-25000"/>
              <a:t>0</a:t>
            </a:r>
            <a:r>
              <a:rPr lang="en-US" altLang="en-US" i="1"/>
              <a:t>,</a:t>
            </a:r>
            <a:r>
              <a:rPr lang="en-US" altLang="en-US"/>
              <a:t> A, 1000, 950&gt;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i="1"/>
              <a:t>&lt;T</a:t>
            </a:r>
            <a:r>
              <a:rPr lang="en-US" altLang="en-US" baseline="-25000"/>
              <a:t>o</a:t>
            </a:r>
            <a:r>
              <a:rPr lang="en-US" altLang="en-US" i="1"/>
              <a:t>,</a:t>
            </a:r>
            <a:r>
              <a:rPr lang="en-US" altLang="en-US"/>
              <a:t> B, 2000, 2050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/>
              <a:t>                                    </a:t>
            </a:r>
            <a:r>
              <a:rPr lang="en-US" altLang="en-US" i="1"/>
              <a:t>A</a:t>
            </a:r>
            <a:r>
              <a:rPr lang="en-US" altLang="en-US"/>
              <a:t> = 950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/>
              <a:t>                                    </a:t>
            </a:r>
            <a:r>
              <a:rPr lang="en-US" altLang="en-US" i="1"/>
              <a:t>B</a:t>
            </a:r>
            <a:r>
              <a:rPr lang="en-US" altLang="en-US"/>
              <a:t> = 2050</a:t>
            </a:r>
          </a:p>
          <a:p>
            <a:pPr>
              <a:buFont typeface="Monotype Sorts" charset="2"/>
              <a:buNone/>
            </a:pPr>
            <a:r>
              <a:rPr lang="en-US" altLang="en-US"/>
              <a:t>&lt;</a:t>
            </a:r>
            <a:r>
              <a:rPr lang="en-US" altLang="en-US" i="1"/>
              <a:t>T</a:t>
            </a:r>
            <a:r>
              <a:rPr lang="en-US" altLang="en-US" baseline="-25000"/>
              <a:t>0</a:t>
            </a:r>
            <a:r>
              <a:rPr lang="en-US" altLang="en-US"/>
              <a:t> </a:t>
            </a:r>
            <a:r>
              <a:rPr lang="en-US" altLang="en-US" b="1"/>
              <a:t>commit</a:t>
            </a:r>
            <a:r>
              <a:rPr lang="en-US" altLang="en-US"/>
              <a:t>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/>
              <a:t>&lt;</a:t>
            </a:r>
            <a:r>
              <a:rPr lang="en-US" altLang="en-US" i="1"/>
              <a:t>T</a:t>
            </a:r>
            <a:r>
              <a:rPr lang="en-US" altLang="en-US" baseline="-25000"/>
              <a:t>1</a:t>
            </a:r>
            <a:r>
              <a:rPr lang="en-US" altLang="en-US"/>
              <a:t> </a:t>
            </a:r>
            <a:r>
              <a:rPr lang="en-US" altLang="en-US" b="1"/>
              <a:t>start</a:t>
            </a:r>
            <a:r>
              <a:rPr lang="en-US" altLang="en-US"/>
              <a:t>&gt;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/>
              <a:t>&lt;</a:t>
            </a:r>
            <a:r>
              <a:rPr lang="en-US" altLang="en-US" i="1"/>
              <a:t>T</a:t>
            </a:r>
            <a:r>
              <a:rPr lang="en-US" altLang="en-US" baseline="-25000"/>
              <a:t>1</a:t>
            </a:r>
            <a:r>
              <a:rPr lang="en-US" altLang="en-US"/>
              <a:t>, C, 700, 600&gt;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/>
              <a:t>                                    </a:t>
            </a:r>
            <a:r>
              <a:rPr lang="en-US" altLang="en-US" i="1"/>
              <a:t>C</a:t>
            </a:r>
            <a:r>
              <a:rPr lang="en-US" altLang="en-US"/>
              <a:t> = 600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/>
              <a:t>                                                                         </a:t>
            </a:r>
            <a:r>
              <a:rPr lang="en-US" altLang="en-US" i="1"/>
              <a:t>B</a:t>
            </a:r>
            <a:r>
              <a:rPr lang="en-US" altLang="en-US" i="1" baseline="-25000"/>
              <a:t>B </a:t>
            </a:r>
            <a:r>
              <a:rPr lang="en-US" altLang="en-US"/>
              <a:t>, </a:t>
            </a:r>
            <a:r>
              <a:rPr lang="en-US" altLang="en-US" i="1"/>
              <a:t>B</a:t>
            </a:r>
            <a:r>
              <a:rPr lang="en-US" altLang="en-US" i="1" baseline="-25000"/>
              <a:t>C</a:t>
            </a:r>
            <a:endParaRPr lang="en-US" altLang="en-US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/>
              <a:t>&lt;</a:t>
            </a:r>
            <a:r>
              <a:rPr lang="en-US" altLang="en-US" i="1"/>
              <a:t>T</a:t>
            </a:r>
            <a:r>
              <a:rPr lang="en-US" altLang="en-US" baseline="-25000"/>
              <a:t>1</a:t>
            </a:r>
            <a:r>
              <a:rPr lang="en-US" altLang="en-US"/>
              <a:t> </a:t>
            </a:r>
            <a:r>
              <a:rPr lang="en-US" altLang="en-US" b="1"/>
              <a:t>commit</a:t>
            </a:r>
            <a:r>
              <a:rPr lang="en-US" altLang="en-US"/>
              <a:t>&gt;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/>
              <a:t>                                                                         </a:t>
            </a:r>
            <a:r>
              <a:rPr lang="en-US" altLang="en-US" i="1"/>
              <a:t>B</a:t>
            </a:r>
            <a:r>
              <a:rPr lang="en-US" altLang="en-US" i="1" baseline="-25000"/>
              <a:t>A</a:t>
            </a:r>
            <a:br>
              <a:rPr lang="en-US" altLang="en-US" i="1" baseline="-25000"/>
            </a:br>
            <a:endParaRPr lang="en-US" altLang="en-US"/>
          </a:p>
          <a:p>
            <a:r>
              <a:rPr lang="en-US" altLang="en-US"/>
              <a:t>Note: </a:t>
            </a:r>
            <a:r>
              <a:rPr lang="en-US" altLang="en-US" i="1"/>
              <a:t>B</a:t>
            </a:r>
            <a:r>
              <a:rPr lang="en-US" altLang="en-US" i="1" baseline="-25000"/>
              <a:t>X</a:t>
            </a:r>
            <a:r>
              <a:rPr lang="en-US" altLang="en-US" i="1"/>
              <a:t> </a:t>
            </a:r>
            <a:r>
              <a:rPr lang="en-US" altLang="en-US"/>
              <a:t>denotes block containing </a:t>
            </a:r>
            <a:r>
              <a:rPr lang="en-US" altLang="en-US" i="1"/>
              <a:t>X</a:t>
            </a:r>
            <a:r>
              <a:rPr lang="en-US" altLang="en-US"/>
              <a:t>.</a:t>
            </a:r>
          </a:p>
          <a:p>
            <a:pPr lvl="4">
              <a:buFontTx/>
              <a:buNone/>
            </a:pPr>
            <a:endParaRPr lang="en-US" altLang="en-US"/>
          </a:p>
        </p:txBody>
      </p:sp>
      <p:sp>
        <p:nvSpPr>
          <p:cNvPr id="62468" name="Line 4"/>
          <p:cNvSpPr>
            <a:spLocks noChangeShapeType="1"/>
          </p:cNvSpPr>
          <p:nvPr/>
        </p:nvSpPr>
        <p:spPr bwMode="auto">
          <a:xfrm>
            <a:off x="2438400" y="1592263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AutoShape 6"/>
          <p:cNvSpPr>
            <a:spLocks noChangeArrowheads="1"/>
          </p:cNvSpPr>
          <p:nvPr/>
        </p:nvSpPr>
        <p:spPr bwMode="auto">
          <a:xfrm>
            <a:off x="7848600" y="4008438"/>
            <a:ext cx="2179638" cy="563562"/>
          </a:xfrm>
          <a:prstGeom prst="wedgeRoundRectCallout">
            <a:avLst>
              <a:gd name="adj1" fmla="val -56847"/>
              <a:gd name="adj2" fmla="val 6746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B</a:t>
            </a:r>
            <a:r>
              <a:rPr kumimoji="0" lang="en-US" altLang="en-US" baseline="-25000"/>
              <a:t>C</a:t>
            </a:r>
            <a:r>
              <a:rPr kumimoji="0" lang="en-US" altLang="en-US"/>
              <a:t> output before T</a:t>
            </a:r>
            <a:r>
              <a:rPr kumimoji="0" lang="en-US" altLang="en-US" baseline="-25000"/>
              <a:t>1 </a:t>
            </a:r>
            <a:r>
              <a:rPr kumimoji="0" lang="en-US" altLang="en-US"/>
              <a:t>commits</a:t>
            </a:r>
          </a:p>
        </p:txBody>
      </p:sp>
      <p:sp>
        <p:nvSpPr>
          <p:cNvPr id="62470" name="AutoShape 7"/>
          <p:cNvSpPr>
            <a:spLocks noChangeArrowheads="1"/>
          </p:cNvSpPr>
          <p:nvPr/>
        </p:nvSpPr>
        <p:spPr bwMode="auto">
          <a:xfrm>
            <a:off x="7788275" y="5273676"/>
            <a:ext cx="2179638" cy="563563"/>
          </a:xfrm>
          <a:prstGeom prst="wedgeRoundRectCallout">
            <a:avLst>
              <a:gd name="adj1" fmla="val -70102"/>
              <a:gd name="adj2" fmla="val -4887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B</a:t>
            </a:r>
            <a:r>
              <a:rPr kumimoji="0" lang="en-US" altLang="en-US" baseline="-25000"/>
              <a:t>A</a:t>
            </a:r>
            <a:r>
              <a:rPr kumimoji="0" lang="en-US" altLang="en-US"/>
              <a:t> output after T</a:t>
            </a:r>
            <a:r>
              <a:rPr kumimoji="0" lang="en-US" altLang="en-US" baseline="-25000"/>
              <a:t>0 </a:t>
            </a:r>
            <a:r>
              <a:rPr kumimoji="0" lang="en-US" altLang="en-US"/>
              <a:t>commits</a:t>
            </a:r>
          </a:p>
        </p:txBody>
      </p:sp>
    </p:spTree>
    <p:extLst>
      <p:ext uri="{BB962C8B-B14F-4D97-AF65-F5344CB8AC3E}">
        <p14:creationId xmlns:p14="http://schemas.microsoft.com/office/powerpoint/2010/main" val="2397175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Concurrency Control and Recovery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With concurrent transactions, all transactions share a single disk buffer and a single log</a:t>
            </a:r>
          </a:p>
          <a:p>
            <a:pPr lvl="1"/>
            <a:r>
              <a:rPr lang="en-US" altLang="en-US" dirty="0"/>
              <a:t>A buffer block can have data items updated by one or more transactions</a:t>
            </a:r>
          </a:p>
          <a:p>
            <a:r>
              <a:rPr lang="en-US" altLang="en-US" dirty="0"/>
              <a:t>We assume that </a:t>
            </a:r>
            <a:r>
              <a:rPr lang="en-US" altLang="en-US" i="1" dirty="0">
                <a:solidFill>
                  <a:srgbClr val="000099"/>
                </a:solidFill>
              </a:rPr>
              <a:t>if a transaction </a:t>
            </a:r>
            <a:r>
              <a:rPr lang="en-US" altLang="en-US" i="1" dirty="0" err="1">
                <a:solidFill>
                  <a:srgbClr val="000099"/>
                </a:solidFill>
              </a:rPr>
              <a:t>T</a:t>
            </a:r>
            <a:r>
              <a:rPr lang="en-US" altLang="en-US" i="1" baseline="-25000" dirty="0" err="1">
                <a:solidFill>
                  <a:srgbClr val="000099"/>
                </a:solidFill>
              </a:rPr>
              <a:t>i</a:t>
            </a:r>
            <a:r>
              <a:rPr lang="en-US" altLang="en-US" i="1" dirty="0">
                <a:solidFill>
                  <a:srgbClr val="000099"/>
                </a:solidFill>
              </a:rPr>
              <a:t> has modified an item, no other transaction can modify the same item until </a:t>
            </a:r>
            <a:r>
              <a:rPr lang="en-US" altLang="en-US" i="1" dirty="0" err="1">
                <a:solidFill>
                  <a:srgbClr val="000099"/>
                </a:solidFill>
              </a:rPr>
              <a:t>T</a:t>
            </a:r>
            <a:r>
              <a:rPr lang="en-US" altLang="en-US" i="1" baseline="-25000" dirty="0" err="1">
                <a:solidFill>
                  <a:srgbClr val="000099"/>
                </a:solidFill>
              </a:rPr>
              <a:t>i</a:t>
            </a:r>
            <a:r>
              <a:rPr lang="en-US" altLang="en-US" i="1" baseline="-25000" dirty="0">
                <a:solidFill>
                  <a:srgbClr val="000099"/>
                </a:solidFill>
              </a:rPr>
              <a:t>  </a:t>
            </a:r>
            <a:r>
              <a:rPr lang="en-US" altLang="en-US" i="1" dirty="0">
                <a:solidFill>
                  <a:srgbClr val="000099"/>
                </a:solidFill>
              </a:rPr>
              <a:t>has committed or aborted</a:t>
            </a:r>
          </a:p>
          <a:p>
            <a:pPr lvl="1"/>
            <a:r>
              <a:rPr lang="en-US" altLang="en-US" dirty="0"/>
              <a:t>i.e. the </a:t>
            </a:r>
            <a:r>
              <a:rPr lang="en-US" altLang="en-US" dirty="0">
                <a:solidFill>
                  <a:srgbClr val="FF0000"/>
                </a:solidFill>
              </a:rPr>
              <a:t>updates of uncommitted </a:t>
            </a:r>
            <a:r>
              <a:rPr lang="en-US" altLang="en-US" dirty="0"/>
              <a:t>transactions </a:t>
            </a:r>
            <a:r>
              <a:rPr lang="en-US" altLang="en-US" dirty="0">
                <a:solidFill>
                  <a:srgbClr val="FF0000"/>
                </a:solidFill>
              </a:rPr>
              <a:t>should not be visible to other</a:t>
            </a:r>
            <a:r>
              <a:rPr lang="en-US" altLang="en-US" dirty="0"/>
              <a:t> transactions</a:t>
            </a:r>
          </a:p>
          <a:p>
            <a:pPr lvl="2"/>
            <a:r>
              <a:rPr lang="en-US" altLang="en-US" dirty="0"/>
              <a:t>Otherwise how to perform undo if T1 updates A, then T2 updates A and commits, and finally T1 has to abort?</a:t>
            </a:r>
          </a:p>
          <a:p>
            <a:pPr lvl="1"/>
            <a:r>
              <a:rPr lang="en-US" altLang="en-US" dirty="0"/>
              <a:t>Can be ensured by obtaining exclusive locks on updated items and holding the locks till end of transaction (strict two-phase locking)</a:t>
            </a:r>
          </a:p>
          <a:p>
            <a:r>
              <a:rPr lang="en-US" altLang="en-US" dirty="0"/>
              <a:t>Log records of different transactions may be interspersed in the log.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0183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Recovery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811370" y="1324178"/>
            <a:ext cx="980082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>
                <a:solidFill>
                  <a:srgbClr val="000000"/>
                </a:solidFill>
              </a:rPr>
              <a:t>An integral part of a database system is a </a:t>
            </a:r>
            <a:r>
              <a:rPr kumimoji="0" lang="en-US" altLang="en-US" sz="2400" b="1">
                <a:solidFill>
                  <a:srgbClr val="000000"/>
                </a:solidFill>
              </a:rPr>
              <a:t>recovery scheme </a:t>
            </a:r>
            <a:r>
              <a:rPr kumimoji="0" lang="en-US" altLang="en-US" sz="2400">
                <a:solidFill>
                  <a:srgbClr val="000000"/>
                </a:solidFill>
              </a:rPr>
              <a:t>that can </a:t>
            </a:r>
            <a:r>
              <a:rPr kumimoji="0" lang="en-US" altLang="en-US" sz="2400">
                <a:solidFill>
                  <a:srgbClr val="FF0000"/>
                </a:solidFill>
              </a:rPr>
              <a:t>restore the database to the consistent state</a:t>
            </a:r>
            <a:r>
              <a:rPr kumimoji="0" lang="en-US" altLang="en-US" sz="2400">
                <a:solidFill>
                  <a:srgbClr val="000000"/>
                </a:solidFill>
              </a:rPr>
              <a:t> that existed before the failure. 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>
                <a:solidFill>
                  <a:srgbClr val="000000"/>
                </a:solidFill>
              </a:rPr>
              <a:t>The recovery scheme must also provide </a:t>
            </a:r>
            <a:r>
              <a:rPr kumimoji="0" lang="en-US" altLang="en-US" sz="2400" b="1">
                <a:solidFill>
                  <a:srgbClr val="000000"/>
                </a:solidFill>
              </a:rPr>
              <a:t>high availability</a:t>
            </a:r>
            <a:r>
              <a:rPr kumimoji="0" lang="en-US" altLang="en-US" sz="2400">
                <a:solidFill>
                  <a:srgbClr val="000000"/>
                </a:solidFill>
              </a:rPr>
              <a:t>; that is, it must </a:t>
            </a:r>
            <a:r>
              <a:rPr kumimoji="0" lang="en-US" altLang="en-US" sz="2400">
                <a:solidFill>
                  <a:srgbClr val="FF0000"/>
                </a:solidFill>
              </a:rPr>
              <a:t>minimize the time </a:t>
            </a:r>
            <a:r>
              <a:rPr kumimoji="0" lang="en-US" altLang="en-US" sz="2400">
                <a:solidFill>
                  <a:srgbClr val="000000"/>
                </a:solidFill>
              </a:rPr>
              <a:t>for which the database is </a:t>
            </a:r>
            <a:r>
              <a:rPr kumimoji="0" lang="en-US" altLang="en-US" sz="2400">
                <a:solidFill>
                  <a:srgbClr val="FF0000"/>
                </a:solidFill>
              </a:rPr>
              <a:t>not usable after a failure</a:t>
            </a:r>
            <a:r>
              <a:rPr kumimoji="0" lang="en-US" altLang="en-US" sz="240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4997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sz="2400">
                <a:effectLst/>
              </a:rPr>
              <a:t>Undo and Redo Operations-</a:t>
            </a:r>
            <a:r>
              <a:rPr lang="en-US" sz="2400"/>
              <a:t>Immediate Database Modification</a:t>
            </a:r>
            <a:endParaRPr lang="en-US" altLang="en-US" sz="2400">
              <a:effectLst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0099"/>
                </a:solidFill>
              </a:rPr>
              <a:t>Undo</a:t>
            </a:r>
            <a:r>
              <a:rPr lang="en-US" altLang="en-US"/>
              <a:t> of a log record </a:t>
            </a:r>
            <a:r>
              <a:rPr lang="en-US" altLang="en-US" i="1"/>
              <a:t>&lt;</a:t>
            </a:r>
            <a:r>
              <a:rPr lang="en-US" altLang="en-US" i="1" err="1"/>
              <a:t>T</a:t>
            </a:r>
            <a:r>
              <a:rPr lang="en-US" altLang="en-US" i="1" baseline="-25000" err="1"/>
              <a:t>i</a:t>
            </a:r>
            <a:r>
              <a:rPr lang="en-US" altLang="en-US" i="1"/>
              <a:t>, X,  V</a:t>
            </a:r>
            <a:r>
              <a:rPr lang="en-US" altLang="en-US" i="1" baseline="-25000"/>
              <a:t>1</a:t>
            </a:r>
            <a:r>
              <a:rPr lang="en-US" altLang="en-US" i="1"/>
              <a:t>,  V</a:t>
            </a:r>
            <a:r>
              <a:rPr lang="en-US" altLang="en-US" i="1" baseline="-25000"/>
              <a:t>2</a:t>
            </a:r>
            <a:r>
              <a:rPr lang="en-US" altLang="en-US" i="1"/>
              <a:t>&gt; </a:t>
            </a:r>
            <a:r>
              <a:rPr lang="en-US" altLang="en-US"/>
              <a:t>writes the </a:t>
            </a:r>
            <a:r>
              <a:rPr lang="en-US" altLang="en-US" b="1"/>
              <a:t>old</a:t>
            </a:r>
            <a:r>
              <a:rPr lang="en-US" altLang="en-US"/>
              <a:t> value </a:t>
            </a:r>
            <a:r>
              <a:rPr lang="en-US" altLang="en-US" i="1"/>
              <a:t>V</a:t>
            </a:r>
            <a:r>
              <a:rPr lang="en-US" altLang="en-US" i="1" baseline="-25000"/>
              <a:t>1</a:t>
            </a:r>
            <a:r>
              <a:rPr lang="en-US" altLang="en-US" i="1"/>
              <a:t> </a:t>
            </a:r>
            <a:r>
              <a:rPr lang="en-US" altLang="en-US"/>
              <a:t>to</a:t>
            </a:r>
            <a:r>
              <a:rPr lang="en-US" altLang="en-US" i="1"/>
              <a:t> X</a:t>
            </a:r>
          </a:p>
          <a:p>
            <a:r>
              <a:rPr lang="en-US" altLang="en-US" b="1">
                <a:solidFill>
                  <a:srgbClr val="000099"/>
                </a:solidFill>
              </a:rPr>
              <a:t>Redo</a:t>
            </a:r>
            <a:r>
              <a:rPr lang="en-US" altLang="en-US"/>
              <a:t> of a log record </a:t>
            </a:r>
            <a:r>
              <a:rPr lang="en-US" altLang="en-US" i="1"/>
              <a:t>&lt;</a:t>
            </a:r>
            <a:r>
              <a:rPr lang="en-US" altLang="en-US" i="1" err="1"/>
              <a:t>T</a:t>
            </a:r>
            <a:r>
              <a:rPr lang="en-US" altLang="en-US" i="1" baseline="-25000" err="1"/>
              <a:t>i</a:t>
            </a:r>
            <a:r>
              <a:rPr lang="en-US" altLang="en-US" i="1"/>
              <a:t>, X,  V</a:t>
            </a:r>
            <a:r>
              <a:rPr lang="en-US" altLang="en-US" i="1" baseline="-25000"/>
              <a:t>1</a:t>
            </a:r>
            <a:r>
              <a:rPr lang="en-US" altLang="en-US" i="1"/>
              <a:t>,  V</a:t>
            </a:r>
            <a:r>
              <a:rPr lang="en-US" altLang="en-US" i="1" baseline="-25000"/>
              <a:t>2</a:t>
            </a:r>
            <a:r>
              <a:rPr lang="en-US" altLang="en-US" i="1"/>
              <a:t>&gt; </a:t>
            </a:r>
            <a:r>
              <a:rPr lang="en-US" altLang="en-US"/>
              <a:t>writes the </a:t>
            </a:r>
            <a:r>
              <a:rPr lang="en-US" altLang="en-US" b="1"/>
              <a:t>new</a:t>
            </a:r>
            <a:r>
              <a:rPr lang="en-US" altLang="en-US"/>
              <a:t> value </a:t>
            </a:r>
            <a:r>
              <a:rPr lang="en-US" altLang="en-US" i="1"/>
              <a:t>V</a:t>
            </a:r>
            <a:r>
              <a:rPr lang="en-US" altLang="en-US" i="1" baseline="-25000"/>
              <a:t>2</a:t>
            </a:r>
            <a:r>
              <a:rPr lang="en-US" altLang="en-US" i="1"/>
              <a:t> </a:t>
            </a:r>
            <a:r>
              <a:rPr lang="en-US" altLang="en-US"/>
              <a:t>to</a:t>
            </a:r>
            <a:r>
              <a:rPr lang="en-US" altLang="en-US" i="1"/>
              <a:t> X</a:t>
            </a:r>
          </a:p>
          <a:p>
            <a:r>
              <a:rPr lang="en-US" altLang="en-US" b="1">
                <a:solidFill>
                  <a:srgbClr val="000099"/>
                </a:solidFill>
              </a:rPr>
              <a:t>Undo and Redo of Transactions</a:t>
            </a:r>
          </a:p>
          <a:p>
            <a:pPr lvl="1">
              <a:lnSpc>
                <a:spcPct val="122000"/>
              </a:lnSpc>
              <a:spcBef>
                <a:spcPts val="600"/>
              </a:spcBef>
            </a:pPr>
            <a:r>
              <a:rPr lang="en-US" altLang="en-US" b="1">
                <a:solidFill>
                  <a:srgbClr val="FF0000"/>
                </a:solidFill>
              </a:rPr>
              <a:t>undo</a:t>
            </a:r>
            <a:r>
              <a:rPr lang="en-US" altLang="en-US">
                <a:solidFill>
                  <a:srgbClr val="FF0000"/>
                </a:solidFill>
              </a:rPr>
              <a:t>(</a:t>
            </a:r>
            <a:r>
              <a:rPr lang="en-US" altLang="en-US" i="1" err="1">
                <a:solidFill>
                  <a:srgbClr val="FF0000"/>
                </a:solidFill>
              </a:rPr>
              <a:t>T</a:t>
            </a:r>
            <a:r>
              <a:rPr lang="en-US" altLang="en-US" baseline="-25000" err="1">
                <a:solidFill>
                  <a:srgbClr val="FF0000"/>
                </a:solidFill>
              </a:rPr>
              <a:t>i</a:t>
            </a:r>
            <a:r>
              <a:rPr lang="en-US" altLang="en-US">
                <a:solidFill>
                  <a:srgbClr val="FF0000"/>
                </a:solidFill>
              </a:rPr>
              <a:t>)</a:t>
            </a:r>
            <a:r>
              <a:rPr lang="en-US" altLang="en-US"/>
              <a:t> restores the value of all data items updated by </a:t>
            </a:r>
            <a:r>
              <a:rPr lang="en-US" altLang="en-US" i="1" err="1"/>
              <a:t>T</a:t>
            </a:r>
            <a:r>
              <a:rPr lang="en-US" altLang="en-US" i="1" baseline="-25000" err="1"/>
              <a:t>i</a:t>
            </a:r>
            <a:r>
              <a:rPr lang="en-US" altLang="en-US"/>
              <a:t> to their old values, going </a:t>
            </a:r>
            <a:r>
              <a:rPr lang="en-US" altLang="en-US">
                <a:solidFill>
                  <a:srgbClr val="FF0000"/>
                </a:solidFill>
              </a:rPr>
              <a:t>backwards </a:t>
            </a:r>
            <a:r>
              <a:rPr lang="en-US" altLang="en-US"/>
              <a:t>from the last log record for </a:t>
            </a:r>
            <a:r>
              <a:rPr lang="en-US" altLang="en-US" i="1" err="1"/>
              <a:t>T</a:t>
            </a:r>
            <a:r>
              <a:rPr lang="en-US" altLang="en-US" i="1" baseline="-25000" err="1"/>
              <a:t>i</a:t>
            </a:r>
            <a:endParaRPr lang="en-US" altLang="en-US" i="1"/>
          </a:p>
          <a:p>
            <a:pPr lvl="2">
              <a:lnSpc>
                <a:spcPct val="122000"/>
              </a:lnSpc>
              <a:spcBef>
                <a:spcPts val="600"/>
              </a:spcBef>
            </a:pPr>
            <a:r>
              <a:rPr lang="en-US" altLang="en-US"/>
              <a:t>each time a data item X is </a:t>
            </a:r>
            <a:r>
              <a:rPr lang="en-US" altLang="en-US">
                <a:solidFill>
                  <a:srgbClr val="FF0000"/>
                </a:solidFill>
              </a:rPr>
              <a:t>restored to its old value V </a:t>
            </a:r>
            <a:r>
              <a:rPr lang="en-US" altLang="en-US"/>
              <a:t>a special  log record </a:t>
            </a:r>
            <a:r>
              <a:rPr lang="en-US" altLang="en-US" i="1"/>
              <a:t>&lt;</a:t>
            </a:r>
            <a:r>
              <a:rPr lang="en-US" altLang="en-US" i="1" err="1"/>
              <a:t>T</a:t>
            </a:r>
            <a:r>
              <a:rPr lang="en-US" altLang="en-US" i="1" baseline="-25000" err="1"/>
              <a:t>i</a:t>
            </a:r>
            <a:r>
              <a:rPr lang="en-US" altLang="en-US" i="1"/>
              <a:t> , X, V&gt; </a:t>
            </a:r>
            <a:r>
              <a:rPr lang="en-US" altLang="en-US"/>
              <a:t>is written out</a:t>
            </a:r>
          </a:p>
          <a:p>
            <a:pPr lvl="2">
              <a:lnSpc>
                <a:spcPct val="122000"/>
              </a:lnSpc>
              <a:spcBef>
                <a:spcPts val="600"/>
              </a:spcBef>
            </a:pPr>
            <a:r>
              <a:rPr lang="en-US" altLang="en-US"/>
              <a:t>when undo of a transaction is complete, a log record </a:t>
            </a:r>
            <a:br>
              <a:rPr lang="en-US" altLang="en-US"/>
            </a:br>
            <a:r>
              <a:rPr lang="en-US" altLang="en-US" i="1">
                <a:solidFill>
                  <a:srgbClr val="FF0000"/>
                </a:solidFill>
              </a:rPr>
              <a:t>&lt;</a:t>
            </a:r>
            <a:r>
              <a:rPr lang="en-US" altLang="en-US" i="1" err="1">
                <a:solidFill>
                  <a:srgbClr val="FF0000"/>
                </a:solidFill>
              </a:rPr>
              <a:t>T</a:t>
            </a:r>
            <a:r>
              <a:rPr lang="en-US" altLang="en-US" i="1" baseline="-25000" err="1">
                <a:solidFill>
                  <a:srgbClr val="FF0000"/>
                </a:solidFill>
              </a:rPr>
              <a:t>i</a:t>
            </a:r>
            <a:r>
              <a:rPr lang="en-US" altLang="en-US" i="1">
                <a:solidFill>
                  <a:srgbClr val="FF0000"/>
                </a:solidFill>
              </a:rPr>
              <a:t> </a:t>
            </a:r>
            <a:r>
              <a:rPr lang="en-US" altLang="en-US" b="1">
                <a:solidFill>
                  <a:srgbClr val="FF0000"/>
                </a:solidFill>
              </a:rPr>
              <a:t>abort</a:t>
            </a:r>
            <a:r>
              <a:rPr lang="en-US" altLang="en-US" i="1">
                <a:solidFill>
                  <a:srgbClr val="FF0000"/>
                </a:solidFill>
              </a:rPr>
              <a:t>&gt; </a:t>
            </a:r>
            <a:r>
              <a:rPr lang="en-US" altLang="en-US">
                <a:solidFill>
                  <a:srgbClr val="FF0000"/>
                </a:solidFill>
              </a:rPr>
              <a:t>is written out</a:t>
            </a:r>
            <a:r>
              <a:rPr lang="en-US" altLang="en-US"/>
              <a:t>.</a:t>
            </a:r>
          </a:p>
          <a:p>
            <a:pPr lvl="1">
              <a:lnSpc>
                <a:spcPct val="122000"/>
              </a:lnSpc>
              <a:spcBef>
                <a:spcPts val="600"/>
              </a:spcBef>
            </a:pPr>
            <a:r>
              <a:rPr lang="en-US" altLang="en-US" b="1">
                <a:solidFill>
                  <a:srgbClr val="FF0000"/>
                </a:solidFill>
              </a:rPr>
              <a:t>redo</a:t>
            </a:r>
            <a:r>
              <a:rPr lang="en-US" altLang="en-US">
                <a:solidFill>
                  <a:srgbClr val="FF0000"/>
                </a:solidFill>
              </a:rPr>
              <a:t>(</a:t>
            </a:r>
            <a:r>
              <a:rPr lang="en-US" altLang="en-US" i="1" err="1">
                <a:solidFill>
                  <a:srgbClr val="FF0000"/>
                </a:solidFill>
              </a:rPr>
              <a:t>T</a:t>
            </a:r>
            <a:r>
              <a:rPr lang="en-US" altLang="en-US" baseline="-25000" err="1">
                <a:solidFill>
                  <a:srgbClr val="FF0000"/>
                </a:solidFill>
              </a:rPr>
              <a:t>i</a:t>
            </a:r>
            <a:r>
              <a:rPr lang="en-US" altLang="en-US">
                <a:solidFill>
                  <a:srgbClr val="FF0000"/>
                </a:solidFill>
              </a:rPr>
              <a:t>) </a:t>
            </a:r>
            <a:r>
              <a:rPr lang="en-US" altLang="en-US"/>
              <a:t>sets the value of all data items updated by </a:t>
            </a:r>
            <a:r>
              <a:rPr lang="en-US" altLang="en-US" i="1" err="1"/>
              <a:t>T</a:t>
            </a:r>
            <a:r>
              <a:rPr lang="en-US" altLang="en-US" i="1" baseline="-25000" err="1"/>
              <a:t>i</a:t>
            </a:r>
            <a:r>
              <a:rPr lang="en-US" altLang="en-US" i="1"/>
              <a:t> </a:t>
            </a:r>
            <a:r>
              <a:rPr lang="en-US" altLang="en-US"/>
              <a:t>to the new values, going </a:t>
            </a:r>
            <a:r>
              <a:rPr lang="en-US" altLang="en-US">
                <a:solidFill>
                  <a:srgbClr val="FF0000"/>
                </a:solidFill>
              </a:rPr>
              <a:t>forward</a:t>
            </a:r>
            <a:r>
              <a:rPr lang="en-US" altLang="en-US"/>
              <a:t> from the first log record for </a:t>
            </a:r>
            <a:r>
              <a:rPr lang="en-US" altLang="en-US" i="1" err="1"/>
              <a:t>T</a:t>
            </a:r>
            <a:r>
              <a:rPr lang="en-US" altLang="en-US" i="1" baseline="-25000" err="1"/>
              <a:t>i</a:t>
            </a:r>
            <a:endParaRPr lang="en-US" altLang="en-US" b="1">
              <a:solidFill>
                <a:schemeClr val="tx2"/>
              </a:solidFill>
            </a:endParaRPr>
          </a:p>
          <a:p>
            <a:pPr lvl="2">
              <a:lnSpc>
                <a:spcPct val="122000"/>
              </a:lnSpc>
              <a:spcBef>
                <a:spcPts val="600"/>
              </a:spcBef>
            </a:pPr>
            <a:r>
              <a:rPr lang="en-US" altLang="en-US"/>
              <a:t>No logging is done in this case</a:t>
            </a:r>
          </a:p>
          <a:p>
            <a:endParaRPr lang="en-US" altLang="en-US" i="1"/>
          </a:p>
          <a:p>
            <a:endParaRPr lang="en-US" altLang="en-US" i="1" baseline="-25000"/>
          </a:p>
        </p:txBody>
      </p:sp>
    </p:spTree>
    <p:extLst>
      <p:ext uri="{BB962C8B-B14F-4D97-AF65-F5344CB8AC3E}">
        <p14:creationId xmlns:p14="http://schemas.microsoft.com/office/powerpoint/2010/main" val="2914336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92350" y="1682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Undo and Redo on Recovering from Failure</a:t>
            </a:r>
            <a:b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400"/>
              <a:t>Immediate Database Modification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93914" y="1060450"/>
            <a:ext cx="8167687" cy="5378450"/>
          </a:xfrm>
        </p:spPr>
        <p:txBody>
          <a:bodyPr/>
          <a:lstStyle/>
          <a:p>
            <a:pPr>
              <a:defRPr/>
            </a:pPr>
            <a:r>
              <a:rPr lang="en-US">
                <a:ea typeface="MS PGothic" pitchFamily="34" charset="-128"/>
              </a:rPr>
              <a:t>When recovering after failure:</a:t>
            </a:r>
          </a:p>
          <a:p>
            <a:pPr lvl="1">
              <a:defRPr/>
            </a:pPr>
            <a:r>
              <a:rPr lang="en-US">
                <a:ea typeface="MS PGothic" pitchFamily="34" charset="-128"/>
              </a:rPr>
              <a:t>Transaction</a:t>
            </a:r>
            <a:r>
              <a:rPr lang="en-US" i="1">
                <a:ea typeface="MS PGothic" pitchFamily="34" charset="-128"/>
              </a:rPr>
              <a:t> T</a:t>
            </a:r>
            <a:r>
              <a:rPr lang="en-US" i="1" baseline="-25000">
                <a:ea typeface="MS PGothic" pitchFamily="34" charset="-128"/>
              </a:rPr>
              <a:t>i</a:t>
            </a:r>
            <a:r>
              <a:rPr lang="en-US" i="1">
                <a:ea typeface="MS PGothic" pitchFamily="34" charset="-128"/>
              </a:rPr>
              <a:t> </a:t>
            </a:r>
            <a:r>
              <a:rPr lang="en-US">
                <a:solidFill>
                  <a:srgbClr val="FF0000"/>
                </a:solidFill>
                <a:ea typeface="MS PGothic" pitchFamily="34" charset="-128"/>
              </a:rPr>
              <a:t>needs to be </a:t>
            </a:r>
            <a:r>
              <a:rPr lang="en-US">
                <a:solidFill>
                  <a:schemeClr val="accent3">
                    <a:lumMod val="25000"/>
                  </a:schemeClr>
                </a:solidFill>
                <a:ea typeface="MS PGothic" pitchFamily="34" charset="-128"/>
              </a:rPr>
              <a:t>undone</a:t>
            </a:r>
            <a:r>
              <a:rPr lang="en-US">
                <a:solidFill>
                  <a:srgbClr val="FF0000"/>
                </a:solidFill>
                <a:ea typeface="MS PGothic" pitchFamily="34" charset="-128"/>
              </a:rPr>
              <a:t> if </a:t>
            </a:r>
            <a:r>
              <a:rPr lang="en-US">
                <a:ea typeface="MS PGothic" pitchFamily="34" charset="-128"/>
              </a:rPr>
              <a:t>the log </a:t>
            </a:r>
          </a:p>
          <a:p>
            <a:pPr lvl="2">
              <a:defRPr/>
            </a:pPr>
            <a:r>
              <a:rPr lang="en-US">
                <a:solidFill>
                  <a:srgbClr val="FF0000"/>
                </a:solidFill>
                <a:ea typeface="MS PGothic" pitchFamily="34" charset="-128"/>
              </a:rPr>
              <a:t>contains</a:t>
            </a:r>
            <a:r>
              <a:rPr lang="en-US">
                <a:ea typeface="MS PGothic" pitchFamily="34" charset="-128"/>
              </a:rPr>
              <a:t> the record </a:t>
            </a:r>
            <a:r>
              <a:rPr lang="en-US" i="1">
                <a:solidFill>
                  <a:srgbClr val="FF0000"/>
                </a:solidFill>
                <a:ea typeface="MS PGothic" pitchFamily="34" charset="-128"/>
              </a:rPr>
              <a:t>&lt;T</a:t>
            </a:r>
            <a:r>
              <a:rPr lang="en-US" i="1" baseline="-25000">
                <a:solidFill>
                  <a:srgbClr val="FF0000"/>
                </a:solidFill>
                <a:ea typeface="MS PGothic" pitchFamily="34" charset="-128"/>
              </a:rPr>
              <a:t>i</a:t>
            </a:r>
            <a:r>
              <a:rPr lang="en-US">
                <a:solidFill>
                  <a:srgbClr val="FF0000"/>
                </a:solidFill>
                <a:ea typeface="MS PGothic" pitchFamily="34" charset="-128"/>
              </a:rPr>
              <a:t> </a:t>
            </a:r>
            <a:r>
              <a:rPr lang="en-US" b="1">
                <a:solidFill>
                  <a:srgbClr val="FF0000"/>
                </a:solidFill>
                <a:ea typeface="MS PGothic" pitchFamily="34" charset="-128"/>
              </a:rPr>
              <a:t>start</a:t>
            </a:r>
            <a:r>
              <a:rPr lang="en-US" i="1">
                <a:solidFill>
                  <a:srgbClr val="FF0000"/>
                </a:solidFill>
                <a:ea typeface="MS PGothic" pitchFamily="34" charset="-128"/>
              </a:rPr>
              <a:t>&gt;</a:t>
            </a:r>
            <a:r>
              <a:rPr lang="en-US">
                <a:solidFill>
                  <a:srgbClr val="FF0000"/>
                </a:solidFill>
                <a:ea typeface="MS PGothic" pitchFamily="34" charset="-128"/>
              </a:rPr>
              <a:t>,</a:t>
            </a:r>
          </a:p>
          <a:p>
            <a:pPr lvl="2">
              <a:defRPr/>
            </a:pPr>
            <a:r>
              <a:rPr lang="en-US">
                <a:ea typeface="MS PGothic" pitchFamily="34" charset="-128"/>
              </a:rPr>
              <a:t>but </a:t>
            </a:r>
            <a:r>
              <a:rPr lang="en-US">
                <a:solidFill>
                  <a:srgbClr val="C00000"/>
                </a:solidFill>
                <a:ea typeface="MS PGothic" pitchFamily="34" charset="-128"/>
              </a:rPr>
              <a:t>does not </a:t>
            </a:r>
            <a:r>
              <a:rPr lang="en-US">
                <a:ea typeface="MS PGothic" pitchFamily="34" charset="-128"/>
              </a:rPr>
              <a:t>contain</a:t>
            </a:r>
            <a:r>
              <a:rPr lang="en-US">
                <a:solidFill>
                  <a:srgbClr val="FF0000"/>
                </a:solidFill>
                <a:ea typeface="MS PGothic" pitchFamily="34" charset="-128"/>
              </a:rPr>
              <a:t> </a:t>
            </a:r>
            <a:r>
              <a:rPr lang="en-US">
                <a:ea typeface="MS PGothic" pitchFamily="34" charset="-128"/>
              </a:rPr>
              <a:t> the record </a:t>
            </a:r>
            <a:r>
              <a:rPr lang="en-US" i="1">
                <a:solidFill>
                  <a:srgbClr val="FF0000"/>
                </a:solidFill>
                <a:ea typeface="MS PGothic" pitchFamily="34" charset="-128"/>
              </a:rPr>
              <a:t>&lt;T</a:t>
            </a:r>
            <a:r>
              <a:rPr lang="en-US" i="1" baseline="-25000">
                <a:solidFill>
                  <a:srgbClr val="FF0000"/>
                </a:solidFill>
                <a:ea typeface="MS PGothic" pitchFamily="34" charset="-128"/>
              </a:rPr>
              <a:t>i</a:t>
            </a:r>
            <a:r>
              <a:rPr lang="en-US" i="1">
                <a:solidFill>
                  <a:srgbClr val="FF0000"/>
                </a:solidFill>
                <a:ea typeface="MS PGothic" pitchFamily="34" charset="-128"/>
              </a:rPr>
              <a:t> </a:t>
            </a:r>
            <a:r>
              <a:rPr lang="en-US" b="1">
                <a:solidFill>
                  <a:srgbClr val="FF0000"/>
                </a:solidFill>
                <a:ea typeface="MS PGothic" pitchFamily="34" charset="-128"/>
              </a:rPr>
              <a:t>commit</a:t>
            </a:r>
            <a:r>
              <a:rPr lang="en-US" i="1">
                <a:solidFill>
                  <a:srgbClr val="FF0000"/>
                </a:solidFill>
                <a:ea typeface="MS PGothic" pitchFamily="34" charset="-128"/>
              </a:rPr>
              <a:t>&gt;</a:t>
            </a:r>
            <a:r>
              <a:rPr lang="en-US">
                <a:solidFill>
                  <a:srgbClr val="FF0000"/>
                </a:solidFill>
                <a:ea typeface="MS PGothic" pitchFamily="34" charset="-128"/>
              </a:rPr>
              <a:t>.</a:t>
            </a:r>
          </a:p>
          <a:p>
            <a:pPr lvl="1">
              <a:defRPr/>
            </a:pPr>
            <a:r>
              <a:rPr lang="en-US">
                <a:ea typeface="MS PGothic" pitchFamily="34" charset="-128"/>
              </a:rPr>
              <a:t>Transaction </a:t>
            </a:r>
            <a:r>
              <a:rPr lang="en-US" i="1">
                <a:ea typeface="MS PGothic" pitchFamily="34" charset="-128"/>
              </a:rPr>
              <a:t>T</a:t>
            </a:r>
            <a:r>
              <a:rPr lang="en-US" i="1" baseline="-25000">
                <a:ea typeface="MS PGothic" pitchFamily="34" charset="-128"/>
              </a:rPr>
              <a:t>i</a:t>
            </a:r>
            <a:r>
              <a:rPr lang="en-US" i="1">
                <a:ea typeface="MS PGothic" pitchFamily="34" charset="-128"/>
              </a:rPr>
              <a:t> </a:t>
            </a:r>
            <a:r>
              <a:rPr lang="en-US">
                <a:solidFill>
                  <a:schemeClr val="bg1">
                    <a:lumMod val="50000"/>
                  </a:schemeClr>
                </a:solidFill>
                <a:ea typeface="MS PGothic" pitchFamily="34" charset="-128"/>
              </a:rPr>
              <a:t>needs to be </a:t>
            </a:r>
            <a:r>
              <a:rPr lang="en-US">
                <a:solidFill>
                  <a:srgbClr val="FF0000"/>
                </a:solidFill>
                <a:ea typeface="MS PGothic" pitchFamily="34" charset="-128"/>
              </a:rPr>
              <a:t>redone</a:t>
            </a:r>
            <a:r>
              <a:rPr lang="en-US">
                <a:solidFill>
                  <a:schemeClr val="bg1">
                    <a:lumMod val="50000"/>
                  </a:schemeClr>
                </a:solidFill>
                <a:ea typeface="MS PGothic" pitchFamily="34" charset="-128"/>
              </a:rPr>
              <a:t> if </a:t>
            </a:r>
            <a:r>
              <a:rPr lang="en-US">
                <a:ea typeface="MS PGothic" pitchFamily="34" charset="-128"/>
              </a:rPr>
              <a:t>the log </a:t>
            </a:r>
          </a:p>
          <a:p>
            <a:pPr lvl="2">
              <a:defRPr/>
            </a:pPr>
            <a:r>
              <a:rPr lang="en-US">
                <a:solidFill>
                  <a:schemeClr val="bg1">
                    <a:lumMod val="50000"/>
                  </a:schemeClr>
                </a:solidFill>
                <a:ea typeface="MS PGothic" pitchFamily="34" charset="-128"/>
              </a:rPr>
              <a:t>contains</a:t>
            </a:r>
            <a:r>
              <a:rPr lang="en-US">
                <a:ea typeface="MS PGothic" pitchFamily="34" charset="-128"/>
              </a:rPr>
              <a:t> the records </a:t>
            </a:r>
            <a:r>
              <a:rPr lang="en-US" i="1">
                <a:solidFill>
                  <a:schemeClr val="bg1">
                    <a:lumMod val="50000"/>
                  </a:schemeClr>
                </a:solidFill>
                <a:ea typeface="MS PGothic" pitchFamily="34" charset="-128"/>
              </a:rPr>
              <a:t>&lt;T</a:t>
            </a:r>
            <a:r>
              <a:rPr lang="en-US" i="1" baseline="-25000">
                <a:solidFill>
                  <a:schemeClr val="bg1">
                    <a:lumMod val="50000"/>
                  </a:schemeClr>
                </a:solidFill>
                <a:ea typeface="MS PGothic" pitchFamily="34" charset="-128"/>
              </a:rPr>
              <a:t>i</a:t>
            </a:r>
            <a:r>
              <a:rPr lang="en-US" i="1">
                <a:solidFill>
                  <a:schemeClr val="bg1">
                    <a:lumMod val="50000"/>
                  </a:schemeClr>
                </a:solidFill>
                <a:ea typeface="MS PGothic" pitchFamily="34" charset="-128"/>
              </a:rPr>
              <a:t> </a:t>
            </a:r>
            <a:r>
              <a:rPr lang="en-US" b="1">
                <a:solidFill>
                  <a:srgbClr val="C00000"/>
                </a:solidFill>
                <a:ea typeface="MS PGothic" pitchFamily="34" charset="-128"/>
              </a:rPr>
              <a:t>start</a:t>
            </a:r>
            <a:r>
              <a:rPr lang="en-US" i="1">
                <a:solidFill>
                  <a:schemeClr val="bg1">
                    <a:lumMod val="50000"/>
                  </a:schemeClr>
                </a:solidFill>
                <a:ea typeface="MS PGothic" pitchFamily="34" charset="-128"/>
              </a:rPr>
              <a:t>&gt;</a:t>
            </a:r>
            <a:r>
              <a:rPr lang="en-US">
                <a:solidFill>
                  <a:schemeClr val="bg1">
                    <a:lumMod val="50000"/>
                  </a:schemeClr>
                </a:solidFill>
                <a:ea typeface="MS PGothic" pitchFamily="34" charset="-128"/>
              </a:rPr>
              <a:t> </a:t>
            </a:r>
          </a:p>
          <a:p>
            <a:pPr lvl="2">
              <a:defRPr/>
            </a:pPr>
            <a:r>
              <a:rPr lang="en-US">
                <a:ea typeface="MS PGothic" pitchFamily="34" charset="-128"/>
              </a:rPr>
              <a:t>and </a:t>
            </a:r>
            <a:r>
              <a:rPr lang="en-US">
                <a:solidFill>
                  <a:schemeClr val="bg1">
                    <a:lumMod val="50000"/>
                  </a:schemeClr>
                </a:solidFill>
                <a:ea typeface="MS PGothic" pitchFamily="34" charset="-128"/>
              </a:rPr>
              <a:t>contains</a:t>
            </a:r>
            <a:r>
              <a:rPr lang="en-US">
                <a:ea typeface="MS PGothic" pitchFamily="34" charset="-128"/>
              </a:rPr>
              <a:t> the record </a:t>
            </a:r>
            <a:r>
              <a:rPr lang="en-US" i="1">
                <a:solidFill>
                  <a:schemeClr val="bg1">
                    <a:lumMod val="50000"/>
                  </a:schemeClr>
                </a:solidFill>
                <a:ea typeface="MS PGothic" pitchFamily="34" charset="-128"/>
              </a:rPr>
              <a:t>&lt;T</a:t>
            </a:r>
            <a:r>
              <a:rPr lang="en-US" i="1" baseline="-25000">
                <a:solidFill>
                  <a:schemeClr val="bg1">
                    <a:lumMod val="50000"/>
                  </a:schemeClr>
                </a:solidFill>
                <a:ea typeface="MS PGothic" pitchFamily="34" charset="-128"/>
              </a:rPr>
              <a:t>i </a:t>
            </a:r>
            <a:r>
              <a:rPr lang="en-US" b="1">
                <a:solidFill>
                  <a:srgbClr val="C00000"/>
                </a:solidFill>
                <a:ea typeface="MS PGothic" pitchFamily="34" charset="-128"/>
              </a:rPr>
              <a:t>commit</a:t>
            </a:r>
            <a:r>
              <a:rPr lang="en-US" i="1">
                <a:solidFill>
                  <a:schemeClr val="bg1">
                    <a:lumMod val="50000"/>
                  </a:schemeClr>
                </a:solidFill>
                <a:ea typeface="MS PGothic" pitchFamily="34" charset="-128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73397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76450" y="352426"/>
            <a:ext cx="8210550" cy="790575"/>
          </a:xfrm>
        </p:spPr>
        <p:txBody>
          <a:bodyPr/>
          <a:lstStyle/>
          <a:p>
            <a:pPr>
              <a:defRPr/>
            </a:pPr>
            <a:r>
              <a:rPr lang="en-US" sz="3000">
                <a:effectLst>
                  <a:outerShdw blurRad="38100" dist="38100" dir="2700000" algn="tl">
                    <a:srgbClr val="C0C0C0"/>
                  </a:outerShdw>
                </a:effectLst>
              </a:rPr>
              <a:t>Immediate DB Modification Recovery Example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79639" y="1257300"/>
            <a:ext cx="8061325" cy="5183188"/>
          </a:xfrm>
        </p:spPr>
        <p:txBody>
          <a:bodyPr/>
          <a:lstStyle/>
          <a:p>
            <a:pPr>
              <a:lnSpc>
                <a:spcPct val="110000"/>
              </a:lnSpc>
              <a:buFont typeface="Monotype Sorts" charset="2"/>
              <a:buNone/>
            </a:pPr>
            <a:r>
              <a:rPr lang="en-US" altLang="en-US" sz="1600"/>
              <a:t>  </a:t>
            </a:r>
            <a:r>
              <a:rPr lang="en-US" altLang="en-US"/>
              <a:t>Below we show the log as it appears at three instances of time.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altLang="en-US"/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altLang="en-US"/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altLang="en-US"/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altLang="en-US"/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altLang="en-US"/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altLang="en-US"/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altLang="en-US"/>
          </a:p>
          <a:p>
            <a:pPr>
              <a:lnSpc>
                <a:spcPct val="30000"/>
              </a:lnSpc>
              <a:buFont typeface="Monotype Sorts" charset="2"/>
              <a:buNone/>
            </a:pPr>
            <a:endParaRPr lang="en-US" altLang="en-US"/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altLang="en-US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/>
              <a:t>Recovery actions in each case above are: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/>
              <a:t>(a)  </a:t>
            </a:r>
            <a:r>
              <a:rPr lang="en-US" altLang="en-US" b="1">
                <a:solidFill>
                  <a:srgbClr val="C00000"/>
                </a:solidFill>
              </a:rPr>
              <a:t>undo (</a:t>
            </a:r>
            <a:r>
              <a:rPr lang="en-US" altLang="en-US" b="1" i="1">
                <a:solidFill>
                  <a:srgbClr val="C00000"/>
                </a:solidFill>
              </a:rPr>
              <a:t>T</a:t>
            </a:r>
            <a:r>
              <a:rPr lang="en-US" altLang="en-US" b="1" baseline="-25000">
                <a:solidFill>
                  <a:srgbClr val="C00000"/>
                </a:solidFill>
              </a:rPr>
              <a:t>0</a:t>
            </a:r>
            <a:r>
              <a:rPr lang="en-US" altLang="en-US" b="1">
                <a:solidFill>
                  <a:srgbClr val="C00000"/>
                </a:solidFill>
              </a:rPr>
              <a:t>): </a:t>
            </a:r>
            <a:r>
              <a:rPr lang="en-US" altLang="en-US"/>
              <a:t>B is restored to 2000 and A to 1000, and log records</a:t>
            </a:r>
            <a:br>
              <a:rPr lang="en-US" altLang="en-US"/>
            </a:br>
            <a:r>
              <a:rPr lang="en-US" altLang="en-US"/>
              <a:t>&lt;</a:t>
            </a:r>
            <a:r>
              <a:rPr lang="en-US" altLang="en-US" i="1"/>
              <a:t>T</a:t>
            </a:r>
            <a:r>
              <a:rPr lang="en-US" altLang="en-US" baseline="-25000"/>
              <a:t>0</a:t>
            </a:r>
            <a:r>
              <a:rPr lang="en-US" altLang="en-US"/>
              <a:t>, B, 2000&gt;, &lt;</a:t>
            </a:r>
            <a:r>
              <a:rPr lang="en-US" altLang="en-US" i="1"/>
              <a:t>T</a:t>
            </a:r>
            <a:r>
              <a:rPr lang="en-US" altLang="en-US" baseline="-25000"/>
              <a:t>0</a:t>
            </a:r>
            <a:r>
              <a:rPr lang="en-US" altLang="en-US"/>
              <a:t>, A, 1000&gt;, &lt;</a:t>
            </a:r>
            <a:r>
              <a:rPr lang="en-US" altLang="en-US" i="1"/>
              <a:t>T</a:t>
            </a:r>
            <a:r>
              <a:rPr lang="en-US" altLang="en-US" baseline="-25000"/>
              <a:t>0</a:t>
            </a:r>
            <a:r>
              <a:rPr lang="en-US" altLang="en-US"/>
              <a:t>, </a:t>
            </a:r>
            <a:r>
              <a:rPr lang="en-US" altLang="en-US" b="1"/>
              <a:t>abort</a:t>
            </a:r>
            <a:r>
              <a:rPr lang="en-US" altLang="en-US"/>
              <a:t>&gt; are written out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/>
              <a:t>(b) </a:t>
            </a:r>
            <a:r>
              <a:rPr lang="en-US" altLang="en-US" b="1">
                <a:solidFill>
                  <a:srgbClr val="C00000"/>
                </a:solidFill>
              </a:rPr>
              <a:t>redo (</a:t>
            </a:r>
            <a:r>
              <a:rPr lang="en-US" altLang="en-US" b="1" i="1">
                <a:solidFill>
                  <a:srgbClr val="C00000"/>
                </a:solidFill>
              </a:rPr>
              <a:t>T</a:t>
            </a:r>
            <a:r>
              <a:rPr lang="en-US" altLang="en-US" b="1" baseline="-25000">
                <a:solidFill>
                  <a:srgbClr val="C00000"/>
                </a:solidFill>
              </a:rPr>
              <a:t>0</a:t>
            </a:r>
            <a:r>
              <a:rPr lang="en-US" altLang="en-US" b="1">
                <a:solidFill>
                  <a:srgbClr val="C00000"/>
                </a:solidFill>
              </a:rPr>
              <a:t>)</a:t>
            </a:r>
            <a:r>
              <a:rPr lang="en-US" altLang="en-US"/>
              <a:t> and </a:t>
            </a:r>
            <a:r>
              <a:rPr lang="en-US" altLang="en-US" b="1">
                <a:solidFill>
                  <a:srgbClr val="C00000"/>
                </a:solidFill>
              </a:rPr>
              <a:t>undo (</a:t>
            </a:r>
            <a:r>
              <a:rPr lang="en-US" altLang="en-US" b="1" i="1">
                <a:solidFill>
                  <a:srgbClr val="C00000"/>
                </a:solidFill>
              </a:rPr>
              <a:t>T</a:t>
            </a:r>
            <a:r>
              <a:rPr lang="en-US" altLang="en-US" b="1" baseline="-25000">
                <a:solidFill>
                  <a:srgbClr val="C00000"/>
                </a:solidFill>
              </a:rPr>
              <a:t>1</a:t>
            </a:r>
            <a:r>
              <a:rPr lang="en-US" altLang="en-US" b="1">
                <a:solidFill>
                  <a:srgbClr val="C00000"/>
                </a:solidFill>
              </a:rPr>
              <a:t>): </a:t>
            </a:r>
            <a:r>
              <a:rPr lang="en-US" altLang="en-US" i="1"/>
              <a:t>A</a:t>
            </a:r>
            <a:r>
              <a:rPr lang="en-US" altLang="en-US"/>
              <a:t> and </a:t>
            </a:r>
            <a:r>
              <a:rPr lang="en-US" altLang="en-US" i="1"/>
              <a:t>B</a:t>
            </a:r>
            <a:r>
              <a:rPr lang="en-US" altLang="en-US"/>
              <a:t> are set to 950 and 2050 and C is restored to 700.  Log records &lt;</a:t>
            </a:r>
            <a:r>
              <a:rPr lang="en-US" altLang="en-US" i="1"/>
              <a:t>T</a:t>
            </a:r>
            <a:r>
              <a:rPr lang="en-US" altLang="en-US" baseline="-25000"/>
              <a:t>1</a:t>
            </a:r>
            <a:r>
              <a:rPr lang="en-US" altLang="en-US"/>
              <a:t>, C, 700&gt;, &lt;</a:t>
            </a:r>
            <a:r>
              <a:rPr lang="en-US" altLang="en-US" i="1"/>
              <a:t>T</a:t>
            </a:r>
            <a:r>
              <a:rPr lang="en-US" altLang="en-US" baseline="-25000"/>
              <a:t>1</a:t>
            </a:r>
            <a:r>
              <a:rPr lang="en-US" altLang="en-US"/>
              <a:t>, </a:t>
            </a:r>
            <a:r>
              <a:rPr lang="en-US" altLang="en-US" b="1"/>
              <a:t>abort</a:t>
            </a:r>
            <a:r>
              <a:rPr lang="en-US" altLang="en-US"/>
              <a:t>&gt; are written out.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/>
              <a:t>(c)  </a:t>
            </a:r>
            <a:r>
              <a:rPr lang="en-US" altLang="en-US" b="1">
                <a:solidFill>
                  <a:srgbClr val="C00000"/>
                </a:solidFill>
              </a:rPr>
              <a:t>redo (</a:t>
            </a:r>
            <a:r>
              <a:rPr lang="en-US" altLang="en-US" b="1" i="1">
                <a:solidFill>
                  <a:srgbClr val="C00000"/>
                </a:solidFill>
              </a:rPr>
              <a:t>T</a:t>
            </a:r>
            <a:r>
              <a:rPr lang="en-US" altLang="en-US" b="1" baseline="-25000">
                <a:solidFill>
                  <a:srgbClr val="C00000"/>
                </a:solidFill>
              </a:rPr>
              <a:t>0</a:t>
            </a:r>
            <a:r>
              <a:rPr lang="en-US" altLang="en-US" b="1">
                <a:solidFill>
                  <a:srgbClr val="C00000"/>
                </a:solidFill>
              </a:rPr>
              <a:t>) </a:t>
            </a:r>
            <a:r>
              <a:rPr lang="en-US" altLang="en-US"/>
              <a:t>and </a:t>
            </a:r>
            <a:r>
              <a:rPr lang="en-US" altLang="en-US" b="1">
                <a:solidFill>
                  <a:srgbClr val="C00000"/>
                </a:solidFill>
              </a:rPr>
              <a:t>redo (</a:t>
            </a:r>
            <a:r>
              <a:rPr lang="en-US" altLang="en-US" b="1" i="1">
                <a:solidFill>
                  <a:srgbClr val="C00000"/>
                </a:solidFill>
              </a:rPr>
              <a:t>T</a:t>
            </a:r>
            <a:r>
              <a:rPr lang="en-US" altLang="en-US" b="1" baseline="-25000">
                <a:solidFill>
                  <a:srgbClr val="C00000"/>
                </a:solidFill>
              </a:rPr>
              <a:t>1</a:t>
            </a:r>
            <a:r>
              <a:rPr lang="en-US" altLang="en-US" b="1">
                <a:solidFill>
                  <a:srgbClr val="C00000"/>
                </a:solidFill>
              </a:rPr>
              <a:t>): </a:t>
            </a:r>
            <a:r>
              <a:rPr lang="en-US" altLang="en-US"/>
              <a:t>A and B are set to 950 and 2050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/>
              <a:t>       respectively. Then </a:t>
            </a:r>
            <a:r>
              <a:rPr lang="en-US" altLang="en-US" i="1"/>
              <a:t>C</a:t>
            </a:r>
            <a:r>
              <a:rPr lang="en-US" altLang="en-US"/>
              <a:t> is set to 600</a:t>
            </a:r>
          </a:p>
        </p:txBody>
      </p:sp>
      <p:pic>
        <p:nvPicPr>
          <p:cNvPr id="6861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50" y="1773239"/>
            <a:ext cx="6554788" cy="216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8770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Checkpoints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06400" y="977106"/>
            <a:ext cx="10215033" cy="4903787"/>
          </a:xfrm>
        </p:spPr>
        <p:txBody>
          <a:bodyPr/>
          <a:lstStyle/>
          <a:p>
            <a:pPr marL="381000" indent="-381000">
              <a:lnSpc>
                <a:spcPct val="122000"/>
              </a:lnSpc>
              <a:spcBef>
                <a:spcPts val="600"/>
              </a:spcBef>
            </a:pPr>
            <a:r>
              <a:rPr lang="en-US" altLang="en-US" b="1"/>
              <a:t>Redoing/undoing all transactions </a:t>
            </a:r>
            <a:r>
              <a:rPr lang="en-US" altLang="en-US"/>
              <a:t>recorded in the log can be </a:t>
            </a:r>
            <a:r>
              <a:rPr lang="en-US" altLang="en-US" b="1"/>
              <a:t>very slow </a:t>
            </a:r>
          </a:p>
          <a:p>
            <a:pPr marL="800100" lvl="1" indent="-342900">
              <a:lnSpc>
                <a:spcPct val="122000"/>
              </a:lnSpc>
              <a:spcBef>
                <a:spcPts val="600"/>
              </a:spcBef>
              <a:buFont typeface="Monotype Sorts" charset="2"/>
              <a:buAutoNum type="arabicPeriod"/>
            </a:pPr>
            <a:r>
              <a:rPr lang="en-US" altLang="en-US"/>
              <a:t>processing the </a:t>
            </a:r>
            <a:r>
              <a:rPr lang="en-US" altLang="en-US" b="1"/>
              <a:t>entire log is time-consuming </a:t>
            </a:r>
            <a:r>
              <a:rPr lang="en-US" altLang="en-US"/>
              <a:t>if the system has run for a long time</a:t>
            </a:r>
          </a:p>
          <a:p>
            <a:pPr marL="800100" lvl="1" indent="-342900">
              <a:lnSpc>
                <a:spcPct val="122000"/>
              </a:lnSpc>
              <a:spcBef>
                <a:spcPts val="600"/>
              </a:spcBef>
              <a:buFont typeface="Monotype Sorts" charset="2"/>
              <a:buAutoNum type="arabicPeriod"/>
            </a:pPr>
            <a:r>
              <a:rPr lang="en-US" altLang="en-US"/>
              <a:t>we might </a:t>
            </a:r>
            <a:r>
              <a:rPr lang="en-US" altLang="en-US" b="1"/>
              <a:t>unnecessarily redo transactions which have already output </a:t>
            </a:r>
            <a:r>
              <a:rPr lang="en-US" altLang="en-US"/>
              <a:t>their updates to the database.</a:t>
            </a:r>
          </a:p>
          <a:p>
            <a:pPr marL="381000" indent="-381000">
              <a:lnSpc>
                <a:spcPct val="122000"/>
              </a:lnSpc>
              <a:spcBef>
                <a:spcPts val="600"/>
              </a:spcBef>
            </a:pPr>
            <a:r>
              <a:rPr lang="en-US" altLang="en-US"/>
              <a:t>Streamline recovery procedure by periodically performing </a:t>
            </a:r>
            <a:r>
              <a:rPr lang="en-US" altLang="en-US" b="1">
                <a:solidFill>
                  <a:srgbClr val="000099"/>
                </a:solidFill>
              </a:rPr>
              <a:t>checkpointing</a:t>
            </a:r>
            <a:r>
              <a:rPr lang="en-US" altLang="en-US"/>
              <a:t> </a:t>
            </a:r>
          </a:p>
          <a:p>
            <a:pPr marL="800100" lvl="1" indent="-342900">
              <a:lnSpc>
                <a:spcPct val="122000"/>
              </a:lnSpc>
              <a:spcBef>
                <a:spcPts val="600"/>
              </a:spcBef>
              <a:buFont typeface="Monotype Sorts" charset="2"/>
              <a:buAutoNum type="arabicPeriod"/>
            </a:pPr>
            <a:r>
              <a:rPr lang="en-US" altLang="en-US">
                <a:solidFill>
                  <a:srgbClr val="FF0000"/>
                </a:solidFill>
              </a:rPr>
              <a:t>Output all log records </a:t>
            </a:r>
            <a:r>
              <a:rPr lang="en-US" altLang="en-US"/>
              <a:t>currently residing in main memory onto </a:t>
            </a:r>
            <a:r>
              <a:rPr lang="en-US" altLang="en-US" b="1"/>
              <a:t>stable storage</a:t>
            </a:r>
            <a:r>
              <a:rPr lang="en-US" altLang="en-US"/>
              <a:t>.</a:t>
            </a:r>
          </a:p>
          <a:p>
            <a:pPr marL="800100" lvl="1" indent="-342900">
              <a:lnSpc>
                <a:spcPct val="122000"/>
              </a:lnSpc>
              <a:spcBef>
                <a:spcPts val="600"/>
              </a:spcBef>
              <a:buFont typeface="Monotype Sorts" charset="2"/>
              <a:buAutoNum type="arabicPeriod"/>
            </a:pPr>
            <a:r>
              <a:rPr lang="en-US" altLang="en-US">
                <a:solidFill>
                  <a:srgbClr val="FF0000"/>
                </a:solidFill>
              </a:rPr>
              <a:t>Output all modified buffer blocks </a:t>
            </a:r>
            <a:r>
              <a:rPr lang="en-US" altLang="en-US"/>
              <a:t>to the </a:t>
            </a:r>
            <a:r>
              <a:rPr lang="en-US" altLang="en-US" b="1"/>
              <a:t>disk</a:t>
            </a:r>
            <a:r>
              <a:rPr lang="en-US" altLang="en-US"/>
              <a:t>.</a:t>
            </a:r>
          </a:p>
          <a:p>
            <a:pPr marL="800100" lvl="1" indent="-342900">
              <a:lnSpc>
                <a:spcPct val="122000"/>
              </a:lnSpc>
              <a:spcBef>
                <a:spcPts val="600"/>
              </a:spcBef>
              <a:buFont typeface="Monotype Sorts" charset="2"/>
              <a:buAutoNum type="arabicPeriod"/>
            </a:pPr>
            <a:r>
              <a:rPr lang="en-US" altLang="en-US"/>
              <a:t>Write a </a:t>
            </a:r>
            <a:r>
              <a:rPr lang="en-US" altLang="en-US">
                <a:solidFill>
                  <a:srgbClr val="FF0000"/>
                </a:solidFill>
              </a:rPr>
              <a:t>log record </a:t>
            </a:r>
            <a:r>
              <a:rPr lang="en-US" altLang="en-US">
                <a:solidFill>
                  <a:srgbClr val="C00000"/>
                </a:solidFill>
              </a:rPr>
              <a:t>&lt;</a:t>
            </a:r>
            <a:r>
              <a:rPr lang="en-US" altLang="en-US" b="1">
                <a:solidFill>
                  <a:srgbClr val="C00000"/>
                </a:solidFill>
              </a:rPr>
              <a:t> checkpoint </a:t>
            </a:r>
            <a:r>
              <a:rPr lang="en-US" altLang="en-US" i="1">
                <a:solidFill>
                  <a:srgbClr val="C00000"/>
                </a:solidFill>
              </a:rPr>
              <a:t>L</a:t>
            </a:r>
            <a:r>
              <a:rPr lang="en-US" altLang="en-US">
                <a:solidFill>
                  <a:srgbClr val="C00000"/>
                </a:solidFill>
              </a:rPr>
              <a:t>&gt; </a:t>
            </a:r>
            <a:r>
              <a:rPr lang="en-US" altLang="en-US">
                <a:solidFill>
                  <a:srgbClr val="FF0000"/>
                </a:solidFill>
              </a:rPr>
              <a:t>onto stable storage </a:t>
            </a:r>
            <a:r>
              <a:rPr lang="en-US" altLang="en-US"/>
              <a:t>where </a:t>
            </a:r>
            <a:r>
              <a:rPr lang="en-US" altLang="en-US" b="1" i="1"/>
              <a:t>L</a:t>
            </a:r>
            <a:r>
              <a:rPr lang="en-US" altLang="en-US"/>
              <a:t> is a list of all transactions active at the time of checkpoint.</a:t>
            </a:r>
          </a:p>
          <a:p>
            <a:pPr marL="800100" lvl="1" indent="-342900">
              <a:lnSpc>
                <a:spcPct val="122000"/>
              </a:lnSpc>
              <a:spcBef>
                <a:spcPts val="600"/>
              </a:spcBef>
            </a:pPr>
            <a:r>
              <a:rPr lang="en-US" altLang="en-US">
                <a:solidFill>
                  <a:srgbClr val="FF0000"/>
                </a:solidFill>
              </a:rPr>
              <a:t>All updates are stopped </a:t>
            </a:r>
            <a:r>
              <a:rPr lang="en-US" altLang="en-US"/>
              <a:t>while doing checkpointing</a:t>
            </a:r>
          </a:p>
          <a:p>
            <a:pPr marL="1143000" lvl="2" indent="-342900">
              <a:lnSpc>
                <a:spcPct val="122000"/>
              </a:lnSpc>
              <a:spcBef>
                <a:spcPts val="600"/>
              </a:spcBef>
            </a:pPr>
            <a:r>
              <a:rPr lang="en-US" altLang="en-US" sz="1400">
                <a:latin typeface="+mj-lt"/>
              </a:rPr>
              <a:t>Transactions are </a:t>
            </a:r>
            <a:r>
              <a:rPr lang="en-US" altLang="en-US" sz="1400" b="1">
                <a:latin typeface="+mj-lt"/>
              </a:rPr>
              <a:t>not allowed to perform any update </a:t>
            </a:r>
            <a:r>
              <a:rPr lang="en-US" altLang="en-US" sz="1400">
                <a:latin typeface="+mj-lt"/>
              </a:rPr>
              <a:t>actions, such as writing to a buffer block or writing a log record, while a </a:t>
            </a:r>
            <a:r>
              <a:rPr lang="en-US" altLang="en-US" sz="1400" b="1">
                <a:latin typeface="+mj-lt"/>
              </a:rPr>
              <a:t>checkpoint is in progress</a:t>
            </a:r>
            <a:r>
              <a:rPr lang="en-US" altLang="en-US" sz="1400">
                <a:latin typeface="+mj-lt"/>
              </a:rPr>
              <a:t>.</a:t>
            </a:r>
          </a:p>
          <a:p>
            <a:pPr marL="1143000" lvl="2" indent="-342900">
              <a:lnSpc>
                <a:spcPct val="122000"/>
              </a:lnSpc>
              <a:spcBef>
                <a:spcPts val="600"/>
              </a:spcBef>
            </a:pP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289210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Checkpoints (Cont.)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81000" indent="-381000">
              <a:lnSpc>
                <a:spcPct val="150000"/>
              </a:lnSpc>
            </a:pPr>
            <a:r>
              <a:rPr lang="en-US" altLang="en-US"/>
              <a:t>During recovery we need to </a:t>
            </a:r>
            <a:r>
              <a:rPr lang="en-US" altLang="en-US">
                <a:solidFill>
                  <a:srgbClr val="FF0000"/>
                </a:solidFill>
              </a:rPr>
              <a:t>consider</a:t>
            </a:r>
            <a:r>
              <a:rPr lang="en-US" altLang="en-US"/>
              <a:t> only the </a:t>
            </a:r>
            <a:r>
              <a:rPr lang="en-US" altLang="en-US">
                <a:solidFill>
                  <a:srgbClr val="C00000"/>
                </a:solidFill>
              </a:rPr>
              <a:t>most recent transaction </a:t>
            </a:r>
            <a:r>
              <a:rPr lang="en-US" altLang="en-US" err="1">
                <a:solidFill>
                  <a:srgbClr val="C00000"/>
                </a:solidFill>
              </a:rPr>
              <a:t>T</a:t>
            </a:r>
            <a:r>
              <a:rPr lang="en-US" altLang="en-US" baseline="-25000" err="1">
                <a:solidFill>
                  <a:srgbClr val="C00000"/>
                </a:solidFill>
              </a:rPr>
              <a:t>i</a:t>
            </a:r>
            <a:r>
              <a:rPr lang="en-US" altLang="en-US">
                <a:solidFill>
                  <a:srgbClr val="C00000"/>
                </a:solidFill>
              </a:rPr>
              <a:t> </a:t>
            </a:r>
            <a:r>
              <a:rPr lang="en-US" altLang="en-US"/>
              <a:t>that started before the checkpoint, and transactions that started after </a:t>
            </a:r>
            <a:r>
              <a:rPr lang="en-US" altLang="en-US" i="1" err="1"/>
              <a:t>T</a:t>
            </a:r>
            <a:r>
              <a:rPr lang="en-US" altLang="en-US" i="1" baseline="-25000" err="1"/>
              <a:t>i</a:t>
            </a:r>
            <a:r>
              <a:rPr lang="en-US" altLang="en-US"/>
              <a:t>. </a:t>
            </a:r>
          </a:p>
          <a:p>
            <a:pPr marL="800100" lvl="1" indent="-342900">
              <a:lnSpc>
                <a:spcPct val="150000"/>
              </a:lnSpc>
              <a:buFont typeface="Monotype Sorts" charset="2"/>
              <a:buAutoNum type="arabicPeriod"/>
            </a:pPr>
            <a:r>
              <a:rPr lang="en-US" altLang="en-US">
                <a:solidFill>
                  <a:srgbClr val="FF0000"/>
                </a:solidFill>
              </a:rPr>
              <a:t>Scan backwards </a:t>
            </a:r>
            <a:r>
              <a:rPr lang="en-US" altLang="en-US"/>
              <a:t>from end of log to find the most recent &lt;</a:t>
            </a:r>
            <a:r>
              <a:rPr lang="en-US" altLang="en-US" b="1"/>
              <a:t>checkpoint </a:t>
            </a:r>
            <a:r>
              <a:rPr lang="en-US" altLang="en-US" i="1"/>
              <a:t>L</a:t>
            </a:r>
            <a:r>
              <a:rPr lang="en-US" altLang="en-US"/>
              <a:t>&gt; record 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altLang="en-US"/>
              <a:t>Only </a:t>
            </a:r>
            <a:r>
              <a:rPr lang="en-US" altLang="en-US">
                <a:solidFill>
                  <a:srgbClr val="FF0000"/>
                </a:solidFill>
              </a:rPr>
              <a:t>transactions</a:t>
            </a:r>
            <a:r>
              <a:rPr lang="en-US" altLang="en-US"/>
              <a:t> that are </a:t>
            </a:r>
            <a:r>
              <a:rPr lang="en-US" altLang="en-US">
                <a:solidFill>
                  <a:srgbClr val="FF0000"/>
                </a:solidFill>
              </a:rPr>
              <a:t>in </a:t>
            </a:r>
            <a:r>
              <a:rPr lang="en-US" altLang="en-US" b="1" i="1">
                <a:solidFill>
                  <a:srgbClr val="FF0000"/>
                </a:solidFill>
              </a:rPr>
              <a:t>L</a:t>
            </a:r>
            <a:r>
              <a:rPr lang="en-US" altLang="en-US"/>
              <a:t> or </a:t>
            </a:r>
            <a:r>
              <a:rPr lang="en-US" altLang="en-US">
                <a:solidFill>
                  <a:srgbClr val="FF0000"/>
                </a:solidFill>
              </a:rPr>
              <a:t>started after the checkpoint </a:t>
            </a:r>
            <a:r>
              <a:rPr lang="en-US" altLang="en-US"/>
              <a:t>need to be </a:t>
            </a:r>
            <a:r>
              <a:rPr lang="en-US" altLang="en-US">
                <a:solidFill>
                  <a:srgbClr val="C00000"/>
                </a:solidFill>
              </a:rPr>
              <a:t>redone</a:t>
            </a:r>
            <a:r>
              <a:rPr lang="en-US" altLang="en-US"/>
              <a:t> </a:t>
            </a:r>
            <a:r>
              <a:rPr lang="en-US" altLang="en-US" b="1"/>
              <a:t>or</a:t>
            </a:r>
            <a:r>
              <a:rPr lang="en-US" altLang="en-US"/>
              <a:t> </a:t>
            </a:r>
            <a:r>
              <a:rPr lang="en-US" altLang="en-US">
                <a:solidFill>
                  <a:srgbClr val="C00000"/>
                </a:solidFill>
              </a:rPr>
              <a:t>undone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altLang="en-US"/>
              <a:t>Transactions that </a:t>
            </a:r>
            <a:r>
              <a:rPr lang="en-US" altLang="en-US">
                <a:solidFill>
                  <a:srgbClr val="FF0000"/>
                </a:solidFill>
              </a:rPr>
              <a:t>committed or aborted before the checkpoint </a:t>
            </a:r>
            <a:r>
              <a:rPr lang="en-US" altLang="en-US"/>
              <a:t>already have all their updates output to stable storage. No need to do redo/undo</a:t>
            </a:r>
          </a:p>
          <a:p>
            <a:pPr marL="381000" indent="-381000">
              <a:lnSpc>
                <a:spcPct val="150000"/>
              </a:lnSpc>
            </a:pPr>
            <a:r>
              <a:rPr lang="en-US" altLang="en-US"/>
              <a:t>Some earlier part of the log may be </a:t>
            </a:r>
            <a:r>
              <a:rPr lang="en-US" altLang="en-US">
                <a:solidFill>
                  <a:srgbClr val="FF0000"/>
                </a:solidFill>
              </a:rPr>
              <a:t>needed for undo </a:t>
            </a:r>
            <a:r>
              <a:rPr lang="en-US" altLang="en-US"/>
              <a:t>operations</a:t>
            </a:r>
          </a:p>
          <a:p>
            <a:pPr marL="800100" lvl="1" indent="-342900">
              <a:lnSpc>
                <a:spcPct val="150000"/>
              </a:lnSpc>
              <a:buFont typeface="Monotype Sorts" charset="2"/>
              <a:buAutoNum type="arabicPeriod"/>
            </a:pPr>
            <a:r>
              <a:rPr lang="en-US" altLang="en-US"/>
              <a:t>Continue scanning backwards till a record </a:t>
            </a:r>
            <a:r>
              <a:rPr lang="en-US" altLang="en-US" i="1"/>
              <a:t>&lt;</a:t>
            </a:r>
            <a:r>
              <a:rPr lang="en-US" altLang="en-US" i="1" err="1"/>
              <a:t>T</a:t>
            </a:r>
            <a:r>
              <a:rPr lang="en-US" altLang="en-US" i="1" baseline="-25000" err="1"/>
              <a:t>i</a:t>
            </a:r>
            <a:r>
              <a:rPr lang="en-US" altLang="en-US" b="1"/>
              <a:t> start</a:t>
            </a:r>
            <a:r>
              <a:rPr lang="en-US" altLang="en-US"/>
              <a:t>&gt; is found for every transaction </a:t>
            </a:r>
            <a:r>
              <a:rPr lang="en-US" altLang="en-US" i="1" err="1"/>
              <a:t>T</a:t>
            </a:r>
            <a:r>
              <a:rPr lang="en-US" altLang="en-US" i="1" baseline="-25000" err="1"/>
              <a:t>i</a:t>
            </a:r>
            <a:r>
              <a:rPr lang="en-US" altLang="en-US" i="1" baseline="-25000"/>
              <a:t> </a:t>
            </a:r>
            <a:r>
              <a:rPr lang="en-US" altLang="en-US" i="1"/>
              <a:t> </a:t>
            </a:r>
            <a:r>
              <a:rPr lang="en-US" altLang="en-US"/>
              <a:t>in </a:t>
            </a:r>
            <a:r>
              <a:rPr lang="en-US" altLang="en-US" i="1"/>
              <a:t>L</a:t>
            </a:r>
            <a:r>
              <a:rPr lang="en-US" altLang="en-US"/>
              <a:t>.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altLang="en-US"/>
              <a:t>Parts of log prior to earliest </a:t>
            </a:r>
            <a:r>
              <a:rPr lang="en-US" altLang="en-US" i="1"/>
              <a:t>&lt;</a:t>
            </a:r>
            <a:r>
              <a:rPr lang="en-US" altLang="en-US" i="1" err="1"/>
              <a:t>T</a:t>
            </a:r>
            <a:r>
              <a:rPr lang="en-US" altLang="en-US" i="1" baseline="-25000" err="1"/>
              <a:t>i</a:t>
            </a:r>
            <a:r>
              <a:rPr lang="en-US" altLang="en-US" b="1"/>
              <a:t> start</a:t>
            </a:r>
            <a:r>
              <a:rPr lang="en-US" altLang="en-US"/>
              <a:t>&gt; record above are not needed for recovery, and can be erased whenever desired.</a:t>
            </a:r>
          </a:p>
          <a:p>
            <a:pPr marL="800100" lvl="1" indent="-342900">
              <a:lnSpc>
                <a:spcPct val="150000"/>
              </a:lnSpc>
            </a:pPr>
            <a:endParaRPr lang="en-US" altLang="en-US"/>
          </a:p>
          <a:p>
            <a:pPr marL="800100" lvl="1" indent="-342900">
              <a:lnSpc>
                <a:spcPct val="150000"/>
              </a:lnSpc>
              <a:buFont typeface="Monotype Sorts" charset="2"/>
              <a:buAutoNum type="arabicPeriod"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5606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of Checkpoints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87575" y="1238251"/>
            <a:ext cx="8267700" cy="5000625"/>
          </a:xfrm>
        </p:spPr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 i="1"/>
              <a:t>T</a:t>
            </a:r>
            <a:r>
              <a:rPr lang="en-US" altLang="en-US" baseline="-25000"/>
              <a:t>1</a:t>
            </a:r>
            <a:r>
              <a:rPr lang="en-US" altLang="en-US"/>
              <a:t> can be ignored (updates already output to disk due to checkpoint)</a:t>
            </a:r>
          </a:p>
          <a:p>
            <a:r>
              <a:rPr lang="en-US" altLang="en-US" i="1"/>
              <a:t>T</a:t>
            </a:r>
            <a:r>
              <a:rPr lang="en-US" altLang="en-US" baseline="-25000"/>
              <a:t>2</a:t>
            </a:r>
            <a:r>
              <a:rPr lang="en-US" altLang="en-US"/>
              <a:t> and </a:t>
            </a:r>
            <a:r>
              <a:rPr lang="en-US" altLang="en-US" i="1"/>
              <a:t>T</a:t>
            </a:r>
            <a:r>
              <a:rPr lang="en-US" altLang="en-US" baseline="-25000"/>
              <a:t>3</a:t>
            </a:r>
            <a:r>
              <a:rPr lang="en-US" altLang="en-US"/>
              <a:t> redone.</a:t>
            </a:r>
          </a:p>
          <a:p>
            <a:r>
              <a:rPr lang="en-US" altLang="en-US" i="1"/>
              <a:t>T</a:t>
            </a:r>
            <a:r>
              <a:rPr lang="en-US" altLang="en-US" baseline="-25000"/>
              <a:t>4</a:t>
            </a:r>
            <a:r>
              <a:rPr lang="en-US" altLang="en-US"/>
              <a:t> undone</a:t>
            </a:r>
          </a:p>
        </p:txBody>
      </p:sp>
      <p:sp>
        <p:nvSpPr>
          <p:cNvPr id="74756" name="Line 4"/>
          <p:cNvSpPr>
            <a:spLocks noChangeShapeType="1"/>
          </p:cNvSpPr>
          <p:nvPr/>
        </p:nvSpPr>
        <p:spPr bwMode="auto">
          <a:xfrm>
            <a:off x="3124200" y="16002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7" name="Line 5"/>
          <p:cNvSpPr>
            <a:spLocks noChangeShapeType="1"/>
          </p:cNvSpPr>
          <p:nvPr/>
        </p:nvSpPr>
        <p:spPr bwMode="auto">
          <a:xfrm>
            <a:off x="4419600" y="1600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7391400" y="1600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4327526" y="1230313"/>
            <a:ext cx="4031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i="1"/>
              <a:t>T</a:t>
            </a:r>
            <a:r>
              <a:rPr kumimoji="0" lang="en-US" altLang="en-US" sz="2000" i="1" baseline="-25000"/>
              <a:t>c</a:t>
            </a:r>
            <a:endParaRPr kumimoji="0" lang="en-US" altLang="en-US" sz="2000" i="1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7169150" y="1206500"/>
            <a:ext cx="3898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i="1"/>
              <a:t>T</a:t>
            </a:r>
            <a:r>
              <a:rPr kumimoji="0" lang="en-US" altLang="en-US" sz="2000" baseline="-25000"/>
              <a:t>f</a:t>
            </a:r>
            <a:endParaRPr kumimoji="0" lang="en-US" altLang="en-US" sz="2000" i="1"/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3200400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Line 10"/>
          <p:cNvSpPr>
            <a:spLocks noChangeShapeType="1"/>
          </p:cNvSpPr>
          <p:nvPr/>
        </p:nvSpPr>
        <p:spPr bwMode="auto">
          <a:xfrm>
            <a:off x="3200400" y="2057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3" name="Line 11"/>
          <p:cNvSpPr>
            <a:spLocks noChangeShapeType="1"/>
          </p:cNvSpPr>
          <p:nvPr/>
        </p:nvSpPr>
        <p:spPr bwMode="auto">
          <a:xfrm>
            <a:off x="3962400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4" name="Line 12"/>
          <p:cNvSpPr>
            <a:spLocks noChangeShapeType="1"/>
          </p:cNvSpPr>
          <p:nvPr/>
        </p:nvSpPr>
        <p:spPr bwMode="auto">
          <a:xfrm>
            <a:off x="4267200" y="236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5" name="Line 13"/>
          <p:cNvSpPr>
            <a:spLocks noChangeShapeType="1"/>
          </p:cNvSpPr>
          <p:nvPr/>
        </p:nvSpPr>
        <p:spPr bwMode="auto">
          <a:xfrm>
            <a:off x="4267200" y="2438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6" name="Line 14"/>
          <p:cNvSpPr>
            <a:spLocks noChangeShapeType="1"/>
          </p:cNvSpPr>
          <p:nvPr/>
        </p:nvSpPr>
        <p:spPr bwMode="auto">
          <a:xfrm>
            <a:off x="5029200" y="236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7" name="Line 15"/>
          <p:cNvSpPr>
            <a:spLocks noChangeShapeType="1"/>
          </p:cNvSpPr>
          <p:nvPr/>
        </p:nvSpPr>
        <p:spPr bwMode="auto">
          <a:xfrm>
            <a:off x="5486400" y="2743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8" name="Line 16"/>
          <p:cNvSpPr>
            <a:spLocks noChangeShapeType="1"/>
          </p:cNvSpPr>
          <p:nvPr/>
        </p:nvSpPr>
        <p:spPr bwMode="auto">
          <a:xfrm>
            <a:off x="5486400" y="2819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9" name="Line 17"/>
          <p:cNvSpPr>
            <a:spLocks noChangeShapeType="1"/>
          </p:cNvSpPr>
          <p:nvPr/>
        </p:nvSpPr>
        <p:spPr bwMode="auto">
          <a:xfrm>
            <a:off x="6248400" y="2743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0" name="Line 18"/>
          <p:cNvSpPr>
            <a:spLocks noChangeShapeType="1"/>
          </p:cNvSpPr>
          <p:nvPr/>
        </p:nvSpPr>
        <p:spPr bwMode="auto">
          <a:xfrm>
            <a:off x="6629400" y="3200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1" name="Line 19"/>
          <p:cNvSpPr>
            <a:spLocks noChangeShapeType="1"/>
          </p:cNvSpPr>
          <p:nvPr/>
        </p:nvSpPr>
        <p:spPr bwMode="auto">
          <a:xfrm>
            <a:off x="6629400" y="3276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2" name="Line 20"/>
          <p:cNvSpPr>
            <a:spLocks noChangeShapeType="1"/>
          </p:cNvSpPr>
          <p:nvPr/>
        </p:nvSpPr>
        <p:spPr bwMode="auto">
          <a:xfrm>
            <a:off x="7391400" y="3200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3" name="Text Box 21"/>
          <p:cNvSpPr txBox="1">
            <a:spLocks noChangeArrowheads="1"/>
          </p:cNvSpPr>
          <p:nvPr/>
        </p:nvSpPr>
        <p:spPr bwMode="auto">
          <a:xfrm>
            <a:off x="3489325" y="1687513"/>
            <a:ext cx="436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i="1"/>
              <a:t>T</a:t>
            </a:r>
            <a:r>
              <a:rPr kumimoji="0" lang="en-US" altLang="en-US" sz="2000" baseline="-25000"/>
              <a:t>1</a:t>
            </a:r>
            <a:endParaRPr kumimoji="0" lang="en-US" altLang="en-US" sz="2000" i="1"/>
          </a:p>
        </p:txBody>
      </p:sp>
      <p:sp>
        <p:nvSpPr>
          <p:cNvPr id="74774" name="Text Box 22"/>
          <p:cNvSpPr txBox="1">
            <a:spLocks noChangeArrowheads="1"/>
          </p:cNvSpPr>
          <p:nvPr/>
        </p:nvSpPr>
        <p:spPr bwMode="auto">
          <a:xfrm>
            <a:off x="4422775" y="2051050"/>
            <a:ext cx="436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i="1"/>
              <a:t>T</a:t>
            </a:r>
            <a:r>
              <a:rPr kumimoji="0" lang="en-US" altLang="en-US" sz="2000" baseline="-25000"/>
              <a:t>2</a:t>
            </a:r>
            <a:endParaRPr kumimoji="0" lang="en-US" altLang="en-US" sz="2000" i="1"/>
          </a:p>
        </p:txBody>
      </p:sp>
      <p:sp>
        <p:nvSpPr>
          <p:cNvPr id="74775" name="Text Box 23"/>
          <p:cNvSpPr txBox="1">
            <a:spLocks noChangeArrowheads="1"/>
          </p:cNvSpPr>
          <p:nvPr/>
        </p:nvSpPr>
        <p:spPr bwMode="auto">
          <a:xfrm>
            <a:off x="5641975" y="2432050"/>
            <a:ext cx="436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i="1"/>
              <a:t>T</a:t>
            </a:r>
            <a:r>
              <a:rPr kumimoji="0" lang="en-US" altLang="en-US" sz="2000" baseline="-25000"/>
              <a:t>3</a:t>
            </a:r>
            <a:endParaRPr kumimoji="0" lang="en-US" altLang="en-US" sz="2000" i="1"/>
          </a:p>
        </p:txBody>
      </p:sp>
      <p:sp>
        <p:nvSpPr>
          <p:cNvPr id="74776" name="Text Box 24"/>
          <p:cNvSpPr txBox="1">
            <a:spLocks noChangeArrowheads="1"/>
          </p:cNvSpPr>
          <p:nvPr/>
        </p:nvSpPr>
        <p:spPr bwMode="auto">
          <a:xfrm>
            <a:off x="6861175" y="2889250"/>
            <a:ext cx="436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i="1"/>
              <a:t>T</a:t>
            </a:r>
            <a:r>
              <a:rPr kumimoji="0" lang="en-US" altLang="en-US" sz="2000" baseline="-25000"/>
              <a:t>4</a:t>
            </a:r>
            <a:endParaRPr kumimoji="0" lang="en-US" altLang="en-US" sz="2000" i="1"/>
          </a:p>
        </p:txBody>
      </p:sp>
      <p:sp>
        <p:nvSpPr>
          <p:cNvPr id="74777" name="Text Box 25"/>
          <p:cNvSpPr txBox="1">
            <a:spLocks noChangeArrowheads="1"/>
          </p:cNvSpPr>
          <p:nvPr/>
        </p:nvSpPr>
        <p:spPr bwMode="auto">
          <a:xfrm>
            <a:off x="3886200" y="3821114"/>
            <a:ext cx="1398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/>
              <a:t>checkpoint</a:t>
            </a:r>
          </a:p>
        </p:txBody>
      </p:sp>
      <p:sp>
        <p:nvSpPr>
          <p:cNvPr id="74778" name="Text Box 26"/>
          <p:cNvSpPr txBox="1">
            <a:spLocks noChangeArrowheads="1"/>
          </p:cNvSpPr>
          <p:nvPr/>
        </p:nvSpPr>
        <p:spPr bwMode="auto">
          <a:xfrm>
            <a:off x="6629401" y="3797301"/>
            <a:ext cx="174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/>
              <a:t>system failure</a:t>
            </a:r>
          </a:p>
        </p:txBody>
      </p:sp>
    </p:spTree>
    <p:extLst>
      <p:ext uri="{BB962C8B-B14F-4D97-AF65-F5344CB8AC3E}">
        <p14:creationId xmlns:p14="http://schemas.microsoft.com/office/powerpoint/2010/main" val="601011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5DB4F-6098-4D41-B14F-905755C6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876" y="2819400"/>
            <a:ext cx="10769600" cy="609600"/>
          </a:xfrm>
        </p:spPr>
        <p:txBody>
          <a:bodyPr/>
          <a:lstStyle/>
          <a:p>
            <a:r>
              <a:rPr lang="en-IN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9818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3304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Failure Classification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0697" y="609600"/>
            <a:ext cx="10215033" cy="4903787"/>
          </a:xfrm>
        </p:spPr>
        <p:txBody>
          <a:bodyPr/>
          <a:lstStyle/>
          <a:p>
            <a:pPr algn="just"/>
            <a:r>
              <a:rPr lang="en-US" altLang="en-US" sz="2200" b="1" dirty="0"/>
              <a:t>Transaction failure</a:t>
            </a:r>
            <a:r>
              <a:rPr lang="en-US" altLang="en-US" sz="2200" dirty="0"/>
              <a:t> :</a:t>
            </a:r>
          </a:p>
          <a:p>
            <a:pPr lvl="1" algn="just"/>
            <a:r>
              <a:rPr lang="en-US" altLang="en-US" sz="2200" b="1" dirty="0"/>
              <a:t>Logical errors</a:t>
            </a:r>
            <a:r>
              <a:rPr lang="en-US" altLang="en-US" sz="2200" dirty="0"/>
              <a:t>: transaction cannot complete due to some internal error condition such as bad </a:t>
            </a:r>
            <a:r>
              <a:rPr lang="en-US" altLang="en-US" sz="2200" dirty="0">
                <a:solidFill>
                  <a:srgbClr val="FF0000"/>
                </a:solidFill>
              </a:rPr>
              <a:t>input, data not found.</a:t>
            </a:r>
          </a:p>
          <a:p>
            <a:pPr lvl="1" algn="just"/>
            <a:r>
              <a:rPr lang="en-US" altLang="en-US" sz="2200" b="1" dirty="0"/>
              <a:t>System errors</a:t>
            </a:r>
            <a:r>
              <a:rPr lang="en-US" altLang="en-US" sz="2200" dirty="0"/>
              <a:t>: the database system </a:t>
            </a:r>
            <a:r>
              <a:rPr lang="en-US" altLang="en-US" sz="2200" dirty="0">
                <a:solidFill>
                  <a:srgbClr val="FF0000"/>
                </a:solidFill>
              </a:rPr>
              <a:t>must terminate </a:t>
            </a:r>
            <a:r>
              <a:rPr lang="en-US" altLang="en-US" sz="2200" dirty="0"/>
              <a:t>an active </a:t>
            </a:r>
            <a:r>
              <a:rPr lang="en-US" altLang="en-US" sz="2200" dirty="0">
                <a:solidFill>
                  <a:srgbClr val="FF0000"/>
                </a:solidFill>
              </a:rPr>
              <a:t>transaction </a:t>
            </a:r>
            <a:r>
              <a:rPr lang="en-US" altLang="en-US" sz="2200" dirty="0"/>
              <a:t>due to an error condition (</a:t>
            </a:r>
            <a:r>
              <a:rPr lang="en-US" altLang="en-US" sz="2200" dirty="0">
                <a:solidFill>
                  <a:srgbClr val="FF0000"/>
                </a:solidFill>
              </a:rPr>
              <a:t>e.g., deadlock</a:t>
            </a:r>
            <a:r>
              <a:rPr lang="en-US" altLang="en-US" sz="2200" dirty="0"/>
              <a:t>)</a:t>
            </a:r>
          </a:p>
          <a:p>
            <a:pPr algn="just"/>
            <a:r>
              <a:rPr lang="en-US" altLang="en-US" sz="2200" b="1" dirty="0"/>
              <a:t>System crash</a:t>
            </a:r>
            <a:r>
              <a:rPr lang="en-US" altLang="en-US" sz="2200" dirty="0"/>
              <a:t>: a power failure or other hardware or software failure causes the system to crash.</a:t>
            </a:r>
          </a:p>
          <a:p>
            <a:pPr lvl="1" algn="just"/>
            <a:r>
              <a:rPr lang="en-US" altLang="en-US" sz="2200" b="1" dirty="0">
                <a:solidFill>
                  <a:srgbClr val="000099"/>
                </a:solidFill>
              </a:rPr>
              <a:t>Fail-stop assumption</a:t>
            </a:r>
            <a:r>
              <a:rPr lang="en-US" altLang="en-US" sz="2200" dirty="0"/>
              <a:t>: non-volatile storage contents are assumed to not be corrupted by system crash</a:t>
            </a:r>
          </a:p>
          <a:p>
            <a:pPr lvl="2" algn="just"/>
            <a:r>
              <a:rPr lang="en-US" altLang="en-US" sz="2200" dirty="0"/>
              <a:t>Database systems have numerous integrity checks to prevent corruption of disk data </a:t>
            </a:r>
          </a:p>
          <a:p>
            <a:pPr algn="just"/>
            <a:r>
              <a:rPr lang="en-US" altLang="en-US" sz="2200" b="1" dirty="0"/>
              <a:t>Disk failure</a:t>
            </a:r>
            <a:r>
              <a:rPr lang="en-US" altLang="en-US" sz="2200" dirty="0"/>
              <a:t>: a </a:t>
            </a:r>
            <a:r>
              <a:rPr lang="en-US" altLang="en-US" sz="2200" dirty="0">
                <a:solidFill>
                  <a:srgbClr val="FF0000"/>
                </a:solidFill>
              </a:rPr>
              <a:t>head crash </a:t>
            </a:r>
            <a:r>
              <a:rPr lang="en-US" altLang="en-US" sz="2200" dirty="0"/>
              <a:t>or similar disk failure destroys all or part of disk storage</a:t>
            </a:r>
          </a:p>
          <a:p>
            <a:pPr lvl="1" algn="just"/>
            <a:r>
              <a:rPr lang="en-US" altLang="en-US" sz="2200" dirty="0"/>
              <a:t>Destruction is assumed to be detectable: disk drives use checksums to detect failures</a:t>
            </a:r>
          </a:p>
        </p:txBody>
      </p:sp>
    </p:spTree>
    <p:extLst>
      <p:ext uri="{BB962C8B-B14F-4D97-AF65-F5344CB8AC3E}">
        <p14:creationId xmlns:p14="http://schemas.microsoft.com/office/powerpoint/2010/main" val="386556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Recovery Algorithms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3532" y="1058706"/>
            <a:ext cx="9458660" cy="5086350"/>
          </a:xfrm>
        </p:spPr>
        <p:txBody>
          <a:bodyPr/>
          <a:lstStyle/>
          <a:p>
            <a:pPr marL="381000" indent="-381000" algn="just"/>
            <a:r>
              <a:rPr lang="en-US" altLang="en-US" sz="2000" dirty="0"/>
              <a:t>Consider transaction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that transfers $50 from account </a:t>
            </a:r>
            <a:r>
              <a:rPr lang="en-US" altLang="en-US" sz="2000" i="1" dirty="0"/>
              <a:t>A</a:t>
            </a:r>
            <a:r>
              <a:rPr lang="en-US" altLang="en-US" sz="2000" dirty="0"/>
              <a:t> to account </a:t>
            </a:r>
            <a:r>
              <a:rPr lang="en-US" altLang="en-US" sz="2000" i="1" dirty="0"/>
              <a:t>B</a:t>
            </a:r>
          </a:p>
          <a:p>
            <a:pPr marL="800100" lvl="1" indent="-342900" algn="just"/>
            <a:r>
              <a:rPr lang="en-US" altLang="en-US" sz="2000" dirty="0"/>
              <a:t>Two updates: subtract 50 from A and add 50 to B </a:t>
            </a:r>
          </a:p>
          <a:p>
            <a:pPr marL="381000" indent="-381000" algn="just"/>
            <a:r>
              <a:rPr lang="en-US" altLang="en-US" sz="2000" dirty="0"/>
              <a:t>Transaction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 requires updates to A and B to be output to the database. </a:t>
            </a:r>
          </a:p>
          <a:p>
            <a:pPr marL="800100" lvl="1" indent="-342900" algn="just"/>
            <a:r>
              <a:rPr lang="en-US" altLang="en-US" sz="2000" dirty="0"/>
              <a:t>A failure may occur after one of these modifications have been made but before both of them are made. </a:t>
            </a:r>
          </a:p>
          <a:p>
            <a:pPr marL="800100" lvl="1" indent="-342900" algn="just"/>
            <a:r>
              <a:rPr lang="en-US" altLang="en-US" sz="2000" dirty="0"/>
              <a:t>Modifying the database without ensuring that the transaction will commit  may </a:t>
            </a:r>
            <a:r>
              <a:rPr lang="en-US" altLang="en-US" sz="2000" dirty="0">
                <a:solidFill>
                  <a:srgbClr val="FF0000"/>
                </a:solidFill>
              </a:rPr>
              <a:t>leave the database in an inconsistent state</a:t>
            </a:r>
          </a:p>
          <a:p>
            <a:pPr marL="800100" lvl="1" indent="-342900" algn="just"/>
            <a:r>
              <a:rPr lang="en-US" altLang="en-US" sz="2000" dirty="0"/>
              <a:t>Not modifying the database may result in </a:t>
            </a:r>
            <a:r>
              <a:rPr lang="en-US" altLang="en-US" sz="2000" dirty="0">
                <a:solidFill>
                  <a:srgbClr val="FF0000"/>
                </a:solidFill>
              </a:rPr>
              <a:t>lost updates </a:t>
            </a:r>
            <a:r>
              <a:rPr lang="en-US" altLang="en-US" sz="2000" dirty="0"/>
              <a:t>if failure occurs just after transaction commits</a:t>
            </a:r>
          </a:p>
          <a:p>
            <a:pPr marL="381000" indent="-381000" algn="just"/>
            <a:r>
              <a:rPr lang="en-US" altLang="en-US" sz="2000" dirty="0"/>
              <a:t>Recovery algorithms </a:t>
            </a:r>
            <a:r>
              <a:rPr lang="en-US" altLang="en-US" sz="2000" dirty="0">
                <a:solidFill>
                  <a:srgbClr val="FF0000"/>
                </a:solidFill>
              </a:rPr>
              <a:t>have two parts</a:t>
            </a:r>
          </a:p>
          <a:p>
            <a:pPr marL="800100" lvl="1" indent="-342900" algn="just">
              <a:buFont typeface="Monotype Sorts" charset="2"/>
              <a:buAutoNum type="arabicPeriod"/>
            </a:pPr>
            <a:r>
              <a:rPr lang="en-US" altLang="en-US" sz="2000" dirty="0"/>
              <a:t>Actions taken </a:t>
            </a:r>
            <a:r>
              <a:rPr lang="en-US" altLang="en-US" sz="2000" dirty="0">
                <a:solidFill>
                  <a:srgbClr val="FF0000"/>
                </a:solidFill>
              </a:rPr>
              <a:t>during normal transaction processing </a:t>
            </a:r>
            <a:r>
              <a:rPr lang="en-US" altLang="en-US" sz="2000" dirty="0"/>
              <a:t>to ensure </a:t>
            </a:r>
            <a:r>
              <a:rPr lang="en-US" altLang="en-US" sz="2000" dirty="0">
                <a:solidFill>
                  <a:srgbClr val="FF0000"/>
                </a:solidFill>
              </a:rPr>
              <a:t>enough information exists to recover </a:t>
            </a:r>
            <a:r>
              <a:rPr lang="en-US" altLang="en-US" sz="2000" dirty="0"/>
              <a:t>from failures</a:t>
            </a:r>
          </a:p>
          <a:p>
            <a:pPr marL="800100" lvl="1" indent="-342900" algn="just">
              <a:buFont typeface="Monotype Sorts" charset="2"/>
              <a:buAutoNum type="arabicPeriod"/>
            </a:pPr>
            <a:r>
              <a:rPr lang="en-US" altLang="en-US" sz="2000" dirty="0"/>
              <a:t>Actions taken </a:t>
            </a:r>
            <a:r>
              <a:rPr lang="en-US" altLang="en-US" sz="2000" dirty="0">
                <a:solidFill>
                  <a:srgbClr val="FF0000"/>
                </a:solidFill>
              </a:rPr>
              <a:t>after a failure </a:t>
            </a:r>
            <a:r>
              <a:rPr lang="en-US" altLang="en-US" sz="2000" dirty="0"/>
              <a:t>to recover the database contents to a state that ensures atomicity, consistency and durability</a:t>
            </a:r>
          </a:p>
        </p:txBody>
      </p:sp>
    </p:spTree>
    <p:extLst>
      <p:ext uri="{BB962C8B-B14F-4D97-AF65-F5344CB8AC3E}">
        <p14:creationId xmlns:p14="http://schemas.microsoft.com/office/powerpoint/2010/main" val="1854915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Storage Structure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74919" y="895887"/>
            <a:ext cx="10148642" cy="4903788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0099"/>
                </a:solidFill>
                <a:latin typeface="+mj-lt"/>
                <a:cs typeface="Calibri" panose="020F0502020204030204" pitchFamily="34" charset="0"/>
              </a:rPr>
              <a:t>Volatile storage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does not survive system crashes</a:t>
            </a:r>
          </a:p>
          <a:p>
            <a:pPr lvl="1"/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examples: main memory, cache memory</a:t>
            </a:r>
          </a:p>
          <a:p>
            <a:r>
              <a:rPr lang="en-US" altLang="en-US" sz="2000" b="1" dirty="0">
                <a:solidFill>
                  <a:srgbClr val="000099"/>
                </a:solidFill>
                <a:latin typeface="+mj-lt"/>
                <a:cs typeface="Calibri" panose="020F0502020204030204" pitchFamily="34" charset="0"/>
              </a:rPr>
              <a:t>Nonvolatile storage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survives system crashes</a:t>
            </a:r>
          </a:p>
          <a:p>
            <a:pPr lvl="1"/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examples: disk, tape, flash memory, </a:t>
            </a:r>
            <a:br>
              <a:rPr lang="en-US" altLang="en-US" sz="2000" dirty="0">
                <a:latin typeface="+mj-lt"/>
                <a:cs typeface="Calibri" panose="020F0502020204030204" pitchFamily="34" charset="0"/>
              </a:rPr>
            </a:b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                  non-volatile (battery backed up) RAM </a:t>
            </a:r>
          </a:p>
          <a:p>
            <a:pPr lvl="1"/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but may still fail, losing data</a:t>
            </a:r>
          </a:p>
          <a:p>
            <a:r>
              <a:rPr lang="en-US" altLang="en-US" sz="2000" b="1" dirty="0">
                <a:solidFill>
                  <a:srgbClr val="000099"/>
                </a:solidFill>
                <a:latin typeface="+mj-lt"/>
                <a:cs typeface="Calibri" panose="020F0502020204030204" pitchFamily="34" charset="0"/>
              </a:rPr>
              <a:t>Stable storage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a mythical form of storage that survives all failures</a:t>
            </a:r>
          </a:p>
          <a:p>
            <a:pPr lvl="1"/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approximated by maintaining multiple copies on distinct nonvolatile media</a:t>
            </a:r>
          </a:p>
          <a:p>
            <a:pPr lvl="2"/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Example</a:t>
            </a:r>
            <a:r>
              <a:rPr lang="en-US" altLang="en-US" sz="20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: RAID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 systems.</a:t>
            </a:r>
          </a:p>
        </p:txBody>
      </p:sp>
    </p:spTree>
    <p:extLst>
      <p:ext uri="{BB962C8B-B14F-4D97-AF65-F5344CB8AC3E}">
        <p14:creationId xmlns:p14="http://schemas.microsoft.com/office/powerpoint/2010/main" val="27841026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Access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5651" y="1325610"/>
            <a:ext cx="11078416" cy="4473575"/>
          </a:xfrm>
        </p:spPr>
        <p:txBody>
          <a:bodyPr/>
          <a:lstStyle/>
          <a:p>
            <a:pPr algn="just"/>
            <a:r>
              <a:rPr lang="en-US" altLang="en-US" sz="2200" b="1" dirty="0">
                <a:solidFill>
                  <a:srgbClr val="000099"/>
                </a:solidFill>
                <a:latin typeface="+mj-lt"/>
                <a:cs typeface="Calibri" panose="020F0502020204030204" pitchFamily="34" charset="0"/>
              </a:rPr>
              <a:t>Physical blocks</a:t>
            </a:r>
            <a:r>
              <a:rPr lang="en-US" altLang="en-US" sz="2200" dirty="0">
                <a:latin typeface="+mj-lt"/>
                <a:cs typeface="Calibri" panose="020F0502020204030204" pitchFamily="34" charset="0"/>
              </a:rPr>
              <a:t> are those blocks residing on the disk. </a:t>
            </a:r>
          </a:p>
          <a:p>
            <a:pPr algn="just"/>
            <a:r>
              <a:rPr lang="en-US" altLang="en-US" sz="2200" b="1" dirty="0">
                <a:solidFill>
                  <a:srgbClr val="000099"/>
                </a:solidFill>
                <a:latin typeface="+mj-lt"/>
                <a:cs typeface="Calibri" panose="020F0502020204030204" pitchFamily="34" charset="0"/>
              </a:rPr>
              <a:t>Buffer blocks</a:t>
            </a:r>
            <a:r>
              <a:rPr lang="en-US" altLang="en-US" sz="2200" dirty="0">
                <a:latin typeface="+mj-lt"/>
                <a:cs typeface="Calibri" panose="020F0502020204030204" pitchFamily="34" charset="0"/>
              </a:rPr>
              <a:t> are the blocks residing temporarily in main memory.</a:t>
            </a:r>
          </a:p>
          <a:p>
            <a:pPr algn="just"/>
            <a:r>
              <a:rPr lang="en-US" altLang="en-US" sz="2200" dirty="0">
                <a:latin typeface="+mj-lt"/>
                <a:cs typeface="Calibri" panose="020F0502020204030204" pitchFamily="34" charset="0"/>
              </a:rPr>
              <a:t>Block movements between  disk and main memory are initiated through the following two operations:</a:t>
            </a:r>
          </a:p>
          <a:p>
            <a:pPr lvl="1" algn="just"/>
            <a:r>
              <a:rPr lang="en-US" altLang="en-US" sz="2200" b="1" dirty="0">
                <a:solidFill>
                  <a:srgbClr val="000099"/>
                </a:solidFill>
                <a:latin typeface="+mj-lt"/>
                <a:cs typeface="Calibri" panose="020F0502020204030204" pitchFamily="34" charset="0"/>
              </a:rPr>
              <a:t>input</a:t>
            </a:r>
            <a:r>
              <a:rPr lang="en-US" altLang="en-US" sz="2200" dirty="0">
                <a:latin typeface="+mj-lt"/>
                <a:cs typeface="Calibri" panose="020F0502020204030204" pitchFamily="34" charset="0"/>
              </a:rPr>
              <a:t>(</a:t>
            </a:r>
            <a:r>
              <a:rPr lang="en-US" altLang="en-US" sz="2200" i="1" dirty="0">
                <a:latin typeface="+mj-lt"/>
                <a:cs typeface="Calibri" panose="020F0502020204030204" pitchFamily="34" charset="0"/>
              </a:rPr>
              <a:t>B</a:t>
            </a:r>
            <a:r>
              <a:rPr lang="en-US" altLang="en-US" sz="2200" dirty="0">
                <a:latin typeface="+mj-lt"/>
                <a:cs typeface="Calibri" panose="020F0502020204030204" pitchFamily="34" charset="0"/>
              </a:rPr>
              <a:t>) transfers </a:t>
            </a:r>
            <a:r>
              <a:rPr lang="en-US" altLang="en-US" sz="2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the physical block </a:t>
            </a:r>
            <a:r>
              <a:rPr lang="en-US" altLang="en-US" sz="2200" i="1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B  </a:t>
            </a:r>
            <a:r>
              <a:rPr lang="en-US" altLang="en-US" sz="2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to main memory</a:t>
            </a:r>
            <a:r>
              <a:rPr lang="en-US" altLang="en-US" sz="2200" dirty="0">
                <a:latin typeface="+mj-lt"/>
                <a:cs typeface="Calibri" panose="020F0502020204030204" pitchFamily="34" charset="0"/>
              </a:rPr>
              <a:t>.</a:t>
            </a:r>
          </a:p>
          <a:p>
            <a:pPr lvl="1" algn="just"/>
            <a:r>
              <a:rPr lang="en-US" altLang="en-US" sz="2200" b="1" dirty="0">
                <a:solidFill>
                  <a:srgbClr val="000099"/>
                </a:solidFill>
                <a:latin typeface="+mj-lt"/>
                <a:cs typeface="Calibri" panose="020F0502020204030204" pitchFamily="34" charset="0"/>
              </a:rPr>
              <a:t>output</a:t>
            </a:r>
            <a:r>
              <a:rPr lang="en-US" altLang="en-US" sz="2200" dirty="0">
                <a:latin typeface="+mj-lt"/>
                <a:cs typeface="Calibri" panose="020F0502020204030204" pitchFamily="34" charset="0"/>
              </a:rPr>
              <a:t>(</a:t>
            </a:r>
            <a:r>
              <a:rPr lang="en-US" altLang="en-US" sz="2200" i="1" dirty="0">
                <a:latin typeface="+mj-lt"/>
                <a:cs typeface="Calibri" panose="020F0502020204030204" pitchFamily="34" charset="0"/>
              </a:rPr>
              <a:t>B</a:t>
            </a:r>
            <a:r>
              <a:rPr lang="en-US" altLang="en-US" sz="2200" dirty="0">
                <a:latin typeface="+mj-lt"/>
                <a:cs typeface="Calibri" panose="020F0502020204030204" pitchFamily="34" charset="0"/>
              </a:rPr>
              <a:t>) transfers the </a:t>
            </a:r>
            <a:r>
              <a:rPr lang="en-US" altLang="en-US" sz="2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buffer block </a:t>
            </a:r>
            <a:r>
              <a:rPr lang="en-US" altLang="en-US" sz="2200" i="1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B </a:t>
            </a:r>
            <a:r>
              <a:rPr lang="en-US" altLang="en-US" sz="2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to the disk</a:t>
            </a:r>
            <a:r>
              <a:rPr lang="en-US" altLang="en-US" sz="2200" dirty="0">
                <a:latin typeface="+mj-lt"/>
                <a:cs typeface="Calibri" panose="020F0502020204030204" pitchFamily="34" charset="0"/>
              </a:rPr>
              <a:t>, and replaces the appropriate physical block there.</a:t>
            </a:r>
          </a:p>
          <a:p>
            <a:pPr algn="just"/>
            <a:r>
              <a:rPr lang="en-US" altLang="en-US" sz="2200" dirty="0">
                <a:latin typeface="+mj-lt"/>
                <a:cs typeface="Calibri" panose="020F0502020204030204" pitchFamily="34" charset="0"/>
              </a:rPr>
              <a:t>We assume, for simplicity, that each data item fits in, and is stored inside, a single block.</a:t>
            </a:r>
          </a:p>
        </p:txBody>
      </p:sp>
    </p:spTree>
    <p:extLst>
      <p:ext uri="{BB962C8B-B14F-4D97-AF65-F5344CB8AC3E}">
        <p14:creationId xmlns:p14="http://schemas.microsoft.com/office/powerpoint/2010/main" val="2334253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of Data Access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5551489" y="1352551"/>
            <a:ext cx="1139825" cy="1338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600">
              <a:solidFill>
                <a:srgbClr val="000000"/>
              </a:solidFill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5741988" y="1443039"/>
            <a:ext cx="671512" cy="319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>
                <a:solidFill>
                  <a:srgbClr val="000000"/>
                </a:solidFill>
              </a:rPr>
              <a:t>X      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5741989" y="1900239"/>
            <a:ext cx="657225" cy="319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>
                <a:solidFill>
                  <a:srgbClr val="000000"/>
                </a:solidFill>
              </a:rPr>
              <a:t>Y     </a:t>
            </a:r>
          </a:p>
        </p:txBody>
      </p:sp>
      <p:sp>
        <p:nvSpPr>
          <p:cNvPr id="33798" name="Oval 9"/>
          <p:cNvSpPr>
            <a:spLocks noChangeArrowheads="1"/>
          </p:cNvSpPr>
          <p:nvPr/>
        </p:nvSpPr>
        <p:spPr bwMode="auto">
          <a:xfrm>
            <a:off x="8147050" y="1095375"/>
            <a:ext cx="1143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600">
              <a:solidFill>
                <a:srgbClr val="000000"/>
              </a:solidFill>
            </a:endParaRPr>
          </a:p>
        </p:txBody>
      </p:sp>
      <p:sp>
        <p:nvSpPr>
          <p:cNvPr id="33799" name="Line 11"/>
          <p:cNvSpPr>
            <a:spLocks noChangeShapeType="1"/>
          </p:cNvSpPr>
          <p:nvPr/>
        </p:nvSpPr>
        <p:spPr bwMode="auto">
          <a:xfrm>
            <a:off x="8147050" y="124777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3800" name="Line 12"/>
          <p:cNvSpPr>
            <a:spLocks noChangeShapeType="1"/>
          </p:cNvSpPr>
          <p:nvPr/>
        </p:nvSpPr>
        <p:spPr bwMode="auto">
          <a:xfrm>
            <a:off x="9290050" y="12668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3801" name="Freeform 18"/>
          <p:cNvSpPr>
            <a:spLocks/>
          </p:cNvSpPr>
          <p:nvPr/>
        </p:nvSpPr>
        <p:spPr bwMode="auto">
          <a:xfrm>
            <a:off x="8147050" y="2390775"/>
            <a:ext cx="1143000" cy="177800"/>
          </a:xfrm>
          <a:custGeom>
            <a:avLst/>
            <a:gdLst>
              <a:gd name="T0" fmla="*/ 0 w 720"/>
              <a:gd name="T1" fmla="*/ 0 h 112"/>
              <a:gd name="T2" fmla="*/ 2147483646 w 720"/>
              <a:gd name="T3" fmla="*/ 2147483646 h 112"/>
              <a:gd name="T4" fmla="*/ 2147483646 w 720"/>
              <a:gd name="T5" fmla="*/ 2147483646 h 112"/>
              <a:gd name="T6" fmla="*/ 2147483646 w 720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112"/>
              <a:gd name="T14" fmla="*/ 720 w 720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112">
                <a:moveTo>
                  <a:pt x="0" y="0"/>
                </a:moveTo>
                <a:cubicBezTo>
                  <a:pt x="76" y="40"/>
                  <a:pt x="152" y="80"/>
                  <a:pt x="240" y="96"/>
                </a:cubicBezTo>
                <a:cubicBezTo>
                  <a:pt x="328" y="112"/>
                  <a:pt x="448" y="112"/>
                  <a:pt x="528" y="96"/>
                </a:cubicBezTo>
                <a:cubicBezTo>
                  <a:pt x="608" y="80"/>
                  <a:pt x="688" y="16"/>
                  <a:pt x="72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3802" name="Rectangle 19"/>
          <p:cNvSpPr>
            <a:spLocks noChangeArrowheads="1"/>
          </p:cNvSpPr>
          <p:nvPr/>
        </p:nvSpPr>
        <p:spPr bwMode="auto">
          <a:xfrm>
            <a:off x="8528050" y="1552575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600">
              <a:solidFill>
                <a:srgbClr val="000000"/>
              </a:solidFill>
            </a:endParaRPr>
          </a:p>
        </p:txBody>
      </p:sp>
      <p:sp>
        <p:nvSpPr>
          <p:cNvPr id="33803" name="Rectangle 20"/>
          <p:cNvSpPr>
            <a:spLocks noChangeArrowheads="1"/>
          </p:cNvSpPr>
          <p:nvPr/>
        </p:nvSpPr>
        <p:spPr bwMode="auto">
          <a:xfrm>
            <a:off x="8528050" y="2009775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600">
              <a:solidFill>
                <a:srgbClr val="000000"/>
              </a:solidFill>
            </a:endParaRPr>
          </a:p>
        </p:txBody>
      </p:sp>
      <p:sp>
        <p:nvSpPr>
          <p:cNvPr id="33804" name="Text Box 21"/>
          <p:cNvSpPr txBox="1">
            <a:spLocks noChangeArrowheads="1"/>
          </p:cNvSpPr>
          <p:nvPr/>
        </p:nvSpPr>
        <p:spPr bwMode="auto">
          <a:xfrm>
            <a:off x="8893176" y="1487489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3805" name="Text Box 22"/>
          <p:cNvSpPr txBox="1">
            <a:spLocks noChangeArrowheads="1"/>
          </p:cNvSpPr>
          <p:nvPr/>
        </p:nvSpPr>
        <p:spPr bwMode="auto">
          <a:xfrm>
            <a:off x="8909051" y="1927226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3806" name="Rectangle 23"/>
          <p:cNvSpPr>
            <a:spLocks noChangeArrowheads="1"/>
          </p:cNvSpPr>
          <p:nvPr/>
        </p:nvSpPr>
        <p:spPr bwMode="auto">
          <a:xfrm>
            <a:off x="4713288" y="3576638"/>
            <a:ext cx="762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600">
              <a:solidFill>
                <a:srgbClr val="000000"/>
              </a:solidFill>
            </a:endParaRPr>
          </a:p>
        </p:txBody>
      </p:sp>
      <p:sp>
        <p:nvSpPr>
          <p:cNvPr id="33807" name="Rectangle 24"/>
          <p:cNvSpPr>
            <a:spLocks noChangeArrowheads="1"/>
          </p:cNvSpPr>
          <p:nvPr/>
        </p:nvSpPr>
        <p:spPr bwMode="auto">
          <a:xfrm>
            <a:off x="5932488" y="3576638"/>
            <a:ext cx="762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600">
              <a:solidFill>
                <a:srgbClr val="000000"/>
              </a:solidFill>
            </a:endParaRPr>
          </a:p>
        </p:txBody>
      </p:sp>
      <p:sp>
        <p:nvSpPr>
          <p:cNvPr id="33808" name="Rectangle 27"/>
          <p:cNvSpPr>
            <a:spLocks noChangeArrowheads="1"/>
          </p:cNvSpPr>
          <p:nvPr/>
        </p:nvSpPr>
        <p:spPr bwMode="auto">
          <a:xfrm>
            <a:off x="6237288" y="3729038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600">
              <a:solidFill>
                <a:srgbClr val="000000"/>
              </a:solidFill>
            </a:endParaRPr>
          </a:p>
        </p:txBody>
      </p:sp>
      <p:sp>
        <p:nvSpPr>
          <p:cNvPr id="33809" name="Rectangle 28"/>
          <p:cNvSpPr>
            <a:spLocks noChangeArrowheads="1"/>
          </p:cNvSpPr>
          <p:nvPr/>
        </p:nvSpPr>
        <p:spPr bwMode="auto">
          <a:xfrm>
            <a:off x="5094288" y="3881438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600">
              <a:solidFill>
                <a:srgbClr val="000000"/>
              </a:solidFill>
            </a:endParaRPr>
          </a:p>
        </p:txBody>
      </p:sp>
      <p:sp>
        <p:nvSpPr>
          <p:cNvPr id="33810" name="Rectangle 29"/>
          <p:cNvSpPr>
            <a:spLocks noChangeArrowheads="1"/>
          </p:cNvSpPr>
          <p:nvPr/>
        </p:nvSpPr>
        <p:spPr bwMode="auto">
          <a:xfrm>
            <a:off x="5094288" y="4338638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600">
              <a:solidFill>
                <a:srgbClr val="000000"/>
              </a:solidFill>
            </a:endParaRPr>
          </a:p>
        </p:txBody>
      </p:sp>
      <p:sp>
        <p:nvSpPr>
          <p:cNvPr id="33811" name="Line 30"/>
          <p:cNvSpPr>
            <a:spLocks noChangeShapeType="1"/>
          </p:cNvSpPr>
          <p:nvPr/>
        </p:nvSpPr>
        <p:spPr bwMode="auto">
          <a:xfrm flipV="1">
            <a:off x="4637088" y="5557838"/>
            <a:ext cx="455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3812" name="Text Box 31"/>
          <p:cNvSpPr txBox="1">
            <a:spLocks noChangeArrowheads="1"/>
          </p:cNvSpPr>
          <p:nvPr/>
        </p:nvSpPr>
        <p:spPr bwMode="auto">
          <a:xfrm>
            <a:off x="4754563" y="3816350"/>
            <a:ext cx="4074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>
                <a:solidFill>
                  <a:srgbClr val="000000"/>
                </a:solidFill>
              </a:rPr>
              <a:t>x</a:t>
            </a:r>
            <a:r>
              <a:rPr kumimoji="0" lang="en-US" altLang="en-US" sz="2000" baseline="-25000">
                <a:solidFill>
                  <a:srgbClr val="000000"/>
                </a:solidFill>
              </a:rPr>
              <a:t>1</a:t>
            </a:r>
            <a:endParaRPr kumimoji="0" lang="en-US" altLang="en-US" sz="2000">
              <a:solidFill>
                <a:srgbClr val="000000"/>
              </a:solidFill>
            </a:endParaRPr>
          </a:p>
        </p:txBody>
      </p:sp>
      <p:sp>
        <p:nvSpPr>
          <p:cNvPr id="33813" name="Text Box 32"/>
          <p:cNvSpPr txBox="1">
            <a:spLocks noChangeArrowheads="1"/>
          </p:cNvSpPr>
          <p:nvPr/>
        </p:nvSpPr>
        <p:spPr bwMode="auto">
          <a:xfrm>
            <a:off x="4751388" y="4211638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>
                <a:solidFill>
                  <a:srgbClr val="000000"/>
                </a:solidFill>
              </a:rPr>
              <a:t>y</a:t>
            </a:r>
            <a:r>
              <a:rPr kumimoji="0" lang="en-US" altLang="en-US" sz="2000" baseline="-25000">
                <a:solidFill>
                  <a:srgbClr val="000000"/>
                </a:solidFill>
              </a:rPr>
              <a:t>1 </a:t>
            </a:r>
            <a:endParaRPr kumimoji="0" lang="en-US" altLang="en-US" sz="2000">
              <a:solidFill>
                <a:srgbClr val="000000"/>
              </a:solidFill>
            </a:endParaRPr>
          </a:p>
        </p:txBody>
      </p:sp>
      <p:sp>
        <p:nvSpPr>
          <p:cNvPr id="33814" name="Text Box 33"/>
          <p:cNvSpPr txBox="1">
            <a:spLocks noChangeArrowheads="1"/>
          </p:cNvSpPr>
          <p:nvPr/>
        </p:nvSpPr>
        <p:spPr bwMode="auto">
          <a:xfrm>
            <a:off x="5611813" y="996951"/>
            <a:ext cx="831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>
                <a:solidFill>
                  <a:srgbClr val="000099"/>
                </a:solidFill>
              </a:rPr>
              <a:t>buffer</a:t>
            </a:r>
          </a:p>
        </p:txBody>
      </p:sp>
      <p:sp>
        <p:nvSpPr>
          <p:cNvPr id="33815" name="Text Box 34"/>
          <p:cNvSpPr txBox="1">
            <a:spLocks noChangeArrowheads="1"/>
          </p:cNvSpPr>
          <p:nvPr/>
        </p:nvSpPr>
        <p:spPr bwMode="auto">
          <a:xfrm>
            <a:off x="3073400" y="1330326"/>
            <a:ext cx="1862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i="1">
                <a:solidFill>
                  <a:srgbClr val="000000"/>
                </a:solidFill>
              </a:rPr>
              <a:t>Buffer Block A</a:t>
            </a:r>
            <a:r>
              <a:rPr kumimoji="0" lang="en-US" altLang="en-US" sz="20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3816" name="Text Box 35"/>
          <p:cNvSpPr txBox="1">
            <a:spLocks noChangeArrowheads="1"/>
          </p:cNvSpPr>
          <p:nvPr/>
        </p:nvSpPr>
        <p:spPr bwMode="auto">
          <a:xfrm>
            <a:off x="3059114" y="1847851"/>
            <a:ext cx="1792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i="1">
                <a:solidFill>
                  <a:srgbClr val="000000"/>
                </a:solidFill>
              </a:rPr>
              <a:t>Buffer Block B</a:t>
            </a:r>
            <a:endParaRPr kumimoji="0" lang="en-US" altLang="en-US" sz="2000">
              <a:solidFill>
                <a:srgbClr val="000000"/>
              </a:solidFill>
            </a:endParaRPr>
          </a:p>
        </p:txBody>
      </p:sp>
      <p:sp>
        <p:nvSpPr>
          <p:cNvPr id="33817" name="Line 36"/>
          <p:cNvSpPr>
            <a:spLocks noChangeShapeType="1"/>
          </p:cNvSpPr>
          <p:nvPr/>
        </p:nvSpPr>
        <p:spPr bwMode="auto">
          <a:xfrm>
            <a:off x="4881563" y="15621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3818" name="Line 37"/>
          <p:cNvSpPr>
            <a:spLocks noChangeShapeType="1"/>
          </p:cNvSpPr>
          <p:nvPr/>
        </p:nvSpPr>
        <p:spPr bwMode="auto">
          <a:xfrm>
            <a:off x="4865688" y="2052638"/>
            <a:ext cx="89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3819" name="Line 38"/>
          <p:cNvSpPr>
            <a:spLocks noChangeShapeType="1"/>
          </p:cNvSpPr>
          <p:nvPr/>
        </p:nvSpPr>
        <p:spPr bwMode="auto">
          <a:xfrm flipH="1" flipV="1">
            <a:off x="6389688" y="1593851"/>
            <a:ext cx="2101850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3820" name="Line 39"/>
          <p:cNvSpPr>
            <a:spLocks noChangeShapeType="1"/>
          </p:cNvSpPr>
          <p:nvPr/>
        </p:nvSpPr>
        <p:spPr bwMode="auto">
          <a:xfrm>
            <a:off x="6392863" y="2052639"/>
            <a:ext cx="2082800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3821" name="Text Box 40"/>
          <p:cNvSpPr txBox="1">
            <a:spLocks noChangeArrowheads="1"/>
          </p:cNvSpPr>
          <p:nvPr/>
        </p:nvSpPr>
        <p:spPr bwMode="auto">
          <a:xfrm>
            <a:off x="6877050" y="1231901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>
                <a:solidFill>
                  <a:srgbClr val="000000"/>
                </a:solidFill>
              </a:rPr>
              <a:t>input(A)</a:t>
            </a:r>
          </a:p>
        </p:txBody>
      </p:sp>
      <p:sp>
        <p:nvSpPr>
          <p:cNvPr id="33822" name="Text Box 41"/>
          <p:cNvSpPr txBox="1">
            <a:spLocks noChangeArrowheads="1"/>
          </p:cNvSpPr>
          <p:nvPr/>
        </p:nvSpPr>
        <p:spPr bwMode="auto">
          <a:xfrm>
            <a:off x="6819900" y="2155826"/>
            <a:ext cx="1296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>
                <a:solidFill>
                  <a:srgbClr val="000000"/>
                </a:solidFill>
              </a:rPr>
              <a:t>output(B) </a:t>
            </a:r>
          </a:p>
        </p:txBody>
      </p:sp>
      <p:sp>
        <p:nvSpPr>
          <p:cNvPr id="33823" name="Line 42"/>
          <p:cNvSpPr>
            <a:spLocks noChangeShapeType="1"/>
          </p:cNvSpPr>
          <p:nvPr/>
        </p:nvSpPr>
        <p:spPr bwMode="auto">
          <a:xfrm flipH="1">
            <a:off x="5189538" y="1671638"/>
            <a:ext cx="5334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3824" name="Line 43"/>
          <p:cNvSpPr>
            <a:spLocks noChangeShapeType="1"/>
          </p:cNvSpPr>
          <p:nvPr/>
        </p:nvSpPr>
        <p:spPr bwMode="auto">
          <a:xfrm flipV="1">
            <a:off x="5322888" y="2205038"/>
            <a:ext cx="609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3825" name="Text Box 44"/>
          <p:cNvSpPr txBox="1">
            <a:spLocks noChangeArrowheads="1"/>
          </p:cNvSpPr>
          <p:nvPr/>
        </p:nvSpPr>
        <p:spPr bwMode="auto">
          <a:xfrm>
            <a:off x="4460875" y="2686051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>
                <a:solidFill>
                  <a:srgbClr val="000000"/>
                </a:solidFill>
              </a:rPr>
              <a:t>read(X)</a:t>
            </a:r>
          </a:p>
        </p:txBody>
      </p:sp>
      <p:sp>
        <p:nvSpPr>
          <p:cNvPr id="33826" name="Text Box 45"/>
          <p:cNvSpPr txBox="1">
            <a:spLocks noChangeArrowheads="1"/>
          </p:cNvSpPr>
          <p:nvPr/>
        </p:nvSpPr>
        <p:spPr bwMode="auto">
          <a:xfrm>
            <a:off x="5588001" y="2951163"/>
            <a:ext cx="10679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>
                <a:solidFill>
                  <a:srgbClr val="000000"/>
                </a:solidFill>
              </a:rPr>
              <a:t>write(Y)</a:t>
            </a:r>
          </a:p>
        </p:txBody>
      </p:sp>
      <p:sp>
        <p:nvSpPr>
          <p:cNvPr id="33827" name="Text Box 46"/>
          <p:cNvSpPr txBox="1">
            <a:spLocks noChangeArrowheads="1"/>
          </p:cNvSpPr>
          <p:nvPr/>
        </p:nvSpPr>
        <p:spPr bwMode="auto">
          <a:xfrm>
            <a:off x="8485189" y="5748339"/>
            <a:ext cx="636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>
                <a:solidFill>
                  <a:srgbClr val="000099"/>
                </a:solidFill>
              </a:rPr>
              <a:t>disk</a:t>
            </a:r>
          </a:p>
        </p:txBody>
      </p:sp>
      <p:sp>
        <p:nvSpPr>
          <p:cNvPr id="33828" name="Text Box 63"/>
          <p:cNvSpPr txBox="1">
            <a:spLocks noChangeArrowheads="1"/>
          </p:cNvSpPr>
          <p:nvPr/>
        </p:nvSpPr>
        <p:spPr bwMode="auto">
          <a:xfrm>
            <a:off x="4495800" y="4795839"/>
            <a:ext cx="1371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>
                <a:solidFill>
                  <a:srgbClr val="000000"/>
                </a:solidFill>
              </a:rPr>
              <a:t>work area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>
                <a:solidFill>
                  <a:srgbClr val="000000"/>
                </a:solidFill>
              </a:rPr>
              <a:t>of T</a:t>
            </a:r>
            <a:r>
              <a:rPr kumimoji="0" lang="en-US" altLang="en-US" sz="2000" baseline="-25000">
                <a:solidFill>
                  <a:srgbClr val="000000"/>
                </a:solidFill>
              </a:rPr>
              <a:t>1</a:t>
            </a:r>
            <a:endParaRPr kumimoji="0" lang="en-US" altLang="en-US" sz="2000">
              <a:solidFill>
                <a:srgbClr val="000000"/>
              </a:solidFill>
            </a:endParaRPr>
          </a:p>
        </p:txBody>
      </p:sp>
      <p:sp>
        <p:nvSpPr>
          <p:cNvPr id="33829" name="Text Box 64"/>
          <p:cNvSpPr txBox="1">
            <a:spLocks noChangeArrowheads="1"/>
          </p:cNvSpPr>
          <p:nvPr/>
        </p:nvSpPr>
        <p:spPr bwMode="auto">
          <a:xfrm>
            <a:off x="5940425" y="4768850"/>
            <a:ext cx="13099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>
                <a:solidFill>
                  <a:srgbClr val="000000"/>
                </a:solidFill>
              </a:rPr>
              <a:t>work area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>
                <a:solidFill>
                  <a:srgbClr val="000000"/>
                </a:solidFill>
              </a:rPr>
              <a:t>of T</a:t>
            </a:r>
            <a:r>
              <a:rPr kumimoji="0" lang="en-US" altLang="en-US" sz="2000" baseline="-25000">
                <a:solidFill>
                  <a:srgbClr val="000000"/>
                </a:solidFill>
              </a:rPr>
              <a:t>2 </a:t>
            </a:r>
            <a:endParaRPr kumimoji="0" lang="en-US" altLang="en-US" sz="2000">
              <a:solidFill>
                <a:srgbClr val="000000"/>
              </a:solidFill>
            </a:endParaRPr>
          </a:p>
        </p:txBody>
      </p:sp>
      <p:sp>
        <p:nvSpPr>
          <p:cNvPr id="33830" name="Text Box 65"/>
          <p:cNvSpPr txBox="1">
            <a:spLocks noChangeArrowheads="1"/>
          </p:cNvSpPr>
          <p:nvPr/>
        </p:nvSpPr>
        <p:spPr bwMode="auto">
          <a:xfrm>
            <a:off x="5859464" y="5762626"/>
            <a:ext cx="1100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>
                <a:solidFill>
                  <a:srgbClr val="000099"/>
                </a:solidFill>
              </a:rPr>
              <a:t>memory</a:t>
            </a:r>
          </a:p>
        </p:txBody>
      </p:sp>
      <p:sp>
        <p:nvSpPr>
          <p:cNvPr id="33831" name="Text Box 66"/>
          <p:cNvSpPr txBox="1">
            <a:spLocks noChangeArrowheads="1"/>
          </p:cNvSpPr>
          <p:nvPr/>
        </p:nvSpPr>
        <p:spPr bwMode="auto">
          <a:xfrm>
            <a:off x="5913438" y="3589338"/>
            <a:ext cx="4074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>
                <a:solidFill>
                  <a:srgbClr val="000000"/>
                </a:solidFill>
              </a:rPr>
              <a:t>x</a:t>
            </a:r>
            <a:r>
              <a:rPr kumimoji="0" lang="en-US" altLang="en-US" sz="2000" baseline="-25000">
                <a:solidFill>
                  <a:srgbClr val="000000"/>
                </a:solidFill>
              </a:rPr>
              <a:t>2</a:t>
            </a:r>
            <a:endParaRPr kumimoji="0" lang="en-US" altLang="en-US" sz="2000">
              <a:solidFill>
                <a:srgbClr val="000000"/>
              </a:solidFill>
            </a:endParaRPr>
          </a:p>
        </p:txBody>
      </p:sp>
      <p:sp>
        <p:nvSpPr>
          <p:cNvPr id="33832" name="Line 67"/>
          <p:cNvSpPr>
            <a:spLocks noChangeShapeType="1"/>
          </p:cNvSpPr>
          <p:nvPr/>
        </p:nvSpPr>
        <p:spPr bwMode="auto">
          <a:xfrm>
            <a:off x="7967663" y="784225"/>
            <a:ext cx="0" cy="554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3833" name="Oval Callout 1"/>
          <p:cNvSpPr>
            <a:spLocks noChangeArrowheads="1"/>
          </p:cNvSpPr>
          <p:nvPr/>
        </p:nvSpPr>
        <p:spPr bwMode="auto">
          <a:xfrm>
            <a:off x="1874838" y="3333750"/>
            <a:ext cx="1314450" cy="681038"/>
          </a:xfrm>
          <a:prstGeom prst="wedgeEllipseCallout">
            <a:avLst>
              <a:gd name="adj1" fmla="val 176245"/>
              <a:gd name="adj2" fmla="val 5841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200">
                <a:solidFill>
                  <a:srgbClr val="FF0000"/>
                </a:solidFill>
              </a:rPr>
              <a:t>read(X</a:t>
            </a:r>
            <a:r>
              <a:rPr kumimoji="0" lang="en-US" altLang="en-US" sz="1600">
                <a:solidFill>
                  <a:srgbClr val="FF0000"/>
                </a:solidFill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>
                <a:solidFill>
                  <a:srgbClr val="FF0000"/>
                </a:solidFill>
              </a:rPr>
              <a:t>i.e. x</a:t>
            </a:r>
            <a:r>
              <a:rPr kumimoji="0" lang="en-US" altLang="en-US" sz="1600" baseline="-25000">
                <a:solidFill>
                  <a:srgbClr val="FF0000"/>
                </a:solidFill>
              </a:rPr>
              <a:t>1</a:t>
            </a:r>
            <a:r>
              <a:rPr kumimoji="0" lang="en-US" altLang="en-US" sz="1600">
                <a:solidFill>
                  <a:srgbClr val="FF0000"/>
                </a:solidFill>
              </a:rPr>
              <a:t>=X</a:t>
            </a:r>
          </a:p>
        </p:txBody>
      </p:sp>
      <p:sp>
        <p:nvSpPr>
          <p:cNvPr id="33834" name="Oval Callout 2"/>
          <p:cNvSpPr>
            <a:spLocks noChangeArrowheads="1"/>
          </p:cNvSpPr>
          <p:nvPr/>
        </p:nvSpPr>
        <p:spPr bwMode="auto">
          <a:xfrm>
            <a:off x="1787526" y="4237038"/>
            <a:ext cx="1401763" cy="660400"/>
          </a:xfrm>
          <a:prstGeom prst="wedgeEllipseCallout">
            <a:avLst>
              <a:gd name="adj1" fmla="val 164880"/>
              <a:gd name="adj2" fmla="val -1920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>
                <a:solidFill>
                  <a:srgbClr val="FF0000"/>
                </a:solidFill>
              </a:rPr>
              <a:t>Write(Y)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>
                <a:solidFill>
                  <a:srgbClr val="FF0000"/>
                </a:solidFill>
              </a:rPr>
              <a:t>i.e. y</a:t>
            </a:r>
            <a:r>
              <a:rPr kumimoji="0" lang="en-US" altLang="en-US" sz="1400" baseline="-25000">
                <a:solidFill>
                  <a:srgbClr val="FF0000"/>
                </a:solidFill>
              </a:rPr>
              <a:t>1 </a:t>
            </a:r>
            <a:r>
              <a:rPr kumimoji="0" lang="en-US" altLang="en-US" sz="1400">
                <a:solidFill>
                  <a:srgbClr val="FF0000"/>
                </a:solidFill>
              </a:rPr>
              <a:t>= Y</a:t>
            </a:r>
          </a:p>
        </p:txBody>
      </p:sp>
    </p:spTree>
    <p:extLst>
      <p:ext uri="{BB962C8B-B14F-4D97-AF65-F5344CB8AC3E}">
        <p14:creationId xmlns:p14="http://schemas.microsoft.com/office/powerpoint/2010/main" val="362787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Access (Cont.)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0318" y="824706"/>
            <a:ext cx="11011437" cy="5208588"/>
          </a:xfrm>
        </p:spPr>
        <p:txBody>
          <a:bodyPr/>
          <a:lstStyle/>
          <a:p>
            <a:pPr algn="just">
              <a:lnSpc>
                <a:spcPct val="122000"/>
              </a:lnSpc>
            </a:pP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Each transaction </a:t>
            </a:r>
            <a:r>
              <a:rPr lang="en-US" altLang="en-US" sz="2000" i="1" dirty="0" err="1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T</a:t>
            </a:r>
            <a:r>
              <a:rPr lang="en-US" altLang="en-US" sz="2800" i="1" baseline="-25000" dirty="0" err="1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i</a:t>
            </a:r>
            <a:r>
              <a:rPr lang="en-US" altLang="en-US" sz="2000" i="1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has its </a:t>
            </a:r>
            <a:r>
              <a:rPr lang="en-US" altLang="en-US" sz="20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private work-area 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in which </a:t>
            </a:r>
            <a:r>
              <a:rPr lang="en-US" altLang="en-US" sz="20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local copies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 of all data items accessed and updated by it are kept.</a:t>
            </a:r>
          </a:p>
          <a:p>
            <a:pPr lvl="1" algn="just">
              <a:lnSpc>
                <a:spcPct val="122000"/>
              </a:lnSpc>
            </a:pP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altLang="en-US" sz="2000" i="1" dirty="0" err="1">
                <a:latin typeface="+mj-lt"/>
                <a:cs typeface="Calibri" panose="020F0502020204030204" pitchFamily="34" charset="0"/>
              </a:rPr>
              <a:t>T</a:t>
            </a:r>
            <a:r>
              <a:rPr lang="en-US" altLang="en-US" sz="2800" i="1" baseline="-25000" dirty="0" err="1">
                <a:latin typeface="+mj-lt"/>
                <a:cs typeface="Calibri" panose="020F0502020204030204" pitchFamily="34" charset="0"/>
              </a:rPr>
              <a:t>i</a:t>
            </a:r>
            <a:r>
              <a:rPr lang="en-US" altLang="en-US" sz="2000" dirty="0" err="1">
                <a:latin typeface="+mj-lt"/>
                <a:cs typeface="Calibri" panose="020F0502020204030204" pitchFamily="34" charset="0"/>
              </a:rPr>
              <a:t>'s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local copy of 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a data </a:t>
            </a:r>
            <a:r>
              <a:rPr lang="en-US" altLang="en-US" sz="20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item </a:t>
            </a:r>
            <a:r>
              <a:rPr lang="en-US" altLang="en-US" sz="2000" i="1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X</a:t>
            </a:r>
            <a:r>
              <a:rPr lang="en-US" altLang="en-US" sz="20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is called </a:t>
            </a:r>
            <a:r>
              <a:rPr lang="en-US" altLang="en-US" sz="2000" i="1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x</a:t>
            </a:r>
            <a:r>
              <a:rPr lang="en-US" altLang="en-US" sz="2800" i="1" baseline="-250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i</a:t>
            </a:r>
            <a:r>
              <a:rPr lang="en-US" altLang="en-US" sz="2000" i="1" dirty="0">
                <a:latin typeface="+mj-lt"/>
                <a:cs typeface="Calibri" panose="020F0502020204030204" pitchFamily="34" charset="0"/>
              </a:rPr>
              <a:t>.</a:t>
            </a:r>
            <a:endParaRPr lang="en-US" altLang="en-US" sz="2000" dirty="0">
              <a:latin typeface="+mj-lt"/>
              <a:cs typeface="Calibri" panose="020F0502020204030204" pitchFamily="34" charset="0"/>
            </a:endParaRPr>
          </a:p>
          <a:p>
            <a:pPr algn="just">
              <a:lnSpc>
                <a:spcPct val="122000"/>
              </a:lnSpc>
            </a:pP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Transferring data items between system buffer blocks and its private work-area done by:</a:t>
            </a:r>
          </a:p>
          <a:p>
            <a:pPr lvl="1" algn="just">
              <a:lnSpc>
                <a:spcPct val="122000"/>
              </a:lnSpc>
            </a:pPr>
            <a:r>
              <a:rPr lang="en-US" altLang="en-US" sz="2000" b="1" dirty="0">
                <a:solidFill>
                  <a:srgbClr val="000099"/>
                </a:solidFill>
                <a:latin typeface="+mj-lt"/>
                <a:cs typeface="Calibri" panose="020F0502020204030204" pitchFamily="34" charset="0"/>
              </a:rPr>
              <a:t>read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(</a:t>
            </a:r>
            <a:r>
              <a:rPr lang="en-US" altLang="en-US" sz="2000" i="1" dirty="0">
                <a:latin typeface="+mj-lt"/>
                <a:cs typeface="Calibri" panose="020F0502020204030204" pitchFamily="34" charset="0"/>
              </a:rPr>
              <a:t>X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) assigns the value of data item </a:t>
            </a:r>
            <a:r>
              <a:rPr lang="en-US" altLang="en-US" sz="2000" i="1" dirty="0">
                <a:latin typeface="+mj-lt"/>
                <a:cs typeface="Calibri" panose="020F0502020204030204" pitchFamily="34" charset="0"/>
              </a:rPr>
              <a:t>X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 to the local variable </a:t>
            </a:r>
            <a:r>
              <a:rPr lang="en-US" altLang="en-US" sz="2000" i="1" dirty="0">
                <a:latin typeface="+mj-lt"/>
                <a:cs typeface="Calibri" panose="020F0502020204030204" pitchFamily="34" charset="0"/>
              </a:rPr>
              <a:t>x</a:t>
            </a:r>
            <a:r>
              <a:rPr lang="en-US" altLang="en-US" sz="2800" i="1" baseline="-25000" dirty="0">
                <a:latin typeface="+mj-lt"/>
                <a:cs typeface="Calibri" panose="020F0502020204030204" pitchFamily="34" charset="0"/>
              </a:rPr>
              <a:t>i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.</a:t>
            </a:r>
          </a:p>
          <a:p>
            <a:pPr lvl="1" algn="just">
              <a:lnSpc>
                <a:spcPct val="122000"/>
              </a:lnSpc>
            </a:pPr>
            <a:r>
              <a:rPr lang="en-US" altLang="en-US" sz="2000" b="1" dirty="0">
                <a:solidFill>
                  <a:srgbClr val="000099"/>
                </a:solidFill>
                <a:latin typeface="+mj-lt"/>
                <a:cs typeface="Calibri" panose="020F0502020204030204" pitchFamily="34" charset="0"/>
              </a:rPr>
              <a:t>write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(</a:t>
            </a:r>
            <a:r>
              <a:rPr lang="en-US" altLang="en-US" sz="2000" i="1" dirty="0">
                <a:latin typeface="+mj-lt"/>
                <a:cs typeface="Calibri" panose="020F0502020204030204" pitchFamily="34" charset="0"/>
              </a:rPr>
              <a:t>X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) assigns the value of local variable </a:t>
            </a:r>
            <a:r>
              <a:rPr lang="en-US" altLang="en-US" sz="2000" i="1" dirty="0">
                <a:latin typeface="+mj-lt"/>
                <a:cs typeface="Calibri" panose="020F0502020204030204" pitchFamily="34" charset="0"/>
              </a:rPr>
              <a:t>x</a:t>
            </a:r>
            <a:r>
              <a:rPr lang="en-US" altLang="en-US" sz="2800" i="1" baseline="-25000" dirty="0">
                <a:latin typeface="+mj-lt"/>
                <a:cs typeface="Calibri" panose="020F0502020204030204" pitchFamily="34" charset="0"/>
              </a:rPr>
              <a:t>i</a:t>
            </a:r>
            <a:r>
              <a:rPr lang="en-US" altLang="en-US" sz="2000" i="1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to data item {</a:t>
            </a:r>
            <a:r>
              <a:rPr lang="en-US" altLang="en-US" sz="2000" i="1" dirty="0">
                <a:latin typeface="+mj-lt"/>
                <a:cs typeface="Calibri" panose="020F0502020204030204" pitchFamily="34" charset="0"/>
              </a:rPr>
              <a:t>X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} in the buffer block.</a:t>
            </a:r>
          </a:p>
          <a:p>
            <a:pPr lvl="1" algn="just">
              <a:lnSpc>
                <a:spcPct val="122000"/>
              </a:lnSpc>
            </a:pPr>
            <a:r>
              <a:rPr lang="en-US" altLang="en-US" sz="2000" b="1" dirty="0">
                <a:latin typeface="+mj-lt"/>
                <a:cs typeface="Calibri" panose="020F0502020204030204" pitchFamily="34" charset="0"/>
              </a:rPr>
              <a:t>Note: output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(</a:t>
            </a:r>
            <a:r>
              <a:rPr lang="en-US" altLang="en-US" sz="2000" i="1" dirty="0">
                <a:latin typeface="+mj-lt"/>
                <a:cs typeface="Calibri" panose="020F0502020204030204" pitchFamily="34" charset="0"/>
              </a:rPr>
              <a:t>B</a:t>
            </a:r>
            <a:r>
              <a:rPr lang="en-US" altLang="en-US" sz="2000" i="1" baseline="-25000" dirty="0">
                <a:latin typeface="+mj-lt"/>
                <a:cs typeface="Calibri" panose="020F0502020204030204" pitchFamily="34" charset="0"/>
              </a:rPr>
              <a:t>X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) need not immediately follow </a:t>
            </a:r>
            <a:r>
              <a:rPr lang="en-US" altLang="en-US" sz="2000" b="1" dirty="0">
                <a:latin typeface="+mj-lt"/>
                <a:cs typeface="Calibri" panose="020F0502020204030204" pitchFamily="34" charset="0"/>
              </a:rPr>
              <a:t>write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(</a:t>
            </a:r>
            <a:r>
              <a:rPr lang="en-US" altLang="en-US" sz="2000" i="1" dirty="0">
                <a:latin typeface="+mj-lt"/>
                <a:cs typeface="Calibri" panose="020F0502020204030204" pitchFamily="34" charset="0"/>
              </a:rPr>
              <a:t>X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). System can perform the </a:t>
            </a:r>
            <a:r>
              <a:rPr lang="en-US" altLang="en-US" sz="2000" b="1" dirty="0">
                <a:latin typeface="+mj-lt"/>
                <a:cs typeface="Calibri" panose="020F0502020204030204" pitchFamily="34" charset="0"/>
              </a:rPr>
              <a:t>output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 operation when it deems fit.</a:t>
            </a:r>
          </a:p>
          <a:p>
            <a:pPr algn="just">
              <a:lnSpc>
                <a:spcPct val="122000"/>
              </a:lnSpc>
            </a:pP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Transactions </a:t>
            </a:r>
          </a:p>
          <a:p>
            <a:pPr lvl="1" algn="just">
              <a:lnSpc>
                <a:spcPct val="122000"/>
              </a:lnSpc>
            </a:pP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Must perform </a:t>
            </a:r>
            <a:r>
              <a:rPr lang="en-US" altLang="en-US" sz="2000" b="1" dirty="0">
                <a:latin typeface="+mj-lt"/>
                <a:cs typeface="Calibri" panose="020F0502020204030204" pitchFamily="34" charset="0"/>
              </a:rPr>
              <a:t>read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(</a:t>
            </a:r>
            <a:r>
              <a:rPr lang="en-US" altLang="en-US" sz="2000" i="1" dirty="0">
                <a:latin typeface="+mj-lt"/>
                <a:cs typeface="Calibri" panose="020F0502020204030204" pitchFamily="34" charset="0"/>
              </a:rPr>
              <a:t>X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) before accessing </a:t>
            </a:r>
            <a:r>
              <a:rPr lang="en-US" altLang="en-US" sz="2000" i="1" dirty="0">
                <a:latin typeface="+mj-lt"/>
                <a:cs typeface="Calibri" panose="020F0502020204030204" pitchFamily="34" charset="0"/>
              </a:rPr>
              <a:t>X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 for the first time (</a:t>
            </a:r>
            <a:r>
              <a:rPr lang="en-US" altLang="en-US" sz="20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subsequent reads can be from local copy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) </a:t>
            </a:r>
          </a:p>
          <a:p>
            <a:pPr lvl="1" algn="just">
              <a:lnSpc>
                <a:spcPct val="122000"/>
              </a:lnSpc>
            </a:pPr>
            <a:r>
              <a:rPr lang="en-US" altLang="en-US" sz="2000" b="1" dirty="0">
                <a:latin typeface="+mj-lt"/>
                <a:cs typeface="Calibri" panose="020F0502020204030204" pitchFamily="34" charset="0"/>
              </a:rPr>
              <a:t>write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(</a:t>
            </a:r>
            <a:r>
              <a:rPr lang="en-US" altLang="en-US" sz="2000" i="1" dirty="0">
                <a:latin typeface="+mj-lt"/>
                <a:cs typeface="Calibri" panose="020F0502020204030204" pitchFamily="34" charset="0"/>
              </a:rPr>
              <a:t>X</a:t>
            </a:r>
            <a:r>
              <a:rPr lang="en-US" altLang="en-US" sz="2000" dirty="0">
                <a:latin typeface="+mj-lt"/>
                <a:cs typeface="Calibri" panose="020F0502020204030204" pitchFamily="34" charset="0"/>
              </a:rPr>
              <a:t>) can be executed at </a:t>
            </a:r>
            <a:r>
              <a:rPr lang="en-US" altLang="en-US" sz="20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any time before the transaction commits</a:t>
            </a:r>
          </a:p>
        </p:txBody>
      </p:sp>
    </p:spTree>
    <p:extLst>
      <p:ext uri="{BB962C8B-B14F-4D97-AF65-F5344CB8AC3E}">
        <p14:creationId xmlns:p14="http://schemas.microsoft.com/office/powerpoint/2010/main" val="2216241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305050" y="-112713"/>
            <a:ext cx="8077200" cy="609601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Log-Based Recovery- </a:t>
            </a:r>
            <a:r>
              <a:rPr lang="en-US" sz="2400">
                <a:ea typeface="+mj-ea"/>
              </a:rPr>
              <a:t>log entries</a:t>
            </a:r>
            <a:endParaRPr lang="en-US">
              <a:ea typeface="+mj-ea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2888" y="856872"/>
            <a:ext cx="10923856" cy="5029200"/>
          </a:xfrm>
        </p:spPr>
        <p:txBody>
          <a:bodyPr/>
          <a:lstStyle/>
          <a:p>
            <a:pPr>
              <a:lnSpc>
                <a:spcPct val="122000"/>
              </a:lnSpc>
            </a:pPr>
            <a:r>
              <a:rPr lang="en-US" altLang="en-US" sz="2000" dirty="0">
                <a:cs typeface="Calibri" panose="020F0502020204030204" pitchFamily="34" charset="0"/>
              </a:rPr>
              <a:t>A  </a:t>
            </a:r>
            <a:r>
              <a:rPr lang="en-US" altLang="en-US" sz="2000" b="1" dirty="0">
                <a:solidFill>
                  <a:srgbClr val="000099"/>
                </a:solidFill>
                <a:cs typeface="Calibri" panose="020F0502020204030204" pitchFamily="34" charset="0"/>
              </a:rPr>
              <a:t>log</a:t>
            </a:r>
            <a:r>
              <a:rPr lang="en-US" altLang="en-US" sz="2000" dirty="0">
                <a:cs typeface="Calibri" panose="020F0502020204030204" pitchFamily="34" charset="0"/>
              </a:rPr>
              <a:t> is kept on stable storage. </a:t>
            </a:r>
          </a:p>
          <a:p>
            <a:pPr lvl="1">
              <a:lnSpc>
                <a:spcPct val="122000"/>
              </a:lnSpc>
            </a:pPr>
            <a:r>
              <a:rPr lang="en-US" altLang="en-US" sz="2000" dirty="0">
                <a:cs typeface="Calibri" panose="020F0502020204030204" pitchFamily="34" charset="0"/>
              </a:rPr>
              <a:t>The log is a sequence of </a:t>
            </a:r>
            <a:r>
              <a:rPr lang="en-US" altLang="en-US" sz="2000" b="1" dirty="0">
                <a:solidFill>
                  <a:srgbClr val="000099"/>
                </a:solidFill>
                <a:cs typeface="Calibri" panose="020F0502020204030204" pitchFamily="34" charset="0"/>
              </a:rPr>
              <a:t>log records</a:t>
            </a:r>
            <a:r>
              <a:rPr lang="en-US" altLang="en-US" sz="2000" dirty="0">
                <a:cs typeface="Calibri" panose="020F0502020204030204" pitchFamily="34" charset="0"/>
              </a:rPr>
              <a:t>, and maintains a record of update activities on the database.</a:t>
            </a:r>
          </a:p>
          <a:p>
            <a:pPr>
              <a:lnSpc>
                <a:spcPct val="122000"/>
              </a:lnSpc>
            </a:pPr>
            <a:r>
              <a:rPr lang="en-US" altLang="en-US" sz="2000" dirty="0">
                <a:cs typeface="Calibri" panose="020F0502020204030204" pitchFamily="34" charset="0"/>
              </a:rPr>
              <a:t>When transaction </a:t>
            </a:r>
            <a:r>
              <a:rPr lang="en-US" altLang="en-US" sz="2000" b="1" i="1" dirty="0" err="1">
                <a:cs typeface="Calibri" panose="020F0502020204030204" pitchFamily="34" charset="0"/>
              </a:rPr>
              <a:t>T</a:t>
            </a:r>
            <a:r>
              <a:rPr lang="en-US" altLang="en-US" sz="2000" b="1" i="1" baseline="-25000" dirty="0" err="1">
                <a:cs typeface="Calibri" panose="020F0502020204030204" pitchFamily="34" charset="0"/>
              </a:rPr>
              <a:t>i</a:t>
            </a:r>
            <a:r>
              <a:rPr lang="en-US" altLang="en-US" sz="2000" b="1" i="1" dirty="0">
                <a:cs typeface="Calibri" panose="020F0502020204030204" pitchFamily="34" charset="0"/>
              </a:rPr>
              <a:t> </a:t>
            </a:r>
            <a:r>
              <a:rPr lang="en-US" altLang="en-US" sz="2000" b="1" dirty="0">
                <a:cs typeface="Calibri" panose="020F0502020204030204" pitchFamily="34" charset="0"/>
              </a:rPr>
              <a:t>starts</a:t>
            </a:r>
            <a:r>
              <a:rPr lang="en-US" altLang="en-US" sz="2000" dirty="0">
                <a:cs typeface="Calibri" panose="020F0502020204030204" pitchFamily="34" charset="0"/>
              </a:rPr>
              <a:t>, it registers itself by writing a </a:t>
            </a:r>
            <a:br>
              <a:rPr lang="en-US" altLang="en-US" sz="2000" dirty="0">
                <a:cs typeface="Calibri" panose="020F0502020204030204" pitchFamily="34" charset="0"/>
              </a:rPr>
            </a:br>
            <a:r>
              <a:rPr lang="en-US" altLang="en-US" sz="2000" dirty="0">
                <a:solidFill>
                  <a:srgbClr val="FF0000"/>
                </a:solidFill>
                <a:cs typeface="Calibri" panose="020F0502020204030204" pitchFamily="34" charset="0"/>
              </a:rPr>
              <a:t>       </a:t>
            </a:r>
            <a:r>
              <a:rPr lang="en-US" altLang="en-US" sz="2000" i="1" dirty="0">
                <a:solidFill>
                  <a:srgbClr val="FF0000"/>
                </a:solidFill>
                <a:cs typeface="Calibri" panose="020F0502020204030204" pitchFamily="34" charset="0"/>
              </a:rPr>
              <a:t>&lt;</a:t>
            </a:r>
            <a:r>
              <a:rPr lang="en-US" altLang="en-US" sz="2000" i="1" dirty="0" err="1">
                <a:solidFill>
                  <a:srgbClr val="FF0000"/>
                </a:solidFill>
                <a:cs typeface="Calibri" panose="020F0502020204030204" pitchFamily="34" charset="0"/>
              </a:rPr>
              <a:t>T</a:t>
            </a:r>
            <a:r>
              <a:rPr lang="en-US" altLang="en-US" sz="2000" i="1" baseline="-25000" dirty="0" err="1">
                <a:solidFill>
                  <a:srgbClr val="FF0000"/>
                </a:solidFill>
                <a:cs typeface="Calibri" panose="020F0502020204030204" pitchFamily="34" charset="0"/>
              </a:rPr>
              <a:t>i</a:t>
            </a:r>
            <a:r>
              <a:rPr lang="en-US" altLang="en-US" sz="2000" i="1" baseline="-25000" dirty="0">
                <a:solidFill>
                  <a:srgbClr val="FF0000"/>
                </a:solidFill>
                <a:cs typeface="Calibri" panose="020F0502020204030204" pitchFamily="34" charset="0"/>
              </a:rPr>
              <a:t>  </a:t>
            </a:r>
            <a:r>
              <a:rPr lang="en-US" altLang="en-US" sz="2000" b="1" dirty="0">
                <a:solidFill>
                  <a:srgbClr val="FF0000"/>
                </a:solidFill>
                <a:cs typeface="Calibri" panose="020F0502020204030204" pitchFamily="34" charset="0"/>
              </a:rPr>
              <a:t>start</a:t>
            </a:r>
            <a:r>
              <a:rPr lang="en-US" altLang="en-US" sz="2000" dirty="0">
                <a:solidFill>
                  <a:srgbClr val="FF0000"/>
                </a:solidFill>
                <a:cs typeface="Calibri" panose="020F0502020204030204" pitchFamily="34" charset="0"/>
              </a:rPr>
              <a:t>&gt;  </a:t>
            </a:r>
            <a:r>
              <a:rPr lang="en-US" altLang="en-US" sz="2000" dirty="0">
                <a:cs typeface="Calibri" panose="020F0502020204030204" pitchFamily="34" charset="0"/>
              </a:rPr>
              <a:t>log record</a:t>
            </a:r>
          </a:p>
          <a:p>
            <a:pPr>
              <a:lnSpc>
                <a:spcPct val="122000"/>
              </a:lnSpc>
            </a:pPr>
            <a:r>
              <a:rPr lang="en-US" altLang="en-US" sz="2000" dirty="0">
                <a:cs typeface="Calibri" panose="020F0502020204030204" pitchFamily="34" charset="0"/>
              </a:rPr>
              <a:t>An update log record describes a single database write</a:t>
            </a:r>
            <a:endParaRPr lang="en-US" altLang="en-US" sz="2000" i="1" dirty="0">
              <a:cs typeface="Calibri" panose="020F0502020204030204" pitchFamily="34" charset="0"/>
            </a:endParaRPr>
          </a:p>
          <a:p>
            <a:pPr>
              <a:lnSpc>
                <a:spcPct val="122000"/>
              </a:lnSpc>
            </a:pPr>
            <a:r>
              <a:rPr lang="en-US" altLang="en-US" sz="2000" i="1" dirty="0">
                <a:cs typeface="Calibri" panose="020F0502020204030204" pitchFamily="34" charset="0"/>
              </a:rPr>
              <a:t>Before </a:t>
            </a:r>
            <a:r>
              <a:rPr lang="en-US" altLang="en-US" sz="2000" i="1" dirty="0" err="1">
                <a:cs typeface="Calibri" panose="020F0502020204030204" pitchFamily="34" charset="0"/>
              </a:rPr>
              <a:t>T</a:t>
            </a:r>
            <a:r>
              <a:rPr lang="en-US" altLang="en-US" sz="2000" i="1" baseline="-25000" dirty="0" err="1">
                <a:cs typeface="Calibri" panose="020F0502020204030204" pitchFamily="34" charset="0"/>
              </a:rPr>
              <a:t>i</a:t>
            </a:r>
            <a:r>
              <a:rPr lang="en-US" altLang="en-US" sz="2000" i="1" dirty="0">
                <a:cs typeface="Calibri" panose="020F0502020204030204" pitchFamily="34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executes </a:t>
            </a:r>
            <a:r>
              <a:rPr lang="en-US" altLang="en-US" sz="2000" b="1" dirty="0">
                <a:cs typeface="Calibri" panose="020F0502020204030204" pitchFamily="34" charset="0"/>
              </a:rPr>
              <a:t>write</a:t>
            </a:r>
            <a:r>
              <a:rPr lang="en-US" altLang="en-US" sz="2000" dirty="0">
                <a:cs typeface="Calibri" panose="020F0502020204030204" pitchFamily="34" charset="0"/>
              </a:rPr>
              <a:t>(</a:t>
            </a:r>
            <a:r>
              <a:rPr lang="en-US" altLang="en-US" sz="2000" i="1" dirty="0">
                <a:cs typeface="Calibri" panose="020F0502020204030204" pitchFamily="34" charset="0"/>
              </a:rPr>
              <a:t>X</a:t>
            </a:r>
            <a:r>
              <a:rPr lang="en-US" altLang="en-US" sz="2000" dirty="0">
                <a:cs typeface="Calibri" panose="020F0502020204030204" pitchFamily="34" charset="0"/>
              </a:rPr>
              <a:t>), a </a:t>
            </a:r>
            <a:r>
              <a:rPr lang="en-US" altLang="en-US" sz="2000" dirty="0">
                <a:solidFill>
                  <a:srgbClr val="FF0000"/>
                </a:solidFill>
                <a:cs typeface="Calibri" panose="020F0502020204030204" pitchFamily="34" charset="0"/>
              </a:rPr>
              <a:t>log record </a:t>
            </a:r>
            <a:br>
              <a:rPr lang="en-US" altLang="en-US" sz="2000" dirty="0">
                <a:cs typeface="Calibri" panose="020F0502020204030204" pitchFamily="34" charset="0"/>
              </a:rPr>
            </a:br>
            <a:r>
              <a:rPr lang="en-US" altLang="en-US" sz="2000" dirty="0">
                <a:solidFill>
                  <a:srgbClr val="FF0000"/>
                </a:solidFill>
                <a:cs typeface="Calibri" panose="020F0502020204030204" pitchFamily="34" charset="0"/>
              </a:rPr>
              <a:t>         </a:t>
            </a:r>
            <a:r>
              <a:rPr lang="en-US" altLang="en-US" sz="2000" i="1" dirty="0">
                <a:solidFill>
                  <a:srgbClr val="FF0000"/>
                </a:solidFill>
                <a:cs typeface="Calibri" panose="020F0502020204030204" pitchFamily="34" charset="0"/>
              </a:rPr>
              <a:t>&lt;</a:t>
            </a:r>
            <a:r>
              <a:rPr lang="en-US" altLang="en-US" sz="2000" i="1" dirty="0" err="1">
                <a:solidFill>
                  <a:srgbClr val="FF0000"/>
                </a:solidFill>
                <a:cs typeface="Calibri" panose="020F0502020204030204" pitchFamily="34" charset="0"/>
              </a:rPr>
              <a:t>T</a:t>
            </a:r>
            <a:r>
              <a:rPr lang="en-US" altLang="en-US" sz="2000" i="1" baseline="-25000" dirty="0" err="1">
                <a:solidFill>
                  <a:srgbClr val="FF0000"/>
                </a:solidFill>
                <a:cs typeface="Calibri" panose="020F0502020204030204" pitchFamily="34" charset="0"/>
              </a:rPr>
              <a:t>i</a:t>
            </a:r>
            <a:r>
              <a:rPr lang="en-US" altLang="en-US" sz="2000" i="1" dirty="0">
                <a:solidFill>
                  <a:srgbClr val="FF0000"/>
                </a:solidFill>
                <a:cs typeface="Calibri" panose="020F0502020204030204" pitchFamily="34" charset="0"/>
              </a:rPr>
              <a:t>, X,  V</a:t>
            </a:r>
            <a:r>
              <a:rPr lang="en-US" altLang="en-US" sz="2000" i="1" baseline="-25000" dirty="0">
                <a:solidFill>
                  <a:srgbClr val="FF0000"/>
                </a:solidFill>
                <a:cs typeface="Calibri" panose="020F0502020204030204" pitchFamily="34" charset="0"/>
              </a:rPr>
              <a:t>1</a:t>
            </a:r>
            <a:r>
              <a:rPr lang="en-US" altLang="en-US" sz="2000" i="1" dirty="0">
                <a:solidFill>
                  <a:srgbClr val="FF0000"/>
                </a:solidFill>
                <a:cs typeface="Calibri" panose="020F0502020204030204" pitchFamily="34" charset="0"/>
              </a:rPr>
              <a:t>,  </a:t>
            </a:r>
            <a:r>
              <a:rPr lang="en-US" altLang="en-US" sz="2000" i="1" dirty="0">
                <a:solidFill>
                  <a:srgbClr val="C00000"/>
                </a:solidFill>
                <a:cs typeface="Calibri" panose="020F0502020204030204" pitchFamily="34" charset="0"/>
              </a:rPr>
              <a:t>V</a:t>
            </a:r>
            <a:r>
              <a:rPr lang="en-US" altLang="en-US" sz="2000" i="1" baseline="-25000" dirty="0">
                <a:solidFill>
                  <a:srgbClr val="C00000"/>
                </a:solidFill>
                <a:cs typeface="Calibri" panose="020F0502020204030204" pitchFamily="34" charset="0"/>
              </a:rPr>
              <a:t>2</a:t>
            </a:r>
            <a:r>
              <a:rPr lang="en-US" altLang="en-US" sz="2000" i="1" dirty="0">
                <a:solidFill>
                  <a:srgbClr val="FF0000"/>
                </a:solidFill>
                <a:cs typeface="Calibri" panose="020F0502020204030204" pitchFamily="34" charset="0"/>
              </a:rPr>
              <a:t>&gt; </a:t>
            </a:r>
            <a:br>
              <a:rPr lang="en-US" altLang="en-US" sz="2000" i="1" dirty="0">
                <a:cs typeface="Calibri" panose="020F0502020204030204" pitchFamily="34" charset="0"/>
              </a:rPr>
            </a:br>
            <a:r>
              <a:rPr lang="en-US" altLang="en-US" sz="2000" dirty="0">
                <a:cs typeface="Calibri" panose="020F0502020204030204" pitchFamily="34" charset="0"/>
              </a:rPr>
              <a:t>is written, where</a:t>
            </a:r>
            <a:r>
              <a:rPr lang="en-US" altLang="en-US" sz="2000" i="1" dirty="0">
                <a:cs typeface="Calibri" panose="020F0502020204030204" pitchFamily="34" charset="0"/>
              </a:rPr>
              <a:t> V</a:t>
            </a:r>
            <a:r>
              <a:rPr lang="en-US" altLang="en-US" sz="2000" i="1" baseline="-25000" dirty="0">
                <a:cs typeface="Calibri" panose="020F0502020204030204" pitchFamily="34" charset="0"/>
              </a:rPr>
              <a:t>1</a:t>
            </a:r>
            <a:r>
              <a:rPr lang="en-US" altLang="en-US" sz="2000" dirty="0">
                <a:cs typeface="Calibri" panose="020F0502020204030204" pitchFamily="34" charset="0"/>
              </a:rPr>
              <a:t> is the value of </a:t>
            </a:r>
            <a:r>
              <a:rPr lang="en-US" altLang="en-US" sz="2000" i="1" dirty="0">
                <a:cs typeface="Calibri" panose="020F0502020204030204" pitchFamily="34" charset="0"/>
              </a:rPr>
              <a:t>X</a:t>
            </a:r>
            <a:r>
              <a:rPr lang="en-US" altLang="en-US" sz="2000" dirty="0">
                <a:cs typeface="Calibri" panose="020F0502020204030204" pitchFamily="34" charset="0"/>
              </a:rPr>
              <a:t>  before the write (the </a:t>
            </a:r>
            <a:r>
              <a:rPr lang="en-US" altLang="en-US" sz="2000" b="1" dirty="0">
                <a:solidFill>
                  <a:srgbClr val="000099"/>
                </a:solidFill>
                <a:cs typeface="Calibri" panose="020F0502020204030204" pitchFamily="34" charset="0"/>
              </a:rPr>
              <a:t>old value</a:t>
            </a:r>
            <a:r>
              <a:rPr lang="en-US" altLang="en-US" sz="2000" dirty="0">
                <a:cs typeface="Calibri" panose="020F0502020204030204" pitchFamily="34" charset="0"/>
              </a:rPr>
              <a:t>)</a:t>
            </a:r>
            <a:r>
              <a:rPr lang="en-US" altLang="en-US" sz="2000" b="1" dirty="0">
                <a:cs typeface="Calibri" panose="020F0502020204030204" pitchFamily="34" charset="0"/>
              </a:rPr>
              <a:t>,</a:t>
            </a:r>
            <a:r>
              <a:rPr lang="en-US" altLang="en-US" sz="2000" dirty="0">
                <a:cs typeface="Calibri" panose="020F0502020204030204" pitchFamily="34" charset="0"/>
              </a:rPr>
              <a:t> and </a:t>
            </a:r>
            <a:r>
              <a:rPr lang="en-US" altLang="en-US" sz="2000" i="1" dirty="0">
                <a:cs typeface="Calibri" panose="020F0502020204030204" pitchFamily="34" charset="0"/>
              </a:rPr>
              <a:t>V</a:t>
            </a:r>
            <a:r>
              <a:rPr lang="en-US" altLang="en-US" sz="2000" i="1" baseline="-25000" dirty="0">
                <a:cs typeface="Calibri" panose="020F0502020204030204" pitchFamily="34" charset="0"/>
              </a:rPr>
              <a:t>2</a:t>
            </a:r>
            <a:r>
              <a:rPr lang="en-US" altLang="en-US" sz="2000" i="1" dirty="0">
                <a:cs typeface="Calibri" panose="020F0502020204030204" pitchFamily="34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is the value to be written to </a:t>
            </a:r>
            <a:r>
              <a:rPr lang="en-US" altLang="en-US" sz="2000" i="1" dirty="0">
                <a:cs typeface="Calibri" panose="020F0502020204030204" pitchFamily="34" charset="0"/>
              </a:rPr>
              <a:t>X </a:t>
            </a:r>
            <a:r>
              <a:rPr lang="en-US" altLang="en-US" sz="2000" dirty="0">
                <a:cs typeface="Calibri" panose="020F0502020204030204" pitchFamily="34" charset="0"/>
              </a:rPr>
              <a:t>(the </a:t>
            </a:r>
            <a:r>
              <a:rPr lang="en-US" altLang="en-US" sz="2000" b="1" dirty="0">
                <a:solidFill>
                  <a:srgbClr val="000099"/>
                </a:solidFill>
                <a:cs typeface="Calibri" panose="020F0502020204030204" pitchFamily="34" charset="0"/>
              </a:rPr>
              <a:t>new value</a:t>
            </a:r>
            <a:r>
              <a:rPr lang="en-US" altLang="en-US" sz="2000" b="1" dirty="0">
                <a:cs typeface="Calibri" panose="020F0502020204030204" pitchFamily="34" charset="0"/>
              </a:rPr>
              <a:t>)</a:t>
            </a:r>
            <a:r>
              <a:rPr lang="en-US" altLang="en-US" sz="2000" dirty="0">
                <a:cs typeface="Calibri" panose="020F0502020204030204" pitchFamily="34" charset="0"/>
              </a:rPr>
              <a:t>. </a:t>
            </a:r>
          </a:p>
          <a:p>
            <a:pPr>
              <a:lnSpc>
                <a:spcPct val="122000"/>
              </a:lnSpc>
            </a:pPr>
            <a:r>
              <a:rPr lang="en-US" altLang="en-US" sz="2000" dirty="0">
                <a:cs typeface="Calibri" panose="020F0502020204030204" pitchFamily="34" charset="0"/>
              </a:rPr>
              <a:t>When </a:t>
            </a:r>
            <a:r>
              <a:rPr lang="en-US" altLang="en-US" sz="2000" i="1" dirty="0" err="1">
                <a:cs typeface="Calibri" panose="020F0502020204030204" pitchFamily="34" charset="0"/>
              </a:rPr>
              <a:t>T</a:t>
            </a:r>
            <a:r>
              <a:rPr lang="en-US" altLang="en-US" sz="2000" i="1" baseline="-25000" dirty="0" err="1">
                <a:cs typeface="Calibri" panose="020F0502020204030204" pitchFamily="34" charset="0"/>
              </a:rPr>
              <a:t>i</a:t>
            </a:r>
            <a:r>
              <a:rPr lang="en-US" altLang="en-US" sz="2000" dirty="0">
                <a:cs typeface="Calibri" panose="020F0502020204030204" pitchFamily="34" charset="0"/>
              </a:rPr>
              <a:t> finishes it last statement, the log record &lt;</a:t>
            </a:r>
            <a:r>
              <a:rPr lang="en-US" altLang="en-US" sz="2000" i="1" dirty="0" err="1">
                <a:cs typeface="Calibri" panose="020F0502020204030204" pitchFamily="34" charset="0"/>
              </a:rPr>
              <a:t>T</a:t>
            </a:r>
            <a:r>
              <a:rPr lang="en-US" altLang="en-US" sz="2000" i="1" baseline="-25000" dirty="0" err="1">
                <a:cs typeface="Calibri" panose="020F0502020204030204" pitchFamily="34" charset="0"/>
              </a:rPr>
              <a:t>i</a:t>
            </a:r>
            <a:r>
              <a:rPr lang="en-US" altLang="en-US" sz="2000" i="1" dirty="0">
                <a:cs typeface="Calibri" panose="020F0502020204030204" pitchFamily="34" charset="0"/>
              </a:rPr>
              <a:t> </a:t>
            </a:r>
            <a:r>
              <a:rPr lang="en-US" altLang="en-US" sz="2000" b="1" i="1" dirty="0">
                <a:cs typeface="Calibri" panose="020F0502020204030204" pitchFamily="34" charset="0"/>
              </a:rPr>
              <a:t> </a:t>
            </a:r>
            <a:r>
              <a:rPr lang="en-US" altLang="en-US" sz="2000" b="1" dirty="0">
                <a:cs typeface="Calibri" panose="020F0502020204030204" pitchFamily="34" charset="0"/>
              </a:rPr>
              <a:t>commi</a:t>
            </a:r>
            <a:r>
              <a:rPr lang="en-US" altLang="en-US" sz="2000" dirty="0">
                <a:cs typeface="Calibri" panose="020F0502020204030204" pitchFamily="34" charset="0"/>
              </a:rPr>
              <a:t>t&gt; is written. </a:t>
            </a:r>
          </a:p>
        </p:txBody>
      </p:sp>
    </p:spTree>
    <p:extLst>
      <p:ext uri="{BB962C8B-B14F-4D97-AF65-F5344CB8AC3E}">
        <p14:creationId xmlns:p14="http://schemas.microsoft.com/office/powerpoint/2010/main" val="220898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555ff34-ecb9-4dd7-8026-f8d44bab36a6" xsi:nil="true"/>
    <lcf76f155ced4ddcb4097134ff3c332f xmlns="cec7fef7-e975-4ca8-918d-7eb5d545cf95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F7A14CA634AE469B96691D94FD32F7" ma:contentTypeVersion="13" ma:contentTypeDescription="Create a new document." ma:contentTypeScope="" ma:versionID="004e0c0ab143f8cf91b32d349cc1d6fe">
  <xsd:schema xmlns:xsd="http://www.w3.org/2001/XMLSchema" xmlns:xs="http://www.w3.org/2001/XMLSchema" xmlns:p="http://schemas.microsoft.com/office/2006/metadata/properties" xmlns:ns2="cec7fef7-e975-4ca8-918d-7eb5d545cf95" xmlns:ns3="6555ff34-ecb9-4dd7-8026-f8d44bab36a6" targetNamespace="http://schemas.microsoft.com/office/2006/metadata/properties" ma:root="true" ma:fieldsID="031f11a8c35f8f92336b2f5273747930" ns2:_="" ns3:_="">
    <xsd:import namespace="cec7fef7-e975-4ca8-918d-7eb5d545cf95"/>
    <xsd:import namespace="6555ff34-ecb9-4dd7-8026-f8d44bab36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c7fef7-e975-4ca8-918d-7eb5d545cf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55ff34-ecb9-4dd7-8026-f8d44bab36a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956fa0ee-5118-448d-ac54-87e27872924d}" ma:internalName="TaxCatchAll" ma:showField="CatchAllData" ma:web="6555ff34-ecb9-4dd7-8026-f8d44bab36a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78C2BE-295C-45E1-B99A-C07BC161D85E}">
  <ds:schemaRefs>
    <ds:schemaRef ds:uri="cec7fef7-e975-4ca8-918d-7eb5d545cf95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6555ff34-ecb9-4dd7-8026-f8d44bab36a6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A3D34E5-1CF7-4F69-BF14-BFE993CE0D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5A21C9-87C0-4B63-BA7F-EF00E1A190B6}">
  <ds:schemaRefs>
    <ds:schemaRef ds:uri="6555ff34-ecb9-4dd7-8026-f8d44bab36a6"/>
    <ds:schemaRef ds:uri="cec7fef7-e975-4ca8-918d-7eb5d545cf9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5245</Words>
  <Application>Microsoft Office PowerPoint</Application>
  <PresentationFormat>Widescreen</PresentationFormat>
  <Paragraphs>456</Paragraphs>
  <Slides>26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Calibri Light</vt:lpstr>
      <vt:lpstr>Helvetica</vt:lpstr>
      <vt:lpstr>Monotype Sorts</vt:lpstr>
      <vt:lpstr>Times New Roman</vt:lpstr>
      <vt:lpstr>Webdings</vt:lpstr>
      <vt:lpstr>Office Theme</vt:lpstr>
      <vt:lpstr>2_db-5-grey</vt:lpstr>
      <vt:lpstr>Clip</vt:lpstr>
      <vt:lpstr>Ch 14:  Recovery System </vt:lpstr>
      <vt:lpstr>Recovery</vt:lpstr>
      <vt:lpstr>Failure Classification</vt:lpstr>
      <vt:lpstr>Recovery Algorithms</vt:lpstr>
      <vt:lpstr>Storage Structure</vt:lpstr>
      <vt:lpstr>Data Access</vt:lpstr>
      <vt:lpstr>Example of Data Access</vt:lpstr>
      <vt:lpstr>Data Access (Cont.)</vt:lpstr>
      <vt:lpstr>Log-Based Recovery- log entries</vt:lpstr>
      <vt:lpstr>Log-Based Recovery(Cont.)</vt:lpstr>
      <vt:lpstr>Log-Based Recovery(Cont.)</vt:lpstr>
      <vt:lpstr>Deferred database modification</vt:lpstr>
      <vt:lpstr>Deferred database modification</vt:lpstr>
      <vt:lpstr>Deferred database modification</vt:lpstr>
      <vt:lpstr>Deferred DB Modification Recovery Example</vt:lpstr>
      <vt:lpstr>Immediate Database Modification</vt:lpstr>
      <vt:lpstr>Transaction Commit</vt:lpstr>
      <vt:lpstr>Immediate Database Modification Example</vt:lpstr>
      <vt:lpstr>Concurrency Control and Recovery</vt:lpstr>
      <vt:lpstr>Undo and Redo Operations-Immediate Database Modification</vt:lpstr>
      <vt:lpstr>Undo and Redo on Recovering from Failure Immediate Database Modification</vt:lpstr>
      <vt:lpstr>Immediate DB Modification Recovery Example</vt:lpstr>
      <vt:lpstr>Checkpoints</vt:lpstr>
      <vt:lpstr>Checkpoints (Cont.)</vt:lpstr>
      <vt:lpstr>Example of Checkpoints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11: Recovery System</dc:title>
  <dc:creator>vinayak</dc:creator>
  <cp:lastModifiedBy>ARYAN AGARWAL - 210968122</cp:lastModifiedBy>
  <cp:revision>1</cp:revision>
  <dcterms:created xsi:type="dcterms:W3CDTF">2018-11-05T05:34:25Z</dcterms:created>
  <dcterms:modified xsi:type="dcterms:W3CDTF">2023-05-31T06:24:04Z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0x01010027F7A14CA634AE469B96691D94FD32F7</vt:lpwstr>
  </property>
  <property fmtid="{D5CDD505-2E9C-101B-9397-08002B2CF9AE}" pid="3" name="Order">
    <vt:r8>3300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MediaServiceImageTags">
    <vt:lpwstr/>
  </property>
</Properties>
</file>