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7"/>
  </p:notesMasterIdLst>
  <p:handoutMasterIdLst>
    <p:handoutMasterId r:id="rId68"/>
  </p:handoutMasterIdLst>
  <p:sldIdLst>
    <p:sldId id="257" r:id="rId5"/>
    <p:sldId id="265" r:id="rId6"/>
    <p:sldId id="258" r:id="rId7"/>
    <p:sldId id="337" r:id="rId8"/>
    <p:sldId id="338" r:id="rId9"/>
    <p:sldId id="291" r:id="rId10"/>
    <p:sldId id="292" r:id="rId11"/>
    <p:sldId id="294" r:id="rId12"/>
    <p:sldId id="263" r:id="rId13"/>
    <p:sldId id="339" r:id="rId14"/>
    <p:sldId id="293" r:id="rId15"/>
    <p:sldId id="340" r:id="rId16"/>
    <p:sldId id="341" r:id="rId17"/>
    <p:sldId id="342" r:id="rId18"/>
    <p:sldId id="322" r:id="rId19"/>
    <p:sldId id="343" r:id="rId20"/>
    <p:sldId id="344" r:id="rId21"/>
    <p:sldId id="345" r:id="rId22"/>
    <p:sldId id="346" r:id="rId23"/>
    <p:sldId id="347" r:id="rId24"/>
    <p:sldId id="394" r:id="rId25"/>
    <p:sldId id="395" r:id="rId26"/>
    <p:sldId id="393" r:id="rId27"/>
    <p:sldId id="349" r:id="rId28"/>
    <p:sldId id="350" r:id="rId29"/>
    <p:sldId id="289" r:id="rId30"/>
    <p:sldId id="295" r:id="rId31"/>
    <p:sldId id="303" r:id="rId32"/>
    <p:sldId id="288" r:id="rId33"/>
    <p:sldId id="304" r:id="rId34"/>
    <p:sldId id="287" r:id="rId35"/>
    <p:sldId id="400" r:id="rId36"/>
    <p:sldId id="401" r:id="rId37"/>
    <p:sldId id="402" r:id="rId38"/>
    <p:sldId id="286" r:id="rId39"/>
    <p:sldId id="323" r:id="rId40"/>
    <p:sldId id="285" r:id="rId41"/>
    <p:sldId id="306" r:id="rId42"/>
    <p:sldId id="305" r:id="rId43"/>
    <p:sldId id="331" r:id="rId44"/>
    <p:sldId id="403" r:id="rId45"/>
    <p:sldId id="409" r:id="rId46"/>
    <p:sldId id="410" r:id="rId47"/>
    <p:sldId id="268" r:id="rId48"/>
    <p:sldId id="269" r:id="rId49"/>
    <p:sldId id="296" r:id="rId50"/>
    <p:sldId id="406" r:id="rId51"/>
    <p:sldId id="407" r:id="rId52"/>
    <p:sldId id="325" r:id="rId53"/>
    <p:sldId id="326" r:id="rId54"/>
    <p:sldId id="327" r:id="rId55"/>
    <p:sldId id="396" r:id="rId56"/>
    <p:sldId id="404" r:id="rId57"/>
    <p:sldId id="411" r:id="rId58"/>
    <p:sldId id="405" r:id="rId59"/>
    <p:sldId id="408" r:id="rId60"/>
    <p:sldId id="399" r:id="rId61"/>
    <p:sldId id="397" r:id="rId62"/>
    <p:sldId id="398" r:id="rId63"/>
    <p:sldId id="392" r:id="rId64"/>
    <p:sldId id="412" r:id="rId65"/>
    <p:sldId id="414"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73FD962-F1D2-40F8-BF6A-37FC6D0B22EA}">
          <p14:sldIdLst>
            <p14:sldId id="257"/>
            <p14:sldId id="265"/>
            <p14:sldId id="258"/>
            <p14:sldId id="337"/>
            <p14:sldId id="338"/>
            <p14:sldId id="291"/>
            <p14:sldId id="292"/>
            <p14:sldId id="294"/>
            <p14:sldId id="263"/>
            <p14:sldId id="339"/>
            <p14:sldId id="293"/>
            <p14:sldId id="340"/>
            <p14:sldId id="341"/>
            <p14:sldId id="342"/>
            <p14:sldId id="322"/>
            <p14:sldId id="343"/>
            <p14:sldId id="344"/>
            <p14:sldId id="345"/>
            <p14:sldId id="346"/>
            <p14:sldId id="347"/>
            <p14:sldId id="394"/>
            <p14:sldId id="395"/>
            <p14:sldId id="393"/>
            <p14:sldId id="349"/>
            <p14:sldId id="350"/>
            <p14:sldId id="289"/>
            <p14:sldId id="295"/>
            <p14:sldId id="303"/>
            <p14:sldId id="288"/>
            <p14:sldId id="304"/>
            <p14:sldId id="287"/>
            <p14:sldId id="400"/>
            <p14:sldId id="401"/>
            <p14:sldId id="402"/>
            <p14:sldId id="286"/>
            <p14:sldId id="323"/>
            <p14:sldId id="285"/>
            <p14:sldId id="306"/>
            <p14:sldId id="305"/>
            <p14:sldId id="331"/>
            <p14:sldId id="403"/>
            <p14:sldId id="409"/>
            <p14:sldId id="410"/>
            <p14:sldId id="268"/>
            <p14:sldId id="269"/>
            <p14:sldId id="296"/>
            <p14:sldId id="406"/>
            <p14:sldId id="407"/>
            <p14:sldId id="325"/>
            <p14:sldId id="326"/>
            <p14:sldId id="327"/>
            <p14:sldId id="396"/>
            <p14:sldId id="404"/>
          </p14:sldIdLst>
        </p14:section>
        <p14:section name="Untitled Section" id="{E6E32A3D-823E-4F2A-8E92-AA90DBA9B13F}">
          <p14:sldIdLst>
            <p14:sldId id="411"/>
            <p14:sldId id="405"/>
            <p14:sldId id="408"/>
            <p14:sldId id="399"/>
            <p14:sldId id="397"/>
            <p14:sldId id="398"/>
            <p14:sldId id="392"/>
            <p14:sldId id="412"/>
            <p14:sldId id="414"/>
          </p14:sldIdLst>
        </p14:section>
        <p14:section name="Untitled Section" id="{DFFCF16D-16CF-4642-95DE-B3D6FDF69A6B}">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CE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4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6205A7-FF8F-0247-025A-134AEDEBCC44}" v="1" dt="2023-05-30T21:26:40.643"/>
    <p1510:client id="{E4E433E9-D8D2-4140-94DB-6375AF7827C9}" v="9" dt="2023-03-12T09:30:01.088"/>
    <p1510:client id="{F832537A-E5B0-4DEC-BDDA-271A35AB1CF9}" v="4" dt="2023-05-30T03:21:09.7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DALA VENKATA ALANKRITH - 210968064" userId="S::addala.alankrith@learner.manipal.edu::54e7e0b5-bc2b-4ced-a4d2-8b09c1e4bc75" providerId="AD" clId="Web-{F832537A-E5B0-4DEC-BDDA-271A35AB1CF9}"/>
    <pc:docChg chg="modSld">
      <pc:chgData name="ADDALA VENKATA ALANKRITH - 210968064" userId="S::addala.alankrith@learner.manipal.edu::54e7e0b5-bc2b-4ced-a4d2-8b09c1e4bc75" providerId="AD" clId="Web-{F832537A-E5B0-4DEC-BDDA-271A35AB1CF9}" dt="2023-05-30T03:27:50.257" v="4" actId="1076"/>
      <pc:docMkLst>
        <pc:docMk/>
      </pc:docMkLst>
      <pc:sldChg chg="modSp">
        <pc:chgData name="ADDALA VENKATA ALANKRITH - 210968064" userId="S::addala.alankrith@learner.manipal.edu::54e7e0b5-bc2b-4ced-a4d2-8b09c1e4bc75" providerId="AD" clId="Web-{F832537A-E5B0-4DEC-BDDA-271A35AB1CF9}" dt="2023-05-30T03:21:09.763" v="3" actId="1076"/>
        <pc:sldMkLst>
          <pc:docMk/>
          <pc:sldMk cId="3977476017" sldId="288"/>
        </pc:sldMkLst>
        <pc:picChg chg="mod">
          <ac:chgData name="ADDALA VENKATA ALANKRITH - 210968064" userId="S::addala.alankrith@learner.manipal.edu::54e7e0b5-bc2b-4ced-a4d2-8b09c1e4bc75" providerId="AD" clId="Web-{F832537A-E5B0-4DEC-BDDA-271A35AB1CF9}" dt="2023-05-30T03:21:09.763" v="3" actId="1076"/>
          <ac:picMkLst>
            <pc:docMk/>
            <pc:sldMk cId="3977476017" sldId="288"/>
            <ac:picMk id="18" creationId="{00000000-0000-0000-0000-000000000000}"/>
          </ac:picMkLst>
        </pc:picChg>
      </pc:sldChg>
      <pc:sldChg chg="modSp">
        <pc:chgData name="ADDALA VENKATA ALANKRITH - 210968064" userId="S::addala.alankrith@learner.manipal.edu::54e7e0b5-bc2b-4ced-a4d2-8b09c1e4bc75" providerId="AD" clId="Web-{F832537A-E5B0-4DEC-BDDA-271A35AB1CF9}" dt="2023-05-30T02:19:09.756" v="1" actId="1076"/>
        <pc:sldMkLst>
          <pc:docMk/>
          <pc:sldMk cId="3641441795" sldId="295"/>
        </pc:sldMkLst>
        <pc:spChg chg="mod">
          <ac:chgData name="ADDALA VENKATA ALANKRITH - 210968064" userId="S::addala.alankrith@learner.manipal.edu::54e7e0b5-bc2b-4ced-a4d2-8b09c1e4bc75" providerId="AD" clId="Web-{F832537A-E5B0-4DEC-BDDA-271A35AB1CF9}" dt="2023-05-30T02:19:09.756" v="1" actId="1076"/>
          <ac:spMkLst>
            <pc:docMk/>
            <pc:sldMk cId="3641441795" sldId="295"/>
            <ac:spMk id="6" creationId="{00000000-0000-0000-0000-000000000000}"/>
          </ac:spMkLst>
        </pc:spChg>
      </pc:sldChg>
      <pc:sldChg chg="modSp">
        <pc:chgData name="ADDALA VENKATA ALANKRITH - 210968064" userId="S::addala.alankrith@learner.manipal.edu::54e7e0b5-bc2b-4ced-a4d2-8b09c1e4bc75" providerId="AD" clId="Web-{F832537A-E5B0-4DEC-BDDA-271A35AB1CF9}" dt="2023-05-30T02:41:08.443" v="2" actId="1076"/>
        <pc:sldMkLst>
          <pc:docMk/>
          <pc:sldMk cId="1219744078" sldId="402"/>
        </pc:sldMkLst>
        <pc:picChg chg="mod">
          <ac:chgData name="ADDALA VENKATA ALANKRITH - 210968064" userId="S::addala.alankrith@learner.manipal.edu::54e7e0b5-bc2b-4ced-a4d2-8b09c1e4bc75" providerId="AD" clId="Web-{F832537A-E5B0-4DEC-BDDA-271A35AB1CF9}" dt="2023-05-30T02:41:08.443" v="2" actId="1076"/>
          <ac:picMkLst>
            <pc:docMk/>
            <pc:sldMk cId="1219744078" sldId="402"/>
            <ac:picMk id="8" creationId="{3024B945-4B95-4BA4-93F8-77005C017546}"/>
          </ac:picMkLst>
        </pc:picChg>
      </pc:sldChg>
      <pc:sldChg chg="modSp">
        <pc:chgData name="ADDALA VENKATA ALANKRITH - 210968064" userId="S::addala.alankrith@learner.manipal.edu::54e7e0b5-bc2b-4ced-a4d2-8b09c1e4bc75" providerId="AD" clId="Web-{F832537A-E5B0-4DEC-BDDA-271A35AB1CF9}" dt="2023-05-30T03:27:50.257" v="4" actId="1076"/>
        <pc:sldMkLst>
          <pc:docMk/>
          <pc:sldMk cId="3408525672" sldId="411"/>
        </pc:sldMkLst>
        <pc:graphicFrameChg chg="mod">
          <ac:chgData name="ADDALA VENKATA ALANKRITH - 210968064" userId="S::addala.alankrith@learner.manipal.edu::54e7e0b5-bc2b-4ced-a4d2-8b09c1e4bc75" providerId="AD" clId="Web-{F832537A-E5B0-4DEC-BDDA-271A35AB1CF9}" dt="2023-05-30T03:27:50.257" v="4" actId="1076"/>
          <ac:graphicFrameMkLst>
            <pc:docMk/>
            <pc:sldMk cId="3408525672" sldId="411"/>
            <ac:graphicFrameMk id="9" creationId="{CCCEAA98-12E2-4C70-AE75-69291C92C3F0}"/>
          </ac:graphicFrameMkLst>
        </pc:graphicFrameChg>
      </pc:sldChg>
    </pc:docChg>
  </pc:docChgLst>
  <pc:docChgLst>
    <pc:chgData name="DEVANK BHATIA - 210968048" userId="S::devank.bhatia@learner.manipal.edu::45d719f0-9c30-4690-84ae-bff98023e523" providerId="AD" clId="Web-{CD6205A7-FF8F-0247-025A-134AEDEBCC44}"/>
    <pc:docChg chg="modSld">
      <pc:chgData name="DEVANK BHATIA - 210968048" userId="S::devank.bhatia@learner.manipal.edu::45d719f0-9c30-4690-84ae-bff98023e523" providerId="AD" clId="Web-{CD6205A7-FF8F-0247-025A-134AEDEBCC44}" dt="2023-05-30T21:26:40.643" v="0" actId="1076"/>
      <pc:docMkLst>
        <pc:docMk/>
      </pc:docMkLst>
      <pc:sldChg chg="modSp">
        <pc:chgData name="DEVANK BHATIA - 210968048" userId="S::devank.bhatia@learner.manipal.edu::45d719f0-9c30-4690-84ae-bff98023e523" providerId="AD" clId="Web-{CD6205A7-FF8F-0247-025A-134AEDEBCC44}" dt="2023-05-30T21:26:40.643" v="0" actId="1076"/>
        <pc:sldMkLst>
          <pc:docMk/>
          <pc:sldMk cId="88951852" sldId="331"/>
        </pc:sldMkLst>
        <pc:picChg chg="mod">
          <ac:chgData name="DEVANK BHATIA - 210968048" userId="S::devank.bhatia@learner.manipal.edu::45d719f0-9c30-4690-84ae-bff98023e523" providerId="AD" clId="Web-{CD6205A7-FF8F-0247-025A-134AEDEBCC44}" dt="2023-05-30T21:26:40.643" v="0" actId="1076"/>
          <ac:picMkLst>
            <pc:docMk/>
            <pc:sldMk cId="88951852" sldId="331"/>
            <ac:picMk id="5122" creationId="{00000000-0000-0000-0000-000000000000}"/>
          </ac:picMkLst>
        </pc:picChg>
      </pc:sldChg>
    </pc:docChg>
  </pc:docChgLst>
  <pc:docChgLst>
    <pc:chgData name="ARNAV CHOUDHARY - 210968088" userId="S::arnav.choudhary@learner.manipal.edu::4cf97d64-6960-4810-b25c-66cfefe1b0b5" providerId="AD" clId="Web-{E4E433E9-D8D2-4140-94DB-6375AF7827C9}"/>
    <pc:docChg chg="modSld">
      <pc:chgData name="ARNAV CHOUDHARY - 210968088" userId="S::arnav.choudhary@learner.manipal.edu::4cf97d64-6960-4810-b25c-66cfefe1b0b5" providerId="AD" clId="Web-{E4E433E9-D8D2-4140-94DB-6375AF7827C9}" dt="2023-03-12T09:30:00.697" v="7" actId="20577"/>
      <pc:docMkLst>
        <pc:docMk/>
      </pc:docMkLst>
      <pc:sldChg chg="modSp">
        <pc:chgData name="ARNAV CHOUDHARY - 210968088" userId="S::arnav.choudhary@learner.manipal.edu::4cf97d64-6960-4810-b25c-66cfefe1b0b5" providerId="AD" clId="Web-{E4E433E9-D8D2-4140-94DB-6375AF7827C9}" dt="2023-03-12T09:30:00.697" v="7" actId="20577"/>
        <pc:sldMkLst>
          <pc:docMk/>
          <pc:sldMk cId="229603419" sldId="401"/>
        </pc:sldMkLst>
        <pc:spChg chg="mod">
          <ac:chgData name="ARNAV CHOUDHARY - 210968088" userId="S::arnav.choudhary@learner.manipal.edu::4cf97d64-6960-4810-b25c-66cfefe1b0b5" providerId="AD" clId="Web-{E4E433E9-D8D2-4140-94DB-6375AF7827C9}" dt="2023-03-12T09:30:00.697" v="7" actId="20577"/>
          <ac:spMkLst>
            <pc:docMk/>
            <pc:sldMk cId="229603419" sldId="401"/>
            <ac:spMk id="5" creationId="{875CF72F-635F-461D-881C-ED162084A271}"/>
          </ac:spMkLst>
        </pc:spChg>
      </pc:sldChg>
    </pc:docChg>
  </pc:docChgLst>
  <pc:docChgLst>
    <pc:chgData name="ADDALA VENKATA ALANKRITH - 210968064" userId="S::addala.alankrith@learner.manipal.edu::54e7e0b5-bc2b-4ced-a4d2-8b09c1e4bc75" providerId="AD" clId="Web-{37224842-A32C-4721-845B-A317DECE3847}"/>
    <pc:docChg chg="modSld">
      <pc:chgData name="ADDALA VENKATA ALANKRITH - 210968064" userId="S::addala.alankrith@learner.manipal.edu::54e7e0b5-bc2b-4ced-a4d2-8b09c1e4bc75" providerId="AD" clId="Web-{37224842-A32C-4721-845B-A317DECE3847}" dt="2023-03-12T20:53:16.024" v="0" actId="14100"/>
      <pc:docMkLst>
        <pc:docMk/>
      </pc:docMkLst>
      <pc:sldChg chg="modSp">
        <pc:chgData name="ADDALA VENKATA ALANKRITH - 210968064" userId="S::addala.alankrith@learner.manipal.edu::54e7e0b5-bc2b-4ced-a4d2-8b09c1e4bc75" providerId="AD" clId="Web-{37224842-A32C-4721-845B-A317DECE3847}" dt="2023-03-12T20:53:16.024" v="0" actId="14100"/>
        <pc:sldMkLst>
          <pc:docMk/>
          <pc:sldMk cId="3408525672" sldId="411"/>
        </pc:sldMkLst>
        <pc:graphicFrameChg chg="mod">
          <ac:chgData name="ADDALA VENKATA ALANKRITH - 210968064" userId="S::addala.alankrith@learner.manipal.edu::54e7e0b5-bc2b-4ced-a4d2-8b09c1e4bc75" providerId="AD" clId="Web-{37224842-A32C-4721-845B-A317DECE3847}" dt="2023-03-12T20:53:16.024" v="0" actId="14100"/>
          <ac:graphicFrameMkLst>
            <pc:docMk/>
            <pc:sldMk cId="3408525672" sldId="411"/>
            <ac:graphicFrameMk id="9" creationId="{CCCEAA98-12E2-4C70-AE75-69291C92C3F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E6A465-2132-4DCD-9CE1-CF1316FB89C9}" type="datetimeFigureOut">
              <a:rPr lang="en-US" smtClean="0"/>
              <a:t>5/30/2023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060A87-3364-4723-88ED-3C78822506D1}" type="slidenum">
              <a:rPr lang="en-US" smtClean="0"/>
              <a:t>‹#›</a:t>
            </a:fld>
            <a:endParaRPr lang="en-US"/>
          </a:p>
        </p:txBody>
      </p:sp>
    </p:spTree>
    <p:extLst>
      <p:ext uri="{BB962C8B-B14F-4D97-AF65-F5344CB8AC3E}">
        <p14:creationId xmlns:p14="http://schemas.microsoft.com/office/powerpoint/2010/main" val="5659721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1B7D5A-475A-4805-93DA-F12C4BB55777}" type="datetimeFigureOut">
              <a:rPr lang="en-US" smtClean="0"/>
              <a:t>5/30/2023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9D3268-2C9E-45FD-936D-211B5A0B5E4D}" type="slidenum">
              <a:rPr lang="en-US" smtClean="0"/>
              <a:t>‹#›</a:t>
            </a:fld>
            <a:endParaRPr lang="en-US"/>
          </a:p>
        </p:txBody>
      </p:sp>
    </p:spTree>
    <p:extLst>
      <p:ext uri="{BB962C8B-B14F-4D97-AF65-F5344CB8AC3E}">
        <p14:creationId xmlns:p14="http://schemas.microsoft.com/office/powerpoint/2010/main" val="2005102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LALR_parser"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eb.cs.dal.ca/~sjackson/lalr1.html"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Lesson 3- Discussing about </a:t>
            </a:r>
            <a:r>
              <a:rPr lang="en-US" sz="1200" kern="1200">
                <a:solidFill>
                  <a:schemeClr val="tx1"/>
                </a:solidFill>
                <a:effectLst/>
                <a:latin typeface="+mn-lt"/>
                <a:ea typeface="+mn-ea"/>
                <a:cs typeface="+mn-cs"/>
              </a:rPr>
              <a:t>Relational model structure, concepts of Keys.  </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E F Codd’s 12 Rules-</a:t>
            </a:r>
          </a:p>
          <a:p>
            <a:r>
              <a:rPr lang="en-US" sz="1200" b="1" i="0" kern="1200">
                <a:solidFill>
                  <a:schemeClr val="tx1"/>
                </a:solidFill>
                <a:effectLst/>
                <a:latin typeface="+mn-lt"/>
                <a:ea typeface="+mn-ea"/>
                <a:cs typeface="+mn-cs"/>
              </a:rPr>
              <a:t>Codd’s Twelve Rules</a:t>
            </a:r>
          </a:p>
          <a:p>
            <a:r>
              <a:rPr lang="en-US" sz="1200" b="0" i="0" kern="1200">
                <a:solidFill>
                  <a:schemeClr val="tx1"/>
                </a:solidFill>
                <a:effectLst/>
                <a:latin typeface="+mn-lt"/>
                <a:ea typeface="+mn-ea"/>
                <a:cs typeface="+mn-cs"/>
              </a:rPr>
              <a:t>Dr. Codd proposed the normalization rules we used to design databases, but did you know that he also came up with rules that vendors must meet to call their products relational database systems? In this article, Joe </a:t>
            </a:r>
            <a:r>
              <a:rPr lang="en-US" sz="1200" b="0" i="0" kern="1200" err="1">
                <a:solidFill>
                  <a:schemeClr val="tx1"/>
                </a:solidFill>
                <a:effectLst/>
                <a:latin typeface="+mn-lt"/>
                <a:ea typeface="+mn-ea"/>
                <a:cs typeface="+mn-cs"/>
              </a:rPr>
              <a:t>Celko</a:t>
            </a:r>
            <a:r>
              <a:rPr lang="en-US" sz="1200" b="0" i="0" kern="1200">
                <a:solidFill>
                  <a:schemeClr val="tx1"/>
                </a:solidFill>
                <a:effectLst/>
                <a:latin typeface="+mn-lt"/>
                <a:ea typeface="+mn-ea"/>
                <a:cs typeface="+mn-cs"/>
              </a:rPr>
              <a:t> explains the thirteen RDBMS rules.</a:t>
            </a:r>
          </a:p>
          <a:p>
            <a:r>
              <a:rPr lang="en-US" sz="1200" b="0" i="0" kern="1200">
                <a:solidFill>
                  <a:schemeClr val="tx1"/>
                </a:solidFill>
                <a:effectLst/>
                <a:latin typeface="+mn-lt"/>
                <a:ea typeface="+mn-ea"/>
                <a:cs typeface="+mn-cs"/>
              </a:rPr>
              <a:t>Let me take you back to those thrilling days of yesteryear when the relational model and relational databases were the fads that all hip kids were getting into. Yes, we have fads in IT. Sometimes it’s a new programming language that will solve all of our problems. Think about PL/1, Ada, and dozens of others that have come and gone. Sometimes it’s a new technique that will solve our problems. Structured Programming, Software Engineering, Agile, and others I have forgotten. We used to joke that the current “fad du jour” was like teenage sex. Everyone claimed they knew what it was; they were already doing it and had always done it, but they were a little weak on some of the details.</a:t>
            </a:r>
          </a:p>
          <a:p>
            <a:r>
              <a:rPr lang="en-US" sz="1200" b="0" i="0" kern="1200">
                <a:solidFill>
                  <a:schemeClr val="tx1"/>
                </a:solidFill>
                <a:effectLst/>
                <a:latin typeface="+mn-lt"/>
                <a:ea typeface="+mn-ea"/>
                <a:cs typeface="+mn-cs"/>
              </a:rPr>
              <a:t>Software vendors were particularly bad about this. Any database product they had was relational! Just ask the salesperson; you know salespeople never lie. Dr. Codd, the creator of relational databases, was bothered by this, so he set up a set of 13 rules that a product had to match to be considered relational. The paper is referred to as “Codd’s Twelve Rules” or sometimes as “Codd’s Twelve Commandments”, despite the fact there were actually 13 of them because the numbering started with zero. In particular, Rule 12 was created to prevent some of this marketing hype.</a:t>
            </a:r>
          </a:p>
          <a:p>
            <a:r>
              <a:rPr lang="en-US" sz="1200" b="0" i="0" kern="1200">
                <a:solidFill>
                  <a:schemeClr val="tx1"/>
                </a:solidFill>
                <a:effectLst/>
                <a:latin typeface="+mn-lt"/>
                <a:ea typeface="+mn-ea"/>
                <a:cs typeface="+mn-cs"/>
              </a:rPr>
              <a:t>I’ll begin by going through the rules.</a:t>
            </a:r>
          </a:p>
          <a:p>
            <a:r>
              <a:rPr lang="en-US" sz="1200" b="1" i="0" kern="1200">
                <a:solidFill>
                  <a:schemeClr val="tx1"/>
                </a:solidFill>
                <a:effectLst/>
                <a:latin typeface="+mn-lt"/>
                <a:ea typeface="+mn-ea"/>
                <a:cs typeface="+mn-cs"/>
              </a:rPr>
              <a:t>Rule 0: The Foundation Rule</a:t>
            </a:r>
          </a:p>
          <a:p>
            <a:r>
              <a:rPr lang="en-US" sz="1200" b="0" i="0" kern="1200">
                <a:solidFill>
                  <a:schemeClr val="tx1"/>
                </a:solidFill>
                <a:effectLst/>
                <a:latin typeface="+mn-lt"/>
                <a:ea typeface="+mn-ea"/>
                <a:cs typeface="+mn-cs"/>
              </a:rPr>
              <a:t>For any system that is advertised as, or claimed to be, a relational database management system, that system </a:t>
            </a:r>
            <a:r>
              <a:rPr lang="en-US" sz="1200" b="1" i="0" u="sng" kern="1200">
                <a:solidFill>
                  <a:schemeClr val="tx1"/>
                </a:solidFill>
                <a:effectLst/>
                <a:latin typeface="+mn-lt"/>
                <a:ea typeface="+mn-ea"/>
                <a:cs typeface="+mn-cs"/>
              </a:rPr>
              <a:t>must be able to manage databases entirely through its relational capabilities.</a:t>
            </a:r>
            <a:r>
              <a:rPr lang="en-US" sz="1200" b="0" i="0" kern="1200">
                <a:solidFill>
                  <a:schemeClr val="tx1"/>
                </a:solidFill>
                <a:effectLst/>
                <a:latin typeface="+mn-lt"/>
                <a:ea typeface="+mn-ea"/>
                <a:cs typeface="+mn-cs"/>
              </a:rPr>
              <a:t> This means you don’t get to use a host language to do anything inside the database. If you remember the original database systems, they had to be embedded in COBOL or some other host language. They were essentially collections of procedure calls for data access, rather than what we would think of is a database today.</a:t>
            </a:r>
          </a:p>
          <a:p>
            <a:r>
              <a:rPr lang="en-US" sz="1200" b="1" i="0" kern="1200">
                <a:solidFill>
                  <a:schemeClr val="tx1"/>
                </a:solidFill>
                <a:effectLst/>
                <a:latin typeface="+mn-lt"/>
                <a:ea typeface="+mn-ea"/>
                <a:cs typeface="+mn-cs"/>
              </a:rPr>
              <a:t>Rule 1: The Information Rule</a:t>
            </a:r>
          </a:p>
          <a:p>
            <a:r>
              <a:rPr lang="en-US" sz="1200" b="0" i="0" kern="1200">
                <a:solidFill>
                  <a:schemeClr val="tx1"/>
                </a:solidFill>
                <a:effectLst/>
                <a:latin typeface="+mn-lt"/>
                <a:ea typeface="+mn-ea"/>
                <a:cs typeface="+mn-cs"/>
              </a:rPr>
              <a:t>All information in a relational database is represented explicitly at the logical level and in exactly one way – by values in tables.</a:t>
            </a:r>
          </a:p>
          <a:p>
            <a:r>
              <a:rPr lang="en-US" sz="1200" b="0" i="0" kern="1200">
                <a:solidFill>
                  <a:schemeClr val="tx1"/>
                </a:solidFill>
                <a:effectLst/>
                <a:latin typeface="+mn-lt"/>
                <a:ea typeface="+mn-ea"/>
                <a:cs typeface="+mn-cs"/>
              </a:rPr>
              <a:t>Notice the phrase “logical level” and that there’s nothing about how physical storage is done. There’s nothing about pointer chains. There’s nothing about the physical position of data in arrays, files, or anything else. Remember that Dr. Codd started as a mathematician, so he thought abstractly. Today, this rule is worded as “scalar values in the columns of rows in tables”, but various vendor implementations allow non-scalar data in the table.</a:t>
            </a:r>
          </a:p>
          <a:p>
            <a:r>
              <a:rPr lang="en-US" sz="1200" b="0" i="0" kern="1200">
                <a:solidFill>
                  <a:schemeClr val="tx1"/>
                </a:solidFill>
                <a:effectLst/>
                <a:latin typeface="+mn-lt"/>
                <a:ea typeface="+mn-ea"/>
                <a:cs typeface="+mn-cs"/>
              </a:rPr>
              <a:t>There is also some confusion about “atomic” versus “scalar”; a value is atomic if it cannot be further decomposed without losing information. For example, an American shoe size of 8½ B is a complete measurement. Either the length (8½) or the width (B) by itself has lost information about the actual shoe size. The term scalar has to do with scales and measurements, and I have written separate articles on this topic.</a:t>
            </a:r>
          </a:p>
          <a:p>
            <a:r>
              <a:rPr lang="en-US" sz="1200" b="1" i="0" kern="1200">
                <a:solidFill>
                  <a:schemeClr val="tx1"/>
                </a:solidFill>
                <a:effectLst/>
                <a:latin typeface="+mn-lt"/>
                <a:ea typeface="+mn-ea"/>
                <a:cs typeface="+mn-cs"/>
              </a:rPr>
              <a:t>Rule 2: The Guaranteed Access Rule</a:t>
            </a:r>
          </a:p>
          <a:p>
            <a:r>
              <a:rPr lang="en-US" sz="1200" b="0" i="0" kern="1200">
                <a:solidFill>
                  <a:schemeClr val="tx1"/>
                </a:solidFill>
                <a:effectLst/>
                <a:latin typeface="+mn-lt"/>
                <a:ea typeface="+mn-ea"/>
                <a:cs typeface="+mn-cs"/>
              </a:rPr>
              <a:t>Each and every datum (atomic value) in a relational database is guaranteed to be logically accessible by resorting to a combination of table name, primary key value and column name.</a:t>
            </a:r>
          </a:p>
          <a:p>
            <a:r>
              <a:rPr lang="en-US" sz="1200" b="0" i="0" kern="1200">
                <a:solidFill>
                  <a:schemeClr val="tx1"/>
                </a:solidFill>
                <a:effectLst/>
                <a:latin typeface="+mn-lt"/>
                <a:ea typeface="+mn-ea"/>
                <a:cs typeface="+mn-cs"/>
              </a:rPr>
              <a:t>Please note Dr. Codd was still talking about a “primary key” at this time. This particular term also is part of SQL. We still agree that to have a table, you must have a key because that’s how data is located in RDBMS.</a:t>
            </a:r>
          </a:p>
          <a:p>
            <a:r>
              <a:rPr lang="en-US" sz="1200" b="0" i="0" kern="1200">
                <a:solidFill>
                  <a:schemeClr val="tx1"/>
                </a:solidFill>
                <a:effectLst/>
                <a:latin typeface="+mn-lt"/>
                <a:ea typeface="+mn-ea"/>
                <a:cs typeface="+mn-cs"/>
              </a:rPr>
              <a:t>But the concept of a </a:t>
            </a:r>
            <a:r>
              <a:rPr lang="en-US" sz="1200" b="0" i="1" kern="1200">
                <a:solidFill>
                  <a:schemeClr val="tx1"/>
                </a:solidFill>
                <a:effectLst/>
                <a:latin typeface="+mn-lt"/>
                <a:ea typeface="+mn-ea"/>
                <a:cs typeface="+mn-cs"/>
              </a:rPr>
              <a:t>primary </a:t>
            </a:r>
            <a:r>
              <a:rPr lang="en-US" sz="1200" b="0" i="0" kern="1200">
                <a:solidFill>
                  <a:schemeClr val="tx1"/>
                </a:solidFill>
                <a:effectLst/>
                <a:latin typeface="+mn-lt"/>
                <a:ea typeface="+mn-ea"/>
                <a:cs typeface="+mn-cs"/>
              </a:rPr>
              <a:t>key was a leftover from sequential files; it’s so ubiquitous that we didn’t even think about it. To use a sequential file, the data has to be sorted on a key. Obviously, you can have only one such sort key. A bit later, Dr. Codd realized that all keys are keys at the logical level. To paraphrase “Animal Farm”, we realized you couldn’t have some keys “more equal than others”, so there was no need to make one special.</a:t>
            </a:r>
          </a:p>
          <a:p>
            <a:r>
              <a:rPr lang="en-US" sz="1200" b="1" i="0" kern="1200">
                <a:solidFill>
                  <a:schemeClr val="tx1"/>
                </a:solidFill>
                <a:effectLst/>
                <a:latin typeface="+mn-lt"/>
                <a:ea typeface="+mn-ea"/>
                <a:cs typeface="+mn-cs"/>
              </a:rPr>
              <a:t>Rule 3: Systematic Treatment of NULL Values</a:t>
            </a:r>
          </a:p>
          <a:p>
            <a:r>
              <a:rPr lang="en-US" sz="1200" b="0" i="0" kern="1200">
                <a:solidFill>
                  <a:schemeClr val="tx1"/>
                </a:solidFill>
                <a:effectLst/>
                <a:latin typeface="+mn-lt"/>
                <a:ea typeface="+mn-ea"/>
                <a:cs typeface="+mn-cs"/>
              </a:rPr>
              <a:t>NULL values (distinct from the empty character string or a string of blank characters and distinct from zero or any other number) are supported in fully relational DBMS for representing missing information and inapplicable information in a systematic way, independent of data type.</a:t>
            </a:r>
          </a:p>
          <a:p>
            <a:r>
              <a:rPr lang="en-US" sz="1200" b="0" i="0" kern="1200">
                <a:solidFill>
                  <a:schemeClr val="tx1"/>
                </a:solidFill>
                <a:effectLst/>
                <a:latin typeface="+mn-lt"/>
                <a:ea typeface="+mn-ea"/>
                <a:cs typeface="+mn-cs"/>
              </a:rPr>
              <a:t>This is another concept that’s grown since Codd’s original paper. In the second version of the relational model, Dr. Codd defined “applicable” and “inapplicable” forms of NULL. An applicable NULL, a type A NULL, is used when the entity has the attribute, but we don’t know what its value is right now. An inapplicable NULL, a type I NULL, is used when the entity simply doesn’t have the attribute, so its value cannot ever be resolved.</a:t>
            </a:r>
          </a:p>
          <a:p>
            <a:r>
              <a:rPr lang="en-US" sz="1200" b="0" i="0" kern="1200">
                <a:solidFill>
                  <a:schemeClr val="tx1"/>
                </a:solidFill>
                <a:effectLst/>
                <a:latin typeface="+mn-lt"/>
                <a:ea typeface="+mn-ea"/>
                <a:cs typeface="+mn-cs"/>
              </a:rPr>
              <a:t>Because these two NULLs did not come along until after we had gotten pretty far into SQL, the language only has one NULL which serves both purposes. Unfortunately, it gets more complicated after that.</a:t>
            </a:r>
          </a:p>
          <a:p>
            <a:r>
              <a:rPr lang="en-US" sz="1200" b="0" i="0" kern="1200">
                <a:solidFill>
                  <a:schemeClr val="tx1"/>
                </a:solidFill>
                <a:effectLst/>
                <a:latin typeface="+mn-lt"/>
                <a:ea typeface="+mn-ea"/>
                <a:cs typeface="+mn-cs"/>
              </a:rPr>
              <a:t>The first complication is that Dr. Codd defined the NULL as having no data type. When you’re implementing a compiler in a strongly typed language like SQL, you really need a data type for all of the data elements. This is why we have to write CAST (NULL AS &lt; data type&gt;) to play safe, and why being NULL-able is a part of the declaration of a column in the DDL.</a:t>
            </a:r>
          </a:p>
          <a:p>
            <a:r>
              <a:rPr lang="en-US" sz="1200" b="0" i="0" kern="1200">
                <a:solidFill>
                  <a:schemeClr val="tx1"/>
                </a:solidFill>
                <a:effectLst/>
                <a:latin typeface="+mn-lt"/>
                <a:ea typeface="+mn-ea"/>
                <a:cs typeface="+mn-cs"/>
              </a:rPr>
              <a:t>The second complication is how a NULL sorts. Is it always higher than any value in the datatype of the column? Always lower? Originally, each vendor could have his own rules. Currently, the ANSI/ISO standards let the programmer explicitly determine how NULLs are sorted.</a:t>
            </a:r>
          </a:p>
          <a:p>
            <a:r>
              <a:rPr lang="en-US" sz="1200" b="0" i="0" kern="1200">
                <a:solidFill>
                  <a:schemeClr val="tx1"/>
                </a:solidFill>
                <a:effectLst/>
                <a:latin typeface="+mn-lt"/>
                <a:ea typeface="+mn-ea"/>
                <a:cs typeface="+mn-cs"/>
              </a:rPr>
              <a:t>The third complication is that even if you have declared everything in your schema to be NOT NULL, SQL will generate NULLs. There is no escape! The OUTER JOINs create NULLs in the unpreserved table, to pad out the rows in the result. In some cases, returning an empty set will be shown as a NULL. We also have NULLs created by an OLAP operation. OLAP is worth an article in its own right, but for now, consider the basic operations that are options in the GROUP BY clause; CUBE, ROLLUP, and GROUPING SET operations.</a:t>
            </a:r>
          </a:p>
          <a:p>
            <a:r>
              <a:rPr lang="en-US" sz="1200" b="0" i="0" kern="1200">
                <a:solidFill>
                  <a:schemeClr val="tx1"/>
                </a:solidFill>
                <a:effectLst/>
                <a:latin typeface="+mn-lt"/>
                <a:ea typeface="+mn-ea"/>
                <a:cs typeface="+mn-cs"/>
              </a:rPr>
              <a:t>Looking at just the ROLLUP as a representative example, this lets us write what we would have called a “control break” report in the old days. These are the basic reports that would list the details, and then at each level of the hierarchy, print out aggregate functions (usually summations) between the groups. For decades, this was the major use of computers and green bar continuous printer paper and data processing.</a:t>
            </a:r>
          </a:p>
          <a:p>
            <a:r>
              <a:rPr lang="en-US" sz="1200" b="0" i="0" kern="1200">
                <a:solidFill>
                  <a:schemeClr val="tx1"/>
                </a:solidFill>
                <a:effectLst/>
                <a:latin typeface="+mn-lt"/>
                <a:ea typeface="+mn-ea"/>
                <a:cs typeface="+mn-cs"/>
              </a:rPr>
              <a:t>But unlike a report, the result of a query has to return a table. And by definition, the rows in the table all have the same structure. This is one that’s easier to see an example. Assume I have a simple table of sales data:</a:t>
            </a:r>
          </a:p>
          <a:p>
            <a:pPr rtl="0" fontAlgn="t" latinLnBrk="0"/>
            <a:r>
              <a:rPr lang="en-US" sz="1200" b="0" i="0" kern="1200">
                <a:solidFill>
                  <a:schemeClr val="tx1"/>
                </a:solidFill>
                <a:effectLst/>
                <a:latin typeface="+mn-lt"/>
                <a:ea typeface="+mn-ea"/>
                <a:cs typeface="+mn-cs"/>
              </a:rPr>
              <a:t>CREATE TABLE Sales</a:t>
            </a:r>
          </a:p>
          <a:p>
            <a:pPr rtl="0" fontAlgn="t" latinLnBrk="0"/>
            <a:r>
              <a:rPr lang="en-US" sz="1200" b="0" i="0" kern="1200">
                <a:solidFill>
                  <a:schemeClr val="tx1"/>
                </a:solidFill>
                <a:effectLst/>
                <a:latin typeface="+mn-lt"/>
                <a:ea typeface="+mn-ea"/>
                <a:cs typeface="+mn-cs"/>
              </a:rPr>
              <a:t>(</a:t>
            </a:r>
            <a:r>
              <a:rPr lang="en-US" sz="1200" b="0" i="0" kern="1200" err="1">
                <a:solidFill>
                  <a:schemeClr val="tx1"/>
                </a:solidFill>
                <a:effectLst/>
                <a:latin typeface="+mn-lt"/>
                <a:ea typeface="+mn-ea"/>
                <a:cs typeface="+mn-cs"/>
              </a:rPr>
              <a:t>state_code</a:t>
            </a:r>
            <a:r>
              <a:rPr lang="en-US" sz="1200" b="0" i="0" kern="1200">
                <a:solidFill>
                  <a:schemeClr val="tx1"/>
                </a:solidFill>
                <a:effectLst/>
                <a:latin typeface="+mn-lt"/>
                <a:ea typeface="+mn-ea"/>
                <a:cs typeface="+mn-cs"/>
              </a:rPr>
              <a:t> CHAR(2) NOT NULL,</a:t>
            </a:r>
          </a:p>
          <a:p>
            <a:pPr rtl="0" fontAlgn="t" latinLnBrk="0"/>
            <a:r>
              <a:rPr lang="en-US" sz="1200" b="0" i="0" kern="1200" err="1">
                <a:solidFill>
                  <a:schemeClr val="tx1"/>
                </a:solidFill>
                <a:effectLst/>
                <a:latin typeface="+mn-lt"/>
                <a:ea typeface="+mn-ea"/>
                <a:cs typeface="+mn-cs"/>
              </a:rPr>
              <a:t>city_name</a:t>
            </a:r>
            <a:r>
              <a:rPr lang="en-US" sz="1200" b="0" i="0" kern="1200">
                <a:solidFill>
                  <a:schemeClr val="tx1"/>
                </a:solidFill>
                <a:effectLst/>
                <a:latin typeface="+mn-lt"/>
                <a:ea typeface="+mn-ea"/>
                <a:cs typeface="+mn-cs"/>
              </a:rPr>
              <a:t> VARCHAR(20) NOT NULL,</a:t>
            </a:r>
          </a:p>
          <a:p>
            <a:pPr rtl="0" fontAlgn="t" latinLnBrk="0"/>
            <a:r>
              <a:rPr lang="en-US" sz="1200" b="0" i="0" kern="1200" err="1">
                <a:solidFill>
                  <a:schemeClr val="tx1"/>
                </a:solidFill>
                <a:effectLst/>
                <a:latin typeface="+mn-lt"/>
                <a:ea typeface="+mn-ea"/>
                <a:cs typeface="+mn-cs"/>
              </a:rPr>
              <a:t>sales_amt</a:t>
            </a:r>
            <a:r>
              <a:rPr lang="en-US" sz="1200" b="0" i="0" kern="1200">
                <a:solidFill>
                  <a:schemeClr val="tx1"/>
                </a:solidFill>
                <a:effectLst/>
                <a:latin typeface="+mn-lt"/>
                <a:ea typeface="+mn-ea"/>
                <a:cs typeface="+mn-cs"/>
              </a:rPr>
              <a:t> DECIMAL(12, 2) NOT NULL,</a:t>
            </a:r>
          </a:p>
          <a:p>
            <a:pPr rtl="0" fontAlgn="t" latinLnBrk="0"/>
            <a:r>
              <a:rPr lang="en-US" sz="1200" b="0" i="0" kern="1200">
                <a:solidFill>
                  <a:schemeClr val="tx1"/>
                </a:solidFill>
                <a:effectLst/>
                <a:latin typeface="+mn-lt"/>
                <a:ea typeface="+mn-ea"/>
                <a:cs typeface="+mn-cs"/>
              </a:rPr>
              <a:t>PRIMARY KEY (</a:t>
            </a:r>
            <a:r>
              <a:rPr lang="en-US" sz="1200" b="0" i="0" kern="1200" err="1">
                <a:solidFill>
                  <a:schemeClr val="tx1"/>
                </a:solidFill>
                <a:effectLst/>
                <a:latin typeface="+mn-lt"/>
                <a:ea typeface="+mn-ea"/>
                <a:cs typeface="+mn-cs"/>
              </a:rPr>
              <a:t>state_code</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city_name</a:t>
            </a:r>
            <a:r>
              <a:rPr lang="en-US" sz="1200" b="0" i="0" kern="1200">
                <a:solidFill>
                  <a:schemeClr val="tx1"/>
                </a:solidFill>
                <a:effectLst/>
                <a:latin typeface="+mn-lt"/>
                <a:ea typeface="+mn-ea"/>
                <a:cs typeface="+mn-cs"/>
              </a:rPr>
              <a:t>));</a:t>
            </a:r>
          </a:p>
          <a:p>
            <a:r>
              <a:rPr lang="en-US" sz="1200" b="0" i="0" kern="1200">
                <a:solidFill>
                  <a:schemeClr val="tx1"/>
                </a:solidFill>
                <a:effectLst/>
                <a:latin typeface="+mn-lt"/>
                <a:ea typeface="+mn-ea"/>
                <a:cs typeface="+mn-cs"/>
              </a:rPr>
              <a:t>My OLAP query gives me the totals at the state level and the city level:</a:t>
            </a:r>
          </a:p>
          <a:p>
            <a:pPr rtl="0" fontAlgn="t" latinLnBrk="0"/>
            <a:r>
              <a:rPr lang="en-US" sz="1200" b="0" i="0" kern="1200">
                <a:solidFill>
                  <a:schemeClr val="tx1"/>
                </a:solidFill>
                <a:effectLst/>
                <a:latin typeface="+mn-lt"/>
                <a:ea typeface="+mn-ea"/>
                <a:cs typeface="+mn-cs"/>
              </a:rPr>
              <a:t>SELECT </a:t>
            </a:r>
            <a:r>
              <a:rPr lang="en-US" sz="1200" b="0" i="0" kern="1200" err="1">
                <a:solidFill>
                  <a:schemeClr val="tx1"/>
                </a:solidFill>
                <a:effectLst/>
                <a:latin typeface="+mn-lt"/>
                <a:ea typeface="+mn-ea"/>
                <a:cs typeface="+mn-cs"/>
              </a:rPr>
              <a:t>state_code</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city_name</a:t>
            </a:r>
            <a:r>
              <a:rPr lang="en-US" sz="1200" b="0" i="0" kern="1200">
                <a:solidFill>
                  <a:schemeClr val="tx1"/>
                </a:solidFill>
                <a:effectLst/>
                <a:latin typeface="+mn-lt"/>
                <a:ea typeface="+mn-ea"/>
                <a:cs typeface="+mn-cs"/>
              </a:rPr>
              <a:t>, SUM(</a:t>
            </a:r>
            <a:r>
              <a:rPr lang="en-US" sz="1200" b="0" i="0" kern="1200" err="1">
                <a:solidFill>
                  <a:schemeClr val="tx1"/>
                </a:solidFill>
                <a:effectLst/>
                <a:latin typeface="+mn-lt"/>
                <a:ea typeface="+mn-ea"/>
                <a:cs typeface="+mn-cs"/>
              </a:rPr>
              <a:t>sales_amt</a:t>
            </a:r>
            <a:r>
              <a:rPr lang="en-US" sz="1200" b="0" i="0" kern="1200">
                <a:solidFill>
                  <a:schemeClr val="tx1"/>
                </a:solidFill>
                <a:effectLst/>
                <a:latin typeface="+mn-lt"/>
                <a:ea typeface="+mn-ea"/>
                <a:cs typeface="+mn-cs"/>
              </a:rPr>
              <a:t>) AS </a:t>
            </a:r>
            <a:r>
              <a:rPr lang="en-US" sz="1200" b="0" i="0" kern="1200" err="1">
                <a:solidFill>
                  <a:schemeClr val="tx1"/>
                </a:solidFill>
                <a:effectLst/>
                <a:latin typeface="+mn-lt"/>
                <a:ea typeface="+mn-ea"/>
                <a:cs typeface="+mn-cs"/>
              </a:rPr>
              <a:t>sales_total</a:t>
            </a:r>
            <a:endParaRPr lang="en-US" sz="1200" b="0" i="0" kern="1200">
              <a:solidFill>
                <a:schemeClr val="tx1"/>
              </a:solidFill>
              <a:effectLst/>
              <a:latin typeface="+mn-lt"/>
              <a:ea typeface="+mn-ea"/>
              <a:cs typeface="+mn-cs"/>
            </a:endParaRPr>
          </a:p>
          <a:p>
            <a:pPr rtl="0" fontAlgn="t" latinLnBrk="0"/>
            <a:r>
              <a:rPr lang="en-US" sz="1200" b="0" i="0" kern="1200">
                <a:solidFill>
                  <a:schemeClr val="tx1"/>
                </a:solidFill>
                <a:effectLst/>
                <a:latin typeface="+mn-lt"/>
                <a:ea typeface="+mn-ea"/>
                <a:cs typeface="+mn-cs"/>
              </a:rPr>
              <a:t>FROM Sales</a:t>
            </a:r>
          </a:p>
          <a:p>
            <a:pPr rtl="0" fontAlgn="t" latinLnBrk="0"/>
            <a:r>
              <a:rPr lang="en-US" sz="1200" b="0" i="0" kern="1200">
                <a:solidFill>
                  <a:schemeClr val="tx1"/>
                </a:solidFill>
                <a:effectLst/>
                <a:latin typeface="+mn-lt"/>
                <a:ea typeface="+mn-ea"/>
                <a:cs typeface="+mn-cs"/>
              </a:rPr>
              <a:t>GROUP BY ROLLUP(</a:t>
            </a:r>
            <a:r>
              <a:rPr lang="en-US" sz="1200" b="0" i="0" kern="1200" err="1">
                <a:solidFill>
                  <a:schemeClr val="tx1"/>
                </a:solidFill>
                <a:effectLst/>
                <a:latin typeface="+mn-lt"/>
                <a:ea typeface="+mn-ea"/>
                <a:cs typeface="+mn-cs"/>
              </a:rPr>
              <a:t>state_code</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city_name</a:t>
            </a:r>
            <a:r>
              <a:rPr lang="en-US" sz="1200" b="0" i="0" kern="1200">
                <a:solidFill>
                  <a:schemeClr val="tx1"/>
                </a:solidFill>
                <a:effectLst/>
                <a:latin typeface="+mn-lt"/>
                <a:ea typeface="+mn-ea"/>
                <a:cs typeface="+mn-cs"/>
              </a:rPr>
              <a:t>);</a:t>
            </a:r>
          </a:p>
          <a:p>
            <a:r>
              <a:rPr lang="en-US" sz="1200" b="0" i="0" kern="1200">
                <a:solidFill>
                  <a:schemeClr val="tx1"/>
                </a:solidFill>
                <a:effectLst/>
                <a:latin typeface="+mn-lt"/>
                <a:ea typeface="+mn-ea"/>
                <a:cs typeface="+mn-cs"/>
              </a:rPr>
              <a:t>The resulting output from this query looks like this:</a:t>
            </a:r>
          </a:p>
          <a:p>
            <a:r>
              <a:rPr lang="en-US" sz="1200" b="0" i="0" kern="1200">
                <a:solidFill>
                  <a:schemeClr val="tx1"/>
                </a:solidFill>
                <a:effectLst/>
                <a:latin typeface="+mn-lt"/>
                <a:ea typeface="+mn-ea"/>
                <a:cs typeface="+mn-cs"/>
              </a:rPr>
              <a:t>AL Birmingham 200.00 ← detail rows</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AL NULL 4500.00 ← state-level total rows</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NULL </a:t>
            </a:r>
            <a:r>
              <a:rPr lang="en-US" sz="1200" b="0" i="0" kern="1200" err="1">
                <a:solidFill>
                  <a:schemeClr val="tx1"/>
                </a:solidFill>
                <a:effectLst/>
                <a:latin typeface="+mn-lt"/>
                <a:ea typeface="+mn-ea"/>
                <a:cs typeface="+mn-cs"/>
              </a:rPr>
              <a:t>NULL</a:t>
            </a:r>
            <a:r>
              <a:rPr lang="en-US" sz="1200" b="0" i="0" kern="1200">
                <a:solidFill>
                  <a:schemeClr val="tx1"/>
                </a:solidFill>
                <a:effectLst/>
                <a:latin typeface="+mn-lt"/>
                <a:ea typeface="+mn-ea"/>
                <a:cs typeface="+mn-cs"/>
              </a:rPr>
              <a:t> 115000.0 ← grand total row</a:t>
            </a:r>
          </a:p>
          <a:p>
            <a:r>
              <a:rPr lang="en-US" sz="1200" b="0" i="0" kern="1200">
                <a:solidFill>
                  <a:schemeClr val="tx1"/>
                </a:solidFill>
                <a:effectLst/>
                <a:latin typeface="+mn-lt"/>
                <a:ea typeface="+mn-ea"/>
                <a:cs typeface="+mn-cs"/>
              </a:rPr>
              <a:t>Much like the OUTER JOINs, the OLAP operations create NULLs which were not in the original data. As is usual with grouping in SQL, the NULLs are treated as a group in their own right. But there’s a serious problem here. What does the NULL at these various levels mean? It’s not quite the same as an A-type or I-type missing value. For example, we were looking at a row that gives the city level totals. There are no NULLs at this level, but when I go to the state level, my NULL represents shorthand for a subset of the names of cities. This is a very different meaning than the NULLs which were used as a scalar value.</a:t>
            </a:r>
          </a:p>
          <a:p>
            <a:r>
              <a:rPr lang="en-US" sz="1200" b="0" i="0" kern="1200">
                <a:solidFill>
                  <a:schemeClr val="tx1"/>
                </a:solidFill>
                <a:effectLst/>
                <a:latin typeface="+mn-lt"/>
                <a:ea typeface="+mn-ea"/>
                <a:cs typeface="+mn-cs"/>
              </a:rPr>
              <a:t>As expected, the NULLs form their own group. However, I would tell the difference between a created NULL and one that was in the original data? The solution which we got in the SQL: 2003 standard, is a function:</a:t>
            </a:r>
          </a:p>
          <a:p>
            <a:r>
              <a:rPr lang="en-US" sz="1200" b="0" i="0" kern="1200">
                <a:solidFill>
                  <a:schemeClr val="tx1"/>
                </a:solidFill>
                <a:effectLst/>
                <a:latin typeface="+mn-lt"/>
                <a:ea typeface="+mn-ea"/>
                <a:cs typeface="+mn-cs"/>
              </a:rPr>
              <a:t>GROUPING (&lt; column reference 1&gt;, .., &lt; column reference n&gt;)</a:t>
            </a:r>
          </a:p>
          <a:p>
            <a:r>
              <a:rPr lang="en-US" sz="1200" b="0" i="0" kern="1200">
                <a:solidFill>
                  <a:schemeClr val="tx1"/>
                </a:solidFill>
                <a:effectLst/>
                <a:latin typeface="+mn-lt"/>
                <a:ea typeface="+mn-ea"/>
                <a:cs typeface="+mn-cs"/>
              </a:rPr>
              <a:t>This function returns a vector where a one means the NULL was created by the query, and otherwise a zero.</a:t>
            </a:r>
          </a:p>
          <a:p>
            <a:pPr rtl="0" fontAlgn="t" latinLnBrk="0"/>
            <a:r>
              <a:rPr lang="en-US" sz="1200" b="0" i="0" kern="1200">
                <a:solidFill>
                  <a:schemeClr val="tx1"/>
                </a:solidFill>
                <a:effectLst/>
                <a:latin typeface="+mn-lt"/>
                <a:ea typeface="+mn-ea"/>
                <a:cs typeface="+mn-cs"/>
              </a:rPr>
              <a:t>SELECT CASE GROUPING (</a:t>
            </a:r>
            <a:r>
              <a:rPr lang="en-US" sz="1200" b="0" i="0" kern="1200" err="1">
                <a:solidFill>
                  <a:schemeClr val="tx1"/>
                </a:solidFill>
                <a:effectLst/>
                <a:latin typeface="+mn-lt"/>
                <a:ea typeface="+mn-ea"/>
                <a:cs typeface="+mn-cs"/>
              </a:rPr>
              <a:t>state_code</a:t>
            </a:r>
            <a:r>
              <a:rPr lang="en-US" sz="1200" b="0" i="0" kern="1200">
                <a:solidFill>
                  <a:schemeClr val="tx1"/>
                </a:solidFill>
                <a:effectLst/>
                <a:latin typeface="+mn-lt"/>
                <a:ea typeface="+mn-ea"/>
                <a:cs typeface="+mn-cs"/>
              </a:rPr>
              <a:t>) WHEN 1</a:t>
            </a:r>
          </a:p>
          <a:p>
            <a:pPr rtl="0" fontAlgn="t" latinLnBrk="0"/>
            <a:r>
              <a:rPr lang="en-US" sz="1200" b="0" i="0" kern="1200">
                <a:solidFill>
                  <a:schemeClr val="tx1"/>
                </a:solidFill>
                <a:effectLst/>
                <a:latin typeface="+mn-lt"/>
                <a:ea typeface="+mn-ea"/>
                <a:cs typeface="+mn-cs"/>
              </a:rPr>
              <a:t>THEN 'State Totals' ELSE </a:t>
            </a:r>
            <a:r>
              <a:rPr lang="en-US" sz="1200" b="0" i="0" kern="1200" err="1">
                <a:solidFill>
                  <a:schemeClr val="tx1"/>
                </a:solidFill>
                <a:effectLst/>
                <a:latin typeface="+mn-lt"/>
                <a:ea typeface="+mn-ea"/>
                <a:cs typeface="+mn-cs"/>
              </a:rPr>
              <a:t>state_code</a:t>
            </a:r>
            <a:r>
              <a:rPr lang="en-US" sz="1200" b="0" i="0" kern="1200">
                <a:solidFill>
                  <a:schemeClr val="tx1"/>
                </a:solidFill>
                <a:effectLst/>
                <a:latin typeface="+mn-lt"/>
                <a:ea typeface="+mn-ea"/>
                <a:cs typeface="+mn-cs"/>
              </a:rPr>
              <a:t> END </a:t>
            </a:r>
            <a:r>
              <a:rPr lang="en-US" sz="1200" b="0" i="0" kern="1200" err="1">
                <a:solidFill>
                  <a:schemeClr val="tx1"/>
                </a:solidFill>
                <a:effectLst/>
                <a:latin typeface="+mn-lt"/>
                <a:ea typeface="+mn-ea"/>
                <a:cs typeface="+mn-cs"/>
              </a:rPr>
              <a:t>state_level</a:t>
            </a:r>
            <a:r>
              <a:rPr lang="en-US" sz="1200" b="0" i="0" kern="1200">
                <a:solidFill>
                  <a:schemeClr val="tx1"/>
                </a:solidFill>
                <a:effectLst/>
                <a:latin typeface="+mn-lt"/>
                <a:ea typeface="+mn-ea"/>
                <a:cs typeface="+mn-cs"/>
              </a:rPr>
              <a:t>,</a:t>
            </a:r>
          </a:p>
          <a:p>
            <a:pPr rtl="0" fontAlgn="t" latinLnBrk="0"/>
            <a:r>
              <a:rPr lang="en-US" sz="1200" b="0" i="0" kern="1200">
                <a:solidFill>
                  <a:schemeClr val="tx1"/>
                </a:solidFill>
                <a:effectLst/>
                <a:latin typeface="+mn-lt"/>
                <a:ea typeface="+mn-ea"/>
                <a:cs typeface="+mn-cs"/>
              </a:rPr>
              <a:t>CASE GROUPING (</a:t>
            </a:r>
            <a:r>
              <a:rPr lang="en-US" sz="1200" b="0" i="0" kern="1200" err="1">
                <a:solidFill>
                  <a:schemeClr val="tx1"/>
                </a:solidFill>
                <a:effectLst/>
                <a:latin typeface="+mn-lt"/>
                <a:ea typeface="+mn-ea"/>
                <a:cs typeface="+mn-cs"/>
              </a:rPr>
              <a:t>city_name</a:t>
            </a:r>
            <a:r>
              <a:rPr lang="en-US" sz="1200" b="0" i="0" kern="1200">
                <a:solidFill>
                  <a:schemeClr val="tx1"/>
                </a:solidFill>
                <a:effectLst/>
                <a:latin typeface="+mn-lt"/>
                <a:ea typeface="+mn-ea"/>
                <a:cs typeface="+mn-cs"/>
              </a:rPr>
              <a:t>) WHEN 1</a:t>
            </a:r>
          </a:p>
          <a:p>
            <a:pPr rtl="0" fontAlgn="t" latinLnBrk="0"/>
            <a:r>
              <a:rPr lang="en-US" sz="1200" b="0" i="0" kern="1200">
                <a:solidFill>
                  <a:schemeClr val="tx1"/>
                </a:solidFill>
                <a:effectLst/>
                <a:latin typeface="+mn-lt"/>
                <a:ea typeface="+mn-ea"/>
                <a:cs typeface="+mn-cs"/>
              </a:rPr>
              <a:t>THEN 'City Totals' ELSE </a:t>
            </a:r>
            <a:r>
              <a:rPr lang="en-US" sz="1200" b="0" i="0" kern="1200" err="1">
                <a:solidFill>
                  <a:schemeClr val="tx1"/>
                </a:solidFill>
                <a:effectLst/>
                <a:latin typeface="+mn-lt"/>
                <a:ea typeface="+mn-ea"/>
                <a:cs typeface="+mn-cs"/>
              </a:rPr>
              <a:t>city_name</a:t>
            </a:r>
            <a:r>
              <a:rPr lang="en-US" sz="1200" b="0" i="0" kern="1200">
                <a:solidFill>
                  <a:schemeClr val="tx1"/>
                </a:solidFill>
                <a:effectLst/>
                <a:latin typeface="+mn-lt"/>
                <a:ea typeface="+mn-ea"/>
                <a:cs typeface="+mn-cs"/>
              </a:rPr>
              <a:t> END </a:t>
            </a:r>
            <a:r>
              <a:rPr lang="en-US" sz="1200" b="0" i="0" kern="1200" err="1">
                <a:solidFill>
                  <a:schemeClr val="tx1"/>
                </a:solidFill>
                <a:effectLst/>
                <a:latin typeface="+mn-lt"/>
                <a:ea typeface="+mn-ea"/>
                <a:cs typeface="+mn-cs"/>
              </a:rPr>
              <a:t>city_level</a:t>
            </a:r>
            <a:r>
              <a:rPr lang="en-US" sz="1200" b="0" i="0" kern="1200">
                <a:solidFill>
                  <a:schemeClr val="tx1"/>
                </a:solidFill>
                <a:effectLst/>
                <a:latin typeface="+mn-lt"/>
                <a:ea typeface="+mn-ea"/>
                <a:cs typeface="+mn-cs"/>
              </a:rPr>
              <a:t>,</a:t>
            </a:r>
          </a:p>
          <a:p>
            <a:pPr rtl="0" fontAlgn="t" latinLnBrk="0"/>
            <a:r>
              <a:rPr lang="en-US" sz="1200" b="0" i="0" kern="1200">
                <a:solidFill>
                  <a:schemeClr val="tx1"/>
                </a:solidFill>
                <a:effectLst/>
                <a:latin typeface="+mn-lt"/>
                <a:ea typeface="+mn-ea"/>
                <a:cs typeface="+mn-cs"/>
              </a:rPr>
              <a:t>SUM(</a:t>
            </a:r>
            <a:r>
              <a:rPr lang="en-US" sz="1200" b="0" i="0" kern="1200" err="1">
                <a:solidFill>
                  <a:schemeClr val="tx1"/>
                </a:solidFill>
                <a:effectLst/>
                <a:latin typeface="+mn-lt"/>
                <a:ea typeface="+mn-ea"/>
                <a:cs typeface="+mn-cs"/>
              </a:rPr>
              <a:t>sales_amt</a:t>
            </a:r>
            <a:r>
              <a:rPr lang="en-US" sz="1200" b="0" i="0" kern="1200">
                <a:solidFill>
                  <a:schemeClr val="tx1"/>
                </a:solidFill>
                <a:effectLst/>
                <a:latin typeface="+mn-lt"/>
                <a:ea typeface="+mn-ea"/>
                <a:cs typeface="+mn-cs"/>
              </a:rPr>
              <a:t>) AS </a:t>
            </a:r>
            <a:r>
              <a:rPr lang="en-US" sz="1200" b="0" i="0" kern="1200" err="1">
                <a:solidFill>
                  <a:schemeClr val="tx1"/>
                </a:solidFill>
                <a:effectLst/>
                <a:latin typeface="+mn-lt"/>
                <a:ea typeface="+mn-ea"/>
                <a:cs typeface="+mn-cs"/>
              </a:rPr>
              <a:t>sales_total</a:t>
            </a:r>
            <a:endParaRPr lang="en-US" sz="1200" b="0" i="0" kern="1200">
              <a:solidFill>
                <a:schemeClr val="tx1"/>
              </a:solidFill>
              <a:effectLst/>
              <a:latin typeface="+mn-lt"/>
              <a:ea typeface="+mn-ea"/>
              <a:cs typeface="+mn-cs"/>
            </a:endParaRPr>
          </a:p>
          <a:p>
            <a:pPr rtl="0" fontAlgn="t" latinLnBrk="0"/>
            <a:r>
              <a:rPr lang="en-US" sz="1200" b="0" i="0" kern="1200">
                <a:solidFill>
                  <a:schemeClr val="tx1"/>
                </a:solidFill>
                <a:effectLst/>
                <a:latin typeface="+mn-lt"/>
                <a:ea typeface="+mn-ea"/>
                <a:cs typeface="+mn-cs"/>
              </a:rPr>
              <a:t>FROM Sales</a:t>
            </a:r>
          </a:p>
          <a:p>
            <a:pPr rtl="0" fontAlgn="t" latinLnBrk="0"/>
            <a:r>
              <a:rPr lang="en-US" sz="1200" b="0" i="0" kern="1200">
                <a:solidFill>
                  <a:schemeClr val="tx1"/>
                </a:solidFill>
                <a:effectLst/>
                <a:latin typeface="+mn-lt"/>
                <a:ea typeface="+mn-ea"/>
                <a:cs typeface="+mn-cs"/>
              </a:rPr>
              <a:t>GROUP BY ROLLUP(</a:t>
            </a:r>
            <a:r>
              <a:rPr lang="en-US" sz="1200" b="0" i="0" kern="1200" err="1">
                <a:solidFill>
                  <a:schemeClr val="tx1"/>
                </a:solidFill>
                <a:effectLst/>
                <a:latin typeface="+mn-lt"/>
                <a:ea typeface="+mn-ea"/>
                <a:cs typeface="+mn-cs"/>
              </a:rPr>
              <a:t>state_code</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city_name</a:t>
            </a:r>
            <a:r>
              <a:rPr lang="en-US" sz="1200" b="0" i="0" kern="1200">
                <a:solidFill>
                  <a:schemeClr val="tx1"/>
                </a:solidFill>
                <a:effectLst/>
                <a:latin typeface="+mn-lt"/>
                <a:ea typeface="+mn-ea"/>
                <a:cs typeface="+mn-cs"/>
              </a:rPr>
              <a:t>);</a:t>
            </a:r>
          </a:p>
          <a:p>
            <a:r>
              <a:rPr lang="en-US" sz="1200" b="0" i="0" kern="1200">
                <a:solidFill>
                  <a:schemeClr val="tx1"/>
                </a:solidFill>
                <a:effectLst/>
                <a:latin typeface="+mn-lt"/>
                <a:ea typeface="+mn-ea"/>
                <a:cs typeface="+mn-cs"/>
              </a:rPr>
              <a:t>Another consideration with NULLs is when we use them with temporal data. The ISO-8601 standards are based on a half-open interval model of time. That means we always know the starting point in time of an interval, but there may or may not be an ending point yet. If the event is still ongoing, we can’t terminate it. This is why there is no such thing as </a:t>
            </a:r>
            <a:r>
              <a:rPr lang="en-US" sz="1200" b="0" i="1" kern="1200">
                <a:solidFill>
                  <a:schemeClr val="tx1"/>
                </a:solidFill>
                <a:effectLst/>
                <a:latin typeface="+mn-lt"/>
                <a:ea typeface="+mn-ea"/>
                <a:cs typeface="+mn-cs"/>
              </a:rPr>
              <a:t>24:00:00 </a:t>
            </a:r>
            <a:r>
              <a:rPr lang="en-US" sz="1200" b="0" i="1" kern="1200" err="1">
                <a:solidFill>
                  <a:schemeClr val="tx1"/>
                </a:solidFill>
                <a:effectLst/>
                <a:latin typeface="+mn-lt"/>
                <a:ea typeface="+mn-ea"/>
                <a:cs typeface="+mn-cs"/>
              </a:rPr>
              <a:t>Hrs</a:t>
            </a:r>
            <a:r>
              <a:rPr lang="en-US" sz="1200" b="0" i="1" kern="1200">
                <a:solidFill>
                  <a:schemeClr val="tx1"/>
                </a:solidFill>
                <a:effectLst/>
                <a:latin typeface="+mn-lt"/>
                <a:ea typeface="+mn-ea"/>
                <a:cs typeface="+mn-cs"/>
              </a:rPr>
              <a:t> today</a:t>
            </a:r>
            <a:r>
              <a:rPr lang="en-US" sz="1200" b="0" i="0" kern="1200">
                <a:solidFill>
                  <a:schemeClr val="tx1"/>
                </a:solidFill>
                <a:effectLst/>
                <a:latin typeface="+mn-lt"/>
                <a:ea typeface="+mn-ea"/>
                <a:cs typeface="+mn-cs"/>
              </a:rPr>
              <a:t> because it is actually </a:t>
            </a:r>
            <a:r>
              <a:rPr lang="en-US" sz="1200" b="0" i="1" kern="1200">
                <a:solidFill>
                  <a:schemeClr val="tx1"/>
                </a:solidFill>
                <a:effectLst/>
                <a:latin typeface="+mn-lt"/>
                <a:ea typeface="+mn-ea"/>
                <a:cs typeface="+mn-cs"/>
              </a:rPr>
              <a:t>00:00:00 </a:t>
            </a:r>
            <a:r>
              <a:rPr lang="en-US" sz="1200" b="0" i="1" kern="1200" err="1">
                <a:solidFill>
                  <a:schemeClr val="tx1"/>
                </a:solidFill>
                <a:effectLst/>
                <a:latin typeface="+mn-lt"/>
                <a:ea typeface="+mn-ea"/>
                <a:cs typeface="+mn-cs"/>
              </a:rPr>
              <a:t>Hrs</a:t>
            </a:r>
            <a:r>
              <a:rPr lang="en-US" sz="1200" b="0" i="1" kern="1200">
                <a:solidFill>
                  <a:schemeClr val="tx1"/>
                </a:solidFill>
                <a:effectLst/>
                <a:latin typeface="+mn-lt"/>
                <a:ea typeface="+mn-ea"/>
                <a:cs typeface="+mn-cs"/>
              </a:rPr>
              <a:t> of the next day</a:t>
            </a:r>
            <a:r>
              <a:rPr lang="en-US" sz="1200" b="0" i="0" kern="1200">
                <a:solidFill>
                  <a:schemeClr val="tx1"/>
                </a:solidFill>
                <a:effectLst/>
                <a:latin typeface="+mn-lt"/>
                <a:ea typeface="+mn-ea"/>
                <a:cs typeface="+mn-cs"/>
              </a:rPr>
              <a:t>.</a:t>
            </a:r>
          </a:p>
          <a:p>
            <a:r>
              <a:rPr lang="en-US" sz="1200" b="0" i="0" kern="1200">
                <a:solidFill>
                  <a:schemeClr val="tx1"/>
                </a:solidFill>
                <a:effectLst/>
                <a:latin typeface="+mn-lt"/>
                <a:ea typeface="+mn-ea"/>
                <a:cs typeface="+mn-cs"/>
              </a:rPr>
              <a:t>The classical way of modeling ongoing events is to use NULL for the ending timestamp. This lets us write things like COALESCE(</a:t>
            </a:r>
            <a:r>
              <a:rPr lang="en-US" sz="1200" b="0" i="0" kern="1200" err="1">
                <a:solidFill>
                  <a:schemeClr val="tx1"/>
                </a:solidFill>
                <a:effectLst/>
                <a:latin typeface="+mn-lt"/>
                <a:ea typeface="+mn-ea"/>
                <a:cs typeface="+mn-cs"/>
              </a:rPr>
              <a:t>event_ending_timestamp</a:t>
            </a:r>
            <a:r>
              <a:rPr lang="en-US" sz="1200" b="0" i="0" kern="1200">
                <a:solidFill>
                  <a:schemeClr val="tx1"/>
                </a:solidFill>
                <a:effectLst/>
                <a:latin typeface="+mn-lt"/>
                <a:ea typeface="+mn-ea"/>
                <a:cs typeface="+mn-cs"/>
              </a:rPr>
              <a:t>, CURRENT_TIMESTAMP) in our queries. But it also means that a NULL can be interpreted as a symbol for “eternity”, which we don’t have in SQL.</a:t>
            </a:r>
          </a:p>
          <a:p>
            <a:r>
              <a:rPr lang="en-US" sz="1200" b="1" i="0" kern="1200">
                <a:solidFill>
                  <a:schemeClr val="tx1"/>
                </a:solidFill>
                <a:effectLst/>
                <a:latin typeface="+mn-lt"/>
                <a:ea typeface="+mn-ea"/>
                <a:cs typeface="+mn-cs"/>
              </a:rPr>
              <a:t>Rule 4: Dynamic Online Catalog Based on the Relational Model:</a:t>
            </a:r>
          </a:p>
          <a:p>
            <a:r>
              <a:rPr lang="en-US" sz="1200" b="0" i="0" kern="1200">
                <a:solidFill>
                  <a:schemeClr val="tx1"/>
                </a:solidFill>
                <a:effectLst/>
                <a:latin typeface="+mn-lt"/>
                <a:ea typeface="+mn-ea"/>
                <a:cs typeface="+mn-cs"/>
              </a:rPr>
              <a:t>The database description is represented at the logical level in the same way as ordinary data, so that authorized users can apply the same relational language to its interrogation as they apply to the regular data.</a:t>
            </a:r>
          </a:p>
          <a:p>
            <a:r>
              <a:rPr lang="en-US" sz="1200" b="0" i="0" kern="1200">
                <a:solidFill>
                  <a:schemeClr val="tx1"/>
                </a:solidFill>
                <a:effectLst/>
                <a:latin typeface="+mn-lt"/>
                <a:ea typeface="+mn-ea"/>
                <a:cs typeface="+mn-cs"/>
              </a:rPr>
              <a:t>SQL products are generally pretty good about this, but you have to be careful that you don’t mix data and metadata. There are schema information tables defined in the standards. In the real world, each vendor has its own schema information tables, which also include things that are particular to its implementation.</a:t>
            </a:r>
          </a:p>
          <a:p>
            <a:r>
              <a:rPr lang="en-US" sz="1200" b="1" i="0" kern="1200">
                <a:solidFill>
                  <a:schemeClr val="tx1"/>
                </a:solidFill>
                <a:effectLst/>
                <a:latin typeface="+mn-lt"/>
                <a:ea typeface="+mn-ea"/>
                <a:cs typeface="+mn-cs"/>
              </a:rPr>
              <a:t>Rule 5: The Comprehensive Data Sublanguage Rule</a:t>
            </a:r>
          </a:p>
          <a:p>
            <a:r>
              <a:rPr lang="en-US" sz="1200" b="0" i="0" kern="1200">
                <a:solidFill>
                  <a:schemeClr val="tx1"/>
                </a:solidFill>
                <a:effectLst/>
                <a:latin typeface="+mn-lt"/>
                <a:ea typeface="+mn-ea"/>
                <a:cs typeface="+mn-cs"/>
              </a:rPr>
              <a:t>A relational system may support several languages and various modes of terminal use (for example, the fill-in-the-blanks mode). However, there must be at least one language whose statements are expressible, per some well-defined syntax, as character strings and that is comprehensive in supporting all of the following items:</a:t>
            </a:r>
          </a:p>
          <a:p>
            <a:r>
              <a:rPr lang="en-US" sz="1200" b="0" i="0" kern="1200">
                <a:solidFill>
                  <a:schemeClr val="tx1"/>
                </a:solidFill>
                <a:effectLst/>
                <a:latin typeface="+mn-lt"/>
                <a:ea typeface="+mn-ea"/>
                <a:cs typeface="+mn-cs"/>
              </a:rPr>
              <a:t>1. Data definition.</a:t>
            </a:r>
          </a:p>
          <a:p>
            <a:r>
              <a:rPr lang="en-US" sz="1200" b="0" i="0" kern="1200">
                <a:solidFill>
                  <a:schemeClr val="tx1"/>
                </a:solidFill>
                <a:effectLst/>
                <a:latin typeface="+mn-lt"/>
                <a:ea typeface="+mn-ea"/>
                <a:cs typeface="+mn-cs"/>
              </a:rPr>
              <a:t>2. View definition.</a:t>
            </a:r>
          </a:p>
          <a:p>
            <a:r>
              <a:rPr lang="en-US" sz="1200" b="0" i="0" kern="1200">
                <a:solidFill>
                  <a:schemeClr val="tx1"/>
                </a:solidFill>
                <a:effectLst/>
                <a:latin typeface="+mn-lt"/>
                <a:ea typeface="+mn-ea"/>
                <a:cs typeface="+mn-cs"/>
              </a:rPr>
              <a:t>3. Data manipulation (interactive and by program).</a:t>
            </a:r>
          </a:p>
          <a:p>
            <a:r>
              <a:rPr lang="en-US" sz="1200" b="0" i="0" kern="1200">
                <a:solidFill>
                  <a:schemeClr val="tx1"/>
                </a:solidFill>
                <a:effectLst/>
                <a:latin typeface="+mn-lt"/>
                <a:ea typeface="+mn-ea"/>
                <a:cs typeface="+mn-cs"/>
              </a:rPr>
              <a:t>4. Integrity constraints.</a:t>
            </a:r>
          </a:p>
          <a:p>
            <a:r>
              <a:rPr lang="en-US" sz="1200" b="0" i="0" kern="1200">
                <a:solidFill>
                  <a:schemeClr val="tx1"/>
                </a:solidFill>
                <a:effectLst/>
                <a:latin typeface="+mn-lt"/>
                <a:ea typeface="+mn-ea"/>
                <a:cs typeface="+mn-cs"/>
              </a:rPr>
              <a:t>5. Authorization.</a:t>
            </a:r>
          </a:p>
          <a:p>
            <a:r>
              <a:rPr lang="en-US" sz="1200" b="0" i="0" kern="1200">
                <a:solidFill>
                  <a:schemeClr val="tx1"/>
                </a:solidFill>
                <a:effectLst/>
                <a:latin typeface="+mn-lt"/>
                <a:ea typeface="+mn-ea"/>
                <a:cs typeface="+mn-cs"/>
              </a:rPr>
              <a:t>6. Transaction boundaries (begin, commit and rollback).</a:t>
            </a:r>
          </a:p>
          <a:p>
            <a:r>
              <a:rPr lang="en-US" sz="1200" b="0" i="0" kern="1200">
                <a:solidFill>
                  <a:schemeClr val="tx1"/>
                </a:solidFill>
                <a:effectLst/>
                <a:latin typeface="+mn-lt"/>
                <a:ea typeface="+mn-ea"/>
                <a:cs typeface="+mn-cs"/>
              </a:rPr>
              <a:t>Again, SQL products are pretty good about this. Unless you’re a bit older, you might not have ever seen QBE (query by example) or other tools. SQL is divided into three sublanguages; DDL (data definition language), DCL (data control language) and DML (data manipulation language). When we were designing the sublanguages in the SQL standards, we very deliberately decided that the languages would be LALR(1). This it has to do with the type of grammar used by the parsers in a computer language. If you like having flashbacks to your compiler writing classes as a freshman, you could look up one of these two articles:</a:t>
            </a:r>
            <a:br>
              <a:rPr lang="en-US" sz="1200" b="0" i="0" kern="1200">
                <a:solidFill>
                  <a:schemeClr val="tx1"/>
                </a:solidFill>
                <a:effectLst/>
                <a:latin typeface="+mn-lt"/>
                <a:ea typeface="+mn-ea"/>
                <a:cs typeface="+mn-cs"/>
              </a:rPr>
            </a:br>
            <a:r>
              <a:rPr lang="en-US" sz="1200" b="0" i="0" u="none" strike="noStrike" kern="1200">
                <a:solidFill>
                  <a:schemeClr val="tx1"/>
                </a:solidFill>
                <a:effectLst/>
                <a:latin typeface="+mn-lt"/>
                <a:ea typeface="+mn-ea"/>
                <a:cs typeface="+mn-cs"/>
                <a:hlinkClick r:id="rId3"/>
              </a:rPr>
              <a:t>https://en.wikipedia.org/wiki/LALR_parser</a:t>
            </a:r>
            <a:br>
              <a:rPr lang="en-US" sz="1200" b="0" i="0" kern="1200">
                <a:solidFill>
                  <a:schemeClr val="tx1"/>
                </a:solidFill>
                <a:effectLst/>
                <a:latin typeface="+mn-lt"/>
                <a:ea typeface="+mn-ea"/>
                <a:cs typeface="+mn-cs"/>
              </a:rPr>
            </a:br>
            <a:r>
              <a:rPr lang="en-US" sz="1200" b="0" i="0" u="none" strike="noStrike" kern="1200">
                <a:solidFill>
                  <a:schemeClr val="tx1"/>
                </a:solidFill>
                <a:effectLst/>
                <a:latin typeface="+mn-lt"/>
                <a:ea typeface="+mn-ea"/>
                <a:cs typeface="+mn-cs"/>
                <a:hlinkClick r:id="rId4"/>
              </a:rPr>
              <a:t>https://web.cs.dal.ca/~sjackson/lalr1.html</a:t>
            </a:r>
            <a:endParaRPr lang="en-US" sz="1200" b="0" i="0" kern="1200">
              <a:solidFill>
                <a:schemeClr val="tx1"/>
              </a:solidFill>
              <a:effectLst/>
              <a:latin typeface="+mn-lt"/>
              <a:ea typeface="+mn-ea"/>
              <a:cs typeface="+mn-cs"/>
            </a:endParaRPr>
          </a:p>
          <a:p>
            <a:r>
              <a:rPr lang="en-US" sz="1200" b="1" i="0" kern="1200">
                <a:solidFill>
                  <a:schemeClr val="tx1"/>
                </a:solidFill>
                <a:effectLst/>
                <a:latin typeface="+mn-lt"/>
                <a:ea typeface="+mn-ea"/>
                <a:cs typeface="+mn-cs"/>
              </a:rPr>
              <a:t>Rule 6: The View Updating Rule</a:t>
            </a:r>
          </a:p>
          <a:p>
            <a:r>
              <a:rPr lang="en-US" sz="1200" b="0" i="0" kern="1200">
                <a:solidFill>
                  <a:schemeClr val="tx1"/>
                </a:solidFill>
                <a:effectLst/>
                <a:latin typeface="+mn-lt"/>
                <a:ea typeface="+mn-ea"/>
                <a:cs typeface="+mn-cs"/>
              </a:rPr>
              <a:t>All views that are theoretically updatable are also updatable by the system.</a:t>
            </a:r>
          </a:p>
          <a:p>
            <a:r>
              <a:rPr lang="en-US" sz="1200" b="0" i="0" kern="1200">
                <a:solidFill>
                  <a:schemeClr val="tx1"/>
                </a:solidFill>
                <a:effectLst/>
                <a:latin typeface="+mn-lt"/>
                <a:ea typeface="+mn-ea"/>
                <a:cs typeface="+mn-cs"/>
              </a:rPr>
              <a:t>This requirement simply does not work. Updatable views are incredibly complicated, and it’s not practical to try to implement it. In particular, you might want to read a book by Chris Date, “View Updating &amp; Relational Theory: Solving The View Update Problem” (ISBN 9781449357849).</a:t>
            </a:r>
          </a:p>
          <a:p>
            <a:r>
              <a:rPr lang="en-US" sz="1200" b="0" i="0" kern="1200">
                <a:solidFill>
                  <a:schemeClr val="tx1"/>
                </a:solidFill>
                <a:effectLst/>
                <a:latin typeface="+mn-lt"/>
                <a:ea typeface="+mn-ea"/>
                <a:cs typeface="+mn-cs"/>
              </a:rPr>
              <a:t>Vendors have pretty much settled for an updatable VIEW having to map to distinct rows in a single base table. Trying to do an “un-JOIN” on a VIEW built on more than one table is problematic. If the VIEW has computations, trying to come up with the inverse functions is not always possible. Throw in some CASE expressions, and it’s an incredible mess.</a:t>
            </a:r>
          </a:p>
          <a:p>
            <a:r>
              <a:rPr lang="en-US" sz="1200" b="0" i="0" kern="1200">
                <a:solidFill>
                  <a:schemeClr val="tx1"/>
                </a:solidFill>
                <a:effectLst/>
                <a:latin typeface="+mn-lt"/>
                <a:ea typeface="+mn-ea"/>
                <a:cs typeface="+mn-cs"/>
              </a:rPr>
              <a:t>The WITH CHECK OPTION has been in the language almost since the beginning, but it’s not well understood. Again, it’s one of those things which is easier to explain with an example. Let’s assume we have a skeleton table of our salespersons:</a:t>
            </a:r>
          </a:p>
          <a:p>
            <a:pPr rtl="0" fontAlgn="t" latinLnBrk="0"/>
            <a:r>
              <a:rPr lang="en-US" sz="1200" b="0" i="0" kern="1200">
                <a:solidFill>
                  <a:schemeClr val="tx1"/>
                </a:solidFill>
                <a:effectLst/>
                <a:latin typeface="+mn-lt"/>
                <a:ea typeface="+mn-ea"/>
                <a:cs typeface="+mn-cs"/>
              </a:rPr>
              <a:t>CREATE TABLE Salespersons</a:t>
            </a:r>
          </a:p>
          <a:p>
            <a:pPr rtl="0" fontAlgn="t" latinLnBrk="0"/>
            <a:r>
              <a:rPr lang="en-US" sz="1200" b="0" i="0" kern="1200">
                <a:solidFill>
                  <a:schemeClr val="tx1"/>
                </a:solidFill>
                <a:effectLst/>
                <a:latin typeface="+mn-lt"/>
                <a:ea typeface="+mn-ea"/>
                <a:cs typeface="+mn-cs"/>
              </a:rPr>
              <a:t>(</a:t>
            </a:r>
            <a:r>
              <a:rPr lang="en-US" sz="1200" b="0" i="0" kern="1200" err="1">
                <a:solidFill>
                  <a:schemeClr val="tx1"/>
                </a:solidFill>
                <a:effectLst/>
                <a:latin typeface="+mn-lt"/>
                <a:ea typeface="+mn-ea"/>
                <a:cs typeface="+mn-cs"/>
              </a:rPr>
              <a:t>emp_id</a:t>
            </a:r>
            <a:r>
              <a:rPr lang="en-US" sz="1200" b="0" i="0" kern="1200">
                <a:solidFill>
                  <a:schemeClr val="tx1"/>
                </a:solidFill>
                <a:effectLst/>
                <a:latin typeface="+mn-lt"/>
                <a:ea typeface="+mn-ea"/>
                <a:cs typeface="+mn-cs"/>
              </a:rPr>
              <a:t> CHAR(10) NOT NULL PRIMARY KEY,</a:t>
            </a:r>
          </a:p>
          <a:p>
            <a:pPr rtl="0" fontAlgn="t" latinLnBrk="0"/>
            <a:r>
              <a:rPr lang="en-US" sz="1200" b="0" i="0" kern="1200" err="1">
                <a:solidFill>
                  <a:schemeClr val="tx1"/>
                </a:solidFill>
                <a:effectLst/>
                <a:latin typeface="+mn-lt"/>
                <a:ea typeface="+mn-ea"/>
                <a:cs typeface="+mn-cs"/>
              </a:rPr>
              <a:t>emp_name</a:t>
            </a:r>
            <a:r>
              <a:rPr lang="en-US" sz="1200" b="0" i="0" kern="1200">
                <a:solidFill>
                  <a:schemeClr val="tx1"/>
                </a:solidFill>
                <a:effectLst/>
                <a:latin typeface="+mn-lt"/>
                <a:ea typeface="+mn-ea"/>
                <a:cs typeface="+mn-cs"/>
              </a:rPr>
              <a:t> VARCAR(25) NOT NULL,</a:t>
            </a:r>
          </a:p>
          <a:p>
            <a:pPr rtl="0" fontAlgn="t" latinLnBrk="0"/>
            <a:r>
              <a:rPr lang="en-US" sz="1200" b="0" i="0" kern="1200" err="1">
                <a:solidFill>
                  <a:schemeClr val="tx1"/>
                </a:solidFill>
                <a:effectLst/>
                <a:latin typeface="+mn-lt"/>
                <a:ea typeface="+mn-ea"/>
                <a:cs typeface="+mn-cs"/>
              </a:rPr>
              <a:t>emp_city_name</a:t>
            </a:r>
            <a:r>
              <a:rPr lang="en-US" sz="1200" b="0" i="0" kern="1200">
                <a:solidFill>
                  <a:schemeClr val="tx1"/>
                </a:solidFill>
                <a:effectLst/>
                <a:latin typeface="+mn-lt"/>
                <a:ea typeface="+mn-ea"/>
                <a:cs typeface="+mn-cs"/>
              </a:rPr>
              <a:t> VARCAR(25) NOT NULL,</a:t>
            </a:r>
          </a:p>
          <a:p>
            <a:pPr rtl="0" fontAlgn="t" latinLnBrk="0"/>
            <a:r>
              <a:rPr lang="en-US" sz="1200" b="0" i="0" kern="1200">
                <a:solidFill>
                  <a:schemeClr val="tx1"/>
                </a:solidFill>
                <a:effectLst/>
                <a:latin typeface="+mn-lt"/>
                <a:ea typeface="+mn-ea"/>
                <a:cs typeface="+mn-cs"/>
              </a:rPr>
              <a:t>..);</a:t>
            </a:r>
          </a:p>
          <a:p>
            <a:r>
              <a:rPr lang="en-US" sz="1200" b="0" i="0" kern="1200">
                <a:solidFill>
                  <a:schemeClr val="tx1"/>
                </a:solidFill>
                <a:effectLst/>
                <a:latin typeface="+mn-lt"/>
                <a:ea typeface="+mn-ea"/>
                <a:cs typeface="+mn-cs"/>
              </a:rPr>
              <a:t>Now create a VIEW from the salesman in Austin, Texas:</a:t>
            </a:r>
          </a:p>
          <a:p>
            <a:pPr rtl="0" fontAlgn="t" latinLnBrk="0"/>
            <a:r>
              <a:rPr lang="en-US" sz="1200" b="0" i="0" kern="1200">
                <a:solidFill>
                  <a:schemeClr val="tx1"/>
                </a:solidFill>
                <a:effectLst/>
                <a:latin typeface="+mn-lt"/>
                <a:ea typeface="+mn-ea"/>
                <a:cs typeface="+mn-cs"/>
              </a:rPr>
              <a:t>CREATE VIEW </a:t>
            </a:r>
            <a:r>
              <a:rPr lang="en-US" sz="1200" b="0" i="0" kern="1200" err="1">
                <a:solidFill>
                  <a:schemeClr val="tx1"/>
                </a:solidFill>
                <a:effectLst/>
                <a:latin typeface="+mn-lt"/>
                <a:ea typeface="+mn-ea"/>
                <a:cs typeface="+mn-cs"/>
              </a:rPr>
              <a:t>Austin_Salespersons</a:t>
            </a:r>
            <a:endParaRPr lang="en-US" sz="1200" b="0" i="0" kern="1200">
              <a:solidFill>
                <a:schemeClr val="tx1"/>
              </a:solidFill>
              <a:effectLst/>
              <a:latin typeface="+mn-lt"/>
              <a:ea typeface="+mn-ea"/>
              <a:cs typeface="+mn-cs"/>
            </a:endParaRPr>
          </a:p>
          <a:p>
            <a:pPr rtl="0" fontAlgn="t" latinLnBrk="0"/>
            <a:r>
              <a:rPr lang="en-US" sz="1200" b="0" i="0" kern="1200">
                <a:solidFill>
                  <a:schemeClr val="tx1"/>
                </a:solidFill>
                <a:effectLst/>
                <a:latin typeface="+mn-lt"/>
                <a:ea typeface="+mn-ea"/>
                <a:cs typeface="+mn-cs"/>
              </a:rPr>
              <a:t>AS</a:t>
            </a:r>
          </a:p>
          <a:p>
            <a:pPr rtl="0" fontAlgn="t" latinLnBrk="0"/>
            <a:r>
              <a:rPr lang="en-US" sz="1200" b="0" i="0" kern="1200">
                <a:solidFill>
                  <a:schemeClr val="tx1"/>
                </a:solidFill>
                <a:effectLst/>
                <a:latin typeface="+mn-lt"/>
                <a:ea typeface="+mn-ea"/>
                <a:cs typeface="+mn-cs"/>
              </a:rPr>
              <a:t>SELECT </a:t>
            </a:r>
            <a:r>
              <a:rPr lang="en-US" sz="1200" b="0" i="0" kern="1200" err="1">
                <a:solidFill>
                  <a:schemeClr val="tx1"/>
                </a:solidFill>
                <a:effectLst/>
                <a:latin typeface="+mn-lt"/>
                <a:ea typeface="+mn-ea"/>
                <a:cs typeface="+mn-cs"/>
              </a:rPr>
              <a:t>emp_id</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emp_name</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emp_city_name</a:t>
            </a:r>
            <a:endParaRPr lang="en-US" sz="1200" b="0" i="0" kern="1200">
              <a:solidFill>
                <a:schemeClr val="tx1"/>
              </a:solidFill>
              <a:effectLst/>
              <a:latin typeface="+mn-lt"/>
              <a:ea typeface="+mn-ea"/>
              <a:cs typeface="+mn-cs"/>
            </a:endParaRPr>
          </a:p>
          <a:p>
            <a:pPr rtl="0" fontAlgn="t" latinLnBrk="0"/>
            <a:r>
              <a:rPr lang="en-US" sz="1200" b="0" i="0" kern="1200">
                <a:solidFill>
                  <a:schemeClr val="tx1"/>
                </a:solidFill>
                <a:effectLst/>
                <a:latin typeface="+mn-lt"/>
                <a:ea typeface="+mn-ea"/>
                <a:cs typeface="+mn-cs"/>
              </a:rPr>
              <a:t>FROM Salespersons</a:t>
            </a:r>
          </a:p>
          <a:p>
            <a:pPr rtl="0" fontAlgn="t" latinLnBrk="0"/>
            <a:r>
              <a:rPr lang="en-US" sz="1200" b="0" i="0" kern="1200">
                <a:solidFill>
                  <a:schemeClr val="tx1"/>
                </a:solidFill>
                <a:effectLst/>
                <a:latin typeface="+mn-lt"/>
                <a:ea typeface="+mn-ea"/>
                <a:cs typeface="+mn-cs"/>
              </a:rPr>
              <a:t>WHERE </a:t>
            </a:r>
            <a:r>
              <a:rPr lang="en-US" sz="1200" b="0" i="0" kern="1200" err="1">
                <a:solidFill>
                  <a:schemeClr val="tx1"/>
                </a:solidFill>
                <a:effectLst/>
                <a:latin typeface="+mn-lt"/>
                <a:ea typeface="+mn-ea"/>
                <a:cs typeface="+mn-cs"/>
              </a:rPr>
              <a:t>emp_city_name</a:t>
            </a:r>
            <a:r>
              <a:rPr lang="en-US" sz="1200" b="0" i="0" kern="1200">
                <a:solidFill>
                  <a:schemeClr val="tx1"/>
                </a:solidFill>
                <a:effectLst/>
                <a:latin typeface="+mn-lt"/>
                <a:ea typeface="+mn-ea"/>
                <a:cs typeface="+mn-cs"/>
              </a:rPr>
              <a:t> = 'Austin, TX';</a:t>
            </a:r>
          </a:p>
          <a:p>
            <a:r>
              <a:rPr lang="en-US" sz="1200" b="0" i="0" kern="1200">
                <a:solidFill>
                  <a:schemeClr val="tx1"/>
                </a:solidFill>
                <a:effectLst/>
                <a:latin typeface="+mn-lt"/>
                <a:ea typeface="+mn-ea"/>
                <a:cs typeface="+mn-cs"/>
              </a:rPr>
              <a:t>This is a perfectly good VIEW of all the guys working in Austin, Texas. Since it obviously has one row in the VIEW mapping to one row in the base table, we can write:</a:t>
            </a:r>
          </a:p>
          <a:p>
            <a:pPr rtl="0" fontAlgn="t" latinLnBrk="0"/>
            <a:r>
              <a:rPr lang="en-US" sz="1200" b="0" i="0" kern="1200">
                <a:solidFill>
                  <a:schemeClr val="tx1"/>
                </a:solidFill>
                <a:effectLst/>
                <a:latin typeface="+mn-lt"/>
                <a:ea typeface="+mn-ea"/>
                <a:cs typeface="+mn-cs"/>
              </a:rPr>
              <a:t>UPDATE </a:t>
            </a:r>
            <a:r>
              <a:rPr lang="en-US" sz="1200" b="0" i="0" kern="1200" err="1">
                <a:solidFill>
                  <a:schemeClr val="tx1"/>
                </a:solidFill>
                <a:effectLst/>
                <a:latin typeface="+mn-lt"/>
                <a:ea typeface="+mn-ea"/>
                <a:cs typeface="+mn-cs"/>
              </a:rPr>
              <a:t>Austin_Salespersons</a:t>
            </a:r>
            <a:endParaRPr lang="en-US" sz="1200" b="0" i="0" kern="1200">
              <a:solidFill>
                <a:schemeClr val="tx1"/>
              </a:solidFill>
              <a:effectLst/>
              <a:latin typeface="+mn-lt"/>
              <a:ea typeface="+mn-ea"/>
              <a:cs typeface="+mn-cs"/>
            </a:endParaRPr>
          </a:p>
          <a:p>
            <a:pPr rtl="0" fontAlgn="t" latinLnBrk="0"/>
            <a:r>
              <a:rPr lang="en-US" sz="1200" b="0" i="0" kern="1200">
                <a:solidFill>
                  <a:schemeClr val="tx1"/>
                </a:solidFill>
                <a:effectLst/>
                <a:latin typeface="+mn-lt"/>
                <a:ea typeface="+mn-ea"/>
                <a:cs typeface="+mn-cs"/>
              </a:rPr>
              <a:t>SET </a:t>
            </a:r>
            <a:r>
              <a:rPr lang="en-US" sz="1200" b="0" i="0" kern="1200" err="1">
                <a:solidFill>
                  <a:schemeClr val="tx1"/>
                </a:solidFill>
                <a:effectLst/>
                <a:latin typeface="+mn-lt"/>
                <a:ea typeface="+mn-ea"/>
                <a:cs typeface="+mn-cs"/>
              </a:rPr>
              <a:t>emp_city_name</a:t>
            </a:r>
            <a:r>
              <a:rPr lang="en-US" sz="1200" b="0" i="0" kern="1200">
                <a:solidFill>
                  <a:schemeClr val="tx1"/>
                </a:solidFill>
                <a:effectLst/>
                <a:latin typeface="+mn-lt"/>
                <a:ea typeface="+mn-ea"/>
                <a:cs typeface="+mn-cs"/>
              </a:rPr>
              <a:t> = 'Boston, MA';</a:t>
            </a:r>
          </a:p>
          <a:p>
            <a:r>
              <a:rPr lang="en-US" sz="1200" b="0" i="0" kern="1200">
                <a:solidFill>
                  <a:schemeClr val="tx1"/>
                </a:solidFill>
                <a:effectLst/>
                <a:latin typeface="+mn-lt"/>
                <a:ea typeface="+mn-ea"/>
                <a:cs typeface="+mn-cs"/>
              </a:rPr>
              <a:t>Oops! We just moved everybody out of Texas to Massachusetts. However, if we had put a WITH CHECK OPTION on the end of the CREATE VIEW statement, then the WHERE clause is reevaluated in such an update is disallowed because it moves rows out of the VIEW.</a:t>
            </a:r>
          </a:p>
          <a:p>
            <a:r>
              <a:rPr lang="en-US" sz="1200" b="1" i="0" kern="1200">
                <a:solidFill>
                  <a:schemeClr val="tx1"/>
                </a:solidFill>
                <a:effectLst/>
                <a:latin typeface="+mn-lt"/>
                <a:ea typeface="+mn-ea"/>
                <a:cs typeface="+mn-cs"/>
              </a:rPr>
              <a:t>Rule 7: Possible for High-Level Insert, Update, and Delete</a:t>
            </a:r>
          </a:p>
          <a:p>
            <a:r>
              <a:rPr lang="en-US" sz="1200" b="0" i="0" kern="1200">
                <a:solidFill>
                  <a:schemeClr val="tx1"/>
                </a:solidFill>
                <a:effectLst/>
                <a:latin typeface="+mn-lt"/>
                <a:ea typeface="+mn-ea"/>
                <a:cs typeface="+mn-cs"/>
              </a:rPr>
              <a:t>The capability of handling a base relation or a derived relation as a single operand applies not only to the retrieval of data but also to the insertion, update and deletion of data.</a:t>
            </a:r>
          </a:p>
          <a:p>
            <a:r>
              <a:rPr lang="en-US" sz="1200" b="0" i="0" kern="1200">
                <a:solidFill>
                  <a:schemeClr val="tx1"/>
                </a:solidFill>
                <a:effectLst/>
                <a:latin typeface="+mn-lt"/>
                <a:ea typeface="+mn-ea"/>
                <a:cs typeface="+mn-cs"/>
              </a:rPr>
              <a:t>Obviously, insertion update and deletion can be done on base tables in every SQL product. However, the most complicated options are in the MERGE statement.</a:t>
            </a:r>
          </a:p>
          <a:p>
            <a:r>
              <a:rPr lang="en-US" sz="1200" b="1" i="0" kern="1200">
                <a:solidFill>
                  <a:schemeClr val="tx1"/>
                </a:solidFill>
                <a:effectLst/>
                <a:latin typeface="+mn-lt"/>
                <a:ea typeface="+mn-ea"/>
                <a:cs typeface="+mn-cs"/>
              </a:rPr>
              <a:t>Rule 8: Physical Data Independence</a:t>
            </a:r>
          </a:p>
          <a:p>
            <a:r>
              <a:rPr lang="en-US" sz="1200" b="0" i="0" kern="1200">
                <a:solidFill>
                  <a:schemeClr val="tx1"/>
                </a:solidFill>
                <a:effectLst/>
                <a:latin typeface="+mn-lt"/>
                <a:ea typeface="+mn-ea"/>
                <a:cs typeface="+mn-cs"/>
              </a:rPr>
              <a:t>Application programs and terminal activities remain logically unimpaired whenever any changes are made in either storage representations or access methods.</a:t>
            </a:r>
          </a:p>
          <a:p>
            <a:r>
              <a:rPr lang="en-US" sz="1200" b="0" i="0" kern="1200">
                <a:solidFill>
                  <a:schemeClr val="tx1"/>
                </a:solidFill>
                <a:effectLst/>
                <a:latin typeface="+mn-lt"/>
                <a:ea typeface="+mn-ea"/>
                <a:cs typeface="+mn-cs"/>
              </a:rPr>
              <a:t>Again, SQL is pretty good about this feature. The older network and hierarchical databases required rewriting the code when a new index, hash table or whatever was added. You had to open a given index and explicitly use it specifically.</a:t>
            </a:r>
          </a:p>
          <a:p>
            <a:r>
              <a:rPr lang="en-US" sz="1200" b="1" i="0" kern="1200">
                <a:solidFill>
                  <a:schemeClr val="tx1"/>
                </a:solidFill>
                <a:effectLst/>
                <a:latin typeface="+mn-lt"/>
                <a:ea typeface="+mn-ea"/>
                <a:cs typeface="+mn-cs"/>
              </a:rPr>
              <a:t>Rule 9: Logical Data Independence</a:t>
            </a:r>
          </a:p>
          <a:p>
            <a:r>
              <a:rPr lang="en-US" sz="1200" b="0" i="0" kern="1200">
                <a:solidFill>
                  <a:schemeClr val="tx1"/>
                </a:solidFill>
                <a:effectLst/>
                <a:latin typeface="+mn-lt"/>
                <a:ea typeface="+mn-ea"/>
                <a:cs typeface="+mn-cs"/>
              </a:rPr>
              <a:t>Application programs and terminal activities remain logically unimpaired when information-preserving changes of any kind that theoretically permit </a:t>
            </a:r>
            <a:r>
              <a:rPr lang="en-US" sz="1200" b="0" i="0" kern="1200" err="1">
                <a:solidFill>
                  <a:schemeClr val="tx1"/>
                </a:solidFill>
                <a:effectLst/>
                <a:latin typeface="+mn-lt"/>
                <a:ea typeface="+mn-ea"/>
                <a:cs typeface="+mn-cs"/>
              </a:rPr>
              <a:t>unimpairment</a:t>
            </a:r>
            <a:r>
              <a:rPr lang="en-US" sz="1200" b="0" i="0" kern="1200">
                <a:solidFill>
                  <a:schemeClr val="tx1"/>
                </a:solidFill>
                <a:effectLst/>
                <a:latin typeface="+mn-lt"/>
                <a:ea typeface="+mn-ea"/>
                <a:cs typeface="+mn-cs"/>
              </a:rPr>
              <a:t> are made to the base tables.</a:t>
            </a:r>
          </a:p>
          <a:p>
            <a:r>
              <a:rPr lang="en-US" sz="1200" b="0" i="0" kern="1200">
                <a:solidFill>
                  <a:schemeClr val="tx1"/>
                </a:solidFill>
                <a:effectLst/>
                <a:latin typeface="+mn-lt"/>
                <a:ea typeface="+mn-ea"/>
                <a:cs typeface="+mn-cs"/>
              </a:rPr>
              <a:t>Notice the idea is that the information is preserved, even when its representation is altered. For example, if you change a value from INTEGER to a DECIMAL(n, 0) data types, and don’t permit fractional data values, then you should expect either representation to behave the same way.</a:t>
            </a:r>
          </a:p>
          <a:p>
            <a:r>
              <a:rPr lang="en-US" sz="1200" b="0" i="0" kern="1200">
                <a:solidFill>
                  <a:schemeClr val="tx1"/>
                </a:solidFill>
                <a:effectLst/>
                <a:latin typeface="+mn-lt"/>
                <a:ea typeface="+mn-ea"/>
                <a:cs typeface="+mn-cs"/>
              </a:rPr>
              <a:t>Again SQL is pretty good about this feature. A select statement runs as written, even after I’ve altered the tables. This concept was very hard for traditional programmers who grew up with traditionally compiled languages. If I compiled a Fortran program with a particular Fortran compiler, the executable code would always be the same. The same query run on the same version of SQL can produce different execution plans, depending on the other users (can we share data among them?), the current data types (I can alter a column within its data type family?), changed access methods and data statistics.</a:t>
            </a:r>
          </a:p>
          <a:p>
            <a:r>
              <a:rPr lang="en-US" sz="1200" b="1" i="0" kern="1200">
                <a:solidFill>
                  <a:schemeClr val="tx1"/>
                </a:solidFill>
                <a:effectLst/>
                <a:latin typeface="+mn-lt"/>
                <a:ea typeface="+mn-ea"/>
                <a:cs typeface="+mn-cs"/>
              </a:rPr>
              <a:t>Rule 10: Integrity Independence</a:t>
            </a:r>
          </a:p>
          <a:p>
            <a:r>
              <a:rPr lang="en-US" sz="1200" b="0" i="0" kern="1200">
                <a:solidFill>
                  <a:schemeClr val="tx1"/>
                </a:solidFill>
                <a:effectLst/>
                <a:latin typeface="+mn-lt"/>
                <a:ea typeface="+mn-ea"/>
                <a:cs typeface="+mn-cs"/>
              </a:rPr>
              <a:t>Integrity constraints specific to a particular relational database must be definable in the relational data sublanguage and storable in the catalog, not in the application programs.</a:t>
            </a:r>
          </a:p>
          <a:p>
            <a:r>
              <a:rPr lang="en-US" sz="1200" b="0" i="0" kern="1200">
                <a:solidFill>
                  <a:schemeClr val="tx1"/>
                </a:solidFill>
                <a:effectLst/>
                <a:latin typeface="+mn-lt"/>
                <a:ea typeface="+mn-ea"/>
                <a:cs typeface="+mn-cs"/>
              </a:rPr>
              <a:t>Data integrity is part of the DDL in SQL. SQL engines allow column level constraints (CHECK(), DEFAULT, NOT NULL) and simple DRI table constraints (REFERENCES). In the ANSI/ISO standards, we also have a CREATE ASSERTION statement that is like a schema level CHECK() constraint. All constraints are true for an empty table, but an assertion can handle empty tables and multiple tables.</a:t>
            </a:r>
          </a:p>
          <a:p>
            <a:r>
              <a:rPr lang="en-US" sz="1200" b="1" i="0" kern="1200">
                <a:solidFill>
                  <a:schemeClr val="tx1"/>
                </a:solidFill>
                <a:effectLst/>
                <a:latin typeface="+mn-lt"/>
                <a:ea typeface="+mn-ea"/>
                <a:cs typeface="+mn-cs"/>
              </a:rPr>
              <a:t>Rule 11: Distribution Independence</a:t>
            </a:r>
          </a:p>
          <a:p>
            <a:r>
              <a:rPr lang="en-US" sz="1200" b="0" i="0" kern="1200">
                <a:solidFill>
                  <a:schemeClr val="tx1"/>
                </a:solidFill>
                <a:effectLst/>
                <a:latin typeface="+mn-lt"/>
                <a:ea typeface="+mn-ea"/>
                <a:cs typeface="+mn-cs"/>
              </a:rPr>
              <a:t>The end-user must not be able to see that the data is distributed over various locations. Users should always get the impression that the data is located at one site only.</a:t>
            </a:r>
          </a:p>
          <a:p>
            <a:r>
              <a:rPr lang="en-US" sz="1200" b="0" i="0" kern="1200">
                <a:solidFill>
                  <a:schemeClr val="tx1"/>
                </a:solidFill>
                <a:effectLst/>
                <a:latin typeface="+mn-lt"/>
                <a:ea typeface="+mn-ea"/>
                <a:cs typeface="+mn-cs"/>
              </a:rPr>
              <a:t>This is a little more vendor dependent, but SQL has no syntax to locate the physical storage of the data. When we look at RAID storage, we have no idea where is the physical data is kept or even which copy of the data we are currently using. But if we mean a truly distributed database, in the sense of the Cloud or other network configurations, they didn’t exist when Dr. Codd set up these rules. In the years since then, managing a distributed database has become a separate topic in itself.</a:t>
            </a:r>
          </a:p>
          <a:p>
            <a:r>
              <a:rPr lang="en-US" sz="1200" b="1" i="0" kern="1200">
                <a:solidFill>
                  <a:schemeClr val="tx1"/>
                </a:solidFill>
                <a:effectLst/>
                <a:latin typeface="+mn-lt"/>
                <a:ea typeface="+mn-ea"/>
                <a:cs typeface="+mn-cs"/>
              </a:rPr>
              <a:t>Rule 12: The Non-subversion Rule</a:t>
            </a:r>
          </a:p>
          <a:p>
            <a:r>
              <a:rPr lang="en-US" sz="1200" b="0" i="0" kern="1200">
                <a:solidFill>
                  <a:schemeClr val="tx1"/>
                </a:solidFill>
                <a:effectLst/>
                <a:latin typeface="+mn-lt"/>
                <a:ea typeface="+mn-ea"/>
                <a:cs typeface="+mn-cs"/>
              </a:rPr>
              <a:t>If a relational system has a low-level (single-record-at-a-time) language, that low level cannot be used to subvert or bypass the integrity rules and constraints expressed in the higher-level relational language (multiple-records-at-a-time).</a:t>
            </a:r>
          </a:p>
          <a:p>
            <a:r>
              <a:rPr lang="en-US" sz="1200" b="0" i="0" kern="1200">
                <a:solidFill>
                  <a:schemeClr val="tx1"/>
                </a:solidFill>
                <a:effectLst/>
                <a:latin typeface="+mn-lt"/>
                <a:ea typeface="+mn-ea"/>
                <a:cs typeface="+mn-cs"/>
              </a:rPr>
              <a:t>We have cursors for this! In fact, the SQL model is based on the IBM magnetic tape drive functions. We didn’t have much choice when we were setting up the first RDBMS products since the first products were built on top of existing file systems and hardware. There was not much parallelism, column-oriented data storage, advanced hashing, or any of the other advances in computer science and hardware. Later we added the SQL/PSM, PL/SQL, Informix 4GL, T-SQL in other procedural languages that would work on a particular vendor’s product.</a:t>
            </a:r>
          </a:p>
          <a:p>
            <a:r>
              <a:rPr lang="en-US" sz="1200" b="0" i="0" kern="1200">
                <a:solidFill>
                  <a:schemeClr val="tx1"/>
                </a:solidFill>
                <a:effectLst/>
                <a:latin typeface="+mn-lt"/>
                <a:ea typeface="+mn-ea"/>
                <a:cs typeface="+mn-cs"/>
              </a:rPr>
              <a:t>While it is possible in SQL products to turn off constraints, the rule has always been that at the end of the session, the database must return to a consistent state with all of the constraints turned back on. The ANSI/ISO SQL Standard allows you to declare constraints as either being deferred initially, deferred later or not deferrable at all. SQL Server has commands to turn the constraints on and off explicitly.</a:t>
            </a:r>
          </a:p>
          <a:p>
            <a:r>
              <a:rPr lang="en-US" sz="1200" b="0" i="0" kern="1200">
                <a:solidFill>
                  <a:schemeClr val="tx1"/>
                </a:solidFill>
                <a:effectLst/>
                <a:latin typeface="+mn-lt"/>
                <a:ea typeface="+mn-ea"/>
                <a:cs typeface="+mn-cs"/>
              </a:rPr>
              <a:t>Deferring constraints is usually done when you need to get an initial state in the database that has to do with self-referencing constraints. Such things are referred to as “the Garden of Eden constraints”, and they can be a bit tricky. For example, if a constraint on a new row to a table has to refer back to rows that</a:t>
            </a:r>
            <a:r>
              <a:rPr lang="en-US" sz="1200" b="0" i="1" kern="1200">
                <a:solidFill>
                  <a:schemeClr val="tx1"/>
                </a:solidFill>
                <a:effectLst/>
                <a:latin typeface="+mn-lt"/>
                <a:ea typeface="+mn-ea"/>
                <a:cs typeface="+mn-cs"/>
              </a:rPr>
              <a:t> already exist </a:t>
            </a:r>
            <a:r>
              <a:rPr lang="en-US" sz="1200" b="0" i="0" kern="1200">
                <a:solidFill>
                  <a:schemeClr val="tx1"/>
                </a:solidFill>
                <a:effectLst/>
                <a:latin typeface="+mn-lt"/>
                <a:ea typeface="+mn-ea"/>
                <a:cs typeface="+mn-cs"/>
              </a:rPr>
              <a:t>in the table. But if you’ve just created the table, there are no rows to reference! So we need to turn off this constraint, insert an initial row, and then turn it back on.</a:t>
            </a:r>
          </a:p>
          <a:p>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3</a:t>
            </a:fld>
            <a:endParaRPr lang="en-US"/>
          </a:p>
        </p:txBody>
      </p:sp>
    </p:spTree>
    <p:extLst>
      <p:ext uri="{BB962C8B-B14F-4D97-AF65-F5344CB8AC3E}">
        <p14:creationId xmlns:p14="http://schemas.microsoft.com/office/powerpoint/2010/main" val="3722543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Foreign key can also be – Simple or Composite</a:t>
            </a:r>
          </a:p>
        </p:txBody>
      </p:sp>
      <p:sp>
        <p:nvSpPr>
          <p:cNvPr id="4" name="Slide Number Placeholder 3"/>
          <p:cNvSpPr>
            <a:spLocks noGrp="1"/>
          </p:cNvSpPr>
          <p:nvPr>
            <p:ph type="sldNum" sz="quarter" idx="5"/>
          </p:nvPr>
        </p:nvSpPr>
        <p:spPr/>
        <p:txBody>
          <a:bodyPr/>
          <a:lstStyle/>
          <a:p>
            <a:fld id="{969D3268-2C9E-45FD-936D-211B5A0B5E4D}" type="slidenum">
              <a:rPr lang="en-US" smtClean="0"/>
              <a:t>19</a:t>
            </a:fld>
            <a:endParaRPr lang="en-US"/>
          </a:p>
        </p:txBody>
      </p:sp>
    </p:spTree>
    <p:extLst>
      <p:ext uri="{BB962C8B-B14F-4D97-AF65-F5344CB8AC3E}">
        <p14:creationId xmlns:p14="http://schemas.microsoft.com/office/powerpoint/2010/main" val="1938500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a:t>
            </a:r>
            <a:r>
              <a:rPr lang="en-US" baseline="0"/>
              <a:t> </a:t>
            </a:r>
            <a:r>
              <a:rPr lang="en-US" baseline="0" err="1"/>
              <a:t>Ai,..,Aj</a:t>
            </a:r>
            <a:r>
              <a:rPr lang="en-US" baseline="0"/>
              <a:t> include primary key of r2 say, </a:t>
            </a:r>
            <a:r>
              <a:rPr lang="en-US" baseline="0" err="1"/>
              <a:t>Bk,..Bm</a:t>
            </a:r>
            <a:r>
              <a:rPr lang="en-US" baseline="0"/>
              <a:t> </a:t>
            </a:r>
          </a:p>
          <a:p>
            <a:endParaRPr lang="en-US" baseline="0"/>
          </a:p>
          <a:p>
            <a:r>
              <a:rPr lang="en-US" baseline="0"/>
              <a:t>Parent relation</a:t>
            </a:r>
          </a:p>
          <a:p>
            <a:r>
              <a:rPr lang="en-US" baseline="0"/>
              <a:t>Child Relation</a:t>
            </a:r>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20</a:t>
            </a:fld>
            <a:endParaRPr lang="en-US"/>
          </a:p>
        </p:txBody>
      </p:sp>
    </p:spTree>
    <p:extLst>
      <p:ext uri="{BB962C8B-B14F-4D97-AF65-F5344CB8AC3E}">
        <p14:creationId xmlns:p14="http://schemas.microsoft.com/office/powerpoint/2010/main" val="1778479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Insert/update/Delete should not violate primary key &amp; foreign key relationship</a:t>
            </a:r>
          </a:p>
        </p:txBody>
      </p:sp>
      <p:sp>
        <p:nvSpPr>
          <p:cNvPr id="4" name="Slide Number Placeholder 3"/>
          <p:cNvSpPr>
            <a:spLocks noGrp="1"/>
          </p:cNvSpPr>
          <p:nvPr>
            <p:ph type="sldNum" sz="quarter" idx="5"/>
          </p:nvPr>
        </p:nvSpPr>
        <p:spPr/>
        <p:txBody>
          <a:bodyPr/>
          <a:lstStyle/>
          <a:p>
            <a:fld id="{969D3268-2C9E-45FD-936D-211B5A0B5E4D}" type="slidenum">
              <a:rPr lang="en-US" smtClean="0"/>
              <a:t>22</a:t>
            </a:fld>
            <a:endParaRPr lang="en-US"/>
          </a:p>
        </p:txBody>
      </p:sp>
    </p:spTree>
    <p:extLst>
      <p:ext uri="{BB962C8B-B14F-4D97-AF65-F5344CB8AC3E}">
        <p14:creationId xmlns:p14="http://schemas.microsoft.com/office/powerpoint/2010/main" val="2848563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Visit: Later in ER model chapter</a:t>
            </a:r>
          </a:p>
        </p:txBody>
      </p:sp>
      <p:sp>
        <p:nvSpPr>
          <p:cNvPr id="4" name="Slide Number Placeholder 3"/>
          <p:cNvSpPr>
            <a:spLocks noGrp="1"/>
          </p:cNvSpPr>
          <p:nvPr>
            <p:ph type="sldNum" sz="quarter" idx="5"/>
          </p:nvPr>
        </p:nvSpPr>
        <p:spPr/>
        <p:txBody>
          <a:bodyPr/>
          <a:lstStyle/>
          <a:p>
            <a:fld id="{969D3268-2C9E-45FD-936D-211B5A0B5E4D}" type="slidenum">
              <a:rPr lang="en-US" smtClean="0"/>
              <a:t>23</a:t>
            </a:fld>
            <a:endParaRPr lang="en-US"/>
          </a:p>
        </p:txBody>
      </p:sp>
    </p:spTree>
    <p:extLst>
      <p:ext uri="{BB962C8B-B14F-4D97-AF65-F5344CB8AC3E}">
        <p14:creationId xmlns:p14="http://schemas.microsoft.com/office/powerpoint/2010/main" val="2034494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28675"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sz="1000" i="1"/>
              <a:t>2</a:t>
            </a:r>
          </a:p>
        </p:txBody>
      </p:sp>
      <p:sp>
        <p:nvSpPr>
          <p:cNvPr id="2867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2867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28678" name="Rectangle 6"/>
          <p:cNvSpPr>
            <a:spLocks noGrp="1" noRot="1" noChangeAspect="1" noChangeArrowheads="1" noTextEdit="1"/>
          </p:cNvSpPr>
          <p:nvPr>
            <p:ph type="sldImg"/>
          </p:nvPr>
        </p:nvSpPr>
        <p:spPr>
          <a:xfrm>
            <a:off x="1150938" y="692150"/>
            <a:ext cx="4556125" cy="3416300"/>
          </a:xfrm>
          <a:ln cap="flat"/>
        </p:spPr>
      </p:sp>
      <p:sp>
        <p:nvSpPr>
          <p:cNvPr id="28679"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13138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t>}</a:t>
            </a:r>
            <a:endParaRPr lang="en-US" altLang="en-US">
              <a:latin typeface="Times New Roman" panose="02020603050405020304" pitchFamily="18" charset="0"/>
            </a:endParaRPr>
          </a:p>
        </p:txBody>
      </p:sp>
      <p:sp>
        <p:nvSpPr>
          <p:cNvPr id="3072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738024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26</a:t>
            </a:fld>
            <a:endParaRPr lang="en-US"/>
          </a:p>
        </p:txBody>
      </p:sp>
    </p:spTree>
    <p:extLst>
      <p:ext uri="{BB962C8B-B14F-4D97-AF65-F5344CB8AC3E}">
        <p14:creationId xmlns:p14="http://schemas.microsoft.com/office/powerpoint/2010/main" val="2450051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Quiz Q1 -  Ans. 2-tuples,  </a:t>
            </a:r>
          </a:p>
        </p:txBody>
      </p:sp>
      <p:sp>
        <p:nvSpPr>
          <p:cNvPr id="4" name="Slide Number Placeholder 3"/>
          <p:cNvSpPr>
            <a:spLocks noGrp="1"/>
          </p:cNvSpPr>
          <p:nvPr>
            <p:ph type="sldNum" sz="quarter" idx="10"/>
          </p:nvPr>
        </p:nvSpPr>
        <p:spPr/>
        <p:txBody>
          <a:bodyPr/>
          <a:lstStyle/>
          <a:p>
            <a:fld id="{969D3268-2C9E-45FD-936D-211B5A0B5E4D}" type="slidenum">
              <a:rPr lang="en-US" smtClean="0"/>
              <a:t>27</a:t>
            </a:fld>
            <a:endParaRPr lang="en-US"/>
          </a:p>
        </p:txBody>
      </p:sp>
    </p:spTree>
    <p:extLst>
      <p:ext uri="{BB962C8B-B14F-4D97-AF65-F5344CB8AC3E}">
        <p14:creationId xmlns:p14="http://schemas.microsoft.com/office/powerpoint/2010/main" val="1450960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result</a:t>
            </a:r>
          </a:p>
        </p:txBody>
      </p:sp>
      <p:sp>
        <p:nvSpPr>
          <p:cNvPr id="4" name="Slide Number Placeholder 3"/>
          <p:cNvSpPr>
            <a:spLocks noGrp="1"/>
          </p:cNvSpPr>
          <p:nvPr>
            <p:ph type="sldNum" sz="quarter" idx="5"/>
          </p:nvPr>
        </p:nvSpPr>
        <p:spPr/>
        <p:txBody>
          <a:bodyPr/>
          <a:lstStyle/>
          <a:p>
            <a:fld id="{969D3268-2C9E-45FD-936D-211B5A0B5E4D}" type="slidenum">
              <a:rPr lang="en-US" smtClean="0"/>
              <a:t>28</a:t>
            </a:fld>
            <a:endParaRPr lang="en-US"/>
          </a:p>
        </p:txBody>
      </p:sp>
    </p:spTree>
    <p:extLst>
      <p:ext uri="{BB962C8B-B14F-4D97-AF65-F5344CB8AC3E}">
        <p14:creationId xmlns:p14="http://schemas.microsoft.com/office/powerpoint/2010/main" val="4060727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Discards duplicates, retains only one copy. </a:t>
            </a:r>
          </a:p>
          <a:p>
            <a:endParaRPr lang="en-US"/>
          </a:p>
          <a:p>
            <a:r>
              <a:rPr lang="en-US"/>
              <a:t>Example: PROJECT</a:t>
            </a:r>
          </a:p>
        </p:txBody>
      </p:sp>
      <p:sp>
        <p:nvSpPr>
          <p:cNvPr id="4" name="Slide Number Placeholder 3"/>
          <p:cNvSpPr>
            <a:spLocks noGrp="1"/>
          </p:cNvSpPr>
          <p:nvPr>
            <p:ph type="sldNum" sz="quarter" idx="10"/>
          </p:nvPr>
        </p:nvSpPr>
        <p:spPr/>
        <p:txBody>
          <a:bodyPr/>
          <a:lstStyle/>
          <a:p>
            <a:fld id="{969D3268-2C9E-45FD-936D-211B5A0B5E4D}" type="slidenum">
              <a:rPr lang="en-US" smtClean="0"/>
              <a:t>30</a:t>
            </a:fld>
            <a:endParaRPr lang="en-US"/>
          </a:p>
        </p:txBody>
      </p:sp>
    </p:spTree>
    <p:extLst>
      <p:ext uri="{BB962C8B-B14F-4D97-AF65-F5344CB8AC3E}">
        <p14:creationId xmlns:p14="http://schemas.microsoft.com/office/powerpoint/2010/main" val="1609763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 for relations in University database</a:t>
            </a:r>
          </a:p>
        </p:txBody>
      </p:sp>
      <p:sp>
        <p:nvSpPr>
          <p:cNvPr id="4" name="Slide Number Placeholder 3"/>
          <p:cNvSpPr>
            <a:spLocks noGrp="1"/>
          </p:cNvSpPr>
          <p:nvPr>
            <p:ph type="sldNum" sz="quarter" idx="10"/>
          </p:nvPr>
        </p:nvSpPr>
        <p:spPr/>
        <p:txBody>
          <a:bodyPr/>
          <a:lstStyle/>
          <a:p>
            <a:fld id="{969D3268-2C9E-45FD-936D-211B5A0B5E4D}" type="slidenum">
              <a:rPr lang="en-US" smtClean="0"/>
              <a:t>6</a:t>
            </a:fld>
            <a:endParaRPr lang="en-US"/>
          </a:p>
        </p:txBody>
      </p:sp>
    </p:spTree>
    <p:extLst>
      <p:ext uri="{BB962C8B-B14F-4D97-AF65-F5344CB8AC3E}">
        <p14:creationId xmlns:p14="http://schemas.microsoft.com/office/powerpoint/2010/main" val="37225430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baseline="0" err="1"/>
              <a:t>r</a:t>
            </a:r>
            <a:r>
              <a:rPr lang="en-IN" baseline="-25000" err="1"/>
              <a:t>n</a:t>
            </a:r>
            <a:r>
              <a:rPr lang="en-IN" baseline="0"/>
              <a:t> – number of tuples in 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1" baseline="0" err="1"/>
              <a:t>s</a:t>
            </a:r>
            <a:r>
              <a:rPr lang="en-IN" baseline="-25000" err="1"/>
              <a:t>n</a:t>
            </a:r>
            <a:r>
              <a:rPr lang="en-IN" baseline="0"/>
              <a:t> -  number of tuples in s</a:t>
            </a:r>
          </a:p>
          <a:p>
            <a:endParaRPr lang="en-IN" baseline="-25000"/>
          </a:p>
        </p:txBody>
      </p:sp>
      <p:sp>
        <p:nvSpPr>
          <p:cNvPr id="4" name="Slide Number Placeholder 3"/>
          <p:cNvSpPr>
            <a:spLocks noGrp="1"/>
          </p:cNvSpPr>
          <p:nvPr>
            <p:ph type="sldNum" sz="quarter" idx="5"/>
          </p:nvPr>
        </p:nvSpPr>
        <p:spPr/>
        <p:txBody>
          <a:bodyPr/>
          <a:lstStyle/>
          <a:p>
            <a:fld id="{969D3268-2C9E-45FD-936D-211B5A0B5E4D}" type="slidenum">
              <a:rPr lang="en-US" smtClean="0"/>
              <a:t>31</a:t>
            </a:fld>
            <a:endParaRPr lang="en-US"/>
          </a:p>
        </p:txBody>
      </p:sp>
    </p:spTree>
    <p:extLst>
      <p:ext uri="{BB962C8B-B14F-4D97-AF65-F5344CB8AC3E}">
        <p14:creationId xmlns:p14="http://schemas.microsoft.com/office/powerpoint/2010/main" val="19829563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Note: Attribute B in r &amp; s are from different domains but having same attribute name</a:t>
            </a:r>
          </a:p>
        </p:txBody>
      </p:sp>
      <p:sp>
        <p:nvSpPr>
          <p:cNvPr id="4" name="Slide Number Placeholder 3"/>
          <p:cNvSpPr>
            <a:spLocks noGrp="1"/>
          </p:cNvSpPr>
          <p:nvPr>
            <p:ph type="sldNum" sz="quarter" idx="5"/>
          </p:nvPr>
        </p:nvSpPr>
        <p:spPr/>
        <p:txBody>
          <a:bodyPr/>
          <a:lstStyle/>
          <a:p>
            <a:fld id="{969D3268-2C9E-45FD-936D-211B5A0B5E4D}" type="slidenum">
              <a:rPr lang="en-US" smtClean="0"/>
              <a:t>32</a:t>
            </a:fld>
            <a:endParaRPr lang="en-US"/>
          </a:p>
        </p:txBody>
      </p:sp>
    </p:spTree>
    <p:extLst>
      <p:ext uri="{BB962C8B-B14F-4D97-AF65-F5344CB8AC3E}">
        <p14:creationId xmlns:p14="http://schemas.microsoft.com/office/powerpoint/2010/main" val="2759324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The </a:t>
            </a:r>
            <a:r>
              <a:rPr lang="en-US" sz="1200" b="1" i="0" u="none" strike="noStrike" kern="1200" baseline="0">
                <a:solidFill>
                  <a:schemeClr val="tx1"/>
                </a:solidFill>
                <a:latin typeface="+mn-lt"/>
                <a:ea typeface="+mn-ea"/>
                <a:cs typeface="+mn-cs"/>
              </a:rPr>
              <a:t>set-difference</a:t>
            </a:r>
            <a:r>
              <a:rPr lang="en-US" sz="1200" b="0" i="0" u="none" strike="noStrike" kern="1200" baseline="0">
                <a:solidFill>
                  <a:schemeClr val="tx1"/>
                </a:solidFill>
                <a:latin typeface="+mn-lt"/>
                <a:ea typeface="+mn-ea"/>
                <a:cs typeface="+mn-cs"/>
              </a:rPr>
              <a:t> operation, denoted by −, allows us to find tuples that are in one</a:t>
            </a:r>
          </a:p>
          <a:p>
            <a:r>
              <a:rPr lang="en-US" sz="1200" b="0" i="0" u="none" strike="noStrike" kern="1200" baseline="0">
                <a:solidFill>
                  <a:schemeClr val="tx1"/>
                </a:solidFill>
                <a:latin typeface="+mn-lt"/>
                <a:ea typeface="+mn-ea"/>
                <a:cs typeface="+mn-cs"/>
              </a:rPr>
              <a:t>relation but are not in another. The expression </a:t>
            </a:r>
            <a:r>
              <a:rPr lang="en-US" sz="1200" b="0" i="1" u="none" strike="noStrike" kern="1200" baseline="0">
                <a:solidFill>
                  <a:schemeClr val="tx1"/>
                </a:solidFill>
                <a:latin typeface="+mn-lt"/>
                <a:ea typeface="+mn-ea"/>
                <a:cs typeface="+mn-cs"/>
              </a:rPr>
              <a:t>r </a:t>
            </a:r>
            <a:r>
              <a:rPr lang="en-US" sz="1200" b="0" i="0" u="none" strike="noStrike" kern="1200" baseline="0">
                <a:solidFill>
                  <a:schemeClr val="tx1"/>
                </a:solidFill>
                <a:latin typeface="+mn-lt"/>
                <a:ea typeface="+mn-ea"/>
                <a:cs typeface="+mn-cs"/>
              </a:rPr>
              <a:t>− </a:t>
            </a:r>
            <a:r>
              <a:rPr lang="en-US" sz="1200" b="0" i="1" u="none" strike="noStrike" kern="1200" baseline="0">
                <a:solidFill>
                  <a:schemeClr val="tx1"/>
                </a:solidFill>
                <a:latin typeface="+mn-lt"/>
                <a:ea typeface="+mn-ea"/>
                <a:cs typeface="+mn-cs"/>
              </a:rPr>
              <a:t>s </a:t>
            </a:r>
            <a:r>
              <a:rPr lang="en-US" sz="1200" b="0" i="0" u="none" strike="noStrike" kern="1200" baseline="0">
                <a:solidFill>
                  <a:schemeClr val="tx1"/>
                </a:solidFill>
                <a:latin typeface="+mn-lt"/>
                <a:ea typeface="+mn-ea"/>
                <a:cs typeface="+mn-cs"/>
              </a:rPr>
              <a:t>produces a relation containing</a:t>
            </a:r>
          </a:p>
          <a:p>
            <a:r>
              <a:rPr lang="en-US" sz="1200" b="0" i="0" u="none" strike="noStrike" kern="1200" baseline="0">
                <a:solidFill>
                  <a:schemeClr val="tx1"/>
                </a:solidFill>
                <a:latin typeface="+mn-lt"/>
                <a:ea typeface="+mn-ea"/>
                <a:cs typeface="+mn-cs"/>
              </a:rPr>
              <a:t>those tuples in </a:t>
            </a:r>
            <a:r>
              <a:rPr lang="en-US" sz="1200" b="0" i="1" u="none" strike="noStrike" kern="1200" baseline="0">
                <a:solidFill>
                  <a:schemeClr val="tx1"/>
                </a:solidFill>
                <a:latin typeface="+mn-lt"/>
                <a:ea typeface="+mn-ea"/>
                <a:cs typeface="+mn-cs"/>
              </a:rPr>
              <a:t>r </a:t>
            </a:r>
            <a:r>
              <a:rPr lang="en-US" sz="1200" b="0" i="0" u="none" strike="noStrike" kern="1200" baseline="0">
                <a:solidFill>
                  <a:schemeClr val="tx1"/>
                </a:solidFill>
                <a:latin typeface="+mn-lt"/>
                <a:ea typeface="+mn-ea"/>
                <a:cs typeface="+mn-cs"/>
              </a:rPr>
              <a:t>but not in </a:t>
            </a:r>
            <a:r>
              <a:rPr lang="en-US" sz="1200" b="0" i="1" u="none" strike="noStrike" kern="1200" baseline="0">
                <a:solidFill>
                  <a:schemeClr val="tx1"/>
                </a:solidFill>
                <a:latin typeface="+mn-lt"/>
                <a:ea typeface="+mn-ea"/>
                <a:cs typeface="+mn-cs"/>
              </a:rPr>
              <a:t>s</a:t>
            </a:r>
            <a:r>
              <a:rPr lang="en-US" sz="1200" b="0" i="0" u="none" strike="noStrike" kern="1200" baseline="0">
                <a:solidFill>
                  <a:schemeClr val="tx1"/>
                </a:solidFill>
                <a:latin typeface="+mn-lt"/>
                <a:ea typeface="+mn-ea"/>
                <a:cs typeface="+mn-cs"/>
              </a:rPr>
              <a:t>.</a:t>
            </a:r>
          </a:p>
          <a:p>
            <a:endParaRPr lang="en-US" sz="1200" b="0" i="0" u="none" strike="noStrike" baseline="0">
              <a:latin typeface="Palatino-Roman"/>
            </a:endParaRPr>
          </a:p>
          <a:p>
            <a:pPr algn="l"/>
            <a:r>
              <a:rPr lang="en-US" sz="1200" b="0" i="0" u="none" strike="noStrike" baseline="0">
                <a:latin typeface="Palatino-Roman"/>
              </a:rPr>
              <a:t>consider a union of a set of customer names and a set of cities. Such a union would not make sense in most situations.</a:t>
            </a:r>
          </a:p>
          <a:p>
            <a:pPr algn="l"/>
            <a:r>
              <a:rPr lang="en-US" sz="1200" b="0" i="0" u="none" strike="noStrike" baseline="0">
                <a:latin typeface="Palatino-Roman"/>
              </a:rPr>
              <a:t>Therefore, for a union operation </a:t>
            </a:r>
            <a:r>
              <a:rPr lang="en-US" sz="1200" b="1" i="1" u="none" strike="noStrike" baseline="0">
                <a:latin typeface="Palatino-Italic"/>
              </a:rPr>
              <a:t>r </a:t>
            </a:r>
            <a:r>
              <a:rPr lang="en-US" sz="1200" b="1" i="1" u="none" strike="noStrike" baseline="0">
                <a:latin typeface="CMSY10"/>
              </a:rPr>
              <a:t>∪ </a:t>
            </a:r>
            <a:r>
              <a:rPr lang="en-US" sz="1200" b="1" i="1" u="none" strike="noStrike" baseline="0">
                <a:latin typeface="Palatino-Italic"/>
              </a:rPr>
              <a:t>s </a:t>
            </a:r>
            <a:r>
              <a:rPr lang="en-US" sz="1200" b="1" i="0" u="none" strike="noStrike" baseline="0">
                <a:latin typeface="Palatino-Roman"/>
              </a:rPr>
              <a:t>to be valid</a:t>
            </a:r>
            <a:r>
              <a:rPr lang="en-US" sz="1200" b="0" i="0" u="none" strike="noStrike" baseline="0">
                <a:latin typeface="Palatino-Roman"/>
              </a:rPr>
              <a:t>, we require that </a:t>
            </a:r>
            <a:r>
              <a:rPr lang="en-US" sz="1200" b="1" i="0" u="none" strike="noStrike" baseline="0">
                <a:latin typeface="Palatino-Roman"/>
              </a:rPr>
              <a:t>two conditions</a:t>
            </a:r>
          </a:p>
          <a:p>
            <a:pPr algn="l"/>
            <a:r>
              <a:rPr lang="en-US" sz="1200" b="0" i="0" u="none" strike="noStrike" baseline="0">
                <a:latin typeface="Palatino-Roman"/>
              </a:rPr>
              <a:t>hold:</a:t>
            </a:r>
          </a:p>
          <a:p>
            <a:pPr algn="l"/>
            <a:r>
              <a:rPr lang="en-US" sz="1200" b="1" i="0" u="none" strike="noStrike" baseline="0">
                <a:latin typeface="Palatino-Bold"/>
              </a:rPr>
              <a:t>Gives tuples which are present only in r(not present in s)</a:t>
            </a:r>
          </a:p>
          <a:p>
            <a:pPr algn="l"/>
            <a:r>
              <a:rPr lang="en-US" sz="1200" b="1" i="0" u="none" strike="noStrike" baseline="0">
                <a:latin typeface="Palatino-Bold"/>
              </a:rPr>
              <a:t>1. </a:t>
            </a:r>
            <a:r>
              <a:rPr lang="en-US" sz="1200" b="0" i="0" u="none" strike="noStrike" baseline="0">
                <a:latin typeface="Palatino-Roman"/>
              </a:rPr>
              <a:t>The relations </a:t>
            </a:r>
            <a:r>
              <a:rPr lang="en-US" sz="1200" b="0" i="1" u="none" strike="noStrike" baseline="0">
                <a:latin typeface="Palatino-Italic"/>
              </a:rPr>
              <a:t>r </a:t>
            </a:r>
            <a:r>
              <a:rPr lang="en-US" sz="1200" b="0" i="0" u="none" strike="noStrike" baseline="0">
                <a:latin typeface="Palatino-Roman"/>
              </a:rPr>
              <a:t>and </a:t>
            </a:r>
            <a:r>
              <a:rPr lang="en-US" sz="1200" b="0" i="1" u="none" strike="noStrike" baseline="0">
                <a:latin typeface="Palatino-Italic"/>
              </a:rPr>
              <a:t>s </a:t>
            </a:r>
            <a:r>
              <a:rPr lang="en-US" sz="1200" b="0" i="0" u="none" strike="noStrike" baseline="0">
                <a:latin typeface="Palatino-Roman"/>
              </a:rPr>
              <a:t>must be of the </a:t>
            </a:r>
            <a:r>
              <a:rPr lang="en-US" sz="1200" b="1" i="0" u="none" strike="noStrike" baseline="0">
                <a:latin typeface="Palatino-Roman"/>
              </a:rPr>
              <a:t>same arity</a:t>
            </a:r>
            <a:r>
              <a:rPr lang="en-US" sz="1200" b="0" i="0" u="none" strike="noStrike" baseline="0">
                <a:latin typeface="Palatino-Roman"/>
              </a:rPr>
              <a:t>. That is, they must have the</a:t>
            </a:r>
          </a:p>
          <a:p>
            <a:pPr algn="l"/>
            <a:r>
              <a:rPr lang="en-US" sz="1200" b="1" i="0" u="none" strike="noStrike" baseline="0">
                <a:latin typeface="Palatino-Roman"/>
              </a:rPr>
              <a:t>same number of attributes</a:t>
            </a:r>
            <a:r>
              <a:rPr lang="en-US" sz="1200" b="0" i="0" u="none" strike="noStrike" baseline="0">
                <a:latin typeface="Palatino-Roman"/>
              </a:rPr>
              <a:t>.</a:t>
            </a:r>
          </a:p>
          <a:p>
            <a:pPr algn="l"/>
            <a:r>
              <a:rPr lang="en-US" sz="1200" b="1" i="0" u="none" strike="noStrike" baseline="0">
                <a:latin typeface="Palatino-Bold"/>
              </a:rPr>
              <a:t>2. </a:t>
            </a:r>
            <a:r>
              <a:rPr lang="en-US" sz="1200" b="0" i="0" u="none" strike="noStrike" baseline="0">
                <a:latin typeface="Palatino-Roman"/>
              </a:rPr>
              <a:t>The domains of the </a:t>
            </a:r>
            <a:r>
              <a:rPr lang="en-US" sz="1200" b="0" i="1" u="none" strike="noStrike" baseline="0" err="1">
                <a:latin typeface="Palatino-Italic"/>
              </a:rPr>
              <a:t>i</a:t>
            </a:r>
            <a:r>
              <a:rPr lang="en-US" sz="1200" b="0" i="0" u="none" strike="noStrike" baseline="0" err="1">
                <a:latin typeface="Palatino-Roman"/>
              </a:rPr>
              <a:t>th</a:t>
            </a:r>
            <a:r>
              <a:rPr lang="en-US" sz="1200" b="0" i="0" u="none" strike="noStrike" baseline="0">
                <a:latin typeface="Palatino-Roman"/>
              </a:rPr>
              <a:t> attribute of </a:t>
            </a:r>
            <a:r>
              <a:rPr lang="en-US" sz="1200" b="0" i="1" u="none" strike="noStrike" baseline="0">
                <a:latin typeface="Palatino-Italic"/>
              </a:rPr>
              <a:t>r </a:t>
            </a:r>
            <a:r>
              <a:rPr lang="en-US" sz="1200" b="0" i="0" u="none" strike="noStrike" baseline="0">
                <a:latin typeface="Palatino-Roman"/>
              </a:rPr>
              <a:t>and the </a:t>
            </a:r>
            <a:r>
              <a:rPr lang="en-US" sz="1200" b="0" i="1" u="none" strike="noStrike" baseline="0" err="1">
                <a:latin typeface="Palatino-Italic"/>
              </a:rPr>
              <a:t>i</a:t>
            </a:r>
            <a:r>
              <a:rPr lang="en-US" sz="1200" b="0" i="0" u="none" strike="noStrike" baseline="0" err="1">
                <a:latin typeface="Palatino-Roman"/>
              </a:rPr>
              <a:t>th</a:t>
            </a:r>
            <a:r>
              <a:rPr lang="en-US" sz="1200" b="0" i="0" u="none" strike="noStrike" baseline="0">
                <a:latin typeface="Palatino-Roman"/>
              </a:rPr>
              <a:t> attribute of </a:t>
            </a:r>
            <a:r>
              <a:rPr lang="en-US" sz="1200" b="0" i="1" u="none" strike="noStrike" baseline="0">
                <a:latin typeface="Palatino-Italic"/>
              </a:rPr>
              <a:t>s </a:t>
            </a:r>
            <a:r>
              <a:rPr lang="en-US" sz="1200" b="0" i="0" u="none" strike="noStrike" baseline="0">
                <a:latin typeface="Palatino-Roman"/>
              </a:rPr>
              <a:t>must be the same,</a:t>
            </a:r>
          </a:p>
          <a:p>
            <a:pPr algn="l"/>
            <a:r>
              <a:rPr lang="en-US" sz="1200" b="0" i="0" u="none" strike="noStrike" baseline="0">
                <a:latin typeface="Palatino-Roman"/>
              </a:rPr>
              <a:t>for all </a:t>
            </a:r>
            <a:r>
              <a:rPr lang="en-US" sz="1200" b="0" i="1" u="none" strike="noStrike" baseline="0" err="1">
                <a:latin typeface="CMMI10"/>
              </a:rPr>
              <a:t>i</a:t>
            </a:r>
            <a:r>
              <a:rPr lang="en-US" sz="1200" b="0" i="0" u="none" strike="noStrike" baseline="0">
                <a:latin typeface="Palatino-Roman"/>
              </a:rPr>
              <a:t>.</a:t>
            </a:r>
          </a:p>
          <a:p>
            <a:pPr algn="l"/>
            <a:r>
              <a:rPr lang="en-US" sz="1200" b="0" i="0" u="none" strike="noStrike" baseline="0">
                <a:latin typeface="Palatino-Roman"/>
              </a:rPr>
              <a:t>Note that </a:t>
            </a:r>
            <a:r>
              <a:rPr lang="en-US" sz="1200" b="0" i="1" u="none" strike="noStrike" baseline="0">
                <a:latin typeface="Palatino-Italic"/>
              </a:rPr>
              <a:t>r </a:t>
            </a:r>
            <a:r>
              <a:rPr lang="en-US" sz="1200" b="0" i="0" u="none" strike="noStrike" baseline="0">
                <a:latin typeface="Palatino-Roman"/>
              </a:rPr>
              <a:t>and </a:t>
            </a:r>
            <a:r>
              <a:rPr lang="en-US" sz="1200" b="0" i="1" u="none" strike="noStrike" baseline="0">
                <a:latin typeface="Palatino-Italic"/>
              </a:rPr>
              <a:t>s </a:t>
            </a:r>
            <a:r>
              <a:rPr lang="en-US" sz="1200" b="0" i="0" u="none" strike="noStrike" baseline="0">
                <a:latin typeface="Palatino-Roman"/>
              </a:rPr>
              <a:t>can be, in general, temporary relations that are the result of relational algebra expressions. </a:t>
            </a:r>
          </a:p>
          <a:p>
            <a:pPr algn="l"/>
            <a:endParaRPr lang="en-US" sz="1200" b="0" i="0" u="none" strike="noStrike" baseline="0">
              <a:latin typeface="Palatino-Roman"/>
            </a:endParaRPr>
          </a:p>
          <a:p>
            <a:pPr algn="l"/>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35</a:t>
            </a:fld>
            <a:endParaRPr lang="en-US"/>
          </a:p>
        </p:txBody>
      </p:sp>
    </p:spTree>
    <p:extLst>
      <p:ext uri="{BB962C8B-B14F-4D97-AF65-F5344CB8AC3E}">
        <p14:creationId xmlns:p14="http://schemas.microsoft.com/office/powerpoint/2010/main" val="10546940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Schema R means attributes (A,B,C,D) ; Schema S means (B,D,E)  ; Schema</a:t>
            </a:r>
            <a:r>
              <a:rPr lang="en-US" baseline="0"/>
              <a:t> R </a:t>
            </a:r>
            <a:r>
              <a:rPr lang="en-US" b="1" baseline="0"/>
              <a:t>U</a:t>
            </a:r>
            <a:r>
              <a:rPr lang="en-US" baseline="0"/>
              <a:t> S means (A,B,C,D,E)  ;  R </a:t>
            </a:r>
            <a:r>
              <a:rPr lang="en-US" sz="1200" b="1">
                <a:solidFill>
                  <a:srgbClr val="C00000"/>
                </a:solidFill>
                <a:ea typeface="ＭＳ Ｐゴシック" pitchFamily="34" charset="-128"/>
                <a:sym typeface="Symbol" pitchFamily="18" charset="2"/>
              </a:rPr>
              <a:t> </a:t>
            </a:r>
            <a:r>
              <a:rPr lang="en-US" baseline="0"/>
              <a:t>S means (B,D)</a:t>
            </a:r>
          </a:p>
          <a:p>
            <a:endParaRPr lang="en-US" baseline="0"/>
          </a:p>
          <a:p>
            <a:r>
              <a:rPr lang="en-US"/>
              <a:t>Equating attributes of the same name, and Projecting out one copy of each pair of equated attributes.  </a:t>
            </a:r>
          </a:p>
          <a:p>
            <a:endParaRPr lang="en-US"/>
          </a:p>
          <a:p>
            <a:r>
              <a:rPr lang="en-US" sz="1200" b="1" i="0" u="none" strike="noStrike" kern="1200" baseline="0">
                <a:solidFill>
                  <a:schemeClr val="tx1"/>
                </a:solidFill>
                <a:latin typeface="+mn-lt"/>
                <a:ea typeface="+mn-ea"/>
                <a:cs typeface="+mn-cs"/>
              </a:rPr>
              <a:t>Natural Join- </a:t>
            </a:r>
            <a:r>
              <a:rPr lang="en-US" sz="1200" b="0" i="0" u="none" strike="noStrike" kern="1200" baseline="0">
                <a:solidFill>
                  <a:schemeClr val="tx1"/>
                </a:solidFill>
                <a:latin typeface="+mn-lt"/>
                <a:ea typeface="+mn-ea"/>
                <a:cs typeface="+mn-cs"/>
              </a:rPr>
              <a:t>Outputs the pairs of rows from the two input relations that have the </a:t>
            </a:r>
            <a:r>
              <a:rPr lang="en-US" sz="1200" b="1" i="0" u="none" strike="noStrike" kern="1200" baseline="0">
                <a:solidFill>
                  <a:schemeClr val="tx1"/>
                </a:solidFill>
                <a:latin typeface="+mn-lt"/>
                <a:ea typeface="+mn-ea"/>
                <a:cs typeface="+mn-cs"/>
              </a:rPr>
              <a:t>same value on all attributes that have the same name</a:t>
            </a:r>
            <a:r>
              <a:rPr lang="en-US" sz="1200" b="0" i="0" u="none" strike="noStrike" kern="1200" baseline="0">
                <a:solidFill>
                  <a:schemeClr val="tx1"/>
                </a:solidFill>
                <a:latin typeface="+mn-lt"/>
                <a:ea typeface="+mn-ea"/>
                <a:cs typeface="+mn-cs"/>
              </a:rPr>
              <a:t>.</a:t>
            </a:r>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36</a:t>
            </a:fld>
            <a:endParaRPr lang="en-US"/>
          </a:p>
        </p:txBody>
      </p:sp>
    </p:spTree>
    <p:extLst>
      <p:ext uri="{BB962C8B-B14F-4D97-AF65-F5344CB8AC3E}">
        <p14:creationId xmlns:p14="http://schemas.microsoft.com/office/powerpoint/2010/main" val="4009154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a:latin typeface="Palatino-Roman"/>
              </a:rPr>
              <a:t>The natural-join operation forms a Cartesian product of its two arguments, performs a</a:t>
            </a:r>
          </a:p>
          <a:p>
            <a:pPr algn="l"/>
            <a:r>
              <a:rPr lang="en-US" sz="1200" b="0" i="0" u="none" strike="noStrike" baseline="0">
                <a:latin typeface="Palatino-Roman"/>
              </a:rPr>
              <a:t>selection forcing </a:t>
            </a:r>
            <a:r>
              <a:rPr lang="en-US" sz="1200" b="1" i="0" u="none" strike="noStrike" baseline="0">
                <a:latin typeface="Palatino-Roman"/>
              </a:rPr>
              <a:t>equality on those attributes </a:t>
            </a:r>
            <a:r>
              <a:rPr lang="en-US" sz="1200" b="0" i="0" u="none" strike="noStrike" baseline="0">
                <a:latin typeface="Palatino-Roman"/>
              </a:rPr>
              <a:t>that appear in both relation schemas,</a:t>
            </a:r>
          </a:p>
          <a:p>
            <a:pPr algn="l"/>
            <a:r>
              <a:rPr lang="en-US" sz="1200" b="0" i="0" u="none" strike="noStrike" baseline="0">
                <a:latin typeface="Palatino-Roman"/>
              </a:rPr>
              <a:t>and </a:t>
            </a:r>
            <a:r>
              <a:rPr lang="en-US" sz="1200" b="1" i="0" u="none" strike="noStrike" baseline="0">
                <a:latin typeface="Palatino-Roman"/>
              </a:rPr>
              <a:t>finally removes duplicate attributes</a:t>
            </a:r>
            <a:r>
              <a:rPr lang="en-US" sz="1200" b="0" i="0" u="none" strike="noStrike" baseline="0">
                <a:latin typeface="Palatino-Roman"/>
              </a:rPr>
              <a:t>.</a:t>
            </a:r>
          </a:p>
          <a:p>
            <a:pPr algn="l"/>
            <a:endParaRPr lang="en-US" sz="1200" b="0" i="0" u="none" strike="noStrike" baseline="0">
              <a:latin typeface="Palatino-Roman"/>
            </a:endParaRPr>
          </a:p>
          <a:p>
            <a:pPr algn="l"/>
            <a:endParaRPr lang="en-US" sz="1200" b="0" i="0" u="none" strike="noStrike" baseline="0">
              <a:latin typeface="Palatino-Roman"/>
            </a:endParaRPr>
          </a:p>
          <a:p>
            <a:pPr algn="l"/>
            <a:endParaRPr lang="en-US" sz="1200" b="0" i="0" u="none" strike="noStrike" baseline="0">
              <a:latin typeface="Palatino-Roman"/>
            </a:endParaRPr>
          </a:p>
          <a:p>
            <a:pPr algn="l"/>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37</a:t>
            </a:fld>
            <a:endParaRPr lang="en-US"/>
          </a:p>
        </p:txBody>
      </p:sp>
    </p:spTree>
    <p:extLst>
      <p:ext uri="{BB962C8B-B14F-4D97-AF65-F5344CB8AC3E}">
        <p14:creationId xmlns:p14="http://schemas.microsoft.com/office/powerpoint/2010/main" val="9662121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Example: Sample Relation</a:t>
            </a:r>
          </a:p>
        </p:txBody>
      </p:sp>
      <p:sp>
        <p:nvSpPr>
          <p:cNvPr id="4" name="Slide Number Placeholder 3"/>
          <p:cNvSpPr>
            <a:spLocks noGrp="1"/>
          </p:cNvSpPr>
          <p:nvPr>
            <p:ph type="sldNum" sz="quarter" idx="5"/>
          </p:nvPr>
        </p:nvSpPr>
        <p:spPr/>
        <p:txBody>
          <a:bodyPr/>
          <a:lstStyle/>
          <a:p>
            <a:fld id="{969D3268-2C9E-45FD-936D-211B5A0B5E4D}" type="slidenum">
              <a:rPr lang="en-US" smtClean="0"/>
              <a:t>38</a:t>
            </a:fld>
            <a:endParaRPr lang="en-US"/>
          </a:p>
        </p:txBody>
      </p:sp>
    </p:spTree>
    <p:extLst>
      <p:ext uri="{BB962C8B-B14F-4D97-AF65-F5344CB8AC3E}">
        <p14:creationId xmlns:p14="http://schemas.microsoft.com/office/powerpoint/2010/main" val="29060694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Example: Natural Join </a:t>
            </a:r>
          </a:p>
        </p:txBody>
      </p:sp>
      <p:sp>
        <p:nvSpPr>
          <p:cNvPr id="4" name="Slide Number Placeholder 3"/>
          <p:cNvSpPr>
            <a:spLocks noGrp="1"/>
          </p:cNvSpPr>
          <p:nvPr>
            <p:ph type="sldNum" sz="quarter" idx="5"/>
          </p:nvPr>
        </p:nvSpPr>
        <p:spPr/>
        <p:txBody>
          <a:bodyPr/>
          <a:lstStyle/>
          <a:p>
            <a:fld id="{969D3268-2C9E-45FD-936D-211B5A0B5E4D}" type="slidenum">
              <a:rPr lang="en-US" smtClean="0"/>
              <a:t>39</a:t>
            </a:fld>
            <a:endParaRPr lang="en-US"/>
          </a:p>
        </p:txBody>
      </p:sp>
    </p:spTree>
    <p:extLst>
      <p:ext uri="{BB962C8B-B14F-4D97-AF65-F5344CB8AC3E}">
        <p14:creationId xmlns:p14="http://schemas.microsoft.com/office/powerpoint/2010/main" val="13473360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 is equivalent to</a:t>
            </a:r>
          </a:p>
        </p:txBody>
      </p:sp>
      <p:sp>
        <p:nvSpPr>
          <p:cNvPr id="4" name="Slide Number Placeholder 3"/>
          <p:cNvSpPr>
            <a:spLocks noGrp="1"/>
          </p:cNvSpPr>
          <p:nvPr>
            <p:ph type="sldNum" sz="quarter" idx="10"/>
          </p:nvPr>
        </p:nvSpPr>
        <p:spPr/>
        <p:txBody>
          <a:bodyPr/>
          <a:lstStyle/>
          <a:p>
            <a:fld id="{969D3268-2C9E-45FD-936D-211B5A0B5E4D}" type="slidenum">
              <a:rPr lang="en-US" smtClean="0"/>
              <a:t>40</a:t>
            </a:fld>
            <a:endParaRPr lang="en-US"/>
          </a:p>
        </p:txBody>
      </p:sp>
    </p:spTree>
    <p:extLst>
      <p:ext uri="{BB962C8B-B14F-4D97-AF65-F5344CB8AC3E}">
        <p14:creationId xmlns:p14="http://schemas.microsoft.com/office/powerpoint/2010/main" val="2531556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Note: Deptno is foreign key referencing Dno</a:t>
            </a:r>
          </a:p>
          <a:p>
            <a:r>
              <a:rPr lang="en-IN"/>
              <a:t>Find Name of employees  working in West Zone. </a:t>
            </a:r>
          </a:p>
          <a:p>
            <a:endParaRPr lang="en-IN"/>
          </a:p>
          <a:p>
            <a:r>
              <a:rPr lang="en-IN"/>
              <a:t>EMP</a:t>
            </a:r>
          </a:p>
          <a:p>
            <a:endParaRPr lang="en-IN"/>
          </a:p>
          <a:p>
            <a:r>
              <a:rPr lang="en-IN"/>
              <a:t>DEPT</a:t>
            </a:r>
          </a:p>
        </p:txBody>
      </p:sp>
      <p:sp>
        <p:nvSpPr>
          <p:cNvPr id="4" name="Slide Number Placeholder 3"/>
          <p:cNvSpPr>
            <a:spLocks noGrp="1"/>
          </p:cNvSpPr>
          <p:nvPr>
            <p:ph type="sldNum" sz="quarter" idx="5"/>
          </p:nvPr>
        </p:nvSpPr>
        <p:spPr/>
        <p:txBody>
          <a:bodyPr/>
          <a:lstStyle/>
          <a:p>
            <a:fld id="{969D3268-2C9E-45FD-936D-211B5A0B5E4D}" type="slidenum">
              <a:rPr lang="en-US" smtClean="0"/>
              <a:t>41</a:t>
            </a:fld>
            <a:endParaRPr lang="en-US"/>
          </a:p>
        </p:txBody>
      </p:sp>
    </p:spTree>
    <p:extLst>
      <p:ext uri="{BB962C8B-B14F-4D97-AF65-F5344CB8AC3E}">
        <p14:creationId xmlns:p14="http://schemas.microsoft.com/office/powerpoint/2010/main" val="2145513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Aggregate operations involve , first grouping records based on some attributes (designated as </a:t>
            </a:r>
            <a:r>
              <a:rPr lang="en-US" i="1"/>
              <a:t>G</a:t>
            </a:r>
            <a:r>
              <a:rPr lang="en-US" i="1" baseline="-25000"/>
              <a:t>1</a:t>
            </a:r>
            <a:r>
              <a:rPr lang="en-US" i="1"/>
              <a:t>,G</a:t>
            </a:r>
            <a:r>
              <a:rPr lang="en-US" i="1" baseline="-25000"/>
              <a:t>2</a:t>
            </a:r>
            <a:r>
              <a:rPr lang="en-US" i="1" baseline="0"/>
              <a:t>… </a:t>
            </a:r>
            <a:r>
              <a:rPr lang="en-US" i="0" baseline="0"/>
              <a:t>in the slide</a:t>
            </a:r>
            <a:r>
              <a:rPr lang="en-US" i="1" baseline="0"/>
              <a:t>), secondly applying aggregation operation(such as  </a:t>
            </a:r>
            <a:r>
              <a:rPr lang="en-US" i="1" baseline="0" err="1"/>
              <a:t>avg,min,sum</a:t>
            </a:r>
            <a:r>
              <a:rPr lang="en-US" i="1" baseline="0"/>
              <a:t> </a:t>
            </a:r>
            <a:r>
              <a:rPr lang="en-US" i="1" baseline="0" err="1"/>
              <a:t>etc</a:t>
            </a:r>
            <a:r>
              <a:rPr lang="en-US" i="1" baseline="0"/>
              <a:t>) </a:t>
            </a:r>
            <a:r>
              <a:rPr lang="en-US" i="0" baseline="0"/>
              <a:t> on the attributes( </a:t>
            </a:r>
            <a:r>
              <a:rPr lang="en-US" i="1" baseline="0"/>
              <a:t>F</a:t>
            </a:r>
            <a:r>
              <a:rPr lang="en-US" i="1" baseline="-25000"/>
              <a:t>1</a:t>
            </a:r>
            <a:r>
              <a:rPr lang="en-US" i="1" baseline="0"/>
              <a:t>(A</a:t>
            </a:r>
            <a:r>
              <a:rPr lang="en-US" i="1" baseline="-25000"/>
              <a:t>1</a:t>
            </a:r>
            <a:r>
              <a:rPr lang="en-US" i="1" baseline="0"/>
              <a:t>)</a:t>
            </a:r>
            <a:r>
              <a:rPr lang="en-US" i="0" baseline="0"/>
              <a:t>,…) of groups formed.</a:t>
            </a:r>
            <a:endParaRPr lang="en-US" i="1" baseline="0"/>
          </a:p>
        </p:txBody>
      </p:sp>
      <p:sp>
        <p:nvSpPr>
          <p:cNvPr id="4" name="Slide Number Placeholder 3"/>
          <p:cNvSpPr>
            <a:spLocks noGrp="1"/>
          </p:cNvSpPr>
          <p:nvPr>
            <p:ph type="sldNum" sz="quarter" idx="10"/>
          </p:nvPr>
        </p:nvSpPr>
        <p:spPr/>
        <p:txBody>
          <a:bodyPr/>
          <a:lstStyle/>
          <a:p>
            <a:fld id="{969D3268-2C9E-45FD-936D-211B5A0B5E4D}" type="slidenum">
              <a:rPr lang="en-US" smtClean="0"/>
              <a:t>44</a:t>
            </a:fld>
            <a:endParaRPr lang="en-US"/>
          </a:p>
        </p:txBody>
      </p:sp>
    </p:spTree>
    <p:extLst>
      <p:ext uri="{BB962C8B-B14F-4D97-AF65-F5344CB8AC3E}">
        <p14:creationId xmlns:p14="http://schemas.microsoft.com/office/powerpoint/2010/main" val="3723350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Null is not equivalent to empty space</a:t>
            </a:r>
          </a:p>
        </p:txBody>
      </p:sp>
      <p:sp>
        <p:nvSpPr>
          <p:cNvPr id="4" name="Slide Number Placeholder 3"/>
          <p:cNvSpPr>
            <a:spLocks noGrp="1"/>
          </p:cNvSpPr>
          <p:nvPr>
            <p:ph type="sldNum" sz="quarter" idx="5"/>
          </p:nvPr>
        </p:nvSpPr>
        <p:spPr/>
        <p:txBody>
          <a:bodyPr/>
          <a:lstStyle/>
          <a:p>
            <a:fld id="{969D3268-2C9E-45FD-936D-211B5A0B5E4D}" type="slidenum">
              <a:rPr lang="en-US" smtClean="0"/>
              <a:t>9</a:t>
            </a:fld>
            <a:endParaRPr lang="en-US"/>
          </a:p>
        </p:txBody>
      </p:sp>
    </p:spTree>
    <p:extLst>
      <p:ext uri="{BB962C8B-B14F-4D97-AF65-F5344CB8AC3E}">
        <p14:creationId xmlns:p14="http://schemas.microsoft.com/office/powerpoint/2010/main" val="32088070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What</a:t>
            </a:r>
            <a:r>
              <a:rPr lang="en-US" baseline="0"/>
              <a:t> is the result for</a:t>
            </a:r>
          </a:p>
          <a:p>
            <a:endParaRPr lang="en-US" baseline="0"/>
          </a:p>
          <a:p>
            <a:r>
              <a:rPr lang="en-US" b="1" baseline="0"/>
              <a:t>In Oracle</a:t>
            </a:r>
          </a:p>
          <a:p>
            <a:r>
              <a:rPr lang="en-US" b="1" baseline="0"/>
              <a:t>SELECT A, Sum(C) FROM r GROUP BY A,B;  	</a:t>
            </a:r>
            <a:r>
              <a:rPr lang="en-US" baseline="0"/>
              <a:t>this will give error because you can’t get a aggregate(single) value for A as Grouping is based on A,B,</a:t>
            </a:r>
          </a:p>
          <a:p>
            <a:r>
              <a:rPr lang="en-US" baseline="0"/>
              <a:t>But </a:t>
            </a:r>
          </a:p>
          <a:p>
            <a:r>
              <a:rPr lang="en-US" b="1" baseline="0"/>
              <a:t>SELECT A,B, Sum(C) FROM r GROUP BY A,B;       </a:t>
            </a:r>
            <a:r>
              <a:rPr lang="en-US" b="0" baseline="0"/>
              <a:t>this will not give error.</a:t>
            </a:r>
            <a:endParaRPr lang="en-US" b="0"/>
          </a:p>
        </p:txBody>
      </p:sp>
      <p:sp>
        <p:nvSpPr>
          <p:cNvPr id="4" name="Slide Number Placeholder 3"/>
          <p:cNvSpPr>
            <a:spLocks noGrp="1"/>
          </p:cNvSpPr>
          <p:nvPr>
            <p:ph type="sldNum" sz="quarter" idx="10"/>
          </p:nvPr>
        </p:nvSpPr>
        <p:spPr/>
        <p:txBody>
          <a:bodyPr/>
          <a:lstStyle/>
          <a:p>
            <a:fld id="{969D3268-2C9E-45FD-936D-211B5A0B5E4D}" type="slidenum">
              <a:rPr lang="en-US" smtClean="0"/>
              <a:t>45</a:t>
            </a:fld>
            <a:endParaRPr lang="en-US"/>
          </a:p>
        </p:txBody>
      </p:sp>
    </p:spTree>
    <p:extLst>
      <p:ext uri="{BB962C8B-B14F-4D97-AF65-F5344CB8AC3E}">
        <p14:creationId xmlns:p14="http://schemas.microsoft.com/office/powerpoint/2010/main" val="3989815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 ID, Name, Age) </a:t>
            </a:r>
          </a:p>
          <a:p>
            <a:endParaRPr lang="en-IN"/>
          </a:p>
          <a:p>
            <a:r>
              <a:rPr lang="en-US" sz="1200" b="0" i="0" u="none" strike="noStrike" kern="1200" baseline="0">
                <a:solidFill>
                  <a:schemeClr val="tx1"/>
                </a:solidFill>
                <a:latin typeface="+mn-lt"/>
                <a:ea typeface="+mn-ea"/>
                <a:cs typeface="+mn-cs"/>
              </a:rPr>
              <a:t>Since the result of a relational-algebra operation is of the same type</a:t>
            </a:r>
          </a:p>
          <a:p>
            <a:r>
              <a:rPr lang="en-US" sz="1200" b="0" i="0" u="none" strike="noStrike" kern="1200" baseline="0">
                <a:solidFill>
                  <a:schemeClr val="tx1"/>
                </a:solidFill>
                <a:latin typeface="+mn-lt"/>
                <a:ea typeface="+mn-ea"/>
                <a:cs typeface="+mn-cs"/>
              </a:rPr>
              <a:t>(relation) as its inputs, relational-algebra operations can be composed together into a</a:t>
            </a:r>
          </a:p>
          <a:p>
            <a:r>
              <a:rPr lang="en-IN" sz="1200" b="0" i="0" u="none" strike="noStrike" kern="1200" baseline="0">
                <a:solidFill>
                  <a:schemeClr val="tx1"/>
                </a:solidFill>
                <a:latin typeface="+mn-lt"/>
                <a:ea typeface="+mn-ea"/>
                <a:cs typeface="+mn-cs"/>
              </a:rPr>
              <a:t>relational-algebra expression. Composing relational-algebra operations into relational algebra</a:t>
            </a:r>
          </a:p>
          <a:p>
            <a:r>
              <a:rPr lang="en-US" sz="1200" b="0" i="0" u="none" strike="noStrike" kern="1200" baseline="0">
                <a:solidFill>
                  <a:schemeClr val="tx1"/>
                </a:solidFill>
                <a:latin typeface="+mn-lt"/>
                <a:ea typeface="+mn-ea"/>
                <a:cs typeface="+mn-cs"/>
              </a:rPr>
              <a:t>expressions is just like composing arithmetic operations</a:t>
            </a:r>
            <a:endParaRPr lang="en-IN"/>
          </a:p>
        </p:txBody>
      </p:sp>
      <p:sp>
        <p:nvSpPr>
          <p:cNvPr id="4" name="Slide Number Placeholder 3"/>
          <p:cNvSpPr>
            <a:spLocks noGrp="1"/>
          </p:cNvSpPr>
          <p:nvPr>
            <p:ph type="sldNum" sz="quarter" idx="5"/>
          </p:nvPr>
        </p:nvSpPr>
        <p:spPr/>
        <p:txBody>
          <a:bodyPr/>
          <a:lstStyle/>
          <a:p>
            <a:fld id="{969D3268-2C9E-45FD-936D-211B5A0B5E4D}" type="slidenum">
              <a:rPr lang="en-US" smtClean="0"/>
              <a:t>52</a:t>
            </a:fld>
            <a:endParaRPr lang="en-US"/>
          </a:p>
        </p:txBody>
      </p:sp>
    </p:spTree>
    <p:extLst>
      <p:ext uri="{BB962C8B-B14F-4D97-AF65-F5344CB8AC3E}">
        <p14:creationId xmlns:p14="http://schemas.microsoft.com/office/powerpoint/2010/main" val="5435950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Both queries are equivalent</a:t>
            </a:r>
          </a:p>
        </p:txBody>
      </p:sp>
      <p:sp>
        <p:nvSpPr>
          <p:cNvPr id="4" name="Slide Number Placeholder 3"/>
          <p:cNvSpPr>
            <a:spLocks noGrp="1"/>
          </p:cNvSpPr>
          <p:nvPr>
            <p:ph type="sldNum" sz="quarter" idx="5"/>
          </p:nvPr>
        </p:nvSpPr>
        <p:spPr/>
        <p:txBody>
          <a:bodyPr/>
          <a:lstStyle/>
          <a:p>
            <a:fld id="{969D3268-2C9E-45FD-936D-211B5A0B5E4D}" type="slidenum">
              <a:rPr lang="en-US" smtClean="0"/>
              <a:t>54</a:t>
            </a:fld>
            <a:endParaRPr lang="en-US"/>
          </a:p>
        </p:txBody>
      </p:sp>
    </p:spTree>
    <p:extLst>
      <p:ext uri="{BB962C8B-B14F-4D97-AF65-F5344CB8AC3E}">
        <p14:creationId xmlns:p14="http://schemas.microsoft.com/office/powerpoint/2010/main" val="19738012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Example:</a:t>
            </a:r>
          </a:p>
          <a:p>
            <a:r>
              <a:rPr lang="en-IN"/>
              <a:t>Note: MGR_NO must be foreign key referencing EMPCODE</a:t>
            </a:r>
          </a:p>
          <a:p>
            <a:r>
              <a:rPr lang="en-IN"/>
              <a:t>Find the name of Employee and their Manger Names.</a:t>
            </a:r>
          </a:p>
        </p:txBody>
      </p:sp>
      <p:sp>
        <p:nvSpPr>
          <p:cNvPr id="4" name="Slide Number Placeholder 3"/>
          <p:cNvSpPr>
            <a:spLocks noGrp="1"/>
          </p:cNvSpPr>
          <p:nvPr>
            <p:ph type="sldNum" sz="quarter" idx="5"/>
          </p:nvPr>
        </p:nvSpPr>
        <p:spPr/>
        <p:txBody>
          <a:bodyPr/>
          <a:lstStyle/>
          <a:p>
            <a:fld id="{969D3268-2C9E-45FD-936D-211B5A0B5E4D}" type="slidenum">
              <a:rPr lang="en-US" smtClean="0"/>
              <a:t>55</a:t>
            </a:fld>
            <a:endParaRPr lang="en-US"/>
          </a:p>
        </p:txBody>
      </p:sp>
    </p:spTree>
    <p:extLst>
      <p:ext uri="{BB962C8B-B14F-4D97-AF65-F5344CB8AC3E}">
        <p14:creationId xmlns:p14="http://schemas.microsoft.com/office/powerpoint/2010/main" val="30827036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Note: Deptno is foreign key referencing Dno</a:t>
            </a:r>
          </a:p>
          <a:p>
            <a:r>
              <a:rPr lang="en-IN"/>
              <a:t>Find Name of employees  working in West Zone. </a:t>
            </a:r>
          </a:p>
          <a:p>
            <a:endParaRPr lang="en-IN"/>
          </a:p>
          <a:p>
            <a:r>
              <a:rPr lang="en-IN"/>
              <a:t>EMP</a:t>
            </a:r>
          </a:p>
          <a:p>
            <a:endParaRPr lang="en-IN"/>
          </a:p>
          <a:p>
            <a:r>
              <a:rPr lang="en-IN"/>
              <a:t>DEPT</a:t>
            </a:r>
          </a:p>
        </p:txBody>
      </p:sp>
      <p:sp>
        <p:nvSpPr>
          <p:cNvPr id="4" name="Slide Number Placeholder 3"/>
          <p:cNvSpPr>
            <a:spLocks noGrp="1"/>
          </p:cNvSpPr>
          <p:nvPr>
            <p:ph type="sldNum" sz="quarter" idx="5"/>
          </p:nvPr>
        </p:nvSpPr>
        <p:spPr/>
        <p:txBody>
          <a:bodyPr/>
          <a:lstStyle/>
          <a:p>
            <a:fld id="{969D3268-2C9E-45FD-936D-211B5A0B5E4D}" type="slidenum">
              <a:rPr lang="en-US" smtClean="0"/>
              <a:t>56</a:t>
            </a:fld>
            <a:endParaRPr lang="en-US"/>
          </a:p>
        </p:txBody>
      </p:sp>
    </p:spTree>
    <p:extLst>
      <p:ext uri="{BB962C8B-B14F-4D97-AF65-F5344CB8AC3E}">
        <p14:creationId xmlns:p14="http://schemas.microsoft.com/office/powerpoint/2010/main" val="30765602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PROJECT</a:t>
            </a:r>
            <a:r>
              <a:rPr lang="en-IN" sz="1200" b="1" baseline="-25000"/>
              <a:t>ID, Name, Phone </a:t>
            </a:r>
            <a:r>
              <a:rPr lang="en-IN" sz="1200" b="1" baseline="0"/>
              <a:t>(A)</a:t>
            </a:r>
          </a:p>
          <a:p>
            <a:r>
              <a:rPr lang="en-IN" sz="1200" b="1" baseline="0"/>
              <a:t>PROJECT</a:t>
            </a:r>
            <a:r>
              <a:rPr lang="en-IN" sz="1200" b="1" baseline="-25000"/>
              <a:t> Name  </a:t>
            </a:r>
            <a:r>
              <a:rPr lang="en-IN" sz="1200" b="1" baseline="0"/>
              <a:t>(SELECT</a:t>
            </a:r>
            <a:r>
              <a:rPr lang="en-IN" sz="1200" b="1" baseline="-25000"/>
              <a:t> Salary&gt;90000 </a:t>
            </a:r>
            <a:r>
              <a:rPr lang="en-IN" sz="1200" b="1" baseline="0"/>
              <a:t>( A N.JOIN C ) )    other way is </a:t>
            </a:r>
            <a:r>
              <a:rPr lang="en-IN" sz="1200" b="0" baseline="0"/>
              <a:t>  </a:t>
            </a:r>
            <a:r>
              <a:rPr lang="en-IN" sz="1200" b="1" baseline="0"/>
              <a:t>PROJECT</a:t>
            </a:r>
            <a:r>
              <a:rPr lang="en-IN" sz="1200" b="1" baseline="-25000"/>
              <a:t> Name </a:t>
            </a:r>
            <a:r>
              <a:rPr lang="en-IN" sz="1200" b="0" baseline="0"/>
              <a:t> (</a:t>
            </a:r>
            <a:r>
              <a:rPr lang="en-IN" sz="1200" b="1" baseline="0"/>
              <a:t>(SELECT</a:t>
            </a:r>
            <a:r>
              <a:rPr lang="en-IN" sz="1200" b="1" baseline="-25000"/>
              <a:t> Salary&gt;90000 </a:t>
            </a:r>
            <a:r>
              <a:rPr lang="en-IN" sz="1200" b="1" baseline="0"/>
              <a:t>( C )) N.JOIN A )</a:t>
            </a:r>
          </a:p>
          <a:p>
            <a:r>
              <a:rPr lang="en-IN" sz="1200" b="1" baseline="-25000"/>
              <a:t>DeptName</a:t>
            </a:r>
            <a:r>
              <a:rPr lang="en-IN" sz="1200" b="1" baseline="0"/>
              <a:t> </a:t>
            </a:r>
            <a:r>
              <a:rPr lang="en-IN" sz="1200" b="1" baseline="0" err="1"/>
              <a:t>G</a:t>
            </a:r>
            <a:r>
              <a:rPr lang="en-IN" sz="1200" b="1" baseline="-25000" err="1"/>
              <a:t>sum</a:t>
            </a:r>
            <a:r>
              <a:rPr lang="en-IN" sz="1200" b="1" baseline="-25000"/>
              <a:t>(Salary) </a:t>
            </a:r>
            <a:r>
              <a:rPr lang="en-IN" sz="1200" b="1" baseline="0"/>
              <a:t>(C) </a:t>
            </a:r>
            <a:endParaRPr lang="en-IN" b="1" baseline="-25000"/>
          </a:p>
        </p:txBody>
      </p:sp>
      <p:sp>
        <p:nvSpPr>
          <p:cNvPr id="4" name="Slide Number Placeholder 3"/>
          <p:cNvSpPr>
            <a:spLocks noGrp="1"/>
          </p:cNvSpPr>
          <p:nvPr>
            <p:ph type="sldNum" sz="quarter" idx="5"/>
          </p:nvPr>
        </p:nvSpPr>
        <p:spPr/>
        <p:txBody>
          <a:bodyPr/>
          <a:lstStyle/>
          <a:p>
            <a:fld id="{969D3268-2C9E-45FD-936D-211B5A0B5E4D}" type="slidenum">
              <a:rPr lang="en-US" smtClean="0"/>
              <a:t>58</a:t>
            </a:fld>
            <a:endParaRPr lang="en-US"/>
          </a:p>
        </p:txBody>
      </p:sp>
    </p:spTree>
    <p:extLst>
      <p:ext uri="{BB962C8B-B14F-4D97-AF65-F5344CB8AC3E}">
        <p14:creationId xmlns:p14="http://schemas.microsoft.com/office/powerpoint/2010/main" val="17202175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9D3268-2C9E-45FD-936D-211B5A0B5E4D}" type="slidenum">
              <a:rPr lang="en-US" smtClean="0"/>
              <a:t>59</a:t>
            </a:fld>
            <a:endParaRPr lang="en-US"/>
          </a:p>
        </p:txBody>
      </p:sp>
    </p:spTree>
    <p:extLst>
      <p:ext uri="{BB962C8B-B14F-4D97-AF65-F5344CB8AC3E}">
        <p14:creationId xmlns:p14="http://schemas.microsoft.com/office/powerpoint/2010/main" val="1386801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Instructor &amp; Department </a:t>
            </a:r>
          </a:p>
        </p:txBody>
      </p:sp>
      <p:sp>
        <p:nvSpPr>
          <p:cNvPr id="4" name="Slide Number Placeholder 3"/>
          <p:cNvSpPr>
            <a:spLocks noGrp="1"/>
          </p:cNvSpPr>
          <p:nvPr>
            <p:ph type="sldNum" sz="quarter" idx="5"/>
          </p:nvPr>
        </p:nvSpPr>
        <p:spPr/>
        <p:txBody>
          <a:bodyPr/>
          <a:lstStyle/>
          <a:p>
            <a:fld id="{969D3268-2C9E-45FD-936D-211B5A0B5E4D}" type="slidenum">
              <a:rPr lang="en-US" smtClean="0"/>
              <a:t>62</a:t>
            </a:fld>
            <a:endParaRPr lang="en-US"/>
          </a:p>
        </p:txBody>
      </p:sp>
    </p:spTree>
    <p:extLst>
      <p:ext uri="{BB962C8B-B14F-4D97-AF65-F5344CB8AC3E}">
        <p14:creationId xmlns:p14="http://schemas.microsoft.com/office/powerpoint/2010/main" val="4087305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F770345-4E63-47E4-884E-247DD5EE5E11}" type="slidenum">
              <a:rPr lang="en-US" altLang="en-US" sz="1200" smtClean="0"/>
              <a:pPr/>
              <a:t>10</a:t>
            </a:fld>
            <a:endParaRPr lang="en-US" altLang="en-US" sz="120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76103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relation such as Prereq</a:t>
            </a:r>
          </a:p>
        </p:txBody>
      </p:sp>
      <p:sp>
        <p:nvSpPr>
          <p:cNvPr id="4" name="Slide Number Placeholder 3"/>
          <p:cNvSpPr>
            <a:spLocks noGrp="1"/>
          </p:cNvSpPr>
          <p:nvPr>
            <p:ph type="sldNum" sz="quarter" idx="10"/>
          </p:nvPr>
        </p:nvSpPr>
        <p:spPr/>
        <p:txBody>
          <a:bodyPr/>
          <a:lstStyle/>
          <a:p>
            <a:fld id="{969D3268-2C9E-45FD-936D-211B5A0B5E4D}" type="slidenum">
              <a:rPr lang="en-US" smtClean="0"/>
              <a:t>12</a:t>
            </a:fld>
            <a:endParaRPr lang="en-US"/>
          </a:p>
        </p:txBody>
      </p:sp>
    </p:spTree>
    <p:extLst>
      <p:ext uri="{BB962C8B-B14F-4D97-AF65-F5344CB8AC3E}">
        <p14:creationId xmlns:p14="http://schemas.microsoft.com/office/powerpoint/2010/main" val="2204449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8AB82AF-7B91-45DD-BC20-5F90EE1C6EA3}" type="slidenum">
              <a:rPr lang="en-US" altLang="en-US" sz="1200" smtClean="0"/>
              <a:pPr/>
              <a:t>14</a:t>
            </a:fld>
            <a:endParaRPr lang="en-US" alt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If we assume K={ID , Name}</a:t>
            </a:r>
            <a:r>
              <a:rPr lang="en-US" altLang="en-US" baseline="0">
                <a:latin typeface="Times New Roman" panose="02020603050405020304" pitchFamily="18" charset="0"/>
              </a:rPr>
              <a:t> as Super key  </a:t>
            </a:r>
            <a:r>
              <a:rPr lang="en-US" altLang="en-US" baseline="0" err="1">
                <a:latin typeface="Times New Roman" panose="02020603050405020304" pitchFamily="18" charset="0"/>
              </a:rPr>
              <a:t>i</a:t>
            </a:r>
            <a:r>
              <a:rPr lang="en-US" altLang="en-US" baseline="0">
                <a:latin typeface="Times New Roman" panose="02020603050405020304" pitchFamily="18" charset="0"/>
              </a:rPr>
              <a:t>,.e combination of  ID &amp; name together identifies every row uniquely.</a:t>
            </a:r>
            <a:endParaRPr lang="en-US" altLang="en-US">
              <a:latin typeface="Times New Roman" panose="02020603050405020304" pitchFamily="18" charset="0"/>
            </a:endParaRPr>
          </a:p>
        </p:txBody>
      </p:sp>
    </p:spTree>
    <p:extLst>
      <p:ext uri="{BB962C8B-B14F-4D97-AF65-F5344CB8AC3E}">
        <p14:creationId xmlns:p14="http://schemas.microsoft.com/office/powerpoint/2010/main" val="3748882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Answer the following by understanding the requirements given below.</a:t>
            </a:r>
          </a:p>
          <a:p>
            <a:endParaRPr lang="en-US"/>
          </a:p>
          <a:p>
            <a:r>
              <a:rPr lang="en-US"/>
              <a:t>1.Is (Phone, Email) is a Super Key , if yes is it a minimal   Super key ?</a:t>
            </a:r>
          </a:p>
          <a:p>
            <a:r>
              <a:rPr lang="en-US"/>
              <a:t>2.Is (</a:t>
            </a:r>
            <a:r>
              <a:rPr lang="en-US" err="1"/>
              <a:t>Name,Mid_Name,LastName,Accno</a:t>
            </a:r>
            <a:r>
              <a:rPr lang="en-US"/>
              <a:t>) is Super Key ,if yes is  it a minimal Super key ?</a:t>
            </a:r>
          </a:p>
          <a:p>
            <a:r>
              <a:rPr lang="en-US"/>
              <a:t>List All Candidate Keys.</a:t>
            </a:r>
          </a:p>
          <a:p>
            <a:r>
              <a:rPr lang="en-US"/>
              <a:t>BANK(</a:t>
            </a:r>
            <a:r>
              <a:rPr lang="en-US" err="1"/>
              <a:t>custid</a:t>
            </a:r>
            <a:r>
              <a:rPr lang="en-US"/>
              <a:t>, </a:t>
            </a:r>
            <a:r>
              <a:rPr lang="en-US" err="1"/>
              <a:t>Name,Mid_Name,LastName,City</a:t>
            </a:r>
            <a:r>
              <a:rPr lang="en-US"/>
              <a:t>, </a:t>
            </a:r>
          </a:p>
          <a:p>
            <a:r>
              <a:rPr lang="en-US"/>
              <a:t>	AccNo, 	Intr_CustId, AccType, phone, email)</a:t>
            </a:r>
          </a:p>
          <a:p>
            <a:endParaRPr lang="en-US"/>
          </a:p>
          <a:p>
            <a:r>
              <a:rPr lang="en-US"/>
              <a:t>In Bank every customer will have Unique </a:t>
            </a:r>
            <a:r>
              <a:rPr lang="en-US" err="1"/>
              <a:t>CustomerID</a:t>
            </a:r>
            <a:r>
              <a:rPr lang="en-US"/>
              <a:t>. Intr_CustId is the Customer Id of customer who is introducing  a new customer to the Bank.</a:t>
            </a:r>
          </a:p>
          <a:p>
            <a:r>
              <a:rPr lang="en-US"/>
              <a:t>A customer can have multiple accounts such as SB, Current, Loan </a:t>
            </a:r>
            <a:r>
              <a:rPr lang="en-US" err="1"/>
              <a:t>etc.Every</a:t>
            </a:r>
            <a:r>
              <a:rPr lang="en-US"/>
              <a:t> </a:t>
            </a:r>
            <a:r>
              <a:rPr lang="en-US" err="1"/>
              <a:t>Accno</a:t>
            </a:r>
            <a:r>
              <a:rPr lang="en-US"/>
              <a:t> is unique .Name , Mid_name and Last_Name information about a customer must be distinguishable from other customers. Phone - phone number of the customer. Email- Email Id of the customer.</a:t>
            </a:r>
          </a:p>
          <a:p>
            <a:endParaRPr lang="en-US"/>
          </a:p>
          <a:p>
            <a:r>
              <a:rPr lang="en-US" b="1"/>
              <a:t>Answer:</a:t>
            </a:r>
          </a:p>
          <a:p>
            <a:r>
              <a:rPr lang="en-US"/>
              <a:t>As </a:t>
            </a:r>
            <a:r>
              <a:rPr lang="en-US" baseline="0"/>
              <a:t> a customer can have multiple accounts , for each account </a:t>
            </a:r>
            <a:r>
              <a:rPr lang="en-US" sz="1200" b="1">
                <a:solidFill>
                  <a:srgbClr val="002060"/>
                </a:solidFill>
              </a:rPr>
              <a:t>(Phone, Email) </a:t>
            </a:r>
            <a:r>
              <a:rPr lang="en-US" sz="1200" b="0">
                <a:solidFill>
                  <a:srgbClr val="002060"/>
                </a:solidFill>
              </a:rPr>
              <a:t> information</a:t>
            </a:r>
            <a:r>
              <a:rPr lang="en-US" sz="1200" b="0" baseline="0">
                <a:solidFill>
                  <a:srgbClr val="002060"/>
                </a:solidFill>
              </a:rPr>
              <a:t> repeats, so </a:t>
            </a:r>
            <a:r>
              <a:rPr lang="en-US" sz="1200" b="1">
                <a:solidFill>
                  <a:srgbClr val="002060"/>
                </a:solidFill>
              </a:rPr>
              <a:t>(Phone, Email) </a:t>
            </a:r>
            <a:r>
              <a:rPr lang="en-US" sz="1200" b="0" baseline="0">
                <a:solidFill>
                  <a:srgbClr val="002060"/>
                </a:solidFill>
              </a:rPr>
              <a:t> is not Super Key and also not minimal Super Key.</a:t>
            </a:r>
          </a:p>
          <a:p>
            <a:endParaRPr lang="en-US"/>
          </a:p>
          <a:p>
            <a:r>
              <a:rPr lang="en-US"/>
              <a:t>As </a:t>
            </a:r>
            <a:r>
              <a:rPr lang="en-US" baseline="0"/>
              <a:t> a customer can have multiple accounts , for each account  among these attributes </a:t>
            </a:r>
            <a:r>
              <a:rPr lang="en-US" sz="1200" b="1">
                <a:solidFill>
                  <a:srgbClr val="002060"/>
                </a:solidFill>
              </a:rPr>
              <a:t>(</a:t>
            </a:r>
            <a:r>
              <a:rPr lang="en-US" sz="1200" b="1" err="1">
                <a:solidFill>
                  <a:srgbClr val="002060"/>
                </a:solidFill>
              </a:rPr>
              <a:t>Name,Mid_Name,LastName,Accno</a:t>
            </a:r>
            <a:r>
              <a:rPr lang="en-US" sz="1200" b="1">
                <a:solidFill>
                  <a:srgbClr val="002060"/>
                </a:solidFill>
              </a:rPr>
              <a:t>)</a:t>
            </a:r>
            <a:r>
              <a:rPr lang="en-US" sz="1200">
                <a:solidFill>
                  <a:srgbClr val="002060"/>
                </a:solidFill>
              </a:rPr>
              <a:t> , </a:t>
            </a:r>
            <a:r>
              <a:rPr lang="en-US" sz="1200" b="1" err="1">
                <a:solidFill>
                  <a:srgbClr val="002060"/>
                </a:solidFill>
              </a:rPr>
              <a:t>Name,Mid_Name,LastName</a:t>
            </a:r>
            <a:r>
              <a:rPr lang="en-US" sz="1200" b="1">
                <a:solidFill>
                  <a:srgbClr val="002060"/>
                </a:solidFill>
              </a:rPr>
              <a:t> </a:t>
            </a:r>
            <a:r>
              <a:rPr lang="en-US" sz="1200" b="0">
                <a:solidFill>
                  <a:srgbClr val="002060"/>
                </a:solidFill>
              </a:rPr>
              <a:t>repeats</a:t>
            </a:r>
            <a:r>
              <a:rPr lang="en-US" sz="1200" b="1">
                <a:solidFill>
                  <a:srgbClr val="002060"/>
                </a:solidFill>
              </a:rPr>
              <a:t> , </a:t>
            </a:r>
            <a:r>
              <a:rPr lang="en-US" sz="1200" b="0" baseline="0">
                <a:solidFill>
                  <a:srgbClr val="002060"/>
                </a:solidFill>
              </a:rPr>
              <a:t> but </a:t>
            </a:r>
            <a:r>
              <a:rPr lang="en-US" sz="1200" b="0" baseline="0" err="1">
                <a:solidFill>
                  <a:srgbClr val="002060"/>
                </a:solidFill>
              </a:rPr>
              <a:t>Accno</a:t>
            </a:r>
            <a:r>
              <a:rPr lang="en-US" sz="1200" b="0" baseline="0">
                <a:solidFill>
                  <a:srgbClr val="002060"/>
                </a:solidFill>
              </a:rPr>
              <a:t> is different for every account.</a:t>
            </a:r>
          </a:p>
          <a:p>
            <a:r>
              <a:rPr lang="en-US" sz="1200" b="0" baseline="0">
                <a:solidFill>
                  <a:srgbClr val="002060"/>
                </a:solidFill>
              </a:rPr>
              <a:t> </a:t>
            </a:r>
          </a:p>
          <a:p>
            <a:r>
              <a:rPr lang="en-US" sz="1200" b="0" baseline="0">
                <a:solidFill>
                  <a:srgbClr val="002060"/>
                </a:solidFill>
              </a:rPr>
              <a:t>Therefore </a:t>
            </a:r>
            <a:r>
              <a:rPr lang="en-US" sz="1200" b="1">
                <a:solidFill>
                  <a:srgbClr val="002060"/>
                </a:solidFill>
              </a:rPr>
              <a:t>(</a:t>
            </a:r>
            <a:r>
              <a:rPr lang="en-US" sz="1200" b="1" err="1">
                <a:solidFill>
                  <a:srgbClr val="002060"/>
                </a:solidFill>
              </a:rPr>
              <a:t>Name,Mid_Name,LastName,Accno</a:t>
            </a:r>
            <a:r>
              <a:rPr lang="en-US" sz="1200" b="1">
                <a:solidFill>
                  <a:srgbClr val="002060"/>
                </a:solidFill>
              </a:rPr>
              <a:t>) </a:t>
            </a:r>
            <a:r>
              <a:rPr lang="en-US" sz="1200" b="0" baseline="0">
                <a:solidFill>
                  <a:srgbClr val="002060"/>
                </a:solidFill>
              </a:rPr>
              <a:t> is Unique , in other words Super Key. To say </a:t>
            </a:r>
            <a:r>
              <a:rPr lang="en-US" sz="1200" b="1">
                <a:solidFill>
                  <a:srgbClr val="002060"/>
                </a:solidFill>
              </a:rPr>
              <a:t>(</a:t>
            </a:r>
            <a:r>
              <a:rPr lang="en-US" sz="1200" b="1" err="1">
                <a:solidFill>
                  <a:srgbClr val="002060"/>
                </a:solidFill>
              </a:rPr>
              <a:t>Name,Mid_Name,LastName,Accno</a:t>
            </a:r>
            <a:r>
              <a:rPr lang="en-US" sz="1200" b="1">
                <a:solidFill>
                  <a:srgbClr val="002060"/>
                </a:solidFill>
              </a:rPr>
              <a:t>)</a:t>
            </a:r>
            <a:r>
              <a:rPr lang="en-US" sz="1200" b="0">
                <a:solidFill>
                  <a:srgbClr val="002060"/>
                </a:solidFill>
              </a:rPr>
              <a:t> is minimal super key , we should find not even</a:t>
            </a:r>
            <a:r>
              <a:rPr lang="en-US" sz="1200" b="0" baseline="0">
                <a:solidFill>
                  <a:srgbClr val="002060"/>
                </a:solidFill>
              </a:rPr>
              <a:t> one proper subset of </a:t>
            </a:r>
            <a:r>
              <a:rPr lang="en-US" sz="1200" b="1">
                <a:solidFill>
                  <a:srgbClr val="002060"/>
                </a:solidFill>
              </a:rPr>
              <a:t>(</a:t>
            </a:r>
            <a:r>
              <a:rPr lang="en-US" sz="1200" b="1" err="1">
                <a:solidFill>
                  <a:srgbClr val="002060"/>
                </a:solidFill>
              </a:rPr>
              <a:t>Name,Mid_Name,LastName,Accno</a:t>
            </a:r>
            <a:r>
              <a:rPr lang="en-US" sz="1200" b="1">
                <a:solidFill>
                  <a:srgbClr val="002060"/>
                </a:solidFill>
              </a:rPr>
              <a:t>) </a:t>
            </a:r>
            <a:r>
              <a:rPr lang="en-US" sz="1200" b="0">
                <a:solidFill>
                  <a:srgbClr val="002060"/>
                </a:solidFill>
              </a:rPr>
              <a:t>which is having super key property.</a:t>
            </a:r>
          </a:p>
          <a:p>
            <a:endParaRPr lang="en-US" sz="1200" b="0">
              <a:solidFill>
                <a:srgbClr val="002060"/>
              </a:solidFill>
            </a:endParaRPr>
          </a:p>
          <a:p>
            <a:r>
              <a:rPr lang="en-US" sz="1200" b="0">
                <a:solidFill>
                  <a:srgbClr val="002060"/>
                </a:solidFill>
              </a:rPr>
              <a:t>Proper subsets</a:t>
            </a:r>
            <a:r>
              <a:rPr lang="en-US" sz="1200" b="0" baseline="0">
                <a:solidFill>
                  <a:srgbClr val="002060"/>
                </a:solidFill>
              </a:rPr>
              <a:t> are – </a:t>
            </a:r>
            <a:r>
              <a:rPr lang="en-US" sz="1200" b="1" baseline="0">
                <a:solidFill>
                  <a:srgbClr val="002060"/>
                </a:solidFill>
              </a:rPr>
              <a:t>(Name),</a:t>
            </a:r>
            <a:r>
              <a:rPr lang="en-US" sz="1200" b="1">
                <a:solidFill>
                  <a:srgbClr val="002060"/>
                </a:solidFill>
              </a:rPr>
              <a:t> (Mid_Name),(LastName),(</a:t>
            </a:r>
            <a:r>
              <a:rPr lang="en-US" sz="1200" b="1" err="1">
                <a:solidFill>
                  <a:srgbClr val="002060"/>
                </a:solidFill>
              </a:rPr>
              <a:t>Accno</a:t>
            </a:r>
            <a:r>
              <a:rPr lang="en-US" sz="1200" b="1">
                <a:solidFill>
                  <a:srgbClr val="002060"/>
                </a:solidFill>
              </a:rPr>
              <a:t>), (Name,Mid_Name),(</a:t>
            </a:r>
            <a:r>
              <a:rPr lang="en-US" sz="1200" b="1" err="1">
                <a:solidFill>
                  <a:srgbClr val="002060"/>
                </a:solidFill>
              </a:rPr>
              <a:t>Name,LastName</a:t>
            </a:r>
            <a:r>
              <a:rPr lang="en-US" sz="1200" b="1">
                <a:solidFill>
                  <a:srgbClr val="002060"/>
                </a:solidFill>
              </a:rPr>
              <a:t>),(</a:t>
            </a:r>
            <a:r>
              <a:rPr lang="en-US" sz="1200" b="1" err="1">
                <a:solidFill>
                  <a:srgbClr val="002060"/>
                </a:solidFill>
              </a:rPr>
              <a:t>Name,Accno</a:t>
            </a:r>
            <a:r>
              <a:rPr lang="en-US" sz="1200" b="1">
                <a:solidFill>
                  <a:srgbClr val="002060"/>
                </a:solidFill>
              </a:rPr>
              <a:t>), (</a:t>
            </a:r>
            <a:r>
              <a:rPr lang="en-US" sz="1200" b="1" err="1">
                <a:solidFill>
                  <a:srgbClr val="002060"/>
                </a:solidFill>
              </a:rPr>
              <a:t>Name,Mid_Name,LastName</a:t>
            </a:r>
            <a:r>
              <a:rPr lang="en-US" sz="1200" b="1">
                <a:solidFill>
                  <a:srgbClr val="002060"/>
                </a:solidFill>
              </a:rPr>
              <a:t>), (</a:t>
            </a:r>
            <a:r>
              <a:rPr lang="en-US" sz="1200" b="1" err="1">
                <a:solidFill>
                  <a:srgbClr val="002060"/>
                </a:solidFill>
              </a:rPr>
              <a:t>Name,Mid_Name,AccNo</a:t>
            </a:r>
            <a:r>
              <a:rPr lang="en-US" sz="1200" b="1">
                <a:solidFill>
                  <a:srgbClr val="002060"/>
                </a:solidFill>
              </a:rPr>
              <a:t>)</a:t>
            </a:r>
            <a:r>
              <a:rPr lang="en-US" sz="1200" b="1" baseline="0">
                <a:solidFill>
                  <a:srgbClr val="002060"/>
                </a:solidFill>
              </a:rPr>
              <a:t> , (</a:t>
            </a:r>
            <a:r>
              <a:rPr lang="en-US" sz="1200" b="1" baseline="0" err="1">
                <a:solidFill>
                  <a:srgbClr val="002060"/>
                </a:solidFill>
              </a:rPr>
              <a:t>Name,Last_Name,AccNo</a:t>
            </a:r>
            <a:r>
              <a:rPr lang="en-US" sz="1200" b="1" baseline="0">
                <a:solidFill>
                  <a:srgbClr val="002060"/>
                </a:solidFill>
              </a:rPr>
              <a:t>),(</a:t>
            </a:r>
            <a:r>
              <a:rPr lang="en-US" sz="1200" b="1" err="1">
                <a:solidFill>
                  <a:srgbClr val="002060"/>
                </a:solidFill>
              </a:rPr>
              <a:t>Mid_Name,LastName,Accno</a:t>
            </a:r>
            <a:r>
              <a:rPr lang="en-US" sz="1200" b="1">
                <a:solidFill>
                  <a:srgbClr val="002060"/>
                </a:solidFill>
              </a:rPr>
              <a:t>).</a:t>
            </a:r>
          </a:p>
          <a:p>
            <a:endParaRPr lang="en-US" sz="1200" b="0" baseline="0">
              <a:solidFill>
                <a:srgbClr val="002060"/>
              </a:solidFill>
            </a:endParaRPr>
          </a:p>
          <a:p>
            <a:r>
              <a:rPr lang="en-US" sz="1200" b="0" baseline="0">
                <a:solidFill>
                  <a:srgbClr val="002060"/>
                </a:solidFill>
              </a:rPr>
              <a:t> From these proper subsets we can find </a:t>
            </a:r>
            <a:r>
              <a:rPr lang="en-US" sz="1200" b="1">
                <a:solidFill>
                  <a:srgbClr val="002060"/>
                </a:solidFill>
              </a:rPr>
              <a:t>(</a:t>
            </a:r>
            <a:r>
              <a:rPr lang="en-US" sz="1200" b="1" err="1">
                <a:solidFill>
                  <a:srgbClr val="002060"/>
                </a:solidFill>
              </a:rPr>
              <a:t>Accno</a:t>
            </a:r>
            <a:r>
              <a:rPr lang="en-US" sz="1200" b="1">
                <a:solidFill>
                  <a:srgbClr val="002060"/>
                </a:solidFill>
              </a:rPr>
              <a:t>)</a:t>
            </a:r>
            <a:r>
              <a:rPr lang="en-US" sz="1200" b="0">
                <a:solidFill>
                  <a:srgbClr val="002060"/>
                </a:solidFill>
              </a:rPr>
              <a:t> is the one proper</a:t>
            </a:r>
            <a:r>
              <a:rPr lang="en-US" sz="1200" b="0" baseline="0">
                <a:solidFill>
                  <a:srgbClr val="002060"/>
                </a:solidFill>
              </a:rPr>
              <a:t> subset which is having Unique values (super key property) , so </a:t>
            </a:r>
            <a:r>
              <a:rPr lang="en-US" sz="1200" b="0" baseline="0" err="1">
                <a:solidFill>
                  <a:srgbClr val="002060"/>
                </a:solidFill>
              </a:rPr>
              <a:t>Accno</a:t>
            </a:r>
            <a:r>
              <a:rPr lang="en-US" sz="1200" b="0" baseline="0">
                <a:solidFill>
                  <a:srgbClr val="002060"/>
                </a:solidFill>
              </a:rPr>
              <a:t> is  super key.</a:t>
            </a:r>
          </a:p>
          <a:p>
            <a:r>
              <a:rPr lang="en-US" sz="1200" b="0" baseline="0">
                <a:solidFill>
                  <a:srgbClr val="002060"/>
                </a:solidFill>
              </a:rPr>
              <a:t>Therefore </a:t>
            </a:r>
            <a:r>
              <a:rPr lang="en-US" sz="1200" b="1">
                <a:solidFill>
                  <a:srgbClr val="002060"/>
                </a:solidFill>
              </a:rPr>
              <a:t>(</a:t>
            </a:r>
            <a:r>
              <a:rPr lang="en-US" sz="1200" b="1" err="1">
                <a:solidFill>
                  <a:srgbClr val="002060"/>
                </a:solidFill>
              </a:rPr>
              <a:t>Name,Mid_Name,LastName,Accno</a:t>
            </a:r>
            <a:r>
              <a:rPr lang="en-US" sz="1200" b="1">
                <a:solidFill>
                  <a:srgbClr val="002060"/>
                </a:solidFill>
              </a:rPr>
              <a:t>)  </a:t>
            </a:r>
            <a:r>
              <a:rPr lang="en-US" sz="1200" b="0">
                <a:solidFill>
                  <a:srgbClr val="002060"/>
                </a:solidFill>
              </a:rPr>
              <a:t>is not  </a:t>
            </a:r>
            <a:r>
              <a:rPr lang="en-US" sz="1200" b="1">
                <a:solidFill>
                  <a:srgbClr val="002060"/>
                </a:solidFill>
              </a:rPr>
              <a:t>minimal super key.</a:t>
            </a:r>
          </a:p>
          <a:p>
            <a:r>
              <a:rPr lang="en-US" sz="1200" b="0">
                <a:solidFill>
                  <a:srgbClr val="002060"/>
                </a:solidFill>
              </a:rPr>
              <a:t>Further we have to test that- is </a:t>
            </a:r>
            <a:r>
              <a:rPr lang="en-US" sz="1200" b="1" err="1">
                <a:solidFill>
                  <a:srgbClr val="002060"/>
                </a:solidFill>
              </a:rPr>
              <a:t>Accno</a:t>
            </a:r>
            <a:r>
              <a:rPr lang="en-US" sz="1200" b="1">
                <a:solidFill>
                  <a:srgbClr val="002060"/>
                </a:solidFill>
              </a:rPr>
              <a:t> is minimal super key</a:t>
            </a:r>
            <a:r>
              <a:rPr lang="en-US" sz="1200" b="1" baseline="0">
                <a:solidFill>
                  <a:srgbClr val="002060"/>
                </a:solidFill>
              </a:rPr>
              <a:t> ?</a:t>
            </a:r>
            <a:r>
              <a:rPr lang="en-US" sz="1200" b="1">
                <a:solidFill>
                  <a:srgbClr val="002060"/>
                </a:solidFill>
              </a:rPr>
              <a:t> </a:t>
            </a:r>
            <a:r>
              <a:rPr lang="en-US" sz="1200" b="0">
                <a:solidFill>
                  <a:srgbClr val="002060"/>
                </a:solidFill>
              </a:rPr>
              <a:t>Yes, because </a:t>
            </a:r>
            <a:r>
              <a:rPr lang="en-US" sz="1200" b="0" err="1">
                <a:solidFill>
                  <a:srgbClr val="002060"/>
                </a:solidFill>
              </a:rPr>
              <a:t>Accno</a:t>
            </a:r>
            <a:r>
              <a:rPr lang="en-US" sz="1200" b="0">
                <a:solidFill>
                  <a:srgbClr val="002060"/>
                </a:solidFill>
              </a:rPr>
              <a:t> is the only one attribute and it is the minimum attribute having Super key property. </a:t>
            </a:r>
          </a:p>
          <a:p>
            <a:endParaRPr lang="en-US" sz="1200" b="0">
              <a:solidFill>
                <a:srgbClr val="002060"/>
              </a:solidFill>
            </a:endParaRPr>
          </a:p>
          <a:p>
            <a:r>
              <a:rPr lang="en-US" b="0"/>
              <a:t>Similarly we can find other super keys like -</a:t>
            </a:r>
            <a:r>
              <a:rPr lang="en-US" sz="1200" b="1">
                <a:solidFill>
                  <a:srgbClr val="002060"/>
                </a:solidFill>
              </a:rPr>
              <a:t>(</a:t>
            </a:r>
            <a:r>
              <a:rPr lang="en-US" sz="1200" b="1" err="1">
                <a:solidFill>
                  <a:srgbClr val="002060"/>
                </a:solidFill>
              </a:rPr>
              <a:t>Name,Accno</a:t>
            </a:r>
            <a:r>
              <a:rPr lang="en-US" sz="1200" b="1">
                <a:solidFill>
                  <a:srgbClr val="002060"/>
                </a:solidFill>
              </a:rPr>
              <a:t>) , (</a:t>
            </a:r>
            <a:r>
              <a:rPr lang="en-US" sz="1200" b="1" err="1">
                <a:solidFill>
                  <a:srgbClr val="002060"/>
                </a:solidFill>
              </a:rPr>
              <a:t>Name,Mid_Name,AccNo</a:t>
            </a:r>
            <a:r>
              <a:rPr lang="en-US" sz="1200" b="1">
                <a:solidFill>
                  <a:srgbClr val="002060"/>
                </a:solidFill>
              </a:rPr>
              <a:t>),</a:t>
            </a:r>
            <a:r>
              <a:rPr lang="en-US" sz="1200" b="1" baseline="0">
                <a:solidFill>
                  <a:srgbClr val="002060"/>
                </a:solidFill>
              </a:rPr>
              <a:t> (</a:t>
            </a:r>
            <a:r>
              <a:rPr lang="en-US" sz="1200" b="1" baseline="0" err="1">
                <a:solidFill>
                  <a:srgbClr val="002060"/>
                </a:solidFill>
              </a:rPr>
              <a:t>Name,Last_Name,AccNo</a:t>
            </a:r>
            <a:r>
              <a:rPr lang="en-US" sz="1200" b="1" baseline="0">
                <a:solidFill>
                  <a:srgbClr val="002060"/>
                </a:solidFill>
              </a:rPr>
              <a:t>) </a:t>
            </a:r>
            <a:r>
              <a:rPr lang="en-US" sz="1200" b="0" baseline="0">
                <a:solidFill>
                  <a:srgbClr val="002060"/>
                </a:solidFill>
              </a:rPr>
              <a:t>etc.</a:t>
            </a:r>
            <a:r>
              <a:rPr lang="en-US" sz="1200" b="1" baseline="0">
                <a:solidFill>
                  <a:srgbClr val="002060"/>
                </a:solidFill>
              </a:rPr>
              <a:t> </a:t>
            </a:r>
            <a:r>
              <a:rPr lang="en-US" sz="1200" b="0" baseline="0">
                <a:solidFill>
                  <a:srgbClr val="002060"/>
                </a:solidFill>
              </a:rPr>
              <a:t>The argument we used above can also be used to find </a:t>
            </a:r>
            <a:r>
              <a:rPr lang="en-US" sz="1200" b="1" baseline="0">
                <a:solidFill>
                  <a:srgbClr val="002060"/>
                </a:solidFill>
              </a:rPr>
              <a:t>minimal super keys</a:t>
            </a:r>
            <a:r>
              <a:rPr lang="en-US" sz="1200" b="0" baseline="0">
                <a:solidFill>
                  <a:srgbClr val="002060"/>
                </a:solidFill>
              </a:rPr>
              <a:t>.</a:t>
            </a:r>
            <a:r>
              <a:rPr lang="en-US" sz="1200" b="1" baseline="0">
                <a:solidFill>
                  <a:srgbClr val="002060"/>
                </a:solidFill>
              </a:rPr>
              <a:t> </a:t>
            </a:r>
            <a:r>
              <a:rPr lang="en-US" sz="1200" b="0" baseline="0">
                <a:solidFill>
                  <a:srgbClr val="002060"/>
                </a:solidFill>
              </a:rPr>
              <a:t> In all these cases </a:t>
            </a:r>
            <a:r>
              <a:rPr lang="en-US" sz="1200" b="0" baseline="0" err="1">
                <a:solidFill>
                  <a:srgbClr val="002060"/>
                </a:solidFill>
              </a:rPr>
              <a:t>Accno</a:t>
            </a:r>
            <a:r>
              <a:rPr lang="en-US" sz="1200" b="0" baseline="0">
                <a:solidFill>
                  <a:srgbClr val="002060"/>
                </a:solidFill>
              </a:rPr>
              <a:t> will be the </a:t>
            </a:r>
            <a:r>
              <a:rPr lang="en-US" sz="1200" b="1" baseline="0">
                <a:solidFill>
                  <a:srgbClr val="002060"/>
                </a:solidFill>
              </a:rPr>
              <a:t>minimal super key  (</a:t>
            </a:r>
            <a:r>
              <a:rPr lang="en-US" sz="1200" b="0" baseline="0">
                <a:solidFill>
                  <a:srgbClr val="002060"/>
                </a:solidFill>
              </a:rPr>
              <a:t> analysis is left to students as practice)</a:t>
            </a:r>
            <a:endParaRPr lang="en-US" b="0"/>
          </a:p>
          <a:p>
            <a:r>
              <a:rPr lang="en-US" sz="1200" b="1">
                <a:solidFill>
                  <a:srgbClr val="002060"/>
                </a:solidFill>
              </a:rPr>
              <a:t>(</a:t>
            </a:r>
            <a:r>
              <a:rPr lang="en-US" sz="1200" b="1" err="1">
                <a:solidFill>
                  <a:srgbClr val="002060"/>
                </a:solidFill>
              </a:rPr>
              <a:t>Name,Mid_Name,LastName</a:t>
            </a:r>
            <a:r>
              <a:rPr lang="en-US" sz="1200" b="1">
                <a:solidFill>
                  <a:srgbClr val="002060"/>
                </a:solidFill>
              </a:rPr>
              <a:t>) </a:t>
            </a:r>
            <a:r>
              <a:rPr lang="en-US" sz="1200" b="0">
                <a:solidFill>
                  <a:srgbClr val="002060"/>
                </a:solidFill>
              </a:rPr>
              <a:t> is not Super key.</a:t>
            </a:r>
            <a:endParaRPr lang="en-US"/>
          </a:p>
          <a:p>
            <a:endParaRPr lang="en-US"/>
          </a:p>
          <a:p>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15</a:t>
            </a:fld>
            <a:endParaRPr lang="en-US"/>
          </a:p>
        </p:txBody>
      </p:sp>
    </p:spTree>
    <p:extLst>
      <p:ext uri="{BB962C8B-B14F-4D97-AF65-F5344CB8AC3E}">
        <p14:creationId xmlns:p14="http://schemas.microsoft.com/office/powerpoint/2010/main" val="2058316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8AB82AF-7B91-45DD-BC20-5F90EE1C6EA3}" type="slidenum">
              <a:rPr lang="en-US" altLang="en-US" sz="1200" smtClean="0"/>
              <a:pPr/>
              <a:t>16</a:t>
            </a:fld>
            <a:endParaRPr lang="en-US" alt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01557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Relation may have multiple minimal</a:t>
            </a:r>
            <a:r>
              <a:rPr lang="en-US" baseline="0"/>
              <a:t> Super Keys (Candidate Key)</a:t>
            </a:r>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17</a:t>
            </a:fld>
            <a:endParaRPr lang="en-US"/>
          </a:p>
        </p:txBody>
      </p:sp>
    </p:spTree>
    <p:extLst>
      <p:ext uri="{BB962C8B-B14F-4D97-AF65-F5344CB8AC3E}">
        <p14:creationId xmlns:p14="http://schemas.microsoft.com/office/powerpoint/2010/main" val="567039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ED5BA5D-672B-4AC0-A96B-1295CC17C9E2}"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1B4EB4-C92E-45CC-B57A-7739E6E0FE52}" type="slidenum">
              <a:rPr lang="en-US" smtClean="0"/>
              <a:t>‹#›</a:t>
            </a:fld>
            <a:endParaRPr lang="en-US"/>
          </a:p>
        </p:txBody>
      </p:sp>
    </p:spTree>
    <p:extLst>
      <p:ext uri="{BB962C8B-B14F-4D97-AF65-F5344CB8AC3E}">
        <p14:creationId xmlns:p14="http://schemas.microsoft.com/office/powerpoint/2010/main" val="1199471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D5BA5D-672B-4AC0-A96B-1295CC17C9E2}"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1B4EB4-C92E-45CC-B57A-7739E6E0FE52}" type="slidenum">
              <a:rPr lang="en-US" smtClean="0"/>
              <a:t>‹#›</a:t>
            </a:fld>
            <a:endParaRPr lang="en-US"/>
          </a:p>
        </p:txBody>
      </p:sp>
    </p:spTree>
    <p:extLst>
      <p:ext uri="{BB962C8B-B14F-4D97-AF65-F5344CB8AC3E}">
        <p14:creationId xmlns:p14="http://schemas.microsoft.com/office/powerpoint/2010/main" val="1416201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D5BA5D-672B-4AC0-A96B-1295CC17C9E2}"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1B4EB4-C92E-45CC-B57A-7739E6E0FE52}" type="slidenum">
              <a:rPr lang="en-US" smtClean="0"/>
              <a:t>‹#›</a:t>
            </a:fld>
            <a:endParaRPr lang="en-US"/>
          </a:p>
        </p:txBody>
      </p:sp>
    </p:spTree>
    <p:extLst>
      <p:ext uri="{BB962C8B-B14F-4D97-AF65-F5344CB8AC3E}">
        <p14:creationId xmlns:p14="http://schemas.microsoft.com/office/powerpoint/2010/main" val="1453487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D5BA5D-672B-4AC0-A96B-1295CC17C9E2}"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1B4EB4-C92E-45CC-B57A-7739E6E0FE52}" type="slidenum">
              <a:rPr lang="en-US" smtClean="0"/>
              <a:t>‹#›</a:t>
            </a:fld>
            <a:endParaRPr lang="en-US"/>
          </a:p>
        </p:txBody>
      </p:sp>
    </p:spTree>
    <p:extLst>
      <p:ext uri="{BB962C8B-B14F-4D97-AF65-F5344CB8AC3E}">
        <p14:creationId xmlns:p14="http://schemas.microsoft.com/office/powerpoint/2010/main" val="355671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D5BA5D-672B-4AC0-A96B-1295CC17C9E2}"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1B4EB4-C92E-45CC-B57A-7739E6E0FE52}" type="slidenum">
              <a:rPr lang="en-US" smtClean="0"/>
              <a:t>‹#›</a:t>
            </a:fld>
            <a:endParaRPr lang="en-US"/>
          </a:p>
        </p:txBody>
      </p:sp>
    </p:spTree>
    <p:extLst>
      <p:ext uri="{BB962C8B-B14F-4D97-AF65-F5344CB8AC3E}">
        <p14:creationId xmlns:p14="http://schemas.microsoft.com/office/powerpoint/2010/main" val="3658684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D5BA5D-672B-4AC0-A96B-1295CC17C9E2}"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1B4EB4-C92E-45CC-B57A-7739E6E0FE52}" type="slidenum">
              <a:rPr lang="en-US" smtClean="0"/>
              <a:t>‹#›</a:t>
            </a:fld>
            <a:endParaRPr lang="en-US"/>
          </a:p>
        </p:txBody>
      </p:sp>
    </p:spTree>
    <p:extLst>
      <p:ext uri="{BB962C8B-B14F-4D97-AF65-F5344CB8AC3E}">
        <p14:creationId xmlns:p14="http://schemas.microsoft.com/office/powerpoint/2010/main" val="3049930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D5BA5D-672B-4AC0-A96B-1295CC17C9E2}" type="datetimeFigureOut">
              <a:rPr lang="en-US" smtClean="0"/>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1B4EB4-C92E-45CC-B57A-7739E6E0FE52}" type="slidenum">
              <a:rPr lang="en-US" smtClean="0"/>
              <a:t>‹#›</a:t>
            </a:fld>
            <a:endParaRPr lang="en-US"/>
          </a:p>
        </p:txBody>
      </p:sp>
    </p:spTree>
    <p:extLst>
      <p:ext uri="{BB962C8B-B14F-4D97-AF65-F5344CB8AC3E}">
        <p14:creationId xmlns:p14="http://schemas.microsoft.com/office/powerpoint/2010/main" val="97791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D5BA5D-672B-4AC0-A96B-1295CC17C9E2}" type="datetimeFigureOut">
              <a:rPr lang="en-US" smtClean="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1B4EB4-C92E-45CC-B57A-7739E6E0FE52}" type="slidenum">
              <a:rPr lang="en-US" smtClean="0"/>
              <a:t>‹#›</a:t>
            </a:fld>
            <a:endParaRPr lang="en-US"/>
          </a:p>
        </p:txBody>
      </p:sp>
    </p:spTree>
    <p:extLst>
      <p:ext uri="{BB962C8B-B14F-4D97-AF65-F5344CB8AC3E}">
        <p14:creationId xmlns:p14="http://schemas.microsoft.com/office/powerpoint/2010/main" val="1632009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5BA5D-672B-4AC0-A96B-1295CC17C9E2}" type="datetimeFigureOut">
              <a:rPr lang="en-US" smtClean="0"/>
              <a:t>5/30/2023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1B4EB4-C92E-45CC-B57A-7739E6E0FE52}" type="slidenum">
              <a:rPr lang="en-US" smtClean="0"/>
              <a:t>‹#›</a:t>
            </a:fld>
            <a:endParaRPr lang="en-US"/>
          </a:p>
        </p:txBody>
      </p:sp>
    </p:spTree>
    <p:extLst>
      <p:ext uri="{BB962C8B-B14F-4D97-AF65-F5344CB8AC3E}">
        <p14:creationId xmlns:p14="http://schemas.microsoft.com/office/powerpoint/2010/main" val="135260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D5BA5D-672B-4AC0-A96B-1295CC17C9E2}"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1B4EB4-C92E-45CC-B57A-7739E6E0FE52}" type="slidenum">
              <a:rPr lang="en-US" smtClean="0"/>
              <a:t>‹#›</a:t>
            </a:fld>
            <a:endParaRPr lang="en-US"/>
          </a:p>
        </p:txBody>
      </p:sp>
    </p:spTree>
    <p:extLst>
      <p:ext uri="{BB962C8B-B14F-4D97-AF65-F5344CB8AC3E}">
        <p14:creationId xmlns:p14="http://schemas.microsoft.com/office/powerpoint/2010/main" val="60140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D5BA5D-672B-4AC0-A96B-1295CC17C9E2}"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1B4EB4-C92E-45CC-B57A-7739E6E0FE52}" type="slidenum">
              <a:rPr lang="en-US" smtClean="0"/>
              <a:t>‹#›</a:t>
            </a:fld>
            <a:endParaRPr lang="en-US"/>
          </a:p>
        </p:txBody>
      </p:sp>
    </p:spTree>
    <p:extLst>
      <p:ext uri="{BB962C8B-B14F-4D97-AF65-F5344CB8AC3E}">
        <p14:creationId xmlns:p14="http://schemas.microsoft.com/office/powerpoint/2010/main" val="2557077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D5BA5D-672B-4AC0-A96B-1295CC17C9E2}" type="datetimeFigureOut">
              <a:rPr lang="en-US" smtClean="0"/>
              <a:t>5/30/2023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1B4EB4-C92E-45CC-B57A-7739E6E0FE52}" type="slidenum">
              <a:rPr lang="en-US" smtClean="0"/>
              <a:t>‹#›</a:t>
            </a:fld>
            <a:endParaRPr lang="en-US"/>
          </a:p>
        </p:txBody>
      </p:sp>
    </p:spTree>
    <p:extLst>
      <p:ext uri="{BB962C8B-B14F-4D97-AF65-F5344CB8AC3E}">
        <p14:creationId xmlns:p14="http://schemas.microsoft.com/office/powerpoint/2010/main" val="1513012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3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package" Target="../embeddings/Microsoft_Excel_Worksheet_18E6852F.xlsx"/><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wmf"/></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jpeg"/><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package" Target="../embeddings/Microsoft_Excel_Worksheet_BDD9788C.xlsx"/></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jpeg"/><Relationship Id="rId1"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package" Target="../embeddings/Microsoft_Excel_Worksheet_6C967230.xlsx"/></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62.xm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50.png"/></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2286000"/>
            <a:ext cx="8382000" cy="2062103"/>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sz="3200" b="1" i="0" u="none" strike="noStrike" kern="0" cap="none" spc="0" normalizeH="0" baseline="0" noProof="0">
                <a:ln>
                  <a:noFill/>
                </a:ln>
                <a:solidFill>
                  <a:srgbClr val="CC3300"/>
                </a:solidFill>
                <a:effectLst>
                  <a:outerShdw blurRad="38100" dist="38100" dir="2700000" algn="tl">
                    <a:srgbClr val="C0C0C0"/>
                  </a:outerShdw>
                </a:effectLst>
                <a:uLnTx/>
                <a:uFillTx/>
                <a:latin typeface="Helvetica"/>
                <a:ea typeface="MS PGothic" pitchFamily="34" charset="-128"/>
                <a:cs typeface="+mj-cs"/>
              </a:rPr>
              <a:t>DATABASE MANAGEMENT SYSTEM – DSE</a:t>
            </a:r>
            <a:r>
              <a:rPr kumimoji="1" lang="en-US" sz="3200" b="1" i="0" u="none" strike="noStrike" kern="0" cap="none" spc="0" normalizeH="0" noProof="0">
                <a:ln>
                  <a:noFill/>
                </a:ln>
                <a:solidFill>
                  <a:srgbClr val="CC3300"/>
                </a:solidFill>
                <a:effectLst>
                  <a:outerShdw blurRad="38100" dist="38100" dir="2700000" algn="tl">
                    <a:srgbClr val="C0C0C0"/>
                  </a:outerShdw>
                </a:effectLst>
                <a:uLnTx/>
                <a:uFillTx/>
                <a:latin typeface="Helvetica"/>
                <a:ea typeface="MS PGothic" pitchFamily="34" charset="-128"/>
                <a:cs typeface="+mj-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sz="3200" b="1" kern="0" baseline="0">
                <a:solidFill>
                  <a:srgbClr val="CC3300"/>
                </a:solidFill>
                <a:effectLst>
                  <a:outerShdw blurRad="38100" dist="38100" dir="2700000" algn="tl">
                    <a:srgbClr val="C0C0C0"/>
                  </a:outerShdw>
                </a:effectLst>
                <a:latin typeface="Helvetica"/>
                <a:ea typeface="MS PGothic" pitchFamily="34" charset="-128"/>
                <a:cs typeface="+mj-cs"/>
              </a:rPr>
              <a:t>IV Semester</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sz="3200" b="1" i="0" u="none" strike="noStrike" kern="0" cap="none" spc="0" normalizeH="0" noProof="0">
                <a:ln>
                  <a:noFill/>
                </a:ln>
                <a:solidFill>
                  <a:srgbClr val="CC3300"/>
                </a:solidFill>
                <a:effectLst>
                  <a:outerShdw blurRad="38100" dist="38100" dir="2700000" algn="tl">
                    <a:srgbClr val="C0C0C0"/>
                  </a:outerShdw>
                </a:effectLst>
                <a:uLnTx/>
                <a:uFillTx/>
                <a:latin typeface="Helvetica"/>
                <a:ea typeface="MS PGothic" pitchFamily="34" charset="-128"/>
                <a:cs typeface="+mj-cs"/>
              </a:rPr>
              <a:t>JAN 2023</a:t>
            </a: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543933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vert="horz" lIns="91440" tIns="45720" rIns="91440" bIns="45720" rtlCol="0" anchor="ctr">
            <a:normAutofit/>
          </a:bodyPr>
          <a:lstStyle/>
          <a:p>
            <a:pPr>
              <a:spcBef>
                <a:spcPts val="0"/>
              </a:spcBef>
            </a:pPr>
            <a:r>
              <a:rPr kumimoji="1" lang="en-US" sz="2800" b="1" kern="0">
                <a:solidFill>
                  <a:srgbClr val="CC3300"/>
                </a:solidFill>
                <a:effectLst>
                  <a:outerShdw blurRad="38100" dist="38100" dir="2700000" algn="tl">
                    <a:srgbClr val="C0C0C0"/>
                  </a:outerShdw>
                </a:effectLst>
                <a:latin typeface="Helvetica"/>
                <a:ea typeface="MS PGothic" pitchFamily="34" charset="-128"/>
              </a:rPr>
              <a:t>Relation Schema and Instance</a:t>
            </a:r>
          </a:p>
        </p:txBody>
      </p:sp>
      <p:sp>
        <p:nvSpPr>
          <p:cNvPr id="17411" name="Rectangle 3"/>
          <p:cNvSpPr>
            <a:spLocks noGrp="1" noChangeArrowheads="1"/>
          </p:cNvSpPr>
          <p:nvPr>
            <p:ph idx="1"/>
          </p:nvPr>
        </p:nvSpPr>
        <p:spPr>
          <a:xfrm>
            <a:off x="647700" y="1295400"/>
            <a:ext cx="7848600" cy="4876800"/>
          </a:xfrm>
        </p:spPr>
        <p:txBody>
          <a:bodyPr>
            <a:normAutofit fontScale="92500"/>
          </a:bodyPr>
          <a:lstStyle/>
          <a:p>
            <a:pPr eaLnBrk="1" hangingPunct="1"/>
            <a:r>
              <a:rPr lang="en-US" altLang="en-US" sz="2800" i="1">
                <a:ea typeface="MS PGothic" panose="020B0600070205080204" pitchFamily="34" charset="-128"/>
              </a:rPr>
              <a:t>If A</a:t>
            </a:r>
            <a:r>
              <a:rPr lang="en-US" altLang="en-US" sz="2800" baseline="-25000">
                <a:ea typeface="MS PGothic" panose="020B0600070205080204" pitchFamily="34" charset="-128"/>
              </a:rPr>
              <a:t>1</a:t>
            </a:r>
            <a:r>
              <a:rPr lang="en-US" altLang="en-US" sz="2800">
                <a:ea typeface="MS PGothic" panose="020B0600070205080204" pitchFamily="34" charset="-128"/>
              </a:rPr>
              <a:t>, </a:t>
            </a:r>
            <a:r>
              <a:rPr lang="en-US" altLang="en-US" sz="2800" i="1">
                <a:ea typeface="MS PGothic" panose="020B0600070205080204" pitchFamily="34" charset="-128"/>
              </a:rPr>
              <a:t>A</a:t>
            </a:r>
            <a:r>
              <a:rPr lang="en-US" altLang="en-US" sz="2800" baseline="-25000">
                <a:ea typeface="MS PGothic" panose="020B0600070205080204" pitchFamily="34" charset="-128"/>
              </a:rPr>
              <a:t>2</a:t>
            </a:r>
            <a:r>
              <a:rPr lang="en-US" altLang="en-US" sz="2800">
                <a:ea typeface="MS PGothic" panose="020B0600070205080204" pitchFamily="34" charset="-128"/>
              </a:rPr>
              <a:t>, …, </a:t>
            </a:r>
            <a:r>
              <a:rPr lang="en-US" altLang="en-US" sz="2800" i="1">
                <a:ea typeface="MS PGothic" panose="020B0600070205080204" pitchFamily="34" charset="-128"/>
              </a:rPr>
              <a:t>A</a:t>
            </a:r>
            <a:r>
              <a:rPr lang="en-US" altLang="en-US" sz="2800" i="1" baseline="-25000">
                <a:ea typeface="MS PGothic" panose="020B0600070205080204" pitchFamily="34" charset="-128"/>
              </a:rPr>
              <a:t>n</a:t>
            </a:r>
            <a:r>
              <a:rPr lang="en-US" altLang="en-US" sz="2800" i="1">
                <a:ea typeface="MS PGothic" panose="020B0600070205080204" pitchFamily="34" charset="-128"/>
              </a:rPr>
              <a:t> </a:t>
            </a:r>
            <a:r>
              <a:rPr lang="en-US" altLang="en-US" sz="2800">
                <a:ea typeface="MS PGothic" panose="020B0600070205080204" pitchFamily="34" charset="-128"/>
              </a:rPr>
              <a:t>are </a:t>
            </a:r>
            <a:r>
              <a:rPr lang="en-US" altLang="en-US" sz="2600" b="1">
                <a:solidFill>
                  <a:srgbClr val="C00000"/>
                </a:solidFill>
              </a:rPr>
              <a:t>attributes</a:t>
            </a:r>
            <a:r>
              <a:rPr lang="en-US" altLang="en-US" sz="2800" i="1">
                <a:ea typeface="MS PGothic" panose="020B0600070205080204" pitchFamily="34" charset="-128"/>
              </a:rPr>
              <a:t>, then</a:t>
            </a:r>
            <a:endParaRPr lang="en-US" altLang="en-US" sz="2800">
              <a:ea typeface="MS PGothic" panose="020B0600070205080204" pitchFamily="34" charset="-128"/>
            </a:endParaRPr>
          </a:p>
          <a:p>
            <a:pPr eaLnBrk="1" hangingPunct="1"/>
            <a:r>
              <a:rPr lang="en-US" altLang="en-US" sz="2800" i="1">
                <a:ea typeface="MS PGothic" panose="020B0600070205080204" pitchFamily="34" charset="-128"/>
              </a:rPr>
              <a:t>R</a:t>
            </a:r>
            <a:r>
              <a:rPr lang="en-US" altLang="en-US" sz="2800">
                <a:ea typeface="MS PGothic" panose="020B0600070205080204" pitchFamily="34" charset="-128"/>
              </a:rPr>
              <a:t> = (</a:t>
            </a:r>
            <a:r>
              <a:rPr lang="en-US" altLang="en-US" sz="2800" i="1">
                <a:ea typeface="MS PGothic" panose="020B0600070205080204" pitchFamily="34" charset="-128"/>
              </a:rPr>
              <a:t>A</a:t>
            </a:r>
            <a:r>
              <a:rPr lang="en-US" altLang="en-US" sz="2800" baseline="-25000">
                <a:ea typeface="MS PGothic" panose="020B0600070205080204" pitchFamily="34" charset="-128"/>
              </a:rPr>
              <a:t>1</a:t>
            </a:r>
            <a:r>
              <a:rPr lang="en-US" altLang="en-US" sz="2800">
                <a:ea typeface="MS PGothic" panose="020B0600070205080204" pitchFamily="34" charset="-128"/>
              </a:rPr>
              <a:t>, </a:t>
            </a:r>
            <a:r>
              <a:rPr lang="en-US" altLang="en-US" sz="2800" i="1">
                <a:ea typeface="MS PGothic" panose="020B0600070205080204" pitchFamily="34" charset="-128"/>
              </a:rPr>
              <a:t>A</a:t>
            </a:r>
            <a:r>
              <a:rPr lang="en-US" altLang="en-US" sz="2800" baseline="-25000">
                <a:ea typeface="MS PGothic" panose="020B0600070205080204" pitchFamily="34" charset="-128"/>
              </a:rPr>
              <a:t>2</a:t>
            </a:r>
            <a:r>
              <a:rPr lang="en-US" altLang="en-US" sz="2800">
                <a:ea typeface="MS PGothic" panose="020B0600070205080204" pitchFamily="34" charset="-128"/>
              </a:rPr>
              <a:t>, …, </a:t>
            </a:r>
            <a:r>
              <a:rPr lang="en-US" altLang="en-US" sz="2800" i="1">
                <a:ea typeface="MS PGothic" panose="020B0600070205080204" pitchFamily="34" charset="-128"/>
              </a:rPr>
              <a:t>A</a:t>
            </a:r>
            <a:r>
              <a:rPr lang="en-US" altLang="en-US" sz="2800" i="1" baseline="-25000">
                <a:ea typeface="MS PGothic" panose="020B0600070205080204" pitchFamily="34" charset="-128"/>
              </a:rPr>
              <a:t>n</a:t>
            </a:r>
            <a:r>
              <a:rPr lang="en-US" altLang="en-US" sz="2800">
                <a:ea typeface="MS PGothic" panose="020B0600070205080204" pitchFamily="34" charset="-128"/>
              </a:rPr>
              <a:t> ) is a </a:t>
            </a:r>
            <a:r>
              <a:rPr lang="en-US" altLang="en-US" sz="2600" b="1">
                <a:solidFill>
                  <a:srgbClr val="C00000"/>
                </a:solidFill>
              </a:rPr>
              <a:t>relation schema</a:t>
            </a:r>
          </a:p>
          <a:p>
            <a:pPr eaLnBrk="1" hangingPunct="1">
              <a:lnSpc>
                <a:spcPct val="120000"/>
              </a:lnSpc>
              <a:buFont typeface="Monotype Sorts" charset="2"/>
              <a:buNone/>
            </a:pPr>
            <a:r>
              <a:rPr lang="en-US" altLang="en-US" sz="2800">
                <a:ea typeface="MS PGothic" panose="020B0600070205080204" pitchFamily="34" charset="-128"/>
              </a:rPr>
              <a:t>	</a:t>
            </a:r>
            <a:r>
              <a:rPr lang="en-US" altLang="en-US" sz="2800" b="1">
                <a:ea typeface="MS PGothic" panose="020B0600070205080204" pitchFamily="34" charset="-128"/>
              </a:rPr>
              <a:t>Example:</a:t>
            </a:r>
            <a:r>
              <a:rPr lang="en-US" altLang="en-US" sz="2800" b="1" i="1">
                <a:ea typeface="MS PGothic" panose="020B0600070205080204" pitchFamily="34" charset="-128"/>
              </a:rPr>
              <a:t>  </a:t>
            </a:r>
            <a:r>
              <a:rPr lang="en-US" altLang="en-US" sz="2800" i="1">
                <a:ea typeface="MS PGothic" panose="020B0600070205080204" pitchFamily="34" charset="-128"/>
              </a:rPr>
              <a:t>instructor = </a:t>
            </a:r>
            <a:r>
              <a:rPr lang="en-US" altLang="en-US" sz="2800">
                <a:ea typeface="MS PGothic" panose="020B0600070205080204" pitchFamily="34" charset="-128"/>
              </a:rPr>
              <a:t>(</a:t>
            </a:r>
            <a:r>
              <a:rPr lang="en-US" altLang="en-US" sz="2800" i="1">
                <a:ea typeface="MS PGothic" panose="020B0600070205080204" pitchFamily="34" charset="-128"/>
              </a:rPr>
              <a:t>ID,  name, dept_name, salary</a:t>
            </a:r>
            <a:r>
              <a:rPr lang="en-US" altLang="en-US" sz="2800">
                <a:ea typeface="MS PGothic" panose="020B0600070205080204" pitchFamily="34" charset="-128"/>
              </a:rPr>
              <a:t>)</a:t>
            </a:r>
          </a:p>
          <a:p>
            <a:pPr>
              <a:lnSpc>
                <a:spcPct val="120000"/>
              </a:lnSpc>
              <a:buNone/>
            </a:pPr>
            <a:r>
              <a:rPr lang="en-US" altLang="en-US" sz="2800">
                <a:ea typeface="MS PGothic" panose="020B0600070205080204" pitchFamily="34" charset="-128"/>
              </a:rPr>
              <a:t> 	Let </a:t>
            </a:r>
            <a:r>
              <a:rPr lang="en-US" altLang="en-US" sz="2800" i="1">
                <a:ea typeface="MS PGothic" panose="020B0600070205080204" pitchFamily="34" charset="-128"/>
              </a:rPr>
              <a:t>D</a:t>
            </a:r>
            <a:r>
              <a:rPr lang="en-US" altLang="en-US" sz="2800" baseline="-25000">
                <a:ea typeface="MS PGothic" panose="020B0600070205080204" pitchFamily="34" charset="-128"/>
              </a:rPr>
              <a:t>1</a:t>
            </a:r>
            <a:r>
              <a:rPr lang="en-US" altLang="en-US" sz="2800">
                <a:ea typeface="MS PGothic" panose="020B0600070205080204" pitchFamily="34" charset="-128"/>
              </a:rPr>
              <a:t>, </a:t>
            </a:r>
            <a:r>
              <a:rPr lang="en-US" altLang="en-US" sz="2800" i="1">
                <a:ea typeface="MS PGothic" panose="020B0600070205080204" pitchFamily="34" charset="-128"/>
              </a:rPr>
              <a:t>D</a:t>
            </a:r>
            <a:r>
              <a:rPr lang="en-US" altLang="en-US" sz="2800" baseline="-25000">
                <a:ea typeface="MS PGothic" panose="020B0600070205080204" pitchFamily="34" charset="-128"/>
              </a:rPr>
              <a:t>2</a:t>
            </a:r>
            <a:r>
              <a:rPr lang="en-US" altLang="en-US" sz="2800">
                <a:ea typeface="MS PGothic" panose="020B0600070205080204" pitchFamily="34" charset="-128"/>
              </a:rPr>
              <a:t>, …. </a:t>
            </a:r>
            <a:r>
              <a:rPr lang="en-US" altLang="en-US" sz="2800" i="1" err="1">
                <a:ea typeface="MS PGothic" panose="020B0600070205080204" pitchFamily="34" charset="-128"/>
              </a:rPr>
              <a:t>D</a:t>
            </a:r>
            <a:r>
              <a:rPr lang="en-US" altLang="en-US" sz="2800" i="1" baseline="-25000" err="1">
                <a:ea typeface="MS PGothic" panose="020B0600070205080204" pitchFamily="34" charset="-128"/>
              </a:rPr>
              <a:t>n</a:t>
            </a:r>
            <a:r>
              <a:rPr lang="en-US" altLang="en-US" sz="2800" i="1" baseline="-25000">
                <a:ea typeface="MS PGothic" panose="020B0600070205080204" pitchFamily="34" charset="-128"/>
              </a:rPr>
              <a:t> </a:t>
            </a:r>
            <a:r>
              <a:rPr lang="en-US" altLang="en-US" sz="2800" i="1">
                <a:ea typeface="MS PGothic" panose="020B0600070205080204" pitchFamily="34" charset="-128"/>
              </a:rPr>
              <a:t> be the Domains of A</a:t>
            </a:r>
            <a:r>
              <a:rPr lang="en-US" altLang="en-US" sz="2800" baseline="-25000">
                <a:ea typeface="MS PGothic" panose="020B0600070205080204" pitchFamily="34" charset="-128"/>
              </a:rPr>
              <a:t>1</a:t>
            </a:r>
            <a:r>
              <a:rPr lang="en-US" altLang="en-US" sz="2800">
                <a:ea typeface="MS PGothic" panose="020B0600070205080204" pitchFamily="34" charset="-128"/>
              </a:rPr>
              <a:t>, </a:t>
            </a:r>
            <a:r>
              <a:rPr lang="en-US" altLang="en-US" sz="2800" i="1">
                <a:ea typeface="MS PGothic" panose="020B0600070205080204" pitchFamily="34" charset="-128"/>
              </a:rPr>
              <a:t>A</a:t>
            </a:r>
            <a:r>
              <a:rPr lang="en-US" altLang="en-US" sz="2800" baseline="-25000">
                <a:ea typeface="MS PGothic" panose="020B0600070205080204" pitchFamily="34" charset="-128"/>
              </a:rPr>
              <a:t>2</a:t>
            </a:r>
            <a:r>
              <a:rPr lang="en-US" altLang="en-US" sz="2800">
                <a:ea typeface="MS PGothic" panose="020B0600070205080204" pitchFamily="34" charset="-128"/>
              </a:rPr>
              <a:t>, …, </a:t>
            </a:r>
            <a:r>
              <a:rPr lang="en-US" altLang="en-US" sz="2800" i="1">
                <a:ea typeface="MS PGothic" panose="020B0600070205080204" pitchFamily="34" charset="-128"/>
              </a:rPr>
              <a:t>A</a:t>
            </a:r>
            <a:r>
              <a:rPr lang="en-US" altLang="en-US" sz="2800" i="1" baseline="-25000">
                <a:ea typeface="MS PGothic" panose="020B0600070205080204" pitchFamily="34" charset="-128"/>
              </a:rPr>
              <a:t>n</a:t>
            </a:r>
            <a:r>
              <a:rPr lang="en-US" altLang="en-US" sz="2800" i="1">
                <a:ea typeface="MS PGothic" panose="020B0600070205080204" pitchFamily="34" charset="-128"/>
              </a:rPr>
              <a:t>  respectively.</a:t>
            </a:r>
            <a:endParaRPr lang="en-US" altLang="en-US" sz="2800">
              <a:ea typeface="MS PGothic" panose="020B0600070205080204" pitchFamily="34" charset="-128"/>
            </a:endParaRPr>
          </a:p>
          <a:p>
            <a:pPr eaLnBrk="1" hangingPunct="1">
              <a:lnSpc>
                <a:spcPct val="120000"/>
              </a:lnSpc>
            </a:pPr>
            <a:r>
              <a:rPr lang="en-US" altLang="en-US" sz="2800">
                <a:ea typeface="MS PGothic" panose="020B0600070205080204" pitchFamily="34" charset="-128"/>
              </a:rPr>
              <a:t>Formally, given sets </a:t>
            </a:r>
            <a:r>
              <a:rPr lang="en-US" altLang="en-US" sz="2800" i="1">
                <a:ea typeface="MS PGothic" panose="020B0600070205080204" pitchFamily="34" charset="-128"/>
              </a:rPr>
              <a:t>D</a:t>
            </a:r>
            <a:r>
              <a:rPr lang="en-US" altLang="en-US" sz="2800" baseline="-25000">
                <a:ea typeface="MS PGothic" panose="020B0600070205080204" pitchFamily="34" charset="-128"/>
              </a:rPr>
              <a:t>1</a:t>
            </a:r>
            <a:r>
              <a:rPr lang="en-US" altLang="en-US" sz="2800">
                <a:ea typeface="MS PGothic" panose="020B0600070205080204" pitchFamily="34" charset="-128"/>
              </a:rPr>
              <a:t>, </a:t>
            </a:r>
            <a:r>
              <a:rPr lang="en-US" altLang="en-US" sz="2800" i="1">
                <a:ea typeface="MS PGothic" panose="020B0600070205080204" pitchFamily="34" charset="-128"/>
              </a:rPr>
              <a:t>D</a:t>
            </a:r>
            <a:r>
              <a:rPr lang="en-US" altLang="en-US" sz="2800" baseline="-25000">
                <a:ea typeface="MS PGothic" panose="020B0600070205080204" pitchFamily="34" charset="-128"/>
              </a:rPr>
              <a:t>2</a:t>
            </a:r>
            <a:r>
              <a:rPr lang="en-US" altLang="en-US" sz="2800">
                <a:ea typeface="MS PGothic" panose="020B0600070205080204" pitchFamily="34" charset="-128"/>
              </a:rPr>
              <a:t>, …. </a:t>
            </a:r>
            <a:r>
              <a:rPr lang="en-US" altLang="en-US" sz="2800" i="1" err="1">
                <a:ea typeface="MS PGothic" panose="020B0600070205080204" pitchFamily="34" charset="-128"/>
              </a:rPr>
              <a:t>D</a:t>
            </a:r>
            <a:r>
              <a:rPr lang="en-US" altLang="en-US" sz="2800" i="1" baseline="-25000" err="1">
                <a:ea typeface="MS PGothic" panose="020B0600070205080204" pitchFamily="34" charset="-128"/>
              </a:rPr>
              <a:t>n</a:t>
            </a:r>
            <a:r>
              <a:rPr lang="en-US" altLang="en-US" sz="2800">
                <a:ea typeface="MS PGothic" panose="020B0600070205080204" pitchFamily="34" charset="-128"/>
              </a:rPr>
              <a:t> a </a:t>
            </a:r>
            <a:r>
              <a:rPr lang="en-US" altLang="en-US" sz="2800" b="1">
                <a:solidFill>
                  <a:srgbClr val="000099"/>
                </a:solidFill>
                <a:ea typeface="MS PGothic" panose="020B0600070205080204" pitchFamily="34" charset="-128"/>
              </a:rPr>
              <a:t>relation</a:t>
            </a:r>
            <a:r>
              <a:rPr lang="en-US" altLang="en-US" sz="2800" i="1">
                <a:solidFill>
                  <a:srgbClr val="008000"/>
                </a:solidFill>
                <a:ea typeface="MS PGothic" panose="020B0600070205080204" pitchFamily="34" charset="-128"/>
              </a:rPr>
              <a:t> </a:t>
            </a:r>
            <a:r>
              <a:rPr lang="en-US" altLang="en-US" sz="2800" b="1" i="1">
                <a:solidFill>
                  <a:srgbClr val="000000"/>
                </a:solidFill>
                <a:ea typeface="MS PGothic" panose="020B0600070205080204" pitchFamily="34" charset="-128"/>
              </a:rPr>
              <a:t>r</a:t>
            </a:r>
            <a:r>
              <a:rPr lang="en-US" altLang="en-US" sz="2800">
                <a:ea typeface="MS PGothic" panose="020B0600070205080204" pitchFamily="34" charset="-128"/>
              </a:rPr>
              <a:t> is a </a:t>
            </a:r>
            <a:r>
              <a:rPr lang="en-US" altLang="en-US" sz="2800" b="1">
                <a:ea typeface="MS PGothic" panose="020B0600070205080204" pitchFamily="34" charset="-128"/>
              </a:rPr>
              <a:t>subset of </a:t>
            </a:r>
            <a:r>
              <a:rPr lang="en-US" altLang="en-US" sz="2800">
                <a:ea typeface="MS PGothic" panose="020B0600070205080204" pitchFamily="34" charset="-128"/>
              </a:rPr>
              <a:t> </a:t>
            </a:r>
            <a:r>
              <a:rPr lang="en-US" altLang="en-US" sz="2800" i="1">
                <a:ea typeface="MS PGothic" panose="020B0600070205080204" pitchFamily="34" charset="-128"/>
              </a:rPr>
              <a:t>D</a:t>
            </a:r>
            <a:r>
              <a:rPr lang="en-US" altLang="en-US" sz="2800" baseline="-25000">
                <a:ea typeface="MS PGothic" panose="020B0600070205080204" pitchFamily="34" charset="-128"/>
              </a:rPr>
              <a:t>1</a:t>
            </a:r>
            <a:r>
              <a:rPr lang="en-US" altLang="en-US" sz="2800">
                <a:ea typeface="MS PGothic" panose="020B0600070205080204" pitchFamily="34" charset="-128"/>
              </a:rPr>
              <a:t> x  </a:t>
            </a:r>
            <a:r>
              <a:rPr lang="en-US" altLang="en-US" sz="2800" i="1">
                <a:ea typeface="MS PGothic" panose="020B0600070205080204" pitchFamily="34" charset="-128"/>
              </a:rPr>
              <a:t>D</a:t>
            </a:r>
            <a:r>
              <a:rPr lang="en-US" altLang="en-US" sz="2800" baseline="-25000">
                <a:ea typeface="MS PGothic" panose="020B0600070205080204" pitchFamily="34" charset="-128"/>
              </a:rPr>
              <a:t>2 </a:t>
            </a:r>
            <a:r>
              <a:rPr lang="en-US" altLang="en-US" sz="2800">
                <a:ea typeface="MS PGothic" panose="020B0600070205080204" pitchFamily="34" charset="-128"/>
              </a:rPr>
              <a:t> x … x </a:t>
            </a:r>
            <a:r>
              <a:rPr lang="en-US" altLang="en-US" sz="2800" i="1" err="1">
                <a:ea typeface="MS PGothic" panose="020B0600070205080204" pitchFamily="34" charset="-128"/>
              </a:rPr>
              <a:t>D</a:t>
            </a:r>
            <a:r>
              <a:rPr lang="en-US" altLang="en-US" sz="2800" i="1" baseline="-25000" err="1">
                <a:ea typeface="MS PGothic" panose="020B0600070205080204" pitchFamily="34" charset="-128"/>
              </a:rPr>
              <a:t>n</a:t>
            </a:r>
            <a:r>
              <a:rPr lang="en-US" altLang="en-US" sz="2800" i="1" baseline="-25000">
                <a:ea typeface="MS PGothic" panose="020B0600070205080204" pitchFamily="34" charset="-128"/>
              </a:rPr>
              <a:t> </a:t>
            </a:r>
            <a:r>
              <a:rPr lang="en-US" altLang="en-US" sz="2800" b="1" i="1" baseline="-25000">
                <a:ea typeface="MS PGothic" panose="020B0600070205080204" pitchFamily="34" charset="-128"/>
              </a:rPr>
              <a:t>    </a:t>
            </a:r>
            <a:r>
              <a:rPr lang="en-US" altLang="en-US" sz="2200" b="1" i="1">
                <a:ea typeface="MS PGothic" panose="020B0600070205080204" pitchFamily="34" charset="-128"/>
              </a:rPr>
              <a:t>(cartesian product)</a:t>
            </a:r>
            <a:br>
              <a:rPr lang="en-US" altLang="en-US" sz="2800">
                <a:ea typeface="MS PGothic" panose="020B0600070205080204" pitchFamily="34" charset="-128"/>
              </a:rPr>
            </a:br>
            <a:r>
              <a:rPr lang="en-US" altLang="en-US" sz="2800">
                <a:ea typeface="MS PGothic" panose="020B0600070205080204" pitchFamily="34" charset="-128"/>
              </a:rPr>
              <a:t>Thus, a relation is a set of </a:t>
            </a:r>
            <a:r>
              <a:rPr lang="en-US" altLang="en-US" sz="2800" i="1">
                <a:ea typeface="MS PGothic" panose="020B0600070205080204" pitchFamily="34" charset="-128"/>
              </a:rPr>
              <a:t>n</a:t>
            </a:r>
            <a:r>
              <a:rPr lang="en-US" altLang="en-US" sz="2800">
                <a:ea typeface="MS PGothic" panose="020B0600070205080204" pitchFamily="34" charset="-128"/>
              </a:rPr>
              <a:t>-tuples (</a:t>
            </a:r>
            <a:r>
              <a:rPr lang="en-US" altLang="en-US" sz="2800" i="1">
                <a:ea typeface="MS PGothic" panose="020B0600070205080204" pitchFamily="34" charset="-128"/>
              </a:rPr>
              <a:t>a</a:t>
            </a:r>
            <a:r>
              <a:rPr lang="en-US" altLang="en-US" sz="2800" baseline="-25000">
                <a:ea typeface="MS PGothic" panose="020B0600070205080204" pitchFamily="34" charset="-128"/>
              </a:rPr>
              <a:t>1</a:t>
            </a:r>
            <a:r>
              <a:rPr lang="en-US" altLang="en-US" sz="2800">
                <a:ea typeface="MS PGothic" panose="020B0600070205080204" pitchFamily="34" charset="-128"/>
              </a:rPr>
              <a:t>,</a:t>
            </a:r>
            <a:r>
              <a:rPr lang="en-US" altLang="en-US" sz="2800" i="1">
                <a:ea typeface="MS PGothic" panose="020B0600070205080204" pitchFamily="34" charset="-128"/>
              </a:rPr>
              <a:t> a</a:t>
            </a:r>
            <a:r>
              <a:rPr lang="en-US" altLang="en-US" sz="2800" baseline="-25000">
                <a:ea typeface="MS PGothic" panose="020B0600070205080204" pitchFamily="34" charset="-128"/>
              </a:rPr>
              <a:t>2</a:t>
            </a:r>
            <a:r>
              <a:rPr lang="en-US" altLang="en-US" sz="2800">
                <a:ea typeface="MS PGothic" panose="020B0600070205080204" pitchFamily="34" charset="-128"/>
              </a:rPr>
              <a:t>, …, </a:t>
            </a:r>
            <a:r>
              <a:rPr lang="en-US" altLang="en-US" sz="2800" i="1">
                <a:ea typeface="MS PGothic" panose="020B0600070205080204" pitchFamily="34" charset="-128"/>
              </a:rPr>
              <a:t>a</a:t>
            </a:r>
            <a:r>
              <a:rPr lang="en-US" altLang="en-US" sz="2800" i="1" baseline="-25000">
                <a:ea typeface="MS PGothic" panose="020B0600070205080204" pitchFamily="34" charset="-128"/>
              </a:rPr>
              <a:t>n</a:t>
            </a:r>
            <a:r>
              <a:rPr lang="en-US" altLang="en-US" sz="2800">
                <a:ea typeface="MS PGothic" panose="020B0600070205080204" pitchFamily="34" charset="-128"/>
              </a:rPr>
              <a:t>) where each </a:t>
            </a:r>
            <a:r>
              <a:rPr lang="en-US" altLang="en-US" sz="2800" i="1">
                <a:ea typeface="MS PGothic" panose="020B0600070205080204" pitchFamily="34" charset="-128"/>
              </a:rPr>
              <a:t>a</a:t>
            </a:r>
            <a:r>
              <a:rPr lang="en-US" altLang="en-US" sz="2800" i="1" baseline="-25000">
                <a:ea typeface="MS PGothic" panose="020B0600070205080204" pitchFamily="34" charset="-128"/>
              </a:rPr>
              <a:t>i</a:t>
            </a:r>
            <a:r>
              <a:rPr lang="en-US" altLang="en-US" sz="2800">
                <a:ea typeface="MS PGothic" panose="020B0600070205080204" pitchFamily="34" charset="-128"/>
              </a:rPr>
              <a:t>  </a:t>
            </a:r>
            <a:r>
              <a:rPr lang="en-US" altLang="en-US" sz="2800">
                <a:ea typeface="MS PGothic" panose="020B0600070205080204" pitchFamily="34" charset="-128"/>
                <a:sym typeface="Symbol" panose="05050102010706020507" pitchFamily="18" charset="2"/>
              </a:rPr>
              <a:t> </a:t>
            </a:r>
            <a:r>
              <a:rPr lang="en-US" altLang="en-US" sz="2800" i="1">
                <a:ea typeface="MS PGothic" panose="020B0600070205080204" pitchFamily="34" charset="-128"/>
                <a:sym typeface="Symbol" panose="05050102010706020507" pitchFamily="18" charset="2"/>
              </a:rPr>
              <a:t>D</a:t>
            </a:r>
            <a:r>
              <a:rPr lang="en-US" altLang="en-US" sz="2800" i="1" baseline="-25000">
                <a:ea typeface="MS PGothic" panose="020B0600070205080204" pitchFamily="34" charset="-128"/>
                <a:sym typeface="Symbol" panose="05050102010706020507" pitchFamily="18" charset="2"/>
              </a:rPr>
              <a:t>i</a:t>
            </a:r>
            <a:endParaRPr lang="en-US" altLang="en-US" sz="2800" i="1">
              <a:ea typeface="MS PGothic" panose="020B0600070205080204" pitchFamily="34" charset="-128"/>
              <a:sym typeface="Symbol" panose="05050102010706020507" pitchFamily="18" charset="2"/>
            </a:endParaRPr>
          </a:p>
          <a:p>
            <a:pPr eaLnBrk="1" hangingPunct="1">
              <a:lnSpc>
                <a:spcPct val="120000"/>
              </a:lnSpc>
              <a:buFont typeface="Monotype Sorts" charset="2"/>
              <a:buNone/>
            </a:pPr>
            <a:endParaRPr lang="en-US" altLang="en-US" sz="2800">
              <a:ea typeface="MS PGothic" panose="020B0600070205080204" pitchFamily="34" charset="-128"/>
            </a:endParaRPr>
          </a:p>
          <a:p>
            <a:pPr eaLnBrk="1" hangingPunct="1">
              <a:lnSpc>
                <a:spcPct val="120000"/>
              </a:lnSpc>
              <a:buFont typeface="Monotype Sorts" charset="2"/>
              <a:buNone/>
            </a:pPr>
            <a:endParaRPr lang="en-US" altLang="en-US" sz="2800">
              <a:ea typeface="MS PGothic" panose="020B0600070205080204" pitchFamily="34" charset="-128"/>
            </a:endParaRPr>
          </a:p>
          <a:p>
            <a:pPr eaLnBrk="1" hangingPunct="1">
              <a:buFont typeface="Monotype Sorts" charset="2"/>
              <a:buNone/>
            </a:pPr>
            <a:endParaRPr lang="en-US" altLang="en-US" sz="2800">
              <a:ea typeface="MS PGothic" panose="020B0600070205080204" pitchFamily="34" charset="-128"/>
            </a:endParaRPr>
          </a:p>
        </p:txBody>
      </p:sp>
      <p:sp>
        <p:nvSpPr>
          <p:cNvPr id="17412" name="Rectangle 4"/>
          <p:cNvSpPr>
            <a:spLocks noChangeArrowheads="1"/>
          </p:cNvSpPr>
          <p:nvPr/>
        </p:nvSpPr>
        <p:spPr bwMode="auto">
          <a:xfrm>
            <a:off x="598488" y="5478463"/>
            <a:ext cx="7404100" cy="197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SzPct val="90000"/>
              <a:buFont typeface="Monotype Sorts" charset="2"/>
              <a:buChar char="n"/>
            </a:pPr>
            <a:endParaRPr kumimoji="1" lang="en-US" altLang="en-US" sz="1800"/>
          </a:p>
        </p:txBody>
      </p:sp>
    </p:spTree>
    <p:extLst>
      <p:ext uri="{BB962C8B-B14F-4D97-AF65-F5344CB8AC3E}">
        <p14:creationId xmlns:p14="http://schemas.microsoft.com/office/powerpoint/2010/main" val="3952718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76200"/>
            <a:ext cx="8763000" cy="6801862"/>
          </a:xfrm>
          <a:prstGeom prst="rect">
            <a:avLst/>
          </a:prstGeom>
          <a:ln>
            <a:solidFill>
              <a:srgbClr val="00B050"/>
            </a:solidFill>
          </a:ln>
        </p:spPr>
        <p:txBody>
          <a:bodyPr wrap="square">
            <a:spAutoFit/>
          </a:bodyPr>
          <a:lstStyle/>
          <a:p>
            <a:r>
              <a:rPr lang="en-US" sz="2800" b="1">
                <a:solidFill>
                  <a:srgbClr val="C00000"/>
                </a:solidFill>
              </a:rPr>
              <a:t>Relation : </a:t>
            </a:r>
          </a:p>
          <a:p>
            <a:pPr marL="800100" lvl="1" indent="-342900">
              <a:buFont typeface="Arial" pitchFamily="34" charset="0"/>
              <a:buChar char="•"/>
            </a:pPr>
            <a:r>
              <a:rPr lang="en-US" sz="2400"/>
              <a:t>A row in a table represents a relationship among a set of values.</a:t>
            </a:r>
          </a:p>
          <a:p>
            <a:pPr marL="800100" lvl="1" indent="-342900">
              <a:buFont typeface="Arial" pitchFamily="34" charset="0"/>
              <a:buChar char="•"/>
            </a:pPr>
            <a:r>
              <a:rPr lang="en-US" sz="2400"/>
              <a:t>A table is a collection of such relationships, there is a close correspondence between the concept of table and the </a:t>
            </a:r>
            <a:r>
              <a:rPr lang="en-US" sz="2400">
                <a:solidFill>
                  <a:srgbClr val="FF0000"/>
                </a:solidFill>
              </a:rPr>
              <a:t>mathematical concept of relation</a:t>
            </a:r>
            <a:r>
              <a:rPr lang="en-US" sz="2400"/>
              <a:t>.</a:t>
            </a:r>
          </a:p>
          <a:p>
            <a:r>
              <a:rPr lang="en-US" sz="2400" b="1">
                <a:solidFill>
                  <a:srgbClr val="0070C0"/>
                </a:solidFill>
              </a:rPr>
              <a:t>Ex:</a:t>
            </a:r>
          </a:p>
          <a:p>
            <a:r>
              <a:rPr lang="en-US" sz="2400" b="1"/>
              <a:t>    </a:t>
            </a:r>
            <a:r>
              <a:rPr lang="en-US" sz="2400" b="1" err="1"/>
              <a:t>Cours_IDs</a:t>
            </a:r>
            <a:r>
              <a:rPr lang="en-US" sz="2400" b="1"/>
              <a:t> set    A={ BIO_301,BIO_399,CS_190,…}  </a:t>
            </a:r>
            <a:r>
              <a:rPr lang="en-US" sz="1400" b="1"/>
              <a:t>( set of  all valid Course_ID)</a:t>
            </a:r>
            <a:endParaRPr lang="en-US" sz="2400" b="1"/>
          </a:p>
          <a:p>
            <a:r>
              <a:rPr lang="en-US" sz="2400" b="1"/>
              <a:t>    </a:t>
            </a:r>
            <a:r>
              <a:rPr lang="en-US" sz="2400" b="1" err="1"/>
              <a:t>Prereq_IDs</a:t>
            </a:r>
            <a:r>
              <a:rPr lang="en-US" sz="2400" b="1"/>
              <a:t> set   B={ BIO_101,CS_101,..} 	           </a:t>
            </a:r>
            <a:r>
              <a:rPr lang="en-US" sz="1400" b="1"/>
              <a:t>( set of  all valid Prrereq_ID)</a:t>
            </a:r>
            <a:endParaRPr lang="en-US" sz="2400" b="1"/>
          </a:p>
          <a:p>
            <a:endParaRPr lang="en-US" sz="2400" b="1"/>
          </a:p>
          <a:p>
            <a:r>
              <a:rPr lang="en-US" sz="2400" b="1"/>
              <a:t>A x B =</a:t>
            </a:r>
            <a:r>
              <a:rPr lang="en-US" sz="2400" b="1">
                <a:solidFill>
                  <a:srgbClr val="FF0000"/>
                </a:solidFill>
              </a:rPr>
              <a:t>{</a:t>
            </a:r>
            <a:r>
              <a:rPr lang="en-US" sz="2400" b="1"/>
              <a:t> </a:t>
            </a:r>
            <a:r>
              <a:rPr lang="en-US" sz="2400" b="1">
                <a:solidFill>
                  <a:schemeClr val="accent2">
                    <a:lumMod val="75000"/>
                  </a:schemeClr>
                </a:solidFill>
              </a:rPr>
              <a:t>(</a:t>
            </a:r>
            <a:r>
              <a:rPr lang="en-US" sz="2400" b="1">
                <a:solidFill>
                  <a:schemeClr val="accent6">
                    <a:lumMod val="75000"/>
                  </a:schemeClr>
                </a:solidFill>
              </a:rPr>
              <a:t>BIO_301, BIO_101</a:t>
            </a:r>
            <a:r>
              <a:rPr lang="en-US" sz="2400" b="1">
                <a:solidFill>
                  <a:schemeClr val="accent2">
                    <a:lumMod val="75000"/>
                  </a:schemeClr>
                </a:solidFill>
              </a:rPr>
              <a:t>)</a:t>
            </a:r>
            <a:r>
              <a:rPr lang="en-US" sz="2400" b="1"/>
              <a:t>,</a:t>
            </a:r>
            <a:r>
              <a:rPr lang="en-US" sz="2400" b="1">
                <a:solidFill>
                  <a:schemeClr val="accent2">
                    <a:lumMod val="75000"/>
                  </a:schemeClr>
                </a:solidFill>
              </a:rPr>
              <a:t>(</a:t>
            </a:r>
            <a:r>
              <a:rPr lang="en-US" sz="2400" b="1"/>
              <a:t>BIO_301,CS_101</a:t>
            </a:r>
            <a:r>
              <a:rPr lang="en-US" sz="2400" b="1">
                <a:solidFill>
                  <a:schemeClr val="accent2">
                    <a:lumMod val="75000"/>
                  </a:schemeClr>
                </a:solidFill>
              </a:rPr>
              <a:t>)</a:t>
            </a:r>
            <a:r>
              <a:rPr lang="en-US" sz="2400" b="1"/>
              <a:t>,.. 	  	    	                 	     </a:t>
            </a:r>
            <a:r>
              <a:rPr lang="en-US" sz="2400" b="1">
                <a:solidFill>
                  <a:schemeClr val="accent2">
                    <a:lumMod val="75000"/>
                  </a:schemeClr>
                </a:solidFill>
              </a:rPr>
              <a:t>(</a:t>
            </a:r>
            <a:r>
              <a:rPr lang="en-US" sz="2400" b="1">
                <a:solidFill>
                  <a:schemeClr val="accent6">
                    <a:lumMod val="75000"/>
                  </a:schemeClr>
                </a:solidFill>
              </a:rPr>
              <a:t>BIO_399,BIO_101</a:t>
            </a:r>
            <a:r>
              <a:rPr lang="en-US" sz="2400" b="1">
                <a:solidFill>
                  <a:schemeClr val="accent2">
                    <a:lumMod val="75000"/>
                  </a:schemeClr>
                </a:solidFill>
              </a:rPr>
              <a:t>)</a:t>
            </a:r>
            <a:r>
              <a:rPr lang="en-US" sz="2400" b="1"/>
              <a:t>, </a:t>
            </a:r>
            <a:r>
              <a:rPr lang="en-US" sz="2400" b="1">
                <a:solidFill>
                  <a:schemeClr val="accent2">
                    <a:lumMod val="75000"/>
                  </a:schemeClr>
                </a:solidFill>
              </a:rPr>
              <a:t>(</a:t>
            </a:r>
            <a:r>
              <a:rPr lang="en-US" sz="2400" b="1"/>
              <a:t>BIO_399,CS_101</a:t>
            </a:r>
            <a:r>
              <a:rPr lang="en-US" sz="2400" b="1">
                <a:solidFill>
                  <a:schemeClr val="accent2">
                    <a:lumMod val="75000"/>
                  </a:schemeClr>
                </a:solidFill>
              </a:rPr>
              <a:t>)</a:t>
            </a:r>
            <a:r>
              <a:rPr lang="en-US" sz="2400" b="1"/>
              <a:t>,.. 	  </a:t>
            </a:r>
          </a:p>
          <a:p>
            <a:r>
              <a:rPr lang="en-US" sz="2400" b="1">
                <a:solidFill>
                  <a:schemeClr val="accent2">
                    <a:lumMod val="75000"/>
                  </a:schemeClr>
                </a:solidFill>
              </a:rPr>
              <a:t>                       (</a:t>
            </a:r>
            <a:r>
              <a:rPr lang="en-US" sz="2400" b="1"/>
              <a:t>CS_190, BIO_101</a:t>
            </a:r>
            <a:r>
              <a:rPr lang="en-US" sz="2400" b="1">
                <a:solidFill>
                  <a:schemeClr val="accent2">
                    <a:lumMod val="75000"/>
                  </a:schemeClr>
                </a:solidFill>
              </a:rPr>
              <a:t>)</a:t>
            </a:r>
            <a:r>
              <a:rPr lang="en-US" sz="2400" b="1"/>
              <a:t>,</a:t>
            </a:r>
            <a:r>
              <a:rPr lang="en-US" sz="2400" b="1">
                <a:solidFill>
                  <a:schemeClr val="accent2">
                    <a:lumMod val="75000"/>
                  </a:schemeClr>
                </a:solidFill>
              </a:rPr>
              <a:t>(</a:t>
            </a:r>
            <a:r>
              <a:rPr lang="en-US" sz="2400" b="1">
                <a:solidFill>
                  <a:schemeClr val="accent6">
                    <a:lumMod val="75000"/>
                  </a:schemeClr>
                </a:solidFill>
              </a:rPr>
              <a:t>CS_190,CS_101</a:t>
            </a:r>
            <a:r>
              <a:rPr lang="en-US" sz="2400" b="1">
                <a:solidFill>
                  <a:schemeClr val="accent2">
                    <a:lumMod val="75000"/>
                  </a:schemeClr>
                </a:solidFill>
              </a:rPr>
              <a:t>)</a:t>
            </a:r>
            <a:r>
              <a:rPr lang="en-US" sz="2400" b="1"/>
              <a:t>,..</a:t>
            </a:r>
          </a:p>
          <a:p>
            <a:r>
              <a:rPr lang="en-US" sz="2400" b="1">
                <a:solidFill>
                  <a:srgbClr val="FF0000"/>
                </a:solidFill>
              </a:rPr>
              <a:t>            }</a:t>
            </a:r>
          </a:p>
          <a:p>
            <a:pPr lvl="1"/>
            <a:r>
              <a:rPr lang="en-US" sz="2400" b="1"/>
              <a:t>A set (</a:t>
            </a:r>
            <a:r>
              <a:rPr lang="en-US" b="1"/>
              <a:t>table in previous slide</a:t>
            </a:r>
            <a:r>
              <a:rPr lang="en-US" sz="2400" b="1"/>
              <a:t>)  </a:t>
            </a:r>
            <a:r>
              <a:rPr lang="en-US" sz="2400" b="1" i="1">
                <a:solidFill>
                  <a:srgbClr val="0070C0"/>
                </a:solidFill>
              </a:rPr>
              <a:t>Prereq</a:t>
            </a:r>
            <a:r>
              <a:rPr lang="en-US" sz="2400" b="1"/>
              <a:t> is  a subset of A x B </a:t>
            </a:r>
          </a:p>
          <a:p>
            <a:pPr lvl="1"/>
            <a:r>
              <a:rPr lang="en-US" sz="2400" b="1" i="1">
                <a:solidFill>
                  <a:srgbClr val="0070C0"/>
                </a:solidFill>
              </a:rPr>
              <a:t>Prereq =</a:t>
            </a:r>
            <a:r>
              <a:rPr lang="en-US" sz="2400" b="1"/>
              <a:t>{(</a:t>
            </a:r>
            <a:r>
              <a:rPr lang="en-US" sz="2400" b="1">
                <a:solidFill>
                  <a:schemeClr val="accent6">
                    <a:lumMod val="75000"/>
                  </a:schemeClr>
                </a:solidFill>
              </a:rPr>
              <a:t>BIO_301, BIO_101</a:t>
            </a:r>
            <a:r>
              <a:rPr lang="en-US" sz="2400" b="1"/>
              <a:t>), (</a:t>
            </a:r>
            <a:r>
              <a:rPr lang="en-US" sz="2400" b="1">
                <a:solidFill>
                  <a:schemeClr val="accent6">
                    <a:lumMod val="75000"/>
                  </a:schemeClr>
                </a:solidFill>
              </a:rPr>
              <a:t>BIO_399,BIO_101</a:t>
            </a:r>
            <a:r>
              <a:rPr lang="en-US" sz="2400" b="1"/>
              <a:t>), (</a:t>
            </a:r>
            <a:r>
              <a:rPr lang="en-US" sz="2400" b="1">
                <a:solidFill>
                  <a:schemeClr val="accent6">
                    <a:lumMod val="75000"/>
                  </a:schemeClr>
                </a:solidFill>
              </a:rPr>
              <a:t>CS_190, CS_101</a:t>
            </a:r>
            <a:r>
              <a:rPr lang="en-US" sz="2400" b="1"/>
              <a:t>),…}  is a Relation.</a:t>
            </a:r>
          </a:p>
          <a:p>
            <a:pPr lvl="1"/>
            <a:r>
              <a:rPr lang="en-US" sz="2400">
                <a:solidFill>
                  <a:srgbClr val="FF0000"/>
                </a:solidFill>
              </a:rPr>
              <a:t>Compare it with </a:t>
            </a:r>
            <a:r>
              <a:rPr lang="en-US" sz="2400" b="1" i="1">
                <a:solidFill>
                  <a:srgbClr val="FF0000"/>
                </a:solidFill>
              </a:rPr>
              <a:t>Prereq </a:t>
            </a:r>
            <a:r>
              <a:rPr lang="en-US" sz="2400">
                <a:solidFill>
                  <a:srgbClr val="FF0000"/>
                </a:solidFill>
              </a:rPr>
              <a:t> relation</a:t>
            </a:r>
          </a:p>
        </p:txBody>
      </p:sp>
    </p:spTree>
    <p:extLst>
      <p:ext uri="{BB962C8B-B14F-4D97-AF65-F5344CB8AC3E}">
        <p14:creationId xmlns:p14="http://schemas.microsoft.com/office/powerpoint/2010/main" val="344205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352800"/>
            <a:ext cx="277431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13227" y="4343400"/>
            <a:ext cx="5638800" cy="1200329"/>
          </a:xfrm>
          <a:prstGeom prst="rect">
            <a:avLst/>
          </a:prstGeom>
        </p:spPr>
        <p:txBody>
          <a:bodyPr wrap="square">
            <a:spAutoFit/>
          </a:bodyPr>
          <a:lstStyle/>
          <a:p>
            <a:pPr lvl="1"/>
            <a:r>
              <a:rPr lang="en-US" sz="2400" b="1" i="1">
                <a:solidFill>
                  <a:srgbClr val="0070C0"/>
                </a:solidFill>
              </a:rPr>
              <a:t>Prereq =</a:t>
            </a:r>
            <a:r>
              <a:rPr lang="en-US" sz="2400" b="1"/>
              <a:t>{(</a:t>
            </a:r>
            <a:r>
              <a:rPr lang="en-US" sz="2400" b="1">
                <a:solidFill>
                  <a:schemeClr val="accent6">
                    <a:lumMod val="75000"/>
                  </a:schemeClr>
                </a:solidFill>
              </a:rPr>
              <a:t>BIO_301, BIO_101</a:t>
            </a:r>
            <a:r>
              <a:rPr lang="en-US" sz="2400" b="1"/>
              <a:t>), (</a:t>
            </a:r>
            <a:r>
              <a:rPr lang="en-US" sz="2400" b="1">
                <a:solidFill>
                  <a:schemeClr val="accent6">
                    <a:lumMod val="75000"/>
                  </a:schemeClr>
                </a:solidFill>
              </a:rPr>
              <a:t>BIO_399,BIO_101</a:t>
            </a:r>
            <a:r>
              <a:rPr lang="en-US" sz="2400" b="1"/>
              <a:t>), (</a:t>
            </a:r>
            <a:r>
              <a:rPr lang="en-US" sz="2400" b="1">
                <a:solidFill>
                  <a:schemeClr val="accent6">
                    <a:lumMod val="75000"/>
                  </a:schemeClr>
                </a:solidFill>
              </a:rPr>
              <a:t>CS_190, CS_101</a:t>
            </a:r>
            <a:r>
              <a:rPr lang="en-US" sz="2400" b="1"/>
              <a:t>),…} </a:t>
            </a:r>
          </a:p>
        </p:txBody>
      </p:sp>
      <p:sp>
        <p:nvSpPr>
          <p:cNvPr id="6" name="Rectangle 5"/>
          <p:cNvSpPr/>
          <p:nvPr/>
        </p:nvSpPr>
        <p:spPr>
          <a:xfrm>
            <a:off x="457200" y="457200"/>
            <a:ext cx="8260715" cy="1569660"/>
          </a:xfrm>
          <a:prstGeom prst="rect">
            <a:avLst/>
          </a:prstGeom>
        </p:spPr>
        <p:txBody>
          <a:bodyPr wrap="square">
            <a:spAutoFit/>
          </a:bodyPr>
          <a:lstStyle/>
          <a:p>
            <a:r>
              <a:rPr lang="en-US" sz="2400" b="1"/>
              <a:t>A x B =</a:t>
            </a:r>
            <a:r>
              <a:rPr lang="en-US" sz="2400" b="1">
                <a:solidFill>
                  <a:srgbClr val="FF0000"/>
                </a:solidFill>
              </a:rPr>
              <a:t>{</a:t>
            </a:r>
            <a:r>
              <a:rPr lang="en-US" sz="2400" b="1"/>
              <a:t> </a:t>
            </a:r>
            <a:r>
              <a:rPr lang="en-US" sz="2400" b="1">
                <a:solidFill>
                  <a:schemeClr val="accent2">
                    <a:lumMod val="75000"/>
                  </a:schemeClr>
                </a:solidFill>
              </a:rPr>
              <a:t>(</a:t>
            </a:r>
            <a:r>
              <a:rPr lang="en-US" sz="2400" b="1">
                <a:solidFill>
                  <a:schemeClr val="accent6">
                    <a:lumMod val="75000"/>
                  </a:schemeClr>
                </a:solidFill>
              </a:rPr>
              <a:t>BIO_301, BIO_101</a:t>
            </a:r>
            <a:r>
              <a:rPr lang="en-US" sz="2400" b="1">
                <a:solidFill>
                  <a:schemeClr val="accent2">
                    <a:lumMod val="75000"/>
                  </a:schemeClr>
                </a:solidFill>
              </a:rPr>
              <a:t>)</a:t>
            </a:r>
            <a:r>
              <a:rPr lang="en-US" sz="2400" b="1"/>
              <a:t>,</a:t>
            </a:r>
            <a:r>
              <a:rPr lang="en-US" sz="2400" b="1">
                <a:solidFill>
                  <a:schemeClr val="accent2">
                    <a:lumMod val="75000"/>
                  </a:schemeClr>
                </a:solidFill>
              </a:rPr>
              <a:t>(</a:t>
            </a:r>
            <a:r>
              <a:rPr lang="en-US" sz="2400" b="1"/>
              <a:t>BIO_301,CS_101</a:t>
            </a:r>
            <a:r>
              <a:rPr lang="en-US" sz="2400" b="1">
                <a:solidFill>
                  <a:schemeClr val="accent2">
                    <a:lumMod val="75000"/>
                  </a:schemeClr>
                </a:solidFill>
              </a:rPr>
              <a:t>)</a:t>
            </a:r>
            <a:r>
              <a:rPr lang="en-US" sz="2400" b="1"/>
              <a:t>,.. 	  	    	   …,</a:t>
            </a:r>
            <a:r>
              <a:rPr lang="en-US" sz="2400" b="1">
                <a:solidFill>
                  <a:schemeClr val="accent2">
                    <a:lumMod val="75000"/>
                  </a:schemeClr>
                </a:solidFill>
              </a:rPr>
              <a:t>(</a:t>
            </a:r>
            <a:r>
              <a:rPr lang="en-US" sz="2400" b="1">
                <a:solidFill>
                  <a:schemeClr val="accent6">
                    <a:lumMod val="75000"/>
                  </a:schemeClr>
                </a:solidFill>
              </a:rPr>
              <a:t>BIO_399,BIO_101</a:t>
            </a:r>
            <a:r>
              <a:rPr lang="en-US" sz="2400" b="1">
                <a:solidFill>
                  <a:schemeClr val="accent2">
                    <a:lumMod val="75000"/>
                  </a:schemeClr>
                </a:solidFill>
              </a:rPr>
              <a:t>)</a:t>
            </a:r>
            <a:r>
              <a:rPr lang="en-US" sz="2400" b="1"/>
              <a:t>, </a:t>
            </a:r>
            <a:r>
              <a:rPr lang="en-US" sz="2400" b="1">
                <a:solidFill>
                  <a:schemeClr val="accent2">
                    <a:lumMod val="75000"/>
                  </a:schemeClr>
                </a:solidFill>
              </a:rPr>
              <a:t>(</a:t>
            </a:r>
            <a:r>
              <a:rPr lang="en-US" sz="2400" b="1"/>
              <a:t>BIO_399,CS_101</a:t>
            </a:r>
            <a:r>
              <a:rPr lang="en-US" sz="2400" b="1">
                <a:solidFill>
                  <a:schemeClr val="accent2">
                    <a:lumMod val="75000"/>
                  </a:schemeClr>
                </a:solidFill>
              </a:rPr>
              <a:t>)</a:t>
            </a:r>
            <a:r>
              <a:rPr lang="en-US" sz="2400" b="1"/>
              <a:t>,.. 	  </a:t>
            </a:r>
          </a:p>
          <a:p>
            <a:r>
              <a:rPr lang="en-US" sz="2400" b="1">
                <a:solidFill>
                  <a:schemeClr val="accent2">
                    <a:lumMod val="75000"/>
                  </a:schemeClr>
                </a:solidFill>
              </a:rPr>
              <a:t>                ….,(</a:t>
            </a:r>
            <a:r>
              <a:rPr lang="en-US" sz="2400" b="1"/>
              <a:t>CS_190, BIO_101</a:t>
            </a:r>
            <a:r>
              <a:rPr lang="en-US" sz="2400" b="1">
                <a:solidFill>
                  <a:schemeClr val="accent2">
                    <a:lumMod val="75000"/>
                  </a:schemeClr>
                </a:solidFill>
              </a:rPr>
              <a:t>)</a:t>
            </a:r>
            <a:r>
              <a:rPr lang="en-US" sz="2400" b="1"/>
              <a:t>,</a:t>
            </a:r>
            <a:r>
              <a:rPr lang="en-US" sz="2400" b="1">
                <a:solidFill>
                  <a:schemeClr val="accent2">
                    <a:lumMod val="75000"/>
                  </a:schemeClr>
                </a:solidFill>
              </a:rPr>
              <a:t>(</a:t>
            </a:r>
            <a:r>
              <a:rPr lang="en-US" sz="2400" b="1">
                <a:solidFill>
                  <a:schemeClr val="accent6">
                    <a:lumMod val="75000"/>
                  </a:schemeClr>
                </a:solidFill>
              </a:rPr>
              <a:t>CS_190,CS_101</a:t>
            </a:r>
            <a:r>
              <a:rPr lang="en-US" sz="2400" b="1">
                <a:solidFill>
                  <a:schemeClr val="accent2">
                    <a:lumMod val="75000"/>
                  </a:schemeClr>
                </a:solidFill>
              </a:rPr>
              <a:t>)</a:t>
            </a:r>
            <a:r>
              <a:rPr lang="en-US" sz="2400" b="1"/>
              <a:t>,..</a:t>
            </a:r>
          </a:p>
          <a:p>
            <a:r>
              <a:rPr lang="en-US" sz="2400" b="1">
                <a:solidFill>
                  <a:srgbClr val="FF0000"/>
                </a:solidFill>
              </a:rPr>
              <a:t>            }</a:t>
            </a:r>
          </a:p>
        </p:txBody>
      </p:sp>
      <p:sp>
        <p:nvSpPr>
          <p:cNvPr id="7" name="Rectangle 6"/>
          <p:cNvSpPr/>
          <p:nvPr/>
        </p:nvSpPr>
        <p:spPr>
          <a:xfrm>
            <a:off x="269227" y="2190317"/>
            <a:ext cx="8636660" cy="923330"/>
          </a:xfrm>
          <a:prstGeom prst="rect">
            <a:avLst/>
          </a:prstGeom>
        </p:spPr>
        <p:txBody>
          <a:bodyPr wrap="none">
            <a:spAutoFit/>
          </a:bodyPr>
          <a:lstStyle/>
          <a:p>
            <a:r>
              <a:rPr lang="en-US" b="1"/>
              <a:t>A x B gives all possible combinations of domain values, which involve real world facts- </a:t>
            </a:r>
          </a:p>
          <a:p>
            <a:r>
              <a:rPr lang="en-US" b="1"/>
              <a:t>such as </a:t>
            </a:r>
            <a:r>
              <a:rPr lang="en-US" b="1">
                <a:solidFill>
                  <a:schemeClr val="accent2">
                    <a:lumMod val="75000"/>
                  </a:schemeClr>
                </a:solidFill>
              </a:rPr>
              <a:t>(</a:t>
            </a:r>
            <a:r>
              <a:rPr lang="en-US" b="1">
                <a:solidFill>
                  <a:schemeClr val="accent6">
                    <a:lumMod val="75000"/>
                  </a:schemeClr>
                </a:solidFill>
              </a:rPr>
              <a:t>BIO_301, BIO_101</a:t>
            </a:r>
            <a:r>
              <a:rPr lang="en-US" b="1">
                <a:solidFill>
                  <a:schemeClr val="accent2">
                    <a:lumMod val="75000"/>
                  </a:schemeClr>
                </a:solidFill>
              </a:rPr>
              <a:t>) i.e.</a:t>
            </a:r>
            <a:r>
              <a:rPr lang="en-US" b="1"/>
              <a:t> for Course BIO-301, BIO-101 is Prerequisite course. </a:t>
            </a:r>
          </a:p>
          <a:p>
            <a:r>
              <a:rPr lang="en-US" b="1"/>
              <a:t>Also A x B is having information  such as </a:t>
            </a:r>
            <a:r>
              <a:rPr lang="en-US" b="1">
                <a:solidFill>
                  <a:schemeClr val="accent2">
                    <a:lumMod val="75000"/>
                  </a:schemeClr>
                </a:solidFill>
              </a:rPr>
              <a:t>(</a:t>
            </a:r>
            <a:r>
              <a:rPr lang="en-US" b="1"/>
              <a:t>BIO_301,CS_101</a:t>
            </a:r>
            <a:r>
              <a:rPr lang="en-US" b="1">
                <a:solidFill>
                  <a:schemeClr val="accent2">
                    <a:lumMod val="75000"/>
                  </a:schemeClr>
                </a:solidFill>
              </a:rPr>
              <a:t>) </a:t>
            </a:r>
            <a:r>
              <a:rPr lang="en-US" b="1"/>
              <a:t>which is not a real world fact.</a:t>
            </a:r>
            <a:endParaRPr lang="en-US"/>
          </a:p>
        </p:txBody>
      </p:sp>
      <p:sp>
        <p:nvSpPr>
          <p:cNvPr id="8" name="Rectangle 7"/>
          <p:cNvSpPr/>
          <p:nvPr/>
        </p:nvSpPr>
        <p:spPr>
          <a:xfrm>
            <a:off x="557436" y="3298875"/>
            <a:ext cx="5294591" cy="738664"/>
          </a:xfrm>
          <a:prstGeom prst="rect">
            <a:avLst/>
          </a:prstGeom>
        </p:spPr>
        <p:txBody>
          <a:bodyPr wrap="none">
            <a:spAutoFit/>
          </a:bodyPr>
          <a:lstStyle/>
          <a:p>
            <a:r>
              <a:rPr lang="en-US" sz="2100"/>
              <a:t>A relation such as </a:t>
            </a:r>
            <a:r>
              <a:rPr lang="en-US" sz="2100" b="1">
                <a:solidFill>
                  <a:schemeClr val="tx2"/>
                </a:solidFill>
              </a:rPr>
              <a:t>Prereq </a:t>
            </a:r>
            <a:r>
              <a:rPr lang="en-US" sz="2100"/>
              <a:t>is the </a:t>
            </a:r>
            <a:r>
              <a:rPr lang="en-US" sz="2100" b="1"/>
              <a:t>subset of A x B </a:t>
            </a:r>
          </a:p>
          <a:p>
            <a:r>
              <a:rPr lang="en-US" sz="2100"/>
              <a:t>which represents real world fact.</a:t>
            </a:r>
            <a:endParaRPr lang="en-US" sz="2100" b="1">
              <a:solidFill>
                <a:schemeClr val="tx2"/>
              </a:solidFill>
            </a:endParaRPr>
          </a:p>
        </p:txBody>
      </p:sp>
    </p:spTree>
    <p:extLst>
      <p:ext uri="{BB962C8B-B14F-4D97-AF65-F5344CB8AC3E}">
        <p14:creationId xmlns:p14="http://schemas.microsoft.com/office/powerpoint/2010/main" val="3510402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171" y="-76200"/>
            <a:ext cx="8229600" cy="1143000"/>
          </a:xfrm>
        </p:spPr>
        <p:txBody>
          <a:bodyPr/>
          <a:lstStyle/>
          <a:p>
            <a:pPr>
              <a:defRPr/>
            </a:pPr>
            <a:r>
              <a:rPr lang="en-US"/>
              <a:t>Keys</a:t>
            </a:r>
          </a:p>
        </p:txBody>
      </p:sp>
      <p:sp>
        <p:nvSpPr>
          <p:cNvPr id="19459" name="Content Placeholder 2"/>
          <p:cNvSpPr>
            <a:spLocks noGrp="1"/>
          </p:cNvSpPr>
          <p:nvPr>
            <p:ph idx="1"/>
          </p:nvPr>
        </p:nvSpPr>
        <p:spPr>
          <a:xfrm>
            <a:off x="237671" y="914400"/>
            <a:ext cx="8610600" cy="5257800"/>
          </a:xfrm>
        </p:spPr>
        <p:txBody>
          <a:bodyPr>
            <a:noAutofit/>
          </a:bodyPr>
          <a:lstStyle/>
          <a:p>
            <a:pPr algn="just">
              <a:lnSpc>
                <a:spcPct val="110000"/>
              </a:lnSpc>
              <a:spcAft>
                <a:spcPts val="300"/>
              </a:spcAft>
              <a:buFont typeface="Wingdings" panose="05000000000000000000" pitchFamily="2" charset="2"/>
              <a:buChar char="§"/>
            </a:pPr>
            <a:r>
              <a:rPr lang="en-US" altLang="en-US" sz="2500"/>
              <a:t>A superkey is a set of one or more attributes that, taken collectively, allow us to identify uniquely every tuple in the relation.</a:t>
            </a:r>
          </a:p>
          <a:p>
            <a:pPr algn="just" eaLnBrk="1" hangingPunct="1">
              <a:lnSpc>
                <a:spcPct val="110000"/>
              </a:lnSpc>
              <a:spcAft>
                <a:spcPts val="300"/>
              </a:spcAft>
              <a:buFont typeface="Wingdings" panose="05000000000000000000" pitchFamily="2" charset="2"/>
              <a:buChar char="§"/>
            </a:pPr>
            <a:r>
              <a:rPr lang="en-US" altLang="en-US" sz="2500">
                <a:ea typeface="MS PGothic" panose="020B0600070205080204" pitchFamily="34" charset="-128"/>
              </a:rPr>
              <a:t>Let </a:t>
            </a:r>
            <a:r>
              <a:rPr lang="en-US" altLang="en-US" sz="2500" b="1">
                <a:ea typeface="MS PGothic" panose="020B0600070205080204" pitchFamily="34" charset="-128"/>
              </a:rPr>
              <a:t>K </a:t>
            </a:r>
            <a:r>
              <a:rPr lang="en-US" altLang="en-US" sz="2500" b="1">
                <a:ea typeface="MS PGothic" panose="020B0600070205080204" pitchFamily="34" charset="-128"/>
                <a:sym typeface="Symbol" panose="05050102010706020507" pitchFamily="18" charset="2"/>
              </a:rPr>
              <a:t> R</a:t>
            </a:r>
            <a:r>
              <a:rPr lang="en-US" altLang="en-US" sz="2500">
                <a:ea typeface="MS PGothic" panose="020B0600070205080204" pitchFamily="34" charset="-128"/>
                <a:sym typeface="Symbol" panose="05050102010706020507" pitchFamily="18" charset="2"/>
              </a:rPr>
              <a:t>, </a:t>
            </a:r>
            <a:r>
              <a:rPr lang="en-US" altLang="en-US" sz="2500" b="1">
                <a:solidFill>
                  <a:srgbClr val="FF0000"/>
                </a:solidFill>
                <a:ea typeface="MS PGothic" panose="020B0600070205080204" pitchFamily="34" charset="-128"/>
                <a:sym typeface="Symbol" panose="05050102010706020507" pitchFamily="18" charset="2"/>
              </a:rPr>
              <a:t>K</a:t>
            </a:r>
            <a:r>
              <a:rPr lang="en-US" altLang="en-US" sz="2500" i="1">
                <a:solidFill>
                  <a:srgbClr val="FF0000"/>
                </a:solidFill>
                <a:ea typeface="MS PGothic" panose="020B0600070205080204" pitchFamily="34" charset="-128"/>
                <a:sym typeface="Symbol" panose="05050102010706020507" pitchFamily="18" charset="2"/>
              </a:rPr>
              <a:t> </a:t>
            </a:r>
            <a:r>
              <a:rPr lang="en-US" altLang="en-US" sz="2500">
                <a:ea typeface="MS PGothic" panose="020B0600070205080204" pitchFamily="34" charset="-128"/>
                <a:sym typeface="Symbol" panose="05050102010706020507" pitchFamily="18" charset="2"/>
              </a:rPr>
              <a:t>is a </a:t>
            </a:r>
            <a:r>
              <a:rPr lang="en-US" altLang="en-US" sz="2500" b="1">
                <a:solidFill>
                  <a:srgbClr val="000099"/>
                </a:solidFill>
                <a:ea typeface="MS PGothic" panose="020B0600070205080204" pitchFamily="34" charset="-128"/>
                <a:sym typeface="Symbol" panose="05050102010706020507" pitchFamily="18" charset="2"/>
              </a:rPr>
              <a:t>superkey</a:t>
            </a:r>
            <a:r>
              <a:rPr lang="en-US" altLang="en-US" sz="2500" b="1">
                <a:solidFill>
                  <a:schemeClr val="tx2"/>
                </a:solidFill>
                <a:ea typeface="MS PGothic" panose="020B0600070205080204" pitchFamily="34" charset="-128"/>
                <a:sym typeface="Symbol" panose="05050102010706020507" pitchFamily="18" charset="2"/>
              </a:rPr>
              <a:t> </a:t>
            </a:r>
            <a:r>
              <a:rPr lang="en-US" altLang="en-US" sz="2500">
                <a:ea typeface="MS PGothic" panose="020B0600070205080204" pitchFamily="34" charset="-128"/>
                <a:sym typeface="Symbol" panose="05050102010706020507" pitchFamily="18" charset="2"/>
              </a:rPr>
              <a:t>of </a:t>
            </a:r>
            <a:r>
              <a:rPr lang="en-US" altLang="en-US" sz="2500" b="1" i="1">
                <a:ea typeface="MS PGothic" panose="020B0600070205080204" pitchFamily="34" charset="-128"/>
                <a:sym typeface="Symbol" panose="05050102010706020507" pitchFamily="18" charset="2"/>
              </a:rPr>
              <a:t>R</a:t>
            </a:r>
            <a:r>
              <a:rPr lang="en-US" altLang="en-US" sz="2500">
                <a:ea typeface="MS PGothic" panose="020B0600070205080204" pitchFamily="34" charset="-128"/>
                <a:sym typeface="Symbol" panose="05050102010706020507" pitchFamily="18" charset="2"/>
              </a:rPr>
              <a:t> if values for </a:t>
            </a:r>
            <a:r>
              <a:rPr lang="en-US" altLang="en-US" sz="2500" b="1">
                <a:solidFill>
                  <a:srgbClr val="FF0000"/>
                </a:solidFill>
                <a:ea typeface="MS PGothic" panose="020B0600070205080204" pitchFamily="34" charset="-128"/>
                <a:sym typeface="Symbol" panose="05050102010706020507" pitchFamily="18" charset="2"/>
              </a:rPr>
              <a:t>K </a:t>
            </a:r>
            <a:r>
              <a:rPr lang="en-US" altLang="en-US" sz="2500">
                <a:ea typeface="MS PGothic" panose="020B0600070205080204" pitchFamily="34" charset="-128"/>
                <a:sym typeface="Symbol" panose="05050102010706020507" pitchFamily="18" charset="2"/>
              </a:rPr>
              <a:t>are sufficient to identify a unique tuple of each possible relation </a:t>
            </a:r>
            <a:r>
              <a:rPr lang="en-US" altLang="en-US" sz="2500" i="1">
                <a:ea typeface="MS PGothic" panose="020B0600070205080204" pitchFamily="34" charset="-128"/>
                <a:sym typeface="Symbol" panose="05050102010706020507" pitchFamily="18" charset="2"/>
              </a:rPr>
              <a:t>r(R)</a:t>
            </a:r>
            <a:r>
              <a:rPr lang="en-US" altLang="en-US" sz="2500">
                <a:ea typeface="MS PGothic" panose="020B0600070205080204" pitchFamily="34" charset="-128"/>
                <a:sym typeface="Symbol" panose="05050102010706020507" pitchFamily="18" charset="2"/>
              </a:rPr>
              <a:t> </a:t>
            </a:r>
          </a:p>
          <a:p>
            <a:pPr lvl="1" algn="just" eaLnBrk="1" hangingPunct="1">
              <a:lnSpc>
                <a:spcPct val="110000"/>
              </a:lnSpc>
              <a:spcAft>
                <a:spcPts val="300"/>
              </a:spcAft>
            </a:pPr>
            <a:r>
              <a:rPr lang="en-US" altLang="en-US" sz="2500">
                <a:ea typeface="MS PGothic" panose="020B0600070205080204" pitchFamily="34" charset="-128"/>
                <a:sym typeface="Symbol" panose="05050102010706020507" pitchFamily="18" charset="2"/>
              </a:rPr>
              <a:t>Example: </a:t>
            </a:r>
            <a:r>
              <a:rPr lang="en-US" altLang="en-US" sz="2300">
                <a:ea typeface="MS PGothic" panose="020B0600070205080204" pitchFamily="34" charset="-128"/>
                <a:sym typeface="Symbol" panose="05050102010706020507" pitchFamily="18" charset="2"/>
              </a:rPr>
              <a:t> {</a:t>
            </a:r>
            <a:r>
              <a:rPr lang="en-US" altLang="en-US" sz="2300" i="1">
                <a:ea typeface="MS PGothic" panose="020B0600070205080204" pitchFamily="34" charset="-128"/>
                <a:sym typeface="Symbol" panose="05050102010706020507" pitchFamily="18" charset="2"/>
              </a:rPr>
              <a:t>ID</a:t>
            </a:r>
            <a:r>
              <a:rPr lang="en-US" altLang="en-US" sz="2300">
                <a:ea typeface="MS PGothic" panose="020B0600070205080204" pitchFamily="34" charset="-128"/>
                <a:sym typeface="Symbol" panose="05050102010706020507" pitchFamily="18" charset="2"/>
              </a:rPr>
              <a:t>} and {ID , name} are both super keys of </a:t>
            </a:r>
            <a:r>
              <a:rPr lang="en-US" altLang="en-US" sz="2300" i="1">
                <a:ea typeface="MS PGothic" panose="020B0600070205080204" pitchFamily="34" charset="-128"/>
                <a:sym typeface="Symbol" panose="05050102010706020507" pitchFamily="18" charset="2"/>
              </a:rPr>
              <a:t>instructor.</a:t>
            </a:r>
          </a:p>
          <a:p>
            <a:pPr lvl="1" algn="just">
              <a:lnSpc>
                <a:spcPct val="110000"/>
              </a:lnSpc>
              <a:spcAft>
                <a:spcPts val="300"/>
              </a:spcAft>
            </a:pPr>
            <a:r>
              <a:rPr lang="en-US" altLang="en-US" sz="2300" b="1" i="1">
                <a:ea typeface="MS PGothic" panose="020B0600070205080204" pitchFamily="34" charset="-128"/>
                <a:sym typeface="Symbol" panose="05050102010706020507" pitchFamily="18" charset="2"/>
              </a:rPr>
              <a:t>Instructor(ID, Name, Dept_Name, Salary)  </a:t>
            </a:r>
          </a:p>
          <a:p>
            <a:pPr lvl="1" algn="just">
              <a:lnSpc>
                <a:spcPct val="110000"/>
              </a:lnSpc>
              <a:spcAft>
                <a:spcPts val="300"/>
              </a:spcAft>
            </a:pPr>
            <a:r>
              <a:rPr lang="en-US" altLang="en-US" sz="2000" i="1" err="1">
                <a:ea typeface="MS PGothic" panose="020B0600070205080204" pitchFamily="34" charset="-128"/>
                <a:sym typeface="Symbol" panose="05050102010706020507" pitchFamily="18" charset="2"/>
              </a:rPr>
              <a:t>i.e</a:t>
            </a:r>
            <a:r>
              <a:rPr lang="en-US" altLang="en-US" sz="1800" i="1">
                <a:ea typeface="MS PGothic" panose="020B0600070205080204" pitchFamily="34" charset="-128"/>
                <a:sym typeface="Symbol" panose="05050102010706020507" pitchFamily="18" charset="2"/>
              </a:rPr>
              <a:t>  </a:t>
            </a:r>
            <a:r>
              <a:rPr lang="en-US" altLang="en-US" sz="2000" b="1" i="1">
                <a:ea typeface="MS PGothic" panose="020B0600070205080204" pitchFamily="34" charset="-128"/>
                <a:sym typeface="Symbol" panose="05050102010706020507" pitchFamily="18" charset="2"/>
              </a:rPr>
              <a:t>R={ID, Name, Dept_Name, Salary}   &amp; assume K=</a:t>
            </a:r>
            <a:r>
              <a:rPr lang="en-US" altLang="en-US" sz="2400" i="1">
                <a:ea typeface="MS PGothic" panose="020B0600070205080204" pitchFamily="34" charset="-128"/>
                <a:sym typeface="Symbol" panose="05050102010706020507" pitchFamily="18" charset="2"/>
              </a:rPr>
              <a:t> </a:t>
            </a:r>
            <a:r>
              <a:rPr lang="en-US" altLang="en-US" sz="2000" b="1" i="1">
                <a:ea typeface="MS PGothic" panose="020B0600070205080204" pitchFamily="34" charset="-128"/>
                <a:sym typeface="Symbol" panose="05050102010706020507" pitchFamily="18" charset="2"/>
              </a:rPr>
              <a:t>{ID, name} </a:t>
            </a:r>
            <a:endParaRPr lang="en-US" altLang="en-US" sz="2400" b="1" i="1">
              <a:ea typeface="MS PGothic" panose="020B0600070205080204" pitchFamily="34" charset="-128"/>
              <a:sym typeface="Symbol" panose="05050102010706020507" pitchFamily="18" charset="2"/>
            </a:endParaRPr>
          </a:p>
          <a:p>
            <a:pPr algn="just" eaLnBrk="1" hangingPunct="1">
              <a:lnSpc>
                <a:spcPct val="110000"/>
              </a:lnSpc>
              <a:spcAft>
                <a:spcPts val="300"/>
              </a:spcAft>
              <a:buFont typeface="Wingdings" panose="05000000000000000000" pitchFamily="2" charset="2"/>
              <a:buChar char="§"/>
            </a:pPr>
            <a:r>
              <a:rPr lang="en-US" altLang="en-US" sz="2500">
                <a:ea typeface="MS PGothic" panose="020B0600070205080204" pitchFamily="34" charset="-128"/>
                <a:sym typeface="Symbol" panose="05050102010706020507" pitchFamily="18" charset="2"/>
              </a:rPr>
              <a:t>A superkey may contain </a:t>
            </a:r>
            <a:r>
              <a:rPr lang="en-US" altLang="en-US" sz="2500" b="1" u="sng">
                <a:ea typeface="MS PGothic" panose="020B0600070205080204" pitchFamily="34" charset="-128"/>
                <a:sym typeface="Symbol" panose="05050102010706020507" pitchFamily="18" charset="2"/>
              </a:rPr>
              <a:t>extraneous attributes</a:t>
            </a:r>
            <a:r>
              <a:rPr lang="en-US" altLang="en-US" sz="2500" i="1">
                <a:ea typeface="MS PGothic" panose="020B0600070205080204" pitchFamily="34" charset="-128"/>
                <a:sym typeface="Symbol" panose="05050102010706020507" pitchFamily="18" charset="2"/>
              </a:rPr>
              <a:t>.</a:t>
            </a:r>
          </a:p>
          <a:p>
            <a:pPr lvl="1" algn="just">
              <a:spcAft>
                <a:spcPts val="300"/>
              </a:spcAft>
              <a:buFont typeface="Wingdings" panose="05000000000000000000" pitchFamily="2" charset="2"/>
              <a:buChar char="§"/>
            </a:pPr>
            <a:r>
              <a:rPr lang="en-US" altLang="en-US" sz="2500" i="1">
                <a:ea typeface="MS PGothic" panose="020B0600070205080204" pitchFamily="34" charset="-128"/>
                <a:sym typeface="Symbol" panose="05050102010706020507" pitchFamily="18" charset="2"/>
              </a:rPr>
              <a:t>Example:  </a:t>
            </a:r>
            <a:r>
              <a:rPr lang="en-US" altLang="en-US" sz="2300" i="1">
                <a:ea typeface="MS PGothic" panose="020B0600070205080204" pitchFamily="34" charset="-128"/>
                <a:sym typeface="Symbol" panose="05050102010706020507" pitchFamily="18" charset="2"/>
              </a:rPr>
              <a:t>In {ID, Name} , </a:t>
            </a:r>
            <a:r>
              <a:rPr lang="en-US" altLang="en-US" sz="2300" b="1" i="1">
                <a:ea typeface="MS PGothic" panose="020B0600070205080204" pitchFamily="34" charset="-128"/>
                <a:sym typeface="Symbol" panose="05050102010706020507" pitchFamily="18" charset="2"/>
              </a:rPr>
              <a:t>name</a:t>
            </a:r>
            <a:r>
              <a:rPr lang="en-US" altLang="en-US" sz="2300" i="1">
                <a:ea typeface="MS PGothic" panose="020B0600070205080204" pitchFamily="34" charset="-128"/>
                <a:sym typeface="Symbol" panose="05050102010706020507" pitchFamily="18" charset="2"/>
              </a:rPr>
              <a:t> is a </a:t>
            </a:r>
            <a:r>
              <a:rPr lang="en-US" altLang="en-US" sz="2300" b="1" i="1" u="sng">
                <a:ea typeface="MS PGothic" panose="020B0600070205080204" pitchFamily="34" charset="-128"/>
                <a:sym typeface="Symbol" panose="05050102010706020507" pitchFamily="18" charset="2"/>
              </a:rPr>
              <a:t>extraneous attribute</a:t>
            </a:r>
            <a:r>
              <a:rPr lang="en-US" altLang="en-US" sz="2300" i="1">
                <a:ea typeface="MS PGothic" panose="020B0600070205080204" pitchFamily="34" charset="-128"/>
                <a:sym typeface="Symbol" panose="05050102010706020507" pitchFamily="18" charset="2"/>
              </a:rPr>
              <a:t>, which not really required to identify a row uniquely, in other words, only ID is enough to identify rows uniquely.</a:t>
            </a:r>
            <a:endParaRPr lang="en-US" altLang="en-US" sz="2300">
              <a:ea typeface="MS PGothic" panose="020B0600070205080204" pitchFamily="34" charset="-128"/>
              <a:sym typeface="Symbol" panose="05050102010706020507" pitchFamily="18" charset="2"/>
            </a:endParaRPr>
          </a:p>
          <a:p>
            <a:pPr algn="just">
              <a:lnSpc>
                <a:spcPct val="110000"/>
              </a:lnSpc>
              <a:spcAft>
                <a:spcPts val="300"/>
              </a:spcAft>
            </a:pPr>
            <a:endParaRPr lang="en-US" altLang="en-US" sz="2500"/>
          </a:p>
          <a:p>
            <a:pPr algn="just">
              <a:lnSpc>
                <a:spcPct val="110000"/>
              </a:lnSpc>
              <a:spcAft>
                <a:spcPts val="300"/>
              </a:spcAft>
            </a:pPr>
            <a:endParaRPr lang="en-US" altLang="en-US" sz="2500"/>
          </a:p>
        </p:txBody>
      </p:sp>
    </p:spTree>
    <p:extLst>
      <p:ext uri="{BB962C8B-B14F-4D97-AF65-F5344CB8AC3E}">
        <p14:creationId xmlns:p14="http://schemas.microsoft.com/office/powerpoint/2010/main" val="1020971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532606" y="0"/>
            <a:ext cx="8229600" cy="1143000"/>
          </a:xfrm>
        </p:spPr>
        <p:txBody>
          <a:bodyPr/>
          <a:lstStyle/>
          <a:p>
            <a:pPr eaLnBrk="1" fontAlgn="auto" hangingPunct="1">
              <a:spcAft>
                <a:spcPts val="0"/>
              </a:spcAft>
              <a:defRPr/>
            </a:pPr>
            <a:r>
              <a:rPr lang="en-US">
                <a:solidFill>
                  <a:schemeClr val="tx1">
                    <a:lumMod val="75000"/>
                    <a:lumOff val="25000"/>
                  </a:schemeClr>
                </a:solidFill>
              </a:rPr>
              <a:t>Keys</a:t>
            </a:r>
          </a:p>
        </p:txBody>
      </p:sp>
      <p:sp>
        <p:nvSpPr>
          <p:cNvPr id="20483" name="Rectangle 3"/>
          <p:cNvSpPr>
            <a:spLocks noGrp="1" noChangeArrowheads="1"/>
          </p:cNvSpPr>
          <p:nvPr>
            <p:ph idx="1"/>
          </p:nvPr>
        </p:nvSpPr>
        <p:spPr>
          <a:xfrm>
            <a:off x="150813" y="1143000"/>
            <a:ext cx="8993187" cy="4529591"/>
          </a:xfrm>
        </p:spPr>
        <p:txBody>
          <a:bodyPr>
            <a:normAutofit fontScale="70000" lnSpcReduction="20000"/>
          </a:bodyPr>
          <a:lstStyle/>
          <a:p>
            <a:pPr eaLnBrk="1" hangingPunct="1">
              <a:lnSpc>
                <a:spcPct val="120000"/>
              </a:lnSpc>
              <a:buFont typeface="Wingdings" panose="05000000000000000000" pitchFamily="2" charset="2"/>
              <a:buChar char="§"/>
            </a:pPr>
            <a:r>
              <a:rPr lang="en-US" altLang="en-US" sz="3700" b="1">
                <a:ea typeface="MS PGothic" panose="020B0600070205080204" pitchFamily="34" charset="-128"/>
                <a:sym typeface="Symbol" panose="05050102010706020507" pitchFamily="18" charset="2"/>
              </a:rPr>
              <a:t>Minimal super key </a:t>
            </a:r>
            <a:r>
              <a:rPr lang="en-US" altLang="en-US" sz="3700">
                <a:ea typeface="MS PGothic" panose="020B0600070205080204" pitchFamily="34" charset="-128"/>
                <a:sym typeface="Symbol" panose="05050102010706020507" pitchFamily="18" charset="2"/>
              </a:rPr>
              <a:t>is called as </a:t>
            </a:r>
            <a:r>
              <a:rPr lang="en-US" altLang="en-US" sz="3700" u="sng">
                <a:solidFill>
                  <a:srgbClr val="FF0000"/>
                </a:solidFill>
                <a:ea typeface="MS PGothic" panose="020B0600070205080204" pitchFamily="34" charset="-128"/>
                <a:sym typeface="Symbol" panose="05050102010706020507" pitchFamily="18" charset="2"/>
              </a:rPr>
              <a:t>candidate key.</a:t>
            </a:r>
          </a:p>
          <a:p>
            <a:pPr eaLnBrk="1" hangingPunct="1">
              <a:lnSpc>
                <a:spcPct val="120000"/>
              </a:lnSpc>
              <a:buFont typeface="Wingdings" panose="05000000000000000000" pitchFamily="2" charset="2"/>
              <a:buChar char="§"/>
            </a:pPr>
            <a:r>
              <a:rPr lang="en-US" altLang="en-US" sz="3700">
                <a:ea typeface="MS PGothic" panose="020B0600070205080204" pitchFamily="34" charset="-128"/>
                <a:sym typeface="Symbol" panose="05050102010706020507" pitchFamily="18" charset="2"/>
              </a:rPr>
              <a:t>Super key </a:t>
            </a:r>
            <a:r>
              <a:rPr lang="en-US" altLang="en-US" sz="3700" b="1">
                <a:solidFill>
                  <a:srgbClr val="FF0000"/>
                </a:solidFill>
                <a:ea typeface="MS PGothic" panose="020B0600070205080204" pitchFamily="34" charset="-128"/>
                <a:sym typeface="Symbol" panose="05050102010706020507" pitchFamily="18" charset="2"/>
              </a:rPr>
              <a:t>K</a:t>
            </a:r>
            <a:r>
              <a:rPr lang="en-US" altLang="en-US" sz="3700">
                <a:ea typeface="MS PGothic" panose="020B0600070205080204" pitchFamily="34" charset="-128"/>
                <a:sym typeface="Symbol" panose="05050102010706020507" pitchFamily="18" charset="2"/>
              </a:rPr>
              <a:t> is a </a:t>
            </a:r>
            <a:r>
              <a:rPr lang="en-US" altLang="en-US" sz="3700" b="1">
                <a:solidFill>
                  <a:srgbClr val="000099"/>
                </a:solidFill>
                <a:ea typeface="MS PGothic" panose="020B0600070205080204" pitchFamily="34" charset="-128"/>
                <a:sym typeface="Symbol" panose="05050102010706020507" pitchFamily="18" charset="2"/>
              </a:rPr>
              <a:t>candidate key</a:t>
            </a:r>
            <a:r>
              <a:rPr lang="en-US" altLang="en-US" sz="3700">
                <a:ea typeface="MS PGothic" panose="020B0600070205080204" pitchFamily="34" charset="-128"/>
                <a:sym typeface="Symbol" panose="05050102010706020507" pitchFamily="18" charset="2"/>
              </a:rPr>
              <a:t> if </a:t>
            </a:r>
            <a:r>
              <a:rPr lang="en-US" altLang="en-US" sz="3700" b="1">
                <a:solidFill>
                  <a:srgbClr val="FF0000"/>
                </a:solidFill>
                <a:ea typeface="MS PGothic" panose="020B0600070205080204" pitchFamily="34" charset="-128"/>
                <a:sym typeface="Symbol" panose="05050102010706020507" pitchFamily="18" charset="2"/>
              </a:rPr>
              <a:t>K</a:t>
            </a:r>
            <a:r>
              <a:rPr lang="en-US" altLang="en-US" sz="3700">
                <a:ea typeface="MS PGothic" panose="020B0600070205080204" pitchFamily="34" charset="-128"/>
                <a:sym typeface="Symbol" panose="05050102010706020507" pitchFamily="18" charset="2"/>
              </a:rPr>
              <a:t> is minimal.</a:t>
            </a:r>
          </a:p>
          <a:p>
            <a:pPr>
              <a:lnSpc>
                <a:spcPct val="120000"/>
              </a:lnSpc>
              <a:buFont typeface="Wingdings" panose="05000000000000000000" pitchFamily="2" charset="2"/>
              <a:buChar char="§"/>
            </a:pPr>
            <a:r>
              <a:rPr lang="en-US" altLang="en-US" sz="3700">
                <a:ea typeface="MS PGothic" panose="020B0600070205080204" pitchFamily="34" charset="-128"/>
                <a:sym typeface="Symbol" panose="05050102010706020507" pitchFamily="18" charset="2"/>
              </a:rPr>
              <a:t>Minimal Super key means-Minimum number of attribute of K required to identify every row uniquely.</a:t>
            </a:r>
            <a:br>
              <a:rPr lang="en-US" altLang="en-US">
                <a:ea typeface="MS PGothic" panose="020B0600070205080204" pitchFamily="34" charset="-128"/>
                <a:sym typeface="Symbol" panose="05050102010706020507" pitchFamily="18" charset="2"/>
              </a:rPr>
            </a:br>
            <a:r>
              <a:rPr lang="en-US" altLang="en-US">
                <a:ea typeface="MS PGothic" panose="020B0600070205080204" pitchFamily="34" charset="-128"/>
                <a:sym typeface="Symbol" panose="05050102010706020507" pitchFamily="18" charset="2"/>
              </a:rPr>
              <a:t>	</a:t>
            </a:r>
            <a:r>
              <a:rPr lang="en-US" altLang="en-US" b="1">
                <a:ea typeface="MS PGothic" panose="020B0600070205080204" pitchFamily="34" charset="-128"/>
                <a:sym typeface="Symbol" panose="05050102010706020507" pitchFamily="18" charset="2"/>
              </a:rPr>
              <a:t>Example: </a:t>
            </a:r>
            <a:r>
              <a:rPr lang="en-US" altLang="en-US">
                <a:ea typeface="MS PGothic" panose="020B0600070205080204" pitchFamily="34" charset="-128"/>
                <a:sym typeface="Symbol" panose="05050102010706020507" pitchFamily="18" charset="2"/>
              </a:rPr>
              <a:t>K= {</a:t>
            </a:r>
            <a:r>
              <a:rPr lang="en-US" altLang="en-US" i="1">
                <a:ea typeface="MS PGothic" panose="020B0600070205080204" pitchFamily="34" charset="-128"/>
                <a:sym typeface="Symbol" panose="05050102010706020507" pitchFamily="18" charset="2"/>
              </a:rPr>
              <a:t>ID, Name</a:t>
            </a:r>
            <a:r>
              <a:rPr lang="en-US" altLang="en-US">
                <a:ea typeface="MS PGothic" panose="020B0600070205080204" pitchFamily="34" charset="-128"/>
                <a:sym typeface="Symbol" panose="05050102010706020507" pitchFamily="18" charset="2"/>
              </a:rPr>
              <a:t>} is a Super key, but </a:t>
            </a:r>
            <a:r>
              <a:rPr lang="en-US" altLang="en-US" i="1">
                <a:ea typeface="MS PGothic" panose="020B0600070205080204" pitchFamily="34" charset="-128"/>
                <a:sym typeface="Symbol" panose="05050102010706020507" pitchFamily="18" charset="2"/>
              </a:rPr>
              <a:t>Name</a:t>
            </a:r>
            <a:r>
              <a:rPr lang="en-US" altLang="en-US">
                <a:ea typeface="MS PGothic" panose="020B0600070205080204" pitchFamily="34" charset="-128"/>
                <a:sym typeface="Symbol" panose="05050102010706020507" pitchFamily="18" charset="2"/>
              </a:rPr>
              <a:t> attribute  is not 	necessary to identify each row uniquely. </a:t>
            </a:r>
            <a:r>
              <a:rPr lang="en-US" altLang="en-US" b="1">
                <a:ea typeface="MS PGothic" panose="020B0600070205080204" pitchFamily="34" charset="-128"/>
                <a:sym typeface="Symbol" panose="05050102010706020507" pitchFamily="18" charset="2"/>
              </a:rPr>
              <a:t>Name</a:t>
            </a:r>
            <a:r>
              <a:rPr lang="en-US" altLang="en-US">
                <a:ea typeface="MS PGothic" panose="020B0600070205080204" pitchFamily="34" charset="-128"/>
                <a:sym typeface="Symbol" panose="05050102010706020507" pitchFamily="18" charset="2"/>
              </a:rPr>
              <a:t> is </a:t>
            </a:r>
            <a:r>
              <a:rPr lang="en-US" altLang="en-US" b="1">
                <a:ea typeface="MS PGothic" panose="020B0600070205080204" pitchFamily="34" charset="-128"/>
                <a:sym typeface="Symbol" panose="05050102010706020507" pitchFamily="18" charset="2"/>
              </a:rPr>
              <a:t>extraneous</a:t>
            </a:r>
          </a:p>
          <a:p>
            <a:pPr marL="0" indent="0">
              <a:lnSpc>
                <a:spcPct val="120000"/>
              </a:lnSpc>
              <a:buNone/>
            </a:pPr>
            <a:r>
              <a:rPr lang="en-US" altLang="en-US">
                <a:ea typeface="MS PGothic" panose="020B0600070205080204" pitchFamily="34" charset="-128"/>
                <a:sym typeface="Symbol" panose="05050102010706020507" pitchFamily="18" charset="2"/>
              </a:rPr>
              <a:t>  	Hence ID is minimum required attribute to identify every row 	uniquely</a:t>
            </a:r>
          </a:p>
          <a:p>
            <a:pPr marL="0" indent="0">
              <a:lnSpc>
                <a:spcPct val="120000"/>
              </a:lnSpc>
              <a:buNone/>
            </a:pPr>
            <a:r>
              <a:rPr lang="en-US" altLang="en-US" b="1">
                <a:ea typeface="MS PGothic" panose="020B0600070205080204" pitchFamily="34" charset="-128"/>
                <a:sym typeface="Symbol" panose="05050102010706020507" pitchFamily="18" charset="2"/>
              </a:rPr>
              <a:t>Therefore ID is  candidate key for </a:t>
            </a:r>
            <a:r>
              <a:rPr lang="en-US" altLang="en-US" b="1" i="1">
                <a:ea typeface="MS PGothic" panose="020B0600070205080204" pitchFamily="34" charset="-128"/>
                <a:sym typeface="Symbol" panose="05050102010706020507" pitchFamily="18" charset="2"/>
              </a:rPr>
              <a:t>Instructor</a:t>
            </a:r>
            <a:endParaRPr lang="en-US" altLang="en-US" b="1">
              <a:ea typeface="MS PGothic" panose="020B0600070205080204" pitchFamily="34" charset="-128"/>
              <a:sym typeface="Symbol" panose="05050102010706020507" pitchFamily="18" charset="2"/>
            </a:endParaRPr>
          </a:p>
          <a:p>
            <a:pPr eaLnBrk="1" hangingPunct="1">
              <a:lnSpc>
                <a:spcPct val="120000"/>
              </a:lnSpc>
              <a:buFont typeface="Wingdings" panose="05000000000000000000" pitchFamily="2" charset="2"/>
              <a:buChar char="§"/>
            </a:pPr>
            <a:r>
              <a:rPr lang="en-US" altLang="en-US" sz="3700" b="1">
                <a:ea typeface="MS PGothic" panose="020B0600070205080204" pitchFamily="34" charset="-128"/>
                <a:sym typeface="Symbol" panose="05050102010706020507" pitchFamily="18" charset="2"/>
              </a:rPr>
              <a:t>Primary key </a:t>
            </a:r>
            <a:r>
              <a:rPr lang="en-US" altLang="en-US" sz="3700">
                <a:ea typeface="MS PGothic" panose="020B0600070205080204" pitchFamily="34" charset="-128"/>
                <a:sym typeface="Symbol" panose="05050102010706020507" pitchFamily="18" charset="2"/>
              </a:rPr>
              <a:t>is a term used by the database designer to denote </a:t>
            </a:r>
            <a:r>
              <a:rPr lang="en-US" altLang="en-US" sz="3700">
                <a:solidFill>
                  <a:srgbClr val="C00000"/>
                </a:solidFill>
                <a:ea typeface="MS PGothic" panose="020B0600070205080204" pitchFamily="34" charset="-128"/>
                <a:sym typeface="Symbol" panose="05050102010706020507" pitchFamily="18" charset="2"/>
              </a:rPr>
              <a:t>a</a:t>
            </a:r>
            <a:r>
              <a:rPr lang="en-US" altLang="en-US" sz="3700">
                <a:ea typeface="MS PGothic" panose="020B0600070205080204" pitchFamily="34" charset="-128"/>
                <a:sym typeface="Symbol" panose="05050102010706020507" pitchFamily="18" charset="2"/>
              </a:rPr>
              <a:t> candidate key.</a:t>
            </a:r>
          </a:p>
        </p:txBody>
      </p:sp>
    </p:spTree>
    <p:extLst>
      <p:ext uri="{BB962C8B-B14F-4D97-AF65-F5344CB8AC3E}">
        <p14:creationId xmlns:p14="http://schemas.microsoft.com/office/powerpoint/2010/main" val="3062936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090"/>
            <a:ext cx="8229600" cy="523220"/>
          </a:xfrm>
        </p:spPr>
        <p:txBody>
          <a:bodyPr wrap="square">
            <a:spAutoFit/>
          </a:bodyPr>
          <a:lstStyle/>
          <a:p>
            <a:pPr>
              <a:spcBef>
                <a:spcPts val="0"/>
              </a:spcBef>
            </a:pPr>
            <a:r>
              <a:rPr kumimoji="1" lang="en-US" sz="2800" b="1" kern="0">
                <a:solidFill>
                  <a:srgbClr val="CC3300"/>
                </a:solidFill>
                <a:effectLst>
                  <a:outerShdw blurRad="38100" dist="38100" dir="2700000" algn="tl">
                    <a:srgbClr val="C0C0C0"/>
                  </a:outerShdw>
                </a:effectLst>
                <a:latin typeface="Helvetica"/>
                <a:ea typeface="MS PGothic" pitchFamily="34" charset="-128"/>
              </a:rPr>
              <a:t>Keys…</a:t>
            </a:r>
          </a:p>
        </p:txBody>
      </p:sp>
      <p:sp>
        <p:nvSpPr>
          <p:cNvPr id="3" name="Content Placeholder 2"/>
          <p:cNvSpPr>
            <a:spLocks noGrp="1"/>
          </p:cNvSpPr>
          <p:nvPr>
            <p:ph idx="1"/>
          </p:nvPr>
        </p:nvSpPr>
        <p:spPr>
          <a:xfrm>
            <a:off x="76200" y="762000"/>
            <a:ext cx="9174480" cy="5334000"/>
          </a:xfrm>
        </p:spPr>
        <p:txBody>
          <a:bodyPr>
            <a:noAutofit/>
          </a:bodyPr>
          <a:lstStyle/>
          <a:p>
            <a:r>
              <a:rPr lang="en-US" sz="2400"/>
              <a:t>Answer the following by understanding the requirements given below.</a:t>
            </a:r>
          </a:p>
          <a:p>
            <a:r>
              <a:rPr lang="en-US" sz="2400" b="1">
                <a:solidFill>
                  <a:srgbClr val="C00000"/>
                </a:solidFill>
              </a:rPr>
              <a:t>CUSTOMER(Custid, </a:t>
            </a:r>
            <a:r>
              <a:rPr lang="en-US" sz="2400" b="1" err="1">
                <a:solidFill>
                  <a:srgbClr val="C00000"/>
                </a:solidFill>
              </a:rPr>
              <a:t>Name,Mid_Name,LastName</a:t>
            </a:r>
            <a:r>
              <a:rPr lang="en-US" sz="2400" b="1">
                <a:solidFill>
                  <a:srgbClr val="C00000"/>
                </a:solidFill>
              </a:rPr>
              <a:t>, City, phone, email) </a:t>
            </a:r>
          </a:p>
          <a:p>
            <a:pPr marL="0" indent="0">
              <a:buNone/>
            </a:pPr>
            <a:r>
              <a:rPr lang="en-US" sz="2400" b="1">
                <a:solidFill>
                  <a:srgbClr val="C00000"/>
                </a:solidFill>
              </a:rPr>
              <a:t>     ACCOUNT( AccNo, CustId, Intr_CustId, AccType, Branch)</a:t>
            </a:r>
          </a:p>
          <a:p>
            <a:r>
              <a:rPr lang="en-US" sz="2400">
                <a:solidFill>
                  <a:srgbClr val="002060"/>
                </a:solidFill>
              </a:rPr>
              <a:t>Is </a:t>
            </a:r>
            <a:r>
              <a:rPr lang="en-US" sz="2400" b="1">
                <a:solidFill>
                  <a:srgbClr val="002060"/>
                </a:solidFill>
              </a:rPr>
              <a:t>(Phone, Email)</a:t>
            </a:r>
            <a:r>
              <a:rPr lang="en-US" sz="2400">
                <a:solidFill>
                  <a:srgbClr val="002060"/>
                </a:solidFill>
              </a:rPr>
              <a:t> is a </a:t>
            </a:r>
            <a:r>
              <a:rPr lang="en-US" sz="2400">
                <a:solidFill>
                  <a:srgbClr val="C00000"/>
                </a:solidFill>
              </a:rPr>
              <a:t>Super Key </a:t>
            </a:r>
            <a:r>
              <a:rPr lang="en-US" sz="2400">
                <a:solidFill>
                  <a:srgbClr val="002060"/>
                </a:solidFill>
              </a:rPr>
              <a:t>for CUSTOMER? If yes, is it a minimal   Super key ?</a:t>
            </a:r>
          </a:p>
          <a:p>
            <a:pPr marL="0" indent="0">
              <a:buNone/>
            </a:pPr>
            <a:endParaRPr lang="en-US" sz="2400">
              <a:solidFill>
                <a:srgbClr val="002060"/>
              </a:solidFill>
            </a:endParaRPr>
          </a:p>
          <a:p>
            <a:pPr marL="0" indent="0">
              <a:lnSpc>
                <a:spcPct val="120000"/>
              </a:lnSpc>
              <a:buNone/>
            </a:pPr>
            <a:r>
              <a:rPr lang="en-US" sz="2100"/>
              <a:t>In Bank every customer will have Unique </a:t>
            </a:r>
            <a:r>
              <a:rPr lang="en-US" sz="2100" b="1" err="1"/>
              <a:t>CustomerID</a:t>
            </a:r>
            <a:r>
              <a:rPr lang="en-US" sz="2100"/>
              <a:t>. </a:t>
            </a:r>
            <a:r>
              <a:rPr lang="en-US" sz="2100" b="1"/>
              <a:t>Intr_CustId</a:t>
            </a:r>
            <a:r>
              <a:rPr lang="en-US" sz="2100"/>
              <a:t> is the Customer Id of customer who is introducing  a new customer to the Bank.</a:t>
            </a:r>
          </a:p>
          <a:p>
            <a:pPr marL="0" indent="0">
              <a:buNone/>
            </a:pPr>
            <a:r>
              <a:rPr lang="en-US" sz="2100"/>
              <a:t>A customer can have multiple accounts such as SB, Current, Loan etc. Every </a:t>
            </a:r>
            <a:r>
              <a:rPr lang="en-US" sz="2100" b="1" err="1"/>
              <a:t>Accno</a:t>
            </a:r>
            <a:r>
              <a:rPr lang="en-US" sz="2100"/>
              <a:t> is unique. </a:t>
            </a:r>
            <a:r>
              <a:rPr lang="en-US" sz="2100" b="1"/>
              <a:t>Name , Mid_name and Last_Name </a:t>
            </a:r>
            <a:r>
              <a:rPr lang="en-US" sz="2100"/>
              <a:t>information about a customer must be distinguishable from other customers. </a:t>
            </a:r>
            <a:r>
              <a:rPr lang="en-US" sz="2100" b="1"/>
              <a:t>Phone</a:t>
            </a:r>
            <a:r>
              <a:rPr lang="en-US" sz="2100"/>
              <a:t> - phone number of the customer. </a:t>
            </a:r>
            <a:r>
              <a:rPr lang="en-US" sz="2100" b="1"/>
              <a:t>Email-</a:t>
            </a:r>
            <a:r>
              <a:rPr lang="en-US" sz="2100"/>
              <a:t> Email Id of the customer. Every Customer has a unique phone number and email id</a:t>
            </a:r>
            <a:r>
              <a:rPr lang="en-US" sz="2300"/>
              <a:t>.</a:t>
            </a:r>
          </a:p>
          <a:p>
            <a:endParaRPr lang="en-US" sz="2400"/>
          </a:p>
        </p:txBody>
      </p:sp>
    </p:spTree>
    <p:extLst>
      <p:ext uri="{BB962C8B-B14F-4D97-AF65-F5344CB8AC3E}">
        <p14:creationId xmlns:p14="http://schemas.microsoft.com/office/powerpoint/2010/main" val="1557018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320040" y="-95250"/>
            <a:ext cx="8229600" cy="781050"/>
          </a:xfrm>
        </p:spPr>
        <p:txBody>
          <a:bodyPr>
            <a:normAutofit/>
          </a:bodyPr>
          <a:lstStyle/>
          <a:p>
            <a:pPr eaLnBrk="1" fontAlgn="auto" hangingPunct="1">
              <a:spcAft>
                <a:spcPts val="0"/>
              </a:spcAft>
              <a:defRPr/>
            </a:pPr>
            <a:r>
              <a:rPr kumimoji="1" lang="en-US" sz="3600" b="1" kern="0">
                <a:solidFill>
                  <a:srgbClr val="CC3300"/>
                </a:solidFill>
                <a:effectLst>
                  <a:outerShdw blurRad="38100" dist="38100" dir="2700000" algn="tl">
                    <a:srgbClr val="C0C0C0"/>
                  </a:outerShdw>
                </a:effectLst>
                <a:latin typeface="Helvetica"/>
                <a:ea typeface="MS PGothic" pitchFamily="34" charset="-128"/>
              </a:rPr>
              <a:t>Keys</a:t>
            </a:r>
          </a:p>
        </p:txBody>
      </p:sp>
      <p:sp>
        <p:nvSpPr>
          <p:cNvPr id="20483" name="Rectangle 3"/>
          <p:cNvSpPr>
            <a:spLocks noGrp="1" noChangeArrowheads="1"/>
          </p:cNvSpPr>
          <p:nvPr>
            <p:ph idx="1"/>
          </p:nvPr>
        </p:nvSpPr>
        <p:spPr>
          <a:xfrm>
            <a:off x="299258" y="887998"/>
            <a:ext cx="8993187" cy="1143000"/>
          </a:xfrm>
        </p:spPr>
        <p:txBody>
          <a:bodyPr>
            <a:normAutofit fontScale="92500" lnSpcReduction="10000"/>
          </a:bodyPr>
          <a:lstStyle/>
          <a:p>
            <a:pPr>
              <a:lnSpc>
                <a:spcPct val="120000"/>
              </a:lnSpc>
              <a:buFont typeface="Wingdings" panose="05000000000000000000" pitchFamily="2" charset="2"/>
              <a:buChar char="§"/>
            </a:pPr>
            <a:r>
              <a:rPr lang="en-US"/>
              <a:t>Is </a:t>
            </a:r>
            <a:r>
              <a:rPr lang="en-US" b="1"/>
              <a:t>(Phone, Email)</a:t>
            </a:r>
            <a:r>
              <a:rPr lang="en-US"/>
              <a:t> is a Super Key , if yes is it a minimal   Super key ?</a:t>
            </a:r>
          </a:p>
        </p:txBody>
      </p:sp>
      <p:sp>
        <p:nvSpPr>
          <p:cNvPr id="2" name="Rectangle 1"/>
          <p:cNvSpPr/>
          <p:nvPr/>
        </p:nvSpPr>
        <p:spPr>
          <a:xfrm>
            <a:off x="352697" y="2030998"/>
            <a:ext cx="8595360" cy="3933384"/>
          </a:xfrm>
          <a:prstGeom prst="rect">
            <a:avLst/>
          </a:prstGeom>
        </p:spPr>
        <p:txBody>
          <a:bodyPr wrap="square">
            <a:spAutoFit/>
          </a:bodyPr>
          <a:lstStyle/>
          <a:p>
            <a:pPr>
              <a:lnSpc>
                <a:spcPct val="120000"/>
              </a:lnSpc>
              <a:buFont typeface="Wingdings" panose="05000000000000000000" pitchFamily="2" charset="2"/>
              <a:buChar char="§"/>
            </a:pPr>
            <a:r>
              <a:rPr lang="en-US" altLang="en-US" sz="2400" b="1">
                <a:ea typeface="MS PGothic" panose="020B0600070205080204" pitchFamily="34" charset="-128"/>
                <a:sym typeface="Symbol" panose="05050102010706020507" pitchFamily="18" charset="2"/>
              </a:rPr>
              <a:t>K</a:t>
            </a:r>
            <a:r>
              <a:rPr lang="en-US" altLang="en-US" sz="2400">
                <a:ea typeface="MS PGothic" panose="020B0600070205080204" pitchFamily="34" charset="-128"/>
                <a:sym typeface="Symbol" panose="05050102010706020507" pitchFamily="18" charset="2"/>
              </a:rPr>
              <a:t>=</a:t>
            </a:r>
            <a:r>
              <a:rPr lang="en-US" sz="2400" b="1"/>
              <a:t> (</a:t>
            </a:r>
            <a:r>
              <a:rPr lang="en-US" sz="2400" b="1">
                <a:solidFill>
                  <a:srgbClr val="0070C0"/>
                </a:solidFill>
              </a:rPr>
              <a:t>Phone</a:t>
            </a:r>
            <a:r>
              <a:rPr lang="en-US" sz="2400" b="1"/>
              <a:t>, </a:t>
            </a:r>
            <a:r>
              <a:rPr lang="en-US" sz="2400" b="1">
                <a:solidFill>
                  <a:srgbClr val="C00000"/>
                </a:solidFill>
              </a:rPr>
              <a:t>Email</a:t>
            </a:r>
            <a:r>
              <a:rPr lang="en-US" sz="2400" b="1"/>
              <a:t>), Super key –</a:t>
            </a:r>
            <a:r>
              <a:rPr lang="en-US" sz="2400" b="1">
                <a:solidFill>
                  <a:srgbClr val="E73403"/>
                </a:solidFill>
              </a:rPr>
              <a:t>YES</a:t>
            </a:r>
          </a:p>
          <a:p>
            <a:pPr>
              <a:lnSpc>
                <a:spcPct val="120000"/>
              </a:lnSpc>
              <a:buFont typeface="Wingdings" panose="05000000000000000000" pitchFamily="2" charset="2"/>
              <a:buChar char="§"/>
            </a:pPr>
            <a:r>
              <a:rPr lang="en-US" sz="2400" b="1"/>
              <a:t>IS K minimal  Super Key?</a:t>
            </a:r>
          </a:p>
          <a:p>
            <a:pPr lvl="1">
              <a:lnSpc>
                <a:spcPct val="120000"/>
              </a:lnSpc>
              <a:buFont typeface="Wingdings" panose="05000000000000000000" pitchFamily="2" charset="2"/>
              <a:buChar char="§"/>
            </a:pPr>
            <a:r>
              <a:rPr lang="en-US" sz="2000" b="1"/>
              <a:t> </a:t>
            </a:r>
            <a:r>
              <a:rPr lang="en-US" sz="2000" b="1">
                <a:solidFill>
                  <a:srgbClr val="FF0000"/>
                </a:solidFill>
              </a:rPr>
              <a:t>K </a:t>
            </a:r>
            <a:r>
              <a:rPr lang="en-US" sz="2000" b="1"/>
              <a:t>- </a:t>
            </a:r>
            <a:r>
              <a:rPr lang="en-US" sz="2000" b="1">
                <a:solidFill>
                  <a:srgbClr val="0070C0"/>
                </a:solidFill>
              </a:rPr>
              <a:t>Phone</a:t>
            </a:r>
            <a:r>
              <a:rPr lang="en-US" sz="2000" b="1"/>
              <a:t> ={</a:t>
            </a:r>
            <a:r>
              <a:rPr lang="en-US" sz="2000" b="1">
                <a:solidFill>
                  <a:srgbClr val="C00000"/>
                </a:solidFill>
              </a:rPr>
              <a:t>Email</a:t>
            </a:r>
            <a:r>
              <a:rPr lang="en-US" sz="2000" b="1"/>
              <a:t>}  Email alone can be used to identify every tuple   </a:t>
            </a:r>
          </a:p>
          <a:p>
            <a:pPr lvl="1">
              <a:lnSpc>
                <a:spcPct val="120000"/>
              </a:lnSpc>
            </a:pPr>
            <a:r>
              <a:rPr lang="en-US" sz="2000" b="1"/>
              <a:t>   uniquely, hence </a:t>
            </a:r>
            <a:r>
              <a:rPr lang="en-US" sz="2000" b="1">
                <a:solidFill>
                  <a:srgbClr val="C00000"/>
                </a:solidFill>
              </a:rPr>
              <a:t>K is not minimal</a:t>
            </a:r>
            <a:r>
              <a:rPr lang="en-US" sz="2000" b="1"/>
              <a:t>.</a:t>
            </a:r>
          </a:p>
          <a:p>
            <a:pPr lvl="1">
              <a:lnSpc>
                <a:spcPct val="120000"/>
              </a:lnSpc>
              <a:buFont typeface="Wingdings" panose="05000000000000000000" pitchFamily="2" charset="2"/>
              <a:buChar char="§"/>
            </a:pPr>
            <a:r>
              <a:rPr lang="en-US" sz="2000" b="1"/>
              <a:t> </a:t>
            </a:r>
            <a:r>
              <a:rPr lang="en-US" sz="2000" b="1">
                <a:solidFill>
                  <a:srgbClr val="C00000"/>
                </a:solidFill>
                <a:ea typeface="MS PGothic" panose="020B0600070205080204" pitchFamily="34" charset="-128"/>
              </a:rPr>
              <a:t>Email</a:t>
            </a:r>
            <a:r>
              <a:rPr lang="en-US" sz="2000" b="1"/>
              <a:t> is minimal Super key &amp; hence it is a Candidate key. </a:t>
            </a:r>
            <a:r>
              <a:rPr lang="en-US" sz="2000"/>
              <a:t> </a:t>
            </a:r>
          </a:p>
          <a:p>
            <a:pPr lvl="1">
              <a:lnSpc>
                <a:spcPct val="120000"/>
              </a:lnSpc>
              <a:buFont typeface="Wingdings" panose="05000000000000000000" pitchFamily="2" charset="2"/>
              <a:buChar char="§"/>
            </a:pPr>
            <a:r>
              <a:rPr lang="en-US" altLang="en-US" sz="2000">
                <a:ea typeface="MS PGothic" panose="020B0600070205080204" pitchFamily="34" charset="-128"/>
                <a:sym typeface="Symbol" panose="05050102010706020507" pitchFamily="18" charset="2"/>
              </a:rPr>
              <a:t> Another possibility is </a:t>
            </a:r>
          </a:p>
          <a:p>
            <a:pPr lvl="1">
              <a:lnSpc>
                <a:spcPct val="120000"/>
              </a:lnSpc>
              <a:buFont typeface="Wingdings" panose="05000000000000000000" pitchFamily="2" charset="2"/>
              <a:buChar char="§"/>
            </a:pPr>
            <a:r>
              <a:rPr lang="en-US" altLang="en-US" sz="2000" b="1">
                <a:ea typeface="MS PGothic" panose="020B0600070205080204" pitchFamily="34" charset="-128"/>
                <a:sym typeface="Symbol" panose="05050102010706020507" pitchFamily="18" charset="2"/>
              </a:rPr>
              <a:t> </a:t>
            </a:r>
            <a:r>
              <a:rPr lang="en-US" altLang="en-US" sz="2000" b="1">
                <a:solidFill>
                  <a:srgbClr val="FF0000"/>
                </a:solidFill>
                <a:ea typeface="MS PGothic" panose="020B0600070205080204" pitchFamily="34" charset="-128"/>
                <a:sym typeface="Symbol" panose="05050102010706020507" pitchFamily="18" charset="2"/>
              </a:rPr>
              <a:t>K</a:t>
            </a:r>
            <a:r>
              <a:rPr lang="en-US" altLang="en-US" sz="2000" b="1">
                <a:ea typeface="MS PGothic" panose="020B0600070205080204" pitchFamily="34" charset="-128"/>
                <a:sym typeface="Symbol" panose="05050102010706020507" pitchFamily="18" charset="2"/>
              </a:rPr>
              <a:t> - </a:t>
            </a:r>
            <a:r>
              <a:rPr lang="en-US" altLang="en-US" sz="2000" b="1">
                <a:solidFill>
                  <a:srgbClr val="C00000"/>
                </a:solidFill>
                <a:ea typeface="MS PGothic" panose="020B0600070205080204" pitchFamily="34" charset="-128"/>
                <a:sym typeface="Symbol" panose="05050102010706020507" pitchFamily="18" charset="2"/>
              </a:rPr>
              <a:t>Email</a:t>
            </a:r>
            <a:r>
              <a:rPr lang="en-US" altLang="en-US" sz="2000" b="1">
                <a:ea typeface="MS PGothic" panose="020B0600070205080204" pitchFamily="34" charset="-128"/>
                <a:sym typeface="Symbol" panose="05050102010706020507" pitchFamily="18" charset="2"/>
              </a:rPr>
              <a:t> ={ </a:t>
            </a:r>
            <a:r>
              <a:rPr lang="en-US" altLang="en-US" sz="2000" b="1">
                <a:solidFill>
                  <a:srgbClr val="0070C0"/>
                </a:solidFill>
                <a:ea typeface="MS PGothic" panose="020B0600070205080204" pitchFamily="34" charset="-128"/>
                <a:sym typeface="Symbol" panose="05050102010706020507" pitchFamily="18" charset="2"/>
              </a:rPr>
              <a:t>Phone</a:t>
            </a:r>
            <a:r>
              <a:rPr lang="en-US" altLang="en-US" sz="2000" b="1">
                <a:ea typeface="MS PGothic" panose="020B0600070205080204" pitchFamily="34" charset="-128"/>
                <a:sym typeface="Symbol" panose="05050102010706020507" pitchFamily="18" charset="2"/>
              </a:rPr>
              <a:t>}</a:t>
            </a:r>
          </a:p>
          <a:p>
            <a:pPr lvl="1">
              <a:lnSpc>
                <a:spcPct val="120000"/>
              </a:lnSpc>
              <a:buFont typeface="Wingdings" panose="05000000000000000000" pitchFamily="2" charset="2"/>
              <a:buChar char="§"/>
            </a:pPr>
            <a:r>
              <a:rPr lang="en-US" sz="2000" b="1"/>
              <a:t> </a:t>
            </a:r>
            <a:r>
              <a:rPr lang="en-US" sz="2000" b="1">
                <a:solidFill>
                  <a:srgbClr val="0070C0"/>
                </a:solidFill>
                <a:ea typeface="MS PGothic" panose="020B0600070205080204" pitchFamily="34" charset="-128"/>
              </a:rPr>
              <a:t>Phone</a:t>
            </a:r>
            <a:r>
              <a:rPr lang="en-US" sz="2000" b="1"/>
              <a:t> is minimal Super key &amp; hence it is a Candidate key. </a:t>
            </a:r>
          </a:p>
          <a:p>
            <a:pPr lvl="1">
              <a:lnSpc>
                <a:spcPct val="120000"/>
              </a:lnSpc>
              <a:buFont typeface="Wingdings" panose="05000000000000000000" pitchFamily="2" charset="2"/>
              <a:buChar char="§"/>
            </a:pPr>
            <a:r>
              <a:rPr lang="en-US" sz="2000" b="1"/>
              <a:t> In this case </a:t>
            </a:r>
            <a:r>
              <a:rPr lang="en-US" sz="2000" b="1">
                <a:solidFill>
                  <a:srgbClr val="0070C0"/>
                </a:solidFill>
              </a:rPr>
              <a:t>Phone</a:t>
            </a:r>
            <a:r>
              <a:rPr lang="en-US" sz="2000" b="1"/>
              <a:t>, </a:t>
            </a:r>
            <a:r>
              <a:rPr lang="en-US" sz="2000" b="1">
                <a:solidFill>
                  <a:srgbClr val="C00000"/>
                </a:solidFill>
                <a:ea typeface="MS PGothic" panose="020B0600070205080204" pitchFamily="34" charset="-128"/>
              </a:rPr>
              <a:t>Email</a:t>
            </a:r>
            <a:r>
              <a:rPr lang="en-US" sz="2000" b="1"/>
              <a:t> &amp; CustId , (</a:t>
            </a:r>
            <a:r>
              <a:rPr lang="en-US" sz="2000" b="1">
                <a:solidFill>
                  <a:srgbClr val="C00000"/>
                </a:solidFill>
              </a:rPr>
              <a:t>Name, Mid_Name, Last_Name</a:t>
            </a:r>
            <a:r>
              <a:rPr lang="en-US" sz="2000" b="1"/>
              <a:t>) is </a:t>
            </a:r>
          </a:p>
          <a:p>
            <a:pPr lvl="1">
              <a:lnSpc>
                <a:spcPct val="120000"/>
              </a:lnSpc>
            </a:pPr>
            <a:r>
              <a:rPr lang="en-US" sz="2000" b="1"/>
              <a:t>   also </a:t>
            </a:r>
            <a:r>
              <a:rPr lang="en-US" sz="2000" b="1">
                <a:solidFill>
                  <a:srgbClr val="E73403"/>
                </a:solidFill>
              </a:rPr>
              <a:t>Candidate Key</a:t>
            </a:r>
            <a:r>
              <a:rPr lang="en-US" sz="2000" b="1"/>
              <a:t>.</a:t>
            </a:r>
            <a:r>
              <a:rPr lang="en-US" sz="2000"/>
              <a:t> </a:t>
            </a:r>
          </a:p>
        </p:txBody>
      </p:sp>
    </p:spTree>
    <p:extLst>
      <p:ext uri="{BB962C8B-B14F-4D97-AF65-F5344CB8AC3E}">
        <p14:creationId xmlns:p14="http://schemas.microsoft.com/office/powerpoint/2010/main" val="3106464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07509"/>
            <a:ext cx="7391400" cy="1126462"/>
          </a:xfrm>
          <a:prstGeom prst="rect">
            <a:avLst/>
          </a:prstGeom>
        </p:spPr>
        <p:txBody>
          <a:bodyPr wrap="square">
            <a:spAutoFit/>
          </a:bodyPr>
          <a:lstStyle/>
          <a:p>
            <a:pPr>
              <a:lnSpc>
                <a:spcPct val="120000"/>
              </a:lnSpc>
              <a:buFont typeface="Wingdings" panose="05000000000000000000" pitchFamily="2" charset="2"/>
              <a:buChar char="§"/>
            </a:pPr>
            <a:r>
              <a:rPr lang="en-US" sz="2800"/>
              <a:t>Is </a:t>
            </a:r>
            <a:r>
              <a:rPr lang="en-US" sz="2800" b="1"/>
              <a:t>(AccNo, CustId)</a:t>
            </a:r>
            <a:r>
              <a:rPr lang="en-US" sz="2800"/>
              <a:t>  a Super Key in ACCOUNT relation ? if yes, is it a minimal   Super key ?</a:t>
            </a:r>
          </a:p>
        </p:txBody>
      </p:sp>
      <p:sp>
        <p:nvSpPr>
          <p:cNvPr id="5" name="Rectangle 4"/>
          <p:cNvSpPr/>
          <p:nvPr/>
        </p:nvSpPr>
        <p:spPr>
          <a:xfrm>
            <a:off x="236220" y="1957218"/>
            <a:ext cx="8907780" cy="2907847"/>
          </a:xfrm>
          <a:prstGeom prst="rect">
            <a:avLst/>
          </a:prstGeom>
        </p:spPr>
        <p:txBody>
          <a:bodyPr wrap="square">
            <a:spAutoFit/>
          </a:bodyPr>
          <a:lstStyle/>
          <a:p>
            <a:pPr>
              <a:lnSpc>
                <a:spcPct val="120000"/>
              </a:lnSpc>
              <a:buFont typeface="Wingdings" panose="05000000000000000000" pitchFamily="2" charset="2"/>
              <a:buChar char="§"/>
            </a:pPr>
            <a:r>
              <a:rPr lang="en-US" sz="2800"/>
              <a:t>IS  (Custid, Name, Mid_Name, LastName ) a    </a:t>
            </a:r>
          </a:p>
          <a:p>
            <a:pPr>
              <a:lnSpc>
                <a:spcPct val="120000"/>
              </a:lnSpc>
            </a:pPr>
            <a:r>
              <a:rPr lang="en-US" sz="2800"/>
              <a:t>    Super Key in CUSTOMER Relation? </a:t>
            </a:r>
          </a:p>
          <a:p>
            <a:pPr lvl="1">
              <a:lnSpc>
                <a:spcPct val="120000"/>
              </a:lnSpc>
              <a:buFont typeface="Wingdings" panose="05000000000000000000" pitchFamily="2" charset="2"/>
              <a:buChar char="§"/>
            </a:pPr>
            <a:r>
              <a:rPr lang="en-US" sz="2400" b="1"/>
              <a:t>I</a:t>
            </a:r>
            <a:r>
              <a:rPr lang="en-US" sz="2400"/>
              <a:t>f Yes, is it minimal Super key ? </a:t>
            </a:r>
          </a:p>
          <a:p>
            <a:pPr>
              <a:lnSpc>
                <a:spcPct val="120000"/>
              </a:lnSpc>
              <a:buFont typeface="Wingdings" panose="05000000000000000000" pitchFamily="2" charset="2"/>
              <a:buChar char="§"/>
            </a:pPr>
            <a:r>
              <a:rPr lang="en-US" sz="2800"/>
              <a:t>List Possible minimal Super keys (Candidate Keys) in </a:t>
            </a:r>
          </a:p>
          <a:p>
            <a:pPr>
              <a:lnSpc>
                <a:spcPct val="120000"/>
              </a:lnSpc>
            </a:pPr>
            <a:r>
              <a:rPr lang="en-US" sz="2300" b="1">
                <a:solidFill>
                  <a:srgbClr val="C00000"/>
                </a:solidFill>
              </a:rPr>
              <a:t>  ACCOUNT( AccNo, CustId, Intr_CustId, AccType, Branch)</a:t>
            </a:r>
          </a:p>
          <a:p>
            <a:pPr>
              <a:lnSpc>
                <a:spcPct val="120000"/>
              </a:lnSpc>
            </a:pPr>
            <a:r>
              <a:rPr lang="en-US" sz="2300" b="1">
                <a:solidFill>
                  <a:srgbClr val="C00000"/>
                </a:solidFill>
              </a:rPr>
              <a:t>  CUSTOMER(Custid, Name, Mid_Name, LastName, City, phone, email)</a:t>
            </a:r>
            <a:endParaRPr lang="en-US" sz="2300"/>
          </a:p>
        </p:txBody>
      </p:sp>
      <p:sp>
        <p:nvSpPr>
          <p:cNvPr id="2" name="Rectangle 1">
            <a:extLst>
              <a:ext uri="{FF2B5EF4-FFF2-40B4-BE49-F238E27FC236}">
                <a16:creationId xmlns:a16="http://schemas.microsoft.com/office/drawing/2014/main" id="{EFA961A4-DCBF-4D60-BB5C-97AE48B21A4D}"/>
              </a:ext>
            </a:extLst>
          </p:cNvPr>
          <p:cNvSpPr/>
          <p:nvPr/>
        </p:nvSpPr>
        <p:spPr>
          <a:xfrm>
            <a:off x="226227" y="5467653"/>
            <a:ext cx="8671560" cy="954107"/>
          </a:xfrm>
          <a:prstGeom prst="rect">
            <a:avLst/>
          </a:prstGeom>
        </p:spPr>
        <p:txBody>
          <a:bodyPr wrap="square">
            <a:spAutoFit/>
          </a:bodyPr>
          <a:lstStyle/>
          <a:p>
            <a:pPr algn="ctr"/>
            <a:r>
              <a:rPr lang="en-US" sz="2800" b="1"/>
              <a:t>A Relation may have </a:t>
            </a:r>
            <a:r>
              <a:rPr lang="en-US" sz="2800" b="1">
                <a:solidFill>
                  <a:srgbClr val="C00000"/>
                </a:solidFill>
              </a:rPr>
              <a:t>multiple minimal Super Keys       </a:t>
            </a:r>
            <a:r>
              <a:rPr lang="en-US" sz="2800" b="1"/>
              <a:t>(also Candidate Keys)</a:t>
            </a:r>
          </a:p>
        </p:txBody>
      </p:sp>
    </p:spTree>
    <p:extLst>
      <p:ext uri="{BB962C8B-B14F-4D97-AF65-F5344CB8AC3E}">
        <p14:creationId xmlns:p14="http://schemas.microsoft.com/office/powerpoint/2010/main" val="113865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76200"/>
            <a:ext cx="8229600" cy="685800"/>
          </a:xfrm>
        </p:spPr>
        <p:txBody>
          <a:bodyPr>
            <a:normAutofit fontScale="90000"/>
          </a:bodyPr>
          <a:lstStyle/>
          <a:p>
            <a:r>
              <a:rPr lang="en-US"/>
              <a:t>Keys</a:t>
            </a:r>
          </a:p>
        </p:txBody>
      </p:sp>
      <p:sp>
        <p:nvSpPr>
          <p:cNvPr id="4" name="Content Placeholder 3"/>
          <p:cNvSpPr>
            <a:spLocks noGrp="1"/>
          </p:cNvSpPr>
          <p:nvPr>
            <p:ph idx="1"/>
          </p:nvPr>
        </p:nvSpPr>
        <p:spPr>
          <a:xfrm>
            <a:off x="463006" y="914400"/>
            <a:ext cx="8229600" cy="5164491"/>
          </a:xfrm>
          <a:prstGeom prst="rect">
            <a:avLst/>
          </a:prstGeom>
        </p:spPr>
        <p:txBody>
          <a:bodyPr wrap="square">
            <a:spAutoFit/>
          </a:bodyPr>
          <a:lstStyle/>
          <a:p>
            <a:r>
              <a:rPr lang="en-US" sz="2700"/>
              <a:t>A Relation may have </a:t>
            </a:r>
            <a:r>
              <a:rPr lang="en-US" sz="2700" b="1" u="sng"/>
              <a:t>multiple minimal Super Keys </a:t>
            </a:r>
            <a:r>
              <a:rPr lang="en-US" sz="2700"/>
              <a:t>(Candidate Key)</a:t>
            </a:r>
          </a:p>
          <a:p>
            <a:pPr marL="0" indent="0">
              <a:buNone/>
            </a:pPr>
            <a:endParaRPr lang="en-US" sz="2000"/>
          </a:p>
          <a:p>
            <a:r>
              <a:rPr lang="en-US" sz="2700"/>
              <a:t>One of them may be considered as </a:t>
            </a:r>
            <a:r>
              <a:rPr lang="en-US" sz="2700">
                <a:solidFill>
                  <a:srgbClr val="C00000"/>
                </a:solidFill>
              </a:rPr>
              <a:t>Primary Key </a:t>
            </a:r>
          </a:p>
          <a:p>
            <a:pPr lvl="1"/>
            <a:r>
              <a:rPr lang="en-US" sz="2400"/>
              <a:t>Ex: </a:t>
            </a:r>
            <a:r>
              <a:rPr lang="en-US" sz="2400" b="1"/>
              <a:t>Cust_Id</a:t>
            </a:r>
            <a:r>
              <a:rPr lang="en-US" sz="2400"/>
              <a:t> in Customer may be Primary Key</a:t>
            </a:r>
            <a:endParaRPr lang="en-US"/>
          </a:p>
          <a:p>
            <a:r>
              <a:rPr lang="en-US" sz="2800"/>
              <a:t>Remaining all Candidate Keys are called as </a:t>
            </a:r>
            <a:r>
              <a:rPr lang="en-US" sz="2800" b="1"/>
              <a:t>Alternate Keys.</a:t>
            </a:r>
          </a:p>
          <a:p>
            <a:r>
              <a:rPr lang="en-US" sz="2800"/>
              <a:t>There can be </a:t>
            </a:r>
            <a:r>
              <a:rPr lang="en-US" sz="2800">
                <a:solidFill>
                  <a:srgbClr val="FF0000"/>
                </a:solidFill>
              </a:rPr>
              <a:t>only </a:t>
            </a:r>
            <a:r>
              <a:rPr lang="en-US" sz="2800" b="1" u="sng">
                <a:solidFill>
                  <a:srgbClr val="FF0000"/>
                </a:solidFill>
              </a:rPr>
              <a:t>ONE Primary Key </a:t>
            </a:r>
            <a:r>
              <a:rPr lang="en-US" sz="2800">
                <a:solidFill>
                  <a:srgbClr val="FF0000"/>
                </a:solidFill>
              </a:rPr>
              <a:t>for a relation</a:t>
            </a:r>
            <a:r>
              <a:rPr lang="en-US" sz="2800"/>
              <a:t>-   but it may be </a:t>
            </a:r>
            <a:r>
              <a:rPr lang="en-US" sz="2800">
                <a:solidFill>
                  <a:srgbClr val="C00000"/>
                </a:solidFill>
              </a:rPr>
              <a:t>Simple</a:t>
            </a:r>
            <a:r>
              <a:rPr lang="en-US" sz="2800"/>
              <a:t> or </a:t>
            </a:r>
            <a:r>
              <a:rPr lang="en-US" sz="2800">
                <a:solidFill>
                  <a:srgbClr val="C00000"/>
                </a:solidFill>
              </a:rPr>
              <a:t>Composite</a:t>
            </a:r>
            <a:r>
              <a:rPr lang="en-US" sz="2800"/>
              <a:t> primary key. </a:t>
            </a:r>
          </a:p>
          <a:p>
            <a:r>
              <a:rPr lang="en-US" sz="2800"/>
              <a:t>Ex: </a:t>
            </a:r>
            <a:r>
              <a:rPr lang="en-US" sz="2500"/>
              <a:t>Stud(</a:t>
            </a:r>
            <a:r>
              <a:rPr lang="en-US" sz="2500" u="sng" err="1">
                <a:solidFill>
                  <a:srgbClr val="C00000"/>
                </a:solidFill>
              </a:rPr>
              <a:t>RegNo</a:t>
            </a:r>
            <a:r>
              <a:rPr lang="en-US" sz="2500"/>
              <a:t>, </a:t>
            </a:r>
            <a:r>
              <a:rPr lang="en-US" sz="2500" err="1"/>
              <a:t>Course_Id</a:t>
            </a:r>
            <a:r>
              <a:rPr lang="en-US" sz="2500"/>
              <a:t>, Grade)   -simple</a:t>
            </a:r>
          </a:p>
          <a:p>
            <a:pPr marL="0" indent="0">
              <a:buNone/>
            </a:pPr>
            <a:r>
              <a:rPr lang="en-US" sz="2500"/>
              <a:t>           Person(</a:t>
            </a:r>
            <a:r>
              <a:rPr lang="en-US" sz="2500" u="sng">
                <a:solidFill>
                  <a:srgbClr val="C00000"/>
                </a:solidFill>
              </a:rPr>
              <a:t>Name, </a:t>
            </a:r>
            <a:r>
              <a:rPr lang="en-US" sz="2500" u="sng" err="1">
                <a:solidFill>
                  <a:srgbClr val="C00000"/>
                </a:solidFill>
              </a:rPr>
              <a:t>Mname</a:t>
            </a:r>
            <a:r>
              <a:rPr lang="en-US" sz="2500" u="sng">
                <a:solidFill>
                  <a:srgbClr val="C00000"/>
                </a:solidFill>
              </a:rPr>
              <a:t>, </a:t>
            </a:r>
            <a:r>
              <a:rPr lang="en-US" sz="2500" u="sng" err="1">
                <a:solidFill>
                  <a:srgbClr val="C00000"/>
                </a:solidFill>
              </a:rPr>
              <a:t>Lname</a:t>
            </a:r>
            <a:r>
              <a:rPr lang="en-US" sz="2500"/>
              <a:t>, Age)   -composite</a:t>
            </a:r>
          </a:p>
        </p:txBody>
      </p:sp>
    </p:spTree>
    <p:extLst>
      <p:ext uri="{BB962C8B-B14F-4D97-AF65-F5344CB8AC3E}">
        <p14:creationId xmlns:p14="http://schemas.microsoft.com/office/powerpoint/2010/main" val="3104519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a:bodyPr>
          <a:lstStyle/>
          <a:p>
            <a:pPr>
              <a:defRPr/>
            </a:pPr>
            <a:r>
              <a:rPr lang="en-US" sz="4000"/>
              <a:t>Foreign Keys-</a:t>
            </a:r>
            <a:r>
              <a:rPr lang="en-US" sz="3200"/>
              <a:t>Referential Constraint</a:t>
            </a:r>
          </a:p>
        </p:txBody>
      </p:sp>
      <p:sp>
        <p:nvSpPr>
          <p:cNvPr id="22531" name="Content Placeholder 2"/>
          <p:cNvSpPr>
            <a:spLocks noGrp="1"/>
          </p:cNvSpPr>
          <p:nvPr>
            <p:ph idx="1"/>
          </p:nvPr>
        </p:nvSpPr>
        <p:spPr>
          <a:xfrm>
            <a:off x="458056" y="983569"/>
            <a:ext cx="8382000" cy="4098925"/>
          </a:xfrm>
        </p:spPr>
        <p:txBody>
          <a:bodyPr>
            <a:normAutofit fontScale="92500" lnSpcReduction="10000"/>
          </a:bodyPr>
          <a:lstStyle/>
          <a:p>
            <a:pPr algn="just">
              <a:buFont typeface="Wingdings" panose="05000000000000000000" pitchFamily="2" charset="2"/>
              <a:buChar char="§"/>
            </a:pPr>
            <a:r>
              <a:rPr lang="en-US" altLang="en-US" sz="2800"/>
              <a:t>Let </a:t>
            </a:r>
            <a:r>
              <a:rPr lang="en-US" altLang="en-US" sz="2800" b="1"/>
              <a:t>r1</a:t>
            </a:r>
            <a:r>
              <a:rPr lang="en-US" altLang="en-US" sz="2800"/>
              <a:t>(A</a:t>
            </a:r>
            <a:r>
              <a:rPr lang="en-US" altLang="en-US" sz="2800" b="1" baseline="-25000"/>
              <a:t>1</a:t>
            </a:r>
            <a:r>
              <a:rPr lang="en-US" altLang="en-US" sz="2800"/>
              <a:t>,A</a:t>
            </a:r>
            <a:r>
              <a:rPr lang="en-US" altLang="en-US" sz="2800" b="1" baseline="-25000"/>
              <a:t>2</a:t>
            </a:r>
            <a:r>
              <a:rPr lang="en-US" altLang="en-US" sz="2800"/>
              <a:t>,..,A</a:t>
            </a:r>
            <a:r>
              <a:rPr lang="en-US" altLang="en-US" sz="2800" b="1" baseline="-25000"/>
              <a:t>n</a:t>
            </a:r>
            <a:r>
              <a:rPr lang="en-US" altLang="en-US" sz="2800"/>
              <a:t>} &amp; </a:t>
            </a:r>
            <a:r>
              <a:rPr lang="en-US" altLang="en-US" sz="2800" b="1"/>
              <a:t>r2</a:t>
            </a:r>
            <a:r>
              <a:rPr lang="en-US" altLang="en-US" sz="2800"/>
              <a:t>(B</a:t>
            </a:r>
            <a:r>
              <a:rPr lang="en-US" altLang="en-US" sz="2800" b="1" baseline="-25000"/>
              <a:t>1</a:t>
            </a:r>
            <a:r>
              <a:rPr lang="en-US" altLang="en-US" sz="2800"/>
              <a:t>,B</a:t>
            </a:r>
            <a:r>
              <a:rPr lang="en-US" altLang="en-US" sz="2800" b="1" baseline="-25000"/>
              <a:t>2</a:t>
            </a:r>
            <a:r>
              <a:rPr lang="en-US" altLang="en-US" sz="2800"/>
              <a:t>,..B</a:t>
            </a:r>
            <a:r>
              <a:rPr lang="en-US" altLang="en-US" sz="2800" b="1" baseline="-25000"/>
              <a:t>p</a:t>
            </a:r>
            <a:r>
              <a:rPr lang="en-US" altLang="en-US" sz="2800"/>
              <a:t>)</a:t>
            </a:r>
          </a:p>
          <a:p>
            <a:pPr algn="just">
              <a:buFont typeface="Wingdings" panose="05000000000000000000" pitchFamily="2" charset="2"/>
              <a:buChar char="§"/>
            </a:pPr>
            <a:r>
              <a:rPr lang="en-US" altLang="en-US" sz="2800"/>
              <a:t>Some attributes of a relation </a:t>
            </a:r>
            <a:r>
              <a:rPr lang="en-US" altLang="en-US" b="1"/>
              <a:t>r</a:t>
            </a:r>
            <a:r>
              <a:rPr lang="en-US" altLang="en-US" b="1" baseline="-25000"/>
              <a:t>2</a:t>
            </a:r>
            <a:r>
              <a:rPr lang="en-US" altLang="en-US" sz="2800" b="1"/>
              <a:t>(B</a:t>
            </a:r>
            <a:r>
              <a:rPr lang="en-US" altLang="en-US" sz="2800" b="1" baseline="-25000"/>
              <a:t>1</a:t>
            </a:r>
            <a:r>
              <a:rPr lang="en-US" altLang="en-US" sz="2800" b="1"/>
              <a:t>,B</a:t>
            </a:r>
            <a:r>
              <a:rPr lang="en-US" altLang="en-US" sz="2800" b="1" baseline="-25000"/>
              <a:t>2</a:t>
            </a:r>
            <a:r>
              <a:rPr lang="en-US" altLang="en-US" sz="2800" b="1"/>
              <a:t>,..B</a:t>
            </a:r>
            <a:r>
              <a:rPr lang="en-US" altLang="en-US" sz="2800" b="1" baseline="-25000"/>
              <a:t>p</a:t>
            </a:r>
            <a:r>
              <a:rPr lang="en-US" altLang="en-US" sz="2800" b="1"/>
              <a:t>)</a:t>
            </a:r>
            <a:r>
              <a:rPr lang="en-US" altLang="en-US"/>
              <a:t> </a:t>
            </a:r>
            <a:r>
              <a:rPr lang="en-US" altLang="en-US" sz="2800"/>
              <a:t>shares domains and derives values from primary key attributes of another(</a:t>
            </a:r>
            <a:r>
              <a:rPr lang="en-US" altLang="en-US" sz="2400"/>
              <a:t>or same also possible)</a:t>
            </a:r>
            <a:r>
              <a:rPr lang="en-US" altLang="en-US" sz="2800"/>
              <a:t> relation </a:t>
            </a:r>
            <a:r>
              <a:rPr lang="en-US" altLang="en-US" b="1"/>
              <a:t>r</a:t>
            </a:r>
            <a:r>
              <a:rPr lang="en-US" altLang="en-US" b="1" baseline="-25000"/>
              <a:t>1</a:t>
            </a:r>
            <a:r>
              <a:rPr lang="en-US" altLang="en-US" sz="2800" b="1"/>
              <a:t>(A</a:t>
            </a:r>
            <a:r>
              <a:rPr lang="en-US" altLang="en-US" sz="2800" b="1" baseline="-25000"/>
              <a:t>1</a:t>
            </a:r>
            <a:r>
              <a:rPr lang="en-US" altLang="en-US" sz="2800" b="1"/>
              <a:t>,A</a:t>
            </a:r>
            <a:r>
              <a:rPr lang="en-US" altLang="en-US" sz="2800" b="1" baseline="-25000"/>
              <a:t>2</a:t>
            </a:r>
            <a:r>
              <a:rPr lang="en-US" altLang="en-US" sz="2800" b="1"/>
              <a:t>,..A</a:t>
            </a:r>
            <a:r>
              <a:rPr lang="en-US" altLang="en-US" sz="2800" b="1" baseline="-25000"/>
              <a:t>n</a:t>
            </a:r>
            <a:r>
              <a:rPr lang="en-US" altLang="en-US" sz="2800" b="1"/>
              <a:t>).</a:t>
            </a:r>
          </a:p>
          <a:p>
            <a:pPr algn="just">
              <a:buFont typeface="Wingdings" panose="05000000000000000000" pitchFamily="2" charset="2"/>
              <a:buChar char="§"/>
            </a:pPr>
            <a:r>
              <a:rPr lang="en-US" altLang="en-US" sz="2800" b="1"/>
              <a:t> </a:t>
            </a:r>
            <a:r>
              <a:rPr lang="en-US" altLang="en-US" sz="2800"/>
              <a:t>Such attributes of </a:t>
            </a:r>
            <a:r>
              <a:rPr lang="en-US" altLang="en-US" sz="3000" b="1"/>
              <a:t>r</a:t>
            </a:r>
            <a:r>
              <a:rPr lang="en-US" altLang="en-US" sz="3000" b="1" baseline="-25000"/>
              <a:t>2</a:t>
            </a:r>
            <a:r>
              <a:rPr lang="en-US" altLang="en-US" sz="2800"/>
              <a:t> is called a </a:t>
            </a:r>
            <a:r>
              <a:rPr lang="en-US" altLang="en-US" sz="2800" b="1"/>
              <a:t>foreign key </a:t>
            </a:r>
            <a:r>
              <a:rPr lang="en-US" altLang="en-US" sz="2800"/>
              <a:t>referencing </a:t>
            </a:r>
            <a:r>
              <a:rPr lang="en-US" altLang="en-US" sz="3000" b="1"/>
              <a:t>r</a:t>
            </a:r>
            <a:r>
              <a:rPr lang="en-US" altLang="en-US" sz="3000" b="1" baseline="-25000"/>
              <a:t>1</a:t>
            </a:r>
            <a:r>
              <a:rPr lang="en-US" altLang="en-US" sz="2800"/>
              <a:t>. </a:t>
            </a:r>
          </a:p>
          <a:p>
            <a:pPr algn="just">
              <a:buFont typeface="Wingdings" panose="05000000000000000000" pitchFamily="2" charset="2"/>
              <a:buChar char="§"/>
            </a:pPr>
            <a:r>
              <a:rPr lang="en-US" altLang="en-US" sz="2800"/>
              <a:t>The relation </a:t>
            </a:r>
            <a:r>
              <a:rPr lang="en-US" altLang="en-US" sz="2800" b="1"/>
              <a:t>r</a:t>
            </a:r>
            <a:r>
              <a:rPr lang="en-US" altLang="en-US" sz="2800" b="1" baseline="-25000"/>
              <a:t>2</a:t>
            </a:r>
            <a:r>
              <a:rPr lang="en-US" altLang="en-US" sz="2800"/>
              <a:t> is called </a:t>
            </a:r>
            <a:r>
              <a:rPr lang="en-US" altLang="en-US" sz="2800" b="1"/>
              <a:t>referencing(Child) relation  for </a:t>
            </a:r>
            <a:r>
              <a:rPr lang="en-US" altLang="en-US" sz="2800"/>
              <a:t>the foreign key dependency.</a:t>
            </a:r>
          </a:p>
          <a:p>
            <a:pPr algn="just">
              <a:buFont typeface="Wingdings" panose="05000000000000000000" pitchFamily="2" charset="2"/>
              <a:buChar char="§"/>
            </a:pPr>
            <a:r>
              <a:rPr lang="en-US" altLang="en-US" sz="2800"/>
              <a:t>The relation </a:t>
            </a:r>
            <a:r>
              <a:rPr lang="en-US" altLang="en-US" sz="2800" b="1"/>
              <a:t>r</a:t>
            </a:r>
            <a:r>
              <a:rPr lang="en-US" altLang="en-US" sz="2800" b="1" baseline="-25000"/>
              <a:t>1</a:t>
            </a:r>
            <a:r>
              <a:rPr lang="en-US" altLang="en-US" sz="2800"/>
              <a:t> is called </a:t>
            </a:r>
            <a:r>
              <a:rPr lang="en-US" altLang="en-US" sz="2800" b="1"/>
              <a:t>referenced(Parent) relation </a:t>
            </a:r>
            <a:r>
              <a:rPr lang="en-US" altLang="en-US" sz="2800"/>
              <a:t>for the foreign key.</a:t>
            </a:r>
          </a:p>
        </p:txBody>
      </p:sp>
      <p:sp>
        <p:nvSpPr>
          <p:cNvPr id="3" name="Rectangle 2">
            <a:extLst>
              <a:ext uri="{FF2B5EF4-FFF2-40B4-BE49-F238E27FC236}">
                <a16:creationId xmlns:a16="http://schemas.microsoft.com/office/drawing/2014/main" id="{B527F577-D260-4E8A-8234-0213276DE683}"/>
              </a:ext>
            </a:extLst>
          </p:cNvPr>
          <p:cNvSpPr/>
          <p:nvPr/>
        </p:nvSpPr>
        <p:spPr>
          <a:xfrm>
            <a:off x="1598461" y="5412766"/>
            <a:ext cx="6066020" cy="461665"/>
          </a:xfrm>
          <a:prstGeom prst="rect">
            <a:avLst/>
          </a:prstGeom>
        </p:spPr>
        <p:txBody>
          <a:bodyPr wrap="none">
            <a:spAutoFit/>
          </a:bodyPr>
          <a:lstStyle/>
          <a:p>
            <a:r>
              <a:rPr lang="en-IN" sz="2400" b="1"/>
              <a:t>Foreign key can also be –</a:t>
            </a:r>
            <a:r>
              <a:rPr lang="en-IN" sz="2400" b="1">
                <a:solidFill>
                  <a:srgbClr val="C00000"/>
                </a:solidFill>
              </a:rPr>
              <a:t> Simple </a:t>
            </a:r>
            <a:r>
              <a:rPr lang="en-IN" sz="2400" b="1"/>
              <a:t>or </a:t>
            </a:r>
            <a:r>
              <a:rPr lang="en-IN" sz="2400" b="1">
                <a:solidFill>
                  <a:srgbClr val="C00000"/>
                </a:solidFill>
              </a:rPr>
              <a:t>Composite</a:t>
            </a:r>
          </a:p>
        </p:txBody>
      </p:sp>
    </p:spTree>
    <p:extLst>
      <p:ext uri="{BB962C8B-B14F-4D97-AF65-F5344CB8AC3E}">
        <p14:creationId xmlns:p14="http://schemas.microsoft.com/office/powerpoint/2010/main" val="4229880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6400" y="2667000"/>
            <a:ext cx="6172200" cy="584775"/>
          </a:xfrm>
          <a:prstGeom prst="rect">
            <a:avLst/>
          </a:prstGeom>
        </p:spPr>
        <p:txBody>
          <a:bodyPr wrap="square">
            <a:spAutoFit/>
          </a:bodyPr>
          <a:lstStyle/>
          <a:p>
            <a:pPr lvl="0" algn="ctr">
              <a:defRPr/>
            </a:pPr>
            <a:r>
              <a:rPr kumimoji="1" lang="en-US" sz="3200" b="1" kern="0">
                <a:solidFill>
                  <a:srgbClr val="CC3300"/>
                </a:solidFill>
                <a:effectLst>
                  <a:outerShdw blurRad="38100" dist="38100" dir="2700000" algn="tl">
                    <a:srgbClr val="C0C0C0"/>
                  </a:outerShdw>
                </a:effectLst>
                <a:latin typeface="Helvetica"/>
                <a:ea typeface="MS PGothic" pitchFamily="34" charset="-128"/>
                <a:cs typeface="+mj-cs"/>
              </a:rPr>
              <a:t>Relational</a:t>
            </a:r>
            <a:r>
              <a:rPr lang="en-US" sz="3200" b="1"/>
              <a:t> </a:t>
            </a:r>
            <a:r>
              <a:rPr kumimoji="1" lang="en-US" sz="3200" b="1" kern="0">
                <a:solidFill>
                  <a:srgbClr val="CC3300"/>
                </a:solidFill>
                <a:effectLst>
                  <a:outerShdw blurRad="38100" dist="38100" dir="2700000" algn="tl">
                    <a:srgbClr val="C0C0C0"/>
                  </a:outerShdw>
                </a:effectLst>
                <a:latin typeface="Helvetica"/>
                <a:ea typeface="MS PGothic" pitchFamily="34" charset="-128"/>
                <a:cs typeface="+mj-cs"/>
              </a:rPr>
              <a:t>Model</a:t>
            </a:r>
            <a:r>
              <a:rPr kumimoji="1" lang="en-US" sz="3200" b="1" i="0" u="none" strike="noStrike" kern="0" cap="none" spc="0" normalizeH="0" baseline="0" noProof="0">
                <a:ln>
                  <a:noFill/>
                </a:ln>
                <a:solidFill>
                  <a:srgbClr val="CC3300"/>
                </a:solidFill>
                <a:effectLst>
                  <a:outerShdw blurRad="38100" dist="38100" dir="2700000" algn="tl">
                    <a:srgbClr val="C0C0C0"/>
                  </a:outerShdw>
                </a:effectLst>
                <a:uLnTx/>
                <a:uFillTx/>
                <a:latin typeface="Helvetica"/>
                <a:ea typeface="MS PGothic" pitchFamily="34" charset="-128"/>
                <a:cs typeface="+mj-cs"/>
              </a:rPr>
              <a:t> </a:t>
            </a: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519849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20357147"/>
              </p:ext>
            </p:extLst>
          </p:nvPr>
        </p:nvGraphicFramePr>
        <p:xfrm>
          <a:off x="533400" y="2133600"/>
          <a:ext cx="3276602" cy="1524000"/>
        </p:xfrm>
        <a:graphic>
          <a:graphicData uri="http://schemas.openxmlformats.org/drawingml/2006/table">
            <a:tbl>
              <a:tblPr firstRow="1" bandRow="1">
                <a:tableStyleId>{5940675A-B579-460E-94D1-54222C63F5DA}</a:tableStyleId>
              </a:tblPr>
              <a:tblGrid>
                <a:gridCol w="468086">
                  <a:extLst>
                    <a:ext uri="{9D8B030D-6E8A-4147-A177-3AD203B41FA5}">
                      <a16:colId xmlns:a16="http://schemas.microsoft.com/office/drawing/2014/main" val="20000"/>
                    </a:ext>
                  </a:extLst>
                </a:gridCol>
                <a:gridCol w="468086">
                  <a:extLst>
                    <a:ext uri="{9D8B030D-6E8A-4147-A177-3AD203B41FA5}">
                      <a16:colId xmlns:a16="http://schemas.microsoft.com/office/drawing/2014/main" val="20001"/>
                    </a:ext>
                  </a:extLst>
                </a:gridCol>
                <a:gridCol w="468086">
                  <a:extLst>
                    <a:ext uri="{9D8B030D-6E8A-4147-A177-3AD203B41FA5}">
                      <a16:colId xmlns:a16="http://schemas.microsoft.com/office/drawing/2014/main" val="20002"/>
                    </a:ext>
                  </a:extLst>
                </a:gridCol>
                <a:gridCol w="468086">
                  <a:extLst>
                    <a:ext uri="{9D8B030D-6E8A-4147-A177-3AD203B41FA5}">
                      <a16:colId xmlns:a16="http://schemas.microsoft.com/office/drawing/2014/main" val="20003"/>
                    </a:ext>
                  </a:extLst>
                </a:gridCol>
                <a:gridCol w="468086">
                  <a:extLst>
                    <a:ext uri="{9D8B030D-6E8A-4147-A177-3AD203B41FA5}">
                      <a16:colId xmlns:a16="http://schemas.microsoft.com/office/drawing/2014/main" val="20004"/>
                    </a:ext>
                  </a:extLst>
                </a:gridCol>
                <a:gridCol w="468086">
                  <a:extLst>
                    <a:ext uri="{9D8B030D-6E8A-4147-A177-3AD203B41FA5}">
                      <a16:colId xmlns:a16="http://schemas.microsoft.com/office/drawing/2014/main" val="20005"/>
                    </a:ext>
                  </a:extLst>
                </a:gridCol>
                <a:gridCol w="468086">
                  <a:extLst>
                    <a:ext uri="{9D8B030D-6E8A-4147-A177-3AD203B41FA5}">
                      <a16:colId xmlns:a16="http://schemas.microsoft.com/office/drawing/2014/main" val="20006"/>
                    </a:ext>
                  </a:extLst>
                </a:gridCol>
              </a:tblGrid>
              <a:tr h="508000">
                <a:tc>
                  <a:txBody>
                    <a:bodyPr/>
                    <a:lstStyle/>
                    <a:p>
                      <a:r>
                        <a:rPr lang="en-US" b="1"/>
                        <a:t>A1</a:t>
                      </a:r>
                    </a:p>
                  </a:txBody>
                  <a:tcPr/>
                </a:tc>
                <a:tc>
                  <a:txBody>
                    <a:bodyPr/>
                    <a:lstStyle/>
                    <a:p>
                      <a:r>
                        <a:rPr lang="en-US" b="1"/>
                        <a:t>..</a:t>
                      </a:r>
                    </a:p>
                  </a:txBody>
                  <a:tcPr/>
                </a:tc>
                <a:tc>
                  <a:txBody>
                    <a:bodyPr/>
                    <a:lstStyle/>
                    <a:p>
                      <a:r>
                        <a:rPr lang="en-US" b="1"/>
                        <a:t>Ai</a:t>
                      </a:r>
                    </a:p>
                  </a:txBody>
                  <a:tcPr>
                    <a:solidFill>
                      <a:schemeClr val="accent2">
                        <a:lumMod val="40000"/>
                        <a:lumOff val="60000"/>
                      </a:schemeClr>
                    </a:solidFill>
                  </a:tcPr>
                </a:tc>
                <a:tc>
                  <a:txBody>
                    <a:bodyPr/>
                    <a:lstStyle/>
                    <a:p>
                      <a:r>
                        <a:rPr lang="en-US" b="1"/>
                        <a:t>..</a:t>
                      </a:r>
                    </a:p>
                  </a:txBody>
                  <a:tcPr>
                    <a:solidFill>
                      <a:schemeClr val="accent2">
                        <a:lumMod val="40000"/>
                        <a:lumOff val="60000"/>
                      </a:schemeClr>
                    </a:solidFill>
                  </a:tcPr>
                </a:tc>
                <a:tc>
                  <a:txBody>
                    <a:bodyPr/>
                    <a:lstStyle/>
                    <a:p>
                      <a:r>
                        <a:rPr lang="en-US" b="1" err="1"/>
                        <a:t>Aj</a:t>
                      </a:r>
                      <a:endParaRPr lang="en-US" b="1"/>
                    </a:p>
                  </a:txBody>
                  <a:tcPr>
                    <a:solidFill>
                      <a:schemeClr val="accent2">
                        <a:lumMod val="40000"/>
                        <a:lumOff val="60000"/>
                      </a:schemeClr>
                    </a:solidFill>
                  </a:tcPr>
                </a:tc>
                <a:tc>
                  <a:txBody>
                    <a:bodyPr/>
                    <a:lstStyle/>
                    <a:p>
                      <a:r>
                        <a:rPr lang="en-US" b="1"/>
                        <a:t>..</a:t>
                      </a:r>
                    </a:p>
                  </a:txBody>
                  <a:tcPr/>
                </a:tc>
                <a:tc>
                  <a:txBody>
                    <a:bodyPr/>
                    <a:lstStyle/>
                    <a:p>
                      <a:r>
                        <a:rPr lang="en-US" b="1"/>
                        <a:t>An</a:t>
                      </a:r>
                    </a:p>
                  </a:txBody>
                  <a:tcPr/>
                </a:tc>
                <a:extLst>
                  <a:ext uri="{0D108BD9-81ED-4DB2-BD59-A6C34878D82A}">
                    <a16:rowId xmlns:a16="http://schemas.microsoft.com/office/drawing/2014/main" val="10000"/>
                  </a:ext>
                </a:extLst>
              </a:tr>
              <a:tr h="5080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080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07629237"/>
              </p:ext>
            </p:extLst>
          </p:nvPr>
        </p:nvGraphicFramePr>
        <p:xfrm>
          <a:off x="5029197" y="2057400"/>
          <a:ext cx="3505201" cy="1524000"/>
        </p:xfrm>
        <a:graphic>
          <a:graphicData uri="http://schemas.openxmlformats.org/drawingml/2006/table">
            <a:tbl>
              <a:tblPr firstRow="1" bandRow="1">
                <a:tableStyleId>{5940675A-B579-460E-94D1-54222C63F5DA}</a:tableStyleId>
              </a:tblPr>
              <a:tblGrid>
                <a:gridCol w="500743">
                  <a:extLst>
                    <a:ext uri="{9D8B030D-6E8A-4147-A177-3AD203B41FA5}">
                      <a16:colId xmlns:a16="http://schemas.microsoft.com/office/drawing/2014/main" val="20000"/>
                    </a:ext>
                  </a:extLst>
                </a:gridCol>
                <a:gridCol w="500743">
                  <a:extLst>
                    <a:ext uri="{9D8B030D-6E8A-4147-A177-3AD203B41FA5}">
                      <a16:colId xmlns:a16="http://schemas.microsoft.com/office/drawing/2014/main" val="20001"/>
                    </a:ext>
                  </a:extLst>
                </a:gridCol>
                <a:gridCol w="500743">
                  <a:extLst>
                    <a:ext uri="{9D8B030D-6E8A-4147-A177-3AD203B41FA5}">
                      <a16:colId xmlns:a16="http://schemas.microsoft.com/office/drawing/2014/main" val="20002"/>
                    </a:ext>
                  </a:extLst>
                </a:gridCol>
                <a:gridCol w="500743">
                  <a:extLst>
                    <a:ext uri="{9D8B030D-6E8A-4147-A177-3AD203B41FA5}">
                      <a16:colId xmlns:a16="http://schemas.microsoft.com/office/drawing/2014/main" val="20003"/>
                    </a:ext>
                  </a:extLst>
                </a:gridCol>
                <a:gridCol w="500743">
                  <a:extLst>
                    <a:ext uri="{9D8B030D-6E8A-4147-A177-3AD203B41FA5}">
                      <a16:colId xmlns:a16="http://schemas.microsoft.com/office/drawing/2014/main" val="20004"/>
                    </a:ext>
                  </a:extLst>
                </a:gridCol>
                <a:gridCol w="500743">
                  <a:extLst>
                    <a:ext uri="{9D8B030D-6E8A-4147-A177-3AD203B41FA5}">
                      <a16:colId xmlns:a16="http://schemas.microsoft.com/office/drawing/2014/main" val="20005"/>
                    </a:ext>
                  </a:extLst>
                </a:gridCol>
                <a:gridCol w="500743">
                  <a:extLst>
                    <a:ext uri="{9D8B030D-6E8A-4147-A177-3AD203B41FA5}">
                      <a16:colId xmlns:a16="http://schemas.microsoft.com/office/drawing/2014/main" val="20006"/>
                    </a:ext>
                  </a:extLst>
                </a:gridCol>
              </a:tblGrid>
              <a:tr h="508000">
                <a:tc>
                  <a:txBody>
                    <a:bodyPr/>
                    <a:lstStyle/>
                    <a:p>
                      <a:r>
                        <a:rPr lang="en-US" b="1"/>
                        <a:t>B1</a:t>
                      </a:r>
                    </a:p>
                  </a:txBody>
                  <a:tcPr/>
                </a:tc>
                <a:tc>
                  <a:txBody>
                    <a:bodyPr/>
                    <a:lstStyle/>
                    <a:p>
                      <a:r>
                        <a:rPr lang="en-US" b="1"/>
                        <a:t>..</a:t>
                      </a:r>
                    </a:p>
                  </a:txBody>
                  <a:tcPr/>
                </a:tc>
                <a:tc>
                  <a:txBody>
                    <a:bodyPr/>
                    <a:lstStyle/>
                    <a:p>
                      <a:r>
                        <a:rPr lang="en-US" b="1" err="1"/>
                        <a:t>Bk</a:t>
                      </a:r>
                      <a:endParaRPr lang="en-US" b="1"/>
                    </a:p>
                  </a:txBody>
                  <a:tcPr>
                    <a:solidFill>
                      <a:schemeClr val="accent2">
                        <a:lumMod val="40000"/>
                        <a:lumOff val="60000"/>
                      </a:schemeClr>
                    </a:solidFill>
                  </a:tcPr>
                </a:tc>
                <a:tc>
                  <a:txBody>
                    <a:bodyPr/>
                    <a:lstStyle/>
                    <a:p>
                      <a:r>
                        <a:rPr lang="en-US" b="1"/>
                        <a:t>…</a:t>
                      </a:r>
                    </a:p>
                  </a:txBody>
                  <a:tcPr>
                    <a:solidFill>
                      <a:schemeClr val="accent2">
                        <a:lumMod val="40000"/>
                        <a:lumOff val="60000"/>
                      </a:schemeClr>
                    </a:solidFill>
                  </a:tcPr>
                </a:tc>
                <a:tc>
                  <a:txBody>
                    <a:bodyPr/>
                    <a:lstStyle/>
                    <a:p>
                      <a:r>
                        <a:rPr lang="en-US" b="1"/>
                        <a:t>Bm</a:t>
                      </a:r>
                    </a:p>
                  </a:txBody>
                  <a:tcPr>
                    <a:solidFill>
                      <a:schemeClr val="accent2">
                        <a:lumMod val="40000"/>
                        <a:lumOff val="60000"/>
                      </a:schemeClr>
                    </a:solidFill>
                  </a:tcPr>
                </a:tc>
                <a:tc>
                  <a:txBody>
                    <a:bodyPr/>
                    <a:lstStyle/>
                    <a:p>
                      <a:r>
                        <a:rPr lang="en-US" b="1"/>
                        <a:t>..</a:t>
                      </a:r>
                    </a:p>
                  </a:txBody>
                  <a:tcPr/>
                </a:tc>
                <a:tc>
                  <a:txBody>
                    <a:bodyPr/>
                    <a:lstStyle/>
                    <a:p>
                      <a:r>
                        <a:rPr lang="en-US" b="1" err="1"/>
                        <a:t>Bp</a:t>
                      </a:r>
                      <a:endParaRPr lang="en-US" b="1"/>
                    </a:p>
                  </a:txBody>
                  <a:tcPr/>
                </a:tc>
                <a:extLst>
                  <a:ext uri="{0D108BD9-81ED-4DB2-BD59-A6C34878D82A}">
                    <a16:rowId xmlns:a16="http://schemas.microsoft.com/office/drawing/2014/main" val="10000"/>
                  </a:ext>
                </a:extLst>
              </a:tr>
              <a:tr h="5080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080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bl>
          </a:graphicData>
        </a:graphic>
      </p:graphicFrame>
      <p:sp>
        <p:nvSpPr>
          <p:cNvPr id="7" name="TextBox 6"/>
          <p:cNvSpPr txBox="1"/>
          <p:nvPr/>
        </p:nvSpPr>
        <p:spPr>
          <a:xfrm>
            <a:off x="5105400" y="1546859"/>
            <a:ext cx="609600" cy="461665"/>
          </a:xfrm>
          <a:prstGeom prst="rect">
            <a:avLst/>
          </a:prstGeom>
          <a:noFill/>
        </p:spPr>
        <p:txBody>
          <a:bodyPr wrap="square" rtlCol="0">
            <a:spAutoFit/>
          </a:bodyPr>
          <a:lstStyle/>
          <a:p>
            <a:r>
              <a:rPr lang="en-US" sz="2400" b="1"/>
              <a:t>r</a:t>
            </a:r>
            <a:r>
              <a:rPr lang="en-US" sz="2400" b="1" baseline="-25000"/>
              <a:t>2</a:t>
            </a:r>
            <a:endParaRPr lang="en-US" sz="2400" b="1"/>
          </a:p>
        </p:txBody>
      </p:sp>
      <p:sp>
        <p:nvSpPr>
          <p:cNvPr id="8" name="TextBox 7"/>
          <p:cNvSpPr txBox="1"/>
          <p:nvPr/>
        </p:nvSpPr>
        <p:spPr>
          <a:xfrm>
            <a:off x="533400" y="1546860"/>
            <a:ext cx="609600" cy="461665"/>
          </a:xfrm>
          <a:prstGeom prst="rect">
            <a:avLst/>
          </a:prstGeom>
          <a:noFill/>
        </p:spPr>
        <p:txBody>
          <a:bodyPr wrap="square" rtlCol="0">
            <a:spAutoFit/>
          </a:bodyPr>
          <a:lstStyle/>
          <a:p>
            <a:r>
              <a:rPr lang="en-US" sz="2400" b="1"/>
              <a:t>r</a:t>
            </a:r>
            <a:r>
              <a:rPr lang="en-US" sz="2400" b="1" baseline="-25000"/>
              <a:t>1</a:t>
            </a:r>
            <a:endParaRPr lang="en-US" sz="2400" b="1"/>
          </a:p>
        </p:txBody>
      </p:sp>
      <p:sp>
        <p:nvSpPr>
          <p:cNvPr id="9" name="Rectangle 8"/>
          <p:cNvSpPr/>
          <p:nvPr/>
        </p:nvSpPr>
        <p:spPr>
          <a:xfrm>
            <a:off x="304800" y="3804539"/>
            <a:ext cx="8686800" cy="400110"/>
          </a:xfrm>
          <a:prstGeom prst="rect">
            <a:avLst/>
          </a:prstGeom>
        </p:spPr>
        <p:txBody>
          <a:bodyPr wrap="square">
            <a:spAutoFit/>
          </a:bodyPr>
          <a:lstStyle/>
          <a:p>
            <a:r>
              <a:rPr lang="en-US" sz="2000"/>
              <a:t>If </a:t>
            </a:r>
            <a:r>
              <a:rPr lang="en-US" sz="2000" b="1" err="1"/>
              <a:t>Bk,..Bm</a:t>
            </a:r>
            <a:r>
              <a:rPr lang="en-US" sz="2000" b="1"/>
              <a:t> </a:t>
            </a:r>
            <a:r>
              <a:rPr lang="en-US" sz="2000"/>
              <a:t>attributes of </a:t>
            </a:r>
            <a:r>
              <a:rPr lang="en-US" sz="2000" b="1"/>
              <a:t>r2 </a:t>
            </a:r>
            <a:r>
              <a:rPr lang="en-US" sz="2000"/>
              <a:t>derive values from  </a:t>
            </a:r>
            <a:r>
              <a:rPr lang="en-US" sz="2000">
                <a:solidFill>
                  <a:srgbClr val="C00000"/>
                </a:solidFill>
              </a:rPr>
              <a:t>primary key </a:t>
            </a:r>
            <a:r>
              <a:rPr lang="en-US" sz="2000" b="1" err="1"/>
              <a:t>Ai,..,Aj</a:t>
            </a:r>
            <a:r>
              <a:rPr lang="en-US" sz="2000"/>
              <a:t> of </a:t>
            </a:r>
            <a:r>
              <a:rPr lang="en-US" sz="2000" b="1"/>
              <a:t>r1</a:t>
            </a:r>
            <a:r>
              <a:rPr lang="en-US" sz="2000"/>
              <a:t> say, then </a:t>
            </a:r>
          </a:p>
        </p:txBody>
      </p:sp>
      <p:sp>
        <p:nvSpPr>
          <p:cNvPr id="2" name="Left Brace 1"/>
          <p:cNvSpPr/>
          <p:nvPr/>
        </p:nvSpPr>
        <p:spPr>
          <a:xfrm rot="5400000">
            <a:off x="6541771" y="1006495"/>
            <a:ext cx="480057" cy="1524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p:cNvSpPr/>
          <p:nvPr/>
        </p:nvSpPr>
        <p:spPr>
          <a:xfrm rot="5400000">
            <a:off x="2004060" y="1205269"/>
            <a:ext cx="411478" cy="1371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urved Down Arrow 2"/>
          <p:cNvSpPr/>
          <p:nvPr/>
        </p:nvSpPr>
        <p:spPr>
          <a:xfrm>
            <a:off x="2209800" y="646230"/>
            <a:ext cx="4800600" cy="1075730"/>
          </a:xfrm>
          <a:prstGeom prst="curvedDownArrow">
            <a:avLst>
              <a:gd name="adj1" fmla="val 0"/>
              <a:gd name="adj2" fmla="val 2978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5"/>
          <p:cNvSpPr/>
          <p:nvPr/>
        </p:nvSpPr>
        <p:spPr>
          <a:xfrm>
            <a:off x="248587" y="4204649"/>
            <a:ext cx="8763000" cy="2580386"/>
          </a:xfrm>
          <a:prstGeom prst="rect">
            <a:avLst/>
          </a:prstGeom>
        </p:spPr>
        <p:txBody>
          <a:bodyPr wrap="square">
            <a:spAutoFit/>
          </a:bodyPr>
          <a:lstStyle/>
          <a:p>
            <a:pPr>
              <a:lnSpc>
                <a:spcPct val="120000"/>
              </a:lnSpc>
              <a:spcAft>
                <a:spcPts val="600"/>
              </a:spcAft>
            </a:pPr>
            <a:r>
              <a:rPr lang="en-US" sz="2000" b="1"/>
              <a:t>(Bk,…,Bm) </a:t>
            </a:r>
            <a:r>
              <a:rPr lang="en-US" sz="2000"/>
              <a:t>forms </a:t>
            </a:r>
            <a:r>
              <a:rPr lang="en-US" sz="2000" b="1">
                <a:solidFill>
                  <a:srgbClr val="C00000"/>
                </a:solidFill>
              </a:rPr>
              <a:t>Foreign key </a:t>
            </a:r>
            <a:r>
              <a:rPr lang="en-US" sz="2000"/>
              <a:t>(child columns), </a:t>
            </a:r>
            <a:r>
              <a:rPr lang="en-US" sz="2000" b="1"/>
              <a:t>r</a:t>
            </a:r>
            <a:r>
              <a:rPr lang="en-US" sz="2000" b="1" baseline="-25000"/>
              <a:t>2</a:t>
            </a:r>
            <a:r>
              <a:rPr lang="en-US" sz="2000" b="1"/>
              <a:t> </a:t>
            </a:r>
            <a:r>
              <a:rPr lang="en-US" sz="2000"/>
              <a:t>(child table) is  </a:t>
            </a:r>
            <a:r>
              <a:rPr lang="en-US" sz="2000" b="1"/>
              <a:t>referencing relation r</a:t>
            </a:r>
            <a:r>
              <a:rPr lang="en-US" sz="2000" b="1" baseline="-25000"/>
              <a:t>1</a:t>
            </a:r>
            <a:r>
              <a:rPr lang="en-US" sz="2000"/>
              <a:t>.</a:t>
            </a:r>
          </a:p>
          <a:p>
            <a:pPr>
              <a:lnSpc>
                <a:spcPct val="120000"/>
              </a:lnSpc>
            </a:pPr>
            <a:r>
              <a:rPr lang="en-US" sz="2000" b="1"/>
              <a:t>(</a:t>
            </a:r>
            <a:r>
              <a:rPr lang="en-US" sz="2000" b="1" err="1"/>
              <a:t>Ai,..,Aj</a:t>
            </a:r>
            <a:r>
              <a:rPr lang="en-US" sz="2000" b="1"/>
              <a:t>) </a:t>
            </a:r>
            <a:r>
              <a:rPr lang="en-US" sz="2000"/>
              <a:t>forms parent columns, </a:t>
            </a:r>
            <a:r>
              <a:rPr lang="en-US" sz="2000" b="1"/>
              <a:t>r</a:t>
            </a:r>
            <a:r>
              <a:rPr lang="en-US" sz="2000" b="1" baseline="-25000"/>
              <a:t>1</a:t>
            </a:r>
            <a:r>
              <a:rPr lang="en-US" sz="2000" b="1"/>
              <a:t> </a:t>
            </a:r>
            <a:r>
              <a:rPr lang="en-US" sz="2000"/>
              <a:t>(Parent table) is </a:t>
            </a:r>
            <a:r>
              <a:rPr lang="en-US" altLang="en-US" sz="2000" b="1"/>
              <a:t>referenced relation </a:t>
            </a:r>
            <a:r>
              <a:rPr lang="en-US" altLang="en-US" sz="2000"/>
              <a:t>for the foreign key.</a:t>
            </a:r>
          </a:p>
          <a:p>
            <a:pPr algn="ctr">
              <a:lnSpc>
                <a:spcPct val="120000"/>
              </a:lnSpc>
              <a:spcAft>
                <a:spcPts val="600"/>
              </a:spcAft>
            </a:pPr>
            <a:r>
              <a:rPr lang="en-US" sz="2400" b="1"/>
              <a:t>(B</a:t>
            </a:r>
            <a:r>
              <a:rPr lang="en-US" sz="2400" b="1" baseline="-25000"/>
              <a:t>k</a:t>
            </a:r>
            <a:r>
              <a:rPr lang="en-US" sz="2400" b="1"/>
              <a:t>,…,</a:t>
            </a:r>
            <a:r>
              <a:rPr lang="en-US" sz="2400" b="1" err="1"/>
              <a:t>B</a:t>
            </a:r>
            <a:r>
              <a:rPr lang="en-US" sz="2400" b="1" baseline="-25000" err="1"/>
              <a:t>m</a:t>
            </a:r>
            <a:r>
              <a:rPr lang="en-US" sz="2400" b="1"/>
              <a:t>)</a:t>
            </a:r>
            <a:r>
              <a:rPr lang="en-US" sz="2400"/>
              <a:t> derives values from </a:t>
            </a:r>
            <a:r>
              <a:rPr lang="en-US" sz="2400" b="1"/>
              <a:t>(A</a:t>
            </a:r>
            <a:r>
              <a:rPr lang="en-US" sz="2400" b="1" baseline="-25000"/>
              <a:t>i</a:t>
            </a:r>
            <a:r>
              <a:rPr lang="en-US" sz="2400" b="1"/>
              <a:t>,..,</a:t>
            </a:r>
            <a:r>
              <a:rPr lang="en-US" sz="2400" b="1" err="1"/>
              <a:t>A</a:t>
            </a:r>
            <a:r>
              <a:rPr lang="en-US" sz="2400" b="1" baseline="-25000" err="1"/>
              <a:t>j</a:t>
            </a:r>
            <a:r>
              <a:rPr lang="en-US" sz="2400" b="1"/>
              <a:t>).</a:t>
            </a:r>
          </a:p>
          <a:p>
            <a:pPr algn="ctr">
              <a:lnSpc>
                <a:spcPct val="120000"/>
              </a:lnSpc>
              <a:spcAft>
                <a:spcPts val="600"/>
              </a:spcAft>
            </a:pPr>
            <a:r>
              <a:rPr lang="en-US" altLang="en-US" sz="2400" b="1">
                <a:solidFill>
                  <a:srgbClr val="C00000"/>
                </a:solidFill>
              </a:rPr>
              <a:t>Existence of </a:t>
            </a:r>
            <a:r>
              <a:rPr lang="en-US" sz="2000" b="1"/>
              <a:t>(B</a:t>
            </a:r>
            <a:r>
              <a:rPr lang="en-US" sz="2000" b="1" baseline="-25000"/>
              <a:t>k</a:t>
            </a:r>
            <a:r>
              <a:rPr lang="en-US" sz="2000" b="1"/>
              <a:t>,…,B</a:t>
            </a:r>
            <a:r>
              <a:rPr lang="en-US" sz="2000" b="1" baseline="-25000"/>
              <a:t>m</a:t>
            </a:r>
            <a:r>
              <a:rPr lang="en-US" sz="2000" b="1"/>
              <a:t>) </a:t>
            </a:r>
            <a:r>
              <a:rPr lang="en-US" sz="2000" b="1">
                <a:solidFill>
                  <a:srgbClr val="C00000"/>
                </a:solidFill>
              </a:rPr>
              <a:t>values Depends on the existence of </a:t>
            </a:r>
            <a:r>
              <a:rPr lang="en-US" sz="2000" b="1"/>
              <a:t>(</a:t>
            </a:r>
            <a:r>
              <a:rPr lang="en-US" sz="2000" b="1" err="1"/>
              <a:t>A</a:t>
            </a:r>
            <a:r>
              <a:rPr lang="en-US" sz="2000" b="1" baseline="-25000" err="1"/>
              <a:t>i</a:t>
            </a:r>
            <a:r>
              <a:rPr lang="en-US" sz="2000" b="1" err="1"/>
              <a:t>,..,A</a:t>
            </a:r>
            <a:r>
              <a:rPr lang="en-US" sz="2400" b="1" baseline="-25000" err="1"/>
              <a:t>j</a:t>
            </a:r>
            <a:r>
              <a:rPr lang="en-US" sz="2000" b="1"/>
              <a:t>)</a:t>
            </a:r>
            <a:r>
              <a:rPr lang="en-US" sz="2000"/>
              <a:t> </a:t>
            </a:r>
            <a:r>
              <a:rPr lang="en-US" sz="2000" b="1">
                <a:solidFill>
                  <a:srgbClr val="C00000"/>
                </a:solidFill>
              </a:rPr>
              <a:t>values</a:t>
            </a:r>
            <a:endParaRPr lang="en-US" altLang="en-US" sz="2000" b="1">
              <a:solidFill>
                <a:srgbClr val="C00000"/>
              </a:solidFill>
            </a:endParaRPr>
          </a:p>
        </p:txBody>
      </p:sp>
      <p:sp>
        <p:nvSpPr>
          <p:cNvPr id="11" name="Title 1">
            <a:extLst>
              <a:ext uri="{FF2B5EF4-FFF2-40B4-BE49-F238E27FC236}">
                <a16:creationId xmlns:a16="http://schemas.microsoft.com/office/drawing/2014/main" id="{9CF83FAB-80E6-4BE4-A28C-865CE41E5F87}"/>
              </a:ext>
            </a:extLst>
          </p:cNvPr>
          <p:cNvSpPr>
            <a:spLocks noGrp="1"/>
          </p:cNvSpPr>
          <p:nvPr>
            <p:ph type="title"/>
          </p:nvPr>
        </p:nvSpPr>
        <p:spPr>
          <a:xfrm>
            <a:off x="457200" y="-43178"/>
            <a:ext cx="8229600" cy="715962"/>
          </a:xfrm>
        </p:spPr>
        <p:txBody>
          <a:bodyPr>
            <a:normAutofit/>
          </a:bodyPr>
          <a:lstStyle/>
          <a:p>
            <a:pPr>
              <a:defRPr/>
            </a:pPr>
            <a:r>
              <a:rPr lang="en-US" sz="3600"/>
              <a:t>Foreign Keys-</a:t>
            </a:r>
            <a:r>
              <a:rPr lang="en-US" sz="2800"/>
              <a:t>Referential Constraint</a:t>
            </a:r>
          </a:p>
        </p:txBody>
      </p:sp>
      <p:sp>
        <p:nvSpPr>
          <p:cNvPr id="12" name="Rectangle 11">
            <a:extLst>
              <a:ext uri="{FF2B5EF4-FFF2-40B4-BE49-F238E27FC236}">
                <a16:creationId xmlns:a16="http://schemas.microsoft.com/office/drawing/2014/main" id="{30190126-96D6-4E4D-8782-713735CF2F40}"/>
              </a:ext>
            </a:extLst>
          </p:cNvPr>
          <p:cNvSpPr/>
          <p:nvPr/>
        </p:nvSpPr>
        <p:spPr>
          <a:xfrm>
            <a:off x="21691" y="1297602"/>
            <a:ext cx="1611916" cy="369332"/>
          </a:xfrm>
          <a:prstGeom prst="rect">
            <a:avLst/>
          </a:prstGeom>
        </p:spPr>
        <p:txBody>
          <a:bodyPr wrap="none">
            <a:spAutoFit/>
          </a:bodyPr>
          <a:lstStyle/>
          <a:p>
            <a:r>
              <a:rPr lang="en-US" b="1">
                <a:solidFill>
                  <a:srgbClr val="C00000"/>
                </a:solidFill>
              </a:rPr>
              <a:t>Parent relation</a:t>
            </a:r>
          </a:p>
        </p:txBody>
      </p:sp>
      <p:sp>
        <p:nvSpPr>
          <p:cNvPr id="13" name="Rectangle 12">
            <a:extLst>
              <a:ext uri="{FF2B5EF4-FFF2-40B4-BE49-F238E27FC236}">
                <a16:creationId xmlns:a16="http://schemas.microsoft.com/office/drawing/2014/main" id="{1C970BD8-9C86-4C2E-BA1F-8B48C1FC7ABF}"/>
              </a:ext>
            </a:extLst>
          </p:cNvPr>
          <p:cNvSpPr/>
          <p:nvPr/>
        </p:nvSpPr>
        <p:spPr>
          <a:xfrm>
            <a:off x="7620001" y="1707886"/>
            <a:ext cx="1511248" cy="369332"/>
          </a:xfrm>
          <a:prstGeom prst="rect">
            <a:avLst/>
          </a:prstGeom>
        </p:spPr>
        <p:txBody>
          <a:bodyPr wrap="none">
            <a:spAutoFit/>
          </a:bodyPr>
          <a:lstStyle/>
          <a:p>
            <a:r>
              <a:rPr lang="en-US" b="1">
                <a:solidFill>
                  <a:srgbClr val="C00000"/>
                </a:solidFill>
              </a:rPr>
              <a:t>Child Relation</a:t>
            </a:r>
          </a:p>
        </p:txBody>
      </p:sp>
    </p:spTree>
    <p:extLst>
      <p:ext uri="{BB962C8B-B14F-4D97-AF65-F5344CB8AC3E}">
        <p14:creationId xmlns:p14="http://schemas.microsoft.com/office/powerpoint/2010/main" val="2357027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AE262B-D9C2-4468-BA9A-BBCFE12405C0}"/>
              </a:ext>
            </a:extLst>
          </p:cNvPr>
          <p:cNvSpPr>
            <a:spLocks noGrp="1"/>
          </p:cNvSpPr>
          <p:nvPr>
            <p:ph type="title"/>
          </p:nvPr>
        </p:nvSpPr>
        <p:spPr>
          <a:xfrm>
            <a:off x="457200" y="-43178"/>
            <a:ext cx="8229600" cy="715962"/>
          </a:xfrm>
        </p:spPr>
        <p:txBody>
          <a:bodyPr>
            <a:normAutofit/>
          </a:bodyPr>
          <a:lstStyle/>
          <a:p>
            <a:pPr>
              <a:defRPr/>
            </a:pPr>
            <a:r>
              <a:rPr lang="en-US" sz="3600"/>
              <a:t>Example: </a:t>
            </a:r>
            <a:r>
              <a:rPr lang="en-US" sz="3200"/>
              <a:t>Foreign Keys</a:t>
            </a:r>
            <a:r>
              <a:rPr lang="en-US" sz="3600"/>
              <a:t>-</a:t>
            </a:r>
            <a:r>
              <a:rPr lang="en-US" sz="2800"/>
              <a:t>Referential Constraint</a:t>
            </a:r>
          </a:p>
        </p:txBody>
      </p:sp>
      <p:pic>
        <p:nvPicPr>
          <p:cNvPr id="5" name="Picture 4">
            <a:extLst>
              <a:ext uri="{FF2B5EF4-FFF2-40B4-BE49-F238E27FC236}">
                <a16:creationId xmlns:a16="http://schemas.microsoft.com/office/drawing/2014/main" id="{F1C9DE57-D80E-471E-B44B-B9FA54047DEE}"/>
              </a:ext>
            </a:extLst>
          </p:cNvPr>
          <p:cNvPicPr>
            <a:picLocks noChangeAspect="1"/>
          </p:cNvPicPr>
          <p:nvPr/>
        </p:nvPicPr>
        <p:blipFill>
          <a:blip r:embed="rId2"/>
          <a:stretch>
            <a:fillRect/>
          </a:stretch>
        </p:blipFill>
        <p:spPr>
          <a:xfrm>
            <a:off x="762000" y="680041"/>
            <a:ext cx="7772400" cy="3815759"/>
          </a:xfrm>
          <a:prstGeom prst="rect">
            <a:avLst/>
          </a:prstGeom>
        </p:spPr>
      </p:pic>
      <p:sp>
        <p:nvSpPr>
          <p:cNvPr id="6" name="Rectangle 5">
            <a:extLst>
              <a:ext uri="{FF2B5EF4-FFF2-40B4-BE49-F238E27FC236}">
                <a16:creationId xmlns:a16="http://schemas.microsoft.com/office/drawing/2014/main" id="{033B8878-FC80-47A8-B5E5-B360CB961711}"/>
              </a:ext>
            </a:extLst>
          </p:cNvPr>
          <p:cNvSpPr/>
          <p:nvPr/>
        </p:nvSpPr>
        <p:spPr>
          <a:xfrm>
            <a:off x="762000" y="4648200"/>
            <a:ext cx="7162800" cy="1372555"/>
          </a:xfrm>
          <a:prstGeom prst="rect">
            <a:avLst/>
          </a:prstGeom>
        </p:spPr>
        <p:txBody>
          <a:bodyPr wrap="square">
            <a:spAutoFit/>
          </a:bodyPr>
          <a:lstStyle/>
          <a:p>
            <a:pPr>
              <a:lnSpc>
                <a:spcPct val="114000"/>
              </a:lnSpc>
            </a:pPr>
            <a:r>
              <a:rPr lang="en-IN" b="1">
                <a:solidFill>
                  <a:srgbClr val="000000"/>
                </a:solidFill>
                <a:latin typeface="Tahoma" panose="020B0604030504040204" pitchFamily="34" charset="0"/>
              </a:rPr>
              <a:t>Properties: </a:t>
            </a:r>
            <a:endParaRPr lang="en-IN">
              <a:solidFill>
                <a:srgbClr val="000000"/>
              </a:solidFill>
              <a:latin typeface="Tahoma" panose="020B0604030504040204" pitchFamily="34" charset="0"/>
            </a:endParaRPr>
          </a:p>
          <a:p>
            <a:pPr>
              <a:lnSpc>
                <a:spcPct val="114000"/>
              </a:lnSpc>
            </a:pPr>
            <a:r>
              <a:rPr lang="en-US" sz="2000">
                <a:solidFill>
                  <a:srgbClr val="000000"/>
                </a:solidFill>
                <a:latin typeface="+mj-lt"/>
              </a:rPr>
              <a:t>A </a:t>
            </a:r>
            <a:r>
              <a:rPr lang="en-US" sz="2000">
                <a:solidFill>
                  <a:srgbClr val="C00000"/>
                </a:solidFill>
                <a:latin typeface="+mj-lt"/>
              </a:rPr>
              <a:t>Foreign key </a:t>
            </a:r>
            <a:r>
              <a:rPr lang="en-US" sz="2000">
                <a:solidFill>
                  <a:srgbClr val="000000"/>
                </a:solidFill>
                <a:latin typeface="+mj-lt"/>
              </a:rPr>
              <a:t>can contain- </a:t>
            </a:r>
          </a:p>
          <a:p>
            <a:pPr marL="742950" lvl="1" indent="-285750">
              <a:lnSpc>
                <a:spcPct val="114000"/>
              </a:lnSpc>
              <a:buFont typeface="Arial" panose="020B0604020202020204" pitchFamily="34" charset="0"/>
              <a:buChar char="•"/>
            </a:pPr>
            <a:r>
              <a:rPr lang="en-US">
                <a:solidFill>
                  <a:srgbClr val="000000"/>
                </a:solidFill>
                <a:latin typeface="+mj-lt"/>
              </a:rPr>
              <a:t>Only values present in the corresponding Parent Column/s. </a:t>
            </a:r>
          </a:p>
          <a:p>
            <a:pPr marL="742950" lvl="1" indent="-285750">
              <a:lnSpc>
                <a:spcPct val="114000"/>
              </a:lnSpc>
              <a:buFont typeface="Arial" panose="020B0604020202020204" pitchFamily="34" charset="0"/>
              <a:buChar char="•"/>
            </a:pPr>
            <a:r>
              <a:rPr lang="en-IN" b="1">
                <a:solidFill>
                  <a:srgbClr val="000000"/>
                </a:solidFill>
                <a:latin typeface="+mj-lt"/>
              </a:rPr>
              <a:t>NULL</a:t>
            </a:r>
            <a:r>
              <a:rPr lang="en-IN">
                <a:solidFill>
                  <a:srgbClr val="000000"/>
                </a:solidFill>
                <a:latin typeface="+mj-lt"/>
              </a:rPr>
              <a:t> values (unless additional </a:t>
            </a:r>
            <a:r>
              <a:rPr lang="en-IN" b="1">
                <a:solidFill>
                  <a:srgbClr val="000000"/>
                </a:solidFill>
                <a:latin typeface="+mj-lt"/>
              </a:rPr>
              <a:t>NOT NULL </a:t>
            </a:r>
            <a:r>
              <a:rPr lang="en-IN">
                <a:solidFill>
                  <a:srgbClr val="000000"/>
                </a:solidFill>
                <a:latin typeface="+mj-lt"/>
              </a:rPr>
              <a:t>constraint imposed)</a:t>
            </a:r>
          </a:p>
        </p:txBody>
      </p:sp>
    </p:spTree>
    <p:extLst>
      <p:ext uri="{BB962C8B-B14F-4D97-AF65-F5344CB8AC3E}">
        <p14:creationId xmlns:p14="http://schemas.microsoft.com/office/powerpoint/2010/main" val="3423555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6A1A38-9141-46AF-B0B1-6B165F0C3EA0}"/>
              </a:ext>
            </a:extLst>
          </p:cNvPr>
          <p:cNvPicPr>
            <a:picLocks noChangeAspect="1"/>
          </p:cNvPicPr>
          <p:nvPr/>
        </p:nvPicPr>
        <p:blipFill>
          <a:blip r:embed="rId3"/>
          <a:stretch>
            <a:fillRect/>
          </a:stretch>
        </p:blipFill>
        <p:spPr>
          <a:xfrm>
            <a:off x="1143000" y="914400"/>
            <a:ext cx="4178829" cy="4038600"/>
          </a:xfrm>
          <a:prstGeom prst="rect">
            <a:avLst/>
          </a:prstGeom>
        </p:spPr>
      </p:pic>
      <p:sp>
        <p:nvSpPr>
          <p:cNvPr id="5" name="Title 1">
            <a:extLst>
              <a:ext uri="{FF2B5EF4-FFF2-40B4-BE49-F238E27FC236}">
                <a16:creationId xmlns:a16="http://schemas.microsoft.com/office/drawing/2014/main" id="{EC82D348-C751-4053-86A5-1898516988A8}"/>
              </a:ext>
            </a:extLst>
          </p:cNvPr>
          <p:cNvSpPr>
            <a:spLocks noGrp="1"/>
          </p:cNvSpPr>
          <p:nvPr>
            <p:ph type="title"/>
          </p:nvPr>
        </p:nvSpPr>
        <p:spPr>
          <a:xfrm>
            <a:off x="457200" y="136530"/>
            <a:ext cx="8229600" cy="715962"/>
          </a:xfrm>
        </p:spPr>
        <p:txBody>
          <a:bodyPr>
            <a:normAutofit fontScale="90000"/>
          </a:bodyPr>
          <a:lstStyle/>
          <a:p>
            <a:pPr>
              <a:defRPr/>
            </a:pPr>
            <a:r>
              <a:rPr lang="en-US" sz="2700" b="1"/>
              <a:t>Example: </a:t>
            </a:r>
            <a:r>
              <a:rPr lang="en-US" sz="2700"/>
              <a:t>P</a:t>
            </a:r>
            <a:r>
              <a:rPr lang="en-US" sz="2400"/>
              <a:t>rimary key and Foreign key relationship (</a:t>
            </a:r>
            <a:r>
              <a:rPr lang="en-US" sz="2400" b="1">
                <a:solidFill>
                  <a:srgbClr val="C00000"/>
                </a:solidFill>
              </a:rPr>
              <a:t>recursive</a:t>
            </a:r>
            <a:r>
              <a:rPr lang="en-US" sz="2400"/>
              <a:t>) in same table</a:t>
            </a:r>
            <a:endParaRPr lang="en-US" sz="2800"/>
          </a:p>
        </p:txBody>
      </p:sp>
      <p:sp>
        <p:nvSpPr>
          <p:cNvPr id="6" name="Rectangle 5">
            <a:extLst>
              <a:ext uri="{FF2B5EF4-FFF2-40B4-BE49-F238E27FC236}">
                <a16:creationId xmlns:a16="http://schemas.microsoft.com/office/drawing/2014/main" id="{8388C91C-0210-41E7-8CC0-CC0BE6C23AAD}"/>
              </a:ext>
            </a:extLst>
          </p:cNvPr>
          <p:cNvSpPr/>
          <p:nvPr/>
        </p:nvSpPr>
        <p:spPr>
          <a:xfrm>
            <a:off x="1143000" y="5036679"/>
            <a:ext cx="5181600" cy="646331"/>
          </a:xfrm>
          <a:prstGeom prst="rect">
            <a:avLst/>
          </a:prstGeom>
        </p:spPr>
        <p:txBody>
          <a:bodyPr wrap="square">
            <a:spAutoFit/>
          </a:bodyPr>
          <a:lstStyle/>
          <a:p>
            <a:r>
              <a:rPr lang="en-IN" b="1">
                <a:solidFill>
                  <a:srgbClr val="C00000"/>
                </a:solidFill>
              </a:rPr>
              <a:t>Insert </a:t>
            </a:r>
            <a:r>
              <a:rPr lang="en-IN" b="1"/>
              <a:t>/</a:t>
            </a:r>
            <a:r>
              <a:rPr lang="en-IN" b="1">
                <a:solidFill>
                  <a:srgbClr val="C00000"/>
                </a:solidFill>
              </a:rPr>
              <a:t> update </a:t>
            </a:r>
            <a:r>
              <a:rPr lang="en-IN" b="1"/>
              <a:t>/</a:t>
            </a:r>
            <a:r>
              <a:rPr lang="en-IN" b="1">
                <a:solidFill>
                  <a:srgbClr val="C00000"/>
                </a:solidFill>
              </a:rPr>
              <a:t> Delete </a:t>
            </a:r>
            <a:r>
              <a:rPr lang="en-IN" b="1"/>
              <a:t>should not violate primary key &amp; foreign key relationship constraints</a:t>
            </a:r>
          </a:p>
        </p:txBody>
      </p:sp>
    </p:spTree>
    <p:extLst>
      <p:ext uri="{BB962C8B-B14F-4D97-AF65-F5344CB8AC3E}">
        <p14:creationId xmlns:p14="http://schemas.microsoft.com/office/powerpoint/2010/main" val="1994182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8350" y="117475"/>
            <a:ext cx="8077200" cy="609600"/>
          </a:xfrm>
        </p:spPr>
        <p:txBody>
          <a:bodyPr/>
          <a:lstStyle/>
          <a:p>
            <a:pPr>
              <a:defRPr/>
            </a:pPr>
            <a:r>
              <a:rPr lang="en-US" sz="2800">
                <a:ea typeface="+mj-ea"/>
              </a:rPr>
              <a:t>Schema Diagram for University Database</a:t>
            </a:r>
          </a:p>
        </p:txBody>
      </p:sp>
      <p:pic>
        <p:nvPicPr>
          <p:cNvPr id="5" name="Picture 3" descr="allFigures.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1325" y="1063625"/>
            <a:ext cx="8404225"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5410200" y="1143000"/>
            <a:ext cx="914400" cy="646331"/>
          </a:xfrm>
          <a:prstGeom prst="rect">
            <a:avLst/>
          </a:prstGeom>
          <a:noFill/>
        </p:spPr>
        <p:txBody>
          <a:bodyPr wrap="square" rtlCol="0">
            <a:spAutoFit/>
          </a:bodyPr>
          <a:lstStyle/>
          <a:p>
            <a:r>
              <a:rPr lang="en-US">
                <a:solidFill>
                  <a:srgbClr val="C00000"/>
                </a:solidFill>
              </a:rPr>
              <a:t>Primary Key</a:t>
            </a:r>
          </a:p>
        </p:txBody>
      </p:sp>
      <p:sp>
        <p:nvSpPr>
          <p:cNvPr id="7" name="TextBox 6"/>
          <p:cNvSpPr txBox="1"/>
          <p:nvPr/>
        </p:nvSpPr>
        <p:spPr>
          <a:xfrm>
            <a:off x="3429000" y="1143000"/>
            <a:ext cx="1066800" cy="646331"/>
          </a:xfrm>
          <a:prstGeom prst="rect">
            <a:avLst/>
          </a:prstGeom>
          <a:noFill/>
        </p:spPr>
        <p:txBody>
          <a:bodyPr wrap="square" rtlCol="0">
            <a:spAutoFit/>
          </a:bodyPr>
          <a:lstStyle/>
          <a:p>
            <a:r>
              <a:rPr lang="en-US">
                <a:solidFill>
                  <a:srgbClr val="C00000"/>
                </a:solidFill>
              </a:rPr>
              <a:t>Foreign Key</a:t>
            </a:r>
          </a:p>
        </p:txBody>
      </p:sp>
      <p:sp>
        <p:nvSpPr>
          <p:cNvPr id="2" name="Rectangle 1">
            <a:extLst>
              <a:ext uri="{FF2B5EF4-FFF2-40B4-BE49-F238E27FC236}">
                <a16:creationId xmlns:a16="http://schemas.microsoft.com/office/drawing/2014/main" id="{E699A42E-BBED-444D-9E2E-0CA488A84F1E}"/>
              </a:ext>
            </a:extLst>
          </p:cNvPr>
          <p:cNvSpPr/>
          <p:nvPr/>
        </p:nvSpPr>
        <p:spPr>
          <a:xfrm>
            <a:off x="5257800" y="6069568"/>
            <a:ext cx="3121239" cy="369332"/>
          </a:xfrm>
          <a:prstGeom prst="rect">
            <a:avLst/>
          </a:prstGeom>
        </p:spPr>
        <p:txBody>
          <a:bodyPr wrap="none">
            <a:spAutoFit/>
          </a:bodyPr>
          <a:lstStyle/>
          <a:p>
            <a:r>
              <a:rPr lang="en-IN" b="1"/>
              <a:t>Visit: </a:t>
            </a:r>
            <a:r>
              <a:rPr lang="en-IN"/>
              <a:t>Later in ER model chapter</a:t>
            </a:r>
          </a:p>
        </p:txBody>
      </p:sp>
    </p:spTree>
    <p:extLst>
      <p:ext uri="{BB962C8B-B14F-4D97-AF65-F5344CB8AC3E}">
        <p14:creationId xmlns:p14="http://schemas.microsoft.com/office/powerpoint/2010/main" val="1099840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2765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6148" name="Rectangle 4"/>
          <p:cNvSpPr>
            <a:spLocks noGrp="1" noChangeArrowheads="1"/>
          </p:cNvSpPr>
          <p:nvPr>
            <p:ph type="title"/>
          </p:nvPr>
        </p:nvSpPr>
        <p:spPr/>
        <p:txBody>
          <a:bodyPr/>
          <a:lstStyle/>
          <a:p>
            <a:pPr>
              <a:defRPr/>
            </a:pPr>
            <a:r>
              <a:rPr lang="en-US" altLang="en-US"/>
              <a:t>Relational Query Languages</a:t>
            </a:r>
          </a:p>
        </p:txBody>
      </p:sp>
      <p:sp>
        <p:nvSpPr>
          <p:cNvPr id="6149" name="Rectangle 5"/>
          <p:cNvSpPr>
            <a:spLocks noGrp="1" noChangeArrowheads="1"/>
          </p:cNvSpPr>
          <p:nvPr>
            <p:ph type="body" idx="1"/>
          </p:nvPr>
        </p:nvSpPr>
        <p:spPr>
          <a:xfrm>
            <a:off x="76200" y="1736725"/>
            <a:ext cx="9067800" cy="4587875"/>
          </a:xfrm>
        </p:spPr>
        <p:txBody>
          <a:bodyPr/>
          <a:lstStyle/>
          <a:p>
            <a:pPr algn="just">
              <a:buFont typeface="Wingdings" panose="05000000000000000000" pitchFamily="2" charset="2"/>
              <a:buChar char="Ø"/>
              <a:defRPr/>
            </a:pPr>
            <a:r>
              <a:rPr lang="en-US" altLang="en-US" sz="2800" i="1" u="sng"/>
              <a:t>Query languages</a:t>
            </a:r>
            <a:r>
              <a:rPr lang="en-US" altLang="en-US" sz="2800" i="1"/>
              <a:t>: </a:t>
            </a:r>
            <a:r>
              <a:rPr lang="en-US" altLang="en-US" sz="2800"/>
              <a:t> Allow manipulation and </a:t>
            </a:r>
            <a:r>
              <a:rPr lang="en-US" altLang="en-US" sz="2800">
                <a:solidFill>
                  <a:schemeClr val="accent2"/>
                </a:solidFill>
              </a:rPr>
              <a:t>retrieval of data </a:t>
            </a:r>
            <a:r>
              <a:rPr lang="en-US" altLang="en-US" sz="2800"/>
              <a:t>from a database.</a:t>
            </a:r>
          </a:p>
          <a:p>
            <a:pPr marL="0" indent="0" algn="just">
              <a:buFont typeface="Calibri" panose="020F0502020204030204" pitchFamily="34" charset="0"/>
              <a:buNone/>
              <a:defRPr/>
            </a:pPr>
            <a:endParaRPr lang="en-US" altLang="en-US" sz="2800"/>
          </a:p>
          <a:p>
            <a:pPr algn="just">
              <a:buFont typeface="Wingdings" panose="05000000000000000000" pitchFamily="2" charset="2"/>
              <a:buChar char="Ø"/>
              <a:defRPr/>
            </a:pPr>
            <a:r>
              <a:rPr lang="en-US" altLang="en-US" sz="2800"/>
              <a:t>Query Languages </a:t>
            </a:r>
            <a:r>
              <a:rPr lang="en-US" altLang="en-US" sz="2800" b="1">
                <a:solidFill>
                  <a:schemeClr val="accent2"/>
                </a:solidFill>
              </a:rPr>
              <a:t>!=</a:t>
            </a:r>
            <a:r>
              <a:rPr lang="en-US" altLang="en-US" sz="2800"/>
              <a:t> programming languages</a:t>
            </a:r>
          </a:p>
          <a:p>
            <a:pPr lvl="1" algn="just">
              <a:buSzPct val="75000"/>
              <a:defRPr/>
            </a:pPr>
            <a:r>
              <a:rPr lang="en-US" altLang="en-US" sz="2800"/>
              <a:t>QLs </a:t>
            </a:r>
            <a:r>
              <a:rPr lang="en-US" altLang="en-US" sz="2800">
                <a:solidFill>
                  <a:srgbClr val="C00000"/>
                </a:solidFill>
              </a:rPr>
              <a:t>not</a:t>
            </a:r>
            <a:r>
              <a:rPr lang="en-US" altLang="en-US" sz="2800"/>
              <a:t> intended to be used </a:t>
            </a:r>
            <a:r>
              <a:rPr lang="en-US" altLang="en-US" sz="2800">
                <a:solidFill>
                  <a:srgbClr val="C00000"/>
                </a:solidFill>
              </a:rPr>
              <a:t>for complex calculations</a:t>
            </a:r>
            <a:r>
              <a:rPr lang="en-US" altLang="en-US" sz="2800"/>
              <a:t>.</a:t>
            </a:r>
          </a:p>
          <a:p>
            <a:pPr lvl="1" algn="just">
              <a:buSzPct val="75000"/>
              <a:defRPr/>
            </a:pPr>
            <a:r>
              <a:rPr lang="en-US" altLang="en-US" sz="2800"/>
              <a:t>QLs support </a:t>
            </a:r>
            <a:r>
              <a:rPr lang="en-US" altLang="en-US" sz="2800">
                <a:solidFill>
                  <a:srgbClr val="C00000"/>
                </a:solidFill>
              </a:rPr>
              <a:t>easy</a:t>
            </a:r>
            <a:r>
              <a:rPr lang="en-US" altLang="en-US" sz="2800"/>
              <a:t>, </a:t>
            </a:r>
            <a:r>
              <a:rPr lang="en-US" altLang="en-US" sz="2800">
                <a:solidFill>
                  <a:srgbClr val="C00000"/>
                </a:solidFill>
              </a:rPr>
              <a:t>efficient access </a:t>
            </a:r>
            <a:r>
              <a:rPr lang="en-US" altLang="en-US" sz="2800"/>
              <a:t>to </a:t>
            </a:r>
            <a:r>
              <a:rPr lang="en-US" altLang="en-US" sz="2800">
                <a:solidFill>
                  <a:srgbClr val="C00000"/>
                </a:solidFill>
              </a:rPr>
              <a:t>large data sets</a:t>
            </a:r>
            <a:r>
              <a:rPr lang="en-US" altLang="en-US" sz="2800"/>
              <a:t>.</a:t>
            </a:r>
          </a:p>
        </p:txBody>
      </p:sp>
    </p:spTree>
    <p:extLst>
      <p:ext uri="{BB962C8B-B14F-4D97-AF65-F5344CB8AC3E}">
        <p14:creationId xmlns:p14="http://schemas.microsoft.com/office/powerpoint/2010/main" val="2452562586"/>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2969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8196" name="Rectangle 4"/>
          <p:cNvSpPr>
            <a:spLocks noGrp="1" noChangeArrowheads="1"/>
          </p:cNvSpPr>
          <p:nvPr>
            <p:ph type="title"/>
          </p:nvPr>
        </p:nvSpPr>
        <p:spPr>
          <a:xfrm>
            <a:off x="190500" y="287338"/>
            <a:ext cx="8175625" cy="1449387"/>
          </a:xfrm>
        </p:spPr>
        <p:txBody>
          <a:bodyPr/>
          <a:lstStyle/>
          <a:p>
            <a:pPr>
              <a:defRPr/>
            </a:pPr>
            <a:r>
              <a:rPr lang="en-US" altLang="en-US"/>
              <a:t>Formal Relational Query Languages</a:t>
            </a:r>
          </a:p>
        </p:txBody>
      </p:sp>
      <p:sp>
        <p:nvSpPr>
          <p:cNvPr id="29701" name="Rectangle 5"/>
          <p:cNvSpPr>
            <a:spLocks noGrp="1" noChangeArrowheads="1"/>
          </p:cNvSpPr>
          <p:nvPr>
            <p:ph type="body" idx="1"/>
          </p:nvPr>
        </p:nvSpPr>
        <p:spPr>
          <a:xfrm>
            <a:off x="190500" y="1930400"/>
            <a:ext cx="8802688" cy="4076700"/>
          </a:xfrm>
          <a:noFill/>
        </p:spPr>
        <p:txBody>
          <a:bodyPr/>
          <a:lstStyle/>
          <a:p>
            <a:pPr algn="just"/>
            <a:r>
              <a:rPr lang="en-US" altLang="en-US" sz="2800"/>
              <a:t>Two mathematical Query Languages form the basis for “real” languages (e.g. SQL), and for implementation:</a:t>
            </a:r>
          </a:p>
          <a:p>
            <a:pPr lvl="1" algn="just"/>
            <a:r>
              <a:rPr lang="en-US" altLang="en-US" sz="2800" i="1" u="sng">
                <a:solidFill>
                  <a:schemeClr val="accent2"/>
                </a:solidFill>
              </a:rPr>
              <a:t>Relational Algebra</a:t>
            </a:r>
            <a:r>
              <a:rPr lang="en-US" altLang="en-US" sz="2800">
                <a:solidFill>
                  <a:schemeClr val="accent2"/>
                </a:solidFill>
              </a:rPr>
              <a:t>:  </a:t>
            </a:r>
            <a:r>
              <a:rPr lang="en-US" altLang="en-US" sz="2800"/>
              <a:t>More </a:t>
            </a:r>
            <a:r>
              <a:rPr lang="en-US" altLang="en-US" sz="2800">
                <a:solidFill>
                  <a:schemeClr val="accent2"/>
                </a:solidFill>
              </a:rPr>
              <a:t>operational(procedural)</a:t>
            </a:r>
            <a:r>
              <a:rPr lang="en-US" altLang="en-US" sz="2800"/>
              <a:t>, very useful for representing </a:t>
            </a:r>
            <a:r>
              <a:rPr lang="en-US" altLang="en-US" sz="2800">
                <a:solidFill>
                  <a:srgbClr val="C00000"/>
                </a:solidFill>
              </a:rPr>
              <a:t>execution plans</a:t>
            </a:r>
            <a:r>
              <a:rPr lang="en-US" altLang="en-US" sz="2800"/>
              <a:t>.</a:t>
            </a:r>
          </a:p>
          <a:p>
            <a:pPr lvl="1" algn="just"/>
            <a:r>
              <a:rPr lang="en-US" altLang="en-US" sz="2800" i="1" u="sng">
                <a:solidFill>
                  <a:schemeClr val="accent2"/>
                </a:solidFill>
              </a:rPr>
              <a:t>Relational Calculus</a:t>
            </a:r>
            <a:r>
              <a:rPr lang="en-US" altLang="en-US" sz="2800">
                <a:solidFill>
                  <a:schemeClr val="accent2"/>
                </a:solidFill>
              </a:rPr>
              <a:t>:   </a:t>
            </a:r>
            <a:r>
              <a:rPr lang="en-US" altLang="en-US" sz="2800"/>
              <a:t>Lets users to describe what they want, rather than how to compute it.  (</a:t>
            </a:r>
            <a:r>
              <a:rPr lang="en-US" altLang="en-US" sz="2800">
                <a:solidFill>
                  <a:schemeClr val="accent2"/>
                </a:solidFill>
              </a:rPr>
              <a:t>Non-operational, </a:t>
            </a:r>
            <a:r>
              <a:rPr lang="en-US" altLang="en-US" sz="2800" i="1" u="sng">
                <a:solidFill>
                  <a:schemeClr val="accent2"/>
                </a:solidFill>
              </a:rPr>
              <a:t>declarative</a:t>
            </a:r>
            <a:r>
              <a:rPr lang="en-US" altLang="en-US" sz="2800"/>
              <a:t>.)</a:t>
            </a:r>
          </a:p>
          <a:p>
            <a:pPr lvl="2" algn="just"/>
            <a:r>
              <a:rPr lang="en-US" altLang="en-US"/>
              <a:t>Ex:   result= </a:t>
            </a:r>
            <a:r>
              <a:rPr lang="en-IN"/>
              <a:t>{ t| t ∈ loan ∧ t[amount]&gt;=10000 }</a:t>
            </a:r>
            <a:endParaRPr lang="en-US" altLang="en-US"/>
          </a:p>
          <a:p>
            <a:pPr algn="just">
              <a:buFont typeface="Wingdings" panose="05000000000000000000" pitchFamily="2" charset="2"/>
              <a:buChar char="§"/>
            </a:pPr>
            <a:endParaRPr lang="en-US" altLang="en-US" sz="2800"/>
          </a:p>
        </p:txBody>
      </p:sp>
    </p:spTree>
    <p:extLst>
      <p:ext uri="{BB962C8B-B14F-4D97-AF65-F5344CB8AC3E}">
        <p14:creationId xmlns:p14="http://schemas.microsoft.com/office/powerpoint/2010/main" val="1833916524"/>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62580"/>
            <a:ext cx="8686800" cy="52322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sz="2800" b="1" kern="0">
                <a:solidFill>
                  <a:srgbClr val="CC3300"/>
                </a:solidFill>
                <a:effectLst>
                  <a:outerShdw blurRad="38100" dist="38100" dir="2700000" algn="tl">
                    <a:srgbClr val="C0C0C0"/>
                  </a:outerShdw>
                </a:effectLst>
                <a:latin typeface="Helvetica"/>
                <a:ea typeface="MS PGothic" pitchFamily="34" charset="-128"/>
                <a:cs typeface="+mj-cs"/>
              </a:rPr>
              <a:t>Relational Algebra</a:t>
            </a:r>
          </a:p>
        </p:txBody>
      </p:sp>
      <p:sp>
        <p:nvSpPr>
          <p:cNvPr id="3" name="Rectangle 2"/>
          <p:cNvSpPr/>
          <p:nvPr/>
        </p:nvSpPr>
        <p:spPr>
          <a:xfrm>
            <a:off x="685800" y="914400"/>
            <a:ext cx="7848600" cy="3785652"/>
          </a:xfrm>
          <a:prstGeom prst="rect">
            <a:avLst/>
          </a:prstGeom>
        </p:spPr>
        <p:txBody>
          <a:bodyPr wrap="square">
            <a:spAutoFit/>
          </a:bodyPr>
          <a:lstStyle/>
          <a:p>
            <a:r>
              <a:rPr lang="en-US" sz="2400"/>
              <a:t>Query Language-</a:t>
            </a:r>
          </a:p>
          <a:p>
            <a:r>
              <a:rPr lang="en-US" sz="2400"/>
              <a:t>	</a:t>
            </a:r>
          </a:p>
          <a:p>
            <a:r>
              <a:rPr lang="en-US" sz="2400"/>
              <a:t>The relational algebra consists of a </a:t>
            </a:r>
            <a:r>
              <a:rPr lang="en-US" sz="2400" b="1">
                <a:solidFill>
                  <a:srgbClr val="FF0000"/>
                </a:solidFill>
              </a:rPr>
              <a:t>set  of operations </a:t>
            </a:r>
            <a:r>
              <a:rPr lang="en-US" sz="2400"/>
              <a:t>that take </a:t>
            </a:r>
            <a:r>
              <a:rPr lang="en-US" sz="2400">
                <a:solidFill>
                  <a:srgbClr val="FF0000"/>
                </a:solidFill>
              </a:rPr>
              <a:t>one </a:t>
            </a:r>
            <a:r>
              <a:rPr lang="en-US" sz="2400"/>
              <a:t>or</a:t>
            </a:r>
            <a:r>
              <a:rPr lang="en-US" sz="2400">
                <a:solidFill>
                  <a:srgbClr val="FF0000"/>
                </a:solidFill>
              </a:rPr>
              <a:t> two relations as input </a:t>
            </a:r>
            <a:r>
              <a:rPr lang="en-US" sz="2400"/>
              <a:t>and produce </a:t>
            </a:r>
            <a:r>
              <a:rPr lang="en-US" sz="2400">
                <a:solidFill>
                  <a:srgbClr val="FF0000"/>
                </a:solidFill>
              </a:rPr>
              <a:t>a new relation as their result.</a:t>
            </a:r>
          </a:p>
          <a:p>
            <a:endParaRPr lang="en-US" sz="2400"/>
          </a:p>
          <a:p>
            <a:r>
              <a:rPr lang="en-US" sz="2400"/>
              <a:t>They </a:t>
            </a:r>
            <a:r>
              <a:rPr lang="en-US" sz="2400" b="1">
                <a:solidFill>
                  <a:schemeClr val="tx2"/>
                </a:solidFill>
              </a:rPr>
              <a:t>illustrate the fundamental techniques for extracting data</a:t>
            </a:r>
            <a:r>
              <a:rPr lang="en-US" sz="2400">
                <a:solidFill>
                  <a:srgbClr val="FF0000"/>
                </a:solidFill>
              </a:rPr>
              <a:t> </a:t>
            </a:r>
            <a:r>
              <a:rPr lang="en-US" sz="2400"/>
              <a:t>from the database.</a:t>
            </a:r>
          </a:p>
          <a:p>
            <a:endParaRPr lang="en-US" sz="2400"/>
          </a:p>
          <a:p>
            <a:r>
              <a:rPr lang="en-US" sz="2400"/>
              <a:t>	</a:t>
            </a:r>
          </a:p>
        </p:txBody>
      </p:sp>
    </p:spTree>
    <p:extLst>
      <p:ext uri="{BB962C8B-B14F-4D97-AF65-F5344CB8AC3E}">
        <p14:creationId xmlns:p14="http://schemas.microsoft.com/office/powerpoint/2010/main" val="2974543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768350" y="160665"/>
            <a:ext cx="8077200" cy="523220"/>
          </a:xfrm>
          <a:prstGeom prst="rect">
            <a:avLst/>
          </a:prstGeom>
        </p:spPr>
        <p:txBody>
          <a:bodyPr wrap="square">
            <a:spAutoFit/>
          </a:bodyPr>
          <a:lstStyle/>
          <a:p>
            <a:pPr>
              <a:spcBef>
                <a:spcPts val="0"/>
              </a:spcBef>
            </a:pPr>
            <a:r>
              <a:rPr kumimoji="1" lang="en-US" sz="2800" b="1" kern="0">
                <a:solidFill>
                  <a:srgbClr val="CC3300"/>
                </a:solidFill>
                <a:effectLst>
                  <a:outerShdw blurRad="38100" dist="38100" dir="2700000" algn="tl">
                    <a:srgbClr val="C0C0C0"/>
                  </a:outerShdw>
                </a:effectLst>
                <a:latin typeface="Helvetica"/>
                <a:ea typeface="MS PGothic" pitchFamily="34" charset="-128"/>
              </a:rPr>
              <a:t>SELECT (</a:t>
            </a:r>
            <a:r>
              <a:rPr kumimoji="1" lang="el-GR" sz="2800" b="1" kern="0">
                <a:solidFill>
                  <a:srgbClr val="FF0000"/>
                </a:solidFill>
                <a:ea typeface="ＭＳ Ｐゴシック" pitchFamily="34" charset="-128"/>
                <a:sym typeface="Symbol" pitchFamily="18" charset="2"/>
              </a:rPr>
              <a:t>σ</a:t>
            </a:r>
            <a:r>
              <a:rPr kumimoji="1" lang="en-IN" sz="2800" b="1" kern="0">
                <a:solidFill>
                  <a:srgbClr val="CC3300"/>
                </a:solidFill>
                <a:effectLst>
                  <a:outerShdw blurRad="38100" dist="38100" dir="2700000" algn="tl">
                    <a:srgbClr val="C0C0C0"/>
                  </a:outerShdw>
                </a:effectLst>
                <a:latin typeface="Helvetica"/>
                <a:ea typeface="MS PGothic" pitchFamily="34" charset="-128"/>
                <a:sym typeface="Symbol" pitchFamily="18" charset="2"/>
              </a:rPr>
              <a:t>) </a:t>
            </a:r>
            <a:r>
              <a:rPr kumimoji="1" lang="en-US" sz="2800" b="1" kern="0">
                <a:solidFill>
                  <a:srgbClr val="CC3300"/>
                </a:solidFill>
                <a:effectLst>
                  <a:outerShdw blurRad="38100" dist="38100" dir="2700000" algn="tl">
                    <a:srgbClr val="C0C0C0"/>
                  </a:outerShdw>
                </a:effectLst>
                <a:latin typeface="Helvetica"/>
                <a:ea typeface="MS PGothic" pitchFamily="34" charset="-128"/>
              </a:rPr>
              <a:t>: Selection of tuples(rows)</a:t>
            </a:r>
          </a:p>
        </p:txBody>
      </p:sp>
      <p:sp>
        <p:nvSpPr>
          <p:cNvPr id="3" name="Text Box 3"/>
          <p:cNvSpPr txBox="1">
            <a:spLocks noChangeArrowheads="1"/>
          </p:cNvSpPr>
          <p:nvPr/>
        </p:nvSpPr>
        <p:spPr bwMode="auto">
          <a:xfrm>
            <a:off x="906463" y="1779588"/>
            <a:ext cx="19748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marL="342900" marR="0" lvl="0" indent="-342900" defTabSz="914400" eaLnBrk="1" fontAlgn="auto" latinLnBrk="0" hangingPunct="1">
              <a:lnSpc>
                <a:spcPct val="100000"/>
              </a:lnSpc>
              <a:spcBef>
                <a:spcPct val="35000"/>
              </a:spcBef>
              <a:spcAft>
                <a:spcPts val="0"/>
              </a:spcAft>
              <a:buClr>
                <a:srgbClr val="000099"/>
              </a:buClr>
              <a:buSzPct val="90000"/>
              <a:buFont typeface="Monotype Sorts" charset="2"/>
              <a:buChar char="n"/>
              <a:tabLst/>
              <a:defRPr/>
            </a:pPr>
            <a:r>
              <a:rPr kumimoji="1" lang="en-US" sz="2400" b="0" i="0" u="none" strike="noStrike" kern="0" cap="none" spc="0" normalizeH="0" baseline="0" noProof="0">
                <a:ln>
                  <a:noFill/>
                </a:ln>
                <a:solidFill>
                  <a:srgbClr val="000000"/>
                </a:solidFill>
                <a:effectLst/>
                <a:uLnTx/>
                <a:uFillTx/>
                <a:latin typeface="+mn-lt"/>
                <a:ea typeface="ＭＳ Ｐゴシック" pitchFamily="34" charset="-128"/>
              </a:rPr>
              <a:t>Relation r</a:t>
            </a:r>
          </a:p>
        </p:txBody>
      </p:sp>
      <p:sp>
        <p:nvSpPr>
          <p:cNvPr id="4" name="Text Box 4"/>
          <p:cNvSpPr txBox="1">
            <a:spLocks noChangeArrowheads="1"/>
          </p:cNvSpPr>
          <p:nvPr/>
        </p:nvSpPr>
        <p:spPr bwMode="auto">
          <a:xfrm>
            <a:off x="430213" y="3782845"/>
            <a:ext cx="295275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30188" indent="-230188">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marL="230188" marR="0" lvl="0" indent="-230188" defTabSz="914400" eaLnBrk="1" fontAlgn="auto" latinLnBrk="0" hangingPunct="1">
              <a:lnSpc>
                <a:spcPct val="100000"/>
              </a:lnSpc>
              <a:spcBef>
                <a:spcPct val="50000"/>
              </a:spcBef>
              <a:spcAft>
                <a:spcPts val="0"/>
              </a:spcAft>
              <a:buClr>
                <a:srgbClr val="000099"/>
              </a:buClr>
              <a:buSzPct val="90000"/>
              <a:buFont typeface="Monotype Sorts" charset="2"/>
              <a:buChar char="n"/>
              <a:tabLst/>
              <a:defRPr/>
            </a:pPr>
            <a:r>
              <a:rPr kumimoji="1" lang="en-US" sz="2000" b="0" i="0" u="none" strike="noStrike" kern="0" cap="none" spc="0" normalizeH="0" baseline="0" noProof="0">
                <a:ln>
                  <a:noFill/>
                </a:ln>
                <a:solidFill>
                  <a:srgbClr val="000000"/>
                </a:solidFill>
                <a:effectLst/>
                <a:uLnTx/>
                <a:uFillTx/>
                <a:latin typeface="+mn-lt"/>
                <a:ea typeface="ＭＳ Ｐゴシック" pitchFamily="34" charset="-128"/>
                <a:sym typeface="Symbol" pitchFamily="18" charset="2"/>
              </a:rPr>
              <a:t>Select tuples with </a:t>
            </a:r>
            <a:r>
              <a:rPr kumimoji="1" lang="en-US" sz="2000" b="1" i="0" u="none" strike="noStrike" kern="0" cap="none" spc="0" normalizeH="0" baseline="0" noProof="0">
                <a:ln>
                  <a:noFill/>
                </a:ln>
                <a:solidFill>
                  <a:srgbClr val="000000"/>
                </a:solidFill>
                <a:effectLst/>
                <a:uLnTx/>
                <a:uFillTx/>
                <a:latin typeface="+mn-lt"/>
                <a:ea typeface="ＭＳ Ｐゴシック" pitchFamily="34" charset="-128"/>
                <a:sym typeface="Symbol" pitchFamily="18" charset="2"/>
              </a:rPr>
              <a:t>A=B</a:t>
            </a:r>
            <a:r>
              <a:rPr kumimoji="1" lang="en-US" sz="2000" b="0" i="0" u="none" strike="noStrike" kern="0" cap="none" spc="0" normalizeH="0" baseline="0" noProof="0">
                <a:ln>
                  <a:noFill/>
                </a:ln>
                <a:solidFill>
                  <a:srgbClr val="000000"/>
                </a:solidFill>
                <a:effectLst/>
                <a:uLnTx/>
                <a:uFillTx/>
                <a:latin typeface="+mn-lt"/>
                <a:ea typeface="ＭＳ Ｐゴシック" pitchFamily="34" charset="-128"/>
                <a:sym typeface="Symbol" pitchFamily="18" charset="2"/>
              </a:rPr>
              <a:t> and </a:t>
            </a:r>
            <a:r>
              <a:rPr kumimoji="1" lang="en-US" sz="2000" b="1" i="0" u="none" strike="noStrike" kern="0" cap="none" spc="0" normalizeH="0" baseline="0" noProof="0">
                <a:ln>
                  <a:noFill/>
                </a:ln>
                <a:solidFill>
                  <a:srgbClr val="000000"/>
                </a:solidFill>
                <a:effectLst/>
                <a:uLnTx/>
                <a:uFillTx/>
                <a:latin typeface="+mn-lt"/>
                <a:ea typeface="ＭＳ Ｐゴシック" pitchFamily="34" charset="-128"/>
                <a:sym typeface="Symbol" pitchFamily="18" charset="2"/>
              </a:rPr>
              <a:t>D &gt; 5</a:t>
            </a:r>
          </a:p>
          <a:p>
            <a:pPr lvl="0">
              <a:spcBef>
                <a:spcPct val="50000"/>
              </a:spcBef>
              <a:buClr>
                <a:srgbClr val="000099"/>
              </a:buClr>
              <a:buSzPct val="90000"/>
              <a:buFont typeface="Monotype Sorts" charset="2"/>
              <a:buChar char="n"/>
              <a:defRPr/>
            </a:pPr>
            <a:r>
              <a:rPr kumimoji="1" lang="el-GR" sz="3200" b="1" i="0" u="none" strike="noStrike" kern="0" cap="none" spc="0" normalizeH="0" baseline="0" noProof="0">
                <a:ln>
                  <a:noFill/>
                </a:ln>
                <a:solidFill>
                  <a:srgbClr val="FF0000"/>
                </a:solidFill>
                <a:effectLst/>
                <a:uLnTx/>
                <a:uFillTx/>
                <a:latin typeface="+mn-lt"/>
                <a:ea typeface="ＭＳ Ｐゴシック" pitchFamily="34" charset="-128"/>
                <a:sym typeface="Symbol" pitchFamily="18" charset="2"/>
              </a:rPr>
              <a:t>σ</a:t>
            </a:r>
            <a:r>
              <a:rPr kumimoji="1" lang="en-US" sz="3200" b="1" i="0" u="none" strike="noStrike" kern="0" cap="none" spc="0" normalizeH="0" baseline="-25000" noProof="0">
                <a:ln>
                  <a:noFill/>
                </a:ln>
                <a:solidFill>
                  <a:schemeClr val="accent6">
                    <a:lumMod val="75000"/>
                  </a:schemeClr>
                </a:solidFill>
                <a:effectLst/>
                <a:uLnTx/>
                <a:uFillTx/>
                <a:latin typeface="+mn-lt"/>
                <a:ea typeface="ＭＳ Ｐゴシック" pitchFamily="34" charset="-128"/>
                <a:sym typeface="Symbol" pitchFamily="18" charset="2"/>
              </a:rPr>
              <a:t>A=B </a:t>
            </a:r>
            <a:r>
              <a:rPr lang="en-US" sz="3200" b="1" baseline="-25000">
                <a:solidFill>
                  <a:srgbClr val="C00000"/>
                </a:solidFill>
              </a:rPr>
              <a:t>∧</a:t>
            </a:r>
            <a:r>
              <a:rPr kumimoji="1" lang="en-US" sz="3200" b="1" i="0" u="none" strike="noStrike" kern="0" cap="none" spc="0" normalizeH="0" baseline="-25000" noProof="0">
                <a:ln>
                  <a:noFill/>
                </a:ln>
                <a:solidFill>
                  <a:schemeClr val="accent6">
                    <a:lumMod val="75000"/>
                  </a:schemeClr>
                </a:solidFill>
                <a:effectLst/>
                <a:uLnTx/>
                <a:uFillTx/>
                <a:latin typeface="+mn-lt"/>
                <a:ea typeface="ＭＳ Ｐゴシック" pitchFamily="34" charset="-128"/>
                <a:sym typeface="Symbol" pitchFamily="18" charset="2"/>
              </a:rPr>
              <a:t> D &gt; 5</a:t>
            </a:r>
            <a:r>
              <a:rPr kumimoji="1" lang="en-US" sz="2800" b="0" i="0" u="none" strike="noStrike" kern="0" cap="none" spc="0" normalizeH="0" baseline="0" noProof="0">
                <a:ln>
                  <a:noFill/>
                </a:ln>
                <a:solidFill>
                  <a:srgbClr val="000000"/>
                </a:solidFill>
                <a:effectLst/>
                <a:uLnTx/>
                <a:uFillTx/>
                <a:latin typeface="+mn-lt"/>
                <a:ea typeface="ＭＳ Ｐゴシック" pitchFamily="34" charset="-128"/>
                <a:sym typeface="Symbol" pitchFamily="18" charset="2"/>
              </a:rPr>
              <a:t>(r)</a:t>
            </a:r>
            <a:endParaRPr kumimoji="1" lang="el-GR" sz="2800" b="0" i="0" u="none" strike="noStrike" kern="0" cap="none" spc="0" normalizeH="0" baseline="0" noProof="0">
              <a:ln>
                <a:noFill/>
              </a:ln>
              <a:solidFill>
                <a:srgbClr val="000000"/>
              </a:solidFill>
              <a:effectLst/>
              <a:uLnTx/>
              <a:uFillTx/>
              <a:latin typeface="+mn-lt"/>
              <a:ea typeface="ＭＳ Ｐゴシック" pitchFamily="34" charset="-128"/>
              <a:sym typeface="Symbol" pitchFamily="18" charset="2"/>
            </a:endParaRP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2663" y="1176338"/>
            <a:ext cx="2092325" cy="429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493424" y="5668819"/>
            <a:ext cx="86233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CC3300"/>
                </a:solidFill>
                <a:effectLst/>
                <a:uLnTx/>
                <a:uFillTx/>
                <a:latin typeface="+mn-lt"/>
                <a:ea typeface="ＭＳ Ｐゴシック" pitchFamily="34" charset="-128"/>
              </a:rPr>
              <a:t>Quiz Q1: </a:t>
            </a:r>
            <a:br>
              <a:rPr kumimoji="0" lang="en-US" sz="2000" b="1" i="0" u="none" strike="noStrike" kern="0" cap="none" spc="0" normalizeH="0" baseline="0" noProof="0">
                <a:ln>
                  <a:noFill/>
                </a:ln>
                <a:solidFill>
                  <a:srgbClr val="CC3300"/>
                </a:solidFill>
                <a:effectLst/>
                <a:uLnTx/>
                <a:uFillTx/>
                <a:latin typeface="+mn-lt"/>
                <a:ea typeface="ＭＳ Ｐゴシック" pitchFamily="34" charset="-128"/>
              </a:rPr>
            </a:br>
            <a:r>
              <a:rPr kumimoji="1" lang="el-GR" sz="2400" b="1" i="0" u="none" strike="noStrike" kern="0" cap="none" spc="0" normalizeH="0" baseline="0" noProof="0">
                <a:ln>
                  <a:noFill/>
                </a:ln>
                <a:solidFill>
                  <a:srgbClr val="CC3300"/>
                </a:solidFill>
                <a:effectLst/>
                <a:uLnTx/>
                <a:uFillTx/>
                <a:latin typeface="+mn-lt"/>
                <a:ea typeface="ＭＳ Ｐゴシック" pitchFamily="34" charset="-128"/>
                <a:sym typeface="Symbol" pitchFamily="18" charset="2"/>
              </a:rPr>
              <a:t>σ</a:t>
            </a:r>
            <a:r>
              <a:rPr kumimoji="1" lang="en-US" sz="2800" b="1" i="0" u="none" strike="noStrike" kern="0" cap="none" spc="0" normalizeH="0" baseline="-25000" noProof="0">
                <a:ln>
                  <a:noFill/>
                </a:ln>
                <a:solidFill>
                  <a:srgbClr val="CC3300"/>
                </a:solidFill>
                <a:effectLst/>
                <a:uLnTx/>
                <a:uFillTx/>
                <a:latin typeface="+mn-lt"/>
                <a:ea typeface="ＭＳ Ｐゴシック" pitchFamily="34" charset="-128"/>
                <a:sym typeface="Symbol" pitchFamily="18" charset="2"/>
              </a:rPr>
              <a:t>A&lt;&gt; B</a:t>
            </a:r>
            <a:r>
              <a:rPr kumimoji="1" lang="en-US" sz="2800" b="1" i="0" u="none" strike="noStrike" kern="0" cap="none" spc="0" normalizeH="0" baseline="-25000" noProof="0">
                <a:ln>
                  <a:noFill/>
                </a:ln>
                <a:solidFill>
                  <a:srgbClr val="FF0000"/>
                </a:solidFill>
                <a:effectLst/>
                <a:uLnTx/>
                <a:uFillTx/>
                <a:latin typeface="+mn-lt"/>
                <a:ea typeface="ＭＳ Ｐゴシック" pitchFamily="34" charset="-128"/>
                <a:sym typeface="Symbol" pitchFamily="18" charset="2"/>
              </a:rPr>
              <a:t> OR </a:t>
            </a:r>
            <a:r>
              <a:rPr kumimoji="1" lang="en-US" sz="2800" b="1" i="0" u="none" strike="noStrike" kern="0" cap="none" spc="0" normalizeH="0" baseline="-25000" noProof="0">
                <a:ln>
                  <a:noFill/>
                </a:ln>
                <a:solidFill>
                  <a:srgbClr val="CC3300"/>
                </a:solidFill>
                <a:effectLst/>
                <a:uLnTx/>
                <a:uFillTx/>
                <a:latin typeface="+mn-lt"/>
                <a:ea typeface="ＭＳ Ｐゴシック" pitchFamily="34" charset="-128"/>
                <a:sym typeface="Symbol" pitchFamily="18" charset="2"/>
              </a:rPr>
              <a:t>D &lt; 7</a:t>
            </a:r>
            <a:r>
              <a:rPr kumimoji="1" lang="en-US" sz="2400" b="1" i="0" u="none" strike="noStrike" kern="0" cap="none" spc="0" normalizeH="0" baseline="0" noProof="0">
                <a:ln>
                  <a:noFill/>
                </a:ln>
                <a:solidFill>
                  <a:srgbClr val="CC3300"/>
                </a:solidFill>
                <a:effectLst/>
                <a:uLnTx/>
                <a:uFillTx/>
                <a:latin typeface="+mn-lt"/>
                <a:ea typeface="ＭＳ Ｐゴシック" pitchFamily="34" charset="-128"/>
                <a:sym typeface="Symbol" pitchFamily="18" charset="2"/>
              </a:rPr>
              <a:t> (r)  </a:t>
            </a:r>
            <a:r>
              <a:rPr kumimoji="1" lang="en-US" sz="2000" b="1" i="0" u="none" strike="noStrike" kern="0" cap="none" spc="0" normalizeH="0" baseline="0" noProof="0">
                <a:ln>
                  <a:noFill/>
                </a:ln>
                <a:solidFill>
                  <a:srgbClr val="CC3300"/>
                </a:solidFill>
                <a:effectLst/>
                <a:uLnTx/>
                <a:uFillTx/>
                <a:latin typeface="+mn-lt"/>
                <a:ea typeface="ＭＳ Ｐゴシック" pitchFamily="34" charset="-128"/>
                <a:sym typeface="Symbol" pitchFamily="18" charset="2"/>
              </a:rPr>
              <a:t>has   (1) 1 tuple  (2) 2 tuples  (3) 3 tuples  (4) 4 tuples</a:t>
            </a:r>
          </a:p>
        </p:txBody>
      </p:sp>
      <p:grpSp>
        <p:nvGrpSpPr>
          <p:cNvPr id="9" name="Group 8">
            <a:extLst>
              <a:ext uri="{FF2B5EF4-FFF2-40B4-BE49-F238E27FC236}">
                <a16:creationId xmlns:a16="http://schemas.microsoft.com/office/drawing/2014/main" id="{F2C48735-1C61-4938-899C-468DDE7837A7}"/>
              </a:ext>
            </a:extLst>
          </p:cNvPr>
          <p:cNvGrpSpPr/>
          <p:nvPr/>
        </p:nvGrpSpPr>
        <p:grpSpPr>
          <a:xfrm>
            <a:off x="5046406" y="3429000"/>
            <a:ext cx="4039311" cy="646331"/>
            <a:chOff x="5046406" y="3429000"/>
            <a:chExt cx="4039311" cy="646331"/>
          </a:xfrm>
        </p:grpSpPr>
        <p:sp>
          <p:nvSpPr>
            <p:cNvPr id="7" name="Rectangle 6">
              <a:extLst>
                <a:ext uri="{FF2B5EF4-FFF2-40B4-BE49-F238E27FC236}">
                  <a16:creationId xmlns:a16="http://schemas.microsoft.com/office/drawing/2014/main" id="{4E38975D-5CCB-4FD2-9D0E-F181C2F1C9AB}"/>
                </a:ext>
              </a:extLst>
            </p:cNvPr>
            <p:cNvSpPr/>
            <p:nvPr/>
          </p:nvSpPr>
          <p:spPr>
            <a:xfrm>
              <a:off x="5046406" y="3429000"/>
              <a:ext cx="4039311" cy="646331"/>
            </a:xfrm>
            <a:prstGeom prst="rect">
              <a:avLst/>
            </a:prstGeom>
          </p:spPr>
          <p:txBody>
            <a:bodyPr wrap="none">
              <a:spAutoFit/>
            </a:bodyPr>
            <a:lstStyle/>
            <a:p>
              <a:r>
                <a:rPr lang="en-IN" b="1">
                  <a:solidFill>
                    <a:srgbClr val="C00000"/>
                  </a:solidFill>
                  <a:latin typeface="NimbusRomDOT-Reg"/>
                </a:rPr>
                <a:t>comparisons</a:t>
              </a:r>
              <a:r>
                <a:rPr lang="en-IN">
                  <a:latin typeface="NimbusRomDOT-Reg"/>
                </a:rPr>
                <a:t> operators </a:t>
              </a:r>
              <a:r>
                <a:rPr lang="en-IN" b="1">
                  <a:latin typeface="STIXMath-Regular"/>
                </a:rPr>
                <a:t>=</a:t>
              </a:r>
              <a:r>
                <a:rPr lang="en-IN" b="1">
                  <a:latin typeface="NimbusRomDOT-Reg"/>
                </a:rPr>
                <a:t>, </a:t>
              </a:r>
              <a:r>
                <a:rPr lang="en-IN" b="1">
                  <a:latin typeface="STIXMathCalligraphy-Regular"/>
                </a:rPr>
                <a:t>≠</a:t>
              </a:r>
              <a:r>
                <a:rPr lang="en-IN" b="1">
                  <a:latin typeface="NimbusRomDOT-Reg"/>
                </a:rPr>
                <a:t>, </a:t>
              </a:r>
              <a:r>
                <a:rPr lang="en-IN" b="1" i="1">
                  <a:latin typeface="STIXMath-Italic"/>
                </a:rPr>
                <a:t>&lt;</a:t>
              </a:r>
              <a:r>
                <a:rPr lang="en-IN" b="1">
                  <a:latin typeface="NimbusRomDOT-Reg"/>
                </a:rPr>
                <a:t>, </a:t>
              </a:r>
              <a:r>
                <a:rPr lang="en-IN" b="1">
                  <a:latin typeface="STIXMathCalligraphy-Regular"/>
                </a:rPr>
                <a:t>≤</a:t>
              </a:r>
              <a:r>
                <a:rPr lang="en-IN" b="1">
                  <a:latin typeface="NimbusRomDOT-Reg"/>
                </a:rPr>
                <a:t>, </a:t>
              </a:r>
              <a:r>
                <a:rPr lang="en-IN" b="1" i="1">
                  <a:latin typeface="STIXMath-Italic"/>
                </a:rPr>
                <a:t>&gt;</a:t>
              </a:r>
              <a:r>
                <a:rPr lang="en-IN" b="1">
                  <a:latin typeface="NimbusRomDOT-Reg"/>
                </a:rPr>
                <a:t>,</a:t>
              </a:r>
              <a:r>
                <a:rPr lang="en-IN">
                  <a:latin typeface="NimbusRomDOT-Reg"/>
                </a:rPr>
                <a:t> and </a:t>
              </a:r>
              <a:r>
                <a:rPr lang="en-IN" b="1">
                  <a:latin typeface="STIXMathCalligraphy-Regular"/>
                </a:rPr>
                <a:t>≥</a:t>
              </a:r>
            </a:p>
            <a:p>
              <a:r>
                <a:rPr lang="en-US" b="1">
                  <a:solidFill>
                    <a:srgbClr val="C00000"/>
                  </a:solidFill>
                </a:rPr>
                <a:t>connectives</a:t>
              </a:r>
              <a:r>
                <a:rPr lang="en-US"/>
                <a:t> </a:t>
              </a:r>
              <a:r>
                <a:rPr lang="en-US" i="1"/>
                <a:t>and </a:t>
              </a:r>
              <a:r>
                <a:rPr lang="en-US"/>
                <a:t>(</a:t>
              </a:r>
              <a:r>
                <a:rPr lang="en-US" b="1">
                  <a:solidFill>
                    <a:srgbClr val="C00000"/>
                  </a:solidFill>
                </a:rPr>
                <a:t>∧</a:t>
              </a:r>
              <a:r>
                <a:rPr lang="en-US"/>
                <a:t>), </a:t>
              </a:r>
              <a:r>
                <a:rPr lang="en-US" i="1"/>
                <a:t>or </a:t>
              </a:r>
              <a:r>
                <a:rPr lang="en-US"/>
                <a:t>(</a:t>
              </a:r>
              <a:r>
                <a:rPr lang="en-US" b="1">
                  <a:solidFill>
                    <a:srgbClr val="C00000"/>
                  </a:solidFill>
                </a:rPr>
                <a:t>∨</a:t>
              </a:r>
              <a:r>
                <a:rPr lang="en-US"/>
                <a:t>), and </a:t>
              </a:r>
              <a:r>
                <a:rPr lang="en-US" i="1"/>
                <a:t>not </a:t>
              </a:r>
              <a:endParaRPr lang="en-IN"/>
            </a:p>
          </p:txBody>
        </p:sp>
        <p:pic>
          <p:nvPicPr>
            <p:cNvPr id="8" name="Picture 7">
              <a:extLst>
                <a:ext uri="{FF2B5EF4-FFF2-40B4-BE49-F238E27FC236}">
                  <a16:creationId xmlns:a16="http://schemas.microsoft.com/office/drawing/2014/main" id="{A7D7C03C-06C5-4A4A-96AB-91A2B026B255}"/>
                </a:ext>
              </a:extLst>
            </p:cNvPr>
            <p:cNvPicPr>
              <a:picLocks noChangeAspect="1"/>
            </p:cNvPicPr>
            <p:nvPr/>
          </p:nvPicPr>
          <p:blipFill>
            <a:blip r:embed="rId4">
              <a:duotone>
                <a:schemeClr val="accent2">
                  <a:shade val="45000"/>
                  <a:satMod val="135000"/>
                </a:schemeClr>
                <a:prstClr val="white"/>
              </a:duotone>
            </a:blip>
            <a:stretch>
              <a:fillRect/>
            </a:stretch>
          </p:blipFill>
          <p:spPr>
            <a:xfrm>
              <a:off x="8466137" y="3852471"/>
              <a:ext cx="373063" cy="222860"/>
            </a:xfrm>
            <a:prstGeom prst="rect">
              <a:avLst/>
            </a:prstGeom>
            <a:solidFill>
              <a:schemeClr val="accent2"/>
            </a:solidFill>
          </p:spPr>
        </p:pic>
      </p:grpSp>
    </p:spTree>
    <p:extLst>
      <p:ext uri="{BB962C8B-B14F-4D97-AF65-F5344CB8AC3E}">
        <p14:creationId xmlns:p14="http://schemas.microsoft.com/office/powerpoint/2010/main" val="364144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614" y="977794"/>
            <a:ext cx="4648200"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1" y="1371600"/>
            <a:ext cx="4267199"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990600" y="5410200"/>
            <a:ext cx="5257800" cy="646331"/>
          </a:xfrm>
          <a:prstGeom prst="rect">
            <a:avLst/>
          </a:prstGeom>
          <a:noFill/>
        </p:spPr>
        <p:txBody>
          <a:bodyPr wrap="square" rtlCol="0">
            <a:spAutoFit/>
          </a:bodyPr>
          <a:lstStyle/>
          <a:p>
            <a:pPr lvl="0"/>
            <a:r>
              <a:rPr kumimoji="1" lang="el-GR" sz="3600" kern="0">
                <a:solidFill>
                  <a:srgbClr val="000000"/>
                </a:solidFill>
                <a:ea typeface="ＭＳ Ｐゴシック" pitchFamily="34" charset="-128"/>
                <a:sym typeface="Symbol" pitchFamily="18" charset="2"/>
              </a:rPr>
              <a:t>σ</a:t>
            </a:r>
            <a:r>
              <a:rPr kumimoji="1" lang="en-US" sz="3600" kern="0" baseline="-25000">
                <a:solidFill>
                  <a:srgbClr val="FF0000"/>
                </a:solidFill>
                <a:ea typeface="ＭＳ Ｐゴシック" pitchFamily="34" charset="-128"/>
                <a:sym typeface="Symbol" pitchFamily="18" charset="2"/>
              </a:rPr>
              <a:t>Salary&gt; 85000</a:t>
            </a:r>
            <a:r>
              <a:rPr kumimoji="1" lang="en-US" sz="3200" kern="0">
                <a:solidFill>
                  <a:srgbClr val="000000"/>
                </a:solidFill>
                <a:ea typeface="ＭＳ Ｐゴシック" pitchFamily="34" charset="-128"/>
                <a:sym typeface="Symbol" pitchFamily="18" charset="2"/>
              </a:rPr>
              <a:t>(Instructor)</a:t>
            </a:r>
            <a:endParaRPr kumimoji="1" lang="el-GR" sz="3200" kern="0">
              <a:solidFill>
                <a:srgbClr val="000000"/>
              </a:solidFill>
              <a:ea typeface="ＭＳ Ｐゴシック" pitchFamily="34" charset="-128"/>
              <a:sym typeface="Symbol" pitchFamily="18" charset="2"/>
            </a:endParaRPr>
          </a:p>
        </p:txBody>
      </p:sp>
      <p:sp>
        <p:nvSpPr>
          <p:cNvPr id="4" name="TextBox 3"/>
          <p:cNvSpPr txBox="1"/>
          <p:nvPr/>
        </p:nvSpPr>
        <p:spPr>
          <a:xfrm>
            <a:off x="533400" y="4953000"/>
            <a:ext cx="3657600" cy="381000"/>
          </a:xfrm>
          <a:prstGeom prst="rect">
            <a:avLst/>
          </a:prstGeom>
          <a:noFill/>
        </p:spPr>
        <p:txBody>
          <a:bodyPr wrap="square" rtlCol="0">
            <a:spAutoFit/>
          </a:bodyPr>
          <a:lstStyle/>
          <a:p>
            <a:r>
              <a:rPr lang="en-US"/>
              <a:t>Instructor</a:t>
            </a:r>
          </a:p>
        </p:txBody>
      </p:sp>
      <p:sp>
        <p:nvSpPr>
          <p:cNvPr id="7" name="TextBox 6"/>
          <p:cNvSpPr txBox="1"/>
          <p:nvPr/>
        </p:nvSpPr>
        <p:spPr>
          <a:xfrm>
            <a:off x="5334000" y="3733800"/>
            <a:ext cx="3810000" cy="646331"/>
          </a:xfrm>
          <a:prstGeom prst="rect">
            <a:avLst/>
          </a:prstGeom>
          <a:noFill/>
        </p:spPr>
        <p:txBody>
          <a:bodyPr wrap="square" rtlCol="0">
            <a:spAutoFit/>
          </a:bodyPr>
          <a:lstStyle/>
          <a:p>
            <a:pPr algn="ctr"/>
            <a:r>
              <a:rPr lang="en-US" b="1">
                <a:solidFill>
                  <a:srgbClr val="C00000"/>
                </a:solidFill>
              </a:rPr>
              <a:t>Result of Instructors having salary more than $85000</a:t>
            </a:r>
          </a:p>
        </p:txBody>
      </p:sp>
      <p:sp>
        <p:nvSpPr>
          <p:cNvPr id="5" name="Rectangle 4">
            <a:extLst>
              <a:ext uri="{FF2B5EF4-FFF2-40B4-BE49-F238E27FC236}">
                <a16:creationId xmlns:a16="http://schemas.microsoft.com/office/drawing/2014/main" id="{D5FF08C4-9911-421D-BE12-4B3C6D6DAE45}"/>
              </a:ext>
            </a:extLst>
          </p:cNvPr>
          <p:cNvSpPr/>
          <p:nvPr/>
        </p:nvSpPr>
        <p:spPr>
          <a:xfrm>
            <a:off x="533400" y="647162"/>
            <a:ext cx="1439753" cy="461665"/>
          </a:xfrm>
          <a:prstGeom prst="rect">
            <a:avLst/>
          </a:prstGeom>
        </p:spPr>
        <p:txBody>
          <a:bodyPr wrap="none">
            <a:spAutoFit/>
          </a:bodyPr>
          <a:lstStyle/>
          <a:p>
            <a:r>
              <a:rPr lang="en-IN" sz="2400" b="1"/>
              <a:t>Instructor</a:t>
            </a:r>
          </a:p>
        </p:txBody>
      </p:sp>
      <p:sp>
        <p:nvSpPr>
          <p:cNvPr id="6" name="Rectangle 5">
            <a:extLst>
              <a:ext uri="{FF2B5EF4-FFF2-40B4-BE49-F238E27FC236}">
                <a16:creationId xmlns:a16="http://schemas.microsoft.com/office/drawing/2014/main" id="{1040A3D0-5A32-4BAA-A6DF-98C65188A037}"/>
              </a:ext>
            </a:extLst>
          </p:cNvPr>
          <p:cNvSpPr/>
          <p:nvPr/>
        </p:nvSpPr>
        <p:spPr>
          <a:xfrm>
            <a:off x="5105400" y="1230868"/>
            <a:ext cx="846129" cy="400110"/>
          </a:xfrm>
          <a:prstGeom prst="rect">
            <a:avLst/>
          </a:prstGeom>
        </p:spPr>
        <p:txBody>
          <a:bodyPr wrap="none">
            <a:spAutoFit/>
          </a:bodyPr>
          <a:lstStyle/>
          <a:p>
            <a:r>
              <a:rPr lang="en-IN" sz="2000" b="1"/>
              <a:t>Result</a:t>
            </a:r>
          </a:p>
        </p:txBody>
      </p:sp>
      <p:sp>
        <p:nvSpPr>
          <p:cNvPr id="9" name="Rectangle 2">
            <a:extLst>
              <a:ext uri="{FF2B5EF4-FFF2-40B4-BE49-F238E27FC236}">
                <a16:creationId xmlns:a16="http://schemas.microsoft.com/office/drawing/2014/main" id="{FA2B0F09-72F0-4C8A-807E-F2169265D63E}"/>
              </a:ext>
            </a:extLst>
          </p:cNvPr>
          <p:cNvSpPr>
            <a:spLocks noGrp="1" noChangeArrowheads="1"/>
          </p:cNvSpPr>
          <p:nvPr>
            <p:ph type="title"/>
          </p:nvPr>
        </p:nvSpPr>
        <p:spPr>
          <a:xfrm>
            <a:off x="768350" y="160665"/>
            <a:ext cx="8077200" cy="523220"/>
          </a:xfrm>
          <a:prstGeom prst="rect">
            <a:avLst/>
          </a:prstGeom>
        </p:spPr>
        <p:txBody>
          <a:bodyPr wrap="square">
            <a:spAutoFit/>
          </a:bodyPr>
          <a:lstStyle/>
          <a:p>
            <a:pPr>
              <a:spcBef>
                <a:spcPts val="0"/>
              </a:spcBef>
            </a:pPr>
            <a:r>
              <a:rPr kumimoji="1" lang="en-US" sz="2800" b="1" kern="0">
                <a:solidFill>
                  <a:srgbClr val="CC3300"/>
                </a:solidFill>
                <a:effectLst>
                  <a:outerShdw blurRad="38100" dist="38100" dir="2700000" algn="tl">
                    <a:srgbClr val="C0C0C0"/>
                  </a:outerShdw>
                </a:effectLst>
                <a:latin typeface="Helvetica"/>
                <a:ea typeface="MS PGothic" pitchFamily="34" charset="-128"/>
              </a:rPr>
              <a:t>Example: Selection of tuples(rows) (</a:t>
            </a:r>
            <a:r>
              <a:rPr kumimoji="1" lang="el-GR" sz="2800" b="1" kern="0">
                <a:solidFill>
                  <a:srgbClr val="FF0000"/>
                </a:solidFill>
                <a:ea typeface="ＭＳ Ｐゴシック" pitchFamily="34" charset="-128"/>
                <a:sym typeface="Symbol" pitchFamily="18" charset="2"/>
              </a:rPr>
              <a:t>σ</a:t>
            </a:r>
            <a:r>
              <a:rPr kumimoji="1" lang="en-IN" sz="2800" b="1" kern="0">
                <a:solidFill>
                  <a:srgbClr val="CC3300"/>
                </a:solidFill>
                <a:effectLst>
                  <a:outerShdw blurRad="38100" dist="38100" dir="2700000" algn="tl">
                    <a:srgbClr val="C0C0C0"/>
                  </a:outerShdw>
                </a:effectLst>
                <a:latin typeface="Helvetica"/>
                <a:ea typeface="MS PGothic" pitchFamily="34" charset="-128"/>
                <a:sym typeface="Symbol" pitchFamily="18" charset="2"/>
              </a:rPr>
              <a:t>)</a:t>
            </a:r>
            <a:endParaRPr kumimoji="1" lang="en-US" sz="2800" b="1" kern="0">
              <a:solidFill>
                <a:srgbClr val="CC3300"/>
              </a:solidFill>
              <a:effectLst>
                <a:outerShdw blurRad="38100" dist="38100" dir="2700000" algn="tl">
                  <a:srgbClr val="C0C0C0"/>
                </a:outerShdw>
              </a:effectLst>
              <a:latin typeface="Helvetica"/>
              <a:ea typeface="MS PGothic" pitchFamily="34" charset="-128"/>
            </a:endParaRPr>
          </a:p>
        </p:txBody>
      </p:sp>
      <p:cxnSp>
        <p:nvCxnSpPr>
          <p:cNvPr id="12" name="Straight Connector 11">
            <a:extLst>
              <a:ext uri="{FF2B5EF4-FFF2-40B4-BE49-F238E27FC236}">
                <a16:creationId xmlns:a16="http://schemas.microsoft.com/office/drawing/2014/main" id="{B01C9FD7-021D-4DB7-AB77-ED8B67011F6D}"/>
              </a:ext>
            </a:extLst>
          </p:cNvPr>
          <p:cNvCxnSpPr>
            <a:cxnSpLocks/>
          </p:cNvCxnSpPr>
          <p:nvPr/>
        </p:nvCxnSpPr>
        <p:spPr>
          <a:xfrm>
            <a:off x="3962400" y="1981200"/>
            <a:ext cx="533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27C9094-B63D-4A19-9E9F-FEEECD349BBD}"/>
              </a:ext>
            </a:extLst>
          </p:cNvPr>
          <p:cNvCxnSpPr>
            <a:cxnSpLocks/>
          </p:cNvCxnSpPr>
          <p:nvPr/>
        </p:nvCxnSpPr>
        <p:spPr>
          <a:xfrm>
            <a:off x="3962400" y="2514600"/>
            <a:ext cx="457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B5DF4B-3624-4460-8244-7F1E55C11A08}"/>
              </a:ext>
            </a:extLst>
          </p:cNvPr>
          <p:cNvCxnSpPr>
            <a:cxnSpLocks/>
          </p:cNvCxnSpPr>
          <p:nvPr/>
        </p:nvCxnSpPr>
        <p:spPr>
          <a:xfrm>
            <a:off x="3962400" y="3124200"/>
            <a:ext cx="533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D5A302-1A9B-47EA-A286-FAE6A6E0A28E}"/>
              </a:ext>
            </a:extLst>
          </p:cNvPr>
          <p:cNvCxnSpPr>
            <a:cxnSpLocks/>
          </p:cNvCxnSpPr>
          <p:nvPr/>
        </p:nvCxnSpPr>
        <p:spPr>
          <a:xfrm>
            <a:off x="3962400" y="4572000"/>
            <a:ext cx="533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896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311150" y="189638"/>
            <a:ext cx="8610600" cy="584775"/>
          </a:xfrm>
          <a:prstGeom prst="rect">
            <a:avLst/>
          </a:prstGeom>
        </p:spPr>
        <p:txBody>
          <a:bodyPr vert="horz" wrap="square" lIns="91440" tIns="45720" rIns="91440" bIns="45720" rtlCol="0" anchor="ctr">
            <a:spAutoFit/>
          </a:bodyPr>
          <a:lstStyle/>
          <a:p>
            <a:pPr>
              <a:spcBef>
                <a:spcPts val="0"/>
              </a:spcBef>
            </a:pPr>
            <a:r>
              <a:rPr kumimoji="1" lang="en-US" sz="2800" b="1" kern="0">
                <a:solidFill>
                  <a:srgbClr val="CC3300"/>
                </a:solidFill>
                <a:effectLst>
                  <a:outerShdw blurRad="38100" dist="38100" dir="2700000" algn="tl">
                    <a:srgbClr val="C0C0C0"/>
                  </a:outerShdw>
                </a:effectLst>
                <a:latin typeface="Helvetica"/>
                <a:ea typeface="MS PGothic" pitchFamily="34" charset="-128"/>
              </a:rPr>
              <a:t>PROJECT (</a:t>
            </a:r>
            <a:r>
              <a:rPr kumimoji="1" lang="el-GR" sz="3200" b="1" kern="0">
                <a:solidFill>
                  <a:srgbClr val="C00000"/>
                </a:solidFill>
                <a:sym typeface="Symbol" pitchFamily="18" charset="2"/>
              </a:rPr>
              <a:t>π</a:t>
            </a:r>
            <a:r>
              <a:rPr kumimoji="1" lang="el-GR" sz="2800" kern="0">
                <a:solidFill>
                  <a:srgbClr val="C00000"/>
                </a:solidFill>
                <a:sym typeface="Symbol" pitchFamily="18" charset="2"/>
              </a:rPr>
              <a:t> </a:t>
            </a:r>
            <a:r>
              <a:rPr kumimoji="1" lang="en-IN" sz="2800" kern="0">
                <a:solidFill>
                  <a:srgbClr val="C00000"/>
                </a:solidFill>
                <a:sym typeface="Symbol" pitchFamily="18" charset="2"/>
              </a:rPr>
              <a:t>)</a:t>
            </a:r>
            <a:r>
              <a:rPr kumimoji="1" lang="en-US" sz="2800" b="1" kern="0">
                <a:solidFill>
                  <a:srgbClr val="CC3300"/>
                </a:solidFill>
                <a:effectLst>
                  <a:outerShdw blurRad="38100" dist="38100" dir="2700000" algn="tl">
                    <a:srgbClr val="C0C0C0"/>
                  </a:outerShdw>
                </a:effectLst>
                <a:latin typeface="Helvetica"/>
                <a:ea typeface="MS PGothic" pitchFamily="34" charset="-128"/>
              </a:rPr>
              <a:t>:  Selection of Columns (Attributes)-</a:t>
            </a:r>
          </a:p>
        </p:txBody>
      </p:sp>
      <p:sp>
        <p:nvSpPr>
          <p:cNvPr id="12" name="Rectangle 3"/>
          <p:cNvSpPr txBox="1">
            <a:spLocks noChangeArrowheads="1"/>
          </p:cNvSpPr>
          <p:nvPr/>
        </p:nvSpPr>
        <p:spPr bwMode="auto">
          <a:xfrm>
            <a:off x="906463" y="1335088"/>
            <a:ext cx="24415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ＭＳ Ｐゴシック"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Font typeface="Times New Roman" pitchFamily="18" charset="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r>
              <a:rPr lang="en-US" sz="2400">
                <a:ea typeface="ＭＳ Ｐゴシック" pitchFamily="34" charset="-128"/>
              </a:rPr>
              <a:t>Relation</a:t>
            </a:r>
            <a:r>
              <a:rPr lang="en-US" sz="2400" i="1">
                <a:ea typeface="ＭＳ Ｐゴシック" pitchFamily="34" charset="-128"/>
              </a:rPr>
              <a:t> r</a:t>
            </a:r>
            <a:r>
              <a:rPr lang="en-US" sz="2400">
                <a:ea typeface="ＭＳ Ｐゴシック" pitchFamily="34" charset="-128"/>
              </a:rPr>
              <a:t>:</a:t>
            </a:r>
          </a:p>
        </p:txBody>
      </p:sp>
      <p:sp>
        <p:nvSpPr>
          <p:cNvPr id="13" name="Rectangle 4"/>
          <p:cNvSpPr>
            <a:spLocks noChangeArrowheads="1"/>
          </p:cNvSpPr>
          <p:nvPr/>
        </p:nvSpPr>
        <p:spPr bwMode="auto">
          <a:xfrm>
            <a:off x="990600" y="4114800"/>
            <a:ext cx="70294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2800"/>
          </a:p>
        </p:txBody>
      </p:sp>
      <p:sp>
        <p:nvSpPr>
          <p:cNvPr id="14" name="Rectangle 5"/>
          <p:cNvSpPr>
            <a:spLocks noChangeArrowheads="1"/>
          </p:cNvSpPr>
          <p:nvPr/>
        </p:nvSpPr>
        <p:spPr bwMode="auto">
          <a:xfrm>
            <a:off x="914400" y="3962400"/>
            <a:ext cx="70294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2800"/>
          </a:p>
        </p:txBody>
      </p:sp>
      <p:sp>
        <p:nvSpPr>
          <p:cNvPr id="15" name="Rectangle 6"/>
          <p:cNvSpPr>
            <a:spLocks noChangeArrowheads="1"/>
          </p:cNvSpPr>
          <p:nvPr/>
        </p:nvSpPr>
        <p:spPr bwMode="auto">
          <a:xfrm>
            <a:off x="533400" y="4114800"/>
            <a:ext cx="70294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35000"/>
              </a:spcBef>
              <a:buClr>
                <a:schemeClr val="tx2"/>
              </a:buClr>
              <a:buFont typeface="Monotype Sorts" charset="2"/>
              <a:buNone/>
            </a:pPr>
            <a:endParaRPr kumimoji="1" lang="en-US" sz="2400"/>
          </a:p>
        </p:txBody>
      </p:sp>
      <p:sp>
        <p:nvSpPr>
          <p:cNvPr id="16" name="Rectangle 7"/>
          <p:cNvSpPr>
            <a:spLocks noChangeArrowheads="1"/>
          </p:cNvSpPr>
          <p:nvPr/>
        </p:nvSpPr>
        <p:spPr bwMode="auto">
          <a:xfrm>
            <a:off x="407988" y="4140200"/>
            <a:ext cx="70294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2800"/>
          </a:p>
        </p:txBody>
      </p:sp>
      <p:sp>
        <p:nvSpPr>
          <p:cNvPr id="17" name="Rectangle 8"/>
          <p:cNvSpPr>
            <a:spLocks noChangeArrowheads="1"/>
          </p:cNvSpPr>
          <p:nvPr/>
        </p:nvSpPr>
        <p:spPr bwMode="auto">
          <a:xfrm>
            <a:off x="796132" y="3771900"/>
            <a:ext cx="3552825"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35000"/>
              </a:spcBef>
              <a:spcAft>
                <a:spcPts val="0"/>
              </a:spcAft>
              <a:buClr>
                <a:srgbClr val="000099"/>
              </a:buClr>
              <a:buSzPct val="90000"/>
              <a:buFont typeface="Monotype Sorts" charset="2"/>
              <a:buChar char="n"/>
              <a:tabLst/>
              <a:defRPr/>
            </a:pPr>
            <a:r>
              <a:rPr kumimoji="1" lang="en-US" sz="2400" b="0" i="0" u="none" strike="noStrike" kern="0" cap="none" spc="0" normalizeH="0" baseline="0" noProof="0">
                <a:ln>
                  <a:noFill/>
                </a:ln>
                <a:solidFill>
                  <a:sysClr val="windowText" lastClr="000000"/>
                </a:solidFill>
                <a:effectLst/>
                <a:uLnTx/>
                <a:uFillTx/>
              </a:rPr>
              <a:t> Select </a:t>
            </a:r>
            <a:r>
              <a:rPr kumimoji="1" lang="en-US" sz="2400" b="1" i="0" u="none" strike="noStrike" kern="0" cap="none" spc="0" normalizeH="0" baseline="0" noProof="0">
                <a:ln>
                  <a:noFill/>
                </a:ln>
                <a:solidFill>
                  <a:sysClr val="windowText" lastClr="000000"/>
                </a:solidFill>
                <a:effectLst/>
                <a:uLnTx/>
                <a:uFillTx/>
                <a:sym typeface="Symbol" pitchFamily="18" charset="2"/>
              </a:rPr>
              <a:t>A</a:t>
            </a:r>
            <a:r>
              <a:rPr kumimoji="1" lang="en-US" sz="2400" b="0" i="0" u="none" strike="noStrike" kern="0" cap="none" spc="0" normalizeH="0" baseline="0" noProof="0">
                <a:ln>
                  <a:noFill/>
                </a:ln>
                <a:solidFill>
                  <a:sysClr val="windowText" lastClr="000000"/>
                </a:solidFill>
                <a:effectLst/>
                <a:uLnTx/>
                <a:uFillTx/>
                <a:sym typeface="Symbol" pitchFamily="18" charset="2"/>
              </a:rPr>
              <a:t> and </a:t>
            </a:r>
            <a:r>
              <a:rPr kumimoji="1" lang="en-US" sz="2400" b="1" i="0" u="none" strike="noStrike" kern="0" cap="none" spc="0" normalizeH="0" baseline="0" noProof="0">
                <a:ln>
                  <a:noFill/>
                </a:ln>
                <a:solidFill>
                  <a:sysClr val="windowText" lastClr="000000"/>
                </a:solidFill>
                <a:effectLst/>
                <a:uLnTx/>
                <a:uFillTx/>
                <a:sym typeface="Symbol" pitchFamily="18" charset="2"/>
              </a:rPr>
              <a:t>C</a:t>
            </a:r>
            <a:r>
              <a:rPr kumimoji="1" lang="en-US" sz="2400" b="0" i="0" u="none" strike="noStrike" kern="0" cap="none" spc="0" normalizeH="0" baseline="0" noProof="0">
                <a:ln>
                  <a:noFill/>
                </a:ln>
                <a:solidFill>
                  <a:sysClr val="windowText" lastClr="000000"/>
                </a:solidFill>
                <a:effectLst/>
                <a:uLnTx/>
                <a:uFillTx/>
                <a:sym typeface="Symbol" pitchFamily="18" charset="2"/>
              </a:rPr>
              <a:t> attributes</a:t>
            </a:r>
          </a:p>
          <a:p>
            <a:pPr marL="0" marR="0" lvl="1" indent="0" defTabSz="914400" eaLnBrk="1" fontAlgn="auto" latinLnBrk="0" hangingPunct="1">
              <a:lnSpc>
                <a:spcPct val="100000"/>
              </a:lnSpc>
              <a:spcBef>
                <a:spcPct val="35000"/>
              </a:spcBef>
              <a:spcAft>
                <a:spcPts val="0"/>
              </a:spcAft>
              <a:buClr>
                <a:srgbClr val="000099"/>
              </a:buClr>
              <a:buSzPct val="90000"/>
              <a:buFont typeface="Monotype Sorts" charset="2"/>
              <a:buChar char="n"/>
              <a:tabLst/>
              <a:defRPr/>
            </a:pPr>
            <a:r>
              <a:rPr kumimoji="1" lang="en-US" sz="2400" b="0" i="0" u="none" strike="noStrike" kern="0" cap="none" spc="0" normalizeH="0" baseline="0" noProof="0">
                <a:ln>
                  <a:noFill/>
                </a:ln>
                <a:solidFill>
                  <a:sysClr val="windowText" lastClr="000000"/>
                </a:solidFill>
                <a:effectLst/>
                <a:uLnTx/>
                <a:uFillTx/>
                <a:sym typeface="Symbol" pitchFamily="18" charset="2"/>
              </a:rPr>
              <a:t>Projection</a:t>
            </a:r>
          </a:p>
          <a:p>
            <a:pPr marL="0" marR="0" lvl="1" indent="0" defTabSz="914400" eaLnBrk="1" fontAlgn="auto" latinLnBrk="0" hangingPunct="1">
              <a:lnSpc>
                <a:spcPct val="100000"/>
              </a:lnSpc>
              <a:spcBef>
                <a:spcPct val="35000"/>
              </a:spcBef>
              <a:spcAft>
                <a:spcPts val="0"/>
              </a:spcAft>
              <a:buClr>
                <a:srgbClr val="000099"/>
              </a:buClr>
              <a:buSzPct val="90000"/>
              <a:buFont typeface="Monotype Sorts" charset="2"/>
              <a:buChar char="n"/>
              <a:tabLst/>
              <a:defRPr/>
            </a:pPr>
            <a:r>
              <a:rPr kumimoji="1" lang="el-GR" sz="3600" b="0" i="0" u="none" strike="noStrike" kern="0" cap="none" spc="0" normalizeH="0" baseline="0" noProof="0">
                <a:ln>
                  <a:noFill/>
                </a:ln>
                <a:solidFill>
                  <a:srgbClr val="C00000"/>
                </a:solidFill>
                <a:effectLst/>
                <a:uLnTx/>
                <a:uFillTx/>
                <a:sym typeface="Symbol" pitchFamily="18" charset="2"/>
              </a:rPr>
              <a:t>π</a:t>
            </a:r>
            <a:r>
              <a:rPr kumimoji="1" lang="en-US" sz="3200" b="1" i="0" u="none" strike="noStrike" kern="0" cap="none" spc="0" normalizeH="0" baseline="-25000" noProof="0">
                <a:ln>
                  <a:noFill/>
                </a:ln>
                <a:solidFill>
                  <a:sysClr val="windowText" lastClr="000000"/>
                </a:solidFill>
                <a:effectLst/>
                <a:uLnTx/>
                <a:uFillTx/>
                <a:sym typeface="Symbol" pitchFamily="18" charset="2"/>
              </a:rPr>
              <a:t>A, C</a:t>
            </a:r>
            <a:r>
              <a:rPr kumimoji="1" lang="en-US" sz="3200" b="0" i="0" u="none" strike="noStrike" kern="0" cap="none" spc="0" normalizeH="0" baseline="0" noProof="0">
                <a:ln>
                  <a:noFill/>
                </a:ln>
                <a:solidFill>
                  <a:sysClr val="windowText" lastClr="000000"/>
                </a:solidFill>
                <a:effectLst/>
                <a:uLnTx/>
                <a:uFillTx/>
                <a:sym typeface="Symbol" pitchFamily="18" charset="2"/>
              </a:rPr>
              <a:t>(r)</a:t>
            </a:r>
            <a:r>
              <a:rPr kumimoji="1" lang="en-US" sz="2800" b="0" i="0" u="none" strike="noStrike" kern="0" cap="none" spc="0" normalizeH="0" baseline="0" noProof="0">
                <a:ln>
                  <a:noFill/>
                </a:ln>
                <a:solidFill>
                  <a:sysClr val="windowText" lastClr="000000"/>
                </a:solidFill>
                <a:effectLst/>
                <a:uLnTx/>
                <a:uFillTx/>
                <a:sym typeface="Symbol" pitchFamily="18" charset="2"/>
              </a:rPr>
              <a:t> </a:t>
            </a:r>
            <a:endParaRPr kumimoji="1" lang="en-US" sz="2800" b="0" i="0" u="none" strike="noStrike" kern="0" cap="none" spc="0" normalizeH="0" baseline="0" noProof="0">
              <a:ln>
                <a:noFill/>
              </a:ln>
              <a:solidFill>
                <a:sysClr val="windowText" lastClr="000000"/>
              </a:solidFill>
              <a:effectLst/>
              <a:uLnTx/>
              <a:uFillTx/>
            </a:endParaRPr>
          </a:p>
        </p:txBody>
      </p:sp>
      <p:pic>
        <p:nvPicPr>
          <p:cNvPr id="1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1663" y="1211835"/>
            <a:ext cx="2792412" cy="456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0"/>
          <p:cNvSpPr txBox="1">
            <a:spLocks noChangeArrowheads="1"/>
          </p:cNvSpPr>
          <p:nvPr/>
        </p:nvSpPr>
        <p:spPr bwMode="auto">
          <a:xfrm>
            <a:off x="311150" y="5813425"/>
            <a:ext cx="868218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CC3300"/>
                </a:solidFill>
                <a:effectLst/>
                <a:uLnTx/>
                <a:uFillTx/>
                <a:latin typeface="+mn-lt"/>
                <a:ea typeface="ＭＳ Ｐゴシック" pitchFamily="34" charset="-128"/>
              </a:rPr>
              <a:t>Quiz Q2: </a:t>
            </a:r>
            <a:br>
              <a:rPr kumimoji="0" lang="en-US" sz="2000" b="1" i="0" u="none" strike="noStrike" kern="0" cap="none" spc="0" normalizeH="0" baseline="0" noProof="0">
                <a:ln>
                  <a:noFill/>
                </a:ln>
                <a:solidFill>
                  <a:srgbClr val="CC3300"/>
                </a:solidFill>
                <a:effectLst/>
                <a:uLnTx/>
                <a:uFillTx/>
                <a:latin typeface="+mn-lt"/>
                <a:ea typeface="ＭＳ Ｐゴシック" pitchFamily="34" charset="-128"/>
              </a:rPr>
            </a:br>
            <a:r>
              <a:rPr kumimoji="0" lang="en-US" sz="2000" b="1" i="0" u="none" strike="noStrike" kern="0" cap="none" spc="0" normalizeH="0" baseline="0" noProof="0">
                <a:ln>
                  <a:noFill/>
                </a:ln>
                <a:solidFill>
                  <a:srgbClr val="CC3300"/>
                </a:solidFill>
                <a:effectLst/>
                <a:uLnTx/>
                <a:uFillTx/>
                <a:latin typeface="+mn-lt"/>
                <a:ea typeface="ＭＳ Ｐゴシック" pitchFamily="34" charset="-128"/>
              </a:rPr>
              <a:t>The projection operation (1) removes duplicates (2) does not remove duplicates</a:t>
            </a:r>
          </a:p>
        </p:txBody>
      </p:sp>
      <p:sp>
        <p:nvSpPr>
          <p:cNvPr id="6" name="Rectangle 5">
            <a:extLst>
              <a:ext uri="{FF2B5EF4-FFF2-40B4-BE49-F238E27FC236}">
                <a16:creationId xmlns:a16="http://schemas.microsoft.com/office/drawing/2014/main" id="{904FB494-417E-4516-9963-002E2A814929}"/>
              </a:ext>
            </a:extLst>
          </p:cNvPr>
          <p:cNvSpPr/>
          <p:nvPr/>
        </p:nvSpPr>
        <p:spPr>
          <a:xfrm>
            <a:off x="7105050" y="4503273"/>
            <a:ext cx="2093843" cy="369332"/>
          </a:xfrm>
          <a:prstGeom prst="rect">
            <a:avLst/>
          </a:prstGeom>
        </p:spPr>
        <p:txBody>
          <a:bodyPr wrap="none">
            <a:spAutoFit/>
          </a:bodyPr>
          <a:lstStyle/>
          <a:p>
            <a:r>
              <a:rPr lang="en-US" b="1" kern="0">
                <a:solidFill>
                  <a:srgbClr val="CC3300"/>
                </a:solidFill>
                <a:ea typeface="ＭＳ Ｐゴシック" pitchFamily="34" charset="-128"/>
              </a:rPr>
              <a:t>removes duplicates </a:t>
            </a:r>
            <a:endParaRPr lang="en-IN"/>
          </a:p>
        </p:txBody>
      </p:sp>
    </p:spTree>
    <p:extLst>
      <p:ext uri="{BB962C8B-B14F-4D97-AF65-F5344CB8AC3E}">
        <p14:creationId xmlns:p14="http://schemas.microsoft.com/office/powerpoint/2010/main" val="397747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76200"/>
            <a:ext cx="8686800" cy="52322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sz="2800" b="1" kern="0">
                <a:solidFill>
                  <a:srgbClr val="CC3300"/>
                </a:solidFill>
                <a:effectLst>
                  <a:outerShdw blurRad="38100" dist="38100" dir="2700000" algn="tl">
                    <a:srgbClr val="C0C0C0"/>
                  </a:outerShdw>
                </a:effectLst>
                <a:latin typeface="Helvetica"/>
                <a:ea typeface="MS PGothic" pitchFamily="34" charset="-128"/>
                <a:cs typeface="+mj-cs"/>
              </a:rPr>
              <a:t>Introduction To Relational Model</a:t>
            </a:r>
          </a:p>
        </p:txBody>
      </p:sp>
      <p:sp>
        <p:nvSpPr>
          <p:cNvPr id="7" name="Rectangle 6"/>
          <p:cNvSpPr/>
          <p:nvPr/>
        </p:nvSpPr>
        <p:spPr>
          <a:xfrm>
            <a:off x="0" y="762000"/>
            <a:ext cx="8686800" cy="6001643"/>
          </a:xfrm>
          <a:prstGeom prst="rect">
            <a:avLst/>
          </a:prstGeom>
        </p:spPr>
        <p:txBody>
          <a:bodyPr wrap="square">
            <a:spAutoFit/>
          </a:bodyPr>
          <a:lstStyle/>
          <a:p>
            <a:pPr marL="285750" indent="-285750">
              <a:buClr>
                <a:schemeClr val="accent6">
                  <a:lumMod val="75000"/>
                </a:schemeClr>
              </a:buClr>
              <a:buFont typeface="Arial" pitchFamily="34" charset="0"/>
              <a:buChar char="•"/>
            </a:pPr>
            <a:r>
              <a:rPr lang="en-US" sz="2400"/>
              <a:t>A data model is a collection of conceptual tools.</a:t>
            </a:r>
          </a:p>
          <a:p>
            <a:pPr marL="285750" indent="-285750">
              <a:buClr>
                <a:schemeClr val="accent6">
                  <a:lumMod val="75000"/>
                </a:schemeClr>
              </a:buClr>
              <a:buFont typeface="Arial" pitchFamily="34" charset="0"/>
              <a:buChar char="•"/>
            </a:pPr>
            <a:endParaRPr lang="en-US" sz="2400"/>
          </a:p>
          <a:p>
            <a:pPr marL="342900" indent="-342900" algn="just">
              <a:buFont typeface="Arial" panose="020B0604020202020204" pitchFamily="34" charset="0"/>
              <a:buChar char="•"/>
            </a:pPr>
            <a:r>
              <a:rPr lang="en-IN" altLang="en-US" sz="2400" b="1"/>
              <a:t>Relational Database Model </a:t>
            </a:r>
            <a:r>
              <a:rPr lang="en-IN" altLang="en-US" sz="2400"/>
              <a:t>is</a:t>
            </a:r>
            <a:r>
              <a:rPr lang="en-IN" altLang="en-US" sz="2400" b="1"/>
              <a:t> </a:t>
            </a:r>
            <a:r>
              <a:rPr lang="en-IN" altLang="en-US" sz="2400"/>
              <a:t>the most common model in industry today.  </a:t>
            </a:r>
          </a:p>
          <a:p>
            <a:pPr marL="342900" indent="-342900" algn="just">
              <a:buFont typeface="Arial" panose="020B0604020202020204" pitchFamily="34" charset="0"/>
              <a:buChar char="•"/>
            </a:pPr>
            <a:endParaRPr lang="en-IN" altLang="en-US" sz="2400"/>
          </a:p>
          <a:p>
            <a:pPr marL="342900" indent="-342900" algn="just">
              <a:buFont typeface="Arial" panose="020B0604020202020204" pitchFamily="34" charset="0"/>
              <a:buChar char="•"/>
            </a:pPr>
            <a:r>
              <a:rPr lang="en-IN" altLang="en-US" sz="2400"/>
              <a:t>A relational database is based on the relational model developed by </a:t>
            </a:r>
            <a:r>
              <a:rPr lang="en-IN" altLang="en-US" sz="2400">
                <a:solidFill>
                  <a:srgbClr val="C00000"/>
                </a:solidFill>
              </a:rPr>
              <a:t>Edgar. F. Codd</a:t>
            </a:r>
            <a:r>
              <a:rPr lang="en-IN" altLang="en-US" sz="2400"/>
              <a:t> (12 rules). </a:t>
            </a:r>
          </a:p>
          <a:p>
            <a:pPr marL="285750" indent="-285750">
              <a:buClr>
                <a:schemeClr val="accent6">
                  <a:lumMod val="75000"/>
                </a:schemeClr>
              </a:buClr>
              <a:buFont typeface="Arial" pitchFamily="34" charset="0"/>
              <a:buChar char="•"/>
            </a:pPr>
            <a:endParaRPr lang="en-US" sz="2400"/>
          </a:p>
          <a:p>
            <a:pPr marL="342900" indent="-342900">
              <a:buClr>
                <a:schemeClr val="accent6">
                  <a:lumMod val="75000"/>
                </a:schemeClr>
              </a:buClr>
              <a:buFont typeface="Arial" pitchFamily="34" charset="0"/>
              <a:buChar char="•"/>
            </a:pPr>
            <a:r>
              <a:rPr lang="en-US" sz="2400"/>
              <a:t>The relational model- collection of tables and the relationships among those data.</a:t>
            </a:r>
          </a:p>
          <a:p>
            <a:pPr marL="342900" indent="-342900">
              <a:buClr>
                <a:schemeClr val="accent6">
                  <a:lumMod val="75000"/>
                </a:schemeClr>
              </a:buClr>
              <a:buFont typeface="Arial" pitchFamily="34" charset="0"/>
              <a:buChar char="•"/>
            </a:pPr>
            <a:endParaRPr lang="en-US" sz="2400"/>
          </a:p>
          <a:p>
            <a:pPr marL="342900" indent="-342900">
              <a:buClr>
                <a:schemeClr val="accent6">
                  <a:lumMod val="75000"/>
                </a:schemeClr>
              </a:buClr>
              <a:buFont typeface="Arial" pitchFamily="34" charset="0"/>
              <a:buChar char="•"/>
            </a:pPr>
            <a:r>
              <a:rPr lang="en-US" sz="2400"/>
              <a:t>A relational database consists of a collection of </a:t>
            </a:r>
            <a:r>
              <a:rPr lang="en-US" sz="2400" b="1"/>
              <a:t>tables, </a:t>
            </a:r>
            <a:r>
              <a:rPr lang="en-US" sz="2400"/>
              <a:t>each table is assigned with unique name</a:t>
            </a:r>
            <a:r>
              <a:rPr lang="en-US" sz="2400" b="1"/>
              <a:t>.</a:t>
            </a:r>
          </a:p>
          <a:p>
            <a:pPr marL="342900" indent="-342900">
              <a:buClr>
                <a:schemeClr val="accent6">
                  <a:lumMod val="75000"/>
                </a:schemeClr>
              </a:buClr>
              <a:buFont typeface="Arial" pitchFamily="34" charset="0"/>
              <a:buChar char="•"/>
            </a:pPr>
            <a:endParaRPr lang="en-US" sz="2400" b="1"/>
          </a:p>
          <a:p>
            <a:pPr marL="342900" indent="-342900">
              <a:buClr>
                <a:schemeClr val="accent6">
                  <a:lumMod val="75000"/>
                </a:schemeClr>
              </a:buClr>
              <a:buFont typeface="Arial" pitchFamily="34" charset="0"/>
              <a:buChar char="•"/>
            </a:pPr>
            <a:r>
              <a:rPr lang="en-US" sz="2400"/>
              <a:t>Correspondence between the concept of </a:t>
            </a:r>
            <a:r>
              <a:rPr lang="en-US" sz="2400" b="1">
                <a:solidFill>
                  <a:srgbClr val="FF0000"/>
                </a:solidFill>
              </a:rPr>
              <a:t>table</a:t>
            </a:r>
            <a:r>
              <a:rPr lang="en-US" sz="2400"/>
              <a:t> and the mathematical concept of </a:t>
            </a:r>
            <a:r>
              <a:rPr lang="en-US" sz="2400" b="1">
                <a:solidFill>
                  <a:srgbClr val="FF0000"/>
                </a:solidFill>
              </a:rPr>
              <a:t>relation</a:t>
            </a:r>
          </a:p>
        </p:txBody>
      </p:sp>
      <p:pic>
        <p:nvPicPr>
          <p:cNvPr id="2" name="Picture 1">
            <a:extLst>
              <a:ext uri="{FF2B5EF4-FFF2-40B4-BE49-F238E27FC236}">
                <a16:creationId xmlns:a16="http://schemas.microsoft.com/office/drawing/2014/main" id="{2126707C-AC54-4D48-9FD3-4E8B871B1A85}"/>
              </a:ext>
            </a:extLst>
          </p:cNvPr>
          <p:cNvPicPr>
            <a:picLocks noChangeAspect="1"/>
          </p:cNvPicPr>
          <p:nvPr/>
        </p:nvPicPr>
        <p:blipFill>
          <a:blip r:embed="rId3"/>
          <a:stretch>
            <a:fillRect/>
          </a:stretch>
        </p:blipFill>
        <p:spPr>
          <a:xfrm>
            <a:off x="7772401" y="0"/>
            <a:ext cx="1371600" cy="1632317"/>
          </a:xfrm>
          <a:prstGeom prst="rect">
            <a:avLst/>
          </a:prstGeom>
        </p:spPr>
      </p:pic>
    </p:spTree>
    <p:extLst>
      <p:ext uri="{BB962C8B-B14F-4D97-AF65-F5344CB8AC3E}">
        <p14:creationId xmlns:p14="http://schemas.microsoft.com/office/powerpoint/2010/main" val="836209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693000"/>
            <a:ext cx="4648200"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990600" y="5181600"/>
            <a:ext cx="4191000" cy="707886"/>
          </a:xfrm>
          <a:prstGeom prst="rect">
            <a:avLst/>
          </a:prstGeom>
          <a:noFill/>
        </p:spPr>
        <p:txBody>
          <a:bodyPr wrap="square" rtlCol="0">
            <a:spAutoFit/>
          </a:bodyPr>
          <a:lstStyle/>
          <a:p>
            <a:r>
              <a:rPr kumimoji="1" lang="el-GR" sz="4000" kern="0">
                <a:solidFill>
                  <a:srgbClr val="FF0000"/>
                </a:solidFill>
                <a:sym typeface="Symbol" pitchFamily="18" charset="2"/>
              </a:rPr>
              <a:t>π</a:t>
            </a:r>
            <a:r>
              <a:rPr kumimoji="1" lang="en-US" sz="3600" kern="0" baseline="-25000">
                <a:solidFill>
                  <a:schemeClr val="accent6">
                    <a:lumMod val="75000"/>
                  </a:schemeClr>
                </a:solidFill>
                <a:sym typeface="Symbol" pitchFamily="18" charset="2"/>
              </a:rPr>
              <a:t>ID, Name</a:t>
            </a:r>
            <a:r>
              <a:rPr kumimoji="1" lang="en-US" sz="3600" kern="0">
                <a:solidFill>
                  <a:schemeClr val="accent6">
                    <a:lumMod val="75000"/>
                  </a:schemeClr>
                </a:solidFill>
                <a:sym typeface="Symbol" pitchFamily="18" charset="2"/>
              </a:rPr>
              <a:t>(</a:t>
            </a:r>
            <a:r>
              <a:rPr kumimoji="1" lang="en-US" sz="3200" kern="0">
                <a:solidFill>
                  <a:schemeClr val="accent6">
                    <a:lumMod val="75000"/>
                  </a:schemeClr>
                </a:solidFill>
                <a:ea typeface="ＭＳ Ｐゴシック" pitchFamily="34" charset="-128"/>
                <a:sym typeface="Symbol" pitchFamily="18" charset="2"/>
              </a:rPr>
              <a:t>Instructor)</a:t>
            </a:r>
            <a:endParaRPr kumimoji="1" lang="el-GR" sz="3200" kern="0">
              <a:solidFill>
                <a:schemeClr val="accent6">
                  <a:lumMod val="75000"/>
                </a:schemeClr>
              </a:solidFill>
              <a:ea typeface="ＭＳ Ｐゴシック" pitchFamily="34" charset="-128"/>
              <a:sym typeface="Symbol" pitchFamily="18" charset="2"/>
            </a:endParaRPr>
          </a:p>
        </p:txBody>
      </p:sp>
      <p:sp>
        <p:nvSpPr>
          <p:cNvPr id="6" name="TextBox 5"/>
          <p:cNvSpPr txBox="1"/>
          <p:nvPr/>
        </p:nvSpPr>
        <p:spPr>
          <a:xfrm>
            <a:off x="533400" y="4662845"/>
            <a:ext cx="3657600" cy="381000"/>
          </a:xfrm>
          <a:prstGeom prst="rect">
            <a:avLst/>
          </a:prstGeom>
          <a:noFill/>
        </p:spPr>
        <p:txBody>
          <a:bodyPr wrap="square" rtlCol="0">
            <a:spAutoFit/>
          </a:bodyPr>
          <a:lstStyle/>
          <a:p>
            <a:pPr algn="ctr"/>
            <a:r>
              <a:rPr lang="en-US" b="1"/>
              <a:t>Instructor</a:t>
            </a: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687744"/>
            <a:ext cx="2362200" cy="397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181600" y="4582180"/>
            <a:ext cx="3810000" cy="646331"/>
          </a:xfrm>
          <a:prstGeom prst="rect">
            <a:avLst/>
          </a:prstGeom>
          <a:noFill/>
        </p:spPr>
        <p:txBody>
          <a:bodyPr wrap="square" rtlCol="0">
            <a:spAutoFit/>
          </a:bodyPr>
          <a:lstStyle/>
          <a:p>
            <a:pPr algn="ctr"/>
            <a:r>
              <a:rPr lang="en-US" b="1">
                <a:solidFill>
                  <a:srgbClr val="C00000"/>
                </a:solidFill>
              </a:rPr>
              <a:t>Result of Projection on ID and Name columns of Instructors relation.</a:t>
            </a:r>
          </a:p>
        </p:txBody>
      </p:sp>
      <p:sp>
        <p:nvSpPr>
          <p:cNvPr id="2" name="Rectangle 1"/>
          <p:cNvSpPr/>
          <p:nvPr/>
        </p:nvSpPr>
        <p:spPr>
          <a:xfrm>
            <a:off x="1876891" y="6100520"/>
            <a:ext cx="6670224" cy="369332"/>
          </a:xfrm>
          <a:prstGeom prst="rect">
            <a:avLst/>
          </a:prstGeom>
        </p:spPr>
        <p:txBody>
          <a:bodyPr wrap="none">
            <a:spAutoFit/>
          </a:bodyPr>
          <a:lstStyle/>
          <a:p>
            <a:pPr algn="r"/>
            <a:r>
              <a:rPr lang="en-US" b="1">
                <a:solidFill>
                  <a:srgbClr val="C00000"/>
                </a:solidFill>
              </a:rPr>
              <a:t>Project Operation always- Discards duplicates</a:t>
            </a:r>
            <a:r>
              <a:rPr lang="en-US" b="1"/>
              <a:t>, retains only one copy.</a:t>
            </a:r>
          </a:p>
        </p:txBody>
      </p:sp>
      <p:sp>
        <p:nvSpPr>
          <p:cNvPr id="3" name="Rectangle 2">
            <a:extLst>
              <a:ext uri="{FF2B5EF4-FFF2-40B4-BE49-F238E27FC236}">
                <a16:creationId xmlns:a16="http://schemas.microsoft.com/office/drawing/2014/main" id="{3A9ACB65-CEB5-4F18-B3BE-06CAA178A530}"/>
              </a:ext>
            </a:extLst>
          </p:cNvPr>
          <p:cNvSpPr/>
          <p:nvPr/>
        </p:nvSpPr>
        <p:spPr>
          <a:xfrm>
            <a:off x="3239329" y="46168"/>
            <a:ext cx="3578224" cy="523220"/>
          </a:xfrm>
          <a:prstGeom prst="rect">
            <a:avLst/>
          </a:prstGeom>
        </p:spPr>
        <p:txBody>
          <a:bodyPr wrap="none">
            <a:spAutoFit/>
          </a:bodyPr>
          <a:lstStyle/>
          <a:p>
            <a:r>
              <a:rPr kumimoji="1" lang="en-US" sz="2800" b="1" kern="0">
                <a:solidFill>
                  <a:srgbClr val="CC3300"/>
                </a:solidFill>
                <a:effectLst>
                  <a:outerShdw blurRad="38100" dist="38100" dir="2700000" algn="tl">
                    <a:srgbClr val="C0C0C0"/>
                  </a:outerShdw>
                </a:effectLst>
                <a:latin typeface="Helvetica"/>
                <a:ea typeface="MS PGothic" pitchFamily="34" charset="-128"/>
                <a:cs typeface="+mj-cs"/>
              </a:rPr>
              <a:t>Example: PROJECT</a:t>
            </a:r>
          </a:p>
        </p:txBody>
      </p:sp>
    </p:spTree>
    <p:extLst>
      <p:ext uri="{BB962C8B-B14F-4D97-AF65-F5344CB8AC3E}">
        <p14:creationId xmlns:p14="http://schemas.microsoft.com/office/powerpoint/2010/main" val="1186465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787400" y="183684"/>
            <a:ext cx="8229600" cy="523220"/>
          </a:xfrm>
          <a:prstGeom prst="rect">
            <a:avLst/>
          </a:prstGeom>
        </p:spPr>
        <p:txBody>
          <a:bodyPr wrap="square">
            <a:spAutoFit/>
          </a:bodyPr>
          <a:lstStyle/>
          <a:p>
            <a:pPr algn="l">
              <a:spcBef>
                <a:spcPts val="0"/>
              </a:spcBef>
            </a:pPr>
            <a:r>
              <a:rPr kumimoji="1" lang="en-US" sz="2800" b="1" kern="0">
                <a:solidFill>
                  <a:srgbClr val="CC3300"/>
                </a:solidFill>
                <a:effectLst>
                  <a:outerShdw blurRad="38100" dist="38100" dir="2700000" algn="tl">
                    <a:srgbClr val="C0C0C0"/>
                  </a:outerShdw>
                </a:effectLst>
                <a:latin typeface="Helvetica"/>
                <a:ea typeface="MS PGothic" pitchFamily="34" charset="-128"/>
              </a:rPr>
              <a:t>Joining two relations – Cartesian Product  X..</a:t>
            </a:r>
          </a:p>
        </p:txBody>
      </p:sp>
      <p:sp>
        <p:nvSpPr>
          <p:cNvPr id="7" name="Rectangle 3"/>
          <p:cNvSpPr>
            <a:spLocks noChangeArrowheads="1"/>
          </p:cNvSpPr>
          <p:nvPr/>
        </p:nvSpPr>
        <p:spPr bwMode="auto">
          <a:xfrm>
            <a:off x="798513" y="1077913"/>
            <a:ext cx="70294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defTabSz="914400" eaLnBrk="1" fontAlgn="auto" latinLnBrk="0" hangingPunct="1">
              <a:lnSpc>
                <a:spcPct val="100000"/>
              </a:lnSpc>
              <a:spcBef>
                <a:spcPct val="35000"/>
              </a:spcBef>
              <a:spcAft>
                <a:spcPts val="0"/>
              </a:spcAft>
              <a:buClr>
                <a:srgbClr val="CC3300"/>
              </a:buClr>
              <a:buSzTx/>
              <a:buFont typeface="Monotype Sorts" charset="2"/>
              <a:buChar char="n"/>
              <a:tabLst>
                <a:tab pos="3149600" algn="ctr"/>
              </a:tabLst>
              <a:defRPr/>
            </a:pPr>
            <a:r>
              <a:rPr kumimoji="1" lang="en-US" sz="2800" b="0" i="0" u="none" strike="noStrike" kern="0" cap="none" spc="0" normalizeH="0" baseline="0" noProof="0">
                <a:ln>
                  <a:noFill/>
                </a:ln>
                <a:solidFill>
                  <a:sysClr val="windowText" lastClr="000000"/>
                </a:solidFill>
                <a:effectLst/>
                <a:uLnTx/>
                <a:uFillTx/>
              </a:rPr>
              <a:t>Relations </a:t>
            </a:r>
            <a:r>
              <a:rPr kumimoji="1" lang="en-US" sz="2800" b="0" i="1" u="none" strike="noStrike" kern="0" cap="none" spc="0" normalizeH="0" baseline="0" noProof="0">
                <a:ln>
                  <a:noFill/>
                </a:ln>
                <a:solidFill>
                  <a:sysClr val="windowText" lastClr="000000"/>
                </a:solidFill>
                <a:effectLst/>
                <a:uLnTx/>
                <a:uFillTx/>
              </a:rPr>
              <a:t>r, s</a:t>
            </a:r>
            <a:r>
              <a:rPr kumimoji="1" lang="en-US" sz="2800" b="0" i="0" u="none" strike="noStrike" kern="0" cap="none" spc="0" normalizeH="0" baseline="0" noProof="0">
                <a:ln>
                  <a:noFill/>
                </a:ln>
                <a:solidFill>
                  <a:sysClr val="windowText" lastClr="000000"/>
                </a:solidFill>
                <a:effectLst/>
                <a:uLnTx/>
                <a:uFillTx/>
              </a:rPr>
              <a:t>:</a:t>
            </a:r>
          </a:p>
        </p:txBody>
      </p:sp>
      <p:sp>
        <p:nvSpPr>
          <p:cNvPr id="8" name="Rectangle 4"/>
          <p:cNvSpPr>
            <a:spLocks noChangeArrowheads="1"/>
          </p:cNvSpPr>
          <p:nvPr/>
        </p:nvSpPr>
        <p:spPr bwMode="auto">
          <a:xfrm>
            <a:off x="820284" y="3095625"/>
            <a:ext cx="70294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defTabSz="914400" eaLnBrk="1" fontAlgn="auto" latinLnBrk="0" hangingPunct="1">
              <a:lnSpc>
                <a:spcPct val="100000"/>
              </a:lnSpc>
              <a:spcBef>
                <a:spcPct val="35000"/>
              </a:spcBef>
              <a:spcAft>
                <a:spcPts val="0"/>
              </a:spcAft>
              <a:buClr>
                <a:srgbClr val="CC3300"/>
              </a:buClr>
              <a:buSzTx/>
              <a:buFont typeface="Monotype Sorts" charset="2"/>
              <a:buChar char="n"/>
              <a:tabLst>
                <a:tab pos="3149600" algn="ctr"/>
              </a:tabLst>
              <a:defRPr/>
            </a:pPr>
            <a:r>
              <a:rPr kumimoji="1" lang="en-US" sz="3600" b="0" i="1" u="none" strike="noStrike" kern="0" cap="none" spc="0" normalizeH="0" baseline="0" noProof="0">
                <a:ln>
                  <a:noFill/>
                </a:ln>
                <a:solidFill>
                  <a:sysClr val="windowText" lastClr="000000"/>
                </a:solidFill>
                <a:effectLst/>
                <a:uLnTx/>
                <a:uFillTx/>
              </a:rPr>
              <a:t>r</a:t>
            </a:r>
            <a:r>
              <a:rPr kumimoji="1" lang="en-US" sz="3600" b="0" i="0" u="none" strike="noStrike" kern="0" cap="none" spc="0" normalizeH="0" baseline="0" noProof="0">
                <a:ln>
                  <a:noFill/>
                </a:ln>
                <a:solidFill>
                  <a:sysClr val="windowText" lastClr="000000"/>
                </a:solidFill>
                <a:effectLst/>
                <a:uLnTx/>
                <a:uFillTx/>
              </a:rPr>
              <a:t> x</a:t>
            </a:r>
            <a:r>
              <a:rPr kumimoji="1" lang="en-US" sz="3600" b="0" i="0" u="none" strike="noStrike" kern="0" cap="none" spc="0" normalizeH="0" baseline="0" noProof="0">
                <a:ln>
                  <a:noFill/>
                </a:ln>
                <a:solidFill>
                  <a:sysClr val="windowText" lastClr="000000"/>
                </a:solidFill>
                <a:effectLst/>
                <a:uLnTx/>
                <a:uFillTx/>
                <a:sym typeface="Symbol" pitchFamily="18" charset="2"/>
              </a:rPr>
              <a:t> </a:t>
            </a:r>
            <a:r>
              <a:rPr kumimoji="1" lang="en-US" sz="3600" b="0" i="1" u="none" strike="noStrike" kern="0" cap="none" spc="0" normalizeH="0" baseline="0" noProof="0">
                <a:ln>
                  <a:noFill/>
                </a:ln>
                <a:solidFill>
                  <a:sysClr val="windowText" lastClr="000000"/>
                </a:solidFill>
                <a:effectLst/>
                <a:uLnTx/>
                <a:uFillTx/>
                <a:sym typeface="Symbol" pitchFamily="18" charset="2"/>
              </a:rPr>
              <a:t>s</a:t>
            </a:r>
            <a:r>
              <a:rPr kumimoji="1" lang="en-US" sz="3600" b="0" i="0" u="none" strike="noStrike" kern="0" cap="none" spc="0" normalizeH="0" baseline="0" noProof="0">
                <a:ln>
                  <a:noFill/>
                </a:ln>
                <a:solidFill>
                  <a:sysClr val="windowText" lastClr="000000"/>
                </a:solidFill>
                <a:effectLst/>
                <a:uLnTx/>
                <a:uFillTx/>
              </a:rPr>
              <a:t>:</a:t>
            </a:r>
          </a:p>
        </p:txBody>
      </p:sp>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116745"/>
            <a:ext cx="3406776"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61E3C6FB-A676-44E9-9823-DDF841A9C2B2}"/>
              </a:ext>
            </a:extLst>
          </p:cNvPr>
          <p:cNvSpPr/>
          <p:nvPr/>
        </p:nvSpPr>
        <p:spPr>
          <a:xfrm>
            <a:off x="6096000" y="3475012"/>
            <a:ext cx="2692400" cy="1477328"/>
          </a:xfrm>
          <a:prstGeom prst="rect">
            <a:avLst/>
          </a:prstGeom>
        </p:spPr>
        <p:txBody>
          <a:bodyPr wrap="square">
            <a:spAutoFit/>
          </a:bodyPr>
          <a:lstStyle/>
          <a:p>
            <a:r>
              <a:rPr lang="en-IN" b="1"/>
              <a:t>Number of Tuples in r </a:t>
            </a:r>
            <a:r>
              <a:rPr lang="en-IN" b="1">
                <a:solidFill>
                  <a:srgbClr val="C00000"/>
                </a:solidFill>
              </a:rPr>
              <a:t>X</a:t>
            </a:r>
            <a:r>
              <a:rPr lang="en-IN" b="1"/>
              <a:t> s</a:t>
            </a:r>
          </a:p>
          <a:p>
            <a:r>
              <a:rPr lang="en-IN" b="1" err="1">
                <a:solidFill>
                  <a:srgbClr val="C00000"/>
                </a:solidFill>
              </a:rPr>
              <a:t>r</a:t>
            </a:r>
            <a:r>
              <a:rPr lang="en-IN" baseline="-25000" err="1">
                <a:solidFill>
                  <a:srgbClr val="C00000"/>
                </a:solidFill>
              </a:rPr>
              <a:t>n</a:t>
            </a:r>
            <a:r>
              <a:rPr lang="en-IN"/>
              <a:t> – number of tuples in </a:t>
            </a:r>
            <a:r>
              <a:rPr lang="en-IN" b="1"/>
              <a:t>r</a:t>
            </a:r>
          </a:p>
          <a:p>
            <a:pPr lvl="0">
              <a:defRPr/>
            </a:pPr>
            <a:r>
              <a:rPr lang="en-IN" b="1" err="1">
                <a:solidFill>
                  <a:srgbClr val="C00000"/>
                </a:solidFill>
              </a:rPr>
              <a:t>s</a:t>
            </a:r>
            <a:r>
              <a:rPr lang="en-IN" baseline="-25000" err="1">
                <a:solidFill>
                  <a:srgbClr val="C00000"/>
                </a:solidFill>
              </a:rPr>
              <a:t>n</a:t>
            </a:r>
            <a:r>
              <a:rPr lang="en-IN"/>
              <a:t> -  number of tuples in </a:t>
            </a:r>
            <a:r>
              <a:rPr lang="en-IN" b="1"/>
              <a:t>s</a:t>
            </a:r>
          </a:p>
          <a:p>
            <a:pPr lvl="0">
              <a:defRPr/>
            </a:pPr>
            <a:endParaRPr lang="en-IN" b="1"/>
          </a:p>
          <a:p>
            <a:pPr lvl="0">
              <a:defRPr/>
            </a:pPr>
            <a:r>
              <a:rPr lang="en-IN" b="1">
                <a:solidFill>
                  <a:srgbClr val="C00000"/>
                </a:solidFill>
              </a:rPr>
              <a:t>r X s </a:t>
            </a:r>
            <a:r>
              <a:rPr lang="en-IN"/>
              <a:t>has </a:t>
            </a:r>
            <a:r>
              <a:rPr lang="en-IN" b="1" err="1">
                <a:solidFill>
                  <a:srgbClr val="FF0000"/>
                </a:solidFill>
              </a:rPr>
              <a:t>r</a:t>
            </a:r>
            <a:r>
              <a:rPr lang="en-IN" baseline="-25000" err="1">
                <a:solidFill>
                  <a:srgbClr val="FF0000"/>
                </a:solidFill>
              </a:rPr>
              <a:t>n</a:t>
            </a:r>
            <a:r>
              <a:rPr lang="en-IN">
                <a:solidFill>
                  <a:srgbClr val="FF0000"/>
                </a:solidFill>
              </a:rPr>
              <a:t> * </a:t>
            </a:r>
            <a:r>
              <a:rPr lang="en-IN" b="1" err="1">
                <a:solidFill>
                  <a:srgbClr val="FF0000"/>
                </a:solidFill>
              </a:rPr>
              <a:t>r</a:t>
            </a:r>
            <a:r>
              <a:rPr lang="en-IN" b="1" baseline="-25000" err="1">
                <a:solidFill>
                  <a:srgbClr val="FF0000"/>
                </a:solidFill>
              </a:rPr>
              <a:t>s</a:t>
            </a:r>
            <a:r>
              <a:rPr lang="en-IN" b="1">
                <a:solidFill>
                  <a:srgbClr val="FF0000"/>
                </a:solidFill>
              </a:rPr>
              <a:t> </a:t>
            </a:r>
            <a:r>
              <a:rPr lang="en-IN" b="1"/>
              <a:t>tuples</a:t>
            </a:r>
          </a:p>
        </p:txBody>
      </p:sp>
    </p:spTree>
    <p:extLst>
      <p:ext uri="{BB962C8B-B14F-4D97-AF65-F5344CB8AC3E}">
        <p14:creationId xmlns:p14="http://schemas.microsoft.com/office/powerpoint/2010/main" val="3456624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63B95C-575A-4EFB-B6B6-72933F806292}"/>
              </a:ext>
            </a:extLst>
          </p:cNvPr>
          <p:cNvSpPr>
            <a:spLocks noGrp="1" noChangeArrowheads="1"/>
          </p:cNvSpPr>
          <p:nvPr/>
        </p:nvSpPr>
        <p:spPr bwMode="auto">
          <a:xfrm>
            <a:off x="430213" y="261755"/>
            <a:ext cx="8229600" cy="50323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mj-lt"/>
                <a:ea typeface="ＭＳ Ｐゴシック" charset="-128"/>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a:lstStyle>
          <a:p>
            <a:pPr>
              <a:defRPr/>
            </a:pPr>
            <a:r>
              <a:rPr lang="en-US" sz="2800" kern="0">
                <a:solidFill>
                  <a:srgbClr val="CC3300"/>
                </a:solidFill>
                <a:effectLst>
                  <a:outerShdw blurRad="38100" dist="38100" dir="2700000" algn="tl">
                    <a:srgbClr val="C0C0C0"/>
                  </a:outerShdw>
                </a:effectLst>
                <a:latin typeface="Helvetica"/>
                <a:ea typeface="MS PGothic" pitchFamily="34" charset="-128"/>
              </a:rPr>
              <a:t>Cartesian-product – naming issue.</a:t>
            </a:r>
          </a:p>
        </p:txBody>
      </p:sp>
      <p:sp>
        <p:nvSpPr>
          <p:cNvPr id="5" name="Rectangle 4">
            <a:extLst>
              <a:ext uri="{FF2B5EF4-FFF2-40B4-BE49-F238E27FC236}">
                <a16:creationId xmlns:a16="http://schemas.microsoft.com/office/drawing/2014/main" id="{EB2E0B91-281C-4914-9CA0-E1DC3A8CD704}"/>
              </a:ext>
            </a:extLst>
          </p:cNvPr>
          <p:cNvSpPr>
            <a:spLocks noChangeArrowheads="1"/>
          </p:cNvSpPr>
          <p:nvPr/>
        </p:nvSpPr>
        <p:spPr bwMode="auto">
          <a:xfrm>
            <a:off x="430213" y="1265238"/>
            <a:ext cx="70294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pPr>
              <a:spcBef>
                <a:spcPct val="35000"/>
              </a:spcBef>
              <a:buClr>
                <a:schemeClr val="tx2"/>
              </a:buClr>
              <a:buFont typeface="Monotype Sorts" charset="2"/>
              <a:buChar char="n"/>
            </a:pPr>
            <a:r>
              <a:rPr kumimoji="1" lang="en-US" altLang="en-US"/>
              <a:t> </a:t>
            </a:r>
            <a:r>
              <a:rPr kumimoji="1" lang="en-US" altLang="en-US" sz="2000">
                <a:latin typeface="+mj-lt"/>
              </a:rPr>
              <a:t>Relations </a:t>
            </a:r>
            <a:r>
              <a:rPr kumimoji="1" lang="en-US" altLang="en-US" sz="2000" i="1">
                <a:latin typeface="+mj-lt"/>
              </a:rPr>
              <a:t>r, s</a:t>
            </a:r>
            <a:r>
              <a:rPr kumimoji="1" lang="en-US" altLang="en-US" sz="2000">
                <a:latin typeface="+mj-lt"/>
              </a:rPr>
              <a:t>:</a:t>
            </a:r>
            <a:endParaRPr kumimoji="1" lang="en-US" altLang="en-US">
              <a:latin typeface="+mj-lt"/>
            </a:endParaRPr>
          </a:p>
        </p:txBody>
      </p:sp>
      <p:sp>
        <p:nvSpPr>
          <p:cNvPr id="6" name="Rectangle 5">
            <a:extLst>
              <a:ext uri="{FF2B5EF4-FFF2-40B4-BE49-F238E27FC236}">
                <a16:creationId xmlns:a16="http://schemas.microsoft.com/office/drawing/2014/main" id="{7000AFBF-0B3D-4298-AA3D-E516CA531ED1}"/>
              </a:ext>
            </a:extLst>
          </p:cNvPr>
          <p:cNvSpPr>
            <a:spLocks noChangeArrowheads="1"/>
          </p:cNvSpPr>
          <p:nvPr/>
        </p:nvSpPr>
        <p:spPr bwMode="auto">
          <a:xfrm>
            <a:off x="430213" y="3322638"/>
            <a:ext cx="70294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pPr>
              <a:spcBef>
                <a:spcPct val="35000"/>
              </a:spcBef>
              <a:buClr>
                <a:schemeClr val="tx2"/>
              </a:buClr>
              <a:buFont typeface="Monotype Sorts" charset="2"/>
              <a:buChar char="n"/>
            </a:pPr>
            <a:r>
              <a:rPr kumimoji="1" lang="en-US" altLang="en-US" sz="2400" i="1">
                <a:latin typeface="+mj-lt"/>
              </a:rPr>
              <a:t> r</a:t>
            </a:r>
            <a:r>
              <a:rPr kumimoji="1" lang="en-US" altLang="en-US" sz="2400">
                <a:latin typeface="+mj-lt"/>
              </a:rPr>
              <a:t> x</a:t>
            </a:r>
            <a:r>
              <a:rPr kumimoji="1" lang="en-US" altLang="en-US" sz="2400">
                <a:latin typeface="+mj-lt"/>
                <a:sym typeface="Symbol" panose="05050102010706020507" pitchFamily="18" charset="2"/>
              </a:rPr>
              <a:t> </a:t>
            </a:r>
            <a:r>
              <a:rPr kumimoji="1" lang="en-US" altLang="en-US" sz="2400" i="1">
                <a:latin typeface="+mj-lt"/>
                <a:sym typeface="Symbol" panose="05050102010706020507" pitchFamily="18" charset="2"/>
              </a:rPr>
              <a:t>s</a:t>
            </a:r>
            <a:r>
              <a:rPr kumimoji="1" lang="en-US" altLang="en-US" sz="2400">
                <a:latin typeface="+mj-lt"/>
              </a:rPr>
              <a:t>:</a:t>
            </a:r>
          </a:p>
        </p:txBody>
      </p:sp>
      <p:pic>
        <p:nvPicPr>
          <p:cNvPr id="7" name="Picture 6">
            <a:extLst>
              <a:ext uri="{FF2B5EF4-FFF2-40B4-BE49-F238E27FC236}">
                <a16:creationId xmlns:a16="http://schemas.microsoft.com/office/drawing/2014/main" id="{C2E94250-14E2-4BC6-AE32-AC18ADB7B8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4763" y="1263650"/>
            <a:ext cx="243205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7A33B5DD-09D8-4270-9629-8053521949E1}"/>
              </a:ext>
            </a:extLst>
          </p:cNvPr>
          <p:cNvSpPr>
            <a:spLocks noChangeArrowheads="1"/>
          </p:cNvSpPr>
          <p:nvPr/>
        </p:nvSpPr>
        <p:spPr bwMode="auto">
          <a:xfrm>
            <a:off x="3989388" y="1349375"/>
            <a:ext cx="249237" cy="231775"/>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endParaRPr lang="en-US" altLang="en-US"/>
          </a:p>
        </p:txBody>
      </p:sp>
      <p:sp>
        <p:nvSpPr>
          <p:cNvPr id="9" name="Rectangle 8">
            <a:extLst>
              <a:ext uri="{FF2B5EF4-FFF2-40B4-BE49-F238E27FC236}">
                <a16:creationId xmlns:a16="http://schemas.microsoft.com/office/drawing/2014/main" id="{E88BE706-FD1D-41BD-8F34-62709AE6471F}"/>
              </a:ext>
            </a:extLst>
          </p:cNvPr>
          <p:cNvSpPr>
            <a:spLocks noChangeArrowheads="1"/>
          </p:cNvSpPr>
          <p:nvPr/>
        </p:nvSpPr>
        <p:spPr bwMode="auto">
          <a:xfrm>
            <a:off x="3270250" y="3322638"/>
            <a:ext cx="247650" cy="231775"/>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endParaRPr lang="en-US" altLang="en-US"/>
          </a:p>
        </p:txBody>
      </p:sp>
      <p:sp>
        <p:nvSpPr>
          <p:cNvPr id="10" name="TextBox 2">
            <a:extLst>
              <a:ext uri="{FF2B5EF4-FFF2-40B4-BE49-F238E27FC236}">
                <a16:creationId xmlns:a16="http://schemas.microsoft.com/office/drawing/2014/main" id="{85CB579A-81FD-49B3-97E2-A25195DB5B0E}"/>
              </a:ext>
            </a:extLst>
          </p:cNvPr>
          <p:cNvSpPr txBox="1">
            <a:spLocks noChangeArrowheads="1"/>
          </p:cNvSpPr>
          <p:nvPr/>
        </p:nvSpPr>
        <p:spPr bwMode="auto">
          <a:xfrm>
            <a:off x="3155950" y="3248025"/>
            <a:ext cx="1330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r>
              <a:rPr lang="en-US" altLang="en-US" sz="1800" i="1">
                <a:latin typeface="Times New Roman" panose="02020603050405020304" pitchFamily="18" charset="0"/>
                <a:cs typeface="Times New Roman" panose="02020603050405020304" pitchFamily="18" charset="0"/>
              </a:rPr>
              <a:t>s.B</a:t>
            </a:r>
          </a:p>
        </p:txBody>
      </p:sp>
      <p:sp>
        <p:nvSpPr>
          <p:cNvPr id="11" name="TextBox 8">
            <a:extLst>
              <a:ext uri="{FF2B5EF4-FFF2-40B4-BE49-F238E27FC236}">
                <a16:creationId xmlns:a16="http://schemas.microsoft.com/office/drawing/2014/main" id="{84F8646C-F003-492B-9B3F-63F10261B3AB}"/>
              </a:ext>
            </a:extLst>
          </p:cNvPr>
          <p:cNvSpPr txBox="1">
            <a:spLocks noChangeArrowheads="1"/>
          </p:cNvSpPr>
          <p:nvPr/>
        </p:nvSpPr>
        <p:spPr bwMode="auto">
          <a:xfrm>
            <a:off x="3940175" y="1223963"/>
            <a:ext cx="13287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r>
              <a:rPr lang="en-US" altLang="en-US" sz="2200" i="1">
                <a:latin typeface="Times New Roman" panose="02020603050405020304" pitchFamily="18" charset="0"/>
                <a:cs typeface="Times New Roman" panose="02020603050405020304" pitchFamily="18" charset="0"/>
              </a:rPr>
              <a:t>B</a:t>
            </a:r>
          </a:p>
        </p:txBody>
      </p:sp>
      <p:sp>
        <p:nvSpPr>
          <p:cNvPr id="12" name="Rectangle 11">
            <a:extLst>
              <a:ext uri="{FF2B5EF4-FFF2-40B4-BE49-F238E27FC236}">
                <a16:creationId xmlns:a16="http://schemas.microsoft.com/office/drawing/2014/main" id="{39C6FEE8-F54F-4F95-A383-E1520E89E468}"/>
              </a:ext>
            </a:extLst>
          </p:cNvPr>
          <p:cNvSpPr>
            <a:spLocks noChangeArrowheads="1"/>
          </p:cNvSpPr>
          <p:nvPr/>
        </p:nvSpPr>
        <p:spPr bwMode="auto">
          <a:xfrm>
            <a:off x="2935288" y="3328988"/>
            <a:ext cx="247650" cy="231775"/>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endParaRPr lang="en-US" altLang="en-US"/>
          </a:p>
        </p:txBody>
      </p:sp>
      <p:sp>
        <p:nvSpPr>
          <p:cNvPr id="13" name="TextBox 2">
            <a:extLst>
              <a:ext uri="{FF2B5EF4-FFF2-40B4-BE49-F238E27FC236}">
                <a16:creationId xmlns:a16="http://schemas.microsoft.com/office/drawing/2014/main" id="{27A432B4-F323-4654-BCD8-E3CF28AC7340}"/>
              </a:ext>
            </a:extLst>
          </p:cNvPr>
          <p:cNvSpPr txBox="1">
            <a:spLocks noChangeArrowheads="1"/>
          </p:cNvSpPr>
          <p:nvPr/>
        </p:nvSpPr>
        <p:spPr bwMode="auto">
          <a:xfrm>
            <a:off x="2813050" y="3246438"/>
            <a:ext cx="1330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r>
              <a:rPr lang="en-US" altLang="en-US" sz="1800" i="1" err="1">
                <a:latin typeface="Times New Roman" panose="02020603050405020304" pitchFamily="18" charset="0"/>
                <a:cs typeface="Times New Roman" panose="02020603050405020304" pitchFamily="18" charset="0"/>
              </a:rPr>
              <a:t>r.B</a:t>
            </a:r>
            <a:endParaRPr lang="en-US" altLang="en-US" sz="1800" i="1">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B18BFBED-72E7-4800-806C-58D90E461BB6}"/>
              </a:ext>
            </a:extLst>
          </p:cNvPr>
          <p:cNvSpPr/>
          <p:nvPr/>
        </p:nvSpPr>
        <p:spPr>
          <a:xfrm>
            <a:off x="5318126" y="1348278"/>
            <a:ext cx="3341687" cy="923330"/>
          </a:xfrm>
          <a:prstGeom prst="rect">
            <a:avLst/>
          </a:prstGeom>
        </p:spPr>
        <p:txBody>
          <a:bodyPr wrap="square">
            <a:spAutoFit/>
          </a:bodyPr>
          <a:lstStyle/>
          <a:p>
            <a:r>
              <a:rPr lang="en-IN" b="1"/>
              <a:t>Note: </a:t>
            </a:r>
            <a:r>
              <a:rPr lang="en-IN"/>
              <a:t>Attribute </a:t>
            </a:r>
            <a:r>
              <a:rPr lang="en-IN" b="1">
                <a:solidFill>
                  <a:srgbClr val="FF0000"/>
                </a:solidFill>
              </a:rPr>
              <a:t>B</a:t>
            </a:r>
            <a:r>
              <a:rPr lang="en-IN"/>
              <a:t> in r &amp; s are from </a:t>
            </a:r>
            <a:r>
              <a:rPr lang="en-IN">
                <a:solidFill>
                  <a:schemeClr val="accent6">
                    <a:lumMod val="75000"/>
                  </a:schemeClr>
                </a:solidFill>
              </a:rPr>
              <a:t>different domains </a:t>
            </a:r>
            <a:r>
              <a:rPr lang="en-IN"/>
              <a:t>but having same attribute name</a:t>
            </a:r>
          </a:p>
        </p:txBody>
      </p:sp>
    </p:spTree>
    <p:extLst>
      <p:ext uri="{BB962C8B-B14F-4D97-AF65-F5344CB8AC3E}">
        <p14:creationId xmlns:p14="http://schemas.microsoft.com/office/powerpoint/2010/main" val="2898241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090101-00BE-49D9-B993-36948283590C}"/>
              </a:ext>
            </a:extLst>
          </p:cNvPr>
          <p:cNvSpPr>
            <a:spLocks noGrp="1" noChangeArrowheads="1"/>
          </p:cNvSpPr>
          <p:nvPr/>
        </p:nvSpPr>
        <p:spPr bwMode="auto">
          <a:xfrm>
            <a:off x="533400" y="111919"/>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mj-lt"/>
                <a:ea typeface="ＭＳ Ｐゴシック" charset="-128"/>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a:ln>
                  <a:noFill/>
                </a:ln>
                <a:solidFill>
                  <a:srgbClr val="CC3300"/>
                </a:solidFill>
                <a:effectLst>
                  <a:outerShdw blurRad="38100" dist="38100" dir="2700000" algn="tl">
                    <a:srgbClr val="DDDDDD"/>
                  </a:outerShdw>
                </a:effectLst>
                <a:uLnTx/>
                <a:uFillTx/>
                <a:latin typeface="Helvetica"/>
                <a:ea typeface="ＭＳ Ｐゴシック" charset="-128"/>
                <a:cs typeface="+mj-cs"/>
              </a:rPr>
              <a:t>Renaming a Table..</a:t>
            </a:r>
          </a:p>
        </p:txBody>
      </p:sp>
      <p:sp>
        <p:nvSpPr>
          <p:cNvPr id="5" name="Rectangle 4">
            <a:extLst>
              <a:ext uri="{FF2B5EF4-FFF2-40B4-BE49-F238E27FC236}">
                <a16:creationId xmlns:a16="http://schemas.microsoft.com/office/drawing/2014/main" id="{875CF72F-635F-461D-881C-ED162084A271}"/>
              </a:ext>
            </a:extLst>
          </p:cNvPr>
          <p:cNvSpPr>
            <a:spLocks noGrp="1" noChangeArrowheads="1"/>
          </p:cNvSpPr>
          <p:nvPr/>
        </p:nvSpPr>
        <p:spPr bwMode="auto">
          <a:xfrm>
            <a:off x="614740" y="831056"/>
            <a:ext cx="852926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ＭＳ Ｐゴシック"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r>
              <a:rPr lang="en-US" altLang="en-US" sz="2800">
                <a:ea typeface="ＭＳ Ｐゴシック"/>
              </a:rPr>
              <a:t> </a:t>
            </a:r>
            <a:r>
              <a:rPr lang="en-US" altLang="en-US" sz="2400">
                <a:ea typeface="ＭＳ Ｐゴシック"/>
              </a:rPr>
              <a:t>Allows us to refer to a relation, (say </a:t>
            </a:r>
            <a:r>
              <a:rPr lang="en-US" altLang="en-US" sz="2400" b="1">
                <a:ea typeface="ＭＳ Ｐゴシック"/>
              </a:rPr>
              <a:t>E</a:t>
            </a:r>
            <a:r>
              <a:rPr lang="en-US" altLang="en-US" sz="2400">
                <a:ea typeface="ＭＳ Ｐゴシック"/>
              </a:rPr>
              <a:t>) by more than one name</a:t>
            </a:r>
            <a:r>
              <a:rPr lang="en-US" altLang="en-US" sz="2000">
                <a:ea typeface="ＭＳ Ｐゴシック"/>
              </a:rPr>
              <a:t>.</a:t>
            </a:r>
            <a:endParaRPr lang="en-US" altLang="en-US" sz="700">
              <a:ea typeface="ＭＳ Ｐゴシック"/>
              <a:cs typeface="Calibri"/>
            </a:endParaRPr>
          </a:p>
          <a:p>
            <a:pPr marL="0" indent="0">
              <a:buNone/>
            </a:pPr>
            <a:r>
              <a:rPr lang="en-US" altLang="en-US" sz="2000">
                <a:ea typeface="ＭＳ Ｐゴシック"/>
              </a:rPr>
              <a:t> 				</a:t>
            </a:r>
            <a:r>
              <a:rPr lang="en-US" altLang="en-US" sz="2000" b="1" i="1">
                <a:solidFill>
                  <a:srgbClr val="C00000"/>
                </a:solidFill>
                <a:ea typeface="ＭＳ Ｐゴシック"/>
                <a:sym typeface="Symbol" panose="05050102010706020507" pitchFamily="18" charset="2"/>
              </a:rPr>
              <a:t></a:t>
            </a:r>
            <a:r>
              <a:rPr lang="en-US" altLang="en-US" sz="2000" b="1" i="1">
                <a:solidFill>
                  <a:srgbClr val="C00000"/>
                </a:solidFill>
                <a:ea typeface="ＭＳ Ｐゴシック"/>
              </a:rPr>
              <a:t> </a:t>
            </a:r>
            <a:r>
              <a:rPr lang="en-US" altLang="en-US" sz="2000" b="1" i="1" baseline="-25000">
                <a:solidFill>
                  <a:srgbClr val="C00000"/>
                </a:solidFill>
                <a:ea typeface="ＭＳ Ｐゴシック"/>
              </a:rPr>
              <a:t>x</a:t>
            </a:r>
            <a:r>
              <a:rPr lang="en-US" altLang="en-US" sz="2000" b="1">
                <a:solidFill>
                  <a:srgbClr val="C00000"/>
                </a:solidFill>
                <a:ea typeface="ＭＳ Ｐゴシック"/>
              </a:rPr>
              <a:t> (</a:t>
            </a:r>
            <a:r>
              <a:rPr lang="en-US" altLang="en-US" sz="2000" b="1" i="1">
                <a:solidFill>
                  <a:srgbClr val="C00000"/>
                </a:solidFill>
                <a:ea typeface="ＭＳ Ｐゴシック"/>
              </a:rPr>
              <a:t>E</a:t>
            </a:r>
            <a:r>
              <a:rPr lang="en-US" altLang="en-US" sz="2000" b="1">
                <a:solidFill>
                  <a:srgbClr val="C00000"/>
                </a:solidFill>
                <a:ea typeface="ＭＳ Ｐゴシック"/>
              </a:rPr>
              <a:t>)</a:t>
            </a:r>
            <a:br>
              <a:rPr lang="en-US" altLang="en-US" sz="2000">
                <a:ea typeface="ＭＳ Ｐゴシック" panose="020B0600070205080204" pitchFamily="34" charset="-128"/>
              </a:rPr>
            </a:br>
            <a:r>
              <a:rPr lang="en-US" altLang="en-US" sz="2000">
                <a:ea typeface="ＭＳ Ｐゴシック"/>
              </a:rPr>
              <a:t>	</a:t>
            </a:r>
            <a:r>
              <a:rPr lang="en-US" altLang="en-US" sz="2400">
                <a:ea typeface="ＭＳ Ｐゴシック"/>
              </a:rPr>
              <a:t> returns the expression </a:t>
            </a:r>
            <a:r>
              <a:rPr lang="en-US" altLang="en-US" sz="2400" b="1" i="1">
                <a:ea typeface="ＭＳ Ｐゴシック"/>
              </a:rPr>
              <a:t>E</a:t>
            </a:r>
            <a:r>
              <a:rPr lang="en-US" altLang="en-US" sz="2400">
                <a:ea typeface="ＭＳ Ｐゴシック"/>
              </a:rPr>
              <a:t> under the name </a:t>
            </a:r>
            <a:r>
              <a:rPr lang="en-US" altLang="en-US" sz="2400" b="1" i="1">
                <a:solidFill>
                  <a:srgbClr val="C00000"/>
                </a:solidFill>
                <a:ea typeface="ＭＳ Ｐゴシック"/>
              </a:rPr>
              <a:t>X</a:t>
            </a:r>
            <a:endParaRPr lang="en-US" altLang="en-US" sz="2000" b="1">
              <a:solidFill>
                <a:srgbClr val="C00000"/>
              </a:solidFill>
              <a:ea typeface="ＭＳ Ｐゴシック"/>
            </a:endParaRPr>
          </a:p>
        </p:txBody>
      </p:sp>
      <p:sp>
        <p:nvSpPr>
          <p:cNvPr id="6" name="Rectangle 5">
            <a:extLst>
              <a:ext uri="{FF2B5EF4-FFF2-40B4-BE49-F238E27FC236}">
                <a16:creationId xmlns:a16="http://schemas.microsoft.com/office/drawing/2014/main" id="{6C3EF888-0E9B-4F26-B32D-92CD8C4BE845}"/>
              </a:ext>
            </a:extLst>
          </p:cNvPr>
          <p:cNvSpPr>
            <a:spLocks noChangeArrowheads="1"/>
          </p:cNvSpPr>
          <p:nvPr/>
        </p:nvSpPr>
        <p:spPr bwMode="auto">
          <a:xfrm>
            <a:off x="581025" y="2729707"/>
            <a:ext cx="70294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pPr marL="0" marR="0" lvl="0" indent="0" algn="l" defTabSz="914400" rtl="0" eaLnBrk="0" fontAlgn="base" latinLnBrk="0" hangingPunct="0">
              <a:lnSpc>
                <a:spcPct val="100000"/>
              </a:lnSpc>
              <a:spcBef>
                <a:spcPct val="35000"/>
              </a:spcBef>
              <a:spcAft>
                <a:spcPct val="0"/>
              </a:spcAft>
              <a:buClr>
                <a:srgbClr val="CC3300"/>
              </a:buClr>
              <a:buSzTx/>
              <a:buFont typeface="Monotype Sorts" charset="2"/>
              <a:buChar char="n"/>
              <a:tabLst/>
              <a:defRPr/>
            </a:pPr>
            <a:r>
              <a:rPr kumimoji="1"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rPr>
              <a:t> </a:t>
            </a:r>
            <a:r>
              <a:rPr kumimoji="1" lang="en-US" altLang="en-US" sz="2400" b="0" i="0" u="none" strike="noStrike" kern="1200" cap="none" spc="0" normalizeH="0" baseline="0" noProof="0">
                <a:ln>
                  <a:noFill/>
                </a:ln>
                <a:solidFill>
                  <a:srgbClr val="000000"/>
                </a:solidFill>
                <a:effectLst/>
                <a:uLnTx/>
                <a:uFillTx/>
                <a:latin typeface="+mn-lt"/>
                <a:ea typeface="ＭＳ Ｐゴシック" panose="020B0600070205080204" pitchFamily="34" charset="-128"/>
                <a:cs typeface="+mn-cs"/>
              </a:rPr>
              <a:t>Relations </a:t>
            </a:r>
            <a:r>
              <a:rPr kumimoji="1" lang="en-US" altLang="en-US" sz="2400" b="0" i="1" u="none" strike="noStrike" kern="1200" cap="none" spc="0" normalizeH="0" baseline="0" noProof="0">
                <a:ln>
                  <a:noFill/>
                </a:ln>
                <a:solidFill>
                  <a:srgbClr val="000000"/>
                </a:solidFill>
                <a:effectLst/>
                <a:uLnTx/>
                <a:uFillTx/>
                <a:latin typeface="+mn-lt"/>
                <a:ea typeface="ＭＳ Ｐゴシック" panose="020B0600070205080204" pitchFamily="34" charset="-128"/>
                <a:cs typeface="+mn-cs"/>
              </a:rPr>
              <a:t>r</a:t>
            </a:r>
            <a:endParaRPr kumimoji="1" lang="en-US" altLang="en-US" sz="1800" b="0" i="0" u="none" strike="noStrike" kern="120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85E01CAA-2DCA-49CA-98D4-0726CFBE5F38}"/>
              </a:ext>
            </a:extLst>
          </p:cNvPr>
          <p:cNvSpPr>
            <a:spLocks noChangeArrowheads="1"/>
          </p:cNvSpPr>
          <p:nvPr/>
        </p:nvSpPr>
        <p:spPr bwMode="auto">
          <a:xfrm>
            <a:off x="581025" y="4044157"/>
            <a:ext cx="70294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pPr marL="0" marR="0" lvl="0" indent="0" algn="l" defTabSz="914400" rtl="0" eaLnBrk="0" fontAlgn="base" latinLnBrk="0" hangingPunct="0">
              <a:lnSpc>
                <a:spcPct val="100000"/>
              </a:lnSpc>
              <a:spcBef>
                <a:spcPct val="35000"/>
              </a:spcBef>
              <a:spcAft>
                <a:spcPct val="0"/>
              </a:spcAft>
              <a:buClr>
                <a:srgbClr val="CC3300"/>
              </a:buClr>
              <a:buSzTx/>
              <a:buFont typeface="Monotype Sorts" charset="2"/>
              <a:buChar char="n"/>
              <a:tabLst/>
              <a:defRPr/>
            </a:pPr>
            <a:r>
              <a:rPr kumimoji="1" lang="en-US" altLang="en-US" sz="1800" b="0" i="1"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rPr>
              <a:t> </a:t>
            </a:r>
            <a:r>
              <a:rPr kumimoji="1" lang="en-US" altLang="en-US" sz="2400" b="0" i="1" u="none" strike="noStrike" kern="1200" cap="none" spc="0" normalizeH="0" baseline="0" noProof="0">
                <a:ln>
                  <a:noFill/>
                </a:ln>
                <a:solidFill>
                  <a:srgbClr val="000000"/>
                </a:solidFill>
                <a:effectLst/>
                <a:uLnTx/>
                <a:uFillTx/>
                <a:latin typeface="+mj-lt"/>
                <a:ea typeface="ＭＳ Ｐゴシック" panose="020B0600070205080204" pitchFamily="34" charset="-128"/>
                <a:cs typeface="+mn-cs"/>
              </a:rPr>
              <a:t>r</a:t>
            </a:r>
            <a:r>
              <a:rPr kumimoji="1" lang="en-US" altLang="en-US" sz="2400" b="0" i="0" u="none" strike="noStrike" kern="1200" cap="none" spc="0" normalizeH="0" baseline="0" noProof="0">
                <a:ln>
                  <a:noFill/>
                </a:ln>
                <a:solidFill>
                  <a:srgbClr val="000000"/>
                </a:solidFill>
                <a:effectLst/>
                <a:uLnTx/>
                <a:uFillTx/>
                <a:latin typeface="+mj-lt"/>
                <a:ea typeface="ＭＳ Ｐゴシック" panose="020B0600070205080204" pitchFamily="34" charset="-128"/>
                <a:cs typeface="+mn-cs"/>
              </a:rPr>
              <a:t> </a:t>
            </a:r>
            <a:r>
              <a:rPr kumimoji="1" lang="en-US" altLang="en-US" sz="2400" b="1" i="0" u="none" strike="noStrike" kern="1200" cap="none" spc="0" normalizeH="0" baseline="0" noProof="0">
                <a:ln>
                  <a:noFill/>
                </a:ln>
                <a:solidFill>
                  <a:srgbClr val="000000"/>
                </a:solidFill>
                <a:effectLst/>
                <a:uLnTx/>
                <a:uFillTx/>
                <a:latin typeface="+mj-lt"/>
                <a:ea typeface="ＭＳ Ｐゴシック" panose="020B0600070205080204" pitchFamily="34" charset="-128"/>
                <a:cs typeface="+mn-cs"/>
              </a:rPr>
              <a:t>x</a:t>
            </a:r>
            <a:r>
              <a:rPr kumimoji="1" lang="en-US" altLang="en-US" sz="2400" b="1" i="0" u="none" strike="noStrike" kern="1200" cap="none" spc="0" normalizeH="0" baseline="0" noProof="0">
                <a:ln>
                  <a:noFill/>
                </a:ln>
                <a:solidFill>
                  <a:srgbClr val="000000"/>
                </a:solidFill>
                <a:effectLst/>
                <a:uLnTx/>
                <a:uFillTx/>
                <a:latin typeface="+mj-lt"/>
                <a:ea typeface="ＭＳ Ｐゴシック" panose="020B0600070205080204" pitchFamily="34" charset="-128"/>
                <a:cs typeface="+mn-cs"/>
                <a:sym typeface="Symbol" panose="05050102010706020507" pitchFamily="18" charset="2"/>
              </a:rPr>
              <a:t> </a:t>
            </a:r>
            <a:r>
              <a:rPr kumimoji="1" lang="en-US" altLang="en-US" sz="2400" b="1" i="1" u="none" strike="noStrike" kern="1200" cap="none" spc="0" normalizeH="0" baseline="0" noProof="0">
                <a:ln>
                  <a:noFill/>
                </a:ln>
                <a:solidFill>
                  <a:srgbClr val="C00000"/>
                </a:solidFill>
                <a:effectLst/>
                <a:uLnTx/>
                <a:uFillTx/>
                <a:latin typeface="+mj-lt"/>
                <a:ea typeface="ＭＳ Ｐゴシック" panose="020B0600070205080204" pitchFamily="34" charset="-128"/>
                <a:cs typeface="+mn-cs"/>
                <a:sym typeface="Symbol" panose="05050102010706020507" pitchFamily="18" charset="2"/>
              </a:rPr>
              <a:t></a:t>
            </a:r>
            <a:r>
              <a:rPr kumimoji="1" lang="en-US" altLang="en-US" sz="2400" b="0" i="1" u="none" strike="noStrike" kern="1200" cap="none" spc="0" normalizeH="0" baseline="0" noProof="0">
                <a:ln>
                  <a:noFill/>
                </a:ln>
                <a:solidFill>
                  <a:srgbClr val="000000"/>
                </a:solidFill>
                <a:effectLst/>
                <a:uLnTx/>
                <a:uFillTx/>
                <a:latin typeface="+mj-lt"/>
                <a:ea typeface="ＭＳ Ｐゴシック" panose="020B0600070205080204" pitchFamily="34" charset="-128"/>
                <a:cs typeface="+mn-cs"/>
              </a:rPr>
              <a:t> </a:t>
            </a:r>
            <a:r>
              <a:rPr kumimoji="1" lang="en-US" altLang="en-US" sz="2400" b="1" i="1" u="none" strike="noStrike" kern="1200" cap="none" spc="0" normalizeH="0" baseline="-25000" noProof="0">
                <a:ln>
                  <a:noFill/>
                </a:ln>
                <a:solidFill>
                  <a:srgbClr val="000000"/>
                </a:solidFill>
                <a:effectLst/>
                <a:uLnTx/>
                <a:uFillTx/>
                <a:latin typeface="+mj-lt"/>
                <a:ea typeface="ＭＳ Ｐゴシック" panose="020B0600070205080204" pitchFamily="34" charset="-128"/>
                <a:cs typeface="+mn-cs"/>
              </a:rPr>
              <a:t>s</a:t>
            </a:r>
            <a:r>
              <a:rPr kumimoji="1" lang="en-US" altLang="en-US" sz="2400" b="0" i="0" u="none" strike="noStrike" kern="1200" cap="none" spc="0" normalizeH="0" baseline="0" noProof="0">
                <a:ln>
                  <a:noFill/>
                </a:ln>
                <a:solidFill>
                  <a:srgbClr val="000000"/>
                </a:solidFill>
                <a:effectLst/>
                <a:uLnTx/>
                <a:uFillTx/>
                <a:latin typeface="+mj-lt"/>
                <a:ea typeface="ＭＳ Ｐゴシック" panose="020B0600070205080204" pitchFamily="34" charset="-128"/>
                <a:cs typeface="+mn-cs"/>
              </a:rPr>
              <a:t> </a:t>
            </a:r>
            <a:r>
              <a:rPr kumimoji="1" lang="en-US" altLang="en-US" sz="2400" b="0" i="0" u="none" strike="noStrike" kern="1200" cap="none" spc="0" normalizeH="0" baseline="0" noProof="0">
                <a:ln>
                  <a:noFill/>
                </a:ln>
                <a:solidFill>
                  <a:srgbClr val="000000"/>
                </a:solidFill>
                <a:effectLst/>
                <a:uLnTx/>
                <a:uFillTx/>
                <a:latin typeface="+mj-lt"/>
                <a:ea typeface="ＭＳ Ｐゴシック" panose="020B0600070205080204" pitchFamily="34" charset="-128"/>
                <a:cs typeface="+mn-cs"/>
                <a:sym typeface="Symbol" panose="05050102010706020507" pitchFamily="18" charset="2"/>
              </a:rPr>
              <a:t>(r)</a:t>
            </a:r>
            <a:endParaRPr kumimoji="1" lang="en-US" altLang="en-US" sz="1800" b="0" i="0" u="none" strike="noStrike" kern="1200" cap="none" spc="0" normalizeH="0" baseline="0" noProof="0">
              <a:ln>
                <a:noFill/>
              </a:ln>
              <a:solidFill>
                <a:srgbClr val="000000"/>
              </a:solidFill>
              <a:effectLst/>
              <a:uLnTx/>
              <a:uFillTx/>
              <a:latin typeface="+mj-lt"/>
              <a:ea typeface="ＭＳ Ｐゴシック" panose="020B0600070205080204" pitchFamily="34" charset="-128"/>
              <a:cs typeface="+mn-cs"/>
            </a:endParaRPr>
          </a:p>
        </p:txBody>
      </p:sp>
      <p:grpSp>
        <p:nvGrpSpPr>
          <p:cNvPr id="2" name="Group 1">
            <a:extLst>
              <a:ext uri="{FF2B5EF4-FFF2-40B4-BE49-F238E27FC236}">
                <a16:creationId xmlns:a16="http://schemas.microsoft.com/office/drawing/2014/main" id="{E888F89B-D483-40B1-AA0F-7C301FF0938B}"/>
              </a:ext>
            </a:extLst>
          </p:cNvPr>
          <p:cNvGrpSpPr/>
          <p:nvPr/>
        </p:nvGrpSpPr>
        <p:grpSpPr>
          <a:xfrm>
            <a:off x="2157413" y="2497932"/>
            <a:ext cx="6275387" cy="4248150"/>
            <a:chOff x="2157413" y="2497932"/>
            <a:chExt cx="6275387" cy="4248150"/>
          </a:xfrm>
        </p:grpSpPr>
        <p:pic>
          <p:nvPicPr>
            <p:cNvPr id="8" name="Picture 7">
              <a:extLst>
                <a:ext uri="{FF2B5EF4-FFF2-40B4-BE49-F238E27FC236}">
                  <a16:creationId xmlns:a16="http://schemas.microsoft.com/office/drawing/2014/main" id="{3024B945-4B95-4BA4-93F8-77005C0175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975" y="2532857"/>
              <a:ext cx="2559050" cy="395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D0B98F95-0338-420E-B84E-2500919ABFE0}"/>
                </a:ext>
              </a:extLst>
            </p:cNvPr>
            <p:cNvSpPr>
              <a:spLocks noChangeArrowheads="1"/>
            </p:cNvSpPr>
            <p:nvPr/>
          </p:nvSpPr>
          <p:spPr bwMode="auto">
            <a:xfrm>
              <a:off x="4035425" y="2497932"/>
              <a:ext cx="1208088" cy="1838325"/>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10" name="Rectangle 9">
              <a:extLst>
                <a:ext uri="{FF2B5EF4-FFF2-40B4-BE49-F238E27FC236}">
                  <a16:creationId xmlns:a16="http://schemas.microsoft.com/office/drawing/2014/main" id="{67B3EB34-8F2A-46A0-8970-7027DFCE8A56}"/>
                </a:ext>
              </a:extLst>
            </p:cNvPr>
            <p:cNvSpPr>
              <a:spLocks noChangeArrowheads="1"/>
            </p:cNvSpPr>
            <p:nvPr/>
          </p:nvSpPr>
          <p:spPr bwMode="auto">
            <a:xfrm>
              <a:off x="6370638" y="3423444"/>
              <a:ext cx="2062162" cy="3060700"/>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11" name="Rectangle 10">
              <a:extLst>
                <a:ext uri="{FF2B5EF4-FFF2-40B4-BE49-F238E27FC236}">
                  <a16:creationId xmlns:a16="http://schemas.microsoft.com/office/drawing/2014/main" id="{A28160FA-E8C3-40DD-9DB2-D658F55DD1C5}"/>
                </a:ext>
              </a:extLst>
            </p:cNvPr>
            <p:cNvSpPr>
              <a:spLocks noChangeArrowheads="1"/>
            </p:cNvSpPr>
            <p:nvPr/>
          </p:nvSpPr>
          <p:spPr bwMode="auto">
            <a:xfrm>
              <a:off x="2686050" y="3864769"/>
              <a:ext cx="1719263" cy="2727325"/>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12" name="Rectangle 11">
              <a:extLst>
                <a:ext uri="{FF2B5EF4-FFF2-40B4-BE49-F238E27FC236}">
                  <a16:creationId xmlns:a16="http://schemas.microsoft.com/office/drawing/2014/main" id="{2C7B8261-8680-4D5B-8280-639ECC8AC07A}"/>
                </a:ext>
              </a:extLst>
            </p:cNvPr>
            <p:cNvSpPr>
              <a:spLocks noChangeArrowheads="1"/>
            </p:cNvSpPr>
            <p:nvPr/>
          </p:nvSpPr>
          <p:spPr bwMode="auto">
            <a:xfrm>
              <a:off x="2508250" y="4210844"/>
              <a:ext cx="393700" cy="2535238"/>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13" name="Rectangle 12">
              <a:extLst>
                <a:ext uri="{FF2B5EF4-FFF2-40B4-BE49-F238E27FC236}">
                  <a16:creationId xmlns:a16="http://schemas.microsoft.com/office/drawing/2014/main" id="{47B5562F-4516-429D-A582-214263FE75B4}"/>
                </a:ext>
              </a:extLst>
            </p:cNvPr>
            <p:cNvSpPr>
              <a:spLocks noChangeArrowheads="1"/>
            </p:cNvSpPr>
            <p:nvPr/>
          </p:nvSpPr>
          <p:spPr bwMode="auto">
            <a:xfrm>
              <a:off x="2200275" y="4299744"/>
              <a:ext cx="1487488" cy="1292225"/>
            </a:xfrm>
            <a:prstGeom prst="rect">
              <a:avLst/>
            </a:prstGeom>
            <a:solidFill>
              <a:srgbClr val="FFFFFF"/>
            </a:solidFill>
            <a:ln w="28575" algn="ctr">
              <a:solidFill>
                <a:srgbClr val="000000"/>
              </a:solidFill>
              <a:round/>
              <a:headEnd/>
              <a:tailEnd/>
            </a:ln>
          </p:spPr>
          <p:txBody>
            <a:bodyPr wrap="none"/>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cxnSp>
          <p:nvCxnSpPr>
            <p:cNvPr id="14" name="Straight Connector 13">
              <a:extLst>
                <a:ext uri="{FF2B5EF4-FFF2-40B4-BE49-F238E27FC236}">
                  <a16:creationId xmlns:a16="http://schemas.microsoft.com/office/drawing/2014/main" id="{A84B0D3B-466E-4A65-AFBC-61BE0BBEA45E}"/>
                </a:ext>
              </a:extLst>
            </p:cNvPr>
            <p:cNvCxnSpPr>
              <a:cxnSpLocks noChangeShapeType="1"/>
            </p:cNvCxnSpPr>
            <p:nvPr/>
          </p:nvCxnSpPr>
          <p:spPr bwMode="auto">
            <a:xfrm>
              <a:off x="2568575" y="4299744"/>
              <a:ext cx="0" cy="1292225"/>
            </a:xfrm>
            <a:prstGeom prst="line">
              <a:avLst/>
            </a:prstGeom>
            <a:noFill/>
            <a:ln w="19050" algn="ctr">
              <a:solidFill>
                <a:srgbClr val="000000"/>
              </a:solidFill>
              <a:round/>
              <a:headEnd/>
              <a:tailEnd/>
            </a:ln>
            <a:extLst>
              <a:ext uri="{909E8E84-426E-40DD-AFC4-6F175D3DCCD1}">
                <a14:hiddenFill xmlns:a14="http://schemas.microsoft.com/office/drawing/2010/main">
                  <a:noFill/>
                </a14:hiddenFill>
              </a:ext>
            </a:extLst>
          </p:spPr>
        </p:cxnSp>
        <p:cxnSp>
          <p:nvCxnSpPr>
            <p:cNvPr id="15" name="Straight Connector 14">
              <a:extLst>
                <a:ext uri="{FF2B5EF4-FFF2-40B4-BE49-F238E27FC236}">
                  <a16:creationId xmlns:a16="http://schemas.microsoft.com/office/drawing/2014/main" id="{7041AFFF-1D8B-47E1-8817-95C435852F58}"/>
                </a:ext>
              </a:extLst>
            </p:cNvPr>
            <p:cNvCxnSpPr>
              <a:cxnSpLocks noChangeShapeType="1"/>
            </p:cNvCxnSpPr>
            <p:nvPr/>
          </p:nvCxnSpPr>
          <p:spPr bwMode="auto">
            <a:xfrm>
              <a:off x="2943225" y="4307682"/>
              <a:ext cx="0" cy="1284287"/>
            </a:xfrm>
            <a:prstGeom prst="line">
              <a:avLst/>
            </a:prstGeom>
            <a:noFill/>
            <a:ln w="19050" algn="ctr">
              <a:solidFill>
                <a:srgbClr val="000000"/>
              </a:solidFill>
              <a:round/>
              <a:headEnd/>
              <a:tailEnd/>
            </a:ln>
            <a:extLst>
              <a:ext uri="{909E8E84-426E-40DD-AFC4-6F175D3DCCD1}">
                <a14:hiddenFill xmlns:a14="http://schemas.microsoft.com/office/drawing/2010/main">
                  <a:noFill/>
                </a14:hiddenFill>
              </a:ext>
            </a:extLst>
          </p:spPr>
        </p:cxnSp>
        <p:cxnSp>
          <p:nvCxnSpPr>
            <p:cNvPr id="16" name="Straight Connector 15">
              <a:extLst>
                <a:ext uri="{FF2B5EF4-FFF2-40B4-BE49-F238E27FC236}">
                  <a16:creationId xmlns:a16="http://schemas.microsoft.com/office/drawing/2014/main" id="{E742958E-8719-4801-B6DD-302D23CE4EE5}"/>
                </a:ext>
              </a:extLst>
            </p:cNvPr>
            <p:cNvCxnSpPr>
              <a:cxnSpLocks noChangeShapeType="1"/>
            </p:cNvCxnSpPr>
            <p:nvPr/>
          </p:nvCxnSpPr>
          <p:spPr bwMode="auto">
            <a:xfrm>
              <a:off x="3327400" y="4307682"/>
              <a:ext cx="0" cy="1284287"/>
            </a:xfrm>
            <a:prstGeom prst="line">
              <a:avLst/>
            </a:prstGeom>
            <a:noFill/>
            <a:ln w="19050" algn="ctr">
              <a:solidFill>
                <a:srgbClr val="000000"/>
              </a:solidFill>
              <a:round/>
              <a:headEnd/>
              <a:tailEnd/>
            </a:ln>
            <a:extLst>
              <a:ext uri="{909E8E84-426E-40DD-AFC4-6F175D3DCCD1}">
                <a14:hiddenFill xmlns:a14="http://schemas.microsoft.com/office/drawing/2010/main">
                  <a:noFill/>
                </a14:hiddenFill>
              </a:ext>
            </a:extLst>
          </p:spPr>
        </p:cxnSp>
        <p:sp>
          <p:nvSpPr>
            <p:cNvPr id="17" name="TextBox 46">
              <a:extLst>
                <a:ext uri="{FF2B5EF4-FFF2-40B4-BE49-F238E27FC236}">
                  <a16:creationId xmlns:a16="http://schemas.microsoft.com/office/drawing/2014/main" id="{18785306-1EB3-417F-9EBB-F495FB01D82E}"/>
                </a:ext>
              </a:extLst>
            </p:cNvPr>
            <p:cNvSpPr txBox="1">
              <a:spLocks noChangeArrowheads="1"/>
            </p:cNvSpPr>
            <p:nvPr/>
          </p:nvSpPr>
          <p:spPr bwMode="auto">
            <a:xfrm>
              <a:off x="2225675" y="4258469"/>
              <a:ext cx="5381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r>
                <a:rPr lang="el-GR" altLang="en-US" sz="2000">
                  <a:latin typeface="Times New Roman" panose="02020603050405020304" pitchFamily="18" charset="0"/>
                  <a:cs typeface="Times New Roman" panose="02020603050405020304" pitchFamily="18" charset="0"/>
                </a:rPr>
                <a:t>α</a:t>
              </a:r>
              <a:endParaRPr lang="en-US" altLang="en-US" sz="2000">
                <a:latin typeface="Times New Roman" panose="02020603050405020304" pitchFamily="18" charset="0"/>
                <a:cs typeface="Times New Roman" panose="02020603050405020304" pitchFamily="18" charset="0"/>
              </a:endParaRPr>
            </a:p>
            <a:p>
              <a:r>
                <a:rPr lang="el-GR" altLang="en-US" sz="2000">
                  <a:latin typeface="Times New Roman" panose="02020603050405020304" pitchFamily="18" charset="0"/>
                  <a:cs typeface="Times New Roman" panose="02020603050405020304" pitchFamily="18" charset="0"/>
                </a:rPr>
                <a:t>α</a:t>
              </a:r>
              <a:endParaRPr lang="en-US" altLang="en-US" sz="2000">
                <a:latin typeface="Times New Roman" panose="02020603050405020304" pitchFamily="18" charset="0"/>
                <a:cs typeface="Times New Roman" panose="02020603050405020304" pitchFamily="18" charset="0"/>
              </a:endParaRPr>
            </a:p>
            <a:p>
              <a:r>
                <a:rPr lang="el-GR" altLang="en-US" sz="2000">
                  <a:latin typeface="Times New Roman" panose="02020603050405020304" pitchFamily="18" charset="0"/>
                  <a:cs typeface="Times New Roman" panose="02020603050405020304" pitchFamily="18" charset="0"/>
                </a:rPr>
                <a:t>β</a:t>
              </a:r>
              <a:endParaRPr lang="en-US" altLang="en-US" sz="2000">
                <a:latin typeface="Times New Roman" panose="02020603050405020304" pitchFamily="18" charset="0"/>
                <a:cs typeface="Times New Roman" panose="02020603050405020304" pitchFamily="18" charset="0"/>
              </a:endParaRPr>
            </a:p>
            <a:p>
              <a:r>
                <a:rPr lang="el-GR" altLang="en-US" sz="2000">
                  <a:latin typeface="Times New Roman" panose="02020603050405020304" pitchFamily="18" charset="0"/>
                  <a:cs typeface="Times New Roman" panose="02020603050405020304" pitchFamily="18" charset="0"/>
                </a:rPr>
                <a:t>β</a:t>
              </a:r>
              <a:endParaRPr lang="en-US" altLang="en-US" sz="2000">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p:txBody>
        </p:sp>
        <p:sp>
          <p:nvSpPr>
            <p:cNvPr id="18" name="TextBox 47">
              <a:extLst>
                <a:ext uri="{FF2B5EF4-FFF2-40B4-BE49-F238E27FC236}">
                  <a16:creationId xmlns:a16="http://schemas.microsoft.com/office/drawing/2014/main" id="{C595A8D3-A111-415D-AAF8-083CAD1BA863}"/>
                </a:ext>
              </a:extLst>
            </p:cNvPr>
            <p:cNvSpPr txBox="1">
              <a:spLocks noChangeArrowheads="1"/>
            </p:cNvSpPr>
            <p:nvPr/>
          </p:nvSpPr>
          <p:spPr bwMode="auto">
            <a:xfrm>
              <a:off x="2592388" y="4256882"/>
              <a:ext cx="5381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r>
                <a:rPr lang="en-US" altLang="en-US" sz="2000">
                  <a:latin typeface="Times New Roman" panose="02020603050405020304" pitchFamily="18" charset="0"/>
                  <a:cs typeface="Times New Roman" panose="02020603050405020304" pitchFamily="18" charset="0"/>
                </a:rPr>
                <a:t>1</a:t>
              </a:r>
            </a:p>
            <a:p>
              <a:r>
                <a:rPr lang="en-US" altLang="en-US" sz="2000">
                  <a:latin typeface="Times New Roman" panose="02020603050405020304" pitchFamily="18" charset="0"/>
                  <a:cs typeface="Times New Roman" panose="02020603050405020304" pitchFamily="18" charset="0"/>
                </a:rPr>
                <a:t>1</a:t>
              </a:r>
            </a:p>
            <a:p>
              <a:r>
                <a:rPr lang="en-US" altLang="en-US" sz="2000">
                  <a:latin typeface="Times New Roman" panose="02020603050405020304" pitchFamily="18" charset="0"/>
                  <a:cs typeface="Times New Roman" panose="02020603050405020304" pitchFamily="18" charset="0"/>
                </a:rPr>
                <a:t>2</a:t>
              </a:r>
            </a:p>
            <a:p>
              <a:r>
                <a:rPr lang="en-US" altLang="en-US" sz="2000">
                  <a:latin typeface="Times New Roman" panose="02020603050405020304" pitchFamily="18" charset="0"/>
                  <a:cs typeface="Times New Roman" panose="02020603050405020304" pitchFamily="18" charset="0"/>
                </a:rPr>
                <a:t>2</a:t>
              </a:r>
            </a:p>
            <a:p>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p:txBody>
        </p:sp>
        <p:sp>
          <p:nvSpPr>
            <p:cNvPr id="19" name="TextBox 48">
              <a:extLst>
                <a:ext uri="{FF2B5EF4-FFF2-40B4-BE49-F238E27FC236}">
                  <a16:creationId xmlns:a16="http://schemas.microsoft.com/office/drawing/2014/main" id="{5408E16A-9581-4C92-9970-EB11688F975E}"/>
                </a:ext>
              </a:extLst>
            </p:cNvPr>
            <p:cNvSpPr txBox="1">
              <a:spLocks noChangeArrowheads="1"/>
            </p:cNvSpPr>
            <p:nvPr/>
          </p:nvSpPr>
          <p:spPr bwMode="auto">
            <a:xfrm>
              <a:off x="2968625" y="4264819"/>
              <a:ext cx="53816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r>
                <a:rPr lang="el-GR" altLang="en-US" sz="2000">
                  <a:latin typeface="Times New Roman" panose="02020603050405020304" pitchFamily="18" charset="0"/>
                  <a:cs typeface="Times New Roman" panose="02020603050405020304" pitchFamily="18" charset="0"/>
                </a:rPr>
                <a:t>α</a:t>
              </a:r>
              <a:endParaRPr lang="en-US" altLang="en-US" sz="2000">
                <a:latin typeface="Times New Roman" panose="02020603050405020304" pitchFamily="18" charset="0"/>
                <a:cs typeface="Times New Roman" panose="02020603050405020304" pitchFamily="18" charset="0"/>
              </a:endParaRPr>
            </a:p>
            <a:p>
              <a:r>
                <a:rPr lang="el-GR" altLang="en-US" sz="2000">
                  <a:latin typeface="Times New Roman" panose="02020603050405020304" pitchFamily="18" charset="0"/>
                  <a:cs typeface="Times New Roman" panose="02020603050405020304" pitchFamily="18" charset="0"/>
                </a:rPr>
                <a:t>β</a:t>
              </a:r>
              <a:endParaRPr lang="en-US" altLang="en-US" sz="2000">
                <a:latin typeface="Times New Roman" panose="02020603050405020304" pitchFamily="18" charset="0"/>
                <a:cs typeface="Times New Roman" panose="02020603050405020304" pitchFamily="18" charset="0"/>
              </a:endParaRPr>
            </a:p>
            <a:p>
              <a:r>
                <a:rPr lang="el-GR" altLang="en-US" sz="2000">
                  <a:latin typeface="Times New Roman" panose="02020603050405020304" pitchFamily="18" charset="0"/>
                  <a:cs typeface="Times New Roman" panose="02020603050405020304" pitchFamily="18" charset="0"/>
                </a:rPr>
                <a:t>α</a:t>
              </a:r>
              <a:endParaRPr lang="en-US" altLang="en-US" sz="2000">
                <a:latin typeface="Times New Roman" panose="02020603050405020304" pitchFamily="18" charset="0"/>
                <a:cs typeface="Times New Roman" panose="02020603050405020304" pitchFamily="18" charset="0"/>
              </a:endParaRPr>
            </a:p>
            <a:p>
              <a:r>
                <a:rPr lang="el-GR" altLang="en-US" sz="2000">
                  <a:latin typeface="Times New Roman" panose="02020603050405020304" pitchFamily="18" charset="0"/>
                  <a:cs typeface="Times New Roman" panose="02020603050405020304" pitchFamily="18" charset="0"/>
                </a:rPr>
                <a:t>β</a:t>
              </a:r>
              <a:endParaRPr lang="en-US" altLang="en-US" sz="2000">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p:txBody>
        </p:sp>
        <p:sp>
          <p:nvSpPr>
            <p:cNvPr id="20" name="TextBox 49">
              <a:extLst>
                <a:ext uri="{FF2B5EF4-FFF2-40B4-BE49-F238E27FC236}">
                  <a16:creationId xmlns:a16="http://schemas.microsoft.com/office/drawing/2014/main" id="{84328E56-6C92-482D-8B61-1D713032B9AF}"/>
                </a:ext>
              </a:extLst>
            </p:cNvPr>
            <p:cNvSpPr txBox="1">
              <a:spLocks noChangeArrowheads="1"/>
            </p:cNvSpPr>
            <p:nvPr/>
          </p:nvSpPr>
          <p:spPr bwMode="auto">
            <a:xfrm>
              <a:off x="3351213" y="4255294"/>
              <a:ext cx="5381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r>
                <a:rPr lang="en-US" altLang="en-US" sz="2000">
                  <a:latin typeface="Times New Roman" panose="02020603050405020304" pitchFamily="18" charset="0"/>
                  <a:cs typeface="Times New Roman" panose="02020603050405020304" pitchFamily="18" charset="0"/>
                </a:rPr>
                <a:t>1</a:t>
              </a:r>
            </a:p>
            <a:p>
              <a:r>
                <a:rPr lang="en-US" altLang="en-US" sz="2000">
                  <a:latin typeface="Times New Roman" panose="02020603050405020304" pitchFamily="18" charset="0"/>
                  <a:cs typeface="Times New Roman" panose="02020603050405020304" pitchFamily="18" charset="0"/>
                </a:rPr>
                <a:t>2</a:t>
              </a:r>
            </a:p>
            <a:p>
              <a:r>
                <a:rPr lang="en-US" altLang="en-US" sz="2000">
                  <a:latin typeface="Times New Roman" panose="02020603050405020304" pitchFamily="18" charset="0"/>
                  <a:cs typeface="Times New Roman" panose="02020603050405020304" pitchFamily="18" charset="0"/>
                </a:rPr>
                <a:t>1</a:t>
              </a:r>
            </a:p>
            <a:p>
              <a:r>
                <a:rPr lang="en-US" altLang="en-US" sz="2000">
                  <a:latin typeface="Times New Roman" panose="02020603050405020304" pitchFamily="18" charset="0"/>
                  <a:cs typeface="Times New Roman" panose="02020603050405020304" pitchFamily="18" charset="0"/>
                </a:rPr>
                <a:t>2</a:t>
              </a:r>
            </a:p>
            <a:p>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DFDB88D7-C4DB-4FEC-9149-ACCD6B3E701D}"/>
                </a:ext>
              </a:extLst>
            </p:cNvPr>
            <p:cNvSpPr>
              <a:spLocks noChangeArrowheads="1"/>
            </p:cNvSpPr>
            <p:nvPr/>
          </p:nvSpPr>
          <p:spPr bwMode="auto">
            <a:xfrm>
              <a:off x="2200275" y="4021932"/>
              <a:ext cx="1487488" cy="242887"/>
            </a:xfrm>
            <a:prstGeom prst="rect">
              <a:avLst/>
            </a:prstGeom>
            <a:solidFill>
              <a:srgbClr val="CCECFF"/>
            </a:solidFill>
            <a:ln w="28575" algn="ctr">
              <a:solidFill>
                <a:srgbClr val="000000"/>
              </a:solidFill>
              <a:round/>
              <a:headEnd/>
              <a:tailEnd/>
            </a:ln>
          </p:spPr>
          <p:txBody>
            <a:bodyPr wrap="none"/>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22" name="TextBox 50">
              <a:extLst>
                <a:ext uri="{FF2B5EF4-FFF2-40B4-BE49-F238E27FC236}">
                  <a16:creationId xmlns:a16="http://schemas.microsoft.com/office/drawing/2014/main" id="{4DE31EB5-A766-4B85-9A16-FF6EB3459F79}"/>
                </a:ext>
              </a:extLst>
            </p:cNvPr>
            <p:cNvSpPr txBox="1">
              <a:spLocks noChangeArrowheads="1"/>
            </p:cNvSpPr>
            <p:nvPr/>
          </p:nvSpPr>
          <p:spPr bwMode="auto">
            <a:xfrm>
              <a:off x="2157413" y="3950494"/>
              <a:ext cx="182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r>
                <a:rPr lang="en-US" altLang="en-US" sz="1800" i="1" err="1">
                  <a:latin typeface="Times New Roman" panose="02020603050405020304" pitchFamily="18" charset="0"/>
                  <a:cs typeface="Times New Roman" panose="02020603050405020304" pitchFamily="18" charset="0"/>
                </a:rPr>
                <a:t>r.A</a:t>
              </a:r>
              <a:r>
                <a:rPr lang="en-US" altLang="en-US" sz="1800" i="1">
                  <a:latin typeface="Times New Roman" panose="02020603050405020304" pitchFamily="18" charset="0"/>
                  <a:cs typeface="Times New Roman" panose="02020603050405020304" pitchFamily="18" charset="0"/>
                </a:rPr>
                <a:t>  </a:t>
              </a:r>
              <a:r>
                <a:rPr lang="en-US" altLang="en-US" sz="1800" i="1" err="1">
                  <a:latin typeface="Times New Roman" panose="02020603050405020304" pitchFamily="18" charset="0"/>
                  <a:cs typeface="Times New Roman" panose="02020603050405020304" pitchFamily="18" charset="0"/>
                </a:rPr>
                <a:t>r.B</a:t>
              </a:r>
              <a:r>
                <a:rPr lang="en-US" altLang="en-US" sz="1800" i="1">
                  <a:latin typeface="Times New Roman" panose="02020603050405020304" pitchFamily="18" charset="0"/>
                  <a:cs typeface="Times New Roman" panose="02020603050405020304" pitchFamily="18" charset="0"/>
                </a:rPr>
                <a:t> </a:t>
              </a:r>
              <a:r>
                <a:rPr lang="en-US" altLang="en-US" sz="1100" i="1">
                  <a:latin typeface="Times New Roman" panose="02020603050405020304" pitchFamily="18" charset="0"/>
                  <a:cs typeface="Times New Roman" panose="02020603050405020304" pitchFamily="18" charset="0"/>
                </a:rPr>
                <a:t> </a:t>
              </a:r>
              <a:r>
                <a:rPr lang="en-US" altLang="en-US" sz="1800" i="1" err="1">
                  <a:latin typeface="Times New Roman" panose="02020603050405020304" pitchFamily="18" charset="0"/>
                  <a:cs typeface="Times New Roman" panose="02020603050405020304" pitchFamily="18" charset="0"/>
                </a:rPr>
                <a:t>s.A</a:t>
              </a:r>
              <a:r>
                <a:rPr lang="en-US" altLang="en-US" sz="1800" i="1">
                  <a:latin typeface="Times New Roman" panose="02020603050405020304" pitchFamily="18" charset="0"/>
                  <a:cs typeface="Times New Roman" panose="02020603050405020304" pitchFamily="18" charset="0"/>
                </a:rPr>
                <a:t>  </a:t>
              </a:r>
              <a:r>
                <a:rPr lang="en-US" altLang="en-US" sz="1800" i="1" err="1">
                  <a:latin typeface="Times New Roman" panose="02020603050405020304" pitchFamily="18" charset="0"/>
                  <a:cs typeface="Times New Roman" panose="02020603050405020304" pitchFamily="18" charset="0"/>
                </a:rPr>
                <a:t>s.B</a:t>
              </a:r>
              <a:endParaRPr lang="en-US" altLang="en-US" sz="1800" i="1">
                <a:latin typeface="Times New Roman" panose="02020603050405020304" pitchFamily="18" charset="0"/>
                <a:cs typeface="Times New Roman" panose="02020603050405020304" pitchFamily="18" charset="0"/>
              </a:endParaRPr>
            </a:p>
          </p:txBody>
        </p:sp>
        <p:cxnSp>
          <p:nvCxnSpPr>
            <p:cNvPr id="23" name="Straight Connector 22">
              <a:extLst>
                <a:ext uri="{FF2B5EF4-FFF2-40B4-BE49-F238E27FC236}">
                  <a16:creationId xmlns:a16="http://schemas.microsoft.com/office/drawing/2014/main" id="{39ADC8BA-A36B-4139-9C46-774E62952FAB}"/>
                </a:ext>
              </a:extLst>
            </p:cNvPr>
            <p:cNvCxnSpPr>
              <a:cxnSpLocks noChangeShapeType="1"/>
            </p:cNvCxnSpPr>
            <p:nvPr/>
          </p:nvCxnSpPr>
          <p:spPr bwMode="auto">
            <a:xfrm flipV="1">
              <a:off x="2560638" y="4039394"/>
              <a:ext cx="0" cy="217488"/>
            </a:xfrm>
            <a:prstGeom prst="line">
              <a:avLst/>
            </a:prstGeom>
            <a:noFill/>
            <a:ln w="28575" algn="ctr">
              <a:solidFill>
                <a:srgbClr val="000000"/>
              </a:solidFill>
              <a:round/>
              <a:headEnd/>
              <a:tailEnd/>
            </a:ln>
            <a:extLst>
              <a:ext uri="{909E8E84-426E-40DD-AFC4-6F175D3DCCD1}">
                <a14:hiddenFill xmlns:a14="http://schemas.microsoft.com/office/drawing/2010/main">
                  <a:noFill/>
                </a14:hiddenFill>
              </a:ext>
            </a:extLst>
          </p:spPr>
        </p:cxnSp>
        <p:cxnSp>
          <p:nvCxnSpPr>
            <p:cNvPr id="24" name="Straight Connector 23">
              <a:extLst>
                <a:ext uri="{FF2B5EF4-FFF2-40B4-BE49-F238E27FC236}">
                  <a16:creationId xmlns:a16="http://schemas.microsoft.com/office/drawing/2014/main" id="{4A287724-FD3A-488C-921A-16EE4D796EC1}"/>
                </a:ext>
              </a:extLst>
            </p:cNvPr>
            <p:cNvCxnSpPr>
              <a:cxnSpLocks noChangeShapeType="1"/>
            </p:cNvCxnSpPr>
            <p:nvPr/>
          </p:nvCxnSpPr>
          <p:spPr bwMode="auto">
            <a:xfrm flipV="1">
              <a:off x="2936875" y="4036219"/>
              <a:ext cx="0" cy="217488"/>
            </a:xfrm>
            <a:prstGeom prst="line">
              <a:avLst/>
            </a:prstGeom>
            <a:noFill/>
            <a:ln w="28575" algn="ctr">
              <a:solidFill>
                <a:srgbClr val="000000"/>
              </a:solidFill>
              <a:round/>
              <a:headEnd/>
              <a:tailEnd/>
            </a:ln>
            <a:extLst>
              <a:ext uri="{909E8E84-426E-40DD-AFC4-6F175D3DCCD1}">
                <a14:hiddenFill xmlns:a14="http://schemas.microsoft.com/office/drawing/2010/main">
                  <a:noFill/>
                </a14:hiddenFill>
              </a:ext>
            </a:extLst>
          </p:spPr>
        </p:cxnSp>
        <p:cxnSp>
          <p:nvCxnSpPr>
            <p:cNvPr id="25" name="Straight Connector 24">
              <a:extLst>
                <a:ext uri="{FF2B5EF4-FFF2-40B4-BE49-F238E27FC236}">
                  <a16:creationId xmlns:a16="http://schemas.microsoft.com/office/drawing/2014/main" id="{069548B6-6871-4F5B-9DC4-170B4C7F8ECB}"/>
                </a:ext>
              </a:extLst>
            </p:cNvPr>
            <p:cNvCxnSpPr>
              <a:cxnSpLocks noChangeShapeType="1"/>
            </p:cNvCxnSpPr>
            <p:nvPr/>
          </p:nvCxnSpPr>
          <p:spPr bwMode="auto">
            <a:xfrm flipV="1">
              <a:off x="3322638" y="4036219"/>
              <a:ext cx="0" cy="217488"/>
            </a:xfrm>
            <a:prstGeom prst="line">
              <a:avLst/>
            </a:prstGeom>
            <a:noFill/>
            <a:ln w="28575" algn="ctr">
              <a:solidFill>
                <a:srgbClr val="00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29603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090101-00BE-49D9-B993-36948283590C}"/>
              </a:ext>
            </a:extLst>
          </p:cNvPr>
          <p:cNvSpPr>
            <a:spLocks noGrp="1" noChangeArrowheads="1"/>
          </p:cNvSpPr>
          <p:nvPr/>
        </p:nvSpPr>
        <p:spPr bwMode="auto">
          <a:xfrm>
            <a:off x="533400" y="111919"/>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mj-lt"/>
                <a:ea typeface="ＭＳ Ｐゴシック" charset="-128"/>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1" i="0" u="none" strike="noStrike" kern="0" cap="none" spc="0" normalizeH="0" baseline="0" noProof="0">
                <a:ln>
                  <a:noFill/>
                </a:ln>
                <a:solidFill>
                  <a:srgbClr val="CC3300"/>
                </a:solidFill>
                <a:effectLst>
                  <a:outerShdw blurRad="38100" dist="38100" dir="2700000" algn="tl">
                    <a:srgbClr val="DDDDDD"/>
                  </a:outerShdw>
                </a:effectLst>
                <a:uLnTx/>
                <a:uFillTx/>
                <a:latin typeface="Helvetica"/>
                <a:ea typeface="ＭＳ Ｐゴシック" charset="-128"/>
                <a:cs typeface="+mj-cs"/>
              </a:rPr>
              <a:t>Renaming a Table.</a:t>
            </a:r>
          </a:p>
        </p:txBody>
      </p:sp>
      <p:sp>
        <p:nvSpPr>
          <p:cNvPr id="5" name="Rectangle 4">
            <a:extLst>
              <a:ext uri="{FF2B5EF4-FFF2-40B4-BE49-F238E27FC236}">
                <a16:creationId xmlns:a16="http://schemas.microsoft.com/office/drawing/2014/main" id="{875CF72F-635F-461D-881C-ED162084A271}"/>
              </a:ext>
            </a:extLst>
          </p:cNvPr>
          <p:cNvSpPr>
            <a:spLocks noGrp="1" noChangeArrowheads="1"/>
          </p:cNvSpPr>
          <p:nvPr/>
        </p:nvSpPr>
        <p:spPr bwMode="auto">
          <a:xfrm>
            <a:off x="614740" y="831056"/>
            <a:ext cx="8156991"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ＭＳ Ｐゴシック"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r>
              <a:rPr lang="en-US" altLang="en-US" sz="2800">
                <a:ea typeface="ＭＳ Ｐゴシック" panose="020B0600070205080204" pitchFamily="34" charset="-128"/>
              </a:rPr>
              <a:t> </a:t>
            </a:r>
            <a:r>
              <a:rPr lang="en-US" sz="2400" b="1"/>
              <a:t>A second form of the rename operation-</a:t>
            </a:r>
          </a:p>
          <a:p>
            <a:r>
              <a:rPr lang="pt-BR" sz="2800" b="1" i="1">
                <a:solidFill>
                  <a:srgbClr val="C00000"/>
                </a:solidFill>
                <a:ea typeface="ＭＳ Ｐゴシック" panose="020B0600070205080204" pitchFamily="34" charset="-128"/>
              </a:rPr>
              <a:t>ρ</a:t>
            </a:r>
            <a:r>
              <a:rPr lang="pt-BR" sz="3600" b="1" i="1" baseline="-25000">
                <a:solidFill>
                  <a:srgbClr val="C00000"/>
                </a:solidFill>
                <a:ea typeface="ＭＳ Ｐゴシック" panose="020B0600070205080204" pitchFamily="34" charset="-128"/>
              </a:rPr>
              <a:t>X </a:t>
            </a:r>
            <a:r>
              <a:rPr lang="pt-BR" sz="2800" b="1" baseline="-25000">
                <a:solidFill>
                  <a:srgbClr val="C00000"/>
                </a:solidFill>
                <a:ea typeface="ＭＳ Ｐゴシック" panose="020B0600070205080204" pitchFamily="34" charset="-128"/>
              </a:rPr>
              <a:t>(</a:t>
            </a:r>
            <a:r>
              <a:rPr lang="pt-BR" sz="3200" b="1" i="1" baseline="-25000">
                <a:solidFill>
                  <a:srgbClr val="0070C0"/>
                </a:solidFill>
                <a:ea typeface="ＭＳ Ｐゴシック" panose="020B0600070205080204" pitchFamily="34" charset="-128"/>
              </a:rPr>
              <a:t>A1,A2,…,An</a:t>
            </a:r>
            <a:r>
              <a:rPr lang="pt-BR" sz="2800" b="1" baseline="-25000">
                <a:solidFill>
                  <a:srgbClr val="C00000"/>
                </a:solidFill>
                <a:ea typeface="ＭＳ Ｐゴシック" panose="020B0600070205080204" pitchFamily="34" charset="-128"/>
              </a:rPr>
              <a:t>)</a:t>
            </a:r>
            <a:r>
              <a:rPr lang="pt-BR" sz="2400" b="1" i="1">
                <a:solidFill>
                  <a:srgbClr val="C00000"/>
                </a:solidFill>
                <a:ea typeface="ＭＳ Ｐゴシック" panose="020B0600070205080204" pitchFamily="34" charset="-128"/>
              </a:rPr>
              <a:t> (E)</a:t>
            </a:r>
          </a:p>
          <a:p>
            <a:pPr>
              <a:lnSpc>
                <a:spcPct val="122000"/>
              </a:lnSpc>
            </a:pPr>
            <a:r>
              <a:rPr lang="pt-BR" sz="2000" i="1">
                <a:ea typeface="ＭＳ Ｐゴシック" panose="020B0600070205080204" pitchFamily="34" charset="-128"/>
              </a:rPr>
              <a:t> Not only </a:t>
            </a:r>
            <a:r>
              <a:rPr lang="pt-BR" sz="2000" b="1" i="1">
                <a:ea typeface="ＭＳ Ｐゴシック" panose="020B0600070205080204" pitchFamily="34" charset="-128"/>
              </a:rPr>
              <a:t>E</a:t>
            </a:r>
            <a:r>
              <a:rPr lang="pt-BR" sz="2000" i="1">
                <a:ea typeface="ＭＳ Ｐゴシック" panose="020B0600070205080204" pitchFamily="34" charset="-128"/>
              </a:rPr>
              <a:t> is remaned as </a:t>
            </a:r>
            <a:r>
              <a:rPr lang="pt-BR" sz="2000" b="1" i="1">
                <a:ea typeface="ＭＳ Ｐゴシック" panose="020B0600070205080204" pitchFamily="34" charset="-128"/>
              </a:rPr>
              <a:t>X</a:t>
            </a:r>
            <a:r>
              <a:rPr lang="pt-BR" sz="2000" i="1">
                <a:ea typeface="ＭＳ Ｐゴシック" panose="020B0600070205080204" pitchFamily="34" charset="-128"/>
              </a:rPr>
              <a:t> , </a:t>
            </a:r>
            <a:r>
              <a:rPr lang="pt-BR" sz="2000" b="1" i="1">
                <a:ea typeface="ＭＳ Ｐゴシック" panose="020B0600070205080204" pitchFamily="34" charset="-128"/>
              </a:rPr>
              <a:t>attributes in X are  also renamed </a:t>
            </a:r>
            <a:r>
              <a:rPr lang="pt-BR" sz="2000" i="1">
                <a:ea typeface="ＭＳ Ｐゴシック" panose="020B0600070205080204" pitchFamily="34" charset="-128"/>
              </a:rPr>
              <a:t>to A</a:t>
            </a:r>
            <a:r>
              <a:rPr lang="pt-BR" sz="2000" i="1" baseline="-25000">
                <a:ea typeface="ＭＳ Ｐゴシック" panose="020B0600070205080204" pitchFamily="34" charset="-128"/>
              </a:rPr>
              <a:t>1</a:t>
            </a:r>
            <a:r>
              <a:rPr lang="pt-BR" sz="2000" i="1">
                <a:ea typeface="ＭＳ Ｐゴシック" panose="020B0600070205080204" pitchFamily="34" charset="-128"/>
              </a:rPr>
              <a:t>,A</a:t>
            </a:r>
            <a:r>
              <a:rPr lang="pt-BR" sz="2000" i="1" baseline="-25000">
                <a:ea typeface="ＭＳ Ｐゴシック" panose="020B0600070205080204" pitchFamily="34" charset="-128"/>
              </a:rPr>
              <a:t>2</a:t>
            </a:r>
            <a:r>
              <a:rPr lang="pt-BR" sz="2000" i="1">
                <a:ea typeface="ＭＳ Ｐゴシック" panose="020B0600070205080204" pitchFamily="34" charset="-128"/>
              </a:rPr>
              <a:t>,..A</a:t>
            </a:r>
            <a:r>
              <a:rPr lang="pt-BR" sz="2000" i="1" baseline="-25000">
                <a:ea typeface="ＭＳ Ｐゴシック" panose="020B0600070205080204" pitchFamily="34" charset="-128"/>
              </a:rPr>
              <a:t>n</a:t>
            </a:r>
            <a:r>
              <a:rPr lang="pt-BR" sz="2000" i="1">
                <a:ea typeface="ＭＳ Ｐゴシック" panose="020B0600070205080204" pitchFamily="34" charset="-128"/>
              </a:rPr>
              <a:t> respectivelly.</a:t>
            </a:r>
            <a:endParaRPr lang="en-IN" sz="2000" i="1" baseline="-25000">
              <a:ea typeface="ＭＳ Ｐゴシック" panose="020B0600070205080204" pitchFamily="34" charset="-128"/>
            </a:endParaRPr>
          </a:p>
        </p:txBody>
      </p:sp>
      <p:sp>
        <p:nvSpPr>
          <p:cNvPr id="6" name="Rectangle 5">
            <a:extLst>
              <a:ext uri="{FF2B5EF4-FFF2-40B4-BE49-F238E27FC236}">
                <a16:creationId xmlns:a16="http://schemas.microsoft.com/office/drawing/2014/main" id="{6C3EF888-0E9B-4F26-B32D-92CD8C4BE845}"/>
              </a:ext>
            </a:extLst>
          </p:cNvPr>
          <p:cNvSpPr>
            <a:spLocks noChangeArrowheads="1"/>
          </p:cNvSpPr>
          <p:nvPr/>
        </p:nvSpPr>
        <p:spPr bwMode="auto">
          <a:xfrm>
            <a:off x="599750" y="2881547"/>
            <a:ext cx="70294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pPr marL="0" marR="0" lvl="0" indent="0" algn="l" defTabSz="914400" rtl="0" eaLnBrk="0" fontAlgn="base" latinLnBrk="0" hangingPunct="0">
              <a:lnSpc>
                <a:spcPct val="100000"/>
              </a:lnSpc>
              <a:spcBef>
                <a:spcPct val="35000"/>
              </a:spcBef>
              <a:spcAft>
                <a:spcPct val="0"/>
              </a:spcAft>
              <a:buClr>
                <a:srgbClr val="CC3300"/>
              </a:buClr>
              <a:buSzTx/>
              <a:buFont typeface="Monotype Sorts" charset="2"/>
              <a:buChar char="n"/>
              <a:tabLst/>
              <a:defRPr/>
            </a:pPr>
            <a:r>
              <a:rPr kumimoji="1"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rPr>
              <a:t> </a:t>
            </a:r>
            <a:r>
              <a:rPr kumimoji="1" lang="en-US" altLang="en-US" sz="2400" b="0" i="0" u="none" strike="noStrike" kern="1200" cap="none" spc="0" normalizeH="0" baseline="0" noProof="0">
                <a:ln>
                  <a:noFill/>
                </a:ln>
                <a:solidFill>
                  <a:srgbClr val="000000"/>
                </a:solidFill>
                <a:effectLst/>
                <a:uLnTx/>
                <a:uFillTx/>
                <a:latin typeface="+mn-lt"/>
                <a:ea typeface="ＭＳ Ｐゴシック" panose="020B0600070205080204" pitchFamily="34" charset="-128"/>
                <a:cs typeface="+mn-cs"/>
              </a:rPr>
              <a:t>Relations </a:t>
            </a:r>
            <a:r>
              <a:rPr kumimoji="1" lang="en-US" altLang="en-US" sz="2400" b="0" i="1" u="none" strike="noStrike" kern="1200" cap="none" spc="0" normalizeH="0" baseline="0" noProof="0">
                <a:ln>
                  <a:noFill/>
                </a:ln>
                <a:solidFill>
                  <a:srgbClr val="000000"/>
                </a:solidFill>
                <a:effectLst/>
                <a:uLnTx/>
                <a:uFillTx/>
                <a:latin typeface="+mn-lt"/>
                <a:ea typeface="ＭＳ Ｐゴシック" panose="020B0600070205080204" pitchFamily="34" charset="-128"/>
                <a:cs typeface="+mn-cs"/>
              </a:rPr>
              <a:t>r</a:t>
            </a:r>
            <a:endParaRPr kumimoji="1" lang="en-US" altLang="en-US" sz="1800" b="0" i="0" u="none" strike="noStrike" kern="120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85E01CAA-2DCA-49CA-98D4-0726CFBE5F38}"/>
              </a:ext>
            </a:extLst>
          </p:cNvPr>
          <p:cNvSpPr>
            <a:spLocks noChangeArrowheads="1"/>
          </p:cNvSpPr>
          <p:nvPr/>
        </p:nvSpPr>
        <p:spPr bwMode="auto">
          <a:xfrm>
            <a:off x="372269" y="3684459"/>
            <a:ext cx="70294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pPr marL="0" marR="0" lvl="0" indent="0" algn="l" defTabSz="914400" rtl="0" eaLnBrk="0" fontAlgn="base" latinLnBrk="0" hangingPunct="0">
              <a:lnSpc>
                <a:spcPct val="100000"/>
              </a:lnSpc>
              <a:spcBef>
                <a:spcPct val="35000"/>
              </a:spcBef>
              <a:spcAft>
                <a:spcPct val="0"/>
              </a:spcAft>
              <a:buClr>
                <a:srgbClr val="CC3300"/>
              </a:buClr>
              <a:buSzTx/>
              <a:buFont typeface="Monotype Sorts" charset="2"/>
              <a:buChar char="n"/>
              <a:tabLst/>
              <a:defRPr/>
            </a:pPr>
            <a:r>
              <a:rPr kumimoji="1" lang="en-US" altLang="en-US" sz="1800" b="0" i="1"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rPr>
              <a:t> </a:t>
            </a:r>
            <a:r>
              <a:rPr kumimoji="1" lang="en-US" altLang="en-US" sz="2400" b="0" i="1" u="none" strike="noStrike" kern="1200" cap="none" spc="0" normalizeH="0" baseline="0" noProof="0">
                <a:ln>
                  <a:noFill/>
                </a:ln>
                <a:solidFill>
                  <a:srgbClr val="000000"/>
                </a:solidFill>
                <a:effectLst/>
                <a:uLnTx/>
                <a:uFillTx/>
                <a:latin typeface="+mj-lt"/>
                <a:ea typeface="ＭＳ Ｐゴシック" panose="020B0600070205080204" pitchFamily="34" charset="-128"/>
                <a:cs typeface="+mn-cs"/>
              </a:rPr>
              <a:t>r</a:t>
            </a:r>
            <a:r>
              <a:rPr kumimoji="1" lang="en-US" altLang="en-US" sz="2400" b="0" i="0" u="none" strike="noStrike" kern="1200" cap="none" spc="0" normalizeH="0" baseline="0" noProof="0">
                <a:ln>
                  <a:noFill/>
                </a:ln>
                <a:solidFill>
                  <a:srgbClr val="000000"/>
                </a:solidFill>
                <a:effectLst/>
                <a:uLnTx/>
                <a:uFillTx/>
                <a:latin typeface="+mj-lt"/>
                <a:ea typeface="ＭＳ Ｐゴシック" panose="020B0600070205080204" pitchFamily="34" charset="-128"/>
                <a:cs typeface="+mn-cs"/>
              </a:rPr>
              <a:t> </a:t>
            </a:r>
            <a:r>
              <a:rPr kumimoji="1" lang="en-US" altLang="en-US" sz="2400" b="1" i="0" u="none" strike="noStrike" kern="1200" cap="none" spc="0" normalizeH="0" baseline="0" noProof="0">
                <a:ln>
                  <a:noFill/>
                </a:ln>
                <a:solidFill>
                  <a:srgbClr val="000000"/>
                </a:solidFill>
                <a:effectLst/>
                <a:uLnTx/>
                <a:uFillTx/>
                <a:latin typeface="+mj-lt"/>
                <a:ea typeface="ＭＳ Ｐゴシック" panose="020B0600070205080204" pitchFamily="34" charset="-128"/>
                <a:cs typeface="+mn-cs"/>
              </a:rPr>
              <a:t>x</a:t>
            </a:r>
            <a:r>
              <a:rPr kumimoji="1" lang="en-US" altLang="en-US" sz="2400" b="1" i="0" u="none" strike="noStrike" kern="1200" cap="none" spc="0" normalizeH="0" baseline="0" noProof="0">
                <a:ln>
                  <a:noFill/>
                </a:ln>
                <a:solidFill>
                  <a:srgbClr val="000000"/>
                </a:solidFill>
                <a:effectLst/>
                <a:uLnTx/>
                <a:uFillTx/>
                <a:latin typeface="+mj-lt"/>
                <a:ea typeface="ＭＳ Ｐゴシック" panose="020B0600070205080204" pitchFamily="34" charset="-128"/>
                <a:cs typeface="+mn-cs"/>
                <a:sym typeface="Symbol" panose="05050102010706020507" pitchFamily="18" charset="2"/>
              </a:rPr>
              <a:t> </a:t>
            </a:r>
            <a:r>
              <a:rPr kumimoji="1" lang="en-US" altLang="en-US" sz="2400" b="1" i="1" u="none" strike="noStrike" kern="1200" cap="none" spc="0" normalizeH="0" baseline="0" noProof="0">
                <a:ln>
                  <a:noFill/>
                </a:ln>
                <a:solidFill>
                  <a:srgbClr val="C00000"/>
                </a:solidFill>
                <a:effectLst/>
                <a:uLnTx/>
                <a:uFillTx/>
                <a:latin typeface="+mj-lt"/>
                <a:ea typeface="ＭＳ Ｐゴシック" panose="020B0600070205080204" pitchFamily="34" charset="-128"/>
                <a:cs typeface="+mn-cs"/>
                <a:sym typeface="Symbol" panose="05050102010706020507" pitchFamily="18" charset="2"/>
              </a:rPr>
              <a:t></a:t>
            </a:r>
            <a:r>
              <a:rPr kumimoji="1" lang="en-US" altLang="en-US" sz="2400" b="0" i="1" u="none" strike="noStrike" kern="1200" cap="none" spc="0" normalizeH="0" baseline="0" noProof="0">
                <a:ln>
                  <a:noFill/>
                </a:ln>
                <a:solidFill>
                  <a:srgbClr val="000000"/>
                </a:solidFill>
                <a:effectLst/>
                <a:uLnTx/>
                <a:uFillTx/>
                <a:latin typeface="+mj-lt"/>
                <a:ea typeface="ＭＳ Ｐゴシック" panose="020B0600070205080204" pitchFamily="34" charset="-128"/>
                <a:cs typeface="+mn-cs"/>
              </a:rPr>
              <a:t> </a:t>
            </a:r>
            <a:r>
              <a:rPr kumimoji="1" lang="en-US" altLang="en-US" sz="3200" b="1" i="1" u="none" strike="noStrike" kern="1200" cap="none" spc="0" normalizeH="0" baseline="-25000" noProof="0">
                <a:ln>
                  <a:noFill/>
                </a:ln>
                <a:solidFill>
                  <a:srgbClr val="000000"/>
                </a:solidFill>
                <a:effectLst/>
                <a:uLnTx/>
                <a:uFillTx/>
                <a:latin typeface="+mj-lt"/>
                <a:ea typeface="ＭＳ Ｐゴシック" panose="020B0600070205080204" pitchFamily="34" charset="-128"/>
                <a:cs typeface="+mn-cs"/>
              </a:rPr>
              <a:t>s</a:t>
            </a:r>
            <a:r>
              <a:rPr kumimoji="1" lang="en-US" altLang="en-US" sz="2400" b="1" i="1" u="none" strike="noStrike" kern="1200" cap="none" spc="0" normalizeH="0" baseline="-25000" noProof="0">
                <a:ln>
                  <a:noFill/>
                </a:ln>
                <a:solidFill>
                  <a:srgbClr val="000000"/>
                </a:solidFill>
                <a:effectLst/>
                <a:uLnTx/>
                <a:uFillTx/>
                <a:latin typeface="+mj-lt"/>
                <a:ea typeface="ＭＳ Ｐゴシック" panose="020B0600070205080204" pitchFamily="34" charset="-128"/>
                <a:cs typeface="+mn-cs"/>
              </a:rPr>
              <a:t>(</a:t>
            </a:r>
            <a:r>
              <a:rPr kumimoji="1" lang="en-US" altLang="en-US" sz="2400" b="1" i="1" u="none" strike="noStrike" kern="1200" cap="none" spc="0" normalizeH="0" baseline="-25000" noProof="0">
                <a:ln>
                  <a:noFill/>
                </a:ln>
                <a:solidFill>
                  <a:srgbClr val="C00000"/>
                </a:solidFill>
                <a:effectLst/>
                <a:uLnTx/>
                <a:uFillTx/>
                <a:latin typeface="+mj-lt"/>
                <a:ea typeface="ＭＳ Ｐゴシック" panose="020B0600070205080204" pitchFamily="34" charset="-128"/>
                <a:cs typeface="+mn-cs"/>
              </a:rPr>
              <a:t>X,Y</a:t>
            </a:r>
            <a:r>
              <a:rPr kumimoji="1" lang="en-US" altLang="en-US" sz="2400" b="1" i="1" u="none" strike="noStrike" kern="1200" cap="none" spc="0" normalizeH="0" baseline="-25000" noProof="0">
                <a:ln>
                  <a:noFill/>
                </a:ln>
                <a:solidFill>
                  <a:srgbClr val="000000"/>
                </a:solidFill>
                <a:effectLst/>
                <a:uLnTx/>
                <a:uFillTx/>
                <a:latin typeface="+mj-lt"/>
                <a:ea typeface="ＭＳ Ｐゴシック" panose="020B0600070205080204" pitchFamily="34" charset="-128"/>
                <a:cs typeface="+mn-cs"/>
              </a:rPr>
              <a:t>)</a:t>
            </a:r>
            <a:r>
              <a:rPr kumimoji="1" lang="en-US" altLang="en-US" sz="2400" b="0" i="0" u="none" strike="noStrike" kern="1200" cap="none" spc="0" normalizeH="0" baseline="0" noProof="0">
                <a:ln>
                  <a:noFill/>
                </a:ln>
                <a:solidFill>
                  <a:srgbClr val="000000"/>
                </a:solidFill>
                <a:effectLst/>
                <a:uLnTx/>
                <a:uFillTx/>
                <a:latin typeface="+mj-lt"/>
                <a:ea typeface="ＭＳ Ｐゴシック" panose="020B0600070205080204" pitchFamily="34" charset="-128"/>
                <a:cs typeface="+mn-cs"/>
              </a:rPr>
              <a:t> </a:t>
            </a:r>
            <a:r>
              <a:rPr kumimoji="1" lang="en-US" altLang="en-US" sz="2400" b="0" i="0" u="none" strike="noStrike" kern="1200" cap="none" spc="0" normalizeH="0" baseline="0" noProof="0">
                <a:ln>
                  <a:noFill/>
                </a:ln>
                <a:solidFill>
                  <a:srgbClr val="000000"/>
                </a:solidFill>
                <a:effectLst/>
                <a:uLnTx/>
                <a:uFillTx/>
                <a:latin typeface="+mj-lt"/>
                <a:ea typeface="ＭＳ Ｐゴシック" panose="020B0600070205080204" pitchFamily="34" charset="-128"/>
                <a:cs typeface="+mn-cs"/>
                <a:sym typeface="Symbol" panose="05050102010706020507" pitchFamily="18" charset="2"/>
              </a:rPr>
              <a:t>(r)</a:t>
            </a:r>
            <a:endParaRPr kumimoji="1" lang="en-US" altLang="en-US" sz="1800" b="0" i="0" u="none" strike="noStrike" kern="1200" cap="none" spc="0" normalizeH="0" baseline="0" noProof="0">
              <a:ln>
                <a:noFill/>
              </a:ln>
              <a:solidFill>
                <a:srgbClr val="000000"/>
              </a:solidFill>
              <a:effectLst/>
              <a:uLnTx/>
              <a:uFillTx/>
              <a:latin typeface="+mj-lt"/>
              <a:ea typeface="ＭＳ Ｐゴシック" panose="020B0600070205080204" pitchFamily="34" charset="-128"/>
              <a:cs typeface="+mn-cs"/>
            </a:endParaRPr>
          </a:p>
        </p:txBody>
      </p:sp>
      <p:pic>
        <p:nvPicPr>
          <p:cNvPr id="8" name="Picture 7">
            <a:extLst>
              <a:ext uri="{FF2B5EF4-FFF2-40B4-BE49-F238E27FC236}">
                <a16:creationId xmlns:a16="http://schemas.microsoft.com/office/drawing/2014/main" id="{3024B945-4B95-4BA4-93F8-77005C0175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1107" y="3148445"/>
            <a:ext cx="2559050" cy="3906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D0B98F95-0338-420E-B84E-2500919ABFE0}"/>
              </a:ext>
            </a:extLst>
          </p:cNvPr>
          <p:cNvSpPr>
            <a:spLocks noChangeArrowheads="1"/>
          </p:cNvSpPr>
          <p:nvPr/>
        </p:nvSpPr>
        <p:spPr bwMode="auto">
          <a:xfrm>
            <a:off x="4035425" y="2497932"/>
            <a:ext cx="1208088" cy="1838325"/>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10" name="Rectangle 9">
            <a:extLst>
              <a:ext uri="{FF2B5EF4-FFF2-40B4-BE49-F238E27FC236}">
                <a16:creationId xmlns:a16="http://schemas.microsoft.com/office/drawing/2014/main" id="{67B3EB34-8F2A-46A0-8970-7027DFCE8A56}"/>
              </a:ext>
            </a:extLst>
          </p:cNvPr>
          <p:cNvSpPr>
            <a:spLocks noChangeArrowheads="1"/>
          </p:cNvSpPr>
          <p:nvPr/>
        </p:nvSpPr>
        <p:spPr bwMode="auto">
          <a:xfrm>
            <a:off x="5546726" y="3048234"/>
            <a:ext cx="2062162" cy="3060700"/>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11" name="Rectangle 10">
            <a:extLst>
              <a:ext uri="{FF2B5EF4-FFF2-40B4-BE49-F238E27FC236}">
                <a16:creationId xmlns:a16="http://schemas.microsoft.com/office/drawing/2014/main" id="{A28160FA-E8C3-40DD-9DB2-D658F55DD1C5}"/>
              </a:ext>
            </a:extLst>
          </p:cNvPr>
          <p:cNvSpPr>
            <a:spLocks noChangeArrowheads="1"/>
          </p:cNvSpPr>
          <p:nvPr/>
        </p:nvSpPr>
        <p:spPr bwMode="auto">
          <a:xfrm>
            <a:off x="2912107" y="4057525"/>
            <a:ext cx="1719263" cy="2727325"/>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12" name="Rectangle 11">
            <a:extLst>
              <a:ext uri="{FF2B5EF4-FFF2-40B4-BE49-F238E27FC236}">
                <a16:creationId xmlns:a16="http://schemas.microsoft.com/office/drawing/2014/main" id="{2C7B8261-8680-4D5B-8280-639ECC8AC07A}"/>
              </a:ext>
            </a:extLst>
          </p:cNvPr>
          <p:cNvSpPr>
            <a:spLocks noChangeArrowheads="1"/>
          </p:cNvSpPr>
          <p:nvPr/>
        </p:nvSpPr>
        <p:spPr bwMode="auto">
          <a:xfrm>
            <a:off x="2508250" y="4210844"/>
            <a:ext cx="393700" cy="2535238"/>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13" name="Rectangle 12">
            <a:extLst>
              <a:ext uri="{FF2B5EF4-FFF2-40B4-BE49-F238E27FC236}">
                <a16:creationId xmlns:a16="http://schemas.microsoft.com/office/drawing/2014/main" id="{47B5562F-4516-429D-A582-214263FE75B4}"/>
              </a:ext>
            </a:extLst>
          </p:cNvPr>
          <p:cNvSpPr>
            <a:spLocks noChangeArrowheads="1"/>
          </p:cNvSpPr>
          <p:nvPr/>
        </p:nvSpPr>
        <p:spPr bwMode="auto">
          <a:xfrm>
            <a:off x="2200275" y="4299744"/>
            <a:ext cx="1487488" cy="1292225"/>
          </a:xfrm>
          <a:prstGeom prst="rect">
            <a:avLst/>
          </a:prstGeom>
          <a:solidFill>
            <a:srgbClr val="FFFFFF"/>
          </a:solidFill>
          <a:ln w="28575" algn="ctr">
            <a:solidFill>
              <a:srgbClr val="000000"/>
            </a:solidFill>
            <a:round/>
            <a:headEnd/>
            <a:tailEnd/>
          </a:ln>
        </p:spPr>
        <p:txBody>
          <a:bodyPr wrap="none"/>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cxnSp>
        <p:nvCxnSpPr>
          <p:cNvPr id="14" name="Straight Connector 13">
            <a:extLst>
              <a:ext uri="{FF2B5EF4-FFF2-40B4-BE49-F238E27FC236}">
                <a16:creationId xmlns:a16="http://schemas.microsoft.com/office/drawing/2014/main" id="{A84B0D3B-466E-4A65-AFBC-61BE0BBEA45E}"/>
              </a:ext>
            </a:extLst>
          </p:cNvPr>
          <p:cNvCxnSpPr>
            <a:cxnSpLocks noChangeShapeType="1"/>
          </p:cNvCxnSpPr>
          <p:nvPr/>
        </p:nvCxnSpPr>
        <p:spPr bwMode="auto">
          <a:xfrm>
            <a:off x="2568575" y="4299744"/>
            <a:ext cx="0" cy="1292225"/>
          </a:xfrm>
          <a:prstGeom prst="line">
            <a:avLst/>
          </a:prstGeom>
          <a:noFill/>
          <a:ln w="19050" algn="ctr">
            <a:solidFill>
              <a:srgbClr val="000000"/>
            </a:solidFill>
            <a:round/>
            <a:headEnd/>
            <a:tailEnd/>
          </a:ln>
          <a:extLst>
            <a:ext uri="{909E8E84-426E-40DD-AFC4-6F175D3DCCD1}">
              <a14:hiddenFill xmlns:a14="http://schemas.microsoft.com/office/drawing/2010/main">
                <a:noFill/>
              </a14:hiddenFill>
            </a:ext>
          </a:extLst>
        </p:spPr>
      </p:cxnSp>
      <p:cxnSp>
        <p:nvCxnSpPr>
          <p:cNvPr id="15" name="Straight Connector 14">
            <a:extLst>
              <a:ext uri="{FF2B5EF4-FFF2-40B4-BE49-F238E27FC236}">
                <a16:creationId xmlns:a16="http://schemas.microsoft.com/office/drawing/2014/main" id="{7041AFFF-1D8B-47E1-8817-95C435852F58}"/>
              </a:ext>
            </a:extLst>
          </p:cNvPr>
          <p:cNvCxnSpPr>
            <a:cxnSpLocks noChangeShapeType="1"/>
          </p:cNvCxnSpPr>
          <p:nvPr/>
        </p:nvCxnSpPr>
        <p:spPr bwMode="auto">
          <a:xfrm>
            <a:off x="2943225" y="4307682"/>
            <a:ext cx="0" cy="1284287"/>
          </a:xfrm>
          <a:prstGeom prst="line">
            <a:avLst/>
          </a:prstGeom>
          <a:noFill/>
          <a:ln w="19050" algn="ctr">
            <a:solidFill>
              <a:srgbClr val="000000"/>
            </a:solidFill>
            <a:round/>
            <a:headEnd/>
            <a:tailEnd/>
          </a:ln>
          <a:extLst>
            <a:ext uri="{909E8E84-426E-40DD-AFC4-6F175D3DCCD1}">
              <a14:hiddenFill xmlns:a14="http://schemas.microsoft.com/office/drawing/2010/main">
                <a:noFill/>
              </a14:hiddenFill>
            </a:ext>
          </a:extLst>
        </p:spPr>
      </p:cxnSp>
      <p:cxnSp>
        <p:nvCxnSpPr>
          <p:cNvPr id="16" name="Straight Connector 15">
            <a:extLst>
              <a:ext uri="{FF2B5EF4-FFF2-40B4-BE49-F238E27FC236}">
                <a16:creationId xmlns:a16="http://schemas.microsoft.com/office/drawing/2014/main" id="{E742958E-8719-4801-B6DD-302D23CE4EE5}"/>
              </a:ext>
            </a:extLst>
          </p:cNvPr>
          <p:cNvCxnSpPr>
            <a:cxnSpLocks noChangeShapeType="1"/>
          </p:cNvCxnSpPr>
          <p:nvPr/>
        </p:nvCxnSpPr>
        <p:spPr bwMode="auto">
          <a:xfrm>
            <a:off x="3327400" y="4307682"/>
            <a:ext cx="0" cy="1284287"/>
          </a:xfrm>
          <a:prstGeom prst="line">
            <a:avLst/>
          </a:prstGeom>
          <a:noFill/>
          <a:ln w="19050" algn="ctr">
            <a:solidFill>
              <a:srgbClr val="000000"/>
            </a:solidFill>
            <a:round/>
            <a:headEnd/>
            <a:tailEnd/>
          </a:ln>
          <a:extLst>
            <a:ext uri="{909E8E84-426E-40DD-AFC4-6F175D3DCCD1}">
              <a14:hiddenFill xmlns:a14="http://schemas.microsoft.com/office/drawing/2010/main">
                <a:noFill/>
              </a14:hiddenFill>
            </a:ext>
          </a:extLst>
        </p:spPr>
      </p:cxnSp>
      <p:sp>
        <p:nvSpPr>
          <p:cNvPr id="17" name="TextBox 46">
            <a:extLst>
              <a:ext uri="{FF2B5EF4-FFF2-40B4-BE49-F238E27FC236}">
                <a16:creationId xmlns:a16="http://schemas.microsoft.com/office/drawing/2014/main" id="{18785306-1EB3-417F-9EBB-F495FB01D82E}"/>
              </a:ext>
            </a:extLst>
          </p:cNvPr>
          <p:cNvSpPr txBox="1">
            <a:spLocks noChangeArrowheads="1"/>
          </p:cNvSpPr>
          <p:nvPr/>
        </p:nvSpPr>
        <p:spPr bwMode="auto">
          <a:xfrm>
            <a:off x="2225675" y="4238365"/>
            <a:ext cx="5381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r>
              <a:rPr lang="el-GR" altLang="en-US" sz="2000">
                <a:latin typeface="Times New Roman" panose="02020603050405020304" pitchFamily="18" charset="0"/>
                <a:cs typeface="Times New Roman" panose="02020603050405020304" pitchFamily="18" charset="0"/>
              </a:rPr>
              <a:t>α</a:t>
            </a:r>
            <a:endParaRPr lang="en-US" altLang="en-US" sz="2000">
              <a:latin typeface="Times New Roman" panose="02020603050405020304" pitchFamily="18" charset="0"/>
              <a:cs typeface="Times New Roman" panose="02020603050405020304" pitchFamily="18" charset="0"/>
            </a:endParaRPr>
          </a:p>
          <a:p>
            <a:r>
              <a:rPr lang="el-GR" altLang="en-US" sz="2000">
                <a:latin typeface="Times New Roman" panose="02020603050405020304" pitchFamily="18" charset="0"/>
                <a:cs typeface="Times New Roman" panose="02020603050405020304" pitchFamily="18" charset="0"/>
              </a:rPr>
              <a:t>α</a:t>
            </a:r>
            <a:endParaRPr lang="en-US" altLang="en-US" sz="2000">
              <a:latin typeface="Times New Roman" panose="02020603050405020304" pitchFamily="18" charset="0"/>
              <a:cs typeface="Times New Roman" panose="02020603050405020304" pitchFamily="18" charset="0"/>
            </a:endParaRPr>
          </a:p>
          <a:p>
            <a:r>
              <a:rPr lang="el-GR" altLang="en-US" sz="2000">
                <a:latin typeface="Times New Roman" panose="02020603050405020304" pitchFamily="18" charset="0"/>
                <a:cs typeface="Times New Roman" panose="02020603050405020304" pitchFamily="18" charset="0"/>
              </a:rPr>
              <a:t>β</a:t>
            </a:r>
            <a:endParaRPr lang="en-US" altLang="en-US" sz="2000">
              <a:latin typeface="Times New Roman" panose="02020603050405020304" pitchFamily="18" charset="0"/>
              <a:cs typeface="Times New Roman" panose="02020603050405020304" pitchFamily="18" charset="0"/>
            </a:endParaRPr>
          </a:p>
          <a:p>
            <a:r>
              <a:rPr lang="el-GR" altLang="en-US" sz="2000">
                <a:latin typeface="Times New Roman" panose="02020603050405020304" pitchFamily="18" charset="0"/>
                <a:cs typeface="Times New Roman" panose="02020603050405020304" pitchFamily="18" charset="0"/>
              </a:rPr>
              <a:t>β</a:t>
            </a:r>
            <a:endParaRPr lang="en-US" altLang="en-US" sz="2000">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p:txBody>
      </p:sp>
      <p:sp>
        <p:nvSpPr>
          <p:cNvPr id="18" name="TextBox 47">
            <a:extLst>
              <a:ext uri="{FF2B5EF4-FFF2-40B4-BE49-F238E27FC236}">
                <a16:creationId xmlns:a16="http://schemas.microsoft.com/office/drawing/2014/main" id="{C595A8D3-A111-415D-AAF8-083CAD1BA863}"/>
              </a:ext>
            </a:extLst>
          </p:cNvPr>
          <p:cNvSpPr txBox="1">
            <a:spLocks noChangeArrowheads="1"/>
          </p:cNvSpPr>
          <p:nvPr/>
        </p:nvSpPr>
        <p:spPr bwMode="auto">
          <a:xfrm>
            <a:off x="2592388" y="4236778"/>
            <a:ext cx="5381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r>
              <a:rPr lang="en-US" altLang="en-US" sz="2000">
                <a:latin typeface="Times New Roman" panose="02020603050405020304" pitchFamily="18" charset="0"/>
                <a:cs typeface="Times New Roman" panose="02020603050405020304" pitchFamily="18" charset="0"/>
              </a:rPr>
              <a:t>1</a:t>
            </a:r>
          </a:p>
          <a:p>
            <a:r>
              <a:rPr lang="en-US" altLang="en-US" sz="2000">
                <a:latin typeface="Times New Roman" panose="02020603050405020304" pitchFamily="18" charset="0"/>
                <a:cs typeface="Times New Roman" panose="02020603050405020304" pitchFamily="18" charset="0"/>
              </a:rPr>
              <a:t>1</a:t>
            </a:r>
          </a:p>
          <a:p>
            <a:r>
              <a:rPr lang="en-US" altLang="en-US" sz="2000">
                <a:latin typeface="Times New Roman" panose="02020603050405020304" pitchFamily="18" charset="0"/>
                <a:cs typeface="Times New Roman" panose="02020603050405020304" pitchFamily="18" charset="0"/>
              </a:rPr>
              <a:t>2</a:t>
            </a:r>
          </a:p>
          <a:p>
            <a:r>
              <a:rPr lang="en-US" altLang="en-US" sz="2000">
                <a:latin typeface="Times New Roman" panose="02020603050405020304" pitchFamily="18" charset="0"/>
                <a:cs typeface="Times New Roman" panose="02020603050405020304" pitchFamily="18" charset="0"/>
              </a:rPr>
              <a:t>2</a:t>
            </a:r>
          </a:p>
          <a:p>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p:txBody>
      </p:sp>
      <p:sp>
        <p:nvSpPr>
          <p:cNvPr id="19" name="TextBox 48">
            <a:extLst>
              <a:ext uri="{FF2B5EF4-FFF2-40B4-BE49-F238E27FC236}">
                <a16:creationId xmlns:a16="http://schemas.microsoft.com/office/drawing/2014/main" id="{5408E16A-9581-4C92-9970-EB11688F975E}"/>
              </a:ext>
            </a:extLst>
          </p:cNvPr>
          <p:cNvSpPr txBox="1">
            <a:spLocks noChangeArrowheads="1"/>
          </p:cNvSpPr>
          <p:nvPr/>
        </p:nvSpPr>
        <p:spPr bwMode="auto">
          <a:xfrm>
            <a:off x="2968625" y="4244715"/>
            <a:ext cx="53816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r>
              <a:rPr lang="el-GR" altLang="en-US" sz="2000">
                <a:latin typeface="Times New Roman" panose="02020603050405020304" pitchFamily="18" charset="0"/>
                <a:cs typeface="Times New Roman" panose="02020603050405020304" pitchFamily="18" charset="0"/>
              </a:rPr>
              <a:t>α</a:t>
            </a:r>
            <a:endParaRPr lang="en-US" altLang="en-US" sz="2000">
              <a:latin typeface="Times New Roman" panose="02020603050405020304" pitchFamily="18" charset="0"/>
              <a:cs typeface="Times New Roman" panose="02020603050405020304" pitchFamily="18" charset="0"/>
            </a:endParaRPr>
          </a:p>
          <a:p>
            <a:r>
              <a:rPr lang="el-GR" altLang="en-US" sz="2000">
                <a:latin typeface="Times New Roman" panose="02020603050405020304" pitchFamily="18" charset="0"/>
                <a:cs typeface="Times New Roman" panose="02020603050405020304" pitchFamily="18" charset="0"/>
              </a:rPr>
              <a:t>β</a:t>
            </a:r>
            <a:endParaRPr lang="en-US" altLang="en-US" sz="2000">
              <a:latin typeface="Times New Roman" panose="02020603050405020304" pitchFamily="18" charset="0"/>
              <a:cs typeface="Times New Roman" panose="02020603050405020304" pitchFamily="18" charset="0"/>
            </a:endParaRPr>
          </a:p>
          <a:p>
            <a:r>
              <a:rPr lang="el-GR" altLang="en-US" sz="2000">
                <a:latin typeface="Times New Roman" panose="02020603050405020304" pitchFamily="18" charset="0"/>
                <a:cs typeface="Times New Roman" panose="02020603050405020304" pitchFamily="18" charset="0"/>
              </a:rPr>
              <a:t>α</a:t>
            </a:r>
            <a:endParaRPr lang="en-US" altLang="en-US" sz="2000">
              <a:latin typeface="Times New Roman" panose="02020603050405020304" pitchFamily="18" charset="0"/>
              <a:cs typeface="Times New Roman" panose="02020603050405020304" pitchFamily="18" charset="0"/>
            </a:endParaRPr>
          </a:p>
          <a:p>
            <a:r>
              <a:rPr lang="el-GR" altLang="en-US" sz="2000">
                <a:latin typeface="Times New Roman" panose="02020603050405020304" pitchFamily="18" charset="0"/>
                <a:cs typeface="Times New Roman" panose="02020603050405020304" pitchFamily="18" charset="0"/>
              </a:rPr>
              <a:t>β</a:t>
            </a:r>
            <a:endParaRPr lang="en-US" altLang="en-US" sz="2000">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p:txBody>
      </p:sp>
      <p:sp>
        <p:nvSpPr>
          <p:cNvPr id="20" name="TextBox 49">
            <a:extLst>
              <a:ext uri="{FF2B5EF4-FFF2-40B4-BE49-F238E27FC236}">
                <a16:creationId xmlns:a16="http://schemas.microsoft.com/office/drawing/2014/main" id="{84328E56-6C92-482D-8B61-1D713032B9AF}"/>
              </a:ext>
            </a:extLst>
          </p:cNvPr>
          <p:cNvSpPr txBox="1">
            <a:spLocks noChangeArrowheads="1"/>
          </p:cNvSpPr>
          <p:nvPr/>
        </p:nvSpPr>
        <p:spPr bwMode="auto">
          <a:xfrm>
            <a:off x="3351213" y="4235190"/>
            <a:ext cx="5381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r>
              <a:rPr lang="en-US" altLang="en-US" sz="2000">
                <a:latin typeface="Times New Roman" panose="02020603050405020304" pitchFamily="18" charset="0"/>
                <a:cs typeface="Times New Roman" panose="02020603050405020304" pitchFamily="18" charset="0"/>
              </a:rPr>
              <a:t>1</a:t>
            </a:r>
          </a:p>
          <a:p>
            <a:r>
              <a:rPr lang="en-US" altLang="en-US" sz="2000">
                <a:latin typeface="Times New Roman" panose="02020603050405020304" pitchFamily="18" charset="0"/>
                <a:cs typeface="Times New Roman" panose="02020603050405020304" pitchFamily="18" charset="0"/>
              </a:rPr>
              <a:t>2</a:t>
            </a:r>
          </a:p>
          <a:p>
            <a:r>
              <a:rPr lang="en-US" altLang="en-US" sz="2000">
                <a:latin typeface="Times New Roman" panose="02020603050405020304" pitchFamily="18" charset="0"/>
                <a:cs typeface="Times New Roman" panose="02020603050405020304" pitchFamily="18" charset="0"/>
              </a:rPr>
              <a:t>1</a:t>
            </a:r>
          </a:p>
          <a:p>
            <a:r>
              <a:rPr lang="en-US" altLang="en-US" sz="2000">
                <a:latin typeface="Times New Roman" panose="02020603050405020304" pitchFamily="18" charset="0"/>
                <a:cs typeface="Times New Roman" panose="02020603050405020304" pitchFamily="18" charset="0"/>
              </a:rPr>
              <a:t>2</a:t>
            </a:r>
          </a:p>
          <a:p>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DFDB88D7-C4DB-4FEC-9149-ACCD6B3E701D}"/>
              </a:ext>
            </a:extLst>
          </p:cNvPr>
          <p:cNvSpPr>
            <a:spLocks noChangeArrowheads="1"/>
          </p:cNvSpPr>
          <p:nvPr/>
        </p:nvSpPr>
        <p:spPr bwMode="auto">
          <a:xfrm>
            <a:off x="2200275" y="4021932"/>
            <a:ext cx="1487488" cy="242887"/>
          </a:xfrm>
          <a:prstGeom prst="rect">
            <a:avLst/>
          </a:prstGeom>
          <a:solidFill>
            <a:srgbClr val="CCECFF"/>
          </a:solidFill>
          <a:ln w="28575" algn="ctr">
            <a:solidFill>
              <a:srgbClr val="000000"/>
            </a:solidFill>
            <a:round/>
            <a:headEnd/>
            <a:tailEnd/>
          </a:ln>
        </p:spPr>
        <p:txBody>
          <a:bodyPr wrap="none"/>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22" name="TextBox 50">
            <a:extLst>
              <a:ext uri="{FF2B5EF4-FFF2-40B4-BE49-F238E27FC236}">
                <a16:creationId xmlns:a16="http://schemas.microsoft.com/office/drawing/2014/main" id="{4DE31EB5-A766-4B85-9A16-FF6EB3459F79}"/>
              </a:ext>
            </a:extLst>
          </p:cNvPr>
          <p:cNvSpPr txBox="1">
            <a:spLocks noChangeArrowheads="1"/>
          </p:cNvSpPr>
          <p:nvPr/>
        </p:nvSpPr>
        <p:spPr bwMode="auto">
          <a:xfrm>
            <a:off x="2157413" y="3930390"/>
            <a:ext cx="182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r>
              <a:rPr lang="en-US" altLang="en-US" sz="1800" i="1" err="1">
                <a:latin typeface="Times New Roman" panose="02020603050405020304" pitchFamily="18" charset="0"/>
                <a:cs typeface="Times New Roman" panose="02020603050405020304" pitchFamily="18" charset="0"/>
              </a:rPr>
              <a:t>r.A</a:t>
            </a:r>
            <a:r>
              <a:rPr lang="en-US" altLang="en-US" sz="1800" i="1">
                <a:latin typeface="Times New Roman" panose="02020603050405020304" pitchFamily="18" charset="0"/>
                <a:cs typeface="Times New Roman" panose="02020603050405020304" pitchFamily="18" charset="0"/>
              </a:rPr>
              <a:t>  </a:t>
            </a:r>
            <a:r>
              <a:rPr lang="en-US" altLang="en-US" sz="1800" i="1" err="1">
                <a:latin typeface="Times New Roman" panose="02020603050405020304" pitchFamily="18" charset="0"/>
                <a:cs typeface="Times New Roman" panose="02020603050405020304" pitchFamily="18" charset="0"/>
              </a:rPr>
              <a:t>r.B</a:t>
            </a:r>
            <a:r>
              <a:rPr lang="en-US" altLang="en-US" sz="1800" i="1">
                <a:latin typeface="Times New Roman" panose="02020603050405020304" pitchFamily="18" charset="0"/>
                <a:cs typeface="Times New Roman" panose="02020603050405020304" pitchFamily="18" charset="0"/>
              </a:rPr>
              <a:t> </a:t>
            </a:r>
            <a:r>
              <a:rPr lang="en-US" altLang="en-US" sz="1100" i="1">
                <a:latin typeface="Times New Roman" panose="02020603050405020304" pitchFamily="18" charset="0"/>
                <a:cs typeface="Times New Roman" panose="02020603050405020304" pitchFamily="18" charset="0"/>
              </a:rPr>
              <a:t> </a:t>
            </a:r>
            <a:r>
              <a:rPr lang="en-US" altLang="en-US" sz="1800" i="1" err="1">
                <a:latin typeface="Times New Roman" panose="02020603050405020304" pitchFamily="18" charset="0"/>
                <a:cs typeface="Times New Roman" panose="02020603050405020304" pitchFamily="18" charset="0"/>
              </a:rPr>
              <a:t>s.</a:t>
            </a:r>
            <a:r>
              <a:rPr lang="en-US" altLang="en-US" sz="1800" b="1" i="1" err="1">
                <a:solidFill>
                  <a:srgbClr val="C00000"/>
                </a:solidFill>
                <a:latin typeface="Times New Roman" panose="02020603050405020304" pitchFamily="18" charset="0"/>
                <a:cs typeface="Times New Roman" panose="02020603050405020304" pitchFamily="18" charset="0"/>
              </a:rPr>
              <a:t>X</a:t>
            </a:r>
            <a:r>
              <a:rPr lang="en-US" altLang="en-US" sz="1800" i="1">
                <a:latin typeface="Times New Roman" panose="02020603050405020304" pitchFamily="18" charset="0"/>
                <a:cs typeface="Times New Roman" panose="02020603050405020304" pitchFamily="18" charset="0"/>
              </a:rPr>
              <a:t>  </a:t>
            </a:r>
            <a:r>
              <a:rPr lang="en-US" altLang="en-US" sz="1800" i="1" err="1">
                <a:latin typeface="Times New Roman" panose="02020603050405020304" pitchFamily="18" charset="0"/>
                <a:cs typeface="Times New Roman" panose="02020603050405020304" pitchFamily="18" charset="0"/>
              </a:rPr>
              <a:t>s.</a:t>
            </a:r>
            <a:r>
              <a:rPr lang="en-US" altLang="en-US" sz="1800" b="1" i="1" err="1">
                <a:solidFill>
                  <a:srgbClr val="C00000"/>
                </a:solidFill>
                <a:latin typeface="Times New Roman" panose="02020603050405020304" pitchFamily="18" charset="0"/>
                <a:cs typeface="Times New Roman" panose="02020603050405020304" pitchFamily="18" charset="0"/>
              </a:rPr>
              <a:t>Y</a:t>
            </a:r>
            <a:endParaRPr lang="en-US" altLang="en-US" sz="1800" b="1" i="1">
              <a:solidFill>
                <a:srgbClr val="C00000"/>
              </a:solidFill>
              <a:latin typeface="Times New Roman" panose="02020603050405020304" pitchFamily="18" charset="0"/>
              <a:cs typeface="Times New Roman" panose="02020603050405020304" pitchFamily="18" charset="0"/>
            </a:endParaRPr>
          </a:p>
        </p:txBody>
      </p:sp>
      <p:cxnSp>
        <p:nvCxnSpPr>
          <p:cNvPr id="23" name="Straight Connector 22">
            <a:extLst>
              <a:ext uri="{FF2B5EF4-FFF2-40B4-BE49-F238E27FC236}">
                <a16:creationId xmlns:a16="http://schemas.microsoft.com/office/drawing/2014/main" id="{39ADC8BA-A36B-4139-9C46-774E62952FAB}"/>
              </a:ext>
            </a:extLst>
          </p:cNvPr>
          <p:cNvCxnSpPr>
            <a:cxnSpLocks noChangeShapeType="1"/>
          </p:cNvCxnSpPr>
          <p:nvPr/>
        </p:nvCxnSpPr>
        <p:spPr bwMode="auto">
          <a:xfrm flipV="1">
            <a:off x="2560638" y="4039394"/>
            <a:ext cx="0" cy="217488"/>
          </a:xfrm>
          <a:prstGeom prst="line">
            <a:avLst/>
          </a:prstGeom>
          <a:noFill/>
          <a:ln w="28575" algn="ctr">
            <a:solidFill>
              <a:srgbClr val="000000"/>
            </a:solidFill>
            <a:round/>
            <a:headEnd/>
            <a:tailEnd/>
          </a:ln>
          <a:extLst>
            <a:ext uri="{909E8E84-426E-40DD-AFC4-6F175D3DCCD1}">
              <a14:hiddenFill xmlns:a14="http://schemas.microsoft.com/office/drawing/2010/main">
                <a:noFill/>
              </a14:hiddenFill>
            </a:ext>
          </a:extLst>
        </p:spPr>
      </p:cxnSp>
      <p:cxnSp>
        <p:nvCxnSpPr>
          <p:cNvPr id="24" name="Straight Connector 23">
            <a:extLst>
              <a:ext uri="{FF2B5EF4-FFF2-40B4-BE49-F238E27FC236}">
                <a16:creationId xmlns:a16="http://schemas.microsoft.com/office/drawing/2014/main" id="{4A287724-FD3A-488C-921A-16EE4D796EC1}"/>
              </a:ext>
            </a:extLst>
          </p:cNvPr>
          <p:cNvCxnSpPr>
            <a:cxnSpLocks noChangeShapeType="1"/>
          </p:cNvCxnSpPr>
          <p:nvPr/>
        </p:nvCxnSpPr>
        <p:spPr bwMode="auto">
          <a:xfrm flipV="1">
            <a:off x="2936875" y="4036219"/>
            <a:ext cx="0" cy="217488"/>
          </a:xfrm>
          <a:prstGeom prst="line">
            <a:avLst/>
          </a:prstGeom>
          <a:noFill/>
          <a:ln w="28575" algn="ctr">
            <a:solidFill>
              <a:srgbClr val="000000"/>
            </a:solidFill>
            <a:round/>
            <a:headEnd/>
            <a:tailEnd/>
          </a:ln>
          <a:extLst>
            <a:ext uri="{909E8E84-426E-40DD-AFC4-6F175D3DCCD1}">
              <a14:hiddenFill xmlns:a14="http://schemas.microsoft.com/office/drawing/2010/main">
                <a:noFill/>
              </a14:hiddenFill>
            </a:ext>
          </a:extLst>
        </p:spPr>
      </p:cxnSp>
      <p:cxnSp>
        <p:nvCxnSpPr>
          <p:cNvPr id="25" name="Straight Connector 24">
            <a:extLst>
              <a:ext uri="{FF2B5EF4-FFF2-40B4-BE49-F238E27FC236}">
                <a16:creationId xmlns:a16="http://schemas.microsoft.com/office/drawing/2014/main" id="{069548B6-6871-4F5B-9DC4-170B4C7F8ECB}"/>
              </a:ext>
            </a:extLst>
          </p:cNvPr>
          <p:cNvCxnSpPr>
            <a:cxnSpLocks noChangeShapeType="1"/>
          </p:cNvCxnSpPr>
          <p:nvPr/>
        </p:nvCxnSpPr>
        <p:spPr bwMode="auto">
          <a:xfrm flipV="1">
            <a:off x="3322638" y="4016115"/>
            <a:ext cx="0" cy="217488"/>
          </a:xfrm>
          <a:prstGeom prst="line">
            <a:avLst/>
          </a:prstGeom>
          <a:noFill/>
          <a:ln w="28575" algn="ctr">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219744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768350" y="117475"/>
            <a:ext cx="8077200" cy="609600"/>
          </a:xfrm>
        </p:spPr>
        <p:txBody>
          <a:bodyPr>
            <a:normAutofit fontScale="90000"/>
          </a:bodyPr>
          <a:lstStyle/>
          <a:p>
            <a:r>
              <a:rPr lang="en-US">
                <a:solidFill>
                  <a:srgbClr val="C00000"/>
                </a:solidFill>
                <a:effectLst>
                  <a:outerShdw blurRad="38100" dist="38100" dir="2700000" algn="tl">
                    <a:srgbClr val="C0C0C0"/>
                  </a:outerShdw>
                </a:effectLst>
                <a:ea typeface="ＭＳ Ｐゴシック" pitchFamily="34" charset="-128"/>
              </a:rPr>
              <a:t>Union, Intersection &amp; Set Difference</a:t>
            </a:r>
          </a:p>
        </p:txBody>
      </p:sp>
      <p:sp>
        <p:nvSpPr>
          <p:cNvPr id="3" name="Rectangle 3"/>
          <p:cNvSpPr txBox="1">
            <a:spLocks noChangeArrowheads="1"/>
          </p:cNvSpPr>
          <p:nvPr/>
        </p:nvSpPr>
        <p:spPr>
          <a:xfrm>
            <a:off x="798513" y="1077913"/>
            <a:ext cx="6861175" cy="33496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z="2000">
                <a:ea typeface="ＭＳ Ｐゴシック" pitchFamily="34" charset="-128"/>
              </a:rPr>
              <a:t>Relations </a:t>
            </a:r>
            <a:r>
              <a:rPr lang="en-US" sz="2000" i="1">
                <a:ea typeface="ＭＳ Ｐゴシック" pitchFamily="34" charset="-128"/>
              </a:rPr>
              <a:t>r, s:</a:t>
            </a:r>
            <a:endParaRPr lang="en-US" sz="2000">
              <a:ea typeface="ＭＳ Ｐゴシック" pitchFamily="34" charset="-128"/>
            </a:endParaRPr>
          </a:p>
        </p:txBody>
      </p:sp>
      <p:sp>
        <p:nvSpPr>
          <p:cNvPr id="4" name="Rectangle 4"/>
          <p:cNvSpPr>
            <a:spLocks noChangeArrowheads="1"/>
          </p:cNvSpPr>
          <p:nvPr/>
        </p:nvSpPr>
        <p:spPr bwMode="auto">
          <a:xfrm>
            <a:off x="1065213" y="3371850"/>
            <a:ext cx="1533525"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35000"/>
              </a:spcBef>
              <a:buClr>
                <a:srgbClr val="000099"/>
              </a:buClr>
              <a:buSzPct val="90000"/>
              <a:buFont typeface="Monotype Sorts" charset="2"/>
              <a:buChar char="n"/>
            </a:pPr>
            <a:r>
              <a:rPr kumimoji="1" lang="en-US" sz="2000"/>
              <a:t>Union: </a:t>
            </a:r>
            <a:br>
              <a:rPr kumimoji="1" lang="en-US" sz="2000"/>
            </a:br>
            <a:r>
              <a:rPr kumimoji="1" lang="en-US" sz="2800" b="1">
                <a:solidFill>
                  <a:srgbClr val="FF0000"/>
                </a:solidFill>
              </a:rPr>
              <a:t>r </a:t>
            </a:r>
            <a:r>
              <a:rPr kumimoji="1" lang="en-US" sz="2800" b="1">
                <a:solidFill>
                  <a:srgbClr val="FF0000"/>
                </a:solidFill>
                <a:sym typeface="Symbol" pitchFamily="18" charset="2"/>
              </a:rPr>
              <a:t> s</a:t>
            </a:r>
            <a:br>
              <a:rPr kumimoji="1" lang="en-US" sz="2800" b="1">
                <a:solidFill>
                  <a:srgbClr val="FF0000"/>
                </a:solidFill>
              </a:rPr>
            </a:br>
            <a:endParaRPr kumimoji="1" lang="en-US" sz="2000" b="1">
              <a:solidFill>
                <a:srgbClr val="FF0000"/>
              </a:solidFill>
            </a:endParaRP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b="50661"/>
          <a:stretch>
            <a:fillRect/>
          </a:stretch>
        </p:blipFill>
        <p:spPr bwMode="auto">
          <a:xfrm>
            <a:off x="2743200" y="1008063"/>
            <a:ext cx="2357437" cy="207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t="61580"/>
          <a:stretch>
            <a:fillRect/>
          </a:stretch>
        </p:blipFill>
        <p:spPr bwMode="auto">
          <a:xfrm>
            <a:off x="2992438" y="3581401"/>
            <a:ext cx="2657475"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t="47041"/>
          <a:stretch>
            <a:fillRect/>
          </a:stretch>
        </p:blipFill>
        <p:spPr bwMode="auto">
          <a:xfrm>
            <a:off x="960438" y="4075113"/>
            <a:ext cx="2357437"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a:spLocks noChangeArrowheads="1"/>
          </p:cNvSpPr>
          <p:nvPr/>
        </p:nvSpPr>
        <p:spPr bwMode="auto">
          <a:xfrm>
            <a:off x="3455988" y="3333750"/>
            <a:ext cx="32194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35000"/>
              </a:spcBef>
              <a:buClr>
                <a:srgbClr val="000099"/>
              </a:buClr>
              <a:buSzPct val="90000"/>
              <a:buFont typeface="Monotype Sorts" charset="2"/>
              <a:buChar char="n"/>
            </a:pPr>
            <a:r>
              <a:rPr kumimoji="1" lang="en-US" sz="2000"/>
              <a:t>Intersection</a:t>
            </a:r>
            <a:br>
              <a:rPr kumimoji="1" lang="en-US" sz="2000"/>
            </a:br>
            <a:r>
              <a:rPr kumimoji="1" lang="en-US" sz="2800" b="1">
                <a:solidFill>
                  <a:srgbClr val="FF0000"/>
                </a:solidFill>
              </a:rPr>
              <a:t>r </a:t>
            </a:r>
            <a:r>
              <a:rPr kumimoji="1" lang="en-US" sz="2800" b="1">
                <a:solidFill>
                  <a:srgbClr val="FF0000"/>
                </a:solidFill>
                <a:sym typeface="Symbol" pitchFamily="18" charset="2"/>
              </a:rPr>
              <a:t> s</a:t>
            </a:r>
            <a:r>
              <a:rPr kumimoji="1" lang="en-US" sz="2800" b="1">
                <a:solidFill>
                  <a:srgbClr val="FF0000"/>
                </a:solidFill>
              </a:rPr>
              <a:t>:</a:t>
            </a:r>
          </a:p>
        </p:txBody>
      </p:sp>
      <p:pic>
        <p:nvPicPr>
          <p:cNvPr id="9" name="Picture 5"/>
          <p:cNvPicPr>
            <a:picLocks noChangeAspect="1" noChangeArrowheads="1"/>
          </p:cNvPicPr>
          <p:nvPr/>
        </p:nvPicPr>
        <p:blipFill>
          <a:blip r:embed="rId5">
            <a:extLst>
              <a:ext uri="{28A0092B-C50C-407E-A947-70E740481C1C}">
                <a14:useLocalDpi xmlns:a14="http://schemas.microsoft.com/office/drawing/2010/main" val="0"/>
              </a:ext>
            </a:extLst>
          </a:blip>
          <a:srcRect t="59853"/>
          <a:stretch>
            <a:fillRect/>
          </a:stretch>
        </p:blipFill>
        <p:spPr bwMode="auto">
          <a:xfrm>
            <a:off x="5962650" y="4059238"/>
            <a:ext cx="2554288"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4"/>
          <p:cNvSpPr>
            <a:spLocks noChangeArrowheads="1"/>
          </p:cNvSpPr>
          <p:nvPr/>
        </p:nvSpPr>
        <p:spPr bwMode="auto">
          <a:xfrm>
            <a:off x="6229350" y="3400425"/>
            <a:ext cx="267652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35000"/>
              </a:spcBef>
              <a:buClr>
                <a:srgbClr val="000099"/>
              </a:buClr>
              <a:buSzPct val="90000"/>
              <a:buFont typeface="Monotype Sorts" charset="2"/>
              <a:buChar char="n"/>
            </a:pPr>
            <a:r>
              <a:rPr kumimoji="1" lang="en-US" sz="2000"/>
              <a:t>Set Difference</a:t>
            </a:r>
            <a:br>
              <a:rPr kumimoji="1" lang="en-US" sz="2000"/>
            </a:br>
            <a:r>
              <a:rPr kumimoji="1" lang="en-US" sz="2800" b="1">
                <a:solidFill>
                  <a:srgbClr val="FF0000"/>
                </a:solidFill>
              </a:rPr>
              <a:t>r </a:t>
            </a:r>
            <a:r>
              <a:rPr kumimoji="1" lang="en-US" sz="2800" b="1">
                <a:solidFill>
                  <a:srgbClr val="FF0000"/>
                </a:solidFill>
                <a:sym typeface="Symbol" pitchFamily="18" charset="2"/>
              </a:rPr>
              <a:t>- s</a:t>
            </a:r>
            <a:r>
              <a:rPr kumimoji="1" lang="en-US" sz="2800" b="1">
                <a:solidFill>
                  <a:srgbClr val="FF0000"/>
                </a:solidFill>
              </a:rPr>
              <a:t>:</a:t>
            </a:r>
          </a:p>
        </p:txBody>
      </p:sp>
      <p:sp>
        <p:nvSpPr>
          <p:cNvPr id="11" name="Rectangle 10"/>
          <p:cNvSpPr/>
          <p:nvPr/>
        </p:nvSpPr>
        <p:spPr>
          <a:xfrm>
            <a:off x="5224134" y="1228209"/>
            <a:ext cx="3681741" cy="1477328"/>
          </a:xfrm>
          <a:prstGeom prst="rect">
            <a:avLst/>
          </a:prstGeom>
        </p:spPr>
        <p:txBody>
          <a:bodyPr wrap="square">
            <a:spAutoFit/>
          </a:bodyPr>
          <a:lstStyle/>
          <a:p>
            <a:r>
              <a:rPr lang="en-US" b="1" i="1">
                <a:solidFill>
                  <a:schemeClr val="accent2">
                    <a:lumMod val="75000"/>
                  </a:schemeClr>
                </a:solidFill>
                <a:latin typeface="Palatino-Italic"/>
              </a:rPr>
              <a:t>Two conditions</a:t>
            </a:r>
          </a:p>
          <a:p>
            <a:r>
              <a:rPr lang="en-US" b="1" i="1">
                <a:latin typeface="Palatino-Italic"/>
              </a:rPr>
              <a:t>*r</a:t>
            </a:r>
            <a:r>
              <a:rPr lang="en-US" i="1">
                <a:latin typeface="Palatino-Italic"/>
              </a:rPr>
              <a:t> </a:t>
            </a:r>
            <a:r>
              <a:rPr lang="en-US">
                <a:latin typeface="Palatino-Roman"/>
              </a:rPr>
              <a:t>and </a:t>
            </a:r>
            <a:r>
              <a:rPr lang="en-US" b="1" i="1">
                <a:latin typeface="Palatino-Italic"/>
              </a:rPr>
              <a:t>s</a:t>
            </a:r>
            <a:r>
              <a:rPr lang="en-US" i="1">
                <a:latin typeface="Palatino-Italic"/>
              </a:rPr>
              <a:t> </a:t>
            </a:r>
            <a:r>
              <a:rPr lang="en-US">
                <a:latin typeface="Palatino-Roman"/>
              </a:rPr>
              <a:t>must be of the </a:t>
            </a:r>
            <a:r>
              <a:rPr lang="en-US" b="1">
                <a:solidFill>
                  <a:srgbClr val="FF0000"/>
                </a:solidFill>
                <a:latin typeface="Palatino-Roman"/>
              </a:rPr>
              <a:t>same arity</a:t>
            </a:r>
          </a:p>
          <a:p>
            <a:endParaRPr lang="en-US" b="1">
              <a:latin typeface="Palatino-Roman"/>
            </a:endParaRPr>
          </a:p>
          <a:p>
            <a:r>
              <a:rPr lang="en-US">
                <a:latin typeface="Palatino-Roman"/>
              </a:rPr>
              <a:t>*</a:t>
            </a:r>
            <a:r>
              <a:rPr lang="en-US" b="1" err="1">
                <a:solidFill>
                  <a:srgbClr val="FF0000"/>
                </a:solidFill>
                <a:latin typeface="Palatino-Roman"/>
              </a:rPr>
              <a:t>I</a:t>
            </a:r>
            <a:r>
              <a:rPr lang="en-US" b="1" baseline="30000" err="1">
                <a:solidFill>
                  <a:srgbClr val="FF0000"/>
                </a:solidFill>
                <a:latin typeface="Palatino-Roman"/>
              </a:rPr>
              <a:t>th</a:t>
            </a:r>
            <a:r>
              <a:rPr lang="en-US" b="1" baseline="-25000">
                <a:solidFill>
                  <a:srgbClr val="FF0000"/>
                </a:solidFill>
                <a:latin typeface="Palatino-Roman"/>
              </a:rPr>
              <a:t> </a:t>
            </a:r>
            <a:r>
              <a:rPr lang="en-US" b="1">
                <a:solidFill>
                  <a:srgbClr val="FF0000"/>
                </a:solidFill>
                <a:latin typeface="Palatino-Roman"/>
              </a:rPr>
              <a:t> </a:t>
            </a:r>
            <a:r>
              <a:rPr lang="en-US">
                <a:solidFill>
                  <a:srgbClr val="FF0000"/>
                </a:solidFill>
                <a:latin typeface="Palatino-Roman"/>
              </a:rPr>
              <a:t>attribute </a:t>
            </a:r>
            <a:r>
              <a:rPr lang="en-US">
                <a:latin typeface="Palatino-Roman"/>
              </a:rPr>
              <a:t>in r and s must be </a:t>
            </a:r>
          </a:p>
          <a:p>
            <a:r>
              <a:rPr lang="en-US">
                <a:latin typeface="Palatino-Roman"/>
              </a:rPr>
              <a:t>   from </a:t>
            </a:r>
            <a:r>
              <a:rPr lang="en-US" b="1">
                <a:solidFill>
                  <a:srgbClr val="FF0000"/>
                </a:solidFill>
                <a:latin typeface="Palatino-Roman"/>
              </a:rPr>
              <a:t>same domain</a:t>
            </a:r>
            <a:endParaRPr lang="en-US" b="1">
              <a:solidFill>
                <a:srgbClr val="FF0000"/>
              </a:solidFill>
            </a:endParaRPr>
          </a:p>
        </p:txBody>
      </p:sp>
      <p:sp>
        <p:nvSpPr>
          <p:cNvPr id="12" name="Rectangle 11"/>
          <p:cNvSpPr/>
          <p:nvPr/>
        </p:nvSpPr>
        <p:spPr>
          <a:xfrm>
            <a:off x="4572000" y="5533134"/>
            <a:ext cx="3143907" cy="1077218"/>
          </a:xfrm>
          <a:prstGeom prst="rect">
            <a:avLst/>
          </a:prstGeom>
        </p:spPr>
        <p:txBody>
          <a:bodyPr wrap="square">
            <a:spAutoFit/>
          </a:bodyPr>
          <a:lstStyle/>
          <a:p>
            <a:r>
              <a:rPr lang="pt-BR" i="1">
                <a:latin typeface="CMMI10"/>
              </a:rPr>
              <a:t> </a:t>
            </a:r>
            <a:r>
              <a:rPr lang="pt-BR" b="1" i="1">
                <a:latin typeface="CMMI10"/>
              </a:rPr>
              <a:t>Is this true ?</a:t>
            </a:r>
          </a:p>
          <a:p>
            <a:endParaRPr lang="pt-BR" i="1">
              <a:latin typeface="CMMI10"/>
            </a:endParaRPr>
          </a:p>
          <a:p>
            <a:r>
              <a:rPr lang="pt-BR" sz="2800" b="1" i="1">
                <a:solidFill>
                  <a:schemeClr val="accent2">
                    <a:lumMod val="75000"/>
                  </a:schemeClr>
                </a:solidFill>
                <a:latin typeface="CMMI10"/>
              </a:rPr>
              <a:t>r </a:t>
            </a:r>
            <a:r>
              <a:rPr lang="pt-BR" sz="2800" b="1" i="1">
                <a:solidFill>
                  <a:schemeClr val="accent2">
                    <a:lumMod val="75000"/>
                  </a:schemeClr>
                </a:solidFill>
                <a:latin typeface="CMSY10"/>
              </a:rPr>
              <a:t>∩ </a:t>
            </a:r>
            <a:r>
              <a:rPr lang="pt-BR" sz="2800" b="1" i="1">
                <a:solidFill>
                  <a:schemeClr val="accent2">
                    <a:lumMod val="75000"/>
                  </a:schemeClr>
                </a:solidFill>
                <a:latin typeface="CMMI10"/>
              </a:rPr>
              <a:t>s </a:t>
            </a:r>
            <a:r>
              <a:rPr lang="pt-BR" sz="2800" b="1">
                <a:solidFill>
                  <a:schemeClr val="accent2">
                    <a:lumMod val="75000"/>
                  </a:schemeClr>
                </a:solidFill>
                <a:latin typeface="CMR10"/>
              </a:rPr>
              <a:t>= </a:t>
            </a:r>
            <a:r>
              <a:rPr lang="pt-BR" sz="2800" b="1" i="1">
                <a:solidFill>
                  <a:schemeClr val="accent2">
                    <a:lumMod val="75000"/>
                  </a:schemeClr>
                </a:solidFill>
                <a:latin typeface="CMMI10"/>
              </a:rPr>
              <a:t>r </a:t>
            </a:r>
            <a:r>
              <a:rPr lang="pt-BR" sz="2800" b="1" i="1">
                <a:solidFill>
                  <a:schemeClr val="accent2">
                    <a:lumMod val="75000"/>
                  </a:schemeClr>
                </a:solidFill>
                <a:latin typeface="CMSY10"/>
              </a:rPr>
              <a:t>− </a:t>
            </a:r>
            <a:r>
              <a:rPr lang="pt-BR" sz="2800" b="1">
                <a:solidFill>
                  <a:schemeClr val="accent2">
                    <a:lumMod val="75000"/>
                  </a:schemeClr>
                </a:solidFill>
                <a:latin typeface="CMR10"/>
              </a:rPr>
              <a:t>(</a:t>
            </a:r>
            <a:r>
              <a:rPr lang="pt-BR" sz="2800" b="1" i="1">
                <a:solidFill>
                  <a:schemeClr val="accent2">
                    <a:lumMod val="75000"/>
                  </a:schemeClr>
                </a:solidFill>
                <a:latin typeface="CMMI10"/>
              </a:rPr>
              <a:t>r </a:t>
            </a:r>
            <a:r>
              <a:rPr lang="pt-BR" sz="2800" b="1" i="1">
                <a:solidFill>
                  <a:schemeClr val="accent2">
                    <a:lumMod val="75000"/>
                  </a:schemeClr>
                </a:solidFill>
                <a:latin typeface="CMSY10"/>
              </a:rPr>
              <a:t>− </a:t>
            </a:r>
            <a:r>
              <a:rPr lang="pt-BR" sz="2800" b="1" i="1">
                <a:solidFill>
                  <a:schemeClr val="accent2">
                    <a:lumMod val="75000"/>
                  </a:schemeClr>
                </a:solidFill>
                <a:latin typeface="CMMI10"/>
              </a:rPr>
              <a:t>s</a:t>
            </a:r>
            <a:r>
              <a:rPr lang="pt-BR" sz="2800" b="1">
                <a:solidFill>
                  <a:schemeClr val="accent2">
                    <a:lumMod val="75000"/>
                  </a:schemeClr>
                </a:solidFill>
                <a:latin typeface="CMR10"/>
              </a:rPr>
              <a:t>)</a:t>
            </a:r>
            <a:endParaRPr lang="en-US" sz="2800" b="1">
              <a:solidFill>
                <a:schemeClr val="accent2">
                  <a:lumMod val="75000"/>
                </a:schemeClr>
              </a:solidFill>
            </a:endParaRPr>
          </a:p>
        </p:txBody>
      </p:sp>
      <p:sp>
        <p:nvSpPr>
          <p:cNvPr id="13" name="Rectangle 12">
            <a:extLst>
              <a:ext uri="{FF2B5EF4-FFF2-40B4-BE49-F238E27FC236}">
                <a16:creationId xmlns:a16="http://schemas.microsoft.com/office/drawing/2014/main" id="{97D1B053-79FA-497E-8C2E-9CE52374AD36}"/>
              </a:ext>
            </a:extLst>
          </p:cNvPr>
          <p:cNvSpPr/>
          <p:nvPr/>
        </p:nvSpPr>
        <p:spPr>
          <a:xfrm>
            <a:off x="7239794" y="5553373"/>
            <a:ext cx="1998662" cy="954107"/>
          </a:xfrm>
          <a:prstGeom prst="rect">
            <a:avLst/>
          </a:prstGeom>
        </p:spPr>
        <p:txBody>
          <a:bodyPr wrap="square">
            <a:spAutoFit/>
          </a:bodyPr>
          <a:lstStyle/>
          <a:p>
            <a:r>
              <a:rPr lang="en-US" b="1">
                <a:latin typeface="Palatino-Bold"/>
              </a:rPr>
              <a:t>tuples which are present only in </a:t>
            </a:r>
            <a:r>
              <a:rPr lang="en-US" sz="2000" b="1">
                <a:solidFill>
                  <a:srgbClr val="E73403"/>
                </a:solidFill>
                <a:latin typeface="Palatino-Bold"/>
              </a:rPr>
              <a:t>r</a:t>
            </a:r>
            <a:r>
              <a:rPr lang="en-US" b="1">
                <a:latin typeface="Palatino-Bold"/>
              </a:rPr>
              <a:t> (not present in s)</a:t>
            </a:r>
            <a:endParaRPr lang="en-IN"/>
          </a:p>
        </p:txBody>
      </p:sp>
      <p:cxnSp>
        <p:nvCxnSpPr>
          <p:cNvPr id="15" name="Straight Arrow Connector 14">
            <a:extLst>
              <a:ext uri="{FF2B5EF4-FFF2-40B4-BE49-F238E27FC236}">
                <a16:creationId xmlns:a16="http://schemas.microsoft.com/office/drawing/2014/main" id="{C5892439-21E0-4545-8B27-14CCF065C35C}"/>
              </a:ext>
            </a:extLst>
          </p:cNvPr>
          <p:cNvCxnSpPr>
            <a:cxnSpLocks/>
          </p:cNvCxnSpPr>
          <p:nvPr/>
        </p:nvCxnSpPr>
        <p:spPr>
          <a:xfrm flipV="1">
            <a:off x="7065004" y="5828408"/>
            <a:ext cx="262102" cy="477143"/>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207677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768350" y="117475"/>
            <a:ext cx="8077200" cy="609600"/>
          </a:xfrm>
          <a:prstGeom prst="rect">
            <a:avLst/>
          </a:prstGeom>
          <a:noFill/>
        </p:spPr>
        <p:txBody>
          <a:bodyPr vert="horz" lIns="91440" tIns="45720" rIns="91440" bIns="45720" rtlCol="0" anchor="ctr">
            <a:normAutofit/>
          </a:bodyPr>
          <a:lstStyle/>
          <a:p>
            <a:r>
              <a:rPr kumimoji="1" lang="en-US" sz="2800" b="1" kern="0">
                <a:solidFill>
                  <a:srgbClr val="FF0000"/>
                </a:solidFill>
                <a:effectLst>
                  <a:outerShdw blurRad="38100" dist="38100" dir="2700000" algn="tl">
                    <a:srgbClr val="C0C0C0"/>
                  </a:outerShdw>
                </a:effectLst>
                <a:latin typeface="Helvetica"/>
                <a:ea typeface="MS PGothic" pitchFamily="34" charset="-128"/>
              </a:rPr>
              <a:t>Natural Join </a:t>
            </a:r>
            <a:r>
              <a:rPr kumimoji="1" lang="en-US" sz="2800" b="1" kern="0">
                <a:solidFill>
                  <a:srgbClr val="CC3300"/>
                </a:solidFill>
                <a:effectLst>
                  <a:outerShdw blurRad="38100" dist="38100" dir="2700000" algn="tl">
                    <a:srgbClr val="C0C0C0"/>
                  </a:outerShdw>
                </a:effectLst>
                <a:latin typeface="Helvetica"/>
                <a:ea typeface="MS PGothic" pitchFamily="34" charset="-128"/>
              </a:rPr>
              <a:t>–</a:t>
            </a:r>
            <a:r>
              <a:rPr kumimoji="1" lang="en-US" sz="2800" b="1" kern="0">
                <a:solidFill>
                  <a:srgbClr val="FF0000"/>
                </a:solidFill>
                <a:effectLst>
                  <a:outerShdw blurRad="38100" dist="38100" dir="2700000" algn="tl">
                    <a:srgbClr val="C0C0C0"/>
                  </a:outerShdw>
                </a:effectLst>
                <a:latin typeface="Helvetica"/>
                <a:ea typeface="MS PGothic" pitchFamily="34" charset="-128"/>
              </a:rPr>
              <a:t> </a:t>
            </a:r>
            <a:r>
              <a:rPr kumimoji="1" lang="en-US" sz="2800" b="1" kern="0">
                <a:solidFill>
                  <a:srgbClr val="CC3300"/>
                </a:solidFill>
                <a:effectLst>
                  <a:outerShdw blurRad="38100" dist="38100" dir="2700000" algn="tl">
                    <a:srgbClr val="C0C0C0"/>
                  </a:outerShdw>
                </a:effectLst>
                <a:latin typeface="Helvetica"/>
                <a:ea typeface="MS PGothic" pitchFamily="34" charset="-128"/>
              </a:rPr>
              <a:t>Joining two relations</a:t>
            </a:r>
            <a:endParaRPr kumimoji="1" lang="en-US" sz="2800" b="1" kern="0">
              <a:solidFill>
                <a:srgbClr val="FF0000"/>
              </a:solidFill>
              <a:effectLst>
                <a:outerShdw blurRad="38100" dist="38100" dir="2700000" algn="tl">
                  <a:srgbClr val="C0C0C0"/>
                </a:outerShdw>
              </a:effectLst>
              <a:latin typeface="Helvetica"/>
              <a:ea typeface="MS PGothic" pitchFamily="34" charset="-128"/>
            </a:endParaRPr>
          </a:p>
        </p:txBody>
      </p:sp>
      <p:sp>
        <p:nvSpPr>
          <p:cNvPr id="9" name="Rectangle 3"/>
          <p:cNvSpPr txBox="1">
            <a:spLocks noChangeArrowheads="1"/>
          </p:cNvSpPr>
          <p:nvPr/>
        </p:nvSpPr>
        <p:spPr bwMode="auto">
          <a:xfrm>
            <a:off x="601663" y="824234"/>
            <a:ext cx="7696200"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ＭＳ Ｐゴシック"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Font typeface="Times New Roman" pitchFamily="18" charset="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r>
              <a:rPr lang="en-US" sz="2400">
                <a:ea typeface="ＭＳ Ｐゴシック" pitchFamily="34" charset="-128"/>
              </a:rPr>
              <a:t>Let </a:t>
            </a:r>
            <a:r>
              <a:rPr lang="en-US" sz="2400" i="1">
                <a:solidFill>
                  <a:srgbClr val="C00000"/>
                </a:solidFill>
                <a:ea typeface="ＭＳ Ｐゴシック" pitchFamily="34" charset="-128"/>
              </a:rPr>
              <a:t>r</a:t>
            </a:r>
            <a:r>
              <a:rPr lang="en-US" sz="2400">
                <a:ea typeface="ＭＳ Ｐゴシック" pitchFamily="34" charset="-128"/>
              </a:rPr>
              <a:t> and </a:t>
            </a:r>
            <a:r>
              <a:rPr lang="en-US" sz="2400" i="1">
                <a:solidFill>
                  <a:srgbClr val="C00000"/>
                </a:solidFill>
                <a:ea typeface="ＭＳ Ｐゴシック" pitchFamily="34" charset="-128"/>
              </a:rPr>
              <a:t>s</a:t>
            </a:r>
            <a:r>
              <a:rPr lang="en-US" sz="2400">
                <a:ea typeface="ＭＳ Ｐゴシック" pitchFamily="34" charset="-128"/>
              </a:rPr>
              <a:t> be relations on schemas </a:t>
            </a:r>
            <a:r>
              <a:rPr lang="en-US" sz="2400" i="1">
                <a:solidFill>
                  <a:srgbClr val="C00000"/>
                </a:solidFill>
                <a:ea typeface="ＭＳ Ｐゴシック" pitchFamily="34" charset="-128"/>
              </a:rPr>
              <a:t>R</a:t>
            </a:r>
            <a:r>
              <a:rPr lang="en-US" sz="2400">
                <a:ea typeface="ＭＳ Ｐゴシック" pitchFamily="34" charset="-128"/>
              </a:rPr>
              <a:t> and </a:t>
            </a:r>
            <a:r>
              <a:rPr lang="en-US" sz="2400" i="1">
                <a:solidFill>
                  <a:srgbClr val="C00000"/>
                </a:solidFill>
                <a:ea typeface="ＭＳ Ｐゴシック" pitchFamily="34" charset="-128"/>
              </a:rPr>
              <a:t>S</a:t>
            </a:r>
            <a:r>
              <a:rPr lang="en-US" sz="2400">
                <a:ea typeface="ＭＳ Ｐゴシック" pitchFamily="34" charset="-128"/>
              </a:rPr>
              <a:t> respectively. </a:t>
            </a:r>
            <a:br>
              <a:rPr lang="en-US" sz="2400">
                <a:ea typeface="ＭＳ Ｐゴシック" pitchFamily="34" charset="-128"/>
              </a:rPr>
            </a:br>
            <a:r>
              <a:rPr lang="en-US" sz="2400">
                <a:ea typeface="ＭＳ Ｐゴシック" pitchFamily="34" charset="-128"/>
              </a:rPr>
              <a:t>Then,  the “</a:t>
            </a:r>
            <a:r>
              <a:rPr lang="en-US" sz="2400">
                <a:solidFill>
                  <a:srgbClr val="C00000"/>
                </a:solidFill>
                <a:ea typeface="ＭＳ Ｐゴシック" pitchFamily="34" charset="-128"/>
              </a:rPr>
              <a:t>natural join</a:t>
            </a:r>
            <a:r>
              <a:rPr lang="en-US" sz="2400">
                <a:ea typeface="ＭＳ Ｐゴシック" pitchFamily="34" charset="-128"/>
              </a:rPr>
              <a:t>”    of relations </a:t>
            </a:r>
            <a:r>
              <a:rPr lang="en-US" sz="2400" i="1">
                <a:solidFill>
                  <a:srgbClr val="C00000"/>
                </a:solidFill>
                <a:ea typeface="ＭＳ Ｐゴシック" pitchFamily="34" charset="-128"/>
              </a:rPr>
              <a:t>R</a:t>
            </a:r>
            <a:r>
              <a:rPr lang="en-US" sz="2400">
                <a:ea typeface="ＭＳ Ｐゴシック" pitchFamily="34" charset="-128"/>
              </a:rPr>
              <a:t> and </a:t>
            </a:r>
            <a:r>
              <a:rPr lang="en-US" sz="2400" i="1">
                <a:solidFill>
                  <a:srgbClr val="C00000"/>
                </a:solidFill>
                <a:ea typeface="ＭＳ Ｐゴシック" pitchFamily="34" charset="-128"/>
              </a:rPr>
              <a:t>S</a:t>
            </a:r>
            <a:r>
              <a:rPr lang="en-US" sz="2400">
                <a:ea typeface="ＭＳ Ｐゴシック" pitchFamily="34" charset="-128"/>
              </a:rPr>
              <a:t> is a relation on schema </a:t>
            </a:r>
            <a:r>
              <a:rPr lang="en-IN" sz="2400" b="1" i="1">
                <a:solidFill>
                  <a:srgbClr val="C00000"/>
                </a:solidFill>
                <a:ea typeface="ＭＳ Ｐゴシック" pitchFamily="34" charset="-128"/>
              </a:rPr>
              <a:t>R </a:t>
            </a:r>
            <a:r>
              <a:rPr lang="en-IN" sz="2400" b="1">
                <a:solidFill>
                  <a:srgbClr val="C00000"/>
                </a:solidFill>
                <a:ea typeface="ＭＳ Ｐゴシック" pitchFamily="34" charset="-128"/>
              </a:rPr>
              <a:t>∪</a:t>
            </a:r>
            <a:r>
              <a:rPr lang="en-IN" sz="2400" b="1" i="1">
                <a:solidFill>
                  <a:srgbClr val="C00000"/>
                </a:solidFill>
                <a:ea typeface="ＭＳ Ｐゴシック" pitchFamily="34" charset="-128"/>
              </a:rPr>
              <a:t> S </a:t>
            </a:r>
            <a:r>
              <a:rPr lang="en-US" sz="2400">
                <a:ea typeface="ＭＳ Ｐゴシック" pitchFamily="34" charset="-128"/>
              </a:rPr>
              <a:t>obtained as follows:</a:t>
            </a:r>
          </a:p>
          <a:p>
            <a:pPr lvl="1"/>
            <a:r>
              <a:rPr lang="en-US" sz="2400">
                <a:ea typeface="ＭＳ Ｐゴシック" pitchFamily="34" charset="-128"/>
              </a:rPr>
              <a:t>Consider each pair of tuples </a:t>
            </a:r>
            <a:r>
              <a:rPr lang="en-US" sz="2400" i="1">
                <a:solidFill>
                  <a:srgbClr val="C00000"/>
                </a:solidFill>
                <a:ea typeface="ＭＳ Ｐゴシック" pitchFamily="34" charset="-128"/>
              </a:rPr>
              <a:t>t</a:t>
            </a:r>
            <a:r>
              <a:rPr lang="en-US" sz="3600" i="1" baseline="-25000">
                <a:solidFill>
                  <a:srgbClr val="C00000"/>
                </a:solidFill>
                <a:ea typeface="ＭＳ Ｐゴシック" pitchFamily="34" charset="-128"/>
              </a:rPr>
              <a:t>r</a:t>
            </a:r>
            <a:r>
              <a:rPr lang="en-US" sz="2400">
                <a:ea typeface="ＭＳ Ｐゴシック" pitchFamily="34" charset="-128"/>
              </a:rPr>
              <a:t> from </a:t>
            </a:r>
            <a:r>
              <a:rPr lang="en-US" sz="2400" i="1">
                <a:solidFill>
                  <a:srgbClr val="C00000"/>
                </a:solidFill>
                <a:ea typeface="ＭＳ Ｐゴシック" pitchFamily="34" charset="-128"/>
              </a:rPr>
              <a:t>r</a:t>
            </a:r>
            <a:r>
              <a:rPr lang="en-US" sz="2400">
                <a:ea typeface="ＭＳ Ｐゴシック" pitchFamily="34" charset="-128"/>
              </a:rPr>
              <a:t> and </a:t>
            </a:r>
            <a:r>
              <a:rPr lang="en-US" sz="2400" i="1">
                <a:solidFill>
                  <a:srgbClr val="C00000"/>
                </a:solidFill>
                <a:ea typeface="ＭＳ Ｐゴシック" pitchFamily="34" charset="-128"/>
              </a:rPr>
              <a:t>t</a:t>
            </a:r>
            <a:r>
              <a:rPr lang="en-US" sz="3600" i="1" baseline="-25000">
                <a:solidFill>
                  <a:srgbClr val="C00000"/>
                </a:solidFill>
                <a:ea typeface="ＭＳ Ｐゴシック" pitchFamily="34" charset="-128"/>
              </a:rPr>
              <a:t>s</a:t>
            </a:r>
            <a:r>
              <a:rPr lang="en-US" sz="2400">
                <a:ea typeface="ＭＳ Ｐゴシック" pitchFamily="34" charset="-128"/>
              </a:rPr>
              <a:t> from </a:t>
            </a:r>
            <a:r>
              <a:rPr lang="en-US" sz="2400" i="1">
                <a:solidFill>
                  <a:srgbClr val="C00000"/>
                </a:solidFill>
                <a:ea typeface="ＭＳ Ｐゴシック" pitchFamily="34" charset="-128"/>
              </a:rPr>
              <a:t>s</a:t>
            </a:r>
            <a:r>
              <a:rPr lang="en-US" sz="2400">
                <a:ea typeface="ＭＳ Ｐゴシック" pitchFamily="34" charset="-128"/>
              </a:rPr>
              <a:t>.  </a:t>
            </a:r>
          </a:p>
          <a:p>
            <a:pPr lvl="1">
              <a:lnSpc>
                <a:spcPct val="122000"/>
              </a:lnSpc>
            </a:pPr>
            <a:r>
              <a:rPr lang="en-US" sz="2400">
                <a:ea typeface="ＭＳ Ｐゴシック" pitchFamily="34" charset="-128"/>
              </a:rPr>
              <a:t>If </a:t>
            </a:r>
            <a:r>
              <a:rPr lang="en-US" sz="2400" i="1">
                <a:solidFill>
                  <a:srgbClr val="C00000"/>
                </a:solidFill>
                <a:ea typeface="ＭＳ Ｐゴシック" pitchFamily="34" charset="-128"/>
              </a:rPr>
              <a:t>t</a:t>
            </a:r>
            <a:r>
              <a:rPr lang="en-US" sz="3200" i="1" baseline="-25000">
                <a:solidFill>
                  <a:srgbClr val="C00000"/>
                </a:solidFill>
                <a:ea typeface="ＭＳ Ｐゴシック" pitchFamily="34" charset="-128"/>
              </a:rPr>
              <a:t>r</a:t>
            </a:r>
            <a:r>
              <a:rPr lang="en-US" sz="2400">
                <a:ea typeface="ＭＳ Ｐゴシック" pitchFamily="34" charset="-128"/>
              </a:rPr>
              <a:t> and </a:t>
            </a:r>
            <a:r>
              <a:rPr lang="en-US" sz="2400" i="1">
                <a:solidFill>
                  <a:srgbClr val="C00000"/>
                </a:solidFill>
                <a:ea typeface="ＭＳ Ｐゴシック" pitchFamily="34" charset="-128"/>
              </a:rPr>
              <a:t>t</a:t>
            </a:r>
            <a:r>
              <a:rPr lang="en-US" sz="3200" i="1" baseline="-25000">
                <a:solidFill>
                  <a:srgbClr val="C00000"/>
                </a:solidFill>
                <a:ea typeface="ＭＳ Ｐゴシック" pitchFamily="34" charset="-128"/>
              </a:rPr>
              <a:t>s</a:t>
            </a:r>
            <a:r>
              <a:rPr lang="en-US" sz="2400">
                <a:ea typeface="ＭＳ Ｐゴシック" pitchFamily="34" charset="-128"/>
              </a:rPr>
              <a:t> have the </a:t>
            </a:r>
            <a:r>
              <a:rPr lang="en-US" sz="2400" b="1">
                <a:ea typeface="ＭＳ Ｐゴシック" pitchFamily="34" charset="-128"/>
              </a:rPr>
              <a:t>same value </a:t>
            </a:r>
            <a:r>
              <a:rPr lang="en-US" sz="2400">
                <a:ea typeface="ＭＳ Ｐゴシック" pitchFamily="34" charset="-128"/>
              </a:rPr>
              <a:t>on each of the attributes in </a:t>
            </a:r>
            <a:r>
              <a:rPr lang="en-US" sz="2400" b="1" i="1">
                <a:solidFill>
                  <a:srgbClr val="C00000"/>
                </a:solidFill>
                <a:ea typeface="ＭＳ Ｐゴシック" pitchFamily="34" charset="-128"/>
              </a:rPr>
              <a:t>R</a:t>
            </a:r>
            <a:r>
              <a:rPr lang="en-US" sz="2400" b="1">
                <a:solidFill>
                  <a:srgbClr val="C00000"/>
                </a:solidFill>
                <a:ea typeface="ＭＳ Ｐゴシック" pitchFamily="34" charset="-128"/>
              </a:rPr>
              <a:t> </a:t>
            </a:r>
            <a:r>
              <a:rPr lang="en-US" sz="2400" b="1">
                <a:solidFill>
                  <a:srgbClr val="C00000"/>
                </a:solidFill>
                <a:ea typeface="ＭＳ Ｐゴシック" pitchFamily="34" charset="-128"/>
                <a:sym typeface="Symbol" pitchFamily="18" charset="2"/>
              </a:rPr>
              <a:t></a:t>
            </a:r>
            <a:r>
              <a:rPr lang="en-US" sz="2400" b="1">
                <a:solidFill>
                  <a:srgbClr val="C00000"/>
                </a:solidFill>
                <a:ea typeface="ＭＳ Ｐゴシック" pitchFamily="34" charset="-128"/>
              </a:rPr>
              <a:t> </a:t>
            </a:r>
            <a:r>
              <a:rPr lang="en-US" sz="2400" b="1" i="1">
                <a:solidFill>
                  <a:srgbClr val="C00000"/>
                </a:solidFill>
                <a:ea typeface="ＭＳ Ｐゴシック" pitchFamily="34" charset="-128"/>
              </a:rPr>
              <a:t>S</a:t>
            </a:r>
            <a:r>
              <a:rPr lang="en-US" sz="2400">
                <a:ea typeface="ＭＳ Ｐゴシック" pitchFamily="34" charset="-128"/>
              </a:rPr>
              <a:t>, add a tuple </a:t>
            </a:r>
            <a:r>
              <a:rPr lang="en-US" sz="2400" b="1" i="1">
                <a:solidFill>
                  <a:schemeClr val="tx2"/>
                </a:solidFill>
                <a:ea typeface="ＭＳ Ｐゴシック" pitchFamily="34" charset="-128"/>
              </a:rPr>
              <a:t>t</a:t>
            </a:r>
            <a:r>
              <a:rPr lang="en-US" sz="2400">
                <a:ea typeface="ＭＳ Ｐゴシック" pitchFamily="34" charset="-128"/>
              </a:rPr>
              <a:t>  to the result, where</a:t>
            </a:r>
          </a:p>
          <a:p>
            <a:pPr lvl="2"/>
            <a:r>
              <a:rPr lang="en-US" sz="2400" b="1" i="1">
                <a:solidFill>
                  <a:schemeClr val="tx2"/>
                </a:solidFill>
                <a:ea typeface="ＭＳ Ｐゴシック" pitchFamily="34" charset="-128"/>
              </a:rPr>
              <a:t>t</a:t>
            </a:r>
            <a:r>
              <a:rPr lang="en-US" sz="2400">
                <a:ea typeface="ＭＳ Ｐゴシック" pitchFamily="34" charset="-128"/>
              </a:rPr>
              <a:t> has the same value as </a:t>
            </a:r>
            <a:r>
              <a:rPr lang="en-US" sz="2400" b="1" i="1">
                <a:solidFill>
                  <a:srgbClr val="C00000"/>
                </a:solidFill>
                <a:ea typeface="ＭＳ Ｐゴシック" pitchFamily="34" charset="-128"/>
              </a:rPr>
              <a:t>t</a:t>
            </a:r>
            <a:r>
              <a:rPr lang="en-US" sz="3600" b="1" i="1" baseline="-25000">
                <a:solidFill>
                  <a:srgbClr val="C00000"/>
                </a:solidFill>
                <a:ea typeface="ＭＳ Ｐゴシック" pitchFamily="34" charset="-128"/>
              </a:rPr>
              <a:t>r</a:t>
            </a:r>
            <a:r>
              <a:rPr lang="en-US" sz="2000">
                <a:ea typeface="ＭＳ Ｐゴシック" pitchFamily="34" charset="-128"/>
              </a:rPr>
              <a:t> </a:t>
            </a:r>
            <a:r>
              <a:rPr lang="en-US" sz="2400">
                <a:ea typeface="ＭＳ Ｐゴシック" pitchFamily="34" charset="-128"/>
              </a:rPr>
              <a:t>on </a:t>
            </a:r>
            <a:r>
              <a:rPr lang="en-US" sz="2400" b="1" i="1">
                <a:ea typeface="ＭＳ Ｐゴシック" pitchFamily="34" charset="-128"/>
              </a:rPr>
              <a:t>r</a:t>
            </a:r>
            <a:endParaRPr lang="en-US" sz="2400" b="1">
              <a:ea typeface="ＭＳ Ｐゴシック" pitchFamily="34" charset="-128"/>
            </a:endParaRPr>
          </a:p>
          <a:p>
            <a:pPr lvl="2"/>
            <a:r>
              <a:rPr lang="en-US" sz="2400" b="1" i="1">
                <a:solidFill>
                  <a:schemeClr val="tx2"/>
                </a:solidFill>
                <a:ea typeface="ＭＳ Ｐゴシック" pitchFamily="34" charset="-128"/>
              </a:rPr>
              <a:t>t</a:t>
            </a:r>
            <a:r>
              <a:rPr lang="en-US" sz="2400">
                <a:ea typeface="ＭＳ Ｐゴシック" pitchFamily="34" charset="-128"/>
              </a:rPr>
              <a:t> has the same value as </a:t>
            </a:r>
            <a:r>
              <a:rPr lang="en-US" sz="2400" b="1" i="1">
                <a:solidFill>
                  <a:srgbClr val="C00000"/>
                </a:solidFill>
                <a:ea typeface="ＭＳ Ｐゴシック" pitchFamily="34" charset="-128"/>
              </a:rPr>
              <a:t>t</a:t>
            </a:r>
            <a:r>
              <a:rPr lang="en-US" sz="3600" b="1" i="1" baseline="-25000">
                <a:solidFill>
                  <a:srgbClr val="C00000"/>
                </a:solidFill>
                <a:ea typeface="ＭＳ Ｐゴシック" pitchFamily="34" charset="-128"/>
              </a:rPr>
              <a:t>s</a:t>
            </a:r>
            <a:r>
              <a:rPr lang="en-US" sz="2400">
                <a:ea typeface="ＭＳ Ｐゴシック" pitchFamily="34" charset="-128"/>
              </a:rPr>
              <a:t> on </a:t>
            </a:r>
            <a:r>
              <a:rPr lang="en-US" sz="2400" b="1" i="1">
                <a:ea typeface="ＭＳ Ｐゴシック" pitchFamily="34" charset="-128"/>
              </a:rPr>
              <a:t>s</a:t>
            </a:r>
            <a:endParaRPr lang="en-US" sz="2400" b="1">
              <a:ea typeface="ＭＳ Ｐゴシック" pitchFamily="34" charset="-128"/>
            </a:endParaRPr>
          </a:p>
        </p:txBody>
      </p:sp>
      <p:sp>
        <p:nvSpPr>
          <p:cNvPr id="11" name="TextBox 1"/>
          <p:cNvSpPr txBox="1">
            <a:spLocks noChangeArrowheads="1"/>
          </p:cNvSpPr>
          <p:nvPr/>
        </p:nvSpPr>
        <p:spPr bwMode="auto">
          <a:xfrm>
            <a:off x="1652984" y="5775325"/>
            <a:ext cx="40441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a:ln>
                  <a:noFill/>
                </a:ln>
                <a:solidFill>
                  <a:srgbClr val="000000"/>
                </a:solidFill>
                <a:effectLst/>
                <a:uLnTx/>
                <a:uFillTx/>
                <a:latin typeface="Helvetica" pitchFamily="34" charset="0"/>
                <a:ea typeface="ＭＳ Ｐゴシック" pitchFamily="34" charset="-128"/>
              </a:rPr>
              <a:t>r</a:t>
            </a:r>
            <a:endParaRPr kumimoji="0" lang="en-IN" sz="2000" b="1" i="1" u="none" strike="noStrike" kern="0" cap="none" spc="0" normalizeH="0" baseline="0" noProof="0">
              <a:ln>
                <a:noFill/>
              </a:ln>
              <a:solidFill>
                <a:srgbClr val="000000"/>
              </a:solidFill>
              <a:effectLst/>
              <a:uLnTx/>
              <a:uFillTx/>
              <a:latin typeface="Helvetica" pitchFamily="34" charset="0"/>
              <a:ea typeface="ＭＳ Ｐゴシック" pitchFamily="34" charset="-128"/>
            </a:endParaRPr>
          </a:p>
        </p:txBody>
      </p:sp>
      <p:sp>
        <p:nvSpPr>
          <p:cNvPr id="12" name="TextBox 6"/>
          <p:cNvSpPr txBox="1">
            <a:spLocks noChangeArrowheads="1"/>
          </p:cNvSpPr>
          <p:nvPr/>
        </p:nvSpPr>
        <p:spPr bwMode="auto">
          <a:xfrm>
            <a:off x="4449763" y="5808663"/>
            <a:ext cx="1825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a:ln>
                  <a:noFill/>
                </a:ln>
                <a:solidFill>
                  <a:srgbClr val="000000"/>
                </a:solidFill>
                <a:effectLst/>
                <a:uLnTx/>
                <a:uFillTx/>
                <a:latin typeface="Helvetica" pitchFamily="34" charset="0"/>
                <a:ea typeface="ＭＳ Ｐゴシック" pitchFamily="34" charset="-128"/>
              </a:rPr>
              <a:t>s</a:t>
            </a:r>
            <a:endParaRPr kumimoji="0" lang="en-IN" sz="2000" b="1" i="1" u="none" strike="noStrike" kern="0" cap="none" spc="0" normalizeH="0" baseline="0" noProof="0">
              <a:ln>
                <a:noFill/>
              </a:ln>
              <a:solidFill>
                <a:srgbClr val="000000"/>
              </a:solidFill>
              <a:effectLst/>
              <a:uLnTx/>
              <a:uFillTx/>
              <a:latin typeface="Helvetica" pitchFamily="34" charset="0"/>
              <a:ea typeface="ＭＳ Ｐゴシック" pitchFamily="34" charset="-128"/>
            </a:endParaRPr>
          </a:p>
        </p:txBody>
      </p:sp>
      <p:pic>
        <p:nvPicPr>
          <p:cNvPr id="13" name="Picture 7"/>
          <p:cNvPicPr>
            <a:picLocks noChangeAspect="1" noChangeArrowheads="1"/>
          </p:cNvPicPr>
          <p:nvPr/>
        </p:nvPicPr>
        <p:blipFill>
          <a:blip r:embed="rId3">
            <a:extLst>
              <a:ext uri="{28A0092B-C50C-407E-A947-70E740481C1C}">
                <a14:useLocalDpi xmlns:a14="http://schemas.microsoft.com/office/drawing/2010/main" val="0"/>
              </a:ext>
            </a:extLst>
          </a:blip>
          <a:srcRect b="76401"/>
          <a:stretch>
            <a:fillRect/>
          </a:stretch>
        </p:blipFill>
        <p:spPr bwMode="auto">
          <a:xfrm>
            <a:off x="958850" y="4679950"/>
            <a:ext cx="4276725"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0503" y="4777335"/>
            <a:ext cx="3017452" cy="997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14400" y="6031234"/>
            <a:ext cx="7919104" cy="646331"/>
          </a:xfrm>
          <a:prstGeom prst="rect">
            <a:avLst/>
          </a:prstGeom>
        </p:spPr>
        <p:txBody>
          <a:bodyPr wrap="square">
            <a:spAutoFit/>
          </a:bodyPr>
          <a:lstStyle/>
          <a:p>
            <a:pPr algn="ctr"/>
            <a:r>
              <a:rPr lang="en-US" b="1">
                <a:solidFill>
                  <a:schemeClr val="tx2"/>
                </a:solidFill>
              </a:rPr>
              <a:t>Equating attributes of the same name, and Projecting out one copy of each pair of equated attributes</a:t>
            </a:r>
          </a:p>
        </p:txBody>
      </p:sp>
      <p:cxnSp>
        <p:nvCxnSpPr>
          <p:cNvPr id="4" name="Straight Arrow Connector 3">
            <a:extLst>
              <a:ext uri="{FF2B5EF4-FFF2-40B4-BE49-F238E27FC236}">
                <a16:creationId xmlns:a16="http://schemas.microsoft.com/office/drawing/2014/main" id="{C348CFE7-07B4-4BA2-B3A7-6ED65387F204}"/>
              </a:ext>
            </a:extLst>
          </p:cNvPr>
          <p:cNvCxnSpPr>
            <a:cxnSpLocks/>
            <a:stCxn id="13" idx="1"/>
          </p:cNvCxnSpPr>
          <p:nvPr/>
        </p:nvCxnSpPr>
        <p:spPr>
          <a:xfrm flipH="1" flipV="1">
            <a:off x="532086" y="5105401"/>
            <a:ext cx="426764" cy="1389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87DC4E0B-F8E3-4FF3-A7EB-20EA08B1B582}"/>
              </a:ext>
            </a:extLst>
          </p:cNvPr>
          <p:cNvSpPr/>
          <p:nvPr/>
        </p:nvSpPr>
        <p:spPr>
          <a:xfrm>
            <a:off x="282044" y="4758904"/>
            <a:ext cx="336952" cy="461665"/>
          </a:xfrm>
          <a:prstGeom prst="rect">
            <a:avLst/>
          </a:prstGeom>
        </p:spPr>
        <p:txBody>
          <a:bodyPr wrap="none">
            <a:spAutoFit/>
          </a:bodyPr>
          <a:lstStyle/>
          <a:p>
            <a:r>
              <a:rPr lang="en-US" b="1" i="1">
                <a:solidFill>
                  <a:srgbClr val="C00000"/>
                </a:solidFill>
                <a:ea typeface="ＭＳ Ｐゴシック" pitchFamily="34" charset="-128"/>
              </a:rPr>
              <a:t>t</a:t>
            </a:r>
            <a:r>
              <a:rPr lang="en-US" sz="2400" b="1" i="1" baseline="-25000">
                <a:solidFill>
                  <a:srgbClr val="C00000"/>
                </a:solidFill>
                <a:ea typeface="ＭＳ Ｐゴシック" pitchFamily="34" charset="-128"/>
              </a:rPr>
              <a:t>r</a:t>
            </a:r>
            <a:endParaRPr lang="en-IN" b="1"/>
          </a:p>
        </p:txBody>
      </p:sp>
      <p:sp>
        <p:nvSpPr>
          <p:cNvPr id="14" name="Rectangle 13">
            <a:extLst>
              <a:ext uri="{FF2B5EF4-FFF2-40B4-BE49-F238E27FC236}">
                <a16:creationId xmlns:a16="http://schemas.microsoft.com/office/drawing/2014/main" id="{FEA90438-B7F5-4E06-92DF-BBAF4321C3CE}"/>
              </a:ext>
            </a:extLst>
          </p:cNvPr>
          <p:cNvSpPr/>
          <p:nvPr/>
        </p:nvSpPr>
        <p:spPr>
          <a:xfrm>
            <a:off x="3200400" y="4649970"/>
            <a:ext cx="359394" cy="523220"/>
          </a:xfrm>
          <a:prstGeom prst="rect">
            <a:avLst/>
          </a:prstGeom>
        </p:spPr>
        <p:txBody>
          <a:bodyPr wrap="none">
            <a:spAutoFit/>
          </a:bodyPr>
          <a:lstStyle/>
          <a:p>
            <a:r>
              <a:rPr lang="en-US" b="1" i="1">
                <a:solidFill>
                  <a:srgbClr val="C00000"/>
                </a:solidFill>
                <a:ea typeface="ＭＳ Ｐゴシック" pitchFamily="34" charset="-128"/>
              </a:rPr>
              <a:t>t</a:t>
            </a:r>
            <a:r>
              <a:rPr lang="en-US" sz="2800" b="1" i="1" baseline="-25000">
                <a:solidFill>
                  <a:srgbClr val="C00000"/>
                </a:solidFill>
                <a:ea typeface="ＭＳ Ｐゴシック" pitchFamily="34" charset="-128"/>
              </a:rPr>
              <a:t>s</a:t>
            </a:r>
            <a:endParaRPr lang="en-IN" b="1"/>
          </a:p>
        </p:txBody>
      </p:sp>
      <p:cxnSp>
        <p:nvCxnSpPr>
          <p:cNvPr id="16" name="Straight Arrow Connector 15">
            <a:extLst>
              <a:ext uri="{FF2B5EF4-FFF2-40B4-BE49-F238E27FC236}">
                <a16:creationId xmlns:a16="http://schemas.microsoft.com/office/drawing/2014/main" id="{3C300860-1356-4B36-8376-94BD9971E108}"/>
              </a:ext>
            </a:extLst>
          </p:cNvPr>
          <p:cNvCxnSpPr/>
          <p:nvPr/>
        </p:nvCxnSpPr>
        <p:spPr>
          <a:xfrm flipH="1" flipV="1">
            <a:off x="3505200" y="5105401"/>
            <a:ext cx="457200" cy="1709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999A6FB6-2106-4CDD-B412-1C5C77D4C69F}"/>
              </a:ext>
            </a:extLst>
          </p:cNvPr>
          <p:cNvSpPr/>
          <p:nvPr/>
        </p:nvSpPr>
        <p:spPr>
          <a:xfrm>
            <a:off x="5520843" y="4560388"/>
            <a:ext cx="292068" cy="461665"/>
          </a:xfrm>
          <a:prstGeom prst="rect">
            <a:avLst/>
          </a:prstGeom>
        </p:spPr>
        <p:txBody>
          <a:bodyPr wrap="none">
            <a:spAutoFit/>
          </a:bodyPr>
          <a:lstStyle/>
          <a:p>
            <a:r>
              <a:rPr lang="en-US" sz="2400" b="1" i="1">
                <a:solidFill>
                  <a:schemeClr val="tx2"/>
                </a:solidFill>
                <a:ea typeface="ＭＳ Ｐゴシック" pitchFamily="34" charset="-128"/>
              </a:rPr>
              <a:t>t</a:t>
            </a:r>
            <a:endParaRPr lang="en-IN" sz="2400"/>
          </a:p>
        </p:txBody>
      </p:sp>
      <p:cxnSp>
        <p:nvCxnSpPr>
          <p:cNvPr id="19" name="Straight Arrow Connector 18">
            <a:extLst>
              <a:ext uri="{FF2B5EF4-FFF2-40B4-BE49-F238E27FC236}">
                <a16:creationId xmlns:a16="http://schemas.microsoft.com/office/drawing/2014/main" id="{192EA636-255F-423E-A7AB-E7DB613EBC38}"/>
              </a:ext>
            </a:extLst>
          </p:cNvPr>
          <p:cNvCxnSpPr>
            <a:cxnSpLocks/>
          </p:cNvCxnSpPr>
          <p:nvPr/>
        </p:nvCxnSpPr>
        <p:spPr>
          <a:xfrm flipH="1" flipV="1">
            <a:off x="5701665" y="4896341"/>
            <a:ext cx="394336" cy="3799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24AFC4FB-382E-4CE8-9374-8AC3CAC8F42B}"/>
              </a:ext>
            </a:extLst>
          </p:cNvPr>
          <p:cNvSpPr/>
          <p:nvPr/>
        </p:nvSpPr>
        <p:spPr>
          <a:xfrm>
            <a:off x="7126974" y="5603942"/>
            <a:ext cx="899605" cy="461665"/>
          </a:xfrm>
          <a:prstGeom prst="rect">
            <a:avLst/>
          </a:prstGeom>
        </p:spPr>
        <p:txBody>
          <a:bodyPr wrap="none">
            <a:spAutoFit/>
          </a:bodyPr>
          <a:lstStyle/>
          <a:p>
            <a:r>
              <a:rPr kumimoji="1" lang="en-US" sz="2400" b="1"/>
              <a:t>r </a:t>
            </a:r>
            <a:r>
              <a:rPr kumimoji="1" lang="en-US" sz="2400"/>
              <a:t>      </a:t>
            </a:r>
            <a:r>
              <a:rPr kumimoji="1" lang="en-US" sz="2400" b="1">
                <a:sym typeface="dbsym" pitchFamily="34" charset="2"/>
              </a:rPr>
              <a:t>s</a:t>
            </a:r>
            <a:endParaRPr lang="en-IN" sz="2400"/>
          </a:p>
        </p:txBody>
      </p:sp>
      <p:sp>
        <p:nvSpPr>
          <p:cNvPr id="23" name="AutoShape 11">
            <a:extLst>
              <a:ext uri="{FF2B5EF4-FFF2-40B4-BE49-F238E27FC236}">
                <a16:creationId xmlns:a16="http://schemas.microsoft.com/office/drawing/2014/main" id="{763857EC-9F30-4431-A7D8-4252B8124DFF}"/>
              </a:ext>
            </a:extLst>
          </p:cNvPr>
          <p:cNvSpPr>
            <a:spLocks noChangeArrowheads="1"/>
          </p:cNvSpPr>
          <p:nvPr/>
        </p:nvSpPr>
        <p:spPr bwMode="auto">
          <a:xfrm rot="5400000">
            <a:off x="7446964" y="5755061"/>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endParaRPr lang="en-IN"/>
          </a:p>
        </p:txBody>
      </p:sp>
      <p:sp>
        <p:nvSpPr>
          <p:cNvPr id="18" name="AutoShape 11">
            <a:extLst>
              <a:ext uri="{FF2B5EF4-FFF2-40B4-BE49-F238E27FC236}">
                <a16:creationId xmlns:a16="http://schemas.microsoft.com/office/drawing/2014/main" id="{5A5BE860-2D89-46BC-AF82-9391F284FDBF}"/>
              </a:ext>
            </a:extLst>
          </p:cNvPr>
          <p:cNvSpPr>
            <a:spLocks noChangeArrowheads="1"/>
          </p:cNvSpPr>
          <p:nvPr/>
        </p:nvSpPr>
        <p:spPr bwMode="auto">
          <a:xfrm rot="5400000">
            <a:off x="4030662" y="1345059"/>
            <a:ext cx="188913" cy="173037"/>
          </a:xfrm>
          <a:prstGeom prst="flowChartCollate">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endParaRPr lang="en-IN" b="1"/>
          </a:p>
        </p:txBody>
      </p:sp>
    </p:spTree>
    <p:extLst>
      <p:ext uri="{BB962C8B-B14F-4D97-AF65-F5344CB8AC3E}">
        <p14:creationId xmlns:p14="http://schemas.microsoft.com/office/powerpoint/2010/main" val="22754290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768350" y="0"/>
            <a:ext cx="8077200" cy="609600"/>
          </a:xfrm>
          <a:noFill/>
        </p:spPr>
        <p:txBody>
          <a:bodyPr vert="horz" lIns="91440" tIns="45720" rIns="91440" bIns="45720" rtlCol="0" anchor="ctr">
            <a:normAutofit/>
          </a:bodyPr>
          <a:lstStyle/>
          <a:p>
            <a:r>
              <a:rPr kumimoji="1" lang="en-US" sz="2400" b="1" kern="0">
                <a:solidFill>
                  <a:srgbClr val="CC3300"/>
                </a:solidFill>
                <a:effectLst>
                  <a:outerShdw blurRad="38100" dist="38100" dir="2700000" algn="tl">
                    <a:srgbClr val="C0C0C0"/>
                  </a:outerShdw>
                </a:effectLst>
                <a:latin typeface="Helvetica"/>
                <a:ea typeface="MS PGothic" pitchFamily="34" charset="-128"/>
              </a:rPr>
              <a:t>Natural Join Example</a:t>
            </a:r>
          </a:p>
        </p:txBody>
      </p:sp>
      <p:sp>
        <p:nvSpPr>
          <p:cNvPr id="3" name="Rectangle 3"/>
          <p:cNvSpPr txBox="1">
            <a:spLocks noChangeArrowheads="1"/>
          </p:cNvSpPr>
          <p:nvPr/>
        </p:nvSpPr>
        <p:spPr>
          <a:xfrm>
            <a:off x="317312" y="877246"/>
            <a:ext cx="6843712" cy="38258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ea typeface="ＭＳ Ｐゴシック" pitchFamily="34" charset="-128"/>
              </a:rPr>
              <a:t>Relations r, s:</a:t>
            </a:r>
          </a:p>
        </p:txBody>
      </p:sp>
      <p:grpSp>
        <p:nvGrpSpPr>
          <p:cNvPr id="4" name="Group 4"/>
          <p:cNvGrpSpPr>
            <a:grpSpLocks/>
          </p:cNvGrpSpPr>
          <p:nvPr/>
        </p:nvGrpSpPr>
        <p:grpSpPr bwMode="auto">
          <a:xfrm>
            <a:off x="819150" y="3439160"/>
            <a:ext cx="7029450" cy="996950"/>
            <a:chOff x="288" y="2688"/>
            <a:chExt cx="4428" cy="258"/>
          </a:xfrm>
        </p:grpSpPr>
        <p:sp>
          <p:nvSpPr>
            <p:cNvPr id="5" name="Rectangle 5"/>
            <p:cNvSpPr>
              <a:spLocks noChangeArrowheads="1"/>
            </p:cNvSpPr>
            <p:nvPr/>
          </p:nvSpPr>
          <p:spPr bwMode="auto">
            <a:xfrm>
              <a:off x="288" y="2688"/>
              <a:ext cx="442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35000"/>
                </a:spcBef>
                <a:buClr>
                  <a:srgbClr val="000099"/>
                </a:buClr>
                <a:buSzPct val="90000"/>
                <a:buFont typeface="Monotype Sorts" charset="2"/>
                <a:buChar char="n"/>
              </a:pPr>
              <a:r>
                <a:rPr kumimoji="1" lang="en-US" sz="2400" b="1"/>
                <a:t>Natural Join</a:t>
              </a:r>
            </a:p>
            <a:p>
              <a:pPr marL="742950" lvl="1" indent="-285750">
                <a:spcBef>
                  <a:spcPct val="35000"/>
                </a:spcBef>
                <a:buClr>
                  <a:srgbClr val="000099"/>
                </a:buClr>
                <a:buSzPct val="90000"/>
                <a:buFont typeface="Monotype Sorts" charset="2"/>
                <a:buChar char="n"/>
              </a:pPr>
              <a:r>
                <a:rPr kumimoji="1" lang="en-US" sz="2000" b="1"/>
                <a:t>r </a:t>
              </a:r>
              <a:r>
                <a:rPr kumimoji="1" lang="en-US" sz="2000"/>
                <a:t>      </a:t>
              </a:r>
              <a:r>
                <a:rPr kumimoji="1" lang="en-US" sz="2000" b="1">
                  <a:sym typeface="dbsym" pitchFamily="34" charset="2"/>
                </a:rPr>
                <a:t>s</a:t>
              </a:r>
              <a:r>
                <a:rPr kumimoji="1" lang="en-US" sz="2000">
                  <a:sym typeface="dbsym" pitchFamily="34" charset="2"/>
                </a:rPr>
                <a:t>       </a:t>
              </a:r>
              <a:r>
                <a:rPr kumimoji="1" lang="en-US" sz="2000" b="1">
                  <a:solidFill>
                    <a:srgbClr val="C00000"/>
                  </a:solidFill>
                  <a:sym typeface="dbsym" pitchFamily="34" charset="2"/>
                </a:rPr>
                <a:t>equivalent</a:t>
              </a:r>
              <a:r>
                <a:rPr kumimoji="1" lang="en-US" sz="2000">
                  <a:sym typeface="dbsym" pitchFamily="34" charset="2"/>
                </a:rPr>
                <a:t> </a:t>
              </a:r>
              <a:r>
                <a:rPr kumimoji="1" lang="en-US" sz="2000" b="1">
                  <a:sym typeface="dbsym" pitchFamily="34" charset="2"/>
                </a:rPr>
                <a:t>to</a:t>
              </a:r>
            </a:p>
          </p:txBody>
        </p:sp>
        <p:sp>
          <p:nvSpPr>
            <p:cNvPr id="6" name="AutoShape 6"/>
            <p:cNvSpPr>
              <a:spLocks noChangeArrowheads="1"/>
            </p:cNvSpPr>
            <p:nvPr/>
          </p:nvSpPr>
          <p:spPr bwMode="auto">
            <a:xfrm rot="16200000" flipV="1">
              <a:off x="470" y="2784"/>
              <a:ext cx="96" cy="96"/>
            </a:xfrm>
            <a:prstGeom prst="flowChartCollat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vert="eaVert"/>
            <a:lstStyle/>
            <a:p>
              <a:endParaRPr lang="en-US"/>
            </a:p>
          </p:txBody>
        </p:sp>
      </p:grpSp>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3657" y="584775"/>
            <a:ext cx="4276725"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11"/>
          <p:cNvSpPr>
            <a:spLocks noChangeArrowheads="1"/>
          </p:cNvSpPr>
          <p:nvPr/>
        </p:nvSpPr>
        <p:spPr bwMode="auto">
          <a:xfrm rot="5400000">
            <a:off x="1863725" y="4046538"/>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endParaRPr lang="en-IN"/>
          </a:p>
        </p:txBody>
      </p:sp>
      <p:sp>
        <p:nvSpPr>
          <p:cNvPr id="9" name="Text Box 9"/>
          <p:cNvSpPr txBox="1">
            <a:spLocks noChangeArrowheads="1"/>
          </p:cNvSpPr>
          <p:nvPr/>
        </p:nvSpPr>
        <p:spPr bwMode="auto">
          <a:xfrm>
            <a:off x="280194" y="6273225"/>
            <a:ext cx="78803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b="1">
                <a:solidFill>
                  <a:srgbClr val="FF0000"/>
                </a:solidFill>
                <a:latin typeface="+mn-lt"/>
              </a:rPr>
              <a:t>Quiz Q3: The natural join operation matches tuples (rows) whose  values </a:t>
            </a:r>
          </a:p>
          <a:p>
            <a:r>
              <a:rPr lang="en-US" b="1">
                <a:solidFill>
                  <a:srgbClr val="FF0000"/>
                </a:solidFill>
                <a:latin typeface="+mn-lt"/>
              </a:rPr>
              <a:t>for common attributes are (1) not equal (2) equal (3) weird Greek letters (4) null</a:t>
            </a:r>
          </a:p>
        </p:txBody>
      </p:sp>
      <p:pic>
        <p:nvPicPr>
          <p:cNvPr id="5122" name="Picture 2"/>
          <p:cNvPicPr>
            <a:picLocks noChangeAspect="1" noChangeArrowheads="1"/>
          </p:cNvPicPr>
          <p:nvPr/>
        </p:nvPicPr>
        <p:blipFill>
          <a:blip r:embed="rId4">
            <a:lum bright="-55000" contrast="47000"/>
            <a:extLst>
              <a:ext uri="{28A0092B-C50C-407E-A947-70E740481C1C}">
                <a14:useLocalDpi xmlns:a14="http://schemas.microsoft.com/office/drawing/2010/main" val="0"/>
              </a:ext>
            </a:extLst>
          </a:blip>
          <a:srcRect/>
          <a:stretch>
            <a:fillRect/>
          </a:stretch>
        </p:blipFill>
        <p:spPr bwMode="auto">
          <a:xfrm>
            <a:off x="1891679" y="5617982"/>
            <a:ext cx="6530372" cy="655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53745" y="4984594"/>
            <a:ext cx="5774688" cy="646331"/>
          </a:xfrm>
          <a:prstGeom prst="rect">
            <a:avLst/>
          </a:prstGeom>
        </p:spPr>
        <p:txBody>
          <a:bodyPr wrap="square">
            <a:spAutoFit/>
          </a:bodyPr>
          <a:lstStyle/>
          <a:p>
            <a:r>
              <a:rPr lang="en-US" b="1"/>
              <a:t>In general, Consider two relations </a:t>
            </a:r>
            <a:r>
              <a:rPr lang="en-US" b="1" i="1"/>
              <a:t>r</a:t>
            </a:r>
            <a:r>
              <a:rPr lang="en-US" b="1"/>
              <a:t>(</a:t>
            </a:r>
            <a:r>
              <a:rPr lang="en-US" b="1" i="1"/>
              <a:t>R</a:t>
            </a:r>
            <a:r>
              <a:rPr lang="en-US" b="1"/>
              <a:t>) and </a:t>
            </a:r>
            <a:r>
              <a:rPr lang="en-US" b="1" i="1"/>
              <a:t>s</a:t>
            </a:r>
            <a:r>
              <a:rPr lang="en-US" b="1"/>
              <a:t>(</a:t>
            </a:r>
            <a:r>
              <a:rPr lang="en-US" b="1" i="1"/>
              <a:t>S</a:t>
            </a:r>
            <a:r>
              <a:rPr lang="en-US" b="1"/>
              <a:t>).</a:t>
            </a:r>
          </a:p>
          <a:p>
            <a:r>
              <a:rPr lang="pt-BR" b="1" i="1"/>
              <a:t>	R ∩ S </a:t>
            </a:r>
            <a:r>
              <a:rPr lang="pt-BR" b="1"/>
              <a:t>= </a:t>
            </a:r>
            <a:r>
              <a:rPr lang="pt-BR" b="1" i="1"/>
              <a:t>{A</a:t>
            </a:r>
            <a:r>
              <a:rPr lang="pt-BR" b="1"/>
              <a:t>1</a:t>
            </a:r>
            <a:r>
              <a:rPr lang="pt-BR" b="1" i="1"/>
              <a:t>, A</a:t>
            </a:r>
            <a:r>
              <a:rPr lang="pt-BR" b="1"/>
              <a:t>2</a:t>
            </a:r>
            <a:r>
              <a:rPr lang="pt-BR" b="1" i="1"/>
              <a:t>, . . .,An}</a:t>
            </a:r>
            <a:r>
              <a:rPr lang="pt-BR" b="1"/>
              <a:t>.</a:t>
            </a:r>
            <a:endParaRPr lang="en-US" b="1"/>
          </a:p>
        </p:txBody>
      </p:sp>
      <p:sp>
        <p:nvSpPr>
          <p:cNvPr id="11" name="Rectangle 10"/>
          <p:cNvSpPr/>
          <p:nvPr/>
        </p:nvSpPr>
        <p:spPr>
          <a:xfrm>
            <a:off x="153745" y="1445312"/>
            <a:ext cx="3986989" cy="1937453"/>
          </a:xfrm>
          <a:prstGeom prst="rect">
            <a:avLst/>
          </a:prstGeom>
        </p:spPr>
        <p:txBody>
          <a:bodyPr wrap="none">
            <a:spAutoFit/>
          </a:bodyPr>
          <a:lstStyle/>
          <a:p>
            <a:pPr>
              <a:lnSpc>
                <a:spcPct val="112000"/>
              </a:lnSpc>
            </a:pPr>
            <a:r>
              <a:rPr lang="en-US" b="1">
                <a:latin typeface="Palatino-Roman"/>
              </a:rPr>
              <a:t>Cartesian product(</a:t>
            </a:r>
            <a:r>
              <a:rPr lang="en-US" b="1">
                <a:solidFill>
                  <a:srgbClr val="C00000"/>
                </a:solidFill>
                <a:latin typeface="Palatino-Roman"/>
              </a:rPr>
              <a:t>X</a:t>
            </a:r>
            <a:r>
              <a:rPr lang="en-US" b="1">
                <a:latin typeface="Palatino-Roman"/>
              </a:rPr>
              <a:t>) followed </a:t>
            </a:r>
          </a:p>
          <a:p>
            <a:pPr>
              <a:lnSpc>
                <a:spcPct val="112000"/>
              </a:lnSpc>
            </a:pPr>
            <a:r>
              <a:rPr lang="en-US" b="1">
                <a:latin typeface="Palatino-Roman"/>
              </a:rPr>
              <a:t>by SELECT(</a:t>
            </a:r>
            <a:r>
              <a:rPr kumimoji="1" lang="el-GR" b="1" kern="0">
                <a:solidFill>
                  <a:srgbClr val="C00000"/>
                </a:solidFill>
                <a:ea typeface="ＭＳ Ｐゴシック" pitchFamily="34" charset="-128"/>
                <a:sym typeface="Symbol" pitchFamily="18" charset="2"/>
              </a:rPr>
              <a:t>σ</a:t>
            </a:r>
            <a:r>
              <a:rPr kumimoji="1" lang="en-IN" kern="0">
                <a:solidFill>
                  <a:srgbClr val="000000"/>
                </a:solidFill>
                <a:ea typeface="ＭＳ Ｐゴシック" pitchFamily="34" charset="-128"/>
                <a:sym typeface="Symbol" pitchFamily="18" charset="2"/>
              </a:rPr>
              <a:t>)</a:t>
            </a:r>
            <a:r>
              <a:rPr lang="en-US" b="1">
                <a:latin typeface="Palatino-Roman"/>
              </a:rPr>
              <a:t> operation.</a:t>
            </a:r>
          </a:p>
          <a:p>
            <a:pPr>
              <a:lnSpc>
                <a:spcPct val="112000"/>
              </a:lnSpc>
            </a:pPr>
            <a:r>
              <a:rPr lang="en-US" b="1">
                <a:latin typeface="Palatino-Roman"/>
              </a:rPr>
              <a:t>Selection is based on </a:t>
            </a:r>
          </a:p>
          <a:p>
            <a:pPr>
              <a:lnSpc>
                <a:spcPct val="112000"/>
              </a:lnSpc>
            </a:pPr>
            <a:r>
              <a:rPr lang="en-US" b="1">
                <a:latin typeface="Palatino-Roman"/>
              </a:rPr>
              <a:t>    </a:t>
            </a:r>
            <a:r>
              <a:rPr lang="en-US" b="1">
                <a:solidFill>
                  <a:srgbClr val="C00000"/>
                </a:solidFill>
                <a:latin typeface="Palatino-Roman"/>
              </a:rPr>
              <a:t>equality</a:t>
            </a:r>
            <a:r>
              <a:rPr lang="en-US" b="1">
                <a:latin typeface="Palatino-Roman"/>
              </a:rPr>
              <a:t> </a:t>
            </a:r>
            <a:r>
              <a:rPr lang="en-US" b="1">
                <a:solidFill>
                  <a:srgbClr val="C00000"/>
                </a:solidFill>
                <a:latin typeface="Palatino-Roman"/>
              </a:rPr>
              <a:t>on common </a:t>
            </a:r>
          </a:p>
          <a:p>
            <a:pPr>
              <a:lnSpc>
                <a:spcPct val="112000"/>
              </a:lnSpc>
            </a:pPr>
            <a:r>
              <a:rPr lang="en-US" b="1">
                <a:solidFill>
                  <a:srgbClr val="C00000"/>
                </a:solidFill>
                <a:latin typeface="Palatino-Roman"/>
              </a:rPr>
              <a:t>    Attributes</a:t>
            </a:r>
            <a:r>
              <a:rPr lang="en-US" b="1">
                <a:latin typeface="Palatino-Roman"/>
              </a:rPr>
              <a:t> in both relations.</a:t>
            </a:r>
          </a:p>
          <a:p>
            <a:pPr>
              <a:lnSpc>
                <a:spcPct val="112000"/>
              </a:lnSpc>
            </a:pPr>
            <a:r>
              <a:rPr lang="en-US" b="1">
                <a:latin typeface="Palatino-Roman"/>
              </a:rPr>
              <a:t>Finally </a:t>
            </a:r>
            <a:r>
              <a:rPr lang="en-US" b="1">
                <a:solidFill>
                  <a:srgbClr val="C00000"/>
                </a:solidFill>
                <a:latin typeface="Palatino-Roman"/>
              </a:rPr>
              <a:t>removes duplicate </a:t>
            </a:r>
            <a:r>
              <a:rPr lang="en-US" b="1">
                <a:latin typeface="Palatino-Roman"/>
              </a:rPr>
              <a:t>attributes</a:t>
            </a:r>
            <a:endParaRPr lang="en-US"/>
          </a:p>
        </p:txBody>
      </p:sp>
      <p:sp>
        <p:nvSpPr>
          <p:cNvPr id="13" name="Rectangle 12">
            <a:extLst>
              <a:ext uri="{FF2B5EF4-FFF2-40B4-BE49-F238E27FC236}">
                <a16:creationId xmlns:a16="http://schemas.microsoft.com/office/drawing/2014/main" id="{6F5D1543-E05F-4A23-89B2-3C391F760136}"/>
              </a:ext>
            </a:extLst>
          </p:cNvPr>
          <p:cNvSpPr>
            <a:spLocks noChangeArrowheads="1"/>
          </p:cNvSpPr>
          <p:nvPr/>
        </p:nvSpPr>
        <p:spPr bwMode="auto">
          <a:xfrm>
            <a:off x="313618" y="4309576"/>
            <a:ext cx="56983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r>
              <a:rPr kumimoji="1" lang="en-US" altLang="en-US" sz="2400" b="1">
                <a:sym typeface="Symbol" panose="05050102010706020507" pitchFamily="18" charset="2"/>
              </a:rPr>
              <a:t></a:t>
            </a:r>
            <a:r>
              <a:rPr kumimoji="1" lang="en-US" altLang="en-US" sz="2400" b="1" i="1">
                <a:sym typeface="Symbol" panose="05050102010706020507" pitchFamily="18" charset="2"/>
              </a:rPr>
              <a:t> </a:t>
            </a:r>
            <a:r>
              <a:rPr kumimoji="1" lang="en-US" altLang="en-US" sz="2400" b="1" i="1" baseline="-25000">
                <a:sym typeface="Symbol" panose="05050102010706020507" pitchFamily="18" charset="2"/>
              </a:rPr>
              <a:t>A, </a:t>
            </a:r>
            <a:r>
              <a:rPr kumimoji="1" lang="en-US" altLang="en-US" sz="2400" b="1" i="1" baseline="-25000" err="1">
                <a:sym typeface="Symbol" panose="05050102010706020507" pitchFamily="18" charset="2"/>
              </a:rPr>
              <a:t>r.B</a:t>
            </a:r>
            <a:r>
              <a:rPr kumimoji="1" lang="en-US" altLang="en-US" sz="2400" b="1" i="1" baseline="-25000">
                <a:sym typeface="Symbol" panose="05050102010706020507" pitchFamily="18" charset="2"/>
              </a:rPr>
              <a:t>, C, </a:t>
            </a:r>
            <a:r>
              <a:rPr kumimoji="1" lang="en-US" altLang="en-US" sz="2400" b="1" i="1" baseline="-25000" err="1">
                <a:sym typeface="Symbol" panose="05050102010706020507" pitchFamily="18" charset="2"/>
              </a:rPr>
              <a:t>r.D</a:t>
            </a:r>
            <a:r>
              <a:rPr kumimoji="1" lang="en-US" altLang="en-US" sz="2400" b="1" i="1" baseline="-25000">
                <a:sym typeface="Symbol" panose="05050102010706020507" pitchFamily="18" charset="2"/>
              </a:rPr>
              <a:t>, E</a:t>
            </a:r>
            <a:r>
              <a:rPr kumimoji="1" lang="en-US" altLang="en-US" sz="2400" b="1" baseline="-25000">
                <a:sym typeface="Symbol" panose="05050102010706020507" pitchFamily="18" charset="2"/>
              </a:rPr>
              <a:t> </a:t>
            </a:r>
            <a:r>
              <a:rPr kumimoji="1" lang="en-US" altLang="en-US" sz="2400" b="1">
                <a:sym typeface="Symbol" panose="05050102010706020507" pitchFamily="18" charset="2"/>
              </a:rPr>
              <a:t>( </a:t>
            </a:r>
            <a:r>
              <a:rPr kumimoji="1" lang="en-US" altLang="en-US" sz="2400" b="1" i="1" baseline="-25000" err="1">
                <a:sym typeface="Symbol" panose="05050102010706020507" pitchFamily="18" charset="2"/>
              </a:rPr>
              <a:t>r.B</a:t>
            </a:r>
            <a:r>
              <a:rPr kumimoji="1" lang="en-US" altLang="en-US" sz="2400" b="1" i="1" baseline="-25000">
                <a:sym typeface="Symbol" panose="05050102010706020507" pitchFamily="18" charset="2"/>
              </a:rPr>
              <a:t> = </a:t>
            </a:r>
            <a:r>
              <a:rPr kumimoji="1" lang="en-US" altLang="en-US" sz="2400" b="1" i="1" baseline="-25000" err="1">
                <a:sym typeface="Symbol" panose="05050102010706020507" pitchFamily="18" charset="2"/>
              </a:rPr>
              <a:t>s.B</a:t>
            </a:r>
            <a:r>
              <a:rPr kumimoji="1" lang="en-US" altLang="en-US" sz="2400" b="1" i="1" baseline="-25000">
                <a:sym typeface="Symbol" panose="05050102010706020507" pitchFamily="18" charset="2"/>
              </a:rPr>
              <a:t> </a:t>
            </a:r>
            <a:r>
              <a:rPr kumimoji="1" lang="en-US" altLang="en-US" sz="3240" b="1" i="1" baseline="-2500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en-US" sz="2400" b="1" i="1" baseline="-25000">
                <a:latin typeface="Times New Roman" panose="02020603050405020304" pitchFamily="18" charset="0"/>
                <a:cs typeface="Times New Roman" panose="02020603050405020304" pitchFamily="18" charset="0"/>
                <a:sym typeface="Symbol" panose="05050102010706020507" pitchFamily="18" charset="2"/>
              </a:rPr>
              <a:t> </a:t>
            </a:r>
            <a:r>
              <a:rPr kumimoji="1" lang="en-US" altLang="en-US" sz="2400" b="1" i="1" baseline="-25000" err="1">
                <a:latin typeface="Times New Roman" panose="02020603050405020304" pitchFamily="18" charset="0"/>
                <a:cs typeface="Times New Roman" panose="02020603050405020304" pitchFamily="18" charset="0"/>
                <a:sym typeface="Symbol" panose="05050102010706020507" pitchFamily="18" charset="2"/>
              </a:rPr>
              <a:t>r.D</a:t>
            </a:r>
            <a:r>
              <a:rPr kumimoji="1" lang="en-US" altLang="en-US" sz="2400" b="1" i="1" baseline="-25000">
                <a:latin typeface="Times New Roman" panose="02020603050405020304" pitchFamily="18" charset="0"/>
                <a:cs typeface="Times New Roman" panose="02020603050405020304" pitchFamily="18" charset="0"/>
                <a:sym typeface="Symbol" panose="05050102010706020507" pitchFamily="18" charset="2"/>
              </a:rPr>
              <a:t> = </a:t>
            </a:r>
            <a:r>
              <a:rPr kumimoji="1" lang="en-US" altLang="en-US" sz="2400" b="1" i="1" baseline="-25000" err="1">
                <a:latin typeface="Times New Roman" panose="02020603050405020304" pitchFamily="18" charset="0"/>
                <a:cs typeface="Times New Roman" panose="02020603050405020304" pitchFamily="18" charset="0"/>
                <a:sym typeface="Symbol" panose="05050102010706020507" pitchFamily="18" charset="2"/>
              </a:rPr>
              <a:t>s.D</a:t>
            </a:r>
            <a:r>
              <a:rPr kumimoji="1" lang="en-US" altLang="en-US" sz="2400" b="1" i="1" baseline="-25000">
                <a:sym typeface="Symbol" panose="05050102010706020507" pitchFamily="18" charset="2"/>
              </a:rPr>
              <a:t> </a:t>
            </a:r>
            <a:r>
              <a:rPr kumimoji="1" lang="en-US" altLang="en-US" sz="2400" b="1" baseline="-25000">
                <a:sym typeface="Symbol" panose="05050102010706020507" pitchFamily="18" charset="2"/>
              </a:rPr>
              <a:t> </a:t>
            </a:r>
            <a:r>
              <a:rPr kumimoji="1" lang="en-US" altLang="en-US" sz="2400" b="1">
                <a:sym typeface="Symbol" panose="05050102010706020507" pitchFamily="18" charset="2"/>
              </a:rPr>
              <a:t>(</a:t>
            </a:r>
            <a:r>
              <a:rPr kumimoji="1" lang="en-US" altLang="en-US" sz="2400" b="1" i="1">
                <a:sym typeface="Symbol" panose="05050102010706020507" pitchFamily="18" charset="2"/>
              </a:rPr>
              <a:t>r </a:t>
            </a:r>
            <a:r>
              <a:rPr kumimoji="1" lang="en-US" altLang="en-US" sz="2400" b="1">
                <a:sym typeface="Symbol" panose="05050102010706020507" pitchFamily="18" charset="2"/>
              </a:rPr>
              <a:t>x </a:t>
            </a:r>
            <a:r>
              <a:rPr kumimoji="1" lang="en-US" altLang="en-US" sz="2400" b="1" i="1">
                <a:sym typeface="Symbol" panose="05050102010706020507" pitchFamily="18" charset="2"/>
              </a:rPr>
              <a:t>s</a:t>
            </a:r>
            <a:r>
              <a:rPr kumimoji="1" lang="en-US" altLang="en-US" sz="2400" b="1">
                <a:sym typeface="Symbol" panose="05050102010706020507" pitchFamily="18" charset="2"/>
              </a:rPr>
              <a:t>)))</a:t>
            </a:r>
            <a:endParaRPr lang="en-US" altLang="en-US" sz="2400" b="1"/>
          </a:p>
        </p:txBody>
      </p:sp>
    </p:spTree>
    <p:extLst>
      <p:ext uri="{BB962C8B-B14F-4D97-AF65-F5344CB8AC3E}">
        <p14:creationId xmlns:p14="http://schemas.microsoft.com/office/powerpoint/2010/main" val="34299229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1663700"/>
            <a:ext cx="4648200"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1816100"/>
            <a:ext cx="3886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62000" y="5638800"/>
            <a:ext cx="3200400" cy="461665"/>
          </a:xfrm>
          <a:prstGeom prst="rect">
            <a:avLst/>
          </a:prstGeom>
          <a:noFill/>
        </p:spPr>
        <p:txBody>
          <a:bodyPr wrap="square" rtlCol="0">
            <a:spAutoFit/>
          </a:bodyPr>
          <a:lstStyle/>
          <a:p>
            <a:pPr algn="ctr"/>
            <a:r>
              <a:rPr lang="en-US" sz="2400" b="1"/>
              <a:t>Instructor</a:t>
            </a:r>
          </a:p>
        </p:txBody>
      </p:sp>
      <p:sp>
        <p:nvSpPr>
          <p:cNvPr id="6" name="TextBox 5"/>
          <p:cNvSpPr txBox="1"/>
          <p:nvPr/>
        </p:nvSpPr>
        <p:spPr>
          <a:xfrm>
            <a:off x="5410200" y="4483100"/>
            <a:ext cx="2971800" cy="461665"/>
          </a:xfrm>
          <a:prstGeom prst="rect">
            <a:avLst/>
          </a:prstGeom>
          <a:noFill/>
        </p:spPr>
        <p:txBody>
          <a:bodyPr wrap="square" rtlCol="0">
            <a:spAutoFit/>
          </a:bodyPr>
          <a:lstStyle/>
          <a:p>
            <a:pPr algn="ctr"/>
            <a:r>
              <a:rPr lang="en-US" sz="2400" b="1"/>
              <a:t>Department</a:t>
            </a:r>
          </a:p>
        </p:txBody>
      </p:sp>
      <p:sp>
        <p:nvSpPr>
          <p:cNvPr id="2" name="Rectangle 1">
            <a:extLst>
              <a:ext uri="{FF2B5EF4-FFF2-40B4-BE49-F238E27FC236}">
                <a16:creationId xmlns:a16="http://schemas.microsoft.com/office/drawing/2014/main" id="{E36E9D36-3DDE-4CD1-92BD-38D4B9894F98}"/>
              </a:ext>
            </a:extLst>
          </p:cNvPr>
          <p:cNvSpPr/>
          <p:nvPr/>
        </p:nvSpPr>
        <p:spPr>
          <a:xfrm>
            <a:off x="2552701" y="194048"/>
            <a:ext cx="4031873" cy="461665"/>
          </a:xfrm>
          <a:prstGeom prst="rect">
            <a:avLst/>
          </a:prstGeom>
        </p:spPr>
        <p:txBody>
          <a:bodyPr wrap="none">
            <a:spAutoFit/>
          </a:bodyPr>
          <a:lstStyle/>
          <a:p>
            <a:r>
              <a:rPr kumimoji="1" lang="en-IN" sz="2400" b="1" kern="0">
                <a:solidFill>
                  <a:srgbClr val="CC3300"/>
                </a:solidFill>
                <a:effectLst>
                  <a:outerShdw blurRad="38100" dist="38100" dir="2700000" algn="tl">
                    <a:srgbClr val="C0C0C0"/>
                  </a:outerShdw>
                </a:effectLst>
                <a:latin typeface="Helvetica"/>
                <a:ea typeface="MS PGothic" pitchFamily="34" charset="-128"/>
                <a:cs typeface="+mj-cs"/>
              </a:rPr>
              <a:t>Example: Sample Relation</a:t>
            </a:r>
          </a:p>
        </p:txBody>
      </p:sp>
    </p:spTree>
    <p:extLst>
      <p:ext uri="{BB962C8B-B14F-4D97-AF65-F5344CB8AC3E}">
        <p14:creationId xmlns:p14="http://schemas.microsoft.com/office/powerpoint/2010/main" val="24012935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848" y="1295400"/>
            <a:ext cx="7543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815654" y="779676"/>
            <a:ext cx="4218078" cy="461665"/>
          </a:xfrm>
          <a:prstGeom prst="rect">
            <a:avLst/>
          </a:prstGeom>
        </p:spPr>
        <p:txBody>
          <a:bodyPr wrap="none">
            <a:spAutoFit/>
          </a:bodyPr>
          <a:lstStyle/>
          <a:p>
            <a:pPr lvl="1">
              <a:spcBef>
                <a:spcPct val="35000"/>
              </a:spcBef>
              <a:buClr>
                <a:srgbClr val="000099"/>
              </a:buClr>
              <a:buSzPct val="90000"/>
            </a:pPr>
            <a:r>
              <a:rPr kumimoji="1" lang="en-US" sz="2400" b="1">
                <a:solidFill>
                  <a:srgbClr val="FF0000"/>
                </a:solidFill>
              </a:rPr>
              <a:t>Instructor          Department</a:t>
            </a:r>
            <a:endParaRPr kumimoji="1" lang="en-US" sz="2400" b="1">
              <a:solidFill>
                <a:srgbClr val="FF0000"/>
              </a:solidFill>
              <a:sym typeface="dbsym" pitchFamily="34" charset="2"/>
            </a:endParaRPr>
          </a:p>
        </p:txBody>
      </p:sp>
      <p:sp>
        <p:nvSpPr>
          <p:cNvPr id="6" name="AutoShape 11"/>
          <p:cNvSpPr>
            <a:spLocks noChangeArrowheads="1"/>
          </p:cNvSpPr>
          <p:nvPr/>
        </p:nvSpPr>
        <p:spPr bwMode="auto">
          <a:xfrm rot="5400000">
            <a:off x="4737180" y="735369"/>
            <a:ext cx="400109" cy="488731"/>
          </a:xfrm>
          <a:prstGeom prst="flowChartCollat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endParaRPr lang="en-IN" b="1">
              <a:solidFill>
                <a:schemeClr val="tx2"/>
              </a:solidFill>
            </a:endParaRPr>
          </a:p>
        </p:txBody>
      </p:sp>
      <p:sp>
        <p:nvSpPr>
          <p:cNvPr id="2" name="Rectangle 1">
            <a:extLst>
              <a:ext uri="{FF2B5EF4-FFF2-40B4-BE49-F238E27FC236}">
                <a16:creationId xmlns:a16="http://schemas.microsoft.com/office/drawing/2014/main" id="{61365FEE-EA8F-429A-81C8-BBFC4D62BE3C}"/>
              </a:ext>
            </a:extLst>
          </p:cNvPr>
          <p:cNvSpPr/>
          <p:nvPr/>
        </p:nvSpPr>
        <p:spPr>
          <a:xfrm>
            <a:off x="3124200" y="198649"/>
            <a:ext cx="3501280" cy="461665"/>
          </a:xfrm>
          <a:prstGeom prst="rect">
            <a:avLst/>
          </a:prstGeom>
        </p:spPr>
        <p:txBody>
          <a:bodyPr wrap="none">
            <a:spAutoFit/>
          </a:bodyPr>
          <a:lstStyle/>
          <a:p>
            <a:r>
              <a:rPr kumimoji="1" lang="en-IN" sz="2400" b="1" kern="0">
                <a:solidFill>
                  <a:srgbClr val="CC3300"/>
                </a:solidFill>
                <a:effectLst>
                  <a:outerShdw blurRad="38100" dist="38100" dir="2700000" algn="tl">
                    <a:srgbClr val="C0C0C0"/>
                  </a:outerShdw>
                </a:effectLst>
                <a:latin typeface="Helvetica"/>
                <a:ea typeface="MS PGothic" pitchFamily="34" charset="-128"/>
                <a:cs typeface="+mj-cs"/>
              </a:rPr>
              <a:t>Example: Natural Join </a:t>
            </a:r>
          </a:p>
        </p:txBody>
      </p:sp>
    </p:spTree>
    <p:extLst>
      <p:ext uri="{BB962C8B-B14F-4D97-AF65-F5344CB8AC3E}">
        <p14:creationId xmlns:p14="http://schemas.microsoft.com/office/powerpoint/2010/main" val="2372595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82" y="254317"/>
            <a:ext cx="8229600" cy="1143000"/>
          </a:xfrm>
        </p:spPr>
        <p:txBody>
          <a:bodyPr/>
          <a:lstStyle/>
          <a:p>
            <a:pPr>
              <a:defRPr/>
            </a:pPr>
            <a:r>
              <a:rPr lang="en-US"/>
              <a:t>Properties of a relation</a:t>
            </a:r>
          </a:p>
        </p:txBody>
      </p:sp>
      <p:sp>
        <p:nvSpPr>
          <p:cNvPr id="3" name="Rectangle 2"/>
          <p:cNvSpPr/>
          <p:nvPr/>
        </p:nvSpPr>
        <p:spPr>
          <a:xfrm>
            <a:off x="304801" y="1600200"/>
            <a:ext cx="8382000" cy="4431983"/>
          </a:xfrm>
          <a:prstGeom prst="rect">
            <a:avLst/>
          </a:prstGeom>
        </p:spPr>
        <p:txBody>
          <a:bodyPr wrap="square">
            <a:spAutoFit/>
          </a:bodyPr>
          <a:lstStyle/>
          <a:p>
            <a:pPr marL="457200" indent="-457200" algn="just">
              <a:spcAft>
                <a:spcPts val="600"/>
              </a:spcAft>
              <a:buFont typeface="Arial" panose="020B0604020202020204" pitchFamily="34" charset="0"/>
              <a:buChar char="•"/>
              <a:defRPr/>
            </a:pPr>
            <a:r>
              <a:rPr lang="en-IN" sz="2800">
                <a:solidFill>
                  <a:srgbClr val="3A3A3A"/>
                </a:solidFill>
                <a:latin typeface="+mn-lt"/>
                <a:ea typeface="ＭＳ Ｐゴシック" panose="020B0600070205080204" pitchFamily="34" charset="-128"/>
              </a:rPr>
              <a:t>Each relation contains only </a:t>
            </a:r>
            <a:r>
              <a:rPr lang="en-IN" sz="2800">
                <a:solidFill>
                  <a:srgbClr val="C00000"/>
                </a:solidFill>
                <a:latin typeface="+mn-lt"/>
                <a:ea typeface="ＭＳ Ｐゴシック" panose="020B0600070205080204" pitchFamily="34" charset="-128"/>
              </a:rPr>
              <a:t>one record type</a:t>
            </a:r>
            <a:r>
              <a:rPr lang="en-IN" sz="2800">
                <a:solidFill>
                  <a:srgbClr val="3A3A3A"/>
                </a:solidFill>
                <a:latin typeface="+mn-lt"/>
                <a:ea typeface="ＭＳ Ｐゴシック" panose="020B0600070205080204" pitchFamily="34" charset="-128"/>
              </a:rPr>
              <a:t>.</a:t>
            </a:r>
          </a:p>
          <a:p>
            <a:pPr marL="457200" indent="-457200" algn="just">
              <a:spcAft>
                <a:spcPts val="600"/>
              </a:spcAft>
              <a:buFont typeface="Arial" panose="020B0604020202020204" pitchFamily="34" charset="0"/>
              <a:buChar char="•"/>
              <a:defRPr/>
            </a:pPr>
            <a:r>
              <a:rPr lang="en-IN" sz="2800">
                <a:solidFill>
                  <a:srgbClr val="3A3A3A"/>
                </a:solidFill>
                <a:latin typeface="+mn-lt"/>
                <a:ea typeface="ＭＳ Ｐゴシック" panose="020B0600070205080204" pitchFamily="34" charset="-128"/>
              </a:rPr>
              <a:t>Each relation has a </a:t>
            </a:r>
            <a:r>
              <a:rPr lang="en-IN" sz="2800">
                <a:solidFill>
                  <a:srgbClr val="C00000"/>
                </a:solidFill>
                <a:latin typeface="+mn-lt"/>
                <a:ea typeface="ＭＳ Ｐゴシック" panose="020B0600070205080204" pitchFamily="34" charset="-128"/>
              </a:rPr>
              <a:t>fixed number of columns </a:t>
            </a:r>
            <a:r>
              <a:rPr lang="en-IN" sz="2800">
                <a:solidFill>
                  <a:srgbClr val="3A3A3A"/>
                </a:solidFill>
                <a:latin typeface="+mn-lt"/>
                <a:ea typeface="ＭＳ Ｐゴシック" panose="020B0600070205080204" pitchFamily="34" charset="-128"/>
              </a:rPr>
              <a:t>that are explicitly named. </a:t>
            </a:r>
            <a:r>
              <a:rPr lang="en-IN" sz="2800">
                <a:solidFill>
                  <a:srgbClr val="C00000"/>
                </a:solidFill>
                <a:latin typeface="+mn-lt"/>
                <a:ea typeface="ＭＳ Ｐゴシック" panose="020B0600070205080204" pitchFamily="34" charset="-128"/>
              </a:rPr>
              <a:t>Each attribute</a:t>
            </a:r>
            <a:r>
              <a:rPr lang="en-IN" sz="2800">
                <a:solidFill>
                  <a:srgbClr val="3A3A3A"/>
                </a:solidFill>
                <a:latin typeface="+mn-lt"/>
                <a:ea typeface="ＭＳ Ｐゴシック" panose="020B0600070205080204" pitchFamily="34" charset="-128"/>
              </a:rPr>
              <a:t> name within a relation is </a:t>
            </a:r>
            <a:r>
              <a:rPr lang="en-IN" sz="2800">
                <a:solidFill>
                  <a:srgbClr val="C00000"/>
                </a:solidFill>
                <a:latin typeface="+mn-lt"/>
                <a:ea typeface="ＭＳ Ｐゴシック" panose="020B0600070205080204" pitchFamily="34" charset="-128"/>
              </a:rPr>
              <a:t>unique</a:t>
            </a:r>
            <a:r>
              <a:rPr lang="en-IN" sz="2800">
                <a:solidFill>
                  <a:srgbClr val="3A3A3A"/>
                </a:solidFill>
                <a:latin typeface="+mn-lt"/>
                <a:ea typeface="ＭＳ Ｐゴシック" panose="020B0600070205080204" pitchFamily="34" charset="-128"/>
              </a:rPr>
              <a:t>.</a:t>
            </a:r>
          </a:p>
          <a:p>
            <a:pPr marL="457200" indent="-457200" algn="just">
              <a:spcAft>
                <a:spcPts val="600"/>
              </a:spcAft>
              <a:buFont typeface="Arial" panose="020B0604020202020204" pitchFamily="34" charset="0"/>
              <a:buChar char="•"/>
              <a:defRPr/>
            </a:pPr>
            <a:r>
              <a:rPr lang="en-IN" sz="2800">
                <a:solidFill>
                  <a:srgbClr val="C00000"/>
                </a:solidFill>
                <a:latin typeface="+mn-lt"/>
                <a:ea typeface="ＭＳ Ｐゴシック" panose="020B0600070205080204" pitchFamily="34" charset="-128"/>
              </a:rPr>
              <a:t>No two rows</a:t>
            </a:r>
            <a:r>
              <a:rPr lang="en-IN" sz="2800">
                <a:solidFill>
                  <a:srgbClr val="3A3A3A"/>
                </a:solidFill>
                <a:latin typeface="+mn-lt"/>
                <a:ea typeface="ＭＳ Ｐゴシック" panose="020B0600070205080204" pitchFamily="34" charset="-128"/>
              </a:rPr>
              <a:t>(tuples) in a relation are the </a:t>
            </a:r>
            <a:r>
              <a:rPr lang="en-IN" sz="2800">
                <a:solidFill>
                  <a:srgbClr val="C00000"/>
                </a:solidFill>
                <a:latin typeface="+mn-lt"/>
                <a:ea typeface="ＭＳ Ｐゴシック" panose="020B0600070205080204" pitchFamily="34" charset="-128"/>
              </a:rPr>
              <a:t>same</a:t>
            </a:r>
            <a:r>
              <a:rPr lang="en-IN" sz="2800">
                <a:solidFill>
                  <a:srgbClr val="3A3A3A"/>
                </a:solidFill>
                <a:latin typeface="+mn-lt"/>
                <a:ea typeface="ＭＳ Ｐゴシック" panose="020B0600070205080204" pitchFamily="34" charset="-128"/>
              </a:rPr>
              <a:t>.</a:t>
            </a:r>
          </a:p>
          <a:p>
            <a:pPr marL="457200" indent="-457200" algn="just">
              <a:spcAft>
                <a:spcPts val="600"/>
              </a:spcAft>
              <a:buFont typeface="Arial" panose="020B0604020202020204" pitchFamily="34" charset="0"/>
              <a:buChar char="•"/>
              <a:defRPr/>
            </a:pPr>
            <a:r>
              <a:rPr lang="en-IN" sz="2800">
                <a:solidFill>
                  <a:srgbClr val="C00000"/>
                </a:solidFill>
                <a:latin typeface="+mn-lt"/>
                <a:ea typeface="ＭＳ Ｐゴシック" panose="020B0600070205080204" pitchFamily="34" charset="-128"/>
              </a:rPr>
              <a:t>Each item </a:t>
            </a:r>
            <a:r>
              <a:rPr lang="en-IN" sz="2800">
                <a:solidFill>
                  <a:srgbClr val="3A3A3A"/>
                </a:solidFill>
                <a:latin typeface="+mn-lt"/>
                <a:ea typeface="ＭＳ Ｐゴシック" panose="020B0600070205080204" pitchFamily="34" charset="-128"/>
              </a:rPr>
              <a:t>or element in the relation is </a:t>
            </a:r>
            <a:r>
              <a:rPr lang="en-IN" sz="2800">
                <a:solidFill>
                  <a:srgbClr val="C00000"/>
                </a:solidFill>
                <a:latin typeface="+mn-lt"/>
                <a:ea typeface="ＭＳ Ｐゴシック" panose="020B0600070205080204" pitchFamily="34" charset="-128"/>
              </a:rPr>
              <a:t>atomic</a:t>
            </a:r>
            <a:r>
              <a:rPr lang="en-IN" sz="2800">
                <a:solidFill>
                  <a:srgbClr val="3A3A3A"/>
                </a:solidFill>
                <a:latin typeface="+mn-lt"/>
                <a:ea typeface="ＭＳ Ｐゴシック" panose="020B0600070205080204" pitchFamily="34" charset="-128"/>
              </a:rPr>
              <a:t>.</a:t>
            </a:r>
          </a:p>
          <a:p>
            <a:pPr marL="457200" indent="-457200" algn="just">
              <a:spcAft>
                <a:spcPts val="600"/>
              </a:spcAft>
              <a:buFont typeface="Arial" panose="020B0604020202020204" pitchFamily="34" charset="0"/>
              <a:buChar char="•"/>
              <a:defRPr/>
            </a:pPr>
            <a:r>
              <a:rPr lang="en-IN" sz="2800">
                <a:solidFill>
                  <a:srgbClr val="C00000"/>
                </a:solidFill>
                <a:latin typeface="+mn-lt"/>
                <a:ea typeface="ＭＳ Ｐゴシック" panose="020B0600070205080204" pitchFamily="34" charset="-128"/>
              </a:rPr>
              <a:t>Rows</a:t>
            </a:r>
            <a:r>
              <a:rPr lang="en-IN" sz="2800">
                <a:solidFill>
                  <a:srgbClr val="3A3A3A"/>
                </a:solidFill>
                <a:latin typeface="+mn-lt"/>
                <a:ea typeface="ＭＳ Ｐゴシック" panose="020B0600070205080204" pitchFamily="34" charset="-128"/>
              </a:rPr>
              <a:t> have </a:t>
            </a:r>
            <a:r>
              <a:rPr lang="en-IN" sz="2800">
                <a:solidFill>
                  <a:srgbClr val="C00000"/>
                </a:solidFill>
                <a:latin typeface="+mn-lt"/>
                <a:ea typeface="ＭＳ Ｐゴシック" panose="020B0600070205080204" pitchFamily="34" charset="-128"/>
              </a:rPr>
              <a:t>no ordering </a:t>
            </a:r>
            <a:r>
              <a:rPr lang="en-IN" sz="2800">
                <a:solidFill>
                  <a:srgbClr val="3A3A3A"/>
                </a:solidFill>
                <a:latin typeface="+mn-lt"/>
                <a:ea typeface="ＭＳ Ｐゴシック" panose="020B0600070205080204" pitchFamily="34" charset="-128"/>
              </a:rPr>
              <a:t>associated with them.</a:t>
            </a:r>
          </a:p>
          <a:p>
            <a:pPr marL="457200" indent="-457200" algn="just">
              <a:spcAft>
                <a:spcPts val="600"/>
              </a:spcAft>
              <a:buFont typeface="Arial" panose="020B0604020202020204" pitchFamily="34" charset="0"/>
              <a:buChar char="•"/>
              <a:defRPr/>
            </a:pPr>
            <a:r>
              <a:rPr lang="en-IN" sz="2800">
                <a:solidFill>
                  <a:srgbClr val="C00000"/>
                </a:solidFill>
                <a:latin typeface="+mn-lt"/>
                <a:ea typeface="ＭＳ Ｐゴシック" panose="020B0600070205080204" pitchFamily="34" charset="-128"/>
              </a:rPr>
              <a:t>Columns</a:t>
            </a:r>
            <a:r>
              <a:rPr lang="en-IN" sz="2800">
                <a:solidFill>
                  <a:srgbClr val="3A3A3A"/>
                </a:solidFill>
                <a:latin typeface="+mn-lt"/>
                <a:ea typeface="ＭＳ Ｐゴシック" panose="020B0600070205080204" pitchFamily="34" charset="-128"/>
              </a:rPr>
              <a:t> have </a:t>
            </a:r>
            <a:r>
              <a:rPr lang="en-IN" sz="2800">
                <a:solidFill>
                  <a:srgbClr val="C00000"/>
                </a:solidFill>
                <a:latin typeface="+mn-lt"/>
                <a:ea typeface="ＭＳ Ｐゴシック" panose="020B0600070205080204" pitchFamily="34" charset="-128"/>
              </a:rPr>
              <a:t>no ordering </a:t>
            </a:r>
            <a:r>
              <a:rPr lang="en-IN" sz="2800">
                <a:solidFill>
                  <a:srgbClr val="3A3A3A"/>
                </a:solidFill>
                <a:latin typeface="+mn-lt"/>
                <a:ea typeface="ＭＳ Ｐゴシック" panose="020B0600070205080204" pitchFamily="34" charset="-128"/>
              </a:rPr>
              <a:t>associated with them.</a:t>
            </a:r>
          </a:p>
          <a:p>
            <a:pPr marL="457200" indent="-457200" algn="just">
              <a:spcAft>
                <a:spcPts val="600"/>
              </a:spcAft>
              <a:buFont typeface="Arial" panose="020B0604020202020204" pitchFamily="34" charset="0"/>
              <a:buChar char="•"/>
              <a:defRPr/>
            </a:pPr>
            <a:endParaRPr lang="en-IN" sz="2800">
              <a:solidFill>
                <a:srgbClr val="3A3A3A"/>
              </a:solidFill>
              <a:latin typeface="+mn-lt"/>
              <a:ea typeface="ＭＳ Ｐゴシック" panose="020B0600070205080204" pitchFamily="34" charset="-128"/>
            </a:endParaRPr>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EAE4F52-3D7A-44FF-87A0-29F7E4E4CB44}"/>
                  </a:ext>
                </a:extLst>
              </p:cNvPr>
              <p:cNvGraphicFramePr>
                <a:graphicFrameLocks noChangeAspect="1"/>
              </p:cNvGraphicFramePr>
              <p:nvPr>
                <p:extLst>
                  <p:ext uri="{D42A27DB-BD31-4B8C-83A1-F6EECF244321}">
                    <p14:modId xmlns:p14="http://schemas.microsoft.com/office/powerpoint/2010/main" val="3515281251"/>
                  </p:ext>
                </p:extLst>
              </p:nvPr>
            </p:nvGraphicFramePr>
            <p:xfrm>
              <a:off x="7241733" y="80491"/>
              <a:ext cx="1891024" cy="1418268"/>
            </p:xfrm>
            <a:graphic>
              <a:graphicData uri="http://schemas.microsoft.com/office/powerpoint/2016/slidezoom">
                <pslz:sldZm>
                  <pslz:sldZmObj sldId="291" cId="229104514">
                    <pslz:zmPr id="{D1504E68-4D2A-43A5-AB5A-1B8E6D141995}" returnToParent="0" transitionDur="1000">
                      <p166:blipFill xmlns:p166="http://schemas.microsoft.com/office/powerpoint/2016/6/main">
                        <a:blip r:embed="rId2"/>
                        <a:stretch>
                          <a:fillRect/>
                        </a:stretch>
                      </p166:blipFill>
                      <p166:spPr xmlns:p166="http://schemas.microsoft.com/office/powerpoint/2016/6/main">
                        <a:xfrm>
                          <a:off x="0" y="0"/>
                          <a:ext cx="1891024" cy="1418268"/>
                        </a:xfrm>
                        <a:prstGeom prst="rect">
                          <a:avLst/>
                        </a:prstGeom>
                        <a:ln w="3175">
                          <a:solidFill>
                            <a:prstClr val="ltGray"/>
                          </a:solidFill>
                        </a:ln>
                      </p166:spPr>
                    </pslz:zmPr>
                  </pslz:sldZmObj>
                </pslz:sldZm>
              </a:graphicData>
            </a:graphic>
          </p:graphicFrame>
        </mc:Choice>
        <mc:Fallback xmlns="">
          <p:pic>
            <p:nvPicPr>
              <p:cNvPr id="5" name="Slide Zoom 4">
                <a:hlinkClick r:id="rId3" action="ppaction://hlinksldjump"/>
                <a:extLst>
                  <a:ext uri="{FF2B5EF4-FFF2-40B4-BE49-F238E27FC236}">
                    <a16:creationId xmlns:a16="http://schemas.microsoft.com/office/drawing/2014/main" id="{4EAE4F52-3D7A-44FF-87A0-29F7E4E4CB44}"/>
                  </a:ext>
                </a:extLst>
              </p:cNvPr>
              <p:cNvPicPr>
                <a:picLocks noGrp="1" noRot="1" noChangeAspect="1" noMove="1" noResize="1" noEditPoints="1" noAdjustHandles="1" noChangeArrowheads="1" noChangeShapeType="1"/>
              </p:cNvPicPr>
              <p:nvPr/>
            </p:nvPicPr>
            <p:blipFill>
              <a:blip r:embed="rId4"/>
              <a:stretch>
                <a:fillRect/>
              </a:stretch>
            </p:blipFill>
            <p:spPr>
              <a:xfrm>
                <a:off x="7241733" y="80491"/>
                <a:ext cx="1891024" cy="1418268"/>
              </a:xfrm>
              <a:prstGeom prst="rect">
                <a:avLst/>
              </a:prstGeom>
              <a:ln w="3175">
                <a:solidFill>
                  <a:prstClr val="ltGray"/>
                </a:solidFill>
              </a:ln>
            </p:spPr>
          </p:pic>
        </mc:Fallback>
      </mc:AlternateContent>
    </p:spTree>
    <p:extLst>
      <p:ext uri="{BB962C8B-B14F-4D97-AF65-F5344CB8AC3E}">
        <p14:creationId xmlns:p14="http://schemas.microsoft.com/office/powerpoint/2010/main" val="1154479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914400"/>
            <a:ext cx="8049568" cy="2599494"/>
          </a:xfrm>
          <a:prstGeom prst="rect">
            <a:avLst/>
          </a:prstGeom>
        </p:spPr>
        <p:txBody>
          <a:bodyPr wrap="square">
            <a:spAutoFit/>
          </a:bodyPr>
          <a:lstStyle/>
          <a:p>
            <a:pPr>
              <a:lnSpc>
                <a:spcPct val="120000"/>
              </a:lnSpc>
              <a:spcAft>
                <a:spcPts val="600"/>
              </a:spcAft>
            </a:pPr>
            <a:r>
              <a:rPr lang="en-US" sz="2100"/>
              <a:t>The </a:t>
            </a:r>
            <a:r>
              <a:rPr lang="en-US" sz="2100" i="1"/>
              <a:t>theta join </a:t>
            </a:r>
            <a:r>
              <a:rPr lang="en-US" sz="2100"/>
              <a:t>operation is a </a:t>
            </a:r>
            <a:r>
              <a:rPr lang="en-US" sz="2100">
                <a:solidFill>
                  <a:srgbClr val="C00000"/>
                </a:solidFill>
              </a:rPr>
              <a:t>variant of the natural-join </a:t>
            </a:r>
            <a:r>
              <a:rPr lang="en-US" sz="2100"/>
              <a:t>operation that allows us to </a:t>
            </a:r>
            <a:r>
              <a:rPr lang="en-US" sz="2100">
                <a:solidFill>
                  <a:srgbClr val="C00000"/>
                </a:solidFill>
              </a:rPr>
              <a:t>combine a Cartesian product and a selection( based on any kind of condition between attributes) </a:t>
            </a:r>
            <a:r>
              <a:rPr lang="en-US" sz="2100"/>
              <a:t>into a single operation. </a:t>
            </a:r>
          </a:p>
          <a:p>
            <a:pPr>
              <a:lnSpc>
                <a:spcPct val="120000"/>
              </a:lnSpc>
            </a:pPr>
            <a:r>
              <a:rPr lang="en-US" sz="2100"/>
              <a:t>Consider relations </a:t>
            </a:r>
            <a:r>
              <a:rPr lang="en-US" sz="2100" b="1" i="1"/>
              <a:t>r</a:t>
            </a:r>
            <a:r>
              <a:rPr lang="en-US" sz="2100" i="1"/>
              <a:t> </a:t>
            </a:r>
            <a:r>
              <a:rPr lang="en-US" sz="2100"/>
              <a:t>(</a:t>
            </a:r>
            <a:r>
              <a:rPr lang="en-US" sz="2100" b="1" i="1"/>
              <a:t>R</a:t>
            </a:r>
            <a:r>
              <a:rPr lang="en-US" sz="2100"/>
              <a:t>) and </a:t>
            </a:r>
            <a:r>
              <a:rPr lang="en-US" sz="2100" b="1" i="1"/>
              <a:t>s</a:t>
            </a:r>
            <a:r>
              <a:rPr lang="en-US" sz="2100"/>
              <a:t>(</a:t>
            </a:r>
            <a:r>
              <a:rPr lang="en-US" sz="2100" b="1" i="1"/>
              <a:t>S</a:t>
            </a:r>
            <a:r>
              <a:rPr lang="en-US" sz="2100"/>
              <a:t>), and let </a:t>
            </a:r>
            <a:r>
              <a:rPr lang="en-US" sz="2800" b="1"/>
              <a:t>ɵ</a:t>
            </a:r>
            <a:r>
              <a:rPr lang="en-US" sz="2100"/>
              <a:t>  be a predicate(condition) on attributes in the schema </a:t>
            </a:r>
            <a:r>
              <a:rPr lang="en-US" sz="2100" b="1" i="1"/>
              <a:t>R </a:t>
            </a:r>
            <a:r>
              <a:rPr lang="en-US" sz="2100" b="1"/>
              <a:t>∪ </a:t>
            </a:r>
            <a:r>
              <a:rPr lang="en-US" sz="2100" b="1" i="1"/>
              <a:t>S</a:t>
            </a:r>
            <a:r>
              <a:rPr lang="en-US" sz="2100"/>
              <a:t>.</a:t>
            </a:r>
          </a:p>
          <a:p>
            <a:pPr>
              <a:lnSpc>
                <a:spcPct val="120000"/>
              </a:lnSpc>
            </a:pPr>
            <a:r>
              <a:rPr lang="en-US" sz="2100"/>
              <a:t>The </a:t>
            </a:r>
            <a:r>
              <a:rPr lang="en-US" sz="2100" b="1"/>
              <a:t>theta join </a:t>
            </a:r>
            <a:r>
              <a:rPr lang="en-US" sz="2100"/>
              <a:t>operation on </a:t>
            </a:r>
            <a:r>
              <a:rPr lang="en-US" sz="2100" b="1" i="1"/>
              <a:t>r ,</a:t>
            </a:r>
            <a:r>
              <a:rPr lang="en-US" sz="2100" b="1"/>
              <a:t> </a:t>
            </a:r>
            <a:r>
              <a:rPr lang="en-US" sz="2100" b="1" i="1"/>
              <a:t>s</a:t>
            </a:r>
            <a:r>
              <a:rPr lang="en-US" sz="2100" i="1"/>
              <a:t> </a:t>
            </a:r>
            <a:r>
              <a:rPr lang="en-US" sz="2100"/>
              <a:t>is defined as follows: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667" y="3610833"/>
            <a:ext cx="3971925" cy="94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593986" y="304800"/>
            <a:ext cx="1891415" cy="584775"/>
          </a:xfrm>
          <a:prstGeom prst="rect">
            <a:avLst/>
          </a:prstGeom>
        </p:spPr>
        <p:txBody>
          <a:bodyPr wrap="none">
            <a:spAutoFit/>
          </a:bodyPr>
          <a:lstStyle/>
          <a:p>
            <a:r>
              <a:rPr lang="en-US" sz="3200" b="1">
                <a:solidFill>
                  <a:srgbClr val="C00000"/>
                </a:solidFill>
              </a:rPr>
              <a:t>Theta join</a:t>
            </a:r>
            <a:endParaRPr lang="en-US" sz="3200">
              <a:solidFill>
                <a:srgbClr val="C00000"/>
              </a:solidFill>
            </a:endParaRPr>
          </a:p>
        </p:txBody>
      </p:sp>
      <p:sp>
        <p:nvSpPr>
          <p:cNvPr id="2" name="Rectangle 1"/>
          <p:cNvSpPr/>
          <p:nvPr/>
        </p:nvSpPr>
        <p:spPr>
          <a:xfrm>
            <a:off x="533400" y="4343400"/>
            <a:ext cx="8029903" cy="2200602"/>
          </a:xfrm>
          <a:prstGeom prst="rect">
            <a:avLst/>
          </a:prstGeom>
        </p:spPr>
        <p:txBody>
          <a:bodyPr wrap="square">
            <a:spAutoFit/>
          </a:bodyPr>
          <a:lstStyle/>
          <a:p>
            <a:pPr>
              <a:lnSpc>
                <a:spcPct val="120000"/>
              </a:lnSpc>
              <a:spcAft>
                <a:spcPts val="600"/>
              </a:spcAft>
            </a:pPr>
            <a:r>
              <a:rPr lang="en-US" sz="2100">
                <a:solidFill>
                  <a:srgbClr val="C00000"/>
                </a:solidFill>
              </a:rPr>
              <a:t>It is equivalent to- </a:t>
            </a:r>
          </a:p>
          <a:p>
            <a:pPr marL="1257300" lvl="4" indent="-342900">
              <a:lnSpc>
                <a:spcPct val="120000"/>
              </a:lnSpc>
              <a:spcAft>
                <a:spcPts val="600"/>
              </a:spcAft>
              <a:buFont typeface="Arial" pitchFamily="34" charset="0"/>
              <a:buChar char="•"/>
            </a:pPr>
            <a:r>
              <a:rPr lang="en-US" sz="2100">
                <a:solidFill>
                  <a:schemeClr val="tx2"/>
                </a:solidFill>
              </a:rPr>
              <a:t>Take the product </a:t>
            </a:r>
            <a:r>
              <a:rPr lang="en-US" sz="2100" b="1">
                <a:solidFill>
                  <a:schemeClr val="tx2"/>
                </a:solidFill>
              </a:rPr>
              <a:t>r Χ s</a:t>
            </a:r>
            <a:r>
              <a:rPr lang="en-US" sz="2100">
                <a:solidFill>
                  <a:schemeClr val="tx2"/>
                </a:solidFill>
              </a:rPr>
              <a:t>.</a:t>
            </a:r>
          </a:p>
          <a:p>
            <a:pPr marL="1257300" lvl="4" indent="-342900">
              <a:lnSpc>
                <a:spcPct val="120000"/>
              </a:lnSpc>
              <a:spcAft>
                <a:spcPts val="600"/>
              </a:spcAft>
              <a:buFont typeface="Arial" pitchFamily="34" charset="0"/>
              <a:buChar char="•"/>
            </a:pPr>
            <a:r>
              <a:rPr lang="en-US" sz="2100">
                <a:solidFill>
                  <a:schemeClr val="tx2"/>
                </a:solidFill>
              </a:rPr>
              <a:t> Then apply </a:t>
            </a:r>
            <a:r>
              <a:rPr lang="en-US" sz="2800" b="1" err="1">
                <a:solidFill>
                  <a:schemeClr val="tx2"/>
                </a:solidFill>
              </a:rPr>
              <a:t>σ</a:t>
            </a:r>
            <a:r>
              <a:rPr lang="en-US" sz="2800" b="1" baseline="-25000" err="1">
                <a:solidFill>
                  <a:schemeClr val="tx2"/>
                </a:solidFill>
              </a:rPr>
              <a:t>ɵ</a:t>
            </a:r>
            <a:r>
              <a:rPr lang="en-US" sz="2100">
                <a:solidFill>
                  <a:schemeClr val="tx2"/>
                </a:solidFill>
              </a:rPr>
              <a:t> to the result.</a:t>
            </a:r>
          </a:p>
          <a:p>
            <a:pPr lvl="1"/>
            <a:r>
              <a:rPr lang="en-US"/>
              <a:t>As for </a:t>
            </a:r>
            <a:r>
              <a:rPr lang="en-US" sz="2000" b="1"/>
              <a:t>σ, ɵ </a:t>
            </a:r>
            <a:r>
              <a:rPr lang="en-US"/>
              <a:t>can be any Boolean-valued condition. Historic versions of this operator allowed only A θ B, </a:t>
            </a:r>
            <a:r>
              <a:rPr lang="en-US" b="1">
                <a:solidFill>
                  <a:srgbClr val="FF0000"/>
                </a:solidFill>
              </a:rPr>
              <a:t>where θ is  =, &lt;, etc</a:t>
            </a:r>
            <a:r>
              <a:rPr lang="en-US"/>
              <a:t>.; hence the name “theta-join.”</a:t>
            </a:r>
          </a:p>
        </p:txBody>
      </p:sp>
    </p:spTree>
    <p:extLst>
      <p:ext uri="{BB962C8B-B14F-4D97-AF65-F5344CB8AC3E}">
        <p14:creationId xmlns:p14="http://schemas.microsoft.com/office/powerpoint/2010/main" val="889518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704BB-F552-4607-83FD-BC448A4D84C1}"/>
              </a:ext>
            </a:extLst>
          </p:cNvPr>
          <p:cNvSpPr>
            <a:spLocks noGrp="1"/>
          </p:cNvSpPr>
          <p:nvPr>
            <p:ph type="title"/>
          </p:nvPr>
        </p:nvSpPr>
        <p:spPr>
          <a:xfrm>
            <a:off x="457200" y="-66437"/>
            <a:ext cx="8229600" cy="762000"/>
          </a:xfrm>
        </p:spPr>
        <p:txBody>
          <a:bodyPr/>
          <a:lstStyle/>
          <a:p>
            <a:r>
              <a:rPr lang="en-IN" sz="2800" b="1">
                <a:solidFill>
                  <a:srgbClr val="C00000"/>
                </a:solidFill>
                <a:latin typeface="+mn-lt"/>
                <a:ea typeface="+mn-ea"/>
                <a:cs typeface="+mn-cs"/>
              </a:rPr>
              <a:t>Theta Join Example</a:t>
            </a:r>
          </a:p>
        </p:txBody>
      </p:sp>
      <p:graphicFrame>
        <p:nvGraphicFramePr>
          <p:cNvPr id="3" name="Table 2">
            <a:extLst>
              <a:ext uri="{FF2B5EF4-FFF2-40B4-BE49-F238E27FC236}">
                <a16:creationId xmlns:a16="http://schemas.microsoft.com/office/drawing/2014/main" id="{FEA5278D-8D9A-4F40-AD88-1F28E70A5ED2}"/>
              </a:ext>
            </a:extLst>
          </p:cNvPr>
          <p:cNvGraphicFramePr>
            <a:graphicFrameLocks noGrp="1"/>
          </p:cNvGraphicFramePr>
          <p:nvPr>
            <p:extLst>
              <p:ext uri="{D42A27DB-BD31-4B8C-83A1-F6EECF244321}">
                <p14:modId xmlns:p14="http://schemas.microsoft.com/office/powerpoint/2010/main" val="497591899"/>
              </p:ext>
            </p:extLst>
          </p:nvPr>
        </p:nvGraphicFramePr>
        <p:xfrm>
          <a:off x="457200" y="724525"/>
          <a:ext cx="3200400" cy="2094876"/>
        </p:xfrm>
        <a:graphic>
          <a:graphicData uri="http://schemas.openxmlformats.org/drawingml/2006/table">
            <a:tbl>
              <a:tblPr/>
              <a:tblGrid>
                <a:gridCol w="839449">
                  <a:extLst>
                    <a:ext uri="{9D8B030D-6E8A-4147-A177-3AD203B41FA5}">
                      <a16:colId xmlns:a16="http://schemas.microsoft.com/office/drawing/2014/main" val="623471205"/>
                    </a:ext>
                  </a:extLst>
                </a:gridCol>
                <a:gridCol w="839449">
                  <a:extLst>
                    <a:ext uri="{9D8B030D-6E8A-4147-A177-3AD203B41FA5}">
                      <a16:colId xmlns:a16="http://schemas.microsoft.com/office/drawing/2014/main" val="1670369098"/>
                    </a:ext>
                  </a:extLst>
                </a:gridCol>
                <a:gridCol w="682053">
                  <a:extLst>
                    <a:ext uri="{9D8B030D-6E8A-4147-A177-3AD203B41FA5}">
                      <a16:colId xmlns:a16="http://schemas.microsoft.com/office/drawing/2014/main" val="2412182895"/>
                    </a:ext>
                  </a:extLst>
                </a:gridCol>
                <a:gridCol w="839449">
                  <a:extLst>
                    <a:ext uri="{9D8B030D-6E8A-4147-A177-3AD203B41FA5}">
                      <a16:colId xmlns:a16="http://schemas.microsoft.com/office/drawing/2014/main" val="147906952"/>
                    </a:ext>
                  </a:extLst>
                </a:gridCol>
              </a:tblGrid>
              <a:tr h="232764">
                <a:tc>
                  <a:txBody>
                    <a:bodyPr/>
                    <a:lstStyle/>
                    <a:p>
                      <a:pPr algn="l" fontAlgn="b"/>
                      <a:r>
                        <a:rPr lang="en-IN" sz="1400" b="1" i="0" u="sng" strike="noStrike">
                          <a:solidFill>
                            <a:srgbClr val="000000"/>
                          </a:solidFill>
                          <a:effectLst/>
                          <a:latin typeface="Calibri" panose="020F0502020204030204" pitchFamily="34" charset="0"/>
                        </a:rPr>
                        <a:t>EMPCODE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400" b="1" i="0" u="none" strike="noStrike">
                          <a:solidFill>
                            <a:srgbClr val="000000"/>
                          </a:solidFill>
                          <a:effectLst/>
                          <a:latin typeface="Calibri" panose="020F0502020204030204" pitchFamily="34" charset="0"/>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400" b="1" i="0" u="none" strike="noStrike">
                          <a:solidFill>
                            <a:srgbClr val="000000"/>
                          </a:solidFill>
                          <a:effectLst/>
                          <a:latin typeface="Calibri" panose="020F0502020204030204" pitchFamily="34" charset="0"/>
                        </a:rPr>
                        <a:t>Deptno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400" b="1" i="0" u="none" strike="noStrike">
                          <a:solidFill>
                            <a:srgbClr val="000000"/>
                          </a:solidFill>
                          <a:effectLst/>
                          <a:latin typeface="Calibri" panose="020F0502020204030204" pitchFamily="34" charset="0"/>
                        </a:rPr>
                        <a:t>Salary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1080892"/>
                  </a:ext>
                </a:extLst>
              </a:tr>
              <a:tr h="232764">
                <a:tc>
                  <a:txBody>
                    <a:bodyPr/>
                    <a:lstStyle/>
                    <a:p>
                      <a:pPr algn="ctr" fontAlgn="b"/>
                      <a:r>
                        <a:rPr lang="en-IN" sz="14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RAJESH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D1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100000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30696"/>
                  </a:ext>
                </a:extLst>
              </a:tr>
              <a:tr h="232764">
                <a:tc>
                  <a:txBody>
                    <a:bodyPr/>
                    <a:lstStyle/>
                    <a:p>
                      <a:pPr algn="ctr" fontAlgn="b"/>
                      <a:r>
                        <a:rPr lang="en-IN" sz="1400" b="0" i="0" u="none" strike="noStrike">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RAVI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D2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120000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567958"/>
                  </a:ext>
                </a:extLst>
              </a:tr>
              <a:tr h="232764">
                <a:tc>
                  <a:txBody>
                    <a:bodyPr/>
                    <a:lstStyle/>
                    <a:p>
                      <a:pPr algn="ctr" fontAlgn="b"/>
                      <a:r>
                        <a:rPr lang="en-IN" sz="14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VIJAY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D1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100000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2657705"/>
                  </a:ext>
                </a:extLst>
              </a:tr>
              <a:tr h="232764">
                <a:tc>
                  <a:txBody>
                    <a:bodyPr/>
                    <a:lstStyle/>
                    <a:p>
                      <a:pPr algn="ctr" fontAlgn="b"/>
                      <a:r>
                        <a:rPr lang="en-IN" sz="1400" b="0" i="0" u="none" strike="noStrike">
                          <a:solidFill>
                            <a:srgbClr val="000000"/>
                          </a:solidFill>
                          <a:effectLst/>
                          <a:latin typeface="Calibri" panose="020F0502020204030204" pitchFamily="34" charset="0"/>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AJAY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D3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140000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5768970"/>
                  </a:ext>
                </a:extLst>
              </a:tr>
              <a:tr h="232764">
                <a:tc>
                  <a:txBody>
                    <a:bodyPr/>
                    <a:lstStyle/>
                    <a:p>
                      <a:pPr algn="ctr" fontAlgn="b"/>
                      <a:r>
                        <a:rPr lang="en-IN" sz="1400" b="0" i="0" u="none" strike="noStrike">
                          <a:solidFill>
                            <a:srgbClr val="000000"/>
                          </a:solidFill>
                          <a:effectLst/>
                          <a:latin typeface="Calibri" panose="020F0502020204030204" pitchFamily="34" charset="0"/>
                        </a:rPr>
                        <a:t>110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BHASKAR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D2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120000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29503"/>
                  </a:ext>
                </a:extLst>
              </a:tr>
              <a:tr h="232764">
                <a:tc>
                  <a:txBody>
                    <a:bodyPr/>
                    <a:lstStyle/>
                    <a:p>
                      <a:pPr algn="ctr" fontAlgn="b"/>
                      <a:r>
                        <a:rPr lang="en-IN" sz="1400" b="0" i="0" u="none" strike="noStrike">
                          <a:solidFill>
                            <a:srgbClr val="000000"/>
                          </a:solidFill>
                          <a:effectLst/>
                          <a:latin typeface="Calibri" panose="020F0502020204030204" pitchFamily="34" charset="0"/>
                        </a:rPr>
                        <a:t>106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RAJ</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D2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150000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230453"/>
                  </a:ext>
                </a:extLst>
              </a:tr>
              <a:tr h="232764">
                <a:tc>
                  <a:txBody>
                    <a:bodyPr/>
                    <a:lstStyle/>
                    <a:p>
                      <a:pPr algn="ctr" fontAlgn="b"/>
                      <a:r>
                        <a:rPr lang="en-IN" sz="1400" b="0" i="0" u="none" strike="noStrike">
                          <a:solidFill>
                            <a:srgbClr val="000000"/>
                          </a:solidFill>
                          <a:effectLst/>
                          <a:latin typeface="Calibri" panose="020F0502020204030204" pitchFamily="34" charset="0"/>
                        </a:rPr>
                        <a:t>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MANISH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D3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190000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588308"/>
                  </a:ext>
                </a:extLst>
              </a:tr>
              <a:tr h="232764">
                <a:tc>
                  <a:txBody>
                    <a:bodyPr/>
                    <a:lstStyle/>
                    <a:p>
                      <a:pPr algn="ctr" fontAlgn="b"/>
                      <a:r>
                        <a:rPr lang="en-IN" sz="1400" b="0" i="0" u="none" strike="noStrike">
                          <a:solidFill>
                            <a:srgbClr val="000000"/>
                          </a:solidFill>
                          <a:effectLst/>
                          <a:latin typeface="Calibri" panose="020F0502020204030204" pitchFamily="34" charset="0"/>
                        </a:rPr>
                        <a:t>106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PRSAD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D1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200000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0997358"/>
                  </a:ext>
                </a:extLst>
              </a:tr>
            </a:tbl>
          </a:graphicData>
        </a:graphic>
      </p:graphicFrame>
      <p:graphicFrame>
        <p:nvGraphicFramePr>
          <p:cNvPr id="4" name="Table 3">
            <a:extLst>
              <a:ext uri="{FF2B5EF4-FFF2-40B4-BE49-F238E27FC236}">
                <a16:creationId xmlns:a16="http://schemas.microsoft.com/office/drawing/2014/main" id="{4BC900B0-F434-4C5B-8BDE-0548AC546BB1}"/>
              </a:ext>
            </a:extLst>
          </p:cNvPr>
          <p:cNvGraphicFramePr>
            <a:graphicFrameLocks noGrp="1"/>
          </p:cNvGraphicFramePr>
          <p:nvPr>
            <p:extLst>
              <p:ext uri="{D42A27DB-BD31-4B8C-83A1-F6EECF244321}">
                <p14:modId xmlns:p14="http://schemas.microsoft.com/office/powerpoint/2010/main" val="2645365230"/>
              </p:ext>
            </p:extLst>
          </p:nvPr>
        </p:nvGraphicFramePr>
        <p:xfrm>
          <a:off x="4343400" y="1193544"/>
          <a:ext cx="2590800" cy="1414310"/>
        </p:xfrm>
        <a:graphic>
          <a:graphicData uri="http://schemas.openxmlformats.org/drawingml/2006/table">
            <a:tbl>
              <a:tblPr/>
              <a:tblGrid>
                <a:gridCol w="753688">
                  <a:extLst>
                    <a:ext uri="{9D8B030D-6E8A-4147-A177-3AD203B41FA5}">
                      <a16:colId xmlns:a16="http://schemas.microsoft.com/office/drawing/2014/main" val="2257033752"/>
                    </a:ext>
                  </a:extLst>
                </a:gridCol>
                <a:gridCol w="926407">
                  <a:extLst>
                    <a:ext uri="{9D8B030D-6E8A-4147-A177-3AD203B41FA5}">
                      <a16:colId xmlns:a16="http://schemas.microsoft.com/office/drawing/2014/main" val="3648838306"/>
                    </a:ext>
                  </a:extLst>
                </a:gridCol>
                <a:gridCol w="910705">
                  <a:extLst>
                    <a:ext uri="{9D8B030D-6E8A-4147-A177-3AD203B41FA5}">
                      <a16:colId xmlns:a16="http://schemas.microsoft.com/office/drawing/2014/main" val="4121003373"/>
                    </a:ext>
                  </a:extLst>
                </a:gridCol>
              </a:tblGrid>
              <a:tr h="282862">
                <a:tc>
                  <a:txBody>
                    <a:bodyPr/>
                    <a:lstStyle/>
                    <a:p>
                      <a:pPr algn="l" fontAlgn="b"/>
                      <a:r>
                        <a:rPr lang="en-IN" sz="1400" b="1" i="0" u="sng" strike="noStrike">
                          <a:solidFill>
                            <a:srgbClr val="000000"/>
                          </a:solidFill>
                          <a:effectLst/>
                          <a:latin typeface="Calibri" panose="020F0502020204030204" pitchFamily="34" charset="0"/>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400" b="1" i="0" u="none" strike="noStrike">
                          <a:solidFill>
                            <a:srgbClr val="000000"/>
                          </a:solidFill>
                          <a:effectLst/>
                          <a:latin typeface="Calibri" panose="020F0502020204030204" pitchFamily="34" charset="0"/>
                        </a:rPr>
                        <a:t>Zone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400" b="1" i="0" u="none" strike="noStrike">
                          <a:solidFill>
                            <a:srgbClr val="000000"/>
                          </a:solidFill>
                          <a:effectLst/>
                          <a:latin typeface="Calibri" panose="020F0502020204030204" pitchFamily="34" charset="0"/>
                        </a:rPr>
                        <a:t>HeadOffice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015436886"/>
                  </a:ext>
                </a:extLst>
              </a:tr>
              <a:tr h="282862">
                <a:tc>
                  <a:txBody>
                    <a:bodyPr/>
                    <a:lstStyle/>
                    <a:p>
                      <a:pPr algn="l" fontAlgn="b"/>
                      <a:r>
                        <a:rPr lang="en-IN" sz="1400" b="0" i="0" u="none" strike="noStrike">
                          <a:solidFill>
                            <a:srgbClr val="000000"/>
                          </a:solidFill>
                          <a:effectLst/>
                          <a:latin typeface="Calibri" panose="020F0502020204030204" pitchFamily="34" charset="0"/>
                        </a:rPr>
                        <a:t>D1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North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N.Delhi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7143307"/>
                  </a:ext>
                </a:extLst>
              </a:tr>
              <a:tr h="282862">
                <a:tc>
                  <a:txBody>
                    <a:bodyPr/>
                    <a:lstStyle/>
                    <a:p>
                      <a:pPr algn="l" fontAlgn="b"/>
                      <a:r>
                        <a:rPr lang="en-IN" sz="1400" b="0" i="0" u="none" strike="noStrike">
                          <a:solidFill>
                            <a:srgbClr val="000000"/>
                          </a:solidFill>
                          <a:effectLst/>
                          <a:latin typeface="Calibri" panose="020F0502020204030204" pitchFamily="34" charset="0"/>
                        </a:rPr>
                        <a:t>D2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Mumbai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1468801"/>
                  </a:ext>
                </a:extLst>
              </a:tr>
              <a:tr h="282862">
                <a:tc>
                  <a:txBody>
                    <a:bodyPr/>
                    <a:lstStyle/>
                    <a:p>
                      <a:pPr algn="l" fontAlgn="b"/>
                      <a:r>
                        <a:rPr lang="en-IN" sz="1400" b="0" i="0" u="none" strike="noStrike">
                          <a:solidFill>
                            <a:srgbClr val="000000"/>
                          </a:solidFill>
                          <a:effectLst/>
                          <a:latin typeface="Calibri" panose="020F0502020204030204" pitchFamily="34" charset="0"/>
                        </a:rPr>
                        <a:t>D3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South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Bangalore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9335663"/>
                  </a:ext>
                </a:extLst>
              </a:tr>
              <a:tr h="282862">
                <a:tc>
                  <a:txBody>
                    <a:bodyPr/>
                    <a:lstStyle/>
                    <a:p>
                      <a:pPr algn="l" fontAlgn="b"/>
                      <a:r>
                        <a:rPr lang="en-IN" sz="1400" b="0" i="0" u="none" strike="noStrike">
                          <a:solidFill>
                            <a:srgbClr val="000000"/>
                          </a:solidFill>
                          <a:effectLst/>
                          <a:latin typeface="Calibri" panose="020F0502020204030204" pitchFamily="34" charset="0"/>
                        </a:rPr>
                        <a:t>D4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Centre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Nagpur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0140926"/>
                  </a:ext>
                </a:extLst>
              </a:tr>
            </a:tbl>
          </a:graphicData>
        </a:graphic>
      </p:graphicFrame>
      <p:sp>
        <p:nvSpPr>
          <p:cNvPr id="5" name="Rectangle 4">
            <a:extLst>
              <a:ext uri="{FF2B5EF4-FFF2-40B4-BE49-F238E27FC236}">
                <a16:creationId xmlns:a16="http://schemas.microsoft.com/office/drawing/2014/main" id="{EA06E86F-BCAE-45B4-A817-02E795C6890C}"/>
              </a:ext>
            </a:extLst>
          </p:cNvPr>
          <p:cNvSpPr/>
          <p:nvPr/>
        </p:nvSpPr>
        <p:spPr>
          <a:xfrm>
            <a:off x="393895" y="3443821"/>
            <a:ext cx="8381903" cy="3247043"/>
          </a:xfrm>
          <a:prstGeom prst="rect">
            <a:avLst/>
          </a:prstGeom>
        </p:spPr>
        <p:txBody>
          <a:bodyPr wrap="square">
            <a:spAutoFit/>
          </a:bodyPr>
          <a:lstStyle/>
          <a:p>
            <a:r>
              <a:rPr lang="en-IN" sz="2400" b="1"/>
              <a:t>1. Find Name of employees working in West Zone.</a:t>
            </a:r>
          </a:p>
          <a:p>
            <a:r>
              <a:rPr lang="en-IN"/>
              <a:t>      </a:t>
            </a:r>
            <a:r>
              <a:rPr lang="en-US" sz="3600" err="1">
                <a:latin typeface="STIXMath-Regular"/>
              </a:rPr>
              <a:t>Π</a:t>
            </a:r>
            <a:r>
              <a:rPr lang="en-US" i="1" err="1">
                <a:latin typeface="NimbusRomDOT-RegIta"/>
              </a:rPr>
              <a:t>Name</a:t>
            </a:r>
            <a:r>
              <a:rPr lang="en-US" i="1">
                <a:latin typeface="NimbusRomDOT-RegIta"/>
              </a:rPr>
              <a:t> </a:t>
            </a:r>
            <a:r>
              <a:rPr lang="en-US" sz="3600" i="1">
                <a:latin typeface="NimbusRomDOT-RegIta"/>
              </a:rPr>
              <a:t>(</a:t>
            </a:r>
            <a:r>
              <a:rPr lang="en-US" sz="2800" i="1">
                <a:latin typeface="NimbusRomDOT-RegIta"/>
              </a:rPr>
              <a:t>EMP</a:t>
            </a:r>
            <a:r>
              <a:rPr lang="en-US" i="1">
                <a:latin typeface="NimbusRomDOT-RegIta"/>
              </a:rPr>
              <a:t> </a:t>
            </a:r>
            <a:r>
              <a:rPr lang="en-IN" sz="4000" b="1"/>
              <a:t>⋈</a:t>
            </a:r>
            <a:r>
              <a:rPr lang="en-US" i="1">
                <a:latin typeface="NimbusRomDOT-RegIta"/>
              </a:rPr>
              <a:t> </a:t>
            </a:r>
            <a:r>
              <a:rPr lang="en-US" i="1" err="1">
                <a:latin typeface="NimbusRomDOT-RegIta"/>
              </a:rPr>
              <a:t>Deptno</a:t>
            </a:r>
            <a:r>
              <a:rPr lang="en-US" i="1">
                <a:latin typeface="NimbusRomDOT-RegIta"/>
              </a:rPr>
              <a:t>=</a:t>
            </a:r>
            <a:r>
              <a:rPr lang="en-US" i="1" err="1">
                <a:latin typeface="NimbusRomDOT-RegIta"/>
              </a:rPr>
              <a:t>Dno</a:t>
            </a:r>
            <a:r>
              <a:rPr lang="en-US" i="1">
                <a:latin typeface="NimbusRomDOT-RegIta"/>
              </a:rPr>
              <a:t> </a:t>
            </a:r>
            <a:r>
              <a:rPr kumimoji="1" lang="en-US" altLang="en-US" sz="4000" b="1" i="1" baseline="-2500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en-US" sz="4000" b="1" i="1" baseline="-25000">
                <a:latin typeface="Times New Roman" panose="02020603050405020304" pitchFamily="18" charset="0"/>
                <a:cs typeface="Times New Roman" panose="02020603050405020304" pitchFamily="18" charset="0"/>
                <a:sym typeface="Symbol" panose="05050102010706020507" pitchFamily="18" charset="2"/>
              </a:rPr>
              <a:t> </a:t>
            </a:r>
            <a:r>
              <a:rPr lang="en-US" altLang="en-US" i="1">
                <a:latin typeface="NimbusRomDOT-RegIta"/>
                <a:sym typeface="Symbol" panose="05050102010706020507" pitchFamily="18" charset="2"/>
              </a:rPr>
              <a:t>Zone=‘West’</a:t>
            </a:r>
            <a:r>
              <a:rPr lang="en-US" i="1">
                <a:latin typeface="NimbusRomDOT-RegIta"/>
              </a:rPr>
              <a:t> </a:t>
            </a:r>
            <a:r>
              <a:rPr lang="en-US" sz="2800" i="1">
                <a:latin typeface="NimbusRomDOT-RegIta"/>
              </a:rPr>
              <a:t>DEPT</a:t>
            </a:r>
            <a:r>
              <a:rPr lang="en-US" sz="2800" i="1" baseline="-25000">
                <a:latin typeface="NimbusRomDOT-RegIta"/>
              </a:rPr>
              <a:t> </a:t>
            </a:r>
            <a:r>
              <a:rPr lang="en-US" sz="3600" i="1">
                <a:latin typeface="NimbusRomDOT-RegIta"/>
              </a:rPr>
              <a:t>)</a:t>
            </a:r>
            <a:endParaRPr lang="en-IN"/>
          </a:p>
          <a:p>
            <a:endParaRPr lang="en-IN"/>
          </a:p>
          <a:p>
            <a:r>
              <a:rPr lang="en-IN" sz="2400" b="1"/>
              <a:t>2. Find Name, Zone of employees drawing salary more than 150000/-</a:t>
            </a:r>
          </a:p>
          <a:p>
            <a:endParaRPr lang="en-IN" sz="1100" b="1"/>
          </a:p>
          <a:p>
            <a:r>
              <a:rPr lang="en-US" sz="3600">
                <a:latin typeface="STIXMath-Regular"/>
              </a:rPr>
              <a:t>   </a:t>
            </a:r>
            <a:r>
              <a:rPr lang="en-US" sz="3600" err="1">
                <a:latin typeface="STIXMath-Regular"/>
              </a:rPr>
              <a:t>Π</a:t>
            </a:r>
            <a:r>
              <a:rPr lang="en-US" i="1" err="1">
                <a:latin typeface="NimbusRomDOT-RegIta"/>
              </a:rPr>
              <a:t>name,Zone</a:t>
            </a:r>
            <a:r>
              <a:rPr lang="en-US" i="1">
                <a:latin typeface="NimbusRomDOT-RegIta"/>
              </a:rPr>
              <a:t> </a:t>
            </a:r>
            <a:r>
              <a:rPr lang="en-US" sz="3600" i="1">
                <a:latin typeface="NimbusRomDOT-RegIta"/>
              </a:rPr>
              <a:t>(</a:t>
            </a:r>
            <a:r>
              <a:rPr lang="en-US" sz="2800" i="1">
                <a:latin typeface="NimbusRomDOT-RegIta"/>
              </a:rPr>
              <a:t>EMP</a:t>
            </a:r>
            <a:r>
              <a:rPr lang="en-US" i="1">
                <a:latin typeface="NimbusRomDOT-RegIta"/>
              </a:rPr>
              <a:t> </a:t>
            </a:r>
            <a:r>
              <a:rPr lang="en-IN" sz="4000" b="1"/>
              <a:t>⋈</a:t>
            </a:r>
            <a:r>
              <a:rPr lang="en-US" i="1">
                <a:latin typeface="NimbusRomDOT-RegIta"/>
              </a:rPr>
              <a:t> </a:t>
            </a:r>
            <a:r>
              <a:rPr lang="en-US" i="1" err="1">
                <a:latin typeface="NimbusRomDOT-RegIta"/>
              </a:rPr>
              <a:t>Deptno</a:t>
            </a:r>
            <a:r>
              <a:rPr lang="en-US" i="1">
                <a:latin typeface="NimbusRomDOT-RegIta"/>
              </a:rPr>
              <a:t>=</a:t>
            </a:r>
            <a:r>
              <a:rPr lang="en-US" i="1" err="1">
                <a:latin typeface="NimbusRomDOT-RegIta"/>
              </a:rPr>
              <a:t>Dno</a:t>
            </a:r>
            <a:r>
              <a:rPr lang="en-US" i="1">
                <a:latin typeface="NimbusRomDOT-RegIta"/>
              </a:rPr>
              <a:t> </a:t>
            </a:r>
            <a:r>
              <a:rPr kumimoji="1" lang="en-US" altLang="en-US" sz="4000" b="1" i="1" baseline="-2500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en-US" sz="4000" b="1" i="1" baseline="-25000">
                <a:latin typeface="Times New Roman" panose="02020603050405020304" pitchFamily="18" charset="0"/>
                <a:cs typeface="Times New Roman" panose="02020603050405020304" pitchFamily="18" charset="0"/>
                <a:sym typeface="Symbol" panose="05050102010706020507" pitchFamily="18" charset="2"/>
              </a:rPr>
              <a:t> </a:t>
            </a:r>
            <a:r>
              <a:rPr lang="en-US" altLang="en-US" i="1">
                <a:latin typeface="NimbusRomDOT-RegIta"/>
                <a:sym typeface="Symbol" panose="05050102010706020507" pitchFamily="18" charset="2"/>
              </a:rPr>
              <a:t>Salary&gt;150000</a:t>
            </a:r>
            <a:r>
              <a:rPr lang="en-US" i="1">
                <a:latin typeface="NimbusRomDOT-RegIta"/>
              </a:rPr>
              <a:t> </a:t>
            </a:r>
            <a:r>
              <a:rPr lang="en-US" sz="2800" i="1">
                <a:latin typeface="NimbusRomDOT-RegIta"/>
              </a:rPr>
              <a:t>DEPT</a:t>
            </a:r>
            <a:r>
              <a:rPr lang="en-US" sz="2800" i="1" baseline="-25000">
                <a:latin typeface="NimbusRomDOT-RegIta"/>
              </a:rPr>
              <a:t> </a:t>
            </a:r>
            <a:r>
              <a:rPr lang="en-US" sz="3600" i="1">
                <a:latin typeface="NimbusRomDOT-RegIta"/>
              </a:rPr>
              <a:t>)</a:t>
            </a:r>
            <a:endParaRPr lang="en-IN"/>
          </a:p>
          <a:p>
            <a:endParaRPr lang="en-IN" sz="2400" b="1"/>
          </a:p>
        </p:txBody>
      </p:sp>
      <p:sp>
        <p:nvSpPr>
          <p:cNvPr id="6" name="Rectangle 5">
            <a:extLst>
              <a:ext uri="{FF2B5EF4-FFF2-40B4-BE49-F238E27FC236}">
                <a16:creationId xmlns:a16="http://schemas.microsoft.com/office/drawing/2014/main" id="{8355CEAB-13F9-49C8-BA22-7C2BADC45F2E}"/>
              </a:ext>
            </a:extLst>
          </p:cNvPr>
          <p:cNvSpPr/>
          <p:nvPr/>
        </p:nvSpPr>
        <p:spPr>
          <a:xfrm>
            <a:off x="457200" y="355193"/>
            <a:ext cx="622286" cy="369332"/>
          </a:xfrm>
          <a:prstGeom prst="rect">
            <a:avLst/>
          </a:prstGeom>
        </p:spPr>
        <p:txBody>
          <a:bodyPr wrap="none">
            <a:spAutoFit/>
          </a:bodyPr>
          <a:lstStyle/>
          <a:p>
            <a:r>
              <a:rPr lang="en-IN" b="1">
                <a:solidFill>
                  <a:srgbClr val="FF0000"/>
                </a:solidFill>
              </a:rPr>
              <a:t>EMP</a:t>
            </a:r>
          </a:p>
        </p:txBody>
      </p:sp>
      <p:sp>
        <p:nvSpPr>
          <p:cNvPr id="7" name="Rectangle 6">
            <a:extLst>
              <a:ext uri="{FF2B5EF4-FFF2-40B4-BE49-F238E27FC236}">
                <a16:creationId xmlns:a16="http://schemas.microsoft.com/office/drawing/2014/main" id="{9FA66A70-BD34-4410-B633-D51ACA0A41EA}"/>
              </a:ext>
            </a:extLst>
          </p:cNvPr>
          <p:cNvSpPr/>
          <p:nvPr/>
        </p:nvSpPr>
        <p:spPr>
          <a:xfrm>
            <a:off x="4237325" y="808286"/>
            <a:ext cx="679289" cy="369332"/>
          </a:xfrm>
          <a:prstGeom prst="rect">
            <a:avLst/>
          </a:prstGeom>
        </p:spPr>
        <p:txBody>
          <a:bodyPr wrap="none">
            <a:spAutoFit/>
          </a:bodyPr>
          <a:lstStyle/>
          <a:p>
            <a:r>
              <a:rPr lang="en-IN" b="1">
                <a:solidFill>
                  <a:srgbClr val="FF0000"/>
                </a:solidFill>
              </a:rPr>
              <a:t>DEPT</a:t>
            </a:r>
          </a:p>
        </p:txBody>
      </p:sp>
      <p:sp>
        <p:nvSpPr>
          <p:cNvPr id="8" name="Rectangle 7">
            <a:extLst>
              <a:ext uri="{FF2B5EF4-FFF2-40B4-BE49-F238E27FC236}">
                <a16:creationId xmlns:a16="http://schemas.microsoft.com/office/drawing/2014/main" id="{5A0DD3D9-A21F-4111-88AE-586C1870E1C1}"/>
              </a:ext>
            </a:extLst>
          </p:cNvPr>
          <p:cNvSpPr/>
          <p:nvPr/>
        </p:nvSpPr>
        <p:spPr>
          <a:xfrm>
            <a:off x="457200" y="2946945"/>
            <a:ext cx="4299062" cy="369332"/>
          </a:xfrm>
          <a:prstGeom prst="rect">
            <a:avLst/>
          </a:prstGeom>
        </p:spPr>
        <p:txBody>
          <a:bodyPr wrap="none">
            <a:spAutoFit/>
          </a:bodyPr>
          <a:lstStyle/>
          <a:p>
            <a:r>
              <a:rPr lang="en-IN" b="1"/>
              <a:t>Note</a:t>
            </a:r>
            <a:r>
              <a:rPr lang="en-IN"/>
              <a:t>: </a:t>
            </a:r>
            <a:r>
              <a:rPr lang="en-IN" b="1"/>
              <a:t>Deptno</a:t>
            </a:r>
            <a:r>
              <a:rPr lang="en-IN"/>
              <a:t> is foreign key referencing </a:t>
            </a:r>
            <a:r>
              <a:rPr lang="en-IN" b="1"/>
              <a:t>Dno</a:t>
            </a:r>
          </a:p>
        </p:txBody>
      </p:sp>
    </p:spTree>
    <p:extLst>
      <p:ext uri="{BB962C8B-B14F-4D97-AF65-F5344CB8AC3E}">
        <p14:creationId xmlns:p14="http://schemas.microsoft.com/office/powerpoint/2010/main" val="7046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129A46-16C2-4A6A-8317-AB26F0C6C86A}"/>
              </a:ext>
            </a:extLst>
          </p:cNvPr>
          <p:cNvSpPr>
            <a:spLocks noGrp="1"/>
          </p:cNvSpPr>
          <p:nvPr>
            <p:ph type="title"/>
          </p:nvPr>
        </p:nvSpPr>
        <p:spPr>
          <a:xfrm>
            <a:off x="526366" y="-250102"/>
            <a:ext cx="8229600" cy="762000"/>
          </a:xfrm>
        </p:spPr>
        <p:txBody>
          <a:bodyPr/>
          <a:lstStyle/>
          <a:p>
            <a:r>
              <a:rPr lang="en-IN" sz="2800" b="1">
                <a:solidFill>
                  <a:srgbClr val="C00000"/>
                </a:solidFill>
                <a:latin typeface="+mn-lt"/>
                <a:ea typeface="+mn-ea"/>
                <a:cs typeface="+mn-cs"/>
              </a:rPr>
              <a:t>Theta Join Example</a:t>
            </a:r>
          </a:p>
        </p:txBody>
      </p:sp>
      <p:graphicFrame>
        <p:nvGraphicFramePr>
          <p:cNvPr id="5" name="Table 4">
            <a:extLst>
              <a:ext uri="{FF2B5EF4-FFF2-40B4-BE49-F238E27FC236}">
                <a16:creationId xmlns:a16="http://schemas.microsoft.com/office/drawing/2014/main" id="{C67DAC63-EBFB-4B3A-9257-2EE8A9069233}"/>
              </a:ext>
            </a:extLst>
          </p:cNvPr>
          <p:cNvGraphicFramePr>
            <a:graphicFrameLocks noGrp="1"/>
          </p:cNvGraphicFramePr>
          <p:nvPr>
            <p:extLst>
              <p:ext uri="{D42A27DB-BD31-4B8C-83A1-F6EECF244321}">
                <p14:modId xmlns:p14="http://schemas.microsoft.com/office/powerpoint/2010/main" val="3014720415"/>
              </p:ext>
            </p:extLst>
          </p:nvPr>
        </p:nvGraphicFramePr>
        <p:xfrm>
          <a:off x="533400" y="914399"/>
          <a:ext cx="4724399" cy="2299336"/>
        </p:xfrm>
        <a:graphic>
          <a:graphicData uri="http://schemas.openxmlformats.org/drawingml/2006/table">
            <a:tbl>
              <a:tblPr/>
              <a:tblGrid>
                <a:gridCol w="809897">
                  <a:extLst>
                    <a:ext uri="{9D8B030D-6E8A-4147-A177-3AD203B41FA5}">
                      <a16:colId xmlns:a16="http://schemas.microsoft.com/office/drawing/2014/main" val="2541614871"/>
                    </a:ext>
                  </a:extLst>
                </a:gridCol>
                <a:gridCol w="809897">
                  <a:extLst>
                    <a:ext uri="{9D8B030D-6E8A-4147-A177-3AD203B41FA5}">
                      <a16:colId xmlns:a16="http://schemas.microsoft.com/office/drawing/2014/main" val="347140483"/>
                    </a:ext>
                  </a:extLst>
                </a:gridCol>
                <a:gridCol w="590006">
                  <a:extLst>
                    <a:ext uri="{9D8B030D-6E8A-4147-A177-3AD203B41FA5}">
                      <a16:colId xmlns:a16="http://schemas.microsoft.com/office/drawing/2014/main" val="1596337404"/>
                    </a:ext>
                  </a:extLst>
                </a:gridCol>
                <a:gridCol w="914400">
                  <a:extLst>
                    <a:ext uri="{9D8B030D-6E8A-4147-A177-3AD203B41FA5}">
                      <a16:colId xmlns:a16="http://schemas.microsoft.com/office/drawing/2014/main" val="2615010489"/>
                    </a:ext>
                  </a:extLst>
                </a:gridCol>
                <a:gridCol w="609600">
                  <a:extLst>
                    <a:ext uri="{9D8B030D-6E8A-4147-A177-3AD203B41FA5}">
                      <a16:colId xmlns:a16="http://schemas.microsoft.com/office/drawing/2014/main" val="2267358080"/>
                    </a:ext>
                  </a:extLst>
                </a:gridCol>
                <a:gridCol w="990599">
                  <a:extLst>
                    <a:ext uri="{9D8B030D-6E8A-4147-A177-3AD203B41FA5}">
                      <a16:colId xmlns:a16="http://schemas.microsoft.com/office/drawing/2014/main" val="3419615220"/>
                    </a:ext>
                  </a:extLst>
                </a:gridCol>
              </a:tblGrid>
              <a:tr h="272416">
                <a:tc>
                  <a:txBody>
                    <a:bodyPr/>
                    <a:lstStyle/>
                    <a:p>
                      <a:pPr algn="l" fontAlgn="b"/>
                      <a:r>
                        <a:rPr lang="en-IN" sz="1400" b="1" i="0" u="sng" strike="noStrike">
                          <a:solidFill>
                            <a:srgbClr val="000000"/>
                          </a:solidFill>
                          <a:effectLst/>
                          <a:latin typeface="Calibri" panose="020F0502020204030204" pitchFamily="34" charset="0"/>
                        </a:rPr>
                        <a:t>EMPCODE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400" b="1" i="0" u="none" strike="noStrike">
                          <a:solidFill>
                            <a:srgbClr val="000000"/>
                          </a:solidFill>
                          <a:effectLst/>
                          <a:latin typeface="Calibri" panose="020F0502020204030204" pitchFamily="34" charset="0"/>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400" b="1" i="0" u="none" strike="noStrike">
                          <a:solidFill>
                            <a:srgbClr val="000000"/>
                          </a:solidFill>
                          <a:effectLst/>
                          <a:latin typeface="Calibri" panose="020F0502020204030204" pitchFamily="34" charset="0"/>
                        </a:rPr>
                        <a:t>Deptno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400" b="1" i="0" u="none" strike="noStrike">
                          <a:solidFill>
                            <a:srgbClr val="000000"/>
                          </a:solidFill>
                          <a:effectLst/>
                          <a:latin typeface="Calibri" panose="020F0502020204030204" pitchFamily="34" charset="0"/>
                        </a:rPr>
                        <a:t>Salary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400" b="1" i="0" u="none" strike="noStrike">
                          <a:solidFill>
                            <a:srgbClr val="000000"/>
                          </a:solidFill>
                          <a:effectLst/>
                          <a:latin typeface="Calibri" panose="020F0502020204030204" pitchFamily="34" charset="0"/>
                        </a:rPr>
                        <a:t>Zone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400" b="1" i="0" u="none" strike="noStrike" err="1">
                          <a:solidFill>
                            <a:srgbClr val="000000"/>
                          </a:solidFill>
                          <a:effectLst/>
                          <a:latin typeface="Calibri" panose="020F0502020204030204" pitchFamily="34" charset="0"/>
                        </a:rPr>
                        <a:t>HeadOffice</a:t>
                      </a:r>
                      <a:endParaRPr lang="en-IN" sz="14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392389934"/>
                  </a:ext>
                </a:extLst>
              </a:tr>
              <a:tr h="190500">
                <a:tc>
                  <a:txBody>
                    <a:bodyPr/>
                    <a:lstStyle/>
                    <a:p>
                      <a:pPr lvl="0" algn="l" fontAlgn="b"/>
                      <a:r>
                        <a:rPr lang="en-IN" sz="16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RAJESH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100000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North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err="1">
                          <a:solidFill>
                            <a:srgbClr val="000000"/>
                          </a:solidFill>
                          <a:effectLst/>
                          <a:latin typeface="Calibri" panose="020F0502020204030204" pitchFamily="34" charset="0"/>
                        </a:rPr>
                        <a:t>N.Delhi</a:t>
                      </a:r>
                      <a:endParaRPr lang="en-IN" sz="16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6225808"/>
                  </a:ext>
                </a:extLst>
              </a:tr>
              <a:tr h="190500">
                <a:tc>
                  <a:txBody>
                    <a:bodyPr/>
                    <a:lstStyle/>
                    <a:p>
                      <a:pPr lvl="0" algn="l" fontAlgn="b"/>
                      <a:r>
                        <a:rPr lang="en-IN" sz="1600" b="0" i="0" u="none" strike="noStrike">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RAVI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120000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Mumbai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1831823"/>
                  </a:ext>
                </a:extLst>
              </a:tr>
              <a:tr h="190500">
                <a:tc>
                  <a:txBody>
                    <a:bodyPr/>
                    <a:lstStyle/>
                    <a:p>
                      <a:pPr lvl="0" algn="l" fontAlgn="b"/>
                      <a:r>
                        <a:rPr lang="en-IN" sz="16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VIJAY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100000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North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err="1">
                          <a:solidFill>
                            <a:srgbClr val="000000"/>
                          </a:solidFill>
                          <a:effectLst/>
                          <a:latin typeface="Calibri" panose="020F0502020204030204" pitchFamily="34" charset="0"/>
                        </a:rPr>
                        <a:t>N.Delhi</a:t>
                      </a:r>
                      <a:endParaRPr lang="en-IN" sz="16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7078945"/>
                  </a:ext>
                </a:extLst>
              </a:tr>
              <a:tr h="190500">
                <a:tc>
                  <a:txBody>
                    <a:bodyPr/>
                    <a:lstStyle/>
                    <a:p>
                      <a:pPr lvl="0" algn="l" fontAlgn="b"/>
                      <a:r>
                        <a:rPr lang="en-IN" sz="1600" b="0" i="0" u="none" strike="noStrike">
                          <a:solidFill>
                            <a:srgbClr val="000000"/>
                          </a:solidFill>
                          <a:effectLst/>
                          <a:latin typeface="Calibri" panose="020F0502020204030204" pitchFamily="34" charset="0"/>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AJAY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140000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South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Bangalore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2802528"/>
                  </a:ext>
                </a:extLst>
              </a:tr>
              <a:tr h="190500">
                <a:tc>
                  <a:txBody>
                    <a:bodyPr/>
                    <a:lstStyle/>
                    <a:p>
                      <a:pPr lvl="0" algn="l" fontAlgn="b"/>
                      <a:r>
                        <a:rPr lang="en-IN" sz="1600" b="0" i="0" u="none" strike="noStrike">
                          <a:solidFill>
                            <a:srgbClr val="000000"/>
                          </a:solidFill>
                          <a:effectLst/>
                          <a:latin typeface="Calibri" panose="020F0502020204030204" pitchFamily="34" charset="0"/>
                        </a:rPr>
                        <a:t>110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BHASKAR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120000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Mumbai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8172417"/>
                  </a:ext>
                </a:extLst>
              </a:tr>
              <a:tr h="190500">
                <a:tc>
                  <a:txBody>
                    <a:bodyPr/>
                    <a:lstStyle/>
                    <a:p>
                      <a:pPr lvl="0" algn="l" fontAlgn="b"/>
                      <a:r>
                        <a:rPr lang="en-IN" sz="1600" b="0" i="0" u="none" strike="noStrike">
                          <a:solidFill>
                            <a:srgbClr val="000000"/>
                          </a:solidFill>
                          <a:effectLst/>
                          <a:latin typeface="Calibri" panose="020F0502020204030204" pitchFamily="34" charset="0"/>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RAJ</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150000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Mumbai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0072600"/>
                  </a:ext>
                </a:extLst>
              </a:tr>
              <a:tr h="190500">
                <a:tc>
                  <a:txBody>
                    <a:bodyPr/>
                    <a:lstStyle/>
                    <a:p>
                      <a:pPr lvl="0" algn="l" fontAlgn="b"/>
                      <a:r>
                        <a:rPr lang="en-IN" sz="1600" b="0" i="0" u="none" strike="noStrike">
                          <a:solidFill>
                            <a:srgbClr val="000000"/>
                          </a:solidFill>
                          <a:effectLst/>
                          <a:latin typeface="Calibri" panose="020F0502020204030204" pitchFamily="34" charset="0"/>
                        </a:rPr>
                        <a:t>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MANISH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190000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South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Bangalore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382956"/>
                  </a:ext>
                </a:extLst>
              </a:tr>
              <a:tr h="190500">
                <a:tc>
                  <a:txBody>
                    <a:bodyPr/>
                    <a:lstStyle/>
                    <a:p>
                      <a:pPr lvl="0" algn="l" fontAlgn="b"/>
                      <a:r>
                        <a:rPr lang="en-IN" sz="1600" b="0" i="0" u="none" strike="noStrike">
                          <a:solidFill>
                            <a:srgbClr val="000000"/>
                          </a:solidFill>
                          <a:effectLst/>
                          <a:latin typeface="Calibri" panose="020F0502020204030204" pitchFamily="34" charset="0"/>
                        </a:rPr>
                        <a:t>106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PRSAD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200000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North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err="1">
                          <a:solidFill>
                            <a:srgbClr val="000000"/>
                          </a:solidFill>
                          <a:effectLst/>
                          <a:latin typeface="Calibri" panose="020F0502020204030204" pitchFamily="34" charset="0"/>
                        </a:rPr>
                        <a:t>N.Delhi</a:t>
                      </a:r>
                      <a:endParaRPr lang="en-IN" sz="16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8483346"/>
                  </a:ext>
                </a:extLst>
              </a:tr>
            </a:tbl>
          </a:graphicData>
        </a:graphic>
      </p:graphicFrame>
      <p:sp>
        <p:nvSpPr>
          <p:cNvPr id="6" name="Rectangle 5">
            <a:extLst>
              <a:ext uri="{FF2B5EF4-FFF2-40B4-BE49-F238E27FC236}">
                <a16:creationId xmlns:a16="http://schemas.microsoft.com/office/drawing/2014/main" id="{93DC58CA-E684-4AA8-BFFA-1B0B896729DA}"/>
              </a:ext>
            </a:extLst>
          </p:cNvPr>
          <p:cNvSpPr/>
          <p:nvPr/>
        </p:nvSpPr>
        <p:spPr>
          <a:xfrm>
            <a:off x="5486400" y="1004404"/>
            <a:ext cx="2033762" cy="584775"/>
          </a:xfrm>
          <a:prstGeom prst="rect">
            <a:avLst/>
          </a:prstGeom>
        </p:spPr>
        <p:txBody>
          <a:bodyPr wrap="none">
            <a:spAutoFit/>
          </a:bodyPr>
          <a:lstStyle/>
          <a:p>
            <a:r>
              <a:rPr lang="en-US" sz="2000" i="1">
                <a:latin typeface="NimbusRomDOT-RegIta"/>
              </a:rPr>
              <a:t>EMP</a:t>
            </a:r>
            <a:r>
              <a:rPr lang="en-US" sz="1400" i="1">
                <a:latin typeface="NimbusRomDOT-RegIta"/>
              </a:rPr>
              <a:t> </a:t>
            </a:r>
            <a:r>
              <a:rPr lang="en-IN" sz="3200" b="1"/>
              <a:t>⋈</a:t>
            </a:r>
            <a:r>
              <a:rPr lang="en-US" sz="1400" i="1">
                <a:latin typeface="NimbusRomDOT-RegIta"/>
              </a:rPr>
              <a:t> </a:t>
            </a:r>
            <a:r>
              <a:rPr lang="en-US" sz="1400" i="1" err="1">
                <a:solidFill>
                  <a:srgbClr val="FF0000"/>
                </a:solidFill>
                <a:latin typeface="NimbusRomDOT-RegIta"/>
              </a:rPr>
              <a:t>Deptno</a:t>
            </a:r>
            <a:r>
              <a:rPr lang="en-US" sz="1400" i="1">
                <a:solidFill>
                  <a:srgbClr val="FF0000"/>
                </a:solidFill>
                <a:latin typeface="NimbusRomDOT-RegIta"/>
              </a:rPr>
              <a:t>=</a:t>
            </a:r>
            <a:r>
              <a:rPr lang="en-US" sz="1400" i="1" err="1">
                <a:solidFill>
                  <a:srgbClr val="FF0000"/>
                </a:solidFill>
                <a:latin typeface="NimbusRomDOT-RegIta"/>
              </a:rPr>
              <a:t>Dno</a:t>
            </a:r>
            <a:r>
              <a:rPr lang="en-US" sz="1400" i="1">
                <a:solidFill>
                  <a:srgbClr val="FF0000"/>
                </a:solidFill>
                <a:latin typeface="NimbusRomDOT-RegIta"/>
              </a:rPr>
              <a:t> </a:t>
            </a:r>
            <a:endParaRPr lang="en-IN" sz="1400">
              <a:solidFill>
                <a:srgbClr val="FF0000"/>
              </a:solidFill>
            </a:endParaRPr>
          </a:p>
        </p:txBody>
      </p:sp>
      <p:graphicFrame>
        <p:nvGraphicFramePr>
          <p:cNvPr id="7" name="Table 6">
            <a:extLst>
              <a:ext uri="{FF2B5EF4-FFF2-40B4-BE49-F238E27FC236}">
                <a16:creationId xmlns:a16="http://schemas.microsoft.com/office/drawing/2014/main" id="{B17E6A15-722C-4CA2-BA6F-40813862ED84}"/>
              </a:ext>
            </a:extLst>
          </p:cNvPr>
          <p:cNvGraphicFramePr>
            <a:graphicFrameLocks noGrp="1"/>
          </p:cNvGraphicFramePr>
          <p:nvPr>
            <p:extLst>
              <p:ext uri="{D42A27DB-BD31-4B8C-83A1-F6EECF244321}">
                <p14:modId xmlns:p14="http://schemas.microsoft.com/office/powerpoint/2010/main" val="4206145270"/>
              </p:ext>
            </p:extLst>
          </p:nvPr>
        </p:nvGraphicFramePr>
        <p:xfrm>
          <a:off x="526366" y="3347869"/>
          <a:ext cx="4724399" cy="2463165"/>
        </p:xfrm>
        <a:graphic>
          <a:graphicData uri="http://schemas.openxmlformats.org/drawingml/2006/table">
            <a:tbl>
              <a:tblPr/>
              <a:tblGrid>
                <a:gridCol w="809897">
                  <a:extLst>
                    <a:ext uri="{9D8B030D-6E8A-4147-A177-3AD203B41FA5}">
                      <a16:colId xmlns:a16="http://schemas.microsoft.com/office/drawing/2014/main" val="2541614871"/>
                    </a:ext>
                  </a:extLst>
                </a:gridCol>
                <a:gridCol w="949737">
                  <a:extLst>
                    <a:ext uri="{9D8B030D-6E8A-4147-A177-3AD203B41FA5}">
                      <a16:colId xmlns:a16="http://schemas.microsoft.com/office/drawing/2014/main" val="347140483"/>
                    </a:ext>
                  </a:extLst>
                </a:gridCol>
                <a:gridCol w="450166">
                  <a:extLst>
                    <a:ext uri="{9D8B030D-6E8A-4147-A177-3AD203B41FA5}">
                      <a16:colId xmlns:a16="http://schemas.microsoft.com/office/drawing/2014/main" val="1596337404"/>
                    </a:ext>
                  </a:extLst>
                </a:gridCol>
                <a:gridCol w="914400">
                  <a:extLst>
                    <a:ext uri="{9D8B030D-6E8A-4147-A177-3AD203B41FA5}">
                      <a16:colId xmlns:a16="http://schemas.microsoft.com/office/drawing/2014/main" val="2615010489"/>
                    </a:ext>
                  </a:extLst>
                </a:gridCol>
                <a:gridCol w="609600">
                  <a:extLst>
                    <a:ext uri="{9D8B030D-6E8A-4147-A177-3AD203B41FA5}">
                      <a16:colId xmlns:a16="http://schemas.microsoft.com/office/drawing/2014/main" val="2267358080"/>
                    </a:ext>
                  </a:extLst>
                </a:gridCol>
                <a:gridCol w="990599">
                  <a:extLst>
                    <a:ext uri="{9D8B030D-6E8A-4147-A177-3AD203B41FA5}">
                      <a16:colId xmlns:a16="http://schemas.microsoft.com/office/drawing/2014/main" val="3419615220"/>
                    </a:ext>
                  </a:extLst>
                </a:gridCol>
              </a:tblGrid>
              <a:tr h="190500">
                <a:tc>
                  <a:txBody>
                    <a:bodyPr/>
                    <a:lstStyle/>
                    <a:p>
                      <a:pPr algn="l" fontAlgn="b"/>
                      <a:r>
                        <a:rPr lang="en-IN" sz="1400" b="1" i="0" u="sng" strike="noStrike">
                          <a:solidFill>
                            <a:srgbClr val="000000"/>
                          </a:solidFill>
                          <a:effectLst/>
                          <a:latin typeface="Calibri" panose="020F0502020204030204" pitchFamily="34" charset="0"/>
                        </a:rPr>
                        <a:t>EMPCODE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400" b="1" i="0" u="none" strike="noStrike">
                          <a:solidFill>
                            <a:srgbClr val="000000"/>
                          </a:solidFill>
                          <a:effectLst/>
                          <a:latin typeface="Calibri" panose="020F0502020204030204" pitchFamily="34" charset="0"/>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400" b="1" i="0" u="none" strike="noStrike">
                          <a:solidFill>
                            <a:srgbClr val="000000"/>
                          </a:solidFill>
                          <a:effectLst/>
                          <a:latin typeface="Calibri" panose="020F0502020204030204" pitchFamily="34" charset="0"/>
                        </a:rPr>
                        <a:t>Deptno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400" b="1" i="0" u="none" strike="noStrike">
                          <a:solidFill>
                            <a:srgbClr val="000000"/>
                          </a:solidFill>
                          <a:effectLst/>
                          <a:latin typeface="Calibri" panose="020F0502020204030204" pitchFamily="34" charset="0"/>
                        </a:rPr>
                        <a:t>Salary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400" b="1" i="0" u="none" strike="noStrike">
                          <a:solidFill>
                            <a:srgbClr val="000000"/>
                          </a:solidFill>
                          <a:effectLst/>
                          <a:latin typeface="Calibri" panose="020F0502020204030204" pitchFamily="34" charset="0"/>
                        </a:rPr>
                        <a:t>Zone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400" b="1" i="0" u="none" strike="noStrike" err="1">
                          <a:solidFill>
                            <a:srgbClr val="000000"/>
                          </a:solidFill>
                          <a:effectLst/>
                          <a:latin typeface="Calibri" panose="020F0502020204030204" pitchFamily="34" charset="0"/>
                        </a:rPr>
                        <a:t>HeadOffice</a:t>
                      </a:r>
                      <a:endParaRPr lang="en-IN" sz="14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392389934"/>
                  </a:ext>
                </a:extLst>
              </a:tr>
              <a:tr h="190500">
                <a:tc>
                  <a:txBody>
                    <a:bodyPr/>
                    <a:lstStyle/>
                    <a:p>
                      <a:pPr lvl="0" algn="l" fontAlgn="b"/>
                      <a:r>
                        <a:rPr lang="en-IN" sz="1600" b="0" i="0" u="none" strike="sngStrike" baseline="0">
                          <a:solidFill>
                            <a:srgbClr val="FF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sngStrike" baseline="0">
                          <a:solidFill>
                            <a:srgbClr val="FF0000"/>
                          </a:solidFill>
                          <a:effectLst/>
                          <a:latin typeface="Calibri" panose="020F0502020204030204" pitchFamily="34" charset="0"/>
                        </a:rPr>
                        <a:t>RAJESH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sngStrike" baseline="0">
                          <a:solidFill>
                            <a:srgbClr val="FF0000"/>
                          </a:solidFill>
                          <a:effectLst/>
                          <a:latin typeface="Calibri" panose="020F0502020204030204" pitchFamily="34" charset="0"/>
                        </a:rPr>
                        <a:t>D1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sngStrike" baseline="0">
                          <a:solidFill>
                            <a:srgbClr val="FF0000"/>
                          </a:solidFill>
                          <a:effectLst/>
                          <a:latin typeface="Calibri" panose="020F0502020204030204" pitchFamily="34" charset="0"/>
                        </a:rPr>
                        <a:t>100000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sngStrike" baseline="0">
                          <a:solidFill>
                            <a:srgbClr val="FF0000"/>
                          </a:solidFill>
                          <a:effectLst/>
                          <a:latin typeface="Calibri" panose="020F0502020204030204" pitchFamily="34" charset="0"/>
                        </a:rPr>
                        <a:t>North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sngStrike" baseline="0" err="1">
                          <a:solidFill>
                            <a:srgbClr val="FF0000"/>
                          </a:solidFill>
                          <a:effectLst/>
                          <a:latin typeface="Calibri" panose="020F0502020204030204" pitchFamily="34" charset="0"/>
                        </a:rPr>
                        <a:t>N.Delhi</a:t>
                      </a:r>
                      <a:endParaRPr lang="en-IN" sz="1600" b="0" i="0" u="none" strike="sngStrike" baseline="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6225808"/>
                  </a:ext>
                </a:extLst>
              </a:tr>
              <a:tr h="190500">
                <a:tc>
                  <a:txBody>
                    <a:bodyPr/>
                    <a:lstStyle/>
                    <a:p>
                      <a:pPr lvl="0" algn="l" fontAlgn="b"/>
                      <a:r>
                        <a:rPr lang="en-IN" sz="1600" b="1" i="0" u="none" strike="noStrike">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1" i="0" u="none" strike="noStrike">
                          <a:solidFill>
                            <a:srgbClr val="000000"/>
                          </a:solidFill>
                          <a:effectLst/>
                          <a:latin typeface="Calibri" panose="020F0502020204030204" pitchFamily="34" charset="0"/>
                        </a:rPr>
                        <a:t>RAVI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1" i="0" u="none" strike="noStrike">
                          <a:solidFill>
                            <a:srgbClr val="000000"/>
                          </a:solidFill>
                          <a:effectLst/>
                          <a:latin typeface="Calibri" panose="020F0502020204030204" pitchFamily="34" charset="0"/>
                        </a:rPr>
                        <a:t>D2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1" i="0" u="none" strike="noStrike">
                          <a:solidFill>
                            <a:srgbClr val="000000"/>
                          </a:solidFill>
                          <a:effectLst/>
                          <a:latin typeface="Calibri" panose="020F0502020204030204" pitchFamily="34" charset="0"/>
                        </a:rPr>
                        <a:t>120000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1" i="0" u="none" strike="noStrike">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1" i="0" u="none" strike="noStrike">
                          <a:solidFill>
                            <a:srgbClr val="000000"/>
                          </a:solidFill>
                          <a:effectLst/>
                          <a:latin typeface="Calibri" panose="020F0502020204030204" pitchFamily="34" charset="0"/>
                        </a:rPr>
                        <a:t>Mumbai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1831823"/>
                  </a:ext>
                </a:extLst>
              </a:tr>
              <a:tr h="190500">
                <a:tc>
                  <a:txBody>
                    <a:bodyPr/>
                    <a:lstStyle/>
                    <a:p>
                      <a:pPr marL="0" lvl="0" algn="l" defTabSz="914400" rtl="0" eaLnBrk="1" fontAlgn="b" latinLnBrk="0" hangingPunct="1"/>
                      <a:r>
                        <a:rPr lang="en-IN" sz="1600" b="0" i="0" u="none" strike="sngStrike" kern="1200" baseline="0">
                          <a:solidFill>
                            <a:srgbClr val="FF0000"/>
                          </a:solidFill>
                          <a:effectLst/>
                          <a:latin typeface="Calibri" panose="020F0502020204030204" pitchFamily="34" charset="0"/>
                          <a:ea typeface="+mn-ea"/>
                          <a:cs typeface="+mn-cs"/>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sngStrike" kern="1200" baseline="0">
                          <a:solidFill>
                            <a:srgbClr val="FF0000"/>
                          </a:solidFill>
                          <a:effectLst/>
                          <a:latin typeface="Calibri" panose="020F0502020204030204" pitchFamily="34" charset="0"/>
                          <a:ea typeface="+mn-ea"/>
                          <a:cs typeface="+mn-cs"/>
                        </a:rPr>
                        <a:t>VIJAY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sngStrike" kern="1200" baseline="0">
                          <a:solidFill>
                            <a:srgbClr val="FF0000"/>
                          </a:solidFill>
                          <a:effectLst/>
                          <a:latin typeface="Calibri" panose="020F0502020204030204" pitchFamily="34" charset="0"/>
                          <a:ea typeface="+mn-ea"/>
                          <a:cs typeface="+mn-cs"/>
                        </a:rPr>
                        <a:t>D1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sngStrike" kern="1200" baseline="0">
                          <a:solidFill>
                            <a:srgbClr val="FF0000"/>
                          </a:solidFill>
                          <a:effectLst/>
                          <a:latin typeface="Calibri" panose="020F0502020204030204" pitchFamily="34" charset="0"/>
                          <a:ea typeface="+mn-ea"/>
                          <a:cs typeface="+mn-cs"/>
                        </a:rPr>
                        <a:t>100000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sngStrike" kern="1200" baseline="0">
                          <a:solidFill>
                            <a:srgbClr val="FF0000"/>
                          </a:solidFill>
                          <a:effectLst/>
                          <a:latin typeface="Calibri" panose="020F0502020204030204" pitchFamily="34" charset="0"/>
                          <a:ea typeface="+mn-ea"/>
                          <a:cs typeface="+mn-cs"/>
                        </a:rPr>
                        <a:t>North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sngStrike" kern="1200" baseline="0" err="1">
                          <a:solidFill>
                            <a:srgbClr val="FF0000"/>
                          </a:solidFill>
                          <a:effectLst/>
                          <a:latin typeface="Calibri" panose="020F0502020204030204" pitchFamily="34" charset="0"/>
                          <a:ea typeface="+mn-ea"/>
                          <a:cs typeface="+mn-cs"/>
                        </a:rPr>
                        <a:t>N.Delhi</a:t>
                      </a:r>
                      <a:endParaRPr lang="en-IN" sz="1600" b="0" i="0" u="none" strike="sngStrike" kern="1200" baseline="0">
                        <a:solidFill>
                          <a:srgbClr val="FF0000"/>
                        </a:solidFill>
                        <a:effectLst/>
                        <a:latin typeface="Calibri" panose="020F0502020204030204" pitchFamily="34" charset="0"/>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7078945"/>
                  </a:ext>
                </a:extLst>
              </a:tr>
              <a:tr h="190500">
                <a:tc>
                  <a:txBody>
                    <a:bodyPr/>
                    <a:lstStyle/>
                    <a:p>
                      <a:pPr marL="0" lvl="0" algn="l" defTabSz="914400" rtl="0" eaLnBrk="1" fontAlgn="b" latinLnBrk="0" hangingPunct="1"/>
                      <a:r>
                        <a:rPr lang="en-IN" sz="1600" b="0" i="0" u="none" strike="sngStrike" kern="1200" baseline="0">
                          <a:solidFill>
                            <a:srgbClr val="FF0000"/>
                          </a:solidFill>
                          <a:effectLst/>
                          <a:latin typeface="Calibri" panose="020F0502020204030204" pitchFamily="34" charset="0"/>
                          <a:ea typeface="+mn-ea"/>
                          <a:cs typeface="+mn-cs"/>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sngStrike" kern="1200" baseline="0">
                          <a:solidFill>
                            <a:srgbClr val="FF0000"/>
                          </a:solidFill>
                          <a:effectLst/>
                          <a:latin typeface="Calibri" panose="020F0502020204030204" pitchFamily="34" charset="0"/>
                          <a:ea typeface="+mn-ea"/>
                          <a:cs typeface="+mn-cs"/>
                        </a:rPr>
                        <a:t>AJAY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sngStrike" kern="1200" baseline="0">
                          <a:solidFill>
                            <a:srgbClr val="FF0000"/>
                          </a:solidFill>
                          <a:effectLst/>
                          <a:latin typeface="Calibri" panose="020F0502020204030204" pitchFamily="34" charset="0"/>
                          <a:ea typeface="+mn-ea"/>
                          <a:cs typeface="+mn-cs"/>
                        </a:rPr>
                        <a:t>D3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sngStrike" kern="1200" baseline="0">
                          <a:solidFill>
                            <a:srgbClr val="FF0000"/>
                          </a:solidFill>
                          <a:effectLst/>
                          <a:latin typeface="Calibri" panose="020F0502020204030204" pitchFamily="34" charset="0"/>
                          <a:ea typeface="+mn-ea"/>
                          <a:cs typeface="+mn-cs"/>
                        </a:rPr>
                        <a:t>140000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sngStrike" kern="1200" baseline="0">
                          <a:solidFill>
                            <a:srgbClr val="FF0000"/>
                          </a:solidFill>
                          <a:effectLst/>
                          <a:latin typeface="Calibri" panose="020F0502020204030204" pitchFamily="34" charset="0"/>
                          <a:ea typeface="+mn-ea"/>
                          <a:cs typeface="+mn-cs"/>
                        </a:rPr>
                        <a:t>South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sngStrike" kern="1200" baseline="0">
                          <a:solidFill>
                            <a:srgbClr val="FF0000"/>
                          </a:solidFill>
                          <a:effectLst/>
                          <a:latin typeface="Calibri" panose="020F0502020204030204" pitchFamily="34" charset="0"/>
                          <a:ea typeface="+mn-ea"/>
                          <a:cs typeface="+mn-cs"/>
                        </a:rPr>
                        <a:t>Bangalore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2802528"/>
                  </a:ext>
                </a:extLst>
              </a:tr>
              <a:tr h="190500">
                <a:tc>
                  <a:txBody>
                    <a:bodyPr/>
                    <a:lstStyle/>
                    <a:p>
                      <a:pPr lvl="0" algn="l" fontAlgn="b"/>
                      <a:r>
                        <a:rPr lang="en-IN" sz="1600" b="1" i="0" u="none" strike="noStrike">
                          <a:solidFill>
                            <a:srgbClr val="000000"/>
                          </a:solidFill>
                          <a:effectLst/>
                          <a:latin typeface="Calibri" panose="020F0502020204030204" pitchFamily="34" charset="0"/>
                        </a:rPr>
                        <a:t>110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1" i="0" u="none" strike="noStrike">
                          <a:solidFill>
                            <a:srgbClr val="000000"/>
                          </a:solidFill>
                          <a:effectLst/>
                          <a:latin typeface="Calibri" panose="020F0502020204030204" pitchFamily="34" charset="0"/>
                        </a:rPr>
                        <a:t>BHASKAR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1" i="0" u="none" strike="noStrike">
                          <a:solidFill>
                            <a:srgbClr val="000000"/>
                          </a:solidFill>
                          <a:effectLst/>
                          <a:latin typeface="Calibri" panose="020F0502020204030204" pitchFamily="34" charset="0"/>
                        </a:rPr>
                        <a:t>D2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1" i="0" u="none" strike="noStrike">
                          <a:solidFill>
                            <a:srgbClr val="000000"/>
                          </a:solidFill>
                          <a:effectLst/>
                          <a:latin typeface="Calibri" panose="020F0502020204030204" pitchFamily="34" charset="0"/>
                        </a:rPr>
                        <a:t>120000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1" i="0" u="none" strike="noStrike">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1" i="0" u="none" strike="noStrike">
                          <a:solidFill>
                            <a:srgbClr val="000000"/>
                          </a:solidFill>
                          <a:effectLst/>
                          <a:latin typeface="Calibri" panose="020F0502020204030204" pitchFamily="34" charset="0"/>
                        </a:rPr>
                        <a:t>Mumbai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8172417"/>
                  </a:ext>
                </a:extLst>
              </a:tr>
              <a:tr h="190500">
                <a:tc>
                  <a:txBody>
                    <a:bodyPr/>
                    <a:lstStyle/>
                    <a:p>
                      <a:pPr lvl="0" algn="l" fontAlgn="b"/>
                      <a:r>
                        <a:rPr lang="en-IN" sz="1600" b="1" i="0" u="none" strike="noStrike">
                          <a:solidFill>
                            <a:srgbClr val="000000"/>
                          </a:solidFill>
                          <a:effectLst/>
                          <a:latin typeface="Calibri" panose="020F0502020204030204" pitchFamily="34" charset="0"/>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1" i="0" u="none" strike="noStrike">
                          <a:solidFill>
                            <a:srgbClr val="000000"/>
                          </a:solidFill>
                          <a:effectLst/>
                          <a:latin typeface="Calibri" panose="020F0502020204030204" pitchFamily="34" charset="0"/>
                        </a:rPr>
                        <a:t>RAJ</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1" i="0" u="none" strike="noStrike">
                          <a:solidFill>
                            <a:srgbClr val="000000"/>
                          </a:solidFill>
                          <a:effectLst/>
                          <a:latin typeface="Calibri" panose="020F0502020204030204" pitchFamily="34" charset="0"/>
                        </a:rPr>
                        <a:t>D2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1" i="0" u="none" strike="noStrike">
                          <a:solidFill>
                            <a:srgbClr val="000000"/>
                          </a:solidFill>
                          <a:effectLst/>
                          <a:latin typeface="Calibri" panose="020F0502020204030204" pitchFamily="34" charset="0"/>
                        </a:rPr>
                        <a:t>150000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1" i="0" u="none" strike="noStrike">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1" i="0" u="none" strike="noStrike">
                          <a:solidFill>
                            <a:srgbClr val="000000"/>
                          </a:solidFill>
                          <a:effectLst/>
                          <a:latin typeface="Calibri" panose="020F0502020204030204" pitchFamily="34" charset="0"/>
                        </a:rPr>
                        <a:t>Mumbai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0072600"/>
                  </a:ext>
                </a:extLst>
              </a:tr>
              <a:tr h="190500">
                <a:tc>
                  <a:txBody>
                    <a:bodyPr/>
                    <a:lstStyle/>
                    <a:p>
                      <a:pPr marL="0" lvl="0" algn="l" defTabSz="914400" rtl="0" eaLnBrk="1" fontAlgn="b" latinLnBrk="0" hangingPunct="1"/>
                      <a:r>
                        <a:rPr lang="en-IN" sz="1600" b="0" i="0" u="none" strike="sngStrike" kern="1200" baseline="0">
                          <a:solidFill>
                            <a:srgbClr val="FF0000"/>
                          </a:solidFill>
                          <a:effectLst/>
                          <a:latin typeface="Calibri" panose="020F0502020204030204" pitchFamily="34" charset="0"/>
                          <a:ea typeface="+mn-ea"/>
                          <a:cs typeface="+mn-cs"/>
                        </a:rPr>
                        <a:t>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sngStrike" kern="1200" baseline="0">
                          <a:solidFill>
                            <a:srgbClr val="FF0000"/>
                          </a:solidFill>
                          <a:effectLst/>
                          <a:latin typeface="Calibri" panose="020F0502020204030204" pitchFamily="34" charset="0"/>
                          <a:ea typeface="+mn-ea"/>
                          <a:cs typeface="+mn-cs"/>
                        </a:rPr>
                        <a:t>MANISH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sngStrike" kern="1200" baseline="0">
                          <a:solidFill>
                            <a:srgbClr val="FF0000"/>
                          </a:solidFill>
                          <a:effectLst/>
                          <a:latin typeface="Calibri" panose="020F0502020204030204" pitchFamily="34" charset="0"/>
                          <a:ea typeface="+mn-ea"/>
                          <a:cs typeface="+mn-cs"/>
                        </a:rPr>
                        <a:t>D3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sngStrike" kern="1200" baseline="0">
                          <a:solidFill>
                            <a:srgbClr val="FF0000"/>
                          </a:solidFill>
                          <a:effectLst/>
                          <a:latin typeface="Calibri" panose="020F0502020204030204" pitchFamily="34" charset="0"/>
                          <a:ea typeface="+mn-ea"/>
                          <a:cs typeface="+mn-cs"/>
                        </a:rPr>
                        <a:t>190000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sngStrike" kern="1200" baseline="0">
                          <a:solidFill>
                            <a:srgbClr val="FF0000"/>
                          </a:solidFill>
                          <a:effectLst/>
                          <a:latin typeface="Calibri" panose="020F0502020204030204" pitchFamily="34" charset="0"/>
                          <a:ea typeface="+mn-ea"/>
                          <a:cs typeface="+mn-cs"/>
                        </a:rPr>
                        <a:t>South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sngStrike" kern="1200" baseline="0">
                          <a:solidFill>
                            <a:srgbClr val="FF0000"/>
                          </a:solidFill>
                          <a:effectLst/>
                          <a:latin typeface="Calibri" panose="020F0502020204030204" pitchFamily="34" charset="0"/>
                          <a:ea typeface="+mn-ea"/>
                          <a:cs typeface="+mn-cs"/>
                        </a:rPr>
                        <a:t>Bangalore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382956"/>
                  </a:ext>
                </a:extLst>
              </a:tr>
              <a:tr h="190500">
                <a:tc>
                  <a:txBody>
                    <a:bodyPr/>
                    <a:lstStyle/>
                    <a:p>
                      <a:pPr marL="0" lvl="0" algn="l" defTabSz="914400" rtl="0" eaLnBrk="1" fontAlgn="b" latinLnBrk="0" hangingPunct="1"/>
                      <a:r>
                        <a:rPr lang="en-IN" sz="1600" b="0" i="0" u="none" strike="sngStrike" kern="1200" baseline="0">
                          <a:solidFill>
                            <a:srgbClr val="FF0000"/>
                          </a:solidFill>
                          <a:effectLst/>
                          <a:latin typeface="Calibri" panose="020F0502020204030204" pitchFamily="34" charset="0"/>
                          <a:ea typeface="+mn-ea"/>
                          <a:cs typeface="+mn-cs"/>
                        </a:rPr>
                        <a:t>106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sngStrike" kern="1200" baseline="0">
                          <a:solidFill>
                            <a:srgbClr val="FF0000"/>
                          </a:solidFill>
                          <a:effectLst/>
                          <a:latin typeface="Calibri" panose="020F0502020204030204" pitchFamily="34" charset="0"/>
                          <a:ea typeface="+mn-ea"/>
                          <a:cs typeface="+mn-cs"/>
                        </a:rPr>
                        <a:t>PRSAD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sngStrike" kern="1200" baseline="0">
                          <a:solidFill>
                            <a:srgbClr val="FF0000"/>
                          </a:solidFill>
                          <a:effectLst/>
                          <a:latin typeface="Calibri" panose="020F0502020204030204" pitchFamily="34" charset="0"/>
                          <a:ea typeface="+mn-ea"/>
                          <a:cs typeface="+mn-cs"/>
                        </a:rPr>
                        <a:t>D1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sngStrike" kern="1200" baseline="0">
                          <a:solidFill>
                            <a:srgbClr val="FF0000"/>
                          </a:solidFill>
                          <a:effectLst/>
                          <a:latin typeface="Calibri" panose="020F0502020204030204" pitchFamily="34" charset="0"/>
                          <a:ea typeface="+mn-ea"/>
                          <a:cs typeface="+mn-cs"/>
                        </a:rPr>
                        <a:t>200000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sngStrike" kern="1200" baseline="0">
                          <a:solidFill>
                            <a:srgbClr val="FF0000"/>
                          </a:solidFill>
                          <a:effectLst/>
                          <a:latin typeface="Calibri" panose="020F0502020204030204" pitchFamily="34" charset="0"/>
                          <a:ea typeface="+mn-ea"/>
                          <a:cs typeface="+mn-cs"/>
                        </a:rPr>
                        <a:t>North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sngStrike" kern="1200" baseline="0" err="1">
                          <a:solidFill>
                            <a:srgbClr val="FF0000"/>
                          </a:solidFill>
                          <a:effectLst/>
                          <a:latin typeface="Calibri" panose="020F0502020204030204" pitchFamily="34" charset="0"/>
                          <a:ea typeface="+mn-ea"/>
                          <a:cs typeface="+mn-cs"/>
                        </a:rPr>
                        <a:t>N.Delhi</a:t>
                      </a:r>
                      <a:endParaRPr lang="en-IN" sz="1600" b="0" i="0" u="none" strike="sngStrike" kern="1200" baseline="0">
                        <a:solidFill>
                          <a:srgbClr val="FF0000"/>
                        </a:solidFill>
                        <a:effectLst/>
                        <a:latin typeface="Calibri" panose="020F0502020204030204" pitchFamily="34" charset="0"/>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8483346"/>
                  </a:ext>
                </a:extLst>
              </a:tr>
            </a:tbl>
          </a:graphicData>
        </a:graphic>
      </p:graphicFrame>
      <p:sp>
        <p:nvSpPr>
          <p:cNvPr id="8" name="Rectangle 7">
            <a:extLst>
              <a:ext uri="{FF2B5EF4-FFF2-40B4-BE49-F238E27FC236}">
                <a16:creationId xmlns:a16="http://schemas.microsoft.com/office/drawing/2014/main" id="{A22C7E91-7576-4E72-AB05-0D65120CFC7E}"/>
              </a:ext>
            </a:extLst>
          </p:cNvPr>
          <p:cNvSpPr/>
          <p:nvPr/>
        </p:nvSpPr>
        <p:spPr>
          <a:xfrm>
            <a:off x="5257799" y="3628088"/>
            <a:ext cx="3817035" cy="584775"/>
          </a:xfrm>
          <a:prstGeom prst="rect">
            <a:avLst/>
          </a:prstGeom>
        </p:spPr>
        <p:txBody>
          <a:bodyPr wrap="square">
            <a:spAutoFit/>
          </a:bodyPr>
          <a:lstStyle/>
          <a:p>
            <a:r>
              <a:rPr lang="en-US" sz="2000" i="1">
                <a:latin typeface="NimbusRomDOT-RegIta"/>
              </a:rPr>
              <a:t>EMP</a:t>
            </a:r>
            <a:r>
              <a:rPr lang="en-US" sz="1400" i="1">
                <a:latin typeface="NimbusRomDOT-RegIta"/>
              </a:rPr>
              <a:t> </a:t>
            </a:r>
            <a:r>
              <a:rPr lang="en-IN" sz="3200" b="1"/>
              <a:t>⋈</a:t>
            </a:r>
            <a:r>
              <a:rPr lang="en-US" sz="1400" i="1">
                <a:latin typeface="NimbusRomDOT-RegIta"/>
              </a:rPr>
              <a:t> </a:t>
            </a:r>
            <a:r>
              <a:rPr lang="en-US" sz="1400" i="1" err="1">
                <a:latin typeface="NimbusRomDOT-RegIta"/>
              </a:rPr>
              <a:t>Deptno</a:t>
            </a:r>
            <a:r>
              <a:rPr lang="en-US" sz="1400" i="1">
                <a:latin typeface="NimbusRomDOT-RegIta"/>
              </a:rPr>
              <a:t>=</a:t>
            </a:r>
            <a:r>
              <a:rPr lang="en-US" sz="1400" i="1" err="1">
                <a:latin typeface="NimbusRomDOT-RegIta"/>
              </a:rPr>
              <a:t>Dno</a:t>
            </a:r>
            <a:r>
              <a:rPr lang="en-US" sz="1400" i="1">
                <a:latin typeface="NimbusRomDOT-RegIta"/>
              </a:rPr>
              <a:t> </a:t>
            </a:r>
            <a:r>
              <a:rPr kumimoji="1" lang="en-US" altLang="en-US" sz="3200" b="1" i="1" baseline="-250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1400" i="1">
                <a:solidFill>
                  <a:srgbClr val="FF0000"/>
                </a:solidFill>
                <a:latin typeface="NimbusRomDOT-RegIta"/>
                <a:sym typeface="Symbol" panose="05050102010706020507" pitchFamily="18" charset="2"/>
              </a:rPr>
              <a:t>Zone=‘West’</a:t>
            </a:r>
            <a:r>
              <a:rPr lang="en-US" sz="1400" i="1">
                <a:solidFill>
                  <a:srgbClr val="FF0000"/>
                </a:solidFill>
                <a:latin typeface="NimbusRomDOT-RegIta"/>
              </a:rPr>
              <a:t> </a:t>
            </a:r>
            <a:r>
              <a:rPr lang="en-US" sz="2000" i="1">
                <a:latin typeface="NimbusRomDOT-RegIta"/>
              </a:rPr>
              <a:t>DEPT</a:t>
            </a:r>
            <a:r>
              <a:rPr lang="en-US" sz="2000" i="1" baseline="-25000">
                <a:latin typeface="NimbusRomDOT-RegIta"/>
              </a:rPr>
              <a:t> </a:t>
            </a:r>
            <a:endParaRPr lang="en-IN" sz="1400"/>
          </a:p>
        </p:txBody>
      </p:sp>
      <p:sp>
        <p:nvSpPr>
          <p:cNvPr id="9" name="Rectangle 8">
            <a:extLst>
              <a:ext uri="{FF2B5EF4-FFF2-40B4-BE49-F238E27FC236}">
                <a16:creationId xmlns:a16="http://schemas.microsoft.com/office/drawing/2014/main" id="{9D1BDCB9-E9F2-4531-AD19-8546E1E070D2}"/>
              </a:ext>
            </a:extLst>
          </p:cNvPr>
          <p:cNvSpPr/>
          <p:nvPr/>
        </p:nvSpPr>
        <p:spPr>
          <a:xfrm>
            <a:off x="4641166" y="5846298"/>
            <a:ext cx="4572000" cy="523220"/>
          </a:xfrm>
          <a:prstGeom prst="rect">
            <a:avLst/>
          </a:prstGeom>
        </p:spPr>
        <p:txBody>
          <a:bodyPr>
            <a:spAutoFit/>
          </a:bodyPr>
          <a:lstStyle/>
          <a:p>
            <a:r>
              <a:rPr lang="en-IN" sz="1200"/>
              <a:t> </a:t>
            </a:r>
            <a:r>
              <a:rPr lang="en-US" sz="2400" err="1">
                <a:solidFill>
                  <a:srgbClr val="FF0000"/>
                </a:solidFill>
                <a:latin typeface="STIXMath-Regular"/>
              </a:rPr>
              <a:t>Π</a:t>
            </a:r>
            <a:r>
              <a:rPr lang="en-US" sz="1200" i="1" err="1">
                <a:solidFill>
                  <a:srgbClr val="FF0000"/>
                </a:solidFill>
                <a:latin typeface="NimbusRomDOT-RegIta"/>
              </a:rPr>
              <a:t>Name</a:t>
            </a:r>
            <a:r>
              <a:rPr lang="en-US" sz="1200" i="1">
                <a:latin typeface="NimbusRomDOT-RegIta"/>
              </a:rPr>
              <a:t> </a:t>
            </a:r>
            <a:r>
              <a:rPr lang="en-US" sz="2400" i="1">
                <a:latin typeface="NimbusRomDOT-RegIta"/>
              </a:rPr>
              <a:t>(</a:t>
            </a:r>
            <a:r>
              <a:rPr lang="en-US" i="1">
                <a:latin typeface="NimbusRomDOT-RegIta"/>
              </a:rPr>
              <a:t>EMP</a:t>
            </a:r>
            <a:r>
              <a:rPr lang="en-US" sz="1200" i="1">
                <a:latin typeface="NimbusRomDOT-RegIta"/>
              </a:rPr>
              <a:t> </a:t>
            </a:r>
            <a:r>
              <a:rPr lang="en-IN" sz="2800" b="1"/>
              <a:t>⋈</a:t>
            </a:r>
            <a:r>
              <a:rPr lang="en-US" sz="1200" i="1">
                <a:latin typeface="NimbusRomDOT-RegIta"/>
              </a:rPr>
              <a:t> </a:t>
            </a:r>
            <a:r>
              <a:rPr lang="en-US" sz="1200" i="1" err="1">
                <a:latin typeface="NimbusRomDOT-RegIta"/>
              </a:rPr>
              <a:t>Deptno</a:t>
            </a:r>
            <a:r>
              <a:rPr lang="en-US" sz="1200" i="1">
                <a:latin typeface="NimbusRomDOT-RegIta"/>
              </a:rPr>
              <a:t>=</a:t>
            </a:r>
            <a:r>
              <a:rPr lang="en-US" sz="1200" i="1" err="1">
                <a:latin typeface="NimbusRomDOT-RegIta"/>
              </a:rPr>
              <a:t>Dno</a:t>
            </a:r>
            <a:r>
              <a:rPr lang="en-US" sz="1200" i="1">
                <a:latin typeface="NimbusRomDOT-RegIta"/>
              </a:rPr>
              <a:t> </a:t>
            </a:r>
            <a:r>
              <a:rPr kumimoji="1" lang="en-US" altLang="en-US" sz="2800" b="1" i="1" baseline="-25000">
                <a:latin typeface="Times New Roman" panose="02020603050405020304" pitchFamily="18" charset="0"/>
                <a:cs typeface="Times New Roman" panose="02020603050405020304" pitchFamily="18" charset="0"/>
                <a:sym typeface="Symbol" panose="05050102010706020507" pitchFamily="18" charset="2"/>
              </a:rPr>
              <a:t>˄ </a:t>
            </a:r>
            <a:r>
              <a:rPr lang="en-US" altLang="en-US" sz="1200" i="1">
                <a:latin typeface="NimbusRomDOT-RegIta"/>
                <a:sym typeface="Symbol" panose="05050102010706020507" pitchFamily="18" charset="2"/>
              </a:rPr>
              <a:t>Zone=‘West’</a:t>
            </a:r>
            <a:r>
              <a:rPr lang="en-US" sz="1200" i="1">
                <a:latin typeface="NimbusRomDOT-RegIta"/>
              </a:rPr>
              <a:t> </a:t>
            </a:r>
            <a:r>
              <a:rPr lang="en-US" i="1">
                <a:latin typeface="NimbusRomDOT-RegIta"/>
              </a:rPr>
              <a:t>DEPT</a:t>
            </a:r>
            <a:r>
              <a:rPr lang="en-US" i="1" baseline="-25000">
                <a:latin typeface="NimbusRomDOT-RegIta"/>
              </a:rPr>
              <a:t> </a:t>
            </a:r>
            <a:r>
              <a:rPr lang="en-US" sz="2400" i="1">
                <a:latin typeface="NimbusRomDOT-RegIta"/>
              </a:rPr>
              <a:t>)</a:t>
            </a:r>
            <a:endParaRPr lang="en-IN" sz="1200"/>
          </a:p>
        </p:txBody>
      </p:sp>
      <p:graphicFrame>
        <p:nvGraphicFramePr>
          <p:cNvPr id="12" name="Object 11">
            <a:extLst>
              <a:ext uri="{FF2B5EF4-FFF2-40B4-BE49-F238E27FC236}">
                <a16:creationId xmlns:a16="http://schemas.microsoft.com/office/drawing/2014/main" id="{06A6973F-D81B-49EB-A71B-FAA7B143195A}"/>
              </a:ext>
            </a:extLst>
          </p:cNvPr>
          <p:cNvGraphicFramePr>
            <a:graphicFrameLocks noChangeAspect="1"/>
          </p:cNvGraphicFramePr>
          <p:nvPr>
            <p:extLst>
              <p:ext uri="{D42A27DB-BD31-4B8C-83A1-F6EECF244321}">
                <p14:modId xmlns:p14="http://schemas.microsoft.com/office/powerpoint/2010/main" val="4166026448"/>
              </p:ext>
            </p:extLst>
          </p:nvPr>
        </p:nvGraphicFramePr>
        <p:xfrm>
          <a:off x="3896605" y="5889860"/>
          <a:ext cx="619125" cy="838201"/>
        </p:xfrm>
        <a:graphic>
          <a:graphicData uri="http://schemas.openxmlformats.org/presentationml/2006/ole">
            <mc:AlternateContent xmlns:mc="http://schemas.openxmlformats.org/markup-compatibility/2006">
              <mc:Choice xmlns:v="urn:schemas-microsoft-com:vml" Requires="v">
                <p:oleObj name="Worksheet" r:id="rId2" imgW="618977" imgH="771690" progId="Excel.Sheet.12">
                  <p:embed/>
                </p:oleObj>
              </mc:Choice>
              <mc:Fallback>
                <p:oleObj name="Worksheet" r:id="rId2" imgW="618977" imgH="771690" progId="Excel.Sheet.12">
                  <p:embed/>
                  <p:pic>
                    <p:nvPicPr>
                      <p:cNvPr id="0" name=""/>
                      <p:cNvPicPr/>
                      <p:nvPr/>
                    </p:nvPicPr>
                    <p:blipFill>
                      <a:blip r:embed="rId3"/>
                      <a:stretch>
                        <a:fillRect/>
                      </a:stretch>
                    </p:blipFill>
                    <p:spPr>
                      <a:xfrm>
                        <a:off x="3896605" y="5889860"/>
                        <a:ext cx="619125" cy="838201"/>
                      </a:xfrm>
                      <a:prstGeom prst="rect">
                        <a:avLst/>
                      </a:prstGeom>
                    </p:spPr>
                  </p:pic>
                </p:oleObj>
              </mc:Fallback>
            </mc:AlternateContent>
          </a:graphicData>
        </a:graphic>
      </p:graphicFrame>
      <p:sp>
        <p:nvSpPr>
          <p:cNvPr id="13" name="Rectangle 12">
            <a:extLst>
              <a:ext uri="{FF2B5EF4-FFF2-40B4-BE49-F238E27FC236}">
                <a16:creationId xmlns:a16="http://schemas.microsoft.com/office/drawing/2014/main" id="{58AC621A-5CA9-4CE7-8BCE-13F04ACC5E39}"/>
              </a:ext>
            </a:extLst>
          </p:cNvPr>
          <p:cNvSpPr/>
          <p:nvPr/>
        </p:nvSpPr>
        <p:spPr>
          <a:xfrm>
            <a:off x="457199" y="416653"/>
            <a:ext cx="7772401" cy="415498"/>
          </a:xfrm>
          <a:prstGeom prst="rect">
            <a:avLst/>
          </a:prstGeom>
        </p:spPr>
        <p:txBody>
          <a:bodyPr wrap="square">
            <a:spAutoFit/>
          </a:bodyPr>
          <a:lstStyle/>
          <a:p>
            <a:r>
              <a:rPr lang="en-IN" sz="2100" b="1">
                <a:solidFill>
                  <a:srgbClr val="E73403"/>
                </a:solidFill>
              </a:rPr>
              <a:t>1. Find Name of employees working in West Zone.</a:t>
            </a:r>
          </a:p>
        </p:txBody>
      </p:sp>
    </p:spTree>
    <p:extLst>
      <p:ext uri="{BB962C8B-B14F-4D97-AF65-F5344CB8AC3E}">
        <p14:creationId xmlns:p14="http://schemas.microsoft.com/office/powerpoint/2010/main" val="127762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129A46-16C2-4A6A-8317-AB26F0C6C86A}"/>
              </a:ext>
            </a:extLst>
          </p:cNvPr>
          <p:cNvSpPr>
            <a:spLocks noGrp="1"/>
          </p:cNvSpPr>
          <p:nvPr>
            <p:ph type="title"/>
          </p:nvPr>
        </p:nvSpPr>
        <p:spPr>
          <a:xfrm>
            <a:off x="457200" y="-66437"/>
            <a:ext cx="8229600" cy="762000"/>
          </a:xfrm>
        </p:spPr>
        <p:txBody>
          <a:bodyPr/>
          <a:lstStyle/>
          <a:p>
            <a:r>
              <a:rPr lang="en-IN" sz="2800" b="1">
                <a:solidFill>
                  <a:srgbClr val="C00000"/>
                </a:solidFill>
                <a:latin typeface="+mn-lt"/>
                <a:ea typeface="+mn-ea"/>
                <a:cs typeface="+mn-cs"/>
              </a:rPr>
              <a:t>Theta Join Example</a:t>
            </a:r>
          </a:p>
        </p:txBody>
      </p:sp>
      <p:graphicFrame>
        <p:nvGraphicFramePr>
          <p:cNvPr id="5" name="Table 4">
            <a:extLst>
              <a:ext uri="{FF2B5EF4-FFF2-40B4-BE49-F238E27FC236}">
                <a16:creationId xmlns:a16="http://schemas.microsoft.com/office/drawing/2014/main" id="{C67DAC63-EBFB-4B3A-9257-2EE8A9069233}"/>
              </a:ext>
            </a:extLst>
          </p:cNvPr>
          <p:cNvGraphicFramePr>
            <a:graphicFrameLocks noGrp="1"/>
          </p:cNvGraphicFramePr>
          <p:nvPr>
            <p:extLst>
              <p:ext uri="{D42A27DB-BD31-4B8C-83A1-F6EECF244321}">
                <p14:modId xmlns:p14="http://schemas.microsoft.com/office/powerpoint/2010/main" val="3581376880"/>
              </p:ext>
            </p:extLst>
          </p:nvPr>
        </p:nvGraphicFramePr>
        <p:xfrm>
          <a:off x="609600" y="1116342"/>
          <a:ext cx="4724399" cy="2249805"/>
        </p:xfrm>
        <a:graphic>
          <a:graphicData uri="http://schemas.openxmlformats.org/drawingml/2006/table">
            <a:tbl>
              <a:tblPr/>
              <a:tblGrid>
                <a:gridCol w="809897">
                  <a:extLst>
                    <a:ext uri="{9D8B030D-6E8A-4147-A177-3AD203B41FA5}">
                      <a16:colId xmlns:a16="http://schemas.microsoft.com/office/drawing/2014/main" val="2541614871"/>
                    </a:ext>
                  </a:extLst>
                </a:gridCol>
                <a:gridCol w="809897">
                  <a:extLst>
                    <a:ext uri="{9D8B030D-6E8A-4147-A177-3AD203B41FA5}">
                      <a16:colId xmlns:a16="http://schemas.microsoft.com/office/drawing/2014/main" val="347140483"/>
                    </a:ext>
                  </a:extLst>
                </a:gridCol>
                <a:gridCol w="590006">
                  <a:extLst>
                    <a:ext uri="{9D8B030D-6E8A-4147-A177-3AD203B41FA5}">
                      <a16:colId xmlns:a16="http://schemas.microsoft.com/office/drawing/2014/main" val="1596337404"/>
                    </a:ext>
                  </a:extLst>
                </a:gridCol>
                <a:gridCol w="914400">
                  <a:extLst>
                    <a:ext uri="{9D8B030D-6E8A-4147-A177-3AD203B41FA5}">
                      <a16:colId xmlns:a16="http://schemas.microsoft.com/office/drawing/2014/main" val="2615010489"/>
                    </a:ext>
                  </a:extLst>
                </a:gridCol>
                <a:gridCol w="609600">
                  <a:extLst>
                    <a:ext uri="{9D8B030D-6E8A-4147-A177-3AD203B41FA5}">
                      <a16:colId xmlns:a16="http://schemas.microsoft.com/office/drawing/2014/main" val="2267358080"/>
                    </a:ext>
                  </a:extLst>
                </a:gridCol>
                <a:gridCol w="990599">
                  <a:extLst>
                    <a:ext uri="{9D8B030D-6E8A-4147-A177-3AD203B41FA5}">
                      <a16:colId xmlns:a16="http://schemas.microsoft.com/office/drawing/2014/main" val="3419615220"/>
                    </a:ext>
                  </a:extLst>
                </a:gridCol>
              </a:tblGrid>
              <a:tr h="190500">
                <a:tc>
                  <a:txBody>
                    <a:bodyPr/>
                    <a:lstStyle/>
                    <a:p>
                      <a:pPr algn="l" fontAlgn="b"/>
                      <a:r>
                        <a:rPr lang="en-IN" sz="1400" b="1" i="0" u="sng" strike="noStrike">
                          <a:solidFill>
                            <a:srgbClr val="000000"/>
                          </a:solidFill>
                          <a:effectLst/>
                          <a:latin typeface="Calibri" panose="020F0502020204030204" pitchFamily="34" charset="0"/>
                        </a:rPr>
                        <a:t>EMPCODE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400" b="1" i="0" u="none" strike="noStrike">
                          <a:solidFill>
                            <a:srgbClr val="000000"/>
                          </a:solidFill>
                          <a:effectLst/>
                          <a:latin typeface="Calibri" panose="020F0502020204030204" pitchFamily="34" charset="0"/>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400" b="1" i="0" u="none" strike="noStrike">
                          <a:solidFill>
                            <a:srgbClr val="000000"/>
                          </a:solidFill>
                          <a:effectLst/>
                          <a:latin typeface="Calibri" panose="020F0502020204030204" pitchFamily="34" charset="0"/>
                        </a:rPr>
                        <a:t>Deptno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400" b="1" i="0" u="none" strike="noStrike">
                          <a:solidFill>
                            <a:srgbClr val="000000"/>
                          </a:solidFill>
                          <a:effectLst/>
                          <a:latin typeface="Calibri" panose="020F0502020204030204" pitchFamily="34" charset="0"/>
                        </a:rPr>
                        <a:t>Salary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400" b="1" i="0" u="none" strike="noStrike">
                          <a:solidFill>
                            <a:srgbClr val="000000"/>
                          </a:solidFill>
                          <a:effectLst/>
                          <a:latin typeface="Calibri" panose="020F0502020204030204" pitchFamily="34" charset="0"/>
                        </a:rPr>
                        <a:t>Zone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400" b="1" i="0" u="none" strike="noStrike" err="1">
                          <a:solidFill>
                            <a:srgbClr val="000000"/>
                          </a:solidFill>
                          <a:effectLst/>
                          <a:latin typeface="Calibri" panose="020F0502020204030204" pitchFamily="34" charset="0"/>
                        </a:rPr>
                        <a:t>HeadOffice</a:t>
                      </a:r>
                      <a:endParaRPr lang="en-IN" sz="14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392389934"/>
                  </a:ext>
                </a:extLst>
              </a:tr>
              <a:tr h="190500">
                <a:tc>
                  <a:txBody>
                    <a:bodyPr/>
                    <a:lstStyle/>
                    <a:p>
                      <a:pPr lvl="0" algn="l" fontAlgn="b"/>
                      <a:r>
                        <a:rPr lang="en-IN" sz="16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RAJESH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100000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North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err="1">
                          <a:solidFill>
                            <a:srgbClr val="000000"/>
                          </a:solidFill>
                          <a:effectLst/>
                          <a:latin typeface="Calibri" panose="020F0502020204030204" pitchFamily="34" charset="0"/>
                        </a:rPr>
                        <a:t>N.Delhi</a:t>
                      </a:r>
                      <a:endParaRPr lang="en-IN" sz="16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6225808"/>
                  </a:ext>
                </a:extLst>
              </a:tr>
              <a:tr h="190500">
                <a:tc>
                  <a:txBody>
                    <a:bodyPr/>
                    <a:lstStyle/>
                    <a:p>
                      <a:pPr lvl="0" algn="l" fontAlgn="b"/>
                      <a:r>
                        <a:rPr lang="en-IN" sz="1600" b="0" i="0" u="none" strike="noStrike">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RAVI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120000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Mumbai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1831823"/>
                  </a:ext>
                </a:extLst>
              </a:tr>
              <a:tr h="190500">
                <a:tc>
                  <a:txBody>
                    <a:bodyPr/>
                    <a:lstStyle/>
                    <a:p>
                      <a:pPr lvl="0" algn="l" fontAlgn="b"/>
                      <a:r>
                        <a:rPr lang="en-IN" sz="16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VIJAY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100000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North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err="1">
                          <a:solidFill>
                            <a:srgbClr val="000000"/>
                          </a:solidFill>
                          <a:effectLst/>
                          <a:latin typeface="Calibri" panose="020F0502020204030204" pitchFamily="34" charset="0"/>
                        </a:rPr>
                        <a:t>N.Delhi</a:t>
                      </a:r>
                      <a:endParaRPr lang="en-IN" sz="16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7078945"/>
                  </a:ext>
                </a:extLst>
              </a:tr>
              <a:tr h="190500">
                <a:tc>
                  <a:txBody>
                    <a:bodyPr/>
                    <a:lstStyle/>
                    <a:p>
                      <a:pPr lvl="0" algn="l" fontAlgn="b"/>
                      <a:r>
                        <a:rPr lang="en-IN" sz="1600" b="0" i="0" u="none" strike="noStrike">
                          <a:solidFill>
                            <a:srgbClr val="000000"/>
                          </a:solidFill>
                          <a:effectLst/>
                          <a:latin typeface="Calibri" panose="020F0502020204030204" pitchFamily="34" charset="0"/>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AJAY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140000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South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Bangalore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2802528"/>
                  </a:ext>
                </a:extLst>
              </a:tr>
              <a:tr h="190500">
                <a:tc>
                  <a:txBody>
                    <a:bodyPr/>
                    <a:lstStyle/>
                    <a:p>
                      <a:pPr lvl="0" algn="l" fontAlgn="b"/>
                      <a:r>
                        <a:rPr lang="en-IN" sz="1600" b="0" i="0" u="none" strike="noStrike">
                          <a:solidFill>
                            <a:srgbClr val="000000"/>
                          </a:solidFill>
                          <a:effectLst/>
                          <a:latin typeface="Calibri" panose="020F0502020204030204" pitchFamily="34" charset="0"/>
                        </a:rPr>
                        <a:t>110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BHASKAR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120000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Mumbai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8172417"/>
                  </a:ext>
                </a:extLst>
              </a:tr>
              <a:tr h="190500">
                <a:tc>
                  <a:txBody>
                    <a:bodyPr/>
                    <a:lstStyle/>
                    <a:p>
                      <a:pPr lvl="0" algn="l" fontAlgn="b"/>
                      <a:r>
                        <a:rPr lang="en-IN" sz="1600" b="0" i="0" u="none" strike="noStrike">
                          <a:solidFill>
                            <a:srgbClr val="000000"/>
                          </a:solidFill>
                          <a:effectLst/>
                          <a:latin typeface="Calibri" panose="020F0502020204030204" pitchFamily="34" charset="0"/>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RAJ</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150000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Mumbai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0072600"/>
                  </a:ext>
                </a:extLst>
              </a:tr>
              <a:tr h="190500">
                <a:tc>
                  <a:txBody>
                    <a:bodyPr/>
                    <a:lstStyle/>
                    <a:p>
                      <a:pPr lvl="0" algn="l" fontAlgn="b"/>
                      <a:r>
                        <a:rPr lang="en-IN" sz="1600" b="0" i="0" u="none" strike="noStrike">
                          <a:solidFill>
                            <a:srgbClr val="000000"/>
                          </a:solidFill>
                          <a:effectLst/>
                          <a:latin typeface="Calibri" panose="020F0502020204030204" pitchFamily="34" charset="0"/>
                        </a:rPr>
                        <a:t>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MANISH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190000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South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Bangalore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382956"/>
                  </a:ext>
                </a:extLst>
              </a:tr>
              <a:tr h="190500">
                <a:tc>
                  <a:txBody>
                    <a:bodyPr/>
                    <a:lstStyle/>
                    <a:p>
                      <a:pPr lvl="0" algn="l" fontAlgn="b"/>
                      <a:r>
                        <a:rPr lang="en-IN" sz="1600" b="0" i="0" u="none" strike="noStrike">
                          <a:solidFill>
                            <a:srgbClr val="000000"/>
                          </a:solidFill>
                          <a:effectLst/>
                          <a:latin typeface="Calibri" panose="020F0502020204030204" pitchFamily="34" charset="0"/>
                        </a:rPr>
                        <a:t>106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PRSAD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200000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North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err="1">
                          <a:solidFill>
                            <a:srgbClr val="000000"/>
                          </a:solidFill>
                          <a:effectLst/>
                          <a:latin typeface="Calibri" panose="020F0502020204030204" pitchFamily="34" charset="0"/>
                        </a:rPr>
                        <a:t>N.Delhi</a:t>
                      </a:r>
                      <a:endParaRPr lang="en-IN" sz="16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8483346"/>
                  </a:ext>
                </a:extLst>
              </a:tr>
            </a:tbl>
          </a:graphicData>
        </a:graphic>
      </p:graphicFrame>
      <p:sp>
        <p:nvSpPr>
          <p:cNvPr id="6" name="Rectangle 5">
            <a:extLst>
              <a:ext uri="{FF2B5EF4-FFF2-40B4-BE49-F238E27FC236}">
                <a16:creationId xmlns:a16="http://schemas.microsoft.com/office/drawing/2014/main" id="{93DC58CA-E684-4AA8-BFFA-1B0B896729DA}"/>
              </a:ext>
            </a:extLst>
          </p:cNvPr>
          <p:cNvSpPr/>
          <p:nvPr/>
        </p:nvSpPr>
        <p:spPr>
          <a:xfrm>
            <a:off x="5662438" y="1102681"/>
            <a:ext cx="2033762" cy="584775"/>
          </a:xfrm>
          <a:prstGeom prst="rect">
            <a:avLst/>
          </a:prstGeom>
        </p:spPr>
        <p:txBody>
          <a:bodyPr wrap="none">
            <a:spAutoFit/>
          </a:bodyPr>
          <a:lstStyle/>
          <a:p>
            <a:r>
              <a:rPr lang="en-US" sz="2000" i="1">
                <a:latin typeface="NimbusRomDOT-RegIta"/>
              </a:rPr>
              <a:t>EMP</a:t>
            </a:r>
            <a:r>
              <a:rPr lang="en-US" sz="1400" i="1">
                <a:latin typeface="NimbusRomDOT-RegIta"/>
              </a:rPr>
              <a:t> </a:t>
            </a:r>
            <a:r>
              <a:rPr lang="en-IN" sz="3200" b="1"/>
              <a:t>⋈</a:t>
            </a:r>
            <a:r>
              <a:rPr lang="en-US" sz="1400" i="1">
                <a:latin typeface="NimbusRomDOT-RegIta"/>
              </a:rPr>
              <a:t> </a:t>
            </a:r>
            <a:r>
              <a:rPr lang="en-US" sz="1400" i="1" err="1">
                <a:solidFill>
                  <a:srgbClr val="FF0000"/>
                </a:solidFill>
                <a:latin typeface="NimbusRomDOT-RegIta"/>
              </a:rPr>
              <a:t>Deptno</a:t>
            </a:r>
            <a:r>
              <a:rPr lang="en-US" sz="1400" i="1">
                <a:solidFill>
                  <a:srgbClr val="FF0000"/>
                </a:solidFill>
                <a:latin typeface="NimbusRomDOT-RegIta"/>
              </a:rPr>
              <a:t>=</a:t>
            </a:r>
            <a:r>
              <a:rPr lang="en-US" sz="1400" i="1" err="1">
                <a:solidFill>
                  <a:srgbClr val="FF0000"/>
                </a:solidFill>
                <a:latin typeface="NimbusRomDOT-RegIta"/>
              </a:rPr>
              <a:t>Dno</a:t>
            </a:r>
            <a:r>
              <a:rPr lang="en-US" sz="1400" i="1">
                <a:solidFill>
                  <a:srgbClr val="FF0000"/>
                </a:solidFill>
                <a:latin typeface="NimbusRomDOT-RegIta"/>
              </a:rPr>
              <a:t> </a:t>
            </a:r>
            <a:endParaRPr lang="en-IN" sz="1400">
              <a:solidFill>
                <a:srgbClr val="FF0000"/>
              </a:solidFill>
            </a:endParaRPr>
          </a:p>
        </p:txBody>
      </p:sp>
      <p:graphicFrame>
        <p:nvGraphicFramePr>
          <p:cNvPr id="7" name="Table 6">
            <a:extLst>
              <a:ext uri="{FF2B5EF4-FFF2-40B4-BE49-F238E27FC236}">
                <a16:creationId xmlns:a16="http://schemas.microsoft.com/office/drawing/2014/main" id="{B17E6A15-722C-4CA2-BA6F-40813862ED84}"/>
              </a:ext>
            </a:extLst>
          </p:cNvPr>
          <p:cNvGraphicFramePr>
            <a:graphicFrameLocks noGrp="1"/>
          </p:cNvGraphicFramePr>
          <p:nvPr>
            <p:extLst>
              <p:ext uri="{D42A27DB-BD31-4B8C-83A1-F6EECF244321}">
                <p14:modId xmlns:p14="http://schemas.microsoft.com/office/powerpoint/2010/main" val="3923718534"/>
              </p:ext>
            </p:extLst>
          </p:nvPr>
        </p:nvGraphicFramePr>
        <p:xfrm>
          <a:off x="609600" y="3625269"/>
          <a:ext cx="4724399" cy="729615"/>
        </p:xfrm>
        <a:graphic>
          <a:graphicData uri="http://schemas.openxmlformats.org/drawingml/2006/table">
            <a:tbl>
              <a:tblPr/>
              <a:tblGrid>
                <a:gridCol w="809897">
                  <a:extLst>
                    <a:ext uri="{9D8B030D-6E8A-4147-A177-3AD203B41FA5}">
                      <a16:colId xmlns:a16="http://schemas.microsoft.com/office/drawing/2014/main" val="2541614871"/>
                    </a:ext>
                  </a:extLst>
                </a:gridCol>
                <a:gridCol w="809897">
                  <a:extLst>
                    <a:ext uri="{9D8B030D-6E8A-4147-A177-3AD203B41FA5}">
                      <a16:colId xmlns:a16="http://schemas.microsoft.com/office/drawing/2014/main" val="347140483"/>
                    </a:ext>
                  </a:extLst>
                </a:gridCol>
                <a:gridCol w="590006">
                  <a:extLst>
                    <a:ext uri="{9D8B030D-6E8A-4147-A177-3AD203B41FA5}">
                      <a16:colId xmlns:a16="http://schemas.microsoft.com/office/drawing/2014/main" val="1596337404"/>
                    </a:ext>
                  </a:extLst>
                </a:gridCol>
                <a:gridCol w="914400">
                  <a:extLst>
                    <a:ext uri="{9D8B030D-6E8A-4147-A177-3AD203B41FA5}">
                      <a16:colId xmlns:a16="http://schemas.microsoft.com/office/drawing/2014/main" val="2615010489"/>
                    </a:ext>
                  </a:extLst>
                </a:gridCol>
                <a:gridCol w="609600">
                  <a:extLst>
                    <a:ext uri="{9D8B030D-6E8A-4147-A177-3AD203B41FA5}">
                      <a16:colId xmlns:a16="http://schemas.microsoft.com/office/drawing/2014/main" val="2267358080"/>
                    </a:ext>
                  </a:extLst>
                </a:gridCol>
                <a:gridCol w="990599">
                  <a:extLst>
                    <a:ext uri="{9D8B030D-6E8A-4147-A177-3AD203B41FA5}">
                      <a16:colId xmlns:a16="http://schemas.microsoft.com/office/drawing/2014/main" val="3419615220"/>
                    </a:ext>
                  </a:extLst>
                </a:gridCol>
              </a:tblGrid>
              <a:tr h="190500">
                <a:tc>
                  <a:txBody>
                    <a:bodyPr/>
                    <a:lstStyle/>
                    <a:p>
                      <a:pPr algn="l" fontAlgn="b"/>
                      <a:r>
                        <a:rPr lang="en-IN" sz="1400" b="1" i="0" u="sng" strike="noStrike">
                          <a:solidFill>
                            <a:srgbClr val="000000"/>
                          </a:solidFill>
                          <a:effectLst/>
                          <a:latin typeface="Calibri" panose="020F0502020204030204" pitchFamily="34" charset="0"/>
                        </a:rPr>
                        <a:t>EMPCODE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400" b="1" i="0" u="none" strike="noStrike">
                          <a:solidFill>
                            <a:srgbClr val="000000"/>
                          </a:solidFill>
                          <a:effectLst/>
                          <a:latin typeface="Calibri" panose="020F0502020204030204" pitchFamily="34" charset="0"/>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400" b="1" i="0" u="none" strike="noStrike">
                          <a:solidFill>
                            <a:srgbClr val="000000"/>
                          </a:solidFill>
                          <a:effectLst/>
                          <a:latin typeface="Calibri" panose="020F0502020204030204" pitchFamily="34" charset="0"/>
                        </a:rPr>
                        <a:t>Deptno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400" b="1" i="0" u="none" strike="noStrike">
                          <a:solidFill>
                            <a:srgbClr val="000000"/>
                          </a:solidFill>
                          <a:effectLst/>
                          <a:latin typeface="Calibri" panose="020F0502020204030204" pitchFamily="34" charset="0"/>
                        </a:rPr>
                        <a:t>Salary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400" b="1" i="0" u="none" strike="noStrike">
                          <a:solidFill>
                            <a:srgbClr val="000000"/>
                          </a:solidFill>
                          <a:effectLst/>
                          <a:latin typeface="Calibri" panose="020F0502020204030204" pitchFamily="34" charset="0"/>
                        </a:rPr>
                        <a:t>Zone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400" b="1" i="0" u="none" strike="noStrike" err="1">
                          <a:solidFill>
                            <a:srgbClr val="000000"/>
                          </a:solidFill>
                          <a:effectLst/>
                          <a:latin typeface="Calibri" panose="020F0502020204030204" pitchFamily="34" charset="0"/>
                        </a:rPr>
                        <a:t>HeadOffice</a:t>
                      </a:r>
                      <a:endParaRPr lang="en-IN" sz="14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392389934"/>
                  </a:ext>
                </a:extLst>
              </a:tr>
              <a:tr h="190500">
                <a:tc>
                  <a:txBody>
                    <a:bodyPr/>
                    <a:lstStyle/>
                    <a:p>
                      <a:pPr marL="0" lvl="0" algn="l" defTabSz="914400" rtl="0" eaLnBrk="1" fontAlgn="b" latinLnBrk="0" hangingPunct="1"/>
                      <a:r>
                        <a:rPr lang="en-IN" sz="1600" b="0" i="0" u="none" strike="noStrike" kern="1200" baseline="0">
                          <a:solidFill>
                            <a:schemeClr val="tx1"/>
                          </a:solidFill>
                          <a:effectLst/>
                          <a:latin typeface="Calibri" panose="020F0502020204030204" pitchFamily="34" charset="0"/>
                          <a:ea typeface="+mn-ea"/>
                          <a:cs typeface="+mn-cs"/>
                        </a:rPr>
                        <a:t>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noStrike" kern="1200" baseline="0">
                          <a:solidFill>
                            <a:schemeClr val="tx1"/>
                          </a:solidFill>
                          <a:effectLst/>
                          <a:latin typeface="Calibri" panose="020F0502020204030204" pitchFamily="34" charset="0"/>
                          <a:ea typeface="+mn-ea"/>
                          <a:cs typeface="+mn-cs"/>
                        </a:rPr>
                        <a:t>MANISH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noStrike" kern="1200" baseline="0">
                          <a:solidFill>
                            <a:schemeClr val="tx1"/>
                          </a:solidFill>
                          <a:effectLst/>
                          <a:latin typeface="Calibri" panose="020F0502020204030204" pitchFamily="34" charset="0"/>
                          <a:ea typeface="+mn-ea"/>
                          <a:cs typeface="+mn-cs"/>
                        </a:rPr>
                        <a:t>D3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noStrike" kern="1200" baseline="0">
                          <a:solidFill>
                            <a:schemeClr val="tx1"/>
                          </a:solidFill>
                          <a:effectLst/>
                          <a:latin typeface="Calibri" panose="020F0502020204030204" pitchFamily="34" charset="0"/>
                          <a:ea typeface="+mn-ea"/>
                          <a:cs typeface="+mn-cs"/>
                        </a:rPr>
                        <a:t>190000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noStrike" kern="1200" baseline="0">
                          <a:solidFill>
                            <a:schemeClr val="tx1"/>
                          </a:solidFill>
                          <a:effectLst/>
                          <a:latin typeface="Calibri" panose="020F0502020204030204" pitchFamily="34" charset="0"/>
                          <a:ea typeface="+mn-ea"/>
                          <a:cs typeface="+mn-cs"/>
                        </a:rPr>
                        <a:t>South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noStrike" kern="1200" baseline="0">
                          <a:solidFill>
                            <a:schemeClr val="tx1"/>
                          </a:solidFill>
                          <a:effectLst/>
                          <a:latin typeface="Calibri" panose="020F0502020204030204" pitchFamily="34" charset="0"/>
                          <a:ea typeface="+mn-ea"/>
                          <a:cs typeface="+mn-cs"/>
                        </a:rPr>
                        <a:t>Bangalore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382956"/>
                  </a:ext>
                </a:extLst>
              </a:tr>
              <a:tr h="190500">
                <a:tc>
                  <a:txBody>
                    <a:bodyPr/>
                    <a:lstStyle/>
                    <a:p>
                      <a:pPr marL="0" lvl="0" algn="l" defTabSz="914400" rtl="0" eaLnBrk="1" fontAlgn="b" latinLnBrk="0" hangingPunct="1"/>
                      <a:r>
                        <a:rPr lang="en-IN" sz="1600" b="0" i="0" u="none" strike="noStrike" kern="1200" baseline="0">
                          <a:solidFill>
                            <a:schemeClr val="tx1"/>
                          </a:solidFill>
                          <a:effectLst/>
                          <a:latin typeface="Calibri" panose="020F0502020204030204" pitchFamily="34" charset="0"/>
                          <a:ea typeface="+mn-ea"/>
                          <a:cs typeface="+mn-cs"/>
                        </a:rPr>
                        <a:t>106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noStrike" kern="1200" baseline="0">
                          <a:solidFill>
                            <a:schemeClr val="tx1"/>
                          </a:solidFill>
                          <a:effectLst/>
                          <a:latin typeface="Calibri" panose="020F0502020204030204" pitchFamily="34" charset="0"/>
                          <a:ea typeface="+mn-ea"/>
                          <a:cs typeface="+mn-cs"/>
                        </a:rPr>
                        <a:t>PRSAD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noStrike" kern="1200" baseline="0">
                          <a:solidFill>
                            <a:schemeClr val="tx1"/>
                          </a:solidFill>
                          <a:effectLst/>
                          <a:latin typeface="Calibri" panose="020F0502020204030204" pitchFamily="34" charset="0"/>
                          <a:ea typeface="+mn-ea"/>
                          <a:cs typeface="+mn-cs"/>
                        </a:rPr>
                        <a:t>D1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noStrike" kern="1200" baseline="0">
                          <a:solidFill>
                            <a:schemeClr val="tx1"/>
                          </a:solidFill>
                          <a:effectLst/>
                          <a:latin typeface="Calibri" panose="020F0502020204030204" pitchFamily="34" charset="0"/>
                          <a:ea typeface="+mn-ea"/>
                          <a:cs typeface="+mn-cs"/>
                        </a:rPr>
                        <a:t>200000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noStrike" kern="1200" baseline="0">
                          <a:solidFill>
                            <a:schemeClr val="tx1"/>
                          </a:solidFill>
                          <a:effectLst/>
                          <a:latin typeface="Calibri" panose="020F0502020204030204" pitchFamily="34" charset="0"/>
                          <a:ea typeface="+mn-ea"/>
                          <a:cs typeface="+mn-cs"/>
                        </a:rPr>
                        <a:t>North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noStrike" kern="1200" baseline="0" err="1">
                          <a:solidFill>
                            <a:schemeClr val="tx1"/>
                          </a:solidFill>
                          <a:effectLst/>
                          <a:latin typeface="Calibri" panose="020F0502020204030204" pitchFamily="34" charset="0"/>
                          <a:ea typeface="+mn-ea"/>
                          <a:cs typeface="+mn-cs"/>
                        </a:rPr>
                        <a:t>N.Delhi</a:t>
                      </a:r>
                      <a:endParaRPr lang="en-IN" sz="1600" b="0" i="0" u="none" strike="noStrike" kern="1200" baseline="0">
                        <a:solidFill>
                          <a:schemeClr val="tx1"/>
                        </a:solidFill>
                        <a:effectLst/>
                        <a:latin typeface="Calibri" panose="020F0502020204030204" pitchFamily="34" charset="0"/>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8483346"/>
                  </a:ext>
                </a:extLst>
              </a:tr>
            </a:tbl>
          </a:graphicData>
        </a:graphic>
      </p:graphicFrame>
      <p:sp>
        <p:nvSpPr>
          <p:cNvPr id="2" name="Rectangle 1">
            <a:extLst>
              <a:ext uri="{FF2B5EF4-FFF2-40B4-BE49-F238E27FC236}">
                <a16:creationId xmlns:a16="http://schemas.microsoft.com/office/drawing/2014/main" id="{F9428476-4C42-4366-AB37-4FF61C2C3891}"/>
              </a:ext>
            </a:extLst>
          </p:cNvPr>
          <p:cNvSpPr/>
          <p:nvPr/>
        </p:nvSpPr>
        <p:spPr>
          <a:xfrm>
            <a:off x="403272" y="575102"/>
            <a:ext cx="8054928" cy="415498"/>
          </a:xfrm>
          <a:prstGeom prst="rect">
            <a:avLst/>
          </a:prstGeom>
        </p:spPr>
        <p:txBody>
          <a:bodyPr wrap="square">
            <a:spAutoFit/>
          </a:bodyPr>
          <a:lstStyle/>
          <a:p>
            <a:r>
              <a:rPr lang="en-IN" sz="2100" b="1">
                <a:solidFill>
                  <a:srgbClr val="E73403"/>
                </a:solidFill>
              </a:rPr>
              <a:t>2. Find Name, Zone of employees drawing salary more than 150000/-</a:t>
            </a:r>
          </a:p>
        </p:txBody>
      </p:sp>
      <p:sp>
        <p:nvSpPr>
          <p:cNvPr id="3" name="Rectangle 2">
            <a:extLst>
              <a:ext uri="{FF2B5EF4-FFF2-40B4-BE49-F238E27FC236}">
                <a16:creationId xmlns:a16="http://schemas.microsoft.com/office/drawing/2014/main" id="{6C98FE0D-3AAC-4D8B-8D6B-E994051E43B9}"/>
              </a:ext>
            </a:extLst>
          </p:cNvPr>
          <p:cNvSpPr/>
          <p:nvPr/>
        </p:nvSpPr>
        <p:spPr>
          <a:xfrm>
            <a:off x="457200" y="4576373"/>
            <a:ext cx="7791159" cy="584775"/>
          </a:xfrm>
          <a:prstGeom prst="rect">
            <a:avLst/>
          </a:prstGeom>
        </p:spPr>
        <p:txBody>
          <a:bodyPr wrap="square">
            <a:spAutoFit/>
          </a:bodyPr>
          <a:lstStyle/>
          <a:p>
            <a:r>
              <a:rPr lang="en-US" sz="2800">
                <a:latin typeface="STIXMath-Regular"/>
              </a:rPr>
              <a:t> </a:t>
            </a:r>
            <a:r>
              <a:rPr lang="en-US" sz="2800" err="1">
                <a:solidFill>
                  <a:srgbClr val="FF0000"/>
                </a:solidFill>
                <a:latin typeface="STIXMath-Regular"/>
              </a:rPr>
              <a:t>Π</a:t>
            </a:r>
            <a:r>
              <a:rPr lang="en-US" sz="1400" i="1" err="1">
                <a:solidFill>
                  <a:srgbClr val="FF0000"/>
                </a:solidFill>
                <a:latin typeface="NimbusRomDOT-RegIta"/>
              </a:rPr>
              <a:t>name,Zone</a:t>
            </a:r>
            <a:r>
              <a:rPr lang="en-US" sz="1400" i="1">
                <a:solidFill>
                  <a:srgbClr val="FF0000"/>
                </a:solidFill>
                <a:latin typeface="NimbusRomDOT-RegIta"/>
              </a:rPr>
              <a:t> </a:t>
            </a:r>
            <a:r>
              <a:rPr lang="en-US" sz="2800" i="1">
                <a:latin typeface="NimbusRomDOT-RegIta"/>
              </a:rPr>
              <a:t>(</a:t>
            </a:r>
            <a:r>
              <a:rPr lang="en-US" sz="2000" i="1">
                <a:latin typeface="NimbusRomDOT-RegIta"/>
              </a:rPr>
              <a:t>EMP</a:t>
            </a:r>
            <a:r>
              <a:rPr lang="en-US" sz="1400" i="1">
                <a:latin typeface="NimbusRomDOT-RegIta"/>
              </a:rPr>
              <a:t> </a:t>
            </a:r>
            <a:r>
              <a:rPr lang="en-IN" sz="3200" b="1"/>
              <a:t>⋈</a:t>
            </a:r>
            <a:r>
              <a:rPr lang="en-US" sz="1400" i="1">
                <a:latin typeface="NimbusRomDOT-RegIta"/>
              </a:rPr>
              <a:t> </a:t>
            </a:r>
            <a:r>
              <a:rPr lang="en-US" sz="1400" i="1" err="1">
                <a:latin typeface="NimbusRomDOT-RegIta"/>
              </a:rPr>
              <a:t>Deptno</a:t>
            </a:r>
            <a:r>
              <a:rPr lang="en-US" sz="1400" i="1">
                <a:latin typeface="NimbusRomDOT-RegIta"/>
              </a:rPr>
              <a:t>=</a:t>
            </a:r>
            <a:r>
              <a:rPr lang="en-US" sz="1400" i="1" err="1">
                <a:latin typeface="NimbusRomDOT-RegIta"/>
              </a:rPr>
              <a:t>Dno</a:t>
            </a:r>
            <a:r>
              <a:rPr lang="en-US" sz="1400" i="1">
                <a:latin typeface="NimbusRomDOT-RegIta"/>
              </a:rPr>
              <a:t> </a:t>
            </a:r>
            <a:r>
              <a:rPr kumimoji="1" lang="en-US" altLang="en-US" sz="3200" b="1" i="1" baseline="-25000">
                <a:latin typeface="Times New Roman" panose="02020603050405020304" pitchFamily="18" charset="0"/>
                <a:cs typeface="Times New Roman" panose="02020603050405020304" pitchFamily="18" charset="0"/>
                <a:sym typeface="Symbol" panose="05050102010706020507" pitchFamily="18" charset="2"/>
              </a:rPr>
              <a:t>˄ </a:t>
            </a:r>
            <a:r>
              <a:rPr lang="en-US" altLang="en-US" sz="1400" i="1">
                <a:latin typeface="NimbusRomDOT-RegIta"/>
                <a:sym typeface="Symbol" panose="05050102010706020507" pitchFamily="18" charset="2"/>
              </a:rPr>
              <a:t>Salary&gt;150000</a:t>
            </a:r>
            <a:r>
              <a:rPr lang="en-US" sz="1400" i="1">
                <a:latin typeface="NimbusRomDOT-RegIta"/>
              </a:rPr>
              <a:t> </a:t>
            </a:r>
            <a:r>
              <a:rPr lang="en-US" sz="2000" i="1">
                <a:latin typeface="NimbusRomDOT-RegIta"/>
              </a:rPr>
              <a:t>DEPT</a:t>
            </a:r>
            <a:r>
              <a:rPr lang="en-US" sz="2000" i="1" baseline="-25000">
                <a:latin typeface="NimbusRomDOT-RegIta"/>
              </a:rPr>
              <a:t> </a:t>
            </a:r>
            <a:r>
              <a:rPr lang="en-US" sz="2800" i="1">
                <a:latin typeface="NimbusRomDOT-RegIta"/>
              </a:rPr>
              <a:t>)</a:t>
            </a:r>
            <a:endParaRPr lang="en-IN" sz="1400"/>
          </a:p>
        </p:txBody>
      </p:sp>
      <p:sp>
        <p:nvSpPr>
          <p:cNvPr id="10" name="Rectangle 9">
            <a:extLst>
              <a:ext uri="{FF2B5EF4-FFF2-40B4-BE49-F238E27FC236}">
                <a16:creationId xmlns:a16="http://schemas.microsoft.com/office/drawing/2014/main" id="{7DFA22D1-AECD-442B-B0E4-17660288BADB}"/>
              </a:ext>
            </a:extLst>
          </p:cNvPr>
          <p:cNvSpPr/>
          <p:nvPr/>
        </p:nvSpPr>
        <p:spPr>
          <a:xfrm>
            <a:off x="5337026" y="3563220"/>
            <a:ext cx="4572000" cy="584775"/>
          </a:xfrm>
          <a:prstGeom prst="rect">
            <a:avLst/>
          </a:prstGeom>
        </p:spPr>
        <p:txBody>
          <a:bodyPr>
            <a:spAutoFit/>
          </a:bodyPr>
          <a:lstStyle/>
          <a:p>
            <a:r>
              <a:rPr lang="en-US" sz="2000" i="1">
                <a:latin typeface="NimbusRomDOT-RegIta"/>
              </a:rPr>
              <a:t>EMP</a:t>
            </a:r>
            <a:r>
              <a:rPr lang="en-US" sz="1400" i="1">
                <a:latin typeface="NimbusRomDOT-RegIta"/>
              </a:rPr>
              <a:t> </a:t>
            </a:r>
            <a:r>
              <a:rPr lang="en-IN" sz="3200" b="1"/>
              <a:t>⋈</a:t>
            </a:r>
            <a:r>
              <a:rPr lang="en-US" sz="1400" i="1">
                <a:latin typeface="NimbusRomDOT-RegIta"/>
              </a:rPr>
              <a:t> </a:t>
            </a:r>
            <a:r>
              <a:rPr lang="en-US" sz="1400" i="1" err="1">
                <a:latin typeface="NimbusRomDOT-RegIta"/>
              </a:rPr>
              <a:t>Deptno</a:t>
            </a:r>
            <a:r>
              <a:rPr lang="en-US" sz="1400" i="1">
                <a:latin typeface="NimbusRomDOT-RegIta"/>
              </a:rPr>
              <a:t>=</a:t>
            </a:r>
            <a:r>
              <a:rPr lang="en-US" sz="1400" i="1" err="1">
                <a:latin typeface="NimbusRomDOT-RegIta"/>
              </a:rPr>
              <a:t>Dno</a:t>
            </a:r>
            <a:r>
              <a:rPr lang="en-US" sz="1400" i="1">
                <a:latin typeface="NimbusRomDOT-RegIta"/>
              </a:rPr>
              <a:t> </a:t>
            </a:r>
            <a:r>
              <a:rPr kumimoji="1" lang="en-US" altLang="en-US" sz="3200" b="1" i="1" baseline="-25000">
                <a:latin typeface="Times New Roman" panose="02020603050405020304" pitchFamily="18" charset="0"/>
                <a:cs typeface="Times New Roman" panose="02020603050405020304" pitchFamily="18" charset="0"/>
                <a:sym typeface="Symbol" panose="05050102010706020507" pitchFamily="18" charset="2"/>
              </a:rPr>
              <a:t>˄ </a:t>
            </a:r>
            <a:r>
              <a:rPr lang="en-US" altLang="en-US" sz="1400" i="1">
                <a:solidFill>
                  <a:srgbClr val="FF0000"/>
                </a:solidFill>
                <a:latin typeface="NimbusRomDOT-RegIta"/>
                <a:sym typeface="Symbol" panose="05050102010706020507" pitchFamily="18" charset="2"/>
              </a:rPr>
              <a:t>Salary&gt;150000</a:t>
            </a:r>
            <a:r>
              <a:rPr lang="en-US" sz="1400" i="1">
                <a:solidFill>
                  <a:srgbClr val="FF0000"/>
                </a:solidFill>
                <a:latin typeface="NimbusRomDOT-RegIta"/>
              </a:rPr>
              <a:t> </a:t>
            </a:r>
            <a:r>
              <a:rPr lang="en-US" sz="2000" i="1">
                <a:latin typeface="NimbusRomDOT-RegIta"/>
              </a:rPr>
              <a:t>DEPT</a:t>
            </a:r>
            <a:r>
              <a:rPr lang="en-US" sz="2000" i="1" baseline="-25000">
                <a:latin typeface="NimbusRomDOT-RegIta"/>
              </a:rPr>
              <a:t> </a:t>
            </a:r>
            <a:endParaRPr lang="en-IN" sz="1400"/>
          </a:p>
        </p:txBody>
      </p:sp>
      <p:graphicFrame>
        <p:nvGraphicFramePr>
          <p:cNvPr id="11" name="Table 10">
            <a:extLst>
              <a:ext uri="{FF2B5EF4-FFF2-40B4-BE49-F238E27FC236}">
                <a16:creationId xmlns:a16="http://schemas.microsoft.com/office/drawing/2014/main" id="{FDF7C933-6FCA-46F1-B0B2-14A801EDE20E}"/>
              </a:ext>
            </a:extLst>
          </p:cNvPr>
          <p:cNvGraphicFramePr>
            <a:graphicFrameLocks noGrp="1"/>
          </p:cNvGraphicFramePr>
          <p:nvPr>
            <p:extLst>
              <p:ext uri="{D42A27DB-BD31-4B8C-83A1-F6EECF244321}">
                <p14:modId xmlns:p14="http://schemas.microsoft.com/office/powerpoint/2010/main" val="1161551901"/>
              </p:ext>
            </p:extLst>
          </p:nvPr>
        </p:nvGraphicFramePr>
        <p:xfrm>
          <a:off x="1752600" y="5375388"/>
          <a:ext cx="1419497" cy="729615"/>
        </p:xfrm>
        <a:graphic>
          <a:graphicData uri="http://schemas.openxmlformats.org/drawingml/2006/table">
            <a:tbl>
              <a:tblPr/>
              <a:tblGrid>
                <a:gridCol w="809897">
                  <a:extLst>
                    <a:ext uri="{9D8B030D-6E8A-4147-A177-3AD203B41FA5}">
                      <a16:colId xmlns:a16="http://schemas.microsoft.com/office/drawing/2014/main" val="113591001"/>
                    </a:ext>
                  </a:extLst>
                </a:gridCol>
                <a:gridCol w="609600">
                  <a:extLst>
                    <a:ext uri="{9D8B030D-6E8A-4147-A177-3AD203B41FA5}">
                      <a16:colId xmlns:a16="http://schemas.microsoft.com/office/drawing/2014/main" val="320131904"/>
                    </a:ext>
                  </a:extLst>
                </a:gridCol>
              </a:tblGrid>
              <a:tr h="190500">
                <a:tc>
                  <a:txBody>
                    <a:bodyPr/>
                    <a:lstStyle/>
                    <a:p>
                      <a:pPr algn="l" fontAlgn="b"/>
                      <a:r>
                        <a:rPr lang="en-IN" sz="1400" b="1" i="0" u="none" strike="noStrike">
                          <a:solidFill>
                            <a:srgbClr val="000000"/>
                          </a:solidFill>
                          <a:effectLst/>
                          <a:latin typeface="Calibri" panose="020F0502020204030204" pitchFamily="34" charset="0"/>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400" b="1" i="0" u="none" strike="noStrike">
                          <a:solidFill>
                            <a:srgbClr val="000000"/>
                          </a:solidFill>
                          <a:effectLst/>
                          <a:latin typeface="Calibri" panose="020F0502020204030204" pitchFamily="34" charset="0"/>
                        </a:rPr>
                        <a:t>Zone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633843965"/>
                  </a:ext>
                </a:extLst>
              </a:tr>
              <a:tr h="190500">
                <a:tc>
                  <a:txBody>
                    <a:bodyPr/>
                    <a:lstStyle/>
                    <a:p>
                      <a:pPr marL="0" lvl="0" algn="l" defTabSz="914400" rtl="0" eaLnBrk="1" fontAlgn="b" latinLnBrk="0" hangingPunct="1"/>
                      <a:r>
                        <a:rPr lang="en-IN" sz="1600" b="0" i="0" u="none" strike="noStrike" kern="1200" baseline="0">
                          <a:solidFill>
                            <a:schemeClr val="tx1"/>
                          </a:solidFill>
                          <a:effectLst/>
                          <a:latin typeface="Calibri" panose="020F0502020204030204" pitchFamily="34" charset="0"/>
                          <a:ea typeface="+mn-ea"/>
                          <a:cs typeface="+mn-cs"/>
                        </a:rPr>
                        <a:t>MANISH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noStrike" kern="1200" baseline="0">
                          <a:solidFill>
                            <a:schemeClr val="tx1"/>
                          </a:solidFill>
                          <a:effectLst/>
                          <a:latin typeface="Calibri" panose="020F0502020204030204" pitchFamily="34" charset="0"/>
                          <a:ea typeface="+mn-ea"/>
                          <a:cs typeface="+mn-cs"/>
                        </a:rPr>
                        <a:t>South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6762466"/>
                  </a:ext>
                </a:extLst>
              </a:tr>
              <a:tr h="190500">
                <a:tc>
                  <a:txBody>
                    <a:bodyPr/>
                    <a:lstStyle/>
                    <a:p>
                      <a:pPr marL="0" lvl="0" algn="l" defTabSz="914400" rtl="0" eaLnBrk="1" fontAlgn="b" latinLnBrk="0" hangingPunct="1"/>
                      <a:r>
                        <a:rPr lang="en-IN" sz="1600" b="0" i="0" u="none" strike="noStrike" kern="1200" baseline="0">
                          <a:solidFill>
                            <a:schemeClr val="tx1"/>
                          </a:solidFill>
                          <a:effectLst/>
                          <a:latin typeface="Calibri" panose="020F0502020204030204" pitchFamily="34" charset="0"/>
                          <a:ea typeface="+mn-ea"/>
                          <a:cs typeface="+mn-cs"/>
                        </a:rPr>
                        <a:t>PRSAD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l" defTabSz="914400" rtl="0" eaLnBrk="1" fontAlgn="b" latinLnBrk="0" hangingPunct="1"/>
                      <a:r>
                        <a:rPr lang="en-IN" sz="1600" b="0" i="0" u="none" strike="noStrike" kern="1200" baseline="0">
                          <a:solidFill>
                            <a:schemeClr val="tx1"/>
                          </a:solidFill>
                          <a:effectLst/>
                          <a:latin typeface="Calibri" panose="020F0502020204030204" pitchFamily="34" charset="0"/>
                          <a:ea typeface="+mn-ea"/>
                          <a:cs typeface="+mn-cs"/>
                        </a:rPr>
                        <a:t>North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2702848"/>
                  </a:ext>
                </a:extLst>
              </a:tr>
            </a:tbl>
          </a:graphicData>
        </a:graphic>
      </p:graphicFrame>
    </p:spTree>
    <p:extLst>
      <p:ext uri="{BB962C8B-B14F-4D97-AF65-F5344CB8AC3E}">
        <p14:creationId xmlns:p14="http://schemas.microsoft.com/office/powerpoint/2010/main" val="329941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3"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814388" y="152400"/>
            <a:ext cx="8077200" cy="609600"/>
          </a:xfrm>
          <a:prstGeom prst="rect">
            <a:avLst/>
          </a:prstGeom>
          <a:noFill/>
        </p:spPr>
        <p:txBody>
          <a:bodyPr vert="horz" lIns="91440" tIns="45720" rIns="91440" bIns="45720" rtlCol="0" anchor="ctr">
            <a:normAutofit/>
          </a:bodyPr>
          <a:lstStyle/>
          <a:p>
            <a:r>
              <a:rPr kumimoji="1" lang="en-US" sz="2400" b="1" kern="0">
                <a:solidFill>
                  <a:srgbClr val="CC3300"/>
                </a:solidFill>
                <a:effectLst>
                  <a:outerShdw blurRad="38100" dist="38100" dir="2700000" algn="tl">
                    <a:srgbClr val="C0C0C0"/>
                  </a:outerShdw>
                </a:effectLst>
                <a:latin typeface="Helvetica"/>
                <a:ea typeface="MS PGothic" pitchFamily="34" charset="-128"/>
              </a:rPr>
              <a:t>Aggregate Functions and Operations</a:t>
            </a:r>
          </a:p>
        </p:txBody>
      </p:sp>
      <p:sp>
        <p:nvSpPr>
          <p:cNvPr id="6" name="Rectangle 3"/>
          <p:cNvSpPr txBox="1">
            <a:spLocks noChangeArrowheads="1"/>
          </p:cNvSpPr>
          <p:nvPr/>
        </p:nvSpPr>
        <p:spPr bwMode="auto">
          <a:xfrm>
            <a:off x="685800" y="762000"/>
            <a:ext cx="7977188" cy="522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ＭＳ Ｐゴシック"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Font typeface="Times New Roman" pitchFamily="18" charset="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tab pos="2119313" algn="l"/>
                <a:tab pos="2689225" algn="ctr"/>
              </a:tabLst>
              <a:defRPr/>
            </a:pPr>
            <a:r>
              <a:rPr kumimoji="1" lang="en-US" sz="2000" b="1" i="0" u="none" strike="noStrike" kern="0" cap="none" spc="0" normalizeH="0" baseline="0" noProof="0">
                <a:ln>
                  <a:noFill/>
                </a:ln>
                <a:solidFill>
                  <a:srgbClr val="CC3300"/>
                </a:solidFill>
                <a:effectLst/>
                <a:uLnTx/>
                <a:uFillTx/>
                <a:ea typeface="ＭＳ Ｐゴシック" pitchFamily="34" charset="-128"/>
              </a:rPr>
              <a:t>Aggregation function</a:t>
            </a:r>
            <a:r>
              <a:rPr kumimoji="1" lang="en-US" sz="2000" b="0" i="0" u="none" strike="noStrike" kern="0" cap="none" spc="0" normalizeH="0" baseline="0" noProof="0">
                <a:ln>
                  <a:noFill/>
                </a:ln>
                <a:solidFill>
                  <a:srgbClr val="000000"/>
                </a:solidFill>
                <a:effectLst/>
                <a:uLnTx/>
                <a:uFillTx/>
                <a:ea typeface="ＭＳ Ｐゴシック" pitchFamily="34" charset="-128"/>
              </a:rPr>
              <a:t> takes a collection of values and returns a </a:t>
            </a:r>
            <a:r>
              <a:rPr kumimoji="1" lang="en-US" sz="2000" b="1" i="0" u="none" strike="noStrike" kern="0" cap="none" spc="0" normalizeH="0" baseline="0" noProof="0">
                <a:ln>
                  <a:noFill/>
                </a:ln>
                <a:solidFill>
                  <a:srgbClr val="000000"/>
                </a:solidFill>
                <a:effectLst/>
                <a:uLnTx/>
                <a:uFillTx/>
                <a:ea typeface="ＭＳ Ｐゴシック" pitchFamily="34" charset="-128"/>
              </a:rPr>
              <a:t>single</a:t>
            </a:r>
            <a:r>
              <a:rPr kumimoji="1" lang="en-US" sz="2000" b="0" i="0" u="none" strike="noStrike" kern="0" cap="none" spc="0" normalizeH="0" baseline="0" noProof="0">
                <a:ln>
                  <a:noFill/>
                </a:ln>
                <a:solidFill>
                  <a:srgbClr val="000000"/>
                </a:solidFill>
                <a:effectLst/>
                <a:uLnTx/>
                <a:uFillTx/>
                <a:ea typeface="ＭＳ Ｐゴシック" pitchFamily="34" charset="-128"/>
              </a:rPr>
              <a:t> (</a:t>
            </a:r>
            <a:r>
              <a:rPr kumimoji="1" lang="en-US" sz="2000" b="1" i="0" u="none" strike="noStrike" kern="0" cap="none" spc="0" normalizeH="0" baseline="0" noProof="0">
                <a:ln>
                  <a:noFill/>
                </a:ln>
                <a:effectLst/>
                <a:uLnTx/>
                <a:uFillTx/>
                <a:ea typeface="ＭＳ Ｐゴシック" pitchFamily="34" charset="-128"/>
              </a:rPr>
              <a:t>aggregate</a:t>
            </a:r>
            <a:r>
              <a:rPr kumimoji="1" lang="en-US" sz="2000" b="0" i="0" u="none" strike="noStrike" kern="0" cap="none" spc="0" normalizeH="0" baseline="0" noProof="0">
                <a:ln>
                  <a:noFill/>
                </a:ln>
                <a:solidFill>
                  <a:srgbClr val="000000"/>
                </a:solidFill>
                <a:effectLst/>
                <a:uLnTx/>
                <a:uFillTx/>
                <a:ea typeface="ＭＳ Ｐゴシック" pitchFamily="34" charset="-128"/>
              </a:rPr>
              <a:t>) value as a result.</a:t>
            </a: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None/>
              <a:tabLst>
                <a:tab pos="2119313" algn="l"/>
                <a:tab pos="2689225" algn="ctr"/>
              </a:tabLst>
              <a:defRPr/>
            </a:pPr>
            <a:r>
              <a:rPr kumimoji="1" lang="en-US" sz="2000" b="0" i="0" u="none" strike="noStrike" kern="0" cap="none" spc="0" normalizeH="0" baseline="0" noProof="0">
                <a:ln>
                  <a:noFill/>
                </a:ln>
                <a:solidFill>
                  <a:srgbClr val="000000"/>
                </a:solidFill>
                <a:effectLst/>
                <a:uLnTx/>
                <a:uFillTx/>
                <a:ea typeface="ＭＳ Ｐゴシック" pitchFamily="34" charset="-128"/>
              </a:rPr>
              <a:t>		</a:t>
            </a:r>
            <a:r>
              <a:rPr kumimoji="1" lang="en-US" sz="2000" b="1" i="0" u="none" strike="noStrike" kern="0" cap="none" spc="0" normalizeH="0" baseline="0" noProof="0" err="1">
                <a:ln>
                  <a:noFill/>
                </a:ln>
                <a:solidFill>
                  <a:srgbClr val="000000"/>
                </a:solidFill>
                <a:effectLst/>
                <a:uLnTx/>
                <a:uFillTx/>
                <a:ea typeface="ＭＳ Ｐゴシック" pitchFamily="34" charset="-128"/>
              </a:rPr>
              <a:t>avg</a:t>
            </a:r>
            <a:r>
              <a:rPr kumimoji="1" lang="en-US" sz="2000" b="0" i="0" u="none" strike="noStrike" kern="0" cap="none" spc="0" normalizeH="0" baseline="0" noProof="0">
                <a:ln>
                  <a:noFill/>
                </a:ln>
                <a:solidFill>
                  <a:srgbClr val="000000"/>
                </a:solidFill>
                <a:effectLst/>
                <a:uLnTx/>
                <a:uFillTx/>
                <a:ea typeface="ＭＳ Ｐゴシック" pitchFamily="34" charset="-128"/>
              </a:rPr>
              <a:t>:  average value</a:t>
            </a:r>
            <a:br>
              <a:rPr kumimoji="1" lang="en-US" sz="2000" b="0" i="0" u="none" strike="noStrike" kern="0" cap="none" spc="0" normalizeH="0" baseline="0" noProof="0">
                <a:ln>
                  <a:noFill/>
                </a:ln>
                <a:solidFill>
                  <a:srgbClr val="000000"/>
                </a:solidFill>
                <a:effectLst/>
                <a:uLnTx/>
                <a:uFillTx/>
                <a:ea typeface="ＭＳ Ｐゴシック" pitchFamily="34" charset="-128"/>
              </a:rPr>
            </a:br>
            <a:r>
              <a:rPr kumimoji="1" lang="en-US" sz="2000" b="0" i="0" u="none" strike="noStrike" kern="0" cap="none" spc="0" normalizeH="0" baseline="0" noProof="0">
                <a:ln>
                  <a:noFill/>
                </a:ln>
                <a:solidFill>
                  <a:srgbClr val="000000"/>
                </a:solidFill>
                <a:effectLst/>
                <a:uLnTx/>
                <a:uFillTx/>
                <a:ea typeface="ＭＳ Ｐゴシック" pitchFamily="34" charset="-128"/>
              </a:rPr>
              <a:t>	</a:t>
            </a:r>
            <a:r>
              <a:rPr kumimoji="1" lang="en-US" sz="2000" b="1" i="0" u="none" strike="noStrike" kern="0" cap="none" spc="0" normalizeH="0" baseline="0" noProof="0">
                <a:ln>
                  <a:noFill/>
                </a:ln>
                <a:solidFill>
                  <a:srgbClr val="000000"/>
                </a:solidFill>
                <a:effectLst/>
                <a:uLnTx/>
                <a:uFillTx/>
                <a:ea typeface="ＭＳ Ｐゴシック" pitchFamily="34" charset="-128"/>
              </a:rPr>
              <a:t>min</a:t>
            </a:r>
            <a:r>
              <a:rPr kumimoji="1" lang="en-US" sz="2000" b="0" i="0" u="none" strike="noStrike" kern="0" cap="none" spc="0" normalizeH="0" baseline="0" noProof="0">
                <a:ln>
                  <a:noFill/>
                </a:ln>
                <a:solidFill>
                  <a:srgbClr val="000000"/>
                </a:solidFill>
                <a:effectLst/>
                <a:uLnTx/>
                <a:uFillTx/>
                <a:ea typeface="ＭＳ Ｐゴシック" pitchFamily="34" charset="-128"/>
              </a:rPr>
              <a:t>:  minimum value</a:t>
            </a:r>
            <a:br>
              <a:rPr kumimoji="1" lang="en-US" sz="2000" b="0" i="0" u="none" strike="noStrike" kern="0" cap="none" spc="0" normalizeH="0" baseline="0" noProof="0">
                <a:ln>
                  <a:noFill/>
                </a:ln>
                <a:solidFill>
                  <a:srgbClr val="000000"/>
                </a:solidFill>
                <a:effectLst/>
                <a:uLnTx/>
                <a:uFillTx/>
                <a:ea typeface="ＭＳ Ｐゴシック" pitchFamily="34" charset="-128"/>
              </a:rPr>
            </a:br>
            <a:r>
              <a:rPr kumimoji="1" lang="en-US" sz="2000" b="0" i="0" u="none" strike="noStrike" kern="0" cap="none" spc="0" normalizeH="0" baseline="0" noProof="0">
                <a:ln>
                  <a:noFill/>
                </a:ln>
                <a:solidFill>
                  <a:srgbClr val="000000"/>
                </a:solidFill>
                <a:effectLst/>
                <a:uLnTx/>
                <a:uFillTx/>
                <a:ea typeface="ＭＳ Ｐゴシック" pitchFamily="34" charset="-128"/>
              </a:rPr>
              <a:t>	</a:t>
            </a:r>
            <a:r>
              <a:rPr kumimoji="1" lang="en-US" sz="2000" b="1" i="0" u="none" strike="noStrike" kern="0" cap="none" spc="0" normalizeH="0" baseline="0" noProof="0">
                <a:ln>
                  <a:noFill/>
                </a:ln>
                <a:solidFill>
                  <a:srgbClr val="000000"/>
                </a:solidFill>
                <a:effectLst/>
                <a:uLnTx/>
                <a:uFillTx/>
                <a:ea typeface="ＭＳ Ｐゴシック" pitchFamily="34" charset="-128"/>
              </a:rPr>
              <a:t>max</a:t>
            </a:r>
            <a:r>
              <a:rPr kumimoji="1" lang="en-US" sz="2000" b="0" i="0" u="none" strike="noStrike" kern="0" cap="none" spc="0" normalizeH="0" baseline="0" noProof="0">
                <a:ln>
                  <a:noFill/>
                </a:ln>
                <a:solidFill>
                  <a:srgbClr val="000000"/>
                </a:solidFill>
                <a:effectLst/>
                <a:uLnTx/>
                <a:uFillTx/>
                <a:ea typeface="ＭＳ Ｐゴシック" pitchFamily="34" charset="-128"/>
              </a:rPr>
              <a:t>:  maximum value</a:t>
            </a:r>
            <a:br>
              <a:rPr kumimoji="1" lang="en-US" sz="2000" b="0" i="0" u="none" strike="noStrike" kern="0" cap="none" spc="0" normalizeH="0" baseline="0" noProof="0">
                <a:ln>
                  <a:noFill/>
                </a:ln>
                <a:solidFill>
                  <a:srgbClr val="000000"/>
                </a:solidFill>
                <a:effectLst/>
                <a:uLnTx/>
                <a:uFillTx/>
                <a:ea typeface="ＭＳ Ｐゴシック" pitchFamily="34" charset="-128"/>
              </a:rPr>
            </a:br>
            <a:r>
              <a:rPr kumimoji="1" lang="en-US" sz="2000" b="0" i="0" u="none" strike="noStrike" kern="0" cap="none" spc="0" normalizeH="0" baseline="0" noProof="0">
                <a:ln>
                  <a:noFill/>
                </a:ln>
                <a:solidFill>
                  <a:srgbClr val="000000"/>
                </a:solidFill>
                <a:effectLst/>
                <a:uLnTx/>
                <a:uFillTx/>
                <a:ea typeface="ＭＳ Ｐゴシック" pitchFamily="34" charset="-128"/>
              </a:rPr>
              <a:t>	</a:t>
            </a:r>
            <a:r>
              <a:rPr kumimoji="1" lang="en-US" sz="2000" b="1" i="0" u="none" strike="noStrike" kern="0" cap="none" spc="0" normalizeH="0" baseline="0" noProof="0">
                <a:ln>
                  <a:noFill/>
                </a:ln>
                <a:solidFill>
                  <a:srgbClr val="000000"/>
                </a:solidFill>
                <a:effectLst/>
                <a:uLnTx/>
                <a:uFillTx/>
                <a:ea typeface="ＭＳ Ｐゴシック" pitchFamily="34" charset="-128"/>
              </a:rPr>
              <a:t>sum</a:t>
            </a:r>
            <a:r>
              <a:rPr kumimoji="1" lang="en-US" sz="2000" b="0" i="0" u="none" strike="noStrike" kern="0" cap="none" spc="0" normalizeH="0" baseline="0" noProof="0">
                <a:ln>
                  <a:noFill/>
                </a:ln>
                <a:solidFill>
                  <a:srgbClr val="000000"/>
                </a:solidFill>
                <a:effectLst/>
                <a:uLnTx/>
                <a:uFillTx/>
                <a:ea typeface="ＭＳ Ｐゴシック" pitchFamily="34" charset="-128"/>
              </a:rPr>
              <a:t>:  sum of values</a:t>
            </a:r>
            <a:br>
              <a:rPr kumimoji="1" lang="en-US" sz="2000" b="0" i="0" u="none" strike="noStrike" kern="0" cap="none" spc="0" normalizeH="0" baseline="0" noProof="0">
                <a:ln>
                  <a:noFill/>
                </a:ln>
                <a:solidFill>
                  <a:srgbClr val="000000"/>
                </a:solidFill>
                <a:effectLst/>
                <a:uLnTx/>
                <a:uFillTx/>
                <a:ea typeface="ＭＳ Ｐゴシック" pitchFamily="34" charset="-128"/>
              </a:rPr>
            </a:br>
            <a:r>
              <a:rPr kumimoji="1" lang="en-US" sz="2000" b="0" i="0" u="none" strike="noStrike" kern="0" cap="none" spc="0" normalizeH="0" baseline="0" noProof="0">
                <a:ln>
                  <a:noFill/>
                </a:ln>
                <a:solidFill>
                  <a:srgbClr val="000000"/>
                </a:solidFill>
                <a:effectLst/>
                <a:uLnTx/>
                <a:uFillTx/>
                <a:ea typeface="ＭＳ Ｐゴシック" pitchFamily="34" charset="-128"/>
              </a:rPr>
              <a:t>	</a:t>
            </a:r>
            <a:r>
              <a:rPr kumimoji="1" lang="en-US" sz="2000" b="1" i="0" u="none" strike="noStrike" kern="0" cap="none" spc="0" normalizeH="0" baseline="0" noProof="0">
                <a:ln>
                  <a:noFill/>
                </a:ln>
                <a:solidFill>
                  <a:srgbClr val="000000"/>
                </a:solidFill>
                <a:effectLst/>
                <a:uLnTx/>
                <a:uFillTx/>
                <a:ea typeface="ＭＳ Ｐゴシック" pitchFamily="34" charset="-128"/>
              </a:rPr>
              <a:t>count</a:t>
            </a:r>
            <a:r>
              <a:rPr kumimoji="1" lang="en-US" sz="2000" b="0" i="0" u="none" strike="noStrike" kern="0" cap="none" spc="0" normalizeH="0" baseline="0" noProof="0">
                <a:ln>
                  <a:noFill/>
                </a:ln>
                <a:solidFill>
                  <a:srgbClr val="000000"/>
                </a:solidFill>
                <a:effectLst/>
                <a:uLnTx/>
                <a:uFillTx/>
                <a:ea typeface="ＭＳ Ｐゴシック" pitchFamily="34" charset="-128"/>
              </a:rPr>
              <a:t>:  number of values</a:t>
            </a: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tab pos="2119313" algn="l"/>
                <a:tab pos="2689225" algn="ctr"/>
              </a:tabLst>
              <a:defRPr/>
            </a:pPr>
            <a:r>
              <a:rPr kumimoji="1" lang="en-US" sz="2000" b="1" i="0" u="none" strike="noStrike" kern="0" cap="none" spc="0" normalizeH="0" baseline="0" noProof="0">
                <a:ln>
                  <a:noFill/>
                </a:ln>
                <a:solidFill>
                  <a:srgbClr val="CC3300"/>
                </a:solidFill>
                <a:effectLst/>
                <a:uLnTx/>
                <a:uFillTx/>
                <a:ea typeface="ＭＳ Ｐゴシック" pitchFamily="34" charset="-128"/>
              </a:rPr>
              <a:t>Aggregate operation</a:t>
            </a:r>
            <a:r>
              <a:rPr kumimoji="1" lang="en-US" sz="2000" b="0" i="0" u="none" strike="noStrike" kern="0" cap="none" spc="0" normalizeH="0" baseline="0" noProof="0">
                <a:ln>
                  <a:noFill/>
                </a:ln>
                <a:solidFill>
                  <a:srgbClr val="000000"/>
                </a:solidFill>
                <a:effectLst/>
                <a:uLnTx/>
                <a:uFillTx/>
                <a:ea typeface="ＭＳ Ｐゴシック" pitchFamily="34" charset="-128"/>
              </a:rPr>
              <a:t> in relational algebra </a:t>
            </a: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None/>
              <a:tabLst>
                <a:tab pos="2119313" algn="l"/>
                <a:tab pos="2689225" algn="ctr"/>
              </a:tabLst>
              <a:defRPr/>
            </a:pPr>
            <a:r>
              <a:rPr kumimoji="1" lang="en-US" sz="2000" b="0" i="0" u="none" strike="noStrike" kern="0" cap="none" spc="0" normalizeH="0" baseline="0" noProof="0">
                <a:ln>
                  <a:noFill/>
                </a:ln>
                <a:solidFill>
                  <a:srgbClr val="000000"/>
                </a:solidFill>
                <a:effectLst/>
                <a:uLnTx/>
                <a:uFillTx/>
                <a:ea typeface="ＭＳ Ｐゴシック" pitchFamily="34" charset="-128"/>
              </a:rPr>
              <a:t>		</a:t>
            </a: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None/>
              <a:tabLst>
                <a:tab pos="2119313" algn="l"/>
                <a:tab pos="2689225" algn="ctr"/>
              </a:tabLst>
              <a:defRPr/>
            </a:pPr>
            <a:r>
              <a:rPr kumimoji="1" lang="en-US" sz="2000" b="0" i="0" u="none" strike="noStrike" kern="0" cap="none" spc="0" normalizeH="0" baseline="0" noProof="0">
                <a:ln>
                  <a:noFill/>
                </a:ln>
                <a:solidFill>
                  <a:srgbClr val="000000"/>
                </a:solidFill>
                <a:effectLst/>
                <a:uLnTx/>
                <a:uFillTx/>
                <a:ea typeface="ＭＳ Ｐゴシック" pitchFamily="34" charset="-128"/>
              </a:rPr>
              <a:t>	</a:t>
            </a:r>
            <a:br>
              <a:rPr kumimoji="1" lang="en-US" sz="2000" b="0" i="0" u="none" strike="noStrike" kern="0" cap="none" spc="0" normalizeH="0" baseline="0" noProof="0">
                <a:ln>
                  <a:noFill/>
                </a:ln>
                <a:solidFill>
                  <a:srgbClr val="000000"/>
                </a:solidFill>
                <a:effectLst/>
                <a:uLnTx/>
                <a:uFillTx/>
                <a:ea typeface="ＭＳ Ｐゴシック" pitchFamily="34" charset="-128"/>
              </a:rPr>
            </a:br>
            <a:r>
              <a:rPr kumimoji="1" lang="en-US" sz="2000" b="1" i="1" u="none" strike="noStrike" kern="0" cap="none" spc="0" normalizeH="0" baseline="0" noProof="0">
                <a:ln>
                  <a:noFill/>
                </a:ln>
                <a:solidFill>
                  <a:srgbClr val="C00000"/>
                </a:solidFill>
                <a:effectLst/>
                <a:uLnTx/>
                <a:uFillTx/>
                <a:ea typeface="ＭＳ Ｐゴシック" pitchFamily="34" charset="-128"/>
              </a:rPr>
              <a:t>E</a:t>
            </a:r>
            <a:r>
              <a:rPr kumimoji="1" lang="en-US" sz="2000" b="0" i="0" u="none" strike="noStrike" kern="0" cap="none" spc="0" normalizeH="0" baseline="0" noProof="0">
                <a:ln>
                  <a:noFill/>
                </a:ln>
                <a:solidFill>
                  <a:srgbClr val="000000"/>
                </a:solidFill>
                <a:effectLst/>
                <a:uLnTx/>
                <a:uFillTx/>
                <a:ea typeface="ＭＳ Ｐゴシック" pitchFamily="34" charset="-128"/>
              </a:rPr>
              <a:t> is any relational-algebra expression/ a</a:t>
            </a:r>
            <a:r>
              <a:rPr kumimoji="1" lang="en-US" sz="2000" b="0" i="0" u="none" strike="noStrike" kern="0" cap="none" spc="0" normalizeH="0" noProof="0">
                <a:ln>
                  <a:noFill/>
                </a:ln>
                <a:solidFill>
                  <a:srgbClr val="000000"/>
                </a:solidFill>
                <a:effectLst/>
                <a:uLnTx/>
                <a:uFillTx/>
                <a:ea typeface="ＭＳ Ｐゴシック" pitchFamily="34" charset="-128"/>
              </a:rPr>
              <a:t> relation</a:t>
            </a:r>
            <a:endParaRPr kumimoji="1" lang="en-US" sz="2000" b="0" i="0" u="none" strike="noStrike" kern="0" cap="none" spc="0" normalizeH="0" baseline="0" noProof="0">
              <a:ln>
                <a:noFill/>
              </a:ln>
              <a:solidFill>
                <a:srgbClr val="000000"/>
              </a:solidFill>
              <a:effectLst/>
              <a:uLnTx/>
              <a:uFillTx/>
              <a:ea typeface="ＭＳ Ｐゴシック" pitchFamily="34" charset="-128"/>
            </a:endParaRPr>
          </a:p>
          <a:p>
            <a:pPr marL="742950" marR="0" lvl="1" indent="-285750" algn="l" defTabSz="914400" rtl="0" eaLnBrk="0" fontAlgn="base" latinLnBrk="0" hangingPunct="0">
              <a:lnSpc>
                <a:spcPct val="100000"/>
              </a:lnSpc>
              <a:spcBef>
                <a:spcPct val="35000"/>
              </a:spcBef>
              <a:spcAft>
                <a:spcPct val="0"/>
              </a:spcAft>
              <a:buClr>
                <a:srgbClr val="FF9933"/>
              </a:buClr>
              <a:buSzPct val="80000"/>
              <a:buFont typeface="Monotype Sorts" charset="2"/>
              <a:buChar char="l"/>
              <a:tabLst>
                <a:tab pos="2119313" algn="l"/>
                <a:tab pos="2689225" algn="ctr"/>
              </a:tabLst>
              <a:defRPr/>
            </a:pPr>
            <a:r>
              <a:rPr kumimoji="1" lang="en-US" sz="2000" b="1" i="1" u="none" strike="noStrike" kern="0" cap="none" spc="0" normalizeH="0" baseline="0" noProof="0">
                <a:ln>
                  <a:noFill/>
                </a:ln>
                <a:solidFill>
                  <a:srgbClr val="C00000"/>
                </a:solidFill>
                <a:effectLst/>
                <a:uLnTx/>
                <a:uFillTx/>
                <a:ea typeface="ＭＳ Ｐゴシック" pitchFamily="34" charset="-128"/>
              </a:rPr>
              <a:t>G</a:t>
            </a:r>
            <a:r>
              <a:rPr kumimoji="1" lang="en-US" sz="2000" b="1" i="1" u="none" strike="noStrike" kern="0" cap="none" spc="0" normalizeH="0" baseline="-25000" noProof="0">
                <a:ln>
                  <a:noFill/>
                </a:ln>
                <a:solidFill>
                  <a:srgbClr val="C00000"/>
                </a:solidFill>
                <a:effectLst/>
                <a:uLnTx/>
                <a:uFillTx/>
                <a:ea typeface="ＭＳ Ｐゴシック" pitchFamily="34" charset="-128"/>
              </a:rPr>
              <a:t>1</a:t>
            </a:r>
            <a:r>
              <a:rPr kumimoji="1" lang="en-US" sz="2000" b="1" i="0" u="none" strike="noStrike" kern="0" cap="none" spc="0" normalizeH="0" baseline="0" noProof="0">
                <a:ln>
                  <a:noFill/>
                </a:ln>
                <a:solidFill>
                  <a:srgbClr val="C00000"/>
                </a:solidFill>
                <a:effectLst/>
                <a:uLnTx/>
                <a:uFillTx/>
                <a:ea typeface="ＭＳ Ｐゴシック" pitchFamily="34" charset="-128"/>
              </a:rPr>
              <a:t>, </a:t>
            </a:r>
            <a:r>
              <a:rPr kumimoji="1" lang="en-US" sz="2000" b="1" i="1" u="none" strike="noStrike" kern="0" cap="none" spc="0" normalizeH="0" baseline="0" noProof="0">
                <a:ln>
                  <a:noFill/>
                </a:ln>
                <a:solidFill>
                  <a:srgbClr val="C00000"/>
                </a:solidFill>
                <a:effectLst/>
                <a:uLnTx/>
                <a:uFillTx/>
                <a:ea typeface="ＭＳ Ｐゴシック" pitchFamily="34" charset="-128"/>
              </a:rPr>
              <a:t>G</a:t>
            </a:r>
            <a:r>
              <a:rPr kumimoji="1" lang="en-US" sz="2000" b="1" i="1" u="none" strike="noStrike" kern="0" cap="none" spc="0" normalizeH="0" baseline="-25000" noProof="0">
                <a:ln>
                  <a:noFill/>
                </a:ln>
                <a:solidFill>
                  <a:srgbClr val="C00000"/>
                </a:solidFill>
                <a:effectLst/>
                <a:uLnTx/>
                <a:uFillTx/>
                <a:ea typeface="ＭＳ Ｐゴシック" pitchFamily="34" charset="-128"/>
              </a:rPr>
              <a:t>2</a:t>
            </a:r>
            <a:r>
              <a:rPr kumimoji="1" lang="en-US" sz="2000" b="1" i="0" u="none" strike="noStrike" kern="0" cap="none" spc="0" normalizeH="0" baseline="0" noProof="0">
                <a:ln>
                  <a:noFill/>
                </a:ln>
                <a:solidFill>
                  <a:srgbClr val="C00000"/>
                </a:solidFill>
                <a:effectLst/>
                <a:uLnTx/>
                <a:uFillTx/>
                <a:ea typeface="ＭＳ Ｐゴシック" pitchFamily="34" charset="-128"/>
              </a:rPr>
              <a:t> …, </a:t>
            </a:r>
            <a:r>
              <a:rPr kumimoji="1" lang="en-US" sz="2000" b="1" i="1" u="none" strike="noStrike" kern="0" cap="none" spc="0" normalizeH="0" baseline="0" noProof="0" err="1">
                <a:ln>
                  <a:noFill/>
                </a:ln>
                <a:solidFill>
                  <a:srgbClr val="C00000"/>
                </a:solidFill>
                <a:effectLst/>
                <a:uLnTx/>
                <a:uFillTx/>
                <a:ea typeface="ＭＳ Ｐゴシック" pitchFamily="34" charset="-128"/>
              </a:rPr>
              <a:t>G</a:t>
            </a:r>
            <a:r>
              <a:rPr kumimoji="1" lang="en-US" sz="2000" b="1" i="1" u="none" strike="noStrike" kern="0" cap="none" spc="0" normalizeH="0" baseline="-25000" noProof="0" err="1">
                <a:ln>
                  <a:noFill/>
                </a:ln>
                <a:solidFill>
                  <a:srgbClr val="C00000"/>
                </a:solidFill>
                <a:effectLst/>
                <a:uLnTx/>
                <a:uFillTx/>
                <a:ea typeface="ＭＳ Ｐゴシック" pitchFamily="34" charset="-128"/>
              </a:rPr>
              <a:t>n</a:t>
            </a:r>
            <a:r>
              <a:rPr kumimoji="1" lang="en-US" sz="2000" b="1" i="0" u="none" strike="noStrike" kern="0" cap="none" spc="0" normalizeH="0" baseline="0" noProof="0">
                <a:ln>
                  <a:noFill/>
                </a:ln>
                <a:solidFill>
                  <a:srgbClr val="C00000"/>
                </a:solidFill>
                <a:effectLst/>
                <a:uLnTx/>
                <a:uFillTx/>
                <a:ea typeface="ＭＳ Ｐゴシック" pitchFamily="34" charset="-128"/>
              </a:rPr>
              <a:t> </a:t>
            </a:r>
            <a:r>
              <a:rPr kumimoji="1" lang="en-US" sz="2000" b="0" i="0" u="none" strike="noStrike" kern="0" cap="none" spc="0" normalizeH="0" baseline="0" noProof="0">
                <a:ln>
                  <a:noFill/>
                </a:ln>
                <a:solidFill>
                  <a:srgbClr val="000000"/>
                </a:solidFill>
                <a:effectLst/>
                <a:uLnTx/>
                <a:uFillTx/>
                <a:ea typeface="ＭＳ Ｐゴシック" pitchFamily="34" charset="-128"/>
              </a:rPr>
              <a:t>is a list of attribute/s on which to group (can be empty)</a:t>
            </a:r>
          </a:p>
          <a:p>
            <a:pPr marL="742950" marR="0" lvl="1" indent="-285750" algn="l" defTabSz="914400" rtl="0" eaLnBrk="0" fontAlgn="base" latinLnBrk="0" hangingPunct="0">
              <a:lnSpc>
                <a:spcPct val="100000"/>
              </a:lnSpc>
              <a:spcBef>
                <a:spcPct val="35000"/>
              </a:spcBef>
              <a:spcAft>
                <a:spcPct val="0"/>
              </a:spcAft>
              <a:buClr>
                <a:srgbClr val="FF9933"/>
              </a:buClr>
              <a:buSzPct val="80000"/>
              <a:buFont typeface="Monotype Sorts" charset="2"/>
              <a:buChar char="l"/>
              <a:tabLst>
                <a:tab pos="2119313" algn="l"/>
                <a:tab pos="2689225" algn="ctr"/>
              </a:tabLst>
              <a:defRPr/>
            </a:pPr>
            <a:r>
              <a:rPr kumimoji="1" lang="en-US" sz="2000" b="0" i="0" u="none" strike="noStrike" kern="0" cap="none" spc="0" normalizeH="0" baseline="0" noProof="0">
                <a:ln>
                  <a:noFill/>
                </a:ln>
                <a:solidFill>
                  <a:srgbClr val="000000"/>
                </a:solidFill>
                <a:effectLst/>
                <a:uLnTx/>
                <a:uFillTx/>
                <a:ea typeface="ＭＳ Ｐゴシック" pitchFamily="34" charset="-128"/>
              </a:rPr>
              <a:t>Each </a:t>
            </a:r>
            <a:r>
              <a:rPr kumimoji="1" lang="en-US" sz="2000" b="1" i="1" u="none" strike="noStrike" kern="0" cap="none" spc="0" normalizeH="0" baseline="0" noProof="0">
                <a:ln>
                  <a:noFill/>
                </a:ln>
                <a:solidFill>
                  <a:srgbClr val="C00000"/>
                </a:solidFill>
                <a:effectLst/>
                <a:uLnTx/>
                <a:uFillTx/>
                <a:ea typeface="ＭＳ Ｐゴシック" pitchFamily="34" charset="-128"/>
              </a:rPr>
              <a:t>F</a:t>
            </a:r>
            <a:r>
              <a:rPr kumimoji="1" lang="en-US" sz="2400" b="1" i="1" u="none" strike="noStrike" kern="0" cap="none" spc="0" normalizeH="0" baseline="-25000" noProof="0">
                <a:ln>
                  <a:noFill/>
                </a:ln>
                <a:solidFill>
                  <a:srgbClr val="C00000"/>
                </a:solidFill>
                <a:effectLst/>
                <a:uLnTx/>
                <a:uFillTx/>
                <a:ea typeface="ＭＳ Ｐゴシック" pitchFamily="34" charset="-128"/>
              </a:rPr>
              <a:t>i</a:t>
            </a:r>
            <a:r>
              <a:rPr kumimoji="1" lang="en-US" sz="2000" b="0" i="1" u="none" strike="noStrike" kern="0" cap="none" spc="0" normalizeH="0" baseline="0" noProof="0">
                <a:ln>
                  <a:noFill/>
                </a:ln>
                <a:solidFill>
                  <a:srgbClr val="000000"/>
                </a:solidFill>
                <a:effectLst/>
                <a:uLnTx/>
                <a:uFillTx/>
                <a:ea typeface="ＭＳ Ｐゴシック" pitchFamily="34" charset="-128"/>
              </a:rPr>
              <a:t> </a:t>
            </a:r>
            <a:r>
              <a:rPr kumimoji="1" lang="en-US" sz="2000" b="0" i="0" u="none" strike="noStrike" kern="0" cap="none" spc="0" normalizeH="0" baseline="0" noProof="0">
                <a:ln>
                  <a:noFill/>
                </a:ln>
                <a:solidFill>
                  <a:srgbClr val="000000"/>
                </a:solidFill>
                <a:effectLst/>
                <a:uLnTx/>
                <a:uFillTx/>
                <a:ea typeface="ＭＳ Ｐゴシック" pitchFamily="34" charset="-128"/>
              </a:rPr>
              <a:t>is an aggregate function</a:t>
            </a:r>
            <a:endParaRPr kumimoji="1" lang="en-US" sz="2000" b="0" i="1" u="none" strike="noStrike" kern="0" cap="none" spc="0" normalizeH="0" baseline="0" noProof="0">
              <a:ln>
                <a:noFill/>
              </a:ln>
              <a:solidFill>
                <a:srgbClr val="000000"/>
              </a:solidFill>
              <a:effectLst/>
              <a:uLnTx/>
              <a:uFillTx/>
              <a:ea typeface="ＭＳ Ｐゴシック" pitchFamily="34" charset="-128"/>
            </a:endParaRPr>
          </a:p>
          <a:p>
            <a:pPr lvl="1">
              <a:buClr>
                <a:srgbClr val="FF9933"/>
              </a:buClr>
              <a:tabLst>
                <a:tab pos="2119313" algn="l"/>
                <a:tab pos="2689225" algn="ctr"/>
              </a:tabLst>
              <a:defRPr/>
            </a:pPr>
            <a:r>
              <a:rPr kumimoji="1" lang="en-US" sz="2000" b="0" i="0" u="none" strike="noStrike" kern="0" cap="none" spc="0" normalizeH="0" baseline="0" noProof="0">
                <a:ln>
                  <a:noFill/>
                </a:ln>
                <a:solidFill>
                  <a:srgbClr val="000000"/>
                </a:solidFill>
                <a:effectLst/>
                <a:uLnTx/>
                <a:uFillTx/>
                <a:ea typeface="ＭＳ Ｐゴシック" pitchFamily="34" charset="-128"/>
              </a:rPr>
              <a:t>Each</a:t>
            </a:r>
            <a:r>
              <a:rPr kumimoji="1" lang="en-US" sz="2000" b="1" i="0" u="none" strike="noStrike" kern="0" cap="none" spc="0" normalizeH="0" baseline="0" noProof="0">
                <a:ln>
                  <a:noFill/>
                </a:ln>
                <a:solidFill>
                  <a:srgbClr val="C00000"/>
                </a:solidFill>
                <a:effectLst/>
                <a:uLnTx/>
                <a:uFillTx/>
                <a:ea typeface="ＭＳ Ｐゴシック" pitchFamily="34" charset="-128"/>
              </a:rPr>
              <a:t> </a:t>
            </a:r>
            <a:r>
              <a:rPr kumimoji="1" lang="en-US" sz="2000" b="1" i="1" u="none" strike="noStrike" kern="0" cap="none" spc="0" normalizeH="0" baseline="0" noProof="0">
                <a:ln>
                  <a:noFill/>
                </a:ln>
                <a:solidFill>
                  <a:srgbClr val="C00000"/>
                </a:solidFill>
                <a:effectLst/>
                <a:uLnTx/>
                <a:uFillTx/>
                <a:ea typeface="ＭＳ Ｐゴシック" pitchFamily="34" charset="-128"/>
              </a:rPr>
              <a:t>A</a:t>
            </a:r>
            <a:r>
              <a:rPr kumimoji="1" lang="en-US" sz="2400" b="1" i="1" u="none" strike="noStrike" kern="0" cap="none" spc="0" normalizeH="0" baseline="-25000" noProof="0">
                <a:ln>
                  <a:noFill/>
                </a:ln>
                <a:solidFill>
                  <a:srgbClr val="C00000"/>
                </a:solidFill>
                <a:effectLst/>
                <a:uLnTx/>
                <a:uFillTx/>
                <a:ea typeface="ＭＳ Ｐゴシック" pitchFamily="34" charset="-128"/>
              </a:rPr>
              <a:t>i</a:t>
            </a:r>
            <a:r>
              <a:rPr kumimoji="1" lang="en-US" sz="2000" b="1" i="1" u="none" strike="noStrike" kern="0" cap="none" spc="0" normalizeH="0" baseline="0" noProof="0">
                <a:ln>
                  <a:noFill/>
                </a:ln>
                <a:solidFill>
                  <a:srgbClr val="C00000"/>
                </a:solidFill>
                <a:effectLst/>
                <a:uLnTx/>
                <a:uFillTx/>
                <a:ea typeface="ＭＳ Ｐゴシック" pitchFamily="34" charset="-128"/>
              </a:rPr>
              <a:t> </a:t>
            </a:r>
            <a:r>
              <a:rPr kumimoji="1" lang="en-US" sz="2000" b="0" i="0" u="none" strike="noStrike" kern="0" cap="none" spc="0" normalizeH="0" baseline="0" noProof="0">
                <a:ln>
                  <a:noFill/>
                </a:ln>
                <a:solidFill>
                  <a:srgbClr val="000000"/>
                </a:solidFill>
                <a:effectLst/>
                <a:uLnTx/>
                <a:uFillTx/>
                <a:ea typeface="ＭＳ Ｐゴシック" pitchFamily="34" charset="-128"/>
              </a:rPr>
              <a:t>is an attribute name on </a:t>
            </a:r>
            <a:r>
              <a:rPr lang="en-US" sz="2000" kern="0">
                <a:solidFill>
                  <a:srgbClr val="000000"/>
                </a:solidFill>
                <a:ea typeface="ＭＳ Ｐゴシック" pitchFamily="34" charset="-128"/>
              </a:rPr>
              <a:t>which aggregate function applied.</a:t>
            </a:r>
            <a:endParaRPr kumimoji="1" lang="en-US" sz="2000" b="0" i="0" u="none" strike="noStrike" kern="0" cap="none" spc="0" normalizeH="0" baseline="0" noProof="0">
              <a:ln>
                <a:noFill/>
              </a:ln>
              <a:solidFill>
                <a:srgbClr val="000000"/>
              </a:solidFill>
              <a:effectLst/>
              <a:uLnTx/>
              <a:uFillTx/>
              <a:ea typeface="ＭＳ Ｐゴシック" pitchFamily="34" charset="-128"/>
            </a:endParaRP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tab pos="2119313" algn="l"/>
                <a:tab pos="2689225" algn="ctr"/>
              </a:tabLst>
              <a:defRPr/>
            </a:pPr>
            <a:r>
              <a:rPr kumimoji="1" lang="en-US" sz="2000" b="1" i="0" u="none" strike="noStrike" kern="0" cap="none" spc="0" normalizeH="0" baseline="0" noProof="0">
                <a:ln>
                  <a:noFill/>
                </a:ln>
                <a:solidFill>
                  <a:srgbClr val="000000"/>
                </a:solidFill>
                <a:effectLst/>
                <a:uLnTx/>
                <a:uFillTx/>
                <a:ea typeface="ＭＳ Ｐゴシック" pitchFamily="34" charset="-128"/>
              </a:rPr>
              <a:t>Note</a:t>
            </a:r>
            <a:r>
              <a:rPr kumimoji="1" lang="en-US" sz="2000" b="0" i="0" u="none" strike="noStrike" kern="0" cap="none" spc="0" normalizeH="0" baseline="0" noProof="0">
                <a:ln>
                  <a:noFill/>
                </a:ln>
                <a:solidFill>
                  <a:srgbClr val="000000"/>
                </a:solidFill>
                <a:effectLst/>
                <a:uLnTx/>
                <a:uFillTx/>
                <a:ea typeface="ＭＳ Ｐゴシック" pitchFamily="34" charset="-128"/>
              </a:rPr>
              <a:t>: </a:t>
            </a:r>
            <a:r>
              <a:rPr kumimoji="1" lang="en-US" sz="2000" b="0" i="0" u="none" strike="noStrike" kern="0" cap="none" spc="0" normalizeH="0" baseline="0" noProof="0">
                <a:ln>
                  <a:noFill/>
                </a:ln>
                <a:solidFill>
                  <a:srgbClr val="000000"/>
                </a:solidFill>
                <a:effectLst/>
                <a:uLnTx/>
                <a:uFillTx/>
                <a:ea typeface="ＭＳ Ｐゴシック" pitchFamily="34" charset="-128"/>
                <a:sym typeface="Symbol" pitchFamily="18" charset="2"/>
              </a:rPr>
              <a:t>Some books/articles use </a:t>
            </a:r>
            <a:r>
              <a:rPr kumimoji="1" lang="en-US" sz="2800" b="0" i="0" u="none" strike="noStrike" kern="0" cap="none" spc="0" normalizeH="0" baseline="0" noProof="0">
                <a:ln>
                  <a:noFill/>
                </a:ln>
                <a:solidFill>
                  <a:srgbClr val="000000"/>
                </a:solidFill>
                <a:effectLst/>
                <a:uLnTx/>
                <a:uFillTx/>
                <a:ea typeface="ＭＳ Ｐゴシック" pitchFamily="34" charset="-128"/>
                <a:sym typeface="Symbol" pitchFamily="18" charset="2"/>
              </a:rPr>
              <a:t></a:t>
            </a:r>
            <a:r>
              <a:rPr kumimoji="1" lang="en-US" sz="2000" b="0" i="0" u="none" strike="noStrike" kern="0" cap="none" spc="0" normalizeH="0" baseline="0" noProof="0">
                <a:ln>
                  <a:noFill/>
                </a:ln>
                <a:solidFill>
                  <a:srgbClr val="000000"/>
                </a:solidFill>
                <a:effectLst/>
                <a:uLnTx/>
                <a:uFillTx/>
                <a:ea typeface="ＭＳ Ｐゴシック" pitchFamily="34" charset="-128"/>
                <a:sym typeface="Symbol" pitchFamily="18" charset="2"/>
              </a:rPr>
              <a:t> (gamma) instead of      (Calligraphic G)</a:t>
            </a:r>
          </a:p>
        </p:txBody>
      </p:sp>
      <p:graphicFrame>
        <p:nvGraphicFramePr>
          <p:cNvPr id="7" name="Object 4"/>
          <p:cNvGraphicFramePr>
            <a:graphicFrameLocks noChangeAspect="1"/>
          </p:cNvGraphicFramePr>
          <p:nvPr/>
        </p:nvGraphicFramePr>
        <p:xfrm>
          <a:off x="1851024" y="3514725"/>
          <a:ext cx="5387975" cy="676275"/>
        </p:xfrm>
        <a:graphic>
          <a:graphicData uri="http://schemas.openxmlformats.org/presentationml/2006/ole">
            <mc:AlternateContent xmlns:mc="http://schemas.openxmlformats.org/markup-compatibility/2006">
              <mc:Choice xmlns:v="urn:schemas-microsoft-com:vml" Requires="v">
                <p:oleObj name="Equation" r:id="rId3" imgW="1854000" imgH="241200" progId="Equation.3">
                  <p:embed/>
                </p:oleObj>
              </mc:Choice>
              <mc:Fallback>
                <p:oleObj name="Equation" r:id="rId3" imgW="1854000" imgH="241200" progId="Equation.3">
                  <p:embed/>
                  <p:pic>
                    <p:nvPicPr>
                      <p:cNvPr id="7" name="Object 4"/>
                      <p:cNvPicPr>
                        <a:picLocks noChangeAspect="1" noChangeArrowheads="1"/>
                      </p:cNvPicPr>
                      <p:nvPr/>
                    </p:nvPicPr>
                    <p:blipFill>
                      <a:blip r:embed="rId4"/>
                      <a:srcRect/>
                      <a:stretch>
                        <a:fillRect/>
                      </a:stretch>
                    </p:blipFill>
                    <p:spPr bwMode="auto">
                      <a:xfrm>
                        <a:off x="1851024" y="3514725"/>
                        <a:ext cx="5387975" cy="676275"/>
                      </a:xfrm>
                      <a:prstGeom prst="rect">
                        <a:avLst/>
                      </a:prstGeom>
                      <a:noFill/>
                      <a:ln>
                        <a:solidFill>
                          <a:schemeClr val="accent1"/>
                        </a:solidFill>
                      </a:ln>
                      <a:effectLst/>
                    </p:spPr>
                  </p:pic>
                </p:oleObj>
              </mc:Fallback>
            </mc:AlternateContent>
          </a:graphicData>
        </a:graphic>
      </p:graphicFrame>
      <p:pic>
        <p:nvPicPr>
          <p:cNvPr id="8" name="Picture 6" descr="CalG"/>
          <p:cNvPicPr>
            <a:picLocks noChangeAspect="1" noChangeArrowheads="1"/>
          </p:cNvPicPr>
          <p:nvPr/>
        </p:nvPicPr>
        <p:blipFill>
          <a:blip r:embed="rId5" cstate="print">
            <a:extLst>
              <a:ext uri="{28A0092B-C50C-407E-A947-70E740481C1C}">
                <a14:useLocalDpi xmlns:a14="http://schemas.microsoft.com/office/drawing/2010/main" val="0"/>
              </a:ext>
            </a:extLst>
          </a:blip>
          <a:srcRect r="88988"/>
          <a:stretch>
            <a:fillRect/>
          </a:stretch>
        </p:blipFill>
        <p:spPr bwMode="auto">
          <a:xfrm>
            <a:off x="3397250" y="3613150"/>
            <a:ext cx="3365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CalG"/>
          <p:cNvPicPr>
            <a:picLocks noChangeAspect="1" noChangeArrowheads="1"/>
          </p:cNvPicPr>
          <p:nvPr/>
        </p:nvPicPr>
        <p:blipFill>
          <a:blip r:embed="rId5" cstate="print">
            <a:extLst>
              <a:ext uri="{28A0092B-C50C-407E-A947-70E740481C1C}">
                <a14:useLocalDpi xmlns:a14="http://schemas.microsoft.com/office/drawing/2010/main" val="0"/>
              </a:ext>
            </a:extLst>
          </a:blip>
          <a:srcRect r="88988"/>
          <a:stretch>
            <a:fillRect/>
          </a:stretch>
        </p:blipFill>
        <p:spPr bwMode="auto">
          <a:xfrm>
            <a:off x="6646863" y="5975350"/>
            <a:ext cx="3365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25559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768350" y="117475"/>
            <a:ext cx="8077200" cy="609600"/>
          </a:xfrm>
          <a:prstGeom prst="rect">
            <a:avLst/>
          </a:prstGeom>
          <a:noFill/>
        </p:spPr>
        <p:txBody>
          <a:bodyPr vert="horz" lIns="91440" tIns="45720" rIns="91440" bIns="45720" rtlCol="0" anchor="ctr">
            <a:normAutofit/>
          </a:bodyPr>
          <a:lstStyle/>
          <a:p>
            <a:r>
              <a:rPr kumimoji="1" lang="en-US" sz="2400" b="1" kern="0">
                <a:solidFill>
                  <a:srgbClr val="CC3300"/>
                </a:solidFill>
                <a:effectLst>
                  <a:outerShdw blurRad="38100" dist="38100" dir="2700000" algn="tl">
                    <a:srgbClr val="C0C0C0"/>
                  </a:outerShdw>
                </a:effectLst>
                <a:latin typeface="Helvetica"/>
                <a:ea typeface="MS PGothic" pitchFamily="34" charset="-128"/>
              </a:rPr>
              <a:t>Aggregate Operation – Example</a:t>
            </a:r>
          </a:p>
        </p:txBody>
      </p:sp>
      <p:sp>
        <p:nvSpPr>
          <p:cNvPr id="7" name="Rectangle 3"/>
          <p:cNvSpPr txBox="1">
            <a:spLocks noChangeArrowheads="1"/>
          </p:cNvSpPr>
          <p:nvPr/>
        </p:nvSpPr>
        <p:spPr bwMode="auto">
          <a:xfrm>
            <a:off x="798513" y="1077913"/>
            <a:ext cx="17653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ＭＳ Ｐゴシック"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Font typeface="Times New Roman" pitchFamily="18" charset="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r>
              <a:rPr lang="en-US" sz="2000" b="1">
                <a:ea typeface="ＭＳ Ｐゴシック" pitchFamily="34" charset="-128"/>
              </a:rPr>
              <a:t>Relation </a:t>
            </a:r>
            <a:r>
              <a:rPr lang="en-US" sz="2000" b="1" i="1">
                <a:ea typeface="ＭＳ Ｐゴシック" pitchFamily="34" charset="-128"/>
              </a:rPr>
              <a:t>r</a:t>
            </a:r>
            <a:r>
              <a:rPr lang="en-US" sz="2000" b="1">
                <a:ea typeface="ＭＳ Ｐゴシック" pitchFamily="34" charset="-128"/>
              </a:rPr>
              <a:t>:</a:t>
            </a:r>
          </a:p>
        </p:txBody>
      </p:sp>
      <p:sp>
        <p:nvSpPr>
          <p:cNvPr id="8" name="Rectangle 4"/>
          <p:cNvSpPr>
            <a:spLocks noChangeArrowheads="1"/>
          </p:cNvSpPr>
          <p:nvPr/>
        </p:nvSpPr>
        <p:spPr bwMode="auto">
          <a:xfrm>
            <a:off x="3886200" y="1447800"/>
            <a:ext cx="457200" cy="5334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a:ln>
                  <a:noFill/>
                </a:ln>
                <a:solidFill>
                  <a:sysClr val="windowText" lastClr="000000"/>
                </a:solidFill>
                <a:effectLst/>
                <a:uLnTx/>
                <a:uFillTx/>
              </a:rPr>
              <a:t>A</a:t>
            </a:r>
          </a:p>
        </p:txBody>
      </p:sp>
      <p:sp>
        <p:nvSpPr>
          <p:cNvPr id="9" name="Rectangle 5"/>
          <p:cNvSpPr>
            <a:spLocks noChangeArrowheads="1"/>
          </p:cNvSpPr>
          <p:nvPr/>
        </p:nvSpPr>
        <p:spPr bwMode="auto">
          <a:xfrm>
            <a:off x="4343400" y="1447800"/>
            <a:ext cx="457200" cy="5334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a:ln>
                  <a:noFill/>
                </a:ln>
                <a:solidFill>
                  <a:sysClr val="windowText" lastClr="000000"/>
                </a:solidFill>
                <a:effectLst/>
                <a:uLnTx/>
                <a:uFillTx/>
              </a:rPr>
              <a:t>B</a:t>
            </a:r>
          </a:p>
        </p:txBody>
      </p:sp>
      <p:sp>
        <p:nvSpPr>
          <p:cNvPr id="10" name="Rectangle 6"/>
          <p:cNvSpPr>
            <a:spLocks noChangeArrowheads="1"/>
          </p:cNvSpPr>
          <p:nvPr/>
        </p:nvSpPr>
        <p:spPr bwMode="auto">
          <a:xfrm>
            <a:off x="3886200" y="2057400"/>
            <a:ext cx="457200" cy="1524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en-US" sz="2000" b="0" i="1" u="none" strike="noStrike" kern="0" cap="none" spc="0" normalizeH="0" baseline="0" noProof="0">
                <a:ln>
                  <a:noFill/>
                </a:ln>
                <a:solidFill>
                  <a:sysClr val="windowText" lastClr="000000"/>
                </a:solidFill>
                <a:effectLst/>
                <a:uLnTx/>
                <a:uFillTx/>
                <a:sym typeface="Symbol" pitchFamily="18" charset="2"/>
              </a:rPr>
              <a:t></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sz="2000" b="0" i="1" u="none" strike="noStrike" kern="0" cap="none" spc="0" normalizeH="0" baseline="0" noProof="0">
                <a:ln>
                  <a:noFill/>
                </a:ln>
                <a:solidFill>
                  <a:sysClr val="windowText" lastClr="000000"/>
                </a:solidFill>
                <a:effectLst/>
                <a:uLnTx/>
                <a:uFillTx/>
                <a:sym typeface="Symbol" pitchFamily="18" charset="2"/>
              </a:rPr>
              <a:t></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sz="2000" b="0" i="1" u="none" strike="noStrike" kern="0" cap="none" spc="0" normalizeH="0" baseline="0" noProof="0">
                <a:ln>
                  <a:noFill/>
                </a:ln>
                <a:solidFill>
                  <a:sysClr val="windowText" lastClr="000000"/>
                </a:solidFill>
                <a:effectLst/>
                <a:uLnTx/>
                <a:uFillTx/>
                <a:sym typeface="Symbol" pitchFamily="18" charset="2"/>
              </a:rPr>
              <a:t></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sz="2000" b="0" i="1" u="none" strike="noStrike" kern="0" cap="none" spc="0" normalizeH="0" baseline="0" noProof="0">
                <a:ln>
                  <a:noFill/>
                </a:ln>
                <a:solidFill>
                  <a:sysClr val="windowText" lastClr="000000"/>
                </a:solidFill>
                <a:effectLst/>
                <a:uLnTx/>
                <a:uFillTx/>
                <a:sym typeface="Symbol" pitchFamily="18" charset="2"/>
              </a:rPr>
              <a:t></a:t>
            </a:r>
          </a:p>
        </p:txBody>
      </p:sp>
      <p:sp>
        <p:nvSpPr>
          <p:cNvPr id="11" name="Rectangle 7"/>
          <p:cNvSpPr>
            <a:spLocks noChangeArrowheads="1"/>
          </p:cNvSpPr>
          <p:nvPr/>
        </p:nvSpPr>
        <p:spPr bwMode="auto">
          <a:xfrm>
            <a:off x="4343400" y="2057400"/>
            <a:ext cx="457200" cy="1524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en-US" sz="2000" b="0" i="1" u="none" strike="noStrike" kern="0" cap="none" spc="0" normalizeH="0" baseline="0" noProof="0">
                <a:ln>
                  <a:noFill/>
                </a:ln>
                <a:solidFill>
                  <a:sysClr val="windowText" lastClr="000000"/>
                </a:solidFill>
                <a:effectLst/>
                <a:uLnTx/>
                <a:uFillTx/>
                <a:sym typeface="Symbol" pitchFamily="18" charset="2"/>
              </a:rPr>
              <a:t></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sz="2000" b="0" i="1" u="none" strike="noStrike" kern="0" cap="none" spc="0" normalizeH="0" baseline="0" noProof="0">
                <a:ln>
                  <a:noFill/>
                </a:ln>
                <a:solidFill>
                  <a:sysClr val="windowText" lastClr="000000"/>
                </a:solidFill>
                <a:effectLst/>
                <a:uLnTx/>
                <a:uFillTx/>
                <a:sym typeface="Symbol" pitchFamily="18" charset="2"/>
              </a:rPr>
              <a:t></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sz="2000" b="0" i="1" u="none" strike="noStrike" kern="0" cap="none" spc="0" normalizeH="0" baseline="0" noProof="0">
                <a:ln>
                  <a:noFill/>
                </a:ln>
                <a:solidFill>
                  <a:sysClr val="windowText" lastClr="000000"/>
                </a:solidFill>
                <a:effectLst/>
                <a:uLnTx/>
                <a:uFillTx/>
                <a:sym typeface="Symbol" pitchFamily="18" charset="2"/>
              </a:rPr>
              <a:t></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sz="2000" b="0" i="1" u="none" strike="noStrike" kern="0" cap="none" spc="0" normalizeH="0" baseline="0" noProof="0">
                <a:ln>
                  <a:noFill/>
                </a:ln>
                <a:solidFill>
                  <a:sysClr val="windowText" lastClr="000000"/>
                </a:solidFill>
                <a:effectLst/>
                <a:uLnTx/>
                <a:uFillTx/>
                <a:sym typeface="Symbol" pitchFamily="18" charset="2"/>
              </a:rPr>
              <a:t></a:t>
            </a:r>
          </a:p>
        </p:txBody>
      </p:sp>
      <p:sp>
        <p:nvSpPr>
          <p:cNvPr id="12" name="Rectangle 8"/>
          <p:cNvSpPr>
            <a:spLocks noChangeArrowheads="1"/>
          </p:cNvSpPr>
          <p:nvPr/>
        </p:nvSpPr>
        <p:spPr bwMode="auto">
          <a:xfrm>
            <a:off x="4800600" y="1447800"/>
            <a:ext cx="457200" cy="5334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a:ln>
                  <a:noFill/>
                </a:ln>
                <a:solidFill>
                  <a:sysClr val="windowText" lastClr="000000"/>
                </a:solidFill>
                <a:effectLst/>
                <a:uLnTx/>
                <a:uFillTx/>
              </a:rPr>
              <a:t>C</a:t>
            </a:r>
          </a:p>
        </p:txBody>
      </p:sp>
      <p:sp>
        <p:nvSpPr>
          <p:cNvPr id="13" name="Rectangle 9"/>
          <p:cNvSpPr>
            <a:spLocks noChangeArrowheads="1"/>
          </p:cNvSpPr>
          <p:nvPr/>
        </p:nvSpPr>
        <p:spPr bwMode="auto">
          <a:xfrm>
            <a:off x="4800600" y="2057400"/>
            <a:ext cx="457200" cy="1524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en-US" sz="2000" b="0" i="0" u="none" strike="noStrike" kern="0" cap="none" spc="0" normalizeH="0" baseline="0" noProof="0">
                <a:ln>
                  <a:noFill/>
                </a:ln>
                <a:solidFill>
                  <a:sysClr val="windowText" lastClr="000000"/>
                </a:solidFill>
                <a:effectLst/>
                <a:uLnTx/>
                <a:uFillTx/>
                <a:sym typeface="Symbol" pitchFamily="18" charset="2"/>
              </a:rPr>
              <a:t>7</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sz="2000" b="0" i="0" u="none" strike="noStrike" kern="0" cap="none" spc="0" normalizeH="0" baseline="0" noProof="0">
                <a:ln>
                  <a:noFill/>
                </a:ln>
                <a:solidFill>
                  <a:sysClr val="windowText" lastClr="000000"/>
                </a:solidFill>
                <a:effectLst/>
                <a:uLnTx/>
                <a:uFillTx/>
                <a:sym typeface="Symbol" pitchFamily="18" charset="2"/>
              </a:rPr>
              <a:t>7</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sz="2000" b="0" i="0" u="none" strike="noStrike" kern="0" cap="none" spc="0" normalizeH="0" baseline="0" noProof="0">
                <a:ln>
                  <a:noFill/>
                </a:ln>
                <a:solidFill>
                  <a:sysClr val="windowText" lastClr="000000"/>
                </a:solidFill>
                <a:effectLst/>
                <a:uLnTx/>
                <a:uFillTx/>
                <a:sym typeface="Symbol" pitchFamily="18" charset="2"/>
              </a:rPr>
              <a:t>3</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sz="2000" b="0" i="0" u="none" strike="noStrike" kern="0" cap="none" spc="0" normalizeH="0" baseline="0" noProof="0">
                <a:ln>
                  <a:noFill/>
                </a:ln>
                <a:solidFill>
                  <a:sysClr val="windowText" lastClr="000000"/>
                </a:solidFill>
                <a:effectLst/>
                <a:uLnTx/>
                <a:uFillTx/>
                <a:sym typeface="Symbol" pitchFamily="18" charset="2"/>
              </a:rPr>
              <a:t>10</a:t>
            </a:r>
          </a:p>
        </p:txBody>
      </p:sp>
      <p:sp>
        <p:nvSpPr>
          <p:cNvPr id="14" name="Rectangle 10"/>
          <p:cNvSpPr>
            <a:spLocks noChangeArrowheads="1"/>
          </p:cNvSpPr>
          <p:nvPr/>
        </p:nvSpPr>
        <p:spPr bwMode="auto">
          <a:xfrm>
            <a:off x="912044" y="4005660"/>
            <a:ext cx="2012950"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marR="0" lvl="0" indent="-342900" defTabSz="914400" eaLnBrk="1" fontAlgn="auto" latinLnBrk="0" hangingPunct="1">
              <a:lnSpc>
                <a:spcPct val="100000"/>
              </a:lnSpc>
              <a:spcBef>
                <a:spcPct val="35000"/>
              </a:spcBef>
              <a:spcAft>
                <a:spcPts val="0"/>
              </a:spcAft>
              <a:buClr>
                <a:srgbClr val="CC3300"/>
              </a:buClr>
              <a:buSzPct val="90000"/>
              <a:buFont typeface="Monotype Sorts" charset="2"/>
              <a:buChar char="n"/>
              <a:tabLst/>
              <a:defRPr/>
            </a:pPr>
            <a:r>
              <a:rPr kumimoji="1" lang="en-US" sz="2800" b="0" i="0" u="none" strike="noStrike" kern="0" cap="none" spc="0" normalizeH="0" baseline="0" noProof="0">
                <a:ln>
                  <a:noFill/>
                </a:ln>
                <a:solidFill>
                  <a:sysClr val="windowText" lastClr="000000"/>
                </a:solidFill>
                <a:effectLst/>
                <a:uLnTx/>
                <a:uFillTx/>
                <a:sym typeface="Symbol" pitchFamily="18" charset="2"/>
              </a:rPr>
              <a:t>  </a:t>
            </a:r>
            <a:r>
              <a:rPr kumimoji="1" lang="en-US" sz="3200" b="1" i="0" u="none" strike="noStrike" kern="0" cap="none" spc="0" normalizeH="0" baseline="0" noProof="0">
                <a:ln>
                  <a:noFill/>
                </a:ln>
                <a:solidFill>
                  <a:sysClr val="windowText" lastClr="000000"/>
                </a:solidFill>
                <a:effectLst/>
                <a:uLnTx/>
                <a:uFillTx/>
              </a:rPr>
              <a:t> </a:t>
            </a:r>
            <a:r>
              <a:rPr kumimoji="1" lang="en-US" sz="3200" b="1" i="0" u="none" strike="noStrike" kern="0" cap="none" spc="0" normalizeH="0" baseline="-25000" noProof="0">
                <a:ln>
                  <a:noFill/>
                </a:ln>
                <a:solidFill>
                  <a:sysClr val="windowText" lastClr="000000"/>
                </a:solidFill>
                <a:effectLst/>
                <a:uLnTx/>
                <a:uFillTx/>
              </a:rPr>
              <a:t>sum(c</a:t>
            </a:r>
            <a:r>
              <a:rPr kumimoji="1" lang="en-US" sz="2800" b="1" i="0" u="none" strike="noStrike" kern="0" cap="none" spc="0" normalizeH="0" baseline="-25000" noProof="0">
                <a:ln>
                  <a:noFill/>
                </a:ln>
                <a:solidFill>
                  <a:sysClr val="windowText" lastClr="000000"/>
                </a:solidFill>
                <a:effectLst/>
                <a:uLnTx/>
                <a:uFillTx/>
              </a:rPr>
              <a:t>) </a:t>
            </a:r>
            <a:r>
              <a:rPr kumimoji="1" lang="en-US" sz="2800" b="0" i="0" u="none" strike="noStrike" kern="0" cap="none" spc="0" normalizeH="0" baseline="0" noProof="0">
                <a:ln>
                  <a:noFill/>
                </a:ln>
                <a:solidFill>
                  <a:sysClr val="windowText" lastClr="000000"/>
                </a:solidFill>
                <a:effectLst/>
                <a:uLnTx/>
                <a:uFillTx/>
              </a:rPr>
              <a:t>(r)</a:t>
            </a:r>
          </a:p>
        </p:txBody>
      </p:sp>
      <p:sp>
        <p:nvSpPr>
          <p:cNvPr id="15" name="Rectangle 11"/>
          <p:cNvSpPr>
            <a:spLocks noChangeArrowheads="1"/>
          </p:cNvSpPr>
          <p:nvPr/>
        </p:nvSpPr>
        <p:spPr bwMode="auto">
          <a:xfrm>
            <a:off x="3962400" y="4191000"/>
            <a:ext cx="914400" cy="4572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rPr>
              <a:t>sum</a:t>
            </a:r>
            <a:r>
              <a:rPr kumimoji="0" lang="en-US" sz="2000" b="0" i="0" u="none" strike="noStrike" kern="0" cap="none" spc="0" normalizeH="0" baseline="0" noProof="0">
                <a:ln>
                  <a:noFill/>
                </a:ln>
                <a:solidFill>
                  <a:sysClr val="windowText" lastClr="000000"/>
                </a:solidFill>
                <a:effectLst/>
                <a:uLnTx/>
                <a:uFillTx/>
              </a:rPr>
              <a:t>(</a:t>
            </a:r>
            <a:r>
              <a:rPr kumimoji="0" lang="en-US" sz="2000" b="0" i="1" u="none" strike="noStrike" kern="0" cap="none" spc="0" normalizeH="0" baseline="0" noProof="0">
                <a:ln>
                  <a:noFill/>
                </a:ln>
                <a:solidFill>
                  <a:sysClr val="windowText" lastClr="000000"/>
                </a:solidFill>
                <a:effectLst/>
                <a:uLnTx/>
                <a:uFillTx/>
              </a:rPr>
              <a:t>c </a:t>
            </a:r>
            <a:r>
              <a:rPr kumimoji="0" lang="en-US" sz="2000" b="0" i="0" u="none" strike="noStrike" kern="0" cap="none" spc="0" normalizeH="0" baseline="0" noProof="0">
                <a:ln>
                  <a:noFill/>
                </a:ln>
                <a:solidFill>
                  <a:sysClr val="windowText" lastClr="000000"/>
                </a:solidFill>
                <a:effectLst/>
                <a:uLnTx/>
                <a:uFillTx/>
              </a:rPr>
              <a:t>)</a:t>
            </a:r>
          </a:p>
        </p:txBody>
      </p:sp>
      <p:sp>
        <p:nvSpPr>
          <p:cNvPr id="16" name="Rectangle 12"/>
          <p:cNvSpPr>
            <a:spLocks noChangeArrowheads="1"/>
          </p:cNvSpPr>
          <p:nvPr/>
        </p:nvSpPr>
        <p:spPr bwMode="auto">
          <a:xfrm>
            <a:off x="3962400" y="4724400"/>
            <a:ext cx="914400" cy="4572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ysClr val="windowText" lastClr="000000"/>
                </a:solidFill>
                <a:effectLst/>
                <a:uLnTx/>
                <a:uFillTx/>
              </a:rPr>
              <a:t>27</a:t>
            </a:r>
          </a:p>
        </p:txBody>
      </p:sp>
      <p:pic>
        <p:nvPicPr>
          <p:cNvPr id="17" name="Picture 13" descr="CalG"/>
          <p:cNvPicPr>
            <a:picLocks noChangeAspect="1" noChangeArrowheads="1"/>
          </p:cNvPicPr>
          <p:nvPr/>
        </p:nvPicPr>
        <p:blipFill>
          <a:blip r:embed="rId3" cstate="print">
            <a:extLst>
              <a:ext uri="{28A0092B-C50C-407E-A947-70E740481C1C}">
                <a14:useLocalDpi xmlns:a14="http://schemas.microsoft.com/office/drawing/2010/main" val="0"/>
              </a:ext>
            </a:extLst>
          </a:blip>
          <a:srcRect r="88988"/>
          <a:stretch>
            <a:fillRect/>
          </a:stretch>
        </p:blipFill>
        <p:spPr bwMode="auto">
          <a:xfrm>
            <a:off x="1187450" y="4146550"/>
            <a:ext cx="3365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0"/>
          <p:cNvSpPr>
            <a:spLocks noChangeArrowheads="1"/>
          </p:cNvSpPr>
          <p:nvPr/>
        </p:nvSpPr>
        <p:spPr bwMode="auto">
          <a:xfrm>
            <a:off x="774701" y="5257800"/>
            <a:ext cx="3111500"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marR="0" lvl="0" indent="-342900" defTabSz="914400" eaLnBrk="1" fontAlgn="auto" latinLnBrk="0" hangingPunct="1">
              <a:lnSpc>
                <a:spcPct val="100000"/>
              </a:lnSpc>
              <a:spcBef>
                <a:spcPct val="35000"/>
              </a:spcBef>
              <a:spcAft>
                <a:spcPts val="0"/>
              </a:spcAft>
              <a:buClr>
                <a:srgbClr val="CC3300"/>
              </a:buClr>
              <a:buSzPct val="90000"/>
              <a:buFont typeface="Monotype Sorts" charset="2"/>
              <a:buChar char="n"/>
              <a:tabLst/>
              <a:defRPr/>
            </a:pPr>
            <a:r>
              <a:rPr kumimoji="1" lang="en-US" sz="2800" b="1" i="0" u="none" strike="noStrike" kern="0" cap="none" spc="0" normalizeH="0" baseline="-25000" noProof="0">
                <a:ln>
                  <a:noFill/>
                </a:ln>
                <a:solidFill>
                  <a:sysClr val="windowText" lastClr="000000"/>
                </a:solidFill>
                <a:effectLst/>
                <a:uLnTx/>
                <a:uFillTx/>
                <a:sym typeface="Symbol" pitchFamily="18" charset="2"/>
              </a:rPr>
              <a:t>A</a:t>
            </a:r>
            <a:r>
              <a:rPr kumimoji="1" lang="en-US" sz="2800" b="1" i="0" u="none" strike="noStrike" kern="0" cap="none" spc="0" normalizeH="0" noProof="0">
                <a:ln>
                  <a:noFill/>
                </a:ln>
                <a:solidFill>
                  <a:sysClr val="windowText" lastClr="000000"/>
                </a:solidFill>
                <a:effectLst/>
                <a:uLnTx/>
                <a:uFillTx/>
                <a:sym typeface="Symbol" pitchFamily="18" charset="2"/>
              </a:rPr>
              <a:t> </a:t>
            </a:r>
            <a:r>
              <a:rPr kumimoji="1" lang="en-US" sz="2800" b="0" i="0" u="none" strike="noStrike" kern="0" cap="none" spc="0" normalizeH="0" baseline="0" noProof="0">
                <a:ln>
                  <a:noFill/>
                </a:ln>
                <a:solidFill>
                  <a:sysClr val="windowText" lastClr="000000"/>
                </a:solidFill>
                <a:effectLst/>
                <a:uLnTx/>
                <a:uFillTx/>
                <a:sym typeface="Symbol" pitchFamily="18" charset="2"/>
              </a:rPr>
              <a:t>    </a:t>
            </a:r>
            <a:r>
              <a:rPr kumimoji="1" lang="en-US" sz="3200" b="1" i="0" u="none" strike="noStrike" kern="0" cap="none" spc="0" normalizeH="0" baseline="0" noProof="0">
                <a:ln>
                  <a:noFill/>
                </a:ln>
                <a:solidFill>
                  <a:sysClr val="windowText" lastClr="000000"/>
                </a:solidFill>
                <a:effectLst/>
                <a:uLnTx/>
                <a:uFillTx/>
              </a:rPr>
              <a:t> </a:t>
            </a:r>
            <a:r>
              <a:rPr kumimoji="1" lang="en-US" sz="3200" b="1" i="0" u="none" strike="noStrike" kern="0" cap="none" spc="0" normalizeH="0" baseline="-25000" noProof="0">
                <a:ln>
                  <a:noFill/>
                </a:ln>
                <a:solidFill>
                  <a:sysClr val="windowText" lastClr="000000"/>
                </a:solidFill>
                <a:effectLst/>
                <a:uLnTx/>
                <a:uFillTx/>
              </a:rPr>
              <a:t>sum(c</a:t>
            </a:r>
            <a:r>
              <a:rPr kumimoji="1" lang="en-US" sz="2800" b="1" i="0" u="none" strike="noStrike" kern="0" cap="none" spc="0" normalizeH="0" baseline="-25000" noProof="0">
                <a:ln>
                  <a:noFill/>
                </a:ln>
                <a:solidFill>
                  <a:sysClr val="windowText" lastClr="000000"/>
                </a:solidFill>
                <a:effectLst/>
                <a:uLnTx/>
                <a:uFillTx/>
              </a:rPr>
              <a:t>) </a:t>
            </a:r>
            <a:r>
              <a:rPr kumimoji="1" lang="en-US" sz="2800" b="0" i="0" u="none" strike="noStrike" kern="0" cap="none" spc="0" normalizeH="0" baseline="0" noProof="0">
                <a:ln>
                  <a:noFill/>
                </a:ln>
                <a:solidFill>
                  <a:sysClr val="windowText" lastClr="000000"/>
                </a:solidFill>
                <a:effectLst/>
                <a:uLnTx/>
                <a:uFillTx/>
              </a:rPr>
              <a:t>(r)</a:t>
            </a:r>
          </a:p>
        </p:txBody>
      </p:sp>
      <p:pic>
        <p:nvPicPr>
          <p:cNvPr id="19" name="Picture 13" descr="CalG"/>
          <p:cNvPicPr>
            <a:picLocks noChangeAspect="1" noChangeArrowheads="1"/>
          </p:cNvPicPr>
          <p:nvPr/>
        </p:nvPicPr>
        <p:blipFill>
          <a:blip r:embed="rId3" cstate="print">
            <a:extLst>
              <a:ext uri="{28A0092B-C50C-407E-A947-70E740481C1C}">
                <a14:useLocalDpi xmlns:a14="http://schemas.microsoft.com/office/drawing/2010/main" val="0"/>
              </a:ext>
            </a:extLst>
          </a:blip>
          <a:srcRect r="88988"/>
          <a:stretch>
            <a:fillRect/>
          </a:stretch>
        </p:blipFill>
        <p:spPr bwMode="auto">
          <a:xfrm>
            <a:off x="1468438" y="5323681"/>
            <a:ext cx="3365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4"/>
          <p:cNvSpPr>
            <a:spLocks noChangeArrowheads="1"/>
          </p:cNvSpPr>
          <p:nvPr/>
        </p:nvSpPr>
        <p:spPr bwMode="auto">
          <a:xfrm>
            <a:off x="3754820" y="5257800"/>
            <a:ext cx="437352" cy="5334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a:ln>
                  <a:noFill/>
                </a:ln>
                <a:solidFill>
                  <a:sysClr val="windowText" lastClr="000000"/>
                </a:solidFill>
                <a:effectLst/>
                <a:uLnTx/>
                <a:uFillTx/>
              </a:rPr>
              <a:t>A</a:t>
            </a:r>
          </a:p>
        </p:txBody>
      </p:sp>
      <p:sp>
        <p:nvSpPr>
          <p:cNvPr id="22" name="Rectangle 6"/>
          <p:cNvSpPr>
            <a:spLocks noChangeArrowheads="1"/>
          </p:cNvSpPr>
          <p:nvPr/>
        </p:nvSpPr>
        <p:spPr bwMode="auto">
          <a:xfrm>
            <a:off x="3754821" y="5770179"/>
            <a:ext cx="457200" cy="101162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en-US" sz="2000" b="0" i="1" u="none" strike="noStrike" kern="0" cap="none" spc="0" normalizeH="0" baseline="0" noProof="0">
                <a:ln>
                  <a:noFill/>
                </a:ln>
                <a:solidFill>
                  <a:sysClr val="windowText" lastClr="000000"/>
                </a:solidFill>
                <a:effectLst/>
                <a:uLnTx/>
                <a:uFillTx/>
                <a:sym typeface="Symbol" pitchFamily="18" charset="2"/>
              </a:rPr>
              <a:t></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sz="2000" b="0" i="1" u="none" strike="noStrike" kern="0" cap="none" spc="0" normalizeH="0" baseline="0" noProof="0">
                <a:ln>
                  <a:noFill/>
                </a:ln>
                <a:solidFill>
                  <a:sysClr val="windowText" lastClr="000000"/>
                </a:solidFill>
                <a:effectLst/>
                <a:uLnTx/>
                <a:uFillTx/>
                <a:sym typeface="Symbol" pitchFamily="18" charset="2"/>
              </a:rPr>
              <a:t></a:t>
            </a:r>
          </a:p>
        </p:txBody>
      </p:sp>
      <p:sp>
        <p:nvSpPr>
          <p:cNvPr id="23" name="Rectangle 9"/>
          <p:cNvSpPr>
            <a:spLocks noChangeArrowheads="1"/>
          </p:cNvSpPr>
          <p:nvPr/>
        </p:nvSpPr>
        <p:spPr bwMode="auto">
          <a:xfrm>
            <a:off x="4206766" y="5638800"/>
            <a:ext cx="898634" cy="114300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30000"/>
              </a:lnSpc>
              <a:spcBef>
                <a:spcPts val="0"/>
              </a:spcBef>
              <a:spcAft>
                <a:spcPts val="0"/>
              </a:spcAft>
              <a:buClrTx/>
              <a:buSzTx/>
              <a:buFontTx/>
              <a:buNone/>
              <a:tabLst/>
              <a:defRPr/>
            </a:pPr>
            <a:r>
              <a:rPr lang="en-US" sz="2000" kern="0">
                <a:solidFill>
                  <a:sysClr val="windowText" lastClr="000000"/>
                </a:solidFill>
                <a:sym typeface="Symbol" pitchFamily="18" charset="2"/>
              </a:rPr>
              <a:t>14</a:t>
            </a:r>
            <a:endParaRPr kumimoji="0" lang="en-US" sz="2000" b="0" i="0" u="none" strike="noStrike" kern="0" cap="none" spc="0" normalizeH="0" baseline="0" noProof="0">
              <a:ln>
                <a:noFill/>
              </a:ln>
              <a:solidFill>
                <a:sysClr val="windowText" lastClr="000000"/>
              </a:solidFill>
              <a:effectLst/>
              <a:uLnTx/>
              <a:uFillTx/>
              <a:sym typeface="Symbol" pitchFamily="18" charset="2"/>
            </a:endParaRP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sz="2000" b="0" i="0" u="none" strike="noStrike" kern="0" cap="none" spc="0" normalizeH="0" baseline="0" noProof="0">
                <a:ln>
                  <a:noFill/>
                </a:ln>
                <a:solidFill>
                  <a:sysClr val="windowText" lastClr="000000"/>
                </a:solidFill>
                <a:effectLst/>
                <a:uLnTx/>
                <a:uFillTx/>
                <a:sym typeface="Symbol" pitchFamily="18" charset="2"/>
              </a:rPr>
              <a:t>13</a:t>
            </a:r>
          </a:p>
        </p:txBody>
      </p:sp>
      <p:sp>
        <p:nvSpPr>
          <p:cNvPr id="21" name="Rectangle 11"/>
          <p:cNvSpPr>
            <a:spLocks noChangeArrowheads="1"/>
          </p:cNvSpPr>
          <p:nvPr/>
        </p:nvSpPr>
        <p:spPr bwMode="auto">
          <a:xfrm>
            <a:off x="4191000" y="5257800"/>
            <a:ext cx="914400" cy="512379"/>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rPr>
              <a:t>sum</a:t>
            </a:r>
            <a:r>
              <a:rPr kumimoji="0" lang="en-US" sz="2000" b="0" i="0" u="none" strike="noStrike" kern="0" cap="none" spc="0" normalizeH="0" baseline="0" noProof="0">
                <a:ln>
                  <a:noFill/>
                </a:ln>
                <a:solidFill>
                  <a:sysClr val="windowText" lastClr="000000"/>
                </a:solidFill>
                <a:effectLst/>
                <a:uLnTx/>
                <a:uFillTx/>
              </a:rPr>
              <a:t>(</a:t>
            </a:r>
            <a:r>
              <a:rPr kumimoji="0" lang="en-US" sz="2000" b="0" i="1" u="none" strike="noStrike" kern="0" cap="none" spc="0" normalizeH="0" baseline="0" noProof="0">
                <a:ln>
                  <a:noFill/>
                </a:ln>
                <a:solidFill>
                  <a:sysClr val="windowText" lastClr="000000"/>
                </a:solidFill>
                <a:effectLst/>
                <a:uLnTx/>
                <a:uFillTx/>
              </a:rPr>
              <a:t>c </a:t>
            </a:r>
            <a:r>
              <a:rPr kumimoji="0" lang="en-US" sz="2000" b="0" i="0" u="none" strike="noStrike" kern="0" cap="none" spc="0" normalizeH="0" baseline="0" noProof="0">
                <a:ln>
                  <a:noFill/>
                </a:ln>
                <a:solidFill>
                  <a:sysClr val="windowText" lastClr="000000"/>
                </a:solidFill>
                <a:effectLst/>
                <a:uLnTx/>
                <a:uFillTx/>
              </a:rPr>
              <a:t>)</a:t>
            </a:r>
          </a:p>
        </p:txBody>
      </p:sp>
      <p:sp>
        <p:nvSpPr>
          <p:cNvPr id="24" name="Rectangle 10"/>
          <p:cNvSpPr>
            <a:spLocks noChangeArrowheads="1"/>
          </p:cNvSpPr>
          <p:nvPr/>
        </p:nvSpPr>
        <p:spPr bwMode="auto">
          <a:xfrm>
            <a:off x="5867400" y="4548187"/>
            <a:ext cx="3276600" cy="124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marR="0" lvl="0" indent="-342900" defTabSz="914400" eaLnBrk="1" fontAlgn="auto" latinLnBrk="0" hangingPunct="1">
              <a:lnSpc>
                <a:spcPct val="100000"/>
              </a:lnSpc>
              <a:spcBef>
                <a:spcPct val="35000"/>
              </a:spcBef>
              <a:spcAft>
                <a:spcPts val="0"/>
              </a:spcAft>
              <a:buClr>
                <a:srgbClr val="CC3300"/>
              </a:buClr>
              <a:buSzPct val="90000"/>
              <a:buFont typeface="Monotype Sorts" charset="2"/>
              <a:buChar char="n"/>
              <a:tabLst/>
              <a:defRPr/>
            </a:pPr>
            <a:r>
              <a:rPr kumimoji="1" lang="en-US" sz="2800" b="1" i="0" u="none" strike="noStrike" kern="0" cap="none" spc="0" normalizeH="0" baseline="-25000" noProof="0">
                <a:ln>
                  <a:noFill/>
                </a:ln>
                <a:solidFill>
                  <a:sysClr val="windowText" lastClr="000000"/>
                </a:solidFill>
                <a:effectLst/>
                <a:uLnTx/>
                <a:uFillTx/>
                <a:sym typeface="Symbol" pitchFamily="18" charset="2"/>
              </a:rPr>
              <a:t>What is the result for the following expression ?</a:t>
            </a:r>
          </a:p>
          <a:p>
            <a:pPr marR="0" lvl="0" defTabSz="914400" eaLnBrk="1" fontAlgn="auto" latinLnBrk="0" hangingPunct="1">
              <a:lnSpc>
                <a:spcPct val="100000"/>
              </a:lnSpc>
              <a:spcBef>
                <a:spcPct val="35000"/>
              </a:spcBef>
              <a:spcAft>
                <a:spcPts val="0"/>
              </a:spcAft>
              <a:buClr>
                <a:srgbClr val="CC3300"/>
              </a:buClr>
              <a:buSzPct val="90000"/>
              <a:tabLst/>
              <a:defRPr/>
            </a:pPr>
            <a:r>
              <a:rPr kumimoji="1" lang="en-US" sz="2800" b="1" i="0" u="none" strike="noStrike" kern="0" cap="none" spc="0" normalizeH="0" baseline="-25000" noProof="0">
                <a:ln>
                  <a:noFill/>
                </a:ln>
                <a:solidFill>
                  <a:sysClr val="windowText" lastClr="000000"/>
                </a:solidFill>
                <a:effectLst/>
                <a:uLnTx/>
                <a:uFillTx/>
                <a:sym typeface="Symbol" pitchFamily="18" charset="2"/>
              </a:rPr>
              <a:t>      A,B</a:t>
            </a:r>
            <a:r>
              <a:rPr kumimoji="1" lang="en-US" sz="2800" b="1" i="0" u="none" strike="noStrike" kern="0" cap="none" spc="0" normalizeH="0" noProof="0">
                <a:ln>
                  <a:noFill/>
                </a:ln>
                <a:solidFill>
                  <a:sysClr val="windowText" lastClr="000000"/>
                </a:solidFill>
                <a:effectLst/>
                <a:uLnTx/>
                <a:uFillTx/>
                <a:sym typeface="Symbol" pitchFamily="18" charset="2"/>
              </a:rPr>
              <a:t> </a:t>
            </a:r>
            <a:r>
              <a:rPr kumimoji="1" lang="en-US" sz="2800" b="0" i="0" u="none" strike="noStrike" kern="0" cap="none" spc="0" normalizeH="0" baseline="0" noProof="0">
                <a:ln>
                  <a:noFill/>
                </a:ln>
                <a:solidFill>
                  <a:sysClr val="windowText" lastClr="000000"/>
                </a:solidFill>
                <a:effectLst/>
                <a:uLnTx/>
                <a:uFillTx/>
                <a:sym typeface="Symbol" pitchFamily="18" charset="2"/>
              </a:rPr>
              <a:t>    </a:t>
            </a:r>
            <a:r>
              <a:rPr kumimoji="1" lang="en-US" sz="3200" b="1" i="0" u="none" strike="noStrike" kern="0" cap="none" spc="0" normalizeH="0" baseline="0" noProof="0">
                <a:ln>
                  <a:noFill/>
                </a:ln>
                <a:solidFill>
                  <a:sysClr val="windowText" lastClr="000000"/>
                </a:solidFill>
                <a:effectLst/>
                <a:uLnTx/>
                <a:uFillTx/>
              </a:rPr>
              <a:t> </a:t>
            </a:r>
            <a:r>
              <a:rPr kumimoji="1" lang="en-US" sz="3200" b="1" i="0" u="none" strike="noStrike" kern="0" cap="none" spc="0" normalizeH="0" baseline="-25000" noProof="0">
                <a:ln>
                  <a:noFill/>
                </a:ln>
                <a:solidFill>
                  <a:sysClr val="windowText" lastClr="000000"/>
                </a:solidFill>
                <a:effectLst/>
                <a:uLnTx/>
                <a:uFillTx/>
              </a:rPr>
              <a:t>sum(c</a:t>
            </a:r>
            <a:r>
              <a:rPr kumimoji="1" lang="en-US" sz="2800" b="1" i="0" u="none" strike="noStrike" kern="0" cap="none" spc="0" normalizeH="0" baseline="-25000" noProof="0">
                <a:ln>
                  <a:noFill/>
                </a:ln>
                <a:solidFill>
                  <a:sysClr val="windowText" lastClr="000000"/>
                </a:solidFill>
                <a:effectLst/>
                <a:uLnTx/>
                <a:uFillTx/>
              </a:rPr>
              <a:t>) </a:t>
            </a:r>
            <a:r>
              <a:rPr kumimoji="1" lang="en-US" sz="2800" b="0" i="0" u="none" strike="noStrike" kern="0" cap="none" spc="0" normalizeH="0" baseline="0" noProof="0">
                <a:ln>
                  <a:noFill/>
                </a:ln>
                <a:solidFill>
                  <a:sysClr val="windowText" lastClr="000000"/>
                </a:solidFill>
                <a:effectLst/>
                <a:uLnTx/>
                <a:uFillTx/>
              </a:rPr>
              <a:t>(r)</a:t>
            </a:r>
          </a:p>
        </p:txBody>
      </p:sp>
      <p:pic>
        <p:nvPicPr>
          <p:cNvPr id="25" name="Picture 13" descr="CalG"/>
          <p:cNvPicPr>
            <a:picLocks noChangeAspect="1" noChangeArrowheads="1"/>
          </p:cNvPicPr>
          <p:nvPr/>
        </p:nvPicPr>
        <p:blipFill>
          <a:blip r:embed="rId3" cstate="print">
            <a:extLst>
              <a:ext uri="{28A0092B-C50C-407E-A947-70E740481C1C}">
                <a14:useLocalDpi xmlns:a14="http://schemas.microsoft.com/office/drawing/2010/main" val="0"/>
              </a:ext>
            </a:extLst>
          </a:blip>
          <a:srcRect r="88988"/>
          <a:stretch>
            <a:fillRect/>
          </a:stretch>
        </p:blipFill>
        <p:spPr bwMode="auto">
          <a:xfrm>
            <a:off x="6781800" y="5365750"/>
            <a:ext cx="3365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67990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noChangeArrowheads="1"/>
          </p:cNvSpPr>
          <p:nvPr>
            <p:ph type="title"/>
          </p:nvPr>
        </p:nvSpPr>
        <p:spPr>
          <a:xfrm>
            <a:off x="768350" y="117475"/>
            <a:ext cx="8077200" cy="609600"/>
          </a:xfrm>
          <a:prstGeom prst="rect">
            <a:avLst/>
          </a:prstGeom>
          <a:noFill/>
        </p:spPr>
        <p:txBody>
          <a:bodyPr vert="horz" lIns="91440" tIns="45720" rIns="91440" bIns="45720" rtlCol="0" anchor="ctr">
            <a:normAutofit/>
          </a:bodyPr>
          <a:lstStyle/>
          <a:p>
            <a:r>
              <a:rPr kumimoji="1" lang="en-US" sz="2400" b="1" kern="0">
                <a:solidFill>
                  <a:srgbClr val="CC3300"/>
                </a:solidFill>
                <a:effectLst>
                  <a:outerShdw blurRad="38100" dist="38100" dir="2700000" algn="tl">
                    <a:srgbClr val="C0C0C0"/>
                  </a:outerShdw>
                </a:effectLst>
                <a:latin typeface="Helvetica"/>
                <a:ea typeface="MS PGothic" pitchFamily="34" charset="-128"/>
              </a:rPr>
              <a:t>Aggregate Operation – Example</a:t>
            </a:r>
          </a:p>
        </p:txBody>
      </p:sp>
      <p:sp>
        <p:nvSpPr>
          <p:cNvPr id="5" name="Rectangle 3"/>
          <p:cNvSpPr txBox="1">
            <a:spLocks noChangeArrowheads="1"/>
          </p:cNvSpPr>
          <p:nvPr/>
        </p:nvSpPr>
        <p:spPr bwMode="auto">
          <a:xfrm>
            <a:off x="1277144" y="781050"/>
            <a:ext cx="6862762"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ＭＳ Ｐゴシック"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Font typeface="Times New Roman" pitchFamily="18" charset="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r>
              <a:rPr lang="en-US" sz="2400">
                <a:ea typeface="ＭＳ Ｐゴシック" pitchFamily="34" charset="-128"/>
              </a:rPr>
              <a:t>Find the average salary in each department</a:t>
            </a:r>
          </a:p>
          <a:p>
            <a:pPr>
              <a:buFont typeface="Monotype Sorts" charset="2"/>
              <a:buNone/>
            </a:pPr>
            <a:r>
              <a:rPr lang="en-US">
                <a:ea typeface="ＭＳ Ｐゴシック" pitchFamily="34" charset="-128"/>
              </a:rPr>
              <a:t>     </a:t>
            </a:r>
            <a:r>
              <a:rPr lang="en-US" sz="2000">
                <a:ea typeface="ＭＳ Ｐゴシック" pitchFamily="34" charset="-128"/>
              </a:rPr>
              <a:t>	 </a:t>
            </a:r>
            <a:r>
              <a:rPr kumimoji="0" lang="en-US" sz="3200" b="1" i="1" baseline="-25000" err="1">
                <a:solidFill>
                  <a:srgbClr val="00B050"/>
                </a:solidFill>
                <a:ea typeface="ＭＳ Ｐゴシック" pitchFamily="34" charset="-128"/>
              </a:rPr>
              <a:t>dept_name</a:t>
            </a:r>
            <a:r>
              <a:rPr kumimoji="0" lang="en-US" sz="2400" b="1">
                <a:solidFill>
                  <a:srgbClr val="FF0000"/>
                </a:solidFill>
                <a:ea typeface="ＭＳ Ｐゴシック" pitchFamily="34" charset="-128"/>
              </a:rPr>
              <a:t> </a:t>
            </a:r>
            <a:r>
              <a:rPr kumimoji="0" lang="en-US" sz="3200" b="1" i="1">
                <a:solidFill>
                  <a:srgbClr val="FF0000"/>
                </a:solidFill>
                <a:ea typeface="ＭＳ Ｐゴシック" pitchFamily="34" charset="-128"/>
                <a:sym typeface="Symbol" pitchFamily="18" charset="2"/>
              </a:rPr>
              <a:t>    </a:t>
            </a:r>
            <a:r>
              <a:rPr kumimoji="0" lang="en-US" sz="3200" b="1" baseline="-25000">
                <a:solidFill>
                  <a:schemeClr val="tx2"/>
                </a:solidFill>
                <a:ea typeface="ＭＳ Ｐゴシック" pitchFamily="34" charset="-128"/>
                <a:sym typeface="Symbol" pitchFamily="18" charset="2"/>
              </a:rPr>
              <a:t>avg</a:t>
            </a:r>
            <a:r>
              <a:rPr kumimoji="0" lang="en-US" sz="3200" b="1" baseline="-25000">
                <a:solidFill>
                  <a:srgbClr val="FF0000"/>
                </a:solidFill>
                <a:ea typeface="ＭＳ Ｐゴシック" pitchFamily="34" charset="-128"/>
                <a:sym typeface="Symbol" pitchFamily="18" charset="2"/>
              </a:rPr>
              <a:t>(</a:t>
            </a:r>
            <a:r>
              <a:rPr kumimoji="0" lang="en-US" sz="3200" b="1" i="1" baseline="-25000">
                <a:solidFill>
                  <a:schemeClr val="tx1">
                    <a:lumMod val="95000"/>
                    <a:lumOff val="5000"/>
                  </a:schemeClr>
                </a:solidFill>
                <a:ea typeface="ＭＳ Ｐゴシック" pitchFamily="34" charset="-128"/>
                <a:sym typeface="Symbol" pitchFamily="18" charset="2"/>
              </a:rPr>
              <a:t>salary</a:t>
            </a:r>
            <a:r>
              <a:rPr kumimoji="0" lang="en-US" sz="3200" b="1" baseline="-25000">
                <a:solidFill>
                  <a:srgbClr val="FF0000"/>
                </a:solidFill>
                <a:ea typeface="ＭＳ Ｐゴシック" pitchFamily="34" charset="-128"/>
                <a:sym typeface="Symbol" pitchFamily="18" charset="2"/>
              </a:rPr>
              <a:t>)</a:t>
            </a:r>
            <a:r>
              <a:rPr kumimoji="0" lang="en-US" sz="2400" b="1">
                <a:solidFill>
                  <a:srgbClr val="FF0000"/>
                </a:solidFill>
                <a:ea typeface="ＭＳ Ｐゴシック" pitchFamily="34" charset="-128"/>
                <a:sym typeface="Symbol" pitchFamily="18" charset="2"/>
              </a:rPr>
              <a:t> (</a:t>
            </a:r>
            <a:r>
              <a:rPr kumimoji="0" lang="en-US" sz="2400" b="1" i="1">
                <a:solidFill>
                  <a:srgbClr val="FF0000"/>
                </a:solidFill>
                <a:ea typeface="ＭＳ Ｐゴシック" pitchFamily="34" charset="-128"/>
                <a:sym typeface="Symbol" pitchFamily="18" charset="2"/>
              </a:rPr>
              <a:t>instructor</a:t>
            </a:r>
            <a:r>
              <a:rPr kumimoji="0" lang="en-US" sz="2400" b="1">
                <a:solidFill>
                  <a:srgbClr val="FF0000"/>
                </a:solidFill>
                <a:ea typeface="ＭＳ Ｐゴシック" pitchFamily="34" charset="-128"/>
                <a:sym typeface="Symbol" pitchFamily="18" charset="2"/>
              </a:rPr>
              <a:t>)</a:t>
            </a:r>
            <a:endParaRPr kumimoji="0" lang="en-US" sz="2400" b="1">
              <a:solidFill>
                <a:srgbClr val="FF0000"/>
              </a:solidFill>
              <a:ea typeface="ＭＳ Ｐゴシック" pitchFamily="34" charset="-128"/>
            </a:endParaRPr>
          </a:p>
          <a:p>
            <a:pPr>
              <a:buFont typeface="Monotype Sorts" charset="2"/>
              <a:buNone/>
            </a:pPr>
            <a:endParaRPr lang="en-US" sz="2000" b="1">
              <a:solidFill>
                <a:srgbClr val="FF0000"/>
              </a:solidFill>
              <a:ea typeface="ＭＳ Ｐゴシック" pitchFamily="34" charset="-128"/>
            </a:endParaRPr>
          </a:p>
        </p:txBody>
      </p:sp>
      <p:sp>
        <p:nvSpPr>
          <p:cNvPr id="6" name="Rectangle 4"/>
          <p:cNvSpPr>
            <a:spLocks noChangeArrowheads="1"/>
          </p:cNvSpPr>
          <p:nvPr/>
        </p:nvSpPr>
        <p:spPr bwMode="auto">
          <a:xfrm>
            <a:off x="1066800" y="3835400"/>
            <a:ext cx="70294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Times New Roman" pitchFamily="18" charset="0"/>
            </a:endParaRPr>
          </a:p>
        </p:txBody>
      </p:sp>
      <p:pic>
        <p:nvPicPr>
          <p:cNvPr id="7" name="Picture 16"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2" y="1990725"/>
            <a:ext cx="4757738" cy="422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CalG"/>
          <p:cNvPicPr>
            <a:picLocks noChangeAspect="1" noChangeArrowheads="1"/>
          </p:cNvPicPr>
          <p:nvPr/>
        </p:nvPicPr>
        <p:blipFill>
          <a:blip r:embed="rId3" cstate="print">
            <a:extLst>
              <a:ext uri="{28A0092B-C50C-407E-A947-70E740481C1C}">
                <a14:useLocalDpi xmlns:a14="http://schemas.microsoft.com/office/drawing/2010/main" val="0"/>
              </a:ext>
            </a:extLst>
          </a:blip>
          <a:srcRect l="832" r="90234"/>
          <a:stretch>
            <a:fillRect/>
          </a:stretch>
        </p:blipFill>
        <p:spPr bwMode="auto">
          <a:xfrm>
            <a:off x="3042964" y="1403350"/>
            <a:ext cx="386036"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6062" y="2986881"/>
            <a:ext cx="3752850" cy="286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Arrow: Right 1">
            <a:extLst>
              <a:ext uri="{FF2B5EF4-FFF2-40B4-BE49-F238E27FC236}">
                <a16:creationId xmlns:a16="http://schemas.microsoft.com/office/drawing/2014/main" id="{D02ECDAF-EF2B-4297-8B50-13AF57F97CEB}"/>
              </a:ext>
            </a:extLst>
          </p:cNvPr>
          <p:cNvSpPr/>
          <p:nvPr/>
        </p:nvSpPr>
        <p:spPr>
          <a:xfrm>
            <a:off x="5453062" y="4127500"/>
            <a:ext cx="414338" cy="292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139081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noChangeArrowheads="1"/>
          </p:cNvSpPr>
          <p:nvPr>
            <p:ph type="title"/>
          </p:nvPr>
        </p:nvSpPr>
        <p:spPr>
          <a:xfrm>
            <a:off x="768350" y="117475"/>
            <a:ext cx="8077200" cy="609600"/>
          </a:xfrm>
          <a:prstGeom prst="rect">
            <a:avLst/>
          </a:prstGeom>
          <a:noFill/>
        </p:spPr>
        <p:txBody>
          <a:bodyPr vert="horz" lIns="91440" tIns="45720" rIns="91440" bIns="45720" rtlCol="0" anchor="ctr">
            <a:normAutofit/>
          </a:bodyPr>
          <a:lstStyle/>
          <a:p>
            <a:r>
              <a:rPr kumimoji="1" lang="en-US" sz="2400" b="1" kern="0">
                <a:solidFill>
                  <a:srgbClr val="CC3300"/>
                </a:solidFill>
                <a:effectLst>
                  <a:outerShdw blurRad="38100" dist="38100" dir="2700000" algn="tl">
                    <a:srgbClr val="C0C0C0"/>
                  </a:outerShdw>
                </a:effectLst>
                <a:latin typeface="Helvetica"/>
                <a:ea typeface="MS PGothic" pitchFamily="34" charset="-128"/>
              </a:rPr>
              <a:t>Aggregate Operation – Example</a:t>
            </a:r>
          </a:p>
        </p:txBody>
      </p:sp>
      <p:sp>
        <p:nvSpPr>
          <p:cNvPr id="5" name="Rectangle 3"/>
          <p:cNvSpPr txBox="1">
            <a:spLocks noChangeArrowheads="1"/>
          </p:cNvSpPr>
          <p:nvPr/>
        </p:nvSpPr>
        <p:spPr bwMode="auto">
          <a:xfrm>
            <a:off x="768350" y="781050"/>
            <a:ext cx="7371556"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ＭＳ Ｐゴシック"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Font typeface="Times New Roman" pitchFamily="18" charset="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r>
              <a:rPr lang="en-US" sz="2400">
                <a:ea typeface="ＭＳ Ｐゴシック" pitchFamily="34" charset="-128"/>
              </a:rPr>
              <a:t>Find the total amount spent by each department as a salary.</a:t>
            </a:r>
          </a:p>
          <a:p>
            <a:pPr>
              <a:buFont typeface="Monotype Sorts" charset="2"/>
              <a:buNone/>
            </a:pPr>
            <a:r>
              <a:rPr lang="en-US">
                <a:ea typeface="ＭＳ Ｐゴシック" pitchFamily="34" charset="-128"/>
              </a:rPr>
              <a:t>     </a:t>
            </a:r>
            <a:r>
              <a:rPr lang="en-US" sz="2000">
                <a:ea typeface="ＭＳ Ｐゴシック" pitchFamily="34" charset="-128"/>
              </a:rPr>
              <a:t>	 </a:t>
            </a:r>
            <a:r>
              <a:rPr kumimoji="0" lang="en-US" sz="3200" b="1" i="1" baseline="-25000" err="1">
                <a:solidFill>
                  <a:srgbClr val="00B050"/>
                </a:solidFill>
                <a:ea typeface="ＭＳ Ｐゴシック" pitchFamily="34" charset="-128"/>
              </a:rPr>
              <a:t>dept_name</a:t>
            </a:r>
            <a:r>
              <a:rPr kumimoji="0" lang="en-US" sz="2400" b="1">
                <a:solidFill>
                  <a:srgbClr val="FF0000"/>
                </a:solidFill>
                <a:ea typeface="ＭＳ Ｐゴシック" pitchFamily="34" charset="-128"/>
              </a:rPr>
              <a:t> </a:t>
            </a:r>
            <a:r>
              <a:rPr kumimoji="0" lang="en-US" sz="3200" b="1" i="1">
                <a:solidFill>
                  <a:srgbClr val="FF0000"/>
                </a:solidFill>
                <a:ea typeface="ＭＳ Ｐゴシック" pitchFamily="34" charset="-128"/>
                <a:sym typeface="Symbol" pitchFamily="18" charset="2"/>
              </a:rPr>
              <a:t>    </a:t>
            </a:r>
            <a:r>
              <a:rPr kumimoji="0" lang="en-US" sz="3200" b="1" i="1" baseline="-25000">
                <a:solidFill>
                  <a:schemeClr val="tx2"/>
                </a:solidFill>
                <a:ea typeface="ＭＳ Ｐゴシック" pitchFamily="34" charset="-128"/>
                <a:sym typeface="Symbol" pitchFamily="18" charset="2"/>
              </a:rPr>
              <a:t>  Sum</a:t>
            </a:r>
            <a:r>
              <a:rPr kumimoji="0" lang="en-US" sz="3200" b="1" baseline="-25000">
                <a:solidFill>
                  <a:srgbClr val="FF0000"/>
                </a:solidFill>
                <a:ea typeface="ＭＳ Ｐゴシック" pitchFamily="34" charset="-128"/>
                <a:sym typeface="Symbol" pitchFamily="18" charset="2"/>
              </a:rPr>
              <a:t>(</a:t>
            </a:r>
            <a:r>
              <a:rPr kumimoji="0" lang="en-US" sz="3200" b="1" i="1" baseline="-25000">
                <a:solidFill>
                  <a:schemeClr val="tx1">
                    <a:lumMod val="95000"/>
                    <a:lumOff val="5000"/>
                  </a:schemeClr>
                </a:solidFill>
                <a:ea typeface="ＭＳ Ｐゴシック" pitchFamily="34" charset="-128"/>
                <a:sym typeface="Symbol" pitchFamily="18" charset="2"/>
              </a:rPr>
              <a:t>salary</a:t>
            </a:r>
            <a:r>
              <a:rPr kumimoji="0" lang="en-US" sz="3200" b="1" baseline="-25000">
                <a:solidFill>
                  <a:srgbClr val="FF0000"/>
                </a:solidFill>
                <a:ea typeface="ＭＳ Ｐゴシック" pitchFamily="34" charset="-128"/>
                <a:sym typeface="Symbol" pitchFamily="18" charset="2"/>
              </a:rPr>
              <a:t>)</a:t>
            </a:r>
            <a:r>
              <a:rPr kumimoji="0" lang="en-US" sz="2400" b="1">
                <a:solidFill>
                  <a:srgbClr val="FF0000"/>
                </a:solidFill>
                <a:ea typeface="ＭＳ Ｐゴシック" pitchFamily="34" charset="-128"/>
                <a:sym typeface="Symbol" pitchFamily="18" charset="2"/>
              </a:rPr>
              <a:t> (</a:t>
            </a:r>
            <a:r>
              <a:rPr kumimoji="0" lang="en-US" sz="2400" b="1" i="1">
                <a:solidFill>
                  <a:srgbClr val="FF0000"/>
                </a:solidFill>
                <a:ea typeface="ＭＳ Ｐゴシック" pitchFamily="34" charset="-128"/>
                <a:sym typeface="Symbol" pitchFamily="18" charset="2"/>
              </a:rPr>
              <a:t>instructor</a:t>
            </a:r>
            <a:r>
              <a:rPr kumimoji="0" lang="en-US" sz="2400" b="1">
                <a:solidFill>
                  <a:srgbClr val="FF0000"/>
                </a:solidFill>
                <a:ea typeface="ＭＳ Ｐゴシック" pitchFamily="34" charset="-128"/>
                <a:sym typeface="Symbol" pitchFamily="18" charset="2"/>
              </a:rPr>
              <a:t>)</a:t>
            </a:r>
            <a:endParaRPr kumimoji="0" lang="en-US" sz="2400" b="1">
              <a:solidFill>
                <a:srgbClr val="FF0000"/>
              </a:solidFill>
              <a:ea typeface="ＭＳ Ｐゴシック" pitchFamily="34" charset="-128"/>
            </a:endParaRPr>
          </a:p>
          <a:p>
            <a:pPr>
              <a:buFont typeface="Monotype Sorts" charset="2"/>
              <a:buNone/>
            </a:pPr>
            <a:endParaRPr lang="en-US" sz="2000" b="1">
              <a:solidFill>
                <a:srgbClr val="FF0000"/>
              </a:solidFill>
              <a:ea typeface="ＭＳ Ｐゴシック" pitchFamily="34" charset="-128"/>
            </a:endParaRPr>
          </a:p>
        </p:txBody>
      </p:sp>
      <p:sp>
        <p:nvSpPr>
          <p:cNvPr id="6" name="Rectangle 4"/>
          <p:cNvSpPr>
            <a:spLocks noChangeArrowheads="1"/>
          </p:cNvSpPr>
          <p:nvPr/>
        </p:nvSpPr>
        <p:spPr bwMode="auto">
          <a:xfrm>
            <a:off x="1066800" y="3835400"/>
            <a:ext cx="70294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Times New Roman" pitchFamily="18" charset="0"/>
            </a:endParaRPr>
          </a:p>
        </p:txBody>
      </p:sp>
      <p:pic>
        <p:nvPicPr>
          <p:cNvPr id="7" name="Picture 16"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833" y="2451100"/>
            <a:ext cx="4239816" cy="3768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CalG"/>
          <p:cNvPicPr>
            <a:picLocks noChangeAspect="1" noChangeArrowheads="1"/>
          </p:cNvPicPr>
          <p:nvPr/>
        </p:nvPicPr>
        <p:blipFill>
          <a:blip r:embed="rId3" cstate="print">
            <a:extLst>
              <a:ext uri="{28A0092B-C50C-407E-A947-70E740481C1C}">
                <a14:useLocalDpi xmlns:a14="http://schemas.microsoft.com/office/drawing/2010/main" val="0"/>
              </a:ext>
            </a:extLst>
          </a:blip>
          <a:srcRect l="832" r="90234"/>
          <a:stretch>
            <a:fillRect/>
          </a:stretch>
        </p:blipFill>
        <p:spPr bwMode="auto">
          <a:xfrm>
            <a:off x="2710776" y="1920484"/>
            <a:ext cx="386036"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rrow: Right 3">
            <a:extLst>
              <a:ext uri="{FF2B5EF4-FFF2-40B4-BE49-F238E27FC236}">
                <a16:creationId xmlns:a16="http://schemas.microsoft.com/office/drawing/2014/main" id="{411346C0-5008-454D-BD27-31B19A61BBF4}"/>
              </a:ext>
            </a:extLst>
          </p:cNvPr>
          <p:cNvSpPr/>
          <p:nvPr/>
        </p:nvSpPr>
        <p:spPr>
          <a:xfrm>
            <a:off x="5334000" y="4114800"/>
            <a:ext cx="304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9" name="Object 8">
            <a:extLst>
              <a:ext uri="{FF2B5EF4-FFF2-40B4-BE49-F238E27FC236}">
                <a16:creationId xmlns:a16="http://schemas.microsoft.com/office/drawing/2014/main" id="{1A5E2F01-BDCE-44C5-8AB8-2913135057E4}"/>
              </a:ext>
            </a:extLst>
          </p:cNvPr>
          <p:cNvGraphicFramePr>
            <a:graphicFrameLocks noChangeAspect="1"/>
          </p:cNvGraphicFramePr>
          <p:nvPr>
            <p:extLst>
              <p:ext uri="{D42A27DB-BD31-4B8C-83A1-F6EECF244321}">
                <p14:modId xmlns:p14="http://schemas.microsoft.com/office/powerpoint/2010/main" val="3284872111"/>
              </p:ext>
            </p:extLst>
          </p:nvPr>
        </p:nvGraphicFramePr>
        <p:xfrm>
          <a:off x="6195225" y="3343690"/>
          <a:ext cx="2165185" cy="2151820"/>
        </p:xfrm>
        <a:graphic>
          <a:graphicData uri="http://schemas.openxmlformats.org/presentationml/2006/ole">
            <mc:AlternateContent xmlns:mc="http://schemas.openxmlformats.org/markup-compatibility/2006">
              <mc:Choice xmlns:v="urn:schemas-microsoft-com:vml" Requires="v">
                <p:oleObj name="Worksheet" r:id="rId4" imgW="1543232" imgH="1533655" progId="Excel.Sheet.12">
                  <p:embed/>
                </p:oleObj>
              </mc:Choice>
              <mc:Fallback>
                <p:oleObj name="Worksheet" r:id="rId4" imgW="1543232" imgH="1533655" progId="Excel.Sheet.12">
                  <p:embed/>
                  <p:pic>
                    <p:nvPicPr>
                      <p:cNvPr id="0" name=""/>
                      <p:cNvPicPr/>
                      <p:nvPr/>
                    </p:nvPicPr>
                    <p:blipFill>
                      <a:blip r:embed="rId5"/>
                      <a:stretch>
                        <a:fillRect/>
                      </a:stretch>
                    </p:blipFill>
                    <p:spPr>
                      <a:xfrm>
                        <a:off x="6195225" y="3343690"/>
                        <a:ext cx="2165185" cy="2151820"/>
                      </a:xfrm>
                      <a:prstGeom prst="rect">
                        <a:avLst/>
                      </a:prstGeom>
                    </p:spPr>
                  </p:pic>
                </p:oleObj>
              </mc:Fallback>
            </mc:AlternateContent>
          </a:graphicData>
        </a:graphic>
      </p:graphicFrame>
    </p:spTree>
    <p:extLst>
      <p:ext uri="{BB962C8B-B14F-4D97-AF65-F5344CB8AC3E}">
        <p14:creationId xmlns:p14="http://schemas.microsoft.com/office/powerpoint/2010/main" val="33151267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noChangeArrowheads="1"/>
          </p:cNvSpPr>
          <p:nvPr>
            <p:ph type="title"/>
          </p:nvPr>
        </p:nvSpPr>
        <p:spPr>
          <a:xfrm>
            <a:off x="768350" y="117475"/>
            <a:ext cx="8077200" cy="609600"/>
          </a:xfrm>
          <a:prstGeom prst="rect">
            <a:avLst/>
          </a:prstGeom>
          <a:noFill/>
        </p:spPr>
        <p:txBody>
          <a:bodyPr vert="horz" lIns="91440" tIns="45720" rIns="91440" bIns="45720" rtlCol="0" anchor="ctr">
            <a:normAutofit/>
          </a:bodyPr>
          <a:lstStyle/>
          <a:p>
            <a:r>
              <a:rPr kumimoji="1" lang="en-US" sz="2400" b="1" kern="0">
                <a:solidFill>
                  <a:srgbClr val="CC3300"/>
                </a:solidFill>
                <a:effectLst>
                  <a:outerShdw blurRad="38100" dist="38100" dir="2700000" algn="tl">
                    <a:srgbClr val="C0C0C0"/>
                  </a:outerShdw>
                </a:effectLst>
                <a:latin typeface="Helvetica"/>
                <a:ea typeface="MS PGothic" pitchFamily="34" charset="-128"/>
              </a:rPr>
              <a:t>Aggregate Operation – Example</a:t>
            </a:r>
          </a:p>
        </p:txBody>
      </p:sp>
      <p:sp>
        <p:nvSpPr>
          <p:cNvPr id="5" name="Rectangle 3"/>
          <p:cNvSpPr txBox="1">
            <a:spLocks noChangeArrowheads="1"/>
          </p:cNvSpPr>
          <p:nvPr/>
        </p:nvSpPr>
        <p:spPr bwMode="auto">
          <a:xfrm>
            <a:off x="768350" y="781050"/>
            <a:ext cx="80772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ＭＳ Ｐゴシック"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Font typeface="Times New Roman" pitchFamily="18" charset="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r>
              <a:rPr lang="en-US" sz="2400">
                <a:ea typeface="ＭＳ Ｐゴシック" pitchFamily="34" charset="-128"/>
              </a:rPr>
              <a:t>Find the number of employees working in each department.</a:t>
            </a:r>
            <a:r>
              <a:rPr lang="en-US" sz="2000">
                <a:ea typeface="ＭＳ Ｐゴシック" pitchFamily="34" charset="-128"/>
              </a:rPr>
              <a:t>	 </a:t>
            </a:r>
          </a:p>
          <a:p>
            <a:pPr marL="0" indent="0">
              <a:buNone/>
            </a:pPr>
            <a:r>
              <a:rPr kumimoji="0" lang="en-US" sz="3200" b="1" i="1" baseline="-25000">
                <a:solidFill>
                  <a:srgbClr val="00B050"/>
                </a:solidFill>
                <a:ea typeface="ＭＳ Ｐゴシック" pitchFamily="34" charset="-128"/>
              </a:rPr>
              <a:t>       </a:t>
            </a:r>
            <a:r>
              <a:rPr kumimoji="0" lang="en-US" sz="3200" b="1" i="1" baseline="-25000" err="1">
                <a:solidFill>
                  <a:srgbClr val="00B050"/>
                </a:solidFill>
                <a:ea typeface="ＭＳ Ｐゴシック" pitchFamily="34" charset="-128"/>
              </a:rPr>
              <a:t>dept_name</a:t>
            </a:r>
            <a:r>
              <a:rPr kumimoji="0" lang="en-US" sz="2400" b="1">
                <a:solidFill>
                  <a:srgbClr val="FF0000"/>
                </a:solidFill>
                <a:ea typeface="ＭＳ Ｐゴシック" pitchFamily="34" charset="-128"/>
              </a:rPr>
              <a:t> </a:t>
            </a:r>
            <a:r>
              <a:rPr kumimoji="0" lang="en-US" sz="3200" b="1" i="1">
                <a:solidFill>
                  <a:srgbClr val="FF0000"/>
                </a:solidFill>
                <a:ea typeface="ＭＳ Ｐゴシック" pitchFamily="34" charset="-128"/>
                <a:sym typeface="Symbol" pitchFamily="18" charset="2"/>
              </a:rPr>
              <a:t>    </a:t>
            </a:r>
            <a:r>
              <a:rPr kumimoji="0" lang="en-US" sz="3200" b="1" i="1" baseline="-25000">
                <a:solidFill>
                  <a:schemeClr val="tx2"/>
                </a:solidFill>
                <a:ea typeface="ＭＳ Ｐゴシック" pitchFamily="34" charset="-128"/>
                <a:sym typeface="Symbol" pitchFamily="18" charset="2"/>
              </a:rPr>
              <a:t>  Count</a:t>
            </a:r>
            <a:r>
              <a:rPr kumimoji="0" lang="en-US" sz="3200" b="1" baseline="-25000">
                <a:solidFill>
                  <a:srgbClr val="FF0000"/>
                </a:solidFill>
                <a:ea typeface="ＭＳ Ｐゴシック" pitchFamily="34" charset="-128"/>
                <a:sym typeface="Symbol" pitchFamily="18" charset="2"/>
              </a:rPr>
              <a:t>(</a:t>
            </a:r>
            <a:r>
              <a:rPr kumimoji="0" lang="en-US" sz="3200" b="1" i="1" baseline="-25000">
                <a:solidFill>
                  <a:schemeClr val="tx1">
                    <a:lumMod val="95000"/>
                    <a:lumOff val="5000"/>
                  </a:schemeClr>
                </a:solidFill>
                <a:ea typeface="ＭＳ Ｐゴシック" pitchFamily="34" charset="-128"/>
                <a:sym typeface="Symbol" pitchFamily="18" charset="2"/>
              </a:rPr>
              <a:t>ID</a:t>
            </a:r>
            <a:r>
              <a:rPr kumimoji="0" lang="en-US" sz="3200" b="1" baseline="-25000">
                <a:solidFill>
                  <a:srgbClr val="FF0000"/>
                </a:solidFill>
                <a:ea typeface="ＭＳ Ｐゴシック" pitchFamily="34" charset="-128"/>
                <a:sym typeface="Symbol" pitchFamily="18" charset="2"/>
              </a:rPr>
              <a:t>)</a:t>
            </a:r>
            <a:r>
              <a:rPr kumimoji="0" lang="en-US" sz="2400" b="1">
                <a:solidFill>
                  <a:srgbClr val="FF0000"/>
                </a:solidFill>
                <a:ea typeface="ＭＳ Ｐゴシック" pitchFamily="34" charset="-128"/>
                <a:sym typeface="Symbol" pitchFamily="18" charset="2"/>
              </a:rPr>
              <a:t> (</a:t>
            </a:r>
            <a:r>
              <a:rPr kumimoji="0" lang="en-US" sz="2400" b="1" i="1">
                <a:solidFill>
                  <a:srgbClr val="FF0000"/>
                </a:solidFill>
                <a:ea typeface="ＭＳ Ｐゴシック" pitchFamily="34" charset="-128"/>
                <a:sym typeface="Symbol" pitchFamily="18" charset="2"/>
              </a:rPr>
              <a:t>instructor</a:t>
            </a:r>
            <a:r>
              <a:rPr kumimoji="0" lang="en-US" sz="2400" b="1">
                <a:solidFill>
                  <a:srgbClr val="FF0000"/>
                </a:solidFill>
                <a:ea typeface="ＭＳ Ｐゴシック" pitchFamily="34" charset="-128"/>
                <a:sym typeface="Symbol" pitchFamily="18" charset="2"/>
              </a:rPr>
              <a:t>)</a:t>
            </a:r>
            <a:endParaRPr kumimoji="0" lang="en-US" sz="2400" b="1">
              <a:solidFill>
                <a:srgbClr val="FF0000"/>
              </a:solidFill>
              <a:ea typeface="ＭＳ Ｐゴシック" pitchFamily="34" charset="-128"/>
            </a:endParaRPr>
          </a:p>
          <a:p>
            <a:pPr>
              <a:buFont typeface="Monotype Sorts" charset="2"/>
              <a:buNone/>
            </a:pPr>
            <a:endParaRPr lang="en-US" sz="2000" b="1">
              <a:solidFill>
                <a:srgbClr val="FF0000"/>
              </a:solidFill>
              <a:ea typeface="ＭＳ Ｐゴシック" pitchFamily="34" charset="-128"/>
            </a:endParaRPr>
          </a:p>
        </p:txBody>
      </p:sp>
      <p:sp>
        <p:nvSpPr>
          <p:cNvPr id="6" name="Rectangle 4"/>
          <p:cNvSpPr>
            <a:spLocks noChangeArrowheads="1"/>
          </p:cNvSpPr>
          <p:nvPr/>
        </p:nvSpPr>
        <p:spPr bwMode="auto">
          <a:xfrm>
            <a:off x="1066800" y="3835400"/>
            <a:ext cx="70294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Times New Roman" pitchFamily="18" charset="0"/>
            </a:endParaRPr>
          </a:p>
        </p:txBody>
      </p:sp>
      <p:pic>
        <p:nvPicPr>
          <p:cNvPr id="7" name="Picture 16"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145" y="2576513"/>
            <a:ext cx="4239816" cy="3768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CalG"/>
          <p:cNvPicPr>
            <a:picLocks noChangeAspect="1" noChangeArrowheads="1"/>
          </p:cNvPicPr>
          <p:nvPr/>
        </p:nvPicPr>
        <p:blipFill>
          <a:blip r:embed="rId3" cstate="print">
            <a:extLst>
              <a:ext uri="{28A0092B-C50C-407E-A947-70E740481C1C}">
                <a14:useLocalDpi xmlns:a14="http://schemas.microsoft.com/office/drawing/2010/main" val="0"/>
              </a:ext>
            </a:extLst>
          </a:blip>
          <a:srcRect l="832" r="90234"/>
          <a:stretch>
            <a:fillRect/>
          </a:stretch>
        </p:blipFill>
        <p:spPr bwMode="auto">
          <a:xfrm>
            <a:off x="2710776" y="1828800"/>
            <a:ext cx="386036"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rrow: Right 9">
            <a:extLst>
              <a:ext uri="{FF2B5EF4-FFF2-40B4-BE49-F238E27FC236}">
                <a16:creationId xmlns:a16="http://schemas.microsoft.com/office/drawing/2014/main" id="{693A629C-D8CA-4B55-BB91-C0D5B15C4A2A}"/>
              </a:ext>
            </a:extLst>
          </p:cNvPr>
          <p:cNvSpPr/>
          <p:nvPr/>
        </p:nvSpPr>
        <p:spPr>
          <a:xfrm>
            <a:off x="5740580" y="4419600"/>
            <a:ext cx="50782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1" name="Object 10">
            <a:extLst>
              <a:ext uri="{FF2B5EF4-FFF2-40B4-BE49-F238E27FC236}">
                <a16:creationId xmlns:a16="http://schemas.microsoft.com/office/drawing/2014/main" id="{3BFA63DA-E5C1-491E-86F0-F05130F389D5}"/>
              </a:ext>
            </a:extLst>
          </p:cNvPr>
          <p:cNvGraphicFramePr>
            <a:graphicFrameLocks noChangeAspect="1"/>
          </p:cNvGraphicFramePr>
          <p:nvPr>
            <p:extLst>
              <p:ext uri="{D42A27DB-BD31-4B8C-83A1-F6EECF244321}">
                <p14:modId xmlns:p14="http://schemas.microsoft.com/office/powerpoint/2010/main" val="2750548875"/>
              </p:ext>
            </p:extLst>
          </p:nvPr>
        </p:nvGraphicFramePr>
        <p:xfrm>
          <a:off x="6680019" y="3581400"/>
          <a:ext cx="2006781" cy="2291431"/>
        </p:xfrm>
        <a:graphic>
          <a:graphicData uri="http://schemas.openxmlformats.org/presentationml/2006/ole">
            <mc:AlternateContent xmlns:mc="http://schemas.openxmlformats.org/markup-compatibility/2006">
              <mc:Choice xmlns:v="urn:schemas-microsoft-com:vml" Requires="v">
                <p:oleObj name="Worksheet" r:id="rId4" imgW="1343222" imgH="1533655" progId="Excel.Sheet.12">
                  <p:embed/>
                </p:oleObj>
              </mc:Choice>
              <mc:Fallback>
                <p:oleObj name="Worksheet" r:id="rId4" imgW="1343222" imgH="1533655" progId="Excel.Sheet.12">
                  <p:embed/>
                  <p:pic>
                    <p:nvPicPr>
                      <p:cNvPr id="0" name=""/>
                      <p:cNvPicPr/>
                      <p:nvPr/>
                    </p:nvPicPr>
                    <p:blipFill>
                      <a:blip r:embed="rId5"/>
                      <a:stretch>
                        <a:fillRect/>
                      </a:stretch>
                    </p:blipFill>
                    <p:spPr>
                      <a:xfrm>
                        <a:off x="6680019" y="3581400"/>
                        <a:ext cx="2006781" cy="2291431"/>
                      </a:xfrm>
                      <a:prstGeom prst="rect">
                        <a:avLst/>
                      </a:prstGeom>
                    </p:spPr>
                  </p:pic>
                </p:oleObj>
              </mc:Fallback>
            </mc:AlternateContent>
          </a:graphicData>
        </a:graphic>
      </p:graphicFrame>
    </p:spTree>
    <p:extLst>
      <p:ext uri="{BB962C8B-B14F-4D97-AF65-F5344CB8AC3E}">
        <p14:creationId xmlns:p14="http://schemas.microsoft.com/office/powerpoint/2010/main" val="28510841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7200" y="28576"/>
            <a:ext cx="8229600" cy="731837"/>
          </a:xfrm>
          <a:noFill/>
        </p:spPr>
        <p:txBody>
          <a:bodyPr vert="horz" lIns="91440" tIns="45720" rIns="91440" bIns="45720" rtlCol="0" anchor="ctr">
            <a:normAutofit/>
          </a:bodyPr>
          <a:lstStyle/>
          <a:p>
            <a:r>
              <a:rPr kumimoji="1" lang="en-US" altLang="en-US" sz="2400" b="1" kern="0">
                <a:solidFill>
                  <a:srgbClr val="CC3300"/>
                </a:solidFill>
                <a:effectLst>
                  <a:outerShdw blurRad="38100" dist="38100" dir="2700000" algn="tl">
                    <a:srgbClr val="C0C0C0"/>
                  </a:outerShdw>
                </a:effectLst>
                <a:latin typeface="Helvetica"/>
                <a:ea typeface="MS PGothic" pitchFamily="34" charset="-128"/>
              </a:rPr>
              <a:t>Outer Join – Base relations- Loan , Borrower</a:t>
            </a:r>
          </a:p>
        </p:txBody>
      </p:sp>
      <p:sp>
        <p:nvSpPr>
          <p:cNvPr id="75779" name="Rectangle 3"/>
          <p:cNvSpPr>
            <a:spLocks noGrp="1" noChangeArrowheads="1"/>
          </p:cNvSpPr>
          <p:nvPr>
            <p:ph type="body" idx="1"/>
          </p:nvPr>
        </p:nvSpPr>
        <p:spPr>
          <a:xfrm>
            <a:off x="882650" y="944773"/>
            <a:ext cx="6861175" cy="487362"/>
          </a:xfrm>
        </p:spPr>
        <p:txBody>
          <a:bodyPr>
            <a:normAutofit fontScale="92500" lnSpcReduction="20000"/>
          </a:bodyPr>
          <a:lstStyle/>
          <a:p>
            <a:r>
              <a:rPr lang="en-US" altLang="en-US"/>
              <a:t>Relation </a:t>
            </a:r>
            <a:r>
              <a:rPr lang="en-US" altLang="en-US" i="1"/>
              <a:t>loan</a:t>
            </a:r>
            <a:endParaRPr lang="en-US" altLang="en-US"/>
          </a:p>
        </p:txBody>
      </p:sp>
      <p:sp>
        <p:nvSpPr>
          <p:cNvPr id="75786" name="Rectangle 10"/>
          <p:cNvSpPr>
            <a:spLocks noChangeArrowheads="1"/>
          </p:cNvSpPr>
          <p:nvPr/>
        </p:nvSpPr>
        <p:spPr bwMode="auto">
          <a:xfrm>
            <a:off x="714375" y="3675661"/>
            <a:ext cx="70294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085850" indent="-228600">
              <a:defRPr sz="2400">
                <a:solidFill>
                  <a:schemeClr val="tx1"/>
                </a:solidFill>
                <a:latin typeface="Times New Roman" pitchFamily="18" charset="0"/>
              </a:defRPr>
            </a:lvl3pPr>
            <a:lvl4pPr marL="1428750" indent="-228600">
              <a:defRPr sz="2400">
                <a:solidFill>
                  <a:schemeClr val="tx1"/>
                </a:solidFill>
                <a:latin typeface="Times New Roman" pitchFamily="18" charset="0"/>
              </a:defRPr>
            </a:lvl4pPr>
            <a:lvl5pPr marL="1771650" indent="-228600">
              <a:defRPr sz="2400">
                <a:solidFill>
                  <a:schemeClr val="tx1"/>
                </a:solidFill>
                <a:latin typeface="Times New Roman" pitchFamily="18" charset="0"/>
              </a:defRPr>
            </a:lvl5pPr>
            <a:lvl6pPr marL="2228850" indent="-228600" eaLnBrk="0" fontAlgn="base" hangingPunct="0">
              <a:spcBef>
                <a:spcPct val="0"/>
              </a:spcBef>
              <a:spcAft>
                <a:spcPct val="0"/>
              </a:spcAft>
              <a:defRPr sz="2400">
                <a:solidFill>
                  <a:schemeClr val="tx1"/>
                </a:solidFill>
                <a:latin typeface="Times New Roman" pitchFamily="18" charset="0"/>
              </a:defRPr>
            </a:lvl6pPr>
            <a:lvl7pPr marL="2686050" indent="-228600" eaLnBrk="0" fontAlgn="base" hangingPunct="0">
              <a:spcBef>
                <a:spcPct val="0"/>
              </a:spcBef>
              <a:spcAft>
                <a:spcPct val="0"/>
              </a:spcAft>
              <a:defRPr sz="2400">
                <a:solidFill>
                  <a:schemeClr val="tx1"/>
                </a:solidFill>
                <a:latin typeface="Times New Roman" pitchFamily="18" charset="0"/>
              </a:defRPr>
            </a:lvl7pPr>
            <a:lvl8pPr marL="3143250" indent="-228600" eaLnBrk="0" fontAlgn="base" hangingPunct="0">
              <a:spcBef>
                <a:spcPct val="0"/>
              </a:spcBef>
              <a:spcAft>
                <a:spcPct val="0"/>
              </a:spcAft>
              <a:defRPr sz="2400">
                <a:solidFill>
                  <a:schemeClr val="tx1"/>
                </a:solidFill>
                <a:latin typeface="Times New Roman" pitchFamily="18" charset="0"/>
              </a:defRPr>
            </a:lvl8pPr>
            <a:lvl9pPr marL="3600450" indent="-228600" eaLnBrk="0" fontAlgn="base" hangingPunct="0">
              <a:spcBef>
                <a:spcPct val="0"/>
              </a:spcBef>
              <a:spcAft>
                <a:spcPct val="0"/>
              </a:spcAft>
              <a:defRPr sz="2400">
                <a:solidFill>
                  <a:schemeClr val="tx1"/>
                </a:solidFill>
                <a:latin typeface="Times New Roman" pitchFamily="18" charset="0"/>
              </a:defRPr>
            </a:lvl9pPr>
          </a:lstStyle>
          <a:p>
            <a:pPr marL="457200" indent="-457200">
              <a:spcBef>
                <a:spcPct val="35000"/>
              </a:spcBef>
              <a:buClr>
                <a:schemeClr val="tx2"/>
              </a:buClr>
              <a:buSzPct val="90000"/>
              <a:buFont typeface="Arial" panose="020B0604020202020204" pitchFamily="34" charset="0"/>
              <a:buChar char="•"/>
            </a:pPr>
            <a:r>
              <a:rPr lang="en-US" altLang="en-US" sz="3000">
                <a:latin typeface="+mn-lt"/>
              </a:rPr>
              <a:t>Relation borrower</a:t>
            </a:r>
          </a:p>
        </p:txBody>
      </p:sp>
      <p:grpSp>
        <p:nvGrpSpPr>
          <p:cNvPr id="75796" name="Group 20"/>
          <p:cNvGrpSpPr>
            <a:grpSpLocks/>
          </p:cNvGrpSpPr>
          <p:nvPr/>
        </p:nvGrpSpPr>
        <p:grpSpPr bwMode="auto">
          <a:xfrm>
            <a:off x="2408237" y="4354124"/>
            <a:ext cx="3810000" cy="1625600"/>
            <a:chOff x="1536" y="2576"/>
            <a:chExt cx="2064" cy="768"/>
          </a:xfrm>
        </p:grpSpPr>
        <p:sp>
          <p:nvSpPr>
            <p:cNvPr id="75787" name="Rectangle 11"/>
            <p:cNvSpPr>
              <a:spLocks noChangeArrowheads="1"/>
            </p:cNvSpPr>
            <p:nvPr/>
          </p:nvSpPr>
          <p:spPr bwMode="auto">
            <a:xfrm>
              <a:off x="1536" y="2576"/>
              <a:ext cx="1056"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i="1" err="1">
                  <a:solidFill>
                    <a:srgbClr val="FFFF00"/>
                  </a:solidFill>
                </a:rPr>
                <a:t>customer_name</a:t>
              </a:r>
              <a:endParaRPr lang="en-US" altLang="en-US" sz="2000" b="1">
                <a:solidFill>
                  <a:srgbClr val="FFFF00"/>
                </a:solidFill>
              </a:endParaRPr>
            </a:p>
          </p:txBody>
        </p:sp>
        <p:sp>
          <p:nvSpPr>
            <p:cNvPr id="75788" name="Rectangle 12"/>
            <p:cNvSpPr>
              <a:spLocks noChangeArrowheads="1"/>
            </p:cNvSpPr>
            <p:nvPr/>
          </p:nvSpPr>
          <p:spPr bwMode="auto">
            <a:xfrm>
              <a:off x="2592" y="2576"/>
              <a:ext cx="100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i="1">
                  <a:solidFill>
                    <a:srgbClr val="FFFF00"/>
                  </a:solidFill>
                </a:rPr>
                <a:t>loan_number</a:t>
              </a:r>
              <a:endParaRPr lang="en-US" altLang="en-US" sz="2000" b="1">
                <a:solidFill>
                  <a:srgbClr val="FFFF00"/>
                </a:solidFill>
              </a:endParaRPr>
            </a:p>
          </p:txBody>
        </p:sp>
        <p:sp>
          <p:nvSpPr>
            <p:cNvPr id="75789" name="Rectangle 13"/>
            <p:cNvSpPr>
              <a:spLocks noChangeArrowheads="1"/>
            </p:cNvSpPr>
            <p:nvPr/>
          </p:nvSpPr>
          <p:spPr bwMode="auto">
            <a:xfrm>
              <a:off x="1536" y="2816"/>
              <a:ext cx="1056"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solidFill>
                    <a:schemeClr val="bg1"/>
                  </a:solidFill>
                </a:rPr>
                <a:t>Jones</a:t>
              </a:r>
            </a:p>
            <a:p>
              <a:r>
                <a:rPr lang="en-US" altLang="en-US" sz="2000" b="1">
                  <a:solidFill>
                    <a:schemeClr val="bg1"/>
                  </a:solidFill>
                </a:rPr>
                <a:t>Smith</a:t>
              </a:r>
            </a:p>
            <a:p>
              <a:r>
                <a:rPr lang="en-US" altLang="en-US" sz="2000" b="1">
                  <a:solidFill>
                    <a:schemeClr val="bg1"/>
                  </a:solidFill>
                </a:rPr>
                <a:t>Hayes</a:t>
              </a:r>
            </a:p>
          </p:txBody>
        </p:sp>
        <p:sp>
          <p:nvSpPr>
            <p:cNvPr id="75790" name="Rectangle 14"/>
            <p:cNvSpPr>
              <a:spLocks noChangeArrowheads="1"/>
            </p:cNvSpPr>
            <p:nvPr/>
          </p:nvSpPr>
          <p:spPr bwMode="auto">
            <a:xfrm>
              <a:off x="2592" y="2816"/>
              <a:ext cx="100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solidFill>
                    <a:schemeClr val="bg1"/>
                  </a:solidFill>
                </a:rPr>
                <a:t>L-170</a:t>
              </a:r>
            </a:p>
            <a:p>
              <a:r>
                <a:rPr lang="en-US" altLang="en-US" sz="2000" b="1">
                  <a:solidFill>
                    <a:schemeClr val="bg1"/>
                  </a:solidFill>
                </a:rPr>
                <a:t>L-230</a:t>
              </a:r>
            </a:p>
            <a:p>
              <a:r>
                <a:rPr lang="en-US" altLang="en-US" sz="2000" b="1">
                  <a:solidFill>
                    <a:schemeClr val="bg1"/>
                  </a:solidFill>
                </a:rPr>
                <a:t>L-155</a:t>
              </a:r>
            </a:p>
          </p:txBody>
        </p:sp>
      </p:grpSp>
      <p:grpSp>
        <p:nvGrpSpPr>
          <p:cNvPr id="75795" name="Group 19"/>
          <p:cNvGrpSpPr>
            <a:grpSpLocks/>
          </p:cNvGrpSpPr>
          <p:nvPr/>
        </p:nvGrpSpPr>
        <p:grpSpPr bwMode="auto">
          <a:xfrm>
            <a:off x="2133600" y="1713976"/>
            <a:ext cx="5029200" cy="1746774"/>
            <a:chOff x="1288" y="1223"/>
            <a:chExt cx="2704" cy="777"/>
          </a:xfrm>
        </p:grpSpPr>
        <p:sp>
          <p:nvSpPr>
            <p:cNvPr id="75785" name="Rectangle 9"/>
            <p:cNvSpPr>
              <a:spLocks noChangeArrowheads="1"/>
            </p:cNvSpPr>
            <p:nvPr/>
          </p:nvSpPr>
          <p:spPr bwMode="auto">
            <a:xfrm>
              <a:off x="3272" y="1472"/>
              <a:ext cx="720"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chemeClr val="bg1"/>
                  </a:solidFill>
                </a:rPr>
                <a:t>3000</a:t>
              </a:r>
            </a:p>
            <a:p>
              <a:pPr algn="ctr"/>
              <a:r>
                <a:rPr lang="en-US" altLang="en-US" sz="2000" b="1">
                  <a:solidFill>
                    <a:schemeClr val="bg1"/>
                  </a:solidFill>
                </a:rPr>
                <a:t>4000</a:t>
              </a:r>
            </a:p>
            <a:p>
              <a:pPr algn="ctr"/>
              <a:r>
                <a:rPr lang="en-US" altLang="en-US" sz="2000" b="1">
                  <a:solidFill>
                    <a:schemeClr val="bg1"/>
                  </a:solidFill>
                </a:rPr>
                <a:t>1700</a:t>
              </a:r>
            </a:p>
          </p:txBody>
        </p:sp>
        <p:sp>
          <p:nvSpPr>
            <p:cNvPr id="75781" name="Rectangle 5"/>
            <p:cNvSpPr>
              <a:spLocks noChangeArrowheads="1"/>
            </p:cNvSpPr>
            <p:nvPr/>
          </p:nvSpPr>
          <p:spPr bwMode="auto">
            <a:xfrm>
              <a:off x="1292" y="1223"/>
              <a:ext cx="990"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i="1" err="1">
                  <a:solidFill>
                    <a:srgbClr val="FFFF00"/>
                  </a:solidFill>
                </a:rPr>
                <a:t>loan_number</a:t>
              </a:r>
              <a:endParaRPr lang="en-US" altLang="en-US" sz="2000" b="1">
                <a:solidFill>
                  <a:srgbClr val="FFFF00"/>
                </a:solidFill>
              </a:endParaRPr>
            </a:p>
          </p:txBody>
        </p:sp>
        <p:sp>
          <p:nvSpPr>
            <p:cNvPr id="75782" name="Rectangle 6"/>
            <p:cNvSpPr>
              <a:spLocks noChangeArrowheads="1"/>
            </p:cNvSpPr>
            <p:nvPr/>
          </p:nvSpPr>
          <p:spPr bwMode="auto">
            <a:xfrm>
              <a:off x="3269" y="1232"/>
              <a:ext cx="707"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i="1">
                  <a:solidFill>
                    <a:srgbClr val="FFFF00"/>
                  </a:solidFill>
                </a:rPr>
                <a:t>amount</a:t>
              </a:r>
              <a:endParaRPr lang="en-US" altLang="en-US" sz="2000" b="1">
                <a:solidFill>
                  <a:srgbClr val="FFFF00"/>
                </a:solidFill>
              </a:endParaRPr>
            </a:p>
          </p:txBody>
        </p:sp>
        <p:sp>
          <p:nvSpPr>
            <p:cNvPr id="75784" name="Rectangle 8"/>
            <p:cNvSpPr>
              <a:spLocks noChangeArrowheads="1"/>
            </p:cNvSpPr>
            <p:nvPr/>
          </p:nvSpPr>
          <p:spPr bwMode="auto">
            <a:xfrm>
              <a:off x="1288" y="1472"/>
              <a:ext cx="990"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solidFill>
                    <a:schemeClr val="bg1"/>
                  </a:solidFill>
                </a:rPr>
                <a:t>L-170</a:t>
              </a:r>
            </a:p>
            <a:p>
              <a:r>
                <a:rPr lang="en-US" altLang="en-US" sz="2000" b="1">
                  <a:solidFill>
                    <a:schemeClr val="bg1"/>
                  </a:solidFill>
                </a:rPr>
                <a:t>L-230</a:t>
              </a:r>
            </a:p>
            <a:p>
              <a:r>
                <a:rPr lang="en-US" altLang="en-US" sz="2000" b="1">
                  <a:solidFill>
                    <a:schemeClr val="bg1"/>
                  </a:solidFill>
                </a:rPr>
                <a:t>L-260</a:t>
              </a:r>
            </a:p>
          </p:txBody>
        </p:sp>
        <p:sp>
          <p:nvSpPr>
            <p:cNvPr id="75791" name="Rectangle 15"/>
            <p:cNvSpPr>
              <a:spLocks noChangeArrowheads="1"/>
            </p:cNvSpPr>
            <p:nvPr/>
          </p:nvSpPr>
          <p:spPr bwMode="auto">
            <a:xfrm>
              <a:off x="2281" y="1229"/>
              <a:ext cx="991"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i="1" err="1">
                  <a:solidFill>
                    <a:srgbClr val="FFFF00"/>
                  </a:solidFill>
                </a:rPr>
                <a:t>branch_name</a:t>
              </a:r>
              <a:endParaRPr lang="en-US" altLang="en-US" sz="2000" b="1">
                <a:solidFill>
                  <a:srgbClr val="FFFF00"/>
                </a:solidFill>
              </a:endParaRPr>
            </a:p>
          </p:txBody>
        </p:sp>
        <p:sp>
          <p:nvSpPr>
            <p:cNvPr id="75792" name="Rectangle 16"/>
            <p:cNvSpPr>
              <a:spLocks noChangeArrowheads="1"/>
            </p:cNvSpPr>
            <p:nvPr/>
          </p:nvSpPr>
          <p:spPr bwMode="auto">
            <a:xfrm>
              <a:off x="2281" y="1469"/>
              <a:ext cx="991"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solidFill>
                    <a:schemeClr val="bg1"/>
                  </a:solidFill>
                </a:rPr>
                <a:t>Downtown</a:t>
              </a:r>
            </a:p>
            <a:p>
              <a:r>
                <a:rPr lang="en-US" altLang="en-US" sz="2000" b="1">
                  <a:solidFill>
                    <a:schemeClr val="bg1"/>
                  </a:solidFill>
                </a:rPr>
                <a:t>Redwood</a:t>
              </a:r>
            </a:p>
            <a:p>
              <a:r>
                <a:rPr lang="en-US" altLang="en-US" sz="2000" b="1" err="1">
                  <a:solidFill>
                    <a:schemeClr val="bg1"/>
                  </a:solidFill>
                </a:rPr>
                <a:t>Perryridge</a:t>
              </a:r>
              <a:endParaRPr lang="en-US" altLang="en-US" sz="2000" b="1">
                <a:solidFill>
                  <a:schemeClr val="bg1"/>
                </a:solidFill>
              </a:endParaRPr>
            </a:p>
          </p:txBody>
        </p:sp>
      </p:grpSp>
    </p:spTree>
    <p:extLst>
      <p:ext uri="{BB962C8B-B14F-4D97-AF65-F5344CB8AC3E}">
        <p14:creationId xmlns:p14="http://schemas.microsoft.com/office/powerpoint/2010/main" val="1461456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38" y="0"/>
            <a:ext cx="7543800" cy="695325"/>
          </a:xfrm>
        </p:spPr>
        <p:txBody>
          <a:bodyPr>
            <a:normAutofit fontScale="90000"/>
          </a:bodyPr>
          <a:lstStyle/>
          <a:p>
            <a:pPr>
              <a:defRPr/>
            </a:pPr>
            <a:r>
              <a:rPr lang="en-US"/>
              <a:t>Relational Terminology</a:t>
            </a:r>
          </a:p>
        </p:txBody>
      </p:sp>
      <p:graphicFrame>
        <p:nvGraphicFramePr>
          <p:cNvPr id="4" name="Table 3"/>
          <p:cNvGraphicFramePr>
            <a:graphicFrameLocks noGrp="1"/>
          </p:cNvGraphicFramePr>
          <p:nvPr/>
        </p:nvGraphicFramePr>
        <p:xfrm>
          <a:off x="0" y="876300"/>
          <a:ext cx="9144000" cy="5603877"/>
        </p:xfrm>
        <a:graphic>
          <a:graphicData uri="http://schemas.openxmlformats.org/drawingml/2006/table">
            <a:tbl>
              <a:tblPr firstRow="1" bandRow="1">
                <a:tableStyleId>{93296810-A885-4BE3-A3E7-6D5BEEA58F35}</a:tableStyleId>
              </a:tblPr>
              <a:tblGrid>
                <a:gridCol w="2088107">
                  <a:extLst>
                    <a:ext uri="{9D8B030D-6E8A-4147-A177-3AD203B41FA5}">
                      <a16:colId xmlns:a16="http://schemas.microsoft.com/office/drawing/2014/main" val="20000"/>
                    </a:ext>
                  </a:extLst>
                </a:gridCol>
                <a:gridCol w="7055893">
                  <a:extLst>
                    <a:ext uri="{9D8B030D-6E8A-4147-A177-3AD203B41FA5}">
                      <a16:colId xmlns:a16="http://schemas.microsoft.com/office/drawing/2014/main" val="20001"/>
                    </a:ext>
                  </a:extLst>
                </a:gridCol>
              </a:tblGrid>
              <a:tr h="479347">
                <a:tc>
                  <a:txBody>
                    <a:bodyPr/>
                    <a:lstStyle/>
                    <a:p>
                      <a:pPr algn="just"/>
                      <a:r>
                        <a:rPr lang="en-US" sz="2400"/>
                        <a:t>Terms</a:t>
                      </a:r>
                    </a:p>
                  </a:txBody>
                  <a:tcPr marT="45707" marB="45707"/>
                </a:tc>
                <a:tc>
                  <a:txBody>
                    <a:bodyPr/>
                    <a:lstStyle/>
                    <a:p>
                      <a:pPr algn="just"/>
                      <a:r>
                        <a:rPr lang="en-US" sz="2400"/>
                        <a:t>Definition</a:t>
                      </a:r>
                    </a:p>
                  </a:txBody>
                  <a:tcPr marT="45707" marB="45707"/>
                </a:tc>
                <a:extLst>
                  <a:ext uri="{0D108BD9-81ED-4DB2-BD59-A6C34878D82A}">
                    <a16:rowId xmlns:a16="http://schemas.microsoft.com/office/drawing/2014/main" val="10000"/>
                  </a:ext>
                </a:extLst>
              </a:tr>
              <a:tr h="874108">
                <a:tc>
                  <a:txBody>
                    <a:bodyPr/>
                    <a:lstStyle/>
                    <a:p>
                      <a:pPr algn="just"/>
                      <a:r>
                        <a:rPr lang="en-US" sz="2400"/>
                        <a:t>Relation</a:t>
                      </a:r>
                    </a:p>
                  </a:txBody>
                  <a:tcPr marT="45707" marB="45707"/>
                </a:tc>
                <a:tc>
                  <a:txBody>
                    <a:bodyPr/>
                    <a:lstStyle/>
                    <a:p>
                      <a:pPr algn="just"/>
                      <a:r>
                        <a:rPr lang="en-US" sz="2400"/>
                        <a:t>Set of</a:t>
                      </a:r>
                      <a:r>
                        <a:rPr lang="en-US" sz="2400" baseline="0"/>
                        <a:t> rows(tuples), each row therefore has the same columns(attributes).</a:t>
                      </a:r>
                      <a:endParaRPr lang="en-US" sz="2400"/>
                    </a:p>
                  </a:txBody>
                  <a:tcPr marT="45707" marB="45707"/>
                </a:tc>
                <a:extLst>
                  <a:ext uri="{0D108BD9-81ED-4DB2-BD59-A6C34878D82A}">
                    <a16:rowId xmlns:a16="http://schemas.microsoft.com/office/drawing/2014/main" val="10001"/>
                  </a:ext>
                </a:extLst>
              </a:tr>
              <a:tr h="479347">
                <a:tc>
                  <a:txBody>
                    <a:bodyPr/>
                    <a:lstStyle/>
                    <a:p>
                      <a:pPr algn="just"/>
                      <a:r>
                        <a:rPr lang="en-US" sz="2400"/>
                        <a:t>Tuple </a:t>
                      </a:r>
                    </a:p>
                  </a:txBody>
                  <a:tcPr marT="45707" marB="45707"/>
                </a:tc>
                <a:tc>
                  <a:txBody>
                    <a:bodyPr/>
                    <a:lstStyle/>
                    <a:p>
                      <a:pPr algn="just"/>
                      <a:r>
                        <a:rPr lang="en-US" sz="2400"/>
                        <a:t>It is a row in the relation.</a:t>
                      </a:r>
                    </a:p>
                  </a:txBody>
                  <a:tcPr marT="45707" marB="45707"/>
                </a:tc>
                <a:extLst>
                  <a:ext uri="{0D108BD9-81ED-4DB2-BD59-A6C34878D82A}">
                    <a16:rowId xmlns:a16="http://schemas.microsoft.com/office/drawing/2014/main" val="10002"/>
                  </a:ext>
                </a:extLst>
              </a:tr>
              <a:tr h="479347">
                <a:tc>
                  <a:txBody>
                    <a:bodyPr/>
                    <a:lstStyle/>
                    <a:p>
                      <a:pPr algn="just"/>
                      <a:r>
                        <a:rPr lang="en-US" sz="2400"/>
                        <a:t>Attribute</a:t>
                      </a:r>
                    </a:p>
                  </a:txBody>
                  <a:tcPr marT="45707" marB="45707"/>
                </a:tc>
                <a:tc>
                  <a:txBody>
                    <a:bodyPr/>
                    <a:lstStyle/>
                    <a:p>
                      <a:pPr algn="just"/>
                      <a:r>
                        <a:rPr lang="en-US" sz="2400"/>
                        <a:t>It</a:t>
                      </a:r>
                      <a:r>
                        <a:rPr lang="en-US" sz="2400" baseline="0"/>
                        <a:t> is a column in the  relation.</a:t>
                      </a:r>
                      <a:endParaRPr lang="en-US" sz="2400"/>
                    </a:p>
                  </a:txBody>
                  <a:tcPr marT="45707" marB="45707"/>
                </a:tc>
                <a:extLst>
                  <a:ext uri="{0D108BD9-81ED-4DB2-BD59-A6C34878D82A}">
                    <a16:rowId xmlns:a16="http://schemas.microsoft.com/office/drawing/2014/main" val="10003"/>
                  </a:ext>
                </a:extLst>
              </a:tr>
              <a:tr h="822934">
                <a:tc>
                  <a:txBody>
                    <a:bodyPr/>
                    <a:lstStyle/>
                    <a:p>
                      <a:pPr algn="just"/>
                      <a:r>
                        <a:rPr lang="en-US" sz="2400"/>
                        <a:t>Degree of a relation</a:t>
                      </a:r>
                    </a:p>
                  </a:txBody>
                  <a:tcPr marT="45707" marB="45707"/>
                </a:tc>
                <a:tc>
                  <a:txBody>
                    <a:bodyPr/>
                    <a:lstStyle/>
                    <a:p>
                      <a:pPr algn="just"/>
                      <a:r>
                        <a:rPr lang="en-US" sz="2400"/>
                        <a:t>Number of columns in the relation</a:t>
                      </a:r>
                    </a:p>
                  </a:txBody>
                  <a:tcPr marT="45707" marB="45707"/>
                </a:tc>
                <a:extLst>
                  <a:ext uri="{0D108BD9-81ED-4DB2-BD59-A6C34878D82A}">
                    <a16:rowId xmlns:a16="http://schemas.microsoft.com/office/drawing/2014/main" val="10004"/>
                  </a:ext>
                </a:extLst>
              </a:tr>
              <a:tr h="822934">
                <a:tc>
                  <a:txBody>
                    <a:bodyPr/>
                    <a:lstStyle/>
                    <a:p>
                      <a:pPr algn="just"/>
                      <a:r>
                        <a:rPr lang="en-US" sz="2400"/>
                        <a:t>Cardinality of a relation</a:t>
                      </a:r>
                    </a:p>
                  </a:txBody>
                  <a:tcPr marT="45707" marB="45707"/>
                </a:tc>
                <a:tc>
                  <a:txBody>
                    <a:bodyPr/>
                    <a:lstStyle/>
                    <a:p>
                      <a:pPr algn="just"/>
                      <a:r>
                        <a:rPr lang="en-US" sz="2400"/>
                        <a:t>Number of</a:t>
                      </a:r>
                      <a:r>
                        <a:rPr lang="en-US" sz="2400" baseline="0"/>
                        <a:t> rows in the relation</a:t>
                      </a:r>
                      <a:endParaRPr lang="en-US" sz="2400"/>
                    </a:p>
                  </a:txBody>
                  <a:tcPr marT="45707" marB="45707"/>
                </a:tc>
                <a:extLst>
                  <a:ext uri="{0D108BD9-81ED-4DB2-BD59-A6C34878D82A}">
                    <a16:rowId xmlns:a16="http://schemas.microsoft.com/office/drawing/2014/main" val="10005"/>
                  </a:ext>
                </a:extLst>
              </a:tr>
              <a:tr h="822934">
                <a:tc>
                  <a:txBody>
                    <a:bodyPr/>
                    <a:lstStyle/>
                    <a:p>
                      <a:r>
                        <a:rPr lang="en-US" sz="2400"/>
                        <a:t>N-</a:t>
                      </a:r>
                      <a:r>
                        <a:rPr lang="en-US" sz="2400" err="1"/>
                        <a:t>ary</a:t>
                      </a:r>
                      <a:r>
                        <a:rPr lang="en-US" sz="2400"/>
                        <a:t> relation</a:t>
                      </a:r>
                    </a:p>
                  </a:txBody>
                  <a:tcPr marT="45707" marB="45707"/>
                </a:tc>
                <a:tc>
                  <a:txBody>
                    <a:bodyPr/>
                    <a:lstStyle/>
                    <a:p>
                      <a:r>
                        <a:rPr lang="en-US" sz="2400"/>
                        <a:t>Relation with degree N.</a:t>
                      </a:r>
                    </a:p>
                    <a:p>
                      <a:endParaRPr lang="en-US" sz="2400"/>
                    </a:p>
                  </a:txBody>
                  <a:tcPr marT="45707" marB="45707"/>
                </a:tc>
                <a:extLst>
                  <a:ext uri="{0D108BD9-81ED-4DB2-BD59-A6C34878D82A}">
                    <a16:rowId xmlns:a16="http://schemas.microsoft.com/office/drawing/2014/main" val="10006"/>
                  </a:ext>
                </a:extLst>
              </a:tr>
              <a:tr h="822926">
                <a:tc>
                  <a:txBody>
                    <a:bodyPr/>
                    <a:lstStyle/>
                    <a:p>
                      <a:r>
                        <a:rPr lang="en-US" sz="2400"/>
                        <a:t>Domain</a:t>
                      </a:r>
                    </a:p>
                  </a:txBody>
                  <a:tcPr marT="45707" marB="45707"/>
                </a:tc>
                <a:tc>
                  <a:txBody>
                    <a:bodyPr/>
                    <a:lstStyle/>
                    <a:p>
                      <a:r>
                        <a:rPr lang="en-US" sz="2400"/>
                        <a:t>Set of allowed values for each attribute. </a:t>
                      </a:r>
                    </a:p>
                  </a:txBody>
                  <a:tcPr marT="45707" marB="45707"/>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9282363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16783"/>
            <a:ext cx="8229600" cy="727075"/>
          </a:xfrm>
        </p:spPr>
        <p:txBody>
          <a:bodyPr>
            <a:normAutofit fontScale="90000"/>
          </a:bodyPr>
          <a:lstStyle/>
          <a:p>
            <a:r>
              <a:rPr kumimoji="1" lang="en-US" altLang="en-US" sz="2700" b="1" kern="0">
                <a:solidFill>
                  <a:srgbClr val="CC3300"/>
                </a:solidFill>
                <a:effectLst>
                  <a:outerShdw blurRad="38100" dist="38100" dir="2700000" algn="tl">
                    <a:srgbClr val="C0C0C0"/>
                  </a:outerShdw>
                </a:effectLst>
                <a:latin typeface="Helvetica"/>
                <a:ea typeface="MS PGothic" pitchFamily="34" charset="-128"/>
              </a:rPr>
              <a:t>Join &amp; Left Outer</a:t>
            </a:r>
            <a:r>
              <a:rPr lang="en-US" altLang="en-US"/>
              <a:t> </a:t>
            </a:r>
            <a:r>
              <a:rPr kumimoji="1" lang="en-US" altLang="en-US" sz="2700" b="1" kern="0">
                <a:solidFill>
                  <a:srgbClr val="CC3300"/>
                </a:solidFill>
                <a:effectLst>
                  <a:outerShdw blurRad="38100" dist="38100" dir="2700000" algn="tl">
                    <a:srgbClr val="C0C0C0"/>
                  </a:outerShdw>
                </a:effectLst>
                <a:latin typeface="Helvetica"/>
                <a:ea typeface="MS PGothic" pitchFamily="34" charset="-128"/>
              </a:rPr>
              <a:t>Join – Example</a:t>
            </a:r>
          </a:p>
        </p:txBody>
      </p:sp>
      <p:sp>
        <p:nvSpPr>
          <p:cNvPr id="76803" name="Rectangle 3"/>
          <p:cNvSpPr>
            <a:spLocks noGrp="1" noChangeArrowheads="1"/>
          </p:cNvSpPr>
          <p:nvPr>
            <p:ph type="body" idx="1"/>
          </p:nvPr>
        </p:nvSpPr>
        <p:spPr>
          <a:xfrm>
            <a:off x="813502" y="853110"/>
            <a:ext cx="6991350" cy="842962"/>
          </a:xfrm>
        </p:spPr>
        <p:txBody>
          <a:bodyPr>
            <a:normAutofit fontScale="85000" lnSpcReduction="20000"/>
          </a:bodyPr>
          <a:lstStyle/>
          <a:p>
            <a:pPr>
              <a:lnSpc>
                <a:spcPct val="90000"/>
              </a:lnSpc>
            </a:pPr>
            <a:r>
              <a:rPr kumimoji="1" lang="en-US" altLang="en-US" sz="2800" b="1">
                <a:solidFill>
                  <a:srgbClr val="E73403"/>
                </a:solidFill>
              </a:rPr>
              <a:t>Join</a:t>
            </a:r>
            <a:r>
              <a:rPr lang="en-US" altLang="en-US"/>
              <a:t> </a:t>
            </a:r>
            <a:br>
              <a:rPr lang="en-US" altLang="en-US"/>
            </a:br>
            <a:br>
              <a:rPr lang="en-US" altLang="en-US" sz="1600" b="1"/>
            </a:br>
            <a:r>
              <a:rPr lang="en-US" altLang="en-US" b="1" i="1"/>
              <a:t>loan</a:t>
            </a:r>
            <a:r>
              <a:rPr lang="en-US" altLang="en-US" i="1"/>
              <a:t>      </a:t>
            </a:r>
            <a:r>
              <a:rPr lang="en-US" altLang="en-US" b="1" i="1"/>
              <a:t>borrower</a:t>
            </a:r>
          </a:p>
        </p:txBody>
      </p:sp>
      <p:sp>
        <p:nvSpPr>
          <p:cNvPr id="76823" name="AutoShape 23"/>
          <p:cNvSpPr>
            <a:spLocks noChangeArrowheads="1"/>
          </p:cNvSpPr>
          <p:nvPr/>
        </p:nvSpPr>
        <p:spPr bwMode="auto">
          <a:xfrm rot="16200000" flipV="1">
            <a:off x="2057400" y="1371601"/>
            <a:ext cx="152400" cy="152400"/>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6835" name="Group 35"/>
          <p:cNvGrpSpPr>
            <a:grpSpLocks/>
          </p:cNvGrpSpPr>
          <p:nvPr/>
        </p:nvGrpSpPr>
        <p:grpSpPr bwMode="auto">
          <a:xfrm>
            <a:off x="1526497" y="1908968"/>
            <a:ext cx="6265863" cy="1192215"/>
            <a:chOff x="960" y="1392"/>
            <a:chExt cx="3792" cy="624"/>
          </a:xfrm>
        </p:grpSpPr>
        <p:sp>
          <p:nvSpPr>
            <p:cNvPr id="76805" name="Rectangle 5"/>
            <p:cNvSpPr>
              <a:spLocks noChangeArrowheads="1"/>
            </p:cNvSpPr>
            <p:nvPr/>
          </p:nvSpPr>
          <p:spPr bwMode="auto">
            <a:xfrm>
              <a:off x="960" y="1392"/>
              <a:ext cx="100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i="1">
                  <a:solidFill>
                    <a:srgbClr val="FFFF00"/>
                  </a:solidFill>
                </a:rPr>
                <a:t>loan_number</a:t>
              </a:r>
              <a:endParaRPr lang="en-US" altLang="en-US" sz="2000" b="1">
                <a:solidFill>
                  <a:srgbClr val="FFFF00"/>
                </a:solidFill>
              </a:endParaRPr>
            </a:p>
          </p:txBody>
        </p:sp>
        <p:sp>
          <p:nvSpPr>
            <p:cNvPr id="76806" name="Rectangle 6"/>
            <p:cNvSpPr>
              <a:spLocks noChangeArrowheads="1"/>
            </p:cNvSpPr>
            <p:nvPr/>
          </p:nvSpPr>
          <p:spPr bwMode="auto">
            <a:xfrm>
              <a:off x="2976" y="1392"/>
              <a:ext cx="720"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i="1">
                  <a:solidFill>
                    <a:srgbClr val="FFFF00"/>
                  </a:solidFill>
                </a:rPr>
                <a:t>amount</a:t>
              </a:r>
              <a:endParaRPr lang="en-US" altLang="en-US" sz="2000" b="1">
                <a:solidFill>
                  <a:srgbClr val="FFFF00"/>
                </a:solidFill>
              </a:endParaRPr>
            </a:p>
          </p:txBody>
        </p:sp>
        <p:sp>
          <p:nvSpPr>
            <p:cNvPr id="76808" name="Rectangle 8"/>
            <p:cNvSpPr>
              <a:spLocks noChangeArrowheads="1"/>
            </p:cNvSpPr>
            <p:nvPr/>
          </p:nvSpPr>
          <p:spPr bwMode="auto">
            <a:xfrm>
              <a:off x="960" y="1632"/>
              <a:ext cx="1008"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solidFill>
                    <a:schemeClr val="bg1"/>
                  </a:solidFill>
                </a:rPr>
                <a:t>L-170</a:t>
              </a:r>
            </a:p>
            <a:p>
              <a:r>
                <a:rPr lang="en-US" altLang="en-US" sz="2000" b="1">
                  <a:solidFill>
                    <a:schemeClr val="bg1"/>
                  </a:solidFill>
                </a:rPr>
                <a:t>L-230</a:t>
              </a:r>
            </a:p>
          </p:txBody>
        </p:sp>
        <p:sp>
          <p:nvSpPr>
            <p:cNvPr id="76809" name="Rectangle 9"/>
            <p:cNvSpPr>
              <a:spLocks noChangeArrowheads="1"/>
            </p:cNvSpPr>
            <p:nvPr/>
          </p:nvSpPr>
          <p:spPr bwMode="auto">
            <a:xfrm>
              <a:off x="2976" y="1632"/>
              <a:ext cx="720"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chemeClr val="bg1"/>
                  </a:solidFill>
                </a:rPr>
                <a:t>3000</a:t>
              </a:r>
            </a:p>
            <a:p>
              <a:pPr algn="ctr"/>
              <a:r>
                <a:rPr lang="en-US" altLang="en-US" sz="2000" b="1">
                  <a:solidFill>
                    <a:schemeClr val="bg1"/>
                  </a:solidFill>
                </a:rPr>
                <a:t>4000</a:t>
              </a:r>
            </a:p>
          </p:txBody>
        </p:sp>
        <p:sp>
          <p:nvSpPr>
            <p:cNvPr id="76810" name="Rectangle 10"/>
            <p:cNvSpPr>
              <a:spLocks noChangeArrowheads="1"/>
            </p:cNvSpPr>
            <p:nvPr/>
          </p:nvSpPr>
          <p:spPr bwMode="auto">
            <a:xfrm>
              <a:off x="3696" y="1392"/>
              <a:ext cx="1056"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i="1" err="1">
                  <a:solidFill>
                    <a:srgbClr val="FFFF00"/>
                  </a:solidFill>
                </a:rPr>
                <a:t>customer_name</a:t>
              </a:r>
              <a:endParaRPr lang="en-US" altLang="en-US" sz="2000" b="1">
                <a:solidFill>
                  <a:srgbClr val="FFFF00"/>
                </a:solidFill>
              </a:endParaRPr>
            </a:p>
          </p:txBody>
        </p:sp>
        <p:sp>
          <p:nvSpPr>
            <p:cNvPr id="76811" name="Rectangle 11"/>
            <p:cNvSpPr>
              <a:spLocks noChangeArrowheads="1"/>
            </p:cNvSpPr>
            <p:nvPr/>
          </p:nvSpPr>
          <p:spPr bwMode="auto">
            <a:xfrm>
              <a:off x="3696" y="1632"/>
              <a:ext cx="1056"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solidFill>
                    <a:schemeClr val="bg1"/>
                  </a:solidFill>
                </a:rPr>
                <a:t>Jones</a:t>
              </a:r>
            </a:p>
            <a:p>
              <a:r>
                <a:rPr lang="en-US" altLang="en-US" sz="2000" b="1">
                  <a:solidFill>
                    <a:schemeClr val="bg1"/>
                  </a:solidFill>
                </a:rPr>
                <a:t>Smith</a:t>
              </a:r>
            </a:p>
          </p:txBody>
        </p:sp>
        <p:sp>
          <p:nvSpPr>
            <p:cNvPr id="76827" name="Rectangle 27"/>
            <p:cNvSpPr>
              <a:spLocks noChangeArrowheads="1"/>
            </p:cNvSpPr>
            <p:nvPr/>
          </p:nvSpPr>
          <p:spPr bwMode="auto">
            <a:xfrm>
              <a:off x="1968" y="1392"/>
              <a:ext cx="100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i="1" err="1">
                  <a:solidFill>
                    <a:srgbClr val="FFFF00"/>
                  </a:solidFill>
                </a:rPr>
                <a:t>branch_name</a:t>
              </a:r>
              <a:endParaRPr lang="en-US" altLang="en-US" sz="2000" b="1">
                <a:solidFill>
                  <a:srgbClr val="FFFF00"/>
                </a:solidFill>
              </a:endParaRPr>
            </a:p>
          </p:txBody>
        </p:sp>
        <p:sp>
          <p:nvSpPr>
            <p:cNvPr id="76828" name="Rectangle 28"/>
            <p:cNvSpPr>
              <a:spLocks noChangeArrowheads="1"/>
            </p:cNvSpPr>
            <p:nvPr/>
          </p:nvSpPr>
          <p:spPr bwMode="auto">
            <a:xfrm>
              <a:off x="1968" y="1632"/>
              <a:ext cx="1008"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solidFill>
                    <a:schemeClr val="bg1"/>
                  </a:solidFill>
                </a:rPr>
                <a:t>Downtown</a:t>
              </a:r>
            </a:p>
            <a:p>
              <a:r>
                <a:rPr lang="en-US" altLang="en-US" sz="2000" b="1">
                  <a:solidFill>
                    <a:schemeClr val="bg1"/>
                  </a:solidFill>
                </a:rPr>
                <a:t>Redwood</a:t>
              </a:r>
            </a:p>
          </p:txBody>
        </p:sp>
      </p:grpSp>
      <p:grpSp>
        <p:nvGrpSpPr>
          <p:cNvPr id="76846" name="Group 46"/>
          <p:cNvGrpSpPr>
            <a:grpSpLocks/>
          </p:cNvGrpSpPr>
          <p:nvPr/>
        </p:nvGrpSpPr>
        <p:grpSpPr bwMode="auto">
          <a:xfrm>
            <a:off x="1214203" y="4827765"/>
            <a:ext cx="6578157" cy="1665798"/>
            <a:chOff x="1001" y="2680"/>
            <a:chExt cx="3800" cy="768"/>
          </a:xfrm>
        </p:grpSpPr>
        <p:sp>
          <p:nvSpPr>
            <p:cNvPr id="76821" name="Rectangle 21"/>
            <p:cNvSpPr>
              <a:spLocks noChangeArrowheads="1"/>
            </p:cNvSpPr>
            <p:nvPr/>
          </p:nvSpPr>
          <p:spPr bwMode="auto">
            <a:xfrm>
              <a:off x="3728" y="2920"/>
              <a:ext cx="1056"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solidFill>
                    <a:schemeClr val="bg1"/>
                  </a:solidFill>
                </a:rPr>
                <a:t>Jones</a:t>
              </a:r>
            </a:p>
            <a:p>
              <a:r>
                <a:rPr lang="en-US" altLang="en-US" sz="2000" b="1">
                  <a:solidFill>
                    <a:schemeClr val="bg1"/>
                  </a:solidFill>
                </a:rPr>
                <a:t>Smith</a:t>
              </a:r>
            </a:p>
            <a:p>
              <a:r>
                <a:rPr lang="en-US" altLang="en-US" sz="2400" b="1" i="1">
                  <a:solidFill>
                    <a:srgbClr val="E73403"/>
                  </a:solidFill>
                </a:rPr>
                <a:t>null</a:t>
              </a:r>
              <a:endParaRPr lang="en-US" altLang="en-US" sz="2400" b="1">
                <a:solidFill>
                  <a:srgbClr val="E73403"/>
                </a:solidFill>
              </a:endParaRPr>
            </a:p>
          </p:txBody>
        </p:sp>
        <p:sp>
          <p:nvSpPr>
            <p:cNvPr id="76814" name="Rectangle 14"/>
            <p:cNvSpPr>
              <a:spLocks noChangeArrowheads="1"/>
            </p:cNvSpPr>
            <p:nvPr/>
          </p:nvSpPr>
          <p:spPr bwMode="auto">
            <a:xfrm>
              <a:off x="1010" y="2680"/>
              <a:ext cx="100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i="1">
                  <a:solidFill>
                    <a:srgbClr val="FFFF00"/>
                  </a:solidFill>
                </a:rPr>
                <a:t>loan_number</a:t>
              </a:r>
              <a:endParaRPr lang="en-US" altLang="en-US" sz="2000" b="1">
                <a:solidFill>
                  <a:srgbClr val="FFFF00"/>
                </a:solidFill>
              </a:endParaRPr>
            </a:p>
          </p:txBody>
        </p:sp>
        <p:sp>
          <p:nvSpPr>
            <p:cNvPr id="76815" name="Rectangle 15"/>
            <p:cNvSpPr>
              <a:spLocks noChangeArrowheads="1"/>
            </p:cNvSpPr>
            <p:nvPr/>
          </p:nvSpPr>
          <p:spPr bwMode="auto">
            <a:xfrm>
              <a:off x="3026" y="2680"/>
              <a:ext cx="720"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i="1">
                  <a:solidFill>
                    <a:srgbClr val="FFFF00"/>
                  </a:solidFill>
                </a:rPr>
                <a:t>amount</a:t>
              </a:r>
              <a:endParaRPr lang="en-US" altLang="en-US" sz="2000" b="1">
                <a:solidFill>
                  <a:srgbClr val="FFFF00"/>
                </a:solidFill>
              </a:endParaRPr>
            </a:p>
          </p:txBody>
        </p:sp>
        <p:sp>
          <p:nvSpPr>
            <p:cNvPr id="76817" name="Rectangle 17"/>
            <p:cNvSpPr>
              <a:spLocks noChangeArrowheads="1"/>
            </p:cNvSpPr>
            <p:nvPr/>
          </p:nvSpPr>
          <p:spPr bwMode="auto">
            <a:xfrm>
              <a:off x="1001" y="2920"/>
              <a:ext cx="100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solidFill>
                    <a:schemeClr val="bg1"/>
                  </a:solidFill>
                </a:rPr>
                <a:t>L-170</a:t>
              </a:r>
            </a:p>
            <a:p>
              <a:r>
                <a:rPr lang="en-US" altLang="en-US" sz="2000" b="1">
                  <a:solidFill>
                    <a:schemeClr val="bg1"/>
                  </a:solidFill>
                </a:rPr>
                <a:t>L-230</a:t>
              </a:r>
            </a:p>
            <a:p>
              <a:r>
                <a:rPr lang="en-US" altLang="en-US" sz="2000" b="1">
                  <a:solidFill>
                    <a:schemeClr val="bg1"/>
                  </a:solidFill>
                </a:rPr>
                <a:t>L-260</a:t>
              </a:r>
            </a:p>
          </p:txBody>
        </p:sp>
        <p:sp>
          <p:nvSpPr>
            <p:cNvPr id="76818" name="Rectangle 18"/>
            <p:cNvSpPr>
              <a:spLocks noChangeArrowheads="1"/>
            </p:cNvSpPr>
            <p:nvPr/>
          </p:nvSpPr>
          <p:spPr bwMode="auto">
            <a:xfrm>
              <a:off x="3008" y="2920"/>
              <a:ext cx="720"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chemeClr val="bg1"/>
                  </a:solidFill>
                </a:rPr>
                <a:t>3000</a:t>
              </a:r>
            </a:p>
            <a:p>
              <a:pPr algn="ctr"/>
              <a:r>
                <a:rPr lang="en-US" altLang="en-US" sz="2000" b="1">
                  <a:solidFill>
                    <a:schemeClr val="bg1"/>
                  </a:solidFill>
                </a:rPr>
                <a:t>4000</a:t>
              </a:r>
            </a:p>
            <a:p>
              <a:pPr algn="ctr"/>
              <a:r>
                <a:rPr lang="en-US" altLang="en-US" sz="2000" b="1">
                  <a:solidFill>
                    <a:schemeClr val="bg1"/>
                  </a:solidFill>
                </a:rPr>
                <a:t>1700</a:t>
              </a:r>
            </a:p>
          </p:txBody>
        </p:sp>
        <p:sp>
          <p:nvSpPr>
            <p:cNvPr id="76819" name="Rectangle 19"/>
            <p:cNvSpPr>
              <a:spLocks noChangeArrowheads="1"/>
            </p:cNvSpPr>
            <p:nvPr/>
          </p:nvSpPr>
          <p:spPr bwMode="auto">
            <a:xfrm>
              <a:off x="3745" y="2680"/>
              <a:ext cx="1056"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i="1" err="1">
                  <a:solidFill>
                    <a:srgbClr val="FFFF00"/>
                  </a:solidFill>
                </a:rPr>
                <a:t>customer_name</a:t>
              </a:r>
              <a:endParaRPr lang="en-US" altLang="en-US" sz="2000" b="1">
                <a:solidFill>
                  <a:srgbClr val="FFFF00"/>
                </a:solidFill>
              </a:endParaRPr>
            </a:p>
          </p:txBody>
        </p:sp>
        <p:sp>
          <p:nvSpPr>
            <p:cNvPr id="76829" name="Rectangle 29"/>
            <p:cNvSpPr>
              <a:spLocks noChangeArrowheads="1"/>
            </p:cNvSpPr>
            <p:nvPr/>
          </p:nvSpPr>
          <p:spPr bwMode="auto">
            <a:xfrm>
              <a:off x="2018" y="2680"/>
              <a:ext cx="100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i="1" err="1">
                  <a:solidFill>
                    <a:srgbClr val="FFFF00"/>
                  </a:solidFill>
                </a:rPr>
                <a:t>branch_name</a:t>
              </a:r>
              <a:endParaRPr lang="en-US" altLang="en-US" sz="2000" b="1">
                <a:solidFill>
                  <a:srgbClr val="FFFF00"/>
                </a:solidFill>
              </a:endParaRPr>
            </a:p>
          </p:txBody>
        </p:sp>
        <p:sp>
          <p:nvSpPr>
            <p:cNvPr id="76830" name="Rectangle 30"/>
            <p:cNvSpPr>
              <a:spLocks noChangeArrowheads="1"/>
            </p:cNvSpPr>
            <p:nvPr/>
          </p:nvSpPr>
          <p:spPr bwMode="auto">
            <a:xfrm>
              <a:off x="2000" y="2920"/>
              <a:ext cx="100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solidFill>
                    <a:schemeClr val="bg1"/>
                  </a:solidFill>
                </a:rPr>
                <a:t>Downtown</a:t>
              </a:r>
            </a:p>
            <a:p>
              <a:r>
                <a:rPr lang="en-US" altLang="en-US" sz="2000" b="1">
                  <a:solidFill>
                    <a:schemeClr val="bg1"/>
                  </a:solidFill>
                </a:rPr>
                <a:t>Redwood</a:t>
              </a:r>
            </a:p>
            <a:p>
              <a:r>
                <a:rPr lang="en-US" altLang="en-US" sz="2000" b="1" err="1">
                  <a:solidFill>
                    <a:schemeClr val="bg1"/>
                  </a:solidFill>
                </a:rPr>
                <a:t>Perryridge</a:t>
              </a:r>
              <a:endParaRPr lang="en-US" altLang="en-US" sz="2000" b="1">
                <a:solidFill>
                  <a:schemeClr val="bg1"/>
                </a:solidFill>
              </a:endParaRPr>
            </a:p>
          </p:txBody>
        </p:sp>
      </p:grpSp>
      <p:grpSp>
        <p:nvGrpSpPr>
          <p:cNvPr id="76845" name="Group 45"/>
          <p:cNvGrpSpPr>
            <a:grpSpLocks/>
          </p:cNvGrpSpPr>
          <p:nvPr/>
        </p:nvGrpSpPr>
        <p:grpSpPr bwMode="auto">
          <a:xfrm>
            <a:off x="793750" y="3422653"/>
            <a:ext cx="4235450" cy="960439"/>
            <a:chOff x="714" y="2156"/>
            <a:chExt cx="2668" cy="605"/>
          </a:xfrm>
        </p:grpSpPr>
        <p:sp>
          <p:nvSpPr>
            <p:cNvPr id="76826" name="Rectangle 26"/>
            <p:cNvSpPr>
              <a:spLocks noChangeArrowheads="1"/>
            </p:cNvSpPr>
            <p:nvPr/>
          </p:nvSpPr>
          <p:spPr bwMode="auto">
            <a:xfrm>
              <a:off x="714" y="2156"/>
              <a:ext cx="2668" cy="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spcBef>
                  <a:spcPct val="35000"/>
                </a:spcBef>
                <a:buClr>
                  <a:schemeClr val="tx2"/>
                </a:buClr>
                <a:buSzPct val="90000"/>
                <a:buFont typeface="Arial" panose="020B0604020202020204" pitchFamily="34" charset="0"/>
                <a:buChar char="•"/>
              </a:pPr>
              <a:r>
                <a:rPr kumimoji="1" lang="en-US" altLang="en-US" sz="2400" b="1">
                  <a:solidFill>
                    <a:srgbClr val="E73403"/>
                  </a:solidFill>
                </a:rPr>
                <a:t>Left Outer Join</a:t>
              </a:r>
            </a:p>
            <a:p>
              <a:pPr>
                <a:spcBef>
                  <a:spcPct val="35000"/>
                </a:spcBef>
                <a:buClr>
                  <a:schemeClr val="tx2"/>
                </a:buClr>
                <a:buFont typeface="Monotype Sorts" pitchFamily="2" charset="2"/>
                <a:buNone/>
              </a:pPr>
              <a:r>
                <a:rPr kumimoji="1" lang="en-US" altLang="en-US" sz="2400" i="1"/>
                <a:t>    </a:t>
              </a:r>
              <a:r>
                <a:rPr kumimoji="1" lang="en-US" altLang="en-US" sz="2400" b="1" i="1"/>
                <a:t>loan</a:t>
              </a:r>
              <a:r>
                <a:rPr kumimoji="1" lang="en-US" altLang="en-US" sz="2400" i="1"/>
                <a:t>            </a:t>
              </a:r>
              <a:r>
                <a:rPr kumimoji="1" lang="en-US" altLang="en-US" sz="2400" b="1" i="1"/>
                <a:t>borrower</a:t>
              </a:r>
              <a:endParaRPr kumimoji="1" lang="en-US" altLang="en-US" sz="2400" b="1"/>
            </a:p>
          </p:txBody>
        </p:sp>
        <p:grpSp>
          <p:nvGrpSpPr>
            <p:cNvPr id="76841" name="Group 41"/>
            <p:cNvGrpSpPr>
              <a:grpSpLocks/>
            </p:cNvGrpSpPr>
            <p:nvPr/>
          </p:nvGrpSpPr>
          <p:grpSpPr bwMode="auto">
            <a:xfrm>
              <a:off x="1398" y="2544"/>
              <a:ext cx="271" cy="149"/>
              <a:chOff x="1375" y="2496"/>
              <a:chExt cx="271" cy="149"/>
            </a:xfrm>
          </p:grpSpPr>
          <p:sp>
            <p:nvSpPr>
              <p:cNvPr id="76842" name="AutoShape 42"/>
              <p:cNvSpPr>
                <a:spLocks noChangeArrowheads="1"/>
              </p:cNvSpPr>
              <p:nvPr/>
            </p:nvSpPr>
            <p:spPr bwMode="auto">
              <a:xfrm rot="16200000" flipV="1">
                <a:off x="1514" y="2513"/>
                <a:ext cx="132" cy="132"/>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43" name="Line 43"/>
              <p:cNvSpPr>
                <a:spLocks noChangeShapeType="1"/>
              </p:cNvSpPr>
              <p:nvPr/>
            </p:nvSpPr>
            <p:spPr bwMode="auto">
              <a:xfrm flipH="1">
                <a:off x="1375" y="2645"/>
                <a:ext cx="1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6844" name="Line 44"/>
              <p:cNvSpPr>
                <a:spLocks noChangeShapeType="1"/>
              </p:cNvSpPr>
              <p:nvPr/>
            </p:nvSpPr>
            <p:spPr bwMode="auto">
              <a:xfrm flipH="1">
                <a:off x="1375" y="2496"/>
                <a:ext cx="139" cy="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pic>
        <p:nvPicPr>
          <p:cNvPr id="2" name="Picture 1">
            <a:extLst>
              <a:ext uri="{FF2B5EF4-FFF2-40B4-BE49-F238E27FC236}">
                <a16:creationId xmlns:a16="http://schemas.microsoft.com/office/drawing/2014/main" id="{7510B637-9DF7-413B-8E70-66BAFE689235}"/>
              </a:ext>
            </a:extLst>
          </p:cNvPr>
          <p:cNvPicPr>
            <a:picLocks noChangeAspect="1"/>
          </p:cNvPicPr>
          <p:nvPr/>
        </p:nvPicPr>
        <p:blipFill>
          <a:blip r:embed="rId2"/>
          <a:stretch>
            <a:fillRect/>
          </a:stretch>
        </p:blipFill>
        <p:spPr>
          <a:xfrm>
            <a:off x="3886200" y="3323809"/>
            <a:ext cx="4800600" cy="1429590"/>
          </a:xfrm>
          <a:prstGeom prst="rect">
            <a:avLst/>
          </a:prstGeom>
        </p:spPr>
      </p:pic>
      <mc:AlternateContent xmlns:mc="http://schemas.openxmlformats.org/markup-compatibility/2006" xmlns:pslz="http://schemas.microsoft.com/office/powerpoint/2016/slidezoom">
        <mc:Choice Requires="pslz">
          <p:graphicFrame>
            <p:nvGraphicFramePr>
              <p:cNvPr id="4" name="Slide Zoom 3">
                <a:extLst>
                  <a:ext uri="{FF2B5EF4-FFF2-40B4-BE49-F238E27FC236}">
                    <a16:creationId xmlns:a16="http://schemas.microsoft.com/office/drawing/2014/main" id="{891CC680-076A-4394-955E-5C26B3A4766E}"/>
                  </a:ext>
                </a:extLst>
              </p:cNvPr>
              <p:cNvGraphicFramePr>
                <a:graphicFrameLocks noChangeAspect="1"/>
              </p:cNvGraphicFramePr>
              <p:nvPr>
                <p:extLst>
                  <p:ext uri="{D42A27DB-BD31-4B8C-83A1-F6EECF244321}">
                    <p14:modId xmlns:p14="http://schemas.microsoft.com/office/powerpoint/2010/main" val="631219886"/>
                  </p:ext>
                </p:extLst>
              </p:nvPr>
            </p:nvGraphicFramePr>
            <p:xfrm>
              <a:off x="7134002" y="364437"/>
              <a:ext cx="1877273" cy="1407955"/>
            </p:xfrm>
            <a:graphic>
              <a:graphicData uri="http://schemas.microsoft.com/office/powerpoint/2016/slidezoom">
                <pslz:sldZm>
                  <pslz:sldZmObj sldId="325" cId="1461456070">
                    <pslz:zmPr id="{D8F0EF17-14E8-4C94-B7F5-3187DC797C75}" returnToParent="0" transitionDur="1000">
                      <p166:blipFill xmlns:p166="http://schemas.microsoft.com/office/powerpoint/2016/6/main">
                        <a:blip r:embed="rId3"/>
                        <a:stretch>
                          <a:fillRect/>
                        </a:stretch>
                      </p166:blipFill>
                      <p166:spPr xmlns:p166="http://schemas.microsoft.com/office/powerpoint/2016/6/main">
                        <a:xfrm>
                          <a:off x="0" y="0"/>
                          <a:ext cx="1877273" cy="1407955"/>
                        </a:xfrm>
                        <a:prstGeom prst="rect">
                          <a:avLst/>
                        </a:prstGeom>
                        <a:ln w="3175">
                          <a:solidFill>
                            <a:prstClr val="ltGray"/>
                          </a:solidFill>
                        </a:ln>
                      </p166:spPr>
                    </pslz:zmPr>
                  </pslz:sldZmObj>
                </pslz:sldZm>
              </a:graphicData>
            </a:graphic>
          </p:graphicFrame>
        </mc:Choice>
        <mc:Fallback xmlns="">
          <p:pic>
            <p:nvPicPr>
              <p:cNvPr id="4" name="Slide Zoom 3">
                <a:extLst>
                  <a:ext uri="{FF2B5EF4-FFF2-40B4-BE49-F238E27FC236}">
                    <a16:creationId xmlns:a16="http://schemas.microsoft.com/office/drawing/2014/main" id="{891CC680-076A-4394-955E-5C26B3A4766E}"/>
                  </a:ext>
                </a:extLst>
              </p:cNvPr>
              <p:cNvPicPr>
                <a:picLocks noGrp="1" noRot="1" noChangeAspect="1" noMove="1" noResize="1" noEditPoints="1" noAdjustHandles="1" noChangeArrowheads="1" noChangeShapeType="1"/>
              </p:cNvPicPr>
              <p:nvPr/>
            </p:nvPicPr>
            <p:blipFill>
              <a:blip r:embed="rId4"/>
              <a:stretch>
                <a:fillRect/>
              </a:stretch>
            </p:blipFill>
            <p:spPr>
              <a:xfrm>
                <a:off x="7134002" y="364437"/>
                <a:ext cx="1877273" cy="1407955"/>
              </a:xfrm>
              <a:prstGeom prst="rect">
                <a:avLst/>
              </a:prstGeom>
              <a:ln w="3175">
                <a:solidFill>
                  <a:prstClr val="ltGray"/>
                </a:solidFill>
              </a:ln>
            </p:spPr>
          </p:pic>
        </mc:Fallback>
      </mc:AlternateContent>
    </p:spTree>
    <p:extLst>
      <p:ext uri="{BB962C8B-B14F-4D97-AF65-F5344CB8AC3E}">
        <p14:creationId xmlns:p14="http://schemas.microsoft.com/office/powerpoint/2010/main" val="753687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68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8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501650" y="-30162"/>
            <a:ext cx="8229600" cy="738187"/>
          </a:xfrm>
        </p:spPr>
        <p:txBody>
          <a:bodyPr>
            <a:normAutofit/>
          </a:bodyPr>
          <a:lstStyle/>
          <a:p>
            <a:r>
              <a:rPr kumimoji="1" lang="en-US" altLang="en-US" sz="2400" b="1" kern="0">
                <a:solidFill>
                  <a:srgbClr val="CC3300"/>
                </a:solidFill>
                <a:effectLst>
                  <a:outerShdw blurRad="38100" dist="38100" dir="2700000" algn="tl">
                    <a:srgbClr val="C0C0C0"/>
                  </a:outerShdw>
                </a:effectLst>
                <a:latin typeface="Helvetica"/>
                <a:ea typeface="MS PGothic" pitchFamily="34" charset="-128"/>
              </a:rPr>
              <a:t>Right Outer Join &amp; Full Outer Join – Example</a:t>
            </a:r>
          </a:p>
        </p:txBody>
      </p:sp>
      <p:grpSp>
        <p:nvGrpSpPr>
          <p:cNvPr id="77869" name="Group 45"/>
          <p:cNvGrpSpPr>
            <a:grpSpLocks/>
          </p:cNvGrpSpPr>
          <p:nvPr/>
        </p:nvGrpSpPr>
        <p:grpSpPr bwMode="auto">
          <a:xfrm>
            <a:off x="1132974" y="2182584"/>
            <a:ext cx="5801226" cy="1544401"/>
            <a:chOff x="816" y="1299"/>
            <a:chExt cx="3792" cy="768"/>
          </a:xfrm>
        </p:grpSpPr>
        <p:sp>
          <p:nvSpPr>
            <p:cNvPr id="77829" name="Rectangle 5"/>
            <p:cNvSpPr>
              <a:spLocks noChangeArrowheads="1"/>
            </p:cNvSpPr>
            <p:nvPr/>
          </p:nvSpPr>
          <p:spPr bwMode="auto">
            <a:xfrm>
              <a:off x="816" y="1299"/>
              <a:ext cx="100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i="1" err="1">
                  <a:solidFill>
                    <a:srgbClr val="FFFF00"/>
                  </a:solidFill>
                </a:rPr>
                <a:t>loan_number</a:t>
              </a:r>
              <a:endParaRPr lang="en-US" altLang="en-US" sz="2000" b="1">
                <a:solidFill>
                  <a:srgbClr val="FFFF00"/>
                </a:solidFill>
              </a:endParaRPr>
            </a:p>
          </p:txBody>
        </p:sp>
        <p:sp>
          <p:nvSpPr>
            <p:cNvPr id="77830" name="Rectangle 6"/>
            <p:cNvSpPr>
              <a:spLocks noChangeArrowheads="1"/>
            </p:cNvSpPr>
            <p:nvPr/>
          </p:nvSpPr>
          <p:spPr bwMode="auto">
            <a:xfrm>
              <a:off x="2832" y="1299"/>
              <a:ext cx="720"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i="1">
                  <a:solidFill>
                    <a:srgbClr val="FFFF00"/>
                  </a:solidFill>
                </a:rPr>
                <a:t>amount</a:t>
              </a:r>
              <a:endParaRPr lang="en-US" altLang="en-US" sz="2000" b="1">
                <a:solidFill>
                  <a:srgbClr val="FFFF00"/>
                </a:solidFill>
              </a:endParaRPr>
            </a:p>
          </p:txBody>
        </p:sp>
        <p:sp>
          <p:nvSpPr>
            <p:cNvPr id="77832" name="Rectangle 8"/>
            <p:cNvSpPr>
              <a:spLocks noChangeArrowheads="1"/>
            </p:cNvSpPr>
            <p:nvPr/>
          </p:nvSpPr>
          <p:spPr bwMode="auto">
            <a:xfrm>
              <a:off x="816" y="1539"/>
              <a:ext cx="100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solidFill>
                    <a:schemeClr val="bg1"/>
                  </a:solidFill>
                </a:rPr>
                <a:t>L-170</a:t>
              </a:r>
            </a:p>
            <a:p>
              <a:r>
                <a:rPr lang="en-US" altLang="en-US" sz="2000" b="1">
                  <a:solidFill>
                    <a:schemeClr val="bg1"/>
                  </a:solidFill>
                </a:rPr>
                <a:t>L-230</a:t>
              </a:r>
            </a:p>
            <a:p>
              <a:r>
                <a:rPr lang="en-US" altLang="en-US" sz="2000" b="1">
                  <a:solidFill>
                    <a:schemeClr val="bg1"/>
                  </a:solidFill>
                </a:rPr>
                <a:t>L-155</a:t>
              </a:r>
            </a:p>
          </p:txBody>
        </p:sp>
        <p:sp>
          <p:nvSpPr>
            <p:cNvPr id="77833" name="Rectangle 9"/>
            <p:cNvSpPr>
              <a:spLocks noChangeArrowheads="1"/>
            </p:cNvSpPr>
            <p:nvPr/>
          </p:nvSpPr>
          <p:spPr bwMode="auto">
            <a:xfrm>
              <a:off x="2832" y="1539"/>
              <a:ext cx="720"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chemeClr val="bg1"/>
                  </a:solidFill>
                </a:rPr>
                <a:t>3000</a:t>
              </a:r>
            </a:p>
            <a:p>
              <a:pPr algn="ctr"/>
              <a:r>
                <a:rPr lang="en-US" altLang="en-US" sz="2000" b="1">
                  <a:solidFill>
                    <a:schemeClr val="bg1"/>
                  </a:solidFill>
                </a:rPr>
                <a:t>4000</a:t>
              </a:r>
            </a:p>
            <a:p>
              <a:pPr algn="ctr"/>
              <a:r>
                <a:rPr lang="en-US" altLang="en-US" sz="2000" b="1" i="1">
                  <a:solidFill>
                    <a:srgbClr val="E73403"/>
                  </a:solidFill>
                </a:rPr>
                <a:t>null</a:t>
              </a:r>
            </a:p>
          </p:txBody>
        </p:sp>
        <p:sp>
          <p:nvSpPr>
            <p:cNvPr id="77834" name="Rectangle 10"/>
            <p:cNvSpPr>
              <a:spLocks noChangeArrowheads="1"/>
            </p:cNvSpPr>
            <p:nvPr/>
          </p:nvSpPr>
          <p:spPr bwMode="auto">
            <a:xfrm>
              <a:off x="3552" y="1299"/>
              <a:ext cx="1056"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i="1" err="1">
                  <a:solidFill>
                    <a:srgbClr val="FFFF00"/>
                  </a:solidFill>
                </a:rPr>
                <a:t>customer_name</a:t>
              </a:r>
              <a:endParaRPr lang="en-US" altLang="en-US" sz="2000" b="1">
                <a:solidFill>
                  <a:srgbClr val="FFFF00"/>
                </a:solidFill>
              </a:endParaRPr>
            </a:p>
          </p:txBody>
        </p:sp>
        <p:sp>
          <p:nvSpPr>
            <p:cNvPr id="77835" name="Rectangle 11"/>
            <p:cNvSpPr>
              <a:spLocks noChangeArrowheads="1"/>
            </p:cNvSpPr>
            <p:nvPr/>
          </p:nvSpPr>
          <p:spPr bwMode="auto">
            <a:xfrm>
              <a:off x="3552" y="1539"/>
              <a:ext cx="1056"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solidFill>
                    <a:schemeClr val="bg1"/>
                  </a:solidFill>
                </a:rPr>
                <a:t>Jones</a:t>
              </a:r>
            </a:p>
            <a:p>
              <a:r>
                <a:rPr lang="en-US" altLang="en-US" sz="2000" b="1">
                  <a:solidFill>
                    <a:schemeClr val="bg1"/>
                  </a:solidFill>
                </a:rPr>
                <a:t>Smith</a:t>
              </a:r>
            </a:p>
            <a:p>
              <a:r>
                <a:rPr lang="en-US" altLang="en-US" sz="2000" b="1">
                  <a:solidFill>
                    <a:schemeClr val="bg1"/>
                  </a:solidFill>
                </a:rPr>
                <a:t>Hayes</a:t>
              </a:r>
            </a:p>
          </p:txBody>
        </p:sp>
        <p:sp>
          <p:nvSpPr>
            <p:cNvPr id="77849" name="Rectangle 25"/>
            <p:cNvSpPr>
              <a:spLocks noChangeArrowheads="1"/>
            </p:cNvSpPr>
            <p:nvPr/>
          </p:nvSpPr>
          <p:spPr bwMode="auto">
            <a:xfrm>
              <a:off x="1824" y="1299"/>
              <a:ext cx="100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i="1" err="1">
                  <a:solidFill>
                    <a:srgbClr val="FFFF00"/>
                  </a:solidFill>
                </a:rPr>
                <a:t>branch_name</a:t>
              </a:r>
              <a:endParaRPr lang="en-US" altLang="en-US" sz="2000" b="1">
                <a:solidFill>
                  <a:srgbClr val="FFFF00"/>
                </a:solidFill>
              </a:endParaRPr>
            </a:p>
          </p:txBody>
        </p:sp>
        <p:sp>
          <p:nvSpPr>
            <p:cNvPr id="77850" name="Rectangle 26"/>
            <p:cNvSpPr>
              <a:spLocks noChangeArrowheads="1"/>
            </p:cNvSpPr>
            <p:nvPr/>
          </p:nvSpPr>
          <p:spPr bwMode="auto">
            <a:xfrm>
              <a:off x="1824" y="1539"/>
              <a:ext cx="100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solidFill>
                    <a:schemeClr val="bg1"/>
                  </a:solidFill>
                </a:rPr>
                <a:t>Downtown</a:t>
              </a:r>
            </a:p>
            <a:p>
              <a:r>
                <a:rPr lang="en-US" altLang="en-US" sz="2000" b="1">
                  <a:solidFill>
                    <a:schemeClr val="bg1"/>
                  </a:solidFill>
                </a:rPr>
                <a:t>Redwood</a:t>
              </a:r>
            </a:p>
            <a:p>
              <a:r>
                <a:rPr lang="en-US" altLang="en-US" sz="2000" b="1" i="1">
                  <a:solidFill>
                    <a:srgbClr val="E73403"/>
                  </a:solidFill>
                </a:rPr>
                <a:t>null</a:t>
              </a:r>
              <a:endParaRPr lang="en-US" altLang="en-US" sz="2000" b="1">
                <a:solidFill>
                  <a:srgbClr val="E73403"/>
                </a:solidFill>
              </a:endParaRPr>
            </a:p>
          </p:txBody>
        </p:sp>
      </p:grpSp>
      <p:grpSp>
        <p:nvGrpSpPr>
          <p:cNvPr id="77870" name="Group 46"/>
          <p:cNvGrpSpPr>
            <a:grpSpLocks/>
          </p:cNvGrpSpPr>
          <p:nvPr/>
        </p:nvGrpSpPr>
        <p:grpSpPr bwMode="auto">
          <a:xfrm>
            <a:off x="1137970" y="4800600"/>
            <a:ext cx="6405829" cy="1752600"/>
            <a:chOff x="768" y="2688"/>
            <a:chExt cx="3792" cy="960"/>
          </a:xfrm>
        </p:grpSpPr>
        <p:sp>
          <p:nvSpPr>
            <p:cNvPr id="77838" name="Rectangle 14"/>
            <p:cNvSpPr>
              <a:spLocks noChangeArrowheads="1"/>
            </p:cNvSpPr>
            <p:nvPr/>
          </p:nvSpPr>
          <p:spPr bwMode="auto">
            <a:xfrm>
              <a:off x="768" y="2688"/>
              <a:ext cx="100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i="1">
                  <a:solidFill>
                    <a:srgbClr val="FFFF00"/>
                  </a:solidFill>
                </a:rPr>
                <a:t>loan_number</a:t>
              </a:r>
              <a:endParaRPr lang="en-US" altLang="en-US" sz="2000" b="1">
                <a:solidFill>
                  <a:srgbClr val="FFFF00"/>
                </a:solidFill>
              </a:endParaRPr>
            </a:p>
          </p:txBody>
        </p:sp>
        <p:sp>
          <p:nvSpPr>
            <p:cNvPr id="77839" name="Rectangle 15"/>
            <p:cNvSpPr>
              <a:spLocks noChangeArrowheads="1"/>
            </p:cNvSpPr>
            <p:nvPr/>
          </p:nvSpPr>
          <p:spPr bwMode="auto">
            <a:xfrm>
              <a:off x="2784" y="2688"/>
              <a:ext cx="720"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i="1">
                  <a:solidFill>
                    <a:srgbClr val="FFFF00"/>
                  </a:solidFill>
                </a:rPr>
                <a:t>amount</a:t>
              </a:r>
              <a:endParaRPr lang="en-US" altLang="en-US" sz="2000" b="1">
                <a:solidFill>
                  <a:srgbClr val="FFFF00"/>
                </a:solidFill>
              </a:endParaRPr>
            </a:p>
          </p:txBody>
        </p:sp>
        <p:sp>
          <p:nvSpPr>
            <p:cNvPr id="77841" name="Rectangle 17"/>
            <p:cNvSpPr>
              <a:spLocks noChangeArrowheads="1"/>
            </p:cNvSpPr>
            <p:nvPr/>
          </p:nvSpPr>
          <p:spPr bwMode="auto">
            <a:xfrm>
              <a:off x="768" y="2928"/>
              <a:ext cx="1008" cy="72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solidFill>
                    <a:schemeClr val="bg1"/>
                  </a:solidFill>
                </a:rPr>
                <a:t>L-170</a:t>
              </a:r>
            </a:p>
            <a:p>
              <a:r>
                <a:rPr lang="en-US" altLang="en-US" sz="2000" b="1">
                  <a:solidFill>
                    <a:schemeClr val="bg1"/>
                  </a:solidFill>
                </a:rPr>
                <a:t>L-230</a:t>
              </a:r>
            </a:p>
            <a:p>
              <a:r>
                <a:rPr lang="en-US" altLang="en-US" sz="2000" b="1">
                  <a:solidFill>
                    <a:schemeClr val="bg1"/>
                  </a:solidFill>
                </a:rPr>
                <a:t>L-260</a:t>
              </a:r>
            </a:p>
            <a:p>
              <a:r>
                <a:rPr lang="en-US" altLang="en-US" sz="2000" b="1">
                  <a:solidFill>
                    <a:schemeClr val="bg1"/>
                  </a:solidFill>
                </a:rPr>
                <a:t>L-155</a:t>
              </a:r>
            </a:p>
          </p:txBody>
        </p:sp>
        <p:sp>
          <p:nvSpPr>
            <p:cNvPr id="77842" name="Rectangle 18"/>
            <p:cNvSpPr>
              <a:spLocks noChangeArrowheads="1"/>
            </p:cNvSpPr>
            <p:nvPr/>
          </p:nvSpPr>
          <p:spPr bwMode="auto">
            <a:xfrm>
              <a:off x="2784" y="2928"/>
              <a:ext cx="720" cy="72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chemeClr val="bg1"/>
                  </a:solidFill>
                </a:rPr>
                <a:t>3000</a:t>
              </a:r>
            </a:p>
            <a:p>
              <a:pPr algn="ctr"/>
              <a:r>
                <a:rPr lang="en-US" altLang="en-US" sz="2000" b="1">
                  <a:solidFill>
                    <a:schemeClr val="bg1"/>
                  </a:solidFill>
                </a:rPr>
                <a:t>4000</a:t>
              </a:r>
            </a:p>
            <a:p>
              <a:pPr algn="ctr"/>
              <a:r>
                <a:rPr lang="en-US" altLang="en-US" sz="2000" b="1">
                  <a:solidFill>
                    <a:schemeClr val="bg1"/>
                  </a:solidFill>
                </a:rPr>
                <a:t>1700</a:t>
              </a:r>
            </a:p>
            <a:p>
              <a:pPr algn="ctr"/>
              <a:r>
                <a:rPr lang="en-US" altLang="en-US" sz="2000" b="1" i="1">
                  <a:solidFill>
                    <a:srgbClr val="C00000"/>
                  </a:solidFill>
                </a:rPr>
                <a:t>null</a:t>
              </a:r>
            </a:p>
          </p:txBody>
        </p:sp>
        <p:sp>
          <p:nvSpPr>
            <p:cNvPr id="77843" name="Rectangle 19"/>
            <p:cNvSpPr>
              <a:spLocks noChangeArrowheads="1"/>
            </p:cNvSpPr>
            <p:nvPr/>
          </p:nvSpPr>
          <p:spPr bwMode="auto">
            <a:xfrm>
              <a:off x="3504" y="2688"/>
              <a:ext cx="1056"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i="1" err="1">
                  <a:solidFill>
                    <a:srgbClr val="FFFF00"/>
                  </a:solidFill>
                </a:rPr>
                <a:t>customer_name</a:t>
              </a:r>
              <a:endParaRPr lang="en-US" altLang="en-US" sz="2000" b="1">
                <a:solidFill>
                  <a:srgbClr val="FFFF00"/>
                </a:solidFill>
              </a:endParaRPr>
            </a:p>
          </p:txBody>
        </p:sp>
        <p:sp>
          <p:nvSpPr>
            <p:cNvPr id="77844" name="Rectangle 20"/>
            <p:cNvSpPr>
              <a:spLocks noChangeArrowheads="1"/>
            </p:cNvSpPr>
            <p:nvPr/>
          </p:nvSpPr>
          <p:spPr bwMode="auto">
            <a:xfrm>
              <a:off x="3504" y="2928"/>
              <a:ext cx="1056" cy="72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solidFill>
                    <a:schemeClr val="bg1"/>
                  </a:solidFill>
                </a:rPr>
                <a:t>Jones</a:t>
              </a:r>
            </a:p>
            <a:p>
              <a:r>
                <a:rPr lang="en-US" altLang="en-US" sz="2000" b="1">
                  <a:solidFill>
                    <a:schemeClr val="bg1"/>
                  </a:solidFill>
                </a:rPr>
                <a:t>Smith</a:t>
              </a:r>
            </a:p>
            <a:p>
              <a:r>
                <a:rPr lang="en-US" altLang="en-US" sz="2000" b="1" i="1">
                  <a:solidFill>
                    <a:srgbClr val="C00000"/>
                  </a:solidFill>
                </a:rPr>
                <a:t>null</a:t>
              </a:r>
            </a:p>
            <a:p>
              <a:r>
                <a:rPr lang="en-US" altLang="en-US" sz="2000" b="1">
                  <a:solidFill>
                    <a:schemeClr val="bg1"/>
                  </a:solidFill>
                </a:rPr>
                <a:t>Hayes</a:t>
              </a:r>
            </a:p>
          </p:txBody>
        </p:sp>
        <p:sp>
          <p:nvSpPr>
            <p:cNvPr id="77851" name="Rectangle 27"/>
            <p:cNvSpPr>
              <a:spLocks noChangeArrowheads="1"/>
            </p:cNvSpPr>
            <p:nvPr/>
          </p:nvSpPr>
          <p:spPr bwMode="auto">
            <a:xfrm>
              <a:off x="1776" y="2688"/>
              <a:ext cx="100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i="1" err="1">
                  <a:solidFill>
                    <a:srgbClr val="FFFF00"/>
                  </a:solidFill>
                </a:rPr>
                <a:t>branch_name</a:t>
              </a:r>
              <a:endParaRPr lang="en-US" altLang="en-US" sz="2000" b="1">
                <a:solidFill>
                  <a:srgbClr val="FFFF00"/>
                </a:solidFill>
              </a:endParaRPr>
            </a:p>
          </p:txBody>
        </p:sp>
        <p:sp>
          <p:nvSpPr>
            <p:cNvPr id="77852" name="Rectangle 28"/>
            <p:cNvSpPr>
              <a:spLocks noChangeArrowheads="1"/>
            </p:cNvSpPr>
            <p:nvPr/>
          </p:nvSpPr>
          <p:spPr bwMode="auto">
            <a:xfrm>
              <a:off x="1776" y="2928"/>
              <a:ext cx="1008" cy="72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solidFill>
                    <a:schemeClr val="bg1"/>
                  </a:solidFill>
                </a:rPr>
                <a:t>Downtown</a:t>
              </a:r>
            </a:p>
            <a:p>
              <a:r>
                <a:rPr lang="en-US" altLang="en-US" sz="2000" b="1">
                  <a:solidFill>
                    <a:schemeClr val="bg1"/>
                  </a:solidFill>
                </a:rPr>
                <a:t>Redwood</a:t>
              </a:r>
            </a:p>
            <a:p>
              <a:r>
                <a:rPr lang="en-US" altLang="en-US" sz="2000" b="1" err="1">
                  <a:solidFill>
                    <a:schemeClr val="bg1"/>
                  </a:solidFill>
                </a:rPr>
                <a:t>Perryridge</a:t>
              </a:r>
              <a:endParaRPr lang="en-US" altLang="en-US" sz="2000" b="1">
                <a:solidFill>
                  <a:schemeClr val="bg1"/>
                </a:solidFill>
              </a:endParaRPr>
            </a:p>
            <a:p>
              <a:r>
                <a:rPr lang="en-US" altLang="en-US" sz="2000" b="1" i="1">
                  <a:solidFill>
                    <a:srgbClr val="C00000"/>
                  </a:solidFill>
                </a:rPr>
                <a:t>null</a:t>
              </a:r>
            </a:p>
          </p:txBody>
        </p:sp>
      </p:grpSp>
      <p:grpSp>
        <p:nvGrpSpPr>
          <p:cNvPr id="77907" name="Group 83"/>
          <p:cNvGrpSpPr>
            <a:grpSpLocks/>
          </p:cNvGrpSpPr>
          <p:nvPr/>
        </p:nvGrpSpPr>
        <p:grpSpPr bwMode="auto">
          <a:xfrm>
            <a:off x="798513" y="3748650"/>
            <a:ext cx="4070350" cy="877886"/>
            <a:chOff x="508" y="2145"/>
            <a:chExt cx="2564" cy="553"/>
          </a:xfrm>
        </p:grpSpPr>
        <p:sp>
          <p:nvSpPr>
            <p:cNvPr id="77848" name="Rectangle 24"/>
            <p:cNvSpPr>
              <a:spLocks noChangeArrowheads="1"/>
            </p:cNvSpPr>
            <p:nvPr/>
          </p:nvSpPr>
          <p:spPr bwMode="auto">
            <a:xfrm>
              <a:off x="508" y="2145"/>
              <a:ext cx="2564" cy="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85750">
                <a:spcBef>
                  <a:spcPct val="35000"/>
                </a:spcBef>
                <a:buClr>
                  <a:schemeClr val="tx2"/>
                </a:buClr>
                <a:buSzPct val="90000"/>
                <a:buFont typeface="Monotype Sorts" pitchFamily="2" charset="2"/>
                <a:buChar char="n"/>
              </a:pPr>
              <a:r>
                <a:rPr kumimoji="1" lang="en-US" altLang="en-US" sz="1800"/>
                <a:t> </a:t>
              </a:r>
              <a:r>
                <a:rPr kumimoji="1" lang="en-US" altLang="en-US" sz="2400">
                  <a:solidFill>
                    <a:srgbClr val="E73403"/>
                  </a:solidFill>
                </a:rPr>
                <a:t>Full Outer Join</a:t>
              </a:r>
            </a:p>
            <a:p>
              <a:pPr>
                <a:spcBef>
                  <a:spcPct val="35000"/>
                </a:spcBef>
                <a:buClr>
                  <a:schemeClr val="tx2"/>
                </a:buClr>
                <a:buSzPct val="90000"/>
                <a:buFont typeface="Monotype Sorts" pitchFamily="2" charset="2"/>
                <a:buNone/>
              </a:pPr>
              <a:r>
                <a:rPr kumimoji="1" lang="en-US" altLang="en-US" sz="1800" b="1" i="1"/>
                <a:t>    </a:t>
              </a:r>
              <a:r>
                <a:rPr kumimoji="1" lang="en-US" altLang="en-US" sz="2000" b="1" i="1"/>
                <a:t>loan           borrower</a:t>
              </a:r>
              <a:endParaRPr kumimoji="1" lang="en-US" altLang="en-US" sz="1800" b="1" i="1"/>
            </a:p>
          </p:txBody>
        </p:sp>
        <p:grpSp>
          <p:nvGrpSpPr>
            <p:cNvPr id="77880" name="Group 56"/>
            <p:cNvGrpSpPr>
              <a:grpSpLocks/>
            </p:cNvGrpSpPr>
            <p:nvPr/>
          </p:nvGrpSpPr>
          <p:grpSpPr bwMode="auto">
            <a:xfrm>
              <a:off x="1017" y="2559"/>
              <a:ext cx="244" cy="96"/>
              <a:chOff x="1141" y="2555"/>
              <a:chExt cx="244" cy="96"/>
            </a:xfrm>
          </p:grpSpPr>
          <p:sp>
            <p:nvSpPr>
              <p:cNvPr id="77881" name="AutoShape 57"/>
              <p:cNvSpPr>
                <a:spLocks noChangeArrowheads="1"/>
              </p:cNvSpPr>
              <p:nvPr/>
            </p:nvSpPr>
            <p:spPr bwMode="auto">
              <a:xfrm rot="16200000" flipV="1">
                <a:off x="1213" y="2555"/>
                <a:ext cx="96" cy="96"/>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82" name="Line 58"/>
              <p:cNvSpPr>
                <a:spLocks noChangeShapeType="1"/>
              </p:cNvSpPr>
              <p:nvPr/>
            </p:nvSpPr>
            <p:spPr bwMode="auto">
              <a:xfrm flipH="1">
                <a:off x="1144" y="2564"/>
                <a:ext cx="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883" name="Line 59"/>
              <p:cNvSpPr>
                <a:spLocks noChangeShapeType="1"/>
              </p:cNvSpPr>
              <p:nvPr/>
            </p:nvSpPr>
            <p:spPr bwMode="auto">
              <a:xfrm flipH="1">
                <a:off x="1141" y="2651"/>
                <a:ext cx="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884" name="Line 60"/>
              <p:cNvSpPr>
                <a:spLocks noChangeShapeType="1"/>
              </p:cNvSpPr>
              <p:nvPr/>
            </p:nvSpPr>
            <p:spPr bwMode="auto">
              <a:xfrm flipH="1">
                <a:off x="1321" y="2651"/>
                <a:ext cx="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885" name="Line 61"/>
              <p:cNvSpPr>
                <a:spLocks noChangeShapeType="1"/>
              </p:cNvSpPr>
              <p:nvPr/>
            </p:nvSpPr>
            <p:spPr bwMode="auto">
              <a:xfrm flipH="1">
                <a:off x="1309" y="2558"/>
                <a:ext cx="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77906" name="Group 82"/>
          <p:cNvGrpSpPr>
            <a:grpSpLocks/>
          </p:cNvGrpSpPr>
          <p:nvPr/>
        </p:nvGrpSpPr>
        <p:grpSpPr bwMode="auto">
          <a:xfrm>
            <a:off x="798513" y="1134720"/>
            <a:ext cx="4070350" cy="877886"/>
            <a:chOff x="503" y="679"/>
            <a:chExt cx="2564" cy="553"/>
          </a:xfrm>
        </p:grpSpPr>
        <p:sp>
          <p:nvSpPr>
            <p:cNvPr id="77890" name="Rectangle 66"/>
            <p:cNvSpPr>
              <a:spLocks noChangeArrowheads="1"/>
            </p:cNvSpPr>
            <p:nvPr/>
          </p:nvSpPr>
          <p:spPr bwMode="auto">
            <a:xfrm>
              <a:off x="503" y="679"/>
              <a:ext cx="2564" cy="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5000"/>
                </a:spcBef>
                <a:buClr>
                  <a:schemeClr val="tx2"/>
                </a:buClr>
                <a:buSzPct val="90000"/>
                <a:buFont typeface="Monotype Sorts" pitchFamily="2" charset="2"/>
                <a:buChar char="n"/>
              </a:pPr>
              <a:r>
                <a:rPr kumimoji="1" lang="en-US" altLang="en-US" sz="1800"/>
                <a:t> </a:t>
              </a:r>
              <a:r>
                <a:rPr kumimoji="1" lang="en-US" altLang="en-US" sz="2400">
                  <a:solidFill>
                    <a:srgbClr val="E73403"/>
                  </a:solidFill>
                </a:rPr>
                <a:t>Right Outer Join</a:t>
              </a:r>
            </a:p>
            <a:p>
              <a:pPr>
                <a:spcBef>
                  <a:spcPct val="35000"/>
                </a:spcBef>
                <a:buClr>
                  <a:schemeClr val="tx2"/>
                </a:buClr>
                <a:buSzPct val="90000"/>
                <a:buFont typeface="Monotype Sorts" pitchFamily="2" charset="2"/>
                <a:buNone/>
              </a:pPr>
              <a:r>
                <a:rPr kumimoji="1" lang="en-US" altLang="en-US" sz="1800" i="1"/>
                <a:t>    </a:t>
              </a:r>
              <a:r>
                <a:rPr kumimoji="1" lang="en-US" altLang="en-US" sz="2000" b="1" i="1"/>
                <a:t>loan          borrower</a:t>
              </a:r>
              <a:endParaRPr kumimoji="1" lang="en-US" altLang="en-US" sz="1800" b="1" i="1"/>
            </a:p>
          </p:txBody>
        </p:sp>
        <p:grpSp>
          <p:nvGrpSpPr>
            <p:cNvPr id="77897" name="Group 73"/>
            <p:cNvGrpSpPr>
              <a:grpSpLocks/>
            </p:cNvGrpSpPr>
            <p:nvPr/>
          </p:nvGrpSpPr>
          <p:grpSpPr bwMode="auto">
            <a:xfrm>
              <a:off x="1056" y="1065"/>
              <a:ext cx="176" cy="99"/>
              <a:chOff x="1041" y="1078"/>
              <a:chExt cx="176" cy="99"/>
            </a:xfrm>
          </p:grpSpPr>
          <p:sp>
            <p:nvSpPr>
              <p:cNvPr id="77898" name="AutoShape 74"/>
              <p:cNvSpPr>
                <a:spLocks noChangeArrowheads="1"/>
              </p:cNvSpPr>
              <p:nvPr/>
            </p:nvSpPr>
            <p:spPr bwMode="auto">
              <a:xfrm rot="16200000" flipV="1">
                <a:off x="1041" y="1081"/>
                <a:ext cx="96" cy="96"/>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99" name="Line 75"/>
              <p:cNvSpPr>
                <a:spLocks noChangeShapeType="1"/>
              </p:cNvSpPr>
              <p:nvPr/>
            </p:nvSpPr>
            <p:spPr bwMode="auto">
              <a:xfrm flipH="1">
                <a:off x="1153" y="1078"/>
                <a:ext cx="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900" name="Line 76"/>
              <p:cNvSpPr>
                <a:spLocks noChangeShapeType="1"/>
              </p:cNvSpPr>
              <p:nvPr/>
            </p:nvSpPr>
            <p:spPr bwMode="auto">
              <a:xfrm flipH="1">
                <a:off x="1153" y="1177"/>
                <a:ext cx="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pic>
        <p:nvPicPr>
          <p:cNvPr id="2" name="Picture 1">
            <a:extLst>
              <a:ext uri="{FF2B5EF4-FFF2-40B4-BE49-F238E27FC236}">
                <a16:creationId xmlns:a16="http://schemas.microsoft.com/office/drawing/2014/main" id="{707EC945-C7A1-4B80-8849-BF25D22F45A6}"/>
              </a:ext>
            </a:extLst>
          </p:cNvPr>
          <p:cNvPicPr>
            <a:picLocks noChangeAspect="1"/>
          </p:cNvPicPr>
          <p:nvPr/>
        </p:nvPicPr>
        <p:blipFill>
          <a:blip r:embed="rId2"/>
          <a:stretch>
            <a:fillRect/>
          </a:stretch>
        </p:blipFill>
        <p:spPr>
          <a:xfrm>
            <a:off x="3348038" y="524669"/>
            <a:ext cx="5153025" cy="1390650"/>
          </a:xfrm>
          <a:prstGeom prst="rect">
            <a:avLst/>
          </a:prstGeom>
        </p:spPr>
      </p:pic>
      <mc:AlternateContent xmlns:mc="http://schemas.openxmlformats.org/markup-compatibility/2006" xmlns:pslz="http://schemas.microsoft.com/office/powerpoint/2016/slidezoom">
        <mc:Choice Requires="pslz">
          <p:graphicFrame>
            <p:nvGraphicFramePr>
              <p:cNvPr id="4" name="Slide Zoom 3">
                <a:extLst>
                  <a:ext uri="{FF2B5EF4-FFF2-40B4-BE49-F238E27FC236}">
                    <a16:creationId xmlns:a16="http://schemas.microsoft.com/office/drawing/2014/main" id="{A24FF869-E010-42A9-92C7-80380625B47F}"/>
                  </a:ext>
                </a:extLst>
              </p:cNvPr>
              <p:cNvGraphicFramePr>
                <a:graphicFrameLocks noChangeAspect="1"/>
              </p:cNvGraphicFramePr>
              <p:nvPr>
                <p:extLst>
                  <p:ext uri="{D42A27DB-BD31-4B8C-83A1-F6EECF244321}">
                    <p14:modId xmlns:p14="http://schemas.microsoft.com/office/powerpoint/2010/main" val="185112122"/>
                  </p:ext>
                </p:extLst>
              </p:nvPr>
            </p:nvGraphicFramePr>
            <p:xfrm>
              <a:off x="7183757" y="2332079"/>
              <a:ext cx="1888761" cy="1416571"/>
            </p:xfrm>
            <a:graphic>
              <a:graphicData uri="http://schemas.microsoft.com/office/powerpoint/2016/slidezoom">
                <pslz:sldZm>
                  <pslz:sldZmObj sldId="325" cId="1461456070">
                    <pslz:zmPr id="{4F655D07-3CF0-41F6-85E0-72E4652DF4A5}" returnToParent="0" transitionDur="1000">
                      <p166:blipFill xmlns:p166="http://schemas.microsoft.com/office/powerpoint/2016/6/main">
                        <a:blip r:embed="rId3"/>
                        <a:stretch>
                          <a:fillRect/>
                        </a:stretch>
                      </p166:blipFill>
                      <p166:spPr xmlns:p166="http://schemas.microsoft.com/office/powerpoint/2016/6/main">
                        <a:xfrm>
                          <a:off x="0" y="0"/>
                          <a:ext cx="1888761" cy="1416571"/>
                        </a:xfrm>
                        <a:prstGeom prst="rect">
                          <a:avLst/>
                        </a:prstGeom>
                        <a:ln w="3175">
                          <a:solidFill>
                            <a:prstClr val="ltGray"/>
                          </a:solidFill>
                        </a:ln>
                      </p166:spPr>
                    </pslz:zmPr>
                  </pslz:sldZmObj>
                </pslz:sldZm>
              </a:graphicData>
            </a:graphic>
          </p:graphicFrame>
        </mc:Choice>
        <mc:Fallback xmlns="">
          <p:pic>
            <p:nvPicPr>
              <p:cNvPr id="4" name="Slide Zoom 3">
                <a:extLst>
                  <a:ext uri="{FF2B5EF4-FFF2-40B4-BE49-F238E27FC236}">
                    <a16:creationId xmlns:a16="http://schemas.microsoft.com/office/drawing/2014/main" id="{A24FF869-E010-42A9-92C7-80380625B47F}"/>
                  </a:ext>
                </a:extLst>
              </p:cNvPr>
              <p:cNvPicPr>
                <a:picLocks noGrp="1" noRot="1" noChangeAspect="1" noMove="1" noResize="1" noEditPoints="1" noAdjustHandles="1" noChangeArrowheads="1" noChangeShapeType="1"/>
              </p:cNvPicPr>
              <p:nvPr/>
            </p:nvPicPr>
            <p:blipFill>
              <a:blip r:embed="rId4"/>
              <a:stretch>
                <a:fillRect/>
              </a:stretch>
            </p:blipFill>
            <p:spPr>
              <a:xfrm>
                <a:off x="7183757" y="2332079"/>
                <a:ext cx="1888761" cy="1416571"/>
              </a:xfrm>
              <a:prstGeom prst="rect">
                <a:avLst/>
              </a:prstGeom>
              <a:ln w="3175">
                <a:solidFill>
                  <a:prstClr val="ltGray"/>
                </a:solidFill>
              </a:ln>
            </p:spPr>
          </p:pic>
        </mc:Fallback>
      </mc:AlternateContent>
    </p:spTree>
    <p:extLst>
      <p:ext uri="{BB962C8B-B14F-4D97-AF65-F5344CB8AC3E}">
        <p14:creationId xmlns:p14="http://schemas.microsoft.com/office/powerpoint/2010/main" val="339178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90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78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790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7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2003B-3CE3-498C-98B5-A0EDCB006045}"/>
              </a:ext>
            </a:extLst>
          </p:cNvPr>
          <p:cNvSpPr>
            <a:spLocks noGrp="1"/>
          </p:cNvSpPr>
          <p:nvPr>
            <p:ph type="title"/>
          </p:nvPr>
        </p:nvSpPr>
        <p:spPr>
          <a:xfrm>
            <a:off x="457200" y="18998"/>
            <a:ext cx="8229600" cy="685800"/>
          </a:xfrm>
        </p:spPr>
        <p:txBody>
          <a:bodyPr>
            <a:normAutofit/>
          </a:bodyPr>
          <a:lstStyle/>
          <a:p>
            <a:r>
              <a:rPr kumimoji="1" lang="en-IN" sz="2800" b="1" kern="0">
                <a:solidFill>
                  <a:srgbClr val="CC3300"/>
                </a:solidFill>
                <a:effectLst>
                  <a:outerShdw blurRad="38100" dist="38100" dir="2700000" algn="tl">
                    <a:srgbClr val="C0C0C0"/>
                  </a:outerShdw>
                </a:effectLst>
                <a:latin typeface="Helvetica"/>
                <a:ea typeface="MS PGothic" pitchFamily="34" charset="-128"/>
              </a:rPr>
              <a:t>Composition of Relational Operations</a:t>
            </a:r>
          </a:p>
        </p:txBody>
      </p:sp>
      <p:sp>
        <p:nvSpPr>
          <p:cNvPr id="4" name="Rectangle 3">
            <a:extLst>
              <a:ext uri="{FF2B5EF4-FFF2-40B4-BE49-F238E27FC236}">
                <a16:creationId xmlns:a16="http://schemas.microsoft.com/office/drawing/2014/main" id="{BB41D623-6035-4547-A06B-0377CB94BB6B}"/>
              </a:ext>
            </a:extLst>
          </p:cNvPr>
          <p:cNvSpPr/>
          <p:nvPr/>
        </p:nvSpPr>
        <p:spPr>
          <a:xfrm>
            <a:off x="457200" y="3264311"/>
            <a:ext cx="8039100" cy="461665"/>
          </a:xfrm>
          <a:prstGeom prst="rect">
            <a:avLst/>
          </a:prstGeom>
        </p:spPr>
        <p:txBody>
          <a:bodyPr wrap="square">
            <a:spAutoFit/>
          </a:bodyPr>
          <a:lstStyle/>
          <a:p>
            <a:r>
              <a:rPr lang="en-US" sz="2400" b="1"/>
              <a:t>“Find the names of all instructors in the Physics department.”</a:t>
            </a:r>
            <a:endParaRPr lang="en-IN" sz="2400" b="1"/>
          </a:p>
        </p:txBody>
      </p:sp>
      <p:sp>
        <p:nvSpPr>
          <p:cNvPr id="5" name="Rectangle 4">
            <a:extLst>
              <a:ext uri="{FF2B5EF4-FFF2-40B4-BE49-F238E27FC236}">
                <a16:creationId xmlns:a16="http://schemas.microsoft.com/office/drawing/2014/main" id="{154BAFB6-BDCA-4C9A-89BB-87835FCD501E}"/>
              </a:ext>
            </a:extLst>
          </p:cNvPr>
          <p:cNvSpPr/>
          <p:nvPr/>
        </p:nvSpPr>
        <p:spPr>
          <a:xfrm>
            <a:off x="838200" y="3872142"/>
            <a:ext cx="5142562" cy="584775"/>
          </a:xfrm>
          <a:prstGeom prst="rect">
            <a:avLst/>
          </a:prstGeom>
        </p:spPr>
        <p:txBody>
          <a:bodyPr wrap="none">
            <a:spAutoFit/>
          </a:bodyPr>
          <a:lstStyle/>
          <a:p>
            <a:r>
              <a:rPr lang="en-US" sz="3200" err="1">
                <a:latin typeface="STIXMath-Regular"/>
              </a:rPr>
              <a:t>Π</a:t>
            </a:r>
            <a:r>
              <a:rPr lang="en-US" sz="1600" i="1" err="1">
                <a:latin typeface="NimbusRomDOT-RegIta"/>
              </a:rPr>
              <a:t>name</a:t>
            </a:r>
            <a:r>
              <a:rPr lang="en-US" sz="1600" i="1">
                <a:latin typeface="NimbusRomDOT-RegIta"/>
              </a:rPr>
              <a:t> </a:t>
            </a:r>
            <a:r>
              <a:rPr lang="en-US" sz="3200">
                <a:latin typeface="NimbusRomDOT-Reg"/>
              </a:rPr>
              <a:t>(</a:t>
            </a:r>
            <a:r>
              <a:rPr lang="en-US" sz="3200" err="1">
                <a:latin typeface="STIXMath-Regular"/>
              </a:rPr>
              <a:t>σ</a:t>
            </a:r>
            <a:r>
              <a:rPr lang="en-US" sz="1600" i="1" err="1">
                <a:latin typeface="NimbusRomDOT-RegIta"/>
              </a:rPr>
              <a:t>dept</a:t>
            </a:r>
            <a:r>
              <a:rPr lang="en-US" sz="1600" i="1">
                <a:latin typeface="NimbusRomDOT-RegIta"/>
              </a:rPr>
              <a:t> name </a:t>
            </a:r>
            <a:r>
              <a:rPr lang="en-US" sz="1600">
                <a:latin typeface="STIXMath-Regular"/>
              </a:rPr>
              <a:t>=</a:t>
            </a:r>
            <a:r>
              <a:rPr lang="en-US" sz="1600">
                <a:latin typeface="NimbusRomDOT-Reg"/>
              </a:rPr>
              <a:t>“Physics” </a:t>
            </a:r>
            <a:r>
              <a:rPr lang="en-US" sz="3200">
                <a:latin typeface="NimbusRomDOT-Reg"/>
              </a:rPr>
              <a:t>(</a:t>
            </a:r>
            <a:r>
              <a:rPr lang="en-US" sz="3200" i="1">
                <a:latin typeface="NimbusRomDOT-RegIta"/>
              </a:rPr>
              <a:t>instructor</a:t>
            </a:r>
            <a:r>
              <a:rPr lang="en-US" sz="3200">
                <a:latin typeface="NimbusRomDOT-Reg"/>
              </a:rPr>
              <a:t>))</a:t>
            </a:r>
            <a:endParaRPr lang="en-IN"/>
          </a:p>
        </p:txBody>
      </p:sp>
      <p:sp>
        <p:nvSpPr>
          <p:cNvPr id="6" name="Rectangle 5">
            <a:extLst>
              <a:ext uri="{FF2B5EF4-FFF2-40B4-BE49-F238E27FC236}">
                <a16:creationId xmlns:a16="http://schemas.microsoft.com/office/drawing/2014/main" id="{D178B61C-159F-457F-A732-DFBC36B6AD6B}"/>
              </a:ext>
            </a:extLst>
          </p:cNvPr>
          <p:cNvSpPr/>
          <p:nvPr/>
        </p:nvSpPr>
        <p:spPr>
          <a:xfrm>
            <a:off x="552450" y="4609920"/>
            <a:ext cx="8039100" cy="1862048"/>
          </a:xfrm>
          <a:prstGeom prst="rect">
            <a:avLst/>
          </a:prstGeom>
        </p:spPr>
        <p:txBody>
          <a:bodyPr wrap="square">
            <a:spAutoFit/>
          </a:bodyPr>
          <a:lstStyle/>
          <a:p>
            <a:r>
              <a:rPr lang="en-IN" sz="2300" b="1">
                <a:solidFill>
                  <a:schemeClr val="accent2">
                    <a:lumMod val="75000"/>
                  </a:schemeClr>
                </a:solidFill>
              </a:rPr>
              <a:t>Exercise: </a:t>
            </a:r>
            <a:r>
              <a:rPr lang="en-IN" sz="2300"/>
              <a:t>Consider a relations  </a:t>
            </a:r>
            <a:r>
              <a:rPr lang="en-IN" sz="2300" b="1"/>
              <a:t>A( </a:t>
            </a:r>
            <a:r>
              <a:rPr lang="en-IN" sz="2300" b="1" u="sng"/>
              <a:t>ID</a:t>
            </a:r>
            <a:r>
              <a:rPr lang="en-IN" sz="2300" b="1"/>
              <a:t>, Name, Age) ,  B(</a:t>
            </a:r>
            <a:r>
              <a:rPr lang="en-IN" sz="2300" b="1" u="sng"/>
              <a:t>ID</a:t>
            </a:r>
            <a:r>
              <a:rPr lang="en-IN" sz="2300" b="1"/>
              <a:t>, Phone, Area) , C(</a:t>
            </a:r>
            <a:r>
              <a:rPr lang="en-IN" sz="2300" b="1" u="sng"/>
              <a:t>ID</a:t>
            </a:r>
            <a:r>
              <a:rPr lang="en-IN" sz="2300" b="1"/>
              <a:t>, Salary, </a:t>
            </a:r>
            <a:r>
              <a:rPr lang="en-IN" sz="2300" b="1" err="1"/>
              <a:t>DeptNo</a:t>
            </a:r>
            <a:r>
              <a:rPr lang="en-IN" sz="2300" b="1"/>
              <a:t>)</a:t>
            </a:r>
          </a:p>
          <a:p>
            <a:endParaRPr lang="en-IN" sz="2300" b="1"/>
          </a:p>
          <a:p>
            <a:pPr marL="342900" indent="-342900">
              <a:buFont typeface="Arial" panose="020B0604020202020204" pitchFamily="34" charset="0"/>
              <a:buChar char="•"/>
            </a:pPr>
            <a:r>
              <a:rPr lang="en-IN" sz="2300"/>
              <a:t>Write a relational Algebraic expression to find ID, Name, Phone of Employees.</a:t>
            </a:r>
          </a:p>
        </p:txBody>
      </p:sp>
      <p:sp>
        <p:nvSpPr>
          <p:cNvPr id="3" name="Rectangle 2">
            <a:extLst>
              <a:ext uri="{FF2B5EF4-FFF2-40B4-BE49-F238E27FC236}">
                <a16:creationId xmlns:a16="http://schemas.microsoft.com/office/drawing/2014/main" id="{2E31B535-A627-4623-BA36-2A666488D2FE}"/>
              </a:ext>
            </a:extLst>
          </p:cNvPr>
          <p:cNvSpPr/>
          <p:nvPr/>
        </p:nvSpPr>
        <p:spPr>
          <a:xfrm>
            <a:off x="647700" y="850964"/>
            <a:ext cx="8404860" cy="2062103"/>
          </a:xfrm>
          <a:prstGeom prst="rect">
            <a:avLst/>
          </a:prstGeom>
        </p:spPr>
        <p:txBody>
          <a:bodyPr wrap="square">
            <a:spAutoFit/>
          </a:bodyPr>
          <a:lstStyle/>
          <a:p>
            <a:r>
              <a:rPr lang="en-US"/>
              <a:t>The result of a relational-algebra operation is of the same type (relation) as its inputs(relations).</a:t>
            </a:r>
          </a:p>
          <a:p>
            <a:r>
              <a:rPr lang="en-US"/>
              <a:t>    </a:t>
            </a:r>
          </a:p>
          <a:p>
            <a:r>
              <a:rPr lang="en-US" b="1"/>
              <a:t>   </a:t>
            </a:r>
            <a:r>
              <a:rPr lang="en-US" sz="2000" b="1" err="1"/>
              <a:t>Resultant</a:t>
            </a:r>
            <a:r>
              <a:rPr lang="en-US" sz="2000" err="1"/>
              <a:t>_</a:t>
            </a:r>
            <a:r>
              <a:rPr lang="en-US" sz="2000" b="1" err="1"/>
              <a:t>Relation</a:t>
            </a:r>
            <a:r>
              <a:rPr lang="en-US" sz="2000" b="1"/>
              <a:t> </a:t>
            </a:r>
            <a:r>
              <a:rPr lang="en-US" sz="2000" b="1">
                <a:solidFill>
                  <a:srgbClr val="C00000"/>
                </a:solidFill>
              </a:rPr>
              <a:t>←</a:t>
            </a:r>
            <a:r>
              <a:rPr lang="en-US" sz="2000" b="1"/>
              <a:t> </a:t>
            </a:r>
            <a:r>
              <a:rPr lang="en-US" sz="2000">
                <a:solidFill>
                  <a:schemeClr val="accent2">
                    <a:lumMod val="75000"/>
                  </a:schemeClr>
                </a:solidFill>
              </a:rPr>
              <a:t>Realtion_1 </a:t>
            </a:r>
            <a:r>
              <a:rPr lang="en-US" sz="2000"/>
              <a:t> </a:t>
            </a:r>
            <a:r>
              <a:rPr lang="en-US" sz="2000" b="1"/>
              <a:t>R.Algbraic_Operation   </a:t>
            </a:r>
            <a:r>
              <a:rPr lang="en-US" sz="2000">
                <a:solidFill>
                  <a:schemeClr val="accent2">
                    <a:lumMod val="75000"/>
                  </a:schemeClr>
                </a:solidFill>
              </a:rPr>
              <a:t>Relation_2</a:t>
            </a:r>
          </a:p>
          <a:p>
            <a:endParaRPr lang="en-US">
              <a:solidFill>
                <a:schemeClr val="accent2">
                  <a:lumMod val="75000"/>
                </a:schemeClr>
              </a:solidFill>
            </a:endParaRPr>
          </a:p>
          <a:p>
            <a:r>
              <a:rPr lang="en-IN"/>
              <a:t>Many different </a:t>
            </a:r>
            <a:r>
              <a:rPr lang="en-US"/>
              <a:t>relational-algebra operations can be composed together into a</a:t>
            </a:r>
          </a:p>
          <a:p>
            <a:r>
              <a:rPr lang="en-IN" b="1">
                <a:solidFill>
                  <a:srgbClr val="FF0000"/>
                </a:solidFill>
              </a:rPr>
              <a:t>relational-algebra expression.</a:t>
            </a:r>
          </a:p>
        </p:txBody>
      </p:sp>
    </p:spTree>
    <p:extLst>
      <p:ext uri="{BB962C8B-B14F-4D97-AF65-F5344CB8AC3E}">
        <p14:creationId xmlns:p14="http://schemas.microsoft.com/office/powerpoint/2010/main" val="39569314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62B6-BB02-48A4-9CAE-318157F4E2B5}"/>
              </a:ext>
            </a:extLst>
          </p:cNvPr>
          <p:cNvSpPr>
            <a:spLocks noGrp="1"/>
          </p:cNvSpPr>
          <p:nvPr>
            <p:ph type="title"/>
          </p:nvPr>
        </p:nvSpPr>
        <p:spPr>
          <a:xfrm>
            <a:off x="457200" y="-37475"/>
            <a:ext cx="8229600" cy="609600"/>
          </a:xfrm>
        </p:spPr>
        <p:txBody>
          <a:bodyPr/>
          <a:lstStyle/>
          <a:p>
            <a:r>
              <a:rPr lang="en-IN" sz="2800" b="1">
                <a:solidFill>
                  <a:srgbClr val="C00000"/>
                </a:solidFill>
                <a:latin typeface="+mn-lt"/>
                <a:ea typeface="+mn-ea"/>
                <a:cs typeface="+mn-cs"/>
              </a:rPr>
              <a:t>Assignment Operator</a:t>
            </a:r>
          </a:p>
        </p:txBody>
      </p:sp>
      <p:sp>
        <p:nvSpPr>
          <p:cNvPr id="3" name="Content Placeholder 2">
            <a:extLst>
              <a:ext uri="{FF2B5EF4-FFF2-40B4-BE49-F238E27FC236}">
                <a16:creationId xmlns:a16="http://schemas.microsoft.com/office/drawing/2014/main" id="{E5DCEC33-2E0F-44B3-AA33-872A2036FA96}"/>
              </a:ext>
            </a:extLst>
          </p:cNvPr>
          <p:cNvSpPr>
            <a:spLocks noGrp="1"/>
          </p:cNvSpPr>
          <p:nvPr>
            <p:ph idx="1"/>
          </p:nvPr>
        </p:nvSpPr>
        <p:spPr>
          <a:xfrm>
            <a:off x="381000" y="572125"/>
            <a:ext cx="8610600" cy="4525963"/>
          </a:xfrm>
        </p:spPr>
        <p:txBody>
          <a:bodyPr>
            <a:normAutofit/>
          </a:bodyPr>
          <a:lstStyle/>
          <a:p>
            <a:r>
              <a:rPr lang="en-US" sz="2400"/>
              <a:t>The assignment operation, denoted by </a:t>
            </a:r>
            <a:r>
              <a:rPr lang="en-US" sz="2400" b="1">
                <a:solidFill>
                  <a:srgbClr val="C00000"/>
                </a:solidFill>
              </a:rPr>
              <a:t>←</a:t>
            </a:r>
            <a:r>
              <a:rPr lang="en-US" sz="2400"/>
              <a:t>, works like assignment operator </a:t>
            </a:r>
            <a:r>
              <a:rPr lang="en-US" sz="2400" b="1">
                <a:solidFill>
                  <a:schemeClr val="accent2">
                    <a:lumMod val="75000"/>
                  </a:schemeClr>
                </a:solidFill>
              </a:rPr>
              <a:t>=</a:t>
            </a:r>
            <a:r>
              <a:rPr lang="en-US" sz="2400"/>
              <a:t> in a programming language.</a:t>
            </a:r>
          </a:p>
          <a:p>
            <a:r>
              <a:rPr lang="en-US" sz="2400"/>
              <a:t>The result to the right of the </a:t>
            </a:r>
            <a:r>
              <a:rPr lang="en-US" sz="2400" b="1">
                <a:solidFill>
                  <a:srgbClr val="C00000"/>
                </a:solidFill>
              </a:rPr>
              <a:t>←</a:t>
            </a:r>
            <a:r>
              <a:rPr lang="en-US" sz="2400"/>
              <a:t> is assigned to the relation variable on the left of the</a:t>
            </a:r>
            <a:r>
              <a:rPr lang="en-US" sz="2000"/>
              <a:t> </a:t>
            </a:r>
            <a:r>
              <a:rPr lang="en-US" sz="2400" b="1">
                <a:solidFill>
                  <a:srgbClr val="C00000"/>
                </a:solidFill>
              </a:rPr>
              <a:t>←</a:t>
            </a:r>
            <a:endParaRPr lang="en-IN" sz="2400"/>
          </a:p>
          <a:p>
            <a:pPr marL="228600"/>
            <a:r>
              <a:rPr lang="en-US" sz="2400"/>
              <a:t>While writing a relational-algebra expression, it is convenient to assigning parts of it </a:t>
            </a:r>
            <a:r>
              <a:rPr lang="en-IN" sz="2400"/>
              <a:t>to temporary relation variables</a:t>
            </a:r>
            <a:r>
              <a:rPr lang="en-IN" sz="2800"/>
              <a:t>. </a:t>
            </a:r>
          </a:p>
          <a:p>
            <a:pPr marL="228600" lvl="0">
              <a:spcBef>
                <a:spcPts val="300"/>
              </a:spcBef>
            </a:pPr>
            <a:r>
              <a:rPr lang="en-US" sz="2400" b="1" err="1">
                <a:solidFill>
                  <a:prstClr val="black"/>
                </a:solidFill>
                <a:ea typeface="ＭＳ Ｐゴシック" pitchFamily="34" charset="-128"/>
                <a:sym typeface="Symbol" pitchFamily="18" charset="2"/>
              </a:rPr>
              <a:t>Eg</a:t>
            </a:r>
            <a:r>
              <a:rPr lang="en-US" sz="2800" b="1" err="1">
                <a:solidFill>
                  <a:srgbClr val="FF0000"/>
                </a:solidFill>
                <a:ea typeface="ＭＳ Ｐゴシック" pitchFamily="34" charset="-128"/>
                <a:sym typeface="Symbol" pitchFamily="18" charset="2"/>
              </a:rPr>
              <a:t>.</a:t>
            </a:r>
            <a:r>
              <a:rPr lang="en-US" sz="2800">
                <a:solidFill>
                  <a:srgbClr val="FF0000"/>
                </a:solidFill>
                <a:ea typeface="ＭＳ Ｐゴシック" pitchFamily="34" charset="-128"/>
                <a:sym typeface="Symbol" pitchFamily="18" charset="2"/>
              </a:rPr>
              <a:t>  </a:t>
            </a:r>
            <a:r>
              <a:rPr lang="en-US" sz="2400" i="1">
                <a:solidFill>
                  <a:srgbClr val="FF0000"/>
                </a:solidFill>
                <a:latin typeface="Times New Roman"/>
              </a:rPr>
              <a:t>temp</a:t>
            </a:r>
            <a:r>
              <a:rPr lang="en-US" sz="2400">
                <a:solidFill>
                  <a:srgbClr val="FF0000"/>
                </a:solidFill>
                <a:latin typeface="Times New Roman"/>
              </a:rPr>
              <a:t>1</a:t>
            </a:r>
            <a:r>
              <a:rPr lang="en-US" sz="2400">
                <a:solidFill>
                  <a:srgbClr val="FF0000"/>
                </a:solidFill>
                <a:ea typeface="ＭＳ Ｐゴシック" pitchFamily="34" charset="-128"/>
                <a:sym typeface="Symbol" pitchFamily="18" charset="2"/>
              </a:rPr>
              <a:t> </a:t>
            </a:r>
            <a:r>
              <a:rPr lang="en-US" sz="2400">
                <a:solidFill>
                  <a:prstClr val="black"/>
                </a:solidFill>
                <a:latin typeface="Times New Roman"/>
              </a:rPr>
              <a:t> </a:t>
            </a:r>
            <a:r>
              <a:rPr lang="en-US" sz="2400" b="1" i="1">
                <a:solidFill>
                  <a:prstClr val="black"/>
                </a:solidFill>
                <a:latin typeface="Times New Roman"/>
              </a:rPr>
              <a:t>R </a:t>
            </a:r>
            <a:r>
              <a:rPr lang="en-US" sz="2400" b="1">
                <a:solidFill>
                  <a:prstClr val="black"/>
                </a:solidFill>
                <a:latin typeface="MTSY"/>
              </a:rPr>
              <a:t>× </a:t>
            </a:r>
            <a:r>
              <a:rPr lang="en-US" sz="2400" b="1" i="1">
                <a:solidFill>
                  <a:prstClr val="black"/>
                </a:solidFill>
                <a:latin typeface="Times New Roman"/>
              </a:rPr>
              <a:t>S</a:t>
            </a:r>
            <a:endParaRPr lang="en-US" sz="2400" b="1">
              <a:solidFill>
                <a:prstClr val="black"/>
              </a:solidFill>
              <a:ea typeface="ＭＳ Ｐゴシック" pitchFamily="34" charset="-128"/>
              <a:sym typeface="Symbol" pitchFamily="18" charset="2"/>
            </a:endParaRPr>
          </a:p>
          <a:p>
            <a:pPr marL="628650" lvl="1">
              <a:spcBef>
                <a:spcPts val="300"/>
              </a:spcBef>
            </a:pPr>
            <a:r>
              <a:rPr lang="en-US" sz="2000" i="1">
                <a:solidFill>
                  <a:srgbClr val="FF0000"/>
                </a:solidFill>
                <a:latin typeface="Times New Roman"/>
                <a:sym typeface="Symbol" pitchFamily="18" charset="2"/>
              </a:rPr>
              <a:t>   </a:t>
            </a:r>
            <a:r>
              <a:rPr lang="en-US" sz="2400" i="1">
                <a:solidFill>
                  <a:srgbClr val="FF0000"/>
                </a:solidFill>
                <a:latin typeface="Times New Roman"/>
                <a:sym typeface="Symbol" pitchFamily="18" charset="2"/>
              </a:rPr>
              <a:t>temp1  </a:t>
            </a:r>
            <a:r>
              <a:rPr lang="en-US" sz="2400">
                <a:solidFill>
                  <a:prstClr val="black"/>
                </a:solidFill>
                <a:latin typeface="Times New Roman"/>
                <a:sym typeface="Symbol" pitchFamily="18" charset="2"/>
              </a:rPr>
              <a:t>relation variable m</a:t>
            </a:r>
            <a:r>
              <a:rPr lang="en-US" sz="2400">
                <a:solidFill>
                  <a:prstClr val="black"/>
                </a:solidFill>
                <a:ea typeface="ＭＳ Ｐゴシック" pitchFamily="34" charset="-128"/>
                <a:sym typeface="Symbol" pitchFamily="18" charset="2"/>
              </a:rPr>
              <a:t>ay used  in subsequent expressions.</a:t>
            </a:r>
          </a:p>
          <a:p>
            <a:pPr marL="571500" lvl="2" indent="0">
              <a:spcBef>
                <a:spcPts val="300"/>
              </a:spcBef>
              <a:buNone/>
            </a:pPr>
            <a:r>
              <a:rPr lang="en-US" i="1">
                <a:solidFill>
                  <a:srgbClr val="FF0000"/>
                </a:solidFill>
              </a:rPr>
              <a:t>    temp</a:t>
            </a:r>
            <a:r>
              <a:rPr lang="en-US">
                <a:solidFill>
                  <a:srgbClr val="FF0000"/>
                </a:solidFill>
              </a:rPr>
              <a:t>2</a:t>
            </a:r>
            <a:r>
              <a:rPr lang="en-US">
                <a:solidFill>
                  <a:prstClr val="black"/>
                </a:solidFill>
              </a:rPr>
              <a:t> </a:t>
            </a:r>
            <a:r>
              <a:rPr lang="en-US">
                <a:solidFill>
                  <a:srgbClr val="FF0000"/>
                </a:solidFill>
              </a:rPr>
              <a:t>←</a:t>
            </a:r>
            <a:r>
              <a:rPr lang="el-GR" b="1">
                <a:solidFill>
                  <a:srgbClr val="FF0000"/>
                </a:solidFill>
                <a:sym typeface="Symbol" pitchFamily="18" charset="2"/>
              </a:rPr>
              <a:t> σ</a:t>
            </a:r>
            <a:r>
              <a:rPr lang="en-US">
                <a:solidFill>
                  <a:prstClr val="black"/>
                </a:solidFill>
              </a:rPr>
              <a:t> </a:t>
            </a:r>
            <a:r>
              <a:rPr lang="en-US" sz="2800" b="1" i="1" baseline="-25000">
                <a:solidFill>
                  <a:prstClr val="black"/>
                </a:solidFill>
              </a:rPr>
              <a:t>r.A</a:t>
            </a:r>
            <a:r>
              <a:rPr lang="en-US" sz="2800" b="1" baseline="-25000">
                <a:solidFill>
                  <a:prstClr val="black"/>
                </a:solidFill>
              </a:rPr>
              <a:t>1 =</a:t>
            </a:r>
            <a:r>
              <a:rPr lang="en-US" sz="2800" b="1" i="1" baseline="-25000">
                <a:solidFill>
                  <a:prstClr val="black"/>
                </a:solidFill>
              </a:rPr>
              <a:t>s.A</a:t>
            </a:r>
            <a:r>
              <a:rPr lang="en-US" sz="2800" b="1" baseline="-25000">
                <a:solidFill>
                  <a:prstClr val="black"/>
                </a:solidFill>
              </a:rPr>
              <a:t>1 ∧ </a:t>
            </a:r>
            <a:r>
              <a:rPr lang="en-US" sz="2800" b="1" i="1" baseline="-25000">
                <a:solidFill>
                  <a:prstClr val="black"/>
                </a:solidFill>
              </a:rPr>
              <a:t>r.A</a:t>
            </a:r>
            <a:r>
              <a:rPr lang="en-US" sz="2800" b="1" baseline="-25000">
                <a:solidFill>
                  <a:prstClr val="black"/>
                </a:solidFill>
              </a:rPr>
              <a:t>2 =</a:t>
            </a:r>
            <a:r>
              <a:rPr lang="en-US" sz="2800" b="1" i="1" baseline="-25000">
                <a:solidFill>
                  <a:prstClr val="black"/>
                </a:solidFill>
              </a:rPr>
              <a:t>s.A</a:t>
            </a:r>
            <a:r>
              <a:rPr lang="en-US" sz="2800" b="1" baseline="-25000">
                <a:solidFill>
                  <a:prstClr val="black"/>
                </a:solidFill>
              </a:rPr>
              <a:t>2 ∧</a:t>
            </a:r>
            <a:r>
              <a:rPr lang="en-US" sz="2800" b="1" i="1" baseline="-25000">
                <a:solidFill>
                  <a:prstClr val="black"/>
                </a:solidFill>
              </a:rPr>
              <a:t>...</a:t>
            </a:r>
            <a:r>
              <a:rPr lang="en-US" sz="2800" b="1" baseline="-25000">
                <a:solidFill>
                  <a:prstClr val="black"/>
                </a:solidFill>
              </a:rPr>
              <a:t>∧ </a:t>
            </a:r>
            <a:r>
              <a:rPr lang="en-US" sz="2800" b="1" i="1" baseline="-25000" err="1">
                <a:solidFill>
                  <a:prstClr val="black"/>
                </a:solidFill>
              </a:rPr>
              <a:t>r.An</a:t>
            </a:r>
            <a:r>
              <a:rPr lang="en-US" sz="2800" b="1" i="1" baseline="-25000">
                <a:solidFill>
                  <a:prstClr val="black"/>
                </a:solidFill>
              </a:rPr>
              <a:t> </a:t>
            </a:r>
            <a:r>
              <a:rPr lang="en-US" sz="2800" b="1" baseline="-25000">
                <a:solidFill>
                  <a:prstClr val="black"/>
                </a:solidFill>
              </a:rPr>
              <a:t>=</a:t>
            </a:r>
            <a:r>
              <a:rPr lang="en-US" sz="2800" b="1" i="1" baseline="-25000" err="1">
                <a:solidFill>
                  <a:prstClr val="black"/>
                </a:solidFill>
              </a:rPr>
              <a:t>s.An</a:t>
            </a:r>
            <a:r>
              <a:rPr lang="en-US" sz="2800" b="1" i="1" baseline="-25000">
                <a:solidFill>
                  <a:prstClr val="black"/>
                </a:solidFill>
              </a:rPr>
              <a:t> </a:t>
            </a:r>
            <a:r>
              <a:rPr lang="en-US" b="1">
                <a:solidFill>
                  <a:prstClr val="black"/>
                </a:solidFill>
              </a:rPr>
              <a:t>(</a:t>
            </a:r>
            <a:r>
              <a:rPr lang="en-US" b="1" i="1">
                <a:solidFill>
                  <a:srgbClr val="FF0000"/>
                </a:solidFill>
              </a:rPr>
              <a:t>temp</a:t>
            </a:r>
            <a:r>
              <a:rPr lang="en-US" b="1">
                <a:solidFill>
                  <a:srgbClr val="FF0000"/>
                </a:solidFill>
              </a:rPr>
              <a:t>1</a:t>
            </a:r>
            <a:r>
              <a:rPr lang="en-US" b="1">
                <a:solidFill>
                  <a:prstClr val="black"/>
                </a:solidFill>
              </a:rPr>
              <a:t>)</a:t>
            </a:r>
            <a:endParaRPr lang="en-US" b="1">
              <a:solidFill>
                <a:prstClr val="black"/>
              </a:solidFill>
              <a:ea typeface="ＭＳ Ｐゴシック" pitchFamily="34" charset="-128"/>
              <a:sym typeface="Symbol" pitchFamily="18" charset="2"/>
            </a:endParaRPr>
          </a:p>
          <a:p>
            <a:endParaRPr lang="en-IN" sz="2800"/>
          </a:p>
        </p:txBody>
      </p:sp>
      <p:sp>
        <p:nvSpPr>
          <p:cNvPr id="4" name="Rectangle 3">
            <a:extLst>
              <a:ext uri="{FF2B5EF4-FFF2-40B4-BE49-F238E27FC236}">
                <a16:creationId xmlns:a16="http://schemas.microsoft.com/office/drawing/2014/main" id="{36AB8736-9978-4F7C-AD70-716658FE180E}"/>
              </a:ext>
            </a:extLst>
          </p:cNvPr>
          <p:cNvSpPr/>
          <p:nvPr/>
        </p:nvSpPr>
        <p:spPr>
          <a:xfrm>
            <a:off x="609598" y="4722510"/>
            <a:ext cx="8534399" cy="400110"/>
          </a:xfrm>
          <a:prstGeom prst="rect">
            <a:avLst/>
          </a:prstGeom>
        </p:spPr>
        <p:txBody>
          <a:bodyPr wrap="square">
            <a:spAutoFit/>
          </a:bodyPr>
          <a:lstStyle/>
          <a:p>
            <a:r>
              <a:rPr lang="en-US" sz="2000" b="1">
                <a:solidFill>
                  <a:srgbClr val="FF0000"/>
                </a:solidFill>
              </a:rPr>
              <a:t>Example: </a:t>
            </a:r>
            <a:r>
              <a:rPr lang="en-US" sz="2000" b="1"/>
              <a:t>“Find the names of all instructors in the Physics department.”</a:t>
            </a:r>
            <a:endParaRPr lang="en-IN" sz="2000" b="1"/>
          </a:p>
        </p:txBody>
      </p:sp>
      <p:sp>
        <p:nvSpPr>
          <p:cNvPr id="5" name="Rectangle 4">
            <a:extLst>
              <a:ext uri="{FF2B5EF4-FFF2-40B4-BE49-F238E27FC236}">
                <a16:creationId xmlns:a16="http://schemas.microsoft.com/office/drawing/2014/main" id="{1A64CA2A-7F5D-4AEA-82A8-02C97DAD7EA7}"/>
              </a:ext>
            </a:extLst>
          </p:cNvPr>
          <p:cNvSpPr/>
          <p:nvPr/>
        </p:nvSpPr>
        <p:spPr>
          <a:xfrm>
            <a:off x="1143000" y="5122620"/>
            <a:ext cx="6583212" cy="1384995"/>
          </a:xfrm>
          <a:prstGeom prst="rect">
            <a:avLst/>
          </a:prstGeom>
        </p:spPr>
        <p:txBody>
          <a:bodyPr wrap="none">
            <a:spAutoFit/>
          </a:bodyPr>
          <a:lstStyle/>
          <a:p>
            <a:r>
              <a:rPr lang="en-US" sz="3200" i="1" err="1">
                <a:latin typeface="STIXMath-Regular"/>
              </a:rPr>
              <a:t>Temp_phy</a:t>
            </a:r>
            <a:r>
              <a:rPr lang="en-US" sz="3200" b="1">
                <a:solidFill>
                  <a:srgbClr val="C00000"/>
                </a:solidFill>
              </a:rPr>
              <a:t> ←</a:t>
            </a:r>
            <a:r>
              <a:rPr lang="en-US" sz="1600" i="1">
                <a:latin typeface="NimbusRomDOT-RegIta"/>
              </a:rPr>
              <a:t> </a:t>
            </a:r>
            <a:r>
              <a:rPr lang="en-US" sz="3200">
                <a:latin typeface="NimbusRomDOT-Reg"/>
              </a:rPr>
              <a:t>(</a:t>
            </a:r>
            <a:r>
              <a:rPr lang="en-US" sz="3200" err="1">
                <a:latin typeface="STIXMath-Regular"/>
              </a:rPr>
              <a:t>σ</a:t>
            </a:r>
            <a:r>
              <a:rPr lang="en-US" sz="1600" i="1" err="1">
                <a:latin typeface="NimbusRomDOT-RegIta"/>
              </a:rPr>
              <a:t>dept</a:t>
            </a:r>
            <a:r>
              <a:rPr lang="en-US" sz="1600" i="1">
                <a:latin typeface="NimbusRomDOT-RegIta"/>
              </a:rPr>
              <a:t> name </a:t>
            </a:r>
            <a:r>
              <a:rPr lang="en-US" sz="1600">
                <a:latin typeface="STIXMath-Regular"/>
              </a:rPr>
              <a:t>=</a:t>
            </a:r>
            <a:r>
              <a:rPr lang="en-US" sz="1600">
                <a:latin typeface="NimbusRomDOT-Reg"/>
              </a:rPr>
              <a:t>“Physics” </a:t>
            </a:r>
            <a:r>
              <a:rPr lang="en-US" sz="3200">
                <a:latin typeface="NimbusRomDOT-Reg"/>
              </a:rPr>
              <a:t>(</a:t>
            </a:r>
            <a:r>
              <a:rPr lang="en-US" sz="3200" i="1">
                <a:latin typeface="NimbusRomDOT-RegIta"/>
              </a:rPr>
              <a:t>instructor</a:t>
            </a:r>
            <a:r>
              <a:rPr lang="en-US" sz="3200">
                <a:latin typeface="NimbusRomDOT-Reg"/>
              </a:rPr>
              <a:t>))</a:t>
            </a:r>
          </a:p>
          <a:p>
            <a:endParaRPr lang="en-US" sz="1400">
              <a:latin typeface="NimbusRomDOT-Reg"/>
            </a:endParaRPr>
          </a:p>
          <a:p>
            <a:r>
              <a:rPr lang="en-US" sz="3600" err="1">
                <a:latin typeface="STIXMath-Regular"/>
              </a:rPr>
              <a:t>Π</a:t>
            </a:r>
            <a:r>
              <a:rPr lang="en-US" i="1" err="1">
                <a:latin typeface="NimbusRomDOT-RegIta"/>
              </a:rPr>
              <a:t>name</a:t>
            </a:r>
            <a:r>
              <a:rPr lang="en-US" i="1">
                <a:latin typeface="NimbusRomDOT-RegIta"/>
              </a:rPr>
              <a:t> </a:t>
            </a:r>
            <a:r>
              <a:rPr lang="en-US" sz="3600">
                <a:latin typeface="NimbusRomDOT-Reg"/>
              </a:rPr>
              <a:t>(</a:t>
            </a:r>
            <a:r>
              <a:rPr lang="en-US" sz="3600" i="1" err="1">
                <a:latin typeface="STIXMath-Regular"/>
              </a:rPr>
              <a:t>Temp_phy</a:t>
            </a:r>
            <a:r>
              <a:rPr lang="en-US" sz="3600" b="1">
                <a:solidFill>
                  <a:srgbClr val="C00000"/>
                </a:solidFill>
              </a:rPr>
              <a:t> </a:t>
            </a:r>
            <a:r>
              <a:rPr lang="en-US" sz="3600">
                <a:latin typeface="NimbusRomDOT-Reg"/>
              </a:rPr>
              <a:t>)</a:t>
            </a:r>
            <a:endParaRPr lang="en-IN"/>
          </a:p>
        </p:txBody>
      </p:sp>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06A65EA1-3FD8-45E6-A6FE-BFA35E5C4914}"/>
                  </a:ext>
                </a:extLst>
              </p:cNvPr>
              <p:cNvGraphicFramePr>
                <a:graphicFrameLocks noChangeAspect="1"/>
              </p:cNvGraphicFramePr>
              <p:nvPr>
                <p:extLst>
                  <p:ext uri="{D42A27DB-BD31-4B8C-83A1-F6EECF244321}">
                    <p14:modId xmlns:p14="http://schemas.microsoft.com/office/powerpoint/2010/main" val="3617179395"/>
                  </p:ext>
                </p:extLst>
              </p:nvPr>
            </p:nvGraphicFramePr>
            <p:xfrm>
              <a:off x="7177806" y="5700654"/>
              <a:ext cx="1646388" cy="1234791"/>
            </p:xfrm>
            <a:graphic>
              <a:graphicData uri="http://schemas.microsoft.com/office/powerpoint/2016/slidezoom">
                <pslz:sldZm>
                  <pslz:sldZmObj sldId="414" cId="1927748394">
                    <pslz:zmPr id="{C9B3030D-BFA2-4C8D-BCE7-E73723637144}" returnToParent="0" transitionDur="1000">
                      <p166:blipFill xmlns:p166="http://schemas.microsoft.com/office/powerpoint/2016/6/main">
                        <a:blip r:embed="rId2"/>
                        <a:stretch>
                          <a:fillRect/>
                        </a:stretch>
                      </p166:blipFill>
                      <p166:spPr xmlns:p166="http://schemas.microsoft.com/office/powerpoint/2016/6/main">
                        <a:xfrm>
                          <a:off x="0" y="0"/>
                          <a:ext cx="1646388" cy="1234791"/>
                        </a:xfrm>
                        <a:prstGeom prst="rect">
                          <a:avLst/>
                        </a:prstGeom>
                        <a:ln w="3175">
                          <a:solidFill>
                            <a:prstClr val="ltGray"/>
                          </a:solidFill>
                        </a:ln>
                      </p166:spPr>
                    </pslz:zmPr>
                  </pslz:sldZmObj>
                </pslz:sldZm>
              </a:graphicData>
            </a:graphic>
          </p:graphicFrame>
        </mc:Choice>
        <mc:Fallback xmlns="">
          <p:pic>
            <p:nvPicPr>
              <p:cNvPr id="7" name="Slide Zoom 6">
                <a:hlinkClick r:id="rId3" action="ppaction://hlinksldjump"/>
                <a:extLst>
                  <a:ext uri="{FF2B5EF4-FFF2-40B4-BE49-F238E27FC236}">
                    <a16:creationId xmlns:a16="http://schemas.microsoft.com/office/drawing/2014/main" id="{06A65EA1-3FD8-45E6-A6FE-BFA35E5C4914}"/>
                  </a:ext>
                </a:extLst>
              </p:cNvPr>
              <p:cNvPicPr>
                <a:picLocks noGrp="1" noRot="1" noChangeAspect="1" noMove="1" noResize="1" noEditPoints="1" noAdjustHandles="1" noChangeArrowheads="1" noChangeShapeType="1"/>
              </p:cNvPicPr>
              <p:nvPr/>
            </p:nvPicPr>
            <p:blipFill>
              <a:blip r:embed="rId4"/>
              <a:stretch>
                <a:fillRect/>
              </a:stretch>
            </p:blipFill>
            <p:spPr>
              <a:xfrm>
                <a:off x="7177806" y="5700654"/>
                <a:ext cx="1646388" cy="1234791"/>
              </a:xfrm>
              <a:prstGeom prst="rect">
                <a:avLst/>
              </a:prstGeom>
              <a:ln w="3175">
                <a:solidFill>
                  <a:prstClr val="ltGray"/>
                </a:solidFill>
              </a:ln>
            </p:spPr>
          </p:pic>
        </mc:Fallback>
      </mc:AlternateContent>
    </p:spTree>
    <p:extLst>
      <p:ext uri="{BB962C8B-B14F-4D97-AF65-F5344CB8AC3E}">
        <p14:creationId xmlns:p14="http://schemas.microsoft.com/office/powerpoint/2010/main" val="33623533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C3E75A-8D08-4A69-B4A0-B15DE3C7C4B3}"/>
              </a:ext>
            </a:extLst>
          </p:cNvPr>
          <p:cNvSpPr/>
          <p:nvPr/>
        </p:nvSpPr>
        <p:spPr>
          <a:xfrm>
            <a:off x="1673659" y="101776"/>
            <a:ext cx="4005637" cy="948135"/>
          </a:xfrm>
          <a:prstGeom prst="rect">
            <a:avLst/>
          </a:prstGeom>
        </p:spPr>
        <p:txBody>
          <a:bodyPr vert="horz" lIns="91440" tIns="45720" rIns="91440" bIns="45720" rtlCol="0" anchor="ctr">
            <a:normAutofit/>
          </a:bodyPr>
          <a:lstStyle/>
          <a:p>
            <a:pPr algn="ctr">
              <a:spcBef>
                <a:spcPct val="0"/>
              </a:spcBef>
            </a:pPr>
            <a:r>
              <a:rPr lang="en-IN" sz="3200" b="1">
                <a:solidFill>
                  <a:srgbClr val="C00000"/>
                </a:solidFill>
              </a:rPr>
              <a:t>Equivalent Queries</a:t>
            </a:r>
          </a:p>
        </p:txBody>
      </p:sp>
      <p:sp>
        <p:nvSpPr>
          <p:cNvPr id="5" name="Rectangle 4">
            <a:extLst>
              <a:ext uri="{FF2B5EF4-FFF2-40B4-BE49-F238E27FC236}">
                <a16:creationId xmlns:a16="http://schemas.microsoft.com/office/drawing/2014/main" id="{078232A6-EA1D-4662-BE6A-0DBFFCDB39B8}"/>
              </a:ext>
            </a:extLst>
          </p:cNvPr>
          <p:cNvSpPr/>
          <p:nvPr/>
        </p:nvSpPr>
        <p:spPr>
          <a:xfrm>
            <a:off x="609600" y="2438400"/>
            <a:ext cx="7924800" cy="830997"/>
          </a:xfrm>
          <a:prstGeom prst="rect">
            <a:avLst/>
          </a:prstGeom>
        </p:spPr>
        <p:txBody>
          <a:bodyPr wrap="square">
            <a:spAutoFit/>
          </a:bodyPr>
          <a:lstStyle/>
          <a:p>
            <a:r>
              <a:rPr lang="en-US" sz="2400" b="1">
                <a:latin typeface="NimbusRomDOT-Reg"/>
              </a:rPr>
              <a:t>Find information about courses taught by instructors </a:t>
            </a:r>
            <a:r>
              <a:rPr lang="en-IN" sz="2400" b="1">
                <a:latin typeface="NimbusRomDOT-Reg"/>
              </a:rPr>
              <a:t>in the Physics department</a:t>
            </a:r>
            <a:endParaRPr lang="en-IN" sz="2400" b="1"/>
          </a:p>
        </p:txBody>
      </p:sp>
      <p:sp>
        <p:nvSpPr>
          <p:cNvPr id="6" name="Rectangle 5">
            <a:extLst>
              <a:ext uri="{FF2B5EF4-FFF2-40B4-BE49-F238E27FC236}">
                <a16:creationId xmlns:a16="http://schemas.microsoft.com/office/drawing/2014/main" id="{F38B4410-E37A-4AB2-839D-EC388DC20AA5}"/>
              </a:ext>
            </a:extLst>
          </p:cNvPr>
          <p:cNvSpPr/>
          <p:nvPr/>
        </p:nvSpPr>
        <p:spPr>
          <a:xfrm>
            <a:off x="609600" y="3715441"/>
            <a:ext cx="8610600" cy="646331"/>
          </a:xfrm>
          <a:prstGeom prst="rect">
            <a:avLst/>
          </a:prstGeom>
        </p:spPr>
        <p:txBody>
          <a:bodyPr wrap="square">
            <a:spAutoFit/>
          </a:bodyPr>
          <a:lstStyle/>
          <a:p>
            <a:r>
              <a:rPr lang="en-US" sz="3200" err="1">
                <a:latin typeface="STIXMath-Regular"/>
              </a:rPr>
              <a:t>σ</a:t>
            </a:r>
            <a:r>
              <a:rPr lang="en-US" b="1" i="1" err="1">
                <a:latin typeface="NimbusRomDOT-RegIta"/>
              </a:rPr>
              <a:t>dept</a:t>
            </a:r>
            <a:r>
              <a:rPr lang="en-US" b="1" i="1">
                <a:latin typeface="NimbusRomDOT-RegIta"/>
              </a:rPr>
              <a:t> name</a:t>
            </a:r>
            <a:r>
              <a:rPr lang="en-US" b="1">
                <a:latin typeface="STIXMath-Regular"/>
              </a:rPr>
              <a:t>=</a:t>
            </a:r>
            <a:r>
              <a:rPr lang="en-US" b="1">
                <a:latin typeface="NimbusRomDOT-Reg"/>
              </a:rPr>
              <a:t>“Physics”</a:t>
            </a:r>
            <a:r>
              <a:rPr lang="en-US" sz="3600">
                <a:latin typeface="NimbusRomDOT-Reg"/>
              </a:rPr>
              <a:t>(</a:t>
            </a:r>
            <a:r>
              <a:rPr lang="en-US" sz="3200" i="1">
                <a:latin typeface="NimbusRomDOT-RegIta"/>
              </a:rPr>
              <a:t>instructor </a:t>
            </a:r>
            <a:r>
              <a:rPr lang="en-US" sz="3200">
                <a:latin typeface="STIXMathScript-Regular"/>
              </a:rPr>
              <a:t>⋈</a:t>
            </a:r>
            <a:r>
              <a:rPr lang="en-US" b="1" i="1">
                <a:latin typeface="NimbusRomDOT-RegIta"/>
              </a:rPr>
              <a:t>instructor</a:t>
            </a:r>
            <a:r>
              <a:rPr lang="en-US" b="1" i="1">
                <a:latin typeface="STIXMath-Italic"/>
              </a:rPr>
              <a:t>.</a:t>
            </a:r>
            <a:r>
              <a:rPr lang="en-US" b="1" i="1">
                <a:latin typeface="NimbusRomDOT-RegIta"/>
              </a:rPr>
              <a:t>ID</a:t>
            </a:r>
            <a:r>
              <a:rPr lang="en-US" b="1">
                <a:latin typeface="STIXMath-Regular"/>
              </a:rPr>
              <a:t>=</a:t>
            </a:r>
            <a:r>
              <a:rPr lang="en-US" b="1" i="1">
                <a:latin typeface="NimbusRomDOT-RegIta"/>
              </a:rPr>
              <a:t>teaches</a:t>
            </a:r>
            <a:r>
              <a:rPr lang="en-US" b="1" i="1">
                <a:latin typeface="STIXMath-Italic"/>
              </a:rPr>
              <a:t>.</a:t>
            </a:r>
            <a:r>
              <a:rPr lang="en-US" b="1" i="1">
                <a:latin typeface="NimbusRomDOT-RegIta"/>
              </a:rPr>
              <a:t>ID </a:t>
            </a:r>
            <a:r>
              <a:rPr lang="en-US" sz="3200" i="1">
                <a:latin typeface="NimbusRomDOT-RegIta"/>
              </a:rPr>
              <a:t>teaches</a:t>
            </a:r>
            <a:r>
              <a:rPr lang="en-US" sz="3200">
                <a:latin typeface="NimbusRomDOT-Reg"/>
              </a:rPr>
              <a:t>)</a:t>
            </a:r>
            <a:endParaRPr lang="en-IN"/>
          </a:p>
        </p:txBody>
      </p:sp>
      <p:sp>
        <p:nvSpPr>
          <p:cNvPr id="7" name="Rectangle 6">
            <a:extLst>
              <a:ext uri="{FF2B5EF4-FFF2-40B4-BE49-F238E27FC236}">
                <a16:creationId xmlns:a16="http://schemas.microsoft.com/office/drawing/2014/main" id="{F7E2326F-40B1-4D55-A931-AA66D3454CA4}"/>
              </a:ext>
            </a:extLst>
          </p:cNvPr>
          <p:cNvSpPr/>
          <p:nvPr/>
        </p:nvSpPr>
        <p:spPr>
          <a:xfrm>
            <a:off x="476250" y="5223314"/>
            <a:ext cx="8877300" cy="584775"/>
          </a:xfrm>
          <a:prstGeom prst="rect">
            <a:avLst/>
          </a:prstGeom>
        </p:spPr>
        <p:txBody>
          <a:bodyPr wrap="square">
            <a:spAutoFit/>
          </a:bodyPr>
          <a:lstStyle/>
          <a:p>
            <a:r>
              <a:rPr lang="en-US" sz="3200">
                <a:latin typeface="NimbusRomDOT-Reg"/>
              </a:rPr>
              <a:t>(</a:t>
            </a:r>
            <a:r>
              <a:rPr lang="en-US" sz="3200" err="1">
                <a:latin typeface="STIXMath-Regular"/>
              </a:rPr>
              <a:t>σ</a:t>
            </a:r>
            <a:r>
              <a:rPr lang="en-US" b="1" i="1" err="1">
                <a:latin typeface="NimbusRomDOT-RegIta"/>
              </a:rPr>
              <a:t>dept</a:t>
            </a:r>
            <a:r>
              <a:rPr lang="en-US" b="1" i="1">
                <a:latin typeface="NimbusRomDOT-RegIta"/>
              </a:rPr>
              <a:t> name=“Physics”(</a:t>
            </a:r>
            <a:r>
              <a:rPr lang="en-US" sz="3200" i="1">
                <a:latin typeface="NimbusRomDOT-RegIta"/>
              </a:rPr>
              <a:t>instructor</a:t>
            </a:r>
            <a:r>
              <a:rPr lang="en-US" sz="3200">
                <a:latin typeface="NimbusRomDOT-Reg"/>
              </a:rPr>
              <a:t>)) </a:t>
            </a:r>
            <a:r>
              <a:rPr lang="en-US" sz="3200">
                <a:latin typeface="STIXMathScript-Regular"/>
              </a:rPr>
              <a:t>⋈</a:t>
            </a:r>
            <a:r>
              <a:rPr lang="en-US" b="1" i="1">
                <a:latin typeface="NimbusRomDOT-RegIta"/>
              </a:rPr>
              <a:t>instructor.ID=teaches.ID </a:t>
            </a:r>
            <a:r>
              <a:rPr lang="en-US" sz="3200" i="1">
                <a:latin typeface="NimbusRomDOT-RegIta"/>
              </a:rPr>
              <a:t>teaches</a:t>
            </a:r>
            <a:endParaRPr lang="en-IN"/>
          </a:p>
        </p:txBody>
      </p:sp>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CCCEAA98-12E2-4C70-AE75-69291C92C3F0}"/>
                  </a:ext>
                </a:extLst>
              </p:cNvPr>
              <p:cNvGraphicFramePr>
                <a:graphicFrameLocks noChangeAspect="1"/>
              </p:cNvGraphicFramePr>
              <p:nvPr>
                <p:extLst>
                  <p:ext uri="{D42A27DB-BD31-4B8C-83A1-F6EECF244321}">
                    <p14:modId xmlns:p14="http://schemas.microsoft.com/office/powerpoint/2010/main" val="1066240436"/>
                  </p:ext>
                </p:extLst>
              </p:nvPr>
            </p:nvGraphicFramePr>
            <p:xfrm>
              <a:off x="5597979" y="614003"/>
              <a:ext cx="2784021" cy="1518558"/>
            </p:xfrm>
            <a:graphic>
              <a:graphicData uri="http://schemas.microsoft.com/office/powerpoint/2016/slidezoom">
                <pslz:sldZm>
                  <pslz:sldZmObj sldId="412" cId="377174446">
                    <pslz:zmPr id="{A8E01376-F281-4FC0-A162-FB90A925E337}" returnToParent="0" transitionDur="1000">
                      <p166:blipFill xmlns:p166="http://schemas.microsoft.com/office/powerpoint/2016/6/main">
                        <a:blip r:embed="rId3"/>
                        <a:stretch>
                          <a:fillRect/>
                        </a:stretch>
                      </p166:blipFill>
                      <p166:spPr xmlns:p166="http://schemas.microsoft.com/office/powerpoint/2016/6/main">
                        <a:xfrm>
                          <a:off x="0" y="0"/>
                          <a:ext cx="2784021" cy="1518558"/>
                        </a:xfrm>
                        <a:prstGeom prst="rect">
                          <a:avLst/>
                        </a:prstGeom>
                        <a:ln w="3175">
                          <a:solidFill>
                            <a:prstClr val="ltGray"/>
                          </a:solidFill>
                        </a:ln>
                      </p166:spPr>
                    </pslz:zmPr>
                  </pslz:sldZmObj>
                </pslz:sldZm>
              </a:graphicData>
            </a:graphic>
          </p:graphicFrame>
        </mc:Choice>
        <mc:Fallback xmlns="">
          <p:pic>
            <p:nvPicPr>
              <p:cNvPr id="9" name="Slide Zoom 8">
                <a:extLst>
                  <a:ext uri="{FF2B5EF4-FFF2-40B4-BE49-F238E27FC236}">
                    <a16:creationId xmlns:a16="http://schemas.microsoft.com/office/drawing/2014/main" id="{CCCEAA98-12E2-4C70-AE75-69291C92C3F0}"/>
                  </a:ext>
                </a:extLst>
              </p:cNvPr>
              <p:cNvPicPr>
                <a:picLocks noGrp="1" noRot="1" noChangeAspect="1" noMove="1" noResize="1" noEditPoints="1" noAdjustHandles="1" noChangeArrowheads="1" noChangeShapeType="1"/>
              </p:cNvPicPr>
              <p:nvPr/>
            </p:nvPicPr>
            <p:blipFill>
              <a:blip r:embed="rId4"/>
              <a:stretch>
                <a:fillRect/>
              </a:stretch>
            </p:blipFill>
            <p:spPr>
              <a:xfrm>
                <a:off x="5597979" y="614003"/>
                <a:ext cx="2784021" cy="1518558"/>
              </a:xfrm>
              <a:prstGeom prst="rect">
                <a:avLst/>
              </a:prstGeom>
              <a:ln w="3175">
                <a:solidFill>
                  <a:prstClr val="ltGray"/>
                </a:solidFill>
              </a:ln>
            </p:spPr>
          </p:pic>
        </mc:Fallback>
      </mc:AlternateContent>
      <p:sp>
        <p:nvSpPr>
          <p:cNvPr id="10" name="Rectangle 9">
            <a:extLst>
              <a:ext uri="{FF2B5EF4-FFF2-40B4-BE49-F238E27FC236}">
                <a16:creationId xmlns:a16="http://schemas.microsoft.com/office/drawing/2014/main" id="{20535336-F217-4FAB-91FC-2EA6B0A6C283}"/>
              </a:ext>
            </a:extLst>
          </p:cNvPr>
          <p:cNvSpPr/>
          <p:nvPr/>
        </p:nvSpPr>
        <p:spPr>
          <a:xfrm>
            <a:off x="2852945" y="4652646"/>
            <a:ext cx="2826351" cy="369332"/>
          </a:xfrm>
          <a:prstGeom prst="rect">
            <a:avLst/>
          </a:prstGeom>
        </p:spPr>
        <p:txBody>
          <a:bodyPr wrap="none">
            <a:spAutoFit/>
          </a:bodyPr>
          <a:lstStyle/>
          <a:p>
            <a:r>
              <a:rPr lang="en-IN" b="1">
                <a:solidFill>
                  <a:srgbClr val="FF0000"/>
                </a:solidFill>
              </a:rPr>
              <a:t>Both queries are equivalent</a:t>
            </a:r>
          </a:p>
        </p:txBody>
      </p:sp>
    </p:spTree>
    <p:extLst>
      <p:ext uri="{BB962C8B-B14F-4D97-AF65-F5344CB8AC3E}">
        <p14:creationId xmlns:p14="http://schemas.microsoft.com/office/powerpoint/2010/main" val="34085256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4CE4E9-4E3D-4182-B32B-58C54E8859BA}"/>
              </a:ext>
            </a:extLst>
          </p:cNvPr>
          <p:cNvSpPr/>
          <p:nvPr/>
        </p:nvSpPr>
        <p:spPr>
          <a:xfrm>
            <a:off x="617092" y="744260"/>
            <a:ext cx="6172200" cy="400110"/>
          </a:xfrm>
          <a:prstGeom prst="rect">
            <a:avLst/>
          </a:prstGeom>
        </p:spPr>
        <p:txBody>
          <a:bodyPr wrap="square">
            <a:spAutoFit/>
          </a:bodyPr>
          <a:lstStyle/>
          <a:p>
            <a:r>
              <a:rPr lang="en-IN" sz="2000" b="1"/>
              <a:t>Find the name of Employee and their Manger Names.</a:t>
            </a:r>
          </a:p>
        </p:txBody>
      </p:sp>
      <p:graphicFrame>
        <p:nvGraphicFramePr>
          <p:cNvPr id="6" name="Table 5">
            <a:extLst>
              <a:ext uri="{FF2B5EF4-FFF2-40B4-BE49-F238E27FC236}">
                <a16:creationId xmlns:a16="http://schemas.microsoft.com/office/drawing/2014/main" id="{AB29D1BB-547C-496D-A93F-37684CDDE4D4}"/>
              </a:ext>
            </a:extLst>
          </p:cNvPr>
          <p:cNvGraphicFramePr>
            <a:graphicFrameLocks noGrp="1"/>
          </p:cNvGraphicFramePr>
          <p:nvPr>
            <p:extLst>
              <p:ext uri="{D42A27DB-BD31-4B8C-83A1-F6EECF244321}">
                <p14:modId xmlns:p14="http://schemas.microsoft.com/office/powerpoint/2010/main" val="410541637"/>
              </p:ext>
            </p:extLst>
          </p:nvPr>
        </p:nvGraphicFramePr>
        <p:xfrm>
          <a:off x="228601" y="1371600"/>
          <a:ext cx="4267200" cy="2564130"/>
        </p:xfrm>
        <a:graphic>
          <a:graphicData uri="http://schemas.openxmlformats.org/drawingml/2006/table">
            <a:tbl>
              <a:tblPr/>
              <a:tblGrid>
                <a:gridCol w="886691">
                  <a:extLst>
                    <a:ext uri="{9D8B030D-6E8A-4147-A177-3AD203B41FA5}">
                      <a16:colId xmlns:a16="http://schemas.microsoft.com/office/drawing/2014/main" val="2291478139"/>
                    </a:ext>
                  </a:extLst>
                </a:gridCol>
                <a:gridCol w="886691">
                  <a:extLst>
                    <a:ext uri="{9D8B030D-6E8A-4147-A177-3AD203B41FA5}">
                      <a16:colId xmlns:a16="http://schemas.microsoft.com/office/drawing/2014/main" val="493388097"/>
                    </a:ext>
                  </a:extLst>
                </a:gridCol>
                <a:gridCol w="720436">
                  <a:extLst>
                    <a:ext uri="{9D8B030D-6E8A-4147-A177-3AD203B41FA5}">
                      <a16:colId xmlns:a16="http://schemas.microsoft.com/office/drawing/2014/main" val="220005697"/>
                    </a:ext>
                  </a:extLst>
                </a:gridCol>
                <a:gridCol w="886691">
                  <a:extLst>
                    <a:ext uri="{9D8B030D-6E8A-4147-A177-3AD203B41FA5}">
                      <a16:colId xmlns:a16="http://schemas.microsoft.com/office/drawing/2014/main" val="1544004699"/>
                    </a:ext>
                  </a:extLst>
                </a:gridCol>
                <a:gridCol w="886691">
                  <a:extLst>
                    <a:ext uri="{9D8B030D-6E8A-4147-A177-3AD203B41FA5}">
                      <a16:colId xmlns:a16="http://schemas.microsoft.com/office/drawing/2014/main" val="1716488823"/>
                    </a:ext>
                  </a:extLst>
                </a:gridCol>
              </a:tblGrid>
              <a:tr h="51435">
                <a:tc>
                  <a:txBody>
                    <a:bodyPr/>
                    <a:lstStyle/>
                    <a:p>
                      <a:pPr algn="l" fontAlgn="b"/>
                      <a:r>
                        <a:rPr lang="en-IN" sz="1800" b="1" i="0" u="none" strike="noStrike">
                          <a:solidFill>
                            <a:srgbClr val="FF0000"/>
                          </a:solidFill>
                          <a:effectLst/>
                          <a:latin typeface="Calibri" panose="020F0502020204030204" pitchFamily="34" charset="0"/>
                        </a:rPr>
                        <a:t>EMP</a:t>
                      </a:r>
                      <a:endParaRPr lang="en-IN" sz="1600" b="1" i="0" u="none" strike="noStrike">
                        <a:solidFill>
                          <a:srgbClr val="FF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5299019"/>
                  </a:ext>
                </a:extLst>
              </a:tr>
              <a:tr h="198120">
                <a:tc>
                  <a:txBody>
                    <a:bodyPr/>
                    <a:lstStyle/>
                    <a:p>
                      <a:pPr algn="l" fontAlgn="b"/>
                      <a:r>
                        <a:rPr lang="en-IN" sz="1600" b="1" i="0" u="sng" strike="noStrike">
                          <a:solidFill>
                            <a:srgbClr val="000000"/>
                          </a:solidFill>
                          <a:effectLst/>
                          <a:latin typeface="Calibri" panose="020F0502020204030204" pitchFamily="34" charset="0"/>
                        </a:rPr>
                        <a:t>EMPCODE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600" b="1" i="0" u="none" strike="noStrike">
                          <a:solidFill>
                            <a:srgbClr val="000000"/>
                          </a:solidFill>
                          <a:effectLst/>
                          <a:latin typeface="Calibri" panose="020F0502020204030204" pitchFamily="34" charset="0"/>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600" b="1" i="0" u="none" strike="noStrike">
                          <a:solidFill>
                            <a:srgbClr val="000000"/>
                          </a:solidFill>
                          <a:effectLst/>
                          <a:latin typeface="Calibri" panose="020F0502020204030204" pitchFamily="34" charset="0"/>
                        </a:rPr>
                        <a:t>Deptno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600" b="1" i="0" u="none" strike="noStrike">
                          <a:solidFill>
                            <a:srgbClr val="000000"/>
                          </a:solidFill>
                          <a:effectLst/>
                          <a:latin typeface="Calibri" panose="020F0502020204030204" pitchFamily="34" charset="0"/>
                        </a:rPr>
                        <a:t>Salary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600" b="1" i="0" u="none" strike="noStrike">
                          <a:solidFill>
                            <a:srgbClr val="000000"/>
                          </a:solidFill>
                          <a:effectLst/>
                          <a:latin typeface="Calibri" panose="020F0502020204030204" pitchFamily="34" charset="0"/>
                        </a:rPr>
                        <a:t>MGR_NO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169620858"/>
                  </a:ext>
                </a:extLst>
              </a:tr>
              <a:tr h="198120">
                <a:tc>
                  <a:txBody>
                    <a:bodyPr/>
                    <a:lstStyle/>
                    <a:p>
                      <a:pPr algn="r" fontAlgn="b"/>
                      <a:r>
                        <a:rPr lang="en-IN" sz="16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RAJESH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D1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100000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0011807"/>
                  </a:ext>
                </a:extLst>
              </a:tr>
              <a:tr h="198120">
                <a:tc>
                  <a:txBody>
                    <a:bodyPr/>
                    <a:lstStyle/>
                    <a:p>
                      <a:pPr algn="r" fontAlgn="b"/>
                      <a:r>
                        <a:rPr lang="en-IN" sz="1600" b="0" i="0" u="none" strike="noStrike">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RAVI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D2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120000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5562541"/>
                  </a:ext>
                </a:extLst>
              </a:tr>
              <a:tr h="198120">
                <a:tc>
                  <a:txBody>
                    <a:bodyPr/>
                    <a:lstStyle/>
                    <a:p>
                      <a:pPr algn="r" fontAlgn="b"/>
                      <a:r>
                        <a:rPr lang="en-IN" sz="16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VIJAY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D1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100000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panose="020F0502020204030204" pitchFamily="34" charset="0"/>
                        </a:rPr>
                        <a:t>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7831329"/>
                  </a:ext>
                </a:extLst>
              </a:tr>
              <a:tr h="198120">
                <a:tc>
                  <a:txBody>
                    <a:bodyPr/>
                    <a:lstStyle/>
                    <a:p>
                      <a:pPr algn="r" fontAlgn="b"/>
                      <a:r>
                        <a:rPr lang="en-IN" sz="1600" b="0" i="0" u="none" strike="noStrike">
                          <a:solidFill>
                            <a:srgbClr val="000000"/>
                          </a:solidFill>
                          <a:effectLst/>
                          <a:latin typeface="Calibri" panose="020F0502020204030204" pitchFamily="34" charset="0"/>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AJAY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D3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140000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panose="020F0502020204030204" pitchFamily="34" charset="0"/>
                        </a:rPr>
                        <a:t>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4234477"/>
                  </a:ext>
                </a:extLst>
              </a:tr>
              <a:tr h="198120">
                <a:tc>
                  <a:txBody>
                    <a:bodyPr/>
                    <a:lstStyle/>
                    <a:p>
                      <a:pPr algn="r" fontAlgn="b"/>
                      <a:r>
                        <a:rPr lang="en-IN" sz="1600" b="0" i="0" u="none" strike="noStrike">
                          <a:solidFill>
                            <a:srgbClr val="000000"/>
                          </a:solidFill>
                          <a:effectLst/>
                          <a:latin typeface="Calibri" panose="020F0502020204030204" pitchFamily="34" charset="0"/>
                        </a:rPr>
                        <a:t>110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BHASKAR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D2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120000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panose="020F0502020204030204" pitchFamily="34" charset="0"/>
                        </a:rPr>
                        <a:t>106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4831260"/>
                  </a:ext>
                </a:extLst>
              </a:tr>
              <a:tr h="198120">
                <a:tc>
                  <a:txBody>
                    <a:bodyPr/>
                    <a:lstStyle/>
                    <a:p>
                      <a:pPr algn="r" fontAlgn="b"/>
                      <a:r>
                        <a:rPr lang="en-IN" sz="1600" b="0" i="0" u="none" strike="noStrike">
                          <a:solidFill>
                            <a:srgbClr val="000000"/>
                          </a:solidFill>
                          <a:effectLst/>
                          <a:latin typeface="Calibri" panose="020F0502020204030204" pitchFamily="34" charset="0"/>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RAJ</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D2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150000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panose="020F0502020204030204" pitchFamily="34" charset="0"/>
                        </a:rPr>
                        <a:t>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2240347"/>
                  </a:ext>
                </a:extLst>
              </a:tr>
              <a:tr h="198120">
                <a:tc>
                  <a:txBody>
                    <a:bodyPr/>
                    <a:lstStyle/>
                    <a:p>
                      <a:pPr algn="r" fontAlgn="b"/>
                      <a:r>
                        <a:rPr lang="en-IN" sz="1600" b="0" i="0" u="none" strike="noStrike">
                          <a:solidFill>
                            <a:srgbClr val="000000"/>
                          </a:solidFill>
                          <a:effectLst/>
                          <a:latin typeface="Calibri" panose="020F0502020204030204" pitchFamily="34" charset="0"/>
                        </a:rPr>
                        <a:t>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MANISH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D3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190000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panose="020F0502020204030204" pitchFamily="34" charset="0"/>
                        </a:rPr>
                        <a:t>106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161109"/>
                  </a:ext>
                </a:extLst>
              </a:tr>
              <a:tr h="198120">
                <a:tc>
                  <a:txBody>
                    <a:bodyPr/>
                    <a:lstStyle/>
                    <a:p>
                      <a:pPr algn="r" fontAlgn="b"/>
                      <a:r>
                        <a:rPr lang="en-IN" sz="1600" b="0" i="0" u="none" strike="noStrike">
                          <a:solidFill>
                            <a:srgbClr val="000000"/>
                          </a:solidFill>
                          <a:effectLst/>
                          <a:latin typeface="Calibri" panose="020F0502020204030204" pitchFamily="34" charset="0"/>
                        </a:rPr>
                        <a:t>106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PRSAD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D1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200000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7111023"/>
                  </a:ext>
                </a:extLst>
              </a:tr>
            </a:tbl>
          </a:graphicData>
        </a:graphic>
      </p:graphicFrame>
      <p:graphicFrame>
        <p:nvGraphicFramePr>
          <p:cNvPr id="7" name="Table 6">
            <a:extLst>
              <a:ext uri="{FF2B5EF4-FFF2-40B4-BE49-F238E27FC236}">
                <a16:creationId xmlns:a16="http://schemas.microsoft.com/office/drawing/2014/main" id="{B4C40522-3B25-4661-A9C1-B046EE70875E}"/>
              </a:ext>
            </a:extLst>
          </p:cNvPr>
          <p:cNvGraphicFramePr>
            <a:graphicFrameLocks noGrp="1"/>
          </p:cNvGraphicFramePr>
          <p:nvPr>
            <p:extLst>
              <p:ext uri="{D42A27DB-BD31-4B8C-83A1-F6EECF244321}">
                <p14:modId xmlns:p14="http://schemas.microsoft.com/office/powerpoint/2010/main" val="2951717535"/>
              </p:ext>
            </p:extLst>
          </p:nvPr>
        </p:nvGraphicFramePr>
        <p:xfrm>
          <a:off x="4656944" y="1371600"/>
          <a:ext cx="4264697" cy="2564130"/>
        </p:xfrm>
        <a:graphic>
          <a:graphicData uri="http://schemas.openxmlformats.org/drawingml/2006/table">
            <a:tbl>
              <a:tblPr/>
              <a:tblGrid>
                <a:gridCol w="886171">
                  <a:extLst>
                    <a:ext uri="{9D8B030D-6E8A-4147-A177-3AD203B41FA5}">
                      <a16:colId xmlns:a16="http://schemas.microsoft.com/office/drawing/2014/main" val="2291478139"/>
                    </a:ext>
                  </a:extLst>
                </a:gridCol>
                <a:gridCol w="886171">
                  <a:extLst>
                    <a:ext uri="{9D8B030D-6E8A-4147-A177-3AD203B41FA5}">
                      <a16:colId xmlns:a16="http://schemas.microsoft.com/office/drawing/2014/main" val="493388097"/>
                    </a:ext>
                  </a:extLst>
                </a:gridCol>
                <a:gridCol w="720013">
                  <a:extLst>
                    <a:ext uri="{9D8B030D-6E8A-4147-A177-3AD203B41FA5}">
                      <a16:colId xmlns:a16="http://schemas.microsoft.com/office/drawing/2014/main" val="220005697"/>
                    </a:ext>
                  </a:extLst>
                </a:gridCol>
                <a:gridCol w="886171">
                  <a:extLst>
                    <a:ext uri="{9D8B030D-6E8A-4147-A177-3AD203B41FA5}">
                      <a16:colId xmlns:a16="http://schemas.microsoft.com/office/drawing/2014/main" val="1544004699"/>
                    </a:ext>
                  </a:extLst>
                </a:gridCol>
                <a:gridCol w="886171">
                  <a:extLst>
                    <a:ext uri="{9D8B030D-6E8A-4147-A177-3AD203B41FA5}">
                      <a16:colId xmlns:a16="http://schemas.microsoft.com/office/drawing/2014/main" val="1716488823"/>
                    </a:ext>
                  </a:extLst>
                </a:gridCol>
              </a:tblGrid>
              <a:tr h="256356">
                <a:tc>
                  <a:txBody>
                    <a:bodyPr/>
                    <a:lstStyle/>
                    <a:p>
                      <a:pPr algn="l" fontAlgn="b"/>
                      <a:r>
                        <a:rPr lang="en-IN" sz="1800" b="1" i="0" u="none" strike="noStrike">
                          <a:solidFill>
                            <a:srgbClr val="FF0000"/>
                          </a:solidFill>
                          <a:effectLst/>
                          <a:latin typeface="Calibri" panose="020F0502020204030204" pitchFamily="34" charset="0"/>
                        </a:rPr>
                        <a:t>EMP1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5299019"/>
                  </a:ext>
                </a:extLst>
              </a:tr>
              <a:tr h="225516">
                <a:tc>
                  <a:txBody>
                    <a:bodyPr/>
                    <a:lstStyle/>
                    <a:p>
                      <a:pPr algn="l" fontAlgn="b"/>
                      <a:r>
                        <a:rPr lang="en-IN" sz="1600" b="1" i="0" u="sng" strike="noStrike">
                          <a:solidFill>
                            <a:srgbClr val="000000"/>
                          </a:solidFill>
                          <a:effectLst/>
                          <a:latin typeface="Calibri" panose="020F0502020204030204" pitchFamily="34" charset="0"/>
                        </a:rPr>
                        <a:t>EMPCODE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600" b="1" i="0" u="none" strike="noStrike">
                          <a:solidFill>
                            <a:srgbClr val="000000"/>
                          </a:solidFill>
                          <a:effectLst/>
                          <a:latin typeface="Calibri" panose="020F0502020204030204" pitchFamily="34" charset="0"/>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600" b="1" i="0" u="none" strike="noStrike">
                          <a:solidFill>
                            <a:srgbClr val="000000"/>
                          </a:solidFill>
                          <a:effectLst/>
                          <a:latin typeface="Calibri" panose="020F0502020204030204" pitchFamily="34" charset="0"/>
                        </a:rPr>
                        <a:t>Deptno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600" b="1" i="0" u="none" strike="noStrike">
                          <a:solidFill>
                            <a:srgbClr val="000000"/>
                          </a:solidFill>
                          <a:effectLst/>
                          <a:latin typeface="Calibri" panose="020F0502020204030204" pitchFamily="34" charset="0"/>
                        </a:rPr>
                        <a:t>Salary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600" b="1" i="0" u="none" strike="noStrike">
                          <a:solidFill>
                            <a:srgbClr val="000000"/>
                          </a:solidFill>
                          <a:effectLst/>
                          <a:latin typeface="Calibri" panose="020F0502020204030204" pitchFamily="34" charset="0"/>
                        </a:rPr>
                        <a:t>MGR_NO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169620858"/>
                  </a:ext>
                </a:extLst>
              </a:tr>
              <a:tr h="225516">
                <a:tc>
                  <a:txBody>
                    <a:bodyPr/>
                    <a:lstStyle/>
                    <a:p>
                      <a:pPr algn="r" fontAlgn="b"/>
                      <a:r>
                        <a:rPr lang="en-IN" sz="16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RAJESH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D1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100000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0011807"/>
                  </a:ext>
                </a:extLst>
              </a:tr>
              <a:tr h="225516">
                <a:tc>
                  <a:txBody>
                    <a:bodyPr/>
                    <a:lstStyle/>
                    <a:p>
                      <a:pPr algn="r" fontAlgn="b"/>
                      <a:r>
                        <a:rPr lang="en-IN" sz="1600" b="0" i="0" u="none" strike="noStrike">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RAVI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D2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120000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5562541"/>
                  </a:ext>
                </a:extLst>
              </a:tr>
              <a:tr h="225516">
                <a:tc>
                  <a:txBody>
                    <a:bodyPr/>
                    <a:lstStyle/>
                    <a:p>
                      <a:pPr algn="r" fontAlgn="b"/>
                      <a:r>
                        <a:rPr lang="en-IN" sz="16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VIJAY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D1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100000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panose="020F0502020204030204" pitchFamily="34" charset="0"/>
                        </a:rPr>
                        <a:t>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7831329"/>
                  </a:ext>
                </a:extLst>
              </a:tr>
              <a:tr h="225516">
                <a:tc>
                  <a:txBody>
                    <a:bodyPr/>
                    <a:lstStyle/>
                    <a:p>
                      <a:pPr algn="r" fontAlgn="b"/>
                      <a:r>
                        <a:rPr lang="en-IN" sz="1600" b="0" i="0" u="none" strike="noStrike">
                          <a:solidFill>
                            <a:srgbClr val="000000"/>
                          </a:solidFill>
                          <a:effectLst/>
                          <a:latin typeface="Calibri" panose="020F0502020204030204" pitchFamily="34" charset="0"/>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AJAY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D3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140000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panose="020F0502020204030204" pitchFamily="34" charset="0"/>
                        </a:rPr>
                        <a:t>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4234477"/>
                  </a:ext>
                </a:extLst>
              </a:tr>
              <a:tr h="225516">
                <a:tc>
                  <a:txBody>
                    <a:bodyPr/>
                    <a:lstStyle/>
                    <a:p>
                      <a:pPr algn="r" fontAlgn="b"/>
                      <a:r>
                        <a:rPr lang="en-IN" sz="1600" b="0" i="0" u="none" strike="noStrike">
                          <a:solidFill>
                            <a:srgbClr val="000000"/>
                          </a:solidFill>
                          <a:effectLst/>
                          <a:latin typeface="Calibri" panose="020F0502020204030204" pitchFamily="34" charset="0"/>
                        </a:rPr>
                        <a:t>110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BHASKAR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D2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120000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panose="020F0502020204030204" pitchFamily="34" charset="0"/>
                        </a:rPr>
                        <a:t>106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4831260"/>
                  </a:ext>
                </a:extLst>
              </a:tr>
              <a:tr h="225516">
                <a:tc>
                  <a:txBody>
                    <a:bodyPr/>
                    <a:lstStyle/>
                    <a:p>
                      <a:pPr algn="r" fontAlgn="b"/>
                      <a:r>
                        <a:rPr lang="en-IN" sz="1600" b="0" i="0" u="none" strike="noStrike">
                          <a:solidFill>
                            <a:srgbClr val="000000"/>
                          </a:solidFill>
                          <a:effectLst/>
                          <a:latin typeface="Calibri" panose="020F0502020204030204" pitchFamily="34" charset="0"/>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RAJ</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D2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150000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panose="020F0502020204030204" pitchFamily="34" charset="0"/>
                        </a:rPr>
                        <a:t>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2240347"/>
                  </a:ext>
                </a:extLst>
              </a:tr>
              <a:tr h="225516">
                <a:tc>
                  <a:txBody>
                    <a:bodyPr/>
                    <a:lstStyle/>
                    <a:p>
                      <a:pPr algn="r" fontAlgn="b"/>
                      <a:r>
                        <a:rPr lang="en-IN" sz="1600" b="0" i="0" u="none" strike="noStrike">
                          <a:solidFill>
                            <a:srgbClr val="000000"/>
                          </a:solidFill>
                          <a:effectLst/>
                          <a:latin typeface="Calibri" panose="020F0502020204030204" pitchFamily="34" charset="0"/>
                        </a:rPr>
                        <a:t>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MANISH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D3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190000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panose="020F0502020204030204" pitchFamily="34" charset="0"/>
                        </a:rPr>
                        <a:t>106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161109"/>
                  </a:ext>
                </a:extLst>
              </a:tr>
              <a:tr h="225516">
                <a:tc>
                  <a:txBody>
                    <a:bodyPr/>
                    <a:lstStyle/>
                    <a:p>
                      <a:pPr algn="r" fontAlgn="b"/>
                      <a:r>
                        <a:rPr lang="en-IN" sz="1600" b="0" i="0" u="none" strike="noStrike">
                          <a:solidFill>
                            <a:srgbClr val="000000"/>
                          </a:solidFill>
                          <a:effectLst/>
                          <a:latin typeface="Calibri" panose="020F0502020204030204" pitchFamily="34" charset="0"/>
                        </a:rPr>
                        <a:t>106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PRSAD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D1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200000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7111023"/>
                  </a:ext>
                </a:extLst>
              </a:tr>
            </a:tbl>
          </a:graphicData>
        </a:graphic>
      </p:graphicFrame>
      <p:sp>
        <p:nvSpPr>
          <p:cNvPr id="8" name="Rectangle 7">
            <a:extLst>
              <a:ext uri="{FF2B5EF4-FFF2-40B4-BE49-F238E27FC236}">
                <a16:creationId xmlns:a16="http://schemas.microsoft.com/office/drawing/2014/main" id="{E75653A6-029E-41DC-91D9-16EA5BD6A5A5}"/>
              </a:ext>
            </a:extLst>
          </p:cNvPr>
          <p:cNvSpPr/>
          <p:nvPr/>
        </p:nvSpPr>
        <p:spPr>
          <a:xfrm>
            <a:off x="617092" y="4563070"/>
            <a:ext cx="8845441" cy="1846659"/>
          </a:xfrm>
          <a:prstGeom prst="rect">
            <a:avLst/>
          </a:prstGeom>
        </p:spPr>
        <p:txBody>
          <a:bodyPr wrap="square">
            <a:spAutoFit/>
          </a:bodyPr>
          <a:lstStyle/>
          <a:p>
            <a:pPr marL="342900" indent="-342900">
              <a:buFont typeface="Symbol" panose="05050102010706020507" pitchFamily="18" charset="2"/>
              <a:buChar char="r"/>
            </a:pPr>
            <a:r>
              <a:rPr lang="en-US" altLang="en-US" sz="3200" b="1" i="1" baseline="-25000">
                <a:solidFill>
                  <a:srgbClr val="C00000"/>
                </a:solidFill>
                <a:ea typeface="ＭＳ Ｐゴシック" panose="020B0600070205080204" pitchFamily="34" charset="-128"/>
              </a:rPr>
              <a:t>EMP1</a:t>
            </a:r>
            <a:r>
              <a:rPr lang="en-US" altLang="en-US" sz="2400" b="1">
                <a:solidFill>
                  <a:srgbClr val="C00000"/>
                </a:solidFill>
                <a:ea typeface="ＭＳ Ｐゴシック" panose="020B0600070205080204" pitchFamily="34" charset="-128"/>
              </a:rPr>
              <a:t> (</a:t>
            </a:r>
            <a:r>
              <a:rPr lang="en-US" altLang="en-US" sz="2400" b="1" i="1">
                <a:solidFill>
                  <a:srgbClr val="C00000"/>
                </a:solidFill>
                <a:ea typeface="ＭＳ Ｐゴシック" panose="020B0600070205080204" pitchFamily="34" charset="-128"/>
              </a:rPr>
              <a:t>EMP</a:t>
            </a:r>
            <a:r>
              <a:rPr lang="en-US" altLang="en-US" sz="2400" b="1">
                <a:solidFill>
                  <a:srgbClr val="C00000"/>
                </a:solidFill>
                <a:ea typeface="ＭＳ Ｐゴシック" panose="020B0600070205080204" pitchFamily="34" charset="-128"/>
              </a:rPr>
              <a:t>)</a:t>
            </a:r>
          </a:p>
          <a:p>
            <a:pPr marL="285750" indent="-285750">
              <a:buFont typeface="Symbol" panose="05050102010706020507" pitchFamily="18" charset="2"/>
              <a:buChar char="r"/>
            </a:pPr>
            <a:endParaRPr lang="en-US" altLang="en-US" b="1">
              <a:solidFill>
                <a:srgbClr val="C00000"/>
              </a:solidFill>
              <a:ea typeface="ＭＳ Ｐゴシック" panose="020B0600070205080204" pitchFamily="34" charset="-128"/>
            </a:endParaRPr>
          </a:p>
          <a:p>
            <a:r>
              <a:rPr lang="en-US" sz="3200">
                <a:latin typeface="STIXMath-Regular"/>
              </a:rPr>
              <a:t>Π</a:t>
            </a:r>
            <a:r>
              <a:rPr lang="en-US" sz="3200" baseline="-25000">
                <a:latin typeface="STIXMath-Regular"/>
              </a:rPr>
              <a:t>EMP</a:t>
            </a:r>
            <a:r>
              <a:rPr lang="en-US" sz="3200" b="1" baseline="-25000">
                <a:solidFill>
                  <a:srgbClr val="FF0000"/>
                </a:solidFill>
                <a:latin typeface="STIXMath-Regular"/>
              </a:rPr>
              <a:t>.</a:t>
            </a:r>
            <a:r>
              <a:rPr lang="en-US" sz="3200" i="1" baseline="-25000">
                <a:latin typeface="NimbusRomDOT-RegIta"/>
              </a:rPr>
              <a:t>name,EMP1</a:t>
            </a:r>
            <a:r>
              <a:rPr lang="en-US" sz="3200" b="1" i="1" baseline="-25000">
                <a:solidFill>
                  <a:srgbClr val="FF0000"/>
                </a:solidFill>
                <a:latin typeface="NimbusRomDOT-RegIta"/>
              </a:rPr>
              <a:t>.</a:t>
            </a:r>
            <a:r>
              <a:rPr lang="en-US" sz="3200" i="1" baseline="-25000">
                <a:latin typeface="NimbusRomDOT-RegIta"/>
              </a:rPr>
              <a:t>Name </a:t>
            </a:r>
            <a:r>
              <a:rPr lang="en-US" sz="3200" i="1">
                <a:latin typeface="NimbusRomDOT-RegIta"/>
              </a:rPr>
              <a:t>(</a:t>
            </a:r>
            <a:r>
              <a:rPr lang="en-US" sz="2400" i="1">
                <a:latin typeface="NimbusRomDOT-RegIta"/>
              </a:rPr>
              <a:t>EMP</a:t>
            </a:r>
            <a:r>
              <a:rPr lang="en-US" sz="1600" i="1">
                <a:latin typeface="NimbusRomDOT-RegIta"/>
              </a:rPr>
              <a:t> </a:t>
            </a:r>
            <a:r>
              <a:rPr lang="en-IN" sz="3600" b="1"/>
              <a:t>⋈</a:t>
            </a:r>
            <a:r>
              <a:rPr lang="en-US" sz="1600" i="1">
                <a:latin typeface="NimbusRomDOT-RegIta"/>
              </a:rPr>
              <a:t> MGR_NO=EMPCODE </a:t>
            </a:r>
            <a:r>
              <a:rPr lang="en-US" sz="2400" i="1">
                <a:latin typeface="NimbusRomDOT-RegIta"/>
              </a:rPr>
              <a:t>EMP1</a:t>
            </a:r>
            <a:r>
              <a:rPr lang="en-US" sz="3200" i="1">
                <a:latin typeface="NimbusRomDOT-RegIta"/>
              </a:rPr>
              <a:t>)</a:t>
            </a:r>
            <a:endParaRPr lang="en-IN" sz="1600"/>
          </a:p>
          <a:p>
            <a:br>
              <a:rPr lang="en-US" altLang="en-US">
                <a:ea typeface="ＭＳ Ｐゴシック" panose="020B0600070205080204" pitchFamily="34" charset="-128"/>
              </a:rPr>
            </a:br>
            <a:endParaRPr lang="en-IN"/>
          </a:p>
        </p:txBody>
      </p:sp>
      <p:sp>
        <p:nvSpPr>
          <p:cNvPr id="9" name="Rectangle 8">
            <a:extLst>
              <a:ext uri="{FF2B5EF4-FFF2-40B4-BE49-F238E27FC236}">
                <a16:creationId xmlns:a16="http://schemas.microsoft.com/office/drawing/2014/main" id="{0EC5E2F7-641D-4443-AAB6-4BBF40271E57}"/>
              </a:ext>
            </a:extLst>
          </p:cNvPr>
          <p:cNvSpPr/>
          <p:nvPr/>
        </p:nvSpPr>
        <p:spPr>
          <a:xfrm>
            <a:off x="762000" y="3978294"/>
            <a:ext cx="7017277" cy="369332"/>
          </a:xfrm>
          <a:prstGeom prst="rect">
            <a:avLst/>
          </a:prstGeom>
        </p:spPr>
        <p:txBody>
          <a:bodyPr wrap="square">
            <a:spAutoFit/>
          </a:bodyPr>
          <a:lstStyle/>
          <a:p>
            <a:r>
              <a:rPr lang="en-IN" b="1"/>
              <a:t>Note: </a:t>
            </a:r>
            <a:r>
              <a:rPr lang="en-IN"/>
              <a:t>MGR_NO must be foreign key referencing EMPCODE</a:t>
            </a:r>
          </a:p>
        </p:txBody>
      </p:sp>
      <p:sp>
        <p:nvSpPr>
          <p:cNvPr id="10" name="Rectangle 9">
            <a:extLst>
              <a:ext uri="{FF2B5EF4-FFF2-40B4-BE49-F238E27FC236}">
                <a16:creationId xmlns:a16="http://schemas.microsoft.com/office/drawing/2014/main" id="{09F04354-0CAC-4870-9858-7505D45A74DF}"/>
              </a:ext>
            </a:extLst>
          </p:cNvPr>
          <p:cNvSpPr/>
          <p:nvPr/>
        </p:nvSpPr>
        <p:spPr>
          <a:xfrm>
            <a:off x="308550" y="147698"/>
            <a:ext cx="1549591" cy="523220"/>
          </a:xfrm>
          <a:prstGeom prst="rect">
            <a:avLst/>
          </a:prstGeom>
        </p:spPr>
        <p:txBody>
          <a:bodyPr wrap="none">
            <a:spAutoFit/>
          </a:bodyPr>
          <a:lstStyle/>
          <a:p>
            <a:r>
              <a:rPr lang="en-IN" sz="2800" b="1">
                <a:solidFill>
                  <a:srgbClr val="E73403"/>
                </a:solidFill>
              </a:rPr>
              <a:t>Example:</a:t>
            </a:r>
          </a:p>
        </p:txBody>
      </p:sp>
    </p:spTree>
    <p:extLst>
      <p:ext uri="{BB962C8B-B14F-4D97-AF65-F5344CB8AC3E}">
        <p14:creationId xmlns:p14="http://schemas.microsoft.com/office/powerpoint/2010/main" val="104381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EA5278D-8D9A-4F40-AD88-1F28E70A5ED2}"/>
              </a:ext>
            </a:extLst>
          </p:cNvPr>
          <p:cNvGraphicFramePr>
            <a:graphicFrameLocks noGrp="1"/>
          </p:cNvGraphicFramePr>
          <p:nvPr/>
        </p:nvGraphicFramePr>
        <p:xfrm>
          <a:off x="457200" y="724525"/>
          <a:ext cx="3200400" cy="2094876"/>
        </p:xfrm>
        <a:graphic>
          <a:graphicData uri="http://schemas.openxmlformats.org/drawingml/2006/table">
            <a:tbl>
              <a:tblPr/>
              <a:tblGrid>
                <a:gridCol w="839449">
                  <a:extLst>
                    <a:ext uri="{9D8B030D-6E8A-4147-A177-3AD203B41FA5}">
                      <a16:colId xmlns:a16="http://schemas.microsoft.com/office/drawing/2014/main" val="623471205"/>
                    </a:ext>
                  </a:extLst>
                </a:gridCol>
                <a:gridCol w="839449">
                  <a:extLst>
                    <a:ext uri="{9D8B030D-6E8A-4147-A177-3AD203B41FA5}">
                      <a16:colId xmlns:a16="http://schemas.microsoft.com/office/drawing/2014/main" val="1670369098"/>
                    </a:ext>
                  </a:extLst>
                </a:gridCol>
                <a:gridCol w="682053">
                  <a:extLst>
                    <a:ext uri="{9D8B030D-6E8A-4147-A177-3AD203B41FA5}">
                      <a16:colId xmlns:a16="http://schemas.microsoft.com/office/drawing/2014/main" val="2412182895"/>
                    </a:ext>
                  </a:extLst>
                </a:gridCol>
                <a:gridCol w="839449">
                  <a:extLst>
                    <a:ext uri="{9D8B030D-6E8A-4147-A177-3AD203B41FA5}">
                      <a16:colId xmlns:a16="http://schemas.microsoft.com/office/drawing/2014/main" val="147906952"/>
                    </a:ext>
                  </a:extLst>
                </a:gridCol>
              </a:tblGrid>
              <a:tr h="232764">
                <a:tc>
                  <a:txBody>
                    <a:bodyPr/>
                    <a:lstStyle/>
                    <a:p>
                      <a:pPr algn="l" fontAlgn="b"/>
                      <a:r>
                        <a:rPr lang="en-IN" sz="1400" b="1" i="0" u="sng" strike="noStrike">
                          <a:solidFill>
                            <a:srgbClr val="000000"/>
                          </a:solidFill>
                          <a:effectLst/>
                          <a:latin typeface="Calibri" panose="020F0502020204030204" pitchFamily="34" charset="0"/>
                        </a:rPr>
                        <a:t>EMPCODE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400" b="1" i="0" u="none" strike="noStrike">
                          <a:solidFill>
                            <a:srgbClr val="000000"/>
                          </a:solidFill>
                          <a:effectLst/>
                          <a:latin typeface="Calibri" panose="020F0502020204030204" pitchFamily="34" charset="0"/>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400" b="1" i="0" u="none" strike="noStrike">
                          <a:solidFill>
                            <a:srgbClr val="000000"/>
                          </a:solidFill>
                          <a:effectLst/>
                          <a:latin typeface="Calibri" panose="020F0502020204030204" pitchFamily="34" charset="0"/>
                        </a:rPr>
                        <a:t>Deptno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400" b="1" i="0" u="none" strike="noStrike">
                          <a:solidFill>
                            <a:srgbClr val="000000"/>
                          </a:solidFill>
                          <a:effectLst/>
                          <a:latin typeface="Calibri" panose="020F0502020204030204" pitchFamily="34" charset="0"/>
                        </a:rPr>
                        <a:t>Salary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1080892"/>
                  </a:ext>
                </a:extLst>
              </a:tr>
              <a:tr h="232764">
                <a:tc>
                  <a:txBody>
                    <a:bodyPr/>
                    <a:lstStyle/>
                    <a:p>
                      <a:pPr algn="ctr" fontAlgn="b"/>
                      <a:r>
                        <a:rPr lang="en-IN" sz="14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RAJESH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D1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100000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30696"/>
                  </a:ext>
                </a:extLst>
              </a:tr>
              <a:tr h="232764">
                <a:tc>
                  <a:txBody>
                    <a:bodyPr/>
                    <a:lstStyle/>
                    <a:p>
                      <a:pPr algn="ctr" fontAlgn="b"/>
                      <a:r>
                        <a:rPr lang="en-IN" sz="1400" b="0" i="0" u="none" strike="noStrike">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RAVI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D2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120000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567958"/>
                  </a:ext>
                </a:extLst>
              </a:tr>
              <a:tr h="232764">
                <a:tc>
                  <a:txBody>
                    <a:bodyPr/>
                    <a:lstStyle/>
                    <a:p>
                      <a:pPr algn="ctr" fontAlgn="b"/>
                      <a:r>
                        <a:rPr lang="en-IN" sz="14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VIJAY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D1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100000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2657705"/>
                  </a:ext>
                </a:extLst>
              </a:tr>
              <a:tr h="232764">
                <a:tc>
                  <a:txBody>
                    <a:bodyPr/>
                    <a:lstStyle/>
                    <a:p>
                      <a:pPr algn="ctr" fontAlgn="b"/>
                      <a:r>
                        <a:rPr lang="en-IN" sz="1400" b="0" i="0" u="none" strike="noStrike">
                          <a:solidFill>
                            <a:srgbClr val="000000"/>
                          </a:solidFill>
                          <a:effectLst/>
                          <a:latin typeface="Calibri" panose="020F0502020204030204" pitchFamily="34" charset="0"/>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AJAY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D3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140000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5768970"/>
                  </a:ext>
                </a:extLst>
              </a:tr>
              <a:tr h="232764">
                <a:tc>
                  <a:txBody>
                    <a:bodyPr/>
                    <a:lstStyle/>
                    <a:p>
                      <a:pPr algn="ctr" fontAlgn="b"/>
                      <a:r>
                        <a:rPr lang="en-IN" sz="1400" b="0" i="0" u="none" strike="noStrike">
                          <a:solidFill>
                            <a:srgbClr val="000000"/>
                          </a:solidFill>
                          <a:effectLst/>
                          <a:latin typeface="Calibri" panose="020F0502020204030204" pitchFamily="34" charset="0"/>
                        </a:rPr>
                        <a:t>110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BHASKAR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D2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120000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29503"/>
                  </a:ext>
                </a:extLst>
              </a:tr>
              <a:tr h="232764">
                <a:tc>
                  <a:txBody>
                    <a:bodyPr/>
                    <a:lstStyle/>
                    <a:p>
                      <a:pPr algn="ctr" fontAlgn="b"/>
                      <a:r>
                        <a:rPr lang="en-IN" sz="1400" b="0" i="0" u="none" strike="noStrike">
                          <a:solidFill>
                            <a:srgbClr val="000000"/>
                          </a:solidFill>
                          <a:effectLst/>
                          <a:latin typeface="Calibri" panose="020F0502020204030204" pitchFamily="34" charset="0"/>
                        </a:rPr>
                        <a:t>106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RAJ</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D2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150000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230453"/>
                  </a:ext>
                </a:extLst>
              </a:tr>
              <a:tr h="232764">
                <a:tc>
                  <a:txBody>
                    <a:bodyPr/>
                    <a:lstStyle/>
                    <a:p>
                      <a:pPr algn="ctr" fontAlgn="b"/>
                      <a:r>
                        <a:rPr lang="en-IN" sz="1400" b="0" i="0" u="none" strike="noStrike">
                          <a:solidFill>
                            <a:srgbClr val="000000"/>
                          </a:solidFill>
                          <a:effectLst/>
                          <a:latin typeface="Calibri" panose="020F0502020204030204" pitchFamily="34" charset="0"/>
                        </a:rPr>
                        <a:t>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MANISH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D3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190000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588308"/>
                  </a:ext>
                </a:extLst>
              </a:tr>
              <a:tr h="232764">
                <a:tc>
                  <a:txBody>
                    <a:bodyPr/>
                    <a:lstStyle/>
                    <a:p>
                      <a:pPr algn="ctr" fontAlgn="b"/>
                      <a:r>
                        <a:rPr lang="en-IN" sz="1400" b="0" i="0" u="none" strike="noStrike">
                          <a:solidFill>
                            <a:srgbClr val="000000"/>
                          </a:solidFill>
                          <a:effectLst/>
                          <a:latin typeface="Calibri" panose="020F0502020204030204" pitchFamily="34" charset="0"/>
                        </a:rPr>
                        <a:t>106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PRSAD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D1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200000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0997358"/>
                  </a:ext>
                </a:extLst>
              </a:tr>
            </a:tbl>
          </a:graphicData>
        </a:graphic>
      </p:graphicFrame>
      <p:graphicFrame>
        <p:nvGraphicFramePr>
          <p:cNvPr id="4" name="Table 3">
            <a:extLst>
              <a:ext uri="{FF2B5EF4-FFF2-40B4-BE49-F238E27FC236}">
                <a16:creationId xmlns:a16="http://schemas.microsoft.com/office/drawing/2014/main" id="{4BC900B0-F434-4C5B-8BDE-0548AC546BB1}"/>
              </a:ext>
            </a:extLst>
          </p:cNvPr>
          <p:cNvGraphicFramePr>
            <a:graphicFrameLocks noGrp="1"/>
          </p:cNvGraphicFramePr>
          <p:nvPr/>
        </p:nvGraphicFramePr>
        <p:xfrm>
          <a:off x="4343400" y="1193544"/>
          <a:ext cx="2590800" cy="1414310"/>
        </p:xfrm>
        <a:graphic>
          <a:graphicData uri="http://schemas.openxmlformats.org/drawingml/2006/table">
            <a:tbl>
              <a:tblPr/>
              <a:tblGrid>
                <a:gridCol w="753688">
                  <a:extLst>
                    <a:ext uri="{9D8B030D-6E8A-4147-A177-3AD203B41FA5}">
                      <a16:colId xmlns:a16="http://schemas.microsoft.com/office/drawing/2014/main" val="2257033752"/>
                    </a:ext>
                  </a:extLst>
                </a:gridCol>
                <a:gridCol w="926407">
                  <a:extLst>
                    <a:ext uri="{9D8B030D-6E8A-4147-A177-3AD203B41FA5}">
                      <a16:colId xmlns:a16="http://schemas.microsoft.com/office/drawing/2014/main" val="3648838306"/>
                    </a:ext>
                  </a:extLst>
                </a:gridCol>
                <a:gridCol w="910705">
                  <a:extLst>
                    <a:ext uri="{9D8B030D-6E8A-4147-A177-3AD203B41FA5}">
                      <a16:colId xmlns:a16="http://schemas.microsoft.com/office/drawing/2014/main" val="4121003373"/>
                    </a:ext>
                  </a:extLst>
                </a:gridCol>
              </a:tblGrid>
              <a:tr h="282862">
                <a:tc>
                  <a:txBody>
                    <a:bodyPr/>
                    <a:lstStyle/>
                    <a:p>
                      <a:pPr algn="l" fontAlgn="b"/>
                      <a:r>
                        <a:rPr lang="en-IN" sz="1400" b="1" i="0" u="sng" strike="noStrike">
                          <a:solidFill>
                            <a:srgbClr val="000000"/>
                          </a:solidFill>
                          <a:effectLst/>
                          <a:latin typeface="Calibri" panose="020F0502020204030204" pitchFamily="34" charset="0"/>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400" b="1" i="0" u="none" strike="noStrike">
                          <a:solidFill>
                            <a:srgbClr val="000000"/>
                          </a:solidFill>
                          <a:effectLst/>
                          <a:latin typeface="Calibri" panose="020F0502020204030204" pitchFamily="34" charset="0"/>
                        </a:rPr>
                        <a:t>Zone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400" b="1" i="0" u="none" strike="noStrike">
                          <a:solidFill>
                            <a:srgbClr val="000000"/>
                          </a:solidFill>
                          <a:effectLst/>
                          <a:latin typeface="Calibri" panose="020F0502020204030204" pitchFamily="34" charset="0"/>
                        </a:rPr>
                        <a:t>HeadOffice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015436886"/>
                  </a:ext>
                </a:extLst>
              </a:tr>
              <a:tr h="282862">
                <a:tc>
                  <a:txBody>
                    <a:bodyPr/>
                    <a:lstStyle/>
                    <a:p>
                      <a:pPr algn="l" fontAlgn="b"/>
                      <a:r>
                        <a:rPr lang="en-IN" sz="1400" b="0" i="0" u="none" strike="noStrike">
                          <a:solidFill>
                            <a:srgbClr val="000000"/>
                          </a:solidFill>
                          <a:effectLst/>
                          <a:latin typeface="Calibri" panose="020F0502020204030204" pitchFamily="34" charset="0"/>
                        </a:rPr>
                        <a:t>D1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North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N.Delhi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7143307"/>
                  </a:ext>
                </a:extLst>
              </a:tr>
              <a:tr h="282862">
                <a:tc>
                  <a:txBody>
                    <a:bodyPr/>
                    <a:lstStyle/>
                    <a:p>
                      <a:pPr algn="l" fontAlgn="b"/>
                      <a:r>
                        <a:rPr lang="en-IN" sz="1400" b="0" i="0" u="none" strike="noStrike">
                          <a:solidFill>
                            <a:srgbClr val="000000"/>
                          </a:solidFill>
                          <a:effectLst/>
                          <a:latin typeface="Calibri" panose="020F0502020204030204" pitchFamily="34" charset="0"/>
                        </a:rPr>
                        <a:t>D2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Mumbai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1468801"/>
                  </a:ext>
                </a:extLst>
              </a:tr>
              <a:tr h="282862">
                <a:tc>
                  <a:txBody>
                    <a:bodyPr/>
                    <a:lstStyle/>
                    <a:p>
                      <a:pPr algn="l" fontAlgn="b"/>
                      <a:r>
                        <a:rPr lang="en-IN" sz="1400" b="0" i="0" u="none" strike="noStrike">
                          <a:solidFill>
                            <a:srgbClr val="000000"/>
                          </a:solidFill>
                          <a:effectLst/>
                          <a:latin typeface="Calibri" panose="020F0502020204030204" pitchFamily="34" charset="0"/>
                        </a:rPr>
                        <a:t>D3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South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Bangalore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9335663"/>
                  </a:ext>
                </a:extLst>
              </a:tr>
              <a:tr h="282862">
                <a:tc>
                  <a:txBody>
                    <a:bodyPr/>
                    <a:lstStyle/>
                    <a:p>
                      <a:pPr algn="l" fontAlgn="b"/>
                      <a:r>
                        <a:rPr lang="en-IN" sz="1400" b="0" i="0" u="none" strike="noStrike">
                          <a:solidFill>
                            <a:srgbClr val="000000"/>
                          </a:solidFill>
                          <a:effectLst/>
                          <a:latin typeface="Calibri" panose="020F0502020204030204" pitchFamily="34" charset="0"/>
                        </a:rPr>
                        <a:t>D4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Centre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Nagpur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0140926"/>
                  </a:ext>
                </a:extLst>
              </a:tr>
            </a:tbl>
          </a:graphicData>
        </a:graphic>
      </p:graphicFrame>
      <p:sp>
        <p:nvSpPr>
          <p:cNvPr id="5" name="Rectangle 4">
            <a:extLst>
              <a:ext uri="{FF2B5EF4-FFF2-40B4-BE49-F238E27FC236}">
                <a16:creationId xmlns:a16="http://schemas.microsoft.com/office/drawing/2014/main" id="{EA06E86F-BCAE-45B4-A817-02E795C6890C}"/>
              </a:ext>
            </a:extLst>
          </p:cNvPr>
          <p:cNvSpPr/>
          <p:nvPr/>
        </p:nvSpPr>
        <p:spPr>
          <a:xfrm>
            <a:off x="457200" y="3569583"/>
            <a:ext cx="8381903" cy="2616101"/>
          </a:xfrm>
          <a:prstGeom prst="rect">
            <a:avLst/>
          </a:prstGeom>
        </p:spPr>
        <p:txBody>
          <a:bodyPr wrap="square">
            <a:spAutoFit/>
          </a:bodyPr>
          <a:lstStyle/>
          <a:p>
            <a:r>
              <a:rPr lang="en-IN" sz="2400" b="1"/>
              <a:t>1. Find number of employees in Centre, West Zones respectively.</a:t>
            </a:r>
          </a:p>
          <a:p>
            <a:r>
              <a:rPr lang="en-IN"/>
              <a:t> </a:t>
            </a:r>
          </a:p>
          <a:p>
            <a:r>
              <a:rPr lang="en-IN" sz="2800"/>
              <a:t>Temp1</a:t>
            </a:r>
            <a:r>
              <a:rPr lang="en-US" b="1">
                <a:solidFill>
                  <a:srgbClr val="C00000"/>
                </a:solidFill>
              </a:rPr>
              <a:t>←</a:t>
            </a:r>
            <a:r>
              <a:rPr lang="en-US" i="1">
                <a:latin typeface="NimbusRomDOT-RegIta"/>
              </a:rPr>
              <a:t> </a:t>
            </a:r>
            <a:r>
              <a:rPr lang="en-US" sz="3600" i="1">
                <a:latin typeface="NimbusRomDOT-RegIta"/>
              </a:rPr>
              <a:t>(</a:t>
            </a:r>
            <a:r>
              <a:rPr lang="en-US" sz="2800" i="1">
                <a:latin typeface="NimbusRomDOT-RegIta"/>
              </a:rPr>
              <a:t>EMP</a:t>
            </a:r>
            <a:r>
              <a:rPr lang="en-US" i="1">
                <a:latin typeface="NimbusRomDOT-RegIta"/>
              </a:rPr>
              <a:t> </a:t>
            </a:r>
            <a:r>
              <a:rPr lang="en-IN" sz="4000" b="1"/>
              <a:t>⋈</a:t>
            </a:r>
            <a:r>
              <a:rPr lang="en-US" i="1">
                <a:latin typeface="NimbusRomDOT-RegIta"/>
              </a:rPr>
              <a:t> </a:t>
            </a:r>
            <a:r>
              <a:rPr lang="en-US" sz="2800" i="1" baseline="-25000" err="1">
                <a:latin typeface="NimbusRomDOT-RegIta"/>
              </a:rPr>
              <a:t>Deptno</a:t>
            </a:r>
            <a:r>
              <a:rPr lang="en-US" sz="2800" i="1" baseline="-25000">
                <a:latin typeface="NimbusRomDOT-RegIta"/>
              </a:rPr>
              <a:t>=</a:t>
            </a:r>
            <a:r>
              <a:rPr lang="en-US" sz="2800" i="1" baseline="-25000" err="1">
                <a:latin typeface="NimbusRomDOT-RegIta"/>
              </a:rPr>
              <a:t>Dno</a:t>
            </a:r>
            <a:r>
              <a:rPr lang="en-US" sz="2800" i="1" baseline="-25000">
                <a:latin typeface="NimbusRomDOT-RegIta"/>
              </a:rPr>
              <a:t> </a:t>
            </a:r>
            <a:r>
              <a:rPr kumimoji="1" lang="en-US" altLang="en-US" sz="4800" b="1" i="1" baseline="-25000">
                <a:solidFill>
                  <a:srgbClr val="00B0F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en-US" sz="4000" b="1" i="1" baseline="-25000">
                <a:latin typeface="Times New Roman" panose="02020603050405020304" pitchFamily="18" charset="0"/>
                <a:cs typeface="Times New Roman" panose="02020603050405020304" pitchFamily="18" charset="0"/>
                <a:sym typeface="Symbol" panose="05050102010706020507" pitchFamily="18" charset="2"/>
              </a:rPr>
              <a:t> </a:t>
            </a:r>
            <a:r>
              <a:rPr kumimoji="1" lang="en-US" altLang="en-US" sz="4000" b="1" baseline="-2500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i="1" baseline="-25000">
                <a:latin typeface="NimbusRomDOT-RegIta"/>
                <a:sym typeface="Symbol" panose="05050102010706020507" pitchFamily="18" charset="2"/>
              </a:rPr>
              <a:t>Zone=‘West’</a:t>
            </a:r>
            <a:r>
              <a:rPr lang="en-US" sz="2400" i="1" baseline="-25000">
                <a:latin typeface="NimbusRomDOT-RegIta"/>
              </a:rPr>
              <a:t> </a:t>
            </a:r>
            <a:r>
              <a:rPr kumimoji="1" lang="en-US" sz="4800" b="1" baseline="-25000">
                <a:solidFill>
                  <a:srgbClr val="E73403"/>
                </a:solidFill>
                <a:latin typeface="Times New Roman" panose="02020603050405020304" pitchFamily="18" charset="0"/>
                <a:cs typeface="Times New Roman" panose="02020603050405020304" pitchFamily="18" charset="0"/>
              </a:rPr>
              <a:t>∨ </a:t>
            </a:r>
            <a:r>
              <a:rPr lang="en-US" altLang="en-US" sz="2400" i="1" baseline="-25000">
                <a:latin typeface="NimbusRomDOT-RegIta"/>
                <a:sym typeface="Symbol" panose="05050102010706020507" pitchFamily="18" charset="2"/>
              </a:rPr>
              <a:t>Zone=‘Centre’</a:t>
            </a:r>
            <a:r>
              <a:rPr lang="en-US" sz="2400" i="1" baseline="-25000">
                <a:latin typeface="NimbusRomDOT-RegIta"/>
              </a:rPr>
              <a:t> </a:t>
            </a:r>
            <a:r>
              <a:rPr kumimoji="1" lang="en-US" sz="4000" b="1" baseline="-25000">
                <a:latin typeface="Times New Roman" panose="02020603050405020304" pitchFamily="18" charset="0"/>
                <a:cs typeface="Times New Roman" panose="02020603050405020304" pitchFamily="18" charset="0"/>
              </a:rPr>
              <a:t>)</a:t>
            </a:r>
            <a:r>
              <a:rPr lang="en-US" sz="2800" i="1">
                <a:latin typeface="NimbusRomDOT-RegIta"/>
              </a:rPr>
              <a:t>DEPT</a:t>
            </a:r>
            <a:r>
              <a:rPr lang="en-US" sz="2800" i="1" baseline="-25000">
                <a:latin typeface="NimbusRomDOT-RegIta"/>
              </a:rPr>
              <a:t> </a:t>
            </a:r>
            <a:r>
              <a:rPr lang="en-US" sz="3600" i="1">
                <a:latin typeface="NimbusRomDOT-RegIta"/>
              </a:rPr>
              <a:t>)</a:t>
            </a:r>
            <a:endParaRPr lang="en-IN"/>
          </a:p>
          <a:p>
            <a:endParaRPr lang="en-IN"/>
          </a:p>
          <a:p>
            <a:r>
              <a:rPr lang="en-US" sz="2000" i="1">
                <a:latin typeface="NimbusRomDOT-RegIta"/>
              </a:rPr>
              <a:t>                           </a:t>
            </a:r>
            <a:r>
              <a:rPr lang="en-US" sz="3600" b="1" i="1" baseline="-25000">
                <a:latin typeface="NimbusRomDOT-RegIta"/>
              </a:rPr>
              <a:t>Zone  </a:t>
            </a:r>
            <a:r>
              <a:rPr lang="en-US" sz="2000" i="1">
                <a:latin typeface="NimbusRomDOT-RegIta"/>
              </a:rPr>
              <a:t>       </a:t>
            </a:r>
            <a:r>
              <a:rPr lang="en-US" sz="3200" b="1" i="1" baseline="-25000">
                <a:solidFill>
                  <a:schemeClr val="tx2"/>
                </a:solidFill>
                <a:ea typeface="ＭＳ Ｐゴシック" pitchFamily="34" charset="-128"/>
                <a:sym typeface="Symbol" pitchFamily="18" charset="2"/>
              </a:rPr>
              <a:t>Count</a:t>
            </a:r>
            <a:r>
              <a:rPr lang="en-US" sz="3200" b="1" baseline="-25000">
                <a:solidFill>
                  <a:srgbClr val="FF0000"/>
                </a:solidFill>
                <a:ea typeface="ＭＳ Ｐゴシック" pitchFamily="34" charset="-128"/>
                <a:sym typeface="Symbol" pitchFamily="18" charset="2"/>
              </a:rPr>
              <a:t>(</a:t>
            </a:r>
            <a:r>
              <a:rPr lang="en-US" sz="3200" b="1" i="1" baseline="-25000">
                <a:solidFill>
                  <a:schemeClr val="tx1">
                    <a:lumMod val="95000"/>
                    <a:lumOff val="5000"/>
                  </a:schemeClr>
                </a:solidFill>
                <a:ea typeface="ＭＳ Ｐゴシック" pitchFamily="34" charset="-128"/>
                <a:sym typeface="Symbol" pitchFamily="18" charset="2"/>
              </a:rPr>
              <a:t>ID</a:t>
            </a:r>
            <a:r>
              <a:rPr lang="en-US" sz="3200" b="1" baseline="-25000">
                <a:solidFill>
                  <a:srgbClr val="FF0000"/>
                </a:solidFill>
                <a:ea typeface="ＭＳ Ｐゴシック" pitchFamily="34" charset="-128"/>
                <a:sym typeface="Symbol" pitchFamily="18" charset="2"/>
              </a:rPr>
              <a:t>)</a:t>
            </a:r>
            <a:r>
              <a:rPr lang="en-US" sz="1600" b="1">
                <a:solidFill>
                  <a:srgbClr val="FF0000"/>
                </a:solidFill>
                <a:ea typeface="ＭＳ Ｐゴシック" pitchFamily="34" charset="-128"/>
                <a:sym typeface="Symbol" pitchFamily="18" charset="2"/>
              </a:rPr>
              <a:t> </a:t>
            </a:r>
            <a:r>
              <a:rPr lang="en-US" sz="4000" i="1">
                <a:latin typeface="NimbusRomDOT-RegIta"/>
              </a:rPr>
              <a:t>(</a:t>
            </a:r>
            <a:r>
              <a:rPr lang="en-IN" sz="3200" i="1">
                <a:latin typeface="NimbusRomDOT-RegIta"/>
              </a:rPr>
              <a:t>Temp1</a:t>
            </a:r>
            <a:r>
              <a:rPr lang="en-US" sz="4000" i="1">
                <a:latin typeface="NimbusRomDOT-RegIta"/>
              </a:rPr>
              <a:t>)</a:t>
            </a:r>
            <a:endParaRPr lang="en-IN" sz="2000"/>
          </a:p>
          <a:p>
            <a:endParaRPr lang="en-IN" sz="2400" b="1"/>
          </a:p>
        </p:txBody>
      </p:sp>
      <p:sp>
        <p:nvSpPr>
          <p:cNvPr id="6" name="Rectangle 5">
            <a:extLst>
              <a:ext uri="{FF2B5EF4-FFF2-40B4-BE49-F238E27FC236}">
                <a16:creationId xmlns:a16="http://schemas.microsoft.com/office/drawing/2014/main" id="{8355CEAB-13F9-49C8-BA22-7C2BADC45F2E}"/>
              </a:ext>
            </a:extLst>
          </p:cNvPr>
          <p:cNvSpPr/>
          <p:nvPr/>
        </p:nvSpPr>
        <p:spPr>
          <a:xfrm>
            <a:off x="457200" y="355193"/>
            <a:ext cx="622286" cy="369332"/>
          </a:xfrm>
          <a:prstGeom prst="rect">
            <a:avLst/>
          </a:prstGeom>
        </p:spPr>
        <p:txBody>
          <a:bodyPr wrap="none">
            <a:spAutoFit/>
          </a:bodyPr>
          <a:lstStyle/>
          <a:p>
            <a:r>
              <a:rPr lang="en-IN" b="1">
                <a:solidFill>
                  <a:srgbClr val="FF0000"/>
                </a:solidFill>
              </a:rPr>
              <a:t>EMP</a:t>
            </a:r>
          </a:p>
        </p:txBody>
      </p:sp>
      <p:sp>
        <p:nvSpPr>
          <p:cNvPr id="7" name="Rectangle 6">
            <a:extLst>
              <a:ext uri="{FF2B5EF4-FFF2-40B4-BE49-F238E27FC236}">
                <a16:creationId xmlns:a16="http://schemas.microsoft.com/office/drawing/2014/main" id="{9FA66A70-BD34-4410-B633-D51ACA0A41EA}"/>
              </a:ext>
            </a:extLst>
          </p:cNvPr>
          <p:cNvSpPr/>
          <p:nvPr/>
        </p:nvSpPr>
        <p:spPr>
          <a:xfrm>
            <a:off x="4237325" y="808286"/>
            <a:ext cx="679289" cy="369332"/>
          </a:xfrm>
          <a:prstGeom prst="rect">
            <a:avLst/>
          </a:prstGeom>
        </p:spPr>
        <p:txBody>
          <a:bodyPr wrap="none">
            <a:spAutoFit/>
          </a:bodyPr>
          <a:lstStyle/>
          <a:p>
            <a:r>
              <a:rPr lang="en-IN" b="1">
                <a:solidFill>
                  <a:srgbClr val="FF0000"/>
                </a:solidFill>
              </a:rPr>
              <a:t>DEPT</a:t>
            </a:r>
          </a:p>
        </p:txBody>
      </p:sp>
      <p:sp>
        <p:nvSpPr>
          <p:cNvPr id="8" name="Rectangle 7">
            <a:extLst>
              <a:ext uri="{FF2B5EF4-FFF2-40B4-BE49-F238E27FC236}">
                <a16:creationId xmlns:a16="http://schemas.microsoft.com/office/drawing/2014/main" id="{5A0DD3D9-A21F-4111-88AE-586C1870E1C1}"/>
              </a:ext>
            </a:extLst>
          </p:cNvPr>
          <p:cNvSpPr/>
          <p:nvPr/>
        </p:nvSpPr>
        <p:spPr>
          <a:xfrm>
            <a:off x="457200" y="2946945"/>
            <a:ext cx="4299062" cy="369332"/>
          </a:xfrm>
          <a:prstGeom prst="rect">
            <a:avLst/>
          </a:prstGeom>
        </p:spPr>
        <p:txBody>
          <a:bodyPr wrap="none">
            <a:spAutoFit/>
          </a:bodyPr>
          <a:lstStyle/>
          <a:p>
            <a:r>
              <a:rPr lang="en-IN" b="1"/>
              <a:t>Note</a:t>
            </a:r>
            <a:r>
              <a:rPr lang="en-IN"/>
              <a:t>: </a:t>
            </a:r>
            <a:r>
              <a:rPr lang="en-IN" b="1"/>
              <a:t>Deptno</a:t>
            </a:r>
            <a:r>
              <a:rPr lang="en-IN"/>
              <a:t> is foreign key referencing </a:t>
            </a:r>
            <a:r>
              <a:rPr lang="en-IN" b="1"/>
              <a:t>Dno</a:t>
            </a:r>
          </a:p>
        </p:txBody>
      </p:sp>
      <p:sp>
        <p:nvSpPr>
          <p:cNvPr id="9" name="Title 2">
            <a:extLst>
              <a:ext uri="{FF2B5EF4-FFF2-40B4-BE49-F238E27FC236}">
                <a16:creationId xmlns:a16="http://schemas.microsoft.com/office/drawing/2014/main" id="{E01375C2-C54B-4F6F-BDA3-2A907A67FBEF}"/>
              </a:ext>
            </a:extLst>
          </p:cNvPr>
          <p:cNvSpPr txBox="1">
            <a:spLocks noChangeArrowheads="1"/>
          </p:cNvSpPr>
          <p:nvPr/>
        </p:nvSpPr>
        <p:spPr>
          <a:xfrm>
            <a:off x="463446" y="-54620"/>
            <a:ext cx="8077200" cy="609600"/>
          </a:xfrm>
          <a:prstGeom prst="rect">
            <a:avLst/>
          </a:prstGeom>
          <a:no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kumimoji="1" lang="en-US" sz="2400" b="1" kern="0">
                <a:solidFill>
                  <a:srgbClr val="CC3300"/>
                </a:solidFill>
                <a:effectLst>
                  <a:outerShdw blurRad="38100" dist="38100" dir="2700000" algn="tl">
                    <a:srgbClr val="C0C0C0"/>
                  </a:outerShdw>
                </a:effectLst>
                <a:latin typeface="Helvetica"/>
                <a:ea typeface="MS PGothic" pitchFamily="34" charset="-128"/>
              </a:rPr>
              <a:t>Aggregate Operation – Example</a:t>
            </a:r>
          </a:p>
        </p:txBody>
      </p:sp>
      <p:pic>
        <p:nvPicPr>
          <p:cNvPr id="12" name="Picture 19" descr="CalG">
            <a:extLst>
              <a:ext uri="{FF2B5EF4-FFF2-40B4-BE49-F238E27FC236}">
                <a16:creationId xmlns:a16="http://schemas.microsoft.com/office/drawing/2014/main" id="{A200A033-107A-41F1-B531-B5CFCD3A5F4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832" r="90234"/>
          <a:stretch>
            <a:fillRect/>
          </a:stretch>
        </p:blipFill>
        <p:spPr bwMode="auto">
          <a:xfrm>
            <a:off x="2743200" y="5282792"/>
            <a:ext cx="517469" cy="570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86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93A02B-484C-47AB-A699-1B68400BB860}"/>
              </a:ext>
            </a:extLst>
          </p:cNvPr>
          <p:cNvSpPr>
            <a:spLocks noGrp="1" noChangeArrowheads="1"/>
          </p:cNvSpPr>
          <p:nvPr/>
        </p:nvSpPr>
        <p:spPr bwMode="auto">
          <a:xfrm>
            <a:off x="442913" y="133350"/>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mj-lt"/>
                <a:ea typeface="ＭＳ Ｐゴシック" charset="-128"/>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2800" b="1" i="0" u="none" strike="noStrike" kern="0" cap="none" spc="0" normalizeH="0" baseline="0" noProof="0">
                <a:ln>
                  <a:noFill/>
                </a:ln>
                <a:solidFill>
                  <a:srgbClr val="CC3300"/>
                </a:solidFill>
                <a:effectLst>
                  <a:outerShdw blurRad="38100" dist="38100" dir="2700000" algn="tl">
                    <a:srgbClr val="C0C0C0"/>
                  </a:outerShdw>
                </a:effectLst>
                <a:uLnTx/>
                <a:uFillTx/>
                <a:latin typeface="Helvetica"/>
                <a:ea typeface="ＭＳ Ｐゴシック" charset="-128"/>
                <a:cs typeface="+mj-cs"/>
              </a:rPr>
              <a:t>Summary of Relational Algebra Operators</a:t>
            </a:r>
          </a:p>
        </p:txBody>
      </p:sp>
      <p:sp>
        <p:nvSpPr>
          <p:cNvPr id="5" name="Rectangle 4">
            <a:extLst>
              <a:ext uri="{FF2B5EF4-FFF2-40B4-BE49-F238E27FC236}">
                <a16:creationId xmlns:a16="http://schemas.microsoft.com/office/drawing/2014/main" id="{C2EF5AB7-9ABD-4DA2-BB3D-98A392865AC5}"/>
              </a:ext>
            </a:extLst>
          </p:cNvPr>
          <p:cNvSpPr>
            <a:spLocks noChangeArrowheads="1"/>
          </p:cNvSpPr>
          <p:nvPr/>
        </p:nvSpPr>
        <p:spPr bwMode="auto">
          <a:xfrm>
            <a:off x="858838" y="1135856"/>
            <a:ext cx="7246937" cy="325438"/>
          </a:xfrm>
          <a:prstGeom prst="rect">
            <a:avLst/>
          </a:prstGeom>
          <a:solidFill>
            <a:srgbClr val="CCECFF"/>
          </a:solidFill>
          <a:ln w="19050" algn="ctr">
            <a:solidFill>
              <a:srgbClr val="000000"/>
            </a:solidFill>
            <a:round/>
            <a:headEnd/>
            <a:tailEnd/>
          </a:ln>
        </p:spPr>
        <p:txBody>
          <a:bodyPr wrap="none"/>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6" name="Rectangle 5">
            <a:extLst>
              <a:ext uri="{FF2B5EF4-FFF2-40B4-BE49-F238E27FC236}">
                <a16:creationId xmlns:a16="http://schemas.microsoft.com/office/drawing/2014/main" id="{7A3ABA2A-CEC8-43D8-9F75-D5A45A1496D9}"/>
              </a:ext>
            </a:extLst>
          </p:cNvPr>
          <p:cNvSpPr>
            <a:spLocks noChangeArrowheads="1"/>
          </p:cNvSpPr>
          <p:nvPr/>
        </p:nvSpPr>
        <p:spPr bwMode="auto">
          <a:xfrm>
            <a:off x="858838" y="1512094"/>
            <a:ext cx="7253287" cy="4895850"/>
          </a:xfrm>
          <a:prstGeom prst="rect">
            <a:avLst/>
          </a:prstGeom>
          <a:solidFill>
            <a:srgbClr val="FFFFFF"/>
          </a:solidFill>
          <a:ln w="19050" algn="ctr">
            <a:solidFill>
              <a:srgbClr val="000000"/>
            </a:solidFill>
            <a:round/>
            <a:headEnd/>
            <a:tailEnd/>
          </a:ln>
        </p:spPr>
        <p:txBody>
          <a:bodyPr wrap="none"/>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cxnSp>
        <p:nvCxnSpPr>
          <p:cNvPr id="7" name="Straight Connector 6">
            <a:extLst>
              <a:ext uri="{FF2B5EF4-FFF2-40B4-BE49-F238E27FC236}">
                <a16:creationId xmlns:a16="http://schemas.microsoft.com/office/drawing/2014/main" id="{1514E5F8-D77D-44C3-BFDB-BDFFE77B8B79}"/>
              </a:ext>
            </a:extLst>
          </p:cNvPr>
          <p:cNvCxnSpPr>
            <a:cxnSpLocks noChangeShapeType="1"/>
          </p:cNvCxnSpPr>
          <p:nvPr/>
        </p:nvCxnSpPr>
        <p:spPr bwMode="auto">
          <a:xfrm>
            <a:off x="2627313" y="1502569"/>
            <a:ext cx="0" cy="4905375"/>
          </a:xfrm>
          <a:prstGeom prst="line">
            <a:avLst/>
          </a:prstGeom>
          <a:noFill/>
          <a:ln w="19050" algn="ctr">
            <a:solidFill>
              <a:srgbClr val="000000"/>
            </a:solidFill>
            <a:round/>
            <a:headEnd/>
            <a:tailEnd/>
          </a:ln>
          <a:extLst>
            <a:ext uri="{909E8E84-426E-40DD-AFC4-6F175D3DCCD1}">
              <a14:hiddenFill xmlns:a14="http://schemas.microsoft.com/office/drawing/2010/main">
                <a:noFill/>
              </a14:hiddenFill>
            </a:ext>
          </a:extLst>
        </p:spPr>
      </p:cxnSp>
      <p:cxnSp>
        <p:nvCxnSpPr>
          <p:cNvPr id="8" name="Straight Connector 7">
            <a:extLst>
              <a:ext uri="{FF2B5EF4-FFF2-40B4-BE49-F238E27FC236}">
                <a16:creationId xmlns:a16="http://schemas.microsoft.com/office/drawing/2014/main" id="{5E9DF04D-9590-4168-83C6-87AEC4A6D79D}"/>
              </a:ext>
            </a:extLst>
          </p:cNvPr>
          <p:cNvCxnSpPr>
            <a:cxnSpLocks noChangeShapeType="1"/>
          </p:cNvCxnSpPr>
          <p:nvPr/>
        </p:nvCxnSpPr>
        <p:spPr bwMode="auto">
          <a:xfrm flipV="1">
            <a:off x="2627313" y="1135856"/>
            <a:ext cx="0" cy="325438"/>
          </a:xfrm>
          <a:prstGeom prst="line">
            <a:avLst/>
          </a:prstGeom>
          <a:noFill/>
          <a:ln w="19050" algn="ctr">
            <a:solidFill>
              <a:srgbClr val="000000"/>
            </a:solidFill>
            <a:round/>
            <a:headEnd/>
            <a:tailEnd/>
          </a:ln>
          <a:extLst>
            <a:ext uri="{909E8E84-426E-40DD-AFC4-6F175D3DCCD1}">
              <a14:hiddenFill xmlns:a14="http://schemas.microsoft.com/office/drawing/2010/main">
                <a:noFill/>
              </a14:hiddenFill>
            </a:ext>
          </a:extLst>
        </p:spPr>
      </p:cxnSp>
      <p:sp>
        <p:nvSpPr>
          <p:cNvPr id="9" name="TextBox 6">
            <a:extLst>
              <a:ext uri="{FF2B5EF4-FFF2-40B4-BE49-F238E27FC236}">
                <a16:creationId xmlns:a16="http://schemas.microsoft.com/office/drawing/2014/main" id="{242B0396-5564-41D7-A726-9E13377FD7F3}"/>
              </a:ext>
            </a:extLst>
          </p:cNvPr>
          <p:cNvSpPr txBox="1">
            <a:spLocks noChangeArrowheads="1"/>
          </p:cNvSpPr>
          <p:nvPr/>
        </p:nvSpPr>
        <p:spPr bwMode="auto">
          <a:xfrm>
            <a:off x="808038" y="1178719"/>
            <a:ext cx="61864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r>
              <a:rPr lang="en-US" altLang="en-US" sz="1200">
                <a:latin typeface="Palatino Linotype" panose="02040502050505030304" pitchFamily="18" charset="0"/>
              </a:rPr>
              <a:t>  Symbol (Name)                  Example of Use</a:t>
            </a:r>
          </a:p>
        </p:txBody>
      </p:sp>
      <p:sp>
        <p:nvSpPr>
          <p:cNvPr id="10" name="TextBox 9">
            <a:extLst>
              <a:ext uri="{FF2B5EF4-FFF2-40B4-BE49-F238E27FC236}">
                <a16:creationId xmlns:a16="http://schemas.microsoft.com/office/drawing/2014/main" id="{2153C2B5-B858-4D15-B8FC-0FFC02C756B0}"/>
              </a:ext>
            </a:extLst>
          </p:cNvPr>
          <p:cNvSpPr txBox="1">
            <a:spLocks noChangeArrowheads="1"/>
          </p:cNvSpPr>
          <p:nvPr/>
        </p:nvSpPr>
        <p:spPr bwMode="auto">
          <a:xfrm>
            <a:off x="788988" y="1639094"/>
            <a:ext cx="6486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r>
              <a:rPr lang="en-US" altLang="en-US" sz="1200">
                <a:latin typeface="Palatino Linotype" panose="02040502050505030304" pitchFamily="18" charset="0"/>
              </a:rPr>
              <a:t>  (Selection)	                        </a:t>
            </a:r>
            <a:r>
              <a:rPr lang="el-GR" altLang="en-US" sz="1200" baseline="30000">
                <a:latin typeface="Times New Roman" panose="02020603050405020304" pitchFamily="18" charset="0"/>
                <a:cs typeface="Times New Roman" panose="02020603050405020304" pitchFamily="18" charset="0"/>
              </a:rPr>
              <a:t>σ</a:t>
            </a:r>
            <a:r>
              <a:rPr lang="en-US" altLang="en-US" sz="1200">
                <a:latin typeface="Times New Roman" panose="02020603050405020304" pitchFamily="18" charset="0"/>
                <a:cs typeface="Times New Roman" panose="02020603050405020304" pitchFamily="18" charset="0"/>
              </a:rPr>
              <a:t> </a:t>
            </a:r>
            <a:r>
              <a:rPr lang="en-US" altLang="en-US" sz="1200">
                <a:latin typeface="Palatino Linotype" panose="02040502050505030304" pitchFamily="18" charset="0"/>
              </a:rPr>
              <a:t>salary &gt; = 85000 </a:t>
            </a:r>
            <a:r>
              <a:rPr lang="en-US" altLang="en-US" sz="1200" baseline="30000">
                <a:latin typeface="Palatino Linotype" panose="02040502050505030304" pitchFamily="18" charset="0"/>
              </a:rPr>
              <a:t>(</a:t>
            </a:r>
            <a:r>
              <a:rPr lang="en-US" altLang="en-US" sz="1200" i="1" baseline="30000">
                <a:latin typeface="Palatino Linotype" panose="02040502050505030304" pitchFamily="18" charset="0"/>
              </a:rPr>
              <a:t>instructor</a:t>
            </a:r>
            <a:r>
              <a:rPr lang="en-US" altLang="en-US" sz="1200" baseline="30000">
                <a:latin typeface="Palatino Linotype" panose="02040502050505030304" pitchFamily="18" charset="0"/>
              </a:rPr>
              <a:t>)</a:t>
            </a:r>
          </a:p>
        </p:txBody>
      </p:sp>
      <p:sp>
        <p:nvSpPr>
          <p:cNvPr id="11" name="TextBox 8">
            <a:extLst>
              <a:ext uri="{FF2B5EF4-FFF2-40B4-BE49-F238E27FC236}">
                <a16:creationId xmlns:a16="http://schemas.microsoft.com/office/drawing/2014/main" id="{D3166959-B7FD-473A-8185-9B2ED1435BEC}"/>
              </a:ext>
            </a:extLst>
          </p:cNvPr>
          <p:cNvSpPr txBox="1">
            <a:spLocks noChangeArrowheads="1"/>
          </p:cNvSpPr>
          <p:nvPr/>
        </p:nvSpPr>
        <p:spPr bwMode="auto">
          <a:xfrm>
            <a:off x="893763" y="1443831"/>
            <a:ext cx="887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l-GR"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Times New Roman" panose="02020603050405020304" pitchFamily="18" charset="0"/>
              </a:rPr>
              <a:t>σ</a:t>
            </a:r>
            <a:endParaRPr kumimoji="0" lang="en-US" altLang="en-US" sz="12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cxnSp>
        <p:nvCxnSpPr>
          <p:cNvPr id="12" name="Straight Connector 11">
            <a:extLst>
              <a:ext uri="{FF2B5EF4-FFF2-40B4-BE49-F238E27FC236}">
                <a16:creationId xmlns:a16="http://schemas.microsoft.com/office/drawing/2014/main" id="{B409D28D-442E-4819-94C5-3A9432C6EA3F}"/>
              </a:ext>
            </a:extLst>
          </p:cNvPr>
          <p:cNvCxnSpPr>
            <a:cxnSpLocks noChangeShapeType="1"/>
          </p:cNvCxnSpPr>
          <p:nvPr/>
        </p:nvCxnSpPr>
        <p:spPr bwMode="auto">
          <a:xfrm>
            <a:off x="2627313" y="1907381"/>
            <a:ext cx="5478462" cy="0"/>
          </a:xfrm>
          <a:prstGeom prst="line">
            <a:avLst/>
          </a:prstGeom>
          <a:noFill/>
          <a:ln w="19050" algn="ctr">
            <a:solidFill>
              <a:srgbClr val="000000"/>
            </a:solidFill>
            <a:round/>
            <a:headEnd/>
            <a:tailEnd/>
          </a:ln>
          <a:extLst>
            <a:ext uri="{909E8E84-426E-40DD-AFC4-6F175D3DCCD1}">
              <a14:hiddenFill xmlns:a14="http://schemas.microsoft.com/office/drawing/2010/main">
                <a:noFill/>
              </a14:hiddenFill>
            </a:ext>
          </a:extLst>
        </p:spPr>
      </p:cxnSp>
      <p:sp>
        <p:nvSpPr>
          <p:cNvPr id="13" name="TextBox 12">
            <a:extLst>
              <a:ext uri="{FF2B5EF4-FFF2-40B4-BE49-F238E27FC236}">
                <a16:creationId xmlns:a16="http://schemas.microsoft.com/office/drawing/2014/main" id="{9DA46A9A-144E-4A11-8743-E819CC57A78E}"/>
              </a:ext>
            </a:extLst>
          </p:cNvPr>
          <p:cNvSpPr txBox="1">
            <a:spLocks noChangeArrowheads="1"/>
          </p:cNvSpPr>
          <p:nvPr/>
        </p:nvSpPr>
        <p:spPr bwMode="auto">
          <a:xfrm>
            <a:off x="2635250" y="1913731"/>
            <a:ext cx="54784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r>
              <a:rPr lang="en-US" altLang="en-US" sz="1200">
                <a:latin typeface="Palatino Linotype" panose="02040502050505030304" pitchFamily="18" charset="0"/>
              </a:rPr>
              <a:t>Return rows of the input relation that satisfy the predicate.</a:t>
            </a:r>
          </a:p>
        </p:txBody>
      </p:sp>
      <p:cxnSp>
        <p:nvCxnSpPr>
          <p:cNvPr id="14" name="Straight Connector 13">
            <a:extLst>
              <a:ext uri="{FF2B5EF4-FFF2-40B4-BE49-F238E27FC236}">
                <a16:creationId xmlns:a16="http://schemas.microsoft.com/office/drawing/2014/main" id="{8CA978D0-6E1F-499D-8E3E-3FD1E582D23D}"/>
              </a:ext>
            </a:extLst>
          </p:cNvPr>
          <p:cNvCxnSpPr>
            <a:cxnSpLocks noChangeShapeType="1"/>
          </p:cNvCxnSpPr>
          <p:nvPr/>
        </p:nvCxnSpPr>
        <p:spPr bwMode="auto">
          <a:xfrm>
            <a:off x="858838" y="2232819"/>
            <a:ext cx="7245350" cy="0"/>
          </a:xfrm>
          <a:prstGeom prst="line">
            <a:avLst/>
          </a:prstGeom>
          <a:noFill/>
          <a:ln w="19050" algn="ctr">
            <a:solidFill>
              <a:srgbClr val="000000"/>
            </a:solidFill>
            <a:round/>
            <a:headEnd/>
            <a:tailEnd/>
          </a:ln>
          <a:extLst>
            <a:ext uri="{909E8E84-426E-40DD-AFC4-6F175D3DCCD1}">
              <a14:hiddenFill xmlns:a14="http://schemas.microsoft.com/office/drawing/2010/main">
                <a:noFill/>
              </a14:hiddenFill>
            </a:ext>
          </a:extLst>
        </p:spPr>
      </p:cxnSp>
      <p:cxnSp>
        <p:nvCxnSpPr>
          <p:cNvPr id="15" name="Straight Connector 14">
            <a:extLst>
              <a:ext uri="{FF2B5EF4-FFF2-40B4-BE49-F238E27FC236}">
                <a16:creationId xmlns:a16="http://schemas.microsoft.com/office/drawing/2014/main" id="{C620DF49-7350-44FB-8F19-3185FDA3968D}"/>
              </a:ext>
            </a:extLst>
          </p:cNvPr>
          <p:cNvCxnSpPr>
            <a:cxnSpLocks noChangeShapeType="1"/>
          </p:cNvCxnSpPr>
          <p:nvPr/>
        </p:nvCxnSpPr>
        <p:spPr bwMode="auto">
          <a:xfrm>
            <a:off x="2635250" y="2667794"/>
            <a:ext cx="5476875" cy="0"/>
          </a:xfrm>
          <a:prstGeom prst="line">
            <a:avLst/>
          </a:prstGeom>
          <a:noFill/>
          <a:ln w="19050" algn="ctr">
            <a:solidFill>
              <a:srgbClr val="000000"/>
            </a:solidFill>
            <a:round/>
            <a:headEnd/>
            <a:tailEnd/>
          </a:ln>
          <a:extLst>
            <a:ext uri="{909E8E84-426E-40DD-AFC4-6F175D3DCCD1}">
              <a14:hiddenFill xmlns:a14="http://schemas.microsoft.com/office/drawing/2010/main">
                <a:noFill/>
              </a14:hiddenFill>
            </a:ext>
          </a:extLst>
        </p:spPr>
      </p:cxnSp>
      <p:cxnSp>
        <p:nvCxnSpPr>
          <p:cNvPr id="16" name="Straight Connector 15">
            <a:extLst>
              <a:ext uri="{FF2B5EF4-FFF2-40B4-BE49-F238E27FC236}">
                <a16:creationId xmlns:a16="http://schemas.microsoft.com/office/drawing/2014/main" id="{5147DACE-F354-40D2-8013-A7460850BE12}"/>
              </a:ext>
            </a:extLst>
          </p:cNvPr>
          <p:cNvCxnSpPr>
            <a:cxnSpLocks noChangeShapeType="1"/>
          </p:cNvCxnSpPr>
          <p:nvPr/>
        </p:nvCxnSpPr>
        <p:spPr bwMode="auto">
          <a:xfrm>
            <a:off x="866775" y="3128169"/>
            <a:ext cx="7245350" cy="0"/>
          </a:xfrm>
          <a:prstGeom prst="line">
            <a:avLst/>
          </a:prstGeom>
          <a:noFill/>
          <a:ln w="19050" algn="ctr">
            <a:solidFill>
              <a:srgbClr val="000000"/>
            </a:solidFill>
            <a:round/>
            <a:headEnd/>
            <a:tailEnd/>
          </a:ln>
          <a:extLst>
            <a:ext uri="{909E8E84-426E-40DD-AFC4-6F175D3DCCD1}">
              <a14:hiddenFill xmlns:a14="http://schemas.microsoft.com/office/drawing/2010/main">
                <a:noFill/>
              </a14:hiddenFill>
            </a:ext>
          </a:extLst>
        </p:spPr>
      </p:cxnSp>
      <p:sp>
        <p:nvSpPr>
          <p:cNvPr id="17" name="TextBox 20">
            <a:extLst>
              <a:ext uri="{FF2B5EF4-FFF2-40B4-BE49-F238E27FC236}">
                <a16:creationId xmlns:a16="http://schemas.microsoft.com/office/drawing/2014/main" id="{A50442A5-5C5B-4284-A189-ECE48D5878F2}"/>
              </a:ext>
            </a:extLst>
          </p:cNvPr>
          <p:cNvSpPr txBox="1">
            <a:spLocks noChangeArrowheads="1"/>
          </p:cNvSpPr>
          <p:nvPr/>
        </p:nvSpPr>
        <p:spPr bwMode="auto">
          <a:xfrm>
            <a:off x="900113" y="2185194"/>
            <a:ext cx="8890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l-GR"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Times New Roman" panose="02020603050405020304" pitchFamily="18" charset="0"/>
              </a:rPr>
              <a:t>Π</a:t>
            </a:r>
            <a:endParaRPr kumimoji="0" lang="en-US" altLang="en-US" sz="12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18" name="TextBox 21">
            <a:extLst>
              <a:ext uri="{FF2B5EF4-FFF2-40B4-BE49-F238E27FC236}">
                <a16:creationId xmlns:a16="http://schemas.microsoft.com/office/drawing/2014/main" id="{03570FB1-6D27-46A2-A0B6-03F589EB592C}"/>
              </a:ext>
            </a:extLst>
          </p:cNvPr>
          <p:cNvSpPr txBox="1">
            <a:spLocks noChangeArrowheads="1"/>
          </p:cNvSpPr>
          <p:nvPr/>
        </p:nvSpPr>
        <p:spPr bwMode="auto">
          <a:xfrm>
            <a:off x="796925" y="2380456"/>
            <a:ext cx="64849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r>
              <a:rPr lang="en-US" altLang="en-US" sz="1200">
                <a:latin typeface="Palatino Linotype" panose="02040502050505030304" pitchFamily="18" charset="0"/>
              </a:rPr>
              <a:t>  (Projection)	                         </a:t>
            </a:r>
            <a:r>
              <a:rPr lang="el-GR" altLang="en-US" sz="1200" baseline="30000">
                <a:latin typeface="Times New Roman" panose="02020603050405020304" pitchFamily="18" charset="0"/>
                <a:cs typeface="Times New Roman" panose="02020603050405020304" pitchFamily="18" charset="0"/>
              </a:rPr>
              <a:t>Π</a:t>
            </a:r>
            <a:r>
              <a:rPr lang="en-US" altLang="en-US" sz="1200">
                <a:latin typeface="Times New Roman" panose="02020603050405020304" pitchFamily="18" charset="0"/>
                <a:cs typeface="Times New Roman" panose="02020603050405020304" pitchFamily="18" charset="0"/>
              </a:rPr>
              <a:t> </a:t>
            </a:r>
            <a:r>
              <a:rPr lang="en-US" altLang="en-US" sz="1200" i="1">
                <a:latin typeface="Palatino Linotype" panose="02040502050505030304" pitchFamily="18" charset="0"/>
              </a:rPr>
              <a:t>ID, salary </a:t>
            </a:r>
            <a:r>
              <a:rPr lang="en-US" altLang="en-US" sz="1200" baseline="30000">
                <a:latin typeface="Palatino Linotype" panose="02040502050505030304" pitchFamily="18" charset="0"/>
              </a:rPr>
              <a:t>(</a:t>
            </a:r>
            <a:r>
              <a:rPr lang="en-US" altLang="en-US" sz="1200" i="1" baseline="30000">
                <a:latin typeface="Palatino Linotype" panose="02040502050505030304" pitchFamily="18" charset="0"/>
              </a:rPr>
              <a:t>instructor</a:t>
            </a:r>
            <a:r>
              <a:rPr lang="en-US" altLang="en-US" sz="1200" baseline="30000">
                <a:latin typeface="Palatino Linotype" panose="02040502050505030304" pitchFamily="18" charset="0"/>
              </a:rPr>
              <a:t>)</a:t>
            </a:r>
          </a:p>
        </p:txBody>
      </p:sp>
      <p:sp>
        <p:nvSpPr>
          <p:cNvPr id="19" name="TextBox 22">
            <a:extLst>
              <a:ext uri="{FF2B5EF4-FFF2-40B4-BE49-F238E27FC236}">
                <a16:creationId xmlns:a16="http://schemas.microsoft.com/office/drawing/2014/main" id="{F2718946-018D-4B91-89FD-E1063FA85808}"/>
              </a:ext>
            </a:extLst>
          </p:cNvPr>
          <p:cNvSpPr txBox="1">
            <a:spLocks noChangeArrowheads="1"/>
          </p:cNvSpPr>
          <p:nvPr/>
        </p:nvSpPr>
        <p:spPr bwMode="auto">
          <a:xfrm>
            <a:off x="2635250" y="2655094"/>
            <a:ext cx="5476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r>
              <a:rPr lang="en-US" altLang="en-US" sz="1200">
                <a:latin typeface="Palatino Linotype" panose="02040502050505030304" pitchFamily="18" charset="0"/>
              </a:rPr>
              <a:t>Output specified attributes from all rows of the input relation.  Remove duplicate tuples from the output.</a:t>
            </a:r>
          </a:p>
        </p:txBody>
      </p:sp>
      <p:cxnSp>
        <p:nvCxnSpPr>
          <p:cNvPr id="20" name="Straight Connector 19">
            <a:extLst>
              <a:ext uri="{FF2B5EF4-FFF2-40B4-BE49-F238E27FC236}">
                <a16:creationId xmlns:a16="http://schemas.microsoft.com/office/drawing/2014/main" id="{CAEA0F42-59E0-469C-8686-72E8667CBC5C}"/>
              </a:ext>
            </a:extLst>
          </p:cNvPr>
          <p:cNvCxnSpPr>
            <a:cxnSpLocks noChangeShapeType="1"/>
          </p:cNvCxnSpPr>
          <p:nvPr/>
        </p:nvCxnSpPr>
        <p:spPr bwMode="auto">
          <a:xfrm>
            <a:off x="2633663" y="3537744"/>
            <a:ext cx="5478462" cy="0"/>
          </a:xfrm>
          <a:prstGeom prst="line">
            <a:avLst/>
          </a:prstGeom>
          <a:noFill/>
          <a:ln w="19050" algn="ctr">
            <a:solidFill>
              <a:srgbClr val="000000"/>
            </a:solidFill>
            <a:round/>
            <a:headEnd/>
            <a:tailEnd/>
          </a:ln>
          <a:extLst>
            <a:ext uri="{909E8E84-426E-40DD-AFC4-6F175D3DCCD1}">
              <a14:hiddenFill xmlns:a14="http://schemas.microsoft.com/office/drawing/2010/main">
                <a:noFill/>
              </a14:hiddenFill>
            </a:ext>
          </a:extLst>
        </p:spPr>
      </p:cxnSp>
      <p:cxnSp>
        <p:nvCxnSpPr>
          <p:cNvPr id="21" name="Straight Connector 20">
            <a:extLst>
              <a:ext uri="{FF2B5EF4-FFF2-40B4-BE49-F238E27FC236}">
                <a16:creationId xmlns:a16="http://schemas.microsoft.com/office/drawing/2014/main" id="{F0820868-DCE2-4B58-BDB6-45CF5230EE49}"/>
              </a:ext>
            </a:extLst>
          </p:cNvPr>
          <p:cNvCxnSpPr>
            <a:cxnSpLocks noChangeShapeType="1"/>
          </p:cNvCxnSpPr>
          <p:nvPr/>
        </p:nvCxnSpPr>
        <p:spPr bwMode="auto">
          <a:xfrm>
            <a:off x="865188" y="4006056"/>
            <a:ext cx="7245350" cy="0"/>
          </a:xfrm>
          <a:prstGeom prst="line">
            <a:avLst/>
          </a:prstGeom>
          <a:noFill/>
          <a:ln w="19050" algn="ctr">
            <a:solidFill>
              <a:srgbClr val="000000"/>
            </a:solidFill>
            <a:round/>
            <a:headEnd/>
            <a:tailEnd/>
          </a:ln>
          <a:extLst>
            <a:ext uri="{909E8E84-426E-40DD-AFC4-6F175D3DCCD1}">
              <a14:hiddenFill xmlns:a14="http://schemas.microsoft.com/office/drawing/2010/main">
                <a:noFill/>
              </a14:hiddenFill>
            </a:ext>
          </a:extLst>
        </p:spPr>
      </p:cxnSp>
      <p:sp>
        <p:nvSpPr>
          <p:cNvPr id="22" name="TextBox 31">
            <a:extLst>
              <a:ext uri="{FF2B5EF4-FFF2-40B4-BE49-F238E27FC236}">
                <a16:creationId xmlns:a16="http://schemas.microsoft.com/office/drawing/2014/main" id="{3AFEA5CF-F35F-4383-9166-553A205383F3}"/>
              </a:ext>
            </a:extLst>
          </p:cNvPr>
          <p:cNvSpPr txBox="1">
            <a:spLocks noChangeArrowheads="1"/>
          </p:cNvSpPr>
          <p:nvPr/>
        </p:nvSpPr>
        <p:spPr bwMode="auto">
          <a:xfrm>
            <a:off x="822325" y="3067844"/>
            <a:ext cx="9223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Palatino Linotype" panose="02040502050505030304" pitchFamily="18" charset="0"/>
                <a:ea typeface="ＭＳ Ｐゴシック" panose="020B0600070205080204" pitchFamily="34" charset="-128"/>
                <a:cs typeface="+mn-cs"/>
              </a:rPr>
              <a:t> </a:t>
            </a:r>
            <a:r>
              <a:rPr kumimoji="0" lang="en-US" altLang="en-US" sz="1200" b="0" i="0" u="none" strike="noStrike" kern="1200" cap="none" spc="0" normalizeH="0" baseline="0" noProof="0">
                <a:ln>
                  <a:noFill/>
                </a:ln>
                <a:solidFill>
                  <a:srgbClr val="000000"/>
                </a:solidFill>
                <a:effectLst/>
                <a:uLnTx/>
                <a:uFillTx/>
                <a:latin typeface="Lucida Sans Unicode" panose="020B0602030504020204" pitchFamily="34" charset="0"/>
                <a:ea typeface="ＭＳ Ｐゴシック" panose="020B0600070205080204" pitchFamily="34" charset="-128"/>
                <a:cs typeface="+mn-cs"/>
              </a:rPr>
              <a:t>x</a:t>
            </a:r>
            <a:endParaRPr kumimoji="0" lang="en-US" altLang="en-US" sz="12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23" name="TextBox 32">
            <a:extLst>
              <a:ext uri="{FF2B5EF4-FFF2-40B4-BE49-F238E27FC236}">
                <a16:creationId xmlns:a16="http://schemas.microsoft.com/office/drawing/2014/main" id="{E3457394-2A28-421A-8F0F-CA36F050167C}"/>
              </a:ext>
            </a:extLst>
          </p:cNvPr>
          <p:cNvSpPr txBox="1">
            <a:spLocks noChangeArrowheads="1"/>
          </p:cNvSpPr>
          <p:nvPr/>
        </p:nvSpPr>
        <p:spPr bwMode="auto">
          <a:xfrm>
            <a:off x="801688" y="3240881"/>
            <a:ext cx="6486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r>
              <a:rPr lang="en-US" altLang="en-US" sz="1200">
                <a:latin typeface="Palatino Linotype" panose="02040502050505030304" pitchFamily="18" charset="0"/>
              </a:rPr>
              <a:t> (Cartesian Product)	 </a:t>
            </a:r>
            <a:r>
              <a:rPr lang="en-US" altLang="en-US" sz="1200" i="1">
                <a:latin typeface="Palatino Linotype" panose="02040502050505030304" pitchFamily="18" charset="0"/>
              </a:rPr>
              <a:t>instructor</a:t>
            </a:r>
            <a:r>
              <a:rPr lang="en-US" altLang="en-US" sz="1200">
                <a:latin typeface="Palatino Linotype" panose="02040502050505030304" pitchFamily="18" charset="0"/>
              </a:rPr>
              <a:t> </a:t>
            </a:r>
            <a:r>
              <a:rPr lang="en-US" altLang="en-US" sz="1200">
                <a:latin typeface="Lucida Sans Unicode" panose="020B0602030504020204" pitchFamily="34" charset="0"/>
              </a:rPr>
              <a:t>x</a:t>
            </a:r>
            <a:r>
              <a:rPr lang="en-US" altLang="en-US" sz="1200" i="1">
                <a:latin typeface="Palatino Linotype" panose="02040502050505030304" pitchFamily="18" charset="0"/>
              </a:rPr>
              <a:t>  department</a:t>
            </a:r>
          </a:p>
        </p:txBody>
      </p:sp>
      <p:sp>
        <p:nvSpPr>
          <p:cNvPr id="24" name="TextBox 34">
            <a:extLst>
              <a:ext uri="{FF2B5EF4-FFF2-40B4-BE49-F238E27FC236}">
                <a16:creationId xmlns:a16="http://schemas.microsoft.com/office/drawing/2014/main" id="{172DE062-4277-4E59-8A05-C66C6AA6FA65}"/>
              </a:ext>
            </a:extLst>
          </p:cNvPr>
          <p:cNvSpPr txBox="1">
            <a:spLocks noChangeArrowheads="1"/>
          </p:cNvSpPr>
          <p:nvPr/>
        </p:nvSpPr>
        <p:spPr bwMode="auto">
          <a:xfrm>
            <a:off x="2640013" y="3542506"/>
            <a:ext cx="5575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r>
              <a:rPr lang="en-US" altLang="en-US" sz="1200">
                <a:latin typeface="Palatino Linotype" panose="02040502050505030304" pitchFamily="18" charset="0"/>
              </a:rPr>
              <a:t>Output pairs of rows from the two input relations that have the same value on all attributes that have the same name.</a:t>
            </a:r>
          </a:p>
        </p:txBody>
      </p:sp>
      <p:cxnSp>
        <p:nvCxnSpPr>
          <p:cNvPr id="25" name="Straight Connector 24">
            <a:extLst>
              <a:ext uri="{FF2B5EF4-FFF2-40B4-BE49-F238E27FC236}">
                <a16:creationId xmlns:a16="http://schemas.microsoft.com/office/drawing/2014/main" id="{CC651730-1F94-4AF8-B4E2-0A559708A398}"/>
              </a:ext>
            </a:extLst>
          </p:cNvPr>
          <p:cNvCxnSpPr>
            <a:cxnSpLocks noChangeShapeType="1"/>
          </p:cNvCxnSpPr>
          <p:nvPr/>
        </p:nvCxnSpPr>
        <p:spPr bwMode="auto">
          <a:xfrm>
            <a:off x="858838" y="4733131"/>
            <a:ext cx="7259637" cy="0"/>
          </a:xfrm>
          <a:prstGeom prst="line">
            <a:avLst/>
          </a:prstGeom>
          <a:noFill/>
          <a:ln w="19050" algn="ctr">
            <a:solidFill>
              <a:srgbClr val="000000"/>
            </a:solidFill>
            <a:round/>
            <a:headEnd/>
            <a:tailEnd/>
          </a:ln>
          <a:extLst>
            <a:ext uri="{909E8E84-426E-40DD-AFC4-6F175D3DCCD1}">
              <a14:hiddenFill xmlns:a14="http://schemas.microsoft.com/office/drawing/2010/main">
                <a:noFill/>
              </a14:hiddenFill>
            </a:ext>
          </a:extLst>
        </p:spPr>
      </p:cxnSp>
      <p:cxnSp>
        <p:nvCxnSpPr>
          <p:cNvPr id="26" name="Straight Connector 25">
            <a:extLst>
              <a:ext uri="{FF2B5EF4-FFF2-40B4-BE49-F238E27FC236}">
                <a16:creationId xmlns:a16="http://schemas.microsoft.com/office/drawing/2014/main" id="{4F7FE04A-8863-452A-AE34-01097DD090B8}"/>
              </a:ext>
            </a:extLst>
          </p:cNvPr>
          <p:cNvCxnSpPr>
            <a:cxnSpLocks noChangeShapeType="1"/>
          </p:cNvCxnSpPr>
          <p:nvPr/>
        </p:nvCxnSpPr>
        <p:spPr bwMode="auto">
          <a:xfrm>
            <a:off x="871538" y="5441156"/>
            <a:ext cx="7245350" cy="0"/>
          </a:xfrm>
          <a:prstGeom prst="line">
            <a:avLst/>
          </a:prstGeom>
          <a:noFill/>
          <a:ln w="19050" algn="ctr">
            <a:solidFill>
              <a:srgbClr val="000000"/>
            </a:solidFill>
            <a:round/>
            <a:headEnd/>
            <a:tailEnd/>
          </a:ln>
          <a:extLst>
            <a:ext uri="{909E8E84-426E-40DD-AFC4-6F175D3DCCD1}">
              <a14:hiddenFill xmlns:a14="http://schemas.microsoft.com/office/drawing/2010/main">
                <a:noFill/>
              </a14:hiddenFill>
            </a:ext>
          </a:extLst>
        </p:spPr>
      </p:cxnSp>
      <p:sp>
        <p:nvSpPr>
          <p:cNvPr id="27" name="TextBox 37">
            <a:extLst>
              <a:ext uri="{FF2B5EF4-FFF2-40B4-BE49-F238E27FC236}">
                <a16:creationId xmlns:a16="http://schemas.microsoft.com/office/drawing/2014/main" id="{565181BA-0040-4C92-9B90-D211EBCEF44A}"/>
              </a:ext>
            </a:extLst>
          </p:cNvPr>
          <p:cNvSpPr txBox="1">
            <a:spLocks noChangeArrowheads="1"/>
          </p:cNvSpPr>
          <p:nvPr/>
        </p:nvSpPr>
        <p:spPr bwMode="auto">
          <a:xfrm>
            <a:off x="820738" y="3955256"/>
            <a:ext cx="9223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Palatino Linotype" panose="02040502050505030304" pitchFamily="18" charset="0"/>
                <a:ea typeface="ＭＳ Ｐゴシック" panose="020B0600070205080204" pitchFamily="34" charset="-128"/>
                <a:cs typeface="+mn-cs"/>
              </a:rPr>
              <a:t> </a:t>
            </a:r>
            <a:r>
              <a:rPr kumimoji="0" lang="en-US" altLang="en-US" sz="1200" b="0" i="0" u="none" strike="noStrike" kern="1200" cap="none" spc="0" normalizeH="0" baseline="0" noProof="0">
                <a:ln>
                  <a:noFill/>
                </a:ln>
                <a:solidFill>
                  <a:srgbClr val="000000"/>
                </a:solidFill>
                <a:effectLst/>
                <a:uLnTx/>
                <a:uFillTx/>
                <a:latin typeface="Lucida Sans Unicode" panose="020B0602030504020204" pitchFamily="34" charset="0"/>
                <a:ea typeface="ＭＳ Ｐゴシック" panose="020B0600070205080204" pitchFamily="34" charset="-128"/>
                <a:cs typeface="+mn-cs"/>
              </a:rPr>
              <a:t>∪</a:t>
            </a:r>
            <a:endParaRPr kumimoji="0" lang="en-US" altLang="en-US" sz="12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28" name="TextBox 38">
            <a:extLst>
              <a:ext uri="{FF2B5EF4-FFF2-40B4-BE49-F238E27FC236}">
                <a16:creationId xmlns:a16="http://schemas.microsoft.com/office/drawing/2014/main" id="{D8D0E079-FF4B-4B96-AD3B-F23600B3814D}"/>
              </a:ext>
            </a:extLst>
          </p:cNvPr>
          <p:cNvSpPr txBox="1">
            <a:spLocks noChangeArrowheads="1"/>
          </p:cNvSpPr>
          <p:nvPr/>
        </p:nvSpPr>
        <p:spPr bwMode="auto">
          <a:xfrm>
            <a:off x="800100" y="4128294"/>
            <a:ext cx="64865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r>
              <a:rPr lang="en-US" altLang="en-US" sz="1200">
                <a:latin typeface="Palatino Linotype" panose="02040502050505030304" pitchFamily="18" charset="0"/>
              </a:rPr>
              <a:t> (Union)		 </a:t>
            </a:r>
            <a:r>
              <a:rPr lang="el-GR" altLang="en-US" sz="1200" baseline="30000">
                <a:latin typeface="Times New Roman" panose="02020603050405020304" pitchFamily="18" charset="0"/>
                <a:cs typeface="Times New Roman" panose="02020603050405020304" pitchFamily="18" charset="0"/>
              </a:rPr>
              <a:t>Π</a:t>
            </a:r>
            <a:r>
              <a:rPr lang="en-US" altLang="en-US" sz="1200">
                <a:latin typeface="Times New Roman" panose="02020603050405020304" pitchFamily="18" charset="0"/>
                <a:cs typeface="Times New Roman" panose="02020603050405020304" pitchFamily="18" charset="0"/>
              </a:rPr>
              <a:t> </a:t>
            </a:r>
            <a:r>
              <a:rPr lang="en-US" altLang="en-US" sz="1200" i="1">
                <a:latin typeface="Palatino Linotype" panose="02040502050505030304" pitchFamily="18" charset="0"/>
              </a:rPr>
              <a:t>name </a:t>
            </a:r>
            <a:r>
              <a:rPr lang="en-US" altLang="en-US" sz="1200" baseline="30000">
                <a:latin typeface="Palatino Linotype" panose="02040502050505030304" pitchFamily="18" charset="0"/>
              </a:rPr>
              <a:t>(</a:t>
            </a:r>
            <a:r>
              <a:rPr lang="en-US" altLang="en-US" sz="1200" i="1" baseline="30000">
                <a:latin typeface="Palatino Linotype" panose="02040502050505030304" pitchFamily="18" charset="0"/>
              </a:rPr>
              <a:t>instructor)  </a:t>
            </a:r>
            <a:r>
              <a:rPr lang="en-US" altLang="en-US" sz="1200" baseline="30000">
                <a:latin typeface="Palatino Linotype" panose="02040502050505030304" pitchFamily="18" charset="0"/>
              </a:rPr>
              <a:t>∪  </a:t>
            </a:r>
            <a:r>
              <a:rPr lang="el-GR" altLang="en-US" sz="1200" baseline="30000">
                <a:latin typeface="Times New Roman" panose="02020603050405020304" pitchFamily="18" charset="0"/>
                <a:cs typeface="Times New Roman" panose="02020603050405020304" pitchFamily="18" charset="0"/>
              </a:rPr>
              <a:t>Π</a:t>
            </a:r>
            <a:r>
              <a:rPr lang="en-US" altLang="en-US" sz="1200" baseline="30000">
                <a:latin typeface="Times New Roman" panose="02020603050405020304" pitchFamily="18" charset="0"/>
                <a:cs typeface="Times New Roman" panose="02020603050405020304" pitchFamily="18" charset="0"/>
              </a:rPr>
              <a:t> </a:t>
            </a:r>
            <a:r>
              <a:rPr lang="en-US" altLang="en-US" sz="1200" i="1">
                <a:latin typeface="Palatino Linotype" panose="02040502050505030304" pitchFamily="18" charset="0"/>
              </a:rPr>
              <a:t>name </a:t>
            </a:r>
            <a:r>
              <a:rPr lang="en-US" altLang="en-US" sz="1200" baseline="30000">
                <a:latin typeface="Palatino Linotype" panose="02040502050505030304" pitchFamily="18" charset="0"/>
              </a:rPr>
              <a:t>(</a:t>
            </a:r>
            <a:r>
              <a:rPr lang="en-US" altLang="en-US" sz="1200" i="1" baseline="30000">
                <a:latin typeface="Palatino Linotype" panose="02040502050505030304" pitchFamily="18" charset="0"/>
              </a:rPr>
              <a:t>student)</a:t>
            </a:r>
            <a:endParaRPr lang="en-US" altLang="en-US" sz="1200" i="1">
              <a:latin typeface="Palatino Linotype" panose="02040502050505030304" pitchFamily="18" charset="0"/>
            </a:endParaRPr>
          </a:p>
        </p:txBody>
      </p:sp>
      <p:sp>
        <p:nvSpPr>
          <p:cNvPr id="29" name="TextBox 39">
            <a:extLst>
              <a:ext uri="{FF2B5EF4-FFF2-40B4-BE49-F238E27FC236}">
                <a16:creationId xmlns:a16="http://schemas.microsoft.com/office/drawing/2014/main" id="{47A388C1-6E45-42C2-889D-9162FE005B5E}"/>
              </a:ext>
            </a:extLst>
          </p:cNvPr>
          <p:cNvSpPr txBox="1">
            <a:spLocks noChangeArrowheads="1"/>
          </p:cNvSpPr>
          <p:nvPr/>
        </p:nvSpPr>
        <p:spPr bwMode="auto">
          <a:xfrm>
            <a:off x="2632075" y="4421981"/>
            <a:ext cx="5575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r>
              <a:rPr lang="en-US" altLang="en-US" sz="1200">
                <a:latin typeface="Palatino Linotype" panose="02040502050505030304" pitchFamily="18" charset="0"/>
              </a:rPr>
              <a:t>Output the union of tuples from the </a:t>
            </a:r>
            <a:r>
              <a:rPr lang="en-US" altLang="en-US" sz="1200" i="1">
                <a:latin typeface="Palatino Linotype" panose="02040502050505030304" pitchFamily="18" charset="0"/>
              </a:rPr>
              <a:t>two </a:t>
            </a:r>
            <a:r>
              <a:rPr lang="en-US" altLang="en-US" sz="1200">
                <a:latin typeface="Palatino Linotype" panose="02040502050505030304" pitchFamily="18" charset="0"/>
              </a:rPr>
              <a:t>input relations.</a:t>
            </a:r>
          </a:p>
        </p:txBody>
      </p:sp>
      <p:cxnSp>
        <p:nvCxnSpPr>
          <p:cNvPr id="30" name="Straight Connector 29">
            <a:extLst>
              <a:ext uri="{FF2B5EF4-FFF2-40B4-BE49-F238E27FC236}">
                <a16:creationId xmlns:a16="http://schemas.microsoft.com/office/drawing/2014/main" id="{37F2E355-5068-4E70-BFE6-122C4652AE4A}"/>
              </a:ext>
            </a:extLst>
          </p:cNvPr>
          <p:cNvCxnSpPr>
            <a:cxnSpLocks noChangeShapeType="1"/>
          </p:cNvCxnSpPr>
          <p:nvPr/>
        </p:nvCxnSpPr>
        <p:spPr bwMode="auto">
          <a:xfrm>
            <a:off x="2640013" y="4388644"/>
            <a:ext cx="5476875" cy="0"/>
          </a:xfrm>
          <a:prstGeom prst="line">
            <a:avLst/>
          </a:prstGeom>
          <a:noFill/>
          <a:ln w="19050" algn="ctr">
            <a:solidFill>
              <a:srgbClr val="000000"/>
            </a:solidFill>
            <a:round/>
            <a:headEnd/>
            <a:tailEnd/>
          </a:ln>
          <a:extLst>
            <a:ext uri="{909E8E84-426E-40DD-AFC4-6F175D3DCCD1}">
              <a14:hiddenFill xmlns:a14="http://schemas.microsoft.com/office/drawing/2010/main">
                <a:noFill/>
              </a14:hiddenFill>
            </a:ext>
          </a:extLst>
        </p:spPr>
      </p:cxnSp>
      <p:sp>
        <p:nvSpPr>
          <p:cNvPr id="31" name="TextBox 24">
            <a:extLst>
              <a:ext uri="{FF2B5EF4-FFF2-40B4-BE49-F238E27FC236}">
                <a16:creationId xmlns:a16="http://schemas.microsoft.com/office/drawing/2014/main" id="{8A69877F-1A99-42AE-9BD9-5A1767F82444}"/>
              </a:ext>
            </a:extLst>
          </p:cNvPr>
          <p:cNvSpPr txBox="1">
            <a:spLocks noChangeArrowheads="1"/>
          </p:cNvSpPr>
          <p:nvPr/>
        </p:nvSpPr>
        <p:spPr bwMode="auto">
          <a:xfrm>
            <a:off x="803275" y="5591969"/>
            <a:ext cx="64865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r>
              <a:rPr lang="en-US" altLang="en-US" sz="1200">
                <a:latin typeface="Palatino Linotype" panose="02040502050505030304" pitchFamily="18" charset="0"/>
              </a:rPr>
              <a:t> (Natural Join)	 </a:t>
            </a:r>
            <a:r>
              <a:rPr lang="en-US" altLang="en-US" sz="1200" i="1">
                <a:latin typeface="Palatino Linotype" panose="02040502050505030304" pitchFamily="18" charset="0"/>
              </a:rPr>
              <a:t>instructor</a:t>
            </a:r>
            <a:r>
              <a:rPr lang="en-US" altLang="en-US" sz="1200">
                <a:latin typeface="Palatino Linotype" panose="02040502050505030304" pitchFamily="18" charset="0"/>
              </a:rPr>
              <a:t> </a:t>
            </a:r>
            <a:r>
              <a:rPr lang="en-US" altLang="en-US" sz="1200">
                <a:latin typeface="Lucida Sans Unicode" panose="020B0602030504020204" pitchFamily="34" charset="0"/>
              </a:rPr>
              <a:t>⋈</a:t>
            </a:r>
            <a:r>
              <a:rPr lang="en-US" altLang="en-US" sz="1200" i="1">
                <a:latin typeface="Palatino Linotype" panose="02040502050505030304" pitchFamily="18" charset="0"/>
              </a:rPr>
              <a:t>  department</a:t>
            </a:r>
          </a:p>
        </p:txBody>
      </p:sp>
      <p:sp>
        <p:nvSpPr>
          <p:cNvPr id="32" name="TextBox 27">
            <a:extLst>
              <a:ext uri="{FF2B5EF4-FFF2-40B4-BE49-F238E27FC236}">
                <a16:creationId xmlns:a16="http://schemas.microsoft.com/office/drawing/2014/main" id="{F6400ACE-2CF1-4643-820C-58D3F6658F7A}"/>
              </a:ext>
            </a:extLst>
          </p:cNvPr>
          <p:cNvSpPr txBox="1">
            <a:spLocks noChangeArrowheads="1"/>
          </p:cNvSpPr>
          <p:nvPr/>
        </p:nvSpPr>
        <p:spPr bwMode="auto">
          <a:xfrm>
            <a:off x="2633663" y="5892006"/>
            <a:ext cx="5575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r>
              <a:rPr lang="en-US" altLang="en-US" sz="1200">
                <a:latin typeface="Palatino Linotype" panose="02040502050505030304" pitchFamily="18" charset="0"/>
              </a:rPr>
              <a:t>Output pairs of rows from the two input relations that have the same value on all attributes that have the same name.</a:t>
            </a:r>
          </a:p>
        </p:txBody>
      </p:sp>
      <p:sp>
        <p:nvSpPr>
          <p:cNvPr id="33" name="TextBox 30">
            <a:extLst>
              <a:ext uri="{FF2B5EF4-FFF2-40B4-BE49-F238E27FC236}">
                <a16:creationId xmlns:a16="http://schemas.microsoft.com/office/drawing/2014/main" id="{79AC7E18-3E74-438E-8C80-5FE4FDCE953E}"/>
              </a:ext>
            </a:extLst>
          </p:cNvPr>
          <p:cNvSpPr txBox="1">
            <a:spLocks noChangeArrowheads="1"/>
          </p:cNvSpPr>
          <p:nvPr/>
        </p:nvSpPr>
        <p:spPr bwMode="auto">
          <a:xfrm>
            <a:off x="814388" y="5410994"/>
            <a:ext cx="923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Palatino Linotype" panose="02040502050505030304" pitchFamily="18" charset="0"/>
                <a:ea typeface="ＭＳ Ｐゴシック" panose="020B0600070205080204" pitchFamily="34" charset="-128"/>
                <a:cs typeface="+mn-cs"/>
              </a:rPr>
              <a:t> </a:t>
            </a:r>
            <a:r>
              <a:rPr kumimoji="0" lang="en-US" altLang="en-US" sz="1200" b="0" i="0" u="none" strike="noStrike" kern="1200" cap="none" spc="0" normalizeH="0" baseline="0" noProof="0">
                <a:ln>
                  <a:noFill/>
                </a:ln>
                <a:solidFill>
                  <a:srgbClr val="000000"/>
                </a:solidFill>
                <a:effectLst/>
                <a:uLnTx/>
                <a:uFillTx/>
                <a:latin typeface="Lucida Sans Unicode" panose="020B0602030504020204" pitchFamily="34" charset="0"/>
                <a:ea typeface="ＭＳ Ｐゴシック" panose="020B0600070205080204" pitchFamily="34" charset="-128"/>
                <a:cs typeface="+mn-cs"/>
              </a:rPr>
              <a:t>⋈</a:t>
            </a:r>
            <a:endParaRPr kumimoji="0" lang="en-US" altLang="en-US" sz="12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34" name="TextBox 37">
            <a:extLst>
              <a:ext uri="{FF2B5EF4-FFF2-40B4-BE49-F238E27FC236}">
                <a16:creationId xmlns:a16="http://schemas.microsoft.com/office/drawing/2014/main" id="{74E576FA-86EC-4444-A1BF-EDB298D71E4D}"/>
              </a:ext>
            </a:extLst>
          </p:cNvPr>
          <p:cNvSpPr txBox="1">
            <a:spLocks noChangeArrowheads="1"/>
          </p:cNvSpPr>
          <p:nvPr/>
        </p:nvSpPr>
        <p:spPr bwMode="auto">
          <a:xfrm>
            <a:off x="811213" y="4680744"/>
            <a:ext cx="9223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Palatino Linotype" panose="02040502050505030304" pitchFamily="18" charset="0"/>
                <a:ea typeface="ＭＳ Ｐゴシック" panose="020B0600070205080204" pitchFamily="34" charset="-128"/>
                <a:cs typeface="+mn-cs"/>
              </a:rPr>
              <a:t> </a:t>
            </a:r>
            <a:r>
              <a:rPr kumimoji="0" lang="en-US" altLang="en-US" sz="1200" b="0" i="0" u="none" strike="noStrike" kern="1200" cap="none" spc="0" normalizeH="0" baseline="0" noProof="0">
                <a:ln>
                  <a:noFill/>
                </a:ln>
                <a:solidFill>
                  <a:srgbClr val="000000"/>
                </a:solidFill>
                <a:effectLst/>
                <a:uLnTx/>
                <a:uFillTx/>
                <a:latin typeface="Lucida Sans Unicode" panose="020B0602030504020204" pitchFamily="34" charset="0"/>
                <a:ea typeface="ＭＳ Ｐゴシック" panose="020B0600070205080204" pitchFamily="34" charset="-128"/>
                <a:cs typeface="+mn-cs"/>
              </a:rPr>
              <a:t>-</a:t>
            </a:r>
            <a:endParaRPr kumimoji="0" lang="en-US" altLang="en-US" sz="12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35" name="TextBox 38">
            <a:extLst>
              <a:ext uri="{FF2B5EF4-FFF2-40B4-BE49-F238E27FC236}">
                <a16:creationId xmlns:a16="http://schemas.microsoft.com/office/drawing/2014/main" id="{D9DB6913-B9DE-43D6-8383-C68BB682E454}"/>
              </a:ext>
            </a:extLst>
          </p:cNvPr>
          <p:cNvSpPr txBox="1">
            <a:spLocks noChangeArrowheads="1"/>
          </p:cNvSpPr>
          <p:nvPr/>
        </p:nvSpPr>
        <p:spPr bwMode="auto">
          <a:xfrm>
            <a:off x="790575" y="4853781"/>
            <a:ext cx="6486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r>
              <a:rPr lang="en-US" altLang="en-US" sz="1200">
                <a:latin typeface="Palatino Linotype" panose="02040502050505030304" pitchFamily="18" charset="0"/>
              </a:rPr>
              <a:t> (Set Difference)	 </a:t>
            </a:r>
            <a:r>
              <a:rPr lang="el-GR" altLang="en-US" sz="1200" baseline="30000">
                <a:latin typeface="Times New Roman" panose="02020603050405020304" pitchFamily="18" charset="0"/>
                <a:cs typeface="Times New Roman" panose="02020603050405020304" pitchFamily="18" charset="0"/>
              </a:rPr>
              <a:t>Π</a:t>
            </a:r>
            <a:r>
              <a:rPr lang="en-US" altLang="en-US" sz="1200">
                <a:latin typeface="Times New Roman" panose="02020603050405020304" pitchFamily="18" charset="0"/>
                <a:cs typeface="Times New Roman" panose="02020603050405020304" pitchFamily="18" charset="0"/>
              </a:rPr>
              <a:t> </a:t>
            </a:r>
            <a:r>
              <a:rPr lang="en-US" altLang="en-US" sz="1200" i="1">
                <a:latin typeface="Palatino Linotype" panose="02040502050505030304" pitchFamily="18" charset="0"/>
              </a:rPr>
              <a:t>name </a:t>
            </a:r>
            <a:r>
              <a:rPr lang="en-US" altLang="en-US" sz="1200" baseline="30000">
                <a:latin typeface="Palatino Linotype" panose="02040502050505030304" pitchFamily="18" charset="0"/>
              </a:rPr>
              <a:t>(</a:t>
            </a:r>
            <a:r>
              <a:rPr lang="en-US" altLang="en-US" sz="1200" i="1" baseline="30000">
                <a:latin typeface="Palatino Linotype" panose="02040502050505030304" pitchFamily="18" charset="0"/>
              </a:rPr>
              <a:t>instructor) </a:t>
            </a:r>
            <a:r>
              <a:rPr lang="en-US" altLang="en-US" sz="1200">
                <a:latin typeface="Lucida Sans Unicode" panose="020B0602030504020204" pitchFamily="34" charset="0"/>
              </a:rPr>
              <a:t> </a:t>
            </a:r>
            <a:r>
              <a:rPr lang="en-US" altLang="en-US" sz="1200" baseline="30000">
                <a:latin typeface="Palatino Linotype" panose="02040502050505030304" pitchFamily="18" charset="0"/>
              </a:rPr>
              <a:t>--  </a:t>
            </a:r>
            <a:r>
              <a:rPr lang="el-GR" altLang="en-US" sz="1200" baseline="30000">
                <a:latin typeface="Times New Roman" panose="02020603050405020304" pitchFamily="18" charset="0"/>
                <a:cs typeface="Times New Roman" panose="02020603050405020304" pitchFamily="18" charset="0"/>
              </a:rPr>
              <a:t>Π</a:t>
            </a:r>
            <a:r>
              <a:rPr lang="en-US" altLang="en-US" sz="1200" baseline="30000">
                <a:latin typeface="Times New Roman" panose="02020603050405020304" pitchFamily="18" charset="0"/>
                <a:cs typeface="Times New Roman" panose="02020603050405020304" pitchFamily="18" charset="0"/>
              </a:rPr>
              <a:t> </a:t>
            </a:r>
            <a:r>
              <a:rPr lang="en-US" altLang="en-US" sz="1200" i="1">
                <a:latin typeface="Palatino Linotype" panose="02040502050505030304" pitchFamily="18" charset="0"/>
              </a:rPr>
              <a:t>name </a:t>
            </a:r>
            <a:r>
              <a:rPr lang="en-US" altLang="en-US" sz="1200" baseline="30000">
                <a:latin typeface="Palatino Linotype" panose="02040502050505030304" pitchFamily="18" charset="0"/>
              </a:rPr>
              <a:t>(</a:t>
            </a:r>
            <a:r>
              <a:rPr lang="en-US" altLang="en-US" sz="1200" i="1" baseline="30000">
                <a:latin typeface="Palatino Linotype" panose="02040502050505030304" pitchFamily="18" charset="0"/>
              </a:rPr>
              <a:t>student)</a:t>
            </a:r>
            <a:endParaRPr lang="en-US" altLang="en-US" sz="1200" i="1">
              <a:latin typeface="Palatino Linotype" panose="02040502050505030304" pitchFamily="18" charset="0"/>
            </a:endParaRPr>
          </a:p>
        </p:txBody>
      </p:sp>
      <p:sp>
        <p:nvSpPr>
          <p:cNvPr id="36" name="TextBox 39">
            <a:extLst>
              <a:ext uri="{FF2B5EF4-FFF2-40B4-BE49-F238E27FC236}">
                <a16:creationId xmlns:a16="http://schemas.microsoft.com/office/drawing/2014/main" id="{D077E665-C107-41A1-AB77-42980788EA05}"/>
              </a:ext>
            </a:extLst>
          </p:cNvPr>
          <p:cNvSpPr txBox="1">
            <a:spLocks noChangeArrowheads="1"/>
          </p:cNvSpPr>
          <p:nvPr/>
        </p:nvSpPr>
        <p:spPr bwMode="auto">
          <a:xfrm>
            <a:off x="2638425" y="5137944"/>
            <a:ext cx="5575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a:lstStyle>
          <a:p>
            <a:r>
              <a:rPr lang="en-US" altLang="en-US" sz="1200">
                <a:latin typeface="Palatino Linotype" panose="02040502050505030304" pitchFamily="18" charset="0"/>
              </a:rPr>
              <a:t>Output the set difference of tuples from the two input relations. </a:t>
            </a:r>
          </a:p>
        </p:txBody>
      </p:sp>
      <p:cxnSp>
        <p:nvCxnSpPr>
          <p:cNvPr id="37" name="Straight Connector 36">
            <a:extLst>
              <a:ext uri="{FF2B5EF4-FFF2-40B4-BE49-F238E27FC236}">
                <a16:creationId xmlns:a16="http://schemas.microsoft.com/office/drawing/2014/main" id="{27D7FFDB-F8C4-4AC2-B290-103CBBFCFBCF}"/>
              </a:ext>
            </a:extLst>
          </p:cNvPr>
          <p:cNvCxnSpPr>
            <a:cxnSpLocks noChangeShapeType="1"/>
          </p:cNvCxnSpPr>
          <p:nvPr/>
        </p:nvCxnSpPr>
        <p:spPr bwMode="auto">
          <a:xfrm>
            <a:off x="2638425" y="5096669"/>
            <a:ext cx="5476875" cy="0"/>
          </a:xfrm>
          <a:prstGeom prst="line">
            <a:avLst/>
          </a:prstGeom>
          <a:noFill/>
          <a:ln w="19050" algn="ctr">
            <a:solidFill>
              <a:srgbClr val="000000"/>
            </a:solidFill>
            <a:round/>
            <a:headEnd/>
            <a:tailEnd/>
          </a:ln>
          <a:extLst>
            <a:ext uri="{909E8E84-426E-40DD-AFC4-6F175D3DCCD1}">
              <a14:hiddenFill xmlns:a14="http://schemas.microsoft.com/office/drawing/2010/main">
                <a:noFill/>
              </a14:hiddenFill>
            </a:ext>
          </a:extLst>
        </p:spPr>
      </p:cxnSp>
      <p:cxnSp>
        <p:nvCxnSpPr>
          <p:cNvPr id="38" name="Straight Connector 37">
            <a:extLst>
              <a:ext uri="{FF2B5EF4-FFF2-40B4-BE49-F238E27FC236}">
                <a16:creationId xmlns:a16="http://schemas.microsoft.com/office/drawing/2014/main" id="{5985206A-D3C9-45BF-BE79-A6AAA329B99C}"/>
              </a:ext>
            </a:extLst>
          </p:cNvPr>
          <p:cNvCxnSpPr>
            <a:cxnSpLocks noChangeShapeType="1"/>
          </p:cNvCxnSpPr>
          <p:nvPr/>
        </p:nvCxnSpPr>
        <p:spPr bwMode="auto">
          <a:xfrm>
            <a:off x="2619375" y="5860256"/>
            <a:ext cx="5497513" cy="0"/>
          </a:xfrm>
          <a:prstGeom prst="line">
            <a:avLst/>
          </a:prstGeom>
          <a:noFill/>
          <a:ln w="19050" algn="ctr">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293443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AF15718-7AAB-4F5B-9313-DF7A72F45D58}"/>
              </a:ext>
            </a:extLst>
          </p:cNvPr>
          <p:cNvSpPr/>
          <p:nvPr/>
        </p:nvSpPr>
        <p:spPr>
          <a:xfrm>
            <a:off x="457200" y="889575"/>
            <a:ext cx="7696200" cy="5015732"/>
          </a:xfrm>
          <a:prstGeom prst="rect">
            <a:avLst/>
          </a:prstGeom>
        </p:spPr>
        <p:txBody>
          <a:bodyPr wrap="square">
            <a:spAutoFit/>
          </a:bodyPr>
          <a:lstStyle/>
          <a:p>
            <a:pPr>
              <a:lnSpc>
                <a:spcPct val="150000"/>
              </a:lnSpc>
            </a:pPr>
            <a:r>
              <a:rPr lang="en-IN" sz="2300"/>
              <a:t>Consider a relations  </a:t>
            </a:r>
            <a:r>
              <a:rPr lang="en-IN" sz="2300" b="1"/>
              <a:t>A( ID, Name, Age) ,  B(EID, Phone, City) , C(ID, Salary, DeptName)</a:t>
            </a:r>
          </a:p>
          <a:p>
            <a:pPr>
              <a:lnSpc>
                <a:spcPct val="150000"/>
              </a:lnSpc>
            </a:pPr>
            <a:r>
              <a:rPr lang="en-US" sz="2000" b="1"/>
              <a:t>Note: EID and ID derived from Same domain</a:t>
            </a:r>
            <a:endParaRPr lang="en-US" b="1"/>
          </a:p>
          <a:p>
            <a:pPr>
              <a:lnSpc>
                <a:spcPct val="150000"/>
              </a:lnSpc>
            </a:pPr>
            <a:endParaRPr lang="en-IN" sz="2300" b="1"/>
          </a:p>
          <a:p>
            <a:endParaRPr lang="en-IN" sz="2300" b="1"/>
          </a:p>
          <a:p>
            <a:r>
              <a:rPr lang="en-IN" sz="2300"/>
              <a:t>Write a relational Algebraic expression –</a:t>
            </a:r>
          </a:p>
          <a:p>
            <a:pPr marL="800100" lvl="1" indent="-342900">
              <a:lnSpc>
                <a:spcPct val="150000"/>
              </a:lnSpc>
              <a:buFont typeface="Wingdings" panose="05000000000000000000" pitchFamily="2" charset="2"/>
              <a:buChar char="§"/>
            </a:pPr>
            <a:r>
              <a:rPr lang="en-IN" sz="2300"/>
              <a:t>To find ID, Name, Phone of Employees.</a:t>
            </a:r>
          </a:p>
          <a:p>
            <a:pPr marL="800100" lvl="1" indent="-342900">
              <a:lnSpc>
                <a:spcPct val="150000"/>
              </a:lnSpc>
              <a:buFont typeface="Wingdings" panose="05000000000000000000" pitchFamily="2" charset="2"/>
              <a:buChar char="§"/>
            </a:pPr>
            <a:r>
              <a:rPr lang="en-IN" sz="2300"/>
              <a:t>To find Name of Employees having </a:t>
            </a:r>
            <a:r>
              <a:rPr lang="en-IN" sz="2300" b="1"/>
              <a:t>Salary&gt;90000</a:t>
            </a:r>
          </a:p>
          <a:p>
            <a:pPr marL="800100" lvl="1" indent="-342900">
              <a:lnSpc>
                <a:spcPct val="150000"/>
              </a:lnSpc>
              <a:buFont typeface="Wingdings" panose="05000000000000000000" pitchFamily="2" charset="2"/>
              <a:buChar char="§"/>
            </a:pPr>
            <a:r>
              <a:rPr lang="en-IN" sz="2300"/>
              <a:t>To find DeptName and total salary of each department.</a:t>
            </a:r>
          </a:p>
          <a:p>
            <a:pPr marL="800100" lvl="1" indent="-342900">
              <a:lnSpc>
                <a:spcPct val="150000"/>
              </a:lnSpc>
              <a:buFont typeface="Wingdings" panose="05000000000000000000" pitchFamily="2" charset="2"/>
              <a:buChar char="§"/>
            </a:pPr>
            <a:r>
              <a:rPr lang="en-IN" sz="2300"/>
              <a:t>To find Name of Employees who from city - </a:t>
            </a:r>
            <a:r>
              <a:rPr lang="en-IN" sz="2300" b="1"/>
              <a:t>Manipal</a:t>
            </a:r>
          </a:p>
        </p:txBody>
      </p:sp>
      <p:sp>
        <p:nvSpPr>
          <p:cNvPr id="5" name="Rectangle 4">
            <a:extLst>
              <a:ext uri="{FF2B5EF4-FFF2-40B4-BE49-F238E27FC236}">
                <a16:creationId xmlns:a16="http://schemas.microsoft.com/office/drawing/2014/main" id="{C48D74BB-F1A1-458F-A7C5-392656975151}"/>
              </a:ext>
            </a:extLst>
          </p:cNvPr>
          <p:cNvSpPr/>
          <p:nvPr/>
        </p:nvSpPr>
        <p:spPr>
          <a:xfrm>
            <a:off x="304800" y="304800"/>
            <a:ext cx="1664238" cy="523220"/>
          </a:xfrm>
          <a:prstGeom prst="rect">
            <a:avLst/>
          </a:prstGeom>
        </p:spPr>
        <p:txBody>
          <a:bodyPr wrap="none">
            <a:spAutoFit/>
          </a:bodyPr>
          <a:lstStyle/>
          <a:p>
            <a:r>
              <a:rPr kumimoji="1" lang="en-IN" sz="2800" b="1" kern="0">
                <a:solidFill>
                  <a:srgbClr val="CC3300"/>
                </a:solidFill>
                <a:effectLst>
                  <a:outerShdw blurRad="38100" dist="38100" dir="2700000" algn="tl">
                    <a:srgbClr val="C0C0C0"/>
                  </a:outerShdw>
                </a:effectLst>
                <a:latin typeface="Helvetica"/>
                <a:ea typeface="ＭＳ Ｐゴシック" charset="-128"/>
                <a:cs typeface="+mj-cs"/>
              </a:rPr>
              <a:t>Exercise</a:t>
            </a:r>
          </a:p>
        </p:txBody>
      </p:sp>
    </p:spTree>
    <p:extLst>
      <p:ext uri="{BB962C8B-B14F-4D97-AF65-F5344CB8AC3E}">
        <p14:creationId xmlns:p14="http://schemas.microsoft.com/office/powerpoint/2010/main" val="37830641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7E26CC-CC05-492A-9D0B-FD85A8ABB657}"/>
              </a:ext>
            </a:extLst>
          </p:cNvPr>
          <p:cNvSpPr/>
          <p:nvPr/>
        </p:nvSpPr>
        <p:spPr>
          <a:xfrm>
            <a:off x="0" y="181689"/>
            <a:ext cx="1718740" cy="584775"/>
          </a:xfrm>
          <a:prstGeom prst="rect">
            <a:avLst/>
          </a:prstGeom>
        </p:spPr>
        <p:txBody>
          <a:bodyPr wrap="none">
            <a:spAutoFit/>
          </a:bodyPr>
          <a:lstStyle/>
          <a:p>
            <a:r>
              <a:rPr kumimoji="1" lang="en-IN" sz="2800" b="1" kern="0">
                <a:solidFill>
                  <a:srgbClr val="CC3300"/>
                </a:solidFill>
                <a:effectLst>
                  <a:outerShdw blurRad="38100" dist="38100" dir="2700000" algn="tl">
                    <a:srgbClr val="C0C0C0"/>
                  </a:outerShdw>
                </a:effectLst>
                <a:latin typeface="Helvetica"/>
                <a:ea typeface="ＭＳ Ｐゴシック" charset="-128"/>
                <a:cs typeface="+mj-cs"/>
              </a:rPr>
              <a:t>Solution</a:t>
            </a:r>
            <a:r>
              <a:rPr lang="en-IN" sz="3200" b="1"/>
              <a:t>:</a:t>
            </a:r>
          </a:p>
        </p:txBody>
      </p:sp>
      <p:sp>
        <p:nvSpPr>
          <p:cNvPr id="5" name="Rectangle 4">
            <a:extLst>
              <a:ext uri="{FF2B5EF4-FFF2-40B4-BE49-F238E27FC236}">
                <a16:creationId xmlns:a16="http://schemas.microsoft.com/office/drawing/2014/main" id="{7D9BFCA9-E9EE-43D9-BC02-11DB77AA2910}"/>
              </a:ext>
            </a:extLst>
          </p:cNvPr>
          <p:cNvSpPr/>
          <p:nvPr/>
        </p:nvSpPr>
        <p:spPr>
          <a:xfrm>
            <a:off x="514350" y="990600"/>
            <a:ext cx="8115300" cy="5462008"/>
          </a:xfrm>
          <a:prstGeom prst="rect">
            <a:avLst/>
          </a:prstGeom>
        </p:spPr>
        <p:txBody>
          <a:bodyPr wrap="square">
            <a:spAutoFit/>
          </a:bodyPr>
          <a:lstStyle/>
          <a:p>
            <a:pPr marL="800100" lvl="1" indent="-342900">
              <a:lnSpc>
                <a:spcPct val="150000"/>
              </a:lnSpc>
              <a:buFont typeface="Wingdings" panose="05000000000000000000" pitchFamily="2" charset="2"/>
              <a:buChar char="§"/>
            </a:pPr>
            <a:r>
              <a:rPr lang="en-IN" sz="2300"/>
              <a:t>To find ID, Name, Phone of Employees.</a:t>
            </a:r>
          </a:p>
          <a:p>
            <a:pPr marL="1257300" lvl="2" indent="-342900">
              <a:lnSpc>
                <a:spcPct val="150000"/>
              </a:lnSpc>
              <a:buFont typeface="Wingdings" panose="05000000000000000000" pitchFamily="2" charset="2"/>
              <a:buChar char="§"/>
            </a:pPr>
            <a:r>
              <a:rPr lang="en-IN" sz="2400" b="1"/>
              <a:t>PROJECT</a:t>
            </a:r>
            <a:r>
              <a:rPr lang="en-IN" sz="2400" b="1" baseline="-25000"/>
              <a:t>ID, Name, Phone </a:t>
            </a:r>
            <a:r>
              <a:rPr lang="en-IN" sz="2400" b="1"/>
              <a:t>(A </a:t>
            </a:r>
            <a:r>
              <a:rPr lang="en-IN" sz="2400" b="1" err="1"/>
              <a:t>Theat</a:t>
            </a:r>
            <a:r>
              <a:rPr lang="en-IN" sz="2400" b="1" baseline="-25000" err="1"/>
              <a:t>ID</a:t>
            </a:r>
            <a:r>
              <a:rPr lang="en-IN" sz="2400" b="1" baseline="-25000"/>
              <a:t>=EID</a:t>
            </a:r>
            <a:r>
              <a:rPr lang="en-IN" sz="2400" b="1"/>
              <a:t> B)</a:t>
            </a:r>
          </a:p>
          <a:p>
            <a:pPr marL="800100" lvl="1" indent="-342900">
              <a:lnSpc>
                <a:spcPct val="150000"/>
              </a:lnSpc>
              <a:buFont typeface="Wingdings" panose="05000000000000000000" pitchFamily="2" charset="2"/>
              <a:buChar char="§"/>
            </a:pPr>
            <a:r>
              <a:rPr lang="en-IN" sz="2300"/>
              <a:t>To find Name of Employees having </a:t>
            </a:r>
            <a:r>
              <a:rPr lang="en-IN" sz="2300" b="1"/>
              <a:t>Salary&gt;90000</a:t>
            </a:r>
          </a:p>
          <a:p>
            <a:pPr marL="1257300" lvl="2" indent="-342900">
              <a:lnSpc>
                <a:spcPct val="150000"/>
              </a:lnSpc>
              <a:buFont typeface="Wingdings" panose="05000000000000000000" pitchFamily="2" charset="2"/>
              <a:buChar char="§"/>
            </a:pPr>
            <a:r>
              <a:rPr lang="en-IN" sz="2400" b="1"/>
              <a:t>PROJECT</a:t>
            </a:r>
            <a:r>
              <a:rPr lang="en-IN" sz="2400" b="1" baseline="-25000"/>
              <a:t> Name  </a:t>
            </a:r>
            <a:r>
              <a:rPr lang="en-IN" sz="2400" b="1"/>
              <a:t>(SELECT</a:t>
            </a:r>
            <a:r>
              <a:rPr lang="en-IN" sz="2400" b="1" baseline="-25000"/>
              <a:t> Salary&gt;90000 </a:t>
            </a:r>
            <a:r>
              <a:rPr lang="en-IN" sz="2400" b="1"/>
              <a:t>( A  N.JOIN  C ) )    other way is </a:t>
            </a:r>
            <a:r>
              <a:rPr lang="en-IN" sz="2400"/>
              <a:t>  </a:t>
            </a:r>
          </a:p>
          <a:p>
            <a:pPr marL="1257300" lvl="2" indent="-342900">
              <a:lnSpc>
                <a:spcPct val="150000"/>
              </a:lnSpc>
              <a:buFont typeface="Wingdings" panose="05000000000000000000" pitchFamily="2" charset="2"/>
              <a:buChar char="§"/>
            </a:pPr>
            <a:r>
              <a:rPr lang="en-IN" sz="2400" b="1"/>
              <a:t>PROJECT</a:t>
            </a:r>
            <a:r>
              <a:rPr lang="en-IN" sz="2400" b="1" baseline="-25000"/>
              <a:t> Name </a:t>
            </a:r>
            <a:r>
              <a:rPr lang="en-IN" sz="2400"/>
              <a:t> (</a:t>
            </a:r>
            <a:r>
              <a:rPr lang="en-IN" sz="2400" b="1"/>
              <a:t>(SELECT</a:t>
            </a:r>
            <a:r>
              <a:rPr lang="en-IN" sz="2400" b="1" baseline="-25000"/>
              <a:t> Salary&gt;90000 </a:t>
            </a:r>
            <a:r>
              <a:rPr lang="en-IN" sz="2400" b="1"/>
              <a:t>( C ))  N.JOIN  A )</a:t>
            </a:r>
          </a:p>
          <a:p>
            <a:pPr marL="800100" lvl="1" indent="-342900">
              <a:lnSpc>
                <a:spcPct val="150000"/>
              </a:lnSpc>
              <a:buFont typeface="Wingdings" panose="05000000000000000000" pitchFamily="2" charset="2"/>
              <a:buChar char="§"/>
            </a:pPr>
            <a:r>
              <a:rPr lang="en-IN" sz="2300"/>
              <a:t>To find DeptName and total salary of each department.</a:t>
            </a:r>
          </a:p>
          <a:p>
            <a:pPr marL="1257300" lvl="2" indent="-342900">
              <a:lnSpc>
                <a:spcPct val="150000"/>
              </a:lnSpc>
              <a:buFont typeface="Wingdings" panose="05000000000000000000" pitchFamily="2" charset="2"/>
              <a:buChar char="§"/>
            </a:pPr>
            <a:r>
              <a:rPr lang="en-IN" sz="2400" b="1" baseline="-25000"/>
              <a:t>DeptName</a:t>
            </a:r>
            <a:r>
              <a:rPr lang="en-IN" sz="2400" b="1"/>
              <a:t> G </a:t>
            </a:r>
            <a:r>
              <a:rPr lang="en-IN" sz="2400" b="1" baseline="-25000"/>
              <a:t>SUM(Salary) </a:t>
            </a:r>
            <a:r>
              <a:rPr lang="en-IN" sz="2400" b="1"/>
              <a:t>(C) </a:t>
            </a:r>
            <a:endParaRPr lang="en-IN" sz="2400" b="1" baseline="-25000"/>
          </a:p>
          <a:p>
            <a:pPr marL="800100" lvl="1" indent="-342900">
              <a:lnSpc>
                <a:spcPct val="150000"/>
              </a:lnSpc>
              <a:buFont typeface="Wingdings" panose="05000000000000000000" pitchFamily="2" charset="2"/>
              <a:buChar char="§"/>
            </a:pPr>
            <a:r>
              <a:rPr lang="en-IN" sz="2300"/>
              <a:t>To find Name of Employees who from city - </a:t>
            </a:r>
            <a:r>
              <a:rPr lang="en-IN" sz="2300" b="1"/>
              <a:t>Manipal</a:t>
            </a:r>
          </a:p>
          <a:p>
            <a:pPr marL="1257300" lvl="2" indent="-342900">
              <a:lnSpc>
                <a:spcPct val="150000"/>
              </a:lnSpc>
              <a:buFont typeface="Wingdings" panose="05000000000000000000" pitchFamily="2" charset="2"/>
              <a:buChar char="§"/>
            </a:pPr>
            <a:r>
              <a:rPr lang="en-IN" sz="2300" b="1"/>
              <a:t>PROJECT </a:t>
            </a:r>
            <a:r>
              <a:rPr lang="en-IN" sz="2300" baseline="-25000"/>
              <a:t>Name</a:t>
            </a:r>
            <a:r>
              <a:rPr lang="en-IN" sz="2300"/>
              <a:t> (A </a:t>
            </a:r>
            <a:r>
              <a:rPr lang="en-IN" sz="2300" b="1"/>
              <a:t>Theta</a:t>
            </a:r>
            <a:r>
              <a:rPr lang="en-IN" sz="2300" baseline="-25000"/>
              <a:t> (I</a:t>
            </a:r>
            <a:r>
              <a:rPr lang="en-IN" sz="2300" b="1" baseline="-25000"/>
              <a:t>D=EID AND City=‘Manipal’</a:t>
            </a:r>
            <a:r>
              <a:rPr lang="en-IN" sz="2300" baseline="-25000"/>
              <a:t>) </a:t>
            </a:r>
            <a:r>
              <a:rPr lang="en-IN" sz="2300"/>
              <a:t>B)</a:t>
            </a:r>
          </a:p>
        </p:txBody>
      </p:sp>
      <p:sp>
        <p:nvSpPr>
          <p:cNvPr id="6" name="Rectangle 5">
            <a:extLst>
              <a:ext uri="{FF2B5EF4-FFF2-40B4-BE49-F238E27FC236}">
                <a16:creationId xmlns:a16="http://schemas.microsoft.com/office/drawing/2014/main" id="{309D9056-EE3E-436B-8C79-5FE068CECFF3}"/>
              </a:ext>
            </a:extLst>
          </p:cNvPr>
          <p:cNvSpPr/>
          <p:nvPr/>
        </p:nvSpPr>
        <p:spPr>
          <a:xfrm>
            <a:off x="1637584" y="266327"/>
            <a:ext cx="7843873" cy="661720"/>
          </a:xfrm>
          <a:prstGeom prst="rect">
            <a:avLst/>
          </a:prstGeom>
        </p:spPr>
        <p:txBody>
          <a:bodyPr wrap="square">
            <a:spAutoFit/>
          </a:bodyPr>
          <a:lstStyle/>
          <a:p>
            <a:r>
              <a:rPr lang="en-US" sz="2100" b="1"/>
              <a:t>A( ID, Name, Age) ,  B(EID, Phone, City) , C(ID, Salary, DeptName)</a:t>
            </a:r>
          </a:p>
          <a:p>
            <a:r>
              <a:rPr lang="en-US" sz="1600" b="1"/>
              <a:t>Note: EID and ID derived from Same domain</a:t>
            </a:r>
            <a:endParaRPr lang="en-US" sz="1400" b="1"/>
          </a:p>
        </p:txBody>
      </p:sp>
    </p:spTree>
    <p:extLst>
      <p:ext uri="{BB962C8B-B14F-4D97-AF65-F5344CB8AC3E}">
        <p14:creationId xmlns:p14="http://schemas.microsoft.com/office/powerpoint/2010/main" val="212464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768350" y="990600"/>
            <a:ext cx="8077200" cy="609600"/>
          </a:xfrm>
        </p:spPr>
        <p:txBody>
          <a:bodyPr>
            <a:normAutofit/>
          </a:bodyPr>
          <a:lstStyle/>
          <a:p>
            <a:pPr>
              <a:spcBef>
                <a:spcPts val="0"/>
              </a:spcBef>
              <a:defRPr/>
            </a:pPr>
            <a:r>
              <a:rPr kumimoji="1" lang="en-US" sz="2000" b="1" kern="0">
                <a:solidFill>
                  <a:srgbClr val="CC3300"/>
                </a:solidFill>
                <a:effectLst>
                  <a:outerShdw blurRad="38100" dist="38100" dir="2700000" algn="tl">
                    <a:srgbClr val="C0C0C0"/>
                  </a:outerShdw>
                </a:effectLst>
                <a:latin typeface="Helvetica"/>
                <a:ea typeface="MS PGothic" pitchFamily="34" charset="-128"/>
              </a:rPr>
              <a:t>Example of a Relation</a:t>
            </a:r>
          </a:p>
        </p:txBody>
      </p:sp>
      <p:pic>
        <p:nvPicPr>
          <p:cNvPr id="6" name="Picture 3"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038" y="2425700"/>
            <a:ext cx="5291137"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
          <p:cNvSpPr txBox="1">
            <a:spLocks noChangeArrowheads="1"/>
          </p:cNvSpPr>
          <p:nvPr/>
        </p:nvSpPr>
        <p:spPr bwMode="auto">
          <a:xfrm>
            <a:off x="7040563" y="1831975"/>
            <a:ext cx="145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ea typeface="ＭＳ Ｐゴシック" pitchFamily="34" charset="-128"/>
              </a:defRPr>
            </a:lvl1pPr>
            <a:lvl2pPr marL="37931725" indent="-37474525">
              <a:defRPr sz="1600">
                <a:solidFill>
                  <a:schemeClr val="tx1"/>
                </a:solidFill>
                <a:latin typeface="Helvetica" pitchFamily="34" charset="0"/>
                <a:ea typeface="ＭＳ Ｐゴシック" pitchFamily="34" charset="-128"/>
              </a:defRPr>
            </a:lvl2pPr>
            <a:lvl3pPr>
              <a:defRPr sz="1600">
                <a:solidFill>
                  <a:schemeClr val="tx1"/>
                </a:solidFill>
                <a:latin typeface="Helvetica" pitchFamily="34" charset="0"/>
                <a:ea typeface="ＭＳ Ｐゴシック" pitchFamily="34" charset="-128"/>
              </a:defRPr>
            </a:lvl3pPr>
            <a:lvl4pPr>
              <a:defRPr sz="1600">
                <a:solidFill>
                  <a:schemeClr val="tx1"/>
                </a:solidFill>
                <a:latin typeface="Helvetica" pitchFamily="34" charset="0"/>
                <a:ea typeface="ＭＳ Ｐゴシック" pitchFamily="34" charset="-128"/>
              </a:defRPr>
            </a:lvl4pPr>
            <a:lvl5pPr>
              <a:defRPr sz="1600">
                <a:solidFill>
                  <a:schemeClr val="tx1"/>
                </a:solidFill>
                <a:latin typeface="Helvetica" pitchFamily="34" charset="0"/>
                <a:ea typeface="ＭＳ Ｐゴシック" pitchFamily="34" charset="-128"/>
              </a:defRPr>
            </a:lvl5pPr>
            <a:lvl6pPr marL="4572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9144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1371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18288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r>
              <a:rPr lang="en-US" sz="1800"/>
              <a:t>attributes</a:t>
            </a:r>
          </a:p>
          <a:p>
            <a:pPr algn="ctr"/>
            <a:r>
              <a:rPr lang="en-US" sz="1800"/>
              <a:t>(or columns)</a:t>
            </a:r>
            <a:endParaRPr lang="en-US"/>
          </a:p>
        </p:txBody>
      </p:sp>
      <p:sp>
        <p:nvSpPr>
          <p:cNvPr id="9" name="Line 5"/>
          <p:cNvSpPr>
            <a:spLocks noChangeShapeType="1"/>
          </p:cNvSpPr>
          <p:nvPr/>
        </p:nvSpPr>
        <p:spPr bwMode="auto">
          <a:xfrm flipH="1">
            <a:off x="3238500" y="2036763"/>
            <a:ext cx="3889375" cy="377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 name="Line 6"/>
          <p:cNvSpPr>
            <a:spLocks noChangeShapeType="1"/>
          </p:cNvSpPr>
          <p:nvPr/>
        </p:nvSpPr>
        <p:spPr bwMode="auto">
          <a:xfrm flipH="1">
            <a:off x="4608513" y="2090738"/>
            <a:ext cx="2557462" cy="323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 name="Line 7"/>
          <p:cNvSpPr>
            <a:spLocks noChangeShapeType="1"/>
          </p:cNvSpPr>
          <p:nvPr/>
        </p:nvSpPr>
        <p:spPr bwMode="auto">
          <a:xfrm flipH="1">
            <a:off x="5819775" y="2063750"/>
            <a:ext cx="1320800"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 name="Text Box 8"/>
          <p:cNvSpPr txBox="1">
            <a:spLocks noChangeArrowheads="1"/>
          </p:cNvSpPr>
          <p:nvPr/>
        </p:nvSpPr>
        <p:spPr bwMode="auto">
          <a:xfrm>
            <a:off x="6988175" y="3021013"/>
            <a:ext cx="1085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ea typeface="ＭＳ Ｐゴシック" pitchFamily="34" charset="-128"/>
              </a:defRPr>
            </a:lvl1pPr>
            <a:lvl2pPr marL="37931725" indent="-37474525">
              <a:defRPr sz="1600">
                <a:solidFill>
                  <a:schemeClr val="tx1"/>
                </a:solidFill>
                <a:latin typeface="Helvetica" pitchFamily="34" charset="0"/>
                <a:ea typeface="ＭＳ Ｐゴシック" pitchFamily="34" charset="-128"/>
              </a:defRPr>
            </a:lvl2pPr>
            <a:lvl3pPr>
              <a:defRPr sz="1600">
                <a:solidFill>
                  <a:schemeClr val="tx1"/>
                </a:solidFill>
                <a:latin typeface="Helvetica" pitchFamily="34" charset="0"/>
                <a:ea typeface="ＭＳ Ｐゴシック" pitchFamily="34" charset="-128"/>
              </a:defRPr>
            </a:lvl3pPr>
            <a:lvl4pPr>
              <a:defRPr sz="1600">
                <a:solidFill>
                  <a:schemeClr val="tx1"/>
                </a:solidFill>
                <a:latin typeface="Helvetica" pitchFamily="34" charset="0"/>
                <a:ea typeface="ＭＳ Ｐゴシック" pitchFamily="34" charset="-128"/>
              </a:defRPr>
            </a:lvl4pPr>
            <a:lvl5pPr>
              <a:defRPr sz="1600">
                <a:solidFill>
                  <a:schemeClr val="tx1"/>
                </a:solidFill>
                <a:latin typeface="Helvetica" pitchFamily="34" charset="0"/>
                <a:ea typeface="ＭＳ Ｐゴシック" pitchFamily="34" charset="-128"/>
              </a:defRPr>
            </a:lvl5pPr>
            <a:lvl6pPr marL="4572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9144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1371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18288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r>
              <a:rPr lang="en-US" sz="1800"/>
              <a:t>tuples</a:t>
            </a:r>
          </a:p>
          <a:p>
            <a:pPr algn="ctr"/>
            <a:r>
              <a:rPr lang="en-US" sz="1800"/>
              <a:t>(or rows)</a:t>
            </a:r>
            <a:endParaRPr lang="en-US"/>
          </a:p>
        </p:txBody>
      </p:sp>
      <p:sp>
        <p:nvSpPr>
          <p:cNvPr id="13" name="Line 9"/>
          <p:cNvSpPr>
            <a:spLocks noChangeShapeType="1"/>
          </p:cNvSpPr>
          <p:nvPr/>
        </p:nvSpPr>
        <p:spPr bwMode="auto">
          <a:xfrm flipH="1" flipV="1">
            <a:off x="6742113" y="2986088"/>
            <a:ext cx="369887" cy="2206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 name="Line 10"/>
          <p:cNvSpPr>
            <a:spLocks noChangeShapeType="1"/>
          </p:cNvSpPr>
          <p:nvPr/>
        </p:nvSpPr>
        <p:spPr bwMode="auto">
          <a:xfrm flipH="1">
            <a:off x="6729413" y="3205163"/>
            <a:ext cx="369887" cy="11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 name="Line 11"/>
          <p:cNvSpPr>
            <a:spLocks noChangeShapeType="1"/>
          </p:cNvSpPr>
          <p:nvPr/>
        </p:nvSpPr>
        <p:spPr bwMode="auto">
          <a:xfrm flipH="1">
            <a:off x="6718300" y="3216275"/>
            <a:ext cx="392113" cy="3127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 name="Line 12"/>
          <p:cNvSpPr>
            <a:spLocks noChangeShapeType="1"/>
          </p:cNvSpPr>
          <p:nvPr/>
        </p:nvSpPr>
        <p:spPr bwMode="auto">
          <a:xfrm flipH="1">
            <a:off x="6729413" y="3225800"/>
            <a:ext cx="381000" cy="555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 name="Rectangle 1"/>
          <p:cNvSpPr/>
          <p:nvPr/>
        </p:nvSpPr>
        <p:spPr>
          <a:xfrm>
            <a:off x="3238500" y="6400800"/>
            <a:ext cx="2321598" cy="369332"/>
          </a:xfrm>
          <a:prstGeom prst="rect">
            <a:avLst/>
          </a:prstGeom>
        </p:spPr>
        <p:txBody>
          <a:bodyPr wrap="none">
            <a:spAutoFit/>
          </a:bodyPr>
          <a:lstStyle/>
          <a:p>
            <a:r>
              <a:rPr lang="en-US" b="1"/>
              <a:t>The instructor relation</a:t>
            </a:r>
          </a:p>
        </p:txBody>
      </p:sp>
      <p:sp>
        <p:nvSpPr>
          <p:cNvPr id="3" name="Rectangle 2"/>
          <p:cNvSpPr/>
          <p:nvPr/>
        </p:nvSpPr>
        <p:spPr>
          <a:xfrm>
            <a:off x="892101" y="308745"/>
            <a:ext cx="7432824" cy="523220"/>
          </a:xfrm>
          <a:prstGeom prst="rect">
            <a:avLst/>
          </a:prstGeom>
        </p:spPr>
        <p:txBody>
          <a:bodyPr wrap="square">
            <a:spAutoFit/>
          </a:bodyPr>
          <a:lstStyle/>
          <a:p>
            <a:r>
              <a:rPr lang="en-US" sz="2800"/>
              <a:t>These relations represent  University  Database.</a:t>
            </a:r>
          </a:p>
        </p:txBody>
      </p:sp>
    </p:spTree>
    <p:extLst>
      <p:ext uri="{BB962C8B-B14F-4D97-AF65-F5344CB8AC3E}">
        <p14:creationId xmlns:p14="http://schemas.microsoft.com/office/powerpoint/2010/main" val="2291045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81200"/>
            <a:ext cx="8229600" cy="1143000"/>
          </a:xfrm>
        </p:spPr>
        <p:txBody>
          <a:bodyPr/>
          <a:lstStyle/>
          <a:p>
            <a:r>
              <a:rPr lang="en-US">
                <a:solidFill>
                  <a:srgbClr val="FF0000"/>
                </a:solidFill>
              </a:rPr>
              <a:t>END</a:t>
            </a:r>
          </a:p>
        </p:txBody>
      </p:sp>
    </p:spTree>
    <p:extLst>
      <p:ext uri="{BB962C8B-B14F-4D97-AF65-F5344CB8AC3E}">
        <p14:creationId xmlns:p14="http://schemas.microsoft.com/office/powerpoint/2010/main" val="34626075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F3F32E-82AC-468A-9CFA-6011C22760DA}"/>
              </a:ext>
            </a:extLst>
          </p:cNvPr>
          <p:cNvPicPr>
            <a:picLocks noChangeAspect="1"/>
          </p:cNvPicPr>
          <p:nvPr/>
        </p:nvPicPr>
        <p:blipFill>
          <a:blip r:embed="rId2"/>
          <a:stretch>
            <a:fillRect/>
          </a:stretch>
        </p:blipFill>
        <p:spPr>
          <a:xfrm>
            <a:off x="4267200" y="873045"/>
            <a:ext cx="4633913" cy="5111910"/>
          </a:xfrm>
          <a:prstGeom prst="rect">
            <a:avLst/>
          </a:prstGeom>
        </p:spPr>
      </p:pic>
      <p:pic>
        <p:nvPicPr>
          <p:cNvPr id="5" name="Picture 4">
            <a:extLst>
              <a:ext uri="{FF2B5EF4-FFF2-40B4-BE49-F238E27FC236}">
                <a16:creationId xmlns:a16="http://schemas.microsoft.com/office/drawing/2014/main" id="{76D58FD8-2D1E-42B3-88BE-EA7E55766F13}"/>
              </a:ext>
            </a:extLst>
          </p:cNvPr>
          <p:cNvPicPr>
            <a:picLocks noChangeAspect="1"/>
          </p:cNvPicPr>
          <p:nvPr/>
        </p:nvPicPr>
        <p:blipFill>
          <a:blip r:embed="rId3"/>
          <a:stretch>
            <a:fillRect/>
          </a:stretch>
        </p:blipFill>
        <p:spPr>
          <a:xfrm>
            <a:off x="-126364" y="1359389"/>
            <a:ext cx="4545963" cy="4139222"/>
          </a:xfrm>
          <a:prstGeom prst="rect">
            <a:avLst/>
          </a:prstGeom>
        </p:spPr>
      </p:pic>
      <p:sp>
        <p:nvSpPr>
          <p:cNvPr id="6" name="Rectangle 5">
            <a:extLst>
              <a:ext uri="{FF2B5EF4-FFF2-40B4-BE49-F238E27FC236}">
                <a16:creationId xmlns:a16="http://schemas.microsoft.com/office/drawing/2014/main" id="{DB7B9A55-5952-4E27-83C1-864163675FEE}"/>
              </a:ext>
            </a:extLst>
          </p:cNvPr>
          <p:cNvSpPr/>
          <p:nvPr/>
        </p:nvSpPr>
        <p:spPr>
          <a:xfrm>
            <a:off x="3124200" y="228600"/>
            <a:ext cx="4784580" cy="523220"/>
          </a:xfrm>
          <a:prstGeom prst="rect">
            <a:avLst/>
          </a:prstGeom>
        </p:spPr>
        <p:txBody>
          <a:bodyPr wrap="none">
            <a:spAutoFit/>
          </a:bodyPr>
          <a:lstStyle/>
          <a:p>
            <a:r>
              <a:rPr lang="en-IN" sz="2800" b="1">
                <a:solidFill>
                  <a:srgbClr val="FF0000"/>
                </a:solidFill>
              </a:rPr>
              <a:t>Instructor &amp; Teaches  Relations</a:t>
            </a:r>
          </a:p>
        </p:txBody>
      </p:sp>
    </p:spTree>
    <p:extLst>
      <p:ext uri="{BB962C8B-B14F-4D97-AF65-F5344CB8AC3E}">
        <p14:creationId xmlns:p14="http://schemas.microsoft.com/office/powerpoint/2010/main" val="3771744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D58FD8-2D1E-42B3-88BE-EA7E55766F13}"/>
              </a:ext>
            </a:extLst>
          </p:cNvPr>
          <p:cNvPicPr>
            <a:picLocks noChangeAspect="1"/>
          </p:cNvPicPr>
          <p:nvPr/>
        </p:nvPicPr>
        <p:blipFill>
          <a:blip r:embed="rId3"/>
          <a:stretch>
            <a:fillRect/>
          </a:stretch>
        </p:blipFill>
        <p:spPr>
          <a:xfrm>
            <a:off x="118531" y="1321289"/>
            <a:ext cx="4545963" cy="4139222"/>
          </a:xfrm>
          <a:prstGeom prst="rect">
            <a:avLst/>
          </a:prstGeom>
        </p:spPr>
      </p:pic>
      <p:pic>
        <p:nvPicPr>
          <p:cNvPr id="2" name="Picture 1">
            <a:extLst>
              <a:ext uri="{FF2B5EF4-FFF2-40B4-BE49-F238E27FC236}">
                <a16:creationId xmlns:a16="http://schemas.microsoft.com/office/drawing/2014/main" id="{BBEE46B4-BCB1-4425-A356-DE9259225B85}"/>
              </a:ext>
            </a:extLst>
          </p:cNvPr>
          <p:cNvPicPr>
            <a:picLocks noChangeAspect="1"/>
          </p:cNvPicPr>
          <p:nvPr/>
        </p:nvPicPr>
        <p:blipFill>
          <a:blip r:embed="rId4"/>
          <a:stretch>
            <a:fillRect/>
          </a:stretch>
        </p:blipFill>
        <p:spPr>
          <a:xfrm>
            <a:off x="4724403" y="1524000"/>
            <a:ext cx="4206861" cy="3733800"/>
          </a:xfrm>
          <a:prstGeom prst="rect">
            <a:avLst/>
          </a:prstGeom>
        </p:spPr>
      </p:pic>
      <p:sp>
        <p:nvSpPr>
          <p:cNvPr id="3" name="Rectangle 2">
            <a:extLst>
              <a:ext uri="{FF2B5EF4-FFF2-40B4-BE49-F238E27FC236}">
                <a16:creationId xmlns:a16="http://schemas.microsoft.com/office/drawing/2014/main" id="{592B442F-79E3-4A4B-962C-AA17C76B1EEF}"/>
              </a:ext>
            </a:extLst>
          </p:cNvPr>
          <p:cNvSpPr/>
          <p:nvPr/>
        </p:nvSpPr>
        <p:spPr>
          <a:xfrm>
            <a:off x="3124200" y="228600"/>
            <a:ext cx="5347682" cy="523220"/>
          </a:xfrm>
          <a:prstGeom prst="rect">
            <a:avLst/>
          </a:prstGeom>
        </p:spPr>
        <p:txBody>
          <a:bodyPr wrap="none">
            <a:spAutoFit/>
          </a:bodyPr>
          <a:lstStyle/>
          <a:p>
            <a:r>
              <a:rPr lang="en-IN" sz="2800" b="1">
                <a:solidFill>
                  <a:srgbClr val="FF0000"/>
                </a:solidFill>
              </a:rPr>
              <a:t>Instructor &amp; Department Relations</a:t>
            </a:r>
          </a:p>
        </p:txBody>
      </p:sp>
    </p:spTree>
    <p:extLst>
      <p:ext uri="{BB962C8B-B14F-4D97-AF65-F5344CB8AC3E}">
        <p14:creationId xmlns:p14="http://schemas.microsoft.com/office/powerpoint/2010/main" val="1927748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38200"/>
            <a:ext cx="6248399"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2758" y="886691"/>
            <a:ext cx="277431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758457" y="3352800"/>
            <a:ext cx="2023439" cy="369332"/>
          </a:xfrm>
          <a:prstGeom prst="rect">
            <a:avLst/>
          </a:prstGeom>
        </p:spPr>
        <p:txBody>
          <a:bodyPr wrap="none">
            <a:spAutoFit/>
          </a:bodyPr>
          <a:lstStyle/>
          <a:p>
            <a:r>
              <a:rPr lang="en-US" b="1"/>
              <a:t>The </a:t>
            </a:r>
            <a:r>
              <a:rPr lang="en-US" b="1" i="1"/>
              <a:t>prereq </a:t>
            </a:r>
            <a:r>
              <a:rPr lang="en-US" b="1"/>
              <a:t>relation</a:t>
            </a:r>
          </a:p>
        </p:txBody>
      </p:sp>
      <p:sp>
        <p:nvSpPr>
          <p:cNvPr id="5" name="Rectangle 4"/>
          <p:cNvSpPr/>
          <p:nvPr/>
        </p:nvSpPr>
        <p:spPr>
          <a:xfrm>
            <a:off x="2253626" y="4648200"/>
            <a:ext cx="2077172" cy="369332"/>
          </a:xfrm>
          <a:prstGeom prst="rect">
            <a:avLst/>
          </a:prstGeom>
        </p:spPr>
        <p:txBody>
          <a:bodyPr wrap="none">
            <a:spAutoFit/>
          </a:bodyPr>
          <a:lstStyle/>
          <a:p>
            <a:r>
              <a:rPr lang="en-US" b="1"/>
              <a:t>The course relation.</a:t>
            </a:r>
          </a:p>
        </p:txBody>
      </p:sp>
      <p:sp>
        <p:nvSpPr>
          <p:cNvPr id="9" name="Rectangle 2"/>
          <p:cNvSpPr>
            <a:spLocks noGrp="1" noChangeArrowheads="1"/>
          </p:cNvSpPr>
          <p:nvPr>
            <p:ph type="title"/>
          </p:nvPr>
        </p:nvSpPr>
        <p:spPr>
          <a:xfrm>
            <a:off x="768350" y="0"/>
            <a:ext cx="8077200" cy="609600"/>
          </a:xfrm>
        </p:spPr>
        <p:txBody>
          <a:bodyPr>
            <a:normAutofit/>
          </a:bodyPr>
          <a:lstStyle/>
          <a:p>
            <a:pPr>
              <a:spcBef>
                <a:spcPts val="0"/>
              </a:spcBef>
              <a:defRPr/>
            </a:pPr>
            <a:r>
              <a:rPr kumimoji="1" lang="en-US" sz="2000" b="1" kern="0">
                <a:solidFill>
                  <a:srgbClr val="CC3300"/>
                </a:solidFill>
                <a:effectLst>
                  <a:outerShdw blurRad="38100" dist="38100" dir="2700000" algn="tl">
                    <a:srgbClr val="C0C0C0"/>
                  </a:outerShdw>
                </a:effectLst>
                <a:latin typeface="Helvetica"/>
                <a:ea typeface="MS PGothic" pitchFamily="34" charset="-128"/>
              </a:rPr>
              <a:t>Example of a Relation</a:t>
            </a:r>
          </a:p>
        </p:txBody>
      </p:sp>
    </p:spTree>
    <p:extLst>
      <p:ext uri="{BB962C8B-B14F-4D97-AF65-F5344CB8AC3E}">
        <p14:creationId xmlns:p14="http://schemas.microsoft.com/office/powerpoint/2010/main" val="1184171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762000"/>
            <a:ext cx="8686800" cy="5734903"/>
          </a:xfrm>
          <a:prstGeom prst="rect">
            <a:avLst/>
          </a:prstGeom>
        </p:spPr>
        <p:txBody>
          <a:bodyPr wrap="square">
            <a:spAutoFit/>
          </a:bodyPr>
          <a:lstStyle/>
          <a:p>
            <a:pPr>
              <a:lnSpc>
                <a:spcPct val="120000"/>
              </a:lnSpc>
            </a:pPr>
            <a:r>
              <a:rPr lang="en-US" sz="2800" b="1">
                <a:solidFill>
                  <a:srgbClr val="0070C0"/>
                </a:solidFill>
                <a:cs typeface="Times New Roman" pitchFamily="18" charset="0"/>
              </a:rPr>
              <a:t>Relation Instance:</a:t>
            </a:r>
            <a:r>
              <a:rPr lang="en-US" sz="2800">
                <a:solidFill>
                  <a:srgbClr val="0070C0"/>
                </a:solidFill>
                <a:cs typeface="Times New Roman" pitchFamily="18" charset="0"/>
              </a:rPr>
              <a:t> </a:t>
            </a:r>
            <a:r>
              <a:rPr lang="en-US" sz="2800">
                <a:cs typeface="Times New Roman" pitchFamily="18" charset="0"/>
              </a:rPr>
              <a:t>A specific instance of a relation, i.e. </a:t>
            </a:r>
          </a:p>
          <a:p>
            <a:pPr>
              <a:lnSpc>
                <a:spcPct val="120000"/>
              </a:lnSpc>
            </a:pPr>
            <a:r>
              <a:rPr lang="en-US" sz="2800">
                <a:cs typeface="Times New Roman" pitchFamily="18" charset="0"/>
              </a:rPr>
              <a:t>set of rows in a relation at an instance.</a:t>
            </a:r>
          </a:p>
          <a:p>
            <a:pPr>
              <a:lnSpc>
                <a:spcPct val="120000"/>
              </a:lnSpc>
            </a:pPr>
            <a:endParaRPr lang="en-US" sz="2800">
              <a:cs typeface="Times New Roman" pitchFamily="18" charset="0"/>
            </a:endParaRPr>
          </a:p>
          <a:p>
            <a:pPr>
              <a:lnSpc>
                <a:spcPct val="120000"/>
              </a:lnSpc>
            </a:pPr>
            <a:r>
              <a:rPr lang="en-US" sz="2800">
                <a:cs typeface="Times New Roman" pitchFamily="18" charset="0"/>
              </a:rPr>
              <a:t>In general, a </a:t>
            </a:r>
            <a:r>
              <a:rPr lang="en-US" sz="2800">
                <a:solidFill>
                  <a:schemeClr val="accent6">
                    <a:lumMod val="75000"/>
                  </a:schemeClr>
                </a:solidFill>
                <a:cs typeface="Times New Roman" pitchFamily="18" charset="0"/>
              </a:rPr>
              <a:t>relation schema </a:t>
            </a:r>
            <a:r>
              <a:rPr lang="en-US" sz="2800">
                <a:cs typeface="Times New Roman" pitchFamily="18" charset="0"/>
              </a:rPr>
              <a:t>consists of a list of Attributes and their corresponding domains.</a:t>
            </a:r>
          </a:p>
          <a:p>
            <a:pPr>
              <a:lnSpc>
                <a:spcPct val="120000"/>
              </a:lnSpc>
            </a:pPr>
            <a:endParaRPr lang="en-US" sz="2800">
              <a:solidFill>
                <a:srgbClr val="0070C0"/>
              </a:solidFill>
              <a:cs typeface="Times New Roman" pitchFamily="18" charset="0"/>
            </a:endParaRPr>
          </a:p>
          <a:p>
            <a:pPr>
              <a:lnSpc>
                <a:spcPct val="120000"/>
              </a:lnSpc>
            </a:pPr>
            <a:r>
              <a:rPr lang="en-US" sz="2800" b="1">
                <a:solidFill>
                  <a:srgbClr val="0070C0"/>
                </a:solidFill>
                <a:cs typeface="Times New Roman" pitchFamily="18" charset="0"/>
              </a:rPr>
              <a:t>Database schema</a:t>
            </a:r>
            <a:r>
              <a:rPr lang="en-US" sz="2800">
                <a:cs typeface="Times New Roman" pitchFamily="18" charset="0"/>
              </a:rPr>
              <a:t>, which is the logical design of the database.</a:t>
            </a:r>
          </a:p>
          <a:p>
            <a:pPr>
              <a:lnSpc>
                <a:spcPct val="120000"/>
              </a:lnSpc>
            </a:pPr>
            <a:endParaRPr lang="en-US" sz="2800">
              <a:cs typeface="Times New Roman" pitchFamily="18" charset="0"/>
            </a:endParaRPr>
          </a:p>
          <a:p>
            <a:pPr>
              <a:lnSpc>
                <a:spcPct val="120000"/>
              </a:lnSpc>
            </a:pPr>
            <a:r>
              <a:rPr lang="en-US" sz="2800">
                <a:cs typeface="Times New Roman" pitchFamily="18" charset="0"/>
              </a:rPr>
              <a:t> </a:t>
            </a:r>
            <a:r>
              <a:rPr lang="en-US" sz="2800" b="1">
                <a:solidFill>
                  <a:srgbClr val="0070C0"/>
                </a:solidFill>
                <a:cs typeface="Times New Roman" pitchFamily="18" charset="0"/>
              </a:rPr>
              <a:t>Database Instance</a:t>
            </a:r>
            <a:r>
              <a:rPr lang="en-US" sz="2800" b="1">
                <a:solidFill>
                  <a:srgbClr val="FF0000"/>
                </a:solidFill>
                <a:cs typeface="Times New Roman" pitchFamily="18" charset="0"/>
              </a:rPr>
              <a:t>, </a:t>
            </a:r>
            <a:r>
              <a:rPr lang="en-US" sz="2800">
                <a:cs typeface="Times New Roman" pitchFamily="18" charset="0"/>
              </a:rPr>
              <a:t>which is a snapshot of the data in the Database at a given instant in time.</a:t>
            </a:r>
          </a:p>
        </p:txBody>
      </p:sp>
      <p:sp>
        <p:nvSpPr>
          <p:cNvPr id="5" name="Rectangle 2"/>
          <p:cNvSpPr>
            <a:spLocks noGrp="1" noChangeArrowheads="1"/>
          </p:cNvSpPr>
          <p:nvPr>
            <p:ph type="title"/>
          </p:nvPr>
        </p:nvSpPr>
        <p:spPr>
          <a:xfrm>
            <a:off x="768350" y="117475"/>
            <a:ext cx="8077200" cy="609600"/>
          </a:xfrm>
        </p:spPr>
        <p:txBody>
          <a:bodyPr vert="horz" lIns="91440" tIns="45720" rIns="91440" bIns="45720" rtlCol="0" anchor="ctr">
            <a:normAutofit/>
          </a:bodyPr>
          <a:lstStyle/>
          <a:p>
            <a:pPr>
              <a:spcBef>
                <a:spcPts val="0"/>
              </a:spcBef>
            </a:pPr>
            <a:r>
              <a:rPr kumimoji="1" lang="en-US" sz="2800" b="1" kern="0">
                <a:solidFill>
                  <a:srgbClr val="CC3300"/>
                </a:solidFill>
                <a:effectLst>
                  <a:outerShdw blurRad="38100" dist="38100" dir="2700000" algn="tl">
                    <a:srgbClr val="C0C0C0"/>
                  </a:outerShdw>
                </a:effectLst>
                <a:latin typeface="Helvetica"/>
                <a:ea typeface="MS PGothic" pitchFamily="34" charset="-128"/>
              </a:rPr>
              <a:t>Some Terms</a:t>
            </a:r>
          </a:p>
        </p:txBody>
      </p:sp>
    </p:spTree>
    <p:extLst>
      <p:ext uri="{BB962C8B-B14F-4D97-AF65-F5344CB8AC3E}">
        <p14:creationId xmlns:p14="http://schemas.microsoft.com/office/powerpoint/2010/main" val="3581929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768350" y="117475"/>
            <a:ext cx="8077200" cy="609600"/>
          </a:xfrm>
        </p:spPr>
        <p:txBody>
          <a:bodyPr vert="horz" lIns="91440" tIns="45720" rIns="91440" bIns="45720" rtlCol="0" anchor="ctr">
            <a:normAutofit/>
          </a:bodyPr>
          <a:lstStyle/>
          <a:p>
            <a:pPr>
              <a:spcBef>
                <a:spcPts val="0"/>
              </a:spcBef>
            </a:pPr>
            <a:r>
              <a:rPr kumimoji="1" lang="en-US" sz="2800" b="1" kern="0">
                <a:solidFill>
                  <a:srgbClr val="CC3300"/>
                </a:solidFill>
                <a:effectLst>
                  <a:outerShdw blurRad="38100" dist="38100" dir="2700000" algn="tl">
                    <a:srgbClr val="C0C0C0"/>
                  </a:outerShdw>
                </a:effectLst>
                <a:latin typeface="Helvetica"/>
                <a:ea typeface="MS PGothic" pitchFamily="34" charset="-128"/>
              </a:rPr>
              <a:t>Attribute Types</a:t>
            </a:r>
          </a:p>
        </p:txBody>
      </p:sp>
      <p:sp>
        <p:nvSpPr>
          <p:cNvPr id="7" name="Rectangle 3"/>
          <p:cNvSpPr txBox="1">
            <a:spLocks noChangeArrowheads="1"/>
          </p:cNvSpPr>
          <p:nvPr/>
        </p:nvSpPr>
        <p:spPr>
          <a:xfrm>
            <a:off x="533399" y="1219200"/>
            <a:ext cx="8077200" cy="487680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pPr>
            <a:r>
              <a:rPr lang="en-US">
                <a:latin typeface="Times New Roman" pitchFamily="18" charset="0"/>
                <a:cs typeface="Times New Roman" pitchFamily="18" charset="0"/>
              </a:rPr>
              <a:t>The set of allowed values for each attribute is called the </a:t>
            </a:r>
            <a:r>
              <a:rPr lang="en-US" b="1">
                <a:solidFill>
                  <a:srgbClr val="000099"/>
                </a:solidFill>
                <a:latin typeface="Times New Roman" pitchFamily="18" charset="0"/>
                <a:cs typeface="Times New Roman" pitchFamily="18" charset="0"/>
              </a:rPr>
              <a:t>domain</a:t>
            </a:r>
            <a:r>
              <a:rPr lang="en-US">
                <a:latin typeface="Times New Roman" pitchFamily="18" charset="0"/>
                <a:cs typeface="Times New Roman" pitchFamily="18" charset="0"/>
              </a:rPr>
              <a:t> of the attribute.</a:t>
            </a:r>
          </a:p>
          <a:p>
            <a:pPr lvl="1">
              <a:lnSpc>
                <a:spcPct val="120000"/>
              </a:lnSpc>
            </a:pPr>
            <a:r>
              <a:rPr lang="en-US">
                <a:latin typeface="Times New Roman" pitchFamily="18" charset="0"/>
                <a:cs typeface="Times New Roman" pitchFamily="18" charset="0"/>
              </a:rPr>
              <a:t>A valid range value for a Marks attribute may be 0-100</a:t>
            </a:r>
          </a:p>
          <a:p>
            <a:pPr lvl="1">
              <a:lnSpc>
                <a:spcPct val="120000"/>
              </a:lnSpc>
            </a:pPr>
            <a:r>
              <a:rPr lang="en-US">
                <a:latin typeface="Times New Roman" pitchFamily="18" charset="0"/>
                <a:cs typeface="Times New Roman" pitchFamily="18" charset="0"/>
              </a:rPr>
              <a:t>Marks Domain is  {0,1,2,..50,51,..100}</a:t>
            </a:r>
          </a:p>
          <a:p>
            <a:pPr>
              <a:lnSpc>
                <a:spcPct val="120000"/>
              </a:lnSpc>
            </a:pPr>
            <a:r>
              <a:rPr lang="en-US">
                <a:latin typeface="Times New Roman" pitchFamily="18" charset="0"/>
                <a:cs typeface="Times New Roman" pitchFamily="18" charset="0"/>
              </a:rPr>
              <a:t>Attribute values are (normally) required to be </a:t>
            </a:r>
            <a:r>
              <a:rPr lang="en-US" b="1">
                <a:solidFill>
                  <a:srgbClr val="000099"/>
                </a:solidFill>
                <a:latin typeface="Times New Roman" pitchFamily="18" charset="0"/>
                <a:cs typeface="Times New Roman" pitchFamily="18" charset="0"/>
              </a:rPr>
              <a:t>atomic</a:t>
            </a:r>
            <a:r>
              <a:rPr lang="en-US">
                <a:latin typeface="Times New Roman" pitchFamily="18" charset="0"/>
                <a:cs typeface="Times New Roman" pitchFamily="18" charset="0"/>
              </a:rPr>
              <a:t>; that is, </a:t>
            </a:r>
            <a:r>
              <a:rPr lang="en-US">
                <a:solidFill>
                  <a:srgbClr val="FF0000"/>
                </a:solidFill>
                <a:latin typeface="Times New Roman" pitchFamily="18" charset="0"/>
                <a:cs typeface="Times New Roman" pitchFamily="18" charset="0"/>
              </a:rPr>
              <a:t>indivisible</a:t>
            </a:r>
          </a:p>
          <a:p>
            <a:pPr>
              <a:lnSpc>
                <a:spcPct val="120000"/>
              </a:lnSpc>
            </a:pPr>
            <a:r>
              <a:rPr lang="en-US">
                <a:latin typeface="Times New Roman" pitchFamily="18" charset="0"/>
                <a:cs typeface="Times New Roman" pitchFamily="18" charset="0"/>
              </a:rPr>
              <a:t>The special value</a:t>
            </a:r>
            <a:r>
              <a:rPr lang="en-US" b="1">
                <a:solidFill>
                  <a:schemeClr val="tx2"/>
                </a:solidFill>
                <a:latin typeface="Times New Roman" pitchFamily="18" charset="0"/>
                <a:cs typeface="Times New Roman" pitchFamily="18" charset="0"/>
              </a:rPr>
              <a:t> </a:t>
            </a:r>
            <a:r>
              <a:rPr lang="en-US" b="1" i="1">
                <a:solidFill>
                  <a:srgbClr val="000000"/>
                </a:solidFill>
                <a:latin typeface="Times New Roman" pitchFamily="18" charset="0"/>
                <a:cs typeface="Times New Roman" pitchFamily="18" charset="0"/>
              </a:rPr>
              <a:t>null</a:t>
            </a:r>
            <a:r>
              <a:rPr lang="en-US">
                <a:latin typeface="Times New Roman" pitchFamily="18" charset="0"/>
                <a:cs typeface="Times New Roman" pitchFamily="18" charset="0"/>
              </a:rPr>
              <a:t>  is a member of </a:t>
            </a:r>
            <a:r>
              <a:rPr lang="en-US">
                <a:solidFill>
                  <a:srgbClr val="FF0000"/>
                </a:solidFill>
                <a:latin typeface="Times New Roman" pitchFamily="18" charset="0"/>
                <a:cs typeface="Times New Roman" pitchFamily="18" charset="0"/>
              </a:rPr>
              <a:t>every domain.</a:t>
            </a:r>
          </a:p>
          <a:p>
            <a:pPr>
              <a:lnSpc>
                <a:spcPct val="120000"/>
              </a:lnSpc>
            </a:pPr>
            <a:r>
              <a:rPr lang="en-US">
                <a:latin typeface="Times New Roman" pitchFamily="18" charset="0"/>
                <a:cs typeface="Times New Roman" pitchFamily="18" charset="0"/>
              </a:rPr>
              <a:t>The </a:t>
            </a:r>
            <a:r>
              <a:rPr lang="en-US" b="1">
                <a:latin typeface="Times New Roman" pitchFamily="18" charset="0"/>
                <a:cs typeface="Times New Roman" pitchFamily="18" charset="0"/>
              </a:rPr>
              <a:t>null</a:t>
            </a:r>
            <a:r>
              <a:rPr lang="en-US">
                <a:latin typeface="Times New Roman" pitchFamily="18" charset="0"/>
                <a:cs typeface="Times New Roman" pitchFamily="18" charset="0"/>
              </a:rPr>
              <a:t> value </a:t>
            </a:r>
            <a:r>
              <a:rPr lang="en-US" b="1">
                <a:latin typeface="Times New Roman" pitchFamily="18" charset="0"/>
                <a:cs typeface="Times New Roman" pitchFamily="18" charset="0"/>
              </a:rPr>
              <a:t>causes</a:t>
            </a:r>
            <a:r>
              <a:rPr lang="en-US">
                <a:latin typeface="Times New Roman" pitchFamily="18" charset="0"/>
                <a:cs typeface="Times New Roman" pitchFamily="18" charset="0"/>
              </a:rPr>
              <a:t> </a:t>
            </a:r>
            <a:r>
              <a:rPr lang="en-US">
                <a:solidFill>
                  <a:srgbClr val="C00000"/>
                </a:solidFill>
                <a:latin typeface="Times New Roman" pitchFamily="18" charset="0"/>
                <a:cs typeface="Times New Roman" pitchFamily="18" charset="0"/>
              </a:rPr>
              <a:t>complications</a:t>
            </a:r>
            <a:r>
              <a:rPr lang="en-US">
                <a:latin typeface="Times New Roman" pitchFamily="18" charset="0"/>
                <a:cs typeface="Times New Roman" pitchFamily="18" charset="0"/>
              </a:rPr>
              <a:t> in the definition of many operations.</a:t>
            </a:r>
          </a:p>
        </p:txBody>
      </p:sp>
    </p:spTree>
    <p:extLst>
      <p:ext uri="{BB962C8B-B14F-4D97-AF65-F5344CB8AC3E}">
        <p14:creationId xmlns:p14="http://schemas.microsoft.com/office/powerpoint/2010/main" val="911391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F7A14CA634AE469B96691D94FD32F7" ma:contentTypeVersion="13" ma:contentTypeDescription="Create a new document." ma:contentTypeScope="" ma:versionID="004e0c0ab143f8cf91b32d349cc1d6fe">
  <xsd:schema xmlns:xsd="http://www.w3.org/2001/XMLSchema" xmlns:xs="http://www.w3.org/2001/XMLSchema" xmlns:p="http://schemas.microsoft.com/office/2006/metadata/properties" xmlns:ns2="cec7fef7-e975-4ca8-918d-7eb5d545cf95" xmlns:ns3="6555ff34-ecb9-4dd7-8026-f8d44bab36a6" targetNamespace="http://schemas.microsoft.com/office/2006/metadata/properties" ma:root="true" ma:fieldsID="031f11a8c35f8f92336b2f5273747930" ns2:_="" ns3:_="">
    <xsd:import namespace="cec7fef7-e975-4ca8-918d-7eb5d545cf95"/>
    <xsd:import namespace="6555ff34-ecb9-4dd7-8026-f8d44bab36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c7fef7-e975-4ca8-918d-7eb5d545cf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555ff34-ecb9-4dd7-8026-f8d44bab36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956fa0ee-5118-448d-ac54-87e27872924d}" ma:internalName="TaxCatchAll" ma:showField="CatchAllData" ma:web="6555ff34-ecb9-4dd7-8026-f8d44bab36a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555ff34-ecb9-4dd7-8026-f8d44bab36a6" xsi:nil="true"/>
    <lcf76f155ced4ddcb4097134ff3c332f xmlns="cec7fef7-e975-4ca8-918d-7eb5d545cf9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F4E140A-3B2B-4150-AFA6-A136E64220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c7fef7-e975-4ca8-918d-7eb5d545cf95"/>
    <ds:schemaRef ds:uri="6555ff34-ecb9-4dd7-8026-f8d44bab36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C76664-8562-4780-81F2-EE0D1AA8350E}">
  <ds:schemaRefs>
    <ds:schemaRef ds:uri="http://schemas.microsoft.com/sharepoint/v3/contenttype/forms"/>
  </ds:schemaRefs>
</ds:datastoreItem>
</file>

<file path=customXml/itemProps3.xml><?xml version="1.0" encoding="utf-8"?>
<ds:datastoreItem xmlns:ds="http://schemas.openxmlformats.org/officeDocument/2006/customXml" ds:itemID="{AF13995C-D7B1-47EB-A462-CFBBF3935294}">
  <ds:schemaRefs>
    <ds:schemaRef ds:uri="http://schemas.microsoft.com/office/2006/metadata/properties"/>
    <ds:schemaRef ds:uri="http://schemas.microsoft.com/office/infopath/2007/PartnerControls"/>
    <ds:schemaRef ds:uri="6555ff34-ecb9-4dd7-8026-f8d44bab36a6"/>
    <ds:schemaRef ds:uri="cec7fef7-e975-4ca8-918d-7eb5d545cf95"/>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62</Slides>
  <Notes>37</Notes>
  <HiddenSlides>0</HiddenSlide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PowerPoint Presentation</vt:lpstr>
      <vt:lpstr>PowerPoint Presentation</vt:lpstr>
      <vt:lpstr>PowerPoint Presentation</vt:lpstr>
      <vt:lpstr>Properties of a relation</vt:lpstr>
      <vt:lpstr>Relational Terminology</vt:lpstr>
      <vt:lpstr>Example of a Relation</vt:lpstr>
      <vt:lpstr>Example of a Relation</vt:lpstr>
      <vt:lpstr>Some Terms</vt:lpstr>
      <vt:lpstr>Attribute Types</vt:lpstr>
      <vt:lpstr>Relation Schema and Instance</vt:lpstr>
      <vt:lpstr>PowerPoint Presentation</vt:lpstr>
      <vt:lpstr>PowerPoint Presentation</vt:lpstr>
      <vt:lpstr>Keys</vt:lpstr>
      <vt:lpstr>Keys</vt:lpstr>
      <vt:lpstr>Keys…</vt:lpstr>
      <vt:lpstr>Keys</vt:lpstr>
      <vt:lpstr>PowerPoint Presentation</vt:lpstr>
      <vt:lpstr>Keys</vt:lpstr>
      <vt:lpstr>Foreign Keys-Referential Constraint</vt:lpstr>
      <vt:lpstr>Foreign Keys-Referential Constraint</vt:lpstr>
      <vt:lpstr>Example: Foreign Keys-Referential Constraint</vt:lpstr>
      <vt:lpstr>Example: Primary key and Foreign key relationship (recursive) in same table</vt:lpstr>
      <vt:lpstr>Schema Diagram for University Database</vt:lpstr>
      <vt:lpstr>Relational Query Languages</vt:lpstr>
      <vt:lpstr>Formal Relational Query Languages</vt:lpstr>
      <vt:lpstr>PowerPoint Presentation</vt:lpstr>
      <vt:lpstr>SELECT (σ) : Selection of tuples(rows)</vt:lpstr>
      <vt:lpstr>Example: Selection of tuples(rows) (σ)</vt:lpstr>
      <vt:lpstr>PROJECT (π ):  Selection of Columns (Attributes)-</vt:lpstr>
      <vt:lpstr>PowerPoint Presentation</vt:lpstr>
      <vt:lpstr>Joining two relations – Cartesian Product  X..</vt:lpstr>
      <vt:lpstr>PowerPoint Presentation</vt:lpstr>
      <vt:lpstr>PowerPoint Presentation</vt:lpstr>
      <vt:lpstr>PowerPoint Presentation</vt:lpstr>
      <vt:lpstr>Union, Intersection &amp; Set Difference</vt:lpstr>
      <vt:lpstr>Natural Join – Joining two relations</vt:lpstr>
      <vt:lpstr>Natural Join Example</vt:lpstr>
      <vt:lpstr>PowerPoint Presentation</vt:lpstr>
      <vt:lpstr>PowerPoint Presentation</vt:lpstr>
      <vt:lpstr>PowerPoint Presentation</vt:lpstr>
      <vt:lpstr>Theta Join Example</vt:lpstr>
      <vt:lpstr>Theta Join Example</vt:lpstr>
      <vt:lpstr>Theta Join Example</vt:lpstr>
      <vt:lpstr>Aggregate Functions and Operations</vt:lpstr>
      <vt:lpstr>Aggregate Operation – Example</vt:lpstr>
      <vt:lpstr>Aggregate Operation – Example</vt:lpstr>
      <vt:lpstr>Aggregate Operation – Example</vt:lpstr>
      <vt:lpstr>Aggregate Operation – Example</vt:lpstr>
      <vt:lpstr>Outer Join – Base relations- Loan , Borrower</vt:lpstr>
      <vt:lpstr>Join &amp; Left Outer Join – Example</vt:lpstr>
      <vt:lpstr>Right Outer Join &amp; Full Outer Join – Example</vt:lpstr>
      <vt:lpstr>Composition of Relational Operations</vt:lpstr>
      <vt:lpstr>Assignment Operator</vt:lpstr>
      <vt:lpstr>PowerPoint Presentation</vt:lpstr>
      <vt:lpstr>PowerPoint Presentation</vt:lpstr>
      <vt:lpstr>PowerPoint Presentation</vt:lpstr>
      <vt:lpstr>PowerPoint Presentation</vt:lpstr>
      <vt:lpstr>PowerPoint Presentation</vt:lpstr>
      <vt:lpstr>PowerPoint Presentation</vt:lpstr>
      <vt:lpstr>END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revision>8</cp:revision>
  <dcterms:created xsi:type="dcterms:W3CDTF">2013-07-26T04:19:19Z</dcterms:created>
  <dcterms:modified xsi:type="dcterms:W3CDTF">2023-05-30T21:26:40Z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0x01010027F7A14CA634AE469B96691D94FD32F7</vt:lpwstr>
  </property>
  <property fmtid="{D5CDD505-2E9C-101B-9397-08002B2CF9AE}" pid="3" name="Order">
    <vt:r8>1300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MediaServiceImageTags">
    <vt:lpwstr/>
  </property>
</Properties>
</file>