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1"/>
  </p:notesMasterIdLst>
  <p:sldIdLst>
    <p:sldId id="257" r:id="rId5"/>
    <p:sldId id="328" r:id="rId6"/>
    <p:sldId id="329" r:id="rId7"/>
    <p:sldId id="258" r:id="rId8"/>
    <p:sldId id="260" r:id="rId9"/>
    <p:sldId id="259" r:id="rId10"/>
    <p:sldId id="331" r:id="rId11"/>
    <p:sldId id="332" r:id="rId12"/>
    <p:sldId id="333" r:id="rId13"/>
    <p:sldId id="261" r:id="rId14"/>
    <p:sldId id="265" r:id="rId15"/>
    <p:sldId id="264" r:id="rId16"/>
    <p:sldId id="263" r:id="rId17"/>
    <p:sldId id="262" r:id="rId18"/>
    <p:sldId id="268" r:id="rId19"/>
    <p:sldId id="267" r:id="rId20"/>
    <p:sldId id="266" r:id="rId21"/>
    <p:sldId id="269" r:id="rId22"/>
    <p:sldId id="273" r:id="rId23"/>
    <p:sldId id="272" r:id="rId24"/>
    <p:sldId id="271" r:id="rId25"/>
    <p:sldId id="335" r:id="rId26"/>
    <p:sldId id="274" r:id="rId27"/>
    <p:sldId id="277" r:id="rId28"/>
    <p:sldId id="285" r:id="rId29"/>
    <p:sldId id="286" r:id="rId30"/>
    <p:sldId id="287" r:id="rId31"/>
    <p:sldId id="276" r:id="rId32"/>
    <p:sldId id="275" r:id="rId33"/>
    <p:sldId id="278" r:id="rId34"/>
    <p:sldId id="337" r:id="rId35"/>
    <p:sldId id="279" r:id="rId36"/>
    <p:sldId id="280" r:id="rId37"/>
    <p:sldId id="281" r:id="rId38"/>
    <p:sldId id="336" r:id="rId39"/>
    <p:sldId id="282" r:id="rId40"/>
    <p:sldId id="283" r:id="rId41"/>
    <p:sldId id="338" r:id="rId42"/>
    <p:sldId id="339" r:id="rId43"/>
    <p:sldId id="297" r:id="rId44"/>
    <p:sldId id="298" r:id="rId45"/>
    <p:sldId id="341" r:id="rId46"/>
    <p:sldId id="349" r:id="rId47"/>
    <p:sldId id="284" r:id="rId48"/>
    <p:sldId id="288" r:id="rId49"/>
    <p:sldId id="289" r:id="rId50"/>
    <p:sldId id="291" r:id="rId51"/>
    <p:sldId id="293" r:id="rId52"/>
    <p:sldId id="292" r:id="rId53"/>
    <p:sldId id="294" r:id="rId54"/>
    <p:sldId id="290" r:id="rId55"/>
    <p:sldId id="295" r:id="rId56"/>
    <p:sldId id="296" r:id="rId57"/>
    <p:sldId id="300" r:id="rId58"/>
    <p:sldId id="303" r:id="rId59"/>
    <p:sldId id="309" r:id="rId60"/>
    <p:sldId id="310" r:id="rId61"/>
    <p:sldId id="305" r:id="rId62"/>
    <p:sldId id="301" r:id="rId63"/>
    <p:sldId id="306" r:id="rId64"/>
    <p:sldId id="307" r:id="rId65"/>
    <p:sldId id="304" r:id="rId66"/>
    <p:sldId id="308" r:id="rId67"/>
    <p:sldId id="323" r:id="rId68"/>
    <p:sldId id="348" r:id="rId69"/>
    <p:sldId id="334"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B1C2D6-F97A-42D0-A5AE-05F175EEE7A6}" v="2" dt="2023-05-10T10:19:12.4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784" autoAdjust="0"/>
  </p:normalViewPr>
  <p:slideViewPr>
    <p:cSldViewPr snapToGrid="0">
      <p:cViewPr varScale="1">
        <p:scale>
          <a:sx n="62" d="100"/>
          <a:sy n="62" d="100"/>
        </p:scale>
        <p:origin x="828" y="52"/>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6/11/relationships/changesInfo" Target="changesInfos/changesInfo1.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SHABH VIVEK SHETTY - 210968049" userId="S::rishabh.shetty@learner.manipal.edu::c8327a95-716b-428f-ac0e-ad3f213a2e4e" providerId="AD" clId="Web-{4BB1C2D6-F97A-42D0-A5AE-05F175EEE7A6}"/>
    <pc:docChg chg="sldOrd">
      <pc:chgData name="RISHABH VIVEK SHETTY - 210968049" userId="S::rishabh.shetty@learner.manipal.edu::c8327a95-716b-428f-ac0e-ad3f213a2e4e" providerId="AD" clId="Web-{4BB1C2D6-F97A-42D0-A5AE-05F175EEE7A6}" dt="2023-05-10T10:19:12.446" v="1"/>
      <pc:docMkLst>
        <pc:docMk/>
      </pc:docMkLst>
      <pc:sldChg chg="ord">
        <pc:chgData name="RISHABH VIVEK SHETTY - 210968049" userId="S::rishabh.shetty@learner.manipal.edu::c8327a95-716b-428f-ac0e-ad3f213a2e4e" providerId="AD" clId="Web-{4BB1C2D6-F97A-42D0-A5AE-05F175EEE7A6}" dt="2023-05-10T10:19:06.930" v="0"/>
        <pc:sldMkLst>
          <pc:docMk/>
          <pc:sldMk cId="3407655332" sldId="267"/>
        </pc:sldMkLst>
      </pc:sldChg>
      <pc:sldChg chg="ord">
        <pc:chgData name="RISHABH VIVEK SHETTY - 210968049" userId="S::rishabh.shetty@learner.manipal.edu::c8327a95-716b-428f-ac0e-ad3f213a2e4e" providerId="AD" clId="Web-{4BB1C2D6-F97A-42D0-A5AE-05F175EEE7A6}" dt="2023-05-10T10:19:12.446" v="1"/>
        <pc:sldMkLst>
          <pc:docMk/>
          <pc:sldMk cId="4094572227" sldId="26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750880-A2BF-47B7-8CAA-8D15DD1233DA}" type="datetimeFigureOut">
              <a:rPr lang="en-US" smtClean="0"/>
              <a:t>5/10/2023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2CEB8A-5BB4-46B1-9792-2D374E2BA62D}" type="slidenum">
              <a:rPr lang="en-US" smtClean="0"/>
              <a:t>‹#›</a:t>
            </a:fld>
            <a:endParaRPr lang="en-US"/>
          </a:p>
        </p:txBody>
      </p:sp>
    </p:spTree>
    <p:extLst>
      <p:ext uri="{BB962C8B-B14F-4D97-AF65-F5344CB8AC3E}">
        <p14:creationId xmlns:p14="http://schemas.microsoft.com/office/powerpoint/2010/main" val="3024530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oracletutorial.com/oracle-basics/oracle-date/"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oracletutorial.com/oracle-basics/oracle-timestamp/"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2CEB8A-5BB4-46B1-9792-2D374E2BA62D}" type="slidenum">
              <a:rPr lang="en-US" smtClean="0"/>
              <a:t>1</a:t>
            </a:fld>
            <a:endParaRPr lang="en-US"/>
          </a:p>
        </p:txBody>
      </p:sp>
    </p:spTree>
    <p:extLst>
      <p:ext uri="{BB962C8B-B14F-4D97-AF65-F5344CB8AC3E}">
        <p14:creationId xmlns:p14="http://schemas.microsoft.com/office/powerpoint/2010/main" val="1348894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Sample Tables</a:t>
            </a:r>
          </a:p>
          <a:p>
            <a:r>
              <a:rPr lang="en-IN" dirty="0"/>
              <a:t>Create table </a:t>
            </a:r>
            <a:r>
              <a:rPr lang="en-IN" dirty="0" err="1"/>
              <a:t>DepartmentX</a:t>
            </a:r>
            <a:r>
              <a:rPr lang="en-IN" dirty="0"/>
              <a:t>(</a:t>
            </a:r>
            <a:r>
              <a:rPr lang="en-IN" dirty="0" err="1"/>
              <a:t>Dno</a:t>
            </a:r>
            <a:r>
              <a:rPr lang="en-IN" dirty="0"/>
              <a:t> char(3) Unique, Dname varchar2(10), Budget number(7));</a:t>
            </a:r>
          </a:p>
          <a:p>
            <a:r>
              <a:rPr lang="en-IN" dirty="0"/>
              <a:t>Create  table </a:t>
            </a:r>
            <a:r>
              <a:rPr lang="en-IN" dirty="0" err="1"/>
              <a:t>empX</a:t>
            </a:r>
            <a:r>
              <a:rPr lang="en-IN" dirty="0"/>
              <a:t>( Empno number(3) Primary key, Name varchar2(10), Deptno char(3) References </a:t>
            </a:r>
            <a:r>
              <a:rPr lang="en-IN" dirty="0" err="1"/>
              <a:t>DepartmentX</a:t>
            </a:r>
            <a:r>
              <a:rPr lang="en-IN" dirty="0"/>
              <a:t>(</a:t>
            </a:r>
            <a:r>
              <a:rPr lang="en-IN" dirty="0" err="1"/>
              <a:t>Dno</a:t>
            </a:r>
            <a:r>
              <a:rPr lang="en-IN"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Insert into </a:t>
            </a:r>
            <a:r>
              <a:rPr lang="en-IN" dirty="0" err="1"/>
              <a:t>DepartmentX</a:t>
            </a:r>
            <a:r>
              <a:rPr lang="en-IN" dirty="0"/>
              <a:t> values('D1', 'MCA’,128999);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Insert into </a:t>
            </a:r>
            <a:r>
              <a:rPr lang="en-IN" dirty="0" err="1"/>
              <a:t>DepartmentX</a:t>
            </a:r>
            <a:r>
              <a:rPr lang="en-IN" dirty="0"/>
              <a:t> values('D2', 'CompSc',124456);</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Insert into </a:t>
            </a:r>
            <a:r>
              <a:rPr lang="en-IN" dirty="0" err="1"/>
              <a:t>DepartmentX</a:t>
            </a:r>
            <a:r>
              <a:rPr lang="en-IN" dirty="0"/>
              <a:t> values('D3', 'MTech',123562);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Insert into </a:t>
            </a:r>
            <a:r>
              <a:rPr lang="en-IN" dirty="0" err="1"/>
              <a:t>empX</a:t>
            </a:r>
            <a:r>
              <a:rPr lang="en-IN" dirty="0"/>
              <a:t> values(100,'Raj', 'D1’);</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Insert into </a:t>
            </a:r>
            <a:r>
              <a:rPr lang="en-IN" dirty="0" err="1"/>
              <a:t>empX</a:t>
            </a:r>
            <a:r>
              <a:rPr lang="en-IN" dirty="0"/>
              <a:t> values(101,'Krishna', 'D2');</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Insert into </a:t>
            </a:r>
            <a:r>
              <a:rPr lang="en-IN" dirty="0" err="1"/>
              <a:t>empX</a:t>
            </a:r>
            <a:r>
              <a:rPr lang="en-IN" dirty="0"/>
              <a:t> values(102,'Manoj', 'D1');</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Insert into </a:t>
            </a:r>
            <a:r>
              <a:rPr lang="en-IN" dirty="0" err="1"/>
              <a:t>empX</a:t>
            </a:r>
            <a:r>
              <a:rPr lang="en-IN" dirty="0"/>
              <a:t> values(103,'Ravi', 'D3');</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Insert into </a:t>
            </a:r>
            <a:r>
              <a:rPr lang="en-IN" dirty="0" err="1"/>
              <a:t>empX</a:t>
            </a:r>
            <a:r>
              <a:rPr lang="en-IN" dirty="0"/>
              <a:t> values(104,'Shrinivas',NULL);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r>
              <a:rPr lang="en-IN" dirty="0"/>
              <a:t> </a:t>
            </a:r>
          </a:p>
          <a:p>
            <a:endParaRPr lang="en-IN" dirty="0"/>
          </a:p>
        </p:txBody>
      </p:sp>
      <p:sp>
        <p:nvSpPr>
          <p:cNvPr id="4" name="Slide Number Placeholder 3"/>
          <p:cNvSpPr>
            <a:spLocks noGrp="1"/>
          </p:cNvSpPr>
          <p:nvPr>
            <p:ph type="sldNum" sz="quarter" idx="5"/>
          </p:nvPr>
        </p:nvSpPr>
        <p:spPr/>
        <p:txBody>
          <a:bodyPr/>
          <a:lstStyle/>
          <a:p>
            <a:fld id="{C82CEB8A-5BB4-46B1-9792-2D374E2BA62D}" type="slidenum">
              <a:rPr lang="en-US" smtClean="0"/>
              <a:t>23</a:t>
            </a:fld>
            <a:endParaRPr lang="en-US"/>
          </a:p>
        </p:txBody>
      </p:sp>
    </p:spTree>
    <p:extLst>
      <p:ext uri="{BB962C8B-B14F-4D97-AF65-F5344CB8AC3E}">
        <p14:creationId xmlns:p14="http://schemas.microsoft.com/office/powerpoint/2010/main" val="3322903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a:t>
            </a:r>
            <a:r>
              <a:rPr lang="en-US" baseline="0" dirty="0"/>
              <a:t> UPDATE  CASCADE is not supported in Oracle</a:t>
            </a:r>
            <a:endParaRPr lang="en-US" dirty="0"/>
          </a:p>
        </p:txBody>
      </p:sp>
      <p:sp>
        <p:nvSpPr>
          <p:cNvPr id="4" name="Slide Number Placeholder 3"/>
          <p:cNvSpPr>
            <a:spLocks noGrp="1"/>
          </p:cNvSpPr>
          <p:nvPr>
            <p:ph type="sldNum" sz="quarter" idx="10"/>
          </p:nvPr>
        </p:nvSpPr>
        <p:spPr/>
        <p:txBody>
          <a:bodyPr/>
          <a:lstStyle/>
          <a:p>
            <a:fld id="{C82CEB8A-5BB4-46B1-9792-2D374E2BA62D}" type="slidenum">
              <a:rPr lang="en-US" smtClean="0"/>
              <a:t>24</a:t>
            </a:fld>
            <a:endParaRPr lang="en-US"/>
          </a:p>
        </p:txBody>
      </p:sp>
    </p:spTree>
    <p:extLst>
      <p:ext uri="{BB962C8B-B14F-4D97-AF65-F5344CB8AC3E}">
        <p14:creationId xmlns:p14="http://schemas.microsoft.com/office/powerpoint/2010/main" val="255542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tables give in slide 16 with ON DELETE CASCADE clause along</a:t>
            </a:r>
            <a:r>
              <a:rPr lang="en-US" baseline="0" dirty="0"/>
              <a:t> with FOREIGN KEY.</a:t>
            </a:r>
          </a:p>
          <a:p>
            <a:r>
              <a:rPr lang="en-US" dirty="0"/>
              <a:t>A foreign key with cascade delete means that if a record in the parent table is deleted, then the corresponding records in the child table will automatically be deleted. This is called a cascade delete in Oracle.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kern="0" dirty="0">
                <a:solidFill>
                  <a:srgbClr val="000000"/>
                </a:solidFill>
                <a:latin typeface="Helvetica"/>
              </a:rPr>
              <a:t>CREATE TABLE  </a:t>
            </a:r>
            <a:r>
              <a:rPr lang="en-US" b="1" kern="0" dirty="0" err="1">
                <a:solidFill>
                  <a:srgbClr val="000000"/>
                </a:solidFill>
                <a:latin typeface="Helvetica"/>
              </a:rPr>
              <a:t>Departmentx</a:t>
            </a:r>
            <a:r>
              <a:rPr lang="en-US" b="1" kern="0" dirty="0">
                <a:solidFill>
                  <a:srgbClr val="C00000"/>
                </a:solidFill>
                <a:latin typeface="Helvetica"/>
              </a:rPr>
              <a:t>(</a:t>
            </a:r>
            <a:r>
              <a:rPr lang="en-US" kern="0" dirty="0" err="1">
                <a:latin typeface="Helvetica"/>
              </a:rPr>
              <a:t>Dno</a:t>
            </a:r>
            <a:r>
              <a:rPr lang="en-US" kern="0" dirty="0">
                <a:latin typeface="Helvetica"/>
              </a:rPr>
              <a:t>  varchar(3) PRIMARY KEY, Name varchar(10),Budget Number(9)</a:t>
            </a:r>
            <a:r>
              <a:rPr lang="en-US" b="1" kern="0" dirty="0">
                <a:solidFill>
                  <a:srgbClr val="C00000"/>
                </a:solidFill>
                <a:latin typeface="Helvetica"/>
              </a:rPr>
              <a:t>)</a:t>
            </a:r>
            <a:r>
              <a:rPr lang="en-US" kern="0" dirty="0">
                <a:solidFill>
                  <a:srgbClr val="000000"/>
                </a:solidFill>
                <a:latin typeface="Helvetica"/>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dirty="0">
                <a:solidFill>
                  <a:srgbClr val="000000"/>
                </a:solidFill>
                <a:latin typeface="Helvetica"/>
              </a:rPr>
              <a:t>CREATE TABLE  </a:t>
            </a:r>
            <a:r>
              <a:rPr lang="en-US" sz="1200" b="1" kern="0" dirty="0" err="1">
                <a:solidFill>
                  <a:srgbClr val="000000"/>
                </a:solidFill>
                <a:latin typeface="Helvetica"/>
              </a:rPr>
              <a:t>Empx</a:t>
            </a:r>
            <a:r>
              <a:rPr lang="en-US" sz="1200" b="1" kern="0" dirty="0">
                <a:solidFill>
                  <a:srgbClr val="C00000"/>
                </a:solidFill>
                <a:latin typeface="Helvetica"/>
              </a:rPr>
              <a:t>( </a:t>
            </a:r>
            <a:r>
              <a:rPr lang="en-US" sz="1200" kern="0" dirty="0">
                <a:solidFill>
                  <a:srgbClr val="000000"/>
                </a:solidFill>
                <a:latin typeface="Helvetica"/>
              </a:rPr>
              <a:t>Empno number(3) PRIMARY KEY, Name varchar(10), </a:t>
            </a:r>
            <a:r>
              <a:rPr lang="en-US" sz="1200" kern="0" dirty="0" err="1">
                <a:solidFill>
                  <a:srgbClr val="000000"/>
                </a:solidFill>
                <a:latin typeface="Helvetica"/>
              </a:rPr>
              <a:t>Deptno</a:t>
            </a:r>
            <a:r>
              <a:rPr lang="en-US" sz="1200" kern="0" dirty="0">
                <a:solidFill>
                  <a:srgbClr val="000000"/>
                </a:solidFill>
                <a:latin typeface="Helvetica"/>
              </a:rPr>
              <a:t> char(3) </a:t>
            </a:r>
            <a:r>
              <a:rPr lang="en-US" sz="1200" b="1" kern="0" dirty="0">
                <a:solidFill>
                  <a:srgbClr val="C00000"/>
                </a:solidFill>
                <a:latin typeface="Helvetica"/>
              </a:rPr>
              <a:t>REFERENCES</a:t>
            </a:r>
            <a:r>
              <a:rPr lang="en-US" sz="1200" b="1" kern="0" dirty="0">
                <a:solidFill>
                  <a:srgbClr val="000000"/>
                </a:solidFill>
                <a:latin typeface="Helvetica"/>
              </a:rPr>
              <a:t> </a:t>
            </a:r>
            <a:r>
              <a:rPr lang="en-US" sz="1200" b="1" kern="0" dirty="0" err="1">
                <a:solidFill>
                  <a:srgbClr val="000000"/>
                </a:solidFill>
                <a:latin typeface="Helvetica"/>
              </a:rPr>
              <a:t>Departmentx</a:t>
            </a:r>
            <a:r>
              <a:rPr lang="en-US" sz="1200" b="1" kern="0" dirty="0">
                <a:solidFill>
                  <a:srgbClr val="000000"/>
                </a:solidFill>
                <a:latin typeface="Helvetica"/>
              </a:rPr>
              <a:t>(</a:t>
            </a:r>
            <a:r>
              <a:rPr lang="en-US" sz="1200" b="1" kern="0" dirty="0" err="1">
                <a:solidFill>
                  <a:srgbClr val="000000"/>
                </a:solidFill>
                <a:latin typeface="Helvetica"/>
              </a:rPr>
              <a:t>Dno</a:t>
            </a:r>
            <a:r>
              <a:rPr lang="en-US" sz="1200" b="1" kern="0" dirty="0">
                <a:solidFill>
                  <a:srgbClr val="000000"/>
                </a:solidFill>
                <a:latin typeface="Helvetica"/>
              </a:rPr>
              <a:t>) </a:t>
            </a:r>
            <a:r>
              <a:rPr lang="en-US" sz="1200" b="1" dirty="0">
                <a:solidFill>
                  <a:srgbClr val="C00000"/>
                </a:solidFill>
              </a:rPr>
              <a:t>ON DELETE CASCADE</a:t>
            </a:r>
            <a:r>
              <a:rPr lang="en-US" sz="1200" b="1" kern="0" dirty="0">
                <a:solidFill>
                  <a:srgbClr val="C00000"/>
                </a:solidFill>
                <a:latin typeface="Helvetica"/>
              </a:rPr>
              <a:t>)</a:t>
            </a:r>
            <a:r>
              <a:rPr lang="en-US" sz="1200" b="1" kern="0" dirty="0">
                <a:solidFill>
                  <a:srgbClr val="000000"/>
                </a:solidFill>
                <a:latin typeface="Helvetica"/>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Insert into </a:t>
            </a:r>
            <a:r>
              <a:rPr lang="en-IN" dirty="0" err="1"/>
              <a:t>DepartmentX</a:t>
            </a:r>
            <a:r>
              <a:rPr lang="en-IN" dirty="0"/>
              <a:t> values('D1', 'MCA’,128999);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Insert into </a:t>
            </a:r>
            <a:r>
              <a:rPr lang="en-IN" dirty="0" err="1"/>
              <a:t>DepartmentX</a:t>
            </a:r>
            <a:r>
              <a:rPr lang="en-IN" dirty="0"/>
              <a:t> values('D2', 'CompSc',124456);</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Insert into </a:t>
            </a:r>
            <a:r>
              <a:rPr lang="en-IN" dirty="0" err="1"/>
              <a:t>DepartmentX</a:t>
            </a:r>
            <a:r>
              <a:rPr lang="en-IN" dirty="0"/>
              <a:t> values('D3', 'MTech',123562);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Insert into </a:t>
            </a:r>
            <a:r>
              <a:rPr lang="en-IN" dirty="0" err="1"/>
              <a:t>empX</a:t>
            </a:r>
            <a:r>
              <a:rPr lang="en-IN" dirty="0"/>
              <a:t> values(100,'Raj', 'D1’);</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Insert into </a:t>
            </a:r>
            <a:r>
              <a:rPr lang="en-IN" dirty="0" err="1"/>
              <a:t>empX</a:t>
            </a:r>
            <a:r>
              <a:rPr lang="en-IN" dirty="0"/>
              <a:t> values(101,'Krishna', 'D2');</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Insert into </a:t>
            </a:r>
            <a:r>
              <a:rPr lang="en-IN" dirty="0" err="1"/>
              <a:t>empX</a:t>
            </a:r>
            <a:r>
              <a:rPr lang="en-IN" dirty="0"/>
              <a:t> values(102,'Manoj', 'D1');</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Insert into </a:t>
            </a:r>
            <a:r>
              <a:rPr lang="en-IN" dirty="0" err="1"/>
              <a:t>empX</a:t>
            </a:r>
            <a:r>
              <a:rPr lang="en-IN" dirty="0"/>
              <a:t> values(103,'Ravi', 'D3');</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Insert into </a:t>
            </a:r>
            <a:r>
              <a:rPr lang="en-IN" dirty="0" err="1"/>
              <a:t>empX</a:t>
            </a:r>
            <a:r>
              <a:rPr lang="en-IN" dirty="0"/>
              <a:t> values(104,'Shrinivas',NULL);</a:t>
            </a:r>
          </a:p>
          <a:p>
            <a:endParaRPr lang="en-US" dirty="0"/>
          </a:p>
        </p:txBody>
      </p:sp>
      <p:sp>
        <p:nvSpPr>
          <p:cNvPr id="4" name="Slide Number Placeholder 3"/>
          <p:cNvSpPr>
            <a:spLocks noGrp="1"/>
          </p:cNvSpPr>
          <p:nvPr>
            <p:ph type="sldNum" sz="quarter" idx="10"/>
          </p:nvPr>
        </p:nvSpPr>
        <p:spPr/>
        <p:txBody>
          <a:bodyPr/>
          <a:lstStyle/>
          <a:p>
            <a:fld id="{C82CEB8A-5BB4-46B1-9792-2D374E2BA62D}" type="slidenum">
              <a:rPr lang="en-US" smtClean="0"/>
              <a:t>25</a:t>
            </a:fld>
            <a:endParaRPr lang="en-US"/>
          </a:p>
        </p:txBody>
      </p:sp>
    </p:spTree>
    <p:extLst>
      <p:ext uri="{BB962C8B-B14F-4D97-AF65-F5344CB8AC3E}">
        <p14:creationId xmlns:p14="http://schemas.microsoft.com/office/powerpoint/2010/main" val="3692831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tables give in slide 16 with ON DELETE CASCADE clause along</a:t>
            </a:r>
            <a:r>
              <a:rPr lang="en-US" baseline="0" dirty="0"/>
              <a:t> with FOREIGN KEY.</a:t>
            </a:r>
          </a:p>
          <a:p>
            <a:r>
              <a:rPr lang="en-US" dirty="0"/>
              <a:t>A foreign key with cascade delete means that if a record in the parent table is deleted, then the corresponding records in the child table will automatically be deleted. This is called a cascade delete in Oracle.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kern="0" dirty="0">
                <a:solidFill>
                  <a:srgbClr val="000000"/>
                </a:solidFill>
                <a:latin typeface="Helvetica"/>
              </a:rPr>
              <a:t>CREATE TABLE  </a:t>
            </a:r>
            <a:r>
              <a:rPr lang="en-US" b="1" kern="0" dirty="0" err="1">
                <a:solidFill>
                  <a:srgbClr val="000000"/>
                </a:solidFill>
                <a:latin typeface="Helvetica"/>
              </a:rPr>
              <a:t>Departmentx</a:t>
            </a:r>
            <a:r>
              <a:rPr lang="en-US" b="1" kern="0" dirty="0">
                <a:solidFill>
                  <a:srgbClr val="C00000"/>
                </a:solidFill>
                <a:latin typeface="Helvetica"/>
              </a:rPr>
              <a:t>(</a:t>
            </a:r>
            <a:r>
              <a:rPr lang="en-US" kern="0" dirty="0" err="1">
                <a:latin typeface="Helvetica"/>
              </a:rPr>
              <a:t>Dno</a:t>
            </a:r>
            <a:r>
              <a:rPr lang="en-US" kern="0" dirty="0">
                <a:latin typeface="Helvetica"/>
              </a:rPr>
              <a:t>  varchar(3) PRIMARY KEY, Name varchar(10),Budget Number(9)</a:t>
            </a:r>
            <a:r>
              <a:rPr lang="en-US" b="1" kern="0" dirty="0">
                <a:solidFill>
                  <a:srgbClr val="C00000"/>
                </a:solidFill>
                <a:latin typeface="Helvetica"/>
              </a:rPr>
              <a:t>)</a:t>
            </a:r>
            <a:r>
              <a:rPr lang="en-US" kern="0" dirty="0">
                <a:solidFill>
                  <a:srgbClr val="000000"/>
                </a:solidFill>
                <a:latin typeface="Helvetica"/>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dirty="0">
                <a:solidFill>
                  <a:srgbClr val="000000"/>
                </a:solidFill>
                <a:latin typeface="Helvetica"/>
              </a:rPr>
              <a:t>CREATE TABLE  </a:t>
            </a:r>
            <a:r>
              <a:rPr lang="en-US" sz="1200" b="1" kern="0" dirty="0" err="1">
                <a:solidFill>
                  <a:srgbClr val="000000"/>
                </a:solidFill>
                <a:latin typeface="Helvetica"/>
              </a:rPr>
              <a:t>Empx</a:t>
            </a:r>
            <a:r>
              <a:rPr lang="en-US" sz="1200" b="1" kern="0" dirty="0">
                <a:solidFill>
                  <a:srgbClr val="C00000"/>
                </a:solidFill>
                <a:latin typeface="Helvetica"/>
              </a:rPr>
              <a:t>( </a:t>
            </a:r>
            <a:r>
              <a:rPr lang="en-US" sz="1200" kern="0" dirty="0">
                <a:solidFill>
                  <a:srgbClr val="000000"/>
                </a:solidFill>
                <a:latin typeface="Helvetica"/>
              </a:rPr>
              <a:t>Empno number(3) PRIMARY KEY, Name varchar(10), </a:t>
            </a:r>
            <a:r>
              <a:rPr lang="en-US" sz="1200" kern="0" dirty="0" err="1">
                <a:solidFill>
                  <a:srgbClr val="000000"/>
                </a:solidFill>
                <a:latin typeface="Helvetica"/>
              </a:rPr>
              <a:t>Deptno</a:t>
            </a:r>
            <a:r>
              <a:rPr lang="en-US" sz="1200" kern="0" dirty="0">
                <a:solidFill>
                  <a:srgbClr val="000000"/>
                </a:solidFill>
                <a:latin typeface="Helvetica"/>
              </a:rPr>
              <a:t> char(3) </a:t>
            </a:r>
            <a:r>
              <a:rPr lang="en-US" sz="1200" b="1" kern="0" dirty="0">
                <a:solidFill>
                  <a:srgbClr val="C00000"/>
                </a:solidFill>
                <a:latin typeface="Helvetica"/>
              </a:rPr>
              <a:t>REFERENCES</a:t>
            </a:r>
            <a:r>
              <a:rPr lang="en-US" sz="1200" b="1" kern="0" dirty="0">
                <a:solidFill>
                  <a:srgbClr val="000000"/>
                </a:solidFill>
                <a:latin typeface="Helvetica"/>
              </a:rPr>
              <a:t> </a:t>
            </a:r>
            <a:r>
              <a:rPr lang="en-US" sz="1200" b="1" kern="0" dirty="0" err="1">
                <a:solidFill>
                  <a:srgbClr val="000000"/>
                </a:solidFill>
                <a:latin typeface="Helvetica"/>
              </a:rPr>
              <a:t>Departmentx</a:t>
            </a:r>
            <a:r>
              <a:rPr lang="en-US" sz="1200" b="1" kern="0" dirty="0">
                <a:solidFill>
                  <a:srgbClr val="000000"/>
                </a:solidFill>
                <a:latin typeface="Helvetica"/>
              </a:rPr>
              <a:t>(</a:t>
            </a:r>
            <a:r>
              <a:rPr lang="en-US" sz="1200" b="1" kern="0" dirty="0" err="1">
                <a:solidFill>
                  <a:srgbClr val="000000"/>
                </a:solidFill>
                <a:latin typeface="Helvetica"/>
              </a:rPr>
              <a:t>Dno</a:t>
            </a:r>
            <a:r>
              <a:rPr lang="en-US" sz="1200" b="1" kern="0" dirty="0">
                <a:solidFill>
                  <a:srgbClr val="000000"/>
                </a:solidFill>
                <a:latin typeface="Helvetica"/>
              </a:rPr>
              <a:t>) </a:t>
            </a:r>
            <a:r>
              <a:rPr lang="en-US" sz="1200" b="1" dirty="0">
                <a:solidFill>
                  <a:srgbClr val="C00000"/>
                </a:solidFill>
              </a:rPr>
              <a:t>ON DELETE SET NULL </a:t>
            </a:r>
            <a:r>
              <a:rPr lang="en-US" sz="1200" b="1" kern="0" dirty="0">
                <a:solidFill>
                  <a:srgbClr val="C00000"/>
                </a:solidFill>
                <a:latin typeface="Helvetica"/>
              </a:rPr>
              <a:t>)</a:t>
            </a:r>
            <a:r>
              <a:rPr lang="en-US" sz="1200" b="1" kern="0" dirty="0">
                <a:solidFill>
                  <a:srgbClr val="000000"/>
                </a:solidFill>
                <a:latin typeface="Helvetica"/>
              </a:rPr>
              <a:t>;</a:t>
            </a:r>
          </a:p>
          <a:p>
            <a:endParaRPr lang="en-US" dirty="0"/>
          </a:p>
        </p:txBody>
      </p:sp>
      <p:sp>
        <p:nvSpPr>
          <p:cNvPr id="4" name="Slide Number Placeholder 3"/>
          <p:cNvSpPr>
            <a:spLocks noGrp="1"/>
          </p:cNvSpPr>
          <p:nvPr>
            <p:ph type="sldNum" sz="quarter" idx="10"/>
          </p:nvPr>
        </p:nvSpPr>
        <p:spPr/>
        <p:txBody>
          <a:bodyPr/>
          <a:lstStyle/>
          <a:p>
            <a:fld id="{C82CEB8A-5BB4-46B1-9792-2D374E2BA62D}" type="slidenum">
              <a:rPr lang="en-US" smtClean="0"/>
              <a:t>26</a:t>
            </a:fld>
            <a:endParaRPr lang="en-US"/>
          </a:p>
        </p:txBody>
      </p:sp>
    </p:spTree>
    <p:extLst>
      <p:ext uri="{BB962C8B-B14F-4D97-AF65-F5344CB8AC3E}">
        <p14:creationId xmlns:p14="http://schemas.microsoft.com/office/powerpoint/2010/main" val="135443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CREATE TABLE  Emp21( Empno number(3) PRIMARY KEY, Name varchar(10), MgrNo number(3) REFERENCES EMP21 );      is Allowed. </a:t>
            </a:r>
          </a:p>
          <a:p>
            <a:r>
              <a:rPr lang="en-US" dirty="0"/>
              <a:t>insert into emp21 values(100,'XXX',null);</a:t>
            </a:r>
          </a:p>
          <a:p>
            <a:r>
              <a:rPr lang="en-US" dirty="0"/>
              <a:t>insert into emp21 values(101,'yyy',null);</a:t>
            </a:r>
          </a:p>
          <a:p>
            <a:r>
              <a:rPr lang="en-US" dirty="0"/>
              <a:t> insert into emp21 values(102,'zzz',null);</a:t>
            </a:r>
          </a:p>
          <a:p>
            <a:r>
              <a:rPr lang="en-US" dirty="0"/>
              <a:t>update emp21 set mgrno=101  where empno=100;</a:t>
            </a:r>
          </a:p>
          <a:p>
            <a:r>
              <a:rPr lang="en-US" dirty="0"/>
              <a:t>update emp21 set mgrno=102  where empno=101; </a:t>
            </a:r>
          </a:p>
          <a:p>
            <a:endParaRPr lang="en-US" dirty="0"/>
          </a:p>
          <a:p>
            <a:r>
              <a:rPr lang="en-US" dirty="0"/>
              <a:t>Violates Primary key &amp; Foreign key relationship</a:t>
            </a:r>
          </a:p>
          <a:p>
            <a:r>
              <a:rPr lang="en-US" dirty="0"/>
              <a:t>delete from emp21 where empno=102;</a:t>
            </a:r>
          </a:p>
        </p:txBody>
      </p:sp>
      <p:sp>
        <p:nvSpPr>
          <p:cNvPr id="4" name="Slide Number Placeholder 3"/>
          <p:cNvSpPr>
            <a:spLocks noGrp="1"/>
          </p:cNvSpPr>
          <p:nvPr>
            <p:ph type="sldNum" sz="quarter" idx="10"/>
          </p:nvPr>
        </p:nvSpPr>
        <p:spPr/>
        <p:txBody>
          <a:bodyPr/>
          <a:lstStyle/>
          <a:p>
            <a:fld id="{C82CEB8A-5BB4-46B1-9792-2D374E2BA62D}" type="slidenum">
              <a:rPr lang="en-US" smtClean="0"/>
              <a:t>28</a:t>
            </a:fld>
            <a:endParaRPr lang="en-US"/>
          </a:p>
        </p:txBody>
      </p:sp>
    </p:spTree>
    <p:extLst>
      <p:ext uri="{BB962C8B-B14F-4D97-AF65-F5344CB8AC3E}">
        <p14:creationId xmlns:p14="http://schemas.microsoft.com/office/powerpoint/2010/main" val="4144706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DEPT - create table DEPT(DeptId char(3) Unique, Dname Varchar2(10) Unique, HOD varchar(10));</a:t>
            </a:r>
          </a:p>
          <a:p>
            <a:r>
              <a:rPr lang="en-IN" dirty="0"/>
              <a:t>FACULTY -</a:t>
            </a:r>
            <a:r>
              <a:rPr lang="en-US" dirty="0"/>
              <a:t>create table FACULTY(</a:t>
            </a:r>
            <a:r>
              <a:rPr lang="en-US" dirty="0" err="1"/>
              <a:t>FacultyId</a:t>
            </a:r>
            <a:r>
              <a:rPr lang="en-US" dirty="0"/>
              <a:t> Number(3) Primary key, Name varchar2(10), </a:t>
            </a:r>
            <a:r>
              <a:rPr lang="en-US" dirty="0" err="1"/>
              <a:t>Dno</a:t>
            </a:r>
            <a:r>
              <a:rPr lang="en-US" dirty="0"/>
              <a:t> char(3) references Deptz1(</a:t>
            </a:r>
            <a:r>
              <a:rPr lang="en-US" dirty="0" err="1"/>
              <a:t>DeptId</a:t>
            </a:r>
            <a:r>
              <a:rPr lang="en-US" dirty="0"/>
              <a:t>) On delete set null);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EMP- Create table EMP(RegNo Number(3) Primary Key, Name varchar2(10), </a:t>
            </a:r>
            <a:r>
              <a:rPr lang="en-IN" dirty="0" err="1"/>
              <a:t>Faculty_Advisor</a:t>
            </a:r>
            <a:r>
              <a:rPr lang="en-IN" dirty="0"/>
              <a:t> Number(3) References FACULTY);</a:t>
            </a:r>
          </a:p>
          <a:p>
            <a:endParaRPr lang="en-IN" dirty="0"/>
          </a:p>
        </p:txBody>
      </p:sp>
      <p:sp>
        <p:nvSpPr>
          <p:cNvPr id="4" name="Slide Number Placeholder 3"/>
          <p:cNvSpPr>
            <a:spLocks noGrp="1"/>
          </p:cNvSpPr>
          <p:nvPr>
            <p:ph type="sldNum" sz="quarter" idx="5"/>
          </p:nvPr>
        </p:nvSpPr>
        <p:spPr/>
        <p:txBody>
          <a:bodyPr/>
          <a:lstStyle/>
          <a:p>
            <a:fld id="{C82CEB8A-5BB4-46B1-9792-2D374E2BA62D}" type="slidenum">
              <a:rPr lang="en-US" smtClean="0"/>
              <a:t>31</a:t>
            </a:fld>
            <a:endParaRPr lang="en-US"/>
          </a:p>
        </p:txBody>
      </p:sp>
    </p:spTree>
    <p:extLst>
      <p:ext uri="{BB962C8B-B14F-4D97-AF65-F5344CB8AC3E}">
        <p14:creationId xmlns:p14="http://schemas.microsoft.com/office/powerpoint/2010/main" val="16707239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kern="0" dirty="0">
                <a:solidFill>
                  <a:srgbClr val="000000"/>
                </a:solidFill>
                <a:latin typeface="Helvetica"/>
              </a:rPr>
              <a:t>INSERT INTO PRODUCT VALUES('JOI-’,’S.WATCH’,2344);     </a:t>
            </a:r>
            <a:r>
              <a:rPr lang="en-US" kern="0" dirty="0">
                <a:solidFill>
                  <a:srgbClr val="C00000"/>
                </a:solidFill>
                <a:latin typeface="Helvetica"/>
              </a:rPr>
              <a:t>rejected , because JOI-followed by zero characters</a:t>
            </a:r>
            <a:endParaRPr lang="en-US" kern="0" dirty="0">
              <a:solidFill>
                <a:srgbClr val="000000"/>
              </a:solidFill>
              <a:latin typeface="Helvetica"/>
            </a:endParaRPr>
          </a:p>
          <a:p>
            <a:endParaRPr lang="en-IN" dirty="0"/>
          </a:p>
        </p:txBody>
      </p:sp>
      <p:sp>
        <p:nvSpPr>
          <p:cNvPr id="4" name="Slide Number Placeholder 3"/>
          <p:cNvSpPr>
            <a:spLocks noGrp="1"/>
          </p:cNvSpPr>
          <p:nvPr>
            <p:ph type="sldNum" sz="quarter" idx="5"/>
          </p:nvPr>
        </p:nvSpPr>
        <p:spPr/>
        <p:txBody>
          <a:bodyPr/>
          <a:lstStyle/>
          <a:p>
            <a:fld id="{C82CEB8A-5BB4-46B1-9792-2D374E2BA62D}" type="slidenum">
              <a:rPr lang="en-US" smtClean="0"/>
              <a:t>35</a:t>
            </a:fld>
            <a:endParaRPr lang="en-US"/>
          </a:p>
        </p:txBody>
      </p:sp>
    </p:spTree>
    <p:extLst>
      <p:ext uri="{BB962C8B-B14F-4D97-AF65-F5344CB8AC3E}">
        <p14:creationId xmlns:p14="http://schemas.microsoft.com/office/powerpoint/2010/main" val="12702841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200" b="0" i="0" u="none" strike="noStrike" kern="0" cap="none" spc="0" normalizeH="0" baseline="0" noProof="0" dirty="0">
                <a:ln>
                  <a:noFill/>
                </a:ln>
                <a:solidFill>
                  <a:srgbClr val="000000"/>
                </a:solidFill>
                <a:effectLst/>
                <a:uLnTx/>
                <a:uFillTx/>
                <a:latin typeface="Helvetica"/>
                <a:ea typeface="+mn-ea"/>
                <a:cs typeface="+mn-cs"/>
              </a:rPr>
              <a:t>CREATE TABLE CANDIDATE</a:t>
            </a:r>
            <a:r>
              <a:rPr kumimoji="1" lang="en-US" sz="1200" b="1" i="0" u="none" strike="noStrike" kern="0" cap="none" spc="0" normalizeH="0" baseline="0" noProof="0" dirty="0">
                <a:ln>
                  <a:noFill/>
                </a:ln>
                <a:solidFill>
                  <a:srgbClr val="000000"/>
                </a:solidFill>
                <a:effectLst/>
                <a:uLnTx/>
                <a:uFillTx/>
                <a:latin typeface="Helvetica"/>
                <a:ea typeface="+mn-ea"/>
                <a:cs typeface="+mn-cs"/>
              </a:rPr>
              <a:t>( </a:t>
            </a:r>
            <a:r>
              <a:rPr kumimoji="1" lang="en-US" sz="1200" b="0" i="0" u="none" strike="noStrike" kern="0" cap="none" spc="0" normalizeH="0" baseline="0" noProof="0" dirty="0" err="1">
                <a:ln>
                  <a:noFill/>
                </a:ln>
                <a:solidFill>
                  <a:srgbClr val="000000"/>
                </a:solidFill>
                <a:effectLst/>
                <a:uLnTx/>
                <a:uFillTx/>
                <a:latin typeface="Helvetica"/>
                <a:ea typeface="+mn-ea"/>
                <a:cs typeface="+mn-cs"/>
              </a:rPr>
              <a:t>CandtId</a:t>
            </a:r>
            <a:r>
              <a:rPr kumimoji="1" lang="en-US" sz="1200" b="0" i="0" u="none" strike="noStrike" kern="0" cap="none" spc="0" normalizeH="0" baseline="0" noProof="0" dirty="0">
                <a:ln>
                  <a:noFill/>
                </a:ln>
                <a:solidFill>
                  <a:srgbClr val="000000"/>
                </a:solidFill>
                <a:effectLst/>
                <a:uLnTx/>
                <a:uFillTx/>
                <a:latin typeface="Helvetica"/>
                <a:ea typeface="+mn-ea"/>
                <a:cs typeface="+mn-cs"/>
              </a:rPr>
              <a:t> varchar2(7) PRIMARY KEY  </a:t>
            </a:r>
            <a:r>
              <a:rPr kumimoji="1" lang="en-US" sz="1200" b="1" i="0" u="none" strike="noStrike" kern="0" cap="none" spc="0" normalizeH="0" baseline="0" noProof="0" dirty="0">
                <a:ln>
                  <a:noFill/>
                </a:ln>
                <a:solidFill>
                  <a:srgbClr val="000000"/>
                </a:solidFill>
                <a:effectLst/>
                <a:uLnTx/>
                <a:uFillTx/>
                <a:latin typeface="Helvetica"/>
                <a:ea typeface="+mn-ea"/>
                <a:cs typeface="+mn-cs"/>
              </a:rPr>
              <a:t>CHECK </a:t>
            </a:r>
            <a:r>
              <a:rPr kumimoji="1" lang="en-US" sz="1200" b="1" i="0" u="none" strike="noStrike" kern="0" cap="none" spc="0" normalizeH="0" baseline="0" noProof="0" dirty="0">
                <a:ln>
                  <a:noFill/>
                </a:ln>
                <a:solidFill>
                  <a:srgbClr val="C00000"/>
                </a:solidFill>
                <a:effectLst/>
                <a:uLnTx/>
                <a:uFillTx/>
                <a:latin typeface="Helvetica"/>
                <a:ea typeface="+mn-ea"/>
                <a:cs typeface="+mn-cs"/>
              </a:rPr>
              <a:t>(</a:t>
            </a:r>
            <a:r>
              <a:rPr kumimoji="1" lang="en-US" sz="1200" b="1" i="0" u="none" strike="noStrike" kern="0" cap="none" spc="0" normalizeH="0" baseline="0" noProof="0" dirty="0" err="1">
                <a:ln>
                  <a:noFill/>
                </a:ln>
                <a:solidFill>
                  <a:srgbClr val="000000"/>
                </a:solidFill>
                <a:effectLst/>
                <a:uLnTx/>
                <a:uFillTx/>
                <a:latin typeface="Helvetica"/>
                <a:ea typeface="+mn-ea"/>
                <a:cs typeface="+mn-cs"/>
              </a:rPr>
              <a:t>CandtId</a:t>
            </a:r>
            <a:r>
              <a:rPr kumimoji="1" lang="en-US" sz="1200" b="1" i="0" u="none" strike="noStrike" kern="0" cap="none" spc="0" normalizeH="0" baseline="0" noProof="0" dirty="0">
                <a:ln>
                  <a:noFill/>
                </a:ln>
                <a:solidFill>
                  <a:srgbClr val="C00000"/>
                </a:solidFill>
                <a:effectLst/>
                <a:uLnTx/>
                <a:uFillTx/>
                <a:latin typeface="Helvetica"/>
                <a:ea typeface="+mn-ea"/>
                <a:cs typeface="+mn-cs"/>
              </a:rPr>
              <a:t> LIKE 'MIT%')</a:t>
            </a:r>
            <a:r>
              <a:rPr kumimoji="1" lang="en-US" sz="1200" b="0" i="0" u="none" strike="noStrike" kern="0" cap="none" spc="0" normalizeH="0" baseline="0" noProof="0" dirty="0">
                <a:ln>
                  <a:noFill/>
                </a:ln>
                <a:solidFill>
                  <a:srgbClr val="000000"/>
                </a:solidFill>
                <a:effectLst/>
                <a:uLnTx/>
                <a:uFillTx/>
                <a:latin typeface="Helvetica"/>
                <a:ea typeface="+mn-ea"/>
                <a:cs typeface="+mn-cs"/>
              </a:rPr>
              <a:t>, Name varchar(10),Branch varchar(10) CHECK(Branch=</a:t>
            </a:r>
            <a:r>
              <a:rPr kumimoji="1" lang="en-US" sz="1200" b="1" i="0" u="none" strike="noStrike" kern="0" cap="none" spc="0" normalizeH="0" baseline="0" noProof="0" dirty="0">
                <a:ln>
                  <a:noFill/>
                </a:ln>
                <a:solidFill>
                  <a:srgbClr val="C00000"/>
                </a:solidFill>
                <a:effectLst/>
                <a:uLnTx/>
                <a:uFillTx/>
                <a:latin typeface="Helvetica"/>
                <a:ea typeface="+mn-ea"/>
                <a:cs typeface="+mn-cs"/>
              </a:rPr>
              <a:t>UPPER</a:t>
            </a:r>
            <a:r>
              <a:rPr kumimoji="1" lang="en-US" sz="1200" b="0" i="0" u="none" strike="noStrike" kern="0" cap="none" spc="0" normalizeH="0" baseline="0" noProof="0" dirty="0">
                <a:ln>
                  <a:noFill/>
                </a:ln>
                <a:solidFill>
                  <a:srgbClr val="000000"/>
                </a:solidFill>
                <a:effectLst/>
                <a:uLnTx/>
                <a:uFillTx/>
                <a:latin typeface="Helvetica"/>
                <a:ea typeface="+mn-ea"/>
                <a:cs typeface="+mn-cs"/>
              </a:rPr>
              <a:t>(Branch))</a:t>
            </a:r>
            <a:r>
              <a:rPr kumimoji="1" lang="en-US" sz="1200" b="1" i="0" u="none" strike="noStrike" kern="0" cap="none" spc="0" normalizeH="0" baseline="0" noProof="0" dirty="0">
                <a:ln>
                  <a:noFill/>
                </a:ln>
                <a:solidFill>
                  <a:srgbClr val="000000"/>
                </a:solidFill>
                <a:effectLst/>
                <a:uLnTx/>
                <a:uFillTx/>
                <a:latin typeface="Helvetica"/>
                <a:ea typeface="+mn-ea"/>
                <a:cs typeface="+mn-cs"/>
              </a:rPr>
              <a:t>)</a:t>
            </a:r>
            <a:r>
              <a:rPr kumimoji="1" lang="en-US" sz="1200" b="0" i="0" u="none" strike="noStrike" kern="0" cap="none" spc="0" normalizeH="0" baseline="0" noProof="0" dirty="0">
                <a:ln>
                  <a:noFill/>
                </a:ln>
                <a:solidFill>
                  <a:srgbClr val="000000"/>
                </a:solidFill>
                <a:effectLst/>
                <a:uLnTx/>
                <a:uFillTx/>
                <a:latin typeface="Helvetica"/>
                <a:ea typeface="+mn-ea"/>
                <a:cs typeface="+mn-cs"/>
              </a:rPr>
              <a:t>;</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200" b="0" i="0" u="none" strike="noStrike" kern="0" cap="none" spc="0" normalizeH="0" baseline="0" noProof="0" dirty="0">
                <a:ln>
                  <a:noFill/>
                </a:ln>
                <a:solidFill>
                  <a:srgbClr val="000000"/>
                </a:solidFill>
                <a:effectLst/>
                <a:uLnTx/>
                <a:uFillTx/>
                <a:latin typeface="Helvetica"/>
                <a:ea typeface="+mn-ea"/>
                <a:cs typeface="+mn-cs"/>
              </a:rPr>
              <a:t>CREATE TABLE CANDIDATE1</a:t>
            </a:r>
            <a:r>
              <a:rPr kumimoji="1" lang="en-US" sz="1200" b="1" i="0" u="none" strike="noStrike" kern="0" cap="none" spc="0" normalizeH="0" baseline="0" noProof="0" dirty="0">
                <a:ln>
                  <a:noFill/>
                </a:ln>
                <a:solidFill>
                  <a:srgbClr val="000000"/>
                </a:solidFill>
                <a:effectLst/>
                <a:uLnTx/>
                <a:uFillTx/>
                <a:latin typeface="Helvetica"/>
                <a:ea typeface="+mn-ea"/>
                <a:cs typeface="+mn-cs"/>
              </a:rPr>
              <a:t>( </a:t>
            </a:r>
            <a:r>
              <a:rPr kumimoji="1" lang="en-US" sz="1200" b="0" i="0" u="none" strike="noStrike" kern="0" cap="none" spc="0" normalizeH="0" baseline="0" noProof="0" dirty="0" err="1">
                <a:ln>
                  <a:noFill/>
                </a:ln>
                <a:solidFill>
                  <a:srgbClr val="000000"/>
                </a:solidFill>
                <a:effectLst/>
                <a:uLnTx/>
                <a:uFillTx/>
                <a:latin typeface="Helvetica"/>
                <a:ea typeface="+mn-ea"/>
                <a:cs typeface="+mn-cs"/>
              </a:rPr>
              <a:t>CandtId</a:t>
            </a:r>
            <a:r>
              <a:rPr kumimoji="1" lang="en-US" sz="1200" b="0" i="0" u="none" strike="noStrike" kern="0" cap="none" spc="0" normalizeH="0" baseline="0" noProof="0" dirty="0">
                <a:ln>
                  <a:noFill/>
                </a:ln>
                <a:solidFill>
                  <a:srgbClr val="000000"/>
                </a:solidFill>
                <a:effectLst/>
                <a:uLnTx/>
                <a:uFillTx/>
                <a:latin typeface="Helvetica"/>
                <a:ea typeface="+mn-ea"/>
                <a:cs typeface="+mn-cs"/>
              </a:rPr>
              <a:t> varchar2(7) PRIMARY KEY  </a:t>
            </a:r>
            <a:r>
              <a:rPr kumimoji="1" lang="en-US" sz="1200" b="1" i="0" u="none" strike="noStrike" kern="0" cap="none" spc="0" normalizeH="0" baseline="0" noProof="0" dirty="0">
                <a:ln>
                  <a:noFill/>
                </a:ln>
                <a:solidFill>
                  <a:srgbClr val="000000"/>
                </a:solidFill>
                <a:effectLst/>
                <a:uLnTx/>
                <a:uFillTx/>
                <a:latin typeface="Helvetica"/>
                <a:ea typeface="+mn-ea"/>
                <a:cs typeface="+mn-cs"/>
              </a:rPr>
              <a:t>CHECK </a:t>
            </a:r>
            <a:r>
              <a:rPr kumimoji="1" lang="en-US" sz="1200" b="1" i="0" u="none" strike="noStrike" kern="0" cap="none" spc="0" normalizeH="0" baseline="0" noProof="0" dirty="0">
                <a:ln>
                  <a:noFill/>
                </a:ln>
                <a:solidFill>
                  <a:srgbClr val="C00000"/>
                </a:solidFill>
                <a:effectLst/>
                <a:uLnTx/>
                <a:uFillTx/>
                <a:latin typeface="Helvetica"/>
                <a:ea typeface="+mn-ea"/>
                <a:cs typeface="+mn-cs"/>
              </a:rPr>
              <a:t>(</a:t>
            </a:r>
            <a:r>
              <a:rPr kumimoji="1" lang="en-US" sz="1200" b="1" i="0" u="none" strike="noStrike" kern="0" cap="none" spc="0" normalizeH="0" baseline="0" noProof="0" dirty="0" err="1">
                <a:ln>
                  <a:noFill/>
                </a:ln>
                <a:solidFill>
                  <a:srgbClr val="000000"/>
                </a:solidFill>
                <a:effectLst/>
                <a:uLnTx/>
                <a:uFillTx/>
                <a:latin typeface="Helvetica"/>
                <a:ea typeface="+mn-ea"/>
                <a:cs typeface="+mn-cs"/>
              </a:rPr>
              <a:t>CandtId</a:t>
            </a:r>
            <a:r>
              <a:rPr kumimoji="1" lang="en-US" sz="1200" b="1" i="0" u="none" strike="noStrike" kern="0" cap="none" spc="0" normalizeH="0" baseline="0" noProof="0" dirty="0">
                <a:ln>
                  <a:noFill/>
                </a:ln>
                <a:solidFill>
                  <a:srgbClr val="C00000"/>
                </a:solidFill>
                <a:effectLst/>
                <a:uLnTx/>
                <a:uFillTx/>
                <a:latin typeface="Helvetica"/>
                <a:ea typeface="+mn-ea"/>
                <a:cs typeface="+mn-cs"/>
              </a:rPr>
              <a:t> LIKE 'MIT___')</a:t>
            </a:r>
            <a:r>
              <a:rPr kumimoji="1" lang="en-US" sz="1200" b="0" i="0" u="none" strike="noStrike" kern="0" cap="none" spc="0" normalizeH="0" baseline="0" noProof="0" dirty="0">
                <a:ln>
                  <a:noFill/>
                </a:ln>
                <a:solidFill>
                  <a:srgbClr val="000000"/>
                </a:solidFill>
                <a:effectLst/>
                <a:uLnTx/>
                <a:uFillTx/>
                <a:latin typeface="Helvetica"/>
                <a:ea typeface="+mn-ea"/>
                <a:cs typeface="+mn-cs"/>
              </a:rPr>
              <a:t>, Name varchar(10),Branch varchar(10) CHECK(Branch=</a:t>
            </a:r>
            <a:r>
              <a:rPr kumimoji="1" lang="en-US" sz="1200" b="1" i="0" u="none" strike="noStrike" kern="0" cap="none" spc="0" normalizeH="0" baseline="0" noProof="0" dirty="0">
                <a:ln>
                  <a:noFill/>
                </a:ln>
                <a:solidFill>
                  <a:srgbClr val="C00000"/>
                </a:solidFill>
                <a:effectLst/>
                <a:uLnTx/>
                <a:uFillTx/>
                <a:latin typeface="Helvetica"/>
                <a:ea typeface="+mn-ea"/>
                <a:cs typeface="+mn-cs"/>
              </a:rPr>
              <a:t>UPPER</a:t>
            </a:r>
            <a:r>
              <a:rPr kumimoji="1" lang="en-US" sz="1200" b="0" i="0" u="none" strike="noStrike" kern="0" cap="none" spc="0" normalizeH="0" baseline="0" noProof="0" dirty="0">
                <a:ln>
                  <a:noFill/>
                </a:ln>
                <a:solidFill>
                  <a:srgbClr val="000000"/>
                </a:solidFill>
                <a:effectLst/>
                <a:uLnTx/>
                <a:uFillTx/>
                <a:latin typeface="Helvetica"/>
                <a:ea typeface="+mn-ea"/>
                <a:cs typeface="+mn-cs"/>
              </a:rPr>
              <a:t>(Branch))</a:t>
            </a:r>
            <a:r>
              <a:rPr kumimoji="1" lang="en-US" sz="1200" b="1" i="0" u="none" strike="noStrike" kern="0" cap="none" spc="0" normalizeH="0" baseline="0" noProof="0" dirty="0">
                <a:ln>
                  <a:noFill/>
                </a:ln>
                <a:solidFill>
                  <a:srgbClr val="000000"/>
                </a:solidFill>
                <a:effectLst/>
                <a:uLnTx/>
                <a:uFillTx/>
                <a:latin typeface="Helvetica"/>
                <a:ea typeface="+mn-ea"/>
                <a:cs typeface="+mn-cs"/>
              </a:rPr>
              <a:t>)</a:t>
            </a:r>
            <a:r>
              <a:rPr kumimoji="1" lang="en-US" sz="1200" b="0" i="0" u="none" strike="noStrike" kern="0" cap="none" spc="0" normalizeH="0" baseline="0" noProof="0" dirty="0">
                <a:ln>
                  <a:noFill/>
                </a:ln>
                <a:solidFill>
                  <a:srgbClr val="000000"/>
                </a:solidFill>
                <a:effectLst/>
                <a:uLnTx/>
                <a:uFillTx/>
                <a:latin typeface="Helvetica"/>
                <a:ea typeface="+mn-ea"/>
                <a:cs typeface="+mn-cs"/>
              </a:rPr>
              <a:t>;</a:t>
            </a:r>
          </a:p>
          <a:p>
            <a:r>
              <a:rPr lang="en-US" dirty="0"/>
              <a:t>insert into candidate1 values('</a:t>
            </a:r>
            <a:r>
              <a:rPr lang="en-US" b="1" dirty="0"/>
              <a:t>MIT12</a:t>
            </a:r>
            <a:r>
              <a:rPr lang="en-US" dirty="0"/>
              <a:t>','ABD','B1’); </a:t>
            </a:r>
          </a:p>
          <a:p>
            <a:r>
              <a:rPr lang="en-IN" dirty="0"/>
              <a:t>     </a:t>
            </a:r>
            <a:r>
              <a:rPr lang="en-IN" b="1" dirty="0"/>
              <a:t>ORA-02290: </a:t>
            </a:r>
            <a:r>
              <a:rPr lang="en-IN" dirty="0"/>
              <a:t>check constraint (MCA2020.SYS_C0010467) violated</a:t>
            </a:r>
          </a:p>
          <a:p>
            <a:r>
              <a:rPr lang="en-US" dirty="0"/>
              <a:t> insert into candidate1 values('MIT123','ABD','B1’); </a:t>
            </a:r>
          </a:p>
          <a:p>
            <a:r>
              <a:rPr lang="en-IN" dirty="0"/>
              <a:t>    1 row created.</a:t>
            </a:r>
          </a:p>
          <a:p>
            <a:r>
              <a:rPr lang="en-US" dirty="0"/>
              <a:t>insert into candidate1 values('</a:t>
            </a:r>
            <a:r>
              <a:rPr lang="en-US" b="1" dirty="0"/>
              <a:t>MIT1234</a:t>
            </a:r>
            <a:r>
              <a:rPr lang="en-US" dirty="0"/>
              <a:t>','ABD','B1’); </a:t>
            </a:r>
          </a:p>
          <a:p>
            <a:r>
              <a:rPr lang="en-IN" dirty="0"/>
              <a:t>     </a:t>
            </a:r>
            <a:r>
              <a:rPr lang="en-IN" b="1" dirty="0"/>
              <a:t>ORA-02290:</a:t>
            </a:r>
            <a:r>
              <a:rPr lang="en-IN" dirty="0"/>
              <a:t> check constraint (MCA2020.SYS_C0010467) violated  (only 3 digit/char accepted after MIT</a:t>
            </a:r>
          </a:p>
        </p:txBody>
      </p:sp>
      <p:sp>
        <p:nvSpPr>
          <p:cNvPr id="4" name="Slide Number Placeholder 3"/>
          <p:cNvSpPr>
            <a:spLocks noGrp="1"/>
          </p:cNvSpPr>
          <p:nvPr>
            <p:ph type="sldNum" sz="quarter" idx="5"/>
          </p:nvPr>
        </p:nvSpPr>
        <p:spPr/>
        <p:txBody>
          <a:bodyPr/>
          <a:lstStyle/>
          <a:p>
            <a:fld id="{C82CEB8A-5BB4-46B1-9792-2D374E2BA62D}" type="slidenum">
              <a:rPr lang="en-US" smtClean="0"/>
              <a:t>36</a:t>
            </a:fld>
            <a:endParaRPr lang="en-US"/>
          </a:p>
        </p:txBody>
      </p:sp>
    </p:spTree>
    <p:extLst>
      <p:ext uri="{BB962C8B-B14F-4D97-AF65-F5344CB8AC3E}">
        <p14:creationId xmlns:p14="http://schemas.microsoft.com/office/powerpoint/2010/main" val="537953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DEFAULT clause  is</a:t>
            </a:r>
            <a:r>
              <a:rPr lang="en-US" baseline="0" dirty="0"/>
              <a:t> used to  </a:t>
            </a:r>
          </a:p>
          <a:p>
            <a:r>
              <a:rPr lang="en-US" dirty="0"/>
              <a:t>CREATE TABLE Persons (ID Number(3) NOT NULL,  LastName varchar(10) NOT NULL,   FirstName varchar(10),   Age Number(2),   City varchar(15) DEFAULT  'Manipal’ );</a:t>
            </a:r>
          </a:p>
          <a:p>
            <a:endParaRPr lang="en-US" dirty="0"/>
          </a:p>
          <a:p>
            <a:pPr>
              <a:lnSpc>
                <a:spcPct val="150000"/>
              </a:lnSpc>
            </a:pPr>
            <a:r>
              <a:rPr lang="en-US" sz="1200" b="1" dirty="0">
                <a:latin typeface="Helvetica" panose="020B0604020202020204" pitchFamily="34" charset="0"/>
                <a:cs typeface="Helvetica" panose="020B0604020202020204" pitchFamily="34" charset="0"/>
              </a:rPr>
              <a:t>INSERT INTO Persons(ID, Lastname) values(100,'AAA');</a:t>
            </a:r>
          </a:p>
          <a:p>
            <a:pPr>
              <a:lnSpc>
                <a:spcPct val="150000"/>
              </a:lnSpc>
            </a:pPr>
            <a:r>
              <a:rPr lang="en-US" sz="1200" dirty="0">
                <a:latin typeface="Helvetica" panose="020B0604020202020204" pitchFamily="34" charset="0"/>
                <a:cs typeface="Helvetica" panose="020B0604020202020204" pitchFamily="34" charset="0"/>
              </a:rPr>
              <a:t>Inserts value to ID=100 , Lastname=AAA , FirstName= NULL , Age=NULL  &amp; City takes value </a:t>
            </a:r>
            <a:r>
              <a:rPr lang="en-US" sz="1200" b="1" dirty="0">
                <a:latin typeface="Helvetica" panose="020B0604020202020204" pitchFamily="34" charset="0"/>
                <a:cs typeface="Helvetica" panose="020B0604020202020204" pitchFamily="34" charset="0"/>
              </a:rPr>
              <a:t>Manipal</a:t>
            </a:r>
            <a:r>
              <a:rPr lang="en-US" sz="1200" dirty="0">
                <a:latin typeface="Helvetica" panose="020B0604020202020204" pitchFamily="34" charset="0"/>
                <a:cs typeface="Helvetica" panose="020B0604020202020204" pitchFamily="34" charset="0"/>
              </a:rPr>
              <a:t> automatically even though City value is not specified in the INSERT command.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Helvetica" panose="020B0604020202020204" pitchFamily="34" charset="0"/>
                <a:cs typeface="Helvetica" panose="020B0604020202020204" pitchFamily="34" charset="0"/>
              </a:rPr>
              <a:t>INSERT INTO Persons(ID, Lastname, City) values(100,'AAA’,Null);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Helvetica" panose="020B0604020202020204" pitchFamily="34" charset="0"/>
                <a:cs typeface="Helvetica" panose="020B0604020202020204" pitchFamily="34" charset="0"/>
              </a:rPr>
              <a:t> City </a:t>
            </a:r>
            <a:r>
              <a:rPr lang="en-US" sz="1200" b="0" dirty="0">
                <a:latin typeface="Helvetica" panose="020B0604020202020204" pitchFamily="34" charset="0"/>
                <a:cs typeface="Helvetica" panose="020B0604020202020204" pitchFamily="34" charset="0"/>
              </a:rPr>
              <a:t>column will not get default value Manipal when specifically NULL value is specified.</a:t>
            </a:r>
            <a:endParaRPr lang="en-US" sz="1200" b="1" dirty="0">
              <a:latin typeface="Helvetica" panose="020B0604020202020204" pitchFamily="34" charset="0"/>
              <a:cs typeface="Helvetica"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C82CEB8A-5BB4-46B1-9792-2D374E2BA62D}" type="slidenum">
              <a:rPr lang="en-US" smtClean="0"/>
              <a:t>37</a:t>
            </a:fld>
            <a:endParaRPr lang="en-US"/>
          </a:p>
        </p:txBody>
      </p:sp>
    </p:spTree>
    <p:extLst>
      <p:ext uri="{BB962C8B-B14F-4D97-AF65-F5344CB8AC3E}">
        <p14:creationId xmlns:p14="http://schemas.microsoft.com/office/powerpoint/2010/main" val="35640629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Tables created without constraint Name</a:t>
            </a:r>
          </a:p>
        </p:txBody>
      </p:sp>
      <p:sp>
        <p:nvSpPr>
          <p:cNvPr id="4" name="Slide Number Placeholder 3"/>
          <p:cNvSpPr>
            <a:spLocks noGrp="1"/>
          </p:cNvSpPr>
          <p:nvPr>
            <p:ph type="sldNum" sz="quarter" idx="5"/>
          </p:nvPr>
        </p:nvSpPr>
        <p:spPr/>
        <p:txBody>
          <a:bodyPr/>
          <a:lstStyle/>
          <a:p>
            <a:fld id="{C82CEB8A-5BB4-46B1-9792-2D374E2BA62D}" type="slidenum">
              <a:rPr lang="en-US" smtClean="0"/>
              <a:t>38</a:t>
            </a:fld>
            <a:endParaRPr lang="en-US"/>
          </a:p>
        </p:txBody>
      </p:sp>
    </p:spTree>
    <p:extLst>
      <p:ext uri="{BB962C8B-B14F-4D97-AF65-F5344CB8AC3E}">
        <p14:creationId xmlns:p14="http://schemas.microsoft.com/office/powerpoint/2010/main" val="3470861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a:t>1</a:t>
            </a:r>
            <a:r>
              <a:rPr lang="en-IN" sz="1200" baseline="30000" dirty="0"/>
              <a:t>st</a:t>
            </a:r>
            <a:r>
              <a:rPr lang="en-IN" sz="1200" dirty="0"/>
              <a:t> Commercial SQL-Relational Software, Inc. and currently</a:t>
            </a:r>
            <a:r>
              <a:rPr lang="en-IN" sz="1200" baseline="0" dirty="0"/>
              <a:t> known as </a:t>
            </a:r>
            <a:r>
              <a:rPr lang="en-IN" sz="1200" dirty="0"/>
              <a:t> Oracle </a:t>
            </a:r>
          </a:p>
          <a:p>
            <a:endParaRPr lang="en-IN" sz="1200" dirty="0"/>
          </a:p>
          <a:p>
            <a:r>
              <a:rPr lang="en-US" b="1" dirty="0"/>
              <a:t>Rule 0: Foundation Rule</a:t>
            </a:r>
            <a:br>
              <a:rPr lang="en-US" b="1" dirty="0"/>
            </a:br>
            <a:r>
              <a:rPr lang="en-US" dirty="0"/>
              <a:t>This rule defines that for a system to qualify as an RDBMS, it must be able to manage the database entirely through the relational model capabilities. </a:t>
            </a:r>
          </a:p>
          <a:p>
            <a:r>
              <a:rPr lang="en-US" b="1" dirty="0"/>
              <a:t>Rule 1: Information Rule</a:t>
            </a:r>
            <a:br>
              <a:rPr lang="en-US" b="1" dirty="0"/>
            </a:br>
            <a:r>
              <a:rPr lang="en-US" dirty="0"/>
              <a:t>This rule defines that the data stored in the relational model is in the </a:t>
            </a:r>
            <a:r>
              <a:rPr lang="en-US" u="sng" dirty="0"/>
              <a:t>form of rows and columns of tables</a:t>
            </a:r>
            <a:r>
              <a:rPr lang="en-US" dirty="0"/>
              <a:t>. </a:t>
            </a:r>
          </a:p>
          <a:p>
            <a:r>
              <a:rPr lang="en-US" b="1" dirty="0"/>
              <a:t>Rule 2: Guaranteed Access Rule</a:t>
            </a:r>
            <a:br>
              <a:rPr lang="en-US" b="1" dirty="0"/>
            </a:br>
            <a:r>
              <a:rPr lang="en-US" dirty="0"/>
              <a:t>This rule defines that every data should be logically accessible through the combination of a </a:t>
            </a:r>
            <a:r>
              <a:rPr lang="en-US" b="1" dirty="0"/>
              <a:t>table name</a:t>
            </a:r>
            <a:r>
              <a:rPr lang="en-US" dirty="0"/>
              <a:t>, </a:t>
            </a:r>
            <a:r>
              <a:rPr lang="en-US" b="1" dirty="0"/>
              <a:t>primary key,</a:t>
            </a:r>
            <a:r>
              <a:rPr lang="en-US" dirty="0"/>
              <a:t> and </a:t>
            </a:r>
            <a:r>
              <a:rPr lang="en-US" b="1" dirty="0"/>
              <a:t>name of the attribute or column</a:t>
            </a:r>
            <a:r>
              <a:rPr lang="en-US" dirty="0"/>
              <a:t>. </a:t>
            </a:r>
          </a:p>
          <a:p>
            <a:r>
              <a:rPr lang="en-US" b="1" dirty="0"/>
              <a:t>Rule 3: Systematic Treatment of NULL values</a:t>
            </a:r>
            <a:br>
              <a:rPr lang="en-US" b="1" dirty="0"/>
            </a:br>
            <a:r>
              <a:rPr lang="en-US" dirty="0"/>
              <a:t>In a relational database, NULL values represent the missed and inapplicable information in a systematic way. A NULL value is a special value, which is neither zero nor empty string. All the database systems </a:t>
            </a:r>
            <a:r>
              <a:rPr lang="en-US" b="0" u="sng" dirty="0"/>
              <a:t>support the NULL value </a:t>
            </a:r>
            <a:r>
              <a:rPr lang="en-US" dirty="0"/>
              <a:t>concept.</a:t>
            </a:r>
          </a:p>
          <a:p>
            <a:r>
              <a:rPr lang="en-US" b="1" dirty="0"/>
              <a:t>Rule 4: Dynamic On-Line catalog based on the relational model</a:t>
            </a:r>
            <a:br>
              <a:rPr lang="en-US" b="1" dirty="0"/>
            </a:br>
            <a:r>
              <a:rPr lang="en-US" dirty="0"/>
              <a:t>This rule defines that the structure of the database must support online </a:t>
            </a:r>
            <a:r>
              <a:rPr lang="en-US" b="0" u="sng" dirty="0"/>
              <a:t>relational catalog </a:t>
            </a:r>
            <a:r>
              <a:rPr lang="en-US" dirty="0"/>
              <a:t>that is accessible to authorized users using its regular query language.</a:t>
            </a:r>
          </a:p>
          <a:p>
            <a:r>
              <a:rPr lang="en-US" b="1" dirty="0"/>
              <a:t>Rule 5: Comprehensive Data sub-language Rule</a:t>
            </a:r>
            <a:br>
              <a:rPr lang="en-US" b="1" dirty="0"/>
            </a:br>
            <a:r>
              <a:rPr lang="en-US" dirty="0"/>
              <a:t>This rule states that the database system should be accessible by language </a:t>
            </a:r>
            <a:r>
              <a:rPr lang="en-US" u="sng" dirty="0"/>
              <a:t>support for data definition</a:t>
            </a:r>
            <a:r>
              <a:rPr lang="en-US" dirty="0"/>
              <a:t>, </a:t>
            </a:r>
            <a:r>
              <a:rPr lang="en-US" u="sng" dirty="0"/>
              <a:t>data manipulation, and transaction management operation</a:t>
            </a:r>
            <a:r>
              <a:rPr lang="en-US" dirty="0"/>
              <a:t> (begin, commit, rollback, etc.).</a:t>
            </a:r>
          </a:p>
          <a:p>
            <a:r>
              <a:rPr lang="en-US" b="1" dirty="0"/>
              <a:t>Rule 6: View Updating Rule</a:t>
            </a:r>
            <a:br>
              <a:rPr lang="en-US" b="1" dirty="0"/>
            </a:br>
            <a:r>
              <a:rPr lang="en-US" dirty="0"/>
              <a:t>This rule states that all the views which are theoretically updated must be updated by the system (i.e. practical).</a:t>
            </a:r>
          </a:p>
          <a:p>
            <a:r>
              <a:rPr lang="en-US" b="1" dirty="0"/>
              <a:t>Rule 7: High-level Insertion, Updation and Deletion</a:t>
            </a:r>
            <a:br>
              <a:rPr lang="en-US" b="1" dirty="0"/>
            </a:br>
            <a:r>
              <a:rPr lang="en-US" dirty="0"/>
              <a:t>This rule states that the relational database model must </a:t>
            </a:r>
            <a:r>
              <a:rPr lang="en-US" u="sng" dirty="0"/>
              <a:t>support insert, delete, and update </a:t>
            </a:r>
            <a:r>
              <a:rPr lang="en-US" dirty="0"/>
              <a:t>operation on multiple rows. </a:t>
            </a:r>
          </a:p>
          <a:p>
            <a:r>
              <a:rPr lang="en-US" b="1" dirty="0"/>
              <a:t>Rule 8: Physical Data Independence</a:t>
            </a:r>
            <a:br>
              <a:rPr lang="en-US" b="1" dirty="0"/>
            </a:br>
            <a:r>
              <a:rPr lang="en-US" dirty="0"/>
              <a:t>This rule states that the application program should remain </a:t>
            </a:r>
            <a:r>
              <a:rPr lang="en-US" u="sng" dirty="0"/>
              <a:t>unchanged whenever any change occur either in access methods or storage representation. </a:t>
            </a:r>
          </a:p>
          <a:p>
            <a:r>
              <a:rPr lang="en-US" b="1" dirty="0"/>
              <a:t>Rule 9: Logical Data Independence</a:t>
            </a:r>
            <a:br>
              <a:rPr lang="en-US" b="1" dirty="0"/>
            </a:br>
            <a:r>
              <a:rPr lang="en-US" dirty="0"/>
              <a:t>This rule states that any changes in the conceptual or </a:t>
            </a:r>
            <a:r>
              <a:rPr lang="en-US" u="sng" dirty="0"/>
              <a:t>logical schema of a table should not enforce modification at application programs or External schema.</a:t>
            </a:r>
            <a:br>
              <a:rPr lang="en-US" b="1" dirty="0"/>
            </a:br>
            <a:br>
              <a:rPr lang="en-US" b="1" dirty="0"/>
            </a:br>
            <a:r>
              <a:rPr lang="en-US" b="1" dirty="0"/>
              <a:t>Rule 10: Integrity Independence</a:t>
            </a:r>
            <a:br>
              <a:rPr lang="en-US" dirty="0"/>
            </a:br>
            <a:r>
              <a:rPr lang="en-US" dirty="0"/>
              <a:t>This rule states that a relational database system should </a:t>
            </a:r>
            <a:r>
              <a:rPr lang="en-US" u="sng" dirty="0"/>
              <a:t>support different constraints on data </a:t>
            </a:r>
            <a:r>
              <a:rPr lang="en-US" dirty="0"/>
              <a:t>for data integrity. All the database system should </a:t>
            </a:r>
            <a:r>
              <a:rPr lang="en-US" u="sng" dirty="0"/>
              <a:t>support primary key constraint and foreign </a:t>
            </a:r>
            <a:r>
              <a:rPr lang="en-US" dirty="0"/>
              <a:t>key constraint.</a:t>
            </a:r>
          </a:p>
          <a:p>
            <a:r>
              <a:rPr lang="en-US" b="1" dirty="0"/>
              <a:t>Rule 11: Distributed Independence</a:t>
            </a:r>
            <a:br>
              <a:rPr lang="en-US" b="1" dirty="0"/>
            </a:br>
            <a:r>
              <a:rPr lang="en-US" dirty="0"/>
              <a:t>This rule implies that the user </a:t>
            </a:r>
            <a:r>
              <a:rPr lang="en-US" u="sng" dirty="0"/>
              <a:t>need not to be aware of whether a database is distributed over multiple locations or not</a:t>
            </a:r>
            <a:r>
              <a:rPr lang="en-US" dirty="0"/>
              <a:t>. The user can access the data without any ambiguity from the different server.</a:t>
            </a:r>
          </a:p>
          <a:p>
            <a:r>
              <a:rPr lang="en-US" b="1" dirty="0"/>
              <a:t>Rule 12: Non-Subversion Rule</a:t>
            </a:r>
            <a:br>
              <a:rPr lang="en-US" b="1" dirty="0"/>
            </a:br>
            <a:r>
              <a:rPr lang="en-US" dirty="0"/>
              <a:t>If the system provides a </a:t>
            </a:r>
            <a:r>
              <a:rPr lang="en-US" u="sng" dirty="0"/>
              <a:t>low-level interface, that interface cannot be used to subvert or not be able to bypass integrity rule to change </a:t>
            </a:r>
            <a:r>
              <a:rPr lang="en-US" dirty="0"/>
              <a:t>data. This can be achieved by some encryption techniques. </a:t>
            </a:r>
          </a:p>
          <a:p>
            <a:endParaRPr lang="en-US" dirty="0"/>
          </a:p>
        </p:txBody>
      </p:sp>
      <p:sp>
        <p:nvSpPr>
          <p:cNvPr id="4" name="Slide Number Placeholder 3"/>
          <p:cNvSpPr>
            <a:spLocks noGrp="1"/>
          </p:cNvSpPr>
          <p:nvPr>
            <p:ph type="sldNum" sz="quarter" idx="10"/>
          </p:nvPr>
        </p:nvSpPr>
        <p:spPr/>
        <p:txBody>
          <a:bodyPr/>
          <a:lstStyle/>
          <a:p>
            <a:fld id="{C82CEB8A-5BB4-46B1-9792-2D374E2BA62D}" type="slidenum">
              <a:rPr lang="en-US" smtClean="0"/>
              <a:t>2</a:t>
            </a:fld>
            <a:endParaRPr lang="en-US"/>
          </a:p>
        </p:txBody>
      </p:sp>
    </p:spTree>
    <p:extLst>
      <p:ext uri="{BB962C8B-B14F-4D97-AF65-F5344CB8AC3E}">
        <p14:creationId xmlns:p14="http://schemas.microsoft.com/office/powerpoint/2010/main" val="19349048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Note the constraint name and error numbers displayed when data being inserted violates </a:t>
            </a:r>
            <a:r>
              <a:rPr lang="en-IN" dirty="0" err="1"/>
              <a:t>constarints</a:t>
            </a:r>
            <a:endParaRPr lang="en-IN" dirty="0"/>
          </a:p>
        </p:txBody>
      </p:sp>
      <p:sp>
        <p:nvSpPr>
          <p:cNvPr id="4" name="Slide Number Placeholder 3"/>
          <p:cNvSpPr>
            <a:spLocks noGrp="1"/>
          </p:cNvSpPr>
          <p:nvPr>
            <p:ph type="sldNum" sz="quarter" idx="5"/>
          </p:nvPr>
        </p:nvSpPr>
        <p:spPr/>
        <p:txBody>
          <a:bodyPr/>
          <a:lstStyle/>
          <a:p>
            <a:fld id="{C82CEB8A-5BB4-46B1-9792-2D374E2BA62D}" type="slidenum">
              <a:rPr lang="en-US" smtClean="0"/>
              <a:t>39</a:t>
            </a:fld>
            <a:endParaRPr lang="en-US"/>
          </a:p>
        </p:txBody>
      </p:sp>
    </p:spTree>
    <p:extLst>
      <p:ext uri="{BB962C8B-B14F-4D97-AF65-F5344CB8AC3E}">
        <p14:creationId xmlns:p14="http://schemas.microsoft.com/office/powerpoint/2010/main" val="21498211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Example:</a:t>
            </a:r>
          </a:p>
        </p:txBody>
      </p:sp>
      <p:sp>
        <p:nvSpPr>
          <p:cNvPr id="4" name="Slide Number Placeholder 3"/>
          <p:cNvSpPr>
            <a:spLocks noGrp="1"/>
          </p:cNvSpPr>
          <p:nvPr>
            <p:ph type="sldNum" sz="quarter" idx="5"/>
          </p:nvPr>
        </p:nvSpPr>
        <p:spPr/>
        <p:txBody>
          <a:bodyPr/>
          <a:lstStyle/>
          <a:p>
            <a:fld id="{C82CEB8A-5BB4-46B1-9792-2D374E2BA62D}" type="slidenum">
              <a:rPr lang="en-US" smtClean="0"/>
              <a:t>40</a:t>
            </a:fld>
            <a:endParaRPr lang="en-US"/>
          </a:p>
        </p:txBody>
      </p:sp>
    </p:spTree>
    <p:extLst>
      <p:ext uri="{BB962C8B-B14F-4D97-AF65-F5344CB8AC3E}">
        <p14:creationId xmlns:p14="http://schemas.microsoft.com/office/powerpoint/2010/main" val="38681175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Without Constraint Names-</a:t>
            </a:r>
          </a:p>
          <a:p>
            <a:r>
              <a:rPr lang="en-US" dirty="0"/>
              <a:t>CREATE TABLE Organization1(</a:t>
            </a:r>
            <a:r>
              <a:rPr lang="en-US" dirty="0" err="1"/>
              <a:t>Dept_name</a:t>
            </a:r>
            <a:r>
              <a:rPr lang="en-US" dirty="0"/>
              <a:t> varchar (8) </a:t>
            </a:r>
            <a:r>
              <a:rPr lang="en-US" b="1" dirty="0"/>
              <a:t>PRIMARY KEY</a:t>
            </a:r>
            <a:r>
              <a:rPr lang="en-US" dirty="0"/>
              <a:t>, Head varchar(10)); </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TABLE Department1 (</a:t>
            </a:r>
            <a:r>
              <a:rPr lang="en-US" dirty="0" err="1"/>
              <a:t>Dname</a:t>
            </a:r>
            <a:r>
              <a:rPr lang="en-US" dirty="0"/>
              <a:t> varchar (8) </a:t>
            </a:r>
            <a:r>
              <a:rPr lang="en-US" dirty="0">
                <a:solidFill>
                  <a:srgbClr val="C00000"/>
                </a:solidFill>
              </a:rPr>
              <a:t>CONSTRAINT  </a:t>
            </a:r>
            <a:r>
              <a:rPr lang="en-US" b="1" dirty="0"/>
              <a:t>PRIMARY KEY REFERENCES Organization1</a:t>
            </a:r>
            <a:r>
              <a:rPr lang="en-US" dirty="0"/>
              <a:t>, </a:t>
            </a:r>
            <a:r>
              <a:rPr lang="en-US" dirty="0" err="1"/>
              <a:t>Course_Type</a:t>
            </a:r>
            <a:r>
              <a:rPr lang="en-US" dirty="0"/>
              <a:t> varchar (8) </a:t>
            </a:r>
            <a:r>
              <a:rPr lang="en-US" b="1" dirty="0"/>
              <a:t>CHECK( </a:t>
            </a:r>
            <a:r>
              <a:rPr lang="en-US" b="1" dirty="0" err="1"/>
              <a:t>Course_Type</a:t>
            </a:r>
            <a:r>
              <a:rPr lang="en-US" b="1" dirty="0"/>
              <a:t> IN( '</a:t>
            </a:r>
            <a:r>
              <a:rPr lang="en-US" b="1" dirty="0" err="1"/>
              <a:t>MCA','MTech</a:t>
            </a:r>
            <a:r>
              <a:rPr lang="en-US" b="1" dirty="0"/>
              <a:t> ', 'BTech', 'MS'))</a:t>
            </a:r>
            <a:r>
              <a:rPr lang="en-US" dirty="0"/>
              <a:t>, </a:t>
            </a:r>
            <a:r>
              <a:rPr lang="en-US" dirty="0" err="1"/>
              <a:t>Numb_of_Sem</a:t>
            </a:r>
            <a:r>
              <a:rPr lang="en-US" dirty="0"/>
              <a:t>  Number(1)  </a:t>
            </a:r>
            <a:r>
              <a:rPr lang="en-US" b="1" dirty="0"/>
              <a:t>CHECK(</a:t>
            </a:r>
            <a:r>
              <a:rPr lang="en-US" dirty="0" err="1"/>
              <a:t>Numb_of_Sem</a:t>
            </a:r>
            <a:r>
              <a:rPr lang="en-US" dirty="0"/>
              <a:t> BETWEEN 1 AND 8), </a:t>
            </a:r>
            <a:r>
              <a:rPr lang="en-US" dirty="0" err="1"/>
              <a:t>In_take_stud</a:t>
            </a:r>
            <a:r>
              <a:rPr lang="en-US" dirty="0"/>
              <a:t>    Number(2), </a:t>
            </a:r>
            <a:r>
              <a:rPr lang="en-US" dirty="0" err="1"/>
              <a:t>Dep_Phone</a:t>
            </a:r>
            <a:r>
              <a:rPr lang="en-US" dirty="0"/>
              <a:t>   Number(10)</a:t>
            </a:r>
            <a:r>
              <a:rPr lang="en-US" dirty="0">
                <a:solidFill>
                  <a:srgbClr val="C00000"/>
                </a:solidFill>
              </a:rPr>
              <a:t> </a:t>
            </a:r>
            <a:r>
              <a:rPr lang="en-US" b="1" dirty="0"/>
              <a:t>UNIQUE </a:t>
            </a:r>
            <a:r>
              <a:rPr lang="en-US" dirty="0"/>
              <a:t>);</a:t>
            </a:r>
          </a:p>
          <a:p>
            <a:endParaRPr lang="en-IN" dirty="0"/>
          </a:p>
          <a:p>
            <a:r>
              <a:rPr lang="en-US" dirty="0"/>
              <a:t>CREATE TABLE Department1 (</a:t>
            </a:r>
            <a:r>
              <a:rPr lang="en-US" dirty="0" err="1"/>
              <a:t>Dname</a:t>
            </a:r>
            <a:r>
              <a:rPr lang="en-US" dirty="0"/>
              <a:t> varchar (8) </a:t>
            </a:r>
            <a:r>
              <a:rPr lang="en-US" dirty="0">
                <a:solidFill>
                  <a:srgbClr val="C00000"/>
                </a:solidFill>
              </a:rPr>
              <a:t>CONSTRAINT </a:t>
            </a:r>
            <a:r>
              <a:rPr lang="en-US" dirty="0" err="1">
                <a:solidFill>
                  <a:srgbClr val="C00000"/>
                </a:solidFill>
              </a:rPr>
              <a:t>Dname_PK</a:t>
            </a:r>
            <a:r>
              <a:rPr lang="en-US" dirty="0">
                <a:solidFill>
                  <a:srgbClr val="C00000"/>
                </a:solidFill>
              </a:rPr>
              <a:t> </a:t>
            </a:r>
            <a:r>
              <a:rPr lang="en-US" b="1" dirty="0"/>
              <a:t>PRIMARY KEY </a:t>
            </a:r>
            <a:r>
              <a:rPr lang="en-US" dirty="0">
                <a:solidFill>
                  <a:srgbClr val="C00000"/>
                </a:solidFill>
              </a:rPr>
              <a:t>CONSTRAINT </a:t>
            </a:r>
            <a:r>
              <a:rPr lang="en-US" dirty="0" err="1">
                <a:solidFill>
                  <a:srgbClr val="C00000"/>
                </a:solidFill>
              </a:rPr>
              <a:t>fk_Orga</a:t>
            </a:r>
            <a:r>
              <a:rPr lang="en-US" dirty="0"/>
              <a:t> </a:t>
            </a:r>
            <a:r>
              <a:rPr lang="en-US" b="1" dirty="0"/>
              <a:t>REFERENCES Organization</a:t>
            </a:r>
            <a:r>
              <a:rPr lang="en-US" dirty="0"/>
              <a:t>, </a:t>
            </a:r>
            <a:r>
              <a:rPr lang="en-US" dirty="0" err="1"/>
              <a:t>Course_Type</a:t>
            </a:r>
            <a:r>
              <a:rPr lang="en-US" dirty="0"/>
              <a:t> varchar (8) </a:t>
            </a:r>
            <a:r>
              <a:rPr lang="en-US" dirty="0">
                <a:solidFill>
                  <a:srgbClr val="C00000"/>
                </a:solidFill>
              </a:rPr>
              <a:t>CONSTRAINT </a:t>
            </a:r>
            <a:r>
              <a:rPr lang="en-US" dirty="0" err="1">
                <a:solidFill>
                  <a:srgbClr val="C00000"/>
                </a:solidFill>
              </a:rPr>
              <a:t>Chk_Type</a:t>
            </a:r>
            <a:r>
              <a:rPr lang="en-US" dirty="0"/>
              <a:t> </a:t>
            </a:r>
            <a:r>
              <a:rPr lang="en-US" b="1" dirty="0"/>
              <a:t>CHECK( </a:t>
            </a:r>
            <a:r>
              <a:rPr lang="en-US" b="1" dirty="0" err="1"/>
              <a:t>Course_Type</a:t>
            </a:r>
            <a:r>
              <a:rPr lang="en-US" b="1" dirty="0"/>
              <a:t> IN( '</a:t>
            </a:r>
            <a:r>
              <a:rPr lang="en-US" b="1" dirty="0" err="1"/>
              <a:t>MCA','MTech</a:t>
            </a:r>
            <a:r>
              <a:rPr lang="en-US" b="1" dirty="0"/>
              <a:t> ', 'BTech', 'MS'))</a:t>
            </a:r>
            <a:r>
              <a:rPr lang="en-US" dirty="0"/>
              <a:t>, </a:t>
            </a:r>
            <a:r>
              <a:rPr lang="en-US" dirty="0" err="1"/>
              <a:t>Numb_of_Sem</a:t>
            </a:r>
            <a:r>
              <a:rPr lang="en-US" dirty="0"/>
              <a:t>  Number(1) </a:t>
            </a:r>
            <a:r>
              <a:rPr lang="en-US" dirty="0">
                <a:solidFill>
                  <a:srgbClr val="C00000"/>
                </a:solidFill>
              </a:rPr>
              <a:t>CONSTRAINT </a:t>
            </a:r>
            <a:r>
              <a:rPr lang="en-US" dirty="0" err="1">
                <a:solidFill>
                  <a:srgbClr val="C00000"/>
                </a:solidFill>
              </a:rPr>
              <a:t>Sem_Num</a:t>
            </a:r>
            <a:r>
              <a:rPr lang="en-US" dirty="0"/>
              <a:t> </a:t>
            </a:r>
            <a:r>
              <a:rPr lang="en-US" b="1" dirty="0"/>
              <a:t>CHECK(</a:t>
            </a:r>
            <a:r>
              <a:rPr lang="en-US" dirty="0" err="1"/>
              <a:t>Numb_of_Sem</a:t>
            </a:r>
            <a:r>
              <a:rPr lang="en-US" dirty="0"/>
              <a:t> BETWEEN 1 AND 8), </a:t>
            </a:r>
            <a:r>
              <a:rPr lang="en-US" dirty="0" err="1"/>
              <a:t>In_take_stud</a:t>
            </a:r>
            <a:r>
              <a:rPr lang="en-US" dirty="0"/>
              <a:t>    Number(2), </a:t>
            </a:r>
            <a:r>
              <a:rPr lang="en-US" dirty="0" err="1"/>
              <a:t>Dep_Phone</a:t>
            </a:r>
            <a:r>
              <a:rPr lang="en-US" dirty="0"/>
              <a:t>   Number(10)</a:t>
            </a:r>
            <a:r>
              <a:rPr lang="en-US" dirty="0">
                <a:solidFill>
                  <a:srgbClr val="C00000"/>
                </a:solidFill>
              </a:rPr>
              <a:t> CONSTRAINT </a:t>
            </a:r>
            <a:r>
              <a:rPr lang="en-US" dirty="0" err="1">
                <a:solidFill>
                  <a:srgbClr val="C00000"/>
                </a:solidFill>
              </a:rPr>
              <a:t>NoNul</a:t>
            </a:r>
            <a:r>
              <a:rPr lang="en-US" dirty="0"/>
              <a:t> </a:t>
            </a:r>
            <a:r>
              <a:rPr lang="en-US" b="1" dirty="0"/>
              <a:t>NOT NULL  </a:t>
            </a:r>
            <a:r>
              <a:rPr lang="en-US" dirty="0">
                <a:solidFill>
                  <a:srgbClr val="C00000"/>
                </a:solidFill>
              </a:rPr>
              <a:t>CONSTRAINT </a:t>
            </a:r>
            <a:r>
              <a:rPr lang="en-US" dirty="0" err="1">
                <a:solidFill>
                  <a:srgbClr val="C00000"/>
                </a:solidFill>
              </a:rPr>
              <a:t>Unq_Ph</a:t>
            </a:r>
            <a:r>
              <a:rPr lang="en-US" dirty="0"/>
              <a:t> </a:t>
            </a:r>
            <a:r>
              <a:rPr lang="en-US" b="1" dirty="0"/>
              <a:t>UNIQUE</a:t>
            </a:r>
            <a:r>
              <a:rPr lang="en-US" dirty="0"/>
              <a:t>)</a:t>
            </a:r>
            <a:endParaRPr lang="en-IN" dirty="0"/>
          </a:p>
        </p:txBody>
      </p:sp>
      <p:sp>
        <p:nvSpPr>
          <p:cNvPr id="4" name="Slide Number Placeholder 3"/>
          <p:cNvSpPr>
            <a:spLocks noGrp="1"/>
          </p:cNvSpPr>
          <p:nvPr>
            <p:ph type="sldNum" sz="quarter" idx="5"/>
          </p:nvPr>
        </p:nvSpPr>
        <p:spPr/>
        <p:txBody>
          <a:bodyPr/>
          <a:lstStyle/>
          <a:p>
            <a:fld id="{C82CEB8A-5BB4-46B1-9792-2D374E2BA62D}" type="slidenum">
              <a:rPr lang="en-US" smtClean="0"/>
              <a:t>41</a:t>
            </a:fld>
            <a:endParaRPr lang="en-US"/>
          </a:p>
        </p:txBody>
      </p:sp>
    </p:spTree>
    <p:extLst>
      <p:ext uri="{BB962C8B-B14F-4D97-AF65-F5344CB8AC3E}">
        <p14:creationId xmlns:p14="http://schemas.microsoft.com/office/powerpoint/2010/main" val="37889890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Note the constraint name and error numbers displayed when data being inserted violates constraints.</a:t>
            </a:r>
          </a:p>
          <a:p>
            <a:endParaRPr lang="en-IN" dirty="0"/>
          </a:p>
          <a:p>
            <a:endParaRPr lang="en-IN" dirty="0"/>
          </a:p>
        </p:txBody>
      </p:sp>
      <p:sp>
        <p:nvSpPr>
          <p:cNvPr id="4" name="Slide Number Placeholder 3"/>
          <p:cNvSpPr>
            <a:spLocks noGrp="1"/>
          </p:cNvSpPr>
          <p:nvPr>
            <p:ph type="sldNum" sz="quarter" idx="5"/>
          </p:nvPr>
        </p:nvSpPr>
        <p:spPr/>
        <p:txBody>
          <a:bodyPr/>
          <a:lstStyle/>
          <a:p>
            <a:fld id="{C82CEB8A-5BB4-46B1-9792-2D374E2BA62D}" type="slidenum">
              <a:rPr lang="en-US" smtClean="0"/>
              <a:t>42</a:t>
            </a:fld>
            <a:endParaRPr lang="en-US"/>
          </a:p>
        </p:txBody>
      </p:sp>
    </p:spTree>
    <p:extLst>
      <p:ext uri="{BB962C8B-B14F-4D97-AF65-F5344CB8AC3E}">
        <p14:creationId xmlns:p14="http://schemas.microsoft.com/office/powerpoint/2010/main" val="27452567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2CEB8A-5BB4-46B1-9792-2D374E2BA62D}" type="slidenum">
              <a:rPr lang="en-US" smtClean="0"/>
              <a:t>44</a:t>
            </a:fld>
            <a:endParaRPr lang="en-US"/>
          </a:p>
        </p:txBody>
      </p:sp>
    </p:spTree>
    <p:extLst>
      <p:ext uri="{BB962C8B-B14F-4D97-AF65-F5344CB8AC3E}">
        <p14:creationId xmlns:p14="http://schemas.microsoft.com/office/powerpoint/2010/main" val="35762318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2CEB8A-5BB4-46B1-9792-2D374E2BA62D}" type="slidenum">
              <a:rPr lang="en-US" smtClean="0"/>
              <a:t>45</a:t>
            </a:fld>
            <a:endParaRPr lang="en-US"/>
          </a:p>
        </p:txBody>
      </p:sp>
    </p:spTree>
    <p:extLst>
      <p:ext uri="{BB962C8B-B14F-4D97-AF65-F5344CB8AC3E}">
        <p14:creationId xmlns:p14="http://schemas.microsoft.com/office/powerpoint/2010/main" val="30161638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If we are not altering width of name but </a:t>
            </a:r>
            <a:r>
              <a:rPr lang="en-US" sz="1200" b="1" dirty="0"/>
              <a:t>only Not Null </a:t>
            </a:r>
            <a:r>
              <a:rPr lang="en-US" sz="1200" dirty="0"/>
              <a:t>then we can leave datatype and size</a:t>
            </a:r>
          </a:p>
          <a:p>
            <a:r>
              <a:rPr lang="en-US" sz="1200" dirty="0"/>
              <a:t>ALTER TABLE Emp MODIFY ( Name </a:t>
            </a:r>
            <a:r>
              <a:rPr lang="en-US" sz="1200" b="1" dirty="0"/>
              <a:t>NOT NULL</a:t>
            </a:r>
            <a:r>
              <a:rPr lang="en-US" sz="1200" dirty="0"/>
              <a:t>, Salary  Number(</a:t>
            </a:r>
            <a:r>
              <a:rPr lang="en-US" sz="1200" b="1" dirty="0"/>
              <a:t>9,2</a:t>
            </a:r>
            <a:r>
              <a:rPr lang="en-US" sz="1200" dirty="0"/>
              <a:t>));  </a:t>
            </a:r>
          </a:p>
          <a:p>
            <a:endParaRPr lang="en-US" sz="1200" dirty="0"/>
          </a:p>
          <a:p>
            <a:r>
              <a:rPr lang="en-US" sz="1200" dirty="0"/>
              <a:t>column to be modified must be </a:t>
            </a:r>
            <a:r>
              <a:rPr lang="en-US" sz="1200" b="1" u="sng" dirty="0"/>
              <a:t>empty to decrease precision </a:t>
            </a:r>
            <a:r>
              <a:rPr lang="en-US" sz="1200" dirty="0"/>
              <a:t>or scale.</a:t>
            </a:r>
          </a:p>
          <a:p>
            <a:r>
              <a:rPr lang="en-US" sz="1200" dirty="0"/>
              <a:t>column to be modified must be </a:t>
            </a:r>
            <a:r>
              <a:rPr lang="en-US" sz="1200" b="1" u="sng" dirty="0"/>
              <a:t>empty to change datatype</a:t>
            </a:r>
          </a:p>
        </p:txBody>
      </p:sp>
      <p:sp>
        <p:nvSpPr>
          <p:cNvPr id="4" name="Slide Number Placeholder 3"/>
          <p:cNvSpPr>
            <a:spLocks noGrp="1"/>
          </p:cNvSpPr>
          <p:nvPr>
            <p:ph type="sldNum" sz="quarter" idx="10"/>
          </p:nvPr>
        </p:nvSpPr>
        <p:spPr/>
        <p:txBody>
          <a:bodyPr/>
          <a:lstStyle/>
          <a:p>
            <a:fld id="{C82CEB8A-5BB4-46B1-9792-2D374E2BA62D}" type="slidenum">
              <a:rPr lang="en-US" smtClean="0"/>
              <a:t>46</a:t>
            </a:fld>
            <a:endParaRPr lang="en-US"/>
          </a:p>
        </p:txBody>
      </p:sp>
    </p:spTree>
    <p:extLst>
      <p:ext uri="{BB962C8B-B14F-4D97-AF65-F5344CB8AC3E}">
        <p14:creationId xmlns:p14="http://schemas.microsoft.com/office/powerpoint/2010/main" val="7717902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30000"/>
              </a:lnSpc>
              <a:spcBef>
                <a:spcPts val="1000"/>
              </a:spcBef>
            </a:pPr>
            <a:r>
              <a:rPr lang="en-US" sz="1200" dirty="0"/>
              <a:t>CREATE TABLE Organization(</a:t>
            </a:r>
            <a:r>
              <a:rPr lang="en-US" sz="1200" dirty="0" err="1"/>
              <a:t>Dept_name</a:t>
            </a:r>
            <a:r>
              <a:rPr lang="en-US" sz="1200" dirty="0"/>
              <a:t> varchar (8) </a:t>
            </a:r>
            <a:r>
              <a:rPr lang="en-US" sz="1200" b="1" dirty="0"/>
              <a:t>PRIMARY KEY</a:t>
            </a:r>
            <a:r>
              <a:rPr lang="en-US" sz="1200" dirty="0"/>
              <a:t>, Head varchar(10)); </a:t>
            </a:r>
          </a:p>
          <a:p>
            <a:pPr>
              <a:lnSpc>
                <a:spcPct val="130000"/>
              </a:lnSpc>
              <a:spcBef>
                <a:spcPts val="1000"/>
              </a:spcBef>
            </a:pPr>
            <a:endParaRPr lang="en-US" sz="1200" dirty="0"/>
          </a:p>
          <a:p>
            <a:pPr>
              <a:lnSpc>
                <a:spcPct val="130000"/>
              </a:lnSpc>
              <a:spcBef>
                <a:spcPts val="1000"/>
              </a:spcBef>
            </a:pPr>
            <a:r>
              <a:rPr lang="en-US" sz="1200" dirty="0"/>
              <a:t>CREATE TABLE Department (</a:t>
            </a:r>
            <a:r>
              <a:rPr lang="en-US" sz="1200" dirty="0" err="1"/>
              <a:t>Dname</a:t>
            </a:r>
            <a:r>
              <a:rPr lang="en-US" sz="1200" dirty="0"/>
              <a:t> varchar (8)   </a:t>
            </a:r>
            <a:r>
              <a:rPr lang="en-US" sz="1200" b="1" dirty="0"/>
              <a:t>PRIMARY KEY REFERENCES </a:t>
            </a:r>
            <a:r>
              <a:rPr lang="en-US" sz="1200" dirty="0"/>
              <a:t>Organization, </a:t>
            </a:r>
            <a:r>
              <a:rPr lang="en-US" sz="1200" dirty="0" err="1"/>
              <a:t>Course_Type</a:t>
            </a:r>
            <a:r>
              <a:rPr lang="en-US" sz="1200" dirty="0"/>
              <a:t> varchar (8) </a:t>
            </a:r>
            <a:r>
              <a:rPr lang="en-US" sz="1200" b="1" dirty="0"/>
              <a:t>CHECK</a:t>
            </a:r>
            <a:r>
              <a:rPr lang="en-US" sz="1200" dirty="0"/>
              <a:t>( </a:t>
            </a:r>
            <a:r>
              <a:rPr lang="en-US" sz="1200" dirty="0" err="1"/>
              <a:t>Course_Type</a:t>
            </a:r>
            <a:r>
              <a:rPr lang="en-US" sz="1200" dirty="0"/>
              <a:t> IN( '</a:t>
            </a:r>
            <a:r>
              <a:rPr lang="en-US" sz="1200" dirty="0" err="1"/>
              <a:t>MCA','MTech</a:t>
            </a:r>
            <a:r>
              <a:rPr lang="en-US" sz="1200" dirty="0"/>
              <a:t>' ,'</a:t>
            </a:r>
            <a:r>
              <a:rPr lang="en-US" sz="1200" dirty="0" err="1"/>
              <a:t>BTech','MS</a:t>
            </a:r>
            <a:r>
              <a:rPr lang="en-US" sz="1200" dirty="0"/>
              <a:t>')), </a:t>
            </a:r>
            <a:r>
              <a:rPr lang="en-US" sz="1200" dirty="0" err="1"/>
              <a:t>Numb_of_Sem</a:t>
            </a:r>
            <a:r>
              <a:rPr lang="en-US" sz="1200" dirty="0"/>
              <a:t>  Number(1)  </a:t>
            </a:r>
            <a:r>
              <a:rPr lang="en-US" sz="1200" b="1" dirty="0"/>
              <a:t>CHECK</a:t>
            </a:r>
            <a:r>
              <a:rPr lang="en-US" sz="1200" dirty="0"/>
              <a:t> (</a:t>
            </a:r>
            <a:r>
              <a:rPr lang="en-US" sz="1200" dirty="0" err="1"/>
              <a:t>Numb_of_Sem</a:t>
            </a:r>
            <a:r>
              <a:rPr lang="en-US" sz="1200" dirty="0"/>
              <a:t> BETWEEN 1 AND 8),  </a:t>
            </a:r>
            <a:r>
              <a:rPr lang="en-US" sz="1200" dirty="0" err="1"/>
              <a:t>In_take_stud</a:t>
            </a:r>
            <a:r>
              <a:rPr lang="en-US" sz="1200" dirty="0"/>
              <a:t>    Number(2), </a:t>
            </a:r>
            <a:r>
              <a:rPr lang="en-US" sz="1200" dirty="0" err="1"/>
              <a:t>Dep_Phone</a:t>
            </a:r>
            <a:r>
              <a:rPr lang="en-US" sz="1200" dirty="0"/>
              <a:t>   Number(10) </a:t>
            </a:r>
            <a:r>
              <a:rPr lang="en-US" sz="1200" b="1" dirty="0"/>
              <a:t>NOT NULL UNIQUE</a:t>
            </a:r>
            <a:r>
              <a:rPr lang="en-US" sz="1200" dirty="0"/>
              <a:t> ); </a:t>
            </a:r>
          </a:p>
          <a:p>
            <a:endParaRPr lang="en-US" dirty="0"/>
          </a:p>
          <a:p>
            <a:r>
              <a:rPr lang="en-US" dirty="0"/>
              <a:t>SQL&gt; alter table organization1 drop column </a:t>
            </a:r>
            <a:r>
              <a:rPr lang="en-US" dirty="0" err="1"/>
              <a:t>dept_name</a:t>
            </a:r>
            <a:r>
              <a:rPr lang="en-US" dirty="0"/>
              <a:t>;</a:t>
            </a:r>
          </a:p>
          <a:p>
            <a:r>
              <a:rPr lang="en-US" dirty="0"/>
              <a:t>ORA-12992: cannot drop parent key column</a:t>
            </a:r>
          </a:p>
        </p:txBody>
      </p:sp>
      <p:sp>
        <p:nvSpPr>
          <p:cNvPr id="4" name="Slide Number Placeholder 3"/>
          <p:cNvSpPr>
            <a:spLocks noGrp="1"/>
          </p:cNvSpPr>
          <p:nvPr>
            <p:ph type="sldNum" sz="quarter" idx="10"/>
          </p:nvPr>
        </p:nvSpPr>
        <p:spPr/>
        <p:txBody>
          <a:bodyPr/>
          <a:lstStyle/>
          <a:p>
            <a:fld id="{C82CEB8A-5BB4-46B1-9792-2D374E2BA62D}" type="slidenum">
              <a:rPr lang="en-US" smtClean="0"/>
              <a:t>47</a:t>
            </a:fld>
            <a:endParaRPr lang="en-US"/>
          </a:p>
        </p:txBody>
      </p:sp>
    </p:spTree>
    <p:extLst>
      <p:ext uri="{BB962C8B-B14F-4D97-AF65-F5344CB8AC3E}">
        <p14:creationId xmlns:p14="http://schemas.microsoft.com/office/powerpoint/2010/main" val="12281565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30000"/>
              </a:lnSpc>
              <a:spcBef>
                <a:spcPts val="1000"/>
              </a:spcBef>
            </a:pPr>
            <a:r>
              <a:rPr lang="en-US" sz="1200" dirty="0"/>
              <a:t>CREATE TABLE Organization(</a:t>
            </a:r>
            <a:r>
              <a:rPr lang="en-US" sz="1200" dirty="0" err="1"/>
              <a:t>Dept_name</a:t>
            </a:r>
            <a:r>
              <a:rPr lang="en-US" sz="1200" dirty="0"/>
              <a:t> varchar (8) </a:t>
            </a:r>
            <a:r>
              <a:rPr lang="en-US" sz="1200" b="1" dirty="0"/>
              <a:t>PRIMARY KEY</a:t>
            </a:r>
            <a:r>
              <a:rPr lang="en-US" sz="1200" dirty="0"/>
              <a:t>, Head varchar(10)); </a:t>
            </a:r>
          </a:p>
          <a:p>
            <a:pPr>
              <a:lnSpc>
                <a:spcPct val="130000"/>
              </a:lnSpc>
              <a:spcBef>
                <a:spcPts val="1000"/>
              </a:spcBef>
            </a:pPr>
            <a:endParaRPr lang="en-US" sz="1200" dirty="0"/>
          </a:p>
          <a:p>
            <a:pPr>
              <a:lnSpc>
                <a:spcPct val="130000"/>
              </a:lnSpc>
              <a:spcBef>
                <a:spcPts val="1000"/>
              </a:spcBef>
            </a:pPr>
            <a:r>
              <a:rPr lang="en-US" sz="1200" dirty="0"/>
              <a:t>CREATE TABLE Department (</a:t>
            </a:r>
            <a:r>
              <a:rPr lang="en-US" sz="1200" dirty="0" err="1"/>
              <a:t>Dname</a:t>
            </a:r>
            <a:r>
              <a:rPr lang="en-US" sz="1200" dirty="0"/>
              <a:t> varchar (8)   </a:t>
            </a:r>
            <a:r>
              <a:rPr lang="en-US" sz="1200" b="1" dirty="0"/>
              <a:t>PRIMARY KEY REFERENCES </a:t>
            </a:r>
            <a:r>
              <a:rPr lang="en-US" sz="1200" dirty="0"/>
              <a:t>Organization, </a:t>
            </a:r>
            <a:r>
              <a:rPr lang="en-US" sz="1200" dirty="0" err="1"/>
              <a:t>Course_Type</a:t>
            </a:r>
            <a:r>
              <a:rPr lang="en-US" sz="1200" dirty="0"/>
              <a:t> varchar (8) </a:t>
            </a:r>
            <a:r>
              <a:rPr lang="en-US" sz="1200" b="1" dirty="0"/>
              <a:t>CHECK</a:t>
            </a:r>
            <a:r>
              <a:rPr lang="en-US" sz="1200" dirty="0"/>
              <a:t>( </a:t>
            </a:r>
            <a:r>
              <a:rPr lang="en-US" sz="1200" dirty="0" err="1"/>
              <a:t>Course_Type</a:t>
            </a:r>
            <a:r>
              <a:rPr lang="en-US" sz="1200" dirty="0"/>
              <a:t> IN( '</a:t>
            </a:r>
            <a:r>
              <a:rPr lang="en-US" sz="1200" dirty="0" err="1"/>
              <a:t>MCA','MTech</a:t>
            </a:r>
            <a:r>
              <a:rPr lang="en-US" sz="1200" dirty="0"/>
              <a:t>' ,'</a:t>
            </a:r>
            <a:r>
              <a:rPr lang="en-US" sz="1200" dirty="0" err="1"/>
              <a:t>BTech','MS</a:t>
            </a:r>
            <a:r>
              <a:rPr lang="en-US" sz="1200" dirty="0"/>
              <a:t>')), </a:t>
            </a:r>
            <a:r>
              <a:rPr lang="en-US" sz="1200" dirty="0" err="1"/>
              <a:t>Numb_of_Sem</a:t>
            </a:r>
            <a:r>
              <a:rPr lang="en-US" sz="1200" dirty="0"/>
              <a:t>  Number(1)  </a:t>
            </a:r>
            <a:r>
              <a:rPr lang="en-US" sz="1200" b="1" dirty="0"/>
              <a:t>CHECK</a:t>
            </a:r>
            <a:r>
              <a:rPr lang="en-US" sz="1200" dirty="0"/>
              <a:t> (</a:t>
            </a:r>
            <a:r>
              <a:rPr lang="en-US" sz="1200" dirty="0" err="1"/>
              <a:t>Numb_of_Sem</a:t>
            </a:r>
            <a:r>
              <a:rPr lang="en-US" sz="1200" dirty="0"/>
              <a:t> BETWEEN 1 AND 8),  </a:t>
            </a:r>
            <a:r>
              <a:rPr lang="en-US" sz="1200" dirty="0" err="1"/>
              <a:t>In_take_stud</a:t>
            </a:r>
            <a:r>
              <a:rPr lang="en-US" sz="1200" dirty="0"/>
              <a:t>    Number(2), </a:t>
            </a:r>
            <a:r>
              <a:rPr lang="en-US" sz="1200" dirty="0" err="1"/>
              <a:t>Dep_Phone</a:t>
            </a:r>
            <a:r>
              <a:rPr lang="en-US" sz="1200" dirty="0"/>
              <a:t>   Number(10) </a:t>
            </a:r>
            <a:r>
              <a:rPr lang="en-US" sz="1200" b="1" dirty="0"/>
              <a:t>NOT NULL UNIQUE</a:t>
            </a:r>
            <a:r>
              <a:rPr lang="en-US" sz="1200" dirty="0"/>
              <a:t> ); </a:t>
            </a:r>
          </a:p>
          <a:p>
            <a:pPr>
              <a:lnSpc>
                <a:spcPct val="130000"/>
              </a:lnSpc>
              <a:spcBef>
                <a:spcPts val="1000"/>
              </a:spcBef>
            </a:pPr>
            <a:endParaRPr lang="en-US" sz="1200" dirty="0"/>
          </a:p>
          <a:p>
            <a:pPr>
              <a:lnSpc>
                <a:spcPct val="130000"/>
              </a:lnSpc>
              <a:spcBef>
                <a:spcPts val="1000"/>
              </a:spcBef>
            </a:pPr>
            <a:r>
              <a:rPr lang="en-US" sz="1200" dirty="0"/>
              <a:t>SQL&gt; select * from organization1;</a:t>
            </a:r>
          </a:p>
          <a:p>
            <a:pPr>
              <a:lnSpc>
                <a:spcPct val="130000"/>
              </a:lnSpc>
              <a:spcBef>
                <a:spcPts val="1000"/>
              </a:spcBef>
            </a:pPr>
            <a:endParaRPr lang="en-US" sz="1200" dirty="0"/>
          </a:p>
          <a:p>
            <a:pPr>
              <a:lnSpc>
                <a:spcPct val="130000"/>
              </a:lnSpc>
              <a:spcBef>
                <a:spcPts val="1000"/>
              </a:spcBef>
            </a:pPr>
            <a:r>
              <a:rPr lang="en-US" sz="1200" dirty="0"/>
              <a:t>DEPT_NAM HEAD</a:t>
            </a:r>
          </a:p>
          <a:p>
            <a:pPr>
              <a:lnSpc>
                <a:spcPct val="130000"/>
              </a:lnSpc>
              <a:spcBef>
                <a:spcPts val="1000"/>
              </a:spcBef>
            </a:pPr>
            <a:r>
              <a:rPr lang="en-US" sz="1200" dirty="0"/>
              <a:t>-------- ----------</a:t>
            </a:r>
          </a:p>
          <a:p>
            <a:pPr>
              <a:lnSpc>
                <a:spcPct val="130000"/>
              </a:lnSpc>
              <a:spcBef>
                <a:spcPts val="1000"/>
              </a:spcBef>
            </a:pPr>
            <a:r>
              <a:rPr lang="en-US" sz="1200" dirty="0" err="1"/>
              <a:t>aaa</a:t>
            </a:r>
            <a:r>
              <a:rPr lang="en-US" sz="1200" dirty="0"/>
              <a:t>      </a:t>
            </a:r>
            <a:r>
              <a:rPr lang="en-US" sz="1200" dirty="0" err="1"/>
              <a:t>sss</a:t>
            </a:r>
            <a:endParaRPr lang="en-US" sz="1200" dirty="0"/>
          </a:p>
          <a:p>
            <a:pPr>
              <a:lnSpc>
                <a:spcPct val="130000"/>
              </a:lnSpc>
              <a:spcBef>
                <a:spcPts val="1000"/>
              </a:spcBef>
            </a:pPr>
            <a:endParaRPr lang="en-US" sz="1200" dirty="0"/>
          </a:p>
          <a:p>
            <a:pPr>
              <a:lnSpc>
                <a:spcPct val="130000"/>
              </a:lnSpc>
              <a:spcBef>
                <a:spcPts val="1000"/>
              </a:spcBef>
            </a:pPr>
            <a:r>
              <a:rPr lang="en-US" sz="1200" dirty="0"/>
              <a:t>SQL&gt; select * from department1;</a:t>
            </a:r>
          </a:p>
          <a:p>
            <a:pPr>
              <a:lnSpc>
                <a:spcPct val="130000"/>
              </a:lnSpc>
              <a:spcBef>
                <a:spcPts val="1000"/>
              </a:spcBef>
            </a:pPr>
            <a:endParaRPr lang="en-US" sz="1200" dirty="0"/>
          </a:p>
          <a:p>
            <a:pPr marL="0" marR="0" lvl="0" indent="0" algn="l" defTabSz="914400" rtl="0" eaLnBrk="1" fontAlgn="auto" latinLnBrk="0" hangingPunct="1">
              <a:lnSpc>
                <a:spcPct val="130000"/>
              </a:lnSpc>
              <a:spcBef>
                <a:spcPts val="1000"/>
              </a:spcBef>
              <a:spcAft>
                <a:spcPts val="0"/>
              </a:spcAft>
              <a:buClrTx/>
              <a:buSzTx/>
              <a:buFontTx/>
              <a:buNone/>
              <a:tabLst/>
              <a:defRPr/>
            </a:pPr>
            <a:r>
              <a:rPr lang="en-US" sz="1200" dirty="0"/>
              <a:t>DNAME    COURSE_T NUMB_OF_SEM IN_TAKE_STUD  DEP_PHONE</a:t>
            </a:r>
          </a:p>
          <a:p>
            <a:pPr>
              <a:lnSpc>
                <a:spcPct val="130000"/>
              </a:lnSpc>
              <a:spcBef>
                <a:spcPts val="1000"/>
              </a:spcBef>
            </a:pPr>
            <a:r>
              <a:rPr lang="en-US" sz="1200" dirty="0"/>
              <a:t>-------- -------- ----------- ------------ ----------</a:t>
            </a:r>
          </a:p>
          <a:p>
            <a:pPr>
              <a:lnSpc>
                <a:spcPct val="130000"/>
              </a:lnSpc>
              <a:spcBef>
                <a:spcPts val="1000"/>
              </a:spcBef>
            </a:pPr>
            <a:r>
              <a:rPr lang="en-US" sz="1200" dirty="0" err="1"/>
              <a:t>aaa</a:t>
            </a:r>
            <a:r>
              <a:rPr lang="en-US" sz="1200" dirty="0"/>
              <a:t>      MCA                4           66      78899</a:t>
            </a:r>
          </a:p>
          <a:p>
            <a:pPr>
              <a:lnSpc>
                <a:spcPct val="130000"/>
              </a:lnSpc>
              <a:spcBef>
                <a:spcPts val="1000"/>
              </a:spcBef>
            </a:pPr>
            <a:endParaRPr lang="en-US" sz="1200" dirty="0"/>
          </a:p>
          <a:p>
            <a:pPr>
              <a:lnSpc>
                <a:spcPct val="130000"/>
              </a:lnSpc>
              <a:spcBef>
                <a:spcPts val="1000"/>
              </a:spcBef>
            </a:pPr>
            <a:r>
              <a:rPr lang="en-US" sz="1200" dirty="0"/>
              <a:t> insert into department1 values('bbb','MCA',3,55,6788); </a:t>
            </a:r>
          </a:p>
          <a:p>
            <a:pPr>
              <a:lnSpc>
                <a:spcPct val="130000"/>
              </a:lnSpc>
              <a:spcBef>
                <a:spcPts val="1000"/>
              </a:spcBef>
            </a:pPr>
            <a:r>
              <a:rPr lang="en-US" sz="1200" dirty="0"/>
              <a:t>ORA-02291: integrity constraint (MCA2020.SYS_C0010502) violated - parent key</a:t>
            </a:r>
          </a:p>
          <a:p>
            <a:pPr>
              <a:lnSpc>
                <a:spcPct val="130000"/>
              </a:lnSpc>
              <a:spcBef>
                <a:spcPts val="1000"/>
              </a:spcBef>
            </a:pPr>
            <a:r>
              <a:rPr lang="en-US" sz="1200" dirty="0"/>
              <a:t>not found</a:t>
            </a:r>
          </a:p>
          <a:p>
            <a:pPr>
              <a:lnSpc>
                <a:spcPct val="130000"/>
              </a:lnSpc>
              <a:spcBef>
                <a:spcPts val="1000"/>
              </a:spcBef>
            </a:pPr>
            <a:r>
              <a:rPr lang="en-US" sz="1200" dirty="0"/>
              <a:t>SQL&gt; alter table department1 rename To dept1;</a:t>
            </a:r>
          </a:p>
          <a:p>
            <a:pPr>
              <a:lnSpc>
                <a:spcPct val="130000"/>
              </a:lnSpc>
              <a:spcBef>
                <a:spcPts val="1000"/>
              </a:spcBef>
            </a:pPr>
            <a:endParaRPr lang="en-US" sz="1200" dirty="0"/>
          </a:p>
          <a:p>
            <a:pPr>
              <a:lnSpc>
                <a:spcPct val="130000"/>
              </a:lnSpc>
              <a:spcBef>
                <a:spcPts val="1000"/>
              </a:spcBef>
            </a:pPr>
            <a:r>
              <a:rPr lang="en-US" sz="1200" dirty="0"/>
              <a:t>Table altered.</a:t>
            </a:r>
          </a:p>
          <a:p>
            <a:pPr>
              <a:lnSpc>
                <a:spcPct val="130000"/>
              </a:lnSpc>
              <a:spcBef>
                <a:spcPts val="1000"/>
              </a:spcBef>
            </a:pPr>
            <a:endParaRPr lang="en-US" sz="1200" dirty="0"/>
          </a:p>
          <a:p>
            <a:pPr>
              <a:lnSpc>
                <a:spcPct val="130000"/>
              </a:lnSpc>
              <a:spcBef>
                <a:spcPts val="1000"/>
              </a:spcBef>
            </a:pPr>
            <a:r>
              <a:rPr lang="en-US" sz="1200" dirty="0"/>
              <a:t>SQL&gt; insert into department1 values('bbb','MCA',3,55,6788); </a:t>
            </a:r>
          </a:p>
          <a:p>
            <a:pPr>
              <a:lnSpc>
                <a:spcPct val="130000"/>
              </a:lnSpc>
              <a:spcBef>
                <a:spcPts val="1000"/>
              </a:spcBef>
            </a:pPr>
            <a:r>
              <a:rPr lang="en-US" sz="1200" dirty="0"/>
              <a:t>ORA-00942: table or view does not exist</a:t>
            </a:r>
          </a:p>
          <a:p>
            <a:pPr>
              <a:lnSpc>
                <a:spcPct val="130000"/>
              </a:lnSpc>
              <a:spcBef>
                <a:spcPts val="1000"/>
              </a:spcBef>
            </a:pPr>
            <a:endParaRPr lang="en-US" sz="1200" dirty="0"/>
          </a:p>
          <a:p>
            <a:pPr>
              <a:lnSpc>
                <a:spcPct val="130000"/>
              </a:lnSpc>
              <a:spcBef>
                <a:spcPts val="1000"/>
              </a:spcBef>
            </a:pPr>
            <a:r>
              <a:rPr lang="en-US" sz="1200" dirty="0"/>
              <a:t>SQL&gt; insert into dept1 values('bbb','MCA',3,55,6788);</a:t>
            </a:r>
          </a:p>
          <a:p>
            <a:pPr>
              <a:lnSpc>
                <a:spcPct val="130000"/>
              </a:lnSpc>
              <a:spcBef>
                <a:spcPts val="1000"/>
              </a:spcBef>
            </a:pPr>
            <a:r>
              <a:rPr lang="en-US" sz="1200" dirty="0"/>
              <a:t>ORA-02291: integrity constraint (MCA2020.SYS_C0010502) violated - parent key not found</a:t>
            </a:r>
          </a:p>
          <a:p>
            <a:endParaRPr lang="en-US" dirty="0"/>
          </a:p>
        </p:txBody>
      </p:sp>
      <p:sp>
        <p:nvSpPr>
          <p:cNvPr id="4" name="Slide Number Placeholder 3"/>
          <p:cNvSpPr>
            <a:spLocks noGrp="1"/>
          </p:cNvSpPr>
          <p:nvPr>
            <p:ph type="sldNum" sz="quarter" idx="10"/>
          </p:nvPr>
        </p:nvSpPr>
        <p:spPr/>
        <p:txBody>
          <a:bodyPr/>
          <a:lstStyle/>
          <a:p>
            <a:fld id="{C82CEB8A-5BB4-46B1-9792-2D374E2BA62D}" type="slidenum">
              <a:rPr lang="en-US" smtClean="0"/>
              <a:t>48</a:t>
            </a:fld>
            <a:endParaRPr lang="en-US"/>
          </a:p>
        </p:txBody>
      </p:sp>
    </p:spTree>
    <p:extLst>
      <p:ext uri="{BB962C8B-B14F-4D97-AF65-F5344CB8AC3E}">
        <p14:creationId xmlns:p14="http://schemas.microsoft.com/office/powerpoint/2010/main" val="11519839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2CEB8A-5BB4-46B1-9792-2D374E2BA62D}" type="slidenum">
              <a:rPr lang="en-US" smtClean="0"/>
              <a:t>49</a:t>
            </a:fld>
            <a:endParaRPr lang="en-US"/>
          </a:p>
        </p:txBody>
      </p:sp>
    </p:spTree>
    <p:extLst>
      <p:ext uri="{BB962C8B-B14F-4D97-AF65-F5344CB8AC3E}">
        <p14:creationId xmlns:p14="http://schemas.microsoft.com/office/powerpoint/2010/main" val="2629924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table r(a int);</a:t>
            </a:r>
          </a:p>
          <a:p>
            <a:r>
              <a:rPr lang="en-US" dirty="0"/>
              <a:t>create table r(a float(2)); </a:t>
            </a:r>
          </a:p>
          <a:p>
            <a:r>
              <a:rPr lang="en-US" dirty="0"/>
              <a:t>create table r(a smallint); </a:t>
            </a:r>
          </a:p>
          <a:p>
            <a:r>
              <a:rPr lang="en-US" dirty="0"/>
              <a:t>create table r(a numeric(3,1));</a:t>
            </a:r>
          </a:p>
          <a:p>
            <a:r>
              <a:rPr lang="en-US" dirty="0"/>
              <a:t>create table r(a real);</a:t>
            </a:r>
          </a:p>
          <a:p>
            <a:r>
              <a:rPr lang="en-US" dirty="0"/>
              <a:t>create table r(a float(1));</a:t>
            </a:r>
            <a:endParaRPr lang="en-IN" dirty="0"/>
          </a:p>
        </p:txBody>
      </p:sp>
      <p:sp>
        <p:nvSpPr>
          <p:cNvPr id="4" name="Slide Number Placeholder 3"/>
          <p:cNvSpPr>
            <a:spLocks noGrp="1"/>
          </p:cNvSpPr>
          <p:nvPr>
            <p:ph type="sldNum" sz="quarter" idx="5"/>
          </p:nvPr>
        </p:nvSpPr>
        <p:spPr/>
        <p:txBody>
          <a:bodyPr/>
          <a:lstStyle/>
          <a:p>
            <a:fld id="{C82CEB8A-5BB4-46B1-9792-2D374E2BA62D}" type="slidenum">
              <a:rPr lang="en-US" smtClean="0"/>
              <a:t>5</a:t>
            </a:fld>
            <a:endParaRPr lang="en-US"/>
          </a:p>
        </p:txBody>
      </p:sp>
    </p:spTree>
    <p:extLst>
      <p:ext uri="{BB962C8B-B14F-4D97-AF65-F5344CB8AC3E}">
        <p14:creationId xmlns:p14="http://schemas.microsoft.com/office/powerpoint/2010/main" val="5202982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2CEB8A-5BB4-46B1-9792-2D374E2BA62D}" type="slidenum">
              <a:rPr lang="en-US" smtClean="0"/>
              <a:t>50</a:t>
            </a:fld>
            <a:endParaRPr lang="en-US"/>
          </a:p>
        </p:txBody>
      </p:sp>
    </p:spTree>
    <p:extLst>
      <p:ext uri="{BB962C8B-B14F-4D97-AF65-F5344CB8AC3E}">
        <p14:creationId xmlns:p14="http://schemas.microsoft.com/office/powerpoint/2010/main" val="26357049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err="1"/>
              <a:t>User_Cons_Columns</a:t>
            </a:r>
            <a:endParaRPr lang="en-IN" b="1" dirty="0"/>
          </a:p>
          <a:p>
            <a:endParaRPr lang="en-IN" dirty="0"/>
          </a:p>
          <a:p>
            <a:r>
              <a:rPr lang="en-US" sz="1200" b="0" i="0" kern="1200" dirty="0">
                <a:solidFill>
                  <a:schemeClr val="tx1"/>
                </a:solidFill>
                <a:effectLst/>
                <a:latin typeface="+mn-lt"/>
                <a:ea typeface="+mn-ea"/>
                <a:cs typeface="+mn-cs"/>
              </a:rPr>
              <a:t>DBA_CONS_COLUMNS describes all columns in the database that are specified in constraints.</a:t>
            </a:r>
          </a:p>
          <a:p>
            <a:r>
              <a:rPr lang="en-US" sz="1200" b="0" i="0" kern="1200" dirty="0">
                <a:solidFill>
                  <a:schemeClr val="tx1"/>
                </a:solidFill>
                <a:effectLst/>
                <a:latin typeface="+mn-lt"/>
                <a:ea typeface="+mn-ea"/>
                <a:cs typeface="+mn-cs"/>
              </a:rPr>
              <a:t>USER_CONS_COLUMNS describes columns that are owned by the current user and that are specified in constraints.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Column                          Datatype            NULL          Description</a:t>
            </a:r>
          </a:p>
          <a:p>
            <a:r>
              <a:rPr lang="en-US" sz="1200" b="0" i="0" kern="1200" dirty="0">
                <a:solidFill>
                  <a:schemeClr val="tx1"/>
                </a:solidFill>
                <a:effectLst/>
                <a:latin typeface="+mn-lt"/>
                <a:ea typeface="+mn-ea"/>
                <a:cs typeface="+mn-cs"/>
              </a:rPr>
              <a:t>OWNER                         VARCHAR2(128)   NOT NULL  Owner of the constraint definition</a:t>
            </a:r>
          </a:p>
          <a:p>
            <a:r>
              <a:rPr lang="en-US" sz="1200" b="0" i="0" kern="1200" dirty="0">
                <a:solidFill>
                  <a:schemeClr val="tx1"/>
                </a:solidFill>
                <a:effectLst/>
                <a:latin typeface="+mn-lt"/>
                <a:ea typeface="+mn-ea"/>
                <a:cs typeface="+mn-cs"/>
              </a:rPr>
              <a:t>CONSTRAINT_NAME     VARCHAR2(128)  NOT NULL  Name of the constraint definition</a:t>
            </a:r>
          </a:p>
          <a:p>
            <a:r>
              <a:rPr lang="en-US" sz="1200" b="0" i="0" kern="1200" dirty="0">
                <a:solidFill>
                  <a:schemeClr val="tx1"/>
                </a:solidFill>
                <a:effectLst/>
                <a:latin typeface="+mn-lt"/>
                <a:ea typeface="+mn-ea"/>
                <a:cs typeface="+mn-cs"/>
              </a:rPr>
              <a:t>TABLE_NAME                VARCHAR2(128)   NOT NULL  Name of the table with the constraint definition</a:t>
            </a:r>
          </a:p>
          <a:p>
            <a:r>
              <a:rPr lang="en-US" sz="1200" b="0" i="0" kern="1200" dirty="0">
                <a:solidFill>
                  <a:schemeClr val="tx1"/>
                </a:solidFill>
                <a:effectLst/>
                <a:latin typeface="+mn-lt"/>
                <a:ea typeface="+mn-ea"/>
                <a:cs typeface="+mn-cs"/>
              </a:rPr>
              <a:t>COLUMN_NAME          VARCHAR2(4000)                    Name of the column or attribute of the object type column specified in the 				constraint definition</a:t>
            </a:r>
          </a:p>
          <a:p>
            <a:r>
              <a:rPr lang="en-US" sz="1200" b="0" i="0" kern="1200" dirty="0">
                <a:solidFill>
                  <a:schemeClr val="tx1"/>
                </a:solidFill>
                <a:effectLst/>
                <a:latin typeface="+mn-lt"/>
                <a:ea typeface="+mn-ea"/>
                <a:cs typeface="+mn-cs"/>
              </a:rPr>
              <a:t>POSITION               NUMBER                                   Original position of the column or attribute in the definition of the object</a:t>
            </a:r>
          </a:p>
          <a:p>
            <a:endParaRPr lang="en-IN" dirty="0"/>
          </a:p>
        </p:txBody>
      </p:sp>
      <p:sp>
        <p:nvSpPr>
          <p:cNvPr id="4" name="Slide Number Placeholder 3"/>
          <p:cNvSpPr>
            <a:spLocks noGrp="1"/>
          </p:cNvSpPr>
          <p:nvPr>
            <p:ph type="sldNum" sz="quarter" idx="5"/>
          </p:nvPr>
        </p:nvSpPr>
        <p:spPr/>
        <p:txBody>
          <a:bodyPr/>
          <a:lstStyle/>
          <a:p>
            <a:fld id="{C82CEB8A-5BB4-46B1-9792-2D374E2BA62D}" type="slidenum">
              <a:rPr lang="en-US" smtClean="0"/>
              <a:t>52</a:t>
            </a:fld>
            <a:endParaRPr lang="en-US"/>
          </a:p>
        </p:txBody>
      </p:sp>
    </p:spTree>
    <p:extLst>
      <p:ext uri="{BB962C8B-B14F-4D97-AF65-F5344CB8AC3E}">
        <p14:creationId xmlns:p14="http://schemas.microsoft.com/office/powerpoint/2010/main" val="31222298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drop the constraint using the ALTER TABLE statement with one of the following clauses:</a:t>
            </a:r>
          </a:p>
          <a:p>
            <a:r>
              <a:rPr lang="en-US" sz="1200" b="0" i="0" kern="1200" dirty="0">
                <a:solidFill>
                  <a:schemeClr val="tx1"/>
                </a:solidFill>
                <a:effectLst/>
                <a:latin typeface="+mn-lt"/>
                <a:ea typeface="+mn-ea"/>
                <a:cs typeface="+mn-cs"/>
              </a:rPr>
              <a:t>DROP PRIMARY KEY</a:t>
            </a:r>
          </a:p>
          <a:p>
            <a:r>
              <a:rPr lang="en-US" sz="1200" b="0" i="0" kern="1200" dirty="0">
                <a:solidFill>
                  <a:schemeClr val="tx1"/>
                </a:solidFill>
                <a:effectLst/>
                <a:latin typeface="+mn-lt"/>
                <a:ea typeface="+mn-ea"/>
                <a:cs typeface="+mn-cs"/>
              </a:rPr>
              <a:t>DROP UNIQUE</a:t>
            </a:r>
          </a:p>
          <a:p>
            <a:r>
              <a:rPr lang="en-US" sz="1200" b="0" i="0" kern="1200" dirty="0">
                <a:solidFill>
                  <a:schemeClr val="tx1"/>
                </a:solidFill>
                <a:effectLst/>
                <a:latin typeface="+mn-lt"/>
                <a:ea typeface="+mn-ea"/>
                <a:cs typeface="+mn-cs"/>
              </a:rPr>
              <a:t>DROP CONSTRAINT</a:t>
            </a:r>
          </a:p>
          <a:p>
            <a:endParaRPr lang="en-US" dirty="0"/>
          </a:p>
          <a:p>
            <a:r>
              <a:rPr lang="en-US" dirty="0"/>
              <a:t>SQL&gt; </a:t>
            </a:r>
            <a:r>
              <a:rPr lang="en-US" b="1" dirty="0"/>
              <a:t>Desc </a:t>
            </a:r>
            <a:r>
              <a:rPr lang="en-US" b="1" dirty="0" err="1"/>
              <a:t>user_cons_columns</a:t>
            </a:r>
            <a:r>
              <a:rPr lang="en-US" b="1" dirty="0"/>
              <a:t>;</a:t>
            </a:r>
          </a:p>
          <a:p>
            <a:r>
              <a:rPr lang="en-US" dirty="0"/>
              <a:t> </a:t>
            </a:r>
            <a:r>
              <a:rPr lang="en-US" b="1" dirty="0"/>
              <a:t>Name                                      Null?    Type</a:t>
            </a:r>
          </a:p>
          <a:p>
            <a:r>
              <a:rPr lang="en-US" dirty="0"/>
              <a:t> ----------------------------------------- -------- ----------------------------</a:t>
            </a:r>
          </a:p>
          <a:p>
            <a:r>
              <a:rPr lang="en-US" dirty="0"/>
              <a:t> OWNER                                     NOT NULL VARCHAR2(128)</a:t>
            </a:r>
          </a:p>
          <a:p>
            <a:r>
              <a:rPr lang="en-US" dirty="0"/>
              <a:t> CONSTRAINT_NAME                NOT NULL VARCHAR2(128)</a:t>
            </a:r>
          </a:p>
          <a:p>
            <a:r>
              <a:rPr lang="en-US" dirty="0"/>
              <a:t> TABLE_NAME                            NOT NULL VARCHAR2(128)</a:t>
            </a:r>
          </a:p>
          <a:p>
            <a:r>
              <a:rPr lang="en-US" dirty="0"/>
              <a:t> COLUMN_NAME                       VARCHAR2(4000)</a:t>
            </a:r>
          </a:p>
          <a:p>
            <a:r>
              <a:rPr lang="en-US" dirty="0"/>
              <a:t> POSITION                                  NUMBER </a:t>
            </a:r>
          </a:p>
          <a:p>
            <a:endParaRPr lang="en-US" dirty="0"/>
          </a:p>
          <a:p>
            <a:r>
              <a:rPr lang="en-US" sz="1200" b="1" i="0" kern="1200" dirty="0">
                <a:solidFill>
                  <a:schemeClr val="tx1"/>
                </a:solidFill>
                <a:effectLst/>
                <a:latin typeface="+mn-lt"/>
                <a:ea typeface="+mn-ea"/>
                <a:cs typeface="+mn-cs"/>
              </a:rPr>
              <a:t>Viewing Constraint Information</a:t>
            </a:r>
          </a:p>
          <a:p>
            <a:r>
              <a:rPr lang="en-US" sz="1200" b="1" i="0" kern="1200" dirty="0">
                <a:solidFill>
                  <a:schemeClr val="tx1"/>
                </a:solidFill>
                <a:effectLst/>
                <a:latin typeface="+mn-lt"/>
                <a:ea typeface="+mn-ea"/>
                <a:cs typeface="+mn-cs"/>
              </a:rPr>
              <a:t>https://docs.oracle.com/cd/E18283_01/server.112/e17120/general005.htm#i1006732</a:t>
            </a:r>
          </a:p>
          <a:p>
            <a:r>
              <a:rPr lang="en-US" sz="1200" b="0" i="0" kern="1200" dirty="0">
                <a:solidFill>
                  <a:schemeClr val="tx1"/>
                </a:solidFill>
                <a:effectLst/>
                <a:latin typeface="+mn-lt"/>
                <a:ea typeface="+mn-ea"/>
                <a:cs typeface="+mn-cs"/>
              </a:rPr>
              <a:t>Oracle Database provides the following views that enable you to see constraint definitions on tables and to identify columns that are specified in constraints:</a:t>
            </a:r>
          </a:p>
          <a:p>
            <a:pPr fontAlgn="t"/>
            <a:r>
              <a:rPr lang="en-US" sz="1200" b="0" i="0" kern="1200" dirty="0" err="1">
                <a:solidFill>
                  <a:schemeClr val="tx1"/>
                </a:solidFill>
                <a:effectLst/>
                <a:latin typeface="+mn-lt"/>
                <a:ea typeface="+mn-ea"/>
                <a:cs typeface="+mn-cs"/>
              </a:rPr>
              <a:t>ViewDescription</a:t>
            </a:r>
            <a:endParaRPr lang="en-US" sz="1200" b="0" i="0" kern="1200" dirty="0">
              <a:solidFill>
                <a:schemeClr val="tx1"/>
              </a:solidFill>
              <a:effectLst/>
              <a:latin typeface="+mn-lt"/>
              <a:ea typeface="+mn-ea"/>
              <a:cs typeface="+mn-cs"/>
            </a:endParaRPr>
          </a:p>
          <a:p>
            <a:pPr fontAlgn="t"/>
            <a:r>
              <a:rPr lang="en-US" sz="1200" b="0" i="0" kern="1200" dirty="0">
                <a:solidFill>
                  <a:schemeClr val="tx1"/>
                </a:solidFill>
                <a:effectLst/>
                <a:latin typeface="+mn-lt"/>
                <a:ea typeface="+mn-ea"/>
                <a:cs typeface="+mn-cs"/>
              </a:rPr>
              <a:t>DBA_CONSTRAINTS; ALL_CONSTRAINTS; USER_CONSTRAINTS</a:t>
            </a:r>
          </a:p>
          <a:p>
            <a:pPr fontAlgn="t"/>
            <a:r>
              <a:rPr lang="en-US" sz="1200" b="0" i="0" kern="1200" dirty="0">
                <a:solidFill>
                  <a:schemeClr val="tx1"/>
                </a:solidFill>
                <a:effectLst/>
                <a:latin typeface="+mn-lt"/>
                <a:ea typeface="+mn-ea"/>
                <a:cs typeface="+mn-cs"/>
              </a:rPr>
              <a:t>DBA view describes all constraint definitions in the database. ALL view describes constraint definitions accessible to current user. USER view describes constraint definitions owned by the current user.</a:t>
            </a:r>
          </a:p>
          <a:p>
            <a:pPr fontAlgn="t"/>
            <a:r>
              <a:rPr lang="en-US" sz="1200" b="0" i="0" kern="1200" dirty="0">
                <a:solidFill>
                  <a:schemeClr val="tx1"/>
                </a:solidFill>
                <a:effectLst/>
                <a:latin typeface="+mn-lt"/>
                <a:ea typeface="+mn-ea"/>
                <a:cs typeface="+mn-cs"/>
              </a:rPr>
              <a:t>DBA_CONS_COLUMNS; ALL_CONS_COLUMNS; USER_CONS_COLUMNS</a:t>
            </a:r>
          </a:p>
          <a:p>
            <a:r>
              <a:rPr lang="en-US" sz="1200" b="0" i="0" kern="1200" dirty="0">
                <a:solidFill>
                  <a:schemeClr val="tx1"/>
                </a:solidFill>
                <a:effectLst/>
                <a:latin typeface="+mn-lt"/>
                <a:ea typeface="+mn-ea"/>
                <a:cs typeface="+mn-cs"/>
              </a:rPr>
              <a:t>DBA view describes all columns in the database that are specified in constraints. ALL view describes only those columns accessible to current user that are specified in constraints. USER view describes only those columns owned by the current user that are specified in constraints.</a:t>
            </a:r>
          </a:p>
          <a:p>
            <a:endParaRPr lang="en-IN" dirty="0"/>
          </a:p>
        </p:txBody>
      </p:sp>
      <p:sp>
        <p:nvSpPr>
          <p:cNvPr id="4" name="Slide Number Placeholder 3"/>
          <p:cNvSpPr>
            <a:spLocks noGrp="1"/>
          </p:cNvSpPr>
          <p:nvPr>
            <p:ph type="sldNum" sz="quarter" idx="5"/>
          </p:nvPr>
        </p:nvSpPr>
        <p:spPr/>
        <p:txBody>
          <a:bodyPr/>
          <a:lstStyle/>
          <a:p>
            <a:fld id="{C82CEB8A-5BB4-46B1-9792-2D374E2BA62D}" type="slidenum">
              <a:rPr lang="en-US" smtClean="0"/>
              <a:t>53</a:t>
            </a:fld>
            <a:endParaRPr lang="en-US"/>
          </a:p>
        </p:txBody>
      </p:sp>
    </p:spTree>
    <p:extLst>
      <p:ext uri="{BB962C8B-B14F-4D97-AF65-F5344CB8AC3E}">
        <p14:creationId xmlns:p14="http://schemas.microsoft.com/office/powerpoint/2010/main" val="15765557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Inserting to fewer columns</a:t>
            </a:r>
          </a:p>
        </p:txBody>
      </p:sp>
      <p:sp>
        <p:nvSpPr>
          <p:cNvPr id="4" name="Slide Number Placeholder 3"/>
          <p:cNvSpPr>
            <a:spLocks noGrp="1"/>
          </p:cNvSpPr>
          <p:nvPr>
            <p:ph type="sldNum" sz="quarter" idx="10"/>
          </p:nvPr>
        </p:nvSpPr>
        <p:spPr/>
        <p:txBody>
          <a:bodyPr/>
          <a:lstStyle/>
          <a:p>
            <a:fld id="{C82CEB8A-5BB4-46B1-9792-2D374E2BA62D}" type="slidenum">
              <a:rPr lang="en-US" smtClean="0"/>
              <a:t>55</a:t>
            </a:fld>
            <a:endParaRPr lang="en-US"/>
          </a:p>
        </p:txBody>
      </p:sp>
    </p:spTree>
    <p:extLst>
      <p:ext uri="{BB962C8B-B14F-4D97-AF65-F5344CB8AC3E}">
        <p14:creationId xmlns:p14="http://schemas.microsoft.com/office/powerpoint/2010/main" val="18693488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Assume a table Stud</a:t>
            </a:r>
            <a:r>
              <a:rPr lang="en-US" baseline="0" dirty="0"/>
              <a:t> (</a:t>
            </a:r>
            <a:r>
              <a:rPr lang="en-US" baseline="0" dirty="0" err="1"/>
              <a:t>Empno,Ename,Birth_Date</a:t>
            </a:r>
            <a:r>
              <a:rPr lang="en-US" baseline="0" dirty="0"/>
              <a:t>)</a:t>
            </a:r>
            <a:endParaRPr lang="en-US" dirty="0"/>
          </a:p>
        </p:txBody>
      </p:sp>
      <p:sp>
        <p:nvSpPr>
          <p:cNvPr id="4" name="Slide Number Placeholder 3"/>
          <p:cNvSpPr>
            <a:spLocks noGrp="1"/>
          </p:cNvSpPr>
          <p:nvPr>
            <p:ph type="sldNum" sz="quarter" idx="10"/>
          </p:nvPr>
        </p:nvSpPr>
        <p:spPr/>
        <p:txBody>
          <a:bodyPr/>
          <a:lstStyle/>
          <a:p>
            <a:fld id="{C82CEB8A-5BB4-46B1-9792-2D374E2BA62D}" type="slidenum">
              <a:rPr lang="en-US" smtClean="0"/>
              <a:t>56</a:t>
            </a:fld>
            <a:endParaRPr lang="en-US"/>
          </a:p>
        </p:txBody>
      </p:sp>
    </p:spTree>
    <p:extLst>
      <p:ext uri="{BB962C8B-B14F-4D97-AF65-F5344CB8AC3E}">
        <p14:creationId xmlns:p14="http://schemas.microsoft.com/office/powerpoint/2010/main" val="7264625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Insert</a:t>
            </a:r>
            <a:r>
              <a:rPr lang="en-US" baseline="0" dirty="0"/>
              <a:t> </a:t>
            </a:r>
            <a:r>
              <a:rPr lang="en-US" baseline="0" dirty="0" err="1"/>
              <a:t>Rollno</a:t>
            </a:r>
            <a:r>
              <a:rPr lang="en-US" baseline="0" dirty="0"/>
              <a:t> and course information of students into MARKS relation.</a:t>
            </a:r>
          </a:p>
          <a:p>
            <a:endParaRPr lang="en-US" dirty="0"/>
          </a:p>
        </p:txBody>
      </p:sp>
      <p:sp>
        <p:nvSpPr>
          <p:cNvPr id="4" name="Slide Number Placeholder 3"/>
          <p:cNvSpPr>
            <a:spLocks noGrp="1"/>
          </p:cNvSpPr>
          <p:nvPr>
            <p:ph type="sldNum" sz="quarter" idx="10"/>
          </p:nvPr>
        </p:nvSpPr>
        <p:spPr/>
        <p:txBody>
          <a:bodyPr/>
          <a:lstStyle/>
          <a:p>
            <a:fld id="{C82CEB8A-5BB4-46B1-9792-2D374E2BA62D}" type="slidenum">
              <a:rPr lang="en-US" smtClean="0"/>
              <a:t>57</a:t>
            </a:fld>
            <a:endParaRPr lang="en-US"/>
          </a:p>
        </p:txBody>
      </p:sp>
    </p:spTree>
    <p:extLst>
      <p:ext uri="{BB962C8B-B14F-4D97-AF65-F5344CB8AC3E}">
        <p14:creationId xmlns:p14="http://schemas.microsoft.com/office/powerpoint/2010/main" val="21190657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Inserting multiple records</a:t>
            </a:r>
          </a:p>
        </p:txBody>
      </p:sp>
      <p:sp>
        <p:nvSpPr>
          <p:cNvPr id="4" name="Slide Number Placeholder 3"/>
          <p:cNvSpPr>
            <a:spLocks noGrp="1"/>
          </p:cNvSpPr>
          <p:nvPr>
            <p:ph type="sldNum" sz="quarter" idx="5"/>
          </p:nvPr>
        </p:nvSpPr>
        <p:spPr/>
        <p:txBody>
          <a:bodyPr/>
          <a:lstStyle/>
          <a:p>
            <a:fld id="{C82CEB8A-5BB4-46B1-9792-2D374E2BA62D}" type="slidenum">
              <a:rPr lang="en-US" smtClean="0"/>
              <a:t>58</a:t>
            </a:fld>
            <a:endParaRPr lang="en-US"/>
          </a:p>
        </p:txBody>
      </p:sp>
    </p:spTree>
    <p:extLst>
      <p:ext uri="{BB962C8B-B14F-4D97-AF65-F5344CB8AC3E}">
        <p14:creationId xmlns:p14="http://schemas.microsoft.com/office/powerpoint/2010/main" val="18817344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a:t>
            </a:r>
            <a:r>
              <a:rPr lang="en-US" altLang="en-US" sz="1200" dirty="0">
                <a:sym typeface="Symbol" panose="05050102010706020507" pitchFamily="18" charset="2"/>
              </a:rPr>
              <a:t>UPDATE instructor</a:t>
            </a:r>
            <a:br>
              <a:rPr lang="en-US" altLang="en-US" sz="1200" dirty="0">
                <a:sym typeface="Symbol" panose="05050102010706020507" pitchFamily="18" charset="2"/>
              </a:rPr>
            </a:br>
            <a:r>
              <a:rPr lang="en-US" altLang="en-US" sz="1200" dirty="0">
                <a:sym typeface="Symbol" panose="05050102010706020507" pitchFamily="18" charset="2"/>
              </a:rPr>
              <a:t>                SET salary = salary * 1.05</a:t>
            </a:r>
            <a:br>
              <a:rPr lang="en-US" altLang="en-US" sz="1200" dirty="0">
                <a:sym typeface="Symbol" panose="05050102010706020507" pitchFamily="18" charset="2"/>
              </a:rPr>
            </a:br>
            <a:r>
              <a:rPr lang="en-US" altLang="en-US" sz="1200" dirty="0">
                <a:sym typeface="Symbol" panose="05050102010706020507" pitchFamily="18" charset="2"/>
              </a:rPr>
              <a:t>                WHERE salary &lt;= 100000;</a:t>
            </a:r>
          </a:p>
          <a:p>
            <a:r>
              <a:rPr lang="en-US" dirty="0"/>
              <a:t>Is executed before executing </a:t>
            </a:r>
            <a:r>
              <a:rPr lang="en-US" altLang="en-US" sz="1200" dirty="0"/>
              <a:t> </a:t>
            </a:r>
            <a:r>
              <a:rPr lang="en-US" altLang="en-US" sz="1200" dirty="0">
                <a:sym typeface="Symbol" panose="05050102010706020507" pitchFamily="18" charset="2"/>
              </a:rPr>
              <a:t>UPDATE instructor</a:t>
            </a:r>
            <a:br>
              <a:rPr lang="en-US" altLang="en-US" sz="1200" dirty="0">
                <a:sym typeface="Symbol" panose="05050102010706020507" pitchFamily="18" charset="2"/>
              </a:rPr>
            </a:br>
            <a:r>
              <a:rPr lang="en-US" altLang="en-US" sz="1200" dirty="0">
                <a:sym typeface="Symbol" panose="05050102010706020507" pitchFamily="18" charset="2"/>
              </a:rPr>
              <a:t>               SET salary = salary * 1.03</a:t>
            </a:r>
            <a:br>
              <a:rPr lang="en-US" altLang="en-US" sz="1200" dirty="0">
                <a:sym typeface="Symbol" panose="05050102010706020507" pitchFamily="18" charset="2"/>
              </a:rPr>
            </a:br>
            <a:r>
              <a:rPr lang="en-US" altLang="en-US" sz="1200" dirty="0">
                <a:sym typeface="Symbol" panose="05050102010706020507" pitchFamily="18" charset="2"/>
              </a:rPr>
              <a:t>               WHERE salary &gt; 100000; then some salaries during 1</a:t>
            </a:r>
            <a:r>
              <a:rPr lang="en-US" altLang="en-US" sz="1200" baseline="30000" dirty="0">
                <a:sym typeface="Symbol" panose="05050102010706020507" pitchFamily="18" charset="2"/>
              </a:rPr>
              <a:t>st</a:t>
            </a:r>
            <a:r>
              <a:rPr lang="en-US" altLang="en-US" sz="1200" dirty="0">
                <a:sym typeface="Symbol" panose="05050102010706020507" pitchFamily="18" charset="2"/>
              </a:rPr>
              <a:t> updating may cross 100000  and such salaries also get updated second time because of 2</a:t>
            </a:r>
            <a:r>
              <a:rPr lang="en-US" altLang="en-US" sz="1200" baseline="30000" dirty="0">
                <a:sym typeface="Symbol" panose="05050102010706020507" pitchFamily="18" charset="2"/>
              </a:rPr>
              <a:t>nd</a:t>
            </a:r>
            <a:r>
              <a:rPr lang="en-US" altLang="en-US" sz="1200" dirty="0">
                <a:sym typeface="Symbol" panose="05050102010706020507" pitchFamily="18" charset="2"/>
              </a:rPr>
              <a:t> Update statement.</a:t>
            </a:r>
            <a:endParaRPr lang="en-IN" dirty="0"/>
          </a:p>
        </p:txBody>
      </p:sp>
      <p:sp>
        <p:nvSpPr>
          <p:cNvPr id="4" name="Slide Number Placeholder 3"/>
          <p:cNvSpPr>
            <a:spLocks noGrp="1"/>
          </p:cNvSpPr>
          <p:nvPr>
            <p:ph type="sldNum" sz="quarter" idx="5"/>
          </p:nvPr>
        </p:nvSpPr>
        <p:spPr/>
        <p:txBody>
          <a:bodyPr/>
          <a:lstStyle/>
          <a:p>
            <a:fld id="{C82CEB8A-5BB4-46B1-9792-2D374E2BA62D}" type="slidenum">
              <a:rPr lang="en-US" smtClean="0"/>
              <a:t>60</a:t>
            </a:fld>
            <a:endParaRPr lang="en-US"/>
          </a:p>
        </p:txBody>
      </p:sp>
    </p:spTree>
    <p:extLst>
      <p:ext uri="{BB962C8B-B14F-4D97-AF65-F5344CB8AC3E}">
        <p14:creationId xmlns:p14="http://schemas.microsoft.com/office/powerpoint/2010/main" val="19141093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emp SET </a:t>
            </a:r>
            <a:r>
              <a:rPr lang="en-US" dirty="0" err="1"/>
              <a:t>sal</a:t>
            </a:r>
            <a:r>
              <a:rPr lang="en-US" dirty="0"/>
              <a:t>=CASE</a:t>
            </a:r>
          </a:p>
          <a:p>
            <a:r>
              <a:rPr lang="en-US" dirty="0"/>
              <a:t>	WHEN </a:t>
            </a:r>
            <a:r>
              <a:rPr lang="en-US" dirty="0" err="1"/>
              <a:t>sal</a:t>
            </a:r>
            <a:r>
              <a:rPr lang="en-US" dirty="0"/>
              <a:t>&lt;=3000 THEN </a:t>
            </a:r>
            <a:r>
              <a:rPr lang="en-US" dirty="0" err="1"/>
              <a:t>sal</a:t>
            </a:r>
            <a:r>
              <a:rPr lang="en-US" dirty="0"/>
              <a:t>*1.1	   //modifies 1100 to 1100*1.1=1120</a:t>
            </a:r>
          </a:p>
          <a:p>
            <a:r>
              <a:rPr lang="en-US" dirty="0"/>
              <a:t>	WHEN </a:t>
            </a:r>
            <a:r>
              <a:rPr lang="en-US" dirty="0" err="1"/>
              <a:t>sal</a:t>
            </a:r>
            <a:r>
              <a:rPr lang="en-US" dirty="0"/>
              <a:t>&lt;=5000 THEN </a:t>
            </a:r>
            <a:r>
              <a:rPr lang="en-US" dirty="0" err="1"/>
              <a:t>sal</a:t>
            </a:r>
            <a:r>
              <a:rPr lang="en-US" dirty="0"/>
              <a:t>*1.05                    //modifies 5000 to 5000*1.05=5250</a:t>
            </a:r>
          </a:p>
          <a:p>
            <a:r>
              <a:rPr lang="en-US" dirty="0"/>
              <a:t>	ELSE </a:t>
            </a:r>
            <a:r>
              <a:rPr lang="en-US" dirty="0" err="1"/>
              <a:t>sal</a:t>
            </a:r>
            <a:r>
              <a:rPr lang="en-US" dirty="0"/>
              <a:t>*1</a:t>
            </a:r>
          </a:p>
          <a:p>
            <a:r>
              <a:rPr lang="en-US" dirty="0"/>
              <a:t>	END; </a:t>
            </a:r>
          </a:p>
          <a:p>
            <a:endParaRPr lang="en-US" dirty="0"/>
          </a:p>
          <a:p>
            <a:endParaRPr lang="en-US" dirty="0"/>
          </a:p>
          <a:p>
            <a:r>
              <a:rPr lang="en-US" dirty="0"/>
              <a:t>UPDATE emp SET </a:t>
            </a:r>
            <a:r>
              <a:rPr lang="en-US" dirty="0" err="1"/>
              <a:t>sal</a:t>
            </a:r>
            <a:r>
              <a:rPr lang="en-US" dirty="0"/>
              <a:t>=CASE</a:t>
            </a:r>
          </a:p>
          <a:p>
            <a:r>
              <a:rPr lang="en-US" dirty="0"/>
              <a:t>	WHEN </a:t>
            </a:r>
            <a:r>
              <a:rPr lang="en-US" dirty="0" err="1"/>
              <a:t>sal</a:t>
            </a:r>
            <a:r>
              <a:rPr lang="en-US" dirty="0"/>
              <a:t>&lt;=5000 THEN </a:t>
            </a:r>
            <a:r>
              <a:rPr lang="en-US" dirty="0" err="1"/>
              <a:t>sal</a:t>
            </a:r>
            <a:r>
              <a:rPr lang="en-US" dirty="0"/>
              <a:t>*1.05    //modifies 5000 to 5000*1.05=5250</a:t>
            </a:r>
          </a:p>
          <a:p>
            <a:r>
              <a:rPr lang="en-US" dirty="0"/>
              <a:t>	WHEN </a:t>
            </a:r>
            <a:r>
              <a:rPr lang="en-US" dirty="0" err="1"/>
              <a:t>sal</a:t>
            </a:r>
            <a:r>
              <a:rPr lang="en-US" dirty="0"/>
              <a:t>&lt;=3000 THEN </a:t>
            </a:r>
            <a:r>
              <a:rPr lang="en-US" dirty="0" err="1"/>
              <a:t>sal</a:t>
            </a:r>
            <a:r>
              <a:rPr lang="en-US" dirty="0"/>
              <a:t>*1.1    //modifies 1100 to 1100*1.05=1155</a:t>
            </a:r>
          </a:p>
          <a:p>
            <a:r>
              <a:rPr lang="en-US" dirty="0"/>
              <a:t>	ELSE </a:t>
            </a:r>
            <a:r>
              <a:rPr lang="en-US" dirty="0" err="1"/>
              <a:t>sal</a:t>
            </a:r>
            <a:r>
              <a:rPr lang="en-US" dirty="0"/>
              <a:t>*1</a:t>
            </a:r>
          </a:p>
          <a:p>
            <a:r>
              <a:rPr lang="en-US" dirty="0"/>
              <a:t>	END; </a:t>
            </a:r>
          </a:p>
          <a:p>
            <a:endParaRPr lang="en-US" dirty="0"/>
          </a:p>
          <a:p>
            <a:r>
              <a:rPr lang="en-US" dirty="0"/>
              <a:t>==========================</a:t>
            </a:r>
          </a:p>
          <a:p>
            <a:r>
              <a:rPr lang="en-US" dirty="0"/>
              <a:t>ACCOUNT_ID | ACCOUNT_STATUS| </a:t>
            </a:r>
          </a:p>
          <a:p>
            <a:r>
              <a:rPr lang="en-US" baseline="0" dirty="0"/>
              <a:t>    </a:t>
            </a:r>
            <a:r>
              <a:rPr lang="en-US" dirty="0"/>
              <a:t>004460721 |           2 |</a:t>
            </a:r>
          </a:p>
          <a:p>
            <a:r>
              <a:rPr lang="en-US" dirty="0"/>
              <a:t>    042056291 |           5 | </a:t>
            </a:r>
          </a:p>
          <a:p>
            <a:r>
              <a:rPr lang="en-US" dirty="0"/>
              <a:t>    601272065 |           3 | </a:t>
            </a:r>
          </a:p>
          <a:p>
            <a:endParaRPr lang="en-US" dirty="0"/>
          </a:p>
          <a:p>
            <a:r>
              <a:rPr lang="en-US" dirty="0"/>
              <a:t>UPDATE ACCOUNT SET ACCOUNT_STATUS = CASE </a:t>
            </a:r>
          </a:p>
          <a:p>
            <a:r>
              <a:rPr lang="en-US" dirty="0"/>
              <a:t>    WHEN ACCOUNT_STATUS = '004460721' THEN 5 </a:t>
            </a:r>
          </a:p>
          <a:p>
            <a:r>
              <a:rPr lang="en-US" dirty="0"/>
              <a:t>    WHEN ACCOUNT_STATUS = '042056291' THEN 3 </a:t>
            </a:r>
          </a:p>
          <a:p>
            <a:r>
              <a:rPr lang="en-US" dirty="0"/>
              <a:t>    WHEN ACCOUNT_STATUS = '601272065' THEN 2 </a:t>
            </a:r>
          </a:p>
          <a:p>
            <a:r>
              <a:rPr lang="en-US" dirty="0"/>
              <a:t> WHERE ACCOUNT_ID IN ('004460721','042056291','601272065’) </a:t>
            </a:r>
          </a:p>
          <a:p>
            <a:endParaRPr lang="en-US" dirty="0"/>
          </a:p>
          <a:p>
            <a:r>
              <a:rPr lang="en-US" dirty="0"/>
              <a:t>SQL&gt; create table </a:t>
            </a:r>
            <a:r>
              <a:rPr lang="en-US" dirty="0" err="1"/>
              <a:t>salary_emp</a:t>
            </a:r>
            <a:r>
              <a:rPr lang="en-US" dirty="0"/>
              <a:t>(salary number(6));</a:t>
            </a:r>
          </a:p>
          <a:p>
            <a:r>
              <a:rPr lang="en-US" dirty="0"/>
              <a:t>SQL&gt; select * from </a:t>
            </a:r>
            <a:r>
              <a:rPr lang="en-US" dirty="0" err="1"/>
              <a:t>salary_emp</a:t>
            </a:r>
            <a:r>
              <a:rPr lang="en-US" dirty="0"/>
              <a:t>;</a:t>
            </a:r>
          </a:p>
          <a:p>
            <a:endParaRPr lang="en-US" dirty="0"/>
          </a:p>
          <a:p>
            <a:r>
              <a:rPr lang="en-US" b="1" u="sng" dirty="0"/>
              <a:t>Before Update </a:t>
            </a:r>
            <a:r>
              <a:rPr lang="en-US" b="1" u="sng" dirty="0" err="1"/>
              <a:t>salary_emp</a:t>
            </a:r>
            <a:r>
              <a:rPr lang="en-US" b="1" u="sng" dirty="0"/>
              <a:t> data</a:t>
            </a:r>
          </a:p>
          <a:p>
            <a:r>
              <a:rPr lang="en-US" dirty="0"/>
              <a:t>    SALARY</a:t>
            </a:r>
          </a:p>
          <a:p>
            <a:r>
              <a:rPr lang="en-US" dirty="0"/>
              <a:t>----------</a:t>
            </a:r>
          </a:p>
          <a:p>
            <a:r>
              <a:rPr lang="en-US" dirty="0"/>
              <a:t>      5250</a:t>
            </a:r>
          </a:p>
          <a:p>
            <a:r>
              <a:rPr lang="en-US" dirty="0"/>
              <a:t>      2200</a:t>
            </a:r>
          </a:p>
          <a:p>
            <a:r>
              <a:rPr lang="en-US" dirty="0"/>
              <a:t>      3300</a:t>
            </a:r>
          </a:p>
          <a:p>
            <a:r>
              <a:rPr lang="en-US" dirty="0"/>
              <a:t>      4200</a:t>
            </a:r>
          </a:p>
          <a:p>
            <a:endParaRPr lang="en-US" dirty="0"/>
          </a:p>
          <a:p>
            <a:r>
              <a:rPr lang="en-US" dirty="0"/>
              <a:t> 1. UPDATE </a:t>
            </a:r>
            <a:r>
              <a:rPr lang="en-US" dirty="0" err="1"/>
              <a:t>salary_emp</a:t>
            </a:r>
            <a:r>
              <a:rPr lang="en-US" dirty="0"/>
              <a:t> SET salary=CASE  WHEN salary&lt;=3000 THEN   salary*1.1 WHEN salary&lt;=5000 THEN salary*1.05</a:t>
            </a:r>
          </a:p>
          <a:p>
            <a:r>
              <a:rPr lang="en-US" dirty="0"/>
              <a:t>        ELSE salary*1</a:t>
            </a:r>
          </a:p>
          <a:p>
            <a:r>
              <a:rPr lang="en-US" dirty="0"/>
              <a:t>        END;</a:t>
            </a:r>
          </a:p>
          <a:p>
            <a:endParaRPr lang="en-US" dirty="0"/>
          </a:p>
          <a:p>
            <a:r>
              <a:rPr lang="en-US" dirty="0"/>
              <a:t>  SALARY   		Updated Salary</a:t>
            </a:r>
          </a:p>
          <a:p>
            <a:r>
              <a:rPr lang="en-US" dirty="0"/>
              <a:t>----------       	 	-------------------</a:t>
            </a:r>
          </a:p>
          <a:p>
            <a:r>
              <a:rPr lang="en-US" dirty="0"/>
              <a:t>      5250		5250= 5250*1</a:t>
            </a:r>
          </a:p>
          <a:p>
            <a:r>
              <a:rPr lang="en-US" dirty="0"/>
              <a:t>      2200		2420=2200*1.1</a:t>
            </a:r>
          </a:p>
          <a:p>
            <a:r>
              <a:rPr lang="en-US" dirty="0"/>
              <a:t>      3300		3465=3300*1.05</a:t>
            </a:r>
          </a:p>
          <a:p>
            <a:r>
              <a:rPr lang="en-US" dirty="0"/>
              <a:t>      4200		4410=4200*1.05</a:t>
            </a:r>
          </a:p>
          <a:p>
            <a:endParaRPr lang="en-US" dirty="0"/>
          </a:p>
          <a:p>
            <a:r>
              <a:rPr lang="en-US" dirty="0"/>
              <a:t>2. Updating by changing order of WHEN clauses</a:t>
            </a:r>
          </a:p>
          <a:p>
            <a:r>
              <a:rPr lang="en-US" dirty="0"/>
              <a:t> UPDATE </a:t>
            </a:r>
            <a:r>
              <a:rPr lang="en-US" dirty="0" err="1"/>
              <a:t>salary_emp</a:t>
            </a:r>
            <a:r>
              <a:rPr lang="en-US" dirty="0"/>
              <a:t> SET salary=CASE  WHEN salary&lt;=5000 THEN salary*1.05 WHEN salary&lt;=3000 THEN   salary*1.1 </a:t>
            </a:r>
          </a:p>
          <a:p>
            <a:r>
              <a:rPr lang="en-US" dirty="0"/>
              <a:t>        ELSE salary*1</a:t>
            </a:r>
          </a:p>
          <a:p>
            <a:r>
              <a:rPr lang="en-US" dirty="0"/>
              <a:t>        END;</a:t>
            </a:r>
          </a:p>
          <a:p>
            <a:endParaRPr lang="en-US" dirty="0"/>
          </a:p>
          <a:p>
            <a:r>
              <a:rPr lang="en-US" dirty="0"/>
              <a:t>  SALARY		Updated Salary</a:t>
            </a:r>
          </a:p>
          <a:p>
            <a:r>
              <a:rPr lang="en-US" dirty="0"/>
              <a:t>----------		-------------------</a:t>
            </a:r>
          </a:p>
          <a:p>
            <a:r>
              <a:rPr lang="en-US" dirty="0"/>
              <a:t>      5250		5250=5250*1</a:t>
            </a:r>
          </a:p>
          <a:p>
            <a:r>
              <a:rPr lang="en-US" dirty="0"/>
              <a:t>      2200		2310=2200*1.05</a:t>
            </a:r>
          </a:p>
          <a:p>
            <a:r>
              <a:rPr lang="en-US" dirty="0"/>
              <a:t>      3300		3465=3300*1.05</a:t>
            </a:r>
          </a:p>
          <a:p>
            <a:r>
              <a:rPr lang="en-US" dirty="0"/>
              <a:t>      4200		4410==4200*1.05</a:t>
            </a:r>
          </a:p>
        </p:txBody>
      </p:sp>
      <p:sp>
        <p:nvSpPr>
          <p:cNvPr id="4" name="Slide Number Placeholder 3"/>
          <p:cNvSpPr>
            <a:spLocks noGrp="1"/>
          </p:cNvSpPr>
          <p:nvPr>
            <p:ph type="sldNum" sz="quarter" idx="10"/>
          </p:nvPr>
        </p:nvSpPr>
        <p:spPr/>
        <p:txBody>
          <a:bodyPr/>
          <a:lstStyle/>
          <a:p>
            <a:fld id="{C82CEB8A-5BB4-46B1-9792-2D374E2BA62D}" type="slidenum">
              <a:rPr lang="en-US" smtClean="0"/>
              <a:t>61</a:t>
            </a:fld>
            <a:endParaRPr lang="en-US"/>
          </a:p>
        </p:txBody>
      </p:sp>
    </p:spTree>
    <p:extLst>
      <p:ext uri="{BB962C8B-B14F-4D97-AF65-F5344CB8AC3E}">
        <p14:creationId xmlns:p14="http://schemas.microsoft.com/office/powerpoint/2010/main" val="29291329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Sample Tables</a:t>
            </a:r>
          </a:p>
        </p:txBody>
      </p:sp>
      <p:sp>
        <p:nvSpPr>
          <p:cNvPr id="4" name="Slide Number Placeholder 3"/>
          <p:cNvSpPr>
            <a:spLocks noGrp="1"/>
          </p:cNvSpPr>
          <p:nvPr>
            <p:ph type="sldNum" sz="quarter" idx="5"/>
          </p:nvPr>
        </p:nvSpPr>
        <p:spPr/>
        <p:txBody>
          <a:bodyPr/>
          <a:lstStyle/>
          <a:p>
            <a:fld id="{C82CEB8A-5BB4-46B1-9792-2D374E2BA62D}" type="slidenum">
              <a:rPr lang="en-US" smtClean="0"/>
              <a:t>66</a:t>
            </a:fld>
            <a:endParaRPr lang="en-US"/>
          </a:p>
        </p:txBody>
      </p:sp>
    </p:spTree>
    <p:extLst>
      <p:ext uri="{BB962C8B-B14F-4D97-AF65-F5344CB8AC3E}">
        <p14:creationId xmlns:p14="http://schemas.microsoft.com/office/powerpoint/2010/main" val="477750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https://www.oracletutorial.com/oracle-basics/oracle-interval/</a:t>
            </a:r>
          </a:p>
          <a:p>
            <a:r>
              <a:rPr lang="en-US" dirty="0"/>
              <a:t>Oracle provides you with two date time data types: </a:t>
            </a:r>
            <a:r>
              <a:rPr lang="en-US" dirty="0">
                <a:hlinkClick r:id="rId3"/>
              </a:rPr>
              <a:t>DATE</a:t>
            </a:r>
            <a:r>
              <a:rPr lang="en-US" dirty="0"/>
              <a:t> and </a:t>
            </a:r>
            <a:r>
              <a:rPr lang="en-US" dirty="0">
                <a:hlinkClick r:id="rId4"/>
              </a:rPr>
              <a:t>TIMESTAMP</a:t>
            </a:r>
            <a:r>
              <a:rPr lang="en-US" dirty="0"/>
              <a:t> for storing point-in-time data. In addition, It provides the INTERVAL data type that allows you to store periods of time.</a:t>
            </a:r>
          </a:p>
          <a:p>
            <a:r>
              <a:rPr lang="en-US" dirty="0"/>
              <a:t>There are two types of INTERVAL:</a:t>
            </a:r>
          </a:p>
          <a:p>
            <a:r>
              <a:rPr lang="en-US" dirty="0"/>
              <a:t>INTERVAL YEAR TO MONTH – stores intervals using of year and month.</a:t>
            </a:r>
          </a:p>
          <a:p>
            <a:r>
              <a:rPr lang="en-US" dirty="0"/>
              <a:t>INTERVAL DAY TO SECOND – stores intervals using days, hours, minutes, and seconds including fractional seconds.</a:t>
            </a:r>
          </a:p>
          <a:p>
            <a:r>
              <a:rPr lang="en-US" dirty="0"/>
              <a:t>The INTERVAL YEAR TO MONTH data type allows you to store a period of time using the YEAR and MONTH fields. </a:t>
            </a:r>
          </a:p>
          <a:p>
            <a:endParaRPr lang="en-US" dirty="0"/>
          </a:p>
          <a:p>
            <a:r>
              <a:rPr lang="en-US" dirty="0"/>
              <a:t>INSERT INTO candidates ( </a:t>
            </a:r>
            <a:r>
              <a:rPr lang="en-US" dirty="0" err="1"/>
              <a:t>first_name</a:t>
            </a:r>
            <a:r>
              <a:rPr lang="en-US" dirty="0"/>
              <a:t>, </a:t>
            </a:r>
            <a:r>
              <a:rPr lang="en-US" dirty="0" err="1"/>
              <a:t>last_name</a:t>
            </a:r>
            <a:r>
              <a:rPr lang="en-US" dirty="0"/>
              <a:t>, </a:t>
            </a:r>
            <a:r>
              <a:rPr lang="en-US" dirty="0" err="1"/>
              <a:t>job_title</a:t>
            </a:r>
            <a:r>
              <a:rPr lang="en-US" dirty="0"/>
              <a:t>, year_of_experience ) VALUES ( 'Camila', 'Kramer', 'SCM Manager', INTERVAL '10-2' YEAR TO MONTH ); </a:t>
            </a:r>
          </a:p>
          <a:p>
            <a:r>
              <a:rPr lang="en-US" dirty="0"/>
              <a:t>In this statement, we inserted an interval literal of 10 years 2 months into the year_of_experience column.</a:t>
            </a:r>
          </a:p>
          <a:p>
            <a:endParaRPr lang="en-US" dirty="0"/>
          </a:p>
          <a:p>
            <a:r>
              <a:rPr lang="en-US" dirty="0"/>
              <a:t>select * from emp1 where </a:t>
            </a:r>
            <a:r>
              <a:rPr lang="en-US" dirty="0" err="1"/>
              <a:t>year_of_Experience</a:t>
            </a:r>
            <a:r>
              <a:rPr lang="en-US" dirty="0"/>
              <a:t>&gt;='10-5'INSERT INTO EMP1 VALUES (2,'Raj','S.Manager', INTERVAL '9-5' YEAR TO MONTH);select * from emp1 where </a:t>
            </a:r>
            <a:r>
              <a:rPr lang="en-US" dirty="0" err="1"/>
              <a:t>year_of_Experience</a:t>
            </a:r>
            <a:r>
              <a:rPr lang="en-US" dirty="0"/>
              <a:t>&lt;='10-5'Update EMp1 set </a:t>
            </a:r>
            <a:r>
              <a:rPr lang="en-US" dirty="0" err="1"/>
              <a:t>year_of_experience</a:t>
            </a:r>
            <a:r>
              <a:rPr lang="en-US" dirty="0"/>
              <a:t>=</a:t>
            </a:r>
            <a:r>
              <a:rPr lang="en-US" dirty="0" err="1"/>
              <a:t>year_of_experience</a:t>
            </a:r>
            <a:r>
              <a:rPr lang="en-US" dirty="0"/>
              <a:t>+ INTERVAL '2-5' YEAR TO MONTH Select * from EMp1; </a:t>
            </a:r>
          </a:p>
          <a:p>
            <a:endParaRPr lang="en-US" dirty="0"/>
          </a:p>
          <a:p>
            <a:r>
              <a:rPr lang="en-US" b="1" dirty="0"/>
              <a:t>TIMESTAMP: </a:t>
            </a:r>
            <a:r>
              <a:rPr lang="en-US" b="0" dirty="0"/>
              <a:t> </a:t>
            </a:r>
          </a:p>
          <a:p>
            <a:r>
              <a:rPr lang="en-IN" sz="1200" kern="1200" dirty="0">
                <a:solidFill>
                  <a:schemeClr val="tx1"/>
                </a:solidFill>
                <a:effectLst/>
                <a:latin typeface="+mn-lt"/>
                <a:ea typeface="+mn-ea"/>
                <a:cs typeface="+mn-cs"/>
              </a:rPr>
              <a:t>CREATE TABLE logs (    </a:t>
            </a:r>
            <a:r>
              <a:rPr lang="en-IN" sz="1200" kern="1200" dirty="0" err="1">
                <a:solidFill>
                  <a:schemeClr val="tx1"/>
                </a:solidFill>
                <a:effectLst/>
                <a:latin typeface="+mn-lt"/>
                <a:ea typeface="+mn-ea"/>
                <a:cs typeface="+mn-cs"/>
              </a:rPr>
              <a:t>log_id</a:t>
            </a:r>
            <a:r>
              <a:rPr lang="en-IN" sz="1200" kern="1200" dirty="0">
                <a:solidFill>
                  <a:schemeClr val="tx1"/>
                </a:solidFill>
                <a:effectLst/>
                <a:latin typeface="+mn-lt"/>
                <a:ea typeface="+mn-ea"/>
                <a:cs typeface="+mn-cs"/>
              </a:rPr>
              <a:t> NUMBER GENERATED BY DEFAULT AS IDENTITY,    message VARCHAR(50) NOT NULL,    </a:t>
            </a:r>
            <a:r>
              <a:rPr lang="en-IN" sz="1200" kern="1200" dirty="0" err="1">
                <a:solidFill>
                  <a:schemeClr val="tx1"/>
                </a:solidFill>
                <a:effectLst/>
                <a:latin typeface="+mn-lt"/>
                <a:ea typeface="+mn-ea"/>
                <a:cs typeface="+mn-cs"/>
              </a:rPr>
              <a:t>logged_at</a:t>
            </a:r>
            <a:r>
              <a:rPr lang="en-IN" sz="1200" kern="1200" dirty="0">
                <a:solidFill>
                  <a:schemeClr val="tx1"/>
                </a:solidFill>
                <a:effectLst/>
                <a:latin typeface="+mn-lt"/>
                <a:ea typeface="+mn-ea"/>
                <a:cs typeface="+mn-cs"/>
              </a:rPr>
              <a:t> TIMESTAMP (2) NOT NULL,    PRIMARY KEY (</a:t>
            </a:r>
            <a:r>
              <a:rPr lang="en-IN" sz="1200" kern="1200" dirty="0" err="1">
                <a:solidFill>
                  <a:schemeClr val="tx1"/>
                </a:solidFill>
                <a:effectLst/>
                <a:latin typeface="+mn-lt"/>
                <a:ea typeface="+mn-ea"/>
                <a:cs typeface="+mn-cs"/>
              </a:rPr>
              <a:t>log_id</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TimeStamp</a:t>
            </a:r>
            <a:r>
              <a:rPr lang="en-IN" sz="1200" kern="1200" dirty="0">
                <a:solidFill>
                  <a:schemeClr val="tx1"/>
                </a:solidFill>
                <a:effectLst/>
                <a:latin typeface="+mn-lt"/>
                <a:ea typeface="+mn-ea"/>
                <a:cs typeface="+mn-cs"/>
              </a:rPr>
              <a:t>(2) means gives precision </a:t>
            </a:r>
            <a:r>
              <a:rPr lang="en-IN" sz="1200" kern="1200" dirty="0" err="1">
                <a:solidFill>
                  <a:schemeClr val="tx1"/>
                </a:solidFill>
                <a:effectLst/>
                <a:latin typeface="+mn-lt"/>
                <a:ea typeface="+mn-ea"/>
                <a:cs typeface="+mn-cs"/>
              </a:rPr>
              <a:t>upto</a:t>
            </a:r>
            <a:r>
              <a:rPr lang="en-IN" sz="1200" kern="1200" dirty="0">
                <a:solidFill>
                  <a:schemeClr val="tx1"/>
                </a:solidFill>
                <a:effectLst/>
                <a:latin typeface="+mn-lt"/>
                <a:ea typeface="+mn-ea"/>
                <a:cs typeface="+mn-cs"/>
              </a:rPr>
              <a:t> milli Seconds</a:t>
            </a:r>
          </a:p>
          <a:p>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INSERT INTO logs (    message,    </a:t>
            </a:r>
            <a:r>
              <a:rPr lang="en-IN" sz="1200" kern="1200" dirty="0" err="1">
                <a:solidFill>
                  <a:schemeClr val="tx1"/>
                </a:solidFill>
                <a:effectLst/>
                <a:latin typeface="+mn-lt"/>
                <a:ea typeface="+mn-ea"/>
                <a:cs typeface="+mn-cs"/>
              </a:rPr>
              <a:t>logged_at</a:t>
            </a:r>
            <a:r>
              <a:rPr lang="en-IN" sz="1200" kern="1200" dirty="0">
                <a:solidFill>
                  <a:schemeClr val="tx1"/>
                </a:solidFill>
                <a:effectLst/>
                <a:latin typeface="+mn-lt"/>
                <a:ea typeface="+mn-ea"/>
                <a:cs typeface="+mn-cs"/>
              </a:rPr>
              <a:t>    )VALUES (    'User root logged in successfully',    LOCALTIMESTAMP(2)    ); </a:t>
            </a:r>
          </a:p>
          <a:p>
            <a:r>
              <a:rPr lang="en-IN" sz="1200" kern="1200" dirty="0">
                <a:solidFill>
                  <a:schemeClr val="tx1"/>
                </a:solidFill>
                <a:effectLst/>
                <a:latin typeface="+mn-lt"/>
                <a:ea typeface="+mn-ea"/>
                <a:cs typeface="+mn-cs"/>
              </a:rPr>
              <a:t>INSERT INTO logs (    message,    </a:t>
            </a:r>
            <a:r>
              <a:rPr lang="en-IN" sz="1200" kern="1200" dirty="0" err="1">
                <a:solidFill>
                  <a:schemeClr val="tx1"/>
                </a:solidFill>
                <a:effectLst/>
                <a:latin typeface="+mn-lt"/>
                <a:ea typeface="+mn-ea"/>
                <a:cs typeface="+mn-cs"/>
              </a:rPr>
              <a:t>logged_at</a:t>
            </a:r>
            <a:r>
              <a:rPr lang="en-IN" sz="1200" kern="1200" dirty="0">
                <a:solidFill>
                  <a:schemeClr val="tx1"/>
                </a:solidFill>
                <a:effectLst/>
                <a:latin typeface="+mn-lt"/>
                <a:ea typeface="+mn-ea"/>
                <a:cs typeface="+mn-cs"/>
              </a:rPr>
              <a:t>    )VALUES (    'Test default Oracle timestamp format',    TO_TIMESTAMP('03-AUG-17 11:20:30.45 AM')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SELECT  </a:t>
            </a:r>
            <a:r>
              <a:rPr lang="en-IN" sz="1200" kern="1200" dirty="0" err="1">
                <a:solidFill>
                  <a:schemeClr val="tx1"/>
                </a:solidFill>
                <a:effectLst/>
                <a:latin typeface="+mn-lt"/>
                <a:ea typeface="+mn-ea"/>
                <a:cs typeface="+mn-cs"/>
              </a:rPr>
              <a:t>log_id</a:t>
            </a:r>
            <a:r>
              <a:rPr lang="en-IN" sz="1200" kern="1200" dirty="0">
                <a:solidFill>
                  <a:schemeClr val="tx1"/>
                </a:solidFill>
                <a:effectLst/>
                <a:latin typeface="+mn-lt"/>
                <a:ea typeface="+mn-ea"/>
                <a:cs typeface="+mn-cs"/>
              </a:rPr>
              <a:t>, message, </a:t>
            </a:r>
            <a:r>
              <a:rPr lang="en-IN" sz="1200" kern="1200" dirty="0" err="1">
                <a:solidFill>
                  <a:schemeClr val="tx1"/>
                </a:solidFill>
                <a:effectLst/>
                <a:latin typeface="+mn-lt"/>
                <a:ea typeface="+mn-ea"/>
                <a:cs typeface="+mn-cs"/>
              </a:rPr>
              <a:t>logged_at</a:t>
            </a:r>
            <a:r>
              <a:rPr lang="en-IN" sz="1200" kern="1200" dirty="0">
                <a:solidFill>
                  <a:schemeClr val="tx1"/>
                </a:solidFill>
                <a:effectLst/>
                <a:latin typeface="+mn-lt"/>
                <a:ea typeface="+mn-ea"/>
                <a:cs typeface="+mn-cs"/>
              </a:rPr>
              <a:t> FROM  logs;</a:t>
            </a:r>
            <a:r>
              <a:rPr lang="en-IN" dirty="0">
                <a:effectLst/>
              </a:rPr>
              <a:t> </a:t>
            </a:r>
            <a:r>
              <a:rPr lang="en-IN" sz="1200" kern="1200" dirty="0">
                <a:solidFill>
                  <a:schemeClr val="tx1"/>
                </a:solidFill>
                <a:effectLst/>
                <a:latin typeface="+mn-lt"/>
                <a:ea typeface="+mn-ea"/>
                <a:cs typeface="+mn-cs"/>
              </a:rPr>
              <a:t> </a:t>
            </a:r>
          </a:p>
          <a:p>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SELECT     message,    EXTRACT(year FROM </a:t>
            </a:r>
            <a:r>
              <a:rPr lang="en-IN" sz="1200" kern="1200" dirty="0" err="1">
                <a:solidFill>
                  <a:schemeClr val="tx1"/>
                </a:solidFill>
                <a:effectLst/>
                <a:latin typeface="+mn-lt"/>
                <a:ea typeface="+mn-ea"/>
                <a:cs typeface="+mn-cs"/>
              </a:rPr>
              <a:t>logged_at</a:t>
            </a:r>
            <a:r>
              <a:rPr lang="en-IN" sz="1200" kern="1200" dirty="0">
                <a:solidFill>
                  <a:schemeClr val="tx1"/>
                </a:solidFill>
                <a:effectLst/>
                <a:latin typeface="+mn-lt"/>
                <a:ea typeface="+mn-ea"/>
                <a:cs typeface="+mn-cs"/>
              </a:rPr>
              <a:t>) year,    </a:t>
            </a:r>
          </a:p>
          <a:p>
            <a:r>
              <a:rPr lang="en-IN" sz="1200" kern="1200" dirty="0">
                <a:solidFill>
                  <a:schemeClr val="tx1"/>
                </a:solidFill>
                <a:effectLst/>
                <a:latin typeface="+mn-lt"/>
                <a:ea typeface="+mn-ea"/>
                <a:cs typeface="+mn-cs"/>
              </a:rPr>
              <a:t>              EXTRACT(month FROM </a:t>
            </a:r>
            <a:r>
              <a:rPr lang="en-IN" sz="1200" kern="1200" dirty="0" err="1">
                <a:solidFill>
                  <a:schemeClr val="tx1"/>
                </a:solidFill>
                <a:effectLst/>
                <a:latin typeface="+mn-lt"/>
                <a:ea typeface="+mn-ea"/>
                <a:cs typeface="+mn-cs"/>
              </a:rPr>
              <a:t>logged_at</a:t>
            </a:r>
            <a:r>
              <a:rPr lang="en-IN" sz="1200" kern="1200" dirty="0">
                <a:solidFill>
                  <a:schemeClr val="tx1"/>
                </a:solidFill>
                <a:effectLst/>
                <a:latin typeface="+mn-lt"/>
                <a:ea typeface="+mn-ea"/>
                <a:cs typeface="+mn-cs"/>
              </a:rPr>
              <a:t>) month,    EXTRACT(day FROM </a:t>
            </a:r>
            <a:r>
              <a:rPr lang="en-IN" sz="1200" kern="1200" dirty="0" err="1">
                <a:solidFill>
                  <a:schemeClr val="tx1"/>
                </a:solidFill>
                <a:effectLst/>
                <a:latin typeface="+mn-lt"/>
                <a:ea typeface="+mn-ea"/>
                <a:cs typeface="+mn-cs"/>
              </a:rPr>
              <a:t>logged_at</a:t>
            </a:r>
            <a:r>
              <a:rPr lang="en-IN" sz="1200" kern="1200" dirty="0">
                <a:solidFill>
                  <a:schemeClr val="tx1"/>
                </a:solidFill>
                <a:effectLst/>
                <a:latin typeface="+mn-lt"/>
                <a:ea typeface="+mn-ea"/>
                <a:cs typeface="+mn-cs"/>
              </a:rPr>
              <a:t>) day,    </a:t>
            </a:r>
          </a:p>
          <a:p>
            <a:r>
              <a:rPr lang="en-IN" sz="1200" kern="1200" dirty="0">
                <a:solidFill>
                  <a:schemeClr val="tx1"/>
                </a:solidFill>
                <a:effectLst/>
                <a:latin typeface="+mn-lt"/>
                <a:ea typeface="+mn-ea"/>
                <a:cs typeface="+mn-cs"/>
              </a:rPr>
              <a:t>          EXTRACT(hour FROM </a:t>
            </a:r>
            <a:r>
              <a:rPr lang="en-IN" sz="1200" kern="1200" dirty="0" err="1">
                <a:solidFill>
                  <a:schemeClr val="tx1"/>
                </a:solidFill>
                <a:effectLst/>
                <a:latin typeface="+mn-lt"/>
                <a:ea typeface="+mn-ea"/>
                <a:cs typeface="+mn-cs"/>
              </a:rPr>
              <a:t>logged_at</a:t>
            </a:r>
            <a:r>
              <a:rPr lang="en-IN" sz="1200" kern="1200" dirty="0">
                <a:solidFill>
                  <a:schemeClr val="tx1"/>
                </a:solidFill>
                <a:effectLst/>
                <a:latin typeface="+mn-lt"/>
                <a:ea typeface="+mn-ea"/>
                <a:cs typeface="+mn-cs"/>
              </a:rPr>
              <a:t>) hour,    EXTRACT(minute FROM </a:t>
            </a:r>
            <a:r>
              <a:rPr lang="en-IN" sz="1200" kern="1200" dirty="0" err="1">
                <a:solidFill>
                  <a:schemeClr val="tx1"/>
                </a:solidFill>
                <a:effectLst/>
                <a:latin typeface="+mn-lt"/>
                <a:ea typeface="+mn-ea"/>
                <a:cs typeface="+mn-cs"/>
              </a:rPr>
              <a:t>logged_at</a:t>
            </a:r>
            <a:r>
              <a:rPr lang="en-IN" sz="1200" kern="1200" dirty="0">
                <a:solidFill>
                  <a:schemeClr val="tx1"/>
                </a:solidFill>
                <a:effectLst/>
                <a:latin typeface="+mn-lt"/>
                <a:ea typeface="+mn-ea"/>
                <a:cs typeface="+mn-cs"/>
              </a:rPr>
              <a:t>) minute,    </a:t>
            </a:r>
          </a:p>
          <a:p>
            <a:r>
              <a:rPr lang="en-IN" sz="1200" kern="1200" dirty="0">
                <a:solidFill>
                  <a:schemeClr val="tx1"/>
                </a:solidFill>
                <a:effectLst/>
                <a:latin typeface="+mn-lt"/>
                <a:ea typeface="+mn-ea"/>
                <a:cs typeface="+mn-cs"/>
              </a:rPr>
              <a:t>      EXTRACT(second FROM </a:t>
            </a:r>
            <a:r>
              <a:rPr lang="en-IN" sz="1200" kern="1200" dirty="0" err="1">
                <a:solidFill>
                  <a:schemeClr val="tx1"/>
                </a:solidFill>
                <a:effectLst/>
                <a:latin typeface="+mn-lt"/>
                <a:ea typeface="+mn-ea"/>
                <a:cs typeface="+mn-cs"/>
              </a:rPr>
              <a:t>logged_at</a:t>
            </a:r>
            <a:r>
              <a:rPr lang="en-IN" sz="1200" kern="1200" dirty="0">
                <a:solidFill>
                  <a:schemeClr val="tx1"/>
                </a:solidFill>
                <a:effectLst/>
                <a:latin typeface="+mn-lt"/>
                <a:ea typeface="+mn-ea"/>
                <a:cs typeface="+mn-cs"/>
              </a:rPr>
              <a:t>) second FROM     logs;  </a:t>
            </a:r>
          </a:p>
          <a:p>
            <a:endParaRPr lang="en-IN" sz="1200" b="1"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Differences between DATE and TIMESTAMP in Oracle</a:t>
            </a:r>
          </a:p>
          <a:p>
            <a:r>
              <a:rPr lang="en-US" sz="1200" b="0" i="0" kern="1200" dirty="0">
                <a:solidFill>
                  <a:schemeClr val="tx1"/>
                </a:solidFill>
                <a:effectLst/>
                <a:latin typeface="+mn-lt"/>
                <a:ea typeface="+mn-ea"/>
                <a:cs typeface="+mn-cs"/>
              </a:rPr>
              <a:t>DATE in Oracle returns month, day, year, century, hours, minutes, and seconds. For more granular details, TIMESTAMP should be used. TIMESTAMP also returns fraction of seconds that helps to identify which event occurred first.</a:t>
            </a:r>
          </a:p>
          <a:p>
            <a:r>
              <a:rPr lang="en-US" sz="1200" b="0" i="0" kern="1200" dirty="0">
                <a:solidFill>
                  <a:schemeClr val="tx1"/>
                </a:solidFill>
                <a:effectLst/>
                <a:latin typeface="+mn-lt"/>
                <a:ea typeface="+mn-ea"/>
                <a:cs typeface="+mn-cs"/>
              </a:rPr>
              <a:t>Example: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DATE: 16-DEC-08</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TIMESTAMP: 16-DEC-08 12.12.23.000000000 PM</a:t>
            </a:r>
          </a:p>
          <a:p>
            <a:r>
              <a:rPr lang="en-US" sz="1200" b="1" i="1" u="none" strike="noStrike" kern="1200" dirty="0">
                <a:solidFill>
                  <a:schemeClr val="tx1"/>
                </a:solidFill>
                <a:effectLst/>
                <a:latin typeface="+mn-lt"/>
                <a:ea typeface="+mn-ea"/>
                <a:cs typeface="+mn-cs"/>
              </a:rPr>
              <a:t>Oracle - Differences between DATE and TIMESTAMP in Oracle - Feb 07, 2010 at 14:20 PM by </a:t>
            </a:r>
            <a:r>
              <a:rPr lang="en-US" sz="1200" b="1" i="1" u="none" strike="noStrike" kern="1200" dirty="0" err="1">
                <a:solidFill>
                  <a:schemeClr val="tx1"/>
                </a:solidFill>
                <a:effectLst/>
                <a:latin typeface="+mn-lt"/>
                <a:ea typeface="+mn-ea"/>
                <a:cs typeface="+mn-cs"/>
              </a:rPr>
              <a:t>Shuchi</a:t>
            </a:r>
            <a:r>
              <a:rPr lang="en-US" sz="1200" b="1" i="1" u="none" strike="noStrike" kern="1200" dirty="0">
                <a:solidFill>
                  <a:schemeClr val="tx1"/>
                </a:solidFill>
                <a:effectLst/>
                <a:latin typeface="+mn-lt"/>
                <a:ea typeface="+mn-ea"/>
                <a:cs typeface="+mn-cs"/>
              </a:rPr>
              <a:t> Gauri</a:t>
            </a:r>
            <a:endParaRPr lang="en-US" sz="1200" b="1" i="0" u="none" strike="noStrike" kern="1200" dirty="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C82CEB8A-5BB4-46B1-9792-2D374E2BA62D}" type="slidenum">
              <a:rPr lang="en-US" smtClean="0"/>
              <a:t>6</a:t>
            </a:fld>
            <a:endParaRPr lang="en-US"/>
          </a:p>
        </p:txBody>
      </p:sp>
    </p:spTree>
    <p:extLst>
      <p:ext uri="{BB962C8B-B14F-4D97-AF65-F5344CB8AC3E}">
        <p14:creationId xmlns:p14="http://schemas.microsoft.com/office/powerpoint/2010/main" val="1820258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not use the VARCHAR data type. Use the VARCHAR2 data type instead. Although the VARCHAR data type is currently synonymous with VARCHAR2, the VARCHAR data type is scheduled to be redefined as a separate data type used for variable-length character strings compared with different comparison semantics.</a:t>
            </a:r>
          </a:p>
        </p:txBody>
      </p:sp>
      <p:sp>
        <p:nvSpPr>
          <p:cNvPr id="4" name="Slide Number Placeholder 3"/>
          <p:cNvSpPr>
            <a:spLocks noGrp="1"/>
          </p:cNvSpPr>
          <p:nvPr>
            <p:ph type="sldNum" sz="quarter" idx="10"/>
          </p:nvPr>
        </p:nvSpPr>
        <p:spPr/>
        <p:txBody>
          <a:bodyPr/>
          <a:lstStyle/>
          <a:p>
            <a:fld id="{C82CEB8A-5BB4-46B1-9792-2D374E2BA62D}" type="slidenum">
              <a:rPr lang="en-US" smtClean="0"/>
              <a:t>7</a:t>
            </a:fld>
            <a:endParaRPr lang="en-US"/>
          </a:p>
        </p:txBody>
      </p:sp>
    </p:spTree>
    <p:extLst>
      <p:ext uri="{BB962C8B-B14F-4D97-AF65-F5344CB8AC3E}">
        <p14:creationId xmlns:p14="http://schemas.microsoft.com/office/powerpoint/2010/main" val="1445741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https://docs.oracle.com/database/121/TTSQL/types.htm#TTSQL148</a:t>
            </a:r>
          </a:p>
          <a:p>
            <a:r>
              <a:rPr lang="en-US" sz="1200" b="1" i="0" kern="1200" dirty="0">
                <a:solidFill>
                  <a:schemeClr val="tx1"/>
                </a:solidFill>
                <a:effectLst/>
                <a:latin typeface="+mn-lt"/>
                <a:ea typeface="+mn-ea"/>
                <a:cs typeface="+mn-cs"/>
              </a:rPr>
              <a:t>LOB data types</a:t>
            </a:r>
          </a:p>
          <a:p>
            <a:r>
              <a:rPr lang="en-US" sz="1200" b="0" i="0" kern="1200" dirty="0">
                <a:solidFill>
                  <a:schemeClr val="tx1"/>
                </a:solidFill>
                <a:effectLst/>
                <a:latin typeface="+mn-lt"/>
                <a:ea typeface="+mn-ea"/>
                <a:cs typeface="+mn-cs"/>
              </a:rPr>
              <a:t>The large object (LOB) data types can store large and unstructured data such as text, image, video, and spatial data. LOBs include the </a:t>
            </a:r>
            <a:r>
              <a:rPr lang="en-US" sz="1200" b="1" i="0" kern="1200" dirty="0">
                <a:solidFill>
                  <a:schemeClr val="tx1"/>
                </a:solidFill>
                <a:effectLst/>
                <a:latin typeface="+mn-lt"/>
                <a:ea typeface="+mn-ea"/>
                <a:cs typeface="+mn-cs"/>
              </a:rPr>
              <a:t>BLOB, CLOB and NCLOB</a:t>
            </a:r>
            <a:r>
              <a:rPr lang="en-US" sz="1200" b="0" i="0" kern="1200" dirty="0">
                <a:solidFill>
                  <a:schemeClr val="tx1"/>
                </a:solidFill>
                <a:effectLst/>
                <a:latin typeface="+mn-lt"/>
                <a:ea typeface="+mn-ea"/>
                <a:cs typeface="+mn-cs"/>
              </a:rPr>
              <a:t> data types.</a:t>
            </a:r>
          </a:p>
          <a:p>
            <a:endParaRPr lang="en-US" dirty="0"/>
          </a:p>
          <a:p>
            <a:r>
              <a:rPr lang="en-US" dirty="0"/>
              <a:t>BLOB: </a:t>
            </a:r>
            <a:r>
              <a:rPr lang="en-IN" sz="1200" b="0" i="0" kern="1200" dirty="0">
                <a:solidFill>
                  <a:schemeClr val="tx1"/>
                </a:solidFill>
                <a:effectLst/>
                <a:latin typeface="+mn-lt"/>
                <a:ea typeface="+mn-ea"/>
                <a:cs typeface="+mn-cs"/>
              </a:rPr>
              <a:t>16 MB data (Max)</a:t>
            </a:r>
            <a:endParaRPr lang="en-US" dirty="0"/>
          </a:p>
          <a:p>
            <a:r>
              <a:rPr lang="en-US" dirty="0"/>
              <a:t>CREATE TABLE </a:t>
            </a:r>
            <a:r>
              <a:rPr lang="en-US" dirty="0" err="1"/>
              <a:t>blob_content</a:t>
            </a:r>
            <a:r>
              <a:rPr lang="en-US" dirty="0"/>
              <a:t> ( id NUMBER PRIMARY KEY,   </a:t>
            </a:r>
            <a:r>
              <a:rPr lang="en-US" dirty="0" err="1"/>
              <a:t>blob_column</a:t>
            </a:r>
            <a:r>
              <a:rPr lang="en-US" dirty="0"/>
              <a:t> BLOB);</a:t>
            </a:r>
          </a:p>
          <a:p>
            <a:endParaRPr lang="en-US" dirty="0"/>
          </a:p>
          <a:p>
            <a:r>
              <a:rPr lang="en-US" sz="1200" b="0" i="0" kern="1200" dirty="0">
                <a:solidFill>
                  <a:schemeClr val="tx1"/>
                </a:solidFill>
                <a:effectLst/>
                <a:latin typeface="+mn-lt"/>
                <a:ea typeface="+mn-ea"/>
                <a:cs typeface="+mn-cs"/>
              </a:rPr>
              <a:t>CLOB: 4MB data(max)</a:t>
            </a:r>
          </a:p>
          <a:p>
            <a:r>
              <a:rPr lang="en-US" sz="1200" b="0" i="0" kern="1200" dirty="0">
                <a:solidFill>
                  <a:schemeClr val="tx1"/>
                </a:solidFill>
                <a:effectLst/>
                <a:latin typeface="+mn-lt"/>
                <a:ea typeface="+mn-ea"/>
                <a:cs typeface="+mn-cs"/>
              </a:rPr>
              <a:t>The Character LOB (CLOB) data type stores single-byte and multibyte character data. The maximum size for CLOB data is 4 MB.</a:t>
            </a:r>
          </a:p>
          <a:p>
            <a:endParaRPr lang="en-US" dirty="0"/>
          </a:p>
          <a:p>
            <a:r>
              <a:rPr lang="en-US" dirty="0"/>
              <a:t>BFILE: </a:t>
            </a:r>
            <a:r>
              <a:rPr lang="en-US" sz="1200" b="0" i="0" kern="1200" dirty="0">
                <a:solidFill>
                  <a:schemeClr val="tx1"/>
                </a:solidFill>
                <a:effectLst/>
                <a:latin typeface="+mn-lt"/>
                <a:ea typeface="+mn-ea"/>
                <a:cs typeface="+mn-cs"/>
              </a:rPr>
              <a:t>Contains a locator to a large binary file stored outside the database. Enables byte stream I/O access to external LOBs residing on the database server. Maximum size is 4GB. A </a:t>
            </a:r>
            <a:r>
              <a:rPr lang="en-US" dirty="0"/>
              <a:t>BFILE</a:t>
            </a:r>
            <a:r>
              <a:rPr lang="en-US" sz="1200" b="0" i="0" kern="1200" dirty="0">
                <a:solidFill>
                  <a:schemeClr val="tx1"/>
                </a:solidFill>
                <a:effectLst/>
                <a:latin typeface="+mn-lt"/>
                <a:ea typeface="+mn-ea"/>
                <a:cs typeface="+mn-cs"/>
              </a:rPr>
              <a:t> column or attribute </a:t>
            </a:r>
            <a:r>
              <a:rPr lang="en-US" sz="1200" b="1" i="0" kern="1200" dirty="0">
                <a:solidFill>
                  <a:schemeClr val="tx1"/>
                </a:solidFill>
                <a:effectLst/>
                <a:latin typeface="+mn-lt"/>
                <a:ea typeface="+mn-ea"/>
                <a:cs typeface="+mn-cs"/>
              </a:rPr>
              <a:t>stores a </a:t>
            </a:r>
            <a:r>
              <a:rPr lang="en-US" b="1" dirty="0"/>
              <a:t>BFILE</a:t>
            </a:r>
            <a:r>
              <a:rPr lang="en-US" sz="1200" b="1" i="0" kern="1200" dirty="0">
                <a:solidFill>
                  <a:schemeClr val="tx1"/>
                </a:solidFill>
                <a:effectLst/>
                <a:latin typeface="+mn-lt"/>
                <a:ea typeface="+mn-ea"/>
                <a:cs typeface="+mn-cs"/>
              </a:rPr>
              <a:t> locator</a:t>
            </a:r>
            <a:r>
              <a:rPr lang="en-US" sz="1200" b="0" i="0" kern="1200" dirty="0">
                <a:solidFill>
                  <a:schemeClr val="tx1"/>
                </a:solidFill>
                <a:effectLst/>
                <a:latin typeface="+mn-lt"/>
                <a:ea typeface="+mn-ea"/>
                <a:cs typeface="+mn-cs"/>
              </a:rPr>
              <a:t>, which </a:t>
            </a:r>
            <a:r>
              <a:rPr lang="en-US" sz="1200" b="1" i="0" kern="1200" dirty="0">
                <a:solidFill>
                  <a:schemeClr val="tx1"/>
                </a:solidFill>
                <a:effectLst/>
                <a:latin typeface="+mn-lt"/>
                <a:ea typeface="+mn-ea"/>
                <a:cs typeface="+mn-cs"/>
              </a:rPr>
              <a:t>serves as a pointer to a binary file </a:t>
            </a:r>
            <a:r>
              <a:rPr lang="en-US" sz="1200" b="0" i="0" kern="1200" dirty="0">
                <a:solidFill>
                  <a:schemeClr val="tx1"/>
                </a:solidFill>
                <a:effectLst/>
                <a:latin typeface="+mn-lt"/>
                <a:ea typeface="+mn-ea"/>
                <a:cs typeface="+mn-cs"/>
              </a:rPr>
              <a:t>on the server file system. The locator maintains the directory name and the filename.</a:t>
            </a:r>
            <a:endParaRPr lang="en-US" dirty="0"/>
          </a:p>
          <a:p>
            <a:endParaRPr lang="en-US" dirty="0"/>
          </a:p>
          <a:p>
            <a:r>
              <a:rPr lang="en-US" b="1" dirty="0"/>
              <a:t>LONG Data Type </a:t>
            </a:r>
          </a:p>
          <a:p>
            <a:r>
              <a:rPr lang="en-US" dirty="0"/>
              <a:t>Do not create tables with LONG columns. Use LOB columns (CLOB, NCLOB, BLOB) instead. LONG columns are supported only for backward compatibility. </a:t>
            </a:r>
          </a:p>
          <a:p>
            <a:endParaRPr lang="en-US" dirty="0"/>
          </a:p>
          <a:p>
            <a:r>
              <a:rPr lang="en-US" dirty="0"/>
              <a:t>The TIMESTAMP data type is an extension of the DATE data type. It stores the year, month, and day of the DATE data type, plus hour, minute, and second values.  </a:t>
            </a:r>
          </a:p>
          <a:p>
            <a:endParaRPr lang="en-US" dirty="0"/>
          </a:p>
          <a:p>
            <a:r>
              <a:rPr lang="en-US" dirty="0"/>
              <a:t>CREATE TABLE time_table (start_time TIMESTAMP, duration_1 INTERVAL DAY (6) TO SECOND (5), duration_2 INTERVAL YEAR TO MONTH);</a:t>
            </a:r>
          </a:p>
          <a:p>
            <a:endParaRPr lang="en-US" dirty="0"/>
          </a:p>
        </p:txBody>
      </p:sp>
      <p:sp>
        <p:nvSpPr>
          <p:cNvPr id="4" name="Slide Number Placeholder 3"/>
          <p:cNvSpPr>
            <a:spLocks noGrp="1"/>
          </p:cNvSpPr>
          <p:nvPr>
            <p:ph type="sldNum" sz="quarter" idx="10"/>
          </p:nvPr>
        </p:nvSpPr>
        <p:spPr/>
        <p:txBody>
          <a:bodyPr/>
          <a:lstStyle/>
          <a:p>
            <a:fld id="{C82CEB8A-5BB4-46B1-9792-2D374E2BA62D}" type="slidenum">
              <a:rPr lang="en-US" smtClean="0"/>
              <a:t>8</a:t>
            </a:fld>
            <a:endParaRPr lang="en-US"/>
          </a:p>
        </p:txBody>
      </p:sp>
    </p:spTree>
    <p:extLst>
      <p:ext uri="{BB962C8B-B14F-4D97-AF65-F5344CB8AC3E}">
        <p14:creationId xmlns:p14="http://schemas.microsoft.com/office/powerpoint/2010/main" val="3251484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Create table student(SID varchar2(5) PRIMARY KEY, Name varchar2(10), Age number(2));</a:t>
            </a:r>
          </a:p>
          <a:p>
            <a:r>
              <a:rPr lang="en-IN" dirty="0"/>
              <a:t>Create table Course(CID varchar2(5) UNIQUE, </a:t>
            </a:r>
            <a:r>
              <a:rPr lang="en-IN" dirty="0" err="1"/>
              <a:t>C_Name</a:t>
            </a:r>
            <a:r>
              <a:rPr lang="en-IN" dirty="0"/>
              <a:t> varchar2(10) Credits number(1), Duration number(2));</a:t>
            </a:r>
          </a:p>
          <a:p>
            <a:r>
              <a:rPr lang="en-IN" dirty="0"/>
              <a:t>Create table  enrolment(</a:t>
            </a:r>
            <a:r>
              <a:rPr lang="en-IN" dirty="0" err="1"/>
              <a:t>sid</a:t>
            </a:r>
            <a:r>
              <a:rPr lang="en-IN" dirty="0"/>
              <a:t> varchar2(5) References Students, </a:t>
            </a:r>
            <a:r>
              <a:rPr lang="en-IN" dirty="0" err="1"/>
              <a:t>cno</a:t>
            </a:r>
            <a:r>
              <a:rPr lang="en-IN" dirty="0"/>
              <a:t> varchar2(5) References Course(Cid), Year number(4), Primary key(</a:t>
            </a:r>
            <a:r>
              <a:rPr lang="en-IN" dirty="0" err="1"/>
              <a:t>Sid,cno,year</a:t>
            </a:r>
            <a:r>
              <a:rPr lang="en-IN" dirty="0"/>
              <a:t>));</a:t>
            </a:r>
          </a:p>
        </p:txBody>
      </p:sp>
      <p:sp>
        <p:nvSpPr>
          <p:cNvPr id="4" name="Slide Number Placeholder 3"/>
          <p:cNvSpPr>
            <a:spLocks noGrp="1"/>
          </p:cNvSpPr>
          <p:nvPr>
            <p:ph type="sldNum" sz="quarter" idx="5"/>
          </p:nvPr>
        </p:nvSpPr>
        <p:spPr/>
        <p:txBody>
          <a:bodyPr/>
          <a:lstStyle/>
          <a:p>
            <a:fld id="{C82CEB8A-5BB4-46B1-9792-2D374E2BA62D}" type="slidenum">
              <a:rPr lang="en-US" smtClean="0"/>
              <a:t>17</a:t>
            </a:fld>
            <a:endParaRPr lang="en-US"/>
          </a:p>
        </p:txBody>
      </p:sp>
    </p:spTree>
    <p:extLst>
      <p:ext uri="{BB962C8B-B14F-4D97-AF65-F5344CB8AC3E}">
        <p14:creationId xmlns:p14="http://schemas.microsoft.com/office/powerpoint/2010/main" val="2814537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Create table student(SID varchar2(5) PRIMARY KEY, Name varchar2(10), Age number(2));</a:t>
            </a:r>
          </a:p>
          <a:p>
            <a:r>
              <a:rPr lang="en-IN" dirty="0"/>
              <a:t>Create table Course(CID varchar2(5) UNIQUE, </a:t>
            </a:r>
            <a:r>
              <a:rPr lang="en-IN" dirty="0" err="1"/>
              <a:t>C_Name</a:t>
            </a:r>
            <a:r>
              <a:rPr lang="en-IN" dirty="0"/>
              <a:t> varchar2(10), Credits number(1), Duration number(2));</a:t>
            </a:r>
          </a:p>
          <a:p>
            <a:r>
              <a:rPr lang="en-IN" dirty="0"/>
              <a:t>Create table  enrolment(</a:t>
            </a:r>
            <a:r>
              <a:rPr lang="en-IN" dirty="0" err="1"/>
              <a:t>sid</a:t>
            </a:r>
            <a:r>
              <a:rPr lang="en-IN" dirty="0"/>
              <a:t> varchar2(5) References Students, </a:t>
            </a:r>
            <a:r>
              <a:rPr lang="en-IN" dirty="0" err="1"/>
              <a:t>cno</a:t>
            </a:r>
            <a:r>
              <a:rPr lang="en-IN" dirty="0"/>
              <a:t> varchar2(5) References Course(Cid), Year number(4), Primary key(</a:t>
            </a:r>
            <a:r>
              <a:rPr lang="en-IN" dirty="0" err="1"/>
              <a:t>Sid,cno,year</a:t>
            </a:r>
            <a:r>
              <a:rPr lang="en-IN" dirty="0"/>
              <a:t>));</a:t>
            </a:r>
          </a:p>
          <a:p>
            <a:endParaRPr lang="en-IN" dirty="0"/>
          </a:p>
        </p:txBody>
      </p:sp>
      <p:sp>
        <p:nvSpPr>
          <p:cNvPr id="4" name="Slide Number Placeholder 3"/>
          <p:cNvSpPr>
            <a:spLocks noGrp="1"/>
          </p:cNvSpPr>
          <p:nvPr>
            <p:ph type="sldNum" sz="quarter" idx="5"/>
          </p:nvPr>
        </p:nvSpPr>
        <p:spPr/>
        <p:txBody>
          <a:bodyPr/>
          <a:lstStyle/>
          <a:p>
            <a:fld id="{C82CEB8A-5BB4-46B1-9792-2D374E2BA62D}" type="slidenum">
              <a:rPr lang="en-US" smtClean="0"/>
              <a:t>19</a:t>
            </a:fld>
            <a:endParaRPr lang="en-US"/>
          </a:p>
        </p:txBody>
      </p:sp>
    </p:spTree>
    <p:extLst>
      <p:ext uri="{BB962C8B-B14F-4D97-AF65-F5344CB8AC3E}">
        <p14:creationId xmlns:p14="http://schemas.microsoft.com/office/powerpoint/2010/main" val="1718507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Sample Tables</a:t>
            </a:r>
          </a:p>
          <a:p>
            <a:r>
              <a:rPr lang="en-IN" dirty="0"/>
              <a:t>Create table </a:t>
            </a:r>
            <a:r>
              <a:rPr lang="en-IN" dirty="0" err="1"/>
              <a:t>DepartmentX</a:t>
            </a:r>
            <a:r>
              <a:rPr lang="en-IN" dirty="0"/>
              <a:t>(</a:t>
            </a:r>
            <a:r>
              <a:rPr lang="en-IN" dirty="0" err="1"/>
              <a:t>Dno</a:t>
            </a:r>
            <a:r>
              <a:rPr lang="en-IN" dirty="0"/>
              <a:t> char(3) Unique, Dname varchar2(10), Budget number(7));</a:t>
            </a:r>
          </a:p>
          <a:p>
            <a:r>
              <a:rPr lang="en-IN" dirty="0"/>
              <a:t>Create  table </a:t>
            </a:r>
            <a:r>
              <a:rPr lang="en-IN" dirty="0" err="1"/>
              <a:t>empX</a:t>
            </a:r>
            <a:r>
              <a:rPr lang="en-IN" dirty="0"/>
              <a:t>( Empno number(3) Primary key, Name varchar2(10), Deptno char(3) References </a:t>
            </a:r>
            <a:r>
              <a:rPr lang="en-IN" dirty="0" err="1"/>
              <a:t>DepartmentX</a:t>
            </a:r>
            <a:r>
              <a:rPr lang="en-IN" dirty="0"/>
              <a:t>(</a:t>
            </a:r>
            <a:r>
              <a:rPr lang="en-IN" dirty="0" err="1"/>
              <a:t>Dno</a:t>
            </a:r>
            <a:r>
              <a:rPr lang="en-IN"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Insert into </a:t>
            </a:r>
            <a:r>
              <a:rPr lang="en-IN" dirty="0" err="1"/>
              <a:t>DepartmentX</a:t>
            </a:r>
            <a:r>
              <a:rPr lang="en-IN" dirty="0"/>
              <a:t> values('D1', 'MCA’,128999);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Insert into </a:t>
            </a:r>
            <a:r>
              <a:rPr lang="en-IN" dirty="0" err="1"/>
              <a:t>DepartmentX</a:t>
            </a:r>
            <a:r>
              <a:rPr lang="en-IN" dirty="0"/>
              <a:t> values('D2', 'CompSc',124456);</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Insert into </a:t>
            </a:r>
            <a:r>
              <a:rPr lang="en-IN" dirty="0" err="1"/>
              <a:t>DepartmentX</a:t>
            </a:r>
            <a:r>
              <a:rPr lang="en-IN" dirty="0"/>
              <a:t> values('D3', 'MTech',123562);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Insert into </a:t>
            </a:r>
            <a:r>
              <a:rPr lang="en-IN" dirty="0" err="1"/>
              <a:t>empX</a:t>
            </a:r>
            <a:r>
              <a:rPr lang="en-IN" dirty="0"/>
              <a:t> values(100,'Raj', 'D1’);</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Insert into </a:t>
            </a:r>
            <a:r>
              <a:rPr lang="en-IN" dirty="0" err="1"/>
              <a:t>empX</a:t>
            </a:r>
            <a:r>
              <a:rPr lang="en-IN" dirty="0"/>
              <a:t> values(101,'Krishna', 'D2');</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Insert into </a:t>
            </a:r>
            <a:r>
              <a:rPr lang="en-IN" dirty="0" err="1"/>
              <a:t>empX</a:t>
            </a:r>
            <a:r>
              <a:rPr lang="en-IN" dirty="0"/>
              <a:t> values(102,'Manoj', 'D1');</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Insert into </a:t>
            </a:r>
            <a:r>
              <a:rPr lang="en-IN" dirty="0" err="1"/>
              <a:t>empX</a:t>
            </a:r>
            <a:r>
              <a:rPr lang="en-IN" dirty="0"/>
              <a:t> values(103,'Ravi', 'D3');</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Insert into </a:t>
            </a:r>
            <a:r>
              <a:rPr lang="en-IN" dirty="0" err="1"/>
              <a:t>empX</a:t>
            </a:r>
            <a:r>
              <a:rPr lang="en-IN" dirty="0"/>
              <a:t> values(104,'Shrinivas',NULL);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r>
              <a:rPr lang="en-IN" dirty="0"/>
              <a:t> </a:t>
            </a:r>
          </a:p>
          <a:p>
            <a:endParaRPr lang="en-IN" dirty="0"/>
          </a:p>
        </p:txBody>
      </p:sp>
      <p:sp>
        <p:nvSpPr>
          <p:cNvPr id="4" name="Slide Number Placeholder 3"/>
          <p:cNvSpPr>
            <a:spLocks noGrp="1"/>
          </p:cNvSpPr>
          <p:nvPr>
            <p:ph type="sldNum" sz="quarter" idx="5"/>
          </p:nvPr>
        </p:nvSpPr>
        <p:spPr/>
        <p:txBody>
          <a:bodyPr/>
          <a:lstStyle/>
          <a:p>
            <a:fld id="{C82CEB8A-5BB4-46B1-9792-2D374E2BA62D}" type="slidenum">
              <a:rPr lang="en-US" smtClean="0"/>
              <a:t>22</a:t>
            </a:fld>
            <a:endParaRPr lang="en-US"/>
          </a:p>
        </p:txBody>
      </p:sp>
    </p:spTree>
    <p:extLst>
      <p:ext uri="{BB962C8B-B14F-4D97-AF65-F5344CB8AC3E}">
        <p14:creationId xmlns:p14="http://schemas.microsoft.com/office/powerpoint/2010/main" val="2077873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943472B-6F3F-4215-8147-54E58BA9D6A7}" type="datetime1">
              <a:rPr lang="en-US" smtClean="0"/>
              <a:t>5/10/2023</a:t>
            </a:fld>
            <a:endParaRPr lang="en-US"/>
          </a:p>
        </p:txBody>
      </p:sp>
      <p:sp>
        <p:nvSpPr>
          <p:cNvPr id="5" name="Footer Placeholder 4"/>
          <p:cNvSpPr>
            <a:spLocks noGrp="1"/>
          </p:cNvSpPr>
          <p:nvPr>
            <p:ph type="ftr" sz="quarter" idx="11"/>
          </p:nvPr>
        </p:nvSpPr>
        <p:spPr/>
        <p:txBody>
          <a:bodyPr/>
          <a:lstStyle/>
          <a:p>
            <a:r>
              <a:rPr lang="en-US"/>
              <a:t>SQL</a:t>
            </a:r>
          </a:p>
        </p:txBody>
      </p:sp>
      <p:sp>
        <p:nvSpPr>
          <p:cNvPr id="6" name="Slide Number Placeholder 5"/>
          <p:cNvSpPr>
            <a:spLocks noGrp="1"/>
          </p:cNvSpPr>
          <p:nvPr>
            <p:ph type="sldNum" sz="quarter" idx="12"/>
          </p:nvPr>
        </p:nvSpPr>
        <p:spPr/>
        <p:txBody>
          <a:bodyPr/>
          <a:lstStyle/>
          <a:p>
            <a:fld id="{03576695-DB63-4967-AFBB-46E84EF49106}" type="slidenum">
              <a:rPr lang="en-US" smtClean="0"/>
              <a:t>‹#›</a:t>
            </a:fld>
            <a:endParaRPr lang="en-US"/>
          </a:p>
        </p:txBody>
      </p:sp>
    </p:spTree>
    <p:extLst>
      <p:ext uri="{BB962C8B-B14F-4D97-AF65-F5344CB8AC3E}">
        <p14:creationId xmlns:p14="http://schemas.microsoft.com/office/powerpoint/2010/main" val="3884811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496FD3-D51D-4F54-9776-7E62C88B9AE6}" type="datetime1">
              <a:rPr lang="en-US" smtClean="0"/>
              <a:t>5/10/2023</a:t>
            </a:fld>
            <a:endParaRPr lang="en-US"/>
          </a:p>
        </p:txBody>
      </p:sp>
      <p:sp>
        <p:nvSpPr>
          <p:cNvPr id="5" name="Footer Placeholder 4"/>
          <p:cNvSpPr>
            <a:spLocks noGrp="1"/>
          </p:cNvSpPr>
          <p:nvPr>
            <p:ph type="ftr" sz="quarter" idx="11"/>
          </p:nvPr>
        </p:nvSpPr>
        <p:spPr/>
        <p:txBody>
          <a:bodyPr/>
          <a:lstStyle/>
          <a:p>
            <a:r>
              <a:rPr lang="en-US"/>
              <a:t>SQL</a:t>
            </a:r>
          </a:p>
        </p:txBody>
      </p:sp>
      <p:sp>
        <p:nvSpPr>
          <p:cNvPr id="6" name="Slide Number Placeholder 5"/>
          <p:cNvSpPr>
            <a:spLocks noGrp="1"/>
          </p:cNvSpPr>
          <p:nvPr>
            <p:ph type="sldNum" sz="quarter" idx="12"/>
          </p:nvPr>
        </p:nvSpPr>
        <p:spPr/>
        <p:txBody>
          <a:bodyPr/>
          <a:lstStyle/>
          <a:p>
            <a:fld id="{03576695-DB63-4967-AFBB-46E84EF49106}" type="slidenum">
              <a:rPr lang="en-US" smtClean="0"/>
              <a:t>‹#›</a:t>
            </a:fld>
            <a:endParaRPr lang="en-US"/>
          </a:p>
        </p:txBody>
      </p:sp>
    </p:spTree>
    <p:extLst>
      <p:ext uri="{BB962C8B-B14F-4D97-AF65-F5344CB8AC3E}">
        <p14:creationId xmlns:p14="http://schemas.microsoft.com/office/powerpoint/2010/main" val="2895545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44265D-61A4-457E-ABF5-DDB1E2D072B6}" type="datetime1">
              <a:rPr lang="en-US" smtClean="0"/>
              <a:t>5/10/2023</a:t>
            </a:fld>
            <a:endParaRPr lang="en-US"/>
          </a:p>
        </p:txBody>
      </p:sp>
      <p:sp>
        <p:nvSpPr>
          <p:cNvPr id="5" name="Footer Placeholder 4"/>
          <p:cNvSpPr>
            <a:spLocks noGrp="1"/>
          </p:cNvSpPr>
          <p:nvPr>
            <p:ph type="ftr" sz="quarter" idx="11"/>
          </p:nvPr>
        </p:nvSpPr>
        <p:spPr/>
        <p:txBody>
          <a:bodyPr/>
          <a:lstStyle/>
          <a:p>
            <a:r>
              <a:rPr lang="en-US"/>
              <a:t>SQL</a:t>
            </a:r>
          </a:p>
        </p:txBody>
      </p:sp>
      <p:sp>
        <p:nvSpPr>
          <p:cNvPr id="6" name="Slide Number Placeholder 5"/>
          <p:cNvSpPr>
            <a:spLocks noGrp="1"/>
          </p:cNvSpPr>
          <p:nvPr>
            <p:ph type="sldNum" sz="quarter" idx="12"/>
          </p:nvPr>
        </p:nvSpPr>
        <p:spPr/>
        <p:txBody>
          <a:bodyPr/>
          <a:lstStyle/>
          <a:p>
            <a:fld id="{03576695-DB63-4967-AFBB-46E84EF49106}" type="slidenum">
              <a:rPr lang="en-US" smtClean="0"/>
              <a:t>‹#›</a:t>
            </a:fld>
            <a:endParaRPr lang="en-US"/>
          </a:p>
        </p:txBody>
      </p:sp>
    </p:spTree>
    <p:extLst>
      <p:ext uri="{BB962C8B-B14F-4D97-AF65-F5344CB8AC3E}">
        <p14:creationId xmlns:p14="http://schemas.microsoft.com/office/powerpoint/2010/main" val="3919713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DD3286-FA68-4F5F-B2CA-7AF49A2C3FF6}" type="datetime1">
              <a:rPr lang="en-US" smtClean="0"/>
              <a:t>5/10/2023</a:t>
            </a:fld>
            <a:endParaRPr lang="en-US"/>
          </a:p>
        </p:txBody>
      </p:sp>
      <p:sp>
        <p:nvSpPr>
          <p:cNvPr id="5" name="Footer Placeholder 4"/>
          <p:cNvSpPr>
            <a:spLocks noGrp="1"/>
          </p:cNvSpPr>
          <p:nvPr>
            <p:ph type="ftr" sz="quarter" idx="11"/>
          </p:nvPr>
        </p:nvSpPr>
        <p:spPr/>
        <p:txBody>
          <a:bodyPr/>
          <a:lstStyle/>
          <a:p>
            <a:r>
              <a:rPr lang="en-US"/>
              <a:t>SQL</a:t>
            </a:r>
          </a:p>
        </p:txBody>
      </p:sp>
      <p:sp>
        <p:nvSpPr>
          <p:cNvPr id="6" name="Slide Number Placeholder 5"/>
          <p:cNvSpPr>
            <a:spLocks noGrp="1"/>
          </p:cNvSpPr>
          <p:nvPr>
            <p:ph type="sldNum" sz="quarter" idx="12"/>
          </p:nvPr>
        </p:nvSpPr>
        <p:spPr/>
        <p:txBody>
          <a:bodyPr/>
          <a:lstStyle/>
          <a:p>
            <a:fld id="{03576695-DB63-4967-AFBB-46E84EF49106}" type="slidenum">
              <a:rPr lang="en-US" smtClean="0"/>
              <a:t>‹#›</a:t>
            </a:fld>
            <a:endParaRPr lang="en-US"/>
          </a:p>
        </p:txBody>
      </p:sp>
    </p:spTree>
    <p:extLst>
      <p:ext uri="{BB962C8B-B14F-4D97-AF65-F5344CB8AC3E}">
        <p14:creationId xmlns:p14="http://schemas.microsoft.com/office/powerpoint/2010/main" val="4123509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1F1EDE-6CA2-482E-A53D-8DA98371ADC0}" type="datetime1">
              <a:rPr lang="en-US" smtClean="0"/>
              <a:t>5/10/2023</a:t>
            </a:fld>
            <a:endParaRPr lang="en-US"/>
          </a:p>
        </p:txBody>
      </p:sp>
      <p:sp>
        <p:nvSpPr>
          <p:cNvPr id="5" name="Footer Placeholder 4"/>
          <p:cNvSpPr>
            <a:spLocks noGrp="1"/>
          </p:cNvSpPr>
          <p:nvPr>
            <p:ph type="ftr" sz="quarter" idx="11"/>
          </p:nvPr>
        </p:nvSpPr>
        <p:spPr/>
        <p:txBody>
          <a:bodyPr/>
          <a:lstStyle/>
          <a:p>
            <a:r>
              <a:rPr lang="en-US"/>
              <a:t>SQL</a:t>
            </a:r>
          </a:p>
        </p:txBody>
      </p:sp>
      <p:sp>
        <p:nvSpPr>
          <p:cNvPr id="6" name="Slide Number Placeholder 5"/>
          <p:cNvSpPr>
            <a:spLocks noGrp="1"/>
          </p:cNvSpPr>
          <p:nvPr>
            <p:ph type="sldNum" sz="quarter" idx="12"/>
          </p:nvPr>
        </p:nvSpPr>
        <p:spPr/>
        <p:txBody>
          <a:bodyPr/>
          <a:lstStyle/>
          <a:p>
            <a:fld id="{03576695-DB63-4967-AFBB-46E84EF49106}" type="slidenum">
              <a:rPr lang="en-US" smtClean="0"/>
              <a:t>‹#›</a:t>
            </a:fld>
            <a:endParaRPr lang="en-US"/>
          </a:p>
        </p:txBody>
      </p:sp>
    </p:spTree>
    <p:extLst>
      <p:ext uri="{BB962C8B-B14F-4D97-AF65-F5344CB8AC3E}">
        <p14:creationId xmlns:p14="http://schemas.microsoft.com/office/powerpoint/2010/main" val="2913502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709B6B8-D14F-4ED2-9025-A05AA319E8F3}" type="datetime1">
              <a:rPr lang="en-US" smtClean="0"/>
              <a:t>5/10/2023</a:t>
            </a:fld>
            <a:endParaRPr lang="en-US"/>
          </a:p>
        </p:txBody>
      </p:sp>
      <p:sp>
        <p:nvSpPr>
          <p:cNvPr id="6" name="Footer Placeholder 5"/>
          <p:cNvSpPr>
            <a:spLocks noGrp="1"/>
          </p:cNvSpPr>
          <p:nvPr>
            <p:ph type="ftr" sz="quarter" idx="11"/>
          </p:nvPr>
        </p:nvSpPr>
        <p:spPr/>
        <p:txBody>
          <a:bodyPr/>
          <a:lstStyle/>
          <a:p>
            <a:r>
              <a:rPr lang="en-US"/>
              <a:t>SQL</a:t>
            </a:r>
          </a:p>
        </p:txBody>
      </p:sp>
      <p:sp>
        <p:nvSpPr>
          <p:cNvPr id="7" name="Slide Number Placeholder 6"/>
          <p:cNvSpPr>
            <a:spLocks noGrp="1"/>
          </p:cNvSpPr>
          <p:nvPr>
            <p:ph type="sldNum" sz="quarter" idx="12"/>
          </p:nvPr>
        </p:nvSpPr>
        <p:spPr/>
        <p:txBody>
          <a:bodyPr/>
          <a:lstStyle/>
          <a:p>
            <a:fld id="{03576695-DB63-4967-AFBB-46E84EF49106}" type="slidenum">
              <a:rPr lang="en-US" smtClean="0"/>
              <a:t>‹#›</a:t>
            </a:fld>
            <a:endParaRPr lang="en-US"/>
          </a:p>
        </p:txBody>
      </p:sp>
    </p:spTree>
    <p:extLst>
      <p:ext uri="{BB962C8B-B14F-4D97-AF65-F5344CB8AC3E}">
        <p14:creationId xmlns:p14="http://schemas.microsoft.com/office/powerpoint/2010/main" val="3919575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B8E0BC-2830-4E78-98A9-094C379C2D43}" type="datetime1">
              <a:rPr lang="en-US" smtClean="0"/>
              <a:t>5/10/2023</a:t>
            </a:fld>
            <a:endParaRPr lang="en-US"/>
          </a:p>
        </p:txBody>
      </p:sp>
      <p:sp>
        <p:nvSpPr>
          <p:cNvPr id="8" name="Footer Placeholder 7"/>
          <p:cNvSpPr>
            <a:spLocks noGrp="1"/>
          </p:cNvSpPr>
          <p:nvPr>
            <p:ph type="ftr" sz="quarter" idx="11"/>
          </p:nvPr>
        </p:nvSpPr>
        <p:spPr/>
        <p:txBody>
          <a:bodyPr/>
          <a:lstStyle/>
          <a:p>
            <a:r>
              <a:rPr lang="en-US"/>
              <a:t>SQL</a:t>
            </a:r>
          </a:p>
        </p:txBody>
      </p:sp>
      <p:sp>
        <p:nvSpPr>
          <p:cNvPr id="9" name="Slide Number Placeholder 8"/>
          <p:cNvSpPr>
            <a:spLocks noGrp="1"/>
          </p:cNvSpPr>
          <p:nvPr>
            <p:ph type="sldNum" sz="quarter" idx="12"/>
          </p:nvPr>
        </p:nvSpPr>
        <p:spPr/>
        <p:txBody>
          <a:bodyPr/>
          <a:lstStyle/>
          <a:p>
            <a:fld id="{03576695-DB63-4967-AFBB-46E84EF49106}" type="slidenum">
              <a:rPr lang="en-US" smtClean="0"/>
              <a:t>‹#›</a:t>
            </a:fld>
            <a:endParaRPr lang="en-US"/>
          </a:p>
        </p:txBody>
      </p:sp>
    </p:spTree>
    <p:extLst>
      <p:ext uri="{BB962C8B-B14F-4D97-AF65-F5344CB8AC3E}">
        <p14:creationId xmlns:p14="http://schemas.microsoft.com/office/powerpoint/2010/main" val="3773322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0CC26D-4CF1-40BE-9E0F-2F4F32489913}" type="datetime1">
              <a:rPr lang="en-US" smtClean="0"/>
              <a:t>5/10/2023</a:t>
            </a:fld>
            <a:endParaRPr lang="en-US"/>
          </a:p>
        </p:txBody>
      </p:sp>
      <p:sp>
        <p:nvSpPr>
          <p:cNvPr id="4" name="Footer Placeholder 3"/>
          <p:cNvSpPr>
            <a:spLocks noGrp="1"/>
          </p:cNvSpPr>
          <p:nvPr>
            <p:ph type="ftr" sz="quarter" idx="11"/>
          </p:nvPr>
        </p:nvSpPr>
        <p:spPr/>
        <p:txBody>
          <a:bodyPr/>
          <a:lstStyle/>
          <a:p>
            <a:r>
              <a:rPr lang="en-US"/>
              <a:t>SQL</a:t>
            </a:r>
          </a:p>
        </p:txBody>
      </p:sp>
      <p:sp>
        <p:nvSpPr>
          <p:cNvPr id="5" name="Slide Number Placeholder 4"/>
          <p:cNvSpPr>
            <a:spLocks noGrp="1"/>
          </p:cNvSpPr>
          <p:nvPr>
            <p:ph type="sldNum" sz="quarter" idx="12"/>
          </p:nvPr>
        </p:nvSpPr>
        <p:spPr/>
        <p:txBody>
          <a:bodyPr/>
          <a:lstStyle/>
          <a:p>
            <a:fld id="{03576695-DB63-4967-AFBB-46E84EF49106}" type="slidenum">
              <a:rPr lang="en-US" smtClean="0"/>
              <a:t>‹#›</a:t>
            </a:fld>
            <a:endParaRPr lang="en-US"/>
          </a:p>
        </p:txBody>
      </p:sp>
    </p:spTree>
    <p:extLst>
      <p:ext uri="{BB962C8B-B14F-4D97-AF65-F5344CB8AC3E}">
        <p14:creationId xmlns:p14="http://schemas.microsoft.com/office/powerpoint/2010/main" val="874951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C210DB-8E1D-4AE3-968A-1EE5BA870DD3}" type="datetime1">
              <a:rPr lang="en-US" smtClean="0"/>
              <a:t>5/10/2023</a:t>
            </a:fld>
            <a:endParaRPr lang="en-US"/>
          </a:p>
        </p:txBody>
      </p:sp>
      <p:sp>
        <p:nvSpPr>
          <p:cNvPr id="3" name="Footer Placeholder 2"/>
          <p:cNvSpPr>
            <a:spLocks noGrp="1"/>
          </p:cNvSpPr>
          <p:nvPr>
            <p:ph type="ftr" sz="quarter" idx="11"/>
          </p:nvPr>
        </p:nvSpPr>
        <p:spPr/>
        <p:txBody>
          <a:bodyPr/>
          <a:lstStyle/>
          <a:p>
            <a:r>
              <a:rPr lang="en-US"/>
              <a:t>SQL</a:t>
            </a:r>
          </a:p>
        </p:txBody>
      </p:sp>
      <p:sp>
        <p:nvSpPr>
          <p:cNvPr id="4" name="Slide Number Placeholder 3"/>
          <p:cNvSpPr>
            <a:spLocks noGrp="1"/>
          </p:cNvSpPr>
          <p:nvPr>
            <p:ph type="sldNum" sz="quarter" idx="12"/>
          </p:nvPr>
        </p:nvSpPr>
        <p:spPr/>
        <p:txBody>
          <a:bodyPr/>
          <a:lstStyle/>
          <a:p>
            <a:fld id="{03576695-DB63-4967-AFBB-46E84EF49106}" type="slidenum">
              <a:rPr lang="en-US" smtClean="0"/>
              <a:t>‹#›</a:t>
            </a:fld>
            <a:endParaRPr lang="en-US"/>
          </a:p>
        </p:txBody>
      </p:sp>
    </p:spTree>
    <p:extLst>
      <p:ext uri="{BB962C8B-B14F-4D97-AF65-F5344CB8AC3E}">
        <p14:creationId xmlns:p14="http://schemas.microsoft.com/office/powerpoint/2010/main" val="1646501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85BDBE-2567-4FF4-B2C8-4205BD6BB466}" type="datetime1">
              <a:rPr lang="en-US" smtClean="0"/>
              <a:t>5/10/2023</a:t>
            </a:fld>
            <a:endParaRPr lang="en-US"/>
          </a:p>
        </p:txBody>
      </p:sp>
      <p:sp>
        <p:nvSpPr>
          <p:cNvPr id="6" name="Footer Placeholder 5"/>
          <p:cNvSpPr>
            <a:spLocks noGrp="1"/>
          </p:cNvSpPr>
          <p:nvPr>
            <p:ph type="ftr" sz="quarter" idx="11"/>
          </p:nvPr>
        </p:nvSpPr>
        <p:spPr/>
        <p:txBody>
          <a:bodyPr/>
          <a:lstStyle/>
          <a:p>
            <a:r>
              <a:rPr lang="en-US"/>
              <a:t>SQL</a:t>
            </a:r>
          </a:p>
        </p:txBody>
      </p:sp>
      <p:sp>
        <p:nvSpPr>
          <p:cNvPr id="7" name="Slide Number Placeholder 6"/>
          <p:cNvSpPr>
            <a:spLocks noGrp="1"/>
          </p:cNvSpPr>
          <p:nvPr>
            <p:ph type="sldNum" sz="quarter" idx="12"/>
          </p:nvPr>
        </p:nvSpPr>
        <p:spPr/>
        <p:txBody>
          <a:bodyPr/>
          <a:lstStyle/>
          <a:p>
            <a:fld id="{03576695-DB63-4967-AFBB-46E84EF49106}" type="slidenum">
              <a:rPr lang="en-US" smtClean="0"/>
              <a:t>‹#›</a:t>
            </a:fld>
            <a:endParaRPr lang="en-US"/>
          </a:p>
        </p:txBody>
      </p:sp>
    </p:spTree>
    <p:extLst>
      <p:ext uri="{BB962C8B-B14F-4D97-AF65-F5344CB8AC3E}">
        <p14:creationId xmlns:p14="http://schemas.microsoft.com/office/powerpoint/2010/main" val="1520032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AF54F3-4A76-4AA4-81B6-E6FEF4AE63DC}" type="datetime1">
              <a:rPr lang="en-US" smtClean="0"/>
              <a:t>5/10/2023</a:t>
            </a:fld>
            <a:endParaRPr lang="en-US"/>
          </a:p>
        </p:txBody>
      </p:sp>
      <p:sp>
        <p:nvSpPr>
          <p:cNvPr id="6" name="Footer Placeholder 5"/>
          <p:cNvSpPr>
            <a:spLocks noGrp="1"/>
          </p:cNvSpPr>
          <p:nvPr>
            <p:ph type="ftr" sz="quarter" idx="11"/>
          </p:nvPr>
        </p:nvSpPr>
        <p:spPr/>
        <p:txBody>
          <a:bodyPr/>
          <a:lstStyle/>
          <a:p>
            <a:r>
              <a:rPr lang="en-US"/>
              <a:t>SQL</a:t>
            </a:r>
          </a:p>
        </p:txBody>
      </p:sp>
      <p:sp>
        <p:nvSpPr>
          <p:cNvPr id="7" name="Slide Number Placeholder 6"/>
          <p:cNvSpPr>
            <a:spLocks noGrp="1"/>
          </p:cNvSpPr>
          <p:nvPr>
            <p:ph type="sldNum" sz="quarter" idx="12"/>
          </p:nvPr>
        </p:nvSpPr>
        <p:spPr/>
        <p:txBody>
          <a:bodyPr/>
          <a:lstStyle/>
          <a:p>
            <a:fld id="{03576695-DB63-4967-AFBB-46E84EF49106}" type="slidenum">
              <a:rPr lang="en-US" smtClean="0"/>
              <a:t>‹#›</a:t>
            </a:fld>
            <a:endParaRPr lang="en-US"/>
          </a:p>
        </p:txBody>
      </p:sp>
    </p:spTree>
    <p:extLst>
      <p:ext uri="{BB962C8B-B14F-4D97-AF65-F5344CB8AC3E}">
        <p14:creationId xmlns:p14="http://schemas.microsoft.com/office/powerpoint/2010/main" val="2467774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E64445-B937-485D-B73B-9F36B8809334}" type="datetime1">
              <a:rPr lang="en-US" smtClean="0"/>
              <a:t>5/10/2023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SQL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576695-DB63-4967-AFBB-46E84EF49106}" type="slidenum">
              <a:rPr lang="en-US" smtClean="0"/>
              <a:t>‹#›</a:t>
            </a:fld>
            <a:endParaRPr lang="en-US"/>
          </a:p>
        </p:txBody>
      </p:sp>
    </p:spTree>
    <p:extLst>
      <p:ext uri="{BB962C8B-B14F-4D97-AF65-F5344CB8AC3E}">
        <p14:creationId xmlns:p14="http://schemas.microsoft.com/office/powerpoint/2010/main" val="3446732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slide" Target="slide2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slide" Target="slide22.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65163"/>
            <a:ext cx="9144000" cy="2387600"/>
          </a:xfrm>
        </p:spPr>
        <p:txBody>
          <a:bodyPr/>
          <a:lstStyle/>
          <a:p>
            <a:r>
              <a:rPr lang="en-US" dirty="0">
                <a:solidFill>
                  <a:srgbClr val="C00000"/>
                </a:solidFill>
              </a:rPr>
              <a:t>SQL -Basics</a:t>
            </a:r>
          </a:p>
        </p:txBody>
      </p:sp>
      <p:sp>
        <p:nvSpPr>
          <p:cNvPr id="3" name="Subtitle 2"/>
          <p:cNvSpPr>
            <a:spLocks noGrp="1"/>
          </p:cNvSpPr>
          <p:nvPr>
            <p:ph type="subTitle" idx="1"/>
          </p:nvPr>
        </p:nvSpPr>
        <p:spPr/>
        <p:txBody>
          <a:bodyPr>
            <a:normAutofit fontScale="85000" lnSpcReduction="20000"/>
          </a:bodyPr>
          <a:lstStyle/>
          <a:p>
            <a:r>
              <a:rPr lang="en-US" altLang="en-US" dirty="0">
                <a:solidFill>
                  <a:srgbClr val="002060"/>
                </a:solidFill>
              </a:rPr>
              <a:t>Database System Concepts</a:t>
            </a:r>
          </a:p>
          <a:p>
            <a:r>
              <a:rPr lang="en-US" sz="1800" dirty="0">
                <a:solidFill>
                  <a:srgbClr val="FF0000"/>
                </a:solidFill>
              </a:rPr>
              <a:t>Abraham </a:t>
            </a:r>
            <a:r>
              <a:rPr lang="en-US" sz="1800" dirty="0" err="1">
                <a:solidFill>
                  <a:srgbClr val="FF0000"/>
                </a:solidFill>
              </a:rPr>
              <a:t>Silberschatz,Henry</a:t>
            </a:r>
            <a:r>
              <a:rPr lang="en-US" sz="1800" dirty="0">
                <a:solidFill>
                  <a:srgbClr val="FF0000"/>
                </a:solidFill>
              </a:rPr>
              <a:t> F. </a:t>
            </a:r>
            <a:r>
              <a:rPr lang="en-US" sz="1800" dirty="0" err="1">
                <a:solidFill>
                  <a:srgbClr val="FF0000"/>
                </a:solidFill>
              </a:rPr>
              <a:t>Korth</a:t>
            </a:r>
            <a:r>
              <a:rPr lang="en-US" sz="1800" dirty="0">
                <a:solidFill>
                  <a:srgbClr val="FF0000"/>
                </a:solidFill>
              </a:rPr>
              <a:t>, S. </a:t>
            </a:r>
            <a:r>
              <a:rPr lang="en-US" sz="1800" dirty="0" err="1">
                <a:solidFill>
                  <a:srgbClr val="FF0000"/>
                </a:solidFill>
              </a:rPr>
              <a:t>Sudarshan</a:t>
            </a:r>
            <a:endParaRPr lang="en-US" sz="1800" dirty="0">
              <a:solidFill>
                <a:srgbClr val="FF0000"/>
              </a:solidFill>
            </a:endParaRPr>
          </a:p>
          <a:p>
            <a:r>
              <a:rPr lang="en-US" dirty="0"/>
              <a:t>&amp;</a:t>
            </a:r>
          </a:p>
          <a:p>
            <a:r>
              <a:rPr lang="en-US" dirty="0">
                <a:solidFill>
                  <a:srgbClr val="002060"/>
                </a:solidFill>
              </a:rPr>
              <a:t>Oracle database The Complete Reference</a:t>
            </a:r>
          </a:p>
          <a:p>
            <a:r>
              <a:rPr lang="en-US" sz="1800" dirty="0">
                <a:solidFill>
                  <a:srgbClr val="FF0000"/>
                </a:solidFill>
              </a:rPr>
              <a:t>Oracle Press</a:t>
            </a:r>
          </a:p>
        </p:txBody>
      </p:sp>
      <p:sp>
        <p:nvSpPr>
          <p:cNvPr id="4" name="Footer Placeholder 3"/>
          <p:cNvSpPr>
            <a:spLocks noGrp="1"/>
          </p:cNvSpPr>
          <p:nvPr>
            <p:ph type="ftr" sz="quarter" idx="11"/>
          </p:nvPr>
        </p:nvSpPr>
        <p:spPr/>
        <p:txBody>
          <a:bodyPr/>
          <a:lstStyle/>
          <a:p>
            <a:r>
              <a:rPr lang="en-US"/>
              <a:t>SQL</a:t>
            </a:r>
          </a:p>
        </p:txBody>
      </p:sp>
      <p:sp>
        <p:nvSpPr>
          <p:cNvPr id="5" name="Slide Number Placeholder 4"/>
          <p:cNvSpPr>
            <a:spLocks noGrp="1"/>
          </p:cNvSpPr>
          <p:nvPr>
            <p:ph type="sldNum" sz="quarter" idx="12"/>
          </p:nvPr>
        </p:nvSpPr>
        <p:spPr/>
        <p:txBody>
          <a:bodyPr/>
          <a:lstStyle/>
          <a:p>
            <a:fld id="{03576695-DB63-4967-AFBB-46E84EF49106}" type="slidenum">
              <a:rPr lang="en-US" smtClean="0"/>
              <a:t>1</a:t>
            </a:fld>
            <a:endParaRPr lang="en-US"/>
          </a:p>
        </p:txBody>
      </p:sp>
    </p:spTree>
    <p:extLst>
      <p:ext uri="{BB962C8B-B14F-4D97-AF65-F5344CB8AC3E}">
        <p14:creationId xmlns:p14="http://schemas.microsoft.com/office/powerpoint/2010/main" val="1852268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024467" y="39098"/>
            <a:ext cx="107696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rPr>
              <a:t>Create Table Construct</a:t>
            </a:r>
          </a:p>
        </p:txBody>
      </p:sp>
      <p:sp>
        <p:nvSpPr>
          <p:cNvPr id="5" name="Rectangle 3"/>
          <p:cNvSpPr txBox="1">
            <a:spLocks noChangeArrowheads="1"/>
          </p:cNvSpPr>
          <p:nvPr/>
        </p:nvSpPr>
        <p:spPr bwMode="auto">
          <a:xfrm>
            <a:off x="1625600" y="648697"/>
            <a:ext cx="9840686" cy="579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mn-ea"/>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mn-lt"/>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a:lstStyle>
          <a:p>
            <a:pPr marL="342900" marR="0" lvl="0" indent="-342900" algn="l" defTabSz="914400" rtl="0" eaLnBrk="0" fontAlgn="base" latinLnBrk="0" hangingPunct="0">
              <a:lnSpc>
                <a:spcPct val="90000"/>
              </a:lnSpc>
              <a:spcBef>
                <a:spcPct val="35000"/>
              </a:spcBef>
              <a:spcAft>
                <a:spcPct val="0"/>
              </a:spcAft>
              <a:buClr>
                <a:srgbClr val="CC3300"/>
              </a:buClr>
              <a:buSzPct val="90000"/>
              <a:buFont typeface="Monotype Sorts" charset="2"/>
              <a:buChar char="n"/>
              <a:tabLst>
                <a:tab pos="1489075" algn="l"/>
                <a:tab pos="1949450" algn="l"/>
                <a:tab pos="3036888" algn="l"/>
              </a:tabLst>
              <a:defRPr/>
            </a:pPr>
            <a:r>
              <a:rPr kumimoji="0" lang="en-US" altLang="en-US" sz="2000" b="0" i="0" u="none" strike="noStrike" kern="0" cap="none" spc="0" normalizeH="0" baseline="0" noProof="0" dirty="0">
                <a:ln>
                  <a:noFill/>
                </a:ln>
                <a:solidFill>
                  <a:srgbClr val="000000"/>
                </a:solidFill>
                <a:effectLst/>
                <a:uLnTx/>
                <a:uFillTx/>
                <a:latin typeface="Helvetica"/>
                <a:ea typeface="+mn-ea"/>
                <a:cs typeface="+mn-cs"/>
              </a:rPr>
              <a:t>An SQL relation is defined using the</a:t>
            </a:r>
            <a:r>
              <a:rPr kumimoji="1" lang="en-US" altLang="en-US" sz="2000" b="0" i="0" u="none" strike="noStrike" kern="0" cap="none" spc="0" normalizeH="0" baseline="0" noProof="0" dirty="0">
                <a:ln>
                  <a:noFill/>
                </a:ln>
                <a:solidFill>
                  <a:srgbClr val="000000"/>
                </a:solidFill>
                <a:effectLst/>
                <a:uLnTx/>
                <a:uFillTx/>
                <a:latin typeface="Helvetica"/>
                <a:ea typeface="+mn-ea"/>
                <a:cs typeface="+mn-cs"/>
              </a:rPr>
              <a:t> </a:t>
            </a:r>
            <a:r>
              <a:rPr kumimoji="1" lang="en-US" altLang="en-US" sz="2000" b="1" i="0" u="none" strike="noStrike" kern="0" cap="none" spc="0" normalizeH="0" baseline="0" noProof="0" dirty="0">
                <a:ln>
                  <a:noFill/>
                </a:ln>
                <a:solidFill>
                  <a:srgbClr val="000099"/>
                </a:solidFill>
                <a:effectLst/>
                <a:uLnTx/>
                <a:uFillTx/>
                <a:latin typeface="Helvetica"/>
                <a:ea typeface="+mn-ea"/>
                <a:cs typeface="+mn-cs"/>
              </a:rPr>
              <a:t>create table</a:t>
            </a:r>
            <a:r>
              <a:rPr kumimoji="1" lang="en-US" altLang="en-US" sz="2000" b="1" i="0" u="none" strike="noStrike" kern="0" cap="none" spc="0" normalizeH="0" baseline="0" noProof="0" dirty="0">
                <a:ln>
                  <a:noFill/>
                </a:ln>
                <a:solidFill>
                  <a:srgbClr val="000000"/>
                </a:solidFill>
                <a:effectLst/>
                <a:uLnTx/>
                <a:uFillTx/>
                <a:latin typeface="Helvetica"/>
                <a:ea typeface="+mn-ea"/>
                <a:cs typeface="+mn-cs"/>
              </a:rPr>
              <a:t> </a:t>
            </a:r>
            <a:r>
              <a:rPr kumimoji="0" lang="en-US" altLang="en-US" sz="2000" b="0" i="0" u="none" strike="noStrike" kern="0" cap="none" spc="0" normalizeH="0" baseline="0" noProof="0" dirty="0">
                <a:ln>
                  <a:noFill/>
                </a:ln>
                <a:solidFill>
                  <a:srgbClr val="000000"/>
                </a:solidFill>
                <a:effectLst/>
                <a:uLnTx/>
                <a:uFillTx/>
                <a:latin typeface="Helvetica"/>
                <a:ea typeface="+mn-ea"/>
                <a:cs typeface="+mn-cs"/>
              </a:rPr>
              <a:t>command</a:t>
            </a:r>
            <a:r>
              <a:rPr kumimoji="1" lang="en-US" altLang="en-US" sz="2000" b="0" i="0" u="none" strike="noStrike" kern="0" cap="none" spc="0" normalizeH="0" baseline="0" noProof="0" dirty="0">
                <a:ln>
                  <a:noFill/>
                </a:ln>
                <a:solidFill>
                  <a:srgbClr val="000000"/>
                </a:solidFill>
                <a:effectLst/>
                <a:uLnTx/>
                <a:uFillTx/>
                <a:latin typeface="Helvetica"/>
                <a:ea typeface="+mn-ea"/>
                <a:cs typeface="+mn-cs"/>
              </a:rPr>
              <a:t>:</a:t>
            </a:r>
            <a:endParaRPr kumimoji="1" lang="en-US" altLang="en-US" sz="1800" b="0" i="0" u="none" strike="noStrike" kern="0" cap="none" spc="0" normalizeH="0" baseline="0" noProof="0" dirty="0">
              <a:ln>
                <a:noFill/>
              </a:ln>
              <a:solidFill>
                <a:srgbClr val="000000"/>
              </a:solidFill>
              <a:effectLst/>
              <a:uLnTx/>
              <a:uFillTx/>
              <a:latin typeface="Helvetica"/>
              <a:ea typeface="+mn-ea"/>
              <a:cs typeface="+mn-cs"/>
            </a:endParaRPr>
          </a:p>
          <a:p>
            <a:pPr marL="342900" marR="0" lvl="0" indent="-342900" algn="l" defTabSz="914400" rtl="0" eaLnBrk="0" fontAlgn="base" latinLnBrk="0" hangingPunct="0">
              <a:lnSpc>
                <a:spcPct val="90000"/>
              </a:lnSpc>
              <a:spcBef>
                <a:spcPct val="35000"/>
              </a:spcBef>
              <a:spcAft>
                <a:spcPct val="0"/>
              </a:spcAft>
              <a:buClr>
                <a:srgbClr val="CC3300"/>
              </a:buClr>
              <a:buSzPct val="90000"/>
              <a:buFont typeface="Monotype Sorts" charset="2"/>
              <a:buNone/>
              <a:tabLst>
                <a:tab pos="1489075" algn="l"/>
                <a:tab pos="1949450" algn="l"/>
                <a:tab pos="3036888" algn="l"/>
              </a:tabLst>
              <a:defRPr/>
            </a:pPr>
            <a:r>
              <a:rPr kumimoji="1" lang="en-US" altLang="en-US" sz="1800" b="0" i="0" u="none" strike="noStrike" kern="0" cap="none" spc="0" normalizeH="0" baseline="0" noProof="0" dirty="0">
                <a:ln>
                  <a:noFill/>
                </a:ln>
                <a:solidFill>
                  <a:srgbClr val="000000"/>
                </a:solidFill>
                <a:effectLst/>
                <a:uLnTx/>
                <a:uFillTx/>
                <a:latin typeface="Helvetica"/>
                <a:ea typeface="+mn-ea"/>
                <a:cs typeface="+mn-cs"/>
              </a:rPr>
              <a:t>	        </a:t>
            </a:r>
            <a:r>
              <a:rPr kumimoji="1" lang="en-US" altLang="en-US" sz="2000" b="1" i="0" u="none" strike="noStrike" kern="0" cap="none" spc="0" normalizeH="0" baseline="0" noProof="0" dirty="0">
                <a:ln>
                  <a:noFill/>
                </a:ln>
                <a:solidFill>
                  <a:srgbClr val="000000"/>
                </a:solidFill>
                <a:effectLst/>
                <a:uLnTx/>
                <a:uFillTx/>
                <a:latin typeface="Helvetica"/>
                <a:ea typeface="+mn-ea"/>
                <a:cs typeface="+mn-cs"/>
              </a:rPr>
              <a:t>create table </a:t>
            </a:r>
            <a:r>
              <a:rPr kumimoji="1" lang="en-US" altLang="en-US" sz="2000" b="1" i="1" u="none" strike="noStrike" kern="0" cap="none" spc="0" normalizeH="0" baseline="0" noProof="0" dirty="0">
                <a:ln>
                  <a:noFill/>
                </a:ln>
                <a:solidFill>
                  <a:srgbClr val="C00000"/>
                </a:solidFill>
                <a:effectLst/>
                <a:uLnTx/>
                <a:uFillTx/>
                <a:latin typeface="Helvetica"/>
                <a:ea typeface="+mn-ea"/>
                <a:cs typeface="+mn-cs"/>
              </a:rPr>
              <a:t>r </a:t>
            </a:r>
            <a:r>
              <a:rPr kumimoji="1" lang="en-US" altLang="en-US" sz="2400" b="0" i="0" u="none" strike="noStrike" kern="0" cap="none" spc="0" normalizeH="0" baseline="0" noProof="0" dirty="0">
                <a:ln>
                  <a:noFill/>
                </a:ln>
                <a:solidFill>
                  <a:srgbClr val="000000"/>
                </a:solidFill>
                <a:effectLst/>
                <a:uLnTx/>
                <a:uFillTx/>
                <a:latin typeface="Helvetica"/>
                <a:ea typeface="+mn-ea"/>
                <a:cs typeface="+mn-cs"/>
              </a:rPr>
              <a:t>(</a:t>
            </a:r>
            <a:r>
              <a:rPr kumimoji="1" lang="en-US" altLang="en-US" sz="2000" b="0" i="1" u="none" strike="noStrike" kern="0" cap="none" spc="0" normalizeH="0" baseline="0" noProof="0" dirty="0">
                <a:ln>
                  <a:noFill/>
                </a:ln>
                <a:solidFill>
                  <a:srgbClr val="CCECFF">
                    <a:lumMod val="25000"/>
                  </a:srgbClr>
                </a:solidFill>
                <a:effectLst/>
                <a:uLnTx/>
                <a:uFillTx/>
                <a:latin typeface="Helvetica"/>
                <a:ea typeface="+mn-ea"/>
                <a:cs typeface="+mn-cs"/>
              </a:rPr>
              <a:t>A</a:t>
            </a:r>
            <a:r>
              <a:rPr kumimoji="1" lang="en-US" altLang="en-US" sz="2000" b="0" i="0" u="none" strike="noStrike" kern="0" cap="none" spc="0" normalizeH="0" baseline="-25000" noProof="0" dirty="0">
                <a:ln>
                  <a:noFill/>
                </a:ln>
                <a:solidFill>
                  <a:srgbClr val="CCECFF">
                    <a:lumMod val="25000"/>
                  </a:srgbClr>
                </a:solidFill>
                <a:effectLst/>
                <a:uLnTx/>
                <a:uFillTx/>
                <a:latin typeface="Helvetica"/>
                <a:ea typeface="+mn-ea"/>
                <a:cs typeface="+mn-cs"/>
              </a:rPr>
              <a:t>1</a:t>
            </a:r>
            <a:r>
              <a:rPr kumimoji="1" lang="en-US" altLang="en-US" sz="2000" b="0" i="0" u="none" strike="noStrike" kern="0" cap="none" spc="0" normalizeH="0" baseline="0" noProof="0" dirty="0">
                <a:ln>
                  <a:noFill/>
                </a:ln>
                <a:solidFill>
                  <a:srgbClr val="000000"/>
                </a:solidFill>
                <a:effectLst/>
                <a:uLnTx/>
                <a:uFillTx/>
                <a:latin typeface="Helvetica"/>
                <a:ea typeface="+mn-ea"/>
                <a:cs typeface="+mn-cs"/>
              </a:rPr>
              <a:t> </a:t>
            </a:r>
            <a:r>
              <a:rPr kumimoji="1" lang="en-US" altLang="en-US" sz="2000" b="0" i="1" u="none" strike="noStrike" kern="0" cap="none" spc="0" normalizeH="0" baseline="0" noProof="0" dirty="0">
                <a:ln>
                  <a:noFill/>
                </a:ln>
                <a:solidFill>
                  <a:srgbClr val="CC3300">
                    <a:lumMod val="60000"/>
                    <a:lumOff val="40000"/>
                  </a:srgbClr>
                </a:solidFill>
                <a:effectLst/>
                <a:uLnTx/>
                <a:uFillTx/>
                <a:latin typeface="Helvetica"/>
                <a:ea typeface="+mn-ea"/>
                <a:cs typeface="+mn-cs"/>
              </a:rPr>
              <a:t>D</a:t>
            </a:r>
            <a:r>
              <a:rPr kumimoji="1" lang="en-US" altLang="en-US" sz="2000" b="0" i="0" u="none" strike="noStrike" kern="0" cap="none" spc="0" normalizeH="0" baseline="-25000" noProof="0" dirty="0">
                <a:ln>
                  <a:noFill/>
                </a:ln>
                <a:solidFill>
                  <a:srgbClr val="CC3300">
                    <a:lumMod val="60000"/>
                    <a:lumOff val="40000"/>
                  </a:srgbClr>
                </a:solidFill>
                <a:effectLst/>
                <a:uLnTx/>
                <a:uFillTx/>
                <a:latin typeface="Helvetica"/>
                <a:ea typeface="+mn-ea"/>
                <a:cs typeface="+mn-cs"/>
              </a:rPr>
              <a:t>1</a:t>
            </a:r>
            <a:r>
              <a:rPr kumimoji="1" lang="en-US" altLang="en-US" sz="2000" b="0" i="0" u="none" strike="noStrike" kern="0" cap="none" spc="0" normalizeH="0" baseline="0" noProof="0" dirty="0">
                <a:ln>
                  <a:noFill/>
                </a:ln>
                <a:solidFill>
                  <a:srgbClr val="000000"/>
                </a:solidFill>
                <a:effectLst/>
                <a:uLnTx/>
                <a:uFillTx/>
                <a:latin typeface="Helvetica"/>
                <a:ea typeface="+mn-ea"/>
                <a:cs typeface="+mn-cs"/>
              </a:rPr>
              <a:t>, </a:t>
            </a:r>
            <a:r>
              <a:rPr kumimoji="1" lang="en-US" altLang="en-US" sz="2000" b="0" i="1" u="none" strike="noStrike" kern="0" cap="none" spc="0" normalizeH="0" baseline="0" noProof="0" dirty="0">
                <a:ln>
                  <a:noFill/>
                </a:ln>
                <a:solidFill>
                  <a:srgbClr val="CCECFF">
                    <a:lumMod val="25000"/>
                  </a:srgbClr>
                </a:solidFill>
                <a:effectLst/>
                <a:uLnTx/>
                <a:uFillTx/>
                <a:latin typeface="Helvetica"/>
                <a:ea typeface="+mn-ea"/>
                <a:cs typeface="+mn-cs"/>
              </a:rPr>
              <a:t>A</a:t>
            </a:r>
            <a:r>
              <a:rPr kumimoji="1" lang="en-US" altLang="en-US" sz="2000" b="0" i="1" u="none" strike="noStrike" kern="0" cap="none" spc="0" normalizeH="0" baseline="-25000" noProof="0" dirty="0">
                <a:ln>
                  <a:noFill/>
                </a:ln>
                <a:solidFill>
                  <a:srgbClr val="CCECFF">
                    <a:lumMod val="25000"/>
                  </a:srgbClr>
                </a:solidFill>
                <a:effectLst/>
                <a:uLnTx/>
                <a:uFillTx/>
                <a:latin typeface="Helvetica"/>
                <a:ea typeface="+mn-ea"/>
                <a:cs typeface="+mn-cs"/>
              </a:rPr>
              <a:t>2</a:t>
            </a:r>
            <a:r>
              <a:rPr kumimoji="1" lang="en-US" altLang="en-US" sz="2000" b="0" i="1" u="none" strike="noStrike" kern="0" cap="none" spc="0" normalizeH="0" baseline="0" noProof="0" dirty="0">
                <a:ln>
                  <a:noFill/>
                </a:ln>
                <a:solidFill>
                  <a:srgbClr val="CCECFF">
                    <a:lumMod val="25000"/>
                  </a:srgbClr>
                </a:solidFill>
                <a:effectLst/>
                <a:uLnTx/>
                <a:uFillTx/>
                <a:latin typeface="Helvetica"/>
                <a:ea typeface="+mn-ea"/>
                <a:cs typeface="+mn-cs"/>
              </a:rPr>
              <a:t> </a:t>
            </a:r>
            <a:r>
              <a:rPr kumimoji="1" lang="en-US" altLang="en-US" sz="2000" b="0" i="1" u="none" strike="noStrike" kern="0" cap="none" spc="0" normalizeH="0" baseline="0" noProof="0" dirty="0">
                <a:ln>
                  <a:noFill/>
                </a:ln>
                <a:solidFill>
                  <a:srgbClr val="CC3300">
                    <a:lumMod val="60000"/>
                    <a:lumOff val="40000"/>
                  </a:srgbClr>
                </a:solidFill>
                <a:effectLst/>
                <a:uLnTx/>
                <a:uFillTx/>
                <a:latin typeface="Helvetica"/>
                <a:ea typeface="+mn-ea"/>
                <a:cs typeface="+mn-cs"/>
              </a:rPr>
              <a:t>D</a:t>
            </a:r>
            <a:r>
              <a:rPr kumimoji="1" lang="en-US" altLang="en-US" sz="2000" b="0" i="1" u="none" strike="noStrike" kern="0" cap="none" spc="0" normalizeH="0" baseline="-25000" noProof="0" dirty="0">
                <a:ln>
                  <a:noFill/>
                </a:ln>
                <a:solidFill>
                  <a:srgbClr val="CC3300">
                    <a:lumMod val="60000"/>
                    <a:lumOff val="40000"/>
                  </a:srgbClr>
                </a:solidFill>
                <a:effectLst/>
                <a:uLnTx/>
                <a:uFillTx/>
                <a:latin typeface="Helvetica"/>
                <a:ea typeface="+mn-ea"/>
                <a:cs typeface="+mn-cs"/>
              </a:rPr>
              <a:t>2</a:t>
            </a:r>
            <a:r>
              <a:rPr kumimoji="1" lang="en-US" altLang="en-US" sz="2000" b="0" i="0" u="none" strike="noStrike" kern="0" cap="none" spc="0" normalizeH="0" baseline="0" noProof="0" dirty="0">
                <a:ln>
                  <a:noFill/>
                </a:ln>
                <a:solidFill>
                  <a:srgbClr val="000000"/>
                </a:solidFill>
                <a:effectLst/>
                <a:uLnTx/>
                <a:uFillTx/>
                <a:latin typeface="Helvetica"/>
                <a:ea typeface="+mn-ea"/>
                <a:cs typeface="+mn-cs"/>
              </a:rPr>
              <a:t>, ..., </a:t>
            </a:r>
            <a:r>
              <a:rPr kumimoji="1" lang="en-US" altLang="en-US" sz="2000" b="0" i="1" u="none" strike="noStrike" kern="0" cap="none" spc="0" normalizeH="0" baseline="0" noProof="0" dirty="0">
                <a:ln>
                  <a:noFill/>
                </a:ln>
                <a:solidFill>
                  <a:srgbClr val="CCECFF">
                    <a:lumMod val="25000"/>
                  </a:srgbClr>
                </a:solidFill>
                <a:effectLst/>
                <a:uLnTx/>
                <a:uFillTx/>
                <a:latin typeface="Helvetica"/>
                <a:ea typeface="+mn-ea"/>
                <a:cs typeface="+mn-cs"/>
              </a:rPr>
              <a:t>A</a:t>
            </a:r>
            <a:r>
              <a:rPr kumimoji="1" lang="en-US" altLang="en-US" sz="2000" b="0" i="1" u="none" strike="noStrike" kern="0" cap="none" spc="0" normalizeH="0" baseline="-25000" noProof="0" dirty="0">
                <a:ln>
                  <a:noFill/>
                </a:ln>
                <a:solidFill>
                  <a:srgbClr val="CCECFF">
                    <a:lumMod val="25000"/>
                  </a:srgbClr>
                </a:solidFill>
                <a:effectLst/>
                <a:uLnTx/>
                <a:uFillTx/>
                <a:latin typeface="Helvetica"/>
                <a:ea typeface="+mn-ea"/>
                <a:cs typeface="+mn-cs"/>
              </a:rPr>
              <a:t>n</a:t>
            </a:r>
            <a:r>
              <a:rPr kumimoji="1" lang="en-US" altLang="en-US" sz="2000" b="0" i="1" u="none" strike="noStrike" kern="0" cap="none" spc="0" normalizeH="0" baseline="0" noProof="0" dirty="0">
                <a:ln>
                  <a:noFill/>
                </a:ln>
                <a:solidFill>
                  <a:srgbClr val="CCECFF">
                    <a:lumMod val="25000"/>
                  </a:srgbClr>
                </a:solidFill>
                <a:effectLst/>
                <a:uLnTx/>
                <a:uFillTx/>
                <a:latin typeface="Helvetica"/>
                <a:ea typeface="+mn-ea"/>
                <a:cs typeface="+mn-cs"/>
              </a:rPr>
              <a:t> </a:t>
            </a:r>
            <a:r>
              <a:rPr kumimoji="1" lang="en-US" altLang="en-US" sz="2000" b="0" i="1" u="none" strike="noStrike" kern="0" cap="none" spc="0" normalizeH="0" baseline="0" noProof="0" dirty="0" err="1">
                <a:ln>
                  <a:noFill/>
                </a:ln>
                <a:solidFill>
                  <a:srgbClr val="CC3300">
                    <a:lumMod val="60000"/>
                    <a:lumOff val="40000"/>
                  </a:srgbClr>
                </a:solidFill>
                <a:effectLst/>
                <a:uLnTx/>
                <a:uFillTx/>
                <a:latin typeface="Helvetica"/>
                <a:ea typeface="+mn-ea"/>
                <a:cs typeface="+mn-cs"/>
              </a:rPr>
              <a:t>D</a:t>
            </a:r>
            <a:r>
              <a:rPr kumimoji="1" lang="en-US" altLang="en-US" sz="2000" b="0" i="1" u="none" strike="noStrike" kern="0" cap="none" spc="0" normalizeH="0" baseline="-25000" noProof="0" dirty="0" err="1">
                <a:ln>
                  <a:noFill/>
                </a:ln>
                <a:solidFill>
                  <a:srgbClr val="CC3300">
                    <a:lumMod val="60000"/>
                    <a:lumOff val="40000"/>
                  </a:srgbClr>
                </a:solidFill>
                <a:effectLst/>
                <a:uLnTx/>
                <a:uFillTx/>
                <a:latin typeface="Helvetica"/>
                <a:ea typeface="+mn-ea"/>
                <a:cs typeface="+mn-cs"/>
              </a:rPr>
              <a:t>n</a:t>
            </a:r>
            <a:r>
              <a:rPr kumimoji="1" lang="en-US" altLang="en-US" sz="2400" b="0" i="0" u="none" strike="noStrike" kern="0" cap="none" spc="0" normalizeH="0" baseline="0" noProof="0" dirty="0">
                <a:ln>
                  <a:noFill/>
                </a:ln>
                <a:solidFill>
                  <a:srgbClr val="000000"/>
                </a:solidFill>
                <a:effectLst/>
                <a:uLnTx/>
                <a:uFillTx/>
                <a:latin typeface="Helvetica"/>
                <a:ea typeface="+mn-ea"/>
                <a:cs typeface="+mn-cs"/>
              </a:rPr>
              <a:t>);         </a:t>
            </a:r>
            <a:r>
              <a:rPr kumimoji="1" lang="en-US" altLang="en-US" sz="1800" b="0" i="0" u="none" strike="noStrike" kern="0" cap="none" spc="0" normalizeH="0" baseline="0" noProof="0" dirty="0">
                <a:ln>
                  <a:noFill/>
                </a:ln>
                <a:solidFill>
                  <a:srgbClr val="000000"/>
                </a:solidFill>
                <a:effectLst/>
                <a:uLnTx/>
                <a:uFillTx/>
                <a:latin typeface="Helvetica"/>
                <a:ea typeface="+mn-ea"/>
                <a:cs typeface="+mn-cs"/>
              </a:rPr>
              <a:t>both are equivalent syntax</a:t>
            </a:r>
            <a:endParaRPr kumimoji="1" lang="en-US" altLang="en-US" sz="1600" b="0" i="0" u="none" strike="noStrike" kern="0" cap="none" spc="0" normalizeH="0" baseline="0" noProof="0" dirty="0">
              <a:ln>
                <a:noFill/>
              </a:ln>
              <a:solidFill>
                <a:srgbClr val="000000"/>
              </a:solidFill>
              <a:effectLst/>
              <a:uLnTx/>
              <a:uFillTx/>
              <a:latin typeface="Helvetica"/>
              <a:ea typeface="+mn-ea"/>
              <a:cs typeface="+mn-cs"/>
            </a:endParaRPr>
          </a:p>
          <a:p>
            <a:pPr marL="0" marR="0" lvl="0" indent="0" algn="l" defTabSz="914400" rtl="0" eaLnBrk="0" fontAlgn="base" latinLnBrk="0" hangingPunct="0">
              <a:lnSpc>
                <a:spcPct val="150000"/>
              </a:lnSpc>
              <a:spcBef>
                <a:spcPct val="35000"/>
              </a:spcBef>
              <a:spcAft>
                <a:spcPct val="0"/>
              </a:spcAft>
              <a:buClr>
                <a:srgbClr val="CC3300"/>
              </a:buClr>
              <a:buSzPct val="90000"/>
              <a:buFont typeface="Monotype Sorts" charset="2"/>
              <a:buNone/>
              <a:tabLst/>
              <a:defRPr/>
            </a:pPr>
            <a:r>
              <a:rPr kumimoji="1" lang="en-US" altLang="en-US" sz="2000" b="0" i="0" u="none" strike="noStrike" kern="0" cap="none" spc="0" normalizeH="0" baseline="0" noProof="0" dirty="0">
                <a:ln>
                  <a:noFill/>
                </a:ln>
                <a:solidFill>
                  <a:srgbClr val="000000"/>
                </a:solidFill>
                <a:effectLst/>
                <a:uLnTx/>
                <a:uFillTx/>
                <a:latin typeface="Helvetica"/>
                <a:ea typeface="+mn-ea"/>
                <a:cs typeface="+mn-cs"/>
              </a:rPr>
              <a:t>	</a:t>
            </a:r>
            <a:r>
              <a:rPr kumimoji="1" lang="en-US" sz="1800" b="1" i="0" u="none" strike="noStrike" kern="0" cap="none" spc="0" normalizeH="0" baseline="0" noProof="0" dirty="0">
                <a:ln>
                  <a:noFill/>
                </a:ln>
                <a:solidFill>
                  <a:srgbClr val="000000"/>
                </a:solidFill>
                <a:effectLst/>
                <a:uLnTx/>
                <a:uFillTx/>
                <a:latin typeface="Helvetica"/>
                <a:ea typeface="+mn-ea"/>
                <a:cs typeface="+mn-cs"/>
              </a:rPr>
              <a:t>CREATE TABLE </a:t>
            </a:r>
            <a:r>
              <a:rPr kumimoji="1" lang="en-US" sz="1800" b="0" i="0" u="none" strike="noStrike" kern="0" cap="none" spc="0" normalizeH="0" baseline="0" noProof="0" dirty="0">
                <a:ln>
                  <a:noFill/>
                </a:ln>
                <a:solidFill>
                  <a:srgbClr val="C00000"/>
                </a:solidFill>
                <a:effectLst/>
                <a:uLnTx/>
                <a:uFillTx/>
                <a:latin typeface="Helvetica"/>
                <a:ea typeface="+mn-ea"/>
                <a:cs typeface="+mn-cs"/>
              </a:rPr>
              <a:t>table-name</a:t>
            </a:r>
            <a:r>
              <a:rPr kumimoji="1" lang="en-US" sz="1800" b="0" i="0" u="none" strike="noStrike" kern="0" cap="none" spc="0" normalizeH="0" baseline="0" noProof="0" dirty="0">
                <a:ln>
                  <a:noFill/>
                </a:ln>
                <a:solidFill>
                  <a:srgbClr val="000000"/>
                </a:solidFill>
                <a:effectLst/>
                <a:uLnTx/>
                <a:uFillTx/>
                <a:latin typeface="Helvetica"/>
                <a:ea typeface="+mn-ea"/>
                <a:cs typeface="+mn-cs"/>
              </a:rPr>
              <a:t> </a:t>
            </a:r>
            <a:r>
              <a:rPr kumimoji="1" lang="en-US" sz="2400" b="0" i="0" u="none" strike="noStrike" kern="0" cap="none" spc="0" normalizeH="0" baseline="0" noProof="0" dirty="0">
                <a:ln>
                  <a:noFill/>
                </a:ln>
                <a:solidFill>
                  <a:srgbClr val="000000"/>
                </a:solidFill>
                <a:effectLst/>
                <a:uLnTx/>
                <a:uFillTx/>
                <a:latin typeface="Helvetica"/>
                <a:ea typeface="+mn-ea"/>
                <a:cs typeface="+mn-cs"/>
              </a:rPr>
              <a:t>(</a:t>
            </a:r>
            <a:r>
              <a:rPr kumimoji="1" lang="en-US" sz="1800" b="0" i="0" u="none" strike="noStrike" kern="0" cap="none" spc="0" normalizeH="0" baseline="0" noProof="0" dirty="0">
                <a:ln>
                  <a:noFill/>
                </a:ln>
                <a:solidFill>
                  <a:srgbClr val="000000"/>
                </a:solidFill>
                <a:effectLst/>
                <a:uLnTx/>
                <a:uFillTx/>
                <a:latin typeface="Helvetica"/>
                <a:ea typeface="+mn-ea"/>
                <a:cs typeface="+mn-cs"/>
              </a:rPr>
              <a:t> </a:t>
            </a:r>
            <a:r>
              <a:rPr kumimoji="1" lang="en-US" sz="2000" b="0" i="1" u="none" strike="noStrike" kern="0" cap="none" spc="0" normalizeH="0" baseline="0" noProof="0" dirty="0">
                <a:ln>
                  <a:noFill/>
                </a:ln>
                <a:solidFill>
                  <a:srgbClr val="CCECFF">
                    <a:lumMod val="25000"/>
                  </a:srgbClr>
                </a:solidFill>
                <a:effectLst/>
                <a:uLnTx/>
                <a:uFillTx/>
                <a:latin typeface="Helvetica"/>
                <a:ea typeface="+mn-ea"/>
                <a:cs typeface="+mn-cs"/>
              </a:rPr>
              <a:t>column_name</a:t>
            </a:r>
            <a:r>
              <a:rPr kumimoji="1" lang="en-US" sz="1800" b="0" i="0" u="none" strike="noStrike" kern="0" cap="none" spc="0" normalizeH="0" baseline="0" noProof="0" dirty="0">
                <a:ln>
                  <a:noFill/>
                </a:ln>
                <a:solidFill>
                  <a:srgbClr val="000000"/>
                </a:solidFill>
                <a:effectLst/>
                <a:uLnTx/>
                <a:uFillTx/>
                <a:latin typeface="Helvetica"/>
                <a:ea typeface="+mn-ea"/>
                <a:cs typeface="+mn-cs"/>
              </a:rPr>
              <a:t> </a:t>
            </a:r>
            <a:r>
              <a:rPr kumimoji="1" lang="en-US" sz="2000" b="0" i="0" u="none" strike="noStrike" kern="0" cap="none" spc="0" normalizeH="0" baseline="0" noProof="0" dirty="0">
                <a:ln>
                  <a:noFill/>
                </a:ln>
                <a:solidFill>
                  <a:srgbClr val="CC3300">
                    <a:lumMod val="60000"/>
                    <a:lumOff val="40000"/>
                  </a:srgbClr>
                </a:solidFill>
                <a:effectLst/>
                <a:uLnTx/>
                <a:uFillTx/>
                <a:latin typeface="Helvetica"/>
                <a:ea typeface="+mn-ea"/>
                <a:cs typeface="+mn-cs"/>
              </a:rPr>
              <a:t>Datatype(size)</a:t>
            </a:r>
            <a:r>
              <a:rPr kumimoji="1" lang="en-US" sz="2000" b="0" i="1" u="none" strike="noStrike" kern="0" cap="none" spc="0" normalizeH="0" baseline="0" noProof="0" dirty="0">
                <a:ln>
                  <a:noFill/>
                </a:ln>
                <a:solidFill>
                  <a:srgbClr val="CC3300">
                    <a:lumMod val="60000"/>
                    <a:lumOff val="40000"/>
                  </a:srgbClr>
                </a:solidFill>
                <a:effectLst/>
                <a:uLnTx/>
                <a:uFillTx/>
                <a:latin typeface="Helvetica"/>
                <a:ea typeface="+mn-ea"/>
                <a:cs typeface="+mn-cs"/>
              </a:rPr>
              <a:t>,               </a:t>
            </a:r>
            <a:r>
              <a:rPr kumimoji="1" lang="en-US" sz="1800" b="0" i="0" u="none" strike="noStrike" kern="0" cap="none" spc="0" normalizeH="0" baseline="0" noProof="0" dirty="0">
                <a:ln>
                  <a:noFill/>
                </a:ln>
                <a:solidFill>
                  <a:srgbClr val="000000"/>
                </a:solidFill>
                <a:effectLst/>
                <a:uLnTx/>
                <a:uFillTx/>
                <a:latin typeface="Helvetica"/>
                <a:ea typeface="+mn-ea"/>
                <a:cs typeface="+mn-cs"/>
              </a:rPr>
              <a:t>	</a:t>
            </a:r>
            <a:r>
              <a:rPr kumimoji="1" lang="en-US" sz="2000" b="0" i="1" u="none" strike="noStrike" kern="0" cap="none" spc="0" normalizeH="0" baseline="0" noProof="0" dirty="0">
                <a:ln>
                  <a:noFill/>
                </a:ln>
                <a:solidFill>
                  <a:srgbClr val="CCECFF">
                    <a:lumMod val="25000"/>
                  </a:srgbClr>
                </a:solidFill>
                <a:effectLst/>
                <a:uLnTx/>
                <a:uFillTx/>
                <a:latin typeface="Helvetica"/>
                <a:ea typeface="+mn-ea"/>
                <a:cs typeface="+mn-cs"/>
              </a:rPr>
              <a:t>column_name</a:t>
            </a:r>
            <a:r>
              <a:rPr kumimoji="1" lang="en-US" sz="1800" b="0" i="0" u="none" strike="noStrike" kern="0" cap="none" spc="0" normalizeH="0" baseline="0" noProof="0" dirty="0">
                <a:ln>
                  <a:noFill/>
                </a:ln>
                <a:solidFill>
                  <a:srgbClr val="000000"/>
                </a:solidFill>
                <a:effectLst/>
                <a:uLnTx/>
                <a:uFillTx/>
                <a:latin typeface="Helvetica"/>
                <a:ea typeface="+mn-ea"/>
                <a:cs typeface="+mn-cs"/>
              </a:rPr>
              <a:t> </a:t>
            </a:r>
            <a:r>
              <a:rPr kumimoji="1" lang="en-US" sz="2000" b="0" i="0" u="none" strike="noStrike" kern="0" cap="none" spc="0" normalizeH="0" baseline="0" noProof="0" dirty="0">
                <a:ln>
                  <a:noFill/>
                </a:ln>
                <a:solidFill>
                  <a:srgbClr val="CC3300">
                    <a:lumMod val="60000"/>
                    <a:lumOff val="40000"/>
                  </a:srgbClr>
                </a:solidFill>
                <a:effectLst/>
                <a:uLnTx/>
                <a:uFillTx/>
                <a:latin typeface="Helvetica"/>
                <a:ea typeface="+mn-ea"/>
                <a:cs typeface="+mn-cs"/>
              </a:rPr>
              <a:t>Datatype (size), </a:t>
            </a:r>
            <a:r>
              <a:rPr kumimoji="1" lang="en-US" sz="1800" b="0" i="0" u="none" strike="noStrike" kern="0" cap="none" spc="0" normalizeH="0" baseline="0" noProof="0" dirty="0">
                <a:ln>
                  <a:noFill/>
                </a:ln>
                <a:solidFill>
                  <a:srgbClr val="000000"/>
                </a:solidFill>
                <a:effectLst/>
                <a:uLnTx/>
                <a:uFillTx/>
                <a:latin typeface="Helvetica"/>
                <a:ea typeface="+mn-ea"/>
                <a:cs typeface="+mn-cs"/>
              </a:rPr>
              <a:t>. . . </a:t>
            </a:r>
            <a:r>
              <a:rPr kumimoji="1" lang="en-US" sz="2400" b="0" i="0" u="none" strike="noStrike" kern="0" cap="none" spc="0" normalizeH="0" baseline="0" noProof="0" dirty="0">
                <a:ln>
                  <a:noFill/>
                </a:ln>
                <a:solidFill>
                  <a:srgbClr val="000000"/>
                </a:solidFill>
                <a:effectLst/>
                <a:uLnTx/>
                <a:uFillTx/>
                <a:latin typeface="Helvetica"/>
                <a:ea typeface="+mn-ea"/>
                <a:cs typeface="+mn-cs"/>
              </a:rPr>
              <a:t>)</a:t>
            </a:r>
            <a:r>
              <a:rPr kumimoji="1" lang="en-US" sz="1800" b="0" i="0" u="none" strike="noStrike" kern="0" cap="none" spc="0" normalizeH="0" baseline="0" noProof="0" dirty="0">
                <a:ln>
                  <a:noFill/>
                </a:ln>
                <a:solidFill>
                  <a:srgbClr val="000000"/>
                </a:solidFill>
                <a:effectLst/>
                <a:uLnTx/>
                <a:uFillTx/>
                <a:latin typeface="Helvetica"/>
                <a:ea typeface="+mn-ea"/>
                <a:cs typeface="+mn-cs"/>
              </a:rPr>
              <a:t>; </a:t>
            </a:r>
            <a:endParaRPr kumimoji="1" lang="en-US" altLang="en-US" sz="1800" b="0" i="0" u="none" strike="noStrike" kern="0" cap="none" spc="0" normalizeH="0" baseline="0" noProof="0" dirty="0">
              <a:ln>
                <a:noFill/>
              </a:ln>
              <a:solidFill>
                <a:srgbClr val="000000"/>
              </a:solidFill>
              <a:effectLst/>
              <a:uLnTx/>
              <a:uFillTx/>
              <a:latin typeface="Helvetica"/>
              <a:ea typeface="+mn-ea"/>
              <a:cs typeface="+mn-cs"/>
            </a:endParaRPr>
          </a:p>
          <a:p>
            <a:pPr marL="742950" marR="0" lvl="1" indent="-285750" algn="l" defTabSz="914400" rtl="0" eaLnBrk="0" fontAlgn="base" latinLnBrk="0" hangingPunct="0">
              <a:lnSpc>
                <a:spcPct val="90000"/>
              </a:lnSpc>
              <a:spcBef>
                <a:spcPct val="35000"/>
              </a:spcBef>
              <a:spcAft>
                <a:spcPct val="0"/>
              </a:spcAft>
              <a:buClr>
                <a:srgbClr val="FF9933"/>
              </a:buClr>
              <a:buSzPct val="80000"/>
              <a:buFont typeface="Monotype Sorts" charset="2"/>
              <a:buChar char="l"/>
              <a:tabLst>
                <a:tab pos="1489075" algn="l"/>
                <a:tab pos="1949450" algn="l"/>
                <a:tab pos="3036888" algn="l"/>
              </a:tabLst>
              <a:defRPr/>
            </a:pPr>
            <a:r>
              <a:rPr kumimoji="1" lang="en-US" altLang="en-US" sz="2000" b="1" i="1" u="none" strike="noStrike" kern="0" cap="none" spc="0" normalizeH="0" baseline="0" noProof="0" dirty="0">
                <a:ln>
                  <a:noFill/>
                </a:ln>
                <a:solidFill>
                  <a:srgbClr val="C00000"/>
                </a:solidFill>
                <a:effectLst/>
                <a:uLnTx/>
                <a:uFillTx/>
                <a:latin typeface="Helvetica"/>
              </a:rPr>
              <a:t>r</a:t>
            </a:r>
            <a:r>
              <a:rPr kumimoji="1" lang="en-US" altLang="en-US" sz="2000" b="1" i="0" u="none" strike="noStrike" kern="0" cap="none" spc="0" normalizeH="0" baseline="0" noProof="0" dirty="0">
                <a:ln>
                  <a:noFill/>
                </a:ln>
                <a:solidFill>
                  <a:srgbClr val="000000"/>
                </a:solidFill>
                <a:effectLst/>
                <a:uLnTx/>
                <a:uFillTx/>
                <a:latin typeface="Helvetica"/>
              </a:rPr>
              <a:t> </a:t>
            </a:r>
            <a:r>
              <a:rPr kumimoji="1" lang="en-US" altLang="en-US" sz="2000" b="0" i="0" u="none" strike="noStrike" kern="0" cap="none" spc="0" normalizeH="0" baseline="0" noProof="0" dirty="0">
                <a:ln>
                  <a:noFill/>
                </a:ln>
                <a:solidFill>
                  <a:srgbClr val="000000"/>
                </a:solidFill>
                <a:effectLst/>
                <a:uLnTx/>
                <a:uFillTx/>
                <a:latin typeface="Helvetica"/>
              </a:rPr>
              <a:t>is the name of the relation/table</a:t>
            </a:r>
            <a:endParaRPr kumimoji="1" lang="en-US" altLang="en-US" sz="1800" b="0" i="0" u="none" strike="noStrike" kern="0" cap="none" spc="0" normalizeH="0" baseline="0" noProof="0" dirty="0">
              <a:ln>
                <a:noFill/>
              </a:ln>
              <a:solidFill>
                <a:srgbClr val="000000"/>
              </a:solidFill>
              <a:effectLst/>
              <a:uLnTx/>
              <a:uFillTx/>
              <a:latin typeface="Helvetica"/>
            </a:endParaRPr>
          </a:p>
          <a:p>
            <a:pPr marL="742950" marR="0" lvl="1" indent="-285750" algn="l" defTabSz="914400" rtl="0" eaLnBrk="0" fontAlgn="base" latinLnBrk="0" hangingPunct="0">
              <a:lnSpc>
                <a:spcPct val="90000"/>
              </a:lnSpc>
              <a:spcBef>
                <a:spcPct val="35000"/>
              </a:spcBef>
              <a:spcAft>
                <a:spcPct val="0"/>
              </a:spcAft>
              <a:buClr>
                <a:srgbClr val="FF9933"/>
              </a:buClr>
              <a:buSzPct val="80000"/>
              <a:buFont typeface="Monotype Sorts" charset="2"/>
              <a:buChar char="l"/>
              <a:tabLst>
                <a:tab pos="1489075" algn="l"/>
                <a:tab pos="1949450" algn="l"/>
                <a:tab pos="3036888" algn="l"/>
              </a:tabLst>
              <a:defRPr/>
            </a:pPr>
            <a:r>
              <a:rPr kumimoji="1" lang="en-US" altLang="en-US" sz="2000" b="0" i="0" u="none" strike="noStrike" kern="0" cap="none" spc="0" normalizeH="0" baseline="0" noProof="0" dirty="0">
                <a:ln>
                  <a:noFill/>
                </a:ln>
                <a:solidFill>
                  <a:srgbClr val="000000"/>
                </a:solidFill>
                <a:effectLst/>
                <a:uLnTx/>
                <a:uFillTx/>
                <a:latin typeface="Helvetica"/>
              </a:rPr>
              <a:t>each </a:t>
            </a:r>
            <a:r>
              <a:rPr kumimoji="1" lang="en-US" altLang="en-US" sz="2000" b="1" i="1" u="none" strike="noStrike" kern="0" cap="none" spc="0" normalizeH="0" baseline="0" noProof="0" dirty="0">
                <a:ln>
                  <a:noFill/>
                </a:ln>
                <a:solidFill>
                  <a:srgbClr val="CCECFF">
                    <a:lumMod val="25000"/>
                  </a:srgbClr>
                </a:solidFill>
                <a:effectLst/>
                <a:uLnTx/>
                <a:uFillTx/>
                <a:latin typeface="Helvetica"/>
                <a:ea typeface="+mn-ea"/>
                <a:cs typeface="+mn-cs"/>
              </a:rPr>
              <a:t>A</a:t>
            </a:r>
            <a:r>
              <a:rPr kumimoji="1" lang="en-US" altLang="en-US" sz="2000" b="1" i="1" u="none" strike="noStrike" kern="0" cap="none" spc="0" normalizeH="0" baseline="-25000" noProof="0" dirty="0">
                <a:ln>
                  <a:noFill/>
                </a:ln>
                <a:solidFill>
                  <a:srgbClr val="CCECFF">
                    <a:lumMod val="25000"/>
                  </a:srgbClr>
                </a:solidFill>
                <a:effectLst/>
                <a:uLnTx/>
                <a:uFillTx/>
                <a:latin typeface="Helvetica"/>
                <a:ea typeface="+mn-ea"/>
                <a:cs typeface="+mn-cs"/>
              </a:rPr>
              <a:t>i</a:t>
            </a:r>
            <a:r>
              <a:rPr kumimoji="1" lang="en-US" altLang="en-US" sz="2000" b="1" i="1" u="none" strike="noStrike" kern="0" cap="none" spc="0" normalizeH="0" baseline="0" noProof="0" dirty="0">
                <a:ln>
                  <a:noFill/>
                </a:ln>
                <a:solidFill>
                  <a:srgbClr val="CCECFF">
                    <a:lumMod val="25000"/>
                  </a:srgbClr>
                </a:solidFill>
                <a:effectLst/>
                <a:uLnTx/>
                <a:uFillTx/>
                <a:latin typeface="Helvetica"/>
                <a:ea typeface="+mn-ea"/>
                <a:cs typeface="+mn-cs"/>
              </a:rPr>
              <a:t> </a:t>
            </a:r>
            <a:r>
              <a:rPr kumimoji="1" lang="en-US" altLang="en-US" sz="2000" b="0" i="0" u="none" strike="noStrike" kern="0" cap="none" spc="0" normalizeH="0" baseline="0" noProof="0" dirty="0">
                <a:ln>
                  <a:noFill/>
                </a:ln>
                <a:solidFill>
                  <a:srgbClr val="000000"/>
                </a:solidFill>
                <a:effectLst/>
                <a:uLnTx/>
                <a:uFillTx/>
                <a:latin typeface="Helvetica"/>
              </a:rPr>
              <a:t>is an attribute (column) name in the schema of relation </a:t>
            </a:r>
            <a:r>
              <a:rPr kumimoji="1" lang="en-US" altLang="en-US" sz="2000" b="0" i="1" u="none" strike="noStrike" kern="0" cap="none" spc="0" normalizeH="0" baseline="0" noProof="0" dirty="0">
                <a:ln>
                  <a:noFill/>
                </a:ln>
                <a:solidFill>
                  <a:srgbClr val="C00000"/>
                </a:solidFill>
                <a:effectLst/>
                <a:uLnTx/>
                <a:uFillTx/>
                <a:latin typeface="Helvetica"/>
              </a:rPr>
              <a:t>r</a:t>
            </a:r>
            <a:endParaRPr kumimoji="1" lang="en-US" altLang="en-US" sz="1800" b="0" i="1" u="none" strike="noStrike" kern="0" cap="none" spc="0" normalizeH="0" baseline="0" noProof="0" dirty="0">
              <a:ln>
                <a:noFill/>
              </a:ln>
              <a:solidFill>
                <a:srgbClr val="C00000"/>
              </a:solidFill>
              <a:effectLst/>
              <a:uLnTx/>
              <a:uFillTx/>
              <a:latin typeface="Helvetica"/>
            </a:endParaRPr>
          </a:p>
          <a:p>
            <a:pPr marL="742950" marR="0" lvl="1" indent="-285750" algn="l" defTabSz="914400" rtl="0" eaLnBrk="0" fontAlgn="base" latinLnBrk="0" hangingPunct="0">
              <a:lnSpc>
                <a:spcPct val="90000"/>
              </a:lnSpc>
              <a:spcBef>
                <a:spcPct val="35000"/>
              </a:spcBef>
              <a:spcAft>
                <a:spcPct val="0"/>
              </a:spcAft>
              <a:buClr>
                <a:srgbClr val="FF9933"/>
              </a:buClr>
              <a:buSzPct val="80000"/>
              <a:buFont typeface="Monotype Sorts" charset="2"/>
              <a:buChar char="l"/>
              <a:tabLst>
                <a:tab pos="1489075" algn="l"/>
                <a:tab pos="1949450" algn="l"/>
                <a:tab pos="3036888" algn="l"/>
              </a:tabLst>
              <a:defRPr/>
            </a:pPr>
            <a:r>
              <a:rPr kumimoji="1" lang="en-US" altLang="en-US" sz="2000" b="1" i="1" u="none" strike="noStrike" kern="0" cap="none" spc="0" normalizeH="0" baseline="0" noProof="0" dirty="0">
                <a:ln>
                  <a:noFill/>
                </a:ln>
                <a:solidFill>
                  <a:srgbClr val="CC3300">
                    <a:lumMod val="60000"/>
                    <a:lumOff val="40000"/>
                  </a:srgbClr>
                </a:solidFill>
                <a:effectLst/>
                <a:uLnTx/>
                <a:uFillTx/>
                <a:latin typeface="Helvetica"/>
                <a:ea typeface="+mn-ea"/>
                <a:cs typeface="+mn-cs"/>
              </a:rPr>
              <a:t>D</a:t>
            </a:r>
            <a:r>
              <a:rPr kumimoji="1" lang="en-US" altLang="en-US" sz="2000" b="1" i="1" u="none" strike="noStrike" kern="0" cap="none" spc="0" normalizeH="0" baseline="-25000" noProof="0" dirty="0">
                <a:ln>
                  <a:noFill/>
                </a:ln>
                <a:solidFill>
                  <a:srgbClr val="CC3300">
                    <a:lumMod val="60000"/>
                    <a:lumOff val="40000"/>
                  </a:srgbClr>
                </a:solidFill>
                <a:effectLst/>
                <a:uLnTx/>
                <a:uFillTx/>
                <a:latin typeface="Helvetica"/>
                <a:ea typeface="+mn-ea"/>
                <a:cs typeface="+mn-cs"/>
              </a:rPr>
              <a:t>i</a:t>
            </a:r>
            <a:r>
              <a:rPr kumimoji="1" lang="en-US" altLang="en-US" sz="2000" b="1" i="0" u="none" strike="noStrike" kern="0" cap="none" spc="0" normalizeH="0" baseline="0" noProof="0" dirty="0">
                <a:ln>
                  <a:noFill/>
                </a:ln>
                <a:solidFill>
                  <a:srgbClr val="000000"/>
                </a:solidFill>
                <a:effectLst/>
                <a:uLnTx/>
                <a:uFillTx/>
                <a:latin typeface="Helvetica"/>
              </a:rPr>
              <a:t> </a:t>
            </a:r>
            <a:r>
              <a:rPr kumimoji="1" lang="en-US" altLang="en-US" sz="2000" b="0" i="0" u="none" strike="noStrike" kern="0" cap="none" spc="0" normalizeH="0" baseline="0" noProof="0" dirty="0">
                <a:ln>
                  <a:noFill/>
                </a:ln>
                <a:solidFill>
                  <a:srgbClr val="000000"/>
                </a:solidFill>
                <a:effectLst/>
                <a:uLnTx/>
                <a:uFillTx/>
                <a:latin typeface="Helvetica"/>
              </a:rPr>
              <a:t>is the data type of values in the domain of attribute </a:t>
            </a:r>
            <a:r>
              <a:rPr kumimoji="1" lang="en-US" altLang="en-US" sz="2000" b="0" i="1" u="none" strike="noStrike" kern="0" cap="none" spc="0" normalizeH="0" baseline="0" noProof="0" dirty="0">
                <a:ln>
                  <a:noFill/>
                </a:ln>
                <a:solidFill>
                  <a:srgbClr val="CCECFF">
                    <a:lumMod val="25000"/>
                  </a:srgbClr>
                </a:solidFill>
                <a:effectLst/>
                <a:uLnTx/>
                <a:uFillTx/>
                <a:latin typeface="Helvetica"/>
              </a:rPr>
              <a:t>A</a:t>
            </a:r>
            <a:r>
              <a:rPr kumimoji="1" lang="en-US" altLang="en-US" sz="2000" b="0" i="1" u="none" strike="noStrike" kern="0" cap="none" spc="0" normalizeH="0" baseline="-25000" noProof="0" dirty="0">
                <a:ln>
                  <a:noFill/>
                </a:ln>
                <a:solidFill>
                  <a:srgbClr val="CCECFF">
                    <a:lumMod val="25000"/>
                  </a:srgbClr>
                </a:solidFill>
                <a:effectLst/>
                <a:uLnTx/>
                <a:uFillTx/>
                <a:latin typeface="Helvetica"/>
              </a:rPr>
              <a:t>i</a:t>
            </a:r>
            <a:endParaRPr kumimoji="1" lang="en-US" altLang="en-US" sz="1800" b="0" i="0" u="none" strike="noStrike" kern="0" cap="none" spc="0" normalizeH="0" baseline="0" noProof="0" dirty="0">
              <a:ln>
                <a:noFill/>
              </a:ln>
              <a:solidFill>
                <a:srgbClr val="CCECFF">
                  <a:lumMod val="25000"/>
                </a:srgbClr>
              </a:solidFill>
              <a:effectLst/>
              <a:uLnTx/>
              <a:uFillTx/>
              <a:latin typeface="Helvetica"/>
            </a:endParaRPr>
          </a:p>
          <a:p>
            <a:pPr marL="342900" marR="0" lvl="0" indent="-342900" algn="l" defTabSz="914400" rtl="0" eaLnBrk="0" fontAlgn="base" latinLnBrk="0" hangingPunct="0">
              <a:lnSpc>
                <a:spcPct val="90000"/>
              </a:lnSpc>
              <a:spcBef>
                <a:spcPct val="35000"/>
              </a:spcBef>
              <a:spcAft>
                <a:spcPct val="0"/>
              </a:spcAft>
              <a:buClr>
                <a:srgbClr val="CC3300"/>
              </a:buClr>
              <a:buSzPct val="90000"/>
              <a:buFont typeface="Monotype Sorts" charset="2"/>
              <a:buChar char="n"/>
              <a:tabLst>
                <a:tab pos="1489075" algn="l"/>
                <a:tab pos="1949450" algn="l"/>
                <a:tab pos="3036888" algn="l"/>
              </a:tabLst>
              <a:defRPr/>
            </a:pPr>
            <a:r>
              <a:rPr kumimoji="0" lang="en-US" altLang="en-US" sz="2000" b="1" i="0" u="none" strike="noStrike" kern="0" cap="none" spc="0" normalizeH="0" baseline="0" noProof="0" dirty="0">
                <a:ln>
                  <a:noFill/>
                </a:ln>
                <a:solidFill>
                  <a:srgbClr val="000000"/>
                </a:solidFill>
                <a:effectLst/>
                <a:uLnTx/>
                <a:uFillTx/>
                <a:latin typeface="Helvetica"/>
                <a:ea typeface="+mn-ea"/>
                <a:cs typeface="+mn-cs"/>
              </a:rPr>
              <a:t>Example</a:t>
            </a:r>
            <a:r>
              <a:rPr kumimoji="1" lang="en-US" altLang="en-US" sz="2000" b="1" i="0" u="none" strike="noStrike" kern="0" cap="none" spc="0" normalizeH="0" baseline="0" noProof="0" dirty="0">
                <a:ln>
                  <a:noFill/>
                </a:ln>
                <a:solidFill>
                  <a:srgbClr val="000000"/>
                </a:solidFill>
                <a:effectLst/>
                <a:uLnTx/>
                <a:uFillTx/>
                <a:latin typeface="Helvetica"/>
                <a:ea typeface="+mn-ea"/>
                <a:cs typeface="+mn-cs"/>
              </a:rPr>
              <a:t>:</a:t>
            </a:r>
            <a:endParaRPr kumimoji="1" lang="en-US" altLang="en-US" sz="1800" b="1" i="0" u="none" strike="noStrike" kern="0" cap="none" spc="0" normalizeH="0" baseline="0" noProof="0" dirty="0">
              <a:ln>
                <a:noFill/>
              </a:ln>
              <a:solidFill>
                <a:srgbClr val="000000"/>
              </a:solidFill>
              <a:effectLst/>
              <a:uLnTx/>
              <a:uFillTx/>
              <a:latin typeface="Helvetica"/>
              <a:ea typeface="+mn-ea"/>
              <a:cs typeface="+mn-cs"/>
            </a:endParaRPr>
          </a:p>
          <a:p>
            <a:pPr marL="342900" marR="0" lvl="0" indent="-342900" algn="l" defTabSz="914400" rtl="0" eaLnBrk="0" fontAlgn="base" latinLnBrk="0" hangingPunct="0">
              <a:lnSpc>
                <a:spcPct val="90000"/>
              </a:lnSpc>
              <a:spcBef>
                <a:spcPct val="35000"/>
              </a:spcBef>
              <a:spcAft>
                <a:spcPct val="0"/>
              </a:spcAft>
              <a:buClr>
                <a:srgbClr val="CC3300"/>
              </a:buClr>
              <a:buSzPct val="90000"/>
              <a:buFont typeface="Monotype Sorts" charset="2"/>
              <a:buNone/>
              <a:tabLst>
                <a:tab pos="1489075" algn="l"/>
                <a:tab pos="1949450" algn="l"/>
                <a:tab pos="3036888" algn="l"/>
              </a:tabLst>
              <a:defRPr/>
            </a:pPr>
            <a:r>
              <a:rPr kumimoji="1" lang="en-US" altLang="en-US" sz="1800" b="0" i="0" u="none" strike="noStrike" kern="0" cap="none" spc="0" normalizeH="0" baseline="0" noProof="0" dirty="0">
                <a:ln>
                  <a:noFill/>
                </a:ln>
                <a:solidFill>
                  <a:srgbClr val="000000"/>
                </a:solidFill>
                <a:effectLst/>
                <a:uLnTx/>
                <a:uFillTx/>
                <a:latin typeface="Helvetica"/>
                <a:ea typeface="+mn-ea"/>
                <a:cs typeface="+mn-cs"/>
              </a:rPr>
              <a:t>		 </a:t>
            </a:r>
            <a:r>
              <a:rPr kumimoji="1" lang="en-US" altLang="en-US" sz="2000" b="1" i="0" u="none" strike="noStrike" kern="0" cap="none" spc="0" normalizeH="0" baseline="0" noProof="0" dirty="0">
                <a:ln>
                  <a:noFill/>
                </a:ln>
                <a:solidFill>
                  <a:srgbClr val="000000"/>
                </a:solidFill>
                <a:effectLst/>
                <a:uLnTx/>
                <a:uFillTx/>
                <a:latin typeface="Helvetica"/>
                <a:ea typeface="+mn-ea"/>
                <a:cs typeface="+mn-cs"/>
              </a:rPr>
              <a:t>create table</a:t>
            </a:r>
            <a:r>
              <a:rPr kumimoji="1" lang="en-US" altLang="en-US" sz="2000" b="0" i="0" u="none" strike="noStrike" kern="0" cap="none" spc="0" normalizeH="0" baseline="0" noProof="0" dirty="0">
                <a:ln>
                  <a:noFill/>
                </a:ln>
                <a:solidFill>
                  <a:srgbClr val="000000"/>
                </a:solidFill>
                <a:effectLst/>
                <a:uLnTx/>
                <a:uFillTx/>
                <a:latin typeface="Helvetica"/>
                <a:ea typeface="+mn-ea"/>
                <a:cs typeface="+mn-cs"/>
              </a:rPr>
              <a:t> </a:t>
            </a:r>
            <a:r>
              <a:rPr kumimoji="1" lang="en-US" altLang="en-US" sz="2000" b="0" i="1" u="none" strike="noStrike" kern="0" cap="none" spc="0" normalizeH="0" baseline="0" noProof="0" dirty="0">
                <a:ln>
                  <a:noFill/>
                </a:ln>
                <a:solidFill>
                  <a:srgbClr val="000000"/>
                </a:solidFill>
                <a:effectLst/>
                <a:uLnTx/>
                <a:uFillTx/>
                <a:latin typeface="Helvetica"/>
                <a:ea typeface="+mn-ea"/>
                <a:cs typeface="+mn-cs"/>
              </a:rPr>
              <a:t>instructor</a:t>
            </a:r>
            <a:r>
              <a:rPr kumimoji="1" lang="en-US" altLang="en-US" sz="2000" b="0" i="0" u="none" strike="noStrike" kern="0" cap="none" spc="0" normalizeH="0" baseline="0" noProof="0" dirty="0">
                <a:ln>
                  <a:noFill/>
                </a:ln>
                <a:solidFill>
                  <a:srgbClr val="000000"/>
                </a:solidFill>
                <a:effectLst/>
                <a:uLnTx/>
                <a:uFillTx/>
                <a:latin typeface="Helvetica"/>
                <a:ea typeface="+mn-ea"/>
                <a:cs typeface="+mn-cs"/>
              </a:rPr>
              <a:t> (</a:t>
            </a:r>
            <a:br>
              <a:rPr kumimoji="1" lang="en-US" altLang="en-US" sz="2000" b="0" i="0" u="none" strike="noStrike" kern="0" cap="none" spc="0" normalizeH="0" baseline="0" noProof="0" dirty="0">
                <a:ln>
                  <a:noFill/>
                </a:ln>
                <a:solidFill>
                  <a:srgbClr val="000000"/>
                </a:solidFill>
                <a:effectLst/>
                <a:uLnTx/>
                <a:uFillTx/>
                <a:latin typeface="Helvetica"/>
                <a:ea typeface="+mn-ea"/>
                <a:cs typeface="+mn-cs"/>
              </a:rPr>
            </a:br>
            <a:r>
              <a:rPr kumimoji="1" lang="en-US" altLang="en-US" sz="2000" b="0" i="0" u="none" strike="noStrike" kern="0" cap="none" spc="0" normalizeH="0" baseline="0" noProof="0" dirty="0">
                <a:ln>
                  <a:noFill/>
                </a:ln>
                <a:solidFill>
                  <a:srgbClr val="000000"/>
                </a:solidFill>
                <a:effectLst/>
                <a:uLnTx/>
                <a:uFillTx/>
                <a:latin typeface="Helvetica"/>
                <a:ea typeface="+mn-ea"/>
                <a:cs typeface="+mn-cs"/>
              </a:rPr>
              <a:t>                             </a:t>
            </a:r>
            <a:r>
              <a:rPr kumimoji="1" lang="en-US" altLang="en-US" sz="2000" b="0" i="1" u="none" strike="noStrike" kern="0" cap="none" spc="0" normalizeH="0" baseline="0" noProof="0" dirty="0">
                <a:ln>
                  <a:noFill/>
                </a:ln>
                <a:solidFill>
                  <a:srgbClr val="000000"/>
                </a:solidFill>
                <a:effectLst/>
                <a:uLnTx/>
                <a:uFillTx/>
                <a:latin typeface="Helvetica"/>
                <a:ea typeface="+mn-ea"/>
                <a:cs typeface="+mn-cs"/>
              </a:rPr>
              <a:t>ID</a:t>
            </a:r>
            <a:r>
              <a:rPr kumimoji="1" lang="en-US" altLang="en-US" sz="2000" b="0" i="0" u="none" strike="noStrike" kern="0" cap="none" spc="0" normalizeH="0" baseline="0" noProof="0" dirty="0">
                <a:ln>
                  <a:noFill/>
                </a:ln>
                <a:solidFill>
                  <a:srgbClr val="000000"/>
                </a:solidFill>
                <a:effectLst/>
                <a:uLnTx/>
                <a:uFillTx/>
                <a:latin typeface="Helvetica"/>
                <a:ea typeface="+mn-ea"/>
                <a:cs typeface="+mn-cs"/>
              </a:rPr>
              <a:t>                </a:t>
            </a:r>
            <a:r>
              <a:rPr kumimoji="1" lang="en-US" altLang="en-US" sz="2000" b="1" i="0" u="none" strike="noStrike" kern="0" cap="none" spc="0" normalizeH="0" baseline="0" noProof="0" dirty="0">
                <a:ln>
                  <a:noFill/>
                </a:ln>
                <a:solidFill>
                  <a:srgbClr val="000000"/>
                </a:solidFill>
                <a:effectLst/>
                <a:uLnTx/>
                <a:uFillTx/>
                <a:latin typeface="Helvetica"/>
                <a:ea typeface="+mn-ea"/>
                <a:cs typeface="+mn-cs"/>
              </a:rPr>
              <a:t>char</a:t>
            </a:r>
            <a:r>
              <a:rPr kumimoji="1" lang="en-US" altLang="en-US" sz="2000" b="0" i="0" u="none" strike="noStrike" kern="0" cap="none" spc="0" normalizeH="0" baseline="0" noProof="0" dirty="0">
                <a:ln>
                  <a:noFill/>
                </a:ln>
                <a:solidFill>
                  <a:srgbClr val="000000"/>
                </a:solidFill>
                <a:effectLst/>
                <a:uLnTx/>
                <a:uFillTx/>
                <a:latin typeface="Helvetica"/>
                <a:ea typeface="+mn-ea"/>
                <a:cs typeface="+mn-cs"/>
              </a:rPr>
              <a:t>(5),</a:t>
            </a:r>
            <a:br>
              <a:rPr kumimoji="1" lang="en-US" altLang="en-US" sz="2000" b="0" i="0" u="none" strike="noStrike" kern="0" cap="none" spc="0" normalizeH="0" baseline="0" noProof="0" dirty="0">
                <a:ln>
                  <a:noFill/>
                </a:ln>
                <a:solidFill>
                  <a:srgbClr val="000000"/>
                </a:solidFill>
                <a:effectLst/>
                <a:uLnTx/>
                <a:uFillTx/>
                <a:latin typeface="Helvetica"/>
                <a:ea typeface="+mn-ea"/>
                <a:cs typeface="+mn-cs"/>
              </a:rPr>
            </a:br>
            <a:r>
              <a:rPr kumimoji="1" lang="en-US" altLang="en-US" sz="2000" b="0" i="0" u="none" strike="noStrike" kern="0" cap="none" spc="0" normalizeH="0" baseline="0" noProof="0" dirty="0">
                <a:ln>
                  <a:noFill/>
                </a:ln>
                <a:solidFill>
                  <a:srgbClr val="000000"/>
                </a:solidFill>
                <a:effectLst/>
                <a:uLnTx/>
                <a:uFillTx/>
                <a:latin typeface="Helvetica"/>
                <a:ea typeface="+mn-ea"/>
                <a:cs typeface="+mn-cs"/>
              </a:rPr>
              <a:t>                             </a:t>
            </a:r>
            <a:r>
              <a:rPr kumimoji="1" lang="en-US" altLang="en-US" sz="2000" b="0" i="1" u="none" strike="noStrike" kern="0" cap="none" spc="0" normalizeH="0" baseline="0" noProof="0" dirty="0">
                <a:ln>
                  <a:noFill/>
                </a:ln>
                <a:solidFill>
                  <a:srgbClr val="000000"/>
                </a:solidFill>
                <a:effectLst/>
                <a:uLnTx/>
                <a:uFillTx/>
                <a:latin typeface="Helvetica"/>
                <a:ea typeface="+mn-ea"/>
                <a:cs typeface="+mn-cs"/>
              </a:rPr>
              <a:t>name           </a:t>
            </a:r>
            <a:r>
              <a:rPr kumimoji="1" lang="en-US" altLang="en-US" sz="2000" b="1" i="0" u="none" strike="noStrike" kern="0" cap="none" spc="0" normalizeH="0" baseline="0" noProof="0" dirty="0">
                <a:ln>
                  <a:noFill/>
                </a:ln>
                <a:solidFill>
                  <a:srgbClr val="000000"/>
                </a:solidFill>
                <a:effectLst/>
                <a:uLnTx/>
                <a:uFillTx/>
                <a:latin typeface="Helvetica"/>
                <a:ea typeface="+mn-ea"/>
                <a:cs typeface="+mn-cs"/>
              </a:rPr>
              <a:t>varchar</a:t>
            </a:r>
            <a:r>
              <a:rPr kumimoji="1" lang="en-US" altLang="en-US" sz="2000" b="0" i="0" u="none" strike="noStrike" kern="0" cap="none" spc="0" normalizeH="0" baseline="0" noProof="0" dirty="0">
                <a:ln>
                  <a:noFill/>
                </a:ln>
                <a:solidFill>
                  <a:srgbClr val="000000"/>
                </a:solidFill>
                <a:effectLst/>
                <a:uLnTx/>
                <a:uFillTx/>
                <a:latin typeface="Helvetica"/>
                <a:ea typeface="+mn-ea"/>
                <a:cs typeface="+mn-cs"/>
              </a:rPr>
              <a:t>(20)</a:t>
            </a:r>
            <a:r>
              <a:rPr kumimoji="1" lang="en-US" altLang="en-US" sz="2000" b="1" i="0" u="none" strike="noStrike" kern="0" cap="none" spc="0" normalizeH="0" baseline="0" noProof="0" dirty="0">
                <a:ln>
                  <a:noFill/>
                </a:ln>
                <a:solidFill>
                  <a:srgbClr val="000000"/>
                </a:solidFill>
                <a:effectLst/>
                <a:uLnTx/>
                <a:uFillTx/>
                <a:latin typeface="Helvetica"/>
                <a:ea typeface="+mn-ea"/>
                <a:cs typeface="+mn-cs"/>
              </a:rPr>
              <a:t>,</a:t>
            </a:r>
            <a:br>
              <a:rPr kumimoji="1" lang="en-US" altLang="en-US" sz="2000" b="1" i="1" u="none" strike="noStrike" kern="0" cap="none" spc="0" normalizeH="0" baseline="0" noProof="0" dirty="0">
                <a:ln>
                  <a:noFill/>
                </a:ln>
                <a:solidFill>
                  <a:srgbClr val="000000"/>
                </a:solidFill>
                <a:effectLst/>
                <a:uLnTx/>
                <a:uFillTx/>
                <a:latin typeface="Helvetica"/>
                <a:ea typeface="+mn-ea"/>
                <a:cs typeface="+mn-cs"/>
              </a:rPr>
            </a:br>
            <a:r>
              <a:rPr kumimoji="1" lang="en-US" altLang="en-US" sz="2000" b="1" i="1" u="none" strike="noStrike" kern="0" cap="none" spc="0" normalizeH="0" baseline="0" noProof="0" dirty="0">
                <a:ln>
                  <a:noFill/>
                </a:ln>
                <a:solidFill>
                  <a:srgbClr val="000000"/>
                </a:solidFill>
                <a:effectLst/>
                <a:uLnTx/>
                <a:uFillTx/>
                <a:latin typeface="Helvetica"/>
                <a:ea typeface="+mn-ea"/>
                <a:cs typeface="+mn-cs"/>
              </a:rPr>
              <a:t>                             </a:t>
            </a:r>
            <a:r>
              <a:rPr kumimoji="1" lang="en-US" altLang="en-US" sz="2000" b="0" i="1" u="none" strike="noStrike" kern="0" cap="none" spc="0" normalizeH="0" baseline="0" noProof="0" dirty="0">
                <a:ln>
                  <a:noFill/>
                </a:ln>
                <a:solidFill>
                  <a:srgbClr val="000000"/>
                </a:solidFill>
                <a:effectLst/>
                <a:uLnTx/>
                <a:uFillTx/>
                <a:latin typeface="Helvetica"/>
                <a:ea typeface="+mn-ea"/>
                <a:cs typeface="+mn-cs"/>
              </a:rPr>
              <a:t>dept_name  </a:t>
            </a:r>
            <a:r>
              <a:rPr kumimoji="1" lang="en-US" altLang="en-US" sz="2000" b="1" i="0" u="none" strike="noStrike" kern="0" cap="none" spc="0" normalizeH="0" baseline="0" noProof="0" dirty="0">
                <a:ln>
                  <a:noFill/>
                </a:ln>
                <a:solidFill>
                  <a:srgbClr val="000000"/>
                </a:solidFill>
                <a:effectLst/>
                <a:uLnTx/>
                <a:uFillTx/>
                <a:latin typeface="Helvetica"/>
                <a:ea typeface="+mn-ea"/>
                <a:cs typeface="+mn-cs"/>
              </a:rPr>
              <a:t>varchar</a:t>
            </a:r>
            <a:r>
              <a:rPr kumimoji="1" lang="en-US" altLang="en-US" sz="2000" b="0" i="0" u="none" strike="noStrike" kern="0" cap="none" spc="0" normalizeH="0" baseline="0" noProof="0" dirty="0">
                <a:ln>
                  <a:noFill/>
                </a:ln>
                <a:solidFill>
                  <a:srgbClr val="000000"/>
                </a:solidFill>
                <a:effectLst/>
                <a:uLnTx/>
                <a:uFillTx/>
                <a:latin typeface="Helvetica"/>
                <a:ea typeface="+mn-ea"/>
                <a:cs typeface="+mn-cs"/>
              </a:rPr>
              <a:t>(20),</a:t>
            </a:r>
            <a:br>
              <a:rPr kumimoji="1" lang="en-US" altLang="en-US" sz="2000" b="0" i="0" u="none" strike="noStrike" kern="0" cap="none" spc="0" normalizeH="0" baseline="0" noProof="0" dirty="0">
                <a:ln>
                  <a:noFill/>
                </a:ln>
                <a:solidFill>
                  <a:srgbClr val="000000"/>
                </a:solidFill>
                <a:effectLst/>
                <a:uLnTx/>
                <a:uFillTx/>
                <a:latin typeface="Helvetica"/>
                <a:ea typeface="+mn-ea"/>
                <a:cs typeface="+mn-cs"/>
              </a:rPr>
            </a:br>
            <a:r>
              <a:rPr kumimoji="1" lang="en-US" altLang="en-US" sz="2000" b="0" i="0" u="none" strike="noStrike" kern="0" cap="none" spc="0" normalizeH="0" baseline="0" noProof="0" dirty="0">
                <a:ln>
                  <a:noFill/>
                </a:ln>
                <a:solidFill>
                  <a:srgbClr val="000000"/>
                </a:solidFill>
                <a:effectLst/>
                <a:uLnTx/>
                <a:uFillTx/>
                <a:latin typeface="Helvetica"/>
                <a:ea typeface="+mn-ea"/>
                <a:cs typeface="+mn-cs"/>
              </a:rPr>
              <a:t>                             </a:t>
            </a:r>
            <a:r>
              <a:rPr kumimoji="1" lang="en-US" altLang="en-US" sz="2000" b="0" i="1" u="none" strike="noStrike" kern="0" cap="none" spc="0" normalizeH="0" baseline="0" noProof="0" dirty="0">
                <a:ln>
                  <a:noFill/>
                </a:ln>
                <a:solidFill>
                  <a:srgbClr val="000000"/>
                </a:solidFill>
                <a:effectLst/>
                <a:uLnTx/>
                <a:uFillTx/>
                <a:latin typeface="Helvetica"/>
                <a:ea typeface="+mn-ea"/>
                <a:cs typeface="+mn-cs"/>
              </a:rPr>
              <a:t>salary</a:t>
            </a:r>
            <a:r>
              <a:rPr kumimoji="1" lang="en-US" altLang="en-US" sz="2000" b="0" i="0" u="none" strike="noStrike" kern="0" cap="none" spc="0" normalizeH="0" baseline="0" noProof="0" dirty="0">
                <a:ln>
                  <a:noFill/>
                </a:ln>
                <a:solidFill>
                  <a:srgbClr val="000000"/>
                </a:solidFill>
                <a:effectLst/>
                <a:uLnTx/>
                <a:uFillTx/>
                <a:latin typeface="Helvetica"/>
                <a:ea typeface="+mn-ea"/>
                <a:cs typeface="+mn-cs"/>
              </a:rPr>
              <a:t>           </a:t>
            </a:r>
            <a:r>
              <a:rPr kumimoji="1" lang="en-US" altLang="en-US" sz="2000" b="1" i="0" u="none" strike="noStrike" kern="0" cap="none" spc="0" normalizeH="0" baseline="0" noProof="0" dirty="0">
                <a:ln>
                  <a:noFill/>
                </a:ln>
                <a:solidFill>
                  <a:srgbClr val="000000"/>
                </a:solidFill>
                <a:effectLst/>
                <a:uLnTx/>
                <a:uFillTx/>
                <a:latin typeface="Helvetica"/>
                <a:ea typeface="+mn-ea"/>
                <a:cs typeface="+mn-cs"/>
              </a:rPr>
              <a:t>numeric</a:t>
            </a:r>
            <a:r>
              <a:rPr kumimoji="1" lang="en-US" altLang="en-US" sz="2000" b="0" i="0" u="none" strike="noStrike" kern="0" cap="none" spc="0" normalizeH="0" baseline="0" noProof="0" dirty="0">
                <a:ln>
                  <a:noFill/>
                </a:ln>
                <a:solidFill>
                  <a:srgbClr val="000000"/>
                </a:solidFill>
                <a:effectLst/>
                <a:uLnTx/>
                <a:uFillTx/>
                <a:latin typeface="Helvetica"/>
                <a:ea typeface="+mn-ea"/>
                <a:cs typeface="+mn-cs"/>
              </a:rPr>
              <a:t>(8,2));</a:t>
            </a:r>
            <a:endParaRPr kumimoji="1" lang="en-US" altLang="en-US" sz="1800" b="0" i="0" u="none" strike="noStrike" kern="0" cap="none" spc="0" normalizeH="0" baseline="0" noProof="0" dirty="0">
              <a:ln>
                <a:noFill/>
              </a:ln>
              <a:solidFill>
                <a:srgbClr val="000000"/>
              </a:solidFill>
              <a:effectLst/>
              <a:uLnTx/>
              <a:uFillTx/>
              <a:latin typeface="Helvetica"/>
              <a:ea typeface="+mn-ea"/>
              <a:cs typeface="+mn-cs"/>
            </a:endParaRPr>
          </a:p>
          <a:p>
            <a:pPr marL="342900" marR="0" lvl="0" indent="-342900" algn="l" defTabSz="914400" rtl="0" eaLnBrk="0" fontAlgn="base" latinLnBrk="0" hangingPunct="0">
              <a:lnSpc>
                <a:spcPct val="90000"/>
              </a:lnSpc>
              <a:spcBef>
                <a:spcPct val="35000"/>
              </a:spcBef>
              <a:spcAft>
                <a:spcPct val="0"/>
              </a:spcAft>
              <a:buClr>
                <a:srgbClr val="CC3300"/>
              </a:buClr>
              <a:buSzPct val="90000"/>
              <a:buFont typeface="Monotype Sorts" charset="2"/>
              <a:buChar char="n"/>
              <a:tabLst>
                <a:tab pos="1489075" algn="l"/>
                <a:tab pos="1949450" algn="l"/>
                <a:tab pos="3036888" algn="l"/>
              </a:tabLst>
              <a:defRPr/>
            </a:pPr>
            <a:r>
              <a:rPr kumimoji="1" lang="en-US" altLang="en-US" sz="2000" b="1" i="0" u="none" strike="noStrike" kern="0" cap="none" spc="0" normalizeH="0" baseline="0" noProof="0" dirty="0">
                <a:ln>
                  <a:noFill/>
                </a:ln>
                <a:solidFill>
                  <a:srgbClr val="000000"/>
                </a:solidFill>
                <a:effectLst/>
                <a:uLnTx/>
                <a:uFillTx/>
                <a:latin typeface="Helvetica"/>
                <a:ea typeface="+mn-ea"/>
                <a:cs typeface="+mn-cs"/>
              </a:rPr>
              <a:t>insert into </a:t>
            </a:r>
            <a:r>
              <a:rPr kumimoji="1" lang="en-US" altLang="en-US" sz="2000" b="0" i="1" u="none" strike="noStrike" kern="0" cap="none" spc="0" normalizeH="0" baseline="0" noProof="0" dirty="0">
                <a:ln>
                  <a:noFill/>
                </a:ln>
                <a:solidFill>
                  <a:srgbClr val="000000"/>
                </a:solidFill>
                <a:effectLst/>
                <a:uLnTx/>
                <a:uFillTx/>
                <a:latin typeface="Helvetica"/>
                <a:ea typeface="+mn-ea"/>
                <a:cs typeface="+mn-cs"/>
              </a:rPr>
              <a:t>instructor  </a:t>
            </a:r>
            <a:r>
              <a:rPr kumimoji="1" lang="en-US" altLang="en-US" sz="2000" b="1" i="0" u="none" strike="noStrike" kern="0" cap="none" spc="0" normalizeH="0" baseline="0" noProof="0" dirty="0">
                <a:ln>
                  <a:noFill/>
                </a:ln>
                <a:solidFill>
                  <a:srgbClr val="000000"/>
                </a:solidFill>
                <a:effectLst/>
                <a:uLnTx/>
                <a:uFillTx/>
                <a:latin typeface="Helvetica"/>
                <a:ea typeface="+mn-ea"/>
                <a:cs typeface="+mn-cs"/>
              </a:rPr>
              <a:t>values </a:t>
            </a:r>
            <a:r>
              <a:rPr kumimoji="1" lang="en-US" altLang="en-US" sz="2000" b="0" i="0" u="none" strike="noStrike" kern="0" cap="none" spc="0" normalizeH="0" baseline="0" noProof="0" dirty="0">
                <a:ln>
                  <a:noFill/>
                </a:ln>
                <a:solidFill>
                  <a:srgbClr val="000000"/>
                </a:solidFill>
                <a:effectLst/>
                <a:uLnTx/>
                <a:uFillTx/>
                <a:latin typeface="Helvetica"/>
                <a:ea typeface="+mn-ea"/>
                <a:cs typeface="+mn-cs"/>
              </a:rPr>
              <a:t>(‘10211’, ’Smith’, ’Biology’, 66000);</a:t>
            </a:r>
            <a:endParaRPr kumimoji="1" lang="en-US" altLang="en-US" sz="1800" b="0" i="0" u="none" strike="noStrike" kern="0" cap="none" spc="0" normalizeH="0" baseline="0" noProof="0" dirty="0">
              <a:ln>
                <a:noFill/>
              </a:ln>
              <a:solidFill>
                <a:srgbClr val="000000"/>
              </a:solidFill>
              <a:effectLst/>
              <a:uLnTx/>
              <a:uFillTx/>
              <a:latin typeface="Helvetica"/>
              <a:ea typeface="+mn-ea"/>
              <a:cs typeface="+mn-cs"/>
            </a:endParaRPr>
          </a:p>
          <a:p>
            <a:pPr marL="342900" marR="0" lvl="0" indent="-342900" algn="l" defTabSz="914400" rtl="0" eaLnBrk="0" fontAlgn="base" latinLnBrk="0" hangingPunct="0">
              <a:lnSpc>
                <a:spcPct val="90000"/>
              </a:lnSpc>
              <a:spcBef>
                <a:spcPct val="35000"/>
              </a:spcBef>
              <a:spcAft>
                <a:spcPct val="0"/>
              </a:spcAft>
              <a:buClr>
                <a:srgbClr val="CC3300"/>
              </a:buClr>
              <a:buSzPct val="90000"/>
              <a:buFont typeface="Monotype Sorts" charset="2"/>
              <a:buChar char="n"/>
              <a:tabLst>
                <a:tab pos="1489075" algn="l"/>
                <a:tab pos="1949450" algn="l"/>
                <a:tab pos="3036888" algn="l"/>
              </a:tabLst>
              <a:defRPr/>
            </a:pPr>
            <a:r>
              <a:rPr kumimoji="1" lang="en-US" altLang="en-US" sz="2000" b="1" i="0" u="none" strike="noStrike" kern="0" cap="none" spc="0" normalizeH="0" baseline="0" noProof="0" dirty="0">
                <a:ln>
                  <a:noFill/>
                </a:ln>
                <a:solidFill>
                  <a:srgbClr val="000000"/>
                </a:solidFill>
                <a:effectLst/>
                <a:uLnTx/>
                <a:uFillTx/>
                <a:latin typeface="Helvetica"/>
                <a:ea typeface="+mn-ea"/>
                <a:cs typeface="+mn-cs"/>
              </a:rPr>
              <a:t>insert into </a:t>
            </a:r>
            <a:r>
              <a:rPr kumimoji="1" lang="en-US" altLang="en-US" sz="2000" b="0" i="1" u="none" strike="noStrike" kern="0" cap="none" spc="0" normalizeH="0" baseline="0" noProof="0" dirty="0">
                <a:ln>
                  <a:noFill/>
                </a:ln>
                <a:solidFill>
                  <a:srgbClr val="000000"/>
                </a:solidFill>
                <a:effectLst/>
                <a:uLnTx/>
                <a:uFillTx/>
                <a:latin typeface="Helvetica"/>
                <a:ea typeface="+mn-ea"/>
                <a:cs typeface="+mn-cs"/>
              </a:rPr>
              <a:t>instructor  </a:t>
            </a:r>
            <a:r>
              <a:rPr kumimoji="1" lang="en-US" altLang="en-US" sz="2000" b="1" i="0" u="none" strike="noStrike" kern="0" cap="none" spc="0" normalizeH="0" baseline="0" noProof="0" dirty="0">
                <a:ln>
                  <a:noFill/>
                </a:ln>
                <a:solidFill>
                  <a:srgbClr val="000000"/>
                </a:solidFill>
                <a:effectLst/>
                <a:uLnTx/>
                <a:uFillTx/>
                <a:latin typeface="Helvetica"/>
                <a:ea typeface="+mn-ea"/>
                <a:cs typeface="+mn-cs"/>
              </a:rPr>
              <a:t>values </a:t>
            </a:r>
            <a:r>
              <a:rPr kumimoji="1" lang="en-US" altLang="en-US" sz="2000" b="0" i="0" u="none" strike="noStrike" kern="0" cap="none" spc="0" normalizeH="0" baseline="0" noProof="0" dirty="0">
                <a:ln>
                  <a:noFill/>
                </a:ln>
                <a:solidFill>
                  <a:srgbClr val="000000"/>
                </a:solidFill>
                <a:effectLst/>
                <a:uLnTx/>
                <a:uFillTx/>
                <a:latin typeface="Helvetica"/>
                <a:ea typeface="+mn-ea"/>
                <a:cs typeface="+mn-cs"/>
              </a:rPr>
              <a:t>(‘10211’, </a:t>
            </a:r>
            <a:r>
              <a:rPr kumimoji="1" lang="en-US" altLang="en-US" sz="2000" b="1" i="0" u="none" strike="noStrike" kern="0" cap="none" spc="0" normalizeH="0" baseline="0" noProof="0" dirty="0">
                <a:ln>
                  <a:noFill/>
                </a:ln>
                <a:solidFill>
                  <a:srgbClr val="C00000"/>
                </a:solidFill>
                <a:effectLst/>
                <a:uLnTx/>
                <a:uFillTx/>
                <a:latin typeface="Helvetica"/>
                <a:ea typeface="+mn-ea"/>
                <a:cs typeface="+mn-cs"/>
              </a:rPr>
              <a:t>null</a:t>
            </a:r>
            <a:r>
              <a:rPr kumimoji="1" lang="en-US" altLang="en-US" sz="2000" b="0" i="0" u="none" strike="noStrike" kern="0" cap="none" spc="0" normalizeH="0" baseline="0" noProof="0" dirty="0">
                <a:ln>
                  <a:noFill/>
                </a:ln>
                <a:solidFill>
                  <a:srgbClr val="000000"/>
                </a:solidFill>
                <a:effectLst/>
                <a:uLnTx/>
                <a:uFillTx/>
                <a:latin typeface="Helvetica"/>
                <a:ea typeface="+mn-ea"/>
                <a:cs typeface="+mn-cs"/>
              </a:rPr>
              <a:t>, ’Biology’, 66000);</a:t>
            </a:r>
            <a:endParaRPr kumimoji="1" lang="en-US" altLang="en-US" sz="1800" b="0" i="0" u="none" strike="noStrike" kern="0" cap="none" spc="0" normalizeH="0" baseline="0" noProof="0" dirty="0">
              <a:ln>
                <a:noFill/>
              </a:ln>
              <a:solidFill>
                <a:srgbClr val="000000"/>
              </a:solidFill>
              <a:effectLst/>
              <a:uLnTx/>
              <a:uFillTx/>
              <a:latin typeface="Helvetica"/>
              <a:ea typeface="+mn-ea"/>
              <a:cs typeface="+mn-cs"/>
            </a:endParaRPr>
          </a:p>
          <a:p>
            <a:pPr marL="342900" marR="0" lvl="0" indent="-342900" algn="l" defTabSz="914400" rtl="0" eaLnBrk="0" fontAlgn="base" latinLnBrk="0" hangingPunct="0">
              <a:lnSpc>
                <a:spcPct val="90000"/>
              </a:lnSpc>
              <a:spcBef>
                <a:spcPct val="35000"/>
              </a:spcBef>
              <a:spcAft>
                <a:spcPct val="0"/>
              </a:spcAft>
              <a:buClr>
                <a:srgbClr val="CC3300"/>
              </a:buClr>
              <a:buSzPct val="90000"/>
              <a:buFont typeface="Monotype Sorts" charset="2"/>
              <a:buNone/>
              <a:tabLst>
                <a:tab pos="1489075" algn="l"/>
                <a:tab pos="1949450" algn="l"/>
                <a:tab pos="3036888" algn="l"/>
              </a:tabLst>
              <a:defRPr/>
            </a:pPr>
            <a:endParaRPr kumimoji="1" lang="en-US" altLang="en-US" sz="1800" b="0" i="0" u="none" strike="noStrike" kern="0" cap="none" spc="0" normalizeH="0" baseline="0" noProof="0" dirty="0">
              <a:ln>
                <a:noFill/>
              </a:ln>
              <a:solidFill>
                <a:srgbClr val="000000"/>
              </a:solidFill>
              <a:effectLst/>
              <a:uLnTx/>
              <a:uFillTx/>
              <a:latin typeface="Helvetica"/>
              <a:ea typeface="+mn-ea"/>
              <a:cs typeface="+mn-cs"/>
            </a:endParaRPr>
          </a:p>
          <a:p>
            <a:pPr marL="342900" marR="0" lvl="0" indent="-342900" algn="l" defTabSz="914400" rtl="0" eaLnBrk="0" fontAlgn="base" latinLnBrk="0" hangingPunct="0">
              <a:lnSpc>
                <a:spcPct val="90000"/>
              </a:lnSpc>
              <a:spcBef>
                <a:spcPct val="35000"/>
              </a:spcBef>
              <a:spcAft>
                <a:spcPct val="0"/>
              </a:spcAft>
              <a:buClr>
                <a:srgbClr val="CC3300"/>
              </a:buClr>
              <a:buSzPct val="90000"/>
              <a:buFont typeface="Monotype Sorts" charset="2"/>
              <a:buChar char="n"/>
              <a:tabLst>
                <a:tab pos="1489075" algn="l"/>
                <a:tab pos="1949450" algn="l"/>
                <a:tab pos="3036888" algn="l"/>
              </a:tabLst>
              <a:defRPr/>
            </a:pPr>
            <a:endParaRPr kumimoji="1" lang="en-US" altLang="en-US" sz="1800" b="0" i="0" u="none" strike="noStrike" kern="0" cap="none" spc="0" normalizeH="0" baseline="0" noProof="0" dirty="0">
              <a:ln>
                <a:noFill/>
              </a:ln>
              <a:solidFill>
                <a:srgbClr val="000000"/>
              </a:solidFill>
              <a:effectLst/>
              <a:uLnTx/>
              <a:uFillTx/>
              <a:latin typeface="Helvetica"/>
              <a:ea typeface="+mn-ea"/>
              <a:cs typeface="+mn-cs"/>
            </a:endParaRPr>
          </a:p>
        </p:txBody>
      </p:sp>
      <p:sp>
        <p:nvSpPr>
          <p:cNvPr id="2" name="Footer Placeholder 1"/>
          <p:cNvSpPr>
            <a:spLocks noGrp="1"/>
          </p:cNvSpPr>
          <p:nvPr>
            <p:ph type="ftr" sz="quarter" idx="11"/>
          </p:nvPr>
        </p:nvSpPr>
        <p:spPr/>
        <p:txBody>
          <a:bodyPr/>
          <a:lstStyle/>
          <a:p>
            <a:r>
              <a:rPr lang="en-US"/>
              <a:t>SQL</a:t>
            </a:r>
          </a:p>
        </p:txBody>
      </p:sp>
      <p:sp>
        <p:nvSpPr>
          <p:cNvPr id="3" name="Slide Number Placeholder 2"/>
          <p:cNvSpPr>
            <a:spLocks noGrp="1"/>
          </p:cNvSpPr>
          <p:nvPr>
            <p:ph type="sldNum" sz="quarter" idx="12"/>
          </p:nvPr>
        </p:nvSpPr>
        <p:spPr/>
        <p:txBody>
          <a:bodyPr/>
          <a:lstStyle/>
          <a:p>
            <a:fld id="{03576695-DB63-4967-AFBB-46E84EF49106}" type="slidenum">
              <a:rPr lang="en-US" smtClean="0"/>
              <a:t>10</a:t>
            </a:fld>
            <a:endParaRPr lang="en-US"/>
          </a:p>
        </p:txBody>
      </p:sp>
    </p:spTree>
    <p:extLst>
      <p:ext uri="{BB962C8B-B14F-4D97-AF65-F5344CB8AC3E}">
        <p14:creationId xmlns:p14="http://schemas.microsoft.com/office/powerpoint/2010/main" val="1659751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024467" y="36172"/>
            <a:ext cx="107696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rPr>
              <a:t>INTEGRITY CONSTSRAINTS</a:t>
            </a:r>
          </a:p>
        </p:txBody>
      </p:sp>
      <p:sp>
        <p:nvSpPr>
          <p:cNvPr id="5" name="Content Placeholder 2"/>
          <p:cNvSpPr txBox="1">
            <a:spLocks/>
          </p:cNvSpPr>
          <p:nvPr/>
        </p:nvSpPr>
        <p:spPr bwMode="auto">
          <a:xfrm>
            <a:off x="881149" y="889682"/>
            <a:ext cx="10912918" cy="5466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mn-ea"/>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mn-lt"/>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a:lstStyle>
          <a:p>
            <a:pPr marL="342900" marR="0" lvl="0" indent="-342900" algn="l" defTabSz="914400" rtl="0" eaLnBrk="0" fontAlgn="base" latinLnBrk="0" hangingPunct="0">
              <a:lnSpc>
                <a:spcPct val="150000"/>
              </a:lnSpc>
              <a:spcBef>
                <a:spcPct val="35000"/>
              </a:spcBef>
              <a:spcAft>
                <a:spcPct val="0"/>
              </a:spcAft>
              <a:buClr>
                <a:srgbClr val="CC3300"/>
              </a:buClr>
              <a:buSzPct val="90000"/>
              <a:buFont typeface="Monotype Sorts" charset="2"/>
              <a:buChar char="n"/>
              <a:tabLst/>
              <a:defRPr/>
            </a:pPr>
            <a:r>
              <a:rPr kumimoji="1" lang="en-US" sz="2000" b="0" i="0" u="none" strike="noStrike" kern="0" cap="none" spc="0" normalizeH="0" baseline="0" noProof="0" dirty="0">
                <a:ln>
                  <a:noFill/>
                </a:ln>
                <a:solidFill>
                  <a:srgbClr val="000000"/>
                </a:solidFill>
                <a:effectLst/>
                <a:uLnTx/>
                <a:uFillTx/>
                <a:latin typeface="Helvetica"/>
                <a:ea typeface="+mn-ea"/>
                <a:cs typeface="+mn-cs"/>
              </a:rPr>
              <a:t>Valid data means –the data which follows certain </a:t>
            </a:r>
            <a:r>
              <a:rPr kumimoji="1" lang="en-US" sz="2000" b="0" i="0" u="none" strike="noStrike" kern="0" cap="none" spc="0" normalizeH="0" baseline="0" noProof="0" dirty="0">
                <a:ln>
                  <a:noFill/>
                </a:ln>
                <a:solidFill>
                  <a:srgbClr val="C00000"/>
                </a:solidFill>
                <a:effectLst/>
                <a:uLnTx/>
                <a:uFillTx/>
                <a:latin typeface="Helvetica"/>
                <a:ea typeface="+mn-ea"/>
                <a:cs typeface="+mn-cs"/>
              </a:rPr>
              <a:t>rules</a:t>
            </a:r>
            <a:r>
              <a:rPr kumimoji="1" lang="en-US" sz="2000" b="1" i="0" u="none" strike="noStrike" kern="0" cap="none" spc="0" normalizeH="0" baseline="0" noProof="0" dirty="0">
                <a:ln>
                  <a:noFill/>
                </a:ln>
                <a:effectLst/>
                <a:uLnTx/>
                <a:uFillTx/>
                <a:latin typeface="Helvetica"/>
                <a:ea typeface="+mn-ea"/>
                <a:cs typeface="+mn-cs"/>
              </a:rPr>
              <a:t>/</a:t>
            </a:r>
            <a:r>
              <a:rPr kumimoji="1" lang="en-US" sz="2000" b="0" i="0" u="none" strike="noStrike" kern="0" cap="none" spc="0" normalizeH="0" baseline="0" noProof="0" dirty="0">
                <a:ln>
                  <a:noFill/>
                </a:ln>
                <a:solidFill>
                  <a:srgbClr val="C00000"/>
                </a:solidFill>
                <a:effectLst/>
                <a:uLnTx/>
                <a:uFillTx/>
                <a:latin typeface="Helvetica"/>
                <a:ea typeface="+mn-ea"/>
                <a:cs typeface="+mn-cs"/>
              </a:rPr>
              <a:t> regulations of real world system</a:t>
            </a:r>
            <a:r>
              <a:rPr kumimoji="1" lang="en-US" sz="2000" b="0" i="0" u="none" strike="noStrike" kern="0" cap="none" spc="0" normalizeH="0" baseline="0" noProof="0" dirty="0">
                <a:ln>
                  <a:noFill/>
                </a:ln>
                <a:solidFill>
                  <a:srgbClr val="000000"/>
                </a:solidFill>
                <a:effectLst/>
                <a:uLnTx/>
                <a:uFillTx/>
                <a:latin typeface="Helvetica"/>
                <a:ea typeface="+mn-ea"/>
                <a:cs typeface="+mn-cs"/>
              </a:rPr>
              <a:t>.</a:t>
            </a:r>
          </a:p>
          <a:p>
            <a:pPr marL="342900" marR="0" lvl="0" indent="-342900" algn="l" defTabSz="914400" rtl="0" eaLnBrk="0" fontAlgn="base" latinLnBrk="0" hangingPunct="0">
              <a:lnSpc>
                <a:spcPct val="150000"/>
              </a:lnSpc>
              <a:spcBef>
                <a:spcPct val="35000"/>
              </a:spcBef>
              <a:spcAft>
                <a:spcPct val="0"/>
              </a:spcAft>
              <a:buClr>
                <a:srgbClr val="CC3300"/>
              </a:buClr>
              <a:buSzPct val="90000"/>
              <a:buFont typeface="Monotype Sorts" charset="2"/>
              <a:buChar char="n"/>
              <a:tabLst/>
              <a:defRPr/>
            </a:pPr>
            <a:r>
              <a:rPr kumimoji="1" lang="en-US" sz="2000" b="0" i="0" u="none" strike="noStrike" kern="0" cap="none" spc="0" normalizeH="0" baseline="0" noProof="0" dirty="0">
                <a:ln>
                  <a:noFill/>
                </a:ln>
                <a:solidFill>
                  <a:srgbClr val="000000"/>
                </a:solidFill>
                <a:effectLst/>
                <a:uLnTx/>
                <a:uFillTx/>
                <a:latin typeface="Helvetica"/>
                <a:ea typeface="+mn-ea"/>
                <a:cs typeface="+mn-cs"/>
              </a:rPr>
              <a:t>Therefore designer has to ensure that data entered by user has to be checked against these rules and allowed to </a:t>
            </a:r>
            <a:r>
              <a:rPr kumimoji="1" lang="en-US" sz="2000" i="0" u="none" strike="noStrike" kern="0" cap="none" spc="0" normalizeH="0" baseline="0" noProof="0" dirty="0">
                <a:ln>
                  <a:noFill/>
                </a:ln>
                <a:solidFill>
                  <a:schemeClr val="accent2">
                    <a:lumMod val="75000"/>
                  </a:schemeClr>
                </a:solidFill>
                <a:effectLst/>
                <a:uLnTx/>
                <a:uFillTx/>
                <a:latin typeface="Helvetica"/>
                <a:ea typeface="+mn-ea"/>
                <a:cs typeface="+mn-cs"/>
              </a:rPr>
              <a:t>store if valid</a:t>
            </a:r>
            <a:r>
              <a:rPr kumimoji="1" lang="en-US" sz="2000" b="1" i="0" u="none" strike="noStrike" kern="0" cap="none" spc="0" normalizeH="0" baseline="0" noProof="0" dirty="0">
                <a:ln>
                  <a:noFill/>
                </a:ln>
                <a:solidFill>
                  <a:schemeClr val="accent2">
                    <a:lumMod val="75000"/>
                  </a:schemeClr>
                </a:solidFill>
                <a:effectLst/>
                <a:uLnTx/>
                <a:uFillTx/>
                <a:latin typeface="Helvetica"/>
                <a:ea typeface="+mn-ea"/>
                <a:cs typeface="+mn-cs"/>
              </a:rPr>
              <a:t> </a:t>
            </a:r>
            <a:r>
              <a:rPr kumimoji="1" lang="en-US" sz="2000" b="1" i="0" u="none" strike="noStrike" kern="0" cap="none" spc="0" normalizeH="0" baseline="0" noProof="0" dirty="0">
                <a:ln>
                  <a:noFill/>
                </a:ln>
                <a:solidFill>
                  <a:srgbClr val="000000"/>
                </a:solidFill>
                <a:effectLst/>
                <a:uLnTx/>
                <a:uFillTx/>
                <a:latin typeface="Helvetica"/>
                <a:ea typeface="+mn-ea"/>
                <a:cs typeface="+mn-cs"/>
              </a:rPr>
              <a:t>otherwise </a:t>
            </a:r>
            <a:r>
              <a:rPr kumimoji="1" lang="en-US" sz="2000" b="0" i="0" u="none" strike="noStrike" kern="0" cap="none" spc="0" normalizeH="0" baseline="0" noProof="0" dirty="0">
                <a:ln>
                  <a:noFill/>
                </a:ln>
                <a:solidFill>
                  <a:srgbClr val="000000"/>
                </a:solidFill>
                <a:effectLst/>
                <a:uLnTx/>
                <a:uFillTx/>
                <a:latin typeface="Helvetica"/>
                <a:ea typeface="+mn-ea"/>
                <a:cs typeface="+mn-cs"/>
              </a:rPr>
              <a:t>need to be </a:t>
            </a:r>
            <a:r>
              <a:rPr kumimoji="1" lang="en-US" sz="2000" i="0" u="none" strike="noStrike" kern="0" cap="none" spc="0" normalizeH="0" baseline="0" noProof="0" dirty="0">
                <a:ln>
                  <a:noFill/>
                </a:ln>
                <a:solidFill>
                  <a:schemeClr val="accent2">
                    <a:lumMod val="75000"/>
                  </a:schemeClr>
                </a:solidFill>
                <a:effectLst/>
                <a:uLnTx/>
                <a:uFillTx/>
                <a:latin typeface="Helvetica"/>
                <a:ea typeface="+mn-ea"/>
                <a:cs typeface="+mn-cs"/>
              </a:rPr>
              <a:t>rejected</a:t>
            </a:r>
            <a:r>
              <a:rPr kumimoji="1" lang="en-US" sz="2000" b="1" i="0" u="none" strike="noStrike" kern="0" cap="none" spc="0" normalizeH="0" baseline="0" noProof="0" dirty="0">
                <a:ln>
                  <a:noFill/>
                </a:ln>
                <a:solidFill>
                  <a:srgbClr val="000000"/>
                </a:solidFill>
                <a:effectLst/>
                <a:uLnTx/>
                <a:uFillTx/>
                <a:latin typeface="Helvetica"/>
                <a:ea typeface="+mn-ea"/>
                <a:cs typeface="+mn-cs"/>
              </a:rPr>
              <a:t>.</a:t>
            </a:r>
          </a:p>
          <a:p>
            <a:pPr marL="342900" marR="0" lvl="0" indent="-342900" algn="l" defTabSz="914400" rtl="0" eaLnBrk="0" fontAlgn="base" latinLnBrk="0" hangingPunct="0">
              <a:lnSpc>
                <a:spcPct val="150000"/>
              </a:lnSpc>
              <a:spcBef>
                <a:spcPct val="35000"/>
              </a:spcBef>
              <a:spcAft>
                <a:spcPct val="0"/>
              </a:spcAft>
              <a:buClr>
                <a:srgbClr val="CC3300"/>
              </a:buClr>
              <a:buSzPct val="90000"/>
              <a:buFont typeface="Monotype Sorts" charset="2"/>
              <a:buChar char="n"/>
              <a:tabLst/>
              <a:defRPr/>
            </a:pPr>
            <a:r>
              <a:rPr kumimoji="1" lang="en-US" altLang="en-US" sz="2000" b="1" i="0" u="none" strike="noStrike" kern="0" cap="none" spc="0" normalizeH="0" baseline="0" noProof="0" dirty="0">
                <a:ln>
                  <a:noFill/>
                </a:ln>
                <a:solidFill>
                  <a:srgbClr val="000000"/>
                </a:solidFill>
                <a:effectLst/>
                <a:uLnTx/>
                <a:uFillTx/>
                <a:latin typeface="Helvetica"/>
                <a:ea typeface="+mn-ea"/>
                <a:cs typeface="+mn-cs"/>
              </a:rPr>
              <a:t>Integrity constraints guard against accidental damage </a:t>
            </a:r>
            <a:r>
              <a:rPr kumimoji="1" lang="en-US" altLang="en-US" sz="2000" b="0" i="0" u="none" strike="noStrike" kern="0" cap="none" spc="0" normalizeH="0" baseline="0" noProof="0" dirty="0">
                <a:ln>
                  <a:noFill/>
                </a:ln>
                <a:solidFill>
                  <a:srgbClr val="000000"/>
                </a:solidFill>
                <a:effectLst/>
                <a:uLnTx/>
                <a:uFillTx/>
                <a:latin typeface="Helvetica"/>
                <a:ea typeface="+mn-ea"/>
                <a:cs typeface="+mn-cs"/>
              </a:rPr>
              <a:t>to the database, by ensuring that authorized changes to the database do not result in a loss of data consistency</a:t>
            </a:r>
            <a:r>
              <a:rPr kumimoji="1" lang="en-US" altLang="en-US" sz="1800" b="0" i="0" u="none" strike="noStrike" kern="0" cap="none" spc="0" normalizeH="0" baseline="0" noProof="0" dirty="0">
                <a:ln>
                  <a:noFill/>
                </a:ln>
                <a:solidFill>
                  <a:srgbClr val="000000"/>
                </a:solidFill>
                <a:effectLst/>
                <a:uLnTx/>
                <a:uFillTx/>
                <a:latin typeface="Helvetica"/>
                <a:ea typeface="+mn-ea"/>
                <a:cs typeface="+mn-cs"/>
              </a:rPr>
              <a:t>.</a:t>
            </a:r>
            <a:endParaRPr kumimoji="1" lang="en-US" sz="1800" b="0" i="0" u="none" strike="noStrike" kern="0" cap="none" spc="0" normalizeH="0" baseline="0" noProof="0" dirty="0">
              <a:ln>
                <a:noFill/>
              </a:ln>
              <a:solidFill>
                <a:srgbClr val="000000"/>
              </a:solidFill>
              <a:effectLst/>
              <a:uLnTx/>
              <a:uFillTx/>
              <a:latin typeface="Helvetica"/>
              <a:ea typeface="+mn-ea"/>
              <a:cs typeface="+mn-cs"/>
            </a:endParaRPr>
          </a:p>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charset="2"/>
              <a:buChar char="n"/>
              <a:tabLst/>
              <a:defRPr/>
            </a:pPr>
            <a:r>
              <a:rPr kumimoji="1" lang="en-US" sz="2000" b="1" i="0" u="none" strike="noStrike" kern="0" cap="none" spc="0" normalizeH="0" baseline="0" noProof="0" dirty="0">
                <a:ln>
                  <a:noFill/>
                </a:ln>
                <a:solidFill>
                  <a:srgbClr val="000000"/>
                </a:solidFill>
                <a:effectLst/>
                <a:uLnTx/>
                <a:uFillTx/>
                <a:latin typeface="Helvetica"/>
                <a:ea typeface="+mn-ea"/>
                <a:cs typeface="+mn-cs"/>
              </a:rPr>
              <a:t>Example: </a:t>
            </a:r>
          </a:p>
          <a:p>
            <a:pPr marL="742950" marR="0" lvl="1" indent="-285750" algn="l" defTabSz="914400" rtl="0" eaLnBrk="0" fontAlgn="base" latinLnBrk="0" hangingPunct="0">
              <a:lnSpc>
                <a:spcPct val="100000"/>
              </a:lnSpc>
              <a:spcBef>
                <a:spcPct val="35000"/>
              </a:spcBef>
              <a:spcAft>
                <a:spcPct val="0"/>
              </a:spcAft>
              <a:buClr>
                <a:srgbClr val="FF9933"/>
              </a:buClr>
              <a:buSzPct val="80000"/>
              <a:buFont typeface="Monotype Sorts" charset="2"/>
              <a:buChar char="l"/>
              <a:tabLst/>
              <a:defRPr/>
            </a:pPr>
            <a:r>
              <a:rPr kumimoji="1" lang="en-US" sz="1800" b="0" i="0" u="none" strike="noStrike" kern="0" cap="none" spc="0" normalizeH="0" baseline="0" noProof="0" dirty="0">
                <a:ln>
                  <a:noFill/>
                </a:ln>
                <a:solidFill>
                  <a:srgbClr val="000000"/>
                </a:solidFill>
                <a:effectLst/>
                <a:uLnTx/>
                <a:uFillTx/>
                <a:latin typeface="Helvetica"/>
              </a:rPr>
              <a:t>Data in some Column such as </a:t>
            </a:r>
            <a:r>
              <a:rPr kumimoji="1" lang="en-US" sz="1800" b="0" i="1" u="none" strike="noStrike" kern="0" cap="none" spc="0" normalizeH="0" baseline="0" noProof="0" dirty="0">
                <a:ln>
                  <a:noFill/>
                </a:ln>
                <a:solidFill>
                  <a:schemeClr val="accent2">
                    <a:lumMod val="75000"/>
                  </a:schemeClr>
                </a:solidFill>
                <a:effectLst/>
                <a:uLnTx/>
                <a:uFillTx/>
                <a:latin typeface="Helvetica"/>
              </a:rPr>
              <a:t>Phone_Number</a:t>
            </a:r>
            <a:r>
              <a:rPr kumimoji="1" lang="en-US" sz="1800" b="0" i="0" u="none" strike="noStrike" kern="0" cap="none" spc="0" normalizeH="0" baseline="0" noProof="0" dirty="0">
                <a:ln>
                  <a:noFill/>
                </a:ln>
                <a:solidFill>
                  <a:srgbClr val="000000"/>
                </a:solidFill>
                <a:effectLst/>
                <a:uLnTx/>
                <a:uFillTx/>
                <a:latin typeface="Helvetica"/>
              </a:rPr>
              <a:t> is </a:t>
            </a:r>
            <a:r>
              <a:rPr kumimoji="1" lang="en-US" sz="1800" b="1" i="0" u="none" strike="noStrike" kern="0" cap="none" spc="0" normalizeH="0" baseline="0" noProof="0" dirty="0">
                <a:ln>
                  <a:noFill/>
                </a:ln>
                <a:solidFill>
                  <a:srgbClr val="000000"/>
                </a:solidFill>
                <a:effectLst/>
                <a:uLnTx/>
                <a:uFillTx/>
                <a:latin typeface="Helvetica"/>
              </a:rPr>
              <a:t>mandatory </a:t>
            </a:r>
            <a:r>
              <a:rPr kumimoji="1" lang="en-US" sz="1800" i="0" u="none" strike="noStrike" kern="0" cap="none" spc="0" normalizeH="0" baseline="0" noProof="0" dirty="0">
                <a:ln>
                  <a:noFill/>
                </a:ln>
                <a:solidFill>
                  <a:srgbClr val="000000"/>
                </a:solidFill>
                <a:effectLst/>
                <a:uLnTx/>
                <a:uFillTx/>
                <a:latin typeface="Helvetica"/>
              </a:rPr>
              <a:t>fo</a:t>
            </a:r>
            <a:r>
              <a:rPr kumimoji="1" lang="en-US" sz="1800" b="0" i="0" u="none" strike="noStrike" kern="0" cap="none" spc="0" normalizeH="0" baseline="0" noProof="0" dirty="0">
                <a:ln>
                  <a:noFill/>
                </a:ln>
                <a:solidFill>
                  <a:srgbClr val="000000"/>
                </a:solidFill>
                <a:effectLst/>
                <a:uLnTx/>
                <a:uFillTx/>
                <a:latin typeface="Helvetica"/>
              </a:rPr>
              <a:t>r user to enter.</a:t>
            </a:r>
          </a:p>
          <a:p>
            <a:pPr marL="742950" marR="0" lvl="1" indent="-285750" algn="l" defTabSz="914400" rtl="0" eaLnBrk="0" fontAlgn="base" latinLnBrk="0" hangingPunct="0">
              <a:lnSpc>
                <a:spcPct val="100000"/>
              </a:lnSpc>
              <a:spcBef>
                <a:spcPct val="35000"/>
              </a:spcBef>
              <a:spcAft>
                <a:spcPct val="0"/>
              </a:spcAft>
              <a:buClr>
                <a:srgbClr val="FF9933"/>
              </a:buClr>
              <a:buSzPct val="80000"/>
              <a:buFont typeface="Monotype Sorts" charset="2"/>
              <a:buChar char="l"/>
              <a:tabLst/>
              <a:defRPr/>
            </a:pPr>
            <a:r>
              <a:rPr kumimoji="1" lang="en-US" sz="1800" b="0" i="0" u="none" strike="noStrike" kern="0" cap="none" spc="0" normalizeH="0" baseline="0" noProof="0" dirty="0">
                <a:ln>
                  <a:noFill/>
                </a:ln>
                <a:solidFill>
                  <a:srgbClr val="000000"/>
                </a:solidFill>
                <a:effectLst/>
                <a:uLnTx/>
                <a:uFillTx/>
                <a:latin typeface="Helvetica"/>
              </a:rPr>
              <a:t>Data in some Column such as </a:t>
            </a:r>
            <a:r>
              <a:rPr kumimoji="1" lang="en-US" sz="1800" b="0" i="1" u="none" strike="noStrike" kern="0" cap="none" spc="0" normalizeH="0" baseline="0" noProof="0" dirty="0">
                <a:ln>
                  <a:noFill/>
                </a:ln>
                <a:solidFill>
                  <a:schemeClr val="accent2">
                    <a:lumMod val="75000"/>
                  </a:schemeClr>
                </a:solidFill>
                <a:effectLst/>
                <a:uLnTx/>
                <a:uFillTx/>
                <a:latin typeface="Helvetica"/>
              </a:rPr>
              <a:t>Registration_Number</a:t>
            </a:r>
            <a:r>
              <a:rPr kumimoji="1" lang="en-US" sz="1800" b="0" i="0" u="none" strike="noStrike" kern="0" cap="none" spc="0" normalizeH="0" baseline="0" noProof="0" dirty="0">
                <a:ln>
                  <a:noFill/>
                </a:ln>
                <a:solidFill>
                  <a:schemeClr val="accent2">
                    <a:lumMod val="75000"/>
                  </a:schemeClr>
                </a:solidFill>
                <a:effectLst/>
                <a:uLnTx/>
                <a:uFillTx/>
                <a:latin typeface="Helvetica"/>
              </a:rPr>
              <a:t> </a:t>
            </a:r>
            <a:r>
              <a:rPr kumimoji="1" lang="en-US" sz="1800" b="0" i="0" u="none" strike="noStrike" kern="0" cap="none" spc="0" normalizeH="0" baseline="0" noProof="0" dirty="0">
                <a:ln>
                  <a:noFill/>
                </a:ln>
                <a:solidFill>
                  <a:srgbClr val="000000"/>
                </a:solidFill>
                <a:effectLst/>
                <a:uLnTx/>
                <a:uFillTx/>
                <a:latin typeface="Helvetica"/>
              </a:rPr>
              <a:t>has to be </a:t>
            </a:r>
            <a:r>
              <a:rPr kumimoji="1" lang="en-US" sz="1800" b="1" i="0" u="none" strike="noStrike" kern="0" cap="none" spc="0" normalizeH="0" baseline="0" noProof="0" dirty="0">
                <a:ln>
                  <a:noFill/>
                </a:ln>
                <a:solidFill>
                  <a:srgbClr val="000000"/>
                </a:solidFill>
                <a:effectLst/>
                <a:uLnTx/>
                <a:uFillTx/>
                <a:latin typeface="Helvetica"/>
              </a:rPr>
              <a:t>Unique</a:t>
            </a:r>
            <a:r>
              <a:rPr kumimoji="1" lang="en-US" sz="1800" b="0" i="0" u="none" strike="noStrike" kern="0" cap="none" spc="0" normalizeH="0" baseline="0" noProof="0" dirty="0">
                <a:ln>
                  <a:noFill/>
                </a:ln>
                <a:solidFill>
                  <a:srgbClr val="000000"/>
                </a:solidFill>
                <a:effectLst/>
                <a:uLnTx/>
                <a:uFillTx/>
                <a:latin typeface="Helvetica"/>
              </a:rPr>
              <a:t> ( No duplicated allowed).</a:t>
            </a:r>
          </a:p>
          <a:p>
            <a:pPr marL="742950" marR="0" lvl="1" indent="-285750" algn="l" defTabSz="914400" rtl="0" eaLnBrk="0" fontAlgn="base" latinLnBrk="0" hangingPunct="0">
              <a:lnSpc>
                <a:spcPct val="100000"/>
              </a:lnSpc>
              <a:spcBef>
                <a:spcPct val="35000"/>
              </a:spcBef>
              <a:spcAft>
                <a:spcPct val="0"/>
              </a:spcAft>
              <a:buClr>
                <a:srgbClr val="FF9933"/>
              </a:buClr>
              <a:buSzPct val="80000"/>
              <a:buFont typeface="Monotype Sorts" charset="2"/>
              <a:buChar char="l"/>
              <a:tabLst/>
              <a:defRPr/>
            </a:pPr>
            <a:r>
              <a:rPr kumimoji="1" lang="en-US" sz="1800" b="0" i="0" u="none" strike="noStrike" kern="0" cap="none" spc="0" normalizeH="0" baseline="0" noProof="0" dirty="0">
                <a:ln>
                  <a:noFill/>
                </a:ln>
                <a:solidFill>
                  <a:srgbClr val="000000"/>
                </a:solidFill>
                <a:effectLst/>
                <a:uLnTx/>
                <a:uFillTx/>
                <a:latin typeface="Helvetica"/>
              </a:rPr>
              <a:t>Data in some Column such as </a:t>
            </a:r>
            <a:r>
              <a:rPr kumimoji="1" lang="en-US" sz="1800" b="0" i="1" u="none" strike="noStrike" kern="0" cap="none" spc="0" normalizeH="0" baseline="0" noProof="0" dirty="0">
                <a:ln>
                  <a:noFill/>
                </a:ln>
                <a:solidFill>
                  <a:schemeClr val="accent2">
                    <a:lumMod val="75000"/>
                  </a:schemeClr>
                </a:solidFill>
                <a:effectLst/>
                <a:uLnTx/>
                <a:uFillTx/>
                <a:latin typeface="Helvetica"/>
              </a:rPr>
              <a:t>Registration_Number</a:t>
            </a:r>
            <a:r>
              <a:rPr kumimoji="1" lang="en-US" sz="1800" b="0" i="0" u="none" strike="noStrike" kern="0" cap="none" spc="0" normalizeH="0" baseline="0" noProof="0" dirty="0">
                <a:ln>
                  <a:noFill/>
                </a:ln>
                <a:solidFill>
                  <a:srgbClr val="000000"/>
                </a:solidFill>
                <a:effectLst/>
                <a:uLnTx/>
                <a:uFillTx/>
                <a:latin typeface="Helvetica"/>
              </a:rPr>
              <a:t> is used </a:t>
            </a:r>
            <a:r>
              <a:rPr kumimoji="1" lang="en-US" sz="1800" b="1" i="0" u="none" strike="noStrike" kern="0" cap="none" spc="0" normalizeH="0" baseline="0" noProof="0" dirty="0">
                <a:ln>
                  <a:noFill/>
                </a:ln>
                <a:solidFill>
                  <a:srgbClr val="000000"/>
                </a:solidFill>
                <a:effectLst/>
                <a:uLnTx/>
                <a:uFillTx/>
                <a:latin typeface="Helvetica"/>
              </a:rPr>
              <a:t>to identify every student </a:t>
            </a:r>
            <a:r>
              <a:rPr kumimoji="1" lang="en-US" sz="1800" b="0" i="0" u="none" strike="noStrike" kern="0" cap="none" spc="0" normalizeH="0" baseline="0" noProof="0" dirty="0">
                <a:ln>
                  <a:noFill/>
                </a:ln>
                <a:solidFill>
                  <a:srgbClr val="000000"/>
                </a:solidFill>
                <a:effectLst/>
                <a:uLnTx/>
                <a:uFillTx/>
                <a:latin typeface="Helvetica"/>
              </a:rPr>
              <a:t>distinctly.</a:t>
            </a:r>
          </a:p>
          <a:p>
            <a:pPr marL="742950" marR="0" lvl="1" indent="-285750" algn="l" defTabSz="914400" rtl="0" eaLnBrk="0" fontAlgn="base" latinLnBrk="0" hangingPunct="0">
              <a:lnSpc>
                <a:spcPct val="100000"/>
              </a:lnSpc>
              <a:spcBef>
                <a:spcPct val="35000"/>
              </a:spcBef>
              <a:spcAft>
                <a:spcPct val="0"/>
              </a:spcAft>
              <a:buClr>
                <a:srgbClr val="FF9933"/>
              </a:buClr>
              <a:buSzPct val="80000"/>
              <a:buFont typeface="Monotype Sorts" charset="2"/>
              <a:buChar char="l"/>
              <a:tabLst/>
              <a:defRPr/>
            </a:pPr>
            <a:r>
              <a:rPr kumimoji="1" lang="en-US" sz="1800" b="1" i="0" u="none" strike="noStrike" kern="0" cap="none" spc="0" normalizeH="0" baseline="0" noProof="0" dirty="0">
                <a:ln>
                  <a:noFill/>
                </a:ln>
                <a:solidFill>
                  <a:srgbClr val="000000"/>
                </a:solidFill>
                <a:effectLst/>
                <a:uLnTx/>
                <a:uFillTx/>
                <a:latin typeface="Helvetica"/>
              </a:rPr>
              <a:t>Valid range of  Data </a:t>
            </a:r>
            <a:r>
              <a:rPr kumimoji="1" lang="en-US" sz="1800" b="0" i="0" u="none" strike="noStrike" kern="0" cap="none" spc="0" normalizeH="0" baseline="0" noProof="0" dirty="0">
                <a:ln>
                  <a:noFill/>
                </a:ln>
                <a:solidFill>
                  <a:srgbClr val="000000"/>
                </a:solidFill>
                <a:effectLst/>
                <a:uLnTx/>
                <a:uFillTx/>
                <a:latin typeface="Helvetica"/>
              </a:rPr>
              <a:t>for some Column such as </a:t>
            </a:r>
            <a:r>
              <a:rPr kumimoji="1" lang="en-US" sz="1800" b="0" i="1" u="none" strike="noStrike" kern="0" cap="none" spc="0" normalizeH="0" baseline="0" noProof="0" dirty="0">
                <a:ln>
                  <a:noFill/>
                </a:ln>
                <a:solidFill>
                  <a:schemeClr val="accent2">
                    <a:lumMod val="75000"/>
                  </a:schemeClr>
                </a:solidFill>
                <a:effectLst/>
                <a:uLnTx/>
                <a:uFillTx/>
                <a:latin typeface="Helvetica"/>
              </a:rPr>
              <a:t>Under_Gradate</a:t>
            </a:r>
            <a:r>
              <a:rPr kumimoji="1" lang="en-US" sz="1800" b="0" i="0" u="none" strike="noStrike" kern="0" cap="none" spc="0" normalizeH="0" baseline="0" noProof="0" dirty="0">
                <a:ln>
                  <a:noFill/>
                </a:ln>
                <a:solidFill>
                  <a:srgbClr val="000000"/>
                </a:solidFill>
                <a:effectLst/>
                <a:uLnTx/>
                <a:uFillTx/>
                <a:latin typeface="Helvetica"/>
              </a:rPr>
              <a:t> is  BSc, B.Tech. BE.</a:t>
            </a:r>
          </a:p>
          <a:p>
            <a:pPr marL="742950" marR="0" lvl="1" indent="-285750" algn="l" defTabSz="914400" rtl="0" eaLnBrk="0" fontAlgn="base" latinLnBrk="0" hangingPunct="0">
              <a:lnSpc>
                <a:spcPct val="100000"/>
              </a:lnSpc>
              <a:spcBef>
                <a:spcPct val="35000"/>
              </a:spcBef>
              <a:spcAft>
                <a:spcPct val="0"/>
              </a:spcAft>
              <a:buClr>
                <a:srgbClr val="FF9933"/>
              </a:buClr>
              <a:buSzPct val="80000"/>
              <a:buFont typeface="Monotype Sorts" charset="2"/>
              <a:buChar char="l"/>
              <a:tabLst/>
              <a:defRPr/>
            </a:pPr>
            <a:r>
              <a:rPr kumimoji="1" lang="en-US" altLang="en-US" sz="1800" b="0" i="0" u="none" strike="noStrike" kern="0" cap="none" spc="0" normalizeH="0" baseline="0" noProof="0" dirty="0">
                <a:ln>
                  <a:noFill/>
                </a:ln>
                <a:solidFill>
                  <a:srgbClr val="000000"/>
                </a:solidFill>
                <a:effectLst/>
                <a:uLnTx/>
                <a:uFillTx/>
                <a:latin typeface="Helvetica"/>
              </a:rPr>
              <a:t>A SB account must have a </a:t>
            </a:r>
            <a:r>
              <a:rPr kumimoji="1" lang="en-US" altLang="en-US" sz="1800" i="0" u="none" strike="noStrike" kern="0" cap="none" spc="0" normalizeH="0" baseline="0" noProof="0" dirty="0">
                <a:ln>
                  <a:noFill/>
                </a:ln>
                <a:solidFill>
                  <a:schemeClr val="accent2">
                    <a:lumMod val="75000"/>
                  </a:schemeClr>
                </a:solidFill>
                <a:effectLst/>
                <a:uLnTx/>
                <a:uFillTx/>
                <a:latin typeface="Helvetica"/>
              </a:rPr>
              <a:t>balance</a:t>
            </a:r>
            <a:r>
              <a:rPr kumimoji="1" lang="en-US" altLang="en-US" sz="1800" b="1" i="0" u="none" strike="noStrike" kern="0" cap="none" spc="0" normalizeH="0" baseline="0" noProof="0" dirty="0">
                <a:ln>
                  <a:noFill/>
                </a:ln>
                <a:solidFill>
                  <a:srgbClr val="000000"/>
                </a:solidFill>
                <a:effectLst/>
                <a:uLnTx/>
                <a:uFillTx/>
                <a:latin typeface="Helvetica"/>
              </a:rPr>
              <a:t> greater than 1000/-</a:t>
            </a:r>
          </a:p>
          <a:p>
            <a:pPr marL="742950" marR="0" lvl="1" indent="-285750" algn="l" defTabSz="914400" rtl="0" eaLnBrk="0" fontAlgn="base" latinLnBrk="0" hangingPunct="0">
              <a:lnSpc>
                <a:spcPct val="100000"/>
              </a:lnSpc>
              <a:spcBef>
                <a:spcPct val="35000"/>
              </a:spcBef>
              <a:spcAft>
                <a:spcPct val="0"/>
              </a:spcAft>
              <a:buClr>
                <a:srgbClr val="FF9933"/>
              </a:buClr>
              <a:buSzPct val="80000"/>
              <a:buFont typeface="Monotype Sorts" charset="2"/>
              <a:buChar char="l"/>
              <a:tabLst/>
              <a:defRPr/>
            </a:pPr>
            <a:endParaRPr kumimoji="1" lang="en-US" sz="1800" b="0" i="1" u="none" strike="noStrike" kern="0" cap="none" spc="0" normalizeH="0" baseline="0" noProof="0" dirty="0">
              <a:ln>
                <a:noFill/>
              </a:ln>
              <a:solidFill>
                <a:srgbClr val="000000"/>
              </a:solidFill>
              <a:effectLst/>
              <a:uLnTx/>
              <a:uFillTx/>
              <a:latin typeface="Helvetica"/>
            </a:endParaRPr>
          </a:p>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charset="2"/>
              <a:buChar char="n"/>
              <a:tabLst/>
              <a:defRPr/>
            </a:pPr>
            <a:endParaRPr kumimoji="1" lang="en-US" sz="1800" b="0" i="0" u="none" strike="noStrike" kern="0" cap="none" spc="0" normalizeH="0" baseline="0" noProof="0" dirty="0">
              <a:ln>
                <a:noFill/>
              </a:ln>
              <a:solidFill>
                <a:srgbClr val="000000"/>
              </a:solidFill>
              <a:effectLst/>
              <a:uLnTx/>
              <a:uFillTx/>
              <a:latin typeface="Helvetica"/>
              <a:ea typeface="+mn-ea"/>
              <a:cs typeface="+mn-cs"/>
            </a:endParaRPr>
          </a:p>
        </p:txBody>
      </p:sp>
      <p:sp>
        <p:nvSpPr>
          <p:cNvPr id="2" name="Footer Placeholder 1"/>
          <p:cNvSpPr>
            <a:spLocks noGrp="1"/>
          </p:cNvSpPr>
          <p:nvPr>
            <p:ph type="ftr" sz="quarter" idx="11"/>
          </p:nvPr>
        </p:nvSpPr>
        <p:spPr/>
        <p:txBody>
          <a:bodyPr/>
          <a:lstStyle/>
          <a:p>
            <a:r>
              <a:rPr lang="en-US"/>
              <a:t>SQL</a:t>
            </a:r>
          </a:p>
        </p:txBody>
      </p:sp>
      <p:sp>
        <p:nvSpPr>
          <p:cNvPr id="3" name="Slide Number Placeholder 2"/>
          <p:cNvSpPr>
            <a:spLocks noGrp="1"/>
          </p:cNvSpPr>
          <p:nvPr>
            <p:ph type="sldNum" sz="quarter" idx="12"/>
          </p:nvPr>
        </p:nvSpPr>
        <p:spPr/>
        <p:txBody>
          <a:bodyPr/>
          <a:lstStyle/>
          <a:p>
            <a:fld id="{03576695-DB63-4967-AFBB-46E84EF49106}" type="slidenum">
              <a:rPr lang="en-US" smtClean="0"/>
              <a:t>11</a:t>
            </a:fld>
            <a:endParaRPr lang="en-US"/>
          </a:p>
        </p:txBody>
      </p:sp>
    </p:spTree>
    <p:extLst>
      <p:ext uri="{BB962C8B-B14F-4D97-AF65-F5344CB8AC3E}">
        <p14:creationId xmlns:p14="http://schemas.microsoft.com/office/powerpoint/2010/main" val="2095762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024467" y="117475"/>
            <a:ext cx="107696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sz="3200" b="1" i="0" u="none" strike="noStrike" kern="0" cap="none" spc="0" normalizeH="0" baseline="0" noProof="0">
                <a:ln>
                  <a:noFill/>
                </a:ln>
                <a:solidFill>
                  <a:srgbClr val="CC3300"/>
                </a:solidFill>
                <a:effectLst>
                  <a:outerShdw blurRad="38100" dist="38100" dir="2700000" algn="tl">
                    <a:srgbClr val="C0C0C0"/>
                  </a:outerShdw>
                </a:effectLst>
                <a:uLnTx/>
                <a:uFillTx/>
                <a:latin typeface="Helvetica"/>
                <a:ea typeface="+mj-ea"/>
                <a:cs typeface="+mj-cs"/>
              </a:rPr>
              <a:t>TYPE of CONSTSRINTS</a:t>
            </a:r>
            <a:endParaRPr kumimoji="1" lang="en-US"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endParaRPr>
          </a:p>
        </p:txBody>
      </p:sp>
      <p:sp>
        <p:nvSpPr>
          <p:cNvPr id="5" name="Content Placeholder 2"/>
          <p:cNvSpPr txBox="1">
            <a:spLocks/>
          </p:cNvSpPr>
          <p:nvPr/>
        </p:nvSpPr>
        <p:spPr bwMode="auto">
          <a:xfrm>
            <a:off x="827314" y="850900"/>
            <a:ext cx="10966753" cy="5153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mn-ea"/>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mn-lt"/>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a:lstStyle>
          <a:p>
            <a:pPr marL="342900" marR="0" lvl="0" indent="-342900" algn="l" defTabSz="914400" rtl="0" eaLnBrk="0" fontAlgn="base" latinLnBrk="0" hangingPunct="0">
              <a:lnSpc>
                <a:spcPct val="150000"/>
              </a:lnSpc>
              <a:spcBef>
                <a:spcPct val="35000"/>
              </a:spcBef>
              <a:spcAft>
                <a:spcPct val="0"/>
              </a:spcAft>
              <a:buClr>
                <a:srgbClr val="CC3300"/>
              </a:buClr>
              <a:buSzPct val="90000"/>
              <a:buFont typeface="Monotype Sorts" charset="2"/>
              <a:buChar char="n"/>
              <a:tabLst/>
              <a:defRPr/>
            </a:pPr>
            <a:r>
              <a:rPr kumimoji="1" lang="en-US" sz="2100" b="1" i="0" u="none" strike="noStrike" kern="0" cap="none" spc="0" normalizeH="0" baseline="0" noProof="0" dirty="0">
                <a:ln>
                  <a:noFill/>
                </a:ln>
                <a:solidFill>
                  <a:srgbClr val="000000"/>
                </a:solidFill>
                <a:effectLst/>
                <a:uLnTx/>
                <a:uFillTx/>
                <a:latin typeface="Helvetica"/>
              </a:rPr>
              <a:t>Rule/Constraints</a:t>
            </a:r>
            <a:r>
              <a:rPr kumimoji="1" lang="en-US" sz="2100" b="0" i="0" u="none" strike="noStrike" kern="0" cap="none" spc="0" normalizeH="0" baseline="0" noProof="0" dirty="0">
                <a:ln>
                  <a:noFill/>
                </a:ln>
                <a:solidFill>
                  <a:srgbClr val="000000"/>
                </a:solidFill>
                <a:effectLst/>
                <a:uLnTx/>
                <a:uFillTx/>
                <a:latin typeface="Helvetica"/>
              </a:rPr>
              <a:t> can be imposed on </a:t>
            </a:r>
            <a:r>
              <a:rPr kumimoji="1" lang="en-US" sz="2100" b="1" i="0" u="none" strike="noStrike" kern="0" cap="none" spc="0" normalizeH="0" baseline="0" noProof="0" dirty="0">
                <a:ln>
                  <a:noFill/>
                </a:ln>
                <a:solidFill>
                  <a:srgbClr val="000000"/>
                </a:solidFill>
                <a:effectLst/>
                <a:uLnTx/>
                <a:uFillTx/>
                <a:latin typeface="Helvetica"/>
              </a:rPr>
              <a:t>single column </a:t>
            </a:r>
            <a:r>
              <a:rPr kumimoji="1" lang="en-US" sz="2100" b="0" i="0" u="none" strike="noStrike" kern="0" cap="none" spc="0" normalizeH="0" baseline="0" noProof="0" dirty="0">
                <a:ln>
                  <a:noFill/>
                </a:ln>
                <a:solidFill>
                  <a:srgbClr val="000000"/>
                </a:solidFill>
                <a:effectLst/>
                <a:uLnTx/>
                <a:uFillTx/>
                <a:latin typeface="Helvetica"/>
              </a:rPr>
              <a:t>or </a:t>
            </a:r>
            <a:r>
              <a:rPr kumimoji="1" lang="en-US" sz="2100" b="1" i="0" u="none" strike="noStrike" kern="0" cap="none" spc="0" normalizeH="0" baseline="0" noProof="0" dirty="0">
                <a:ln>
                  <a:noFill/>
                </a:ln>
                <a:solidFill>
                  <a:srgbClr val="000000"/>
                </a:solidFill>
                <a:effectLst/>
                <a:uLnTx/>
                <a:uFillTx/>
                <a:latin typeface="Helvetica"/>
              </a:rPr>
              <a:t>combination of columns</a:t>
            </a:r>
            <a:r>
              <a:rPr kumimoji="1" lang="en-US" sz="2100" b="0" i="0" u="none" strike="noStrike" kern="0" cap="none" spc="0" normalizeH="0" baseline="0" noProof="0" dirty="0">
                <a:ln>
                  <a:noFill/>
                </a:ln>
                <a:solidFill>
                  <a:srgbClr val="000000"/>
                </a:solidFill>
                <a:effectLst/>
                <a:uLnTx/>
                <a:uFillTx/>
                <a:latin typeface="Helvetica"/>
              </a:rPr>
              <a:t>.</a:t>
            </a:r>
          </a:p>
          <a:p>
            <a:pPr marL="742950" marR="0" lvl="1" indent="-285750" algn="l" defTabSz="914400" rtl="0" eaLnBrk="0" fontAlgn="base" latinLnBrk="0" hangingPunct="0">
              <a:lnSpc>
                <a:spcPct val="150000"/>
              </a:lnSpc>
              <a:spcBef>
                <a:spcPct val="35000"/>
              </a:spcBef>
              <a:spcAft>
                <a:spcPct val="0"/>
              </a:spcAft>
              <a:buClr>
                <a:srgbClr val="FF9933"/>
              </a:buClr>
              <a:buSzPct val="80000"/>
              <a:buFont typeface="Monotype Sorts" charset="2"/>
              <a:buChar char="l"/>
              <a:tabLst/>
              <a:defRPr/>
            </a:pPr>
            <a:r>
              <a:rPr kumimoji="1" lang="en-US" sz="2100" b="0" i="0" u="none" strike="noStrike" kern="0" cap="none" spc="0" normalizeH="0" baseline="0" noProof="0" dirty="0">
                <a:ln>
                  <a:noFill/>
                </a:ln>
                <a:solidFill>
                  <a:srgbClr val="C00000"/>
                </a:solidFill>
                <a:effectLst/>
                <a:uLnTx/>
                <a:uFillTx/>
                <a:latin typeface="Helvetica"/>
              </a:rPr>
              <a:t>Column-level Constraints</a:t>
            </a:r>
            <a:r>
              <a:rPr kumimoji="1" lang="en-US" sz="2100" b="0" i="0" u="none" strike="noStrike" kern="0" cap="none" spc="0" normalizeH="0" baseline="0" noProof="0" dirty="0">
                <a:ln>
                  <a:noFill/>
                </a:ln>
                <a:solidFill>
                  <a:srgbClr val="000000"/>
                </a:solidFill>
                <a:effectLst/>
                <a:uLnTx/>
                <a:uFillTx/>
                <a:latin typeface="Helvetica"/>
              </a:rPr>
              <a:t>- Imposed on </a:t>
            </a:r>
            <a:r>
              <a:rPr kumimoji="1" lang="en-US" sz="2100" b="1" i="0" u="none" strike="noStrike" kern="0" cap="none" spc="0" normalizeH="0" baseline="0" noProof="0" dirty="0">
                <a:ln>
                  <a:noFill/>
                </a:ln>
                <a:solidFill>
                  <a:srgbClr val="000000"/>
                </a:solidFill>
                <a:effectLst/>
                <a:uLnTx/>
                <a:uFillTx/>
                <a:latin typeface="Helvetica"/>
              </a:rPr>
              <a:t>Single Column. Defined along with Column</a:t>
            </a:r>
            <a:endParaRPr kumimoji="1" lang="en-US" sz="2100" b="0" i="0" u="none" strike="noStrike" kern="0" cap="none" spc="0" normalizeH="0" baseline="0" noProof="0" dirty="0">
              <a:ln>
                <a:noFill/>
              </a:ln>
              <a:solidFill>
                <a:srgbClr val="000000"/>
              </a:solidFill>
              <a:effectLst/>
              <a:uLnTx/>
              <a:uFillTx/>
              <a:latin typeface="Helvetica"/>
            </a:endParaRPr>
          </a:p>
          <a:p>
            <a:pPr marL="742950" marR="0" lvl="1" indent="-285750" algn="l" defTabSz="914400" rtl="0" eaLnBrk="0" fontAlgn="base" latinLnBrk="0" hangingPunct="0">
              <a:lnSpc>
                <a:spcPct val="150000"/>
              </a:lnSpc>
              <a:spcBef>
                <a:spcPct val="35000"/>
              </a:spcBef>
              <a:spcAft>
                <a:spcPct val="0"/>
              </a:spcAft>
              <a:buClr>
                <a:srgbClr val="FF9933"/>
              </a:buClr>
              <a:buSzPct val="80000"/>
              <a:buFont typeface="Monotype Sorts" charset="2"/>
              <a:buChar char="l"/>
              <a:tabLst/>
              <a:defRPr/>
            </a:pPr>
            <a:r>
              <a:rPr kumimoji="1" lang="en-US" sz="2100" b="0" i="0" u="none" strike="noStrike" kern="0" cap="none" spc="0" normalizeH="0" baseline="0" noProof="0" dirty="0">
                <a:ln>
                  <a:noFill/>
                </a:ln>
                <a:solidFill>
                  <a:srgbClr val="C00000"/>
                </a:solidFill>
                <a:effectLst/>
                <a:uLnTx/>
                <a:uFillTx/>
                <a:latin typeface="Helvetica"/>
              </a:rPr>
              <a:t>Table Level Constraint.- </a:t>
            </a:r>
            <a:r>
              <a:rPr kumimoji="1" lang="en-US" sz="2100" b="0" i="0" u="none" strike="noStrike" kern="0" cap="none" spc="0" normalizeH="0" baseline="0" noProof="0" dirty="0">
                <a:ln>
                  <a:noFill/>
                </a:ln>
                <a:solidFill>
                  <a:srgbClr val="000000"/>
                </a:solidFill>
                <a:effectLst/>
                <a:uLnTx/>
                <a:uFillTx/>
                <a:latin typeface="Helvetica"/>
              </a:rPr>
              <a:t>Defined at the end after defining all the columns.</a:t>
            </a:r>
          </a:p>
          <a:p>
            <a:pPr marL="1085850" marR="0" lvl="2" indent="-228600" algn="l" defTabSz="914400" rtl="0" eaLnBrk="0" fontAlgn="base" latinLnBrk="0" hangingPunct="0">
              <a:lnSpc>
                <a:spcPct val="150000"/>
              </a:lnSpc>
              <a:spcBef>
                <a:spcPct val="35000"/>
              </a:spcBef>
              <a:spcAft>
                <a:spcPct val="0"/>
              </a:spcAft>
              <a:buClr>
                <a:srgbClr val="33CC33"/>
              </a:buClr>
              <a:buSzPct val="75000"/>
              <a:buFont typeface="Webdings" panose="05030102010509060703" pitchFamily="18" charset="2"/>
              <a:buChar char="4"/>
              <a:tabLst/>
              <a:defRPr/>
            </a:pPr>
            <a:r>
              <a:rPr kumimoji="1" lang="en-US" sz="2000" b="1" i="0" u="none" strike="noStrike" kern="0" cap="none" spc="0" normalizeH="0" baseline="0" noProof="0" dirty="0">
                <a:ln>
                  <a:noFill/>
                </a:ln>
                <a:solidFill>
                  <a:srgbClr val="000000"/>
                </a:solidFill>
                <a:effectLst/>
                <a:uLnTx/>
                <a:uFillTx/>
                <a:latin typeface="Helvetica"/>
              </a:rPr>
              <a:t>Multi-level Column</a:t>
            </a:r>
            <a:r>
              <a:rPr kumimoji="1" lang="en-US" sz="2000" b="0" i="0" u="none" strike="noStrike" kern="0" cap="none" spc="0" normalizeH="0" baseline="0" noProof="0" dirty="0">
                <a:ln>
                  <a:noFill/>
                </a:ln>
                <a:solidFill>
                  <a:srgbClr val="000000"/>
                </a:solidFill>
                <a:effectLst/>
                <a:uLnTx/>
                <a:uFillTx/>
                <a:latin typeface="Helvetica"/>
              </a:rPr>
              <a:t>.</a:t>
            </a:r>
          </a:p>
          <a:p>
            <a:pPr marL="1428750" marR="0" lvl="3" indent="-228600" algn="l" defTabSz="914400" rtl="0" eaLnBrk="0" fontAlgn="base" latinLnBrk="0" hangingPunct="0">
              <a:lnSpc>
                <a:spcPct val="150000"/>
              </a:lnSpc>
              <a:spcBef>
                <a:spcPct val="35000"/>
              </a:spcBef>
              <a:spcAft>
                <a:spcPct val="0"/>
              </a:spcAft>
              <a:buClr>
                <a:srgbClr val="FF9900"/>
              </a:buClr>
              <a:buSzTx/>
              <a:buFont typeface="Times New Roman" panose="02020603050405020304" pitchFamily="18" charset="0"/>
              <a:buChar char="–"/>
              <a:tabLst/>
              <a:defRPr/>
            </a:pPr>
            <a:r>
              <a:rPr kumimoji="1" lang="en-US" sz="2000" b="1" i="0" u="none" strike="noStrike" kern="0" cap="none" spc="0" normalizeH="0" baseline="0" noProof="0" dirty="0">
                <a:ln>
                  <a:noFill/>
                </a:ln>
                <a:solidFill>
                  <a:srgbClr val="000000"/>
                </a:solidFill>
                <a:effectLst/>
                <a:uLnTx/>
                <a:uFillTx/>
                <a:latin typeface="Helvetica"/>
              </a:rPr>
              <a:t>Primary key </a:t>
            </a:r>
            <a:r>
              <a:rPr kumimoji="1" lang="en-US" sz="2000" b="0" i="0" u="none" strike="noStrike" kern="0" cap="none" spc="0" normalizeH="0" baseline="0" noProof="0" dirty="0">
                <a:ln>
                  <a:noFill/>
                </a:ln>
                <a:solidFill>
                  <a:srgbClr val="000000"/>
                </a:solidFill>
                <a:effectLst/>
                <a:uLnTx/>
                <a:uFillTx/>
                <a:latin typeface="Helvetica"/>
              </a:rPr>
              <a:t>imposed on combination of columns- (</a:t>
            </a:r>
            <a:r>
              <a:rPr lang="en-US" sz="2000" kern="0" dirty="0">
                <a:solidFill>
                  <a:srgbClr val="000099"/>
                </a:solidFill>
                <a:latin typeface="Helvetica"/>
              </a:rPr>
              <a:t>Name,F.name</a:t>
            </a:r>
            <a:r>
              <a:rPr kumimoji="1" lang="en-US" sz="2000" b="0" i="0" u="none" strike="noStrike" kern="0" cap="none" spc="0" normalizeH="0" baseline="0" noProof="0" dirty="0">
                <a:ln>
                  <a:noFill/>
                </a:ln>
                <a:solidFill>
                  <a:srgbClr val="000000"/>
                </a:solidFill>
                <a:effectLst/>
                <a:uLnTx/>
                <a:uFillTx/>
                <a:latin typeface="Helvetica"/>
              </a:rPr>
              <a:t>,</a:t>
            </a:r>
            <a:r>
              <a:rPr lang="en-US" sz="2000" kern="0" dirty="0">
                <a:solidFill>
                  <a:srgbClr val="000099"/>
                </a:solidFill>
                <a:latin typeface="Helvetica"/>
              </a:rPr>
              <a:t>Surname</a:t>
            </a:r>
            <a:r>
              <a:rPr kumimoji="1" lang="en-US" sz="2000" b="0" i="0" u="none" strike="noStrike" kern="0" cap="none" spc="0" normalizeH="0" baseline="0" noProof="0" dirty="0">
                <a:ln>
                  <a:noFill/>
                </a:ln>
                <a:solidFill>
                  <a:srgbClr val="000000"/>
                </a:solidFill>
                <a:effectLst/>
                <a:uLnTx/>
                <a:uFillTx/>
                <a:latin typeface="Helvetica"/>
              </a:rPr>
              <a:t>)</a:t>
            </a:r>
          </a:p>
          <a:p>
            <a:pPr marL="1085850" marR="0" lvl="2" indent="-228600" algn="l" defTabSz="914400" rtl="0" eaLnBrk="0" fontAlgn="base" latinLnBrk="0" hangingPunct="0">
              <a:lnSpc>
                <a:spcPct val="150000"/>
              </a:lnSpc>
              <a:spcBef>
                <a:spcPct val="35000"/>
              </a:spcBef>
              <a:spcAft>
                <a:spcPct val="0"/>
              </a:spcAft>
              <a:buClr>
                <a:srgbClr val="33CC33"/>
              </a:buClr>
              <a:buSzPct val="75000"/>
              <a:buFont typeface="Webdings" panose="05030102010509060703" pitchFamily="18" charset="2"/>
              <a:buChar char="4"/>
              <a:tabLst/>
              <a:defRPr/>
            </a:pPr>
            <a:r>
              <a:rPr kumimoji="1" lang="en-US" sz="2000" b="1" i="0" u="none" strike="noStrike" kern="0" cap="none" spc="0" normalizeH="0" baseline="0" noProof="0" dirty="0">
                <a:ln>
                  <a:noFill/>
                </a:ln>
                <a:solidFill>
                  <a:srgbClr val="000000"/>
                </a:solidFill>
                <a:effectLst/>
                <a:uLnTx/>
                <a:uFillTx/>
                <a:latin typeface="Helvetica"/>
              </a:rPr>
              <a:t>Constraint imposed on a column that reference another column </a:t>
            </a:r>
            <a:r>
              <a:rPr kumimoji="1" lang="en-US" sz="2000" b="0" i="0" u="none" strike="noStrike" kern="0" cap="none" spc="0" normalizeH="0" baseline="0" noProof="0" dirty="0">
                <a:ln>
                  <a:noFill/>
                </a:ln>
                <a:solidFill>
                  <a:srgbClr val="000000"/>
                </a:solidFill>
                <a:effectLst/>
                <a:uLnTx/>
                <a:uFillTx/>
                <a:latin typeface="Helvetica"/>
              </a:rPr>
              <a:t>in the constraint.</a:t>
            </a:r>
          </a:p>
          <a:p>
            <a:pPr marL="1428750" marR="0" lvl="3" indent="-228600" algn="l" defTabSz="914400" rtl="0" eaLnBrk="0" fontAlgn="base" latinLnBrk="0" hangingPunct="0">
              <a:lnSpc>
                <a:spcPct val="150000"/>
              </a:lnSpc>
              <a:spcBef>
                <a:spcPct val="35000"/>
              </a:spcBef>
              <a:spcAft>
                <a:spcPct val="0"/>
              </a:spcAft>
              <a:buClr>
                <a:srgbClr val="FF9900"/>
              </a:buClr>
              <a:buSzTx/>
              <a:buFont typeface="Times New Roman" panose="02020603050405020304" pitchFamily="18" charset="0"/>
              <a:buChar char="–"/>
              <a:tabLst/>
              <a:defRPr/>
            </a:pPr>
            <a:r>
              <a:rPr kumimoji="1" lang="en-US" sz="2000" b="0" i="0" u="none" strike="noStrike" kern="0" cap="none" spc="0" normalizeH="0" baseline="0" noProof="0" dirty="0">
                <a:ln>
                  <a:noFill/>
                </a:ln>
                <a:solidFill>
                  <a:srgbClr val="000000"/>
                </a:solidFill>
                <a:effectLst/>
                <a:uLnTx/>
                <a:uFillTx/>
                <a:latin typeface="Helvetica"/>
              </a:rPr>
              <a:t>Assume that are two columns in the table say- </a:t>
            </a:r>
            <a:r>
              <a:rPr lang="en-US" sz="2000" kern="0" dirty="0">
                <a:solidFill>
                  <a:srgbClr val="000099"/>
                </a:solidFill>
                <a:latin typeface="Helvetica"/>
              </a:rPr>
              <a:t>Date_of_Birth </a:t>
            </a:r>
            <a:r>
              <a:rPr kumimoji="1" lang="en-US" sz="2000" b="0" i="0" u="none" strike="noStrike" kern="0" cap="none" spc="0" normalizeH="0" baseline="0" noProof="0" dirty="0">
                <a:ln>
                  <a:noFill/>
                </a:ln>
                <a:solidFill>
                  <a:srgbClr val="000000"/>
                </a:solidFill>
                <a:effectLst/>
                <a:uLnTx/>
                <a:uFillTx/>
                <a:latin typeface="Helvetica"/>
              </a:rPr>
              <a:t> and </a:t>
            </a:r>
            <a:r>
              <a:rPr lang="en-US" sz="2000" kern="0" dirty="0">
                <a:solidFill>
                  <a:srgbClr val="000099"/>
                </a:solidFill>
                <a:latin typeface="Helvetica"/>
              </a:rPr>
              <a:t>Date_of_Join.</a:t>
            </a:r>
          </a:p>
          <a:p>
            <a:pPr marL="1428750" marR="0" lvl="3" indent="-228600" algn="l" defTabSz="914400" rtl="0" eaLnBrk="0" fontAlgn="base" latinLnBrk="0" hangingPunct="0">
              <a:lnSpc>
                <a:spcPct val="150000"/>
              </a:lnSpc>
              <a:spcBef>
                <a:spcPct val="35000"/>
              </a:spcBef>
              <a:spcAft>
                <a:spcPct val="0"/>
              </a:spcAft>
              <a:buClr>
                <a:srgbClr val="FF9900"/>
              </a:buClr>
              <a:buSzTx/>
              <a:buFont typeface="Times New Roman" panose="02020603050405020304" pitchFamily="18" charset="0"/>
              <a:buChar char="–"/>
              <a:tabLst/>
              <a:defRPr/>
            </a:pPr>
            <a:r>
              <a:rPr kumimoji="1" lang="en-US" sz="2000" b="0" i="0" u="none" strike="noStrike" kern="0" cap="none" spc="0" normalizeH="0" baseline="0" noProof="0" dirty="0">
                <a:ln>
                  <a:noFill/>
                </a:ln>
                <a:solidFill>
                  <a:srgbClr val="000000"/>
                </a:solidFill>
                <a:effectLst/>
                <a:uLnTx/>
                <a:uFillTx/>
                <a:latin typeface="Helvetica"/>
              </a:rPr>
              <a:t>We want to impose condition(constraint) on Date_of_Join that </a:t>
            </a:r>
          </a:p>
          <a:p>
            <a:pPr marL="1200150" marR="0" lvl="3" indent="0" algn="l" defTabSz="914400" rtl="0" eaLnBrk="0" fontAlgn="base" latinLnBrk="0" hangingPunct="0">
              <a:lnSpc>
                <a:spcPct val="150000"/>
              </a:lnSpc>
              <a:spcBef>
                <a:spcPct val="35000"/>
              </a:spcBef>
              <a:spcAft>
                <a:spcPct val="0"/>
              </a:spcAft>
              <a:buClr>
                <a:srgbClr val="FF9900"/>
              </a:buClr>
              <a:buSzTx/>
              <a:buFont typeface="Times New Roman" panose="02020603050405020304" pitchFamily="18" charset="0"/>
              <a:buNone/>
              <a:tabLst/>
              <a:defRPr/>
            </a:pPr>
            <a:r>
              <a:rPr kumimoji="1" lang="en-US" sz="2000" b="0" i="0" u="none" strike="noStrike" kern="0" cap="none" spc="0" normalizeH="0" baseline="0" noProof="0" dirty="0">
                <a:ln>
                  <a:noFill/>
                </a:ln>
                <a:solidFill>
                  <a:srgbClr val="000000"/>
                </a:solidFill>
                <a:effectLst/>
                <a:uLnTx/>
                <a:uFillTx/>
                <a:latin typeface="Helvetica"/>
              </a:rPr>
              <a:t>                   </a:t>
            </a:r>
            <a:r>
              <a:rPr lang="en-US" sz="2000" kern="0" dirty="0">
                <a:solidFill>
                  <a:srgbClr val="000099"/>
                </a:solidFill>
                <a:latin typeface="Helvetica"/>
              </a:rPr>
              <a:t>Date_of_Join</a:t>
            </a:r>
            <a:r>
              <a:rPr kumimoji="1" lang="en-US" sz="2000" b="0" i="0" u="none" strike="noStrike" kern="0" cap="none" spc="0" normalizeH="0" baseline="0" noProof="0" dirty="0">
                <a:ln>
                  <a:noFill/>
                </a:ln>
                <a:solidFill>
                  <a:srgbClr val="0070C0"/>
                </a:solidFill>
                <a:effectLst/>
                <a:uLnTx/>
                <a:uFillTx/>
                <a:latin typeface="Helvetica"/>
              </a:rPr>
              <a:t>  </a:t>
            </a:r>
            <a:r>
              <a:rPr kumimoji="1" lang="en-US" sz="2000" b="1" i="0" u="none" strike="noStrike" kern="0" cap="none" spc="0" normalizeH="0" baseline="0" noProof="0" dirty="0">
                <a:ln>
                  <a:noFill/>
                </a:ln>
                <a:solidFill>
                  <a:srgbClr val="FF0000"/>
                </a:solidFill>
                <a:effectLst/>
                <a:uLnTx/>
                <a:uFillTx/>
                <a:latin typeface="Helvetica"/>
              </a:rPr>
              <a:t>&gt;</a:t>
            </a:r>
            <a:r>
              <a:rPr kumimoji="1" lang="en-US" sz="2000" b="1" i="0" u="none" strike="noStrike" kern="0" cap="none" spc="0" normalizeH="0" baseline="0" noProof="0" dirty="0">
                <a:ln>
                  <a:noFill/>
                </a:ln>
                <a:solidFill>
                  <a:srgbClr val="0070C0"/>
                </a:solidFill>
                <a:effectLst/>
                <a:uLnTx/>
                <a:uFillTx/>
                <a:latin typeface="Helvetica"/>
              </a:rPr>
              <a:t> </a:t>
            </a:r>
            <a:r>
              <a:rPr lang="en-US" sz="2000" kern="0" dirty="0">
                <a:solidFill>
                  <a:srgbClr val="000099"/>
                </a:solidFill>
                <a:latin typeface="Helvetica"/>
              </a:rPr>
              <a:t>Date_of_Birth</a:t>
            </a:r>
            <a:r>
              <a:rPr kumimoji="1" lang="en-US" sz="2000" b="0" i="0" u="none" strike="noStrike" kern="0" cap="none" spc="0" normalizeH="0" baseline="0" noProof="0" dirty="0">
                <a:ln>
                  <a:noFill/>
                </a:ln>
                <a:solidFill>
                  <a:srgbClr val="000000"/>
                </a:solidFill>
                <a:effectLst/>
                <a:uLnTx/>
                <a:uFillTx/>
                <a:latin typeface="Helvetica"/>
              </a:rPr>
              <a:t>.</a:t>
            </a:r>
          </a:p>
        </p:txBody>
      </p:sp>
      <p:sp>
        <p:nvSpPr>
          <p:cNvPr id="2" name="Footer Placeholder 1"/>
          <p:cNvSpPr>
            <a:spLocks noGrp="1"/>
          </p:cNvSpPr>
          <p:nvPr>
            <p:ph type="ftr" sz="quarter" idx="11"/>
          </p:nvPr>
        </p:nvSpPr>
        <p:spPr/>
        <p:txBody>
          <a:bodyPr/>
          <a:lstStyle/>
          <a:p>
            <a:r>
              <a:rPr lang="en-US"/>
              <a:t>SQL</a:t>
            </a:r>
          </a:p>
        </p:txBody>
      </p:sp>
      <p:sp>
        <p:nvSpPr>
          <p:cNvPr id="3" name="Slide Number Placeholder 2"/>
          <p:cNvSpPr>
            <a:spLocks noGrp="1"/>
          </p:cNvSpPr>
          <p:nvPr>
            <p:ph type="sldNum" sz="quarter" idx="12"/>
          </p:nvPr>
        </p:nvSpPr>
        <p:spPr/>
        <p:txBody>
          <a:bodyPr/>
          <a:lstStyle/>
          <a:p>
            <a:fld id="{03576695-DB63-4967-AFBB-46E84EF49106}" type="slidenum">
              <a:rPr lang="en-US" smtClean="0"/>
              <a:t>12</a:t>
            </a:fld>
            <a:endParaRPr lang="en-US"/>
          </a:p>
        </p:txBody>
      </p:sp>
    </p:spTree>
    <p:extLst>
      <p:ext uri="{BB962C8B-B14F-4D97-AF65-F5344CB8AC3E}">
        <p14:creationId xmlns:p14="http://schemas.microsoft.com/office/powerpoint/2010/main" val="755851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078038" y="846138"/>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sz="3200" b="1" i="0" u="none" strike="noStrike" kern="0" cap="none" spc="0" normalizeH="0" baseline="0" noProof="0">
                <a:ln>
                  <a:noFill/>
                </a:ln>
                <a:solidFill>
                  <a:srgbClr val="CC3300"/>
                </a:solidFill>
                <a:effectLst>
                  <a:outerShdw blurRad="38100" dist="38100" dir="2700000" algn="tl">
                    <a:srgbClr val="C0C0C0"/>
                  </a:outerShdw>
                </a:effectLst>
                <a:uLnTx/>
                <a:uFillTx/>
                <a:latin typeface="Helvetica"/>
                <a:ea typeface="+mj-ea"/>
                <a:cs typeface="+mj-cs"/>
              </a:rPr>
              <a:t>Integrity Constraints in Create Table</a:t>
            </a:r>
            <a:endParaRPr kumimoji="1" lang="en-US"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endParaRPr>
          </a:p>
        </p:txBody>
      </p:sp>
      <p:sp>
        <p:nvSpPr>
          <p:cNvPr id="6" name="Rectangle 3"/>
          <p:cNvSpPr txBox="1">
            <a:spLocks noChangeArrowheads="1"/>
          </p:cNvSpPr>
          <p:nvPr/>
        </p:nvSpPr>
        <p:spPr bwMode="auto">
          <a:xfrm>
            <a:off x="2897188" y="2443957"/>
            <a:ext cx="6638925" cy="2470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mn-ea"/>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mn-lt"/>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a:lstStyle>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charset="2"/>
              <a:buChar char="n"/>
              <a:tabLst/>
              <a:defRPr/>
            </a:pPr>
            <a:r>
              <a:rPr kumimoji="1" lang="en-US" altLang="en-US" sz="2000" b="1" i="0" u="none" strike="noStrike" kern="0" cap="none" spc="0" normalizeH="0" baseline="0" noProof="0" dirty="0">
                <a:ln>
                  <a:noFill/>
                </a:ln>
                <a:solidFill>
                  <a:srgbClr val="000000"/>
                </a:solidFill>
                <a:effectLst/>
                <a:uLnTx/>
                <a:uFillTx/>
                <a:latin typeface="Helvetica"/>
                <a:ea typeface="+mn-ea"/>
                <a:cs typeface="+mn-cs"/>
              </a:rPr>
              <a:t>not null - </a:t>
            </a:r>
            <a:r>
              <a:rPr kumimoji="1" lang="en-US" altLang="en-US" sz="2000" b="0" i="0" u="none" strike="noStrike" kern="0" cap="none" spc="0" normalizeH="0" baseline="0" noProof="0" dirty="0">
                <a:ln>
                  <a:noFill/>
                </a:ln>
                <a:solidFill>
                  <a:srgbClr val="000000"/>
                </a:solidFill>
                <a:effectLst/>
                <a:uLnTx/>
                <a:uFillTx/>
                <a:latin typeface="Helvetica"/>
                <a:ea typeface="+mn-ea"/>
                <a:cs typeface="+mn-cs"/>
              </a:rPr>
              <a:t> </a:t>
            </a:r>
          </a:p>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charset="2"/>
              <a:buChar char="n"/>
              <a:tabLst/>
              <a:defRPr/>
            </a:pPr>
            <a:r>
              <a:rPr kumimoji="1" lang="en-US" altLang="en-US" sz="2000" b="1" i="0" u="none" strike="noStrike" kern="0" cap="none" spc="0" normalizeH="0" baseline="0" noProof="0" dirty="0">
                <a:ln>
                  <a:noFill/>
                </a:ln>
                <a:solidFill>
                  <a:srgbClr val="000000"/>
                </a:solidFill>
                <a:effectLst/>
                <a:uLnTx/>
                <a:uFillTx/>
                <a:latin typeface="Helvetica"/>
                <a:ea typeface="+mn-ea"/>
                <a:cs typeface="+mn-cs"/>
              </a:rPr>
              <a:t>primary key</a:t>
            </a:r>
            <a:r>
              <a:rPr kumimoji="1" lang="en-US" altLang="en-US" sz="2000" b="0" i="0" u="none" strike="noStrike" kern="0" cap="none" spc="0" normalizeH="0" baseline="0" noProof="0" dirty="0">
                <a:ln>
                  <a:noFill/>
                </a:ln>
                <a:solidFill>
                  <a:srgbClr val="000000"/>
                </a:solidFill>
                <a:effectLst/>
                <a:uLnTx/>
                <a:uFillTx/>
                <a:latin typeface="Helvetica"/>
                <a:ea typeface="+mn-ea"/>
                <a:cs typeface="+mn-cs"/>
              </a:rPr>
              <a:t> (</a:t>
            </a:r>
            <a:r>
              <a:rPr kumimoji="1" lang="en-US" altLang="en-US" sz="2000" b="0" i="1" u="none" strike="noStrike" kern="0" cap="none" spc="0" normalizeH="0" baseline="0" noProof="0" dirty="0">
                <a:ln>
                  <a:noFill/>
                </a:ln>
                <a:solidFill>
                  <a:srgbClr val="000000"/>
                </a:solidFill>
                <a:effectLst/>
                <a:uLnTx/>
                <a:uFillTx/>
                <a:latin typeface="Helvetica"/>
                <a:ea typeface="+mn-ea"/>
                <a:cs typeface="+mn-cs"/>
              </a:rPr>
              <a:t>A</a:t>
            </a:r>
            <a:r>
              <a:rPr kumimoji="1" lang="en-US" altLang="en-US" sz="2000" b="0" i="0" u="none" strike="noStrike" kern="0" cap="none" spc="0" normalizeH="0" baseline="-25000" noProof="0" dirty="0">
                <a:ln>
                  <a:noFill/>
                </a:ln>
                <a:solidFill>
                  <a:srgbClr val="000000"/>
                </a:solidFill>
                <a:effectLst/>
                <a:uLnTx/>
                <a:uFillTx/>
                <a:latin typeface="Helvetica"/>
                <a:ea typeface="+mn-ea"/>
                <a:cs typeface="+mn-cs"/>
              </a:rPr>
              <a:t>1</a:t>
            </a:r>
            <a:r>
              <a:rPr kumimoji="1" lang="en-US" altLang="en-US" sz="2000" b="0" i="0" u="none" strike="noStrike" kern="0" cap="none" spc="0" normalizeH="0" baseline="0" noProof="0" dirty="0">
                <a:ln>
                  <a:noFill/>
                </a:ln>
                <a:solidFill>
                  <a:srgbClr val="000000"/>
                </a:solidFill>
                <a:effectLst/>
                <a:uLnTx/>
                <a:uFillTx/>
                <a:latin typeface="Helvetica"/>
                <a:ea typeface="+mn-ea"/>
                <a:cs typeface="+mn-cs"/>
              </a:rPr>
              <a:t>, ..., </a:t>
            </a:r>
            <a:r>
              <a:rPr kumimoji="1" lang="en-US" altLang="en-US" sz="2000" b="0" i="1" u="none" strike="noStrike" kern="0" cap="none" spc="0" normalizeH="0" baseline="0" noProof="0" dirty="0">
                <a:ln>
                  <a:noFill/>
                </a:ln>
                <a:solidFill>
                  <a:srgbClr val="000000"/>
                </a:solidFill>
                <a:effectLst/>
                <a:uLnTx/>
                <a:uFillTx/>
                <a:latin typeface="Helvetica"/>
                <a:ea typeface="+mn-ea"/>
                <a:cs typeface="+mn-cs"/>
              </a:rPr>
              <a:t>A</a:t>
            </a:r>
            <a:r>
              <a:rPr kumimoji="1" lang="en-US" altLang="en-US" sz="2000" b="0" i="1" u="none" strike="noStrike" kern="0" cap="none" spc="0" normalizeH="0" baseline="-25000" noProof="0" dirty="0">
                <a:ln>
                  <a:noFill/>
                </a:ln>
                <a:solidFill>
                  <a:srgbClr val="000000"/>
                </a:solidFill>
                <a:effectLst/>
                <a:uLnTx/>
                <a:uFillTx/>
                <a:latin typeface="Helvetica"/>
                <a:ea typeface="+mn-ea"/>
                <a:cs typeface="+mn-cs"/>
              </a:rPr>
              <a:t>n </a:t>
            </a:r>
            <a:r>
              <a:rPr kumimoji="1" lang="en-US" altLang="en-US" sz="2000" b="0" i="0" u="none" strike="noStrike" kern="0" cap="none" spc="0" normalizeH="0" baseline="0" noProof="0" dirty="0">
                <a:ln>
                  <a:noFill/>
                </a:ln>
                <a:solidFill>
                  <a:srgbClr val="000000"/>
                </a:solidFill>
                <a:effectLst/>
                <a:uLnTx/>
                <a:uFillTx/>
                <a:latin typeface="Helvetica"/>
                <a:ea typeface="+mn-ea"/>
                <a:cs typeface="+mn-cs"/>
              </a:rPr>
              <a:t>)</a:t>
            </a:r>
            <a:endParaRPr kumimoji="1" lang="en-US" altLang="en-US" sz="1800" b="0" i="0" u="none" strike="noStrike" kern="0" cap="none" spc="0" normalizeH="0" baseline="0" noProof="0" dirty="0">
              <a:ln>
                <a:noFill/>
              </a:ln>
              <a:solidFill>
                <a:srgbClr val="000000"/>
              </a:solidFill>
              <a:effectLst/>
              <a:uLnTx/>
              <a:uFillTx/>
              <a:latin typeface="Helvetica"/>
              <a:ea typeface="+mn-ea"/>
              <a:cs typeface="+mn-cs"/>
            </a:endParaRPr>
          </a:p>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charset="2"/>
              <a:buChar char="n"/>
              <a:tabLst/>
              <a:defRPr/>
            </a:pPr>
            <a:r>
              <a:rPr kumimoji="1" lang="en-US" altLang="en-US" sz="2000" b="1" i="0" u="none" strike="noStrike" kern="0" cap="none" spc="0" normalizeH="0" baseline="0" noProof="0" dirty="0">
                <a:ln>
                  <a:noFill/>
                </a:ln>
                <a:solidFill>
                  <a:srgbClr val="000000"/>
                </a:solidFill>
                <a:effectLst/>
                <a:uLnTx/>
                <a:uFillTx/>
                <a:latin typeface="Helvetica"/>
                <a:ea typeface="+mn-ea"/>
                <a:cs typeface="+mn-cs"/>
              </a:rPr>
              <a:t>foreign key </a:t>
            </a:r>
            <a:r>
              <a:rPr kumimoji="1" lang="en-US" altLang="en-US" sz="2000" b="0" i="0" u="none" strike="noStrike" kern="0" cap="none" spc="0" normalizeH="0" baseline="0" noProof="0" dirty="0">
                <a:ln>
                  <a:noFill/>
                </a:ln>
                <a:solidFill>
                  <a:srgbClr val="000000"/>
                </a:solidFill>
                <a:effectLst/>
                <a:uLnTx/>
                <a:uFillTx/>
                <a:latin typeface="Helvetica"/>
                <a:ea typeface="+mn-ea"/>
                <a:cs typeface="+mn-cs"/>
              </a:rPr>
              <a:t>(</a:t>
            </a:r>
            <a:r>
              <a:rPr kumimoji="1" lang="en-US" altLang="en-US" sz="2000" b="0" i="1" u="none" strike="noStrike" kern="0" cap="none" spc="0" normalizeH="0" baseline="0" noProof="0" dirty="0">
                <a:ln>
                  <a:noFill/>
                </a:ln>
                <a:solidFill>
                  <a:srgbClr val="000000"/>
                </a:solidFill>
                <a:effectLst/>
                <a:uLnTx/>
                <a:uFillTx/>
                <a:latin typeface="Helvetica"/>
                <a:ea typeface="+mn-ea"/>
                <a:cs typeface="+mn-cs"/>
              </a:rPr>
              <a:t>A</a:t>
            </a:r>
            <a:r>
              <a:rPr kumimoji="1" lang="en-US" altLang="en-US" sz="2000" b="0" i="0" u="none" strike="noStrike" kern="0" cap="none" spc="0" normalizeH="0" baseline="-25000" noProof="0" dirty="0">
                <a:ln>
                  <a:noFill/>
                </a:ln>
                <a:solidFill>
                  <a:srgbClr val="000000"/>
                </a:solidFill>
                <a:effectLst/>
                <a:uLnTx/>
                <a:uFillTx/>
                <a:latin typeface="Helvetica"/>
                <a:ea typeface="+mn-ea"/>
                <a:cs typeface="+mn-cs"/>
              </a:rPr>
              <a:t>m</a:t>
            </a:r>
            <a:r>
              <a:rPr kumimoji="1" lang="en-US" altLang="en-US" sz="2000" b="0" i="0" u="none" strike="noStrike" kern="0" cap="none" spc="0" normalizeH="0" baseline="0" noProof="0" dirty="0">
                <a:ln>
                  <a:noFill/>
                </a:ln>
                <a:solidFill>
                  <a:srgbClr val="000000"/>
                </a:solidFill>
                <a:effectLst/>
                <a:uLnTx/>
                <a:uFillTx/>
                <a:latin typeface="Helvetica"/>
                <a:ea typeface="+mn-ea"/>
                <a:cs typeface="+mn-cs"/>
              </a:rPr>
              <a:t>, ..., </a:t>
            </a:r>
            <a:r>
              <a:rPr kumimoji="1" lang="en-US" altLang="en-US" sz="2000" b="0" i="1" u="none" strike="noStrike" kern="0" cap="none" spc="0" normalizeH="0" baseline="0" noProof="0" dirty="0">
                <a:ln>
                  <a:noFill/>
                </a:ln>
                <a:solidFill>
                  <a:srgbClr val="000000"/>
                </a:solidFill>
                <a:effectLst/>
                <a:uLnTx/>
                <a:uFillTx/>
                <a:latin typeface="Helvetica"/>
                <a:ea typeface="+mn-ea"/>
                <a:cs typeface="+mn-cs"/>
              </a:rPr>
              <a:t>A</a:t>
            </a:r>
            <a:r>
              <a:rPr kumimoji="1" lang="en-US" altLang="en-US" sz="2000" b="0" i="1" u="none" strike="noStrike" kern="0" cap="none" spc="0" normalizeH="0" baseline="-25000" noProof="0" dirty="0">
                <a:ln>
                  <a:noFill/>
                </a:ln>
                <a:solidFill>
                  <a:srgbClr val="000000"/>
                </a:solidFill>
                <a:effectLst/>
                <a:uLnTx/>
                <a:uFillTx/>
                <a:latin typeface="Helvetica"/>
                <a:ea typeface="+mn-ea"/>
                <a:cs typeface="+mn-cs"/>
              </a:rPr>
              <a:t>n </a:t>
            </a:r>
            <a:r>
              <a:rPr kumimoji="1" lang="en-US" altLang="en-US" sz="2000" b="0" i="0" u="none" strike="noStrike" kern="0" cap="none" spc="0" normalizeH="0" baseline="0" noProof="0" dirty="0">
                <a:ln>
                  <a:noFill/>
                </a:ln>
                <a:solidFill>
                  <a:srgbClr val="000000"/>
                </a:solidFill>
                <a:effectLst/>
                <a:uLnTx/>
                <a:uFillTx/>
                <a:latin typeface="Helvetica"/>
                <a:ea typeface="+mn-ea"/>
                <a:cs typeface="+mn-cs"/>
              </a:rPr>
              <a:t>) </a:t>
            </a:r>
            <a:r>
              <a:rPr kumimoji="1" lang="en-US" altLang="en-US" sz="2000" b="1" i="0" u="none" strike="noStrike" kern="0" cap="none" spc="0" normalizeH="0" baseline="0" noProof="0" dirty="0">
                <a:ln>
                  <a:noFill/>
                </a:ln>
                <a:solidFill>
                  <a:srgbClr val="000000"/>
                </a:solidFill>
                <a:effectLst/>
                <a:uLnTx/>
                <a:uFillTx/>
                <a:latin typeface="Helvetica"/>
                <a:ea typeface="+mn-ea"/>
                <a:cs typeface="+mn-cs"/>
              </a:rPr>
              <a:t>references </a:t>
            </a:r>
            <a:r>
              <a:rPr kumimoji="1" lang="en-US" altLang="en-US" sz="2000" b="0" i="1" u="none" strike="noStrike" kern="0" cap="none" spc="0" normalizeH="0" baseline="0" noProof="0" dirty="0">
                <a:ln>
                  <a:noFill/>
                </a:ln>
                <a:solidFill>
                  <a:srgbClr val="000000"/>
                </a:solidFill>
                <a:effectLst/>
                <a:uLnTx/>
                <a:uFillTx/>
                <a:latin typeface="Helvetica"/>
                <a:ea typeface="+mn-ea"/>
                <a:cs typeface="+mn-cs"/>
              </a:rPr>
              <a:t>r</a:t>
            </a:r>
          </a:p>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charset="2"/>
              <a:buChar char="n"/>
              <a:tabLst/>
              <a:defRPr/>
            </a:pPr>
            <a:r>
              <a:rPr lang="en-US" altLang="en-US" sz="2000" b="1" kern="0" noProof="0" dirty="0">
                <a:solidFill>
                  <a:srgbClr val="000000"/>
                </a:solidFill>
                <a:latin typeface="Helvetica"/>
              </a:rPr>
              <a:t>Unique</a:t>
            </a:r>
          </a:p>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charset="2"/>
              <a:buChar char="n"/>
              <a:tabLst/>
              <a:defRPr/>
            </a:pPr>
            <a:r>
              <a:rPr kumimoji="1" lang="en-US" altLang="en-US" sz="2000" b="1" u="none" strike="noStrike" kern="0" cap="none" spc="0" normalizeH="0" baseline="0" dirty="0">
                <a:ln>
                  <a:noFill/>
                </a:ln>
                <a:solidFill>
                  <a:srgbClr val="000000"/>
                </a:solidFill>
                <a:effectLst/>
                <a:uLnTx/>
                <a:uFillTx/>
                <a:latin typeface="Helvetica"/>
              </a:rPr>
              <a:t>Check</a:t>
            </a:r>
          </a:p>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charset="2"/>
              <a:buChar char="n"/>
              <a:tabLst/>
              <a:defRPr/>
            </a:pPr>
            <a:r>
              <a:rPr lang="en-US" altLang="en-US" sz="2000" b="1" kern="0" noProof="0" dirty="0">
                <a:solidFill>
                  <a:srgbClr val="000000"/>
                </a:solidFill>
                <a:latin typeface="Helvetica"/>
              </a:rPr>
              <a:t>Default</a:t>
            </a:r>
            <a:endParaRPr kumimoji="1" lang="en-US" altLang="en-US" sz="1800" b="1" u="none" strike="noStrike" kern="0" cap="none" spc="0" normalizeH="0" baseline="0" noProof="0" dirty="0">
              <a:ln>
                <a:noFill/>
              </a:ln>
              <a:solidFill>
                <a:srgbClr val="000000"/>
              </a:solidFill>
              <a:effectLst/>
              <a:uLnTx/>
              <a:uFillTx/>
              <a:latin typeface="Helvetica"/>
            </a:endParaRPr>
          </a:p>
        </p:txBody>
      </p:sp>
      <p:sp>
        <p:nvSpPr>
          <p:cNvPr id="7" name="Rectangle 6"/>
          <p:cNvSpPr/>
          <p:nvPr/>
        </p:nvSpPr>
        <p:spPr>
          <a:xfrm>
            <a:off x="2397126" y="1818521"/>
            <a:ext cx="6516849" cy="400110"/>
          </a:xfrm>
          <a:prstGeom prst="rect">
            <a:avLst/>
          </a:prstGeom>
        </p:spPr>
        <p:txBody>
          <a:bodyPr wrap="none">
            <a:spAutoFit/>
          </a:bodyPr>
          <a:lstStyle/>
          <a:p>
            <a:r>
              <a:rPr kumimoji="1" lang="en-US" sz="2000" dirty="0">
                <a:solidFill>
                  <a:srgbClr val="000000"/>
                </a:solidFill>
                <a:latin typeface="Helvetica" panose="020B0604020202020204" pitchFamily="34" charset="0"/>
              </a:rPr>
              <a:t>SQL supports a number of different integrity constraints.</a:t>
            </a:r>
          </a:p>
        </p:txBody>
      </p:sp>
      <p:sp>
        <p:nvSpPr>
          <p:cNvPr id="2" name="Footer Placeholder 1"/>
          <p:cNvSpPr>
            <a:spLocks noGrp="1"/>
          </p:cNvSpPr>
          <p:nvPr>
            <p:ph type="ftr" sz="quarter" idx="11"/>
          </p:nvPr>
        </p:nvSpPr>
        <p:spPr/>
        <p:txBody>
          <a:bodyPr/>
          <a:lstStyle/>
          <a:p>
            <a:r>
              <a:rPr lang="en-US"/>
              <a:t>SQL</a:t>
            </a:r>
          </a:p>
        </p:txBody>
      </p:sp>
      <p:sp>
        <p:nvSpPr>
          <p:cNvPr id="3" name="Slide Number Placeholder 2"/>
          <p:cNvSpPr>
            <a:spLocks noGrp="1"/>
          </p:cNvSpPr>
          <p:nvPr>
            <p:ph type="sldNum" sz="quarter" idx="12"/>
          </p:nvPr>
        </p:nvSpPr>
        <p:spPr/>
        <p:txBody>
          <a:bodyPr/>
          <a:lstStyle/>
          <a:p>
            <a:fld id="{03576695-DB63-4967-AFBB-46E84EF49106}" type="slidenum">
              <a:rPr lang="en-US" smtClean="0"/>
              <a:t>13</a:t>
            </a:fld>
            <a:endParaRPr lang="en-US"/>
          </a:p>
        </p:txBody>
      </p:sp>
    </p:spTree>
    <p:extLst>
      <p:ext uri="{BB962C8B-B14F-4D97-AF65-F5344CB8AC3E}">
        <p14:creationId xmlns:p14="http://schemas.microsoft.com/office/powerpoint/2010/main" val="2455139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1024467" y="117475"/>
            <a:ext cx="107696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sz="3200" b="1" i="0" u="none" strike="noStrike" kern="0" cap="none" spc="0" normalizeH="0" baseline="0" noProof="0">
                <a:ln>
                  <a:noFill/>
                </a:ln>
                <a:solidFill>
                  <a:srgbClr val="CC3300"/>
                </a:solidFill>
                <a:effectLst>
                  <a:outerShdw blurRad="38100" dist="38100" dir="2700000" algn="tl">
                    <a:srgbClr val="C0C0C0"/>
                  </a:outerShdw>
                </a:effectLst>
                <a:uLnTx/>
                <a:uFillTx/>
                <a:latin typeface="Helvetica"/>
                <a:ea typeface="+mj-ea"/>
                <a:cs typeface="+mj-cs"/>
              </a:rPr>
              <a:t>NOT NULL</a:t>
            </a:r>
            <a:endParaRPr kumimoji="1" lang="en-US"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endParaRPr>
          </a:p>
        </p:txBody>
      </p:sp>
      <p:sp>
        <p:nvSpPr>
          <p:cNvPr id="3" name="Content Placeholder 2"/>
          <p:cNvSpPr txBox="1">
            <a:spLocks/>
          </p:cNvSpPr>
          <p:nvPr/>
        </p:nvSpPr>
        <p:spPr bwMode="auto">
          <a:xfrm>
            <a:off x="1024467" y="832532"/>
            <a:ext cx="10215033"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mn-ea"/>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mn-lt"/>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a:lstStyle>
          <a:p>
            <a:pPr marL="342900" marR="0" lvl="0" indent="-342900" algn="l" defTabSz="914400" rtl="0" eaLnBrk="0" fontAlgn="base" latinLnBrk="0" hangingPunct="0">
              <a:lnSpc>
                <a:spcPct val="120000"/>
              </a:lnSpc>
              <a:spcBef>
                <a:spcPct val="35000"/>
              </a:spcBef>
              <a:spcAft>
                <a:spcPct val="0"/>
              </a:spcAft>
              <a:buClr>
                <a:srgbClr val="CC3300"/>
              </a:buClr>
              <a:buSzPct val="90000"/>
              <a:buFont typeface="Monotype Sorts" charset="2"/>
              <a:buChar char="n"/>
              <a:tabLst/>
              <a:defRPr/>
            </a:pPr>
            <a:r>
              <a:rPr kumimoji="1" lang="en-US" sz="1800" b="0" i="0" u="none" strike="noStrike" kern="0" cap="none" spc="0" normalizeH="0" baseline="0" noProof="0" dirty="0">
                <a:ln>
                  <a:noFill/>
                </a:ln>
                <a:solidFill>
                  <a:srgbClr val="000000"/>
                </a:solidFill>
                <a:effectLst/>
                <a:uLnTx/>
                <a:uFillTx/>
                <a:latin typeface="Helvetica"/>
                <a:ea typeface="+mn-ea"/>
                <a:cs typeface="+mn-cs"/>
              </a:rPr>
              <a:t>NULL is special kind of value applicable to any domain(datatype).</a:t>
            </a:r>
          </a:p>
          <a:p>
            <a:pPr marL="342900" marR="0" lvl="0" indent="-342900" algn="l" defTabSz="914400" rtl="0" eaLnBrk="0" fontAlgn="base" latinLnBrk="0" hangingPunct="0">
              <a:lnSpc>
                <a:spcPct val="120000"/>
              </a:lnSpc>
              <a:spcBef>
                <a:spcPct val="35000"/>
              </a:spcBef>
              <a:spcAft>
                <a:spcPct val="0"/>
              </a:spcAft>
              <a:buClr>
                <a:srgbClr val="CC3300"/>
              </a:buClr>
              <a:buSzPct val="90000"/>
              <a:buFont typeface="Monotype Sorts" charset="2"/>
              <a:buChar char="n"/>
              <a:tabLst/>
              <a:defRPr/>
            </a:pPr>
            <a:endParaRPr kumimoji="1" lang="en-US" sz="600" b="0" i="0" u="none" strike="noStrike" kern="0" cap="none" spc="0" normalizeH="0" baseline="0" noProof="0" dirty="0">
              <a:ln>
                <a:noFill/>
              </a:ln>
              <a:solidFill>
                <a:srgbClr val="000000"/>
              </a:solidFill>
              <a:effectLst/>
              <a:uLnTx/>
              <a:uFillTx/>
              <a:latin typeface="Helvetica"/>
              <a:ea typeface="+mn-ea"/>
              <a:cs typeface="+mn-cs"/>
            </a:endParaRPr>
          </a:p>
          <a:p>
            <a:pPr marL="742950" marR="0" lvl="1" indent="-285750" algn="l" defTabSz="914400" rtl="0" eaLnBrk="0" fontAlgn="base" latinLnBrk="0" hangingPunct="0">
              <a:lnSpc>
                <a:spcPct val="120000"/>
              </a:lnSpc>
              <a:spcBef>
                <a:spcPct val="35000"/>
              </a:spcBef>
              <a:spcAft>
                <a:spcPct val="0"/>
              </a:spcAft>
              <a:buClr>
                <a:srgbClr val="FF9933"/>
              </a:buClr>
              <a:buSzPct val="80000"/>
              <a:buFont typeface="Monotype Sorts" charset="2"/>
              <a:buChar char="l"/>
              <a:tabLst/>
              <a:defRPr/>
            </a:pPr>
            <a:r>
              <a:rPr kumimoji="1" lang="en-US" sz="1800" b="1" i="0" u="none" strike="noStrike" kern="0" cap="none" spc="0" normalizeH="0" baseline="0" noProof="0" dirty="0">
                <a:ln>
                  <a:noFill/>
                </a:ln>
                <a:solidFill>
                  <a:srgbClr val="000000"/>
                </a:solidFill>
                <a:effectLst/>
                <a:uLnTx/>
                <a:uFillTx/>
                <a:latin typeface="Helvetica"/>
              </a:rPr>
              <a:t>Note</a:t>
            </a:r>
            <a:r>
              <a:rPr kumimoji="1" lang="en-US" sz="1800" b="0" i="0" u="none" strike="noStrike" kern="0" cap="none" spc="0" normalizeH="0" baseline="0" noProof="0" dirty="0">
                <a:ln>
                  <a:noFill/>
                </a:ln>
                <a:solidFill>
                  <a:srgbClr val="000000"/>
                </a:solidFill>
                <a:effectLst/>
                <a:uLnTx/>
                <a:uFillTx/>
                <a:latin typeface="Helvetica"/>
              </a:rPr>
              <a:t>: NULL is </a:t>
            </a:r>
            <a:r>
              <a:rPr kumimoji="1" lang="en-US" sz="1800" b="1" i="0" u="none" strike="noStrike" kern="0" cap="none" spc="0" normalizeH="0" baseline="0" noProof="0" dirty="0">
                <a:ln>
                  <a:noFill/>
                </a:ln>
                <a:solidFill>
                  <a:srgbClr val="000000"/>
                </a:solidFill>
                <a:effectLst/>
                <a:uLnTx/>
                <a:uFillTx/>
                <a:latin typeface="Helvetica"/>
              </a:rPr>
              <a:t>not equivalent </a:t>
            </a:r>
            <a:r>
              <a:rPr kumimoji="1" lang="en-US" sz="1800" b="0" i="0" u="none" strike="noStrike" kern="0" cap="none" spc="0" normalizeH="0" baseline="0" noProof="0" dirty="0">
                <a:ln>
                  <a:noFill/>
                </a:ln>
                <a:solidFill>
                  <a:srgbClr val="000000"/>
                </a:solidFill>
                <a:effectLst/>
                <a:uLnTx/>
                <a:uFillTx/>
                <a:latin typeface="Helvetica"/>
              </a:rPr>
              <a:t>to </a:t>
            </a:r>
            <a:r>
              <a:rPr kumimoji="1" lang="en-US" sz="2400" b="1" i="0" u="none" strike="noStrike" kern="0" cap="none" spc="0" normalizeH="0" baseline="0" noProof="0" dirty="0">
                <a:ln>
                  <a:noFill/>
                </a:ln>
                <a:solidFill>
                  <a:srgbClr val="C00000"/>
                </a:solidFill>
                <a:effectLst/>
                <a:uLnTx/>
                <a:uFillTx/>
                <a:latin typeface="Helvetica"/>
              </a:rPr>
              <a:t>''</a:t>
            </a:r>
            <a:r>
              <a:rPr kumimoji="1" lang="en-US" sz="1800" b="0" i="0" u="none" strike="noStrike" kern="0" cap="none" spc="0" normalizeH="0" baseline="0" noProof="0" dirty="0">
                <a:ln>
                  <a:noFill/>
                </a:ln>
                <a:solidFill>
                  <a:srgbClr val="000000"/>
                </a:solidFill>
                <a:effectLst/>
                <a:uLnTx/>
                <a:uFillTx/>
                <a:latin typeface="Helvetica"/>
              </a:rPr>
              <a:t> or  </a:t>
            </a:r>
            <a:r>
              <a:rPr kumimoji="1" lang="en-US" sz="2000" b="1" i="0" u="none" strike="noStrike" kern="0" cap="none" spc="0" normalizeH="0" baseline="0" noProof="0" dirty="0">
                <a:ln>
                  <a:noFill/>
                </a:ln>
                <a:solidFill>
                  <a:srgbClr val="CCECFF">
                    <a:lumMod val="25000"/>
                  </a:srgbClr>
                </a:solidFill>
                <a:effectLst/>
                <a:uLnTx/>
                <a:uFillTx/>
                <a:latin typeface="Helvetica"/>
              </a:rPr>
              <a:t>'   '</a:t>
            </a:r>
          </a:p>
          <a:p>
            <a:pPr marL="342900" marR="0" lvl="0" indent="-342900" algn="l" defTabSz="914400" rtl="0" eaLnBrk="0" fontAlgn="base" latinLnBrk="0" hangingPunct="0">
              <a:lnSpc>
                <a:spcPct val="120000"/>
              </a:lnSpc>
              <a:spcBef>
                <a:spcPct val="35000"/>
              </a:spcBef>
              <a:spcAft>
                <a:spcPct val="0"/>
              </a:spcAft>
              <a:buClr>
                <a:srgbClr val="CC3300"/>
              </a:buClr>
              <a:buSzPct val="90000"/>
              <a:buFont typeface="Monotype Sorts" charset="2"/>
              <a:buChar char="n"/>
              <a:tabLst/>
              <a:defRPr/>
            </a:pPr>
            <a:r>
              <a:rPr kumimoji="1" lang="en-US" sz="2000" b="0" i="0" u="none" strike="noStrike" kern="0" cap="none" spc="0" normalizeH="0" baseline="0" noProof="0" dirty="0">
                <a:ln>
                  <a:noFill/>
                </a:ln>
                <a:solidFill>
                  <a:srgbClr val="000000"/>
                </a:solidFill>
                <a:effectLst/>
                <a:uLnTx/>
                <a:uFillTx/>
                <a:latin typeface="Helvetica"/>
                <a:ea typeface="+mn-ea"/>
                <a:cs typeface="+mn-cs"/>
              </a:rPr>
              <a:t>In</a:t>
            </a:r>
            <a:r>
              <a:rPr kumimoji="1" lang="en-US" sz="2000" b="0" i="0" u="none" strike="noStrike" kern="0" cap="none" spc="0" normalizeH="0" baseline="0" noProof="0" dirty="0">
                <a:ln>
                  <a:noFill/>
                </a:ln>
                <a:solidFill>
                  <a:srgbClr val="CCECFF">
                    <a:lumMod val="25000"/>
                  </a:srgbClr>
                </a:solidFill>
                <a:effectLst/>
                <a:uLnTx/>
                <a:uFillTx/>
                <a:latin typeface="Helvetica"/>
                <a:ea typeface="+mn-ea"/>
                <a:cs typeface="+mn-cs"/>
              </a:rPr>
              <a:t> </a:t>
            </a:r>
            <a:r>
              <a:rPr kumimoji="1" lang="en-US" sz="1800" b="0" i="0" u="none" strike="noStrike" kern="0" cap="none" spc="0" normalizeH="0" baseline="0" noProof="0" dirty="0">
                <a:ln>
                  <a:noFill/>
                </a:ln>
                <a:solidFill>
                  <a:srgbClr val="000000"/>
                </a:solidFill>
                <a:effectLst/>
                <a:uLnTx/>
                <a:uFillTx/>
                <a:latin typeface="Helvetica"/>
                <a:ea typeface="+mn-ea"/>
                <a:cs typeface="+mn-cs"/>
              </a:rPr>
              <a:t>some cases, value to some column is </a:t>
            </a:r>
            <a:r>
              <a:rPr kumimoji="1" lang="en-US" sz="1800" b="0" i="0" u="none" strike="noStrike" kern="0" cap="none" spc="0" normalizeH="0" baseline="0" noProof="0" dirty="0">
                <a:ln>
                  <a:noFill/>
                </a:ln>
                <a:solidFill>
                  <a:srgbClr val="C00000"/>
                </a:solidFill>
                <a:effectLst/>
                <a:uLnTx/>
                <a:uFillTx/>
                <a:latin typeface="Helvetica"/>
                <a:ea typeface="+mn-ea"/>
                <a:cs typeface="+mn-cs"/>
              </a:rPr>
              <a:t>mandatory to enter</a:t>
            </a:r>
            <a:r>
              <a:rPr kumimoji="1" lang="en-US" sz="1800" b="0" i="0" u="none" strike="noStrike" kern="0" cap="none" spc="0" normalizeH="0" baseline="0" noProof="0" dirty="0">
                <a:ln>
                  <a:noFill/>
                </a:ln>
                <a:solidFill>
                  <a:srgbClr val="000000"/>
                </a:solidFill>
                <a:effectLst/>
                <a:uLnTx/>
                <a:uFillTx/>
                <a:latin typeface="Helvetica"/>
                <a:ea typeface="+mn-ea"/>
                <a:cs typeface="+mn-cs"/>
              </a:rPr>
              <a:t>. </a:t>
            </a:r>
          </a:p>
          <a:p>
            <a:pPr marL="342900" marR="0" lvl="0" indent="-342900" algn="l" defTabSz="914400" rtl="0" eaLnBrk="0" fontAlgn="base" latinLnBrk="0" hangingPunct="0">
              <a:lnSpc>
                <a:spcPct val="120000"/>
              </a:lnSpc>
              <a:spcBef>
                <a:spcPct val="35000"/>
              </a:spcBef>
              <a:spcAft>
                <a:spcPct val="0"/>
              </a:spcAft>
              <a:buClr>
                <a:srgbClr val="CC3300"/>
              </a:buClr>
              <a:buSzPct val="90000"/>
              <a:buFont typeface="Monotype Sorts" charset="2"/>
              <a:buChar char="n"/>
              <a:tabLst/>
              <a:defRPr/>
            </a:pPr>
            <a:r>
              <a:rPr kumimoji="1" lang="en-US" sz="1800" b="0" i="0" u="none" strike="noStrike" kern="0" cap="none" spc="0" normalizeH="0" baseline="0" noProof="0" dirty="0">
                <a:ln>
                  <a:noFill/>
                </a:ln>
                <a:solidFill>
                  <a:srgbClr val="000000"/>
                </a:solidFill>
                <a:effectLst/>
                <a:uLnTx/>
                <a:uFillTx/>
                <a:latin typeface="Helvetica"/>
                <a:ea typeface="+mn-ea"/>
                <a:cs typeface="+mn-cs"/>
              </a:rPr>
              <a:t>In other words we want to </a:t>
            </a:r>
            <a:r>
              <a:rPr kumimoji="1" lang="en-US" sz="1800" b="0" i="0" u="none" strike="noStrike" kern="0" cap="none" spc="0" normalizeH="0" baseline="0" noProof="0" dirty="0">
                <a:ln>
                  <a:noFill/>
                </a:ln>
                <a:solidFill>
                  <a:srgbClr val="C00000"/>
                </a:solidFill>
                <a:effectLst/>
                <a:uLnTx/>
                <a:uFillTx/>
                <a:latin typeface="Helvetica"/>
                <a:ea typeface="+mn-ea"/>
                <a:cs typeface="+mn-cs"/>
              </a:rPr>
              <a:t>force the user to enter </a:t>
            </a:r>
            <a:r>
              <a:rPr kumimoji="1" lang="en-US" sz="1800" b="0" i="0" u="none" strike="noStrike" kern="0" cap="none" spc="0" normalizeH="0" baseline="0" noProof="0" dirty="0">
                <a:ln>
                  <a:noFill/>
                </a:ln>
                <a:solidFill>
                  <a:srgbClr val="000000"/>
                </a:solidFill>
                <a:effectLst/>
                <a:uLnTx/>
                <a:uFillTx/>
                <a:latin typeface="Helvetica"/>
                <a:ea typeface="+mn-ea"/>
                <a:cs typeface="+mn-cs"/>
              </a:rPr>
              <a:t>some value to the column.</a:t>
            </a:r>
          </a:p>
          <a:p>
            <a:pPr marL="0" marR="0" lvl="0" indent="0" algn="l" defTabSz="914400" rtl="0" eaLnBrk="0" fontAlgn="base" latinLnBrk="0" hangingPunct="0">
              <a:lnSpc>
                <a:spcPct val="120000"/>
              </a:lnSpc>
              <a:spcBef>
                <a:spcPct val="35000"/>
              </a:spcBef>
              <a:spcAft>
                <a:spcPct val="0"/>
              </a:spcAft>
              <a:buClr>
                <a:srgbClr val="CC3300"/>
              </a:buClr>
              <a:buSzPct val="90000"/>
              <a:buFont typeface="Monotype Sorts" charset="2"/>
              <a:buNone/>
              <a:tabLst/>
              <a:defRPr/>
            </a:pPr>
            <a:r>
              <a:rPr kumimoji="1" lang="en-US" sz="1800" b="1" i="0" u="none" strike="noStrike" kern="0" cap="none" spc="0" normalizeH="0" baseline="0" noProof="0" dirty="0">
                <a:ln>
                  <a:noFill/>
                </a:ln>
                <a:solidFill>
                  <a:srgbClr val="000000"/>
                </a:solidFill>
                <a:effectLst/>
                <a:uLnTx/>
                <a:uFillTx/>
                <a:latin typeface="Helvetica"/>
                <a:ea typeface="+mn-ea"/>
                <a:cs typeface="+mn-cs"/>
              </a:rPr>
              <a:t>Example: </a:t>
            </a:r>
            <a:r>
              <a:rPr kumimoji="1" lang="en-US" sz="1800" b="0" i="0" u="none" strike="noStrike" kern="0" cap="none" spc="0" normalizeH="0" baseline="0" noProof="0" dirty="0">
                <a:ln>
                  <a:noFill/>
                </a:ln>
                <a:solidFill>
                  <a:srgbClr val="000000"/>
                </a:solidFill>
                <a:effectLst/>
                <a:uLnTx/>
                <a:uFillTx/>
                <a:latin typeface="Helvetica"/>
                <a:ea typeface="+mn-ea"/>
                <a:cs typeface="+mn-cs"/>
              </a:rPr>
              <a:t>Assume that the table Instructor considered in previous slide, we want make user to enter some values, can’t be left null vales.</a:t>
            </a:r>
          </a:p>
          <a:p>
            <a:pPr marL="0" marR="0" lvl="0" indent="0" algn="l" defTabSz="914400" rtl="0" eaLnBrk="0" fontAlgn="base" latinLnBrk="0" hangingPunct="0">
              <a:lnSpc>
                <a:spcPct val="100000"/>
              </a:lnSpc>
              <a:spcBef>
                <a:spcPct val="35000"/>
              </a:spcBef>
              <a:spcAft>
                <a:spcPct val="0"/>
              </a:spcAft>
              <a:buClr>
                <a:srgbClr val="CC3300"/>
              </a:buClr>
              <a:buSzPct val="90000"/>
              <a:buFont typeface="Monotype Sorts" charset="2"/>
              <a:buNone/>
              <a:tabLst/>
              <a:defRPr/>
            </a:pPr>
            <a:endParaRPr kumimoji="1" lang="en-US" sz="500" b="0" i="0" u="none" strike="noStrike" kern="0" cap="none" spc="0" normalizeH="0" baseline="0" noProof="0" dirty="0">
              <a:ln>
                <a:noFill/>
              </a:ln>
              <a:solidFill>
                <a:srgbClr val="000000"/>
              </a:solidFill>
              <a:effectLst/>
              <a:uLnTx/>
              <a:uFillTx/>
              <a:latin typeface="Helvetica"/>
              <a:ea typeface="+mn-ea"/>
              <a:cs typeface="+mn-cs"/>
            </a:endParaRPr>
          </a:p>
          <a:p>
            <a:pPr marL="0" marR="0" lvl="0" indent="0" algn="l" defTabSz="914400" rtl="0" eaLnBrk="0" fontAlgn="base" latinLnBrk="0" hangingPunct="0">
              <a:lnSpc>
                <a:spcPct val="150000"/>
              </a:lnSpc>
              <a:spcBef>
                <a:spcPct val="35000"/>
              </a:spcBef>
              <a:spcAft>
                <a:spcPct val="0"/>
              </a:spcAft>
              <a:buClr>
                <a:srgbClr val="CC3300"/>
              </a:buClr>
              <a:buSzPct val="90000"/>
              <a:buFont typeface="Monotype Sorts" charset="2"/>
              <a:buNone/>
              <a:tabLst/>
              <a:defRPr/>
            </a:pPr>
            <a:r>
              <a:rPr kumimoji="1" lang="en-US" altLang="en-US" sz="1800" b="1" i="0" u="none" strike="noStrike" kern="0" cap="none" spc="0" normalizeH="0" baseline="0" noProof="0" dirty="0">
                <a:ln>
                  <a:noFill/>
                </a:ln>
                <a:solidFill>
                  <a:srgbClr val="000000"/>
                </a:solidFill>
                <a:effectLst/>
                <a:uLnTx/>
                <a:uFillTx/>
                <a:latin typeface="Helvetica"/>
                <a:ea typeface="+mn-ea"/>
                <a:cs typeface="+mn-cs"/>
              </a:rPr>
              <a:t>create table</a:t>
            </a:r>
            <a:r>
              <a:rPr kumimoji="1" lang="en-US" altLang="en-US" sz="1800" b="0" i="0" u="none" strike="noStrike" kern="0" cap="none" spc="0" normalizeH="0" baseline="0" noProof="0" dirty="0">
                <a:ln>
                  <a:noFill/>
                </a:ln>
                <a:solidFill>
                  <a:srgbClr val="000000"/>
                </a:solidFill>
                <a:effectLst/>
                <a:uLnTx/>
                <a:uFillTx/>
                <a:latin typeface="Helvetica"/>
                <a:ea typeface="+mn-ea"/>
                <a:cs typeface="+mn-cs"/>
              </a:rPr>
              <a:t> </a:t>
            </a:r>
            <a:r>
              <a:rPr kumimoji="1" lang="en-US" altLang="en-US" sz="1800" b="0" i="1" u="none" strike="noStrike" kern="0" cap="none" spc="0" normalizeH="0" baseline="0" noProof="0" dirty="0">
                <a:ln>
                  <a:noFill/>
                </a:ln>
                <a:solidFill>
                  <a:srgbClr val="000000"/>
                </a:solidFill>
                <a:effectLst/>
                <a:uLnTx/>
                <a:uFillTx/>
                <a:latin typeface="Helvetica"/>
                <a:ea typeface="+mn-ea"/>
                <a:cs typeface="+mn-cs"/>
              </a:rPr>
              <a:t>instructor</a:t>
            </a:r>
            <a:r>
              <a:rPr kumimoji="1" lang="en-US" altLang="en-US" sz="1800" b="0" i="0" u="none" strike="noStrike" kern="0" cap="none" spc="0" normalizeH="0" baseline="0" noProof="0" dirty="0">
                <a:ln>
                  <a:noFill/>
                </a:ln>
                <a:solidFill>
                  <a:srgbClr val="000000"/>
                </a:solidFill>
                <a:effectLst/>
                <a:uLnTx/>
                <a:uFillTx/>
                <a:latin typeface="Helvetica"/>
                <a:ea typeface="+mn-ea"/>
                <a:cs typeface="+mn-cs"/>
              </a:rPr>
              <a:t> </a:t>
            </a:r>
            <a:r>
              <a:rPr kumimoji="1" lang="en-US" altLang="en-US" sz="1800" b="1" i="0" u="none" strike="noStrike" kern="0" cap="none" spc="0" normalizeH="0" baseline="0" noProof="0" dirty="0">
                <a:ln>
                  <a:noFill/>
                </a:ln>
                <a:solidFill>
                  <a:srgbClr val="000000"/>
                </a:solidFill>
                <a:effectLst/>
                <a:uLnTx/>
                <a:uFillTx/>
                <a:latin typeface="Helvetica"/>
                <a:ea typeface="+mn-ea"/>
                <a:cs typeface="+mn-cs"/>
              </a:rPr>
              <a:t>(</a:t>
            </a:r>
            <a:br>
              <a:rPr kumimoji="1" lang="en-US" altLang="en-US" sz="1800" b="1" i="0" u="none" strike="noStrike" kern="0" cap="none" spc="0" normalizeH="0" baseline="0" noProof="0" dirty="0">
                <a:ln>
                  <a:noFill/>
                </a:ln>
                <a:solidFill>
                  <a:srgbClr val="000000"/>
                </a:solidFill>
                <a:effectLst/>
                <a:uLnTx/>
                <a:uFillTx/>
                <a:latin typeface="Helvetica"/>
                <a:ea typeface="+mn-ea"/>
                <a:cs typeface="+mn-cs"/>
              </a:rPr>
            </a:br>
            <a:r>
              <a:rPr kumimoji="1" lang="en-US" altLang="en-US" sz="1800" b="0" i="0" u="none" strike="noStrike" kern="0" cap="none" spc="0" normalizeH="0" baseline="0" noProof="0" dirty="0">
                <a:ln>
                  <a:noFill/>
                </a:ln>
                <a:solidFill>
                  <a:srgbClr val="000000"/>
                </a:solidFill>
                <a:effectLst/>
                <a:uLnTx/>
                <a:uFillTx/>
                <a:latin typeface="Helvetica"/>
                <a:ea typeface="+mn-ea"/>
                <a:cs typeface="+mn-cs"/>
              </a:rPr>
              <a:t>                             </a:t>
            </a:r>
            <a:r>
              <a:rPr kumimoji="1" lang="en-US" altLang="en-US" sz="1800" b="0" i="1" u="none" strike="noStrike" kern="0" cap="none" spc="0" normalizeH="0" baseline="0" noProof="0" dirty="0">
                <a:ln>
                  <a:noFill/>
                </a:ln>
                <a:solidFill>
                  <a:srgbClr val="000000"/>
                </a:solidFill>
                <a:effectLst/>
                <a:uLnTx/>
                <a:uFillTx/>
                <a:latin typeface="Helvetica"/>
                <a:ea typeface="+mn-ea"/>
                <a:cs typeface="+mn-cs"/>
              </a:rPr>
              <a:t>ID</a:t>
            </a:r>
            <a:r>
              <a:rPr kumimoji="1" lang="en-US" altLang="en-US" sz="1800" b="0" i="0" u="none" strike="noStrike" kern="0" cap="none" spc="0" normalizeH="0" baseline="0" noProof="0" dirty="0">
                <a:ln>
                  <a:noFill/>
                </a:ln>
                <a:solidFill>
                  <a:srgbClr val="000000"/>
                </a:solidFill>
                <a:effectLst/>
                <a:uLnTx/>
                <a:uFillTx/>
                <a:latin typeface="Helvetica"/>
                <a:ea typeface="+mn-ea"/>
                <a:cs typeface="+mn-cs"/>
              </a:rPr>
              <a:t>                </a:t>
            </a:r>
            <a:r>
              <a:rPr kumimoji="1" lang="en-US" altLang="en-US" sz="1800" b="1" i="0" u="none" strike="noStrike" kern="0" cap="none" spc="0" normalizeH="0" baseline="0" noProof="0" dirty="0">
                <a:ln>
                  <a:noFill/>
                </a:ln>
                <a:solidFill>
                  <a:srgbClr val="000000"/>
                </a:solidFill>
                <a:effectLst/>
                <a:uLnTx/>
                <a:uFillTx/>
                <a:latin typeface="Helvetica"/>
                <a:ea typeface="+mn-ea"/>
                <a:cs typeface="+mn-cs"/>
              </a:rPr>
              <a:t>char</a:t>
            </a:r>
            <a:r>
              <a:rPr kumimoji="1" lang="en-US" altLang="en-US" sz="1800" b="0" i="0" u="none" strike="noStrike" kern="0" cap="none" spc="0" normalizeH="0" baseline="0" noProof="0" dirty="0">
                <a:ln>
                  <a:noFill/>
                </a:ln>
                <a:solidFill>
                  <a:srgbClr val="000000"/>
                </a:solidFill>
                <a:effectLst/>
                <a:uLnTx/>
                <a:uFillTx/>
                <a:latin typeface="Helvetica"/>
                <a:ea typeface="+mn-ea"/>
                <a:cs typeface="+mn-cs"/>
              </a:rPr>
              <a:t>(5),</a:t>
            </a:r>
            <a:br>
              <a:rPr kumimoji="1" lang="en-US" altLang="en-US" sz="1800" b="0" i="0" u="none" strike="noStrike" kern="0" cap="none" spc="0" normalizeH="0" baseline="0" noProof="0" dirty="0">
                <a:ln>
                  <a:noFill/>
                </a:ln>
                <a:solidFill>
                  <a:srgbClr val="000000"/>
                </a:solidFill>
                <a:effectLst/>
                <a:uLnTx/>
                <a:uFillTx/>
                <a:latin typeface="Helvetica"/>
                <a:ea typeface="+mn-ea"/>
                <a:cs typeface="+mn-cs"/>
              </a:rPr>
            </a:br>
            <a:r>
              <a:rPr kumimoji="1" lang="en-US" altLang="en-US" sz="1800" b="0" i="0" u="none" strike="noStrike" kern="0" cap="none" spc="0" normalizeH="0" baseline="0" noProof="0" dirty="0">
                <a:ln>
                  <a:noFill/>
                </a:ln>
                <a:solidFill>
                  <a:srgbClr val="000000"/>
                </a:solidFill>
                <a:effectLst/>
                <a:uLnTx/>
                <a:uFillTx/>
                <a:latin typeface="Helvetica"/>
                <a:ea typeface="+mn-ea"/>
                <a:cs typeface="+mn-cs"/>
              </a:rPr>
              <a:t>                             </a:t>
            </a:r>
            <a:r>
              <a:rPr kumimoji="1" lang="en-US" altLang="en-US" sz="1800" b="0" i="1" u="none" strike="noStrike" kern="0" cap="none" spc="0" normalizeH="0" baseline="0" noProof="0" dirty="0">
                <a:ln>
                  <a:noFill/>
                </a:ln>
                <a:solidFill>
                  <a:srgbClr val="000000"/>
                </a:solidFill>
                <a:effectLst/>
                <a:uLnTx/>
                <a:uFillTx/>
                <a:latin typeface="Helvetica"/>
                <a:ea typeface="+mn-ea"/>
                <a:cs typeface="+mn-cs"/>
              </a:rPr>
              <a:t>name           </a:t>
            </a:r>
            <a:r>
              <a:rPr kumimoji="1" lang="en-US" altLang="en-US" sz="1800" b="1" i="0" u="none" strike="noStrike" kern="0" cap="none" spc="0" normalizeH="0" baseline="0" noProof="0" dirty="0">
                <a:ln>
                  <a:noFill/>
                </a:ln>
                <a:solidFill>
                  <a:srgbClr val="000000"/>
                </a:solidFill>
                <a:effectLst/>
                <a:uLnTx/>
                <a:uFillTx/>
                <a:latin typeface="Helvetica"/>
                <a:ea typeface="+mn-ea"/>
                <a:cs typeface="+mn-cs"/>
              </a:rPr>
              <a:t>varchar</a:t>
            </a:r>
            <a:r>
              <a:rPr kumimoji="1" lang="en-US" altLang="en-US" sz="1800" b="0" i="0" u="none" strike="noStrike" kern="0" cap="none" spc="0" normalizeH="0" baseline="0" noProof="0" dirty="0">
                <a:ln>
                  <a:noFill/>
                </a:ln>
                <a:solidFill>
                  <a:srgbClr val="000000"/>
                </a:solidFill>
                <a:effectLst/>
                <a:uLnTx/>
                <a:uFillTx/>
                <a:latin typeface="Helvetica"/>
                <a:ea typeface="+mn-ea"/>
                <a:cs typeface="+mn-cs"/>
              </a:rPr>
              <a:t>(20) </a:t>
            </a:r>
            <a:r>
              <a:rPr kumimoji="1" lang="en-US" altLang="en-US" sz="1800" b="0" i="0" u="none" strike="noStrike" kern="0" cap="none" spc="0" normalizeH="0" baseline="0" noProof="0" dirty="0">
                <a:ln>
                  <a:noFill/>
                </a:ln>
                <a:solidFill>
                  <a:srgbClr val="C00000"/>
                </a:solidFill>
                <a:effectLst/>
                <a:uLnTx/>
                <a:uFillTx/>
                <a:latin typeface="Helvetica"/>
                <a:ea typeface="+mn-ea"/>
                <a:cs typeface="+mn-cs"/>
              </a:rPr>
              <a:t>NOT NULL </a:t>
            </a:r>
            <a:r>
              <a:rPr kumimoji="1" lang="en-US" altLang="en-US" sz="1800" b="1" i="0" u="none" strike="noStrike" kern="0" cap="none" spc="0" normalizeH="0" baseline="0" noProof="0" dirty="0">
                <a:ln>
                  <a:noFill/>
                </a:ln>
                <a:solidFill>
                  <a:srgbClr val="000000"/>
                </a:solidFill>
                <a:effectLst/>
                <a:uLnTx/>
                <a:uFillTx/>
                <a:latin typeface="Helvetica"/>
                <a:ea typeface="+mn-ea"/>
                <a:cs typeface="+mn-cs"/>
              </a:rPr>
              <a:t>, </a:t>
            </a:r>
            <a:r>
              <a:rPr kumimoji="1" lang="en-US" altLang="en-US" sz="1800" b="1" i="1" u="none" strike="noStrike" kern="0" cap="none" spc="0" normalizeH="0" baseline="0" noProof="0" dirty="0">
                <a:ln>
                  <a:noFill/>
                </a:ln>
                <a:solidFill>
                  <a:srgbClr val="000000"/>
                </a:solidFill>
                <a:effectLst/>
                <a:uLnTx/>
                <a:uFillTx/>
                <a:latin typeface="Helvetica"/>
                <a:ea typeface="+mn-ea"/>
                <a:cs typeface="+mn-cs"/>
              </a:rPr>
              <a:t> </a:t>
            </a:r>
            <a:r>
              <a:rPr kumimoji="1" lang="en-US" altLang="en-US" sz="1800" b="0" i="1" u="none" strike="noStrike" kern="0" cap="none" spc="0" normalizeH="0" baseline="0" noProof="0" dirty="0">
                <a:ln>
                  <a:noFill/>
                </a:ln>
                <a:solidFill>
                  <a:srgbClr val="000000"/>
                </a:solidFill>
                <a:effectLst/>
                <a:uLnTx/>
                <a:uFillTx/>
                <a:latin typeface="Helvetica"/>
                <a:ea typeface="+mn-ea"/>
                <a:cs typeface="+mn-cs"/>
              </a:rPr>
              <a:t>dept_name  </a:t>
            </a:r>
            <a:r>
              <a:rPr kumimoji="1" lang="en-US" altLang="en-US" sz="1800" b="1" i="0" u="none" strike="noStrike" kern="0" cap="none" spc="0" normalizeH="0" baseline="0" noProof="0" dirty="0">
                <a:ln>
                  <a:noFill/>
                </a:ln>
                <a:solidFill>
                  <a:srgbClr val="000000"/>
                </a:solidFill>
                <a:effectLst/>
                <a:uLnTx/>
                <a:uFillTx/>
                <a:latin typeface="Helvetica"/>
                <a:ea typeface="+mn-ea"/>
                <a:cs typeface="+mn-cs"/>
              </a:rPr>
              <a:t>varchar</a:t>
            </a:r>
            <a:r>
              <a:rPr kumimoji="1" lang="en-US" altLang="en-US" sz="1800" b="0" i="0" u="none" strike="noStrike" kern="0" cap="none" spc="0" normalizeH="0" baseline="0" noProof="0" dirty="0">
                <a:ln>
                  <a:noFill/>
                </a:ln>
                <a:solidFill>
                  <a:srgbClr val="000000"/>
                </a:solidFill>
                <a:effectLst/>
                <a:uLnTx/>
                <a:uFillTx/>
                <a:latin typeface="Helvetica"/>
                <a:ea typeface="+mn-ea"/>
                <a:cs typeface="+mn-cs"/>
              </a:rPr>
              <a:t>(20),</a:t>
            </a:r>
            <a:br>
              <a:rPr kumimoji="1" lang="en-US" altLang="en-US" sz="1800" b="0" i="0" u="none" strike="noStrike" kern="0" cap="none" spc="0" normalizeH="0" baseline="0" noProof="0" dirty="0">
                <a:ln>
                  <a:noFill/>
                </a:ln>
                <a:solidFill>
                  <a:srgbClr val="000000"/>
                </a:solidFill>
                <a:effectLst/>
                <a:uLnTx/>
                <a:uFillTx/>
                <a:latin typeface="Helvetica"/>
                <a:ea typeface="+mn-ea"/>
                <a:cs typeface="+mn-cs"/>
              </a:rPr>
            </a:br>
            <a:r>
              <a:rPr kumimoji="1" lang="en-US" altLang="en-US" sz="1800" b="0" i="0" u="none" strike="noStrike" kern="0" cap="none" spc="0" normalizeH="0" baseline="0" noProof="0" dirty="0">
                <a:ln>
                  <a:noFill/>
                </a:ln>
                <a:solidFill>
                  <a:srgbClr val="000000"/>
                </a:solidFill>
                <a:effectLst/>
                <a:uLnTx/>
                <a:uFillTx/>
                <a:latin typeface="Helvetica"/>
                <a:ea typeface="+mn-ea"/>
                <a:cs typeface="+mn-cs"/>
              </a:rPr>
              <a:t>                             </a:t>
            </a:r>
            <a:r>
              <a:rPr kumimoji="1" lang="en-US" altLang="en-US" sz="1800" b="0" i="1" u="none" strike="noStrike" kern="0" cap="none" spc="0" normalizeH="0" baseline="0" noProof="0" dirty="0">
                <a:ln>
                  <a:noFill/>
                </a:ln>
                <a:solidFill>
                  <a:srgbClr val="000000"/>
                </a:solidFill>
                <a:effectLst/>
                <a:uLnTx/>
                <a:uFillTx/>
                <a:latin typeface="Helvetica"/>
                <a:ea typeface="+mn-ea"/>
                <a:cs typeface="+mn-cs"/>
              </a:rPr>
              <a:t>salary</a:t>
            </a:r>
            <a:r>
              <a:rPr kumimoji="1" lang="en-US" altLang="en-US" sz="1800" b="0" i="0" u="none" strike="noStrike" kern="0" cap="none" spc="0" normalizeH="0" baseline="0" noProof="0" dirty="0">
                <a:ln>
                  <a:noFill/>
                </a:ln>
                <a:solidFill>
                  <a:srgbClr val="000000"/>
                </a:solidFill>
                <a:effectLst/>
                <a:uLnTx/>
                <a:uFillTx/>
                <a:latin typeface="Helvetica"/>
                <a:ea typeface="+mn-ea"/>
                <a:cs typeface="+mn-cs"/>
              </a:rPr>
              <a:t>           </a:t>
            </a:r>
            <a:r>
              <a:rPr kumimoji="1" lang="en-US" altLang="en-US" sz="1800" b="1" i="0" u="none" strike="noStrike" kern="0" cap="none" spc="0" normalizeH="0" baseline="0" noProof="0" dirty="0">
                <a:ln>
                  <a:noFill/>
                </a:ln>
                <a:solidFill>
                  <a:srgbClr val="000000"/>
                </a:solidFill>
                <a:effectLst/>
                <a:uLnTx/>
                <a:uFillTx/>
                <a:latin typeface="Helvetica"/>
                <a:ea typeface="+mn-ea"/>
                <a:cs typeface="+mn-cs"/>
              </a:rPr>
              <a:t>numeric</a:t>
            </a:r>
            <a:r>
              <a:rPr kumimoji="1" lang="en-US" altLang="en-US" sz="1800" b="0" i="0" u="none" strike="noStrike" kern="0" cap="none" spc="0" normalizeH="0" baseline="0" noProof="0" dirty="0">
                <a:ln>
                  <a:noFill/>
                </a:ln>
                <a:solidFill>
                  <a:srgbClr val="000000"/>
                </a:solidFill>
                <a:effectLst/>
                <a:uLnTx/>
                <a:uFillTx/>
                <a:latin typeface="Helvetica"/>
                <a:ea typeface="+mn-ea"/>
                <a:cs typeface="+mn-cs"/>
              </a:rPr>
              <a:t>(8,2) </a:t>
            </a:r>
            <a:r>
              <a:rPr kumimoji="1" lang="en-US" altLang="en-US" sz="1800" b="1" i="0" u="none" strike="noStrike" kern="0" cap="none" spc="0" normalizeH="0" baseline="0" noProof="0" dirty="0">
                <a:ln>
                  <a:noFill/>
                </a:ln>
                <a:solidFill>
                  <a:srgbClr val="000000"/>
                </a:solidFill>
                <a:effectLst/>
                <a:uLnTx/>
                <a:uFillTx/>
                <a:latin typeface="Helvetica"/>
                <a:ea typeface="+mn-ea"/>
                <a:cs typeface="+mn-cs"/>
              </a:rPr>
              <a:t>)</a:t>
            </a:r>
            <a:r>
              <a:rPr kumimoji="1" lang="en-US" altLang="en-US" sz="1800" b="0" i="0" u="none" strike="noStrike" kern="0" cap="none" spc="0" normalizeH="0" baseline="0" noProof="0" dirty="0">
                <a:ln>
                  <a:noFill/>
                </a:ln>
                <a:solidFill>
                  <a:srgbClr val="000000"/>
                </a:solidFill>
                <a:effectLst/>
                <a:uLnTx/>
                <a:uFillTx/>
                <a:latin typeface="Helvetica"/>
                <a:ea typeface="+mn-ea"/>
                <a:cs typeface="+mn-cs"/>
              </a:rPr>
              <a:t>;</a:t>
            </a:r>
          </a:p>
          <a:p>
            <a:pPr marL="0" marR="0" lvl="0" indent="0" algn="l" defTabSz="914400" rtl="0" eaLnBrk="0" fontAlgn="base" latinLnBrk="0" hangingPunct="0">
              <a:lnSpc>
                <a:spcPct val="150000"/>
              </a:lnSpc>
              <a:spcBef>
                <a:spcPct val="35000"/>
              </a:spcBef>
              <a:spcAft>
                <a:spcPct val="0"/>
              </a:spcAft>
              <a:buClr>
                <a:srgbClr val="CC3300"/>
              </a:buClr>
              <a:buSzPct val="90000"/>
              <a:buFont typeface="Monotype Sorts" charset="2"/>
              <a:buNone/>
              <a:tabLst/>
              <a:defRPr/>
            </a:pPr>
            <a:endParaRPr kumimoji="1" lang="en-US" altLang="en-US" sz="700" b="0" i="0" u="none" strike="noStrike" kern="0" cap="none" spc="0" normalizeH="0" baseline="0" noProof="0" dirty="0">
              <a:ln>
                <a:noFill/>
              </a:ln>
              <a:solidFill>
                <a:srgbClr val="000000"/>
              </a:solidFill>
              <a:effectLst/>
              <a:uLnTx/>
              <a:uFillTx/>
              <a:latin typeface="Helvetica"/>
              <a:ea typeface="+mn-ea"/>
              <a:cs typeface="+mn-cs"/>
            </a:endParaRPr>
          </a:p>
          <a:p>
            <a:pPr marL="342900" marR="0" lvl="0" indent="-342900" algn="l" defTabSz="914400" rtl="0" eaLnBrk="0" fontAlgn="base" latinLnBrk="0" hangingPunct="0">
              <a:lnSpc>
                <a:spcPct val="90000"/>
              </a:lnSpc>
              <a:spcBef>
                <a:spcPct val="35000"/>
              </a:spcBef>
              <a:spcAft>
                <a:spcPct val="0"/>
              </a:spcAft>
              <a:buClr>
                <a:srgbClr val="CC3300"/>
              </a:buClr>
              <a:buSzPct val="90000"/>
              <a:buFont typeface="Monotype Sorts" charset="2"/>
              <a:buChar char="n"/>
              <a:tabLst>
                <a:tab pos="1489075" algn="l"/>
                <a:tab pos="1949450" algn="l"/>
                <a:tab pos="3036888" algn="l"/>
              </a:tabLst>
              <a:defRPr/>
            </a:pPr>
            <a:r>
              <a:rPr kumimoji="1" lang="en-US" altLang="en-US" sz="1800" b="1" i="0" u="none" strike="noStrike" kern="0" cap="none" spc="0" normalizeH="0" baseline="0" noProof="0" dirty="0">
                <a:ln>
                  <a:noFill/>
                </a:ln>
                <a:solidFill>
                  <a:srgbClr val="000000"/>
                </a:solidFill>
                <a:effectLst/>
                <a:uLnTx/>
                <a:uFillTx/>
                <a:latin typeface="Helvetica"/>
                <a:ea typeface="+mn-ea"/>
                <a:cs typeface="+mn-cs"/>
              </a:rPr>
              <a:t>insert into </a:t>
            </a:r>
            <a:r>
              <a:rPr kumimoji="1" lang="en-US" altLang="en-US" sz="1800" b="0" i="1" u="none" strike="noStrike" kern="0" cap="none" spc="0" normalizeH="0" baseline="0" noProof="0" dirty="0">
                <a:ln>
                  <a:noFill/>
                </a:ln>
                <a:solidFill>
                  <a:srgbClr val="000000"/>
                </a:solidFill>
                <a:effectLst/>
                <a:uLnTx/>
                <a:uFillTx/>
                <a:latin typeface="Helvetica"/>
                <a:ea typeface="+mn-ea"/>
                <a:cs typeface="+mn-cs"/>
              </a:rPr>
              <a:t>instructor  </a:t>
            </a:r>
            <a:r>
              <a:rPr kumimoji="1" lang="en-US" altLang="en-US" sz="1800" b="1" i="0" u="none" strike="noStrike" kern="0" cap="none" spc="0" normalizeH="0" baseline="0" noProof="0" dirty="0">
                <a:ln>
                  <a:noFill/>
                </a:ln>
                <a:solidFill>
                  <a:srgbClr val="000000"/>
                </a:solidFill>
                <a:effectLst/>
                <a:uLnTx/>
                <a:uFillTx/>
                <a:latin typeface="Helvetica"/>
                <a:ea typeface="+mn-ea"/>
                <a:cs typeface="+mn-cs"/>
              </a:rPr>
              <a:t>values </a:t>
            </a:r>
            <a:r>
              <a:rPr kumimoji="1" lang="en-US" altLang="en-US" sz="1800" b="0" i="0" u="none" strike="noStrike" kern="0" cap="none" spc="0" normalizeH="0" baseline="0" noProof="0" dirty="0">
                <a:ln>
                  <a:noFill/>
                </a:ln>
                <a:solidFill>
                  <a:srgbClr val="000000"/>
                </a:solidFill>
                <a:effectLst/>
                <a:uLnTx/>
                <a:uFillTx/>
                <a:latin typeface="Helvetica"/>
                <a:ea typeface="+mn-ea"/>
                <a:cs typeface="+mn-cs"/>
              </a:rPr>
              <a:t>(‘10211’, ’Smith’, ’Biology’, 66000);</a:t>
            </a:r>
          </a:p>
          <a:p>
            <a:pPr marL="342900" marR="0" lvl="0" indent="-342900" algn="l" defTabSz="914400" rtl="0" eaLnBrk="0" fontAlgn="base" latinLnBrk="0" hangingPunct="0">
              <a:lnSpc>
                <a:spcPct val="90000"/>
              </a:lnSpc>
              <a:spcBef>
                <a:spcPct val="35000"/>
              </a:spcBef>
              <a:spcAft>
                <a:spcPct val="0"/>
              </a:spcAft>
              <a:buClr>
                <a:srgbClr val="CC3300"/>
              </a:buClr>
              <a:buSzPct val="90000"/>
              <a:buFont typeface="Monotype Sorts" charset="2"/>
              <a:buChar char="n"/>
              <a:tabLst>
                <a:tab pos="1489075" algn="l"/>
                <a:tab pos="1949450" algn="l"/>
                <a:tab pos="3036888" algn="l"/>
              </a:tabLst>
              <a:defRPr/>
            </a:pPr>
            <a:r>
              <a:rPr kumimoji="1" lang="en-US" altLang="en-US" sz="1800" b="1" i="0" u="none" strike="noStrike" kern="0" cap="none" spc="0" normalizeH="0" baseline="0" noProof="0" dirty="0">
                <a:ln>
                  <a:noFill/>
                </a:ln>
                <a:solidFill>
                  <a:srgbClr val="000000"/>
                </a:solidFill>
                <a:effectLst/>
                <a:uLnTx/>
                <a:uFillTx/>
                <a:latin typeface="Helvetica"/>
                <a:ea typeface="+mn-ea"/>
                <a:cs typeface="+mn-cs"/>
              </a:rPr>
              <a:t>insert into </a:t>
            </a:r>
            <a:r>
              <a:rPr kumimoji="1" lang="en-US" altLang="en-US" sz="1800" b="0" i="1" u="none" strike="noStrike" kern="0" cap="none" spc="0" normalizeH="0" baseline="0" noProof="0" dirty="0">
                <a:ln>
                  <a:noFill/>
                </a:ln>
                <a:solidFill>
                  <a:srgbClr val="000000"/>
                </a:solidFill>
                <a:effectLst/>
                <a:uLnTx/>
                <a:uFillTx/>
                <a:latin typeface="Helvetica"/>
                <a:ea typeface="+mn-ea"/>
                <a:cs typeface="+mn-cs"/>
              </a:rPr>
              <a:t>instructor  </a:t>
            </a:r>
            <a:r>
              <a:rPr kumimoji="1" lang="en-US" altLang="en-US" sz="1800" b="1" i="0" u="none" strike="noStrike" kern="0" cap="none" spc="0" normalizeH="0" baseline="0" noProof="0" dirty="0">
                <a:ln>
                  <a:noFill/>
                </a:ln>
                <a:solidFill>
                  <a:srgbClr val="000000"/>
                </a:solidFill>
                <a:effectLst/>
                <a:uLnTx/>
                <a:uFillTx/>
                <a:latin typeface="Helvetica"/>
                <a:ea typeface="+mn-ea"/>
                <a:cs typeface="+mn-cs"/>
              </a:rPr>
              <a:t>values </a:t>
            </a:r>
            <a:r>
              <a:rPr kumimoji="1" lang="en-US" altLang="en-US" sz="1800" b="0" i="0" u="none" strike="noStrike" kern="0" cap="none" spc="0" normalizeH="0" baseline="0" noProof="0" dirty="0">
                <a:ln>
                  <a:noFill/>
                </a:ln>
                <a:solidFill>
                  <a:srgbClr val="000000"/>
                </a:solidFill>
                <a:effectLst/>
                <a:uLnTx/>
                <a:uFillTx/>
                <a:latin typeface="Helvetica"/>
                <a:ea typeface="+mn-ea"/>
                <a:cs typeface="+mn-cs"/>
              </a:rPr>
              <a:t>(‘10211’, </a:t>
            </a:r>
            <a:r>
              <a:rPr kumimoji="1" lang="en-US" altLang="en-US" sz="1800" b="1" i="0" u="none" strike="noStrike" kern="0" cap="none" spc="0" normalizeH="0" baseline="0" noProof="0" dirty="0">
                <a:ln>
                  <a:noFill/>
                </a:ln>
                <a:solidFill>
                  <a:srgbClr val="C00000"/>
                </a:solidFill>
                <a:effectLst/>
                <a:uLnTx/>
                <a:uFillTx/>
                <a:latin typeface="Helvetica"/>
                <a:ea typeface="+mn-ea"/>
                <a:cs typeface="+mn-cs"/>
              </a:rPr>
              <a:t>null</a:t>
            </a:r>
            <a:r>
              <a:rPr kumimoji="1" lang="en-US" altLang="en-US" sz="1800" b="0" i="0" u="none" strike="noStrike" kern="0" cap="none" spc="0" normalizeH="0" baseline="0" noProof="0" dirty="0">
                <a:ln>
                  <a:noFill/>
                </a:ln>
                <a:solidFill>
                  <a:srgbClr val="000000"/>
                </a:solidFill>
                <a:effectLst/>
                <a:uLnTx/>
                <a:uFillTx/>
                <a:latin typeface="Helvetica"/>
                <a:ea typeface="+mn-ea"/>
                <a:cs typeface="+mn-cs"/>
              </a:rPr>
              <a:t>, ’Biology’, 66000);   </a:t>
            </a:r>
            <a:r>
              <a:rPr kumimoji="1" lang="en-US" altLang="en-US" sz="1800" b="1" i="0" u="none" strike="noStrike" kern="0" cap="none" spc="0" normalizeH="0" baseline="0" noProof="0" dirty="0">
                <a:ln>
                  <a:noFill/>
                </a:ln>
                <a:solidFill>
                  <a:srgbClr val="000000"/>
                </a:solidFill>
                <a:effectLst/>
                <a:uLnTx/>
                <a:uFillTx/>
                <a:latin typeface="Helvetica"/>
                <a:ea typeface="+mn-ea"/>
                <a:cs typeface="+mn-cs"/>
              </a:rPr>
              <a:t> </a:t>
            </a:r>
            <a:r>
              <a:rPr kumimoji="1" lang="en-US" altLang="en-US" sz="1800" b="1" i="0" u="none" strike="noStrike" kern="0" cap="none" spc="0" normalizeH="0" baseline="0" noProof="0" dirty="0">
                <a:ln>
                  <a:noFill/>
                </a:ln>
                <a:solidFill>
                  <a:srgbClr val="C00000"/>
                </a:solidFill>
                <a:effectLst/>
                <a:uLnTx/>
                <a:uFillTx/>
                <a:latin typeface="Helvetica"/>
                <a:ea typeface="+mn-ea"/>
                <a:cs typeface="+mn-cs"/>
              </a:rPr>
              <a:t>GIVES ERROR</a:t>
            </a:r>
          </a:p>
          <a:p>
            <a:pPr marL="0" marR="0" lvl="0" indent="0" algn="l" defTabSz="914400" rtl="0" eaLnBrk="0" fontAlgn="base" latinLnBrk="0" hangingPunct="0">
              <a:lnSpc>
                <a:spcPct val="90000"/>
              </a:lnSpc>
              <a:spcBef>
                <a:spcPct val="35000"/>
              </a:spcBef>
              <a:spcAft>
                <a:spcPct val="0"/>
              </a:spcAft>
              <a:buClr>
                <a:srgbClr val="CC3300"/>
              </a:buClr>
              <a:buSzPct val="90000"/>
              <a:buNone/>
              <a:tabLst>
                <a:tab pos="1489075" algn="l"/>
                <a:tab pos="1949450" algn="l"/>
                <a:tab pos="3036888" algn="l"/>
              </a:tabLst>
              <a:defRPr/>
            </a:pPr>
            <a:r>
              <a:rPr lang="en-US" altLang="en-US" b="1" kern="0" dirty="0">
                <a:solidFill>
                  <a:srgbClr val="C00000"/>
                </a:solidFill>
                <a:latin typeface="Helvetica"/>
              </a:rPr>
              <a:t>* </a:t>
            </a:r>
            <a:r>
              <a:rPr lang="en-US" altLang="en-US" sz="1600" kern="0" dirty="0">
                <a:solidFill>
                  <a:srgbClr val="002060"/>
                </a:solidFill>
                <a:latin typeface="Helvetica"/>
              </a:rPr>
              <a:t>Insert commands are discussed in detail later.</a:t>
            </a:r>
            <a:endParaRPr kumimoji="1" lang="en-US" altLang="en-US" sz="1600" i="0" u="none" strike="noStrike" kern="0" cap="none" spc="0" normalizeH="0" baseline="0" noProof="0" dirty="0">
              <a:ln>
                <a:noFill/>
              </a:ln>
              <a:solidFill>
                <a:srgbClr val="002060"/>
              </a:solidFill>
              <a:effectLst/>
              <a:uLnTx/>
              <a:uFillTx/>
              <a:latin typeface="Helvetica"/>
            </a:endParaRPr>
          </a:p>
          <a:p>
            <a:pPr marL="0" marR="0" lvl="0" indent="0" algn="l" defTabSz="914400" rtl="0" eaLnBrk="0" fontAlgn="base" latinLnBrk="0" hangingPunct="0">
              <a:lnSpc>
                <a:spcPct val="150000"/>
              </a:lnSpc>
              <a:spcBef>
                <a:spcPct val="35000"/>
              </a:spcBef>
              <a:spcAft>
                <a:spcPct val="0"/>
              </a:spcAft>
              <a:buClr>
                <a:srgbClr val="CC3300"/>
              </a:buClr>
              <a:buSzPct val="90000"/>
              <a:buFont typeface="Monotype Sorts" charset="2"/>
              <a:buNone/>
              <a:tabLst/>
              <a:defRPr/>
            </a:pPr>
            <a:endParaRPr kumimoji="1" lang="en-US" altLang="en-US" sz="1800" b="0" i="0" u="none" strike="noStrike" kern="0" cap="none" spc="0" normalizeH="0" baseline="0" noProof="0" dirty="0">
              <a:ln>
                <a:noFill/>
              </a:ln>
              <a:solidFill>
                <a:srgbClr val="000000"/>
              </a:solidFill>
              <a:effectLst/>
              <a:uLnTx/>
              <a:uFillTx/>
              <a:latin typeface="Helvetica"/>
              <a:ea typeface="+mn-ea"/>
              <a:cs typeface="+mn-cs"/>
            </a:endParaRPr>
          </a:p>
          <a:p>
            <a:pPr marL="0" marR="0" lvl="0" indent="0" algn="l" defTabSz="914400" rtl="0" eaLnBrk="0" fontAlgn="base" latinLnBrk="0" hangingPunct="0">
              <a:lnSpc>
                <a:spcPct val="100000"/>
              </a:lnSpc>
              <a:spcBef>
                <a:spcPct val="35000"/>
              </a:spcBef>
              <a:spcAft>
                <a:spcPct val="0"/>
              </a:spcAft>
              <a:buClr>
                <a:srgbClr val="CC3300"/>
              </a:buClr>
              <a:buSzPct val="90000"/>
              <a:buFont typeface="Monotype Sorts" charset="2"/>
              <a:buNone/>
              <a:tabLst/>
              <a:defRPr/>
            </a:pPr>
            <a:r>
              <a:rPr kumimoji="1" lang="en-US" sz="1800" b="0" i="0" u="none" strike="noStrike" kern="0" cap="none" spc="0" normalizeH="0" baseline="0" noProof="0" dirty="0">
                <a:ln>
                  <a:noFill/>
                </a:ln>
                <a:solidFill>
                  <a:srgbClr val="000000"/>
                </a:solidFill>
                <a:effectLst/>
                <a:uLnTx/>
                <a:uFillTx/>
                <a:latin typeface="Helvetica"/>
                <a:ea typeface="+mn-ea"/>
                <a:cs typeface="+mn-cs"/>
              </a:rPr>
              <a:t> </a:t>
            </a:r>
          </a:p>
        </p:txBody>
      </p:sp>
      <p:sp>
        <p:nvSpPr>
          <p:cNvPr id="4" name="Footer Placeholder 3"/>
          <p:cNvSpPr>
            <a:spLocks noGrp="1"/>
          </p:cNvSpPr>
          <p:nvPr>
            <p:ph type="ftr" sz="quarter" idx="11"/>
          </p:nvPr>
        </p:nvSpPr>
        <p:spPr>
          <a:xfrm>
            <a:off x="4038600" y="6487826"/>
            <a:ext cx="4114800" cy="365125"/>
          </a:xfrm>
        </p:spPr>
        <p:txBody>
          <a:bodyPr/>
          <a:lstStyle/>
          <a:p>
            <a:r>
              <a:rPr lang="en-US" dirty="0"/>
              <a:t>SQL</a:t>
            </a:r>
          </a:p>
        </p:txBody>
      </p:sp>
      <p:sp>
        <p:nvSpPr>
          <p:cNvPr id="5" name="Slide Number Placeholder 4"/>
          <p:cNvSpPr>
            <a:spLocks noGrp="1"/>
          </p:cNvSpPr>
          <p:nvPr>
            <p:ph type="sldNum" sz="quarter" idx="12"/>
          </p:nvPr>
        </p:nvSpPr>
        <p:spPr/>
        <p:txBody>
          <a:bodyPr/>
          <a:lstStyle/>
          <a:p>
            <a:fld id="{03576695-DB63-4967-AFBB-46E84EF49106}" type="slidenum">
              <a:rPr lang="en-US" smtClean="0"/>
              <a:t>14</a:t>
            </a:fld>
            <a:endParaRPr lang="en-US" dirty="0"/>
          </a:p>
        </p:txBody>
      </p:sp>
    </p:spTree>
    <p:extLst>
      <p:ext uri="{BB962C8B-B14F-4D97-AF65-F5344CB8AC3E}">
        <p14:creationId xmlns:p14="http://schemas.microsoft.com/office/powerpoint/2010/main" val="1174192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1024467" y="117475"/>
            <a:ext cx="107696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sz="3200" b="1" i="0" u="none" strike="noStrike" kern="0" cap="none" spc="0" normalizeH="0" baseline="0" noProof="0">
                <a:ln>
                  <a:noFill/>
                </a:ln>
                <a:solidFill>
                  <a:srgbClr val="CC3300"/>
                </a:solidFill>
                <a:effectLst>
                  <a:outerShdw blurRad="38100" dist="38100" dir="2700000" algn="tl">
                    <a:srgbClr val="C0C0C0"/>
                  </a:outerShdw>
                </a:effectLst>
                <a:uLnTx/>
                <a:uFillTx/>
                <a:latin typeface="Helvetica"/>
                <a:ea typeface="+mj-ea"/>
                <a:cs typeface="+mj-cs"/>
              </a:rPr>
              <a:t>PRIMARY KEY</a:t>
            </a:r>
            <a:endParaRPr kumimoji="1" lang="en-US"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endParaRPr>
          </a:p>
        </p:txBody>
      </p:sp>
      <p:sp>
        <p:nvSpPr>
          <p:cNvPr id="3" name="Content Placeholder 2"/>
          <p:cNvSpPr txBox="1">
            <a:spLocks/>
          </p:cNvSpPr>
          <p:nvPr/>
        </p:nvSpPr>
        <p:spPr bwMode="auto">
          <a:xfrm>
            <a:off x="1024467" y="772417"/>
            <a:ext cx="10215033" cy="4106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mn-ea"/>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mn-lt"/>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a:lstStyle>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charset="2"/>
              <a:buChar char="n"/>
              <a:tabLst/>
              <a:defRPr/>
            </a:pPr>
            <a:r>
              <a:rPr kumimoji="1" lang="en-US" sz="2000" b="0" i="0" u="none" strike="noStrike" kern="0" cap="none" spc="0" normalizeH="0" baseline="0" noProof="0" dirty="0">
                <a:ln>
                  <a:noFill/>
                </a:ln>
                <a:solidFill>
                  <a:srgbClr val="000000"/>
                </a:solidFill>
                <a:effectLst/>
                <a:uLnTx/>
                <a:uFillTx/>
                <a:latin typeface="Helvetica"/>
                <a:ea typeface="+mn-ea"/>
                <a:cs typeface="+mn-cs"/>
              </a:rPr>
              <a:t>Identifies every tuple(record/row) in the table uniquely.</a:t>
            </a:r>
          </a:p>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charset="2"/>
              <a:buChar char="n"/>
              <a:tabLst/>
              <a:defRPr/>
            </a:pPr>
            <a:r>
              <a:rPr kumimoji="1" lang="en-US" sz="1800" b="1" i="0" u="none" strike="noStrike" kern="0" cap="none" spc="0" normalizeH="0" baseline="0" noProof="0" dirty="0">
                <a:ln>
                  <a:noFill/>
                </a:ln>
                <a:solidFill>
                  <a:srgbClr val="000000"/>
                </a:solidFill>
                <a:effectLst/>
                <a:uLnTx/>
                <a:uFillTx/>
                <a:latin typeface="Helvetica"/>
                <a:ea typeface="+mn-ea"/>
                <a:cs typeface="+mn-cs"/>
              </a:rPr>
              <a:t>primary key </a:t>
            </a:r>
            <a:r>
              <a:rPr kumimoji="1" lang="en-US" sz="1800" b="1" i="0" u="none" strike="noStrike" kern="0" cap="none" spc="0" normalizeH="0" baseline="0" noProof="0" dirty="0">
                <a:ln>
                  <a:noFill/>
                </a:ln>
                <a:solidFill>
                  <a:srgbClr val="C00000"/>
                </a:solidFill>
                <a:effectLst/>
                <a:uLnTx/>
                <a:uFillTx/>
                <a:latin typeface="Helvetica"/>
                <a:ea typeface="+mn-ea"/>
                <a:cs typeface="+mn-cs"/>
              </a:rPr>
              <a:t>(</a:t>
            </a:r>
            <a:r>
              <a:rPr kumimoji="1" lang="en-US" sz="1800" b="1" i="1" u="none" strike="noStrike" kern="0" cap="none" spc="0" normalizeH="0" baseline="0" noProof="0" dirty="0">
                <a:ln>
                  <a:noFill/>
                </a:ln>
                <a:solidFill>
                  <a:srgbClr val="C00000"/>
                </a:solidFill>
                <a:effectLst/>
                <a:uLnTx/>
                <a:uFillTx/>
                <a:latin typeface="Helvetica"/>
                <a:ea typeface="+mn-ea"/>
                <a:cs typeface="+mn-cs"/>
              </a:rPr>
              <a:t>A</a:t>
            </a:r>
            <a:r>
              <a:rPr kumimoji="1" lang="en-US" sz="1800" b="1" i="1" u="none" strike="noStrike" kern="0" cap="none" spc="0" normalizeH="0" baseline="-25000" noProof="0" dirty="0">
                <a:ln>
                  <a:noFill/>
                </a:ln>
                <a:solidFill>
                  <a:srgbClr val="C00000"/>
                </a:solidFill>
                <a:effectLst/>
                <a:uLnTx/>
                <a:uFillTx/>
                <a:latin typeface="Helvetica"/>
                <a:ea typeface="+mn-ea"/>
                <a:cs typeface="+mn-cs"/>
              </a:rPr>
              <a:t>j</a:t>
            </a:r>
            <a:r>
              <a:rPr kumimoji="1" lang="en-US" sz="1800" b="1" i="0" u="none" strike="noStrike" kern="0" cap="none" spc="0" normalizeH="0" baseline="-25000" noProof="0" dirty="0">
                <a:ln>
                  <a:noFill/>
                </a:ln>
                <a:solidFill>
                  <a:srgbClr val="C00000"/>
                </a:solidFill>
                <a:effectLst/>
                <a:uLnTx/>
                <a:uFillTx/>
                <a:latin typeface="Helvetica"/>
                <a:ea typeface="+mn-ea"/>
                <a:cs typeface="+mn-cs"/>
              </a:rPr>
              <a:t>1</a:t>
            </a:r>
            <a:r>
              <a:rPr kumimoji="1" lang="en-US" sz="1800" b="1" i="1" u="none" strike="noStrike" kern="0" cap="none" spc="0" normalizeH="0" baseline="0" noProof="0" dirty="0">
                <a:ln>
                  <a:noFill/>
                </a:ln>
                <a:solidFill>
                  <a:srgbClr val="C00000"/>
                </a:solidFill>
                <a:effectLst/>
                <a:uLnTx/>
                <a:uFillTx/>
                <a:latin typeface="Helvetica"/>
                <a:ea typeface="+mn-ea"/>
                <a:cs typeface="+mn-cs"/>
              </a:rPr>
              <a:t>, A</a:t>
            </a:r>
            <a:r>
              <a:rPr kumimoji="1" lang="en-US" sz="1800" b="1" i="1" u="none" strike="noStrike" kern="0" cap="none" spc="0" normalizeH="0" baseline="-25000" noProof="0" dirty="0">
                <a:ln>
                  <a:noFill/>
                </a:ln>
                <a:solidFill>
                  <a:srgbClr val="C00000"/>
                </a:solidFill>
                <a:effectLst/>
                <a:uLnTx/>
                <a:uFillTx/>
                <a:latin typeface="Helvetica"/>
                <a:ea typeface="+mn-ea"/>
                <a:cs typeface="+mn-cs"/>
              </a:rPr>
              <a:t>j</a:t>
            </a:r>
            <a:r>
              <a:rPr kumimoji="1" lang="en-US" sz="1800" b="1" i="0" u="none" strike="noStrike" kern="0" cap="none" spc="0" normalizeH="0" baseline="-25000" noProof="0" dirty="0">
                <a:ln>
                  <a:noFill/>
                </a:ln>
                <a:solidFill>
                  <a:srgbClr val="C00000"/>
                </a:solidFill>
                <a:effectLst/>
                <a:uLnTx/>
                <a:uFillTx/>
                <a:latin typeface="Helvetica"/>
                <a:ea typeface="+mn-ea"/>
                <a:cs typeface="+mn-cs"/>
              </a:rPr>
              <a:t>2</a:t>
            </a:r>
            <a:r>
              <a:rPr kumimoji="1" lang="en-US" sz="1800" b="1" i="1" u="none" strike="noStrike" kern="0" cap="none" spc="0" normalizeH="0" baseline="0" noProof="0" dirty="0">
                <a:ln>
                  <a:noFill/>
                </a:ln>
                <a:solidFill>
                  <a:srgbClr val="C00000"/>
                </a:solidFill>
                <a:effectLst/>
                <a:uLnTx/>
                <a:uFillTx/>
                <a:latin typeface="Helvetica"/>
                <a:ea typeface="+mn-ea"/>
                <a:cs typeface="+mn-cs"/>
              </a:rPr>
              <a:t>, . . . , </a:t>
            </a:r>
            <a:r>
              <a:rPr kumimoji="1" lang="en-US" sz="1800" b="1" i="1" u="none" strike="noStrike" kern="0" cap="none" spc="0" normalizeH="0" baseline="0" noProof="0" dirty="0" err="1">
                <a:ln>
                  <a:noFill/>
                </a:ln>
                <a:solidFill>
                  <a:srgbClr val="C00000"/>
                </a:solidFill>
                <a:effectLst/>
                <a:uLnTx/>
                <a:uFillTx/>
                <a:latin typeface="Helvetica"/>
                <a:ea typeface="+mn-ea"/>
                <a:cs typeface="+mn-cs"/>
              </a:rPr>
              <a:t>A</a:t>
            </a:r>
            <a:r>
              <a:rPr kumimoji="1" lang="en-US" sz="1800" b="1" i="1" u="none" strike="noStrike" kern="0" cap="none" spc="0" normalizeH="0" baseline="-25000" noProof="0" dirty="0" err="1">
                <a:ln>
                  <a:noFill/>
                </a:ln>
                <a:solidFill>
                  <a:srgbClr val="C00000"/>
                </a:solidFill>
                <a:effectLst/>
                <a:uLnTx/>
                <a:uFillTx/>
                <a:latin typeface="Helvetica"/>
                <a:ea typeface="+mn-ea"/>
                <a:cs typeface="+mn-cs"/>
              </a:rPr>
              <a:t>jm</a:t>
            </a:r>
            <a:r>
              <a:rPr kumimoji="1" lang="en-US" sz="1800" b="1" i="1" u="none" strike="noStrike" kern="0" cap="none" spc="0" normalizeH="0" baseline="0" noProof="0" dirty="0">
                <a:ln>
                  <a:noFill/>
                </a:ln>
                <a:solidFill>
                  <a:srgbClr val="C00000"/>
                </a:solidFill>
                <a:effectLst/>
                <a:uLnTx/>
                <a:uFillTx/>
                <a:latin typeface="Helvetica"/>
                <a:ea typeface="+mn-ea"/>
                <a:cs typeface="+mn-cs"/>
              </a:rPr>
              <a:t> </a:t>
            </a:r>
            <a:r>
              <a:rPr kumimoji="1" lang="en-US" sz="1800" b="1" i="0" u="none" strike="noStrike" kern="0" cap="none" spc="0" normalizeH="0" baseline="0" noProof="0" dirty="0">
                <a:ln>
                  <a:noFill/>
                </a:ln>
                <a:solidFill>
                  <a:srgbClr val="C00000"/>
                </a:solidFill>
                <a:effectLst/>
                <a:uLnTx/>
                <a:uFillTx/>
                <a:latin typeface="Helvetica"/>
                <a:ea typeface="+mn-ea"/>
                <a:cs typeface="+mn-cs"/>
              </a:rPr>
              <a:t>)</a:t>
            </a:r>
          </a:p>
          <a:p>
            <a:pPr marL="742950" marR="0" lvl="1" indent="-285750" algn="l" defTabSz="914400" rtl="0" eaLnBrk="0" fontAlgn="base" latinLnBrk="0" hangingPunct="0">
              <a:lnSpc>
                <a:spcPct val="100000"/>
              </a:lnSpc>
              <a:spcBef>
                <a:spcPct val="35000"/>
              </a:spcBef>
              <a:spcAft>
                <a:spcPct val="0"/>
              </a:spcAft>
              <a:buClr>
                <a:srgbClr val="FF9933"/>
              </a:buClr>
              <a:buSzPct val="80000"/>
              <a:buFont typeface="Monotype Sorts" charset="2"/>
              <a:buChar char="l"/>
              <a:tabLst/>
              <a:defRPr/>
            </a:pPr>
            <a:r>
              <a:rPr kumimoji="1" lang="en-US" sz="1800" b="0" i="0" u="none" strike="noStrike" kern="0" cap="none" spc="0" normalizeH="0" baseline="0" noProof="0" dirty="0">
                <a:ln>
                  <a:noFill/>
                </a:ln>
                <a:solidFill>
                  <a:srgbClr val="000000"/>
                </a:solidFill>
                <a:effectLst/>
                <a:uLnTx/>
                <a:uFillTx/>
                <a:latin typeface="Helvetica"/>
              </a:rPr>
              <a:t>Where </a:t>
            </a:r>
            <a:r>
              <a:rPr kumimoji="1" lang="en-US" sz="1800" b="0" i="1" u="none" strike="noStrike" kern="0" cap="none" spc="0" normalizeH="0" baseline="0" noProof="0" dirty="0">
                <a:ln>
                  <a:noFill/>
                </a:ln>
                <a:solidFill>
                  <a:srgbClr val="C00000"/>
                </a:solidFill>
                <a:effectLst/>
                <a:uLnTx/>
                <a:uFillTx/>
                <a:latin typeface="Helvetica"/>
              </a:rPr>
              <a:t>A</a:t>
            </a:r>
            <a:r>
              <a:rPr kumimoji="1" lang="en-US" sz="1800" b="1" i="1" u="none" strike="noStrike" kern="0" cap="none" spc="0" normalizeH="0" baseline="-25000" noProof="0" dirty="0">
                <a:ln>
                  <a:noFill/>
                </a:ln>
                <a:solidFill>
                  <a:srgbClr val="C00000"/>
                </a:solidFill>
                <a:effectLst/>
                <a:uLnTx/>
                <a:uFillTx/>
                <a:latin typeface="Helvetica"/>
              </a:rPr>
              <a:t>j</a:t>
            </a:r>
            <a:r>
              <a:rPr kumimoji="1" lang="en-US" sz="1800" b="1" i="0" u="none" strike="noStrike" kern="0" cap="none" spc="0" normalizeH="0" baseline="-25000" noProof="0" dirty="0">
                <a:ln>
                  <a:noFill/>
                </a:ln>
                <a:solidFill>
                  <a:srgbClr val="C00000"/>
                </a:solidFill>
                <a:effectLst/>
                <a:uLnTx/>
                <a:uFillTx/>
                <a:latin typeface="Helvetica"/>
              </a:rPr>
              <a:t>1</a:t>
            </a:r>
            <a:r>
              <a:rPr kumimoji="1" lang="en-US" sz="1800" b="1" i="1" u="none" strike="noStrike" kern="0" cap="none" spc="0" normalizeH="0" baseline="0" noProof="0" dirty="0">
                <a:ln>
                  <a:noFill/>
                </a:ln>
                <a:solidFill>
                  <a:srgbClr val="C00000"/>
                </a:solidFill>
                <a:effectLst/>
                <a:uLnTx/>
                <a:uFillTx/>
                <a:latin typeface="Helvetica"/>
              </a:rPr>
              <a:t>,</a:t>
            </a:r>
            <a:r>
              <a:rPr kumimoji="1" lang="en-US" sz="1800" b="0" i="1" u="none" strike="noStrike" kern="0" cap="none" spc="0" normalizeH="0" baseline="0" noProof="0" dirty="0">
                <a:ln>
                  <a:noFill/>
                </a:ln>
                <a:solidFill>
                  <a:srgbClr val="C00000"/>
                </a:solidFill>
                <a:effectLst/>
                <a:uLnTx/>
                <a:uFillTx/>
                <a:latin typeface="Helvetica"/>
              </a:rPr>
              <a:t> A</a:t>
            </a:r>
            <a:r>
              <a:rPr kumimoji="1" lang="en-US" sz="1800" b="1" i="1" u="none" strike="noStrike" kern="0" cap="none" spc="0" normalizeH="0" baseline="-25000" noProof="0" dirty="0">
                <a:ln>
                  <a:noFill/>
                </a:ln>
                <a:solidFill>
                  <a:srgbClr val="C00000"/>
                </a:solidFill>
                <a:effectLst/>
                <a:uLnTx/>
                <a:uFillTx/>
                <a:latin typeface="Helvetica"/>
              </a:rPr>
              <a:t>j</a:t>
            </a:r>
            <a:r>
              <a:rPr kumimoji="1" lang="en-US" sz="1800" b="1" i="0" u="none" strike="noStrike" kern="0" cap="none" spc="0" normalizeH="0" baseline="-25000" noProof="0" dirty="0">
                <a:ln>
                  <a:noFill/>
                </a:ln>
                <a:solidFill>
                  <a:srgbClr val="C00000"/>
                </a:solidFill>
                <a:effectLst/>
                <a:uLnTx/>
                <a:uFillTx/>
                <a:latin typeface="Helvetica"/>
              </a:rPr>
              <a:t>2</a:t>
            </a:r>
            <a:r>
              <a:rPr kumimoji="1" lang="en-US" sz="1800" b="1" i="1" u="none" strike="noStrike" kern="0" cap="none" spc="0" normalizeH="0" baseline="0" noProof="0" dirty="0">
                <a:ln>
                  <a:noFill/>
                </a:ln>
                <a:solidFill>
                  <a:srgbClr val="C00000"/>
                </a:solidFill>
                <a:effectLst/>
                <a:uLnTx/>
                <a:uFillTx/>
                <a:latin typeface="Helvetica"/>
              </a:rPr>
              <a:t>,</a:t>
            </a:r>
            <a:r>
              <a:rPr kumimoji="1" lang="en-US" sz="1800" b="0" i="1" u="none" strike="noStrike" kern="0" cap="none" spc="0" normalizeH="0" baseline="0" noProof="0" dirty="0">
                <a:ln>
                  <a:noFill/>
                </a:ln>
                <a:solidFill>
                  <a:srgbClr val="C00000"/>
                </a:solidFill>
                <a:effectLst/>
                <a:uLnTx/>
                <a:uFillTx/>
                <a:latin typeface="Helvetica"/>
              </a:rPr>
              <a:t> </a:t>
            </a:r>
            <a:r>
              <a:rPr kumimoji="1" lang="en-US" sz="1800" b="1" i="1" u="none" strike="noStrike" kern="0" cap="none" spc="0" normalizeH="0" baseline="0" noProof="0" dirty="0">
                <a:ln>
                  <a:noFill/>
                </a:ln>
                <a:solidFill>
                  <a:srgbClr val="C00000"/>
                </a:solidFill>
                <a:effectLst/>
                <a:uLnTx/>
                <a:uFillTx/>
                <a:latin typeface="Helvetica"/>
              </a:rPr>
              <a:t>. . . ,</a:t>
            </a:r>
            <a:r>
              <a:rPr kumimoji="1" lang="en-US" sz="1800" b="0" i="1" u="none" strike="noStrike" kern="0" cap="none" spc="0" normalizeH="0" baseline="0" noProof="0" dirty="0">
                <a:ln>
                  <a:noFill/>
                </a:ln>
                <a:solidFill>
                  <a:srgbClr val="C00000"/>
                </a:solidFill>
                <a:effectLst/>
                <a:uLnTx/>
                <a:uFillTx/>
                <a:latin typeface="Helvetica"/>
              </a:rPr>
              <a:t> </a:t>
            </a:r>
            <a:r>
              <a:rPr kumimoji="1" lang="en-US" sz="1800" b="0" i="1" u="none" strike="noStrike" kern="0" cap="none" spc="0" normalizeH="0" baseline="0" noProof="0" dirty="0" err="1">
                <a:ln>
                  <a:noFill/>
                </a:ln>
                <a:solidFill>
                  <a:srgbClr val="C00000"/>
                </a:solidFill>
                <a:effectLst/>
                <a:uLnTx/>
                <a:uFillTx/>
                <a:latin typeface="Helvetica"/>
              </a:rPr>
              <a:t>A</a:t>
            </a:r>
            <a:r>
              <a:rPr kumimoji="1" lang="en-US" sz="1800" b="1" i="1" u="none" strike="noStrike" kern="0" cap="none" spc="0" normalizeH="0" baseline="-25000" noProof="0" dirty="0" err="1">
                <a:ln>
                  <a:noFill/>
                </a:ln>
                <a:solidFill>
                  <a:srgbClr val="C00000"/>
                </a:solidFill>
                <a:effectLst/>
                <a:uLnTx/>
                <a:uFillTx/>
                <a:latin typeface="Helvetica"/>
              </a:rPr>
              <a:t>jm</a:t>
            </a:r>
            <a:r>
              <a:rPr kumimoji="1" lang="en-US" sz="1800" b="0" i="1" u="none" strike="noStrike" kern="0" cap="none" spc="0" normalizeH="0" baseline="0" noProof="0" dirty="0">
                <a:ln>
                  <a:noFill/>
                </a:ln>
                <a:solidFill>
                  <a:srgbClr val="C00000"/>
                </a:solidFill>
                <a:effectLst/>
                <a:uLnTx/>
                <a:uFillTx/>
                <a:latin typeface="Helvetica"/>
              </a:rPr>
              <a:t>  </a:t>
            </a:r>
            <a:r>
              <a:rPr kumimoji="1" lang="en-US" sz="1800" b="0" i="0" u="none" strike="noStrike" kern="0" cap="none" spc="0" normalizeH="0" baseline="0" noProof="0" dirty="0">
                <a:ln>
                  <a:noFill/>
                </a:ln>
                <a:solidFill>
                  <a:srgbClr val="000000"/>
                </a:solidFill>
                <a:effectLst/>
                <a:uLnTx/>
                <a:uFillTx/>
                <a:latin typeface="Helvetica"/>
              </a:rPr>
              <a:t>are the set of attributes in the table used to form a primary key.</a:t>
            </a:r>
          </a:p>
          <a:p>
            <a:pPr marL="742950" marR="0" lvl="1" indent="-285750" algn="l" defTabSz="914400" rtl="0" eaLnBrk="0" fontAlgn="base" latinLnBrk="0" hangingPunct="0">
              <a:lnSpc>
                <a:spcPct val="100000"/>
              </a:lnSpc>
              <a:spcBef>
                <a:spcPct val="35000"/>
              </a:spcBef>
              <a:spcAft>
                <a:spcPct val="0"/>
              </a:spcAft>
              <a:buClr>
                <a:srgbClr val="FF9933"/>
              </a:buClr>
              <a:buSzPct val="80000"/>
              <a:buFont typeface="Monotype Sorts" charset="2"/>
              <a:buChar char="l"/>
              <a:tabLst/>
              <a:defRPr/>
            </a:pPr>
            <a:r>
              <a:rPr kumimoji="1" lang="en-US" sz="1800" b="0" i="1" u="none" strike="noStrike" kern="0" cap="none" spc="0" normalizeH="0" baseline="0" noProof="0" dirty="0">
                <a:ln>
                  <a:noFill/>
                </a:ln>
                <a:solidFill>
                  <a:srgbClr val="000000"/>
                </a:solidFill>
                <a:effectLst/>
                <a:uLnTx/>
                <a:uFillTx/>
                <a:latin typeface="Helvetica"/>
              </a:rPr>
              <a:t>A</a:t>
            </a:r>
            <a:r>
              <a:rPr kumimoji="1" lang="en-US" sz="1800" b="1" i="1" u="none" strike="noStrike" kern="0" cap="none" spc="0" normalizeH="0" baseline="-25000" noProof="0" dirty="0">
                <a:ln>
                  <a:noFill/>
                </a:ln>
                <a:solidFill>
                  <a:srgbClr val="000000"/>
                </a:solidFill>
                <a:effectLst/>
                <a:uLnTx/>
                <a:uFillTx/>
                <a:latin typeface="Helvetica"/>
              </a:rPr>
              <a:t>j</a:t>
            </a:r>
            <a:r>
              <a:rPr kumimoji="1" lang="en-US" sz="1800" b="1" i="0" u="none" strike="noStrike" kern="0" cap="none" spc="0" normalizeH="0" baseline="-25000" noProof="0" dirty="0">
                <a:ln>
                  <a:noFill/>
                </a:ln>
                <a:solidFill>
                  <a:srgbClr val="000000"/>
                </a:solidFill>
                <a:effectLst/>
                <a:uLnTx/>
                <a:uFillTx/>
                <a:latin typeface="Helvetica"/>
              </a:rPr>
              <a:t>1</a:t>
            </a:r>
            <a:r>
              <a:rPr kumimoji="1" lang="en-US" sz="1800" b="1" i="1" u="none" strike="noStrike" kern="0" cap="none" spc="0" normalizeH="0" baseline="0" noProof="0" dirty="0">
                <a:ln>
                  <a:noFill/>
                </a:ln>
                <a:solidFill>
                  <a:srgbClr val="000000"/>
                </a:solidFill>
                <a:effectLst/>
                <a:uLnTx/>
                <a:uFillTx/>
                <a:latin typeface="Helvetica"/>
              </a:rPr>
              <a:t>,</a:t>
            </a:r>
            <a:r>
              <a:rPr kumimoji="1" lang="en-US" sz="1800" b="0" i="1" u="none" strike="noStrike" kern="0" cap="none" spc="0" normalizeH="0" baseline="0" noProof="0" dirty="0">
                <a:ln>
                  <a:noFill/>
                </a:ln>
                <a:solidFill>
                  <a:srgbClr val="000000"/>
                </a:solidFill>
                <a:effectLst/>
                <a:uLnTx/>
                <a:uFillTx/>
                <a:latin typeface="Helvetica"/>
              </a:rPr>
              <a:t> A</a:t>
            </a:r>
            <a:r>
              <a:rPr kumimoji="1" lang="en-US" sz="1800" b="1" i="1" u="none" strike="noStrike" kern="0" cap="none" spc="0" normalizeH="0" baseline="-25000" noProof="0" dirty="0">
                <a:ln>
                  <a:noFill/>
                </a:ln>
                <a:solidFill>
                  <a:srgbClr val="000000"/>
                </a:solidFill>
                <a:effectLst/>
                <a:uLnTx/>
                <a:uFillTx/>
                <a:latin typeface="Helvetica"/>
              </a:rPr>
              <a:t>j</a:t>
            </a:r>
            <a:r>
              <a:rPr kumimoji="1" lang="en-US" sz="1800" b="1" i="0" u="none" strike="noStrike" kern="0" cap="none" spc="0" normalizeH="0" baseline="-25000" noProof="0" dirty="0">
                <a:ln>
                  <a:noFill/>
                </a:ln>
                <a:solidFill>
                  <a:srgbClr val="000000"/>
                </a:solidFill>
                <a:effectLst/>
                <a:uLnTx/>
                <a:uFillTx/>
                <a:latin typeface="Helvetica"/>
              </a:rPr>
              <a:t>2</a:t>
            </a:r>
            <a:r>
              <a:rPr kumimoji="1" lang="en-US" sz="1800" b="1" i="1" u="none" strike="noStrike" kern="0" cap="none" spc="0" normalizeH="0" baseline="0" noProof="0" dirty="0">
                <a:ln>
                  <a:noFill/>
                </a:ln>
                <a:solidFill>
                  <a:srgbClr val="000000"/>
                </a:solidFill>
                <a:effectLst/>
                <a:uLnTx/>
                <a:uFillTx/>
                <a:latin typeface="Helvetica"/>
              </a:rPr>
              <a:t>,</a:t>
            </a:r>
            <a:r>
              <a:rPr kumimoji="1" lang="en-US" sz="1800" b="0" i="1" u="none" strike="noStrike" kern="0" cap="none" spc="0" normalizeH="0" baseline="0" noProof="0" dirty="0">
                <a:ln>
                  <a:noFill/>
                </a:ln>
                <a:solidFill>
                  <a:srgbClr val="000000"/>
                </a:solidFill>
                <a:effectLst/>
                <a:uLnTx/>
                <a:uFillTx/>
                <a:latin typeface="Helvetica"/>
              </a:rPr>
              <a:t> </a:t>
            </a:r>
            <a:r>
              <a:rPr kumimoji="1" lang="en-US" sz="1800" b="1" i="1" u="none" strike="noStrike" kern="0" cap="none" spc="0" normalizeH="0" baseline="0" noProof="0" dirty="0">
                <a:ln>
                  <a:noFill/>
                </a:ln>
                <a:solidFill>
                  <a:srgbClr val="000000"/>
                </a:solidFill>
                <a:effectLst/>
                <a:uLnTx/>
                <a:uFillTx/>
                <a:latin typeface="Helvetica"/>
              </a:rPr>
              <a:t>. . . ,</a:t>
            </a:r>
            <a:r>
              <a:rPr kumimoji="1" lang="en-US" sz="1800" b="0" i="1" u="none" strike="noStrike" kern="0" cap="none" spc="0" normalizeH="0" baseline="0" noProof="0" dirty="0">
                <a:ln>
                  <a:noFill/>
                </a:ln>
                <a:solidFill>
                  <a:srgbClr val="000000"/>
                </a:solidFill>
                <a:effectLst/>
                <a:uLnTx/>
                <a:uFillTx/>
                <a:latin typeface="Helvetica"/>
              </a:rPr>
              <a:t> </a:t>
            </a:r>
            <a:r>
              <a:rPr kumimoji="1" lang="en-US" sz="1800" b="0" i="1" u="none" strike="noStrike" kern="0" cap="none" spc="0" normalizeH="0" baseline="0" noProof="0" dirty="0" err="1">
                <a:ln>
                  <a:noFill/>
                </a:ln>
                <a:solidFill>
                  <a:srgbClr val="000000"/>
                </a:solidFill>
                <a:effectLst/>
                <a:uLnTx/>
                <a:uFillTx/>
                <a:latin typeface="Helvetica"/>
              </a:rPr>
              <a:t>A</a:t>
            </a:r>
            <a:r>
              <a:rPr kumimoji="1" lang="en-US" sz="1800" b="1" i="1" u="none" strike="noStrike" kern="0" cap="none" spc="0" normalizeH="0" baseline="-25000" noProof="0" dirty="0" err="1">
                <a:ln>
                  <a:noFill/>
                </a:ln>
                <a:solidFill>
                  <a:srgbClr val="000000"/>
                </a:solidFill>
                <a:effectLst/>
                <a:uLnTx/>
                <a:uFillTx/>
                <a:latin typeface="Helvetica"/>
              </a:rPr>
              <a:t>jm</a:t>
            </a:r>
            <a:r>
              <a:rPr kumimoji="1" lang="en-US" sz="1800" b="1" i="1" u="none" strike="noStrike" kern="0" cap="none" spc="0" normalizeH="0" baseline="-25000" noProof="0" dirty="0">
                <a:ln>
                  <a:noFill/>
                </a:ln>
                <a:solidFill>
                  <a:srgbClr val="000000"/>
                </a:solidFill>
                <a:effectLst/>
                <a:uLnTx/>
                <a:uFillTx/>
                <a:latin typeface="Helvetica"/>
              </a:rPr>
              <a:t>  </a:t>
            </a:r>
            <a:r>
              <a:rPr kumimoji="1" lang="en-US" sz="1800" b="0" i="0" u="none" strike="noStrike" kern="0" cap="none" spc="0" normalizeH="0" baseline="0" noProof="0" dirty="0">
                <a:ln>
                  <a:noFill/>
                </a:ln>
                <a:solidFill>
                  <a:srgbClr val="000000"/>
                </a:solidFill>
                <a:effectLst/>
                <a:uLnTx/>
                <a:uFillTx/>
                <a:latin typeface="Helvetica"/>
              </a:rPr>
              <a:t>are  said to be components of primary key.</a:t>
            </a:r>
          </a:p>
          <a:p>
            <a:pPr marL="685800" marR="0" lvl="1" indent="-285750" algn="l" defTabSz="914400" rtl="0" eaLnBrk="0" fontAlgn="base" latinLnBrk="0" hangingPunct="0">
              <a:lnSpc>
                <a:spcPct val="100000"/>
              </a:lnSpc>
              <a:spcBef>
                <a:spcPct val="35000"/>
              </a:spcBef>
              <a:spcAft>
                <a:spcPct val="0"/>
              </a:spcAft>
              <a:buClr>
                <a:srgbClr val="FF9933"/>
              </a:buClr>
              <a:buSzPct val="80000"/>
              <a:buFont typeface="Monotype Sorts" charset="2"/>
              <a:buChar char="l"/>
              <a:tabLst/>
              <a:defRPr/>
            </a:pPr>
            <a:r>
              <a:rPr kumimoji="1" lang="en-US" sz="1800" b="0" i="0" u="none" strike="noStrike" kern="0" cap="none" spc="0" normalizeH="0" baseline="0" noProof="0" dirty="0">
                <a:ln>
                  <a:noFill/>
                </a:ln>
                <a:solidFill>
                  <a:srgbClr val="000000"/>
                </a:solidFill>
                <a:effectLst/>
                <a:uLnTx/>
                <a:uFillTx/>
                <a:latin typeface="Helvetica"/>
              </a:rPr>
              <a:t>Primary key may be imposed on a </a:t>
            </a:r>
            <a:r>
              <a:rPr kumimoji="1" lang="en-US" sz="1800" b="0" i="0" u="none" strike="noStrike" kern="0" cap="none" spc="0" normalizeH="0" baseline="0" noProof="0" dirty="0">
                <a:ln>
                  <a:noFill/>
                </a:ln>
                <a:solidFill>
                  <a:srgbClr val="C00000"/>
                </a:solidFill>
                <a:effectLst/>
                <a:uLnTx/>
                <a:uFillTx/>
                <a:latin typeface="Helvetica"/>
              </a:rPr>
              <a:t>single attribute </a:t>
            </a:r>
            <a:r>
              <a:rPr kumimoji="1" lang="en-US" sz="1800" b="1" i="0" u="none" strike="noStrike" kern="0" cap="none" spc="0" normalizeH="0" baseline="0" noProof="0" dirty="0">
                <a:ln>
                  <a:noFill/>
                </a:ln>
                <a:solidFill>
                  <a:srgbClr val="000000"/>
                </a:solidFill>
                <a:effectLst/>
                <a:uLnTx/>
                <a:uFillTx/>
                <a:latin typeface="Helvetica"/>
              </a:rPr>
              <a:t>or</a:t>
            </a:r>
            <a:r>
              <a:rPr kumimoji="1" lang="en-US" sz="1800" b="0" i="0" u="none" strike="noStrike" kern="0" cap="none" spc="0" normalizeH="0" baseline="0" noProof="0" dirty="0">
                <a:ln>
                  <a:noFill/>
                </a:ln>
                <a:solidFill>
                  <a:srgbClr val="000000"/>
                </a:solidFill>
                <a:effectLst/>
                <a:uLnTx/>
                <a:uFillTx/>
                <a:latin typeface="Helvetica"/>
              </a:rPr>
              <a:t> </a:t>
            </a:r>
            <a:r>
              <a:rPr kumimoji="1" lang="en-US" sz="1800" b="0" i="0" u="none" strike="noStrike" kern="0" cap="none" spc="0" normalizeH="0" baseline="0" noProof="0" dirty="0">
                <a:ln>
                  <a:noFill/>
                </a:ln>
                <a:solidFill>
                  <a:srgbClr val="C00000"/>
                </a:solidFill>
                <a:effectLst/>
                <a:uLnTx/>
                <a:uFillTx/>
                <a:latin typeface="Helvetica"/>
              </a:rPr>
              <a:t>multiple attributes </a:t>
            </a:r>
            <a:r>
              <a:rPr kumimoji="1" lang="en-US" sz="1800" b="0" i="0" u="none" strike="noStrike" kern="0" cap="none" spc="0" normalizeH="0" baseline="0" noProof="0" dirty="0">
                <a:ln>
                  <a:noFill/>
                </a:ln>
                <a:solidFill>
                  <a:srgbClr val="000000"/>
                </a:solidFill>
                <a:effectLst/>
                <a:uLnTx/>
                <a:uFillTx/>
                <a:latin typeface="Helvetica"/>
              </a:rPr>
              <a:t>of the table.</a:t>
            </a:r>
          </a:p>
          <a:p>
            <a:pPr marL="285750" marR="0" lvl="0" indent="-342900" algn="l" defTabSz="914400" rtl="0" eaLnBrk="0" fontAlgn="base" latinLnBrk="0" hangingPunct="0">
              <a:lnSpc>
                <a:spcPct val="100000"/>
              </a:lnSpc>
              <a:spcBef>
                <a:spcPct val="35000"/>
              </a:spcBef>
              <a:spcAft>
                <a:spcPct val="0"/>
              </a:spcAft>
              <a:buClr>
                <a:srgbClr val="CC3300"/>
              </a:buClr>
              <a:buSzPct val="90000"/>
              <a:buFont typeface="Monotype Sorts" charset="2"/>
              <a:buChar char="n"/>
              <a:tabLst/>
              <a:defRPr/>
            </a:pPr>
            <a:r>
              <a:rPr kumimoji="1" lang="en-US" sz="1800" b="0" i="0" u="none" strike="noStrike" kern="0" cap="none" spc="0" normalizeH="0" baseline="0" noProof="0" dirty="0">
                <a:ln>
                  <a:noFill/>
                </a:ln>
                <a:solidFill>
                  <a:srgbClr val="000000"/>
                </a:solidFill>
                <a:effectLst/>
                <a:uLnTx/>
                <a:uFillTx/>
                <a:latin typeface="Helvetica"/>
                <a:ea typeface="+mn-ea"/>
                <a:cs typeface="+mn-cs"/>
              </a:rPr>
              <a:t>There can be </a:t>
            </a:r>
            <a:r>
              <a:rPr kumimoji="1" lang="en-US" sz="1800" b="1" i="0" u="sng" strike="noStrike" kern="0" cap="none" spc="0" normalizeH="0" baseline="0" noProof="0" dirty="0">
                <a:ln>
                  <a:noFill/>
                </a:ln>
                <a:solidFill>
                  <a:srgbClr val="000000"/>
                </a:solidFill>
                <a:effectLst/>
                <a:uLnTx/>
                <a:uFillTx/>
                <a:latin typeface="Helvetica"/>
                <a:ea typeface="+mn-ea"/>
                <a:cs typeface="+mn-cs"/>
              </a:rPr>
              <a:t>ONLY ONE PRIMARY </a:t>
            </a:r>
            <a:r>
              <a:rPr kumimoji="1" lang="en-US" sz="1800" b="0" i="0" u="none" strike="noStrike" kern="0" cap="none" spc="0" normalizeH="0" baseline="0" noProof="0" dirty="0">
                <a:ln>
                  <a:noFill/>
                </a:ln>
                <a:solidFill>
                  <a:srgbClr val="000000"/>
                </a:solidFill>
                <a:effectLst/>
                <a:uLnTx/>
                <a:uFillTx/>
                <a:latin typeface="Helvetica"/>
                <a:ea typeface="+mn-ea"/>
                <a:cs typeface="+mn-cs"/>
              </a:rPr>
              <a:t>key for a table.</a:t>
            </a:r>
          </a:p>
          <a:p>
            <a:pPr marL="285750" marR="0" lvl="0" indent="-342900" algn="l" defTabSz="914400" rtl="0" eaLnBrk="0" fontAlgn="base" latinLnBrk="0" hangingPunct="0">
              <a:lnSpc>
                <a:spcPct val="100000"/>
              </a:lnSpc>
              <a:spcBef>
                <a:spcPct val="35000"/>
              </a:spcBef>
              <a:spcAft>
                <a:spcPct val="0"/>
              </a:spcAft>
              <a:buClr>
                <a:srgbClr val="CC3300"/>
              </a:buClr>
              <a:buSzPct val="90000"/>
              <a:buFont typeface="Monotype Sorts" charset="2"/>
              <a:buChar char="n"/>
              <a:tabLst/>
              <a:defRPr/>
            </a:pPr>
            <a:r>
              <a:rPr kumimoji="1" lang="en-US" sz="1800" b="1" i="0" u="none" strike="noStrike" kern="0" cap="none" spc="0" normalizeH="0" baseline="0" noProof="0" dirty="0">
                <a:ln>
                  <a:noFill/>
                </a:ln>
                <a:solidFill>
                  <a:schemeClr val="accent2">
                    <a:lumMod val="75000"/>
                  </a:schemeClr>
                </a:solidFill>
                <a:effectLst/>
                <a:uLnTx/>
                <a:uFillTx/>
                <a:latin typeface="Helvetica"/>
                <a:ea typeface="+mn-ea"/>
                <a:cs typeface="+mn-cs"/>
              </a:rPr>
              <a:t>Properties</a:t>
            </a:r>
            <a:r>
              <a:rPr kumimoji="1" lang="en-US" sz="1800" b="0" i="0" u="none" strike="noStrike" kern="0" cap="none" spc="0" normalizeH="0" baseline="0" noProof="0" dirty="0">
                <a:ln>
                  <a:noFill/>
                </a:ln>
                <a:solidFill>
                  <a:srgbClr val="000000"/>
                </a:solidFill>
                <a:effectLst/>
                <a:uLnTx/>
                <a:uFillTx/>
                <a:latin typeface="Helvetica"/>
                <a:ea typeface="+mn-ea"/>
                <a:cs typeface="+mn-cs"/>
              </a:rPr>
              <a:t>:</a:t>
            </a:r>
          </a:p>
          <a:p>
            <a:pPr marL="685800" marR="0" lvl="1" indent="-285750" algn="l" defTabSz="914400" rtl="0" eaLnBrk="0" fontAlgn="base" latinLnBrk="0" hangingPunct="0">
              <a:lnSpc>
                <a:spcPct val="100000"/>
              </a:lnSpc>
              <a:spcBef>
                <a:spcPct val="35000"/>
              </a:spcBef>
              <a:spcAft>
                <a:spcPct val="0"/>
              </a:spcAft>
              <a:buClr>
                <a:srgbClr val="FF9933"/>
              </a:buClr>
              <a:buSzPct val="80000"/>
              <a:buFont typeface="Monotype Sorts" charset="2"/>
              <a:buChar char="l"/>
              <a:tabLst/>
              <a:defRPr/>
            </a:pPr>
            <a:r>
              <a:rPr kumimoji="1" lang="en-US" sz="1800" b="0" i="0" u="none" strike="noStrike" kern="0" cap="none" spc="0" normalizeH="0" baseline="0" noProof="0" dirty="0">
                <a:ln>
                  <a:noFill/>
                </a:ln>
                <a:solidFill>
                  <a:srgbClr val="C00000"/>
                </a:solidFill>
                <a:effectLst/>
                <a:uLnTx/>
                <a:uFillTx/>
                <a:latin typeface="Helvetica"/>
              </a:rPr>
              <a:t>NO</a:t>
            </a:r>
            <a:r>
              <a:rPr kumimoji="1" lang="en-US" sz="1800" b="0" i="0" u="none" strike="noStrike" kern="0" cap="none" spc="0" normalizeH="0" baseline="0" noProof="0" dirty="0">
                <a:ln>
                  <a:noFill/>
                </a:ln>
                <a:solidFill>
                  <a:srgbClr val="000000"/>
                </a:solidFill>
                <a:effectLst/>
                <a:uLnTx/>
                <a:uFillTx/>
                <a:latin typeface="Helvetica"/>
              </a:rPr>
              <a:t> component of primary key can be </a:t>
            </a:r>
            <a:r>
              <a:rPr kumimoji="1" lang="en-US" sz="1800" b="0" i="0" u="none" strike="noStrike" kern="0" cap="none" spc="0" normalizeH="0" baseline="0" noProof="0" dirty="0">
                <a:ln>
                  <a:noFill/>
                </a:ln>
                <a:solidFill>
                  <a:srgbClr val="C00000"/>
                </a:solidFill>
                <a:effectLst/>
                <a:uLnTx/>
                <a:uFillTx/>
                <a:latin typeface="Helvetica"/>
              </a:rPr>
              <a:t>NULL</a:t>
            </a:r>
            <a:r>
              <a:rPr kumimoji="1" lang="en-US" sz="1800" b="0" i="0" u="none" strike="noStrike" kern="0" cap="none" spc="0" normalizeH="0" baseline="0" noProof="0" dirty="0">
                <a:ln>
                  <a:noFill/>
                </a:ln>
                <a:solidFill>
                  <a:srgbClr val="000000"/>
                </a:solidFill>
                <a:effectLst/>
                <a:uLnTx/>
                <a:uFillTx/>
                <a:latin typeface="Helvetica"/>
              </a:rPr>
              <a:t>.</a:t>
            </a:r>
          </a:p>
          <a:p>
            <a:pPr marL="685800" marR="0" lvl="1" indent="-285750" algn="l" defTabSz="914400" rtl="0" eaLnBrk="0" fontAlgn="base" latinLnBrk="0" hangingPunct="0">
              <a:lnSpc>
                <a:spcPct val="100000"/>
              </a:lnSpc>
              <a:spcBef>
                <a:spcPct val="35000"/>
              </a:spcBef>
              <a:spcAft>
                <a:spcPct val="0"/>
              </a:spcAft>
              <a:buClr>
                <a:srgbClr val="FF9933"/>
              </a:buClr>
              <a:buSzPct val="80000"/>
              <a:buFont typeface="Monotype Sorts" charset="2"/>
              <a:buChar char="l"/>
              <a:tabLst/>
              <a:defRPr/>
            </a:pPr>
            <a:r>
              <a:rPr kumimoji="1" lang="en-US" sz="1800" b="0" i="0" u="none" strike="noStrike" kern="0" cap="none" spc="0" normalizeH="0" baseline="0" noProof="0" dirty="0">
                <a:ln>
                  <a:noFill/>
                </a:ln>
                <a:solidFill>
                  <a:srgbClr val="C00000"/>
                </a:solidFill>
                <a:effectLst/>
                <a:uLnTx/>
                <a:uFillTx/>
                <a:latin typeface="Helvetica"/>
              </a:rPr>
              <a:t>Values</a:t>
            </a:r>
            <a:r>
              <a:rPr kumimoji="1" lang="en-US" sz="1800" b="0" i="0" u="none" strike="noStrike" kern="0" cap="none" spc="0" normalizeH="0" baseline="0" noProof="0" dirty="0">
                <a:ln>
                  <a:noFill/>
                </a:ln>
                <a:solidFill>
                  <a:srgbClr val="000000"/>
                </a:solidFill>
                <a:effectLst/>
                <a:uLnTx/>
                <a:uFillTx/>
                <a:latin typeface="Helvetica"/>
              </a:rPr>
              <a:t> to the columns must be </a:t>
            </a:r>
            <a:r>
              <a:rPr kumimoji="1" lang="en-US" sz="1800" b="0" i="0" u="none" strike="noStrike" kern="0" cap="none" spc="0" normalizeH="0" baseline="0" noProof="0" dirty="0">
                <a:ln>
                  <a:noFill/>
                </a:ln>
                <a:solidFill>
                  <a:srgbClr val="C00000"/>
                </a:solidFill>
                <a:effectLst/>
                <a:uLnTx/>
                <a:uFillTx/>
                <a:latin typeface="Helvetica"/>
              </a:rPr>
              <a:t>Unique</a:t>
            </a:r>
            <a:r>
              <a:rPr kumimoji="1" lang="en-US" sz="1800" b="0" i="0" u="none" strike="noStrike" kern="0" cap="none" spc="0" normalizeH="0" baseline="0" noProof="0" dirty="0">
                <a:ln>
                  <a:noFill/>
                </a:ln>
                <a:solidFill>
                  <a:srgbClr val="000000"/>
                </a:solidFill>
                <a:effectLst/>
                <a:uLnTx/>
                <a:uFillTx/>
                <a:latin typeface="Helvetica"/>
              </a:rPr>
              <a:t>( Duplicate values can’t be entered to a column)</a:t>
            </a:r>
          </a:p>
        </p:txBody>
      </p:sp>
      <p:sp>
        <p:nvSpPr>
          <p:cNvPr id="4" name="Rectangle 3"/>
          <p:cNvSpPr/>
          <p:nvPr/>
        </p:nvSpPr>
        <p:spPr>
          <a:xfrm>
            <a:off x="1959429" y="4257917"/>
            <a:ext cx="7315199" cy="2606867"/>
          </a:xfrm>
          <a:prstGeom prst="rect">
            <a:avLst/>
          </a:prstGeom>
        </p:spPr>
        <p:txBody>
          <a:bodyPr wrap="square">
            <a:spAutoFit/>
          </a:bodyPr>
          <a:lstStyle/>
          <a:p>
            <a:r>
              <a:rPr kumimoji="1" lang="en-US" altLang="en-US" b="1" dirty="0">
                <a:solidFill>
                  <a:srgbClr val="000000"/>
                </a:solidFill>
                <a:latin typeface="Helvetica"/>
              </a:rPr>
              <a:t>Example: </a:t>
            </a:r>
            <a:r>
              <a:rPr lang="en-US" altLang="en-US" dirty="0">
                <a:solidFill>
                  <a:srgbClr val="000000"/>
                </a:solidFill>
                <a:latin typeface="Helvetica"/>
              </a:rPr>
              <a:t>Declare</a:t>
            </a:r>
            <a:r>
              <a:rPr lang="en-US" altLang="en-US" sz="1600" dirty="0">
                <a:solidFill>
                  <a:srgbClr val="000000"/>
                </a:solidFill>
                <a:latin typeface="Helvetica"/>
              </a:rPr>
              <a:t> </a:t>
            </a:r>
            <a:r>
              <a:rPr lang="en-US" altLang="en-US" i="1" dirty="0">
                <a:solidFill>
                  <a:srgbClr val="000000"/>
                </a:solidFill>
                <a:latin typeface="Helvetica"/>
              </a:rPr>
              <a:t>ID</a:t>
            </a:r>
            <a:r>
              <a:rPr lang="en-US" altLang="en-US" sz="1600" dirty="0">
                <a:solidFill>
                  <a:srgbClr val="000000"/>
                </a:solidFill>
                <a:latin typeface="Helvetica"/>
              </a:rPr>
              <a:t> </a:t>
            </a:r>
            <a:r>
              <a:rPr lang="en-US" altLang="en-US" dirty="0">
                <a:solidFill>
                  <a:srgbClr val="000000"/>
                </a:solidFill>
                <a:latin typeface="Helvetica"/>
              </a:rPr>
              <a:t>as the primary key for</a:t>
            </a:r>
            <a:r>
              <a:rPr lang="en-US" altLang="en-US" sz="1600" dirty="0">
                <a:solidFill>
                  <a:srgbClr val="000000"/>
                </a:solidFill>
                <a:latin typeface="Helvetica"/>
              </a:rPr>
              <a:t> </a:t>
            </a:r>
            <a:r>
              <a:rPr lang="en-US" altLang="en-US" sz="1600" i="1" dirty="0">
                <a:solidFill>
                  <a:srgbClr val="000000"/>
                </a:solidFill>
                <a:latin typeface="Helvetica"/>
              </a:rPr>
              <a:t>instructor</a:t>
            </a:r>
          </a:p>
          <a:p>
            <a:endParaRPr kumimoji="1" lang="en-US" altLang="en-US" sz="1100" b="1" dirty="0">
              <a:solidFill>
                <a:srgbClr val="000000"/>
              </a:solidFill>
              <a:latin typeface="Helvetica"/>
            </a:endParaRPr>
          </a:p>
          <a:p>
            <a:pPr>
              <a:lnSpc>
                <a:spcPct val="120000"/>
              </a:lnSpc>
            </a:pPr>
            <a:r>
              <a:rPr kumimoji="1" lang="en-US" altLang="en-US" b="1" dirty="0">
                <a:solidFill>
                  <a:srgbClr val="000000"/>
                </a:solidFill>
                <a:latin typeface="Helvetica"/>
              </a:rPr>
              <a:t>create table</a:t>
            </a:r>
            <a:r>
              <a:rPr kumimoji="1" lang="en-US" altLang="en-US" dirty="0">
                <a:solidFill>
                  <a:srgbClr val="000000"/>
                </a:solidFill>
                <a:latin typeface="Helvetica"/>
              </a:rPr>
              <a:t> </a:t>
            </a:r>
            <a:r>
              <a:rPr kumimoji="1" lang="en-US" altLang="en-US" i="1" dirty="0">
                <a:solidFill>
                  <a:srgbClr val="000000"/>
                </a:solidFill>
                <a:latin typeface="Helvetica"/>
              </a:rPr>
              <a:t>instructor</a:t>
            </a:r>
            <a:r>
              <a:rPr kumimoji="1" lang="en-US" altLang="en-US" dirty="0">
                <a:solidFill>
                  <a:srgbClr val="000000"/>
                </a:solidFill>
                <a:latin typeface="Helvetica"/>
              </a:rPr>
              <a:t> </a:t>
            </a:r>
            <a:r>
              <a:rPr kumimoji="1" lang="en-US" altLang="en-US" sz="2000" dirty="0">
                <a:solidFill>
                  <a:srgbClr val="C00000"/>
                </a:solidFill>
                <a:latin typeface="Helvetica"/>
              </a:rPr>
              <a:t>(</a:t>
            </a:r>
            <a:br>
              <a:rPr kumimoji="1" lang="en-US" altLang="en-US" dirty="0">
                <a:solidFill>
                  <a:srgbClr val="000000"/>
                </a:solidFill>
                <a:latin typeface="Helvetica"/>
              </a:rPr>
            </a:br>
            <a:r>
              <a:rPr kumimoji="1" lang="en-US" altLang="en-US" dirty="0">
                <a:solidFill>
                  <a:srgbClr val="000000"/>
                </a:solidFill>
                <a:latin typeface="Helvetica"/>
              </a:rPr>
              <a:t>                             </a:t>
            </a:r>
            <a:r>
              <a:rPr kumimoji="1" lang="en-US" altLang="en-US" i="1" dirty="0">
                <a:solidFill>
                  <a:srgbClr val="000000"/>
                </a:solidFill>
                <a:latin typeface="Helvetica"/>
              </a:rPr>
              <a:t>ID</a:t>
            </a:r>
            <a:r>
              <a:rPr kumimoji="1" lang="en-US" altLang="en-US" dirty="0">
                <a:solidFill>
                  <a:srgbClr val="000000"/>
                </a:solidFill>
                <a:latin typeface="Helvetica"/>
              </a:rPr>
              <a:t>                </a:t>
            </a:r>
            <a:r>
              <a:rPr kumimoji="1" lang="en-US" altLang="en-US" b="1" dirty="0">
                <a:solidFill>
                  <a:srgbClr val="000000"/>
                </a:solidFill>
                <a:latin typeface="Helvetica"/>
              </a:rPr>
              <a:t>char</a:t>
            </a:r>
            <a:r>
              <a:rPr kumimoji="1" lang="en-US" altLang="en-US" dirty="0">
                <a:solidFill>
                  <a:srgbClr val="000000"/>
                </a:solidFill>
                <a:latin typeface="Helvetica"/>
              </a:rPr>
              <a:t>(5) </a:t>
            </a:r>
            <a:r>
              <a:rPr kumimoji="1" lang="en-US" altLang="en-US" b="1" dirty="0">
                <a:solidFill>
                  <a:srgbClr val="C00000"/>
                </a:solidFill>
                <a:latin typeface="Helvetica"/>
              </a:rPr>
              <a:t>PRIMARY KEY,</a:t>
            </a:r>
            <a:br>
              <a:rPr kumimoji="1" lang="en-US" altLang="en-US" dirty="0">
                <a:solidFill>
                  <a:srgbClr val="000000"/>
                </a:solidFill>
                <a:latin typeface="Helvetica"/>
              </a:rPr>
            </a:br>
            <a:r>
              <a:rPr kumimoji="1" lang="en-US" altLang="en-US" dirty="0">
                <a:solidFill>
                  <a:srgbClr val="000000"/>
                </a:solidFill>
                <a:latin typeface="Helvetica"/>
              </a:rPr>
              <a:t>                             </a:t>
            </a:r>
            <a:r>
              <a:rPr kumimoji="1" lang="en-US" altLang="en-US" i="1" dirty="0">
                <a:solidFill>
                  <a:srgbClr val="000000"/>
                </a:solidFill>
                <a:latin typeface="Helvetica"/>
              </a:rPr>
              <a:t>name           </a:t>
            </a:r>
            <a:r>
              <a:rPr kumimoji="1" lang="en-US" altLang="en-US" b="1" dirty="0">
                <a:solidFill>
                  <a:srgbClr val="000000"/>
                </a:solidFill>
                <a:latin typeface="Helvetica"/>
              </a:rPr>
              <a:t>varchar</a:t>
            </a:r>
            <a:r>
              <a:rPr kumimoji="1" lang="en-US" altLang="en-US" dirty="0">
                <a:solidFill>
                  <a:srgbClr val="000000"/>
                </a:solidFill>
                <a:latin typeface="Helvetica"/>
              </a:rPr>
              <a:t>(20) </a:t>
            </a:r>
            <a:r>
              <a:rPr kumimoji="1" lang="en-US" altLang="en-US" b="1" dirty="0">
                <a:solidFill>
                  <a:srgbClr val="000000"/>
                </a:solidFill>
                <a:latin typeface="Helvetica"/>
              </a:rPr>
              <a:t>not null,</a:t>
            </a:r>
            <a:br>
              <a:rPr kumimoji="1" lang="en-US" altLang="en-US" b="1" i="1" dirty="0">
                <a:solidFill>
                  <a:srgbClr val="000000"/>
                </a:solidFill>
                <a:latin typeface="Helvetica"/>
              </a:rPr>
            </a:br>
            <a:r>
              <a:rPr kumimoji="1" lang="en-US" altLang="en-US" b="1" i="1" dirty="0">
                <a:solidFill>
                  <a:srgbClr val="000000"/>
                </a:solidFill>
                <a:latin typeface="Helvetica"/>
              </a:rPr>
              <a:t>                             </a:t>
            </a:r>
            <a:r>
              <a:rPr kumimoji="1" lang="en-US" altLang="en-US" i="1" dirty="0">
                <a:solidFill>
                  <a:srgbClr val="000000"/>
                </a:solidFill>
                <a:latin typeface="Helvetica"/>
              </a:rPr>
              <a:t>dept_name  </a:t>
            </a:r>
            <a:r>
              <a:rPr kumimoji="1" lang="en-US" altLang="en-US" b="1" dirty="0">
                <a:solidFill>
                  <a:srgbClr val="000000"/>
                </a:solidFill>
                <a:latin typeface="Helvetica"/>
              </a:rPr>
              <a:t>varchar</a:t>
            </a:r>
            <a:r>
              <a:rPr kumimoji="1" lang="en-US" altLang="en-US" dirty="0">
                <a:solidFill>
                  <a:srgbClr val="000000"/>
                </a:solidFill>
                <a:latin typeface="Helvetica"/>
              </a:rPr>
              <a:t>(20),</a:t>
            </a:r>
            <a:br>
              <a:rPr kumimoji="1" lang="en-US" altLang="en-US" dirty="0">
                <a:solidFill>
                  <a:srgbClr val="000000"/>
                </a:solidFill>
                <a:latin typeface="Helvetica"/>
              </a:rPr>
            </a:br>
            <a:r>
              <a:rPr kumimoji="1" lang="en-US" altLang="en-US" dirty="0">
                <a:solidFill>
                  <a:srgbClr val="000000"/>
                </a:solidFill>
                <a:latin typeface="Helvetica"/>
              </a:rPr>
              <a:t>                             </a:t>
            </a:r>
            <a:r>
              <a:rPr kumimoji="1" lang="en-US" altLang="en-US" i="1" dirty="0">
                <a:solidFill>
                  <a:srgbClr val="000000"/>
                </a:solidFill>
                <a:latin typeface="Helvetica"/>
              </a:rPr>
              <a:t>salary</a:t>
            </a:r>
            <a:r>
              <a:rPr kumimoji="1" lang="en-US" altLang="en-US" dirty="0">
                <a:solidFill>
                  <a:srgbClr val="000000"/>
                </a:solidFill>
                <a:latin typeface="Helvetica"/>
              </a:rPr>
              <a:t>           </a:t>
            </a:r>
            <a:r>
              <a:rPr kumimoji="1" lang="en-US" altLang="en-US" b="1" dirty="0">
                <a:solidFill>
                  <a:srgbClr val="000000"/>
                </a:solidFill>
                <a:latin typeface="Helvetica"/>
              </a:rPr>
              <a:t>numeric</a:t>
            </a:r>
            <a:r>
              <a:rPr kumimoji="1" lang="en-US" altLang="en-US" dirty="0">
                <a:solidFill>
                  <a:srgbClr val="000000"/>
                </a:solidFill>
                <a:latin typeface="Helvetica"/>
              </a:rPr>
              <a:t>(8,2)</a:t>
            </a:r>
            <a:r>
              <a:rPr kumimoji="1" lang="en-US" altLang="en-US" sz="2000" dirty="0">
                <a:solidFill>
                  <a:srgbClr val="C00000"/>
                </a:solidFill>
                <a:latin typeface="Helvetica"/>
              </a:rPr>
              <a:t>)</a:t>
            </a:r>
            <a:r>
              <a:rPr kumimoji="1" lang="en-US" altLang="en-US" dirty="0">
                <a:solidFill>
                  <a:srgbClr val="000000"/>
                </a:solidFill>
                <a:latin typeface="Helvetica"/>
              </a:rPr>
              <a:t>;</a:t>
            </a:r>
            <a:br>
              <a:rPr kumimoji="1" lang="en-US" altLang="en-US" dirty="0">
                <a:solidFill>
                  <a:srgbClr val="000000"/>
                </a:solidFill>
                <a:latin typeface="Helvetica"/>
              </a:rPr>
            </a:br>
            <a:endParaRPr lang="en-US" dirty="0">
              <a:solidFill>
                <a:srgbClr val="000000"/>
              </a:solidFill>
              <a:latin typeface="Helvetica"/>
            </a:endParaRPr>
          </a:p>
        </p:txBody>
      </p:sp>
      <p:sp>
        <p:nvSpPr>
          <p:cNvPr id="5" name="Footer Placeholder 4"/>
          <p:cNvSpPr>
            <a:spLocks noGrp="1"/>
          </p:cNvSpPr>
          <p:nvPr>
            <p:ph type="ftr" sz="quarter" idx="11"/>
          </p:nvPr>
        </p:nvSpPr>
        <p:spPr/>
        <p:txBody>
          <a:bodyPr/>
          <a:lstStyle/>
          <a:p>
            <a:r>
              <a:rPr lang="en-US"/>
              <a:t>SQL</a:t>
            </a:r>
          </a:p>
        </p:txBody>
      </p:sp>
      <p:sp>
        <p:nvSpPr>
          <p:cNvPr id="6" name="Slide Number Placeholder 5"/>
          <p:cNvSpPr>
            <a:spLocks noGrp="1"/>
          </p:cNvSpPr>
          <p:nvPr>
            <p:ph type="sldNum" sz="quarter" idx="12"/>
          </p:nvPr>
        </p:nvSpPr>
        <p:spPr/>
        <p:txBody>
          <a:bodyPr/>
          <a:lstStyle/>
          <a:p>
            <a:fld id="{03576695-DB63-4967-AFBB-46E84EF49106}" type="slidenum">
              <a:rPr lang="en-US" smtClean="0"/>
              <a:t>15</a:t>
            </a:fld>
            <a:endParaRPr lang="en-US"/>
          </a:p>
        </p:txBody>
      </p:sp>
    </p:spTree>
    <p:extLst>
      <p:ext uri="{BB962C8B-B14F-4D97-AF65-F5344CB8AC3E}">
        <p14:creationId xmlns:p14="http://schemas.microsoft.com/office/powerpoint/2010/main" val="4094572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024467" y="117475"/>
            <a:ext cx="107696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sz="3200" b="1" i="0" u="none" strike="noStrike" kern="0" cap="none" spc="0" normalizeH="0" baseline="0" noProof="0">
                <a:ln>
                  <a:noFill/>
                </a:ln>
                <a:solidFill>
                  <a:srgbClr val="CC3300"/>
                </a:solidFill>
                <a:effectLst>
                  <a:outerShdw blurRad="38100" dist="38100" dir="2700000" algn="tl">
                    <a:srgbClr val="C0C0C0"/>
                  </a:outerShdw>
                </a:effectLst>
                <a:uLnTx/>
                <a:uFillTx/>
                <a:latin typeface="Helvetica"/>
                <a:ea typeface="+mj-ea"/>
                <a:cs typeface="+mj-cs"/>
              </a:rPr>
              <a:t>PRIMARY KEY-Table Level</a:t>
            </a:r>
            <a:endParaRPr kumimoji="1" lang="en-US"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endParaRPr>
          </a:p>
        </p:txBody>
      </p:sp>
      <p:sp>
        <p:nvSpPr>
          <p:cNvPr id="5" name="Content Placeholder 2"/>
          <p:cNvSpPr txBox="1">
            <a:spLocks/>
          </p:cNvSpPr>
          <p:nvPr/>
        </p:nvSpPr>
        <p:spPr bwMode="auto">
          <a:xfrm>
            <a:off x="1024467" y="876074"/>
            <a:ext cx="10769600"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mn-ea"/>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mn-lt"/>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a:lstStyle>
          <a:p>
            <a:pPr marL="342900" marR="0" lvl="0" indent="-342900" algn="l" defTabSz="914400" rtl="0" eaLnBrk="0" fontAlgn="base" latinLnBrk="0" hangingPunct="0">
              <a:lnSpc>
                <a:spcPct val="120000"/>
              </a:lnSpc>
              <a:spcBef>
                <a:spcPct val="35000"/>
              </a:spcBef>
              <a:spcAft>
                <a:spcPct val="0"/>
              </a:spcAft>
              <a:buClr>
                <a:srgbClr val="CC3300"/>
              </a:buClr>
              <a:buSzPct val="90000"/>
              <a:buFont typeface="Monotype Sorts" charset="2"/>
              <a:buChar char="n"/>
              <a:tabLst/>
              <a:defRPr/>
            </a:pPr>
            <a:r>
              <a:rPr kumimoji="1" lang="en-US" sz="1800" b="1" i="0" u="none" strike="noStrike" kern="0" cap="none" spc="0" normalizeH="0" baseline="0" noProof="0" dirty="0">
                <a:ln>
                  <a:noFill/>
                </a:ln>
                <a:solidFill>
                  <a:srgbClr val="000000"/>
                </a:solidFill>
                <a:effectLst/>
                <a:uLnTx/>
                <a:uFillTx/>
                <a:latin typeface="Helvetica"/>
                <a:ea typeface="+mn-ea"/>
                <a:cs typeface="+mn-cs"/>
              </a:rPr>
              <a:t>Example</a:t>
            </a:r>
            <a:r>
              <a:rPr kumimoji="1" lang="en-US" sz="1800" b="0" i="0" u="none" strike="noStrike" kern="0" cap="none" spc="0" normalizeH="0" baseline="0" noProof="0" dirty="0">
                <a:ln>
                  <a:noFill/>
                </a:ln>
                <a:solidFill>
                  <a:srgbClr val="000000"/>
                </a:solidFill>
                <a:effectLst/>
                <a:uLnTx/>
                <a:uFillTx/>
                <a:latin typeface="Helvetica"/>
                <a:ea typeface="+mn-ea"/>
                <a:cs typeface="+mn-cs"/>
              </a:rPr>
              <a:t>: Create a table </a:t>
            </a:r>
            <a:r>
              <a:rPr kumimoji="1" lang="en-US" sz="1800" b="1" i="0" u="none" strike="noStrike" kern="0" cap="none" spc="0" normalizeH="0" baseline="0" noProof="0" dirty="0">
                <a:ln>
                  <a:noFill/>
                </a:ln>
                <a:solidFill>
                  <a:srgbClr val="000000"/>
                </a:solidFill>
                <a:effectLst/>
                <a:uLnTx/>
                <a:uFillTx/>
                <a:latin typeface="Helvetica"/>
                <a:ea typeface="+mn-ea"/>
                <a:cs typeface="+mn-cs"/>
              </a:rPr>
              <a:t>Enrollment</a:t>
            </a:r>
            <a:r>
              <a:rPr kumimoji="1" lang="en-US" sz="1800" b="0" i="0" u="none" strike="noStrike" kern="0" cap="none" spc="0" normalizeH="0" baseline="0" noProof="0" dirty="0">
                <a:ln>
                  <a:noFill/>
                </a:ln>
                <a:solidFill>
                  <a:srgbClr val="000000"/>
                </a:solidFill>
                <a:effectLst/>
                <a:uLnTx/>
                <a:uFillTx/>
                <a:latin typeface="Helvetica"/>
                <a:ea typeface="+mn-ea"/>
                <a:cs typeface="+mn-cs"/>
              </a:rPr>
              <a:t> containing fields –</a:t>
            </a:r>
            <a:r>
              <a:rPr kumimoji="1" lang="en-US" sz="1800" b="1" i="0" u="none" strike="noStrike" kern="0" cap="none" spc="0" normalizeH="0" baseline="0" noProof="0" dirty="0">
                <a:ln>
                  <a:noFill/>
                </a:ln>
                <a:solidFill>
                  <a:srgbClr val="000000"/>
                </a:solidFill>
                <a:effectLst/>
                <a:uLnTx/>
                <a:uFillTx/>
                <a:latin typeface="Helvetica"/>
                <a:ea typeface="+mn-ea"/>
                <a:cs typeface="+mn-cs"/>
              </a:rPr>
              <a:t>SID –</a:t>
            </a:r>
            <a:r>
              <a:rPr kumimoji="1" lang="en-US" sz="1800" b="0" i="0" u="none" strike="noStrike" kern="0" cap="none" spc="0" normalizeH="0" baseline="0" noProof="0" dirty="0">
                <a:ln>
                  <a:noFill/>
                </a:ln>
                <a:solidFill>
                  <a:srgbClr val="000000"/>
                </a:solidFill>
                <a:effectLst/>
                <a:uLnTx/>
                <a:uFillTx/>
                <a:latin typeface="Helvetica"/>
                <a:ea typeface="+mn-ea"/>
                <a:cs typeface="+mn-cs"/>
              </a:rPr>
              <a:t>student ID </a:t>
            </a:r>
            <a:r>
              <a:rPr kumimoji="1" lang="en-US" sz="1800" b="1" i="0" u="none" strike="noStrike" kern="0" cap="none" spc="0" normalizeH="0" baseline="0" noProof="0" dirty="0">
                <a:ln>
                  <a:noFill/>
                </a:ln>
                <a:solidFill>
                  <a:srgbClr val="000000"/>
                </a:solidFill>
                <a:effectLst/>
                <a:uLnTx/>
                <a:uFillTx/>
                <a:latin typeface="Helvetica"/>
                <a:ea typeface="+mn-ea"/>
                <a:cs typeface="+mn-cs"/>
              </a:rPr>
              <a:t>, </a:t>
            </a:r>
            <a:r>
              <a:rPr kumimoji="1" lang="en-US" sz="1800" b="1" i="0" u="none" strike="noStrike" kern="0" cap="none" spc="0" normalizeH="0" baseline="0" noProof="0" dirty="0" err="1">
                <a:ln>
                  <a:noFill/>
                </a:ln>
                <a:solidFill>
                  <a:srgbClr val="000000"/>
                </a:solidFill>
                <a:effectLst/>
                <a:uLnTx/>
                <a:uFillTx/>
                <a:latin typeface="Helvetica"/>
                <a:ea typeface="+mn-ea"/>
                <a:cs typeface="+mn-cs"/>
              </a:rPr>
              <a:t>CNo</a:t>
            </a:r>
            <a:r>
              <a:rPr kumimoji="1" lang="en-US" sz="1800" b="1" i="0" u="none" strike="noStrike" kern="0" cap="none" spc="0" normalizeH="0" baseline="0" noProof="0" dirty="0">
                <a:ln>
                  <a:noFill/>
                </a:ln>
                <a:solidFill>
                  <a:srgbClr val="000000"/>
                </a:solidFill>
                <a:effectLst/>
                <a:uLnTx/>
                <a:uFillTx/>
                <a:latin typeface="Helvetica"/>
                <a:ea typeface="+mn-ea"/>
                <a:cs typeface="+mn-cs"/>
              </a:rPr>
              <a:t>-</a:t>
            </a:r>
            <a:r>
              <a:rPr kumimoji="1" lang="en-US" sz="1800" b="0" i="0" u="none" strike="noStrike" kern="0" cap="none" spc="0" normalizeH="0" baseline="0" noProof="0" dirty="0">
                <a:ln>
                  <a:noFill/>
                </a:ln>
                <a:solidFill>
                  <a:srgbClr val="000000"/>
                </a:solidFill>
                <a:effectLst/>
                <a:uLnTx/>
                <a:uFillTx/>
                <a:latin typeface="Helvetica"/>
                <a:ea typeface="+mn-ea"/>
                <a:cs typeface="+mn-cs"/>
              </a:rPr>
              <a:t>Course Number</a:t>
            </a:r>
            <a:r>
              <a:rPr kumimoji="1" lang="en-US" sz="1800" b="1" i="0" u="none" strike="noStrike" kern="0" cap="none" spc="0" normalizeH="0" baseline="0" noProof="0" dirty="0">
                <a:ln>
                  <a:noFill/>
                </a:ln>
                <a:solidFill>
                  <a:srgbClr val="000000"/>
                </a:solidFill>
                <a:effectLst/>
                <a:uLnTx/>
                <a:uFillTx/>
                <a:latin typeface="Helvetica"/>
                <a:ea typeface="+mn-ea"/>
                <a:cs typeface="+mn-cs"/>
              </a:rPr>
              <a:t> and Year – </a:t>
            </a:r>
            <a:r>
              <a:rPr kumimoji="1" lang="en-US" sz="1800" b="0" i="0" u="none" strike="noStrike" kern="0" cap="none" spc="0" normalizeH="0" baseline="0" noProof="0" dirty="0">
                <a:ln>
                  <a:noFill/>
                </a:ln>
                <a:solidFill>
                  <a:srgbClr val="000000"/>
                </a:solidFill>
                <a:effectLst/>
                <a:uLnTx/>
                <a:uFillTx/>
                <a:latin typeface="Helvetica"/>
                <a:ea typeface="+mn-ea"/>
                <a:cs typeface="+mn-cs"/>
              </a:rPr>
              <a:t>Joining Year to the Course.</a:t>
            </a:r>
          </a:p>
          <a:p>
            <a:pPr marL="342900" marR="0" lvl="0" indent="-342900" algn="l" defTabSz="914400" rtl="0" eaLnBrk="0" fontAlgn="base" latinLnBrk="0" hangingPunct="0">
              <a:lnSpc>
                <a:spcPct val="120000"/>
              </a:lnSpc>
              <a:spcBef>
                <a:spcPct val="35000"/>
              </a:spcBef>
              <a:spcAft>
                <a:spcPct val="0"/>
              </a:spcAft>
              <a:buClr>
                <a:srgbClr val="CC3300"/>
              </a:buClr>
              <a:buSzPct val="90000"/>
              <a:buFont typeface="Monotype Sorts" charset="2"/>
              <a:buChar char="n"/>
              <a:tabLst/>
              <a:defRPr/>
            </a:pPr>
            <a:r>
              <a:rPr kumimoji="1" lang="en-US" sz="1800" b="0" i="0" u="none" strike="noStrike" kern="0" cap="none" spc="0" normalizeH="0" baseline="0" noProof="0" dirty="0">
                <a:ln>
                  <a:noFill/>
                </a:ln>
                <a:solidFill>
                  <a:srgbClr val="000000"/>
                </a:solidFill>
                <a:effectLst/>
                <a:uLnTx/>
                <a:uFillTx/>
                <a:latin typeface="Helvetica"/>
                <a:ea typeface="+mn-ea"/>
                <a:cs typeface="+mn-cs"/>
              </a:rPr>
              <a:t>Condition to be imposed that – We want to identify a student Uniquely who enrolled to a Course on a Particular year. Therefore combination of SID,CNO and YEAR has to be Unique and can’t be Null. </a:t>
            </a:r>
          </a:p>
          <a:p>
            <a:pPr marL="342900" marR="0" lvl="0" indent="-342900" algn="l" defTabSz="914400" rtl="0" eaLnBrk="0" fontAlgn="base" latinLnBrk="0" hangingPunct="0">
              <a:lnSpc>
                <a:spcPct val="120000"/>
              </a:lnSpc>
              <a:spcBef>
                <a:spcPct val="35000"/>
              </a:spcBef>
              <a:spcAft>
                <a:spcPct val="0"/>
              </a:spcAft>
              <a:buClr>
                <a:srgbClr val="CC3300"/>
              </a:buClr>
              <a:buSzPct val="90000"/>
              <a:buFont typeface="Monotype Sorts" charset="2"/>
              <a:buChar char="n"/>
              <a:tabLst/>
              <a:defRPr/>
            </a:pPr>
            <a:r>
              <a:rPr kumimoji="1" lang="en-US" sz="1800" b="0" i="0" u="none" strike="noStrike" kern="0" cap="none" spc="0" normalizeH="0" baseline="0" noProof="0" dirty="0">
                <a:ln>
                  <a:noFill/>
                </a:ln>
                <a:solidFill>
                  <a:srgbClr val="000000"/>
                </a:solidFill>
                <a:effectLst/>
                <a:uLnTx/>
                <a:uFillTx/>
                <a:latin typeface="Helvetica"/>
                <a:ea typeface="+mn-ea"/>
                <a:cs typeface="+mn-cs"/>
              </a:rPr>
              <a:t>Therefore we need to impose Primary Key on SID,CNO and YEAR .</a:t>
            </a:r>
          </a:p>
          <a:p>
            <a:pPr marL="342900" marR="0" lvl="0" indent="-342900" algn="l" defTabSz="914400" rtl="0" eaLnBrk="0" fontAlgn="base" latinLnBrk="0" hangingPunct="0">
              <a:lnSpc>
                <a:spcPct val="120000"/>
              </a:lnSpc>
              <a:spcBef>
                <a:spcPct val="35000"/>
              </a:spcBef>
              <a:spcAft>
                <a:spcPct val="0"/>
              </a:spcAft>
              <a:buClr>
                <a:srgbClr val="CC3300"/>
              </a:buClr>
              <a:buSzPct val="90000"/>
              <a:buFont typeface="Monotype Sorts" charset="2"/>
              <a:buChar char="n"/>
              <a:tabLst/>
              <a:defRPr/>
            </a:pPr>
            <a:r>
              <a:rPr kumimoji="1" lang="en-US" sz="1800" b="0" i="0" u="none" strike="noStrike" kern="0" cap="none" spc="0" normalizeH="0" baseline="0" noProof="0" dirty="0">
                <a:ln>
                  <a:noFill/>
                </a:ln>
                <a:solidFill>
                  <a:srgbClr val="000000"/>
                </a:solidFill>
                <a:effectLst/>
                <a:uLnTx/>
                <a:uFillTx/>
                <a:latin typeface="Helvetica"/>
                <a:ea typeface="+mn-ea"/>
                <a:cs typeface="+mn-cs"/>
              </a:rPr>
              <a:t>Since Constraint is on multiple column, it has to be defined as Table level Constraints.</a:t>
            </a:r>
          </a:p>
          <a:p>
            <a:pPr marL="742950" marR="0" lvl="2" indent="0" algn="l" defTabSz="914400" rtl="0" eaLnBrk="0" fontAlgn="base" latinLnBrk="0" hangingPunct="0">
              <a:lnSpc>
                <a:spcPct val="100000"/>
              </a:lnSpc>
              <a:spcBef>
                <a:spcPct val="35000"/>
              </a:spcBef>
              <a:spcAft>
                <a:spcPct val="0"/>
              </a:spcAft>
              <a:buClr>
                <a:srgbClr val="33CC33"/>
              </a:buClr>
              <a:buSzPct val="75000"/>
              <a:buFont typeface="Webdings" panose="05030102010509060703" pitchFamily="18" charset="2"/>
              <a:buNone/>
              <a:tabLst/>
              <a:defRPr/>
            </a:pPr>
            <a:r>
              <a:rPr kumimoji="1" lang="en-US" sz="1800" b="1" i="0" u="none" strike="noStrike" kern="0" cap="none" spc="0" normalizeH="0" baseline="0" noProof="0" dirty="0">
                <a:ln>
                  <a:noFill/>
                </a:ln>
                <a:solidFill>
                  <a:srgbClr val="000000"/>
                </a:solidFill>
                <a:effectLst/>
                <a:uLnTx/>
                <a:uFillTx/>
                <a:latin typeface="Helvetica"/>
              </a:rPr>
              <a:t>CREATE TABLE Enrollment </a:t>
            </a:r>
            <a:endParaRPr kumimoji="1" lang="en-US" sz="1800" b="0" i="0" u="none" strike="noStrike" kern="0" cap="none" spc="0" normalizeH="0" baseline="0" noProof="0" dirty="0">
              <a:ln>
                <a:noFill/>
              </a:ln>
              <a:solidFill>
                <a:srgbClr val="000000"/>
              </a:solidFill>
              <a:effectLst/>
              <a:uLnTx/>
              <a:uFillTx/>
              <a:latin typeface="Helvetica"/>
            </a:endParaRPr>
          </a:p>
          <a:p>
            <a:pPr marL="742950" marR="0" lvl="2" indent="0" algn="l" defTabSz="914400" rtl="0" eaLnBrk="0" fontAlgn="base" latinLnBrk="0" hangingPunct="0">
              <a:lnSpc>
                <a:spcPct val="100000"/>
              </a:lnSpc>
              <a:spcBef>
                <a:spcPct val="35000"/>
              </a:spcBef>
              <a:spcAft>
                <a:spcPct val="0"/>
              </a:spcAft>
              <a:buClr>
                <a:srgbClr val="33CC33"/>
              </a:buClr>
              <a:buSzPct val="75000"/>
              <a:buFont typeface="Webdings" panose="05030102010509060703" pitchFamily="18" charset="2"/>
              <a:buNone/>
              <a:tabLst/>
              <a:defRPr/>
            </a:pPr>
            <a:r>
              <a:rPr kumimoji="1" lang="en-US" sz="2000" b="1" i="0" u="none" strike="noStrike" kern="0" cap="none" spc="0" normalizeH="0" baseline="0" noProof="0" dirty="0">
                <a:ln>
                  <a:noFill/>
                </a:ln>
                <a:solidFill>
                  <a:srgbClr val="000000"/>
                </a:solidFill>
                <a:effectLst/>
                <a:uLnTx/>
                <a:uFillTx/>
                <a:latin typeface="Helvetica"/>
              </a:rPr>
              <a:t>(</a:t>
            </a:r>
            <a:r>
              <a:rPr kumimoji="1" lang="en-US" sz="1800" b="1" i="0" u="none" strike="noStrike" kern="0" cap="none" spc="0" normalizeH="0" baseline="0" noProof="0" dirty="0">
                <a:ln>
                  <a:noFill/>
                </a:ln>
                <a:solidFill>
                  <a:srgbClr val="000000"/>
                </a:solidFill>
                <a:effectLst/>
                <a:uLnTx/>
                <a:uFillTx/>
                <a:latin typeface="Helvetica"/>
              </a:rPr>
              <a:t>SID char(9) NOT NULL, </a:t>
            </a:r>
            <a:endParaRPr kumimoji="1" lang="en-US" sz="1800" b="0" i="0" u="none" strike="noStrike" kern="0" cap="none" spc="0" normalizeH="0" baseline="0" noProof="0" dirty="0">
              <a:ln>
                <a:noFill/>
              </a:ln>
              <a:solidFill>
                <a:srgbClr val="000000"/>
              </a:solidFill>
              <a:effectLst/>
              <a:uLnTx/>
              <a:uFillTx/>
              <a:latin typeface="Helvetica"/>
            </a:endParaRPr>
          </a:p>
          <a:p>
            <a:pPr marL="742950" marR="0" lvl="2" indent="0" algn="l" defTabSz="914400" rtl="0" eaLnBrk="0" fontAlgn="base" latinLnBrk="0" hangingPunct="0">
              <a:lnSpc>
                <a:spcPct val="100000"/>
              </a:lnSpc>
              <a:spcBef>
                <a:spcPct val="35000"/>
              </a:spcBef>
              <a:spcAft>
                <a:spcPct val="0"/>
              </a:spcAft>
              <a:buClr>
                <a:srgbClr val="33CC33"/>
              </a:buClr>
              <a:buSzPct val="75000"/>
              <a:buFont typeface="Webdings" panose="05030102010509060703" pitchFamily="18" charset="2"/>
              <a:buNone/>
              <a:tabLst/>
              <a:defRPr/>
            </a:pPr>
            <a:r>
              <a:rPr kumimoji="1" lang="en-US" sz="1800" b="1" i="0" u="none" strike="noStrike" kern="0" cap="none" spc="0" normalizeH="0" baseline="0" noProof="0" dirty="0">
                <a:ln>
                  <a:noFill/>
                </a:ln>
                <a:solidFill>
                  <a:srgbClr val="000000"/>
                </a:solidFill>
                <a:effectLst/>
                <a:uLnTx/>
                <a:uFillTx/>
                <a:latin typeface="Helvetica"/>
              </a:rPr>
              <a:t>CNO varchar2(7) NOT NULL, </a:t>
            </a:r>
            <a:endParaRPr kumimoji="1" lang="en-US" sz="1800" b="0" i="0" u="none" strike="noStrike" kern="0" cap="none" spc="0" normalizeH="0" baseline="0" noProof="0" dirty="0">
              <a:ln>
                <a:noFill/>
              </a:ln>
              <a:solidFill>
                <a:srgbClr val="000000"/>
              </a:solidFill>
              <a:effectLst/>
              <a:uLnTx/>
              <a:uFillTx/>
              <a:latin typeface="Helvetica"/>
            </a:endParaRPr>
          </a:p>
          <a:p>
            <a:pPr marL="742950" marR="0" lvl="2" indent="0" algn="l" defTabSz="914400" rtl="0" eaLnBrk="0" fontAlgn="base" latinLnBrk="0" hangingPunct="0">
              <a:lnSpc>
                <a:spcPct val="100000"/>
              </a:lnSpc>
              <a:spcBef>
                <a:spcPct val="35000"/>
              </a:spcBef>
              <a:spcAft>
                <a:spcPct val="0"/>
              </a:spcAft>
              <a:buClr>
                <a:srgbClr val="33CC33"/>
              </a:buClr>
              <a:buSzPct val="75000"/>
              <a:buFont typeface="Webdings" panose="05030102010509060703" pitchFamily="18" charset="2"/>
              <a:buNone/>
              <a:tabLst/>
              <a:defRPr/>
            </a:pPr>
            <a:r>
              <a:rPr kumimoji="1" lang="en-US" sz="1800" b="1" i="0" u="none" strike="noStrike" kern="0" cap="none" spc="0" normalizeH="0" baseline="0" noProof="0" dirty="0">
                <a:ln>
                  <a:noFill/>
                </a:ln>
                <a:solidFill>
                  <a:srgbClr val="000000"/>
                </a:solidFill>
                <a:effectLst/>
                <a:uLnTx/>
                <a:uFillTx/>
                <a:latin typeface="Helvetica"/>
              </a:rPr>
              <a:t>Year number(2) NOT NULL, </a:t>
            </a:r>
            <a:endParaRPr kumimoji="1" lang="en-US" sz="1800" b="0" i="0" u="none" strike="noStrike" kern="0" cap="none" spc="0" normalizeH="0" baseline="0" noProof="0" dirty="0">
              <a:ln>
                <a:noFill/>
              </a:ln>
              <a:solidFill>
                <a:srgbClr val="000000"/>
              </a:solidFill>
              <a:effectLst/>
              <a:uLnTx/>
              <a:uFillTx/>
              <a:latin typeface="Helvetica"/>
            </a:endParaRPr>
          </a:p>
          <a:p>
            <a:pPr marL="742950" marR="0" lvl="2" indent="0" algn="l" defTabSz="914400" rtl="0" eaLnBrk="0" fontAlgn="base" latinLnBrk="0" hangingPunct="0">
              <a:lnSpc>
                <a:spcPct val="100000"/>
              </a:lnSpc>
              <a:spcBef>
                <a:spcPct val="35000"/>
              </a:spcBef>
              <a:spcAft>
                <a:spcPct val="0"/>
              </a:spcAft>
              <a:buClr>
                <a:srgbClr val="33CC33"/>
              </a:buClr>
              <a:buSzPct val="75000"/>
              <a:buFont typeface="Webdings" panose="05030102010509060703" pitchFamily="18" charset="2"/>
              <a:buNone/>
              <a:tabLst/>
              <a:defRPr/>
            </a:pPr>
            <a:r>
              <a:rPr kumimoji="1" lang="en-US" sz="1800" b="1" i="0" u="none" strike="noStrike" kern="0" cap="none" spc="0" normalizeH="0" baseline="0" noProof="0" dirty="0">
                <a:ln>
                  <a:noFill/>
                </a:ln>
                <a:solidFill>
                  <a:srgbClr val="000000"/>
                </a:solidFill>
                <a:effectLst/>
                <a:uLnTx/>
                <a:uFillTx/>
                <a:latin typeface="Helvetica"/>
              </a:rPr>
              <a:t>Grade char(2), </a:t>
            </a:r>
            <a:endParaRPr kumimoji="1" lang="en-US" sz="1800" b="0" i="0" u="none" strike="noStrike" kern="0" cap="none" spc="0" normalizeH="0" baseline="0" noProof="0" dirty="0">
              <a:ln>
                <a:noFill/>
              </a:ln>
              <a:solidFill>
                <a:srgbClr val="000000"/>
              </a:solidFill>
              <a:effectLst/>
              <a:uLnTx/>
              <a:uFillTx/>
              <a:latin typeface="Helvetica"/>
            </a:endParaRPr>
          </a:p>
          <a:p>
            <a:pPr marL="742950" marR="0" lvl="2" indent="0" algn="l" defTabSz="914400" rtl="0" eaLnBrk="0" fontAlgn="base" latinLnBrk="0" hangingPunct="0">
              <a:lnSpc>
                <a:spcPct val="100000"/>
              </a:lnSpc>
              <a:spcBef>
                <a:spcPct val="35000"/>
              </a:spcBef>
              <a:spcAft>
                <a:spcPct val="0"/>
              </a:spcAft>
              <a:buClr>
                <a:srgbClr val="33CC33"/>
              </a:buClr>
              <a:buSzPct val="75000"/>
              <a:buFont typeface="Webdings" panose="05030102010509060703" pitchFamily="18" charset="2"/>
              <a:buNone/>
              <a:tabLst/>
              <a:defRPr/>
            </a:pPr>
            <a:r>
              <a:rPr kumimoji="1" lang="en-US" sz="1800" b="1" i="0" u="none" strike="noStrike" kern="0" cap="none" spc="0" normalizeH="0" baseline="0" noProof="0" dirty="0">
                <a:ln>
                  <a:noFill/>
                </a:ln>
                <a:solidFill>
                  <a:srgbClr val="C00000"/>
                </a:solidFill>
                <a:effectLst/>
                <a:uLnTx/>
                <a:uFillTx/>
                <a:latin typeface="Helvetica"/>
              </a:rPr>
              <a:t>PRIMARY KEY (SID, CNO, Year)</a:t>
            </a:r>
            <a:r>
              <a:rPr kumimoji="1" lang="en-US" sz="2000" b="1" i="0" u="none" strike="noStrike" kern="0" cap="none" spc="0" normalizeH="0" baseline="0" noProof="0" dirty="0">
                <a:ln>
                  <a:noFill/>
                </a:ln>
                <a:solidFill>
                  <a:srgbClr val="000000"/>
                </a:solidFill>
                <a:effectLst/>
                <a:uLnTx/>
                <a:uFillTx/>
                <a:latin typeface="Helvetica"/>
              </a:rPr>
              <a:t>)</a:t>
            </a:r>
            <a:r>
              <a:rPr kumimoji="1" lang="en-US" sz="1800" b="1" i="0" u="none" strike="noStrike" kern="0" cap="none" spc="0" normalizeH="0" baseline="0" noProof="0" dirty="0">
                <a:ln>
                  <a:noFill/>
                </a:ln>
                <a:solidFill>
                  <a:srgbClr val="000000"/>
                </a:solidFill>
                <a:effectLst/>
                <a:uLnTx/>
                <a:uFillTx/>
                <a:latin typeface="Helvetica"/>
              </a:rPr>
              <a:t>;         Note: </a:t>
            </a:r>
            <a:r>
              <a:rPr kumimoji="1" lang="en-US" sz="1800" b="0" i="0" u="none" strike="noStrike" kern="0" cap="none" spc="0" normalizeH="0" baseline="0" noProof="0" dirty="0">
                <a:ln>
                  <a:noFill/>
                </a:ln>
                <a:solidFill>
                  <a:srgbClr val="000000"/>
                </a:solidFill>
                <a:effectLst/>
                <a:uLnTx/>
                <a:uFillTx/>
                <a:latin typeface="Helvetica"/>
              </a:rPr>
              <a:t>primary key defined after defining all the columns</a:t>
            </a:r>
          </a:p>
        </p:txBody>
      </p:sp>
      <p:sp>
        <p:nvSpPr>
          <p:cNvPr id="2" name="Footer Placeholder 1"/>
          <p:cNvSpPr>
            <a:spLocks noGrp="1"/>
          </p:cNvSpPr>
          <p:nvPr>
            <p:ph type="ftr" sz="quarter" idx="11"/>
          </p:nvPr>
        </p:nvSpPr>
        <p:spPr/>
        <p:txBody>
          <a:bodyPr/>
          <a:lstStyle/>
          <a:p>
            <a:r>
              <a:rPr lang="en-US"/>
              <a:t>SQL</a:t>
            </a:r>
          </a:p>
        </p:txBody>
      </p:sp>
      <p:sp>
        <p:nvSpPr>
          <p:cNvPr id="3" name="Slide Number Placeholder 2"/>
          <p:cNvSpPr>
            <a:spLocks noGrp="1"/>
          </p:cNvSpPr>
          <p:nvPr>
            <p:ph type="sldNum" sz="quarter" idx="12"/>
          </p:nvPr>
        </p:nvSpPr>
        <p:spPr/>
        <p:txBody>
          <a:bodyPr/>
          <a:lstStyle/>
          <a:p>
            <a:fld id="{03576695-DB63-4967-AFBB-46E84EF49106}" type="slidenum">
              <a:rPr lang="en-US" smtClean="0"/>
              <a:t>16</a:t>
            </a:fld>
            <a:endParaRPr lang="en-US"/>
          </a:p>
        </p:txBody>
      </p:sp>
    </p:spTree>
    <p:extLst>
      <p:ext uri="{BB962C8B-B14F-4D97-AF65-F5344CB8AC3E}">
        <p14:creationId xmlns:p14="http://schemas.microsoft.com/office/powerpoint/2010/main" val="3407655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1024467" y="-37698"/>
            <a:ext cx="107696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sz="3200" b="1" i="0" u="none" strike="noStrike" kern="0" cap="none" spc="0" normalizeH="0" baseline="0" noProof="0">
                <a:ln>
                  <a:noFill/>
                </a:ln>
                <a:solidFill>
                  <a:srgbClr val="CC3300"/>
                </a:solidFill>
                <a:effectLst>
                  <a:outerShdw blurRad="38100" dist="38100" dir="2700000" algn="tl">
                    <a:srgbClr val="C0C0C0"/>
                  </a:outerShdw>
                </a:effectLst>
                <a:uLnTx/>
                <a:uFillTx/>
                <a:latin typeface="Helvetica"/>
                <a:ea typeface="+mj-ea"/>
                <a:cs typeface="+mj-cs"/>
              </a:rPr>
              <a:t>FOREIGN KEY</a:t>
            </a:r>
            <a:endParaRPr kumimoji="1" lang="en-US"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endParaRPr>
          </a:p>
        </p:txBody>
      </p:sp>
      <p:sp>
        <p:nvSpPr>
          <p:cNvPr id="7" name="Content Placeholder 2"/>
          <p:cNvSpPr txBox="1">
            <a:spLocks/>
          </p:cNvSpPr>
          <p:nvPr/>
        </p:nvSpPr>
        <p:spPr bwMode="auto">
          <a:xfrm>
            <a:off x="1024467" y="571902"/>
            <a:ext cx="10596726" cy="1504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mn-ea"/>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mn-lt"/>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a:lstStyle>
          <a:p>
            <a:pPr marL="342900" marR="0" lvl="0" indent="-342900" algn="l" defTabSz="914400" rtl="0" eaLnBrk="0" fontAlgn="base" latinLnBrk="0" hangingPunct="0">
              <a:lnSpc>
                <a:spcPct val="120000"/>
              </a:lnSpc>
              <a:spcBef>
                <a:spcPct val="35000"/>
              </a:spcBef>
              <a:spcAft>
                <a:spcPct val="0"/>
              </a:spcAft>
              <a:buClr>
                <a:srgbClr val="CC3300"/>
              </a:buClr>
              <a:buSzPct val="90000"/>
              <a:buFont typeface="Monotype Sorts" charset="2"/>
              <a:buChar char="n"/>
              <a:tabLst/>
              <a:defRPr/>
            </a:pPr>
            <a:r>
              <a:rPr kumimoji="1" lang="en-US" sz="1800" b="1" i="0" u="none" strike="noStrike" kern="0" cap="none" spc="0" normalizeH="0" baseline="0" noProof="0" dirty="0">
                <a:ln>
                  <a:noFill/>
                </a:ln>
                <a:solidFill>
                  <a:srgbClr val="000000"/>
                </a:solidFill>
                <a:effectLst/>
                <a:uLnTx/>
                <a:uFillTx/>
                <a:latin typeface="Helvetica"/>
                <a:ea typeface="+mn-ea"/>
                <a:cs typeface="+mn-cs"/>
              </a:rPr>
              <a:t>foreign key (</a:t>
            </a:r>
            <a:r>
              <a:rPr kumimoji="1" lang="en-US" sz="1800" b="1" i="0" u="none" strike="noStrike" kern="0" cap="none" spc="0" normalizeH="0" baseline="0" noProof="0" dirty="0">
                <a:ln>
                  <a:noFill/>
                </a:ln>
                <a:solidFill>
                  <a:srgbClr val="FF0066"/>
                </a:solidFill>
                <a:effectLst/>
                <a:uLnTx/>
                <a:uFillTx/>
                <a:latin typeface="Helvetica"/>
                <a:ea typeface="+mn-ea"/>
                <a:cs typeface="+mn-cs"/>
              </a:rPr>
              <a:t>A</a:t>
            </a:r>
            <a:r>
              <a:rPr kumimoji="1" lang="en-US" sz="1800" b="1" i="0" u="none" strike="noStrike" kern="0" cap="none" spc="0" normalizeH="0" baseline="-25000" noProof="0" dirty="0">
                <a:ln>
                  <a:noFill/>
                </a:ln>
                <a:solidFill>
                  <a:srgbClr val="FF0066"/>
                </a:solidFill>
                <a:effectLst/>
                <a:uLnTx/>
                <a:uFillTx/>
                <a:latin typeface="Helvetica"/>
                <a:ea typeface="+mn-ea"/>
                <a:cs typeface="+mn-cs"/>
              </a:rPr>
              <a:t>k1</a:t>
            </a:r>
            <a:r>
              <a:rPr kumimoji="1" lang="en-US" sz="1800" b="1" i="0" u="none" strike="noStrike" kern="0" cap="none" spc="0" normalizeH="0" baseline="0" noProof="0" dirty="0">
                <a:ln>
                  <a:noFill/>
                </a:ln>
                <a:solidFill>
                  <a:srgbClr val="FF0066"/>
                </a:solidFill>
                <a:effectLst/>
                <a:uLnTx/>
                <a:uFillTx/>
                <a:latin typeface="Helvetica"/>
                <a:ea typeface="+mn-ea"/>
                <a:cs typeface="+mn-cs"/>
              </a:rPr>
              <a:t> , A</a:t>
            </a:r>
            <a:r>
              <a:rPr kumimoji="1" lang="en-US" sz="1800" b="1" i="0" u="none" strike="noStrike" kern="0" cap="none" spc="0" normalizeH="0" baseline="-25000" noProof="0" dirty="0">
                <a:ln>
                  <a:noFill/>
                </a:ln>
                <a:solidFill>
                  <a:srgbClr val="FF0066"/>
                </a:solidFill>
                <a:effectLst/>
                <a:uLnTx/>
                <a:uFillTx/>
                <a:latin typeface="Helvetica"/>
                <a:ea typeface="+mn-ea"/>
                <a:cs typeface="+mn-cs"/>
              </a:rPr>
              <a:t>k2</a:t>
            </a:r>
            <a:r>
              <a:rPr kumimoji="1" lang="en-US" sz="1800" b="1" i="0" u="none" strike="noStrike" kern="0" cap="none" spc="0" normalizeH="0" baseline="0" noProof="0" dirty="0">
                <a:ln>
                  <a:noFill/>
                </a:ln>
                <a:solidFill>
                  <a:srgbClr val="FF0066"/>
                </a:solidFill>
                <a:effectLst/>
                <a:uLnTx/>
                <a:uFillTx/>
                <a:latin typeface="Helvetica"/>
                <a:ea typeface="+mn-ea"/>
                <a:cs typeface="+mn-cs"/>
              </a:rPr>
              <a:t>, </a:t>
            </a:r>
            <a:r>
              <a:rPr kumimoji="1" lang="en-US" sz="1800" b="1" i="0" u="none" strike="noStrike" kern="0" cap="none" spc="0" normalizeH="0" baseline="0" noProof="0" dirty="0">
                <a:ln>
                  <a:noFill/>
                </a:ln>
                <a:effectLst/>
                <a:uLnTx/>
                <a:uFillTx/>
                <a:latin typeface="Helvetica"/>
                <a:ea typeface="+mn-ea"/>
                <a:cs typeface="+mn-cs"/>
              </a:rPr>
              <a:t>. . . </a:t>
            </a:r>
            <a:r>
              <a:rPr kumimoji="1" lang="en-US" sz="1800" b="1" i="0" u="none" strike="noStrike" kern="0" cap="none" spc="0" normalizeH="0" baseline="0" noProof="0" dirty="0">
                <a:ln>
                  <a:noFill/>
                </a:ln>
                <a:solidFill>
                  <a:srgbClr val="FF0066"/>
                </a:solidFill>
                <a:effectLst/>
                <a:uLnTx/>
                <a:uFillTx/>
                <a:latin typeface="Helvetica"/>
                <a:ea typeface="+mn-ea"/>
                <a:cs typeface="+mn-cs"/>
              </a:rPr>
              <a:t>, </a:t>
            </a:r>
            <a:r>
              <a:rPr kumimoji="1" lang="en-US" sz="1800" b="1" i="0" u="none" strike="noStrike" kern="0" cap="none" spc="0" normalizeH="0" baseline="0" noProof="0" dirty="0" err="1">
                <a:ln>
                  <a:noFill/>
                </a:ln>
                <a:solidFill>
                  <a:srgbClr val="FF0066"/>
                </a:solidFill>
                <a:effectLst/>
                <a:uLnTx/>
                <a:uFillTx/>
                <a:latin typeface="Helvetica"/>
                <a:ea typeface="+mn-ea"/>
                <a:cs typeface="+mn-cs"/>
              </a:rPr>
              <a:t>A</a:t>
            </a:r>
            <a:r>
              <a:rPr kumimoji="1" lang="en-US" sz="1800" b="1" i="0" u="none" strike="noStrike" kern="0" cap="none" spc="0" normalizeH="0" baseline="-25000" noProof="0" dirty="0" err="1">
                <a:ln>
                  <a:noFill/>
                </a:ln>
                <a:solidFill>
                  <a:srgbClr val="FF0066"/>
                </a:solidFill>
                <a:effectLst/>
                <a:uLnTx/>
                <a:uFillTx/>
                <a:latin typeface="Helvetica"/>
                <a:ea typeface="+mn-ea"/>
                <a:cs typeface="+mn-cs"/>
              </a:rPr>
              <a:t>kn</a:t>
            </a:r>
            <a:r>
              <a:rPr kumimoji="1" lang="en-US" sz="1800" b="1" i="0" u="none" strike="noStrike" kern="0" cap="none" spc="0" normalizeH="0" baseline="0" noProof="0" dirty="0">
                <a:ln>
                  <a:noFill/>
                </a:ln>
                <a:solidFill>
                  <a:srgbClr val="FF0066"/>
                </a:solidFill>
                <a:effectLst/>
                <a:uLnTx/>
                <a:uFillTx/>
                <a:latin typeface="Helvetica"/>
                <a:ea typeface="+mn-ea"/>
                <a:cs typeface="+mn-cs"/>
              </a:rPr>
              <a:t> </a:t>
            </a:r>
            <a:r>
              <a:rPr kumimoji="1" lang="en-US" sz="1800" b="1" i="0" u="none" strike="noStrike" kern="0" cap="none" spc="0" normalizeH="0" baseline="0" noProof="0" dirty="0">
                <a:ln>
                  <a:noFill/>
                </a:ln>
                <a:solidFill>
                  <a:srgbClr val="000000"/>
                </a:solidFill>
                <a:effectLst/>
                <a:uLnTx/>
                <a:uFillTx/>
                <a:latin typeface="Helvetica"/>
                <a:ea typeface="+mn-ea"/>
                <a:cs typeface="+mn-cs"/>
              </a:rPr>
              <a:t>) in </a:t>
            </a:r>
            <a:r>
              <a:rPr lang="en-US" b="1" kern="0" dirty="0">
                <a:solidFill>
                  <a:srgbClr val="FF0000"/>
                </a:solidFill>
                <a:latin typeface="Helvetica"/>
              </a:rPr>
              <a:t>r</a:t>
            </a:r>
            <a:r>
              <a:rPr kumimoji="1" lang="en-US" sz="1800" b="1" i="0" u="none" strike="noStrike" kern="0" cap="none" spc="0" normalizeH="0" baseline="0" noProof="0" dirty="0">
                <a:ln>
                  <a:noFill/>
                </a:ln>
                <a:solidFill>
                  <a:srgbClr val="000000"/>
                </a:solidFill>
                <a:effectLst/>
                <a:uLnTx/>
                <a:uFillTx/>
                <a:latin typeface="Helvetica"/>
                <a:ea typeface="+mn-ea"/>
                <a:cs typeface="+mn-cs"/>
              </a:rPr>
              <a:t> references </a:t>
            </a:r>
            <a:r>
              <a:rPr kumimoji="1" lang="en-US" sz="1800" b="1" i="0" u="none" strike="noStrike" kern="0" cap="none" spc="0" normalizeH="0" baseline="0" noProof="0" dirty="0">
                <a:ln>
                  <a:noFill/>
                </a:ln>
                <a:solidFill>
                  <a:srgbClr val="0070C0"/>
                </a:solidFill>
                <a:effectLst/>
                <a:uLnTx/>
                <a:uFillTx/>
                <a:latin typeface="Helvetica"/>
                <a:ea typeface="+mn-ea"/>
                <a:cs typeface="+mn-cs"/>
              </a:rPr>
              <a:t>s</a:t>
            </a:r>
            <a:r>
              <a:rPr kumimoji="1" lang="en-US" sz="1800" b="0" i="0" u="none" strike="noStrike" kern="0" cap="none" spc="0" normalizeH="0" baseline="0" noProof="0" dirty="0">
                <a:ln>
                  <a:noFill/>
                </a:ln>
                <a:solidFill>
                  <a:srgbClr val="000000"/>
                </a:solidFill>
                <a:effectLst/>
                <a:uLnTx/>
                <a:uFillTx/>
                <a:latin typeface="Helvetica"/>
                <a:ea typeface="+mn-ea"/>
                <a:cs typeface="+mn-cs"/>
              </a:rPr>
              <a:t>: The foreign key  in a relation </a:t>
            </a:r>
            <a:r>
              <a:rPr kumimoji="1" lang="en-US" sz="1800" b="1" i="0" u="none" strike="noStrike" kern="0" cap="none" spc="0" normalizeH="0" baseline="0" noProof="0" dirty="0">
                <a:ln>
                  <a:noFill/>
                </a:ln>
                <a:solidFill>
                  <a:srgbClr val="FF0000"/>
                </a:solidFill>
                <a:effectLst/>
                <a:uLnTx/>
                <a:uFillTx/>
                <a:latin typeface="Helvetica"/>
                <a:ea typeface="+mn-ea"/>
                <a:cs typeface="+mn-cs"/>
              </a:rPr>
              <a:t>r (</a:t>
            </a:r>
            <a:r>
              <a:rPr kumimoji="1" lang="en-US" sz="1800" b="1" i="0" u="none" strike="noStrike" kern="0" cap="none" spc="0" normalizeH="0" baseline="0" noProof="0" dirty="0">
                <a:ln>
                  <a:noFill/>
                </a:ln>
                <a:effectLst/>
                <a:uLnTx/>
                <a:uFillTx/>
                <a:latin typeface="Helvetica"/>
                <a:ea typeface="+mn-ea"/>
                <a:cs typeface="+mn-cs"/>
              </a:rPr>
              <a:t>child</a:t>
            </a:r>
            <a:r>
              <a:rPr kumimoji="1" lang="en-US" sz="1800" b="1" i="0" u="none" strike="noStrike" kern="0" cap="none" spc="0" normalizeH="0" baseline="0" noProof="0" dirty="0">
                <a:ln>
                  <a:noFill/>
                </a:ln>
                <a:solidFill>
                  <a:srgbClr val="FF0000"/>
                </a:solidFill>
                <a:effectLst/>
                <a:uLnTx/>
                <a:uFillTx/>
                <a:latin typeface="Helvetica"/>
                <a:ea typeface="+mn-ea"/>
                <a:cs typeface="+mn-cs"/>
              </a:rPr>
              <a:t>)</a:t>
            </a:r>
            <a:r>
              <a:rPr kumimoji="1" lang="en-US" sz="1800" b="1" i="0" u="none" strike="noStrike" kern="0" cap="none" spc="0" normalizeH="0" baseline="0" noProof="0" dirty="0">
                <a:ln>
                  <a:noFill/>
                </a:ln>
                <a:solidFill>
                  <a:srgbClr val="000000"/>
                </a:solidFill>
                <a:effectLst/>
                <a:uLnTx/>
                <a:uFillTx/>
                <a:latin typeface="Helvetica"/>
                <a:ea typeface="+mn-ea"/>
                <a:cs typeface="+mn-cs"/>
              </a:rPr>
              <a:t> </a:t>
            </a:r>
            <a:r>
              <a:rPr kumimoji="1" lang="en-US" sz="1800" b="0" i="0" u="none" strike="noStrike" kern="0" cap="none" spc="0" normalizeH="0" baseline="0" noProof="0" dirty="0">
                <a:ln>
                  <a:noFill/>
                </a:ln>
                <a:solidFill>
                  <a:srgbClr val="000000"/>
                </a:solidFill>
                <a:effectLst/>
                <a:uLnTx/>
                <a:uFillTx/>
                <a:latin typeface="Helvetica"/>
                <a:ea typeface="+mn-ea"/>
                <a:cs typeface="+mn-cs"/>
              </a:rPr>
              <a:t>specification says that the values of attributes </a:t>
            </a:r>
            <a:r>
              <a:rPr kumimoji="1" lang="en-US" sz="1800" b="1" i="0" u="none" strike="noStrike" kern="0" cap="none" spc="0" normalizeH="0" baseline="0" noProof="0" dirty="0">
                <a:ln>
                  <a:noFill/>
                </a:ln>
                <a:solidFill>
                  <a:srgbClr val="000000"/>
                </a:solidFill>
                <a:effectLst/>
                <a:uLnTx/>
                <a:uFillTx/>
                <a:latin typeface="Helvetica"/>
                <a:ea typeface="+mn-ea"/>
                <a:cs typeface="+mn-cs"/>
              </a:rPr>
              <a:t>(</a:t>
            </a:r>
            <a:r>
              <a:rPr kumimoji="1" lang="en-US" sz="1800" b="1" i="0" u="none" strike="noStrike" kern="0" cap="none" spc="0" normalizeH="0" baseline="0" noProof="0" dirty="0">
                <a:ln>
                  <a:noFill/>
                </a:ln>
                <a:solidFill>
                  <a:srgbClr val="FF0000"/>
                </a:solidFill>
                <a:effectLst/>
                <a:uLnTx/>
                <a:uFillTx/>
                <a:latin typeface="Helvetica"/>
                <a:ea typeface="+mn-ea"/>
                <a:cs typeface="+mn-cs"/>
              </a:rPr>
              <a:t>A</a:t>
            </a:r>
            <a:r>
              <a:rPr kumimoji="1" lang="en-US" sz="1800" b="1" i="0" u="none" strike="noStrike" kern="0" cap="none" spc="0" normalizeH="0" baseline="-25000" noProof="0" dirty="0">
                <a:ln>
                  <a:noFill/>
                </a:ln>
                <a:solidFill>
                  <a:srgbClr val="FF0000"/>
                </a:solidFill>
                <a:effectLst/>
                <a:uLnTx/>
                <a:uFillTx/>
                <a:latin typeface="Helvetica"/>
                <a:ea typeface="+mn-ea"/>
                <a:cs typeface="+mn-cs"/>
              </a:rPr>
              <a:t>k1</a:t>
            </a:r>
            <a:r>
              <a:rPr kumimoji="1" lang="en-US" sz="1800" b="1" i="0" u="none" strike="noStrike" kern="0" cap="none" spc="0" normalizeH="0" baseline="0" noProof="0" dirty="0">
                <a:ln>
                  <a:noFill/>
                </a:ln>
                <a:solidFill>
                  <a:srgbClr val="FF0000"/>
                </a:solidFill>
                <a:effectLst/>
                <a:uLnTx/>
                <a:uFillTx/>
                <a:latin typeface="Helvetica"/>
                <a:ea typeface="+mn-ea"/>
                <a:cs typeface="+mn-cs"/>
              </a:rPr>
              <a:t> </a:t>
            </a:r>
            <a:r>
              <a:rPr kumimoji="1" lang="en-US" sz="1800" b="1" i="0" u="none" strike="noStrike" kern="0" cap="none" spc="0" normalizeH="0" baseline="0" noProof="0" dirty="0">
                <a:ln>
                  <a:noFill/>
                </a:ln>
                <a:effectLst/>
                <a:uLnTx/>
                <a:uFillTx/>
                <a:latin typeface="Helvetica"/>
                <a:ea typeface="+mn-ea"/>
                <a:cs typeface="+mn-cs"/>
              </a:rPr>
              <a:t>,</a:t>
            </a:r>
            <a:r>
              <a:rPr kumimoji="1" lang="en-US" sz="1800" b="1" i="0" u="none" strike="noStrike" kern="0" cap="none" spc="0" normalizeH="0" baseline="0" noProof="0" dirty="0">
                <a:ln>
                  <a:noFill/>
                </a:ln>
                <a:solidFill>
                  <a:srgbClr val="FF0000"/>
                </a:solidFill>
                <a:effectLst/>
                <a:uLnTx/>
                <a:uFillTx/>
                <a:latin typeface="Helvetica"/>
                <a:ea typeface="+mn-ea"/>
                <a:cs typeface="+mn-cs"/>
              </a:rPr>
              <a:t> A</a:t>
            </a:r>
            <a:r>
              <a:rPr kumimoji="1" lang="en-US" sz="1800" b="1" i="0" u="none" strike="noStrike" kern="0" cap="none" spc="0" normalizeH="0" baseline="-25000" noProof="0" dirty="0">
                <a:ln>
                  <a:noFill/>
                </a:ln>
                <a:solidFill>
                  <a:srgbClr val="FF0000"/>
                </a:solidFill>
                <a:effectLst/>
                <a:uLnTx/>
                <a:uFillTx/>
                <a:latin typeface="Helvetica"/>
                <a:ea typeface="+mn-ea"/>
                <a:cs typeface="+mn-cs"/>
              </a:rPr>
              <a:t>k2</a:t>
            </a:r>
            <a:r>
              <a:rPr kumimoji="1" lang="en-US" sz="1800" b="1" i="0" u="none" strike="noStrike" kern="0" cap="none" spc="0" normalizeH="0" baseline="0" noProof="0" dirty="0">
                <a:ln>
                  <a:noFill/>
                </a:ln>
                <a:effectLst/>
                <a:uLnTx/>
                <a:uFillTx/>
                <a:latin typeface="Helvetica"/>
                <a:ea typeface="+mn-ea"/>
                <a:cs typeface="+mn-cs"/>
              </a:rPr>
              <a:t>, . . . , </a:t>
            </a:r>
            <a:r>
              <a:rPr kumimoji="1" lang="en-US" sz="1800" b="1" i="0" u="none" strike="noStrike" kern="0" cap="none" spc="0" normalizeH="0" baseline="0" noProof="0" dirty="0" err="1">
                <a:ln>
                  <a:noFill/>
                </a:ln>
                <a:solidFill>
                  <a:srgbClr val="FF0000"/>
                </a:solidFill>
                <a:effectLst/>
                <a:uLnTx/>
                <a:uFillTx/>
                <a:latin typeface="Helvetica"/>
                <a:ea typeface="+mn-ea"/>
                <a:cs typeface="+mn-cs"/>
              </a:rPr>
              <a:t>A</a:t>
            </a:r>
            <a:r>
              <a:rPr kumimoji="1" lang="en-US" sz="1800" b="1" i="0" u="none" strike="noStrike" kern="0" cap="none" spc="0" normalizeH="0" baseline="-25000" noProof="0" dirty="0" err="1">
                <a:ln>
                  <a:noFill/>
                </a:ln>
                <a:solidFill>
                  <a:srgbClr val="FF0000"/>
                </a:solidFill>
                <a:effectLst/>
                <a:uLnTx/>
                <a:uFillTx/>
                <a:latin typeface="Helvetica"/>
                <a:ea typeface="+mn-ea"/>
                <a:cs typeface="+mn-cs"/>
              </a:rPr>
              <a:t>kn</a:t>
            </a:r>
            <a:r>
              <a:rPr kumimoji="1" lang="en-US" sz="1800" b="1" i="0" u="none" strike="noStrike" kern="0" cap="none" spc="0" normalizeH="0" baseline="0" noProof="0" dirty="0">
                <a:ln>
                  <a:noFill/>
                </a:ln>
                <a:solidFill>
                  <a:srgbClr val="FF0000"/>
                </a:solidFill>
                <a:effectLst/>
                <a:uLnTx/>
                <a:uFillTx/>
                <a:latin typeface="Helvetica"/>
                <a:ea typeface="+mn-ea"/>
                <a:cs typeface="+mn-cs"/>
              </a:rPr>
              <a:t> </a:t>
            </a:r>
            <a:r>
              <a:rPr kumimoji="1" lang="en-US" sz="1800" b="1" i="0" u="none" strike="noStrike" kern="0" cap="none" spc="0" normalizeH="0" baseline="0" noProof="0" dirty="0">
                <a:ln>
                  <a:noFill/>
                </a:ln>
                <a:solidFill>
                  <a:srgbClr val="000000"/>
                </a:solidFill>
                <a:effectLst/>
                <a:uLnTx/>
                <a:uFillTx/>
                <a:latin typeface="Helvetica"/>
                <a:ea typeface="+mn-ea"/>
                <a:cs typeface="+mn-cs"/>
              </a:rPr>
              <a:t>)</a:t>
            </a:r>
            <a:r>
              <a:rPr kumimoji="1" lang="en-US" sz="1800" b="0" i="0" u="none" strike="noStrike" kern="0" cap="none" spc="0" normalizeH="0" baseline="0" noProof="0" dirty="0">
                <a:ln>
                  <a:noFill/>
                </a:ln>
                <a:solidFill>
                  <a:srgbClr val="000000"/>
                </a:solidFill>
                <a:effectLst/>
                <a:uLnTx/>
                <a:uFillTx/>
                <a:latin typeface="Helvetica"/>
                <a:ea typeface="+mn-ea"/>
                <a:cs typeface="+mn-cs"/>
              </a:rPr>
              <a:t> for any tuple in the relation </a:t>
            </a:r>
            <a:r>
              <a:rPr kumimoji="1" lang="en-US" sz="1800" b="1" i="0" u="none" strike="noStrike" kern="0" cap="none" spc="0" normalizeH="0" baseline="0" noProof="0" dirty="0">
                <a:ln>
                  <a:noFill/>
                </a:ln>
                <a:solidFill>
                  <a:srgbClr val="FF0000"/>
                </a:solidFill>
                <a:effectLst/>
                <a:uLnTx/>
                <a:uFillTx/>
                <a:latin typeface="Helvetica"/>
                <a:ea typeface="+mn-ea"/>
                <a:cs typeface="+mn-cs"/>
              </a:rPr>
              <a:t>r</a:t>
            </a:r>
            <a:r>
              <a:rPr kumimoji="1" lang="en-US" sz="1800" b="1" i="0" u="none" strike="noStrike" kern="0" cap="none" spc="0" normalizeH="0" baseline="0" noProof="0" dirty="0">
                <a:ln>
                  <a:noFill/>
                </a:ln>
                <a:solidFill>
                  <a:srgbClr val="000000"/>
                </a:solidFill>
                <a:effectLst/>
                <a:uLnTx/>
                <a:uFillTx/>
                <a:latin typeface="Helvetica"/>
                <a:ea typeface="+mn-ea"/>
                <a:cs typeface="+mn-cs"/>
              </a:rPr>
              <a:t> </a:t>
            </a:r>
            <a:r>
              <a:rPr kumimoji="1" lang="en-US" sz="1800" b="0" i="0" u="none" strike="noStrike" kern="0" cap="none" spc="0" normalizeH="0" baseline="0" noProof="0" dirty="0">
                <a:ln>
                  <a:noFill/>
                </a:ln>
                <a:solidFill>
                  <a:srgbClr val="000000"/>
                </a:solidFill>
                <a:effectLst/>
                <a:uLnTx/>
                <a:uFillTx/>
                <a:latin typeface="Helvetica"/>
                <a:ea typeface="+mn-ea"/>
                <a:cs typeface="+mn-cs"/>
              </a:rPr>
              <a:t>must correspond to values of the primary key attributes of some tuple in relation </a:t>
            </a:r>
            <a:r>
              <a:rPr kumimoji="1" lang="en-US" sz="1800" b="1" i="0" u="none" strike="noStrike" kern="0" cap="none" spc="0" normalizeH="0" baseline="0" noProof="0" dirty="0">
                <a:ln>
                  <a:noFill/>
                </a:ln>
                <a:solidFill>
                  <a:srgbClr val="0070C0"/>
                </a:solidFill>
                <a:effectLst/>
                <a:uLnTx/>
                <a:uFillTx/>
                <a:latin typeface="Helvetica"/>
                <a:ea typeface="+mn-ea"/>
                <a:cs typeface="+mn-cs"/>
              </a:rPr>
              <a:t>s (</a:t>
            </a:r>
            <a:r>
              <a:rPr kumimoji="1" lang="en-US" sz="1800" b="1" i="0" u="none" strike="noStrike" kern="0" cap="none" spc="0" normalizeH="0" baseline="0" noProof="0" dirty="0">
                <a:ln>
                  <a:noFill/>
                </a:ln>
                <a:effectLst/>
                <a:uLnTx/>
                <a:uFillTx/>
                <a:latin typeface="Helvetica"/>
                <a:ea typeface="+mn-ea"/>
                <a:cs typeface="+mn-cs"/>
              </a:rPr>
              <a:t>parent)</a:t>
            </a:r>
            <a:r>
              <a:rPr kumimoji="1" lang="en-US" sz="1800" b="0" i="0" u="none" strike="noStrike" kern="0" cap="none" spc="0" normalizeH="0" baseline="0" noProof="0" dirty="0">
                <a:ln>
                  <a:noFill/>
                </a:ln>
                <a:solidFill>
                  <a:srgbClr val="000000"/>
                </a:solidFill>
                <a:effectLst/>
                <a:uLnTx/>
                <a:uFillTx/>
                <a:latin typeface="Helvetica"/>
                <a:ea typeface="+mn-ea"/>
                <a:cs typeface="+mn-cs"/>
              </a:rPr>
              <a:t>.</a:t>
            </a:r>
          </a:p>
        </p:txBody>
      </p:sp>
      <p:pic>
        <p:nvPicPr>
          <p:cNvPr id="8" name="Picture 7"/>
          <p:cNvPicPr>
            <a:picLocks noChangeAspect="1"/>
          </p:cNvPicPr>
          <p:nvPr/>
        </p:nvPicPr>
        <p:blipFill>
          <a:blip r:embed="rId3">
            <a:lum bright="-20000" contrast="40000"/>
          </a:blip>
          <a:stretch>
            <a:fillRect/>
          </a:stretch>
        </p:blipFill>
        <p:spPr>
          <a:xfrm>
            <a:off x="1463040" y="1764018"/>
            <a:ext cx="9306560" cy="3157928"/>
          </a:xfrm>
          <a:prstGeom prst="rect">
            <a:avLst/>
          </a:prstGeom>
        </p:spPr>
      </p:pic>
      <p:sp>
        <p:nvSpPr>
          <p:cNvPr id="9" name="Rectangle 8"/>
          <p:cNvSpPr/>
          <p:nvPr/>
        </p:nvSpPr>
        <p:spPr>
          <a:xfrm>
            <a:off x="554567" y="5070764"/>
            <a:ext cx="11239500" cy="1772793"/>
          </a:xfrm>
          <a:prstGeom prst="rect">
            <a:avLst/>
          </a:prstGeom>
        </p:spPr>
        <p:txBody>
          <a:bodyPr wrap="square">
            <a:spAutoFit/>
          </a:bodyPr>
          <a:lstStyle/>
          <a:p>
            <a:pPr>
              <a:lnSpc>
                <a:spcPct val="140000"/>
              </a:lnSpc>
            </a:pPr>
            <a:r>
              <a:rPr lang="en-US" dirty="0">
                <a:solidFill>
                  <a:srgbClr val="000000"/>
                </a:solidFill>
                <a:latin typeface="Helvetica"/>
              </a:rPr>
              <a:t>Enrollment can be done to only to those who are student, therefore SID column in Enrollment can have only values which are present in SID in Student table. </a:t>
            </a:r>
          </a:p>
          <a:p>
            <a:pPr>
              <a:lnSpc>
                <a:spcPct val="140000"/>
              </a:lnSpc>
            </a:pPr>
            <a:r>
              <a:rPr lang="en-US" dirty="0">
                <a:solidFill>
                  <a:srgbClr val="000000"/>
                </a:solidFill>
                <a:latin typeface="Helvetica"/>
              </a:rPr>
              <a:t>This condition is imposed by defining </a:t>
            </a:r>
            <a:r>
              <a:rPr lang="en-US" b="1" dirty="0">
                <a:solidFill>
                  <a:srgbClr val="000000"/>
                </a:solidFill>
                <a:latin typeface="Helvetica"/>
              </a:rPr>
              <a:t>SID in Enrollment as Foreign key referencing Students</a:t>
            </a:r>
          </a:p>
          <a:p>
            <a:pPr algn="ctr">
              <a:lnSpc>
                <a:spcPct val="140000"/>
              </a:lnSpc>
            </a:pPr>
            <a:r>
              <a:rPr lang="en-US" b="1" dirty="0">
                <a:solidFill>
                  <a:srgbClr val="000000"/>
                </a:solidFill>
                <a:latin typeface="Helvetica"/>
              </a:rPr>
              <a:t> </a:t>
            </a:r>
            <a:r>
              <a:rPr lang="en-US" sz="2400" b="1" dirty="0">
                <a:solidFill>
                  <a:srgbClr val="C00000"/>
                </a:solidFill>
                <a:latin typeface="Helvetica"/>
              </a:rPr>
              <a:t>This is known as Referential Integrity Constraint</a:t>
            </a:r>
            <a:endParaRPr lang="en-US" b="1" dirty="0">
              <a:solidFill>
                <a:srgbClr val="C00000"/>
              </a:solidFill>
              <a:latin typeface="Helvetica"/>
            </a:endParaRPr>
          </a:p>
        </p:txBody>
      </p:sp>
      <p:sp>
        <p:nvSpPr>
          <p:cNvPr id="2" name="Footer Placeholder 1"/>
          <p:cNvSpPr>
            <a:spLocks noGrp="1"/>
          </p:cNvSpPr>
          <p:nvPr>
            <p:ph type="ftr" sz="quarter" idx="11"/>
          </p:nvPr>
        </p:nvSpPr>
        <p:spPr/>
        <p:txBody>
          <a:bodyPr/>
          <a:lstStyle/>
          <a:p>
            <a:r>
              <a:rPr lang="en-US"/>
              <a:t>SQL</a:t>
            </a:r>
          </a:p>
        </p:txBody>
      </p:sp>
      <p:sp>
        <p:nvSpPr>
          <p:cNvPr id="3" name="Slide Number Placeholder 2"/>
          <p:cNvSpPr>
            <a:spLocks noGrp="1"/>
          </p:cNvSpPr>
          <p:nvPr>
            <p:ph type="sldNum" sz="quarter" idx="12"/>
          </p:nvPr>
        </p:nvSpPr>
        <p:spPr/>
        <p:txBody>
          <a:bodyPr/>
          <a:lstStyle/>
          <a:p>
            <a:fld id="{03576695-DB63-4967-AFBB-46E84EF49106}" type="slidenum">
              <a:rPr lang="en-US" smtClean="0"/>
              <a:t>17</a:t>
            </a:fld>
            <a:endParaRPr lang="en-US"/>
          </a:p>
        </p:txBody>
      </p:sp>
    </p:spTree>
    <p:extLst>
      <p:ext uri="{BB962C8B-B14F-4D97-AF65-F5344CB8AC3E}">
        <p14:creationId xmlns:p14="http://schemas.microsoft.com/office/powerpoint/2010/main" val="4110768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024467" y="0"/>
            <a:ext cx="107696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sz="3200" b="1" i="0" u="none" strike="noStrike" kern="0" cap="none" spc="0" normalizeH="0" baseline="0" noProof="0">
                <a:ln>
                  <a:noFill/>
                </a:ln>
                <a:solidFill>
                  <a:srgbClr val="CC3300"/>
                </a:solidFill>
                <a:effectLst>
                  <a:outerShdw blurRad="38100" dist="38100" dir="2700000" algn="tl">
                    <a:srgbClr val="C0C0C0"/>
                  </a:outerShdw>
                </a:effectLst>
                <a:uLnTx/>
                <a:uFillTx/>
                <a:latin typeface="Helvetica"/>
                <a:ea typeface="+mj-ea"/>
                <a:cs typeface="+mj-cs"/>
              </a:rPr>
              <a:t>Referential Integrity Constraint</a:t>
            </a:r>
            <a:endParaRPr kumimoji="1" lang="en-US"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endParaRPr>
          </a:p>
        </p:txBody>
      </p:sp>
      <p:sp>
        <p:nvSpPr>
          <p:cNvPr id="5" name="Rectangle 3"/>
          <p:cNvSpPr txBox="1">
            <a:spLocks noChangeArrowheads="1"/>
          </p:cNvSpPr>
          <p:nvPr/>
        </p:nvSpPr>
        <p:spPr bwMode="auto">
          <a:xfrm>
            <a:off x="858213" y="609600"/>
            <a:ext cx="10496973" cy="2698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mn-ea"/>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mn-lt"/>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a:lstStyle>
          <a:p>
            <a:pPr marL="342900" marR="0" lvl="0" indent="-342900" algn="l" defTabSz="914400" rtl="0" eaLnBrk="0" fontAlgn="base" latinLnBrk="0" hangingPunct="0">
              <a:lnSpc>
                <a:spcPct val="120000"/>
              </a:lnSpc>
              <a:spcBef>
                <a:spcPts val="600"/>
              </a:spcBef>
              <a:spcAft>
                <a:spcPct val="0"/>
              </a:spcAft>
              <a:buClr>
                <a:srgbClr val="CC3300"/>
              </a:buClr>
              <a:buSzPct val="90000"/>
              <a:buFont typeface="Monotype Sorts" charset="2"/>
              <a:buChar char="n"/>
              <a:tabLst/>
              <a:defRPr/>
            </a:pPr>
            <a:r>
              <a:rPr kumimoji="1" lang="en-US" altLang="en-US" sz="2000" b="0" i="0" u="none" strike="noStrike" kern="0" cap="none" spc="0" normalizeH="0" baseline="0" noProof="0">
                <a:ln>
                  <a:noFill/>
                </a:ln>
                <a:solidFill>
                  <a:srgbClr val="000000"/>
                </a:solidFill>
                <a:effectLst/>
                <a:uLnTx/>
                <a:uFillTx/>
                <a:latin typeface="Helvetica"/>
                <a:ea typeface="+mn-ea"/>
                <a:cs typeface="+mn-cs"/>
              </a:rPr>
              <a:t>Ensures that a value that appears in one relation for a given set of attributes also appears for a certain set of attributes in another relation.</a:t>
            </a:r>
            <a:endParaRPr kumimoji="1" lang="en-US" altLang="en-US" sz="1800" b="0" i="0" u="none" strike="noStrike" kern="0" cap="none" spc="0" normalizeH="0" baseline="0" noProof="0">
              <a:ln>
                <a:noFill/>
              </a:ln>
              <a:solidFill>
                <a:srgbClr val="000000"/>
              </a:solidFill>
              <a:effectLst/>
              <a:uLnTx/>
              <a:uFillTx/>
              <a:latin typeface="Helvetica"/>
              <a:ea typeface="+mn-ea"/>
              <a:cs typeface="+mn-cs"/>
            </a:endParaRPr>
          </a:p>
          <a:p>
            <a:pPr marL="742950" marR="0" lvl="1" indent="-285750" algn="l" defTabSz="914400" rtl="0" eaLnBrk="0" fontAlgn="base" latinLnBrk="0" hangingPunct="0">
              <a:lnSpc>
                <a:spcPct val="120000"/>
              </a:lnSpc>
              <a:spcBef>
                <a:spcPts val="600"/>
              </a:spcBef>
              <a:spcAft>
                <a:spcPct val="0"/>
              </a:spcAft>
              <a:buClr>
                <a:srgbClr val="FF9933"/>
              </a:buClr>
              <a:buSzPct val="80000"/>
              <a:buFont typeface="Monotype Sorts" charset="2"/>
              <a:buChar char="l"/>
              <a:tabLst/>
              <a:defRPr/>
            </a:pPr>
            <a:r>
              <a:rPr kumimoji="1" lang="en-US" altLang="en-US" sz="2000" b="1" i="0" u="none" strike="noStrike" kern="0" cap="none" spc="0" normalizeH="0" baseline="0" noProof="0">
                <a:ln>
                  <a:noFill/>
                </a:ln>
                <a:solidFill>
                  <a:srgbClr val="000000"/>
                </a:solidFill>
                <a:effectLst/>
                <a:uLnTx/>
                <a:uFillTx/>
                <a:latin typeface="Helvetica"/>
              </a:rPr>
              <a:t>Example:  </a:t>
            </a:r>
            <a:r>
              <a:rPr kumimoji="1" lang="en-US" altLang="en-US" sz="1800" b="0" i="0" u="none" strike="noStrike" kern="0" cap="none" spc="0" normalizeH="0" baseline="0" noProof="0">
                <a:ln>
                  <a:noFill/>
                </a:ln>
                <a:solidFill>
                  <a:srgbClr val="000000"/>
                </a:solidFill>
                <a:effectLst/>
                <a:uLnTx/>
                <a:uFillTx/>
                <a:latin typeface="Helvetica"/>
              </a:rPr>
              <a:t>If “</a:t>
            </a:r>
            <a:r>
              <a:rPr kumimoji="1" lang="en-US" altLang="en-US" sz="1800" b="0" i="0" u="none" strike="noStrike" kern="0" cap="none" spc="0" normalizeH="0" baseline="0" noProof="0">
                <a:ln>
                  <a:noFill/>
                </a:ln>
                <a:solidFill>
                  <a:srgbClr val="C00000"/>
                </a:solidFill>
                <a:effectLst/>
                <a:uLnTx/>
                <a:uFillTx/>
                <a:latin typeface="Helvetica"/>
              </a:rPr>
              <a:t>S101</a:t>
            </a:r>
            <a:r>
              <a:rPr kumimoji="1" lang="en-US" altLang="en-US" sz="1800" b="0" i="0" u="none" strike="noStrike" kern="0" cap="none" spc="0" normalizeH="0" baseline="0" noProof="0">
                <a:ln>
                  <a:noFill/>
                </a:ln>
                <a:solidFill>
                  <a:srgbClr val="000000"/>
                </a:solidFill>
                <a:effectLst/>
                <a:uLnTx/>
                <a:uFillTx/>
                <a:latin typeface="Helvetica"/>
              </a:rPr>
              <a:t>” is a </a:t>
            </a:r>
            <a:r>
              <a:rPr kumimoji="1" lang="en-US" altLang="en-US" sz="1800" b="0" i="0" u="none" strike="noStrike" kern="0" cap="none" spc="0" normalizeH="0" baseline="0" noProof="0">
                <a:ln>
                  <a:noFill/>
                </a:ln>
                <a:solidFill>
                  <a:srgbClr val="C00000"/>
                </a:solidFill>
                <a:effectLst/>
                <a:uLnTx/>
                <a:uFillTx/>
                <a:latin typeface="Helvetica"/>
              </a:rPr>
              <a:t>Student Id </a:t>
            </a:r>
            <a:r>
              <a:rPr kumimoji="1" lang="en-US" altLang="en-US" sz="1800" b="0" i="0" u="none" strike="noStrike" kern="0" cap="none" spc="0" normalizeH="0" baseline="0" noProof="0">
                <a:ln>
                  <a:noFill/>
                </a:ln>
                <a:solidFill>
                  <a:srgbClr val="000000"/>
                </a:solidFill>
                <a:effectLst/>
                <a:uLnTx/>
                <a:uFillTx/>
                <a:latin typeface="Helvetica"/>
              </a:rPr>
              <a:t>appearing in one of the tuples in the </a:t>
            </a:r>
            <a:r>
              <a:rPr kumimoji="1" lang="en-US" altLang="en-US" sz="1800" b="0" i="1" u="none" strike="noStrike" kern="0" cap="none" spc="0" normalizeH="0" baseline="0" noProof="0">
                <a:ln>
                  <a:noFill/>
                </a:ln>
                <a:solidFill>
                  <a:srgbClr val="C00000"/>
                </a:solidFill>
                <a:effectLst/>
                <a:uLnTx/>
                <a:uFillTx/>
                <a:latin typeface="Helvetica"/>
              </a:rPr>
              <a:t>Enrollment</a:t>
            </a:r>
            <a:r>
              <a:rPr kumimoji="1" lang="en-US" altLang="en-US" sz="1800" b="0" i="1" u="none" strike="noStrike" kern="0" cap="none" spc="0" normalizeH="0" baseline="0" noProof="0">
                <a:ln>
                  <a:noFill/>
                </a:ln>
                <a:solidFill>
                  <a:srgbClr val="000000"/>
                </a:solidFill>
                <a:effectLst/>
                <a:uLnTx/>
                <a:uFillTx/>
                <a:latin typeface="Helvetica"/>
              </a:rPr>
              <a:t> </a:t>
            </a:r>
            <a:r>
              <a:rPr kumimoji="1" lang="en-US" altLang="en-US" sz="1800" b="0" i="0" u="none" strike="noStrike" kern="0" cap="none" spc="0" normalizeH="0" baseline="0" noProof="0">
                <a:ln>
                  <a:noFill/>
                </a:ln>
                <a:solidFill>
                  <a:srgbClr val="000000"/>
                </a:solidFill>
                <a:effectLst/>
                <a:uLnTx/>
                <a:uFillTx/>
                <a:latin typeface="Helvetica"/>
              </a:rPr>
              <a:t>relation, then there exists a tuple in the </a:t>
            </a:r>
            <a:r>
              <a:rPr kumimoji="1" lang="en-US" altLang="en-US" sz="1800" b="0" i="1" u="none" strike="noStrike" kern="0" cap="none" spc="0" normalizeH="0" baseline="0" noProof="0">
                <a:ln>
                  <a:noFill/>
                </a:ln>
                <a:solidFill>
                  <a:srgbClr val="C00000"/>
                </a:solidFill>
                <a:effectLst/>
                <a:uLnTx/>
                <a:uFillTx/>
                <a:latin typeface="Helvetica"/>
              </a:rPr>
              <a:t>Students</a:t>
            </a:r>
            <a:r>
              <a:rPr kumimoji="1" lang="en-US" altLang="en-US" sz="1800" b="0" i="0" u="none" strike="noStrike" kern="0" cap="none" spc="0" normalizeH="0" baseline="0" noProof="0">
                <a:ln>
                  <a:noFill/>
                </a:ln>
                <a:solidFill>
                  <a:srgbClr val="000000"/>
                </a:solidFill>
                <a:effectLst/>
                <a:uLnTx/>
                <a:uFillTx/>
                <a:latin typeface="Helvetica"/>
              </a:rPr>
              <a:t> relation for “</a:t>
            </a:r>
            <a:r>
              <a:rPr kumimoji="1" lang="en-US" altLang="en-US" sz="1800" b="0" i="0" u="none" strike="noStrike" kern="0" cap="none" spc="0" normalizeH="0" baseline="0" noProof="0">
                <a:ln>
                  <a:noFill/>
                </a:ln>
                <a:solidFill>
                  <a:srgbClr val="C00000"/>
                </a:solidFill>
                <a:effectLst/>
                <a:uLnTx/>
                <a:uFillTx/>
                <a:latin typeface="Helvetica"/>
              </a:rPr>
              <a:t>S101</a:t>
            </a:r>
            <a:r>
              <a:rPr kumimoji="1" lang="en-US" altLang="en-US" sz="1800" b="0" i="0" u="none" strike="noStrike" kern="0" cap="none" spc="0" normalizeH="0" baseline="0" noProof="0">
                <a:ln>
                  <a:noFill/>
                </a:ln>
                <a:solidFill>
                  <a:srgbClr val="000000"/>
                </a:solidFill>
                <a:effectLst/>
                <a:uLnTx/>
                <a:uFillTx/>
                <a:latin typeface="Helvetica"/>
              </a:rPr>
              <a:t>”.</a:t>
            </a:r>
            <a:endParaRPr kumimoji="1" lang="en-US" altLang="en-US" sz="1600" b="0" i="0" u="none" strike="noStrike" kern="0" cap="none" spc="0" normalizeH="0" baseline="0" noProof="0">
              <a:ln>
                <a:noFill/>
              </a:ln>
              <a:solidFill>
                <a:srgbClr val="000000"/>
              </a:solidFill>
              <a:effectLst/>
              <a:uLnTx/>
              <a:uFillTx/>
              <a:latin typeface="Helvetica"/>
            </a:endParaRPr>
          </a:p>
          <a:p>
            <a:pPr marL="342900" marR="0" lvl="0" indent="-342900" algn="l" defTabSz="914400" rtl="0" eaLnBrk="0" fontAlgn="base" latinLnBrk="0" hangingPunct="0">
              <a:lnSpc>
                <a:spcPct val="120000"/>
              </a:lnSpc>
              <a:spcBef>
                <a:spcPts val="600"/>
              </a:spcBef>
              <a:spcAft>
                <a:spcPct val="0"/>
              </a:spcAft>
              <a:buClr>
                <a:srgbClr val="CC3300"/>
              </a:buClr>
              <a:buSzPct val="90000"/>
              <a:buFont typeface="Monotype Sorts" charset="2"/>
              <a:buChar char="n"/>
              <a:tabLst/>
              <a:defRPr/>
            </a:pPr>
            <a:r>
              <a:rPr kumimoji="1" lang="en-US" altLang="en-US" sz="2000" b="0" i="0" u="none" strike="noStrike" kern="0" cap="none" spc="0" normalizeH="0" baseline="0" noProof="0">
                <a:ln>
                  <a:noFill/>
                </a:ln>
                <a:solidFill>
                  <a:srgbClr val="000000"/>
                </a:solidFill>
                <a:effectLst/>
                <a:uLnTx/>
                <a:uFillTx/>
                <a:latin typeface="Helvetica"/>
                <a:ea typeface="+mn-ea"/>
                <a:cs typeface="+mn-cs"/>
              </a:rPr>
              <a:t>Let </a:t>
            </a:r>
            <a:r>
              <a:rPr kumimoji="1" lang="en-US" altLang="en-US" sz="2000" b="1" i="0" u="none" strike="noStrike" kern="0" cap="none" spc="0" normalizeH="0" baseline="0" noProof="0">
                <a:ln>
                  <a:noFill/>
                </a:ln>
                <a:solidFill>
                  <a:srgbClr val="000000"/>
                </a:solidFill>
                <a:effectLst/>
                <a:uLnTx/>
                <a:uFillTx/>
                <a:latin typeface="Helvetica"/>
                <a:ea typeface="+mn-ea"/>
                <a:cs typeface="+mn-cs"/>
              </a:rPr>
              <a:t>A </a:t>
            </a:r>
            <a:r>
              <a:rPr kumimoji="1" lang="en-US" altLang="en-US" sz="2000" b="0" i="0" u="none" strike="noStrike" kern="0" cap="none" spc="0" normalizeH="0" baseline="0" noProof="0">
                <a:ln>
                  <a:noFill/>
                </a:ln>
                <a:solidFill>
                  <a:srgbClr val="000000"/>
                </a:solidFill>
                <a:effectLst/>
                <a:uLnTx/>
                <a:uFillTx/>
                <a:latin typeface="Helvetica"/>
                <a:ea typeface="+mn-ea"/>
                <a:cs typeface="+mn-cs"/>
              </a:rPr>
              <a:t>be a </a:t>
            </a:r>
            <a:r>
              <a:rPr kumimoji="1" lang="en-US" altLang="en-US" sz="2000" b="1" i="0" u="none" strike="noStrike" kern="0" cap="none" spc="0" normalizeH="0" baseline="0" noProof="0">
                <a:ln>
                  <a:noFill/>
                </a:ln>
                <a:solidFill>
                  <a:srgbClr val="000000"/>
                </a:solidFill>
                <a:effectLst/>
                <a:uLnTx/>
                <a:uFillTx/>
                <a:latin typeface="Helvetica"/>
                <a:ea typeface="+mn-ea"/>
                <a:cs typeface="+mn-cs"/>
              </a:rPr>
              <a:t>set of attributes</a:t>
            </a:r>
            <a:r>
              <a:rPr kumimoji="1" lang="en-US" altLang="en-US" sz="2000" b="0" i="0" u="none" strike="noStrike" kern="0" cap="none" spc="0" normalizeH="0" baseline="0" noProof="0">
                <a:ln>
                  <a:noFill/>
                </a:ln>
                <a:solidFill>
                  <a:srgbClr val="000000"/>
                </a:solidFill>
                <a:effectLst/>
                <a:uLnTx/>
                <a:uFillTx/>
                <a:latin typeface="Helvetica"/>
                <a:ea typeface="+mn-ea"/>
                <a:cs typeface="+mn-cs"/>
              </a:rPr>
              <a:t>.  Let </a:t>
            </a:r>
            <a:r>
              <a:rPr kumimoji="1" lang="en-US" altLang="en-US" sz="2000" b="1" i="0" u="none" strike="noStrike" kern="0" cap="none" spc="0" normalizeH="0" baseline="0" noProof="0">
                <a:ln>
                  <a:noFill/>
                </a:ln>
                <a:solidFill>
                  <a:srgbClr val="000000"/>
                </a:solidFill>
                <a:effectLst/>
                <a:uLnTx/>
                <a:uFillTx/>
                <a:latin typeface="Helvetica"/>
                <a:ea typeface="+mn-ea"/>
                <a:cs typeface="+mn-cs"/>
              </a:rPr>
              <a:t>R</a:t>
            </a:r>
            <a:r>
              <a:rPr kumimoji="1" lang="en-US" altLang="en-US" sz="2000" b="0" i="0" u="none" strike="noStrike" kern="0" cap="none" spc="0" normalizeH="0" baseline="0" noProof="0">
                <a:ln>
                  <a:noFill/>
                </a:ln>
                <a:solidFill>
                  <a:srgbClr val="000000"/>
                </a:solidFill>
                <a:effectLst/>
                <a:uLnTx/>
                <a:uFillTx/>
                <a:latin typeface="Helvetica"/>
                <a:ea typeface="+mn-ea"/>
                <a:cs typeface="+mn-cs"/>
              </a:rPr>
              <a:t> and </a:t>
            </a:r>
            <a:r>
              <a:rPr kumimoji="1" lang="en-US" altLang="en-US" sz="2000" b="1" i="0" u="none" strike="noStrike" kern="0" cap="none" spc="0" normalizeH="0" baseline="0" noProof="0">
                <a:ln>
                  <a:noFill/>
                </a:ln>
                <a:solidFill>
                  <a:srgbClr val="000000"/>
                </a:solidFill>
                <a:effectLst/>
                <a:uLnTx/>
                <a:uFillTx/>
                <a:latin typeface="Helvetica"/>
                <a:ea typeface="+mn-ea"/>
                <a:cs typeface="+mn-cs"/>
              </a:rPr>
              <a:t>S</a:t>
            </a:r>
            <a:r>
              <a:rPr kumimoji="1" lang="en-US" altLang="en-US" sz="2000" b="0" i="0" u="none" strike="noStrike" kern="0" cap="none" spc="0" normalizeH="0" baseline="0" noProof="0">
                <a:ln>
                  <a:noFill/>
                </a:ln>
                <a:solidFill>
                  <a:srgbClr val="000000"/>
                </a:solidFill>
                <a:effectLst/>
                <a:uLnTx/>
                <a:uFillTx/>
                <a:latin typeface="Helvetica"/>
                <a:ea typeface="+mn-ea"/>
                <a:cs typeface="+mn-cs"/>
              </a:rPr>
              <a:t> be two relations that contain attributes A and where </a:t>
            </a:r>
            <a:r>
              <a:rPr kumimoji="1" lang="en-US" altLang="en-US" sz="2000" b="1" i="0" u="none" strike="noStrike" kern="0" cap="none" spc="0" normalizeH="0" baseline="0" noProof="0">
                <a:ln>
                  <a:noFill/>
                </a:ln>
                <a:solidFill>
                  <a:srgbClr val="000000"/>
                </a:solidFill>
                <a:effectLst/>
                <a:uLnTx/>
                <a:uFillTx/>
                <a:latin typeface="Helvetica"/>
                <a:ea typeface="+mn-ea"/>
                <a:cs typeface="+mn-cs"/>
              </a:rPr>
              <a:t>A</a:t>
            </a:r>
            <a:r>
              <a:rPr kumimoji="1" lang="en-US" altLang="en-US" sz="2000" b="0" i="0" u="none" strike="noStrike" kern="0" cap="none" spc="0" normalizeH="0" baseline="0" noProof="0">
                <a:ln>
                  <a:noFill/>
                </a:ln>
                <a:solidFill>
                  <a:srgbClr val="000000"/>
                </a:solidFill>
                <a:effectLst/>
                <a:uLnTx/>
                <a:uFillTx/>
                <a:latin typeface="Helvetica"/>
                <a:ea typeface="+mn-ea"/>
                <a:cs typeface="+mn-cs"/>
              </a:rPr>
              <a:t> is the </a:t>
            </a:r>
            <a:r>
              <a:rPr kumimoji="1" lang="en-US" altLang="en-US" sz="2000" b="1" i="0" u="none" strike="noStrike" kern="0" cap="none" spc="0" normalizeH="0" baseline="0" noProof="0">
                <a:ln>
                  <a:noFill/>
                </a:ln>
                <a:solidFill>
                  <a:srgbClr val="000000"/>
                </a:solidFill>
                <a:effectLst/>
                <a:uLnTx/>
                <a:uFillTx/>
                <a:latin typeface="Helvetica"/>
                <a:ea typeface="+mn-ea"/>
                <a:cs typeface="+mn-cs"/>
              </a:rPr>
              <a:t>primary key of S</a:t>
            </a:r>
            <a:r>
              <a:rPr kumimoji="1" lang="en-US" altLang="en-US" sz="2000" b="0" i="0" u="none" strike="noStrike" kern="0" cap="none" spc="0" normalizeH="0" baseline="0" noProof="0">
                <a:ln>
                  <a:noFill/>
                </a:ln>
                <a:solidFill>
                  <a:srgbClr val="000000"/>
                </a:solidFill>
                <a:effectLst/>
                <a:uLnTx/>
                <a:uFillTx/>
                <a:latin typeface="Helvetica"/>
                <a:ea typeface="+mn-ea"/>
                <a:cs typeface="+mn-cs"/>
              </a:rPr>
              <a:t>. </a:t>
            </a:r>
            <a:r>
              <a:rPr kumimoji="1" lang="en-US" altLang="en-US" sz="2000" b="1" i="0" u="none" strike="noStrike" kern="0" cap="none" spc="0" normalizeH="0" baseline="0" noProof="0">
                <a:ln>
                  <a:noFill/>
                </a:ln>
                <a:solidFill>
                  <a:srgbClr val="000000"/>
                </a:solidFill>
                <a:effectLst/>
                <a:uLnTx/>
                <a:uFillTx/>
                <a:latin typeface="Helvetica"/>
                <a:ea typeface="+mn-ea"/>
                <a:cs typeface="+mn-cs"/>
              </a:rPr>
              <a:t>A</a:t>
            </a:r>
            <a:r>
              <a:rPr kumimoji="1" lang="en-US" altLang="en-US" sz="2000" b="0" i="0" u="none" strike="noStrike" kern="0" cap="none" spc="0" normalizeH="0" baseline="0" noProof="0">
                <a:ln>
                  <a:noFill/>
                </a:ln>
                <a:solidFill>
                  <a:srgbClr val="000000"/>
                </a:solidFill>
                <a:effectLst/>
                <a:uLnTx/>
                <a:uFillTx/>
                <a:latin typeface="Helvetica"/>
                <a:ea typeface="+mn-ea"/>
                <a:cs typeface="+mn-cs"/>
              </a:rPr>
              <a:t> is said to be a  </a:t>
            </a:r>
            <a:r>
              <a:rPr kumimoji="1" lang="en-US" altLang="en-US" sz="2000" b="1" i="0" u="none" strike="noStrike" kern="0" cap="none" spc="0" normalizeH="0" baseline="0" noProof="0">
                <a:ln>
                  <a:noFill/>
                </a:ln>
                <a:solidFill>
                  <a:srgbClr val="000099"/>
                </a:solidFill>
                <a:effectLst/>
                <a:uLnTx/>
                <a:uFillTx/>
                <a:latin typeface="Helvetica"/>
                <a:ea typeface="+mn-ea"/>
                <a:cs typeface="+mn-cs"/>
              </a:rPr>
              <a:t>foreign key</a:t>
            </a:r>
            <a:r>
              <a:rPr kumimoji="1" lang="en-US" altLang="en-US" sz="2000" b="0" i="0" u="none" strike="noStrike" kern="0" cap="none" spc="0" normalizeH="0" baseline="0" noProof="0">
                <a:ln>
                  <a:noFill/>
                </a:ln>
                <a:solidFill>
                  <a:srgbClr val="000000"/>
                </a:solidFill>
                <a:effectLst/>
                <a:uLnTx/>
                <a:uFillTx/>
                <a:latin typeface="Helvetica"/>
                <a:ea typeface="+mn-ea"/>
                <a:cs typeface="+mn-cs"/>
              </a:rPr>
              <a:t> </a:t>
            </a:r>
            <a:r>
              <a:rPr kumimoji="1" lang="en-US" altLang="en-US" sz="2000" b="1" i="0" u="none" strike="noStrike" kern="0" cap="none" spc="0" normalizeH="0" baseline="0" noProof="0">
                <a:ln>
                  <a:noFill/>
                </a:ln>
                <a:solidFill>
                  <a:srgbClr val="000000"/>
                </a:solidFill>
                <a:effectLst/>
                <a:uLnTx/>
                <a:uFillTx/>
                <a:latin typeface="Helvetica"/>
                <a:ea typeface="+mn-ea"/>
                <a:cs typeface="+mn-cs"/>
              </a:rPr>
              <a:t>of R</a:t>
            </a:r>
            <a:r>
              <a:rPr kumimoji="1" lang="en-US" altLang="en-US" sz="2000" b="0" i="0" u="none" strike="noStrike" kern="0" cap="none" spc="0" normalizeH="0" baseline="0" noProof="0">
                <a:ln>
                  <a:noFill/>
                </a:ln>
                <a:solidFill>
                  <a:srgbClr val="000000"/>
                </a:solidFill>
                <a:effectLst/>
                <a:uLnTx/>
                <a:uFillTx/>
                <a:latin typeface="Helvetica"/>
                <a:ea typeface="+mn-ea"/>
                <a:cs typeface="+mn-cs"/>
              </a:rPr>
              <a:t> if for any </a:t>
            </a:r>
            <a:r>
              <a:rPr kumimoji="1" lang="en-US" altLang="en-US" sz="2000" b="1" i="0" u="none" strike="noStrike" kern="0" cap="none" spc="0" normalizeH="0" baseline="0" noProof="0">
                <a:ln>
                  <a:noFill/>
                </a:ln>
                <a:solidFill>
                  <a:srgbClr val="000000"/>
                </a:solidFill>
                <a:effectLst/>
                <a:uLnTx/>
                <a:uFillTx/>
                <a:latin typeface="Helvetica"/>
                <a:ea typeface="+mn-ea"/>
                <a:cs typeface="+mn-cs"/>
              </a:rPr>
              <a:t>values of A appearing in R </a:t>
            </a:r>
            <a:r>
              <a:rPr kumimoji="1" lang="en-US" altLang="en-US" sz="2000" b="0" i="0" u="none" strike="noStrike" kern="0" cap="none" spc="0" normalizeH="0" baseline="0" noProof="0">
                <a:ln>
                  <a:noFill/>
                </a:ln>
                <a:solidFill>
                  <a:srgbClr val="000000"/>
                </a:solidFill>
                <a:effectLst/>
                <a:uLnTx/>
                <a:uFillTx/>
                <a:latin typeface="Helvetica"/>
                <a:ea typeface="+mn-ea"/>
                <a:cs typeface="+mn-cs"/>
              </a:rPr>
              <a:t>these values </a:t>
            </a:r>
            <a:r>
              <a:rPr kumimoji="1" lang="en-US" altLang="en-US" sz="2000" b="1" i="0" u="none" strike="noStrike" kern="0" cap="none" spc="0" normalizeH="0" baseline="0" noProof="0">
                <a:ln>
                  <a:noFill/>
                </a:ln>
                <a:solidFill>
                  <a:srgbClr val="000000"/>
                </a:solidFill>
                <a:effectLst/>
                <a:uLnTx/>
                <a:uFillTx/>
                <a:latin typeface="Helvetica"/>
                <a:ea typeface="+mn-ea"/>
                <a:cs typeface="+mn-cs"/>
              </a:rPr>
              <a:t>also appear in S</a:t>
            </a:r>
            <a:r>
              <a:rPr kumimoji="1" lang="en-US" altLang="en-US" sz="2000" b="0" i="0" u="none" strike="noStrike" kern="0" cap="none" spc="0" normalizeH="0" baseline="0" noProof="0">
                <a:ln>
                  <a:noFill/>
                </a:ln>
                <a:solidFill>
                  <a:srgbClr val="000000"/>
                </a:solidFill>
                <a:effectLst/>
                <a:uLnTx/>
                <a:uFillTx/>
                <a:latin typeface="Helvetica"/>
                <a:ea typeface="+mn-ea"/>
                <a:cs typeface="+mn-cs"/>
              </a:rPr>
              <a:t>.</a:t>
            </a:r>
            <a:endParaRPr kumimoji="1" lang="en-US" altLang="en-US" sz="1800" b="0" i="0" u="none" strike="noStrike" kern="0" cap="none" spc="0" normalizeH="0" baseline="0" noProof="0" dirty="0">
              <a:ln>
                <a:noFill/>
              </a:ln>
              <a:solidFill>
                <a:srgbClr val="000000"/>
              </a:solidFill>
              <a:effectLst/>
              <a:uLnTx/>
              <a:uFillTx/>
              <a:latin typeface="Helvetica"/>
              <a:ea typeface="+mn-ea"/>
              <a:cs typeface="+mn-cs"/>
            </a:endParaRPr>
          </a:p>
        </p:txBody>
      </p:sp>
      <p:pic>
        <p:nvPicPr>
          <p:cNvPr id="6" name="Picture 5"/>
          <p:cNvPicPr>
            <a:picLocks noChangeAspect="1"/>
          </p:cNvPicPr>
          <p:nvPr/>
        </p:nvPicPr>
        <p:blipFill>
          <a:blip r:embed="rId2"/>
          <a:stretch>
            <a:fillRect/>
          </a:stretch>
        </p:blipFill>
        <p:spPr>
          <a:xfrm>
            <a:off x="1368444" y="3394543"/>
            <a:ext cx="9476509" cy="2450920"/>
          </a:xfrm>
          <a:prstGeom prst="rect">
            <a:avLst/>
          </a:prstGeom>
        </p:spPr>
      </p:pic>
      <p:sp>
        <p:nvSpPr>
          <p:cNvPr id="7" name="Rectangle 6"/>
          <p:cNvSpPr/>
          <p:nvPr/>
        </p:nvSpPr>
        <p:spPr>
          <a:xfrm>
            <a:off x="858213" y="5845463"/>
            <a:ext cx="10099839" cy="646331"/>
          </a:xfrm>
          <a:prstGeom prst="rect">
            <a:avLst/>
          </a:prstGeom>
        </p:spPr>
        <p:txBody>
          <a:bodyPr wrap="square">
            <a:spAutoFit/>
          </a:bodyPr>
          <a:lstStyle/>
          <a:p>
            <a:r>
              <a:rPr lang="en-US" altLang="en-US" b="1" dirty="0">
                <a:solidFill>
                  <a:srgbClr val="C00000"/>
                </a:solidFill>
                <a:latin typeface="Times New Roman" panose="02020603050405020304" pitchFamily="18" charset="0"/>
              </a:rPr>
              <a:t>Note: </a:t>
            </a:r>
            <a:r>
              <a:rPr lang="en-US" altLang="en-US" dirty="0">
                <a:solidFill>
                  <a:srgbClr val="000000"/>
                </a:solidFill>
                <a:latin typeface="Times New Roman" panose="02020603050405020304" pitchFamily="18" charset="0"/>
              </a:rPr>
              <a:t>In relation </a:t>
            </a:r>
            <a:r>
              <a:rPr lang="en-US" altLang="en-US" b="1" dirty="0">
                <a:solidFill>
                  <a:srgbClr val="000000"/>
                </a:solidFill>
                <a:latin typeface="Times New Roman" panose="02020603050405020304" pitchFamily="18" charset="0"/>
              </a:rPr>
              <a:t>R</a:t>
            </a:r>
            <a:r>
              <a:rPr lang="en-US" altLang="en-US" dirty="0">
                <a:solidFill>
                  <a:srgbClr val="000000"/>
                </a:solidFill>
                <a:latin typeface="Times New Roman" panose="02020603050405020304" pitchFamily="18" charset="0"/>
              </a:rPr>
              <a:t>, attribute </a:t>
            </a:r>
            <a:r>
              <a:rPr lang="en-US" altLang="en-US" b="1" dirty="0">
                <a:solidFill>
                  <a:srgbClr val="000000"/>
                </a:solidFill>
                <a:latin typeface="Times New Roman" panose="02020603050405020304" pitchFamily="18" charset="0"/>
              </a:rPr>
              <a:t>A</a:t>
            </a:r>
            <a:r>
              <a:rPr lang="en-US" altLang="en-US" dirty="0">
                <a:solidFill>
                  <a:srgbClr val="000000"/>
                </a:solidFill>
                <a:latin typeface="Times New Roman" panose="02020603050405020304" pitchFamily="18" charset="0"/>
              </a:rPr>
              <a:t> can’t contain a value which is not existing in attribute </a:t>
            </a:r>
            <a:r>
              <a:rPr lang="en-US" altLang="en-US" b="1" dirty="0">
                <a:solidFill>
                  <a:srgbClr val="000000"/>
                </a:solidFill>
                <a:latin typeface="Times New Roman" panose="02020603050405020304" pitchFamily="18" charset="0"/>
              </a:rPr>
              <a:t>A</a:t>
            </a:r>
            <a:r>
              <a:rPr lang="en-US" altLang="en-US" dirty="0">
                <a:solidFill>
                  <a:srgbClr val="000000"/>
                </a:solidFill>
                <a:latin typeface="Times New Roman" panose="02020603050405020304" pitchFamily="18" charset="0"/>
              </a:rPr>
              <a:t> of relation </a:t>
            </a:r>
            <a:r>
              <a:rPr lang="en-US" altLang="en-US" b="1" dirty="0">
                <a:solidFill>
                  <a:srgbClr val="000000"/>
                </a:solidFill>
                <a:latin typeface="Times New Roman" panose="02020603050405020304" pitchFamily="18" charset="0"/>
              </a:rPr>
              <a:t>S</a:t>
            </a:r>
            <a:r>
              <a:rPr lang="en-US" altLang="en-US" dirty="0">
                <a:solidFill>
                  <a:srgbClr val="000000"/>
                </a:solidFill>
                <a:latin typeface="Times New Roman" panose="02020603050405020304" pitchFamily="18" charset="0"/>
              </a:rPr>
              <a:t>.</a:t>
            </a:r>
          </a:p>
          <a:p>
            <a:r>
              <a:rPr lang="en-US" altLang="en-US" dirty="0">
                <a:solidFill>
                  <a:srgbClr val="000000"/>
                </a:solidFill>
                <a:latin typeface="Times New Roman" panose="02020603050405020304" pitchFamily="18" charset="0"/>
              </a:rPr>
              <a:t>In the example above , at this instance </a:t>
            </a:r>
            <a:r>
              <a:rPr lang="en-US" altLang="en-US" b="1" dirty="0">
                <a:solidFill>
                  <a:srgbClr val="000000"/>
                </a:solidFill>
                <a:latin typeface="Times New Roman" panose="02020603050405020304" pitchFamily="18" charset="0"/>
              </a:rPr>
              <a:t>A</a:t>
            </a:r>
            <a:r>
              <a:rPr lang="en-US" altLang="en-US" dirty="0">
                <a:solidFill>
                  <a:srgbClr val="000000"/>
                </a:solidFill>
                <a:latin typeface="Times New Roman" panose="02020603050405020304" pitchFamily="18" charset="0"/>
              </a:rPr>
              <a:t> in </a:t>
            </a:r>
            <a:r>
              <a:rPr lang="en-US" altLang="en-US" b="1" dirty="0">
                <a:solidFill>
                  <a:srgbClr val="000000"/>
                </a:solidFill>
                <a:latin typeface="Times New Roman" panose="02020603050405020304" pitchFamily="18" charset="0"/>
              </a:rPr>
              <a:t>R</a:t>
            </a:r>
            <a:r>
              <a:rPr lang="en-US" altLang="en-US" dirty="0">
                <a:solidFill>
                  <a:srgbClr val="000000"/>
                </a:solidFill>
                <a:latin typeface="Times New Roman" panose="02020603050405020304" pitchFamily="18" charset="0"/>
              </a:rPr>
              <a:t> can’t have a value </a:t>
            </a:r>
            <a:r>
              <a:rPr lang="en-US" altLang="en-US" b="1" dirty="0">
                <a:solidFill>
                  <a:srgbClr val="000000"/>
                </a:solidFill>
                <a:latin typeface="Times New Roman" panose="02020603050405020304" pitchFamily="18" charset="0"/>
              </a:rPr>
              <a:t>a6</a:t>
            </a:r>
            <a:r>
              <a:rPr lang="en-US" altLang="en-US" dirty="0">
                <a:solidFill>
                  <a:srgbClr val="000000"/>
                </a:solidFill>
                <a:latin typeface="Times New Roman" panose="02020603050405020304" pitchFamily="18" charset="0"/>
              </a:rPr>
              <a:t> or </a:t>
            </a:r>
            <a:r>
              <a:rPr lang="en-US" altLang="en-US" b="1" dirty="0">
                <a:solidFill>
                  <a:srgbClr val="000000"/>
                </a:solidFill>
                <a:latin typeface="Times New Roman" panose="02020603050405020304" pitchFamily="18" charset="0"/>
              </a:rPr>
              <a:t>a7</a:t>
            </a:r>
            <a:r>
              <a:rPr lang="en-US" altLang="en-US" dirty="0">
                <a:solidFill>
                  <a:srgbClr val="000000"/>
                </a:solidFill>
                <a:latin typeface="Times New Roman" panose="02020603050405020304" pitchFamily="18" charset="0"/>
              </a:rPr>
              <a:t> etc.</a:t>
            </a:r>
          </a:p>
        </p:txBody>
      </p:sp>
      <p:sp>
        <p:nvSpPr>
          <p:cNvPr id="2" name="Footer Placeholder 1"/>
          <p:cNvSpPr>
            <a:spLocks noGrp="1"/>
          </p:cNvSpPr>
          <p:nvPr>
            <p:ph type="ftr" sz="quarter" idx="11"/>
          </p:nvPr>
        </p:nvSpPr>
        <p:spPr/>
        <p:txBody>
          <a:bodyPr/>
          <a:lstStyle/>
          <a:p>
            <a:r>
              <a:rPr lang="en-US"/>
              <a:t>SQL</a:t>
            </a:r>
          </a:p>
        </p:txBody>
      </p:sp>
      <p:sp>
        <p:nvSpPr>
          <p:cNvPr id="3" name="Slide Number Placeholder 2"/>
          <p:cNvSpPr>
            <a:spLocks noGrp="1"/>
          </p:cNvSpPr>
          <p:nvPr>
            <p:ph type="sldNum" sz="quarter" idx="12"/>
          </p:nvPr>
        </p:nvSpPr>
        <p:spPr/>
        <p:txBody>
          <a:bodyPr/>
          <a:lstStyle/>
          <a:p>
            <a:fld id="{03576695-DB63-4967-AFBB-46E84EF49106}" type="slidenum">
              <a:rPr lang="en-US" smtClean="0"/>
              <a:t>18</a:t>
            </a:fld>
            <a:endParaRPr lang="en-US"/>
          </a:p>
        </p:txBody>
      </p:sp>
    </p:spTree>
    <p:extLst>
      <p:ext uri="{BB962C8B-B14F-4D97-AF65-F5344CB8AC3E}">
        <p14:creationId xmlns:p14="http://schemas.microsoft.com/office/powerpoint/2010/main" val="3264387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bwMode="auto">
          <a:xfrm>
            <a:off x="1024467" y="830551"/>
            <a:ext cx="10215033" cy="5584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mn-ea"/>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mn-lt"/>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a:lstStyle>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charset="2"/>
              <a:buChar char="n"/>
              <a:tabLst/>
              <a:defRPr/>
            </a:pPr>
            <a:r>
              <a:rPr kumimoji="1" lang="en-US" sz="1800" b="1" i="0" u="none" strike="noStrike" kern="0" cap="none" spc="0" normalizeH="0" baseline="0" noProof="0" dirty="0">
                <a:ln>
                  <a:noFill/>
                </a:ln>
                <a:solidFill>
                  <a:srgbClr val="000000"/>
                </a:solidFill>
                <a:effectLst/>
                <a:uLnTx/>
                <a:uFillTx/>
                <a:latin typeface="Helvetica"/>
                <a:ea typeface="+mn-ea"/>
                <a:cs typeface="+mn-cs"/>
              </a:rPr>
              <a:t>Example:   </a:t>
            </a:r>
          </a:p>
          <a:p>
            <a:pPr marL="342900" marR="0" lvl="0" indent="-342900" algn="l" defTabSz="914400" rtl="0" eaLnBrk="0" fontAlgn="base" latinLnBrk="0" hangingPunct="0">
              <a:lnSpc>
                <a:spcPct val="120000"/>
              </a:lnSpc>
              <a:spcBef>
                <a:spcPct val="35000"/>
              </a:spcBef>
              <a:spcAft>
                <a:spcPct val="0"/>
              </a:spcAft>
              <a:buClr>
                <a:srgbClr val="CC3300"/>
              </a:buClr>
              <a:buSzPct val="90000"/>
              <a:buFont typeface="Monotype Sorts" charset="2"/>
              <a:buChar char="n"/>
              <a:tabLst/>
              <a:defRPr/>
            </a:pPr>
            <a:r>
              <a:rPr kumimoji="1" lang="en-US" sz="2000" b="0" i="0" u="none" strike="noStrike" kern="0" cap="none" spc="0" normalizeH="0" baseline="0" noProof="0" dirty="0">
                <a:ln>
                  <a:noFill/>
                </a:ln>
                <a:solidFill>
                  <a:srgbClr val="000000"/>
                </a:solidFill>
                <a:effectLst/>
                <a:uLnTx/>
                <a:uFillTx/>
                <a:latin typeface="Helvetica"/>
                <a:ea typeface="+mn-ea"/>
                <a:cs typeface="+mn-cs"/>
              </a:rPr>
              <a:t>We have to create </a:t>
            </a:r>
            <a:r>
              <a:rPr kumimoji="1" lang="en-US" sz="2000" b="1" i="0" u="none" strike="noStrike" kern="0" cap="none" spc="0" normalizeH="0" baseline="0" noProof="0" dirty="0">
                <a:ln>
                  <a:noFill/>
                </a:ln>
                <a:solidFill>
                  <a:srgbClr val="000000"/>
                </a:solidFill>
                <a:effectLst/>
                <a:uLnTx/>
                <a:uFillTx/>
                <a:latin typeface="Helvetica"/>
                <a:ea typeface="+mn-ea"/>
                <a:cs typeface="+mn-cs"/>
              </a:rPr>
              <a:t>Parent Tables </a:t>
            </a:r>
            <a:r>
              <a:rPr kumimoji="1" lang="en-US" sz="2000" b="0" i="0" u="none" strike="noStrike" kern="0" cap="none" spc="0" normalizeH="0" baseline="0" noProof="0" dirty="0">
                <a:ln>
                  <a:noFill/>
                </a:ln>
                <a:solidFill>
                  <a:srgbClr val="000000"/>
                </a:solidFill>
                <a:effectLst/>
                <a:uLnTx/>
                <a:uFillTx/>
                <a:latin typeface="Helvetica"/>
                <a:ea typeface="+mn-ea"/>
                <a:cs typeface="+mn-cs"/>
              </a:rPr>
              <a:t>First. </a:t>
            </a:r>
          </a:p>
          <a:p>
            <a:pPr marL="742950" marR="0" lvl="1" indent="-285750" algn="l" defTabSz="914400" rtl="0" eaLnBrk="0" fontAlgn="base" latinLnBrk="0" hangingPunct="0">
              <a:lnSpc>
                <a:spcPct val="120000"/>
              </a:lnSpc>
              <a:spcBef>
                <a:spcPct val="35000"/>
              </a:spcBef>
              <a:spcAft>
                <a:spcPct val="0"/>
              </a:spcAft>
              <a:buClr>
                <a:srgbClr val="FF9933"/>
              </a:buClr>
              <a:buSzPct val="80000"/>
              <a:buFont typeface="Monotype Sorts" charset="2"/>
              <a:buChar char="l"/>
              <a:tabLst/>
              <a:defRPr/>
            </a:pPr>
            <a:r>
              <a:rPr kumimoji="1" lang="en-US" sz="2000" b="0" i="0" u="none" strike="noStrike" kern="0" cap="none" spc="0" normalizeH="0" baseline="0" noProof="0" dirty="0">
                <a:ln>
                  <a:noFill/>
                </a:ln>
                <a:solidFill>
                  <a:srgbClr val="000000"/>
                </a:solidFill>
                <a:effectLst/>
                <a:uLnTx/>
                <a:uFillTx/>
                <a:latin typeface="Helvetica"/>
              </a:rPr>
              <a:t>CREATE TABLE </a:t>
            </a:r>
            <a:r>
              <a:rPr kumimoji="1" lang="en-US" sz="2000" b="1" i="0" u="none" strike="noStrike" kern="0" cap="none" spc="0" normalizeH="0" baseline="0" noProof="0" dirty="0">
                <a:ln>
                  <a:noFill/>
                </a:ln>
                <a:solidFill>
                  <a:srgbClr val="000000"/>
                </a:solidFill>
                <a:effectLst/>
                <a:uLnTx/>
                <a:uFillTx/>
                <a:latin typeface="Helvetica"/>
              </a:rPr>
              <a:t>Students</a:t>
            </a:r>
            <a:r>
              <a:rPr kumimoji="1" lang="en-US" sz="2000" b="0" i="0" u="none" strike="noStrike" kern="0" cap="none" spc="0" normalizeH="0" baseline="0" noProof="0" dirty="0">
                <a:ln>
                  <a:noFill/>
                </a:ln>
                <a:solidFill>
                  <a:srgbClr val="000000"/>
                </a:solidFill>
                <a:effectLst/>
                <a:uLnTx/>
                <a:uFillTx/>
                <a:latin typeface="Helvetica"/>
              </a:rPr>
              <a:t> (SID char (9) </a:t>
            </a:r>
            <a:r>
              <a:rPr kumimoji="1" lang="en-US" sz="2000" b="0" i="0" u="none" strike="noStrike" kern="0" cap="none" spc="0" normalizeH="0" baseline="0" noProof="0" dirty="0">
                <a:ln>
                  <a:noFill/>
                </a:ln>
                <a:solidFill>
                  <a:srgbClr val="FF0000"/>
                </a:solidFill>
                <a:effectLst/>
                <a:uLnTx/>
                <a:uFillTx/>
                <a:latin typeface="Helvetica"/>
              </a:rPr>
              <a:t>PRIMARY KEY</a:t>
            </a:r>
            <a:r>
              <a:rPr kumimoji="1" lang="en-US" sz="2000" b="0" i="0" u="none" strike="noStrike" kern="0" cap="none" spc="0" normalizeH="0" baseline="0" noProof="0" dirty="0">
                <a:ln>
                  <a:noFill/>
                </a:ln>
                <a:solidFill>
                  <a:srgbClr val="000000"/>
                </a:solidFill>
                <a:effectLst/>
                <a:uLnTx/>
                <a:uFillTx/>
                <a:latin typeface="Helvetica"/>
              </a:rPr>
              <a:t> , Name varchar2(25)    not null, Age integer); </a:t>
            </a:r>
          </a:p>
          <a:p>
            <a:pPr marL="742950" marR="0" lvl="1" indent="-285750" algn="l" defTabSz="914400" rtl="0" eaLnBrk="0" fontAlgn="base" latinLnBrk="0" hangingPunct="0">
              <a:lnSpc>
                <a:spcPct val="120000"/>
              </a:lnSpc>
              <a:spcBef>
                <a:spcPct val="35000"/>
              </a:spcBef>
              <a:spcAft>
                <a:spcPct val="0"/>
              </a:spcAft>
              <a:buClr>
                <a:srgbClr val="FF9933"/>
              </a:buClr>
              <a:buSzPct val="80000"/>
              <a:buFont typeface="Monotype Sorts" charset="2"/>
              <a:buChar char="l"/>
              <a:tabLst/>
              <a:defRPr/>
            </a:pPr>
            <a:endParaRPr kumimoji="1" lang="en-US" sz="500" b="0" i="0" u="none" strike="noStrike" kern="0" cap="none" spc="0" normalizeH="0" baseline="0" noProof="0" dirty="0">
              <a:ln>
                <a:noFill/>
              </a:ln>
              <a:solidFill>
                <a:srgbClr val="000000"/>
              </a:solidFill>
              <a:effectLst/>
              <a:uLnTx/>
              <a:uFillTx/>
              <a:latin typeface="Helvetica"/>
            </a:endParaRPr>
          </a:p>
          <a:p>
            <a:pPr marL="742950" marR="0" lvl="1" indent="-285750" algn="l" defTabSz="914400" rtl="0" eaLnBrk="0" fontAlgn="base" latinLnBrk="0" hangingPunct="0">
              <a:lnSpc>
                <a:spcPct val="120000"/>
              </a:lnSpc>
              <a:spcBef>
                <a:spcPct val="35000"/>
              </a:spcBef>
              <a:spcAft>
                <a:spcPct val="0"/>
              </a:spcAft>
              <a:buClr>
                <a:srgbClr val="FF9933"/>
              </a:buClr>
              <a:buSzPct val="80000"/>
              <a:buFont typeface="Monotype Sorts" charset="2"/>
              <a:buChar char="l"/>
              <a:tabLst/>
              <a:defRPr/>
            </a:pPr>
            <a:r>
              <a:rPr kumimoji="1" lang="en-US" sz="2000" b="0" i="0" u="none" strike="noStrike" kern="0" cap="none" spc="0" normalizeH="0" baseline="0" noProof="0" dirty="0">
                <a:ln>
                  <a:noFill/>
                </a:ln>
                <a:solidFill>
                  <a:srgbClr val="000000"/>
                </a:solidFill>
                <a:effectLst/>
                <a:uLnTx/>
                <a:uFillTx/>
                <a:latin typeface="Helvetica"/>
              </a:rPr>
              <a:t>CREATE TABLE </a:t>
            </a:r>
            <a:r>
              <a:rPr kumimoji="1" lang="en-US" sz="2000" b="1" i="0" u="none" strike="noStrike" kern="0" cap="none" spc="0" normalizeH="0" baseline="0" noProof="0" dirty="0">
                <a:ln>
                  <a:noFill/>
                </a:ln>
                <a:solidFill>
                  <a:srgbClr val="000000"/>
                </a:solidFill>
                <a:effectLst/>
                <a:uLnTx/>
                <a:uFillTx/>
                <a:latin typeface="Helvetica"/>
              </a:rPr>
              <a:t>Courses</a:t>
            </a:r>
            <a:r>
              <a:rPr kumimoji="1" lang="en-US" sz="2000" b="0" i="0" u="none" strike="noStrike" kern="0" cap="none" spc="0" normalizeH="0" baseline="0" noProof="0" dirty="0">
                <a:ln>
                  <a:noFill/>
                </a:ln>
                <a:solidFill>
                  <a:srgbClr val="000000"/>
                </a:solidFill>
                <a:effectLst/>
                <a:uLnTx/>
                <a:uFillTx/>
                <a:latin typeface="Helvetica"/>
              </a:rPr>
              <a:t> (CID varchar2 (9) </a:t>
            </a:r>
            <a:r>
              <a:rPr kumimoji="1" lang="en-US" sz="2000" b="0" i="0" u="none" strike="noStrike" kern="0" cap="none" spc="0" normalizeH="0" baseline="0" noProof="0" dirty="0">
                <a:ln>
                  <a:noFill/>
                </a:ln>
                <a:solidFill>
                  <a:srgbClr val="FF0000"/>
                </a:solidFill>
                <a:effectLst/>
                <a:uLnTx/>
                <a:uFillTx/>
                <a:latin typeface="Helvetica"/>
              </a:rPr>
              <a:t>UNIQUE</a:t>
            </a:r>
            <a:r>
              <a:rPr kumimoji="1" lang="en-US" sz="2000" b="0" i="0" u="none" strike="noStrike" kern="0" cap="none" spc="0" normalizeH="0" baseline="0" noProof="0" dirty="0">
                <a:ln>
                  <a:noFill/>
                </a:ln>
                <a:solidFill>
                  <a:srgbClr val="000000"/>
                </a:solidFill>
                <a:effectLst/>
                <a:uLnTx/>
                <a:uFillTx/>
                <a:latin typeface="Helvetica"/>
              </a:rPr>
              <a:t> , </a:t>
            </a:r>
            <a:r>
              <a:rPr kumimoji="1" lang="en-US" sz="2000" b="0" i="0" u="none" strike="noStrike" kern="0" cap="none" spc="0" normalizeH="0" baseline="0" noProof="0" dirty="0" err="1">
                <a:ln>
                  <a:noFill/>
                </a:ln>
                <a:solidFill>
                  <a:srgbClr val="000000"/>
                </a:solidFill>
                <a:effectLst/>
                <a:uLnTx/>
                <a:uFillTx/>
                <a:latin typeface="Helvetica"/>
              </a:rPr>
              <a:t>C_Name</a:t>
            </a:r>
            <a:r>
              <a:rPr kumimoji="1" lang="en-US" sz="2000" b="0" i="0" u="none" strike="noStrike" kern="0" cap="none" spc="0" normalizeH="0" baseline="0" noProof="0" dirty="0">
                <a:ln>
                  <a:noFill/>
                </a:ln>
                <a:solidFill>
                  <a:srgbClr val="000000"/>
                </a:solidFill>
                <a:effectLst/>
                <a:uLnTx/>
                <a:uFillTx/>
                <a:latin typeface="Helvetica"/>
              </a:rPr>
              <a:t> varchar2(25)   not null, Credits number(2), Duration Number(2)); </a:t>
            </a:r>
          </a:p>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charset="2"/>
              <a:buChar char="n"/>
              <a:tabLst/>
              <a:defRPr/>
            </a:pPr>
            <a:r>
              <a:rPr kumimoji="1" lang="en-US" sz="2000" b="1" i="0" u="none" strike="noStrike" kern="0" cap="none" spc="0" normalizeH="0" baseline="0" noProof="0" dirty="0">
                <a:ln>
                  <a:noFill/>
                </a:ln>
                <a:solidFill>
                  <a:srgbClr val="000000"/>
                </a:solidFill>
                <a:effectLst/>
                <a:uLnTx/>
                <a:uFillTx/>
                <a:latin typeface="Helvetica"/>
                <a:ea typeface="+mn-ea"/>
                <a:cs typeface="+mn-cs"/>
              </a:rPr>
              <a:t>After Creating Parent Table/s, create Child tables</a:t>
            </a:r>
          </a:p>
          <a:p>
            <a:pPr marL="685800" marR="0" lvl="1" indent="-285750" algn="l" defTabSz="914400" rtl="0" eaLnBrk="0" fontAlgn="base" latinLnBrk="0" hangingPunct="0">
              <a:lnSpc>
                <a:spcPct val="100000"/>
              </a:lnSpc>
              <a:spcBef>
                <a:spcPts val="1200"/>
              </a:spcBef>
              <a:spcAft>
                <a:spcPct val="0"/>
              </a:spcAft>
              <a:buClr>
                <a:srgbClr val="FF9933"/>
              </a:buClr>
              <a:buSzPct val="80000"/>
              <a:buFont typeface="Monotype Sorts" charset="2"/>
              <a:buChar char="l"/>
              <a:tabLst/>
              <a:defRPr/>
            </a:pPr>
            <a:r>
              <a:rPr kumimoji="1" lang="en-US" sz="1800" b="1" i="0" u="none" strike="noStrike" kern="0" cap="none" spc="0" normalizeH="0" baseline="0" noProof="0" dirty="0">
                <a:ln>
                  <a:noFill/>
                </a:ln>
                <a:solidFill>
                  <a:srgbClr val="000000"/>
                </a:solidFill>
                <a:effectLst/>
                <a:uLnTx/>
                <a:uFillTx/>
                <a:latin typeface="Helvetica"/>
              </a:rPr>
              <a:t>CREATE TABLE </a:t>
            </a:r>
            <a:r>
              <a:rPr kumimoji="1" lang="en-US" sz="1800" b="0" i="0" u="none" strike="noStrike" kern="0" cap="none" spc="0" normalizeH="0" baseline="0" noProof="0" dirty="0">
                <a:ln>
                  <a:noFill/>
                </a:ln>
                <a:solidFill>
                  <a:srgbClr val="000000"/>
                </a:solidFill>
                <a:effectLst/>
                <a:uLnTx/>
                <a:uFillTx/>
                <a:latin typeface="Helvetica"/>
              </a:rPr>
              <a:t>Enrollment </a:t>
            </a:r>
          </a:p>
          <a:p>
            <a:pPr marL="400050" marR="0" lvl="1" indent="0" algn="l" defTabSz="914400" rtl="0" eaLnBrk="0" fontAlgn="base" latinLnBrk="0" hangingPunct="0">
              <a:lnSpc>
                <a:spcPct val="100000"/>
              </a:lnSpc>
              <a:spcBef>
                <a:spcPct val="35000"/>
              </a:spcBef>
              <a:spcAft>
                <a:spcPct val="0"/>
              </a:spcAft>
              <a:buClr>
                <a:srgbClr val="FF9933"/>
              </a:buClr>
              <a:buSzPct val="80000"/>
              <a:buFont typeface="Monotype Sorts" charset="2"/>
              <a:buNone/>
              <a:tabLst/>
              <a:defRPr/>
            </a:pPr>
            <a:r>
              <a:rPr kumimoji="1" lang="en-US" sz="1800" b="1" i="0" u="none" strike="noStrike" kern="0" cap="none" spc="0" normalizeH="0" baseline="0" noProof="0" dirty="0">
                <a:ln>
                  <a:noFill/>
                </a:ln>
                <a:solidFill>
                  <a:srgbClr val="000000"/>
                </a:solidFill>
                <a:effectLst/>
                <a:uLnTx/>
                <a:uFillTx/>
                <a:latin typeface="Helvetica"/>
              </a:rPr>
              <a:t>   </a:t>
            </a:r>
            <a:r>
              <a:rPr kumimoji="1" lang="en-US" sz="2300" b="1" i="0" u="none" strike="noStrike" kern="0" cap="none" spc="0" normalizeH="0" baseline="0" noProof="0" dirty="0">
                <a:ln>
                  <a:noFill/>
                </a:ln>
                <a:solidFill>
                  <a:srgbClr val="FF0000"/>
                </a:solidFill>
                <a:effectLst/>
                <a:uLnTx/>
                <a:uFillTx/>
                <a:latin typeface="Helvetica"/>
              </a:rPr>
              <a:t> ( </a:t>
            </a:r>
            <a:r>
              <a:rPr kumimoji="1" lang="en-US" sz="1800" b="0" i="0" u="none" strike="noStrike" kern="0" cap="none" spc="0" normalizeH="0" baseline="0" noProof="0" dirty="0">
                <a:ln>
                  <a:noFill/>
                </a:ln>
                <a:solidFill>
                  <a:srgbClr val="000000"/>
                </a:solidFill>
                <a:effectLst/>
                <a:uLnTx/>
                <a:uFillTx/>
                <a:latin typeface="Helvetica"/>
              </a:rPr>
              <a:t>SID char (9)</a:t>
            </a:r>
            <a:r>
              <a:rPr kumimoji="1" lang="en-US" sz="1800" b="1" i="0" u="none" strike="noStrike" kern="0" cap="none" spc="0" normalizeH="0" baseline="0" noProof="0" dirty="0">
                <a:ln>
                  <a:noFill/>
                </a:ln>
                <a:solidFill>
                  <a:srgbClr val="000000"/>
                </a:solidFill>
                <a:effectLst/>
                <a:uLnTx/>
                <a:uFillTx/>
                <a:latin typeface="Helvetica"/>
              </a:rPr>
              <a:t> NOT NULL </a:t>
            </a:r>
            <a:r>
              <a:rPr kumimoji="1" lang="en-US" sz="1800" b="1" i="0" u="none" strike="noStrike" kern="0" cap="none" spc="0" normalizeH="0" baseline="0" noProof="0" dirty="0">
                <a:ln>
                  <a:noFill/>
                </a:ln>
                <a:solidFill>
                  <a:srgbClr val="C00000"/>
                </a:solidFill>
                <a:effectLst/>
                <a:uLnTx/>
                <a:uFillTx/>
                <a:latin typeface="Helvetica"/>
              </a:rPr>
              <a:t>References Students</a:t>
            </a:r>
            <a:r>
              <a:rPr kumimoji="1" lang="en-US" sz="1800" b="1" i="0" u="none" strike="noStrike" kern="0" cap="none" spc="0" normalizeH="0" baseline="0" noProof="0" dirty="0">
                <a:ln>
                  <a:noFill/>
                </a:ln>
                <a:solidFill>
                  <a:srgbClr val="000000"/>
                </a:solidFill>
                <a:effectLst/>
                <a:uLnTx/>
                <a:uFillTx/>
                <a:latin typeface="Helvetica"/>
              </a:rPr>
              <a:t>, </a:t>
            </a:r>
            <a:endParaRPr kumimoji="1" lang="en-US" sz="1800" b="0" i="0" u="none" strike="noStrike" kern="0" cap="none" spc="0" normalizeH="0" baseline="0" noProof="0" dirty="0">
              <a:ln>
                <a:noFill/>
              </a:ln>
              <a:solidFill>
                <a:srgbClr val="000000"/>
              </a:solidFill>
              <a:effectLst/>
              <a:uLnTx/>
              <a:uFillTx/>
              <a:latin typeface="Helvetica"/>
            </a:endParaRPr>
          </a:p>
          <a:p>
            <a:pPr marL="400050" marR="0" lvl="1" indent="0" algn="l" defTabSz="914400" rtl="0" eaLnBrk="0" fontAlgn="base" latinLnBrk="0" hangingPunct="0">
              <a:lnSpc>
                <a:spcPct val="100000"/>
              </a:lnSpc>
              <a:spcBef>
                <a:spcPct val="35000"/>
              </a:spcBef>
              <a:spcAft>
                <a:spcPct val="0"/>
              </a:spcAft>
              <a:buClr>
                <a:srgbClr val="FF9933"/>
              </a:buClr>
              <a:buSzPct val="80000"/>
              <a:buFont typeface="Monotype Sorts" charset="2"/>
              <a:buNone/>
              <a:tabLst/>
              <a:defRPr/>
            </a:pPr>
            <a:r>
              <a:rPr kumimoji="1" lang="en-US" sz="1800" b="1" i="0" u="none" strike="noStrike" kern="0" cap="none" spc="0" normalizeH="0" baseline="0" noProof="0" dirty="0">
                <a:ln>
                  <a:noFill/>
                </a:ln>
                <a:solidFill>
                  <a:srgbClr val="000000"/>
                </a:solidFill>
                <a:effectLst/>
                <a:uLnTx/>
                <a:uFillTx/>
                <a:latin typeface="Helvetica"/>
              </a:rPr>
              <a:t>     </a:t>
            </a:r>
            <a:r>
              <a:rPr kumimoji="1" lang="en-US" sz="1800" b="0" i="0" u="none" strike="noStrike" kern="0" cap="none" spc="0" normalizeH="0" baseline="0" noProof="0" dirty="0" err="1">
                <a:ln>
                  <a:noFill/>
                </a:ln>
                <a:solidFill>
                  <a:srgbClr val="000000"/>
                </a:solidFill>
                <a:effectLst/>
                <a:uLnTx/>
                <a:uFillTx/>
                <a:latin typeface="Helvetica"/>
              </a:rPr>
              <a:t>CNo</a:t>
            </a:r>
            <a:r>
              <a:rPr kumimoji="1" lang="en-US" sz="1800" b="0" i="0" u="none" strike="noStrike" kern="0" cap="none" spc="0" normalizeH="0" baseline="0" noProof="0" dirty="0">
                <a:ln>
                  <a:noFill/>
                </a:ln>
                <a:solidFill>
                  <a:srgbClr val="000000"/>
                </a:solidFill>
                <a:effectLst/>
                <a:uLnTx/>
                <a:uFillTx/>
                <a:latin typeface="Helvetica"/>
              </a:rPr>
              <a:t> varchar2 </a:t>
            </a:r>
            <a:r>
              <a:rPr kumimoji="1" lang="en-US" sz="1800" b="1" i="0" u="none" strike="noStrike" kern="0" cap="none" spc="0" normalizeH="0" baseline="0" noProof="0" dirty="0">
                <a:ln>
                  <a:noFill/>
                </a:ln>
                <a:solidFill>
                  <a:srgbClr val="000000"/>
                </a:solidFill>
                <a:effectLst/>
                <a:uLnTx/>
                <a:uFillTx/>
                <a:latin typeface="Helvetica"/>
              </a:rPr>
              <a:t>(9) </a:t>
            </a:r>
            <a:r>
              <a:rPr kumimoji="1" lang="en-US" sz="1800" b="1" i="0" u="none" strike="noStrike" kern="0" cap="none" spc="0" normalizeH="0" baseline="0" noProof="0" dirty="0">
                <a:ln>
                  <a:noFill/>
                </a:ln>
                <a:solidFill>
                  <a:srgbClr val="C00000"/>
                </a:solidFill>
                <a:effectLst/>
                <a:uLnTx/>
                <a:uFillTx/>
                <a:latin typeface="Helvetica"/>
              </a:rPr>
              <a:t>References Courses(CID)</a:t>
            </a:r>
            <a:r>
              <a:rPr kumimoji="1" lang="en-US" sz="1800" b="1" i="0" u="none" strike="noStrike" kern="0" cap="none" spc="0" normalizeH="0" baseline="0" noProof="0" dirty="0">
                <a:ln>
                  <a:noFill/>
                </a:ln>
                <a:solidFill>
                  <a:srgbClr val="000000"/>
                </a:solidFill>
                <a:effectLst/>
                <a:uLnTx/>
                <a:uFillTx/>
                <a:latin typeface="Helvetica"/>
              </a:rPr>
              <a:t>, </a:t>
            </a:r>
            <a:endParaRPr kumimoji="1" lang="en-US" sz="1800" b="0" i="0" u="none" strike="noStrike" kern="0" cap="none" spc="0" normalizeH="0" baseline="0" noProof="0" dirty="0">
              <a:ln>
                <a:noFill/>
              </a:ln>
              <a:solidFill>
                <a:srgbClr val="000000"/>
              </a:solidFill>
              <a:effectLst/>
              <a:uLnTx/>
              <a:uFillTx/>
              <a:latin typeface="Helvetica"/>
            </a:endParaRPr>
          </a:p>
          <a:p>
            <a:pPr marL="400050" marR="0" lvl="1" indent="0" algn="l" defTabSz="914400" rtl="0" eaLnBrk="0" fontAlgn="base" latinLnBrk="0" hangingPunct="0">
              <a:lnSpc>
                <a:spcPct val="100000"/>
              </a:lnSpc>
              <a:spcBef>
                <a:spcPct val="35000"/>
              </a:spcBef>
              <a:spcAft>
                <a:spcPct val="0"/>
              </a:spcAft>
              <a:buClr>
                <a:srgbClr val="FF9933"/>
              </a:buClr>
              <a:buSzPct val="80000"/>
              <a:buFont typeface="Monotype Sorts" charset="2"/>
              <a:buNone/>
              <a:tabLst/>
              <a:defRPr/>
            </a:pPr>
            <a:r>
              <a:rPr kumimoji="1" lang="en-US" sz="1800" b="1" i="0" u="none" strike="noStrike" kern="0" cap="none" spc="0" normalizeH="0" baseline="0" noProof="0" dirty="0">
                <a:ln>
                  <a:noFill/>
                </a:ln>
                <a:solidFill>
                  <a:srgbClr val="000000"/>
                </a:solidFill>
                <a:effectLst/>
                <a:uLnTx/>
                <a:uFillTx/>
                <a:latin typeface="Helvetica"/>
              </a:rPr>
              <a:t>     </a:t>
            </a:r>
            <a:r>
              <a:rPr kumimoji="1" lang="en-US" sz="1800" b="0" i="0" u="none" strike="noStrike" kern="0" cap="none" spc="0" normalizeH="0" baseline="0" noProof="0" dirty="0">
                <a:ln>
                  <a:noFill/>
                </a:ln>
                <a:solidFill>
                  <a:srgbClr val="000000"/>
                </a:solidFill>
                <a:effectLst/>
                <a:uLnTx/>
                <a:uFillTx/>
                <a:latin typeface="Helvetica"/>
              </a:rPr>
              <a:t>Year number (2)</a:t>
            </a:r>
            <a:r>
              <a:rPr kumimoji="1" lang="en-US" sz="1800" b="1" i="0" u="none" strike="noStrike" kern="0" cap="none" spc="0" normalizeH="0" baseline="0" noProof="0" dirty="0">
                <a:ln>
                  <a:noFill/>
                </a:ln>
                <a:solidFill>
                  <a:srgbClr val="000000"/>
                </a:solidFill>
                <a:effectLst/>
                <a:uLnTx/>
                <a:uFillTx/>
                <a:latin typeface="Helvetica"/>
              </a:rPr>
              <a:t> not null, </a:t>
            </a:r>
            <a:endParaRPr kumimoji="1" lang="en-US" sz="1800" b="0" i="0" u="none" strike="noStrike" kern="0" cap="none" spc="0" normalizeH="0" baseline="0" noProof="0" dirty="0">
              <a:ln>
                <a:noFill/>
              </a:ln>
              <a:solidFill>
                <a:srgbClr val="000000"/>
              </a:solidFill>
              <a:effectLst/>
              <a:uLnTx/>
              <a:uFillTx/>
              <a:latin typeface="Helvetica"/>
            </a:endParaRPr>
          </a:p>
          <a:p>
            <a:pPr marL="400050" marR="0" lvl="1" indent="0" algn="l" defTabSz="914400" rtl="0" eaLnBrk="0" fontAlgn="base" latinLnBrk="0" hangingPunct="0">
              <a:lnSpc>
                <a:spcPct val="100000"/>
              </a:lnSpc>
              <a:spcBef>
                <a:spcPct val="35000"/>
              </a:spcBef>
              <a:spcAft>
                <a:spcPct val="0"/>
              </a:spcAft>
              <a:buClr>
                <a:srgbClr val="FF9933"/>
              </a:buClr>
              <a:buSzPct val="80000"/>
              <a:buFont typeface="Monotype Sorts" charset="2"/>
              <a:buNone/>
              <a:tabLst/>
              <a:defRPr/>
            </a:pPr>
            <a:r>
              <a:rPr kumimoji="1" lang="en-US" sz="1800" b="1" i="0" u="none" strike="noStrike" kern="0" cap="none" spc="0" normalizeH="0" baseline="0" noProof="0" dirty="0">
                <a:ln>
                  <a:noFill/>
                </a:ln>
                <a:solidFill>
                  <a:srgbClr val="000000"/>
                </a:solidFill>
                <a:effectLst/>
                <a:uLnTx/>
                <a:uFillTx/>
                <a:latin typeface="Helvetica"/>
              </a:rPr>
              <a:t>    Grade char (2),   Primary key (</a:t>
            </a:r>
            <a:r>
              <a:rPr kumimoji="1" lang="en-US" sz="1800" b="0" i="0" u="none" strike="noStrike" kern="0" cap="none" spc="0" normalizeH="0" baseline="0" noProof="0" dirty="0">
                <a:ln>
                  <a:noFill/>
                </a:ln>
                <a:solidFill>
                  <a:srgbClr val="000000"/>
                </a:solidFill>
                <a:effectLst/>
                <a:uLnTx/>
                <a:uFillTx/>
                <a:latin typeface="Helvetica"/>
              </a:rPr>
              <a:t>SID, CNO, Year</a:t>
            </a:r>
            <a:r>
              <a:rPr kumimoji="1" lang="en-US" sz="1800" b="1" i="0" u="none" strike="noStrike" kern="0" cap="none" spc="0" normalizeH="0" baseline="0" noProof="0" dirty="0">
                <a:ln>
                  <a:noFill/>
                </a:ln>
                <a:solidFill>
                  <a:srgbClr val="000000"/>
                </a:solidFill>
                <a:effectLst/>
                <a:uLnTx/>
                <a:uFillTx/>
                <a:latin typeface="Helvetica"/>
              </a:rPr>
              <a:t>) </a:t>
            </a:r>
            <a:r>
              <a:rPr kumimoji="1" lang="en-US" sz="2300" b="1" i="0" u="none" strike="noStrike" kern="0" cap="none" spc="0" normalizeH="0" baseline="0" noProof="0" dirty="0">
                <a:ln>
                  <a:noFill/>
                </a:ln>
                <a:solidFill>
                  <a:srgbClr val="FF0000"/>
                </a:solidFill>
                <a:effectLst/>
                <a:uLnTx/>
                <a:uFillTx/>
                <a:latin typeface="Helvetica"/>
              </a:rPr>
              <a:t>)</a:t>
            </a:r>
            <a:r>
              <a:rPr kumimoji="1" lang="en-US" sz="1800" b="0" i="0" u="none" strike="noStrike" kern="0" cap="none" spc="0" normalizeH="0" baseline="0" noProof="0" dirty="0">
                <a:ln>
                  <a:noFill/>
                </a:ln>
                <a:solidFill>
                  <a:srgbClr val="000000"/>
                </a:solidFill>
                <a:effectLst/>
                <a:uLnTx/>
                <a:uFillTx/>
                <a:latin typeface="Helvetica"/>
              </a:rPr>
              <a:t>; </a:t>
            </a:r>
          </a:p>
        </p:txBody>
      </p:sp>
      <p:sp>
        <p:nvSpPr>
          <p:cNvPr id="3" name="Title 1"/>
          <p:cNvSpPr txBox="1">
            <a:spLocks/>
          </p:cNvSpPr>
          <p:nvPr/>
        </p:nvSpPr>
        <p:spPr bwMode="auto">
          <a:xfrm>
            <a:off x="1024467" y="117475"/>
            <a:ext cx="107696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sz="3200" b="1" i="0" u="none" strike="noStrike" kern="0" cap="none" spc="0" normalizeH="0" baseline="0" noProof="0">
                <a:ln>
                  <a:noFill/>
                </a:ln>
                <a:solidFill>
                  <a:srgbClr val="CC3300"/>
                </a:solidFill>
                <a:effectLst>
                  <a:outerShdw blurRad="38100" dist="38100" dir="2700000" algn="tl">
                    <a:srgbClr val="C0C0C0"/>
                  </a:outerShdw>
                </a:effectLst>
                <a:uLnTx/>
                <a:uFillTx/>
                <a:latin typeface="Helvetica"/>
                <a:ea typeface="+mj-ea"/>
                <a:cs typeface="+mj-cs"/>
              </a:rPr>
              <a:t>..FOREIGN KEY    column-level</a:t>
            </a:r>
            <a:endParaRPr kumimoji="1" lang="en-US"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endParaRPr>
          </a:p>
        </p:txBody>
      </p:sp>
      <p:sp>
        <p:nvSpPr>
          <p:cNvPr id="4" name="Footer Placeholder 3"/>
          <p:cNvSpPr>
            <a:spLocks noGrp="1"/>
          </p:cNvSpPr>
          <p:nvPr>
            <p:ph type="ftr" sz="quarter" idx="11"/>
          </p:nvPr>
        </p:nvSpPr>
        <p:spPr/>
        <p:txBody>
          <a:bodyPr/>
          <a:lstStyle/>
          <a:p>
            <a:r>
              <a:rPr lang="en-US"/>
              <a:t>SQL</a:t>
            </a:r>
          </a:p>
        </p:txBody>
      </p:sp>
      <p:sp>
        <p:nvSpPr>
          <p:cNvPr id="5" name="Slide Number Placeholder 4"/>
          <p:cNvSpPr>
            <a:spLocks noGrp="1"/>
          </p:cNvSpPr>
          <p:nvPr>
            <p:ph type="sldNum" sz="quarter" idx="12"/>
          </p:nvPr>
        </p:nvSpPr>
        <p:spPr/>
        <p:txBody>
          <a:bodyPr/>
          <a:lstStyle/>
          <a:p>
            <a:fld id="{03576695-DB63-4967-AFBB-46E84EF49106}" type="slidenum">
              <a:rPr lang="en-US" smtClean="0"/>
              <a:t>19</a:t>
            </a:fld>
            <a:endParaRPr lang="en-US"/>
          </a:p>
        </p:txBody>
      </p:sp>
    </p:spTree>
    <p:extLst>
      <p:ext uri="{BB962C8B-B14F-4D97-AF65-F5344CB8AC3E}">
        <p14:creationId xmlns:p14="http://schemas.microsoft.com/office/powerpoint/2010/main" val="2558695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3675"/>
            <a:ext cx="10515600" cy="792163"/>
          </a:xfrm>
        </p:spPr>
        <p:txBody>
          <a:bodyPr>
            <a:normAutofit/>
          </a:bodyPr>
          <a:lstStyle/>
          <a:p>
            <a:r>
              <a:rPr kumimoji="1" lang="en-US" sz="3200" b="1" kern="0" dirty="0">
                <a:solidFill>
                  <a:srgbClr val="CC3300"/>
                </a:solidFill>
                <a:effectLst>
                  <a:outerShdw blurRad="38100" dist="38100" dir="2700000" algn="tl">
                    <a:srgbClr val="C0C0C0"/>
                  </a:outerShdw>
                </a:effectLst>
                <a:latin typeface="Helvetica"/>
              </a:rPr>
              <a:t>SQL(Structured Query Language)</a:t>
            </a:r>
          </a:p>
        </p:txBody>
      </p:sp>
      <p:sp>
        <p:nvSpPr>
          <p:cNvPr id="3" name="Content Placeholder 2"/>
          <p:cNvSpPr>
            <a:spLocks noGrp="1"/>
          </p:cNvSpPr>
          <p:nvPr>
            <p:ph idx="1"/>
          </p:nvPr>
        </p:nvSpPr>
        <p:spPr>
          <a:xfrm>
            <a:off x="838200" y="1167153"/>
            <a:ext cx="10281557" cy="5007882"/>
          </a:xfrm>
        </p:spPr>
        <p:txBody>
          <a:bodyPr>
            <a:noAutofit/>
          </a:bodyPr>
          <a:lstStyle/>
          <a:p>
            <a:pPr>
              <a:lnSpc>
                <a:spcPct val="150000"/>
              </a:lnSpc>
            </a:pPr>
            <a:r>
              <a:rPr lang="en-US" dirty="0">
                <a:latin typeface="Helvetica" panose="020B0604020202020204" pitchFamily="34" charset="0"/>
                <a:cs typeface="Helvetica" panose="020B0604020202020204" pitchFamily="34" charset="0"/>
              </a:rPr>
              <a:t>SQL-(SEQUEL) was developed by IBM Corporation, Inc., based on  E. F. Codd's model</a:t>
            </a:r>
            <a:endParaRPr lang="en-US" sz="1000" dirty="0">
              <a:latin typeface="Helvetica" panose="020B0604020202020204" pitchFamily="34" charset="0"/>
              <a:cs typeface="Helvetica" panose="020B0604020202020204" pitchFamily="34" charset="0"/>
            </a:endParaRPr>
          </a:p>
          <a:p>
            <a:pPr>
              <a:lnSpc>
                <a:spcPct val="150000"/>
              </a:lnSpc>
            </a:pPr>
            <a:r>
              <a:rPr lang="en-IN" dirty="0">
                <a:latin typeface="Helvetica" panose="020B0604020202020204" pitchFamily="34" charset="0"/>
                <a:cs typeface="Helvetica" panose="020B0604020202020204" pitchFamily="34" charset="0"/>
              </a:rPr>
              <a:t>Proposed 12 Rules such as- </a:t>
            </a:r>
          </a:p>
          <a:p>
            <a:pPr lvl="1">
              <a:lnSpc>
                <a:spcPct val="150000"/>
              </a:lnSpc>
            </a:pPr>
            <a:r>
              <a:rPr lang="en-IN" sz="2000" dirty="0">
                <a:latin typeface="Helvetica" panose="020B0604020202020204" pitchFamily="34" charset="0"/>
                <a:cs typeface="Helvetica" panose="020B0604020202020204" pitchFamily="34" charset="0"/>
              </a:rPr>
              <a:t>Information rule, </a:t>
            </a:r>
            <a:r>
              <a:rPr lang="en-US" sz="2000" dirty="0">
                <a:latin typeface="Helvetica" panose="020B0604020202020204" pitchFamily="34" charset="0"/>
                <a:cs typeface="Helvetica" panose="020B0604020202020204" pitchFamily="34" charset="0"/>
              </a:rPr>
              <a:t>Guaranteed Access Rule, Systematic Treatment of NULL Values, Dynamic Online Catalog Based on the Relational Model, Comprehensive Data Sublanguage (see notes section for details),… Non-Subversion Rule.</a:t>
            </a:r>
            <a:endParaRPr lang="en-IN" sz="1050" dirty="0">
              <a:latin typeface="Helvetica" panose="020B0604020202020204" pitchFamily="34" charset="0"/>
              <a:cs typeface="Helvetica" panose="020B0604020202020204" pitchFamily="34" charset="0"/>
            </a:endParaRPr>
          </a:p>
          <a:p>
            <a:pPr>
              <a:lnSpc>
                <a:spcPct val="150000"/>
              </a:lnSpc>
            </a:pPr>
            <a:r>
              <a:rPr lang="en-IN" dirty="0">
                <a:latin typeface="Helvetica" panose="020B0604020202020204" pitchFamily="34" charset="0"/>
                <a:cs typeface="Helvetica" panose="020B0604020202020204" pitchFamily="34" charset="0"/>
              </a:rPr>
              <a:t>1</a:t>
            </a:r>
            <a:r>
              <a:rPr lang="en-IN" baseline="30000" dirty="0">
                <a:latin typeface="Helvetica" panose="020B0604020202020204" pitchFamily="34" charset="0"/>
                <a:cs typeface="Helvetica" panose="020B0604020202020204" pitchFamily="34" charset="0"/>
              </a:rPr>
              <a:t>st</a:t>
            </a:r>
            <a:r>
              <a:rPr lang="en-IN" dirty="0">
                <a:latin typeface="Helvetica" panose="020B0604020202020204" pitchFamily="34" charset="0"/>
                <a:cs typeface="Helvetica" panose="020B0604020202020204" pitchFamily="34" charset="0"/>
              </a:rPr>
              <a:t> Commercial SQL- Relational Software, Inc</a:t>
            </a:r>
            <a:r>
              <a:rPr lang="en-IN" sz="2400" dirty="0">
                <a:latin typeface="Helvetica" panose="020B0604020202020204" pitchFamily="34" charset="0"/>
                <a:cs typeface="Helvetica" panose="020B0604020202020204" pitchFamily="34" charset="0"/>
              </a:rPr>
              <a:t>. –Now  </a:t>
            </a:r>
            <a:r>
              <a:rPr lang="en-IN" sz="2400" b="1" dirty="0">
                <a:solidFill>
                  <a:srgbClr val="C00000"/>
                </a:solidFill>
                <a:latin typeface="Helvetica" panose="020B0604020202020204" pitchFamily="34" charset="0"/>
                <a:cs typeface="Helvetica" panose="020B0604020202020204" pitchFamily="34" charset="0"/>
              </a:rPr>
              <a:t>Oracle</a:t>
            </a:r>
          </a:p>
          <a:p>
            <a:pPr>
              <a:lnSpc>
                <a:spcPct val="150000"/>
              </a:lnSpc>
            </a:pPr>
            <a:r>
              <a:rPr lang="en-IN" sz="2400" dirty="0">
                <a:latin typeface="Helvetica" panose="020B0604020202020204" pitchFamily="34" charset="0"/>
                <a:cs typeface="Helvetica" panose="020B0604020202020204" pitchFamily="34" charset="0"/>
              </a:rPr>
              <a:t>MS SQL Server, IBM DB2, Oracle, MySQL, and Microsoft Access</a:t>
            </a:r>
            <a:endParaRPr lang="en-US" sz="2400" dirty="0">
              <a:latin typeface="Helvetica" panose="020B0604020202020204" pitchFamily="34" charset="0"/>
              <a:cs typeface="Helvetica" panose="020B0604020202020204" pitchFamily="34" charset="0"/>
            </a:endParaRPr>
          </a:p>
          <a:p>
            <a:pPr>
              <a:lnSpc>
                <a:spcPct val="150000"/>
              </a:lnSpc>
            </a:pPr>
            <a:endParaRPr lang="en-US" sz="2400" dirty="0">
              <a:latin typeface="Helvetica" panose="020B0604020202020204" pitchFamily="34" charset="0"/>
              <a:cs typeface="Helvetica" panose="020B0604020202020204" pitchFamily="34" charset="0"/>
            </a:endParaRPr>
          </a:p>
        </p:txBody>
      </p:sp>
      <p:sp>
        <p:nvSpPr>
          <p:cNvPr id="4" name="Footer Placeholder 3"/>
          <p:cNvSpPr>
            <a:spLocks noGrp="1"/>
          </p:cNvSpPr>
          <p:nvPr>
            <p:ph type="ftr" sz="quarter" idx="11"/>
          </p:nvPr>
        </p:nvSpPr>
        <p:spPr/>
        <p:txBody>
          <a:bodyPr/>
          <a:lstStyle/>
          <a:p>
            <a:r>
              <a:rPr lang="en-US"/>
              <a:t>SQL</a:t>
            </a:r>
          </a:p>
        </p:txBody>
      </p:sp>
      <p:sp>
        <p:nvSpPr>
          <p:cNvPr id="5" name="Slide Number Placeholder 4"/>
          <p:cNvSpPr>
            <a:spLocks noGrp="1"/>
          </p:cNvSpPr>
          <p:nvPr>
            <p:ph type="sldNum" sz="quarter" idx="12"/>
          </p:nvPr>
        </p:nvSpPr>
        <p:spPr/>
        <p:txBody>
          <a:bodyPr/>
          <a:lstStyle/>
          <a:p>
            <a:fld id="{03576695-DB63-4967-AFBB-46E84EF49106}" type="slidenum">
              <a:rPr lang="en-US" smtClean="0"/>
              <a:t>2</a:t>
            </a:fld>
            <a:endParaRPr lang="en-US"/>
          </a:p>
        </p:txBody>
      </p:sp>
    </p:spTree>
    <p:extLst>
      <p:ext uri="{BB962C8B-B14F-4D97-AF65-F5344CB8AC3E}">
        <p14:creationId xmlns:p14="http://schemas.microsoft.com/office/powerpoint/2010/main" val="486588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024467" y="716731"/>
            <a:ext cx="10215033" cy="5584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mn-ea"/>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mn-lt"/>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a:lstStyle>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charset="2"/>
              <a:buChar char="n"/>
              <a:tabLst/>
              <a:defRPr/>
            </a:pPr>
            <a:r>
              <a:rPr kumimoji="1" lang="en-US" sz="1800" b="1" i="0" u="none" strike="noStrike" kern="0" cap="none" spc="0" normalizeH="0" baseline="0" noProof="0" dirty="0">
                <a:ln>
                  <a:noFill/>
                </a:ln>
                <a:solidFill>
                  <a:srgbClr val="000000"/>
                </a:solidFill>
                <a:effectLst/>
                <a:uLnTx/>
                <a:uFillTx/>
                <a:latin typeface="Helvetica"/>
                <a:ea typeface="+mn-ea"/>
                <a:cs typeface="+mn-cs"/>
              </a:rPr>
              <a:t>Example: </a:t>
            </a:r>
          </a:p>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charset="2"/>
              <a:buChar char="n"/>
              <a:tabLst/>
              <a:defRPr/>
            </a:pPr>
            <a:endParaRPr kumimoji="1" lang="en-US" sz="1800" b="1" i="0" u="none" strike="noStrike" kern="0" cap="none" spc="0" normalizeH="0" baseline="0" noProof="0" dirty="0">
              <a:ln>
                <a:noFill/>
              </a:ln>
              <a:solidFill>
                <a:srgbClr val="000000"/>
              </a:solidFill>
              <a:effectLst/>
              <a:uLnTx/>
              <a:uFillTx/>
              <a:latin typeface="Helvetica"/>
              <a:ea typeface="+mn-ea"/>
              <a:cs typeface="+mn-cs"/>
            </a:endParaRPr>
          </a:p>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charset="2"/>
              <a:buChar char="n"/>
              <a:tabLst/>
              <a:defRPr/>
            </a:pPr>
            <a:r>
              <a:rPr kumimoji="1" lang="en-US" sz="1800" b="1" i="0" u="none" strike="noStrike" kern="0" cap="none" spc="0" normalizeH="0" baseline="0" noProof="0" dirty="0">
                <a:ln>
                  <a:noFill/>
                </a:ln>
                <a:solidFill>
                  <a:srgbClr val="000000"/>
                </a:solidFill>
                <a:effectLst/>
                <a:uLnTx/>
                <a:uFillTx/>
                <a:latin typeface="Helvetica"/>
                <a:ea typeface="+mn-ea"/>
                <a:cs typeface="+mn-cs"/>
              </a:rPr>
              <a:t>               </a:t>
            </a:r>
          </a:p>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charset="2"/>
              <a:buChar char="n"/>
              <a:tabLst/>
              <a:defRPr/>
            </a:pPr>
            <a:endParaRPr kumimoji="1" lang="en-US" sz="1800" b="1" i="0" u="none" strike="noStrike" kern="0" cap="none" spc="0" normalizeH="0" baseline="0" noProof="0" dirty="0">
              <a:ln>
                <a:noFill/>
              </a:ln>
              <a:solidFill>
                <a:srgbClr val="000000"/>
              </a:solidFill>
              <a:effectLst/>
              <a:uLnTx/>
              <a:uFillTx/>
              <a:latin typeface="Helvetica"/>
              <a:ea typeface="+mn-ea"/>
              <a:cs typeface="+mn-cs"/>
            </a:endParaRPr>
          </a:p>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charset="2"/>
              <a:buChar char="n"/>
              <a:tabLst/>
              <a:defRPr/>
            </a:pPr>
            <a:endParaRPr kumimoji="1" lang="en-US" sz="1800" b="1" i="0" u="none" strike="noStrike" kern="0" cap="none" spc="0" normalizeH="0" baseline="0" noProof="0" dirty="0">
              <a:ln>
                <a:noFill/>
              </a:ln>
              <a:solidFill>
                <a:srgbClr val="000000"/>
              </a:solidFill>
              <a:effectLst/>
              <a:uLnTx/>
              <a:uFillTx/>
              <a:latin typeface="Helvetica"/>
              <a:ea typeface="+mn-ea"/>
              <a:cs typeface="+mn-cs"/>
            </a:endParaRPr>
          </a:p>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charset="2"/>
              <a:buChar char="n"/>
              <a:tabLst/>
              <a:defRPr/>
            </a:pPr>
            <a:endParaRPr kumimoji="1" lang="en-US" sz="1800" b="1" i="0" u="none" strike="noStrike" kern="0" cap="none" spc="0" normalizeH="0" baseline="0" noProof="0" dirty="0">
              <a:ln>
                <a:noFill/>
              </a:ln>
              <a:solidFill>
                <a:srgbClr val="000000"/>
              </a:solidFill>
              <a:effectLst/>
              <a:uLnTx/>
              <a:uFillTx/>
              <a:latin typeface="Helvetica"/>
              <a:ea typeface="+mn-ea"/>
              <a:cs typeface="+mn-cs"/>
            </a:endParaRPr>
          </a:p>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charset="2"/>
              <a:buChar char="n"/>
              <a:tabLst/>
              <a:defRPr/>
            </a:pPr>
            <a:r>
              <a:rPr kumimoji="1" lang="en-US" sz="1800" b="1" i="0" u="none" strike="noStrike" kern="0" cap="none" spc="0" normalizeH="0" baseline="0" noProof="0" dirty="0">
                <a:ln>
                  <a:noFill/>
                </a:ln>
                <a:solidFill>
                  <a:srgbClr val="000000"/>
                </a:solidFill>
                <a:effectLst/>
                <a:uLnTx/>
                <a:uFillTx/>
                <a:latin typeface="Helvetica"/>
                <a:ea typeface="+mn-ea"/>
                <a:cs typeface="+mn-cs"/>
              </a:rPr>
              <a:t>Parent(Master) Table</a:t>
            </a:r>
            <a:r>
              <a:rPr kumimoji="1" lang="en-US" sz="1800" b="0" i="0" u="none" strike="noStrike" kern="0" cap="none" spc="0" normalizeH="0" baseline="0" noProof="0" dirty="0">
                <a:ln>
                  <a:noFill/>
                </a:ln>
                <a:solidFill>
                  <a:srgbClr val="000000"/>
                </a:solidFill>
                <a:effectLst/>
                <a:uLnTx/>
                <a:uFillTx/>
                <a:latin typeface="Helvetica"/>
                <a:ea typeface="+mn-ea"/>
                <a:cs typeface="+mn-cs"/>
              </a:rPr>
              <a:t>:</a:t>
            </a:r>
          </a:p>
          <a:p>
            <a:pPr marL="742950" marR="0" lvl="2" indent="0" algn="l" defTabSz="914400" rtl="0" eaLnBrk="0" fontAlgn="base" latinLnBrk="0" hangingPunct="0">
              <a:lnSpc>
                <a:spcPct val="114000"/>
              </a:lnSpc>
              <a:spcBef>
                <a:spcPts val="600"/>
              </a:spcBef>
              <a:spcAft>
                <a:spcPct val="0"/>
              </a:spcAft>
              <a:buClr>
                <a:srgbClr val="33CC33"/>
              </a:buClr>
              <a:buSzPct val="75000"/>
              <a:buFont typeface="Webdings" panose="05030102010509060703" pitchFamily="18" charset="2"/>
              <a:buNone/>
              <a:tabLst/>
              <a:defRPr/>
            </a:pPr>
            <a:r>
              <a:rPr kumimoji="1" lang="en-US" sz="1800" b="1" i="0" u="none" strike="noStrike" kern="0" cap="none" spc="0" normalizeH="0" baseline="0" noProof="0" dirty="0">
                <a:ln>
                  <a:noFill/>
                </a:ln>
                <a:solidFill>
                  <a:srgbClr val="000000"/>
                </a:solidFill>
                <a:effectLst/>
                <a:uLnTx/>
                <a:uFillTx/>
                <a:latin typeface="Helvetica"/>
              </a:rPr>
              <a:t>CREATE TABLE  Items</a:t>
            </a:r>
            <a:r>
              <a:rPr kumimoji="1" lang="en-US" sz="1800" b="1" i="0" u="none" strike="noStrike" kern="0" cap="none" spc="0" normalizeH="0" baseline="0" noProof="0" dirty="0">
                <a:ln>
                  <a:noFill/>
                </a:ln>
                <a:solidFill>
                  <a:srgbClr val="C00000"/>
                </a:solidFill>
                <a:effectLst/>
                <a:uLnTx/>
                <a:uFillTx/>
                <a:latin typeface="Helvetica"/>
              </a:rPr>
              <a:t>(</a:t>
            </a:r>
            <a:r>
              <a:rPr kumimoji="1" lang="en-US" sz="1800" b="1" i="0" u="none" strike="noStrike" kern="0" cap="none" spc="0" normalizeH="0" baseline="0" noProof="0" dirty="0">
                <a:ln>
                  <a:noFill/>
                </a:ln>
                <a:solidFill>
                  <a:srgbClr val="000000"/>
                </a:solidFill>
                <a:effectLst/>
                <a:uLnTx/>
                <a:uFillTx/>
                <a:latin typeface="Helvetica"/>
              </a:rPr>
              <a:t> </a:t>
            </a:r>
            <a:r>
              <a:rPr kumimoji="1" lang="en-US" sz="1800" b="0" i="0" u="none" strike="noStrike" kern="0" cap="none" spc="0" normalizeH="0" baseline="0" noProof="0" dirty="0" err="1">
                <a:ln>
                  <a:noFill/>
                </a:ln>
                <a:solidFill>
                  <a:srgbClr val="000000"/>
                </a:solidFill>
                <a:effectLst/>
                <a:uLnTx/>
                <a:uFillTx/>
                <a:latin typeface="Helvetica"/>
              </a:rPr>
              <a:t>Item_name</a:t>
            </a:r>
            <a:r>
              <a:rPr kumimoji="1" lang="en-US" sz="1800" b="0" i="0" u="none" strike="noStrike" kern="0" cap="none" spc="0" normalizeH="0" baseline="0" noProof="0" dirty="0">
                <a:ln>
                  <a:noFill/>
                </a:ln>
                <a:solidFill>
                  <a:srgbClr val="000000"/>
                </a:solidFill>
                <a:effectLst/>
                <a:uLnTx/>
                <a:uFillTx/>
                <a:latin typeface="Helvetica"/>
              </a:rPr>
              <a:t> varchar2(10), </a:t>
            </a:r>
            <a:r>
              <a:rPr kumimoji="1" lang="en-US" sz="1800" b="0" i="0" u="none" strike="noStrike" kern="0" cap="none" spc="0" normalizeH="0" baseline="0" noProof="0" dirty="0" err="1">
                <a:ln>
                  <a:noFill/>
                </a:ln>
                <a:solidFill>
                  <a:srgbClr val="000000"/>
                </a:solidFill>
                <a:effectLst/>
                <a:uLnTx/>
                <a:uFillTx/>
                <a:latin typeface="Helvetica"/>
              </a:rPr>
              <a:t>Comp_name</a:t>
            </a:r>
            <a:r>
              <a:rPr kumimoji="1" lang="en-US" sz="1800" b="0" i="0" u="none" strike="noStrike" kern="0" cap="none" spc="0" normalizeH="0" baseline="0" noProof="0" dirty="0">
                <a:ln>
                  <a:noFill/>
                </a:ln>
                <a:solidFill>
                  <a:srgbClr val="000000"/>
                </a:solidFill>
                <a:effectLst/>
                <a:uLnTx/>
                <a:uFillTx/>
                <a:latin typeface="Helvetica"/>
              </a:rPr>
              <a:t> varchar2(10), </a:t>
            </a:r>
          </a:p>
          <a:p>
            <a:pPr marL="742950" marR="0" lvl="2" indent="0" algn="l" defTabSz="914400" rtl="0" eaLnBrk="0" fontAlgn="base" latinLnBrk="0" hangingPunct="0">
              <a:lnSpc>
                <a:spcPct val="114000"/>
              </a:lnSpc>
              <a:spcBef>
                <a:spcPts val="600"/>
              </a:spcBef>
              <a:spcAft>
                <a:spcPct val="0"/>
              </a:spcAft>
              <a:buClr>
                <a:srgbClr val="33CC33"/>
              </a:buClr>
              <a:buSzPct val="75000"/>
              <a:buFont typeface="Webdings" panose="05030102010509060703" pitchFamily="18" charset="2"/>
              <a:buNone/>
              <a:tabLst/>
              <a:defRPr/>
            </a:pPr>
            <a:r>
              <a:rPr kumimoji="1" lang="en-US" sz="1800" b="0" i="0" u="none" strike="noStrike" kern="0" cap="none" spc="0" normalizeH="0" baseline="0" noProof="0" dirty="0">
                <a:ln>
                  <a:noFill/>
                </a:ln>
                <a:solidFill>
                  <a:srgbClr val="000000"/>
                </a:solidFill>
                <a:effectLst/>
                <a:uLnTx/>
                <a:uFillTx/>
                <a:latin typeface="Helvetica"/>
              </a:rPr>
              <a:t>Price Number(3), </a:t>
            </a:r>
          </a:p>
          <a:p>
            <a:pPr marL="742950" marR="0" lvl="2" indent="0" algn="l" defTabSz="914400" rtl="0" eaLnBrk="0" fontAlgn="base" latinLnBrk="0" hangingPunct="0">
              <a:lnSpc>
                <a:spcPct val="114000"/>
              </a:lnSpc>
              <a:spcBef>
                <a:spcPts val="600"/>
              </a:spcBef>
              <a:spcAft>
                <a:spcPts val="600"/>
              </a:spcAft>
              <a:buClr>
                <a:srgbClr val="33CC33"/>
              </a:buClr>
              <a:buSzPct val="75000"/>
              <a:buFont typeface="Webdings" panose="05030102010509060703" pitchFamily="18" charset="2"/>
              <a:buNone/>
              <a:tabLst/>
              <a:defRPr/>
            </a:pPr>
            <a:r>
              <a:rPr kumimoji="1" lang="en-US" sz="1800" b="1" i="0" u="none" strike="noStrike" kern="0" cap="none" spc="0" normalizeH="0" baseline="0" noProof="0" dirty="0">
                <a:ln>
                  <a:noFill/>
                </a:ln>
                <a:solidFill>
                  <a:srgbClr val="C00000"/>
                </a:solidFill>
                <a:effectLst/>
                <a:uLnTx/>
                <a:uFillTx/>
                <a:latin typeface="Helvetica"/>
              </a:rPr>
              <a:t>PRIMARY KEY</a:t>
            </a:r>
            <a:r>
              <a:rPr kumimoji="1" lang="en-US" sz="1800" b="0" i="0" u="none" strike="noStrike" kern="0" cap="none" spc="0" normalizeH="0" baseline="0" noProof="0" dirty="0">
                <a:ln>
                  <a:noFill/>
                </a:ln>
                <a:solidFill>
                  <a:srgbClr val="C00000"/>
                </a:solidFill>
                <a:effectLst/>
                <a:uLnTx/>
                <a:uFillTx/>
                <a:latin typeface="Helvetica"/>
              </a:rPr>
              <a:t> </a:t>
            </a:r>
            <a:r>
              <a:rPr kumimoji="1" lang="en-US" sz="1800" b="0" i="0" u="none" strike="noStrike" kern="0" cap="none" spc="0" normalizeH="0" baseline="0" noProof="0" dirty="0">
                <a:ln>
                  <a:noFill/>
                </a:ln>
                <a:solidFill>
                  <a:srgbClr val="000000"/>
                </a:solidFill>
                <a:effectLst/>
                <a:uLnTx/>
                <a:uFillTx/>
                <a:latin typeface="Helvetica"/>
              </a:rPr>
              <a:t>(</a:t>
            </a:r>
            <a:r>
              <a:rPr kumimoji="1" lang="en-US" sz="1800" b="0" i="0" u="none" strike="noStrike" kern="0" cap="none" spc="0" normalizeH="0" baseline="0" noProof="0" dirty="0" err="1">
                <a:ln>
                  <a:noFill/>
                </a:ln>
                <a:solidFill>
                  <a:srgbClr val="000000"/>
                </a:solidFill>
                <a:effectLst/>
                <a:uLnTx/>
                <a:uFillTx/>
                <a:latin typeface="Helvetica"/>
              </a:rPr>
              <a:t>Item_name,Comp_name</a:t>
            </a:r>
            <a:r>
              <a:rPr kumimoji="1" lang="en-US" sz="1800" b="0" i="0" u="none" strike="noStrike" kern="0" cap="none" spc="0" normalizeH="0" baseline="0" noProof="0" dirty="0">
                <a:ln>
                  <a:noFill/>
                </a:ln>
                <a:solidFill>
                  <a:srgbClr val="000000"/>
                </a:solidFill>
                <a:effectLst/>
                <a:uLnTx/>
                <a:uFillTx/>
                <a:latin typeface="Helvetica"/>
              </a:rPr>
              <a:t>) </a:t>
            </a:r>
            <a:r>
              <a:rPr kumimoji="1" lang="en-US" sz="1800" b="1" i="0" u="none" strike="noStrike" kern="0" cap="none" spc="0" normalizeH="0" baseline="0" noProof="0" dirty="0">
                <a:ln>
                  <a:noFill/>
                </a:ln>
                <a:solidFill>
                  <a:srgbClr val="C00000"/>
                </a:solidFill>
                <a:effectLst/>
                <a:uLnTx/>
                <a:uFillTx/>
                <a:latin typeface="Helvetica"/>
              </a:rPr>
              <a:t>)</a:t>
            </a:r>
            <a:r>
              <a:rPr kumimoji="1" lang="en-US" sz="1800" b="1" i="0" u="none" strike="noStrike" kern="0" cap="none" spc="0" normalizeH="0" baseline="0" noProof="0" dirty="0">
                <a:ln>
                  <a:noFill/>
                </a:ln>
                <a:solidFill>
                  <a:srgbClr val="000000"/>
                </a:solidFill>
                <a:effectLst/>
                <a:uLnTx/>
                <a:uFillTx/>
                <a:latin typeface="Helvetica"/>
              </a:rPr>
              <a:t>;</a:t>
            </a:r>
          </a:p>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charset="2"/>
              <a:buChar char="n"/>
              <a:tabLst/>
              <a:defRPr/>
            </a:pPr>
            <a:r>
              <a:rPr kumimoji="1" lang="en-US" sz="1800" b="1" i="0" u="none" strike="noStrike" kern="0" cap="none" spc="0" normalizeH="0" baseline="0" noProof="0" dirty="0">
                <a:ln>
                  <a:noFill/>
                </a:ln>
                <a:solidFill>
                  <a:srgbClr val="000000"/>
                </a:solidFill>
                <a:effectLst/>
                <a:uLnTx/>
                <a:uFillTx/>
                <a:latin typeface="Helvetica"/>
                <a:ea typeface="+mn-ea"/>
                <a:cs typeface="+mn-cs"/>
              </a:rPr>
              <a:t>Child(Detail) Table</a:t>
            </a:r>
          </a:p>
          <a:p>
            <a:pPr marL="742950" marR="0" lvl="2" indent="0" algn="l" defTabSz="914400" rtl="0" eaLnBrk="0" fontAlgn="base" latinLnBrk="0" hangingPunct="0">
              <a:lnSpc>
                <a:spcPct val="114000"/>
              </a:lnSpc>
              <a:spcBef>
                <a:spcPct val="35000"/>
              </a:spcBef>
              <a:spcAft>
                <a:spcPct val="0"/>
              </a:spcAft>
              <a:buClr>
                <a:srgbClr val="33CC33"/>
              </a:buClr>
              <a:buSzPct val="75000"/>
              <a:buFont typeface="Webdings" panose="05030102010509060703" pitchFamily="18" charset="2"/>
              <a:buNone/>
              <a:tabLst/>
              <a:defRPr/>
            </a:pPr>
            <a:r>
              <a:rPr kumimoji="1" lang="en-US" sz="1800" b="1" i="0" u="none" strike="noStrike" kern="0" cap="none" spc="0" normalizeH="0" baseline="0" noProof="0" dirty="0">
                <a:ln>
                  <a:noFill/>
                </a:ln>
                <a:solidFill>
                  <a:srgbClr val="000000"/>
                </a:solidFill>
                <a:effectLst/>
                <a:uLnTx/>
                <a:uFillTx/>
                <a:latin typeface="Helvetica"/>
              </a:rPr>
              <a:t>CREATE TABLE  Transactions</a:t>
            </a:r>
            <a:r>
              <a:rPr kumimoji="1" lang="en-US" sz="1800" b="1" i="0" u="none" strike="noStrike" kern="0" cap="none" spc="0" normalizeH="0" baseline="0" noProof="0" dirty="0">
                <a:ln>
                  <a:noFill/>
                </a:ln>
                <a:solidFill>
                  <a:srgbClr val="C00000"/>
                </a:solidFill>
                <a:effectLst/>
                <a:uLnTx/>
                <a:uFillTx/>
                <a:latin typeface="Helvetica"/>
              </a:rPr>
              <a:t>(</a:t>
            </a:r>
            <a:r>
              <a:rPr kumimoji="1" lang="en-US" sz="1800" b="1" i="0" u="none" strike="noStrike" kern="0" cap="none" spc="0" normalizeH="0" baseline="0" noProof="0" dirty="0">
                <a:ln>
                  <a:noFill/>
                </a:ln>
                <a:solidFill>
                  <a:srgbClr val="000000"/>
                </a:solidFill>
                <a:effectLst/>
                <a:uLnTx/>
                <a:uFillTx/>
                <a:latin typeface="Helvetica"/>
              </a:rPr>
              <a:t> </a:t>
            </a:r>
            <a:r>
              <a:rPr kumimoji="1" lang="en-US" sz="1800" b="0" i="0" u="none" strike="noStrike" kern="0" cap="none" spc="0" normalizeH="0" baseline="0" noProof="0" dirty="0" err="1">
                <a:ln>
                  <a:noFill/>
                </a:ln>
                <a:solidFill>
                  <a:srgbClr val="000000"/>
                </a:solidFill>
                <a:effectLst/>
                <a:uLnTx/>
                <a:uFillTx/>
                <a:latin typeface="Helvetica"/>
              </a:rPr>
              <a:t>It_name</a:t>
            </a:r>
            <a:r>
              <a:rPr kumimoji="1" lang="en-US" sz="1800" b="0" i="0" u="none" strike="noStrike" kern="0" cap="none" spc="0" normalizeH="0" baseline="0" noProof="0" dirty="0">
                <a:ln>
                  <a:noFill/>
                </a:ln>
                <a:solidFill>
                  <a:srgbClr val="000000"/>
                </a:solidFill>
                <a:effectLst/>
                <a:uLnTx/>
                <a:uFillTx/>
                <a:latin typeface="Helvetica"/>
              </a:rPr>
              <a:t> varchar2(10), </a:t>
            </a:r>
            <a:r>
              <a:rPr kumimoji="1" lang="en-US" sz="1800" b="0" i="0" u="none" strike="noStrike" kern="0" cap="none" spc="0" normalizeH="0" baseline="0" noProof="0" dirty="0" err="1">
                <a:ln>
                  <a:noFill/>
                </a:ln>
                <a:solidFill>
                  <a:srgbClr val="000000"/>
                </a:solidFill>
                <a:effectLst/>
                <a:uLnTx/>
                <a:uFillTx/>
                <a:latin typeface="Helvetica"/>
              </a:rPr>
              <a:t>Comp_name</a:t>
            </a:r>
            <a:r>
              <a:rPr kumimoji="1" lang="en-US" sz="1800" b="0" i="0" u="none" strike="noStrike" kern="0" cap="none" spc="0" normalizeH="0" baseline="0" noProof="0" dirty="0">
                <a:ln>
                  <a:noFill/>
                </a:ln>
                <a:solidFill>
                  <a:srgbClr val="000000"/>
                </a:solidFill>
                <a:effectLst/>
                <a:uLnTx/>
                <a:uFillTx/>
                <a:latin typeface="Helvetica"/>
              </a:rPr>
              <a:t> varchar2(10),</a:t>
            </a:r>
          </a:p>
          <a:p>
            <a:pPr marL="742950" marR="0" lvl="2" indent="0" algn="l" defTabSz="914400" rtl="0" eaLnBrk="0" fontAlgn="base" latinLnBrk="0" hangingPunct="0">
              <a:lnSpc>
                <a:spcPct val="114000"/>
              </a:lnSpc>
              <a:spcBef>
                <a:spcPct val="35000"/>
              </a:spcBef>
              <a:spcAft>
                <a:spcPct val="0"/>
              </a:spcAft>
              <a:buClr>
                <a:srgbClr val="33CC33"/>
              </a:buClr>
              <a:buSzPct val="75000"/>
              <a:buFont typeface="Webdings" panose="05030102010509060703" pitchFamily="18" charset="2"/>
              <a:buNone/>
              <a:tabLst/>
              <a:defRPr/>
            </a:pPr>
            <a:r>
              <a:rPr kumimoji="1" lang="en-US" sz="1800" b="0" i="0" u="none" strike="noStrike" kern="0" cap="none" spc="0" normalizeH="0" baseline="0" noProof="0" dirty="0" err="1">
                <a:ln>
                  <a:noFill/>
                </a:ln>
                <a:solidFill>
                  <a:srgbClr val="000000"/>
                </a:solidFill>
                <a:effectLst/>
                <a:uLnTx/>
                <a:uFillTx/>
                <a:latin typeface="Helvetica"/>
              </a:rPr>
              <a:t>Tr_Date</a:t>
            </a:r>
            <a:r>
              <a:rPr kumimoji="1" lang="en-US" sz="1800" b="0" i="0" u="none" strike="noStrike" kern="0" cap="none" spc="0" normalizeH="0" baseline="0" noProof="0" dirty="0">
                <a:ln>
                  <a:noFill/>
                </a:ln>
                <a:solidFill>
                  <a:srgbClr val="000000"/>
                </a:solidFill>
                <a:effectLst/>
                <a:uLnTx/>
                <a:uFillTx/>
                <a:latin typeface="Helvetica"/>
              </a:rPr>
              <a:t> date, </a:t>
            </a:r>
            <a:r>
              <a:rPr kumimoji="1" lang="en-US" sz="1800" b="0" i="0" u="none" strike="noStrike" kern="0" cap="none" spc="0" normalizeH="0" baseline="0" noProof="0" dirty="0" err="1">
                <a:ln>
                  <a:noFill/>
                </a:ln>
                <a:solidFill>
                  <a:srgbClr val="000000"/>
                </a:solidFill>
                <a:effectLst/>
                <a:uLnTx/>
                <a:uFillTx/>
                <a:latin typeface="Helvetica"/>
              </a:rPr>
              <a:t>Qty</a:t>
            </a:r>
            <a:r>
              <a:rPr kumimoji="1" lang="en-US" sz="1800" b="0" i="0" u="none" strike="noStrike" kern="0" cap="none" spc="0" normalizeH="0" baseline="0" noProof="0" dirty="0">
                <a:ln>
                  <a:noFill/>
                </a:ln>
                <a:solidFill>
                  <a:srgbClr val="000000"/>
                </a:solidFill>
                <a:effectLst/>
                <a:uLnTx/>
                <a:uFillTx/>
                <a:latin typeface="Helvetica"/>
              </a:rPr>
              <a:t> Number(3), </a:t>
            </a:r>
          </a:p>
          <a:p>
            <a:pPr marL="742950" marR="0" lvl="2" indent="0" algn="l" defTabSz="914400" rtl="0" eaLnBrk="0" fontAlgn="base" latinLnBrk="0" hangingPunct="0">
              <a:lnSpc>
                <a:spcPct val="114000"/>
              </a:lnSpc>
              <a:spcBef>
                <a:spcPct val="35000"/>
              </a:spcBef>
              <a:spcAft>
                <a:spcPct val="0"/>
              </a:spcAft>
              <a:buClr>
                <a:srgbClr val="33CC33"/>
              </a:buClr>
              <a:buSzPct val="75000"/>
              <a:buFont typeface="Webdings" panose="05030102010509060703" pitchFamily="18" charset="2"/>
              <a:buNone/>
              <a:tabLst/>
              <a:defRPr/>
            </a:pPr>
            <a:r>
              <a:rPr kumimoji="1" lang="en-US" sz="1800" b="1" i="0" u="none" strike="noStrike" kern="0" cap="none" spc="0" normalizeH="0" baseline="0" noProof="0" dirty="0">
                <a:ln>
                  <a:noFill/>
                </a:ln>
                <a:solidFill>
                  <a:srgbClr val="C00000"/>
                </a:solidFill>
                <a:effectLst/>
                <a:uLnTx/>
                <a:uFillTx/>
                <a:latin typeface="Helvetica"/>
              </a:rPr>
              <a:t>FOREIGN KEY</a:t>
            </a:r>
            <a:r>
              <a:rPr kumimoji="1" lang="en-US" sz="1800" b="0" i="0" u="none" strike="noStrike" kern="0" cap="none" spc="0" normalizeH="0" baseline="0" noProof="0" dirty="0">
                <a:ln>
                  <a:noFill/>
                </a:ln>
                <a:solidFill>
                  <a:srgbClr val="000000"/>
                </a:solidFill>
                <a:effectLst/>
                <a:uLnTx/>
                <a:uFillTx/>
                <a:latin typeface="Helvetica"/>
              </a:rPr>
              <a:t>(</a:t>
            </a:r>
            <a:r>
              <a:rPr kumimoji="1" lang="en-US" sz="1800" b="0" i="0" u="none" strike="noStrike" kern="0" cap="none" spc="0" normalizeH="0" baseline="0" noProof="0" dirty="0" err="1">
                <a:ln>
                  <a:noFill/>
                </a:ln>
                <a:solidFill>
                  <a:srgbClr val="000000"/>
                </a:solidFill>
                <a:effectLst/>
                <a:uLnTx/>
                <a:uFillTx/>
                <a:latin typeface="Helvetica"/>
              </a:rPr>
              <a:t>It_name,Comp_name</a:t>
            </a:r>
            <a:r>
              <a:rPr kumimoji="1" lang="en-US" sz="1800" b="0" i="0" u="none" strike="noStrike" kern="0" cap="none" spc="0" normalizeH="0" baseline="0" noProof="0" dirty="0">
                <a:ln>
                  <a:noFill/>
                </a:ln>
                <a:solidFill>
                  <a:srgbClr val="000000"/>
                </a:solidFill>
                <a:effectLst/>
                <a:uLnTx/>
                <a:uFillTx/>
                <a:latin typeface="Helvetica"/>
              </a:rPr>
              <a:t>) </a:t>
            </a:r>
            <a:r>
              <a:rPr kumimoji="1" lang="en-US" sz="1800" b="1" i="0" u="none" strike="noStrike" kern="0" cap="none" spc="0" normalizeH="0" baseline="0" noProof="0" dirty="0">
                <a:ln>
                  <a:noFill/>
                </a:ln>
                <a:solidFill>
                  <a:srgbClr val="000000"/>
                </a:solidFill>
                <a:effectLst/>
                <a:uLnTx/>
                <a:uFillTx/>
                <a:latin typeface="Helvetica"/>
              </a:rPr>
              <a:t>REFERENCES</a:t>
            </a:r>
            <a:r>
              <a:rPr kumimoji="1" lang="en-US" sz="1800" b="0" i="0" u="none" strike="noStrike" kern="0" cap="none" spc="0" normalizeH="0" baseline="0" noProof="0" dirty="0">
                <a:ln>
                  <a:noFill/>
                </a:ln>
                <a:solidFill>
                  <a:srgbClr val="000000"/>
                </a:solidFill>
                <a:effectLst/>
                <a:uLnTx/>
                <a:uFillTx/>
                <a:latin typeface="Helvetica"/>
              </a:rPr>
              <a:t> Items</a:t>
            </a:r>
            <a:r>
              <a:rPr kumimoji="1" lang="en-US" sz="1800" b="1" i="0" u="none" strike="noStrike" kern="0" cap="none" spc="0" normalizeH="0" baseline="0" noProof="0" dirty="0">
                <a:ln>
                  <a:noFill/>
                </a:ln>
                <a:solidFill>
                  <a:srgbClr val="C00000"/>
                </a:solidFill>
                <a:effectLst/>
                <a:uLnTx/>
                <a:uFillTx/>
                <a:latin typeface="Helvetica"/>
              </a:rPr>
              <a:t>)</a:t>
            </a:r>
            <a:r>
              <a:rPr kumimoji="1" lang="en-US" sz="1800" b="0" i="0" u="none" strike="noStrike" kern="0" cap="none" spc="0" normalizeH="0" baseline="0" noProof="0" dirty="0">
                <a:ln>
                  <a:noFill/>
                </a:ln>
                <a:solidFill>
                  <a:srgbClr val="000000"/>
                </a:solidFill>
                <a:effectLst/>
                <a:uLnTx/>
                <a:uFillTx/>
                <a:latin typeface="Helvetica"/>
              </a:rPr>
              <a:t>;</a:t>
            </a:r>
          </a:p>
        </p:txBody>
      </p:sp>
      <p:sp>
        <p:nvSpPr>
          <p:cNvPr id="6" name="Title 1"/>
          <p:cNvSpPr txBox="1">
            <a:spLocks/>
          </p:cNvSpPr>
          <p:nvPr/>
        </p:nvSpPr>
        <p:spPr bwMode="auto">
          <a:xfrm>
            <a:off x="1024467" y="117475"/>
            <a:ext cx="107696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sz="3200" b="1" i="0" u="none" strike="noStrike" kern="0" cap="none" spc="0" normalizeH="0" baseline="0" noProof="0">
                <a:ln>
                  <a:noFill/>
                </a:ln>
                <a:solidFill>
                  <a:srgbClr val="CC3300"/>
                </a:solidFill>
                <a:effectLst>
                  <a:outerShdw blurRad="38100" dist="38100" dir="2700000" algn="tl">
                    <a:srgbClr val="C0C0C0"/>
                  </a:outerShdw>
                </a:effectLst>
                <a:uLnTx/>
                <a:uFillTx/>
                <a:latin typeface="Helvetica"/>
                <a:ea typeface="+mj-ea"/>
                <a:cs typeface="+mj-cs"/>
              </a:rPr>
              <a:t>..FOREIGN KEY    table-level</a:t>
            </a:r>
            <a:endParaRPr kumimoji="1" lang="en-US"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endParaRPr>
          </a:p>
        </p:txBody>
      </p:sp>
      <p:pic>
        <p:nvPicPr>
          <p:cNvPr id="7" name="Picture 6"/>
          <p:cNvPicPr>
            <a:picLocks noChangeAspect="1"/>
          </p:cNvPicPr>
          <p:nvPr/>
        </p:nvPicPr>
        <p:blipFill>
          <a:blip r:embed="rId2"/>
          <a:stretch>
            <a:fillRect/>
          </a:stretch>
        </p:blipFill>
        <p:spPr>
          <a:xfrm>
            <a:off x="2877028" y="727075"/>
            <a:ext cx="7064478" cy="2296344"/>
          </a:xfrm>
          <a:prstGeom prst="rect">
            <a:avLst/>
          </a:prstGeom>
        </p:spPr>
      </p:pic>
      <p:sp>
        <p:nvSpPr>
          <p:cNvPr id="2" name="Footer Placeholder 1"/>
          <p:cNvSpPr>
            <a:spLocks noGrp="1"/>
          </p:cNvSpPr>
          <p:nvPr>
            <p:ph type="ftr" sz="quarter" idx="11"/>
          </p:nvPr>
        </p:nvSpPr>
        <p:spPr/>
        <p:txBody>
          <a:bodyPr/>
          <a:lstStyle/>
          <a:p>
            <a:r>
              <a:rPr lang="en-US"/>
              <a:t>SQL</a:t>
            </a:r>
          </a:p>
        </p:txBody>
      </p:sp>
      <p:sp>
        <p:nvSpPr>
          <p:cNvPr id="3" name="Slide Number Placeholder 2"/>
          <p:cNvSpPr>
            <a:spLocks noGrp="1"/>
          </p:cNvSpPr>
          <p:nvPr>
            <p:ph type="sldNum" sz="quarter" idx="12"/>
          </p:nvPr>
        </p:nvSpPr>
        <p:spPr/>
        <p:txBody>
          <a:bodyPr/>
          <a:lstStyle/>
          <a:p>
            <a:fld id="{03576695-DB63-4967-AFBB-46E84EF49106}" type="slidenum">
              <a:rPr lang="en-US" smtClean="0"/>
              <a:t>20</a:t>
            </a:fld>
            <a:endParaRPr lang="en-US"/>
          </a:p>
        </p:txBody>
      </p:sp>
    </p:spTree>
    <p:extLst>
      <p:ext uri="{BB962C8B-B14F-4D97-AF65-F5344CB8AC3E}">
        <p14:creationId xmlns:p14="http://schemas.microsoft.com/office/powerpoint/2010/main" val="3023137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bwMode="auto">
          <a:xfrm>
            <a:off x="1085850" y="727075"/>
            <a:ext cx="10215033" cy="541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mn-ea"/>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mn-lt"/>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a:lstStyle>
          <a:p>
            <a:pPr marL="342900" marR="0" lvl="0" indent="-342900" algn="l" defTabSz="914400" rtl="0" eaLnBrk="0" fontAlgn="base" latinLnBrk="0" hangingPunct="0">
              <a:lnSpc>
                <a:spcPct val="120000"/>
              </a:lnSpc>
              <a:spcBef>
                <a:spcPct val="35000"/>
              </a:spcBef>
              <a:spcAft>
                <a:spcPct val="0"/>
              </a:spcAft>
              <a:buClr>
                <a:srgbClr val="CC3300"/>
              </a:buClr>
              <a:buSzPct val="90000"/>
              <a:buFont typeface="Monotype Sorts" charset="2"/>
              <a:buChar char="n"/>
              <a:tabLst/>
              <a:defRPr/>
            </a:pPr>
            <a:r>
              <a:rPr kumimoji="1" lang="en-US" sz="2000" b="1" i="0" u="none" strike="noStrike" kern="0" cap="none" spc="0" normalizeH="0" baseline="0" noProof="0" dirty="0">
                <a:ln>
                  <a:noFill/>
                </a:ln>
                <a:solidFill>
                  <a:srgbClr val="000000"/>
                </a:solidFill>
                <a:effectLst/>
                <a:uLnTx/>
                <a:uFillTx/>
                <a:latin typeface="Helvetica"/>
                <a:ea typeface="+mn-ea"/>
                <a:cs typeface="+mn-cs"/>
              </a:rPr>
              <a:t>Properties: </a:t>
            </a:r>
            <a:endParaRPr kumimoji="1" lang="en-US" sz="2000" b="0" i="0" u="none" strike="noStrike" kern="0" cap="none" spc="0" normalizeH="0" baseline="0" noProof="0" dirty="0">
              <a:ln>
                <a:noFill/>
              </a:ln>
              <a:solidFill>
                <a:srgbClr val="000000"/>
              </a:solidFill>
              <a:effectLst/>
              <a:uLnTx/>
              <a:uFillTx/>
              <a:latin typeface="Helvetica"/>
              <a:ea typeface="+mn-ea"/>
              <a:cs typeface="+mn-cs"/>
            </a:endParaRPr>
          </a:p>
          <a:p>
            <a:pPr marL="742950" marR="0" lvl="1" indent="-285750" algn="l" defTabSz="914400" rtl="0" eaLnBrk="0" fontAlgn="base" latinLnBrk="0" hangingPunct="0">
              <a:lnSpc>
                <a:spcPct val="120000"/>
              </a:lnSpc>
              <a:spcBef>
                <a:spcPct val="35000"/>
              </a:spcBef>
              <a:spcAft>
                <a:spcPct val="0"/>
              </a:spcAft>
              <a:buClr>
                <a:srgbClr val="FF9933"/>
              </a:buClr>
              <a:buSzPct val="80000"/>
              <a:buFont typeface="Monotype Sorts" charset="2"/>
              <a:buChar char="l"/>
              <a:tabLst/>
              <a:defRPr/>
            </a:pPr>
            <a:r>
              <a:rPr kumimoji="1" lang="en-US" sz="2000" b="0" i="0" u="none" strike="noStrike" kern="0" cap="none" spc="0" normalizeH="0" baseline="0" noProof="0" dirty="0">
                <a:ln>
                  <a:noFill/>
                </a:ln>
                <a:solidFill>
                  <a:srgbClr val="000000"/>
                </a:solidFill>
                <a:effectLst/>
                <a:uLnTx/>
                <a:uFillTx/>
                <a:latin typeface="Helvetica"/>
              </a:rPr>
              <a:t>A Foreign key can contain- </a:t>
            </a:r>
          </a:p>
          <a:p>
            <a:pPr marL="1085850" marR="0" lvl="2" indent="-228600" algn="l" defTabSz="914400" rtl="0" eaLnBrk="0" fontAlgn="base" latinLnBrk="0" hangingPunct="0">
              <a:lnSpc>
                <a:spcPct val="120000"/>
              </a:lnSpc>
              <a:spcBef>
                <a:spcPct val="35000"/>
              </a:spcBef>
              <a:spcAft>
                <a:spcPct val="0"/>
              </a:spcAft>
              <a:buClr>
                <a:srgbClr val="33CC33"/>
              </a:buClr>
              <a:buSzPct val="75000"/>
              <a:buFont typeface="Webdings" panose="05030102010509060703" pitchFamily="18" charset="2"/>
              <a:buChar char="4"/>
              <a:tabLst/>
              <a:defRPr/>
            </a:pPr>
            <a:r>
              <a:rPr kumimoji="1" lang="en-US" sz="2000" b="0" i="0" u="none" strike="noStrike" kern="0" cap="none" spc="0" normalizeH="0" baseline="0" noProof="0" dirty="0">
                <a:ln>
                  <a:noFill/>
                </a:ln>
                <a:solidFill>
                  <a:srgbClr val="000000"/>
                </a:solidFill>
                <a:effectLst/>
                <a:uLnTx/>
                <a:uFillTx/>
                <a:latin typeface="Helvetica"/>
              </a:rPr>
              <a:t>Only values present in the corresponding Parent Column. </a:t>
            </a:r>
          </a:p>
          <a:p>
            <a:pPr marL="1085850" marR="0" lvl="2" indent="-228600" algn="l" defTabSz="914400" rtl="0" eaLnBrk="0" fontAlgn="base" latinLnBrk="0" hangingPunct="0">
              <a:lnSpc>
                <a:spcPct val="120000"/>
              </a:lnSpc>
              <a:spcBef>
                <a:spcPct val="35000"/>
              </a:spcBef>
              <a:spcAft>
                <a:spcPct val="0"/>
              </a:spcAft>
              <a:buClr>
                <a:srgbClr val="33CC33"/>
              </a:buClr>
              <a:buSzPct val="75000"/>
              <a:buFont typeface="Webdings" panose="05030102010509060703" pitchFamily="18" charset="2"/>
              <a:buChar char="4"/>
              <a:tabLst/>
              <a:defRPr/>
            </a:pPr>
            <a:r>
              <a:rPr kumimoji="1" lang="en-US" sz="2000" b="0" i="0" u="none" strike="noStrike" kern="0" cap="none" spc="0" normalizeH="0" baseline="0" noProof="0" dirty="0">
                <a:ln>
                  <a:noFill/>
                </a:ln>
                <a:solidFill>
                  <a:srgbClr val="000000"/>
                </a:solidFill>
                <a:effectLst/>
                <a:uLnTx/>
                <a:uFillTx/>
                <a:latin typeface="Helvetica"/>
              </a:rPr>
              <a:t>NULL values, provided Foreign key is not defined with additional NOT NULL constraints. </a:t>
            </a:r>
          </a:p>
          <a:p>
            <a:pPr marL="742950" marR="0" lvl="1" indent="-285750" algn="l" defTabSz="914400" rtl="0" eaLnBrk="0" fontAlgn="base" latinLnBrk="0" hangingPunct="0">
              <a:lnSpc>
                <a:spcPct val="120000"/>
              </a:lnSpc>
              <a:spcBef>
                <a:spcPct val="35000"/>
              </a:spcBef>
              <a:spcAft>
                <a:spcPct val="0"/>
              </a:spcAft>
              <a:buClr>
                <a:srgbClr val="FF9933"/>
              </a:buClr>
              <a:buSzPct val="80000"/>
              <a:buFont typeface="Monotype Sorts" charset="2"/>
              <a:buChar char="l"/>
              <a:tabLst/>
              <a:defRPr/>
            </a:pPr>
            <a:r>
              <a:rPr kumimoji="1" lang="en-US" sz="2000" b="0" i="0" u="none" strike="noStrike" kern="0" cap="none" spc="0" normalizeH="0" baseline="0" noProof="0" dirty="0">
                <a:ln>
                  <a:noFill/>
                </a:ln>
                <a:solidFill>
                  <a:srgbClr val="000000"/>
                </a:solidFill>
                <a:effectLst/>
                <a:uLnTx/>
                <a:uFillTx/>
                <a:latin typeface="Helvetica"/>
              </a:rPr>
              <a:t>Foreign key column can reference to any column (parent column) </a:t>
            </a:r>
            <a:r>
              <a:rPr kumimoji="1" lang="en-US" sz="2000" b="1" i="0" u="none" strike="noStrike" kern="0" cap="none" spc="0" normalizeH="0" baseline="0" noProof="0" dirty="0">
                <a:ln>
                  <a:noFill/>
                </a:ln>
                <a:solidFill>
                  <a:srgbClr val="000000"/>
                </a:solidFill>
                <a:effectLst/>
                <a:uLnTx/>
                <a:uFillTx/>
                <a:latin typeface="Helvetica"/>
              </a:rPr>
              <a:t>whose data type, width is same</a:t>
            </a:r>
            <a:r>
              <a:rPr kumimoji="1" lang="en-US" sz="2000" b="0" i="0" u="none" strike="noStrike" kern="0" cap="none" spc="0" normalizeH="0" baseline="0" noProof="0" dirty="0">
                <a:ln>
                  <a:noFill/>
                </a:ln>
                <a:solidFill>
                  <a:srgbClr val="000000"/>
                </a:solidFill>
                <a:effectLst/>
                <a:uLnTx/>
                <a:uFillTx/>
                <a:latin typeface="Helvetica"/>
              </a:rPr>
              <a:t> and </a:t>
            </a:r>
            <a:r>
              <a:rPr kumimoji="1" lang="en-US" sz="2000" b="1" i="0" u="none" strike="noStrike" kern="0" cap="none" spc="0" normalizeH="0" baseline="0" noProof="0" dirty="0">
                <a:ln>
                  <a:noFill/>
                </a:ln>
                <a:solidFill>
                  <a:srgbClr val="000000"/>
                </a:solidFill>
                <a:effectLst/>
                <a:uLnTx/>
                <a:uFillTx/>
                <a:latin typeface="Helvetica"/>
              </a:rPr>
              <a:t>Parent column </a:t>
            </a:r>
            <a:r>
              <a:rPr kumimoji="1" lang="en-US" sz="2000" b="0" i="0" u="none" strike="noStrike" kern="0" cap="none" spc="0" normalizeH="0" baseline="0" noProof="0" dirty="0">
                <a:ln>
                  <a:noFill/>
                </a:ln>
                <a:solidFill>
                  <a:srgbClr val="000000"/>
                </a:solidFill>
                <a:effectLst/>
                <a:uLnTx/>
                <a:uFillTx/>
                <a:latin typeface="Helvetica"/>
              </a:rPr>
              <a:t>has to be defined </a:t>
            </a:r>
            <a:r>
              <a:rPr kumimoji="1" lang="en-US" sz="2000" b="1" i="0" u="none" strike="noStrike" kern="0" cap="none" spc="0" normalizeH="0" baseline="0" noProof="0" dirty="0">
                <a:ln>
                  <a:noFill/>
                </a:ln>
                <a:solidFill>
                  <a:srgbClr val="000000"/>
                </a:solidFill>
                <a:effectLst/>
                <a:uLnTx/>
                <a:uFillTx/>
                <a:latin typeface="Helvetica"/>
              </a:rPr>
              <a:t>with </a:t>
            </a:r>
            <a:r>
              <a:rPr kumimoji="1" lang="en-US" sz="2000" b="1" i="0" u="none" strike="noStrike" kern="0" cap="none" spc="0" normalizeH="0" baseline="0" noProof="0" dirty="0">
                <a:ln>
                  <a:noFill/>
                </a:ln>
                <a:solidFill>
                  <a:srgbClr val="C00000"/>
                </a:solidFill>
                <a:effectLst/>
                <a:uLnTx/>
                <a:uFillTx/>
                <a:latin typeface="Helvetica"/>
              </a:rPr>
              <a:t>Primary key </a:t>
            </a:r>
            <a:r>
              <a:rPr kumimoji="1" lang="en-US" sz="2000" b="1" i="0" u="none" strike="noStrike" kern="0" cap="none" spc="0" normalizeH="0" baseline="0" noProof="0" dirty="0">
                <a:ln>
                  <a:noFill/>
                </a:ln>
                <a:solidFill>
                  <a:srgbClr val="000000"/>
                </a:solidFill>
                <a:effectLst/>
                <a:uLnTx/>
                <a:uFillTx/>
                <a:latin typeface="Helvetica"/>
              </a:rPr>
              <a:t>or </a:t>
            </a:r>
            <a:r>
              <a:rPr kumimoji="1" lang="en-US" sz="2000" b="1" i="0" u="none" strike="noStrike" kern="0" cap="none" spc="0" normalizeH="0" baseline="0" noProof="0" dirty="0">
                <a:ln>
                  <a:noFill/>
                </a:ln>
                <a:solidFill>
                  <a:srgbClr val="C00000"/>
                </a:solidFill>
                <a:effectLst/>
                <a:uLnTx/>
                <a:uFillTx/>
                <a:latin typeface="Helvetica"/>
              </a:rPr>
              <a:t>Unique constraint</a:t>
            </a:r>
            <a:r>
              <a:rPr kumimoji="1" lang="en-US" sz="2000" b="0" i="0" u="none" strike="noStrike" kern="0" cap="none" spc="0" normalizeH="0" baseline="0" noProof="0" dirty="0">
                <a:ln>
                  <a:noFill/>
                </a:ln>
                <a:solidFill>
                  <a:srgbClr val="000000"/>
                </a:solidFill>
                <a:effectLst/>
                <a:uLnTx/>
                <a:uFillTx/>
                <a:latin typeface="Helvetica"/>
              </a:rPr>
              <a:t>. </a:t>
            </a:r>
          </a:p>
          <a:p>
            <a:pPr marL="742950" marR="0" lvl="1" indent="-285750" algn="l" defTabSz="914400" rtl="0" eaLnBrk="0" fontAlgn="base" latinLnBrk="0" hangingPunct="0">
              <a:lnSpc>
                <a:spcPct val="120000"/>
              </a:lnSpc>
              <a:spcBef>
                <a:spcPct val="35000"/>
              </a:spcBef>
              <a:spcAft>
                <a:spcPct val="0"/>
              </a:spcAft>
              <a:buClr>
                <a:srgbClr val="FF9933"/>
              </a:buClr>
              <a:buSzPct val="80000"/>
              <a:buFont typeface="Monotype Sorts" charset="2"/>
              <a:buChar char="l"/>
              <a:tabLst/>
              <a:defRPr/>
            </a:pPr>
            <a:r>
              <a:rPr kumimoji="1" lang="en-US" sz="2000" b="0" i="0" u="none" strike="noStrike" kern="0" cap="none" spc="0" normalizeH="0" baseline="0" noProof="0" dirty="0">
                <a:ln>
                  <a:noFill/>
                </a:ln>
                <a:solidFill>
                  <a:srgbClr val="000000"/>
                </a:solidFill>
                <a:effectLst/>
                <a:uLnTx/>
                <a:uFillTx/>
                <a:latin typeface="Helvetica"/>
              </a:rPr>
              <a:t>A </a:t>
            </a:r>
            <a:r>
              <a:rPr kumimoji="1" lang="en-US" sz="2000" b="1" i="0" u="none" strike="noStrike" kern="0" cap="none" spc="0" normalizeH="0" baseline="0" noProof="0" dirty="0">
                <a:ln>
                  <a:noFill/>
                </a:ln>
                <a:solidFill>
                  <a:srgbClr val="C00000"/>
                </a:solidFill>
                <a:effectLst/>
                <a:uLnTx/>
                <a:uFillTx/>
                <a:latin typeface="Helvetica"/>
              </a:rPr>
              <a:t>Parent Column has to exist before creation of Child Column</a:t>
            </a:r>
            <a:r>
              <a:rPr kumimoji="1" lang="en-US" sz="2000" b="1" i="0" u="none" strike="noStrike" kern="0" cap="none" spc="0" normalizeH="0" baseline="0" noProof="0" dirty="0">
                <a:ln>
                  <a:noFill/>
                </a:ln>
                <a:solidFill>
                  <a:srgbClr val="000000"/>
                </a:solidFill>
                <a:effectLst/>
                <a:uLnTx/>
                <a:uFillTx/>
                <a:latin typeface="Helvetica"/>
              </a:rPr>
              <a:t> </a:t>
            </a:r>
            <a:r>
              <a:rPr kumimoji="1" lang="en-US" sz="2000" b="0" i="0" u="none" strike="noStrike" kern="0" cap="none" spc="0" normalizeH="0" baseline="0" noProof="0" dirty="0">
                <a:ln>
                  <a:noFill/>
                </a:ln>
                <a:solidFill>
                  <a:srgbClr val="000000"/>
                </a:solidFill>
                <a:effectLst/>
                <a:uLnTx/>
                <a:uFillTx/>
                <a:latin typeface="Helvetica"/>
              </a:rPr>
              <a:t>with Foreign key Constraint. </a:t>
            </a:r>
          </a:p>
          <a:p>
            <a:pPr marL="742950" marR="0" lvl="1" indent="-285750" algn="l" defTabSz="914400" rtl="0" eaLnBrk="0" fontAlgn="base" latinLnBrk="0" hangingPunct="0">
              <a:lnSpc>
                <a:spcPct val="120000"/>
              </a:lnSpc>
              <a:spcBef>
                <a:spcPct val="35000"/>
              </a:spcBef>
              <a:spcAft>
                <a:spcPct val="0"/>
              </a:spcAft>
              <a:buClr>
                <a:srgbClr val="FF9933"/>
              </a:buClr>
              <a:buSzPct val="80000"/>
              <a:buFont typeface="Monotype Sorts" charset="2"/>
              <a:buChar char="l"/>
              <a:tabLst/>
              <a:defRPr/>
            </a:pPr>
            <a:endParaRPr kumimoji="1" lang="en-US" sz="2000" b="0" i="0" u="none" strike="noStrike" kern="0" cap="none" spc="0" normalizeH="0" baseline="0" noProof="0" dirty="0">
              <a:ln>
                <a:noFill/>
              </a:ln>
              <a:solidFill>
                <a:srgbClr val="000000"/>
              </a:solidFill>
              <a:effectLst/>
              <a:uLnTx/>
              <a:uFillTx/>
              <a:latin typeface="Helvetica"/>
            </a:endParaRPr>
          </a:p>
          <a:p>
            <a:pPr marL="742950" marR="0" lvl="1" indent="-285750" algn="l" defTabSz="914400" rtl="0" eaLnBrk="0" fontAlgn="base" latinLnBrk="0" hangingPunct="0">
              <a:lnSpc>
                <a:spcPct val="100000"/>
              </a:lnSpc>
              <a:spcBef>
                <a:spcPct val="35000"/>
              </a:spcBef>
              <a:spcAft>
                <a:spcPct val="0"/>
              </a:spcAft>
              <a:buClr>
                <a:srgbClr val="FF9933"/>
              </a:buClr>
              <a:buSzPct val="80000"/>
              <a:buFont typeface="Monotype Sorts" charset="2"/>
              <a:buChar char="l"/>
              <a:tabLst/>
              <a:defRPr/>
            </a:pPr>
            <a:endParaRPr kumimoji="1" lang="en-US" sz="2000" b="0" i="0" u="none" strike="noStrike" kern="0" cap="none" spc="0" normalizeH="0" baseline="0" noProof="0" dirty="0">
              <a:ln>
                <a:noFill/>
              </a:ln>
              <a:solidFill>
                <a:srgbClr val="000000"/>
              </a:solidFill>
              <a:effectLst/>
              <a:uLnTx/>
              <a:uFillTx/>
              <a:latin typeface="Helvetica"/>
            </a:endParaRPr>
          </a:p>
          <a:p>
            <a:pPr marL="742950" marR="0" lvl="1" indent="-285750" algn="l" defTabSz="914400" rtl="0" eaLnBrk="0" fontAlgn="base" latinLnBrk="0" hangingPunct="0">
              <a:lnSpc>
                <a:spcPct val="100000"/>
              </a:lnSpc>
              <a:spcBef>
                <a:spcPct val="35000"/>
              </a:spcBef>
              <a:spcAft>
                <a:spcPct val="0"/>
              </a:spcAft>
              <a:buClr>
                <a:srgbClr val="FF9933"/>
              </a:buClr>
              <a:buSzPct val="80000"/>
              <a:buFont typeface="Monotype Sorts" charset="2"/>
              <a:buChar char="l"/>
              <a:tabLst/>
              <a:defRPr/>
            </a:pPr>
            <a:endParaRPr kumimoji="1" lang="en-US" sz="2000" b="0" i="0" u="none" strike="noStrike" kern="0" cap="none" spc="0" normalizeH="0" baseline="0" noProof="0" dirty="0">
              <a:ln>
                <a:noFill/>
              </a:ln>
              <a:solidFill>
                <a:srgbClr val="000000"/>
              </a:solidFill>
              <a:effectLst/>
              <a:uLnTx/>
              <a:uFillTx/>
              <a:latin typeface="Helvetica"/>
            </a:endParaRPr>
          </a:p>
          <a:p>
            <a:pPr marL="742950" marR="0" lvl="1" indent="-285750" algn="l" defTabSz="914400" rtl="0" eaLnBrk="0" fontAlgn="base" latinLnBrk="0" hangingPunct="0">
              <a:lnSpc>
                <a:spcPct val="100000"/>
              </a:lnSpc>
              <a:spcBef>
                <a:spcPct val="35000"/>
              </a:spcBef>
              <a:spcAft>
                <a:spcPct val="0"/>
              </a:spcAft>
              <a:buClr>
                <a:srgbClr val="FF9933"/>
              </a:buClr>
              <a:buSzPct val="80000"/>
              <a:buFont typeface="Monotype Sorts" charset="2"/>
              <a:buChar char="l"/>
              <a:tabLst/>
              <a:defRPr/>
            </a:pPr>
            <a:endParaRPr kumimoji="1" lang="en-US" sz="2000" b="0" i="0" u="none" strike="noStrike" kern="0" cap="none" spc="0" normalizeH="0" baseline="0" noProof="0" dirty="0">
              <a:ln>
                <a:noFill/>
              </a:ln>
              <a:solidFill>
                <a:srgbClr val="000000"/>
              </a:solidFill>
              <a:effectLst/>
              <a:uLnTx/>
              <a:uFillTx/>
              <a:latin typeface="Helvetica"/>
            </a:endParaRPr>
          </a:p>
          <a:p>
            <a:pPr marL="742950" marR="0" lvl="1" indent="-285750" algn="l" defTabSz="914400" rtl="0" eaLnBrk="0" fontAlgn="base" latinLnBrk="0" hangingPunct="0">
              <a:lnSpc>
                <a:spcPct val="100000"/>
              </a:lnSpc>
              <a:spcBef>
                <a:spcPct val="35000"/>
              </a:spcBef>
              <a:spcAft>
                <a:spcPct val="0"/>
              </a:spcAft>
              <a:buClr>
                <a:srgbClr val="FF9933"/>
              </a:buClr>
              <a:buSzPct val="80000"/>
              <a:buFont typeface="Monotype Sorts" charset="2"/>
              <a:buChar char="l"/>
              <a:tabLst/>
              <a:defRPr/>
            </a:pPr>
            <a:endParaRPr kumimoji="1" lang="en-US" sz="2000" b="0" i="0" u="none" strike="noStrike" kern="0" cap="none" spc="0" normalizeH="0" baseline="0" noProof="0" dirty="0">
              <a:ln>
                <a:noFill/>
              </a:ln>
              <a:solidFill>
                <a:srgbClr val="000000"/>
              </a:solidFill>
              <a:effectLst/>
              <a:uLnTx/>
              <a:uFillTx/>
              <a:latin typeface="Helvetica"/>
            </a:endParaRPr>
          </a:p>
        </p:txBody>
      </p:sp>
      <p:sp>
        <p:nvSpPr>
          <p:cNvPr id="3" name="Title 1"/>
          <p:cNvSpPr txBox="1">
            <a:spLocks/>
          </p:cNvSpPr>
          <p:nvPr/>
        </p:nvSpPr>
        <p:spPr bwMode="auto">
          <a:xfrm>
            <a:off x="1024467" y="117475"/>
            <a:ext cx="107696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sz="3200" b="1" i="0" u="none" strike="noStrike" kern="0" cap="none" spc="0" normalizeH="0" baseline="0" noProof="0">
                <a:ln>
                  <a:noFill/>
                </a:ln>
                <a:solidFill>
                  <a:srgbClr val="CC3300"/>
                </a:solidFill>
                <a:effectLst>
                  <a:outerShdw blurRad="38100" dist="38100" dir="2700000" algn="tl">
                    <a:srgbClr val="C0C0C0"/>
                  </a:outerShdw>
                </a:effectLst>
                <a:uLnTx/>
                <a:uFillTx/>
                <a:latin typeface="Helvetica"/>
                <a:ea typeface="+mj-ea"/>
                <a:cs typeface="+mj-cs"/>
              </a:rPr>
              <a:t>..FOREIGN KEY</a:t>
            </a:r>
            <a:endParaRPr kumimoji="1" lang="en-US"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endParaRPr>
          </a:p>
        </p:txBody>
      </p:sp>
      <p:sp>
        <p:nvSpPr>
          <p:cNvPr id="4" name="Rectangle 3"/>
          <p:cNvSpPr/>
          <p:nvPr/>
        </p:nvSpPr>
        <p:spPr>
          <a:xfrm>
            <a:off x="1810636" y="5032476"/>
            <a:ext cx="8765459" cy="1338828"/>
          </a:xfrm>
          <a:prstGeom prst="rect">
            <a:avLst/>
          </a:prstGeom>
        </p:spPr>
        <p:txBody>
          <a:bodyPr wrap="square">
            <a:spAutoFit/>
          </a:bodyPr>
          <a:lstStyle/>
          <a:p>
            <a:pPr algn="ctr">
              <a:lnSpc>
                <a:spcPct val="150000"/>
              </a:lnSpc>
            </a:pPr>
            <a:r>
              <a:rPr lang="en-US" b="1" i="1" dirty="0">
                <a:solidFill>
                  <a:srgbClr val="E2F4FF">
                    <a:lumMod val="25000"/>
                  </a:srgbClr>
                </a:solidFill>
                <a:latin typeface="Helvetica"/>
              </a:rPr>
              <a:t>Restrictions: </a:t>
            </a:r>
            <a:r>
              <a:rPr lang="en-US" b="1" i="1" dirty="0">
                <a:solidFill>
                  <a:srgbClr val="000000"/>
                </a:solidFill>
                <a:latin typeface="Helvetica"/>
              </a:rPr>
              <a:t>Any </a:t>
            </a:r>
            <a:r>
              <a:rPr lang="en-US" b="1" i="1" spc="20" dirty="0">
                <a:solidFill>
                  <a:srgbClr val="FF0000"/>
                </a:solidFill>
                <a:latin typeface="Helvetica"/>
              </a:rPr>
              <a:t>UPDATE</a:t>
            </a:r>
            <a:r>
              <a:rPr lang="en-US" b="1" i="1" spc="20" dirty="0">
                <a:solidFill>
                  <a:srgbClr val="000000"/>
                </a:solidFill>
                <a:latin typeface="Helvetica"/>
              </a:rPr>
              <a:t>/</a:t>
            </a:r>
            <a:r>
              <a:rPr lang="en-US" b="1" i="1" spc="20" dirty="0">
                <a:solidFill>
                  <a:srgbClr val="FF0000"/>
                </a:solidFill>
                <a:latin typeface="Helvetica"/>
              </a:rPr>
              <a:t>INSERT</a:t>
            </a:r>
            <a:r>
              <a:rPr lang="en-US" b="1" i="1" spc="20" dirty="0">
                <a:solidFill>
                  <a:srgbClr val="000000"/>
                </a:solidFill>
                <a:latin typeface="Helvetica"/>
              </a:rPr>
              <a:t>/</a:t>
            </a:r>
            <a:r>
              <a:rPr lang="en-US" b="1" i="1" spc="20" dirty="0">
                <a:solidFill>
                  <a:srgbClr val="FF0000"/>
                </a:solidFill>
                <a:latin typeface="Helvetica"/>
              </a:rPr>
              <a:t>DELETE</a:t>
            </a:r>
            <a:r>
              <a:rPr lang="en-US" b="1" i="1" dirty="0">
                <a:solidFill>
                  <a:srgbClr val="FF0000"/>
                </a:solidFill>
                <a:latin typeface="Helvetica"/>
              </a:rPr>
              <a:t> </a:t>
            </a:r>
            <a:r>
              <a:rPr lang="en-US" b="1" i="1" dirty="0">
                <a:solidFill>
                  <a:srgbClr val="000000"/>
                </a:solidFill>
                <a:latin typeface="Helvetica"/>
              </a:rPr>
              <a:t>of Records </a:t>
            </a:r>
            <a:r>
              <a:rPr lang="en-US" b="1" i="1" dirty="0">
                <a:solidFill>
                  <a:srgbClr val="FF0000"/>
                </a:solidFill>
                <a:latin typeface="Helvetica"/>
              </a:rPr>
              <a:t>, </a:t>
            </a:r>
            <a:r>
              <a:rPr lang="en-US" b="1" i="1" spc="20" dirty="0">
                <a:solidFill>
                  <a:srgbClr val="FF0000"/>
                </a:solidFill>
                <a:latin typeface="Helvetica"/>
              </a:rPr>
              <a:t>ALTER</a:t>
            </a:r>
            <a:r>
              <a:rPr lang="en-US" b="1" i="1" dirty="0">
                <a:solidFill>
                  <a:srgbClr val="FF0000"/>
                </a:solidFill>
                <a:latin typeface="Helvetica"/>
              </a:rPr>
              <a:t> </a:t>
            </a:r>
            <a:r>
              <a:rPr lang="en-US" b="1" i="1" dirty="0">
                <a:solidFill>
                  <a:srgbClr val="000000"/>
                </a:solidFill>
                <a:latin typeface="Helvetica"/>
              </a:rPr>
              <a:t>or</a:t>
            </a:r>
            <a:r>
              <a:rPr lang="en-US" b="1" i="1" dirty="0">
                <a:solidFill>
                  <a:srgbClr val="FF0000"/>
                </a:solidFill>
                <a:latin typeface="Helvetica"/>
              </a:rPr>
              <a:t> </a:t>
            </a:r>
            <a:r>
              <a:rPr lang="en-US" b="1" i="1" spc="20" dirty="0">
                <a:solidFill>
                  <a:srgbClr val="FF0000"/>
                </a:solidFill>
                <a:latin typeface="Helvetica"/>
              </a:rPr>
              <a:t>DROP</a:t>
            </a:r>
            <a:r>
              <a:rPr lang="en-US" b="1" i="1" dirty="0">
                <a:solidFill>
                  <a:srgbClr val="FF0000"/>
                </a:solidFill>
                <a:latin typeface="Helvetica"/>
              </a:rPr>
              <a:t> </a:t>
            </a:r>
            <a:r>
              <a:rPr lang="en-US" b="1" i="1" u="sng" dirty="0">
                <a:solidFill>
                  <a:srgbClr val="000000"/>
                </a:solidFill>
                <a:latin typeface="Helvetica"/>
              </a:rPr>
              <a:t>Operation</a:t>
            </a:r>
            <a:r>
              <a:rPr lang="en-US" b="1" i="1" dirty="0">
                <a:solidFill>
                  <a:srgbClr val="000000"/>
                </a:solidFill>
                <a:latin typeface="Helvetica"/>
              </a:rPr>
              <a:t> that Violates any of the above properties is  restricted and hence </a:t>
            </a:r>
            <a:r>
              <a:rPr lang="en-US" b="1" i="1" u="sng" dirty="0">
                <a:solidFill>
                  <a:srgbClr val="000000"/>
                </a:solidFill>
                <a:latin typeface="Helvetica"/>
              </a:rPr>
              <a:t>Rejected by the Database System.</a:t>
            </a:r>
          </a:p>
        </p:txBody>
      </p:sp>
      <p:sp>
        <p:nvSpPr>
          <p:cNvPr id="5" name="Footer Placeholder 4"/>
          <p:cNvSpPr>
            <a:spLocks noGrp="1"/>
          </p:cNvSpPr>
          <p:nvPr>
            <p:ph type="ftr" sz="quarter" idx="11"/>
          </p:nvPr>
        </p:nvSpPr>
        <p:spPr/>
        <p:txBody>
          <a:bodyPr/>
          <a:lstStyle/>
          <a:p>
            <a:r>
              <a:rPr lang="en-US"/>
              <a:t>SQL</a:t>
            </a:r>
          </a:p>
        </p:txBody>
      </p:sp>
      <p:sp>
        <p:nvSpPr>
          <p:cNvPr id="6" name="Slide Number Placeholder 5"/>
          <p:cNvSpPr>
            <a:spLocks noGrp="1"/>
          </p:cNvSpPr>
          <p:nvPr>
            <p:ph type="sldNum" sz="quarter" idx="12"/>
          </p:nvPr>
        </p:nvSpPr>
        <p:spPr/>
        <p:txBody>
          <a:bodyPr/>
          <a:lstStyle/>
          <a:p>
            <a:fld id="{03576695-DB63-4967-AFBB-46E84EF49106}" type="slidenum">
              <a:rPr lang="en-US" smtClean="0"/>
              <a:t>21</a:t>
            </a:fld>
            <a:endParaRPr lang="en-US"/>
          </a:p>
        </p:txBody>
      </p:sp>
    </p:spTree>
    <p:extLst>
      <p:ext uri="{BB962C8B-B14F-4D97-AF65-F5344CB8AC3E}">
        <p14:creationId xmlns:p14="http://schemas.microsoft.com/office/powerpoint/2010/main" val="3033519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BB7C9FC-5CA2-420F-870D-DF6E80DB0D3F}"/>
              </a:ext>
            </a:extLst>
          </p:cNvPr>
          <p:cNvSpPr>
            <a:spLocks noGrp="1"/>
          </p:cNvSpPr>
          <p:nvPr>
            <p:ph type="ftr" sz="quarter" idx="11"/>
          </p:nvPr>
        </p:nvSpPr>
        <p:spPr/>
        <p:txBody>
          <a:bodyPr/>
          <a:lstStyle/>
          <a:p>
            <a:r>
              <a:rPr lang="en-US"/>
              <a:t>SQL</a:t>
            </a:r>
          </a:p>
        </p:txBody>
      </p:sp>
      <p:sp>
        <p:nvSpPr>
          <p:cNvPr id="5" name="Slide Number Placeholder 4">
            <a:extLst>
              <a:ext uri="{FF2B5EF4-FFF2-40B4-BE49-F238E27FC236}">
                <a16:creationId xmlns:a16="http://schemas.microsoft.com/office/drawing/2014/main" id="{3A1AC809-0DED-4288-BE6B-D92FF2ED7E1B}"/>
              </a:ext>
            </a:extLst>
          </p:cNvPr>
          <p:cNvSpPr>
            <a:spLocks noGrp="1"/>
          </p:cNvSpPr>
          <p:nvPr>
            <p:ph type="sldNum" sz="quarter" idx="12"/>
          </p:nvPr>
        </p:nvSpPr>
        <p:spPr/>
        <p:txBody>
          <a:bodyPr/>
          <a:lstStyle/>
          <a:p>
            <a:fld id="{03576695-DB63-4967-AFBB-46E84EF49106}" type="slidenum">
              <a:rPr lang="en-US" smtClean="0"/>
              <a:t>22</a:t>
            </a:fld>
            <a:endParaRPr lang="en-US"/>
          </a:p>
        </p:txBody>
      </p:sp>
      <p:pic>
        <p:nvPicPr>
          <p:cNvPr id="6" name="Picture 5">
            <a:extLst>
              <a:ext uri="{FF2B5EF4-FFF2-40B4-BE49-F238E27FC236}">
                <a16:creationId xmlns:a16="http://schemas.microsoft.com/office/drawing/2014/main" id="{6D93FF97-E0DA-402E-A77C-ABB6EE06F849}"/>
              </a:ext>
            </a:extLst>
          </p:cNvPr>
          <p:cNvPicPr>
            <a:picLocks noChangeAspect="1"/>
          </p:cNvPicPr>
          <p:nvPr/>
        </p:nvPicPr>
        <p:blipFill>
          <a:blip r:embed="rId3"/>
          <a:stretch>
            <a:fillRect/>
          </a:stretch>
        </p:blipFill>
        <p:spPr>
          <a:xfrm>
            <a:off x="2586078" y="1767464"/>
            <a:ext cx="7547271" cy="2738735"/>
          </a:xfrm>
          <a:prstGeom prst="rect">
            <a:avLst/>
          </a:prstGeom>
        </p:spPr>
      </p:pic>
      <p:sp>
        <p:nvSpPr>
          <p:cNvPr id="7" name="Rectangle 6">
            <a:extLst>
              <a:ext uri="{FF2B5EF4-FFF2-40B4-BE49-F238E27FC236}">
                <a16:creationId xmlns:a16="http://schemas.microsoft.com/office/drawing/2014/main" id="{1564720F-6A67-4906-B790-D2FBE9A873DF}"/>
              </a:ext>
            </a:extLst>
          </p:cNvPr>
          <p:cNvSpPr/>
          <p:nvPr/>
        </p:nvSpPr>
        <p:spPr>
          <a:xfrm>
            <a:off x="4846542" y="288391"/>
            <a:ext cx="2300694" cy="523220"/>
          </a:xfrm>
          <a:prstGeom prst="rect">
            <a:avLst/>
          </a:prstGeom>
        </p:spPr>
        <p:txBody>
          <a:bodyPr wrap="none">
            <a:spAutoFit/>
          </a:bodyPr>
          <a:lstStyle/>
          <a:p>
            <a:r>
              <a:rPr lang="en-IN" sz="2800" b="1" dirty="0">
                <a:solidFill>
                  <a:srgbClr val="C00000"/>
                </a:solidFill>
              </a:rPr>
              <a:t>Sample Tables</a:t>
            </a:r>
          </a:p>
        </p:txBody>
      </p:sp>
    </p:spTree>
    <p:extLst>
      <p:ext uri="{BB962C8B-B14F-4D97-AF65-F5344CB8AC3E}">
        <p14:creationId xmlns:p14="http://schemas.microsoft.com/office/powerpoint/2010/main" val="2391385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754353" y="3539613"/>
            <a:ext cx="11039714" cy="26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mn-ea"/>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mn-lt"/>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a:lstStyle>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charset="2"/>
              <a:buChar char="n"/>
              <a:tabLst/>
              <a:defRPr/>
            </a:pPr>
            <a:r>
              <a:rPr kumimoji="1" lang="en-US" sz="1800" b="0" i="0" u="none" strike="noStrike" kern="0" cap="none" spc="0" normalizeH="0" baseline="0" noProof="0" dirty="0">
                <a:ln>
                  <a:noFill/>
                </a:ln>
                <a:solidFill>
                  <a:srgbClr val="000000"/>
                </a:solidFill>
                <a:effectLst/>
                <a:uLnTx/>
                <a:uFillTx/>
                <a:latin typeface="Helvetica"/>
                <a:ea typeface="+mn-ea"/>
                <a:cs typeface="+mn-cs"/>
              </a:rPr>
              <a:t>INSERT INTO EMP VALUES(105,’Rajesh’,’</a:t>
            </a:r>
            <a:r>
              <a:rPr kumimoji="1" lang="en-US" sz="1800" b="1" i="0" u="none" strike="noStrike" kern="0" cap="none" spc="0" normalizeH="0" baseline="0" noProof="0" dirty="0">
                <a:ln>
                  <a:noFill/>
                </a:ln>
                <a:solidFill>
                  <a:srgbClr val="000000"/>
                </a:solidFill>
                <a:effectLst/>
                <a:uLnTx/>
                <a:uFillTx/>
                <a:latin typeface="Helvetica"/>
                <a:ea typeface="+mn-ea"/>
                <a:cs typeface="+mn-cs"/>
              </a:rPr>
              <a:t>D4’</a:t>
            </a:r>
            <a:r>
              <a:rPr kumimoji="1" lang="en-US" sz="1800" b="0" i="0" u="none" strike="noStrike" kern="0" cap="none" spc="0" normalizeH="0" baseline="0" noProof="0" dirty="0">
                <a:ln>
                  <a:noFill/>
                </a:ln>
                <a:solidFill>
                  <a:srgbClr val="000000"/>
                </a:solidFill>
                <a:effectLst/>
                <a:uLnTx/>
                <a:uFillTx/>
                <a:latin typeface="Helvetica"/>
                <a:ea typeface="+mn-ea"/>
                <a:cs typeface="+mn-cs"/>
              </a:rPr>
              <a:t>); is </a:t>
            </a:r>
            <a:r>
              <a:rPr kumimoji="1" lang="en-US" sz="1800" b="0" i="0" u="none" strike="noStrike" kern="0" cap="none" spc="0" normalizeH="0" baseline="0" noProof="0" dirty="0">
                <a:ln>
                  <a:noFill/>
                </a:ln>
                <a:solidFill>
                  <a:srgbClr val="C00000"/>
                </a:solidFill>
                <a:effectLst/>
                <a:uLnTx/>
                <a:uFillTx/>
                <a:latin typeface="Helvetica"/>
                <a:ea typeface="+mn-ea"/>
                <a:cs typeface="+mn-cs"/>
              </a:rPr>
              <a:t>Rejected</a:t>
            </a:r>
          </a:p>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charset="2"/>
              <a:buChar char="n"/>
              <a:tabLst/>
              <a:defRPr/>
            </a:pPr>
            <a:endParaRPr kumimoji="1" lang="en-US" sz="800" b="0" i="0" u="none" strike="noStrike" kern="0" cap="none" spc="0" normalizeH="0" baseline="0" noProof="0" dirty="0">
              <a:ln>
                <a:noFill/>
              </a:ln>
              <a:solidFill>
                <a:srgbClr val="000000"/>
              </a:solidFill>
              <a:effectLst/>
              <a:uLnTx/>
              <a:uFillTx/>
              <a:latin typeface="Helvetica"/>
              <a:ea typeface="+mn-ea"/>
              <a:cs typeface="+mn-cs"/>
            </a:endParaRPr>
          </a:p>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charset="2"/>
              <a:buChar char="n"/>
              <a:tabLst/>
              <a:defRPr/>
            </a:pPr>
            <a:r>
              <a:rPr kumimoji="1" lang="en-US" sz="1600" b="1" i="0" u="none" strike="noStrike" kern="0" cap="none" spc="0" normalizeH="0" baseline="0" noProof="0" dirty="0">
                <a:ln>
                  <a:noFill/>
                </a:ln>
                <a:solidFill>
                  <a:srgbClr val="000000"/>
                </a:solidFill>
                <a:effectLst/>
                <a:uLnTx/>
                <a:uFillTx/>
                <a:latin typeface="Helvetica"/>
                <a:ea typeface="+mn-ea"/>
                <a:cs typeface="+mn-cs"/>
              </a:rPr>
              <a:t>To execute above INSERT command, execute in following Order</a:t>
            </a:r>
          </a:p>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charset="2"/>
              <a:buChar char="n"/>
              <a:tabLst/>
              <a:defRPr/>
            </a:pPr>
            <a:r>
              <a:rPr kumimoji="1" lang="en-US" sz="1800" b="0" i="0" u="none" strike="noStrike" kern="0" cap="none" spc="0" normalizeH="0" baseline="0" noProof="0" dirty="0">
                <a:ln>
                  <a:noFill/>
                </a:ln>
                <a:solidFill>
                  <a:srgbClr val="000000"/>
                </a:solidFill>
                <a:effectLst/>
                <a:uLnTx/>
                <a:uFillTx/>
                <a:latin typeface="Helvetica"/>
                <a:ea typeface="+mn-ea"/>
                <a:cs typeface="+mn-cs"/>
              </a:rPr>
              <a:t>INSERT INTO DEPT VALUES(‘D4’,’Physics’,125678);             </a:t>
            </a:r>
          </a:p>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charset="2"/>
              <a:buChar char="n"/>
              <a:tabLst/>
              <a:defRPr/>
            </a:pPr>
            <a:r>
              <a:rPr kumimoji="1" lang="en-US" sz="1800" b="1" i="0" u="none" strike="noStrike" kern="0" cap="none" spc="0" normalizeH="0" baseline="0" noProof="0" dirty="0">
                <a:ln>
                  <a:noFill/>
                </a:ln>
                <a:solidFill>
                  <a:srgbClr val="000000"/>
                </a:solidFill>
                <a:effectLst/>
                <a:uLnTx/>
                <a:uFillTx/>
                <a:latin typeface="Helvetica"/>
                <a:ea typeface="+mn-ea"/>
                <a:cs typeface="+mn-cs"/>
              </a:rPr>
              <a:t>Note</a:t>
            </a:r>
            <a:r>
              <a:rPr kumimoji="1" lang="en-US" sz="1800" b="0" i="0" u="none" strike="noStrike" kern="0" cap="none" spc="0" normalizeH="0" baseline="0" noProof="0" dirty="0">
                <a:ln>
                  <a:noFill/>
                </a:ln>
                <a:solidFill>
                  <a:srgbClr val="000000"/>
                </a:solidFill>
                <a:effectLst/>
                <a:uLnTx/>
                <a:uFillTx/>
                <a:latin typeface="Helvetica"/>
                <a:ea typeface="+mn-ea"/>
                <a:cs typeface="+mn-cs"/>
              </a:rPr>
              <a:t>-Parent record with parent column value D4 is added to DEPARTMENT and now we can add child Employee record with D4(child column value) department</a:t>
            </a:r>
          </a:p>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charset="2"/>
              <a:buChar char="n"/>
              <a:tabLst/>
              <a:defRPr/>
            </a:pPr>
            <a:r>
              <a:rPr kumimoji="1" lang="en-US" sz="1800" b="0" i="0" u="none" strike="noStrike" kern="0" cap="none" spc="0" normalizeH="0" baseline="0" noProof="0" dirty="0">
                <a:ln>
                  <a:noFill/>
                </a:ln>
                <a:solidFill>
                  <a:srgbClr val="000000"/>
                </a:solidFill>
                <a:effectLst/>
                <a:uLnTx/>
                <a:uFillTx/>
                <a:latin typeface="Helvetica"/>
                <a:ea typeface="+mn-ea"/>
                <a:cs typeface="+mn-cs"/>
              </a:rPr>
              <a:t>INSERT INTO EMP VALUES(105,’Rajesh’,’</a:t>
            </a:r>
            <a:r>
              <a:rPr kumimoji="1" lang="en-US" sz="1800" b="1" i="0" u="none" strike="noStrike" kern="0" cap="none" spc="0" normalizeH="0" baseline="0" noProof="0" dirty="0">
                <a:ln>
                  <a:noFill/>
                </a:ln>
                <a:solidFill>
                  <a:srgbClr val="000000"/>
                </a:solidFill>
                <a:effectLst/>
                <a:uLnTx/>
                <a:uFillTx/>
                <a:latin typeface="Helvetica"/>
                <a:ea typeface="+mn-ea"/>
                <a:cs typeface="+mn-cs"/>
              </a:rPr>
              <a:t>D4’</a:t>
            </a:r>
            <a:r>
              <a:rPr kumimoji="1" lang="en-US" sz="1800" b="0" i="0" u="none" strike="noStrike" kern="0" cap="none" spc="0" normalizeH="0" baseline="0" noProof="0" dirty="0">
                <a:ln>
                  <a:noFill/>
                </a:ln>
                <a:solidFill>
                  <a:srgbClr val="000000"/>
                </a:solidFill>
                <a:effectLst/>
                <a:uLnTx/>
                <a:uFillTx/>
                <a:latin typeface="Helvetica"/>
                <a:ea typeface="+mn-ea"/>
                <a:cs typeface="+mn-cs"/>
              </a:rPr>
              <a:t>);  Now it is Accepted.</a:t>
            </a:r>
          </a:p>
        </p:txBody>
      </p:sp>
      <p:sp>
        <p:nvSpPr>
          <p:cNvPr id="5" name="Title 1"/>
          <p:cNvSpPr txBox="1">
            <a:spLocks/>
          </p:cNvSpPr>
          <p:nvPr/>
        </p:nvSpPr>
        <p:spPr bwMode="auto">
          <a:xfrm>
            <a:off x="1024467" y="0"/>
            <a:ext cx="107696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sz="3200" b="1" i="0" u="none" strike="noStrike" kern="0" cap="none" spc="0" normalizeH="0" baseline="0" noProof="0">
                <a:ln>
                  <a:noFill/>
                </a:ln>
                <a:solidFill>
                  <a:srgbClr val="CC3300"/>
                </a:solidFill>
                <a:effectLst>
                  <a:outerShdw blurRad="38100" dist="38100" dir="2700000" algn="tl">
                    <a:srgbClr val="C0C0C0"/>
                  </a:outerShdw>
                </a:effectLst>
                <a:uLnTx/>
                <a:uFillTx/>
                <a:latin typeface="Helvetica"/>
                <a:ea typeface="+mj-ea"/>
                <a:cs typeface="+mj-cs"/>
              </a:rPr>
              <a:t>..FOREIGN KEY – I</a:t>
            </a:r>
            <a:r>
              <a:rPr kumimoji="1" lang="en-US" sz="2800" b="0" i="0" u="none" strike="noStrike" kern="0" cap="none" spc="0" normalizeH="0" baseline="0" noProof="0">
                <a:ln>
                  <a:noFill/>
                </a:ln>
                <a:solidFill>
                  <a:srgbClr val="C00000"/>
                </a:solidFill>
                <a:effectLst>
                  <a:outerShdw blurRad="38100" dist="38100" dir="2700000" algn="tl">
                    <a:srgbClr val="C0C0C0"/>
                  </a:outerShdw>
                </a:effectLst>
                <a:uLnTx/>
                <a:uFillTx/>
                <a:latin typeface="Helvetica"/>
                <a:ea typeface="+mj-ea"/>
                <a:cs typeface="+mj-cs"/>
              </a:rPr>
              <a:t>NSERT Restrictions</a:t>
            </a:r>
            <a:r>
              <a:rPr kumimoji="1" lang="en-US" sz="3200" b="1" i="0" u="none" strike="noStrike" kern="0" cap="none" spc="0" normalizeH="0" baseline="0" noProof="0">
                <a:ln>
                  <a:noFill/>
                </a:ln>
                <a:solidFill>
                  <a:srgbClr val="CC3300"/>
                </a:solidFill>
                <a:effectLst>
                  <a:outerShdw blurRad="38100" dist="38100" dir="2700000" algn="tl">
                    <a:srgbClr val="C0C0C0"/>
                  </a:outerShdw>
                </a:effectLst>
                <a:uLnTx/>
                <a:uFillTx/>
                <a:latin typeface="Helvetica"/>
                <a:ea typeface="+mj-ea"/>
                <a:cs typeface="+mj-cs"/>
              </a:rPr>
              <a:t>  </a:t>
            </a:r>
            <a:endParaRPr kumimoji="1" lang="en-US"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endParaRPr>
          </a:p>
        </p:txBody>
      </p:sp>
      <p:pic>
        <p:nvPicPr>
          <p:cNvPr id="6" name="Picture 5"/>
          <p:cNvPicPr>
            <a:picLocks noChangeAspect="1"/>
          </p:cNvPicPr>
          <p:nvPr/>
        </p:nvPicPr>
        <p:blipFill>
          <a:blip r:embed="rId3"/>
          <a:stretch>
            <a:fillRect/>
          </a:stretch>
        </p:blipFill>
        <p:spPr>
          <a:xfrm>
            <a:off x="2566219" y="653335"/>
            <a:ext cx="5522350" cy="2003937"/>
          </a:xfrm>
          <a:prstGeom prst="rect">
            <a:avLst/>
          </a:prstGeom>
        </p:spPr>
      </p:pic>
      <p:sp>
        <p:nvSpPr>
          <p:cNvPr id="2" name="Footer Placeholder 1"/>
          <p:cNvSpPr>
            <a:spLocks noGrp="1"/>
          </p:cNvSpPr>
          <p:nvPr>
            <p:ph type="ftr" sz="quarter" idx="11"/>
          </p:nvPr>
        </p:nvSpPr>
        <p:spPr/>
        <p:txBody>
          <a:bodyPr/>
          <a:lstStyle/>
          <a:p>
            <a:r>
              <a:rPr lang="en-US"/>
              <a:t>SQL</a:t>
            </a:r>
          </a:p>
        </p:txBody>
      </p:sp>
      <p:sp>
        <p:nvSpPr>
          <p:cNvPr id="3" name="Slide Number Placeholder 2"/>
          <p:cNvSpPr>
            <a:spLocks noGrp="1"/>
          </p:cNvSpPr>
          <p:nvPr>
            <p:ph type="sldNum" sz="quarter" idx="12"/>
          </p:nvPr>
        </p:nvSpPr>
        <p:spPr/>
        <p:txBody>
          <a:bodyPr/>
          <a:lstStyle/>
          <a:p>
            <a:fld id="{03576695-DB63-4967-AFBB-46E84EF49106}" type="slidenum">
              <a:rPr lang="en-US" smtClean="0"/>
              <a:t>23</a:t>
            </a:fld>
            <a:endParaRPr lang="en-US"/>
          </a:p>
        </p:txBody>
      </p:sp>
      <p:pic>
        <p:nvPicPr>
          <p:cNvPr id="7" name="Picture 6"/>
          <p:cNvPicPr>
            <a:picLocks noChangeAspect="1"/>
          </p:cNvPicPr>
          <p:nvPr/>
        </p:nvPicPr>
        <p:blipFill>
          <a:blip r:embed="rId4"/>
          <a:stretch>
            <a:fillRect/>
          </a:stretch>
        </p:blipFill>
        <p:spPr>
          <a:xfrm>
            <a:off x="7643812" y="2303105"/>
            <a:ext cx="4676775" cy="1590675"/>
          </a:xfrm>
          <a:prstGeom prst="rect">
            <a:avLst/>
          </a:prstGeom>
        </p:spPr>
      </p:pic>
    </p:spTree>
    <p:extLst>
      <p:ext uri="{BB962C8B-B14F-4D97-AF65-F5344CB8AC3E}">
        <p14:creationId xmlns:p14="http://schemas.microsoft.com/office/powerpoint/2010/main" val="262583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bwMode="auto">
          <a:xfrm>
            <a:off x="754353" y="2792447"/>
            <a:ext cx="11039714" cy="306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mn-ea"/>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mn-lt"/>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a:lstStyle>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charset="2"/>
              <a:buChar char="n"/>
              <a:tabLst/>
              <a:defRPr/>
            </a:pPr>
            <a:r>
              <a:rPr kumimoji="1" lang="en-US" sz="1600" b="1" i="0" u="none" strike="noStrike" kern="0" cap="none" spc="0" normalizeH="0" baseline="0" noProof="0" dirty="0">
                <a:ln>
                  <a:noFill/>
                </a:ln>
                <a:solidFill>
                  <a:srgbClr val="000000"/>
                </a:solidFill>
                <a:effectLst/>
                <a:uLnTx/>
                <a:uFillTx/>
                <a:latin typeface="Helvetica"/>
                <a:ea typeface="+mn-ea"/>
                <a:cs typeface="+mn-cs"/>
              </a:rPr>
              <a:t>Similarly,</a:t>
            </a:r>
          </a:p>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charset="2"/>
              <a:buChar char="n"/>
              <a:tabLst/>
              <a:defRPr/>
            </a:pPr>
            <a:r>
              <a:rPr kumimoji="1" lang="en-US" sz="1800" b="0" i="0" u="none" strike="noStrike" kern="0" cap="none" spc="0" normalizeH="0" baseline="0" noProof="0" dirty="0">
                <a:ln>
                  <a:noFill/>
                </a:ln>
                <a:solidFill>
                  <a:srgbClr val="000000"/>
                </a:solidFill>
                <a:effectLst/>
                <a:uLnTx/>
                <a:uFillTx/>
                <a:latin typeface="Helvetica"/>
                <a:ea typeface="+mn-ea"/>
                <a:cs typeface="+mn-cs"/>
              </a:rPr>
              <a:t>UPDATE EMP SET DEPTNO=‘D5’ WHERE EMPNO=100;   is </a:t>
            </a:r>
            <a:r>
              <a:rPr kumimoji="1" lang="en-US" sz="1800" b="0" i="0" u="none" strike="noStrike" kern="0" cap="none" spc="0" normalizeH="0" baseline="0" noProof="0" dirty="0">
                <a:ln>
                  <a:noFill/>
                </a:ln>
                <a:solidFill>
                  <a:srgbClr val="C00000"/>
                </a:solidFill>
                <a:effectLst/>
                <a:uLnTx/>
                <a:uFillTx/>
                <a:latin typeface="Helvetica"/>
                <a:ea typeface="+mn-ea"/>
                <a:cs typeface="+mn-cs"/>
              </a:rPr>
              <a:t>Rejected</a:t>
            </a:r>
            <a:r>
              <a:rPr kumimoji="1" lang="en-US" sz="1800" b="0" i="0" u="none" strike="noStrike" kern="0" cap="none" spc="0" normalizeH="0" baseline="0" noProof="0" dirty="0">
                <a:ln>
                  <a:noFill/>
                </a:ln>
                <a:solidFill>
                  <a:srgbClr val="000000"/>
                </a:solidFill>
                <a:effectLst/>
                <a:uLnTx/>
                <a:uFillTx/>
                <a:latin typeface="Helvetica"/>
                <a:ea typeface="+mn-ea"/>
                <a:cs typeface="+mn-cs"/>
              </a:rPr>
              <a:t>.</a:t>
            </a:r>
          </a:p>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charset="2"/>
              <a:buChar char="n"/>
              <a:tabLst/>
              <a:defRPr/>
            </a:pPr>
            <a:r>
              <a:rPr kumimoji="1" lang="en-US" sz="1800" b="0" i="0" u="none" strike="noStrike" kern="0" cap="none" spc="0" normalizeH="0" baseline="0" noProof="0" dirty="0">
                <a:ln>
                  <a:noFill/>
                </a:ln>
                <a:solidFill>
                  <a:srgbClr val="000000"/>
                </a:solidFill>
                <a:effectLst/>
                <a:uLnTx/>
                <a:uFillTx/>
                <a:latin typeface="Helvetica"/>
                <a:ea typeface="+mn-ea"/>
                <a:cs typeface="+mn-cs"/>
              </a:rPr>
              <a:t>UPDATE EMP SET DEPTNO=‘D3’ WHERE EMPNO=100;   is </a:t>
            </a:r>
            <a:r>
              <a:rPr kumimoji="1" lang="en-US" sz="1800" b="0" i="0" u="none" strike="noStrike" kern="0" cap="none" spc="0" normalizeH="0" baseline="0" noProof="0" dirty="0">
                <a:ln>
                  <a:noFill/>
                </a:ln>
                <a:solidFill>
                  <a:srgbClr val="002060"/>
                </a:solidFill>
                <a:effectLst/>
                <a:uLnTx/>
                <a:uFillTx/>
                <a:latin typeface="Helvetica"/>
                <a:ea typeface="+mn-ea"/>
                <a:cs typeface="+mn-cs"/>
              </a:rPr>
              <a:t>Accepted</a:t>
            </a:r>
            <a:r>
              <a:rPr kumimoji="1" lang="en-US" sz="1800" b="0" i="0" u="none" strike="noStrike" kern="0" cap="none" spc="0" normalizeH="0" baseline="0" noProof="0" dirty="0">
                <a:ln>
                  <a:noFill/>
                </a:ln>
                <a:solidFill>
                  <a:srgbClr val="000000"/>
                </a:solidFill>
                <a:effectLst/>
                <a:uLnTx/>
                <a:uFillTx/>
                <a:latin typeface="Helvetica"/>
                <a:ea typeface="+mn-ea"/>
                <a:cs typeface="+mn-cs"/>
              </a:rPr>
              <a:t>.</a:t>
            </a:r>
          </a:p>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charset="2"/>
              <a:buChar char="n"/>
              <a:tabLst/>
              <a:defRPr/>
            </a:pPr>
            <a:r>
              <a:rPr kumimoji="1" lang="en-US" sz="1800" b="0" i="0" u="none" strike="noStrike" kern="0" cap="none" spc="0" normalizeH="0" baseline="0" noProof="0" dirty="0">
                <a:ln>
                  <a:noFill/>
                </a:ln>
                <a:solidFill>
                  <a:srgbClr val="000000"/>
                </a:solidFill>
                <a:effectLst/>
                <a:uLnTx/>
                <a:uFillTx/>
                <a:latin typeface="Helvetica"/>
                <a:ea typeface="+mn-ea"/>
                <a:cs typeface="+mn-cs"/>
              </a:rPr>
              <a:t>DELETE FROM DEPARTMENT WHERE DNO=‘D1’ is </a:t>
            </a:r>
            <a:r>
              <a:rPr kumimoji="1" lang="en-US" sz="1800" b="0" i="0" u="none" strike="noStrike" kern="0" cap="none" spc="0" normalizeH="0" baseline="0" noProof="0" dirty="0">
                <a:ln>
                  <a:noFill/>
                </a:ln>
                <a:solidFill>
                  <a:srgbClr val="C00000"/>
                </a:solidFill>
                <a:effectLst/>
                <a:uLnTx/>
                <a:uFillTx/>
                <a:latin typeface="Helvetica"/>
                <a:ea typeface="+mn-ea"/>
                <a:cs typeface="+mn-cs"/>
              </a:rPr>
              <a:t>Rejected</a:t>
            </a:r>
          </a:p>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charset="2"/>
              <a:buChar char="n"/>
              <a:tabLst/>
              <a:defRPr/>
            </a:pPr>
            <a:r>
              <a:rPr kumimoji="1" lang="en-US" sz="1600" b="1" i="0" u="none" strike="noStrike" kern="0" cap="none" spc="0" normalizeH="0" baseline="0" noProof="0" dirty="0">
                <a:ln>
                  <a:noFill/>
                </a:ln>
                <a:solidFill>
                  <a:srgbClr val="000000"/>
                </a:solidFill>
                <a:effectLst/>
                <a:uLnTx/>
                <a:uFillTx/>
                <a:latin typeface="Helvetica"/>
                <a:ea typeface="+mn-ea"/>
                <a:cs typeface="+mn-cs"/>
              </a:rPr>
              <a:t>To execute above DELETE command, execute in following Order</a:t>
            </a:r>
            <a:endParaRPr kumimoji="1" lang="en-US" sz="1800" b="1" i="0" u="none" strike="noStrike" kern="0" cap="none" spc="0" normalizeH="0" baseline="0" noProof="0" dirty="0">
              <a:ln>
                <a:noFill/>
              </a:ln>
              <a:solidFill>
                <a:srgbClr val="000000"/>
              </a:solidFill>
              <a:effectLst/>
              <a:uLnTx/>
              <a:uFillTx/>
              <a:latin typeface="Helvetica"/>
              <a:ea typeface="+mn-ea"/>
              <a:cs typeface="+mn-cs"/>
            </a:endParaRPr>
          </a:p>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charset="2"/>
              <a:buChar char="n"/>
              <a:tabLst/>
              <a:defRPr/>
            </a:pPr>
            <a:r>
              <a:rPr kumimoji="1" lang="en-US" sz="1800" b="0" i="0" u="none" strike="noStrike" kern="0" cap="none" spc="0" normalizeH="0" baseline="0" noProof="0" dirty="0">
                <a:ln>
                  <a:noFill/>
                </a:ln>
                <a:solidFill>
                  <a:srgbClr val="FF0000"/>
                </a:solidFill>
                <a:effectLst/>
                <a:uLnTx/>
                <a:uFillTx/>
                <a:latin typeface="Helvetica"/>
                <a:ea typeface="+mn-ea"/>
                <a:cs typeface="+mn-cs"/>
              </a:rPr>
              <a:t>1st</a:t>
            </a:r>
            <a:r>
              <a:rPr kumimoji="1" lang="en-US" sz="1800" b="0" i="0" u="none" strike="noStrike" kern="0" cap="none" spc="0" normalizeH="0" baseline="0" noProof="0" dirty="0">
                <a:ln>
                  <a:noFill/>
                </a:ln>
                <a:solidFill>
                  <a:srgbClr val="000000"/>
                </a:solidFill>
                <a:effectLst/>
                <a:uLnTx/>
                <a:uFillTx/>
                <a:latin typeface="Helvetica"/>
                <a:ea typeface="+mn-ea"/>
                <a:cs typeface="+mn-cs"/>
              </a:rPr>
              <a:t> Delete from Child Table(EMP) and then </a:t>
            </a:r>
            <a:r>
              <a:rPr kumimoji="1" lang="en-US" sz="1800" b="0" i="0" u="none" strike="noStrike" kern="0" cap="none" spc="0" normalizeH="0" baseline="0" noProof="0" dirty="0">
                <a:ln>
                  <a:noFill/>
                </a:ln>
                <a:solidFill>
                  <a:srgbClr val="FF0000"/>
                </a:solidFill>
                <a:effectLst/>
                <a:uLnTx/>
                <a:uFillTx/>
                <a:latin typeface="Helvetica"/>
                <a:ea typeface="+mn-ea"/>
                <a:cs typeface="+mn-cs"/>
              </a:rPr>
              <a:t>2</a:t>
            </a:r>
            <a:r>
              <a:rPr kumimoji="1" lang="en-US" sz="1800" b="0" i="0" u="none" strike="noStrike" kern="0" cap="none" spc="0" normalizeH="0" baseline="30000" noProof="0" dirty="0">
                <a:ln>
                  <a:noFill/>
                </a:ln>
                <a:solidFill>
                  <a:srgbClr val="FF0000"/>
                </a:solidFill>
                <a:effectLst/>
                <a:uLnTx/>
                <a:uFillTx/>
                <a:latin typeface="Helvetica"/>
                <a:ea typeface="+mn-ea"/>
                <a:cs typeface="+mn-cs"/>
              </a:rPr>
              <a:t>nd</a:t>
            </a:r>
            <a:r>
              <a:rPr kumimoji="1" lang="en-US" sz="1800" b="0" i="0" u="none" strike="noStrike" kern="0" cap="none" spc="0" normalizeH="0" baseline="0" noProof="0" dirty="0">
                <a:ln>
                  <a:noFill/>
                </a:ln>
                <a:solidFill>
                  <a:srgbClr val="000000"/>
                </a:solidFill>
                <a:effectLst/>
                <a:uLnTx/>
                <a:uFillTx/>
                <a:latin typeface="Helvetica"/>
                <a:ea typeface="+mn-ea"/>
                <a:cs typeface="+mn-cs"/>
              </a:rPr>
              <a:t>  Delete from Parent(DEPARTMENT)</a:t>
            </a:r>
          </a:p>
          <a:p>
            <a:pPr lvl="1" indent="-342900">
              <a:buClr>
                <a:srgbClr val="CC3300"/>
              </a:buClr>
              <a:buSzPct val="90000"/>
              <a:buFont typeface="Monotype Sorts" charset="2"/>
              <a:buChar char="n"/>
            </a:pPr>
            <a:r>
              <a:rPr kumimoji="1" lang="en-US" b="0" i="0" u="none" strike="noStrike" kern="0" cap="none" spc="0" normalizeH="0" baseline="0" noProof="0" dirty="0">
                <a:ln>
                  <a:noFill/>
                </a:ln>
                <a:solidFill>
                  <a:srgbClr val="000000"/>
                </a:solidFill>
                <a:effectLst/>
                <a:uLnTx/>
                <a:uFillTx/>
                <a:latin typeface="Helvetica"/>
                <a:ea typeface="+mn-ea"/>
                <a:cs typeface="+mn-cs"/>
              </a:rPr>
              <a:t>This Deletion</a:t>
            </a:r>
            <a:r>
              <a:rPr kumimoji="1" lang="en-US" b="0" i="0" u="none" strike="noStrike" kern="0" cap="none" spc="0" normalizeH="0" noProof="0" dirty="0">
                <a:ln>
                  <a:noFill/>
                </a:ln>
                <a:solidFill>
                  <a:srgbClr val="000000"/>
                </a:solidFill>
                <a:effectLst/>
                <a:uLnTx/>
                <a:uFillTx/>
                <a:latin typeface="Helvetica"/>
                <a:ea typeface="+mn-ea"/>
                <a:cs typeface="+mn-cs"/>
              </a:rPr>
              <a:t> process </a:t>
            </a:r>
            <a:r>
              <a:rPr kumimoji="1" lang="en-US" b="1" i="0" u="none" strike="noStrike" kern="0" cap="none" spc="0" normalizeH="0" noProof="0" dirty="0">
                <a:ln>
                  <a:noFill/>
                </a:ln>
                <a:solidFill>
                  <a:srgbClr val="000000"/>
                </a:solidFill>
                <a:effectLst/>
                <a:uLnTx/>
                <a:uFillTx/>
                <a:latin typeface="Helvetica"/>
                <a:ea typeface="+mn-ea"/>
                <a:cs typeface="+mn-cs"/>
              </a:rPr>
              <a:t>can be automated </a:t>
            </a:r>
            <a:r>
              <a:rPr kumimoji="1" lang="en-US" b="0" i="0" u="none" strike="noStrike" kern="0" cap="none" spc="0" normalizeH="0" noProof="0" dirty="0">
                <a:ln>
                  <a:noFill/>
                </a:ln>
                <a:solidFill>
                  <a:srgbClr val="000000"/>
                </a:solidFill>
                <a:effectLst/>
                <a:uLnTx/>
                <a:uFillTx/>
                <a:latin typeface="Helvetica"/>
                <a:ea typeface="+mn-ea"/>
                <a:cs typeface="+mn-cs"/>
              </a:rPr>
              <a:t>by using Clause </a:t>
            </a:r>
            <a:r>
              <a:rPr kumimoji="1" lang="en-US" b="1" i="0" u="none" strike="noStrike" kern="0" cap="none" spc="0" normalizeH="0" noProof="0" dirty="0">
                <a:ln>
                  <a:noFill/>
                </a:ln>
                <a:solidFill>
                  <a:srgbClr val="C00000"/>
                </a:solidFill>
                <a:effectLst/>
                <a:uLnTx/>
                <a:uFillTx/>
                <a:latin typeface="Helvetica"/>
                <a:ea typeface="+mn-ea"/>
                <a:cs typeface="+mn-cs"/>
              </a:rPr>
              <a:t>ON DELETE CASCADE </a:t>
            </a:r>
            <a:r>
              <a:rPr kumimoji="1" lang="en-US" b="1" i="0" u="none" strike="noStrike" kern="0" cap="none" spc="0" normalizeH="0" noProof="0" dirty="0">
                <a:ln>
                  <a:noFill/>
                </a:ln>
                <a:solidFill>
                  <a:schemeClr val="tx2"/>
                </a:solidFill>
                <a:effectLst/>
                <a:uLnTx/>
                <a:uFillTx/>
                <a:latin typeface="Helvetica"/>
                <a:ea typeface="+mn-ea"/>
                <a:cs typeface="+mn-cs"/>
              </a:rPr>
              <a:t>/ </a:t>
            </a:r>
            <a:r>
              <a:rPr kumimoji="1" lang="en-US" b="1" i="0" u="none" strike="noStrike" kern="0" cap="none" spc="0" normalizeH="0" noProof="0" dirty="0">
                <a:ln>
                  <a:noFill/>
                </a:ln>
                <a:solidFill>
                  <a:srgbClr val="C00000"/>
                </a:solidFill>
                <a:effectLst/>
                <a:uLnTx/>
                <a:uFillTx/>
                <a:latin typeface="Helvetica"/>
                <a:ea typeface="+mn-ea"/>
                <a:cs typeface="+mn-cs"/>
              </a:rPr>
              <a:t>ON DELETE SET NULL  </a:t>
            </a:r>
            <a:r>
              <a:rPr kumimoji="1" lang="en-US" i="0" u="none" strike="noStrike" kern="0" cap="none" spc="0" normalizeH="0" noProof="0" dirty="0">
                <a:ln>
                  <a:noFill/>
                </a:ln>
                <a:effectLst/>
                <a:uLnTx/>
                <a:uFillTx/>
                <a:latin typeface="Helvetica"/>
                <a:ea typeface="+mn-ea"/>
                <a:cs typeface="+mn-cs"/>
              </a:rPr>
              <a:t>while creating Child Table</a:t>
            </a:r>
            <a:endParaRPr kumimoji="1" lang="en-US" i="0" u="none" strike="noStrike" kern="0" cap="none" spc="0" normalizeH="0" baseline="0" noProof="0" dirty="0">
              <a:ln>
                <a:noFill/>
              </a:ln>
              <a:solidFill>
                <a:srgbClr val="C00000"/>
              </a:solidFill>
              <a:effectLst/>
              <a:uLnTx/>
              <a:uFillTx/>
              <a:latin typeface="Helvetica"/>
              <a:ea typeface="+mn-ea"/>
              <a:cs typeface="+mn-cs"/>
            </a:endParaRPr>
          </a:p>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charset="2"/>
              <a:buChar char="n"/>
              <a:tabLst/>
              <a:defRPr/>
            </a:pPr>
            <a:r>
              <a:rPr kumimoji="1" lang="en-US" sz="1800" b="0" i="0" u="none" strike="noStrike" kern="0" cap="none" spc="0" normalizeH="0" baseline="0" noProof="0" dirty="0">
                <a:ln>
                  <a:noFill/>
                </a:ln>
                <a:solidFill>
                  <a:srgbClr val="000000"/>
                </a:solidFill>
                <a:effectLst/>
                <a:uLnTx/>
                <a:uFillTx/>
                <a:latin typeface="Helvetica"/>
                <a:ea typeface="+mn-ea"/>
                <a:cs typeface="+mn-cs"/>
              </a:rPr>
              <a:t>Similarly </a:t>
            </a:r>
            <a:r>
              <a:rPr kumimoji="1" lang="en-US" sz="1800" b="1" i="0" u="none" strike="noStrike" kern="0" cap="none" spc="0" normalizeH="0" baseline="0" noProof="0" dirty="0">
                <a:ln>
                  <a:noFill/>
                </a:ln>
                <a:solidFill>
                  <a:srgbClr val="000000"/>
                </a:solidFill>
                <a:effectLst/>
                <a:uLnTx/>
                <a:uFillTx/>
                <a:latin typeface="Helvetica"/>
                <a:ea typeface="+mn-ea"/>
                <a:cs typeface="+mn-cs"/>
              </a:rPr>
              <a:t>Altering Structure </a:t>
            </a:r>
            <a:r>
              <a:rPr kumimoji="1" lang="en-US" sz="1800" b="0" i="0" u="none" strike="noStrike" kern="0" cap="none" spc="0" normalizeH="0" baseline="0" noProof="0" dirty="0">
                <a:ln>
                  <a:noFill/>
                </a:ln>
                <a:solidFill>
                  <a:srgbClr val="000000"/>
                </a:solidFill>
                <a:effectLst/>
                <a:uLnTx/>
                <a:uFillTx/>
                <a:latin typeface="Helvetica"/>
                <a:ea typeface="+mn-ea"/>
                <a:cs typeface="+mn-cs"/>
              </a:rPr>
              <a:t>of DNO or </a:t>
            </a:r>
            <a:r>
              <a:rPr kumimoji="1" lang="en-US" sz="1800" b="1" i="0" u="none" strike="noStrike" kern="0" cap="none" spc="0" normalizeH="0" baseline="0" noProof="0" dirty="0">
                <a:ln>
                  <a:noFill/>
                </a:ln>
                <a:solidFill>
                  <a:srgbClr val="000000"/>
                </a:solidFill>
                <a:effectLst/>
                <a:uLnTx/>
                <a:uFillTx/>
                <a:latin typeface="Helvetica"/>
                <a:ea typeface="+mn-ea"/>
                <a:cs typeface="+mn-cs"/>
              </a:rPr>
              <a:t>Dropping</a:t>
            </a:r>
            <a:r>
              <a:rPr kumimoji="1" lang="en-US" sz="1800" b="0" i="0" u="none" strike="noStrike" kern="0" cap="none" spc="0" normalizeH="0" baseline="0" noProof="0" dirty="0">
                <a:ln>
                  <a:noFill/>
                </a:ln>
                <a:solidFill>
                  <a:srgbClr val="000000"/>
                </a:solidFill>
                <a:effectLst/>
                <a:uLnTx/>
                <a:uFillTx/>
                <a:latin typeface="Helvetica"/>
                <a:ea typeface="+mn-ea"/>
                <a:cs typeface="+mn-cs"/>
              </a:rPr>
              <a:t> DNO is </a:t>
            </a:r>
            <a:r>
              <a:rPr kumimoji="1" lang="en-US" sz="1800" b="0" i="0" u="none" strike="noStrike" kern="0" cap="none" spc="0" normalizeH="0" baseline="0" noProof="0" dirty="0">
                <a:ln>
                  <a:noFill/>
                </a:ln>
                <a:solidFill>
                  <a:srgbClr val="FF0000"/>
                </a:solidFill>
                <a:effectLst/>
                <a:uLnTx/>
                <a:uFillTx/>
                <a:latin typeface="Helvetica"/>
                <a:ea typeface="+mn-ea"/>
                <a:cs typeface="+mn-cs"/>
              </a:rPr>
              <a:t>Rejected</a:t>
            </a:r>
            <a:r>
              <a:rPr kumimoji="1" lang="en-US" sz="1800" b="0" i="0" u="none" strike="noStrike" kern="0" cap="none" spc="0" normalizeH="0" baseline="0" noProof="0" dirty="0">
                <a:ln>
                  <a:noFill/>
                </a:ln>
                <a:solidFill>
                  <a:srgbClr val="000000"/>
                </a:solidFill>
                <a:effectLst/>
                <a:uLnTx/>
                <a:uFillTx/>
                <a:latin typeface="Helvetica"/>
                <a:ea typeface="+mn-ea"/>
                <a:cs typeface="+mn-cs"/>
              </a:rPr>
              <a:t>.</a:t>
            </a:r>
          </a:p>
        </p:txBody>
      </p:sp>
      <p:sp>
        <p:nvSpPr>
          <p:cNvPr id="3" name="Title 1"/>
          <p:cNvSpPr txBox="1">
            <a:spLocks/>
          </p:cNvSpPr>
          <p:nvPr/>
        </p:nvSpPr>
        <p:spPr bwMode="auto">
          <a:xfrm>
            <a:off x="1024467" y="0"/>
            <a:ext cx="107696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rPr>
              <a:t>..FOREIGN KEY-</a:t>
            </a:r>
            <a:r>
              <a:rPr kumimoji="1" lang="en-US" sz="2800" b="0"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rPr>
              <a:t> </a:t>
            </a:r>
            <a:r>
              <a:rPr kumimoji="1" lang="en-US" sz="2400" b="0"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rPr>
              <a:t>UPDATE</a:t>
            </a:r>
            <a:r>
              <a:rPr kumimoji="1" lang="en-US" sz="2400" b="0" i="0" u="none" strike="noStrike" kern="0" cap="none" spc="0" normalizeH="0" baseline="0" noProof="0" dirty="0">
                <a:ln>
                  <a:noFill/>
                </a:ln>
                <a:solidFill>
                  <a:srgbClr val="C00000"/>
                </a:solidFill>
                <a:effectLst>
                  <a:outerShdw blurRad="38100" dist="38100" dir="2700000" algn="tl">
                    <a:srgbClr val="C0C0C0"/>
                  </a:outerShdw>
                </a:effectLst>
                <a:uLnTx/>
                <a:uFillTx/>
                <a:latin typeface="Helvetica"/>
                <a:ea typeface="+mj-ea"/>
                <a:cs typeface="+mj-cs"/>
              </a:rPr>
              <a:t>/DELETE </a:t>
            </a:r>
            <a:r>
              <a:rPr kumimoji="1" lang="en-US" sz="2800" b="0" i="0" u="none" strike="noStrike" kern="0" cap="none" spc="0" normalizeH="0" baseline="0" noProof="0" dirty="0">
                <a:ln>
                  <a:noFill/>
                </a:ln>
                <a:solidFill>
                  <a:srgbClr val="C00000"/>
                </a:solidFill>
                <a:effectLst>
                  <a:outerShdw blurRad="38100" dist="38100" dir="2700000" algn="tl">
                    <a:srgbClr val="C0C0C0"/>
                  </a:outerShdw>
                </a:effectLst>
                <a:uLnTx/>
                <a:uFillTx/>
                <a:latin typeface="Helvetica"/>
                <a:ea typeface="+mj-ea"/>
                <a:cs typeface="+mj-cs"/>
              </a:rPr>
              <a:t>Restrictions</a:t>
            </a:r>
            <a:r>
              <a:rPr kumimoji="1" lang="en-US" sz="2800" b="1"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rPr>
              <a:t>  </a:t>
            </a:r>
          </a:p>
        </p:txBody>
      </p:sp>
      <p:pic>
        <p:nvPicPr>
          <p:cNvPr id="4" name="Picture 3"/>
          <p:cNvPicPr>
            <a:picLocks noChangeAspect="1"/>
          </p:cNvPicPr>
          <p:nvPr/>
        </p:nvPicPr>
        <p:blipFill>
          <a:blip r:embed="rId3"/>
          <a:stretch>
            <a:fillRect/>
          </a:stretch>
        </p:blipFill>
        <p:spPr>
          <a:xfrm>
            <a:off x="2566219" y="653335"/>
            <a:ext cx="5522350" cy="2003937"/>
          </a:xfrm>
          <a:prstGeom prst="rect">
            <a:avLst/>
          </a:prstGeom>
        </p:spPr>
      </p:pic>
      <p:sp>
        <p:nvSpPr>
          <p:cNvPr id="5" name="Footer Placeholder 4"/>
          <p:cNvSpPr>
            <a:spLocks noGrp="1"/>
          </p:cNvSpPr>
          <p:nvPr>
            <p:ph type="ftr" sz="quarter" idx="11"/>
          </p:nvPr>
        </p:nvSpPr>
        <p:spPr/>
        <p:txBody>
          <a:bodyPr/>
          <a:lstStyle/>
          <a:p>
            <a:r>
              <a:rPr lang="en-US"/>
              <a:t>SQL</a:t>
            </a:r>
          </a:p>
        </p:txBody>
      </p:sp>
      <p:sp>
        <p:nvSpPr>
          <p:cNvPr id="6" name="Slide Number Placeholder 5"/>
          <p:cNvSpPr>
            <a:spLocks noGrp="1"/>
          </p:cNvSpPr>
          <p:nvPr>
            <p:ph type="sldNum" sz="quarter" idx="12"/>
          </p:nvPr>
        </p:nvSpPr>
        <p:spPr/>
        <p:txBody>
          <a:bodyPr/>
          <a:lstStyle/>
          <a:p>
            <a:fld id="{03576695-DB63-4967-AFBB-46E84EF49106}" type="slidenum">
              <a:rPr lang="en-US" smtClean="0"/>
              <a:t>24</a:t>
            </a:fld>
            <a:endParaRPr lang="en-US"/>
          </a:p>
        </p:txBody>
      </p:sp>
    </p:spTree>
    <p:extLst>
      <p:ext uri="{BB962C8B-B14F-4D97-AF65-F5344CB8AC3E}">
        <p14:creationId xmlns:p14="http://schemas.microsoft.com/office/powerpoint/2010/main" val="776217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024467" y="0"/>
            <a:ext cx="107696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rPr>
              <a:t>..FOREIGN KEY-</a:t>
            </a:r>
            <a:r>
              <a:rPr kumimoji="1" lang="en-US" sz="2800" b="0"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rPr>
              <a:t> </a:t>
            </a:r>
            <a:r>
              <a:rPr kumimoji="1" lang="en-US" sz="2400" b="0"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rPr>
              <a:t>ON DELETE CASCADE</a:t>
            </a:r>
            <a:r>
              <a:rPr kumimoji="1" lang="en-US" sz="2800" b="0" i="0" u="none" strike="noStrike" kern="0" cap="none" spc="0" normalizeH="0" baseline="0" noProof="0" dirty="0">
                <a:ln>
                  <a:noFill/>
                </a:ln>
                <a:solidFill>
                  <a:schemeClr val="tx1"/>
                </a:solidFill>
                <a:effectLst>
                  <a:outerShdw blurRad="38100" dist="38100" dir="2700000" algn="tl">
                    <a:srgbClr val="C0C0C0"/>
                  </a:outerShdw>
                </a:effectLst>
                <a:uLnTx/>
                <a:uFillTx/>
                <a:latin typeface="Helvetica"/>
                <a:ea typeface="+mj-ea"/>
                <a:cs typeface="+mj-cs"/>
              </a:rPr>
              <a:t>/</a:t>
            </a:r>
            <a:r>
              <a:rPr kumimoji="1" lang="en-US" sz="2400" b="0"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rPr>
              <a:t>ON DELETE SET NULL</a:t>
            </a:r>
            <a:endParaRPr kumimoji="1" lang="en-US" sz="2800" b="1"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endParaRPr>
          </a:p>
        </p:txBody>
      </p:sp>
      <p:sp>
        <p:nvSpPr>
          <p:cNvPr id="6" name="Content Placeholder 2"/>
          <p:cNvSpPr txBox="1">
            <a:spLocks/>
          </p:cNvSpPr>
          <p:nvPr/>
        </p:nvSpPr>
        <p:spPr bwMode="auto">
          <a:xfrm>
            <a:off x="831987" y="664344"/>
            <a:ext cx="10602383" cy="604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mn-ea"/>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mn-lt"/>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a:lstStyle>
          <a:p>
            <a:pPr>
              <a:lnSpc>
                <a:spcPct val="120000"/>
              </a:lnSpc>
              <a:buClr>
                <a:srgbClr val="C00000"/>
              </a:buClr>
            </a:pPr>
            <a:r>
              <a:rPr lang="en-US" sz="2000" dirty="0"/>
              <a:t>A foreign key with cascade delete means that if a record in the parent table is deleted, then the corresponding records in the child table will automatically be deleted. This is called a cascade delete in Oracle.</a:t>
            </a:r>
          </a:p>
          <a:p>
            <a:pPr lvl="1">
              <a:lnSpc>
                <a:spcPct val="120000"/>
              </a:lnSpc>
              <a:buClr>
                <a:srgbClr val="FF9933"/>
              </a:buClr>
            </a:pPr>
            <a:r>
              <a:rPr kumimoji="1" lang="en-US" sz="2000" b="1" i="0" u="none" strike="noStrike" kern="0" cap="none" spc="0" normalizeH="0" baseline="0" noProof="0" dirty="0">
                <a:ln>
                  <a:noFill/>
                </a:ln>
                <a:solidFill>
                  <a:srgbClr val="000000"/>
                </a:solidFill>
                <a:effectLst/>
                <a:uLnTx/>
                <a:uFillTx/>
                <a:latin typeface="Helvetica"/>
              </a:rPr>
              <a:t>Example: </a:t>
            </a:r>
            <a:r>
              <a:rPr lang="en-US" sz="2000" dirty="0"/>
              <a:t>Create tables give in </a:t>
            </a:r>
            <a:r>
              <a:rPr lang="en-US" sz="2000" dirty="0">
                <a:hlinkClick r:id="rId3" action="ppaction://hlinksldjump"/>
              </a:rPr>
              <a:t>slide 18 </a:t>
            </a:r>
            <a:r>
              <a:rPr lang="en-US" sz="2000" dirty="0"/>
              <a:t>with </a:t>
            </a:r>
            <a:r>
              <a:rPr lang="en-US" sz="2000" b="1" dirty="0">
                <a:solidFill>
                  <a:srgbClr val="C00000"/>
                </a:solidFill>
              </a:rPr>
              <a:t>ON DELETE CASCADE </a:t>
            </a:r>
            <a:r>
              <a:rPr lang="en-US" sz="2000" dirty="0"/>
              <a:t>clause along with FOREIGN KEY.</a:t>
            </a:r>
          </a:p>
          <a:p>
            <a:pPr lvl="0">
              <a:buClr>
                <a:srgbClr val="CC3300"/>
              </a:buClr>
              <a:defRPr/>
            </a:pPr>
            <a:r>
              <a:rPr lang="en-US" b="1" kern="0" dirty="0">
                <a:solidFill>
                  <a:srgbClr val="000000"/>
                </a:solidFill>
                <a:latin typeface="Helvetica"/>
              </a:rPr>
              <a:t>Parent(Master) Table</a:t>
            </a:r>
            <a:r>
              <a:rPr lang="en-US" kern="0" dirty="0">
                <a:solidFill>
                  <a:srgbClr val="000000"/>
                </a:solidFill>
                <a:latin typeface="Helvetica"/>
              </a:rPr>
              <a:t>:</a:t>
            </a:r>
          </a:p>
          <a:p>
            <a:pPr lvl="0">
              <a:buClr>
                <a:srgbClr val="CC3300"/>
              </a:buClr>
              <a:defRPr/>
            </a:pPr>
            <a:endParaRPr lang="en-US" sz="200" kern="0" dirty="0">
              <a:solidFill>
                <a:srgbClr val="000000"/>
              </a:solidFill>
              <a:latin typeface="Helvetica"/>
            </a:endParaRPr>
          </a:p>
          <a:p>
            <a:pPr lvl="1">
              <a:buClr>
                <a:srgbClr val="CC3300"/>
              </a:buClr>
              <a:defRPr/>
            </a:pPr>
            <a:r>
              <a:rPr lang="en-US" b="1" kern="0" dirty="0">
                <a:solidFill>
                  <a:srgbClr val="000000"/>
                </a:solidFill>
                <a:latin typeface="Helvetica"/>
              </a:rPr>
              <a:t>CREATE TABLE  Department </a:t>
            </a:r>
            <a:r>
              <a:rPr lang="en-US" sz="2400" b="1" kern="0" dirty="0">
                <a:solidFill>
                  <a:srgbClr val="C00000"/>
                </a:solidFill>
                <a:latin typeface="Helvetica"/>
              </a:rPr>
              <a:t>( </a:t>
            </a:r>
            <a:r>
              <a:rPr lang="en-US" kern="0" dirty="0" err="1">
                <a:latin typeface="Helvetica"/>
              </a:rPr>
              <a:t>Dno</a:t>
            </a:r>
            <a:r>
              <a:rPr lang="en-US" kern="0" dirty="0">
                <a:latin typeface="Helvetica"/>
              </a:rPr>
              <a:t>  varchar(2) PRIMARY KEY, Name varchar(10),Budget Number(9) </a:t>
            </a:r>
            <a:r>
              <a:rPr lang="en-US" sz="2400" b="1" kern="0" dirty="0">
                <a:solidFill>
                  <a:srgbClr val="C00000"/>
                </a:solidFill>
                <a:latin typeface="Helvetica"/>
              </a:rPr>
              <a:t>)</a:t>
            </a:r>
            <a:r>
              <a:rPr lang="en-US" kern="0" dirty="0">
                <a:solidFill>
                  <a:srgbClr val="000000"/>
                </a:solidFill>
                <a:latin typeface="Helvetica"/>
              </a:rPr>
              <a:t>;</a:t>
            </a:r>
          </a:p>
          <a:p>
            <a:pPr lvl="0">
              <a:buClr>
                <a:srgbClr val="CC3300"/>
              </a:buClr>
              <a:defRPr/>
            </a:pPr>
            <a:endParaRPr lang="en-US" sz="600" kern="0" dirty="0">
              <a:solidFill>
                <a:srgbClr val="000000"/>
              </a:solidFill>
              <a:latin typeface="Helvetica"/>
            </a:endParaRPr>
          </a:p>
          <a:p>
            <a:pPr lvl="0">
              <a:buClr>
                <a:srgbClr val="CC3300"/>
              </a:buClr>
              <a:defRPr/>
            </a:pPr>
            <a:r>
              <a:rPr lang="en-US" b="1" kern="0" dirty="0">
                <a:solidFill>
                  <a:srgbClr val="000000"/>
                </a:solidFill>
                <a:latin typeface="Helvetica"/>
              </a:rPr>
              <a:t>Child(Detail) Table</a:t>
            </a:r>
          </a:p>
          <a:p>
            <a:pPr lvl="1">
              <a:lnSpc>
                <a:spcPct val="120000"/>
              </a:lnSpc>
              <a:buClr>
                <a:srgbClr val="FF9933"/>
              </a:buClr>
            </a:pPr>
            <a:endParaRPr lang="en-US" sz="100" dirty="0"/>
          </a:p>
          <a:p>
            <a:pPr lvl="1">
              <a:lnSpc>
                <a:spcPct val="120000"/>
              </a:lnSpc>
              <a:buClr>
                <a:srgbClr val="FF9933"/>
              </a:buClr>
            </a:pPr>
            <a:r>
              <a:rPr lang="en-US" sz="2000" b="1" kern="0" dirty="0">
                <a:solidFill>
                  <a:srgbClr val="000000"/>
                </a:solidFill>
                <a:latin typeface="Helvetica"/>
              </a:rPr>
              <a:t>CREATE TABLE  Emp</a:t>
            </a:r>
            <a:r>
              <a:rPr lang="en-US" sz="2400" b="1" kern="0" dirty="0">
                <a:solidFill>
                  <a:srgbClr val="C00000"/>
                </a:solidFill>
                <a:latin typeface="Helvetica"/>
              </a:rPr>
              <a:t>(</a:t>
            </a:r>
            <a:r>
              <a:rPr lang="en-US" sz="2000" kern="0" dirty="0">
                <a:solidFill>
                  <a:srgbClr val="000000"/>
                </a:solidFill>
                <a:latin typeface="Helvetica"/>
              </a:rPr>
              <a:t>Empno number(3) PRIMARY KEY, Name varchar(10), </a:t>
            </a:r>
            <a:r>
              <a:rPr lang="en-US" sz="2000" kern="0" dirty="0" err="1">
                <a:solidFill>
                  <a:srgbClr val="000000"/>
                </a:solidFill>
                <a:latin typeface="Helvetica"/>
              </a:rPr>
              <a:t>Deptno</a:t>
            </a:r>
            <a:r>
              <a:rPr lang="en-US" sz="2000" kern="0" dirty="0">
                <a:solidFill>
                  <a:srgbClr val="000000"/>
                </a:solidFill>
                <a:latin typeface="Helvetica"/>
              </a:rPr>
              <a:t> varchar(2) </a:t>
            </a:r>
            <a:r>
              <a:rPr lang="en-US" sz="2000" b="1" kern="0" dirty="0">
                <a:solidFill>
                  <a:srgbClr val="C00000"/>
                </a:solidFill>
                <a:latin typeface="Helvetica"/>
              </a:rPr>
              <a:t>REFERENCES</a:t>
            </a:r>
            <a:r>
              <a:rPr lang="en-US" sz="2000" b="1" kern="0" dirty="0">
                <a:solidFill>
                  <a:srgbClr val="000000"/>
                </a:solidFill>
                <a:latin typeface="Helvetica"/>
              </a:rPr>
              <a:t> Department </a:t>
            </a:r>
            <a:r>
              <a:rPr lang="en-US" sz="2000" b="1" kern="0" dirty="0">
                <a:solidFill>
                  <a:srgbClr val="C00000"/>
                </a:solidFill>
                <a:latin typeface="Helvetica"/>
              </a:rPr>
              <a:t>ON DELETE CASCADE</a:t>
            </a:r>
            <a:r>
              <a:rPr lang="en-US" sz="2400" b="1" kern="0" dirty="0">
                <a:solidFill>
                  <a:srgbClr val="C00000"/>
                </a:solidFill>
                <a:latin typeface="Helvetica"/>
              </a:rPr>
              <a:t>)</a:t>
            </a:r>
            <a:r>
              <a:rPr lang="en-US" sz="2000" b="1" kern="0" dirty="0">
                <a:solidFill>
                  <a:srgbClr val="000000"/>
                </a:solidFill>
                <a:latin typeface="Helvetica"/>
              </a:rPr>
              <a:t>;</a:t>
            </a:r>
          </a:p>
          <a:p>
            <a:pPr lvl="1">
              <a:lnSpc>
                <a:spcPct val="120000"/>
              </a:lnSpc>
              <a:buClr>
                <a:srgbClr val="FF9933"/>
              </a:buClr>
            </a:pPr>
            <a:endParaRPr lang="en-US" sz="500" dirty="0"/>
          </a:p>
          <a:p>
            <a:pPr marL="457200" lvl="1" indent="0" algn="ctr">
              <a:lnSpc>
                <a:spcPct val="140000"/>
              </a:lnSpc>
              <a:buClr>
                <a:srgbClr val="FF9933"/>
              </a:buClr>
              <a:buNone/>
            </a:pPr>
            <a:r>
              <a:rPr kumimoji="1" lang="en-US" sz="2000" b="1" i="0" u="none" strike="noStrike" kern="0" cap="none" spc="0" normalizeH="0" baseline="0" noProof="0" dirty="0">
                <a:ln>
                  <a:noFill/>
                </a:ln>
                <a:solidFill>
                  <a:srgbClr val="002060"/>
                </a:solidFill>
                <a:effectLst/>
                <a:uLnTx/>
                <a:uFillTx/>
                <a:latin typeface="Helvetica"/>
              </a:rPr>
              <a:t>Any Delete operation </a:t>
            </a:r>
            <a:r>
              <a:rPr lang="en-US" sz="2000" b="1" kern="0" dirty="0">
                <a:solidFill>
                  <a:srgbClr val="002060"/>
                </a:solidFill>
                <a:latin typeface="Helvetica"/>
              </a:rPr>
              <a:t>on the table</a:t>
            </a:r>
            <a:r>
              <a:rPr kumimoji="1" lang="en-US" sz="2000" b="1" i="0" u="none" strike="noStrike" kern="0" cap="none" spc="0" normalizeH="0" baseline="0" noProof="0" dirty="0">
                <a:ln>
                  <a:noFill/>
                </a:ln>
                <a:solidFill>
                  <a:srgbClr val="002060"/>
                </a:solidFill>
                <a:effectLst/>
                <a:uLnTx/>
                <a:uFillTx/>
                <a:latin typeface="Helvetica"/>
              </a:rPr>
              <a:t> Department(Parent) first deletes</a:t>
            </a:r>
            <a:r>
              <a:rPr kumimoji="1" lang="en-US" sz="2000" b="1" i="0" u="none" strike="noStrike" kern="0" cap="none" spc="0" normalizeH="0" noProof="0" dirty="0">
                <a:ln>
                  <a:noFill/>
                </a:ln>
                <a:solidFill>
                  <a:srgbClr val="002060"/>
                </a:solidFill>
                <a:effectLst/>
                <a:uLnTx/>
                <a:uFillTx/>
                <a:latin typeface="Helvetica"/>
              </a:rPr>
              <a:t> dependent records in the EMP(child) table automatically. Thus  Delete operation restriction on Foreign key constraint is get resolved automatically.</a:t>
            </a:r>
            <a:endParaRPr kumimoji="1" lang="en-US" sz="2000" b="1" i="0" u="none" strike="noStrike" kern="0" cap="none" spc="0" normalizeH="0" baseline="0" noProof="0" dirty="0">
              <a:ln>
                <a:noFill/>
              </a:ln>
              <a:solidFill>
                <a:srgbClr val="002060"/>
              </a:solidFill>
              <a:effectLst/>
              <a:uLnTx/>
              <a:uFillTx/>
              <a:latin typeface="Helvetica"/>
            </a:endParaRPr>
          </a:p>
        </p:txBody>
      </p:sp>
      <p:sp>
        <p:nvSpPr>
          <p:cNvPr id="2" name="Footer Placeholder 1"/>
          <p:cNvSpPr>
            <a:spLocks noGrp="1"/>
          </p:cNvSpPr>
          <p:nvPr>
            <p:ph type="ftr" sz="quarter" idx="11"/>
          </p:nvPr>
        </p:nvSpPr>
        <p:spPr/>
        <p:txBody>
          <a:bodyPr/>
          <a:lstStyle/>
          <a:p>
            <a:r>
              <a:rPr lang="en-US"/>
              <a:t>SQL</a:t>
            </a:r>
          </a:p>
        </p:txBody>
      </p:sp>
      <p:sp>
        <p:nvSpPr>
          <p:cNvPr id="3" name="Slide Number Placeholder 2"/>
          <p:cNvSpPr>
            <a:spLocks noGrp="1"/>
          </p:cNvSpPr>
          <p:nvPr>
            <p:ph type="sldNum" sz="quarter" idx="12"/>
          </p:nvPr>
        </p:nvSpPr>
        <p:spPr/>
        <p:txBody>
          <a:bodyPr/>
          <a:lstStyle/>
          <a:p>
            <a:fld id="{03576695-DB63-4967-AFBB-46E84EF49106}" type="slidenum">
              <a:rPr lang="en-US" smtClean="0"/>
              <a:t>25</a:t>
            </a:fld>
            <a:endParaRPr lang="en-US"/>
          </a:p>
        </p:txBody>
      </p:sp>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48AC35E2-00DB-47A2-9CF5-F9F97C9C6AF5}"/>
                  </a:ext>
                </a:extLst>
              </p:cNvPr>
              <p:cNvGraphicFramePr>
                <a:graphicFrameLocks noChangeAspect="1"/>
              </p:cNvGraphicFramePr>
              <p:nvPr>
                <p:extLst>
                  <p:ext uri="{D42A27DB-BD31-4B8C-83A1-F6EECF244321}">
                    <p14:modId xmlns:p14="http://schemas.microsoft.com/office/powerpoint/2010/main" val="1621284271"/>
                  </p:ext>
                </p:extLst>
              </p:nvPr>
            </p:nvGraphicFramePr>
            <p:xfrm>
              <a:off x="10554346" y="2220830"/>
              <a:ext cx="1363708" cy="905557"/>
            </p:xfrm>
            <a:graphic>
              <a:graphicData uri="http://schemas.microsoft.com/office/powerpoint/2016/slidezoom">
                <pslz:sldZm>
                  <pslz:sldZmObj sldId="335" cId="2391385836">
                    <pslz:zmPr id="{208E2B88-E872-4CAE-BBBB-22A737A38EF3}" returnToParent="0" transitionDur="1000">
                      <p166:blipFill xmlns:p166="http://schemas.microsoft.com/office/powerpoint/2016/6/main">
                        <a:blip r:embed="rId4"/>
                        <a:stretch>
                          <a:fillRect/>
                        </a:stretch>
                      </p166:blipFill>
                      <p166:spPr xmlns:p166="http://schemas.microsoft.com/office/powerpoint/2016/6/main">
                        <a:xfrm>
                          <a:off x="0" y="0"/>
                          <a:ext cx="1363708" cy="905557"/>
                        </a:xfrm>
                        <a:prstGeom prst="rect">
                          <a:avLst/>
                        </a:prstGeom>
                        <a:ln w="3175">
                          <a:solidFill>
                            <a:prstClr val="ltGray"/>
                          </a:solidFill>
                        </a:ln>
                      </p166:spPr>
                    </pslz:zmPr>
                  </pslz:sldZmObj>
                </pslz:sldZm>
              </a:graphicData>
            </a:graphic>
          </p:graphicFrame>
        </mc:Choice>
        <mc:Fallback xmlns="">
          <p:pic>
            <p:nvPicPr>
              <p:cNvPr id="7" name="Slide Zoom 6">
                <a:hlinkClick r:id="rId5" action="ppaction://hlinksldjump"/>
                <a:extLst>
                  <a:ext uri="{FF2B5EF4-FFF2-40B4-BE49-F238E27FC236}">
                    <a16:creationId xmlns:a16="http://schemas.microsoft.com/office/drawing/2014/main" id="{48AC35E2-00DB-47A2-9CF5-F9F97C9C6AF5}"/>
                  </a:ext>
                </a:extLst>
              </p:cNvPr>
              <p:cNvPicPr>
                <a:picLocks noGrp="1" noRot="1" noChangeAspect="1" noMove="1" noResize="1" noEditPoints="1" noAdjustHandles="1" noChangeArrowheads="1" noChangeShapeType="1"/>
              </p:cNvPicPr>
              <p:nvPr/>
            </p:nvPicPr>
            <p:blipFill>
              <a:blip r:embed="rId6"/>
              <a:stretch>
                <a:fillRect/>
              </a:stretch>
            </p:blipFill>
            <p:spPr>
              <a:xfrm>
                <a:off x="10554346" y="2220830"/>
                <a:ext cx="1363708" cy="905557"/>
              </a:xfrm>
              <a:prstGeom prst="rect">
                <a:avLst/>
              </a:prstGeom>
              <a:ln w="3175">
                <a:solidFill>
                  <a:prstClr val="ltGray"/>
                </a:solidFill>
              </a:ln>
            </p:spPr>
          </p:pic>
        </mc:Fallback>
      </mc:AlternateContent>
    </p:spTree>
    <p:extLst>
      <p:ext uri="{BB962C8B-B14F-4D97-AF65-F5344CB8AC3E}">
        <p14:creationId xmlns:p14="http://schemas.microsoft.com/office/powerpoint/2010/main" val="2709018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024467" y="206478"/>
            <a:ext cx="107696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rPr>
              <a:t>..FOREIGN KEY-</a:t>
            </a:r>
            <a:r>
              <a:rPr kumimoji="1" lang="en-US" sz="2800" b="0"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rPr>
              <a:t> </a:t>
            </a:r>
            <a:r>
              <a:rPr kumimoji="1" lang="en-US" sz="2400" b="0"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rPr>
              <a:t>ON DELETE CASCADE</a:t>
            </a:r>
            <a:r>
              <a:rPr kumimoji="1" lang="en-US" sz="2800" b="0" i="0" u="none" strike="noStrike" kern="0" cap="none" spc="0" normalizeH="0" baseline="0" noProof="0" dirty="0">
                <a:ln>
                  <a:noFill/>
                </a:ln>
                <a:solidFill>
                  <a:schemeClr val="tx1"/>
                </a:solidFill>
                <a:effectLst>
                  <a:outerShdw blurRad="38100" dist="38100" dir="2700000" algn="tl">
                    <a:srgbClr val="C0C0C0"/>
                  </a:outerShdw>
                </a:effectLst>
                <a:uLnTx/>
                <a:uFillTx/>
                <a:latin typeface="Helvetica"/>
                <a:ea typeface="+mj-ea"/>
                <a:cs typeface="+mj-cs"/>
              </a:rPr>
              <a:t>/</a:t>
            </a:r>
            <a:r>
              <a:rPr kumimoji="1" lang="en-US" sz="2400" b="0"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rPr>
              <a:t>ON DELETE SET NULL</a:t>
            </a:r>
            <a:endParaRPr kumimoji="1" lang="en-US" sz="2800" b="1"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endParaRPr>
          </a:p>
        </p:txBody>
      </p:sp>
      <p:sp>
        <p:nvSpPr>
          <p:cNvPr id="6" name="Content Placeholder 2"/>
          <p:cNvSpPr txBox="1">
            <a:spLocks/>
          </p:cNvSpPr>
          <p:nvPr/>
        </p:nvSpPr>
        <p:spPr bwMode="auto">
          <a:xfrm>
            <a:off x="752168" y="1150374"/>
            <a:ext cx="11041899" cy="4955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mn-ea"/>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mn-lt"/>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a:lstStyle>
          <a:p>
            <a:pPr>
              <a:lnSpc>
                <a:spcPct val="120000"/>
              </a:lnSpc>
              <a:buClr>
                <a:srgbClr val="C00000"/>
              </a:buClr>
            </a:pPr>
            <a:r>
              <a:rPr lang="en-US" sz="2000" dirty="0"/>
              <a:t>A foreign key with “</a:t>
            </a:r>
            <a:r>
              <a:rPr lang="en-US" sz="2000" b="1" dirty="0">
                <a:solidFill>
                  <a:srgbClr val="C00000"/>
                </a:solidFill>
              </a:rPr>
              <a:t>ON DELETE SET NULL </a:t>
            </a:r>
            <a:r>
              <a:rPr lang="en-US" sz="2000" dirty="0"/>
              <a:t>" means that if a record in the parent table is deleted, then the corresponding records in the child table will have the </a:t>
            </a:r>
            <a:r>
              <a:rPr lang="en-US" sz="2000" b="1" dirty="0"/>
              <a:t>foreign key fields set to null</a:t>
            </a:r>
            <a:r>
              <a:rPr lang="en-US" sz="2000" dirty="0"/>
              <a:t>. The records in the child table will </a:t>
            </a:r>
            <a:r>
              <a:rPr lang="en-US" sz="2000" b="1" dirty="0"/>
              <a:t>not</a:t>
            </a:r>
            <a:r>
              <a:rPr lang="en-US" sz="2000" dirty="0"/>
              <a:t> </a:t>
            </a:r>
            <a:r>
              <a:rPr lang="en-US" sz="2000" dirty="0">
                <a:solidFill>
                  <a:srgbClr val="C00000"/>
                </a:solidFill>
              </a:rPr>
              <a:t>be deleted</a:t>
            </a:r>
            <a:r>
              <a:rPr lang="en-US" sz="2000" dirty="0"/>
              <a:t>.</a:t>
            </a:r>
          </a:p>
          <a:p>
            <a:pPr>
              <a:lnSpc>
                <a:spcPct val="120000"/>
              </a:lnSpc>
              <a:buClr>
                <a:srgbClr val="C00000"/>
              </a:buClr>
            </a:pPr>
            <a:r>
              <a:rPr kumimoji="1" lang="en-US" sz="2000" b="1" i="0" u="none" strike="noStrike" kern="0" cap="none" spc="0" normalizeH="0" baseline="0" noProof="0" dirty="0">
                <a:ln>
                  <a:noFill/>
                </a:ln>
                <a:solidFill>
                  <a:srgbClr val="000000"/>
                </a:solidFill>
                <a:effectLst/>
                <a:uLnTx/>
                <a:uFillTx/>
                <a:latin typeface="Helvetica"/>
              </a:rPr>
              <a:t>Example: </a:t>
            </a:r>
            <a:r>
              <a:rPr lang="en-US" sz="2000" dirty="0"/>
              <a:t>Create tables give in </a:t>
            </a:r>
            <a:r>
              <a:rPr lang="en-US" sz="2000" dirty="0">
                <a:hlinkClick r:id="rId3" action="ppaction://hlinksldjump"/>
              </a:rPr>
              <a:t>slide 18 </a:t>
            </a:r>
            <a:r>
              <a:rPr lang="en-US" sz="2000" dirty="0"/>
              <a:t>with </a:t>
            </a:r>
            <a:r>
              <a:rPr lang="en-US" sz="2000" b="1" dirty="0">
                <a:solidFill>
                  <a:srgbClr val="C00000"/>
                </a:solidFill>
              </a:rPr>
              <a:t>ON DELETE SET NULL </a:t>
            </a:r>
            <a:r>
              <a:rPr lang="en-US" sz="2000" dirty="0"/>
              <a:t>clause along with FOREIGN KEY.</a:t>
            </a:r>
          </a:p>
          <a:p>
            <a:pPr lvl="0">
              <a:buClr>
                <a:srgbClr val="CC3300"/>
              </a:buClr>
              <a:defRPr/>
            </a:pPr>
            <a:r>
              <a:rPr lang="en-US" b="1" kern="0" dirty="0">
                <a:solidFill>
                  <a:srgbClr val="000000"/>
                </a:solidFill>
                <a:latin typeface="Helvetica"/>
              </a:rPr>
              <a:t>Parent(Master) Table</a:t>
            </a:r>
            <a:r>
              <a:rPr lang="en-US" kern="0" dirty="0">
                <a:solidFill>
                  <a:srgbClr val="000000"/>
                </a:solidFill>
                <a:latin typeface="Helvetica"/>
              </a:rPr>
              <a:t>:</a:t>
            </a:r>
          </a:p>
          <a:p>
            <a:pPr lvl="0">
              <a:buClr>
                <a:srgbClr val="CC3300"/>
              </a:buClr>
              <a:defRPr/>
            </a:pPr>
            <a:endParaRPr lang="en-US" sz="200" kern="0" dirty="0">
              <a:solidFill>
                <a:srgbClr val="000000"/>
              </a:solidFill>
              <a:latin typeface="Helvetica"/>
            </a:endParaRPr>
          </a:p>
          <a:p>
            <a:pPr lvl="1">
              <a:buClr>
                <a:srgbClr val="CC3300"/>
              </a:buClr>
              <a:defRPr/>
            </a:pPr>
            <a:r>
              <a:rPr lang="en-US" b="1" kern="0" dirty="0">
                <a:solidFill>
                  <a:srgbClr val="000000"/>
                </a:solidFill>
                <a:latin typeface="Helvetica"/>
              </a:rPr>
              <a:t>CREATE TABLE  Department</a:t>
            </a:r>
            <a:r>
              <a:rPr lang="en-US" sz="2400" b="1" kern="0" dirty="0">
                <a:solidFill>
                  <a:srgbClr val="C00000"/>
                </a:solidFill>
                <a:latin typeface="Helvetica"/>
              </a:rPr>
              <a:t>(</a:t>
            </a:r>
            <a:r>
              <a:rPr lang="en-US" kern="0" dirty="0" err="1">
                <a:latin typeface="Helvetica"/>
              </a:rPr>
              <a:t>Dno</a:t>
            </a:r>
            <a:r>
              <a:rPr lang="en-US" kern="0" dirty="0">
                <a:latin typeface="Helvetica"/>
              </a:rPr>
              <a:t>  varchar(2) PRIMARY KEY, Name varchar(10),Budget Number(9)</a:t>
            </a:r>
            <a:r>
              <a:rPr lang="en-US" sz="2400" b="1" kern="0" dirty="0">
                <a:solidFill>
                  <a:srgbClr val="C00000"/>
                </a:solidFill>
                <a:latin typeface="Helvetica"/>
              </a:rPr>
              <a:t>)</a:t>
            </a:r>
            <a:r>
              <a:rPr lang="en-US" b="1" kern="0" dirty="0">
                <a:solidFill>
                  <a:srgbClr val="000000"/>
                </a:solidFill>
                <a:latin typeface="Helvetica"/>
              </a:rPr>
              <a:t>;</a:t>
            </a:r>
          </a:p>
          <a:p>
            <a:pPr lvl="0">
              <a:buClr>
                <a:srgbClr val="CC3300"/>
              </a:buClr>
              <a:defRPr/>
            </a:pPr>
            <a:endParaRPr lang="en-US" sz="600" kern="0" dirty="0">
              <a:solidFill>
                <a:srgbClr val="000000"/>
              </a:solidFill>
              <a:latin typeface="Helvetica"/>
            </a:endParaRPr>
          </a:p>
          <a:p>
            <a:pPr lvl="0">
              <a:buClr>
                <a:srgbClr val="CC3300"/>
              </a:buClr>
              <a:defRPr/>
            </a:pPr>
            <a:r>
              <a:rPr lang="en-US" b="1" kern="0" dirty="0">
                <a:solidFill>
                  <a:srgbClr val="000000"/>
                </a:solidFill>
                <a:latin typeface="Helvetica"/>
              </a:rPr>
              <a:t>Child(Detail) Table</a:t>
            </a:r>
          </a:p>
          <a:p>
            <a:pPr lvl="1">
              <a:lnSpc>
                <a:spcPct val="120000"/>
              </a:lnSpc>
              <a:buClr>
                <a:srgbClr val="FF9933"/>
              </a:buClr>
            </a:pPr>
            <a:endParaRPr lang="en-US" sz="100" dirty="0"/>
          </a:p>
          <a:p>
            <a:pPr lvl="1">
              <a:lnSpc>
                <a:spcPct val="120000"/>
              </a:lnSpc>
              <a:buClr>
                <a:srgbClr val="FF9933"/>
              </a:buClr>
            </a:pPr>
            <a:r>
              <a:rPr lang="en-US" sz="2000" b="1" kern="0" dirty="0">
                <a:solidFill>
                  <a:srgbClr val="000000"/>
                </a:solidFill>
                <a:latin typeface="Helvetica"/>
              </a:rPr>
              <a:t>CREATE TABLE  Emp</a:t>
            </a:r>
            <a:r>
              <a:rPr lang="en-US" sz="2400" b="1" kern="0" dirty="0">
                <a:solidFill>
                  <a:srgbClr val="C00000"/>
                </a:solidFill>
                <a:latin typeface="Helvetica"/>
              </a:rPr>
              <a:t>(</a:t>
            </a:r>
            <a:r>
              <a:rPr lang="en-US" sz="2000" b="1" kern="0" dirty="0">
                <a:solidFill>
                  <a:srgbClr val="C00000"/>
                </a:solidFill>
                <a:latin typeface="Helvetica"/>
              </a:rPr>
              <a:t> </a:t>
            </a:r>
            <a:r>
              <a:rPr lang="en-US" sz="2000" kern="0" dirty="0">
                <a:solidFill>
                  <a:srgbClr val="000000"/>
                </a:solidFill>
                <a:latin typeface="Helvetica"/>
              </a:rPr>
              <a:t>Empno number(3) PRIMARY KEY, Name varchar(10), </a:t>
            </a:r>
            <a:r>
              <a:rPr lang="en-US" sz="2000" kern="0" dirty="0" err="1">
                <a:solidFill>
                  <a:srgbClr val="000000"/>
                </a:solidFill>
                <a:latin typeface="Helvetica"/>
              </a:rPr>
              <a:t>Deptno</a:t>
            </a:r>
            <a:r>
              <a:rPr lang="en-US" sz="2000" kern="0" dirty="0">
                <a:solidFill>
                  <a:srgbClr val="000000"/>
                </a:solidFill>
                <a:latin typeface="Helvetica"/>
              </a:rPr>
              <a:t> varchar(2) </a:t>
            </a:r>
            <a:r>
              <a:rPr lang="en-US" sz="2000" b="1" kern="0" dirty="0">
                <a:solidFill>
                  <a:srgbClr val="C00000"/>
                </a:solidFill>
                <a:latin typeface="Helvetica"/>
              </a:rPr>
              <a:t>REFERENCES</a:t>
            </a:r>
            <a:r>
              <a:rPr lang="en-US" sz="2000" b="1" kern="0" dirty="0">
                <a:solidFill>
                  <a:srgbClr val="000000"/>
                </a:solidFill>
                <a:latin typeface="Helvetica"/>
              </a:rPr>
              <a:t> Department </a:t>
            </a:r>
            <a:r>
              <a:rPr lang="en-US" sz="2000" b="1" dirty="0">
                <a:solidFill>
                  <a:srgbClr val="C00000"/>
                </a:solidFill>
              </a:rPr>
              <a:t>ON DELETE SET NULL </a:t>
            </a:r>
            <a:r>
              <a:rPr lang="en-US" sz="2400" b="1" kern="0" dirty="0">
                <a:solidFill>
                  <a:srgbClr val="C00000"/>
                </a:solidFill>
                <a:latin typeface="Helvetica"/>
              </a:rPr>
              <a:t>)</a:t>
            </a:r>
            <a:r>
              <a:rPr lang="en-US" sz="2000" b="1" kern="0" dirty="0">
                <a:solidFill>
                  <a:srgbClr val="000000"/>
                </a:solidFill>
                <a:latin typeface="Helvetica"/>
              </a:rPr>
              <a:t>;</a:t>
            </a:r>
          </a:p>
          <a:p>
            <a:pPr lvl="1">
              <a:lnSpc>
                <a:spcPct val="120000"/>
              </a:lnSpc>
              <a:buClr>
                <a:srgbClr val="FF9933"/>
              </a:buClr>
            </a:pPr>
            <a:endParaRPr lang="en-US" sz="100" dirty="0"/>
          </a:p>
        </p:txBody>
      </p:sp>
      <p:sp>
        <p:nvSpPr>
          <p:cNvPr id="2" name="Footer Placeholder 1"/>
          <p:cNvSpPr>
            <a:spLocks noGrp="1"/>
          </p:cNvSpPr>
          <p:nvPr>
            <p:ph type="ftr" sz="quarter" idx="11"/>
          </p:nvPr>
        </p:nvSpPr>
        <p:spPr/>
        <p:txBody>
          <a:bodyPr/>
          <a:lstStyle/>
          <a:p>
            <a:r>
              <a:rPr lang="en-US"/>
              <a:t>SQL</a:t>
            </a:r>
          </a:p>
        </p:txBody>
      </p:sp>
      <p:sp>
        <p:nvSpPr>
          <p:cNvPr id="3" name="Slide Number Placeholder 2"/>
          <p:cNvSpPr>
            <a:spLocks noGrp="1"/>
          </p:cNvSpPr>
          <p:nvPr>
            <p:ph type="sldNum" sz="quarter" idx="12"/>
          </p:nvPr>
        </p:nvSpPr>
        <p:spPr/>
        <p:txBody>
          <a:bodyPr/>
          <a:lstStyle/>
          <a:p>
            <a:fld id="{03576695-DB63-4967-AFBB-46E84EF49106}" type="slidenum">
              <a:rPr lang="en-US" smtClean="0"/>
              <a:t>26</a:t>
            </a:fld>
            <a:endParaRPr lang="en-US"/>
          </a:p>
        </p:txBody>
      </p:sp>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04115CED-84E7-4FF6-9E40-410265524BD0}"/>
                  </a:ext>
                </a:extLst>
              </p:cNvPr>
              <p:cNvGraphicFramePr>
                <a:graphicFrameLocks noChangeAspect="1"/>
              </p:cNvGraphicFramePr>
              <p:nvPr>
                <p:extLst>
                  <p:ext uri="{D42A27DB-BD31-4B8C-83A1-F6EECF244321}">
                    <p14:modId xmlns:p14="http://schemas.microsoft.com/office/powerpoint/2010/main" val="3868598905"/>
                  </p:ext>
                </p:extLst>
              </p:nvPr>
            </p:nvGraphicFramePr>
            <p:xfrm>
              <a:off x="8974667" y="5006975"/>
              <a:ext cx="3048000" cy="1714500"/>
            </p:xfrm>
            <a:graphic>
              <a:graphicData uri="http://schemas.microsoft.com/office/powerpoint/2016/slidezoom">
                <pslz:sldZm>
                  <pslz:sldZmObj sldId="335" cId="2391385836">
                    <pslz:zmPr id="{6D199977-7BBF-4A59-A63E-6B6E8663BA20}"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Slide Zoom 6">
                <a:hlinkClick r:id="rId5" action="ppaction://hlinksldjump"/>
                <a:extLst>
                  <a:ext uri="{FF2B5EF4-FFF2-40B4-BE49-F238E27FC236}">
                    <a16:creationId xmlns:a16="http://schemas.microsoft.com/office/drawing/2014/main" id="{04115CED-84E7-4FF6-9E40-410265524BD0}"/>
                  </a:ext>
                </a:extLst>
              </p:cNvPr>
              <p:cNvPicPr>
                <a:picLocks noGrp="1" noRot="1" noChangeAspect="1" noMove="1" noResize="1" noEditPoints="1" noAdjustHandles="1" noChangeArrowheads="1" noChangeShapeType="1"/>
              </p:cNvPicPr>
              <p:nvPr/>
            </p:nvPicPr>
            <p:blipFill>
              <a:blip r:embed="rId6"/>
              <a:stretch>
                <a:fillRect/>
              </a:stretch>
            </p:blipFill>
            <p:spPr>
              <a:xfrm>
                <a:off x="8974667" y="5006975"/>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2757704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467" y="1589650"/>
            <a:ext cx="10213804" cy="4351338"/>
          </a:xfrm>
        </p:spPr>
        <p:txBody>
          <a:bodyPr>
            <a:normAutofit/>
          </a:bodyPr>
          <a:lstStyle/>
          <a:p>
            <a:pPr marL="457200" lvl="1" indent="0" algn="ctr">
              <a:lnSpc>
                <a:spcPct val="150000"/>
              </a:lnSpc>
              <a:spcBef>
                <a:spcPts val="600"/>
              </a:spcBef>
              <a:buClr>
                <a:srgbClr val="FF9933"/>
              </a:buClr>
              <a:buNone/>
            </a:pPr>
            <a:r>
              <a:rPr kumimoji="1" lang="en-US" sz="2100" b="1" i="0" u="none" strike="noStrike" kern="0" cap="none" spc="0" normalizeH="0" baseline="0" noProof="0" dirty="0">
                <a:ln>
                  <a:noFill/>
                </a:ln>
                <a:solidFill>
                  <a:srgbClr val="002060"/>
                </a:solidFill>
                <a:effectLst/>
                <a:uLnTx/>
                <a:uFillTx/>
                <a:latin typeface="Helvetica"/>
              </a:rPr>
              <a:t>When a record is  deleted from</a:t>
            </a:r>
            <a:r>
              <a:rPr kumimoji="0" lang="en-US" sz="2100" b="1" i="0" u="none" strike="noStrike" kern="0" cap="none" spc="0" normalizeH="0" baseline="0" noProof="0" dirty="0">
                <a:ln>
                  <a:noFill/>
                </a:ln>
                <a:solidFill>
                  <a:srgbClr val="002060"/>
                </a:solidFill>
                <a:effectLst/>
                <a:uLnTx/>
                <a:uFillTx/>
                <a:latin typeface="Helvetica"/>
              </a:rPr>
              <a:t> </a:t>
            </a:r>
            <a:r>
              <a:rPr kumimoji="1" lang="en-US" sz="2100" b="1" i="0" u="none" strike="noStrike" kern="0" cap="none" spc="0" normalizeH="0" baseline="0" noProof="0" dirty="0">
                <a:ln>
                  <a:noFill/>
                </a:ln>
                <a:solidFill>
                  <a:srgbClr val="002060"/>
                </a:solidFill>
                <a:effectLst/>
                <a:uLnTx/>
                <a:uFillTx/>
                <a:latin typeface="Helvetica"/>
              </a:rPr>
              <a:t>Department(Parent) table it will not delete dependent records in the EMP(child) table instead puts NULL values to corresponding foreign key column/s. Thus removes dependency of corresponding records in the child table on table records being deleted in the Parent table.</a:t>
            </a:r>
          </a:p>
          <a:p>
            <a:pPr marL="457200" lvl="1" indent="0" algn="ctr">
              <a:lnSpc>
                <a:spcPct val="150000"/>
              </a:lnSpc>
              <a:spcBef>
                <a:spcPts val="600"/>
              </a:spcBef>
              <a:buClr>
                <a:srgbClr val="FF9933"/>
              </a:buClr>
              <a:buNone/>
            </a:pPr>
            <a:r>
              <a:rPr kumimoji="1" lang="en-US" sz="2100" b="1" i="0" u="none" strike="noStrike" kern="0" cap="none" spc="0" normalizeH="0" baseline="0" noProof="0" dirty="0">
                <a:ln>
                  <a:noFill/>
                </a:ln>
                <a:solidFill>
                  <a:srgbClr val="002060"/>
                </a:solidFill>
                <a:effectLst/>
                <a:uLnTx/>
                <a:uFillTx/>
                <a:latin typeface="Helvetica"/>
              </a:rPr>
              <a:t> Thus Delete operation restriction on Foreign key is get resolved automatically.</a:t>
            </a:r>
          </a:p>
          <a:p>
            <a:pPr>
              <a:lnSpc>
                <a:spcPct val="150000"/>
              </a:lnSpc>
            </a:pPr>
            <a:endParaRPr lang="en-US" sz="2100" dirty="0"/>
          </a:p>
        </p:txBody>
      </p:sp>
      <p:sp>
        <p:nvSpPr>
          <p:cNvPr id="4" name="Title 1"/>
          <p:cNvSpPr txBox="1">
            <a:spLocks/>
          </p:cNvSpPr>
          <p:nvPr/>
        </p:nvSpPr>
        <p:spPr bwMode="auto">
          <a:xfrm>
            <a:off x="1024467" y="206478"/>
            <a:ext cx="107696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rPr>
              <a:t>..FOREIGN KEY-</a:t>
            </a:r>
            <a:r>
              <a:rPr kumimoji="1" lang="en-US" sz="2800" b="0"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rPr>
              <a:t> </a:t>
            </a:r>
            <a:r>
              <a:rPr kumimoji="1" lang="en-US" sz="2400" b="0"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rPr>
              <a:t>ON DELETE CASCADE</a:t>
            </a:r>
            <a:r>
              <a:rPr kumimoji="1" lang="en-US" sz="2800" b="0" i="0" u="none" strike="noStrike" kern="0" cap="none" spc="0" normalizeH="0" baseline="0" noProof="0" dirty="0">
                <a:ln>
                  <a:noFill/>
                </a:ln>
                <a:solidFill>
                  <a:schemeClr val="tx1"/>
                </a:solidFill>
                <a:effectLst>
                  <a:outerShdw blurRad="38100" dist="38100" dir="2700000" algn="tl">
                    <a:srgbClr val="C0C0C0"/>
                  </a:outerShdw>
                </a:effectLst>
                <a:uLnTx/>
                <a:uFillTx/>
                <a:latin typeface="Helvetica"/>
                <a:ea typeface="+mj-ea"/>
                <a:cs typeface="+mj-cs"/>
              </a:rPr>
              <a:t>/</a:t>
            </a:r>
            <a:r>
              <a:rPr kumimoji="1" lang="en-US" sz="2400" b="0"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rPr>
              <a:t>ON DELETE SET NULL</a:t>
            </a:r>
            <a:endParaRPr kumimoji="1" lang="en-US" sz="2800" b="1"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endParaRPr>
          </a:p>
        </p:txBody>
      </p:sp>
      <p:sp>
        <p:nvSpPr>
          <p:cNvPr id="2" name="Footer Placeholder 1"/>
          <p:cNvSpPr>
            <a:spLocks noGrp="1"/>
          </p:cNvSpPr>
          <p:nvPr>
            <p:ph type="ftr" sz="quarter" idx="11"/>
          </p:nvPr>
        </p:nvSpPr>
        <p:spPr/>
        <p:txBody>
          <a:bodyPr/>
          <a:lstStyle/>
          <a:p>
            <a:r>
              <a:rPr lang="en-US"/>
              <a:t>SQL</a:t>
            </a:r>
          </a:p>
        </p:txBody>
      </p:sp>
      <p:sp>
        <p:nvSpPr>
          <p:cNvPr id="5" name="Slide Number Placeholder 4"/>
          <p:cNvSpPr>
            <a:spLocks noGrp="1"/>
          </p:cNvSpPr>
          <p:nvPr>
            <p:ph type="sldNum" sz="quarter" idx="12"/>
          </p:nvPr>
        </p:nvSpPr>
        <p:spPr/>
        <p:txBody>
          <a:bodyPr/>
          <a:lstStyle/>
          <a:p>
            <a:fld id="{03576695-DB63-4967-AFBB-46E84EF49106}" type="slidenum">
              <a:rPr lang="en-US" smtClean="0"/>
              <a:t>27</a:t>
            </a:fld>
            <a:endParaRPr lang="en-US"/>
          </a:p>
        </p:txBody>
      </p:sp>
    </p:spTree>
    <p:extLst>
      <p:ext uri="{BB962C8B-B14F-4D97-AF65-F5344CB8AC3E}">
        <p14:creationId xmlns:p14="http://schemas.microsoft.com/office/powerpoint/2010/main" val="41062078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1024467" y="117475"/>
            <a:ext cx="107696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sz="3200" b="1" i="0" u="none" strike="noStrike" kern="0" cap="none" spc="0" normalizeH="0" baseline="0" noProof="0">
                <a:ln>
                  <a:noFill/>
                </a:ln>
                <a:solidFill>
                  <a:srgbClr val="CC3300"/>
                </a:solidFill>
                <a:effectLst>
                  <a:outerShdw blurRad="38100" dist="38100" dir="2700000" algn="tl">
                    <a:srgbClr val="C0C0C0"/>
                  </a:outerShdw>
                </a:effectLst>
                <a:uLnTx/>
                <a:uFillTx/>
                <a:latin typeface="Helvetica"/>
                <a:ea typeface="+mj-ea"/>
                <a:cs typeface="+mj-cs"/>
              </a:rPr>
              <a:t>..FOREIGN KEY - </a:t>
            </a:r>
            <a:r>
              <a:rPr kumimoji="1" lang="en-US" sz="2400" b="0" i="0" u="none" strike="noStrike" kern="0" cap="none" spc="0" normalizeH="0" baseline="0" noProof="0">
                <a:ln>
                  <a:noFill/>
                </a:ln>
                <a:solidFill>
                  <a:srgbClr val="CC3300"/>
                </a:solidFill>
                <a:effectLst>
                  <a:outerShdw blurRad="38100" dist="38100" dir="2700000" algn="tl">
                    <a:srgbClr val="C0C0C0"/>
                  </a:outerShdw>
                </a:effectLst>
                <a:uLnTx/>
                <a:uFillTx/>
                <a:latin typeface="Helvetica"/>
                <a:ea typeface="+mj-ea"/>
                <a:cs typeface="+mj-cs"/>
              </a:rPr>
              <a:t> Recursive Relationship</a:t>
            </a:r>
            <a:endParaRPr kumimoji="1" lang="en-US"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endParaRPr>
          </a:p>
        </p:txBody>
      </p:sp>
      <p:pic>
        <p:nvPicPr>
          <p:cNvPr id="3" name="Picture 2"/>
          <p:cNvPicPr>
            <a:picLocks noChangeAspect="1"/>
          </p:cNvPicPr>
          <p:nvPr/>
        </p:nvPicPr>
        <p:blipFill>
          <a:blip r:embed="rId3"/>
          <a:stretch>
            <a:fillRect/>
          </a:stretch>
        </p:blipFill>
        <p:spPr>
          <a:xfrm>
            <a:off x="603225" y="1660354"/>
            <a:ext cx="3257394" cy="3065344"/>
          </a:xfrm>
          <a:prstGeom prst="rect">
            <a:avLst/>
          </a:prstGeom>
        </p:spPr>
      </p:pic>
      <p:sp>
        <p:nvSpPr>
          <p:cNvPr id="4" name="Freeform 3"/>
          <p:cNvSpPr/>
          <p:nvPr/>
        </p:nvSpPr>
        <p:spPr bwMode="auto">
          <a:xfrm>
            <a:off x="1489587" y="1268298"/>
            <a:ext cx="2020529" cy="678489"/>
          </a:xfrm>
          <a:custGeom>
            <a:avLst/>
            <a:gdLst>
              <a:gd name="connsiteX0" fmla="*/ 2020529 w 2020529"/>
              <a:gd name="connsiteY0" fmla="*/ 678489 h 678489"/>
              <a:gd name="connsiteX1" fmla="*/ 825910 w 2020529"/>
              <a:gd name="connsiteY1" fmla="*/ 63 h 678489"/>
              <a:gd name="connsiteX2" fmla="*/ 0 w 2020529"/>
              <a:gd name="connsiteY2" fmla="*/ 634244 h 678489"/>
              <a:gd name="connsiteX3" fmla="*/ 0 w 2020529"/>
              <a:gd name="connsiteY3" fmla="*/ 634244 h 678489"/>
            </a:gdLst>
            <a:ahLst/>
            <a:cxnLst>
              <a:cxn ang="0">
                <a:pos x="connsiteX0" y="connsiteY0"/>
              </a:cxn>
              <a:cxn ang="0">
                <a:pos x="connsiteX1" y="connsiteY1"/>
              </a:cxn>
              <a:cxn ang="0">
                <a:pos x="connsiteX2" y="connsiteY2"/>
              </a:cxn>
              <a:cxn ang="0">
                <a:pos x="connsiteX3" y="connsiteY3"/>
              </a:cxn>
            </a:cxnLst>
            <a:rect l="l" t="t" r="r" b="b"/>
            <a:pathLst>
              <a:path w="2020529" h="678489">
                <a:moveTo>
                  <a:pt x="2020529" y="678489"/>
                </a:moveTo>
                <a:cubicBezTo>
                  <a:pt x="1591597" y="342963"/>
                  <a:pt x="1162665" y="7437"/>
                  <a:pt x="825910" y="63"/>
                </a:cubicBezTo>
                <a:cubicBezTo>
                  <a:pt x="489155" y="-7311"/>
                  <a:pt x="0" y="634244"/>
                  <a:pt x="0" y="634244"/>
                </a:cubicBezTo>
                <a:lnTo>
                  <a:pt x="0" y="634244"/>
                </a:lnTo>
              </a:path>
            </a:pathLst>
          </a:custGeom>
          <a:noFill/>
          <a:ln w="25400" cap="flat" cmpd="sng" algn="ctr">
            <a:solidFill>
              <a:srgbClr val="CC3300">
                <a:lumMod val="75000"/>
              </a:srgbClr>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Helvetica" charset="0"/>
            </a:endParaRPr>
          </a:p>
        </p:txBody>
      </p:sp>
      <p:sp>
        <p:nvSpPr>
          <p:cNvPr id="5" name="Rectangle 4"/>
          <p:cNvSpPr/>
          <p:nvPr/>
        </p:nvSpPr>
        <p:spPr>
          <a:xfrm>
            <a:off x="4396478" y="1946787"/>
            <a:ext cx="7090672" cy="4016484"/>
          </a:xfrm>
          <a:prstGeom prst="rect">
            <a:avLst/>
          </a:prstGeom>
        </p:spPr>
        <p:txBody>
          <a:bodyPr wrap="square">
            <a:spAutoFit/>
          </a:bodyPr>
          <a:lstStyle/>
          <a:p>
            <a:pPr>
              <a:lnSpc>
                <a:spcPct val="150000"/>
              </a:lnSpc>
            </a:pPr>
            <a:r>
              <a:rPr lang="en-US" b="1" dirty="0">
                <a:solidFill>
                  <a:srgbClr val="000000"/>
                </a:solidFill>
                <a:latin typeface="Tahoma" panose="020B0604030504040204" pitchFamily="34" charset="0"/>
              </a:rPr>
              <a:t>Example:</a:t>
            </a:r>
          </a:p>
          <a:p>
            <a:pPr>
              <a:lnSpc>
                <a:spcPct val="150000"/>
              </a:lnSpc>
            </a:pPr>
            <a:r>
              <a:rPr lang="en-US" sz="2000" dirty="0">
                <a:solidFill>
                  <a:srgbClr val="000000"/>
                </a:solidFill>
                <a:latin typeface="Tahoma" panose="020B0604030504040204" pitchFamily="34" charset="0"/>
              </a:rPr>
              <a:t>CREATE TABLE EMP(Empno number(3) PRIMARY KEY, Ename Varchar2(10), MGRNO number(3))</a:t>
            </a:r>
            <a:r>
              <a:rPr lang="en-US" sz="2000" b="1" dirty="0">
                <a:solidFill>
                  <a:srgbClr val="000000"/>
                </a:solidFill>
                <a:latin typeface="Tahoma" panose="020B0604030504040204" pitchFamily="34" charset="0"/>
              </a:rPr>
              <a:t>;</a:t>
            </a:r>
            <a:r>
              <a:rPr lang="en-US" sz="2000" dirty="0">
                <a:solidFill>
                  <a:srgbClr val="000000"/>
                </a:solidFill>
                <a:latin typeface="Tahoma" panose="020B0604030504040204" pitchFamily="34" charset="0"/>
              </a:rPr>
              <a:t> </a:t>
            </a:r>
          </a:p>
          <a:p>
            <a:pPr>
              <a:lnSpc>
                <a:spcPct val="150000"/>
              </a:lnSpc>
            </a:pPr>
            <a:endParaRPr lang="en-US" dirty="0">
              <a:solidFill>
                <a:srgbClr val="000000"/>
              </a:solidFill>
              <a:latin typeface="Tahoma" panose="020B0604030504040204" pitchFamily="34" charset="0"/>
            </a:endParaRPr>
          </a:p>
          <a:p>
            <a:pPr>
              <a:lnSpc>
                <a:spcPct val="150000"/>
              </a:lnSpc>
            </a:pPr>
            <a:r>
              <a:rPr lang="en-US" dirty="0">
                <a:solidFill>
                  <a:srgbClr val="000000"/>
                </a:solidFill>
                <a:latin typeface="Tahoma" panose="020B0604030504040204" pitchFamily="34" charset="0"/>
              </a:rPr>
              <a:t>Note: Referential Integrity constraint on MGR_NO can be defined using </a:t>
            </a:r>
            <a:r>
              <a:rPr lang="en-US" b="1" dirty="0">
                <a:solidFill>
                  <a:srgbClr val="000000"/>
                </a:solidFill>
                <a:latin typeface="Tahoma" panose="020B0604030504040204" pitchFamily="34" charset="0"/>
              </a:rPr>
              <a:t>Alter Table </a:t>
            </a:r>
            <a:r>
              <a:rPr lang="en-US" dirty="0">
                <a:solidFill>
                  <a:srgbClr val="000000"/>
                </a:solidFill>
                <a:latin typeface="Tahoma" panose="020B0604030504040204" pitchFamily="34" charset="0"/>
              </a:rPr>
              <a:t>command </a:t>
            </a:r>
            <a:r>
              <a:rPr lang="en-US" b="1" dirty="0">
                <a:solidFill>
                  <a:srgbClr val="000000"/>
                </a:solidFill>
                <a:latin typeface="Tahoma" panose="020B0604030504040204" pitchFamily="34" charset="0"/>
              </a:rPr>
              <a:t>after creating EMP table </a:t>
            </a:r>
          </a:p>
          <a:p>
            <a:pPr>
              <a:lnSpc>
                <a:spcPct val="150000"/>
              </a:lnSpc>
            </a:pPr>
            <a:r>
              <a:rPr lang="en-US" b="1" dirty="0">
                <a:solidFill>
                  <a:srgbClr val="000000"/>
                </a:solidFill>
                <a:latin typeface="Tahoma" panose="020B0604030504040204" pitchFamily="34" charset="0"/>
              </a:rPr>
              <a:t>		OR</a:t>
            </a:r>
          </a:p>
          <a:p>
            <a:pPr>
              <a:lnSpc>
                <a:spcPct val="150000"/>
              </a:lnSpc>
            </a:pPr>
            <a:r>
              <a:rPr lang="en-US" sz="2000" dirty="0">
                <a:solidFill>
                  <a:srgbClr val="000000"/>
                </a:solidFill>
                <a:latin typeface="Tahoma" panose="020B0604030504040204" pitchFamily="34" charset="0"/>
              </a:rPr>
              <a:t>CREATE TABLE EMP(Empno number(3) PRIMARY KEY, Ename Varchar2(10), MGRNO number(3) REFERENCES EMP); </a:t>
            </a:r>
          </a:p>
        </p:txBody>
      </p:sp>
      <p:sp>
        <p:nvSpPr>
          <p:cNvPr id="6" name="Footer Placeholder 5"/>
          <p:cNvSpPr>
            <a:spLocks noGrp="1"/>
          </p:cNvSpPr>
          <p:nvPr>
            <p:ph type="ftr" sz="quarter" idx="11"/>
          </p:nvPr>
        </p:nvSpPr>
        <p:spPr/>
        <p:txBody>
          <a:bodyPr/>
          <a:lstStyle/>
          <a:p>
            <a:r>
              <a:rPr lang="en-US"/>
              <a:t>SQL</a:t>
            </a:r>
          </a:p>
        </p:txBody>
      </p:sp>
      <p:sp>
        <p:nvSpPr>
          <p:cNvPr id="7" name="Slide Number Placeholder 6"/>
          <p:cNvSpPr>
            <a:spLocks noGrp="1"/>
          </p:cNvSpPr>
          <p:nvPr>
            <p:ph type="sldNum" sz="quarter" idx="12"/>
          </p:nvPr>
        </p:nvSpPr>
        <p:spPr/>
        <p:txBody>
          <a:bodyPr/>
          <a:lstStyle/>
          <a:p>
            <a:fld id="{03576695-DB63-4967-AFBB-46E84EF49106}" type="slidenum">
              <a:rPr lang="en-US" smtClean="0"/>
              <a:t>28</a:t>
            </a:fld>
            <a:endParaRPr lang="en-US"/>
          </a:p>
        </p:txBody>
      </p:sp>
    </p:spTree>
    <p:extLst>
      <p:ext uri="{BB962C8B-B14F-4D97-AF65-F5344CB8AC3E}">
        <p14:creationId xmlns:p14="http://schemas.microsoft.com/office/powerpoint/2010/main" val="10952386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024467" y="117475"/>
            <a:ext cx="107696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sz="3200" b="1" i="0" u="none" strike="noStrike" kern="0" cap="none" spc="0" normalizeH="0" baseline="0" noProof="0">
                <a:ln>
                  <a:noFill/>
                </a:ln>
                <a:solidFill>
                  <a:srgbClr val="CC3300"/>
                </a:solidFill>
                <a:effectLst>
                  <a:outerShdw blurRad="38100" dist="38100" dir="2700000" algn="tl">
                    <a:srgbClr val="C0C0C0"/>
                  </a:outerShdw>
                </a:effectLst>
                <a:uLnTx/>
                <a:uFillTx/>
                <a:latin typeface="Helvetica"/>
                <a:ea typeface="+mj-ea"/>
                <a:cs typeface="+mj-cs"/>
              </a:rPr>
              <a:t>UNIQUE</a:t>
            </a:r>
            <a:endParaRPr kumimoji="1" lang="en-US"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endParaRPr>
          </a:p>
        </p:txBody>
      </p:sp>
      <p:sp>
        <p:nvSpPr>
          <p:cNvPr id="5" name="Content Placeholder 2"/>
          <p:cNvSpPr txBox="1">
            <a:spLocks/>
          </p:cNvSpPr>
          <p:nvPr/>
        </p:nvSpPr>
        <p:spPr bwMode="auto">
          <a:xfrm>
            <a:off x="1024467" y="877658"/>
            <a:ext cx="10215033"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mn-ea"/>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mn-lt"/>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a:lstStyle>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charset="2"/>
              <a:buChar char="n"/>
              <a:tabLst/>
              <a:defRPr/>
            </a:pPr>
            <a:r>
              <a:rPr kumimoji="1" lang="en-US" altLang="en-US" sz="2400" b="1" i="0" u="none" strike="noStrike" kern="0" cap="none" spc="0" normalizeH="0" baseline="0" noProof="0" dirty="0">
                <a:ln>
                  <a:noFill/>
                </a:ln>
                <a:solidFill>
                  <a:srgbClr val="000000"/>
                </a:solidFill>
                <a:effectLst/>
                <a:uLnTx/>
                <a:uFillTx/>
                <a:latin typeface="Helvetica"/>
                <a:ea typeface="+mn-ea"/>
                <a:cs typeface="+mn-cs"/>
              </a:rPr>
              <a:t>unique</a:t>
            </a:r>
            <a:r>
              <a:rPr kumimoji="0" lang="en-US" altLang="en-US" sz="2400" b="0" i="0" u="none" strike="noStrike" kern="0" cap="none" spc="0" normalizeH="0" baseline="0" noProof="0" dirty="0">
                <a:ln>
                  <a:noFill/>
                </a:ln>
                <a:solidFill>
                  <a:srgbClr val="000000"/>
                </a:solidFill>
                <a:effectLst/>
                <a:uLnTx/>
                <a:uFillTx/>
                <a:latin typeface="Helvetica"/>
                <a:ea typeface="+mn-ea"/>
                <a:cs typeface="+mn-cs"/>
              </a:rPr>
              <a:t> ( </a:t>
            </a:r>
            <a:r>
              <a:rPr kumimoji="0" lang="en-US" altLang="en-US" sz="2400" b="0" i="1" u="none" strike="noStrike" kern="0" cap="none" spc="0" normalizeH="0" baseline="0" noProof="0" dirty="0">
                <a:ln>
                  <a:noFill/>
                </a:ln>
                <a:solidFill>
                  <a:srgbClr val="000000"/>
                </a:solidFill>
                <a:effectLst/>
                <a:uLnTx/>
                <a:uFillTx/>
                <a:latin typeface="Helvetica"/>
                <a:ea typeface="+mn-ea"/>
                <a:cs typeface="+mn-cs"/>
              </a:rPr>
              <a:t>A</a:t>
            </a:r>
            <a:r>
              <a:rPr kumimoji="0" lang="en-US" altLang="en-US" sz="3200" b="0" i="0" u="none" strike="noStrike" kern="0" cap="none" spc="0" normalizeH="0" baseline="-25000" noProof="0" dirty="0">
                <a:ln>
                  <a:noFill/>
                </a:ln>
                <a:solidFill>
                  <a:srgbClr val="000000"/>
                </a:solidFill>
                <a:effectLst/>
                <a:uLnTx/>
                <a:uFillTx/>
                <a:latin typeface="Helvetica"/>
                <a:ea typeface="+mn-ea"/>
                <a:cs typeface="+mn-cs"/>
              </a:rPr>
              <a:t>1</a:t>
            </a:r>
            <a:r>
              <a:rPr kumimoji="0" lang="en-US" altLang="en-US" sz="2400" b="0" i="0" u="none" strike="noStrike" kern="0" cap="none" spc="0" normalizeH="0" baseline="0" noProof="0" dirty="0">
                <a:ln>
                  <a:noFill/>
                </a:ln>
                <a:solidFill>
                  <a:srgbClr val="000000"/>
                </a:solidFill>
                <a:effectLst/>
                <a:uLnTx/>
                <a:uFillTx/>
                <a:latin typeface="Helvetica"/>
                <a:ea typeface="+mn-ea"/>
                <a:cs typeface="+mn-cs"/>
              </a:rPr>
              <a:t>, </a:t>
            </a:r>
            <a:r>
              <a:rPr kumimoji="0" lang="en-US" altLang="en-US" sz="2400" b="0" i="1" u="none" strike="noStrike" kern="0" cap="none" spc="0" normalizeH="0" baseline="0" noProof="0" dirty="0">
                <a:ln>
                  <a:noFill/>
                </a:ln>
                <a:solidFill>
                  <a:srgbClr val="000000"/>
                </a:solidFill>
                <a:effectLst/>
                <a:uLnTx/>
                <a:uFillTx/>
                <a:latin typeface="Helvetica"/>
                <a:ea typeface="+mn-ea"/>
                <a:cs typeface="+mn-cs"/>
              </a:rPr>
              <a:t>A</a:t>
            </a:r>
            <a:r>
              <a:rPr kumimoji="0" lang="en-US" altLang="en-US" sz="2800" b="0" i="0" u="none" strike="noStrike" kern="0" cap="none" spc="0" normalizeH="0" baseline="-25000" noProof="0" dirty="0">
                <a:ln>
                  <a:noFill/>
                </a:ln>
                <a:solidFill>
                  <a:srgbClr val="000000"/>
                </a:solidFill>
                <a:effectLst/>
                <a:uLnTx/>
                <a:uFillTx/>
                <a:latin typeface="Helvetica"/>
                <a:ea typeface="+mn-ea"/>
                <a:cs typeface="+mn-cs"/>
              </a:rPr>
              <a:t>2</a:t>
            </a:r>
            <a:r>
              <a:rPr kumimoji="0" lang="en-US" altLang="en-US" sz="2400" b="0" i="0" u="none" strike="noStrike" kern="0" cap="none" spc="0" normalizeH="0" baseline="0" noProof="0" dirty="0">
                <a:ln>
                  <a:noFill/>
                </a:ln>
                <a:solidFill>
                  <a:srgbClr val="000000"/>
                </a:solidFill>
                <a:effectLst/>
                <a:uLnTx/>
                <a:uFillTx/>
                <a:latin typeface="Helvetica"/>
                <a:ea typeface="+mn-ea"/>
                <a:cs typeface="+mn-cs"/>
              </a:rPr>
              <a:t>, …, </a:t>
            </a:r>
            <a:r>
              <a:rPr kumimoji="0" lang="en-US" altLang="en-US" sz="2400" b="0" i="1" u="none" strike="noStrike" kern="0" cap="none" spc="0" normalizeH="0" baseline="0" noProof="0" dirty="0">
                <a:ln>
                  <a:noFill/>
                </a:ln>
                <a:solidFill>
                  <a:srgbClr val="000000"/>
                </a:solidFill>
                <a:effectLst/>
                <a:uLnTx/>
                <a:uFillTx/>
                <a:latin typeface="Helvetica"/>
                <a:ea typeface="+mn-ea"/>
                <a:cs typeface="+mn-cs"/>
              </a:rPr>
              <a:t>A</a:t>
            </a:r>
            <a:r>
              <a:rPr kumimoji="0" lang="en-US" altLang="en-US" sz="2800" b="0" i="0" u="none" strike="noStrike" kern="0" cap="none" spc="0" normalizeH="0" baseline="-25000" noProof="0" dirty="0">
                <a:ln>
                  <a:noFill/>
                </a:ln>
                <a:solidFill>
                  <a:srgbClr val="000000"/>
                </a:solidFill>
                <a:effectLst/>
                <a:uLnTx/>
                <a:uFillTx/>
                <a:latin typeface="Helvetica"/>
                <a:ea typeface="+mn-ea"/>
                <a:cs typeface="+mn-cs"/>
              </a:rPr>
              <a:t>m</a:t>
            </a:r>
            <a:r>
              <a:rPr kumimoji="0" lang="en-US" altLang="en-US" sz="2400" b="0" i="0" u="none" strike="noStrike" kern="0" cap="none" spc="0" normalizeH="0" baseline="0" noProof="0" dirty="0">
                <a:ln>
                  <a:noFill/>
                </a:ln>
                <a:solidFill>
                  <a:srgbClr val="000000"/>
                </a:solidFill>
                <a:effectLst/>
                <a:uLnTx/>
                <a:uFillTx/>
                <a:latin typeface="Helvetica"/>
                <a:ea typeface="+mn-ea"/>
                <a:cs typeface="+mn-cs"/>
              </a:rPr>
              <a:t>)</a:t>
            </a:r>
            <a:endParaRPr kumimoji="0" lang="en-US" altLang="en-US" sz="2000" b="0" i="0" u="none" strike="noStrike" kern="0" cap="none" spc="0" normalizeH="0" baseline="0" noProof="0" dirty="0">
              <a:ln>
                <a:noFill/>
              </a:ln>
              <a:solidFill>
                <a:srgbClr val="000000"/>
              </a:solidFill>
              <a:effectLst/>
              <a:uLnTx/>
              <a:uFillTx/>
              <a:latin typeface="Helvetica"/>
              <a:ea typeface="+mn-ea"/>
              <a:cs typeface="+mn-cs"/>
            </a:endParaRPr>
          </a:p>
          <a:p>
            <a:pPr marL="742950" marR="0" lvl="1" indent="-285750" algn="l" defTabSz="914400" rtl="0" eaLnBrk="0" fontAlgn="base" latinLnBrk="0" hangingPunct="0">
              <a:lnSpc>
                <a:spcPct val="100000"/>
              </a:lnSpc>
              <a:spcBef>
                <a:spcPct val="35000"/>
              </a:spcBef>
              <a:spcAft>
                <a:spcPct val="0"/>
              </a:spcAft>
              <a:buClr>
                <a:srgbClr val="FF9933"/>
              </a:buClr>
              <a:buSzPct val="80000"/>
              <a:buFont typeface="Monotype Sorts" charset="2"/>
              <a:buChar char="l"/>
              <a:tabLst/>
              <a:defRPr/>
            </a:pPr>
            <a:r>
              <a:rPr kumimoji="0" lang="en-US" altLang="en-US" sz="2000" b="0" i="0" u="none" strike="noStrike" kern="0" cap="none" spc="0" normalizeH="0" baseline="0" noProof="0" dirty="0">
                <a:ln>
                  <a:noFill/>
                </a:ln>
                <a:solidFill>
                  <a:srgbClr val="000000"/>
                </a:solidFill>
                <a:effectLst/>
                <a:uLnTx/>
                <a:uFillTx/>
                <a:latin typeface="Helvetica"/>
              </a:rPr>
              <a:t>The unique specification states that the attributes </a:t>
            </a:r>
            <a:r>
              <a:rPr kumimoji="0" lang="en-US" altLang="en-US" sz="2000" b="0" i="1" u="none" strike="noStrike" kern="0" cap="none" spc="0" normalizeH="0" baseline="0" noProof="0" dirty="0">
                <a:ln>
                  <a:noFill/>
                </a:ln>
                <a:solidFill>
                  <a:srgbClr val="000000"/>
                </a:solidFill>
                <a:effectLst/>
                <a:uLnTx/>
                <a:uFillTx/>
                <a:latin typeface="Helvetica"/>
              </a:rPr>
              <a:t>A</a:t>
            </a:r>
            <a:r>
              <a:rPr kumimoji="0" lang="en-US" altLang="en-US" sz="2000" b="0" i="0" u="none" strike="noStrike" kern="0" cap="none" spc="0" normalizeH="0" baseline="0" noProof="0" dirty="0">
                <a:ln>
                  <a:noFill/>
                </a:ln>
                <a:solidFill>
                  <a:srgbClr val="000000"/>
                </a:solidFill>
                <a:effectLst/>
                <a:uLnTx/>
                <a:uFillTx/>
                <a:latin typeface="Helvetica"/>
              </a:rPr>
              <a:t>1, </a:t>
            </a:r>
            <a:r>
              <a:rPr kumimoji="0" lang="en-US" altLang="en-US" sz="2000" b="0" i="1" u="none" strike="noStrike" kern="0" cap="none" spc="0" normalizeH="0" baseline="0" noProof="0" dirty="0">
                <a:ln>
                  <a:noFill/>
                </a:ln>
                <a:solidFill>
                  <a:srgbClr val="000000"/>
                </a:solidFill>
                <a:effectLst/>
                <a:uLnTx/>
                <a:uFillTx/>
                <a:latin typeface="Helvetica"/>
              </a:rPr>
              <a:t>A</a:t>
            </a:r>
            <a:r>
              <a:rPr kumimoji="0" lang="en-US" altLang="en-US" sz="2000" b="0" i="0" u="none" strike="noStrike" kern="0" cap="none" spc="0" normalizeH="0" baseline="0" noProof="0" dirty="0">
                <a:ln>
                  <a:noFill/>
                </a:ln>
                <a:solidFill>
                  <a:srgbClr val="000000"/>
                </a:solidFill>
                <a:effectLst/>
                <a:uLnTx/>
                <a:uFillTx/>
                <a:latin typeface="Helvetica"/>
              </a:rPr>
              <a:t>2, … </a:t>
            </a:r>
            <a:r>
              <a:rPr kumimoji="0" lang="en-US" altLang="en-US" sz="2000" b="0" i="1" u="none" strike="noStrike" kern="0" cap="none" spc="0" normalizeH="0" baseline="0" noProof="0" dirty="0">
                <a:ln>
                  <a:noFill/>
                </a:ln>
                <a:solidFill>
                  <a:srgbClr val="000000"/>
                </a:solidFill>
                <a:effectLst/>
                <a:uLnTx/>
                <a:uFillTx/>
                <a:latin typeface="Helvetica"/>
              </a:rPr>
              <a:t>A</a:t>
            </a:r>
            <a:r>
              <a:rPr kumimoji="0" lang="en-US" altLang="en-US" sz="2000" b="0" i="0" u="none" strike="noStrike" kern="0" cap="none" spc="0" normalizeH="0" baseline="0" noProof="0" dirty="0">
                <a:ln>
                  <a:noFill/>
                </a:ln>
                <a:solidFill>
                  <a:srgbClr val="000000"/>
                </a:solidFill>
                <a:effectLst/>
                <a:uLnTx/>
                <a:uFillTx/>
                <a:latin typeface="Helvetica"/>
              </a:rPr>
              <a:t>m</a:t>
            </a:r>
            <a:br>
              <a:rPr kumimoji="0" lang="en-US" altLang="en-US" sz="2000" b="0" i="0" u="none" strike="noStrike" kern="0" cap="none" spc="0" normalizeH="0" baseline="0" noProof="0" dirty="0">
                <a:ln>
                  <a:noFill/>
                </a:ln>
                <a:solidFill>
                  <a:srgbClr val="000000"/>
                </a:solidFill>
                <a:effectLst/>
                <a:uLnTx/>
                <a:uFillTx/>
                <a:latin typeface="Helvetica"/>
              </a:rPr>
            </a:br>
            <a:r>
              <a:rPr kumimoji="0" lang="en-US" altLang="en-US" sz="2000" b="0" i="0" u="none" strike="noStrike" kern="0" cap="none" spc="0" normalizeH="0" baseline="0" noProof="0" dirty="0">
                <a:ln>
                  <a:noFill/>
                </a:ln>
                <a:solidFill>
                  <a:srgbClr val="000000"/>
                </a:solidFill>
                <a:effectLst/>
                <a:uLnTx/>
                <a:uFillTx/>
                <a:latin typeface="Helvetica"/>
              </a:rPr>
              <a:t>form a candidate key.</a:t>
            </a:r>
            <a:endParaRPr kumimoji="0" lang="en-US" altLang="en-US" sz="1800" b="0" i="0" u="none" strike="noStrike" kern="0" cap="none" spc="0" normalizeH="0" baseline="0" noProof="0" dirty="0">
              <a:ln>
                <a:noFill/>
              </a:ln>
              <a:solidFill>
                <a:srgbClr val="000000"/>
              </a:solidFill>
              <a:effectLst/>
              <a:uLnTx/>
              <a:uFillTx/>
              <a:latin typeface="Helvetica"/>
            </a:endParaRPr>
          </a:p>
          <a:p>
            <a:pPr marL="742950" marR="0" lvl="1" indent="-285750" algn="l" defTabSz="914400" rtl="0" eaLnBrk="0" fontAlgn="base" latinLnBrk="0" hangingPunct="0">
              <a:lnSpc>
                <a:spcPct val="100000"/>
              </a:lnSpc>
              <a:spcBef>
                <a:spcPct val="35000"/>
              </a:spcBef>
              <a:spcAft>
                <a:spcPct val="0"/>
              </a:spcAft>
              <a:buClr>
                <a:srgbClr val="FF9933"/>
              </a:buClr>
              <a:buSzPct val="80000"/>
              <a:buFont typeface="Monotype Sorts" charset="2"/>
              <a:buChar char="l"/>
              <a:tabLst/>
              <a:defRPr/>
            </a:pPr>
            <a:r>
              <a:rPr kumimoji="0" lang="en-US" altLang="en-US" sz="2000" b="0" i="0" u="none" strike="noStrike" kern="0" cap="none" spc="0" normalizeH="0" baseline="0" noProof="0" dirty="0">
                <a:ln>
                  <a:noFill/>
                </a:ln>
                <a:solidFill>
                  <a:srgbClr val="000000"/>
                </a:solidFill>
                <a:effectLst/>
                <a:uLnTx/>
                <a:uFillTx/>
                <a:latin typeface="Helvetica"/>
              </a:rPr>
              <a:t>Candidate keys are </a:t>
            </a:r>
            <a:r>
              <a:rPr kumimoji="0" lang="en-US" altLang="en-US" sz="2000" b="1" i="0" u="none" strike="noStrike" kern="0" cap="none" spc="0" normalizeH="0" baseline="0" noProof="0" dirty="0">
                <a:ln>
                  <a:noFill/>
                </a:ln>
                <a:solidFill>
                  <a:srgbClr val="000000"/>
                </a:solidFill>
                <a:effectLst/>
                <a:uLnTx/>
                <a:uFillTx/>
                <a:latin typeface="Helvetica"/>
              </a:rPr>
              <a:t>permitted to be null </a:t>
            </a:r>
            <a:r>
              <a:rPr kumimoji="0" lang="en-US" altLang="en-US" sz="2000" b="0" i="0" u="none" strike="noStrike" kern="0" cap="none" spc="0" normalizeH="0" baseline="0" noProof="0" dirty="0">
                <a:ln>
                  <a:noFill/>
                </a:ln>
                <a:solidFill>
                  <a:srgbClr val="000000"/>
                </a:solidFill>
                <a:effectLst/>
                <a:uLnTx/>
                <a:uFillTx/>
                <a:latin typeface="Helvetica"/>
              </a:rPr>
              <a:t>(in contrast to primary keys).</a:t>
            </a:r>
            <a:endParaRPr kumimoji="0" lang="en-US" altLang="en-US" sz="1800" b="0" i="0" u="none" strike="noStrike" kern="0" cap="none" spc="0" normalizeH="0" baseline="0" noProof="0" dirty="0">
              <a:ln>
                <a:noFill/>
              </a:ln>
              <a:solidFill>
                <a:srgbClr val="000000"/>
              </a:solidFill>
              <a:effectLst/>
              <a:uLnTx/>
              <a:uFillTx/>
              <a:latin typeface="Helvetica"/>
            </a:endParaRPr>
          </a:p>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charset="2"/>
              <a:buChar char="n"/>
              <a:tabLst/>
              <a:defRPr/>
            </a:pPr>
            <a:r>
              <a:rPr kumimoji="1" lang="en-US" sz="1800" b="1" i="0" u="none" strike="noStrike" kern="0" cap="none" spc="0" normalizeH="0" baseline="0" noProof="0" dirty="0">
                <a:ln>
                  <a:noFill/>
                </a:ln>
                <a:solidFill>
                  <a:srgbClr val="000000"/>
                </a:solidFill>
                <a:effectLst/>
                <a:uLnTx/>
                <a:uFillTx/>
                <a:latin typeface="Helvetica"/>
                <a:ea typeface="+mn-ea"/>
                <a:cs typeface="+mn-cs"/>
              </a:rPr>
              <a:t>Example:</a:t>
            </a:r>
          </a:p>
          <a:p>
            <a:pPr marL="0" marR="0" lvl="0" indent="0" algn="l" defTabSz="914400" rtl="0" eaLnBrk="0" fontAlgn="base" latinLnBrk="0" hangingPunct="0">
              <a:lnSpc>
                <a:spcPct val="100000"/>
              </a:lnSpc>
              <a:spcBef>
                <a:spcPct val="35000"/>
              </a:spcBef>
              <a:spcAft>
                <a:spcPct val="0"/>
              </a:spcAft>
              <a:buClr>
                <a:srgbClr val="CC3300"/>
              </a:buClr>
              <a:buSzPct val="90000"/>
              <a:buFont typeface="Monotype Sorts" charset="2"/>
              <a:buNone/>
              <a:tabLst/>
              <a:defRPr/>
            </a:pPr>
            <a:r>
              <a:rPr kumimoji="1" lang="en-US" sz="1800" b="1" i="0" u="none" strike="noStrike" kern="0" cap="none" spc="0" normalizeH="0" baseline="0" noProof="0" dirty="0">
                <a:ln>
                  <a:noFill/>
                </a:ln>
                <a:solidFill>
                  <a:srgbClr val="000000"/>
                </a:solidFill>
                <a:effectLst/>
                <a:uLnTx/>
                <a:uFillTx/>
                <a:latin typeface="Helvetica"/>
                <a:ea typeface="+mn-ea"/>
                <a:cs typeface="+mn-cs"/>
              </a:rPr>
              <a:t>            </a:t>
            </a:r>
            <a:r>
              <a:rPr kumimoji="1" lang="en-US" sz="2000" b="1" i="0" u="none" strike="noStrike" kern="0" cap="none" spc="0" normalizeH="0" baseline="0" noProof="0" dirty="0">
                <a:ln>
                  <a:noFill/>
                </a:ln>
                <a:solidFill>
                  <a:srgbClr val="000000"/>
                </a:solidFill>
                <a:effectLst/>
                <a:uLnTx/>
                <a:uFillTx/>
                <a:latin typeface="Helvetica"/>
                <a:ea typeface="+mn-ea"/>
                <a:cs typeface="+mn-cs"/>
              </a:rPr>
              <a:t>CREATE TABLE </a:t>
            </a:r>
            <a:r>
              <a:rPr kumimoji="1" lang="en-US" sz="2000" b="0" i="0" u="none" strike="noStrike" kern="0" cap="none" spc="0" normalizeH="0" baseline="0" noProof="0" dirty="0">
                <a:ln>
                  <a:noFill/>
                </a:ln>
                <a:solidFill>
                  <a:srgbClr val="000000"/>
                </a:solidFill>
                <a:effectLst/>
                <a:uLnTx/>
                <a:uFillTx/>
                <a:latin typeface="Helvetica"/>
                <a:ea typeface="+mn-ea"/>
                <a:cs typeface="+mn-cs"/>
              </a:rPr>
              <a:t>Student(</a:t>
            </a:r>
          </a:p>
          <a:p>
            <a:pPr marL="0" marR="0" lvl="0" indent="0" algn="l" defTabSz="914400" rtl="0" eaLnBrk="0" fontAlgn="base" latinLnBrk="0" hangingPunct="0">
              <a:lnSpc>
                <a:spcPct val="100000"/>
              </a:lnSpc>
              <a:spcBef>
                <a:spcPct val="35000"/>
              </a:spcBef>
              <a:spcAft>
                <a:spcPct val="0"/>
              </a:spcAft>
              <a:buClr>
                <a:srgbClr val="CC3300"/>
              </a:buClr>
              <a:buSzPct val="90000"/>
              <a:buFont typeface="Monotype Sorts" charset="2"/>
              <a:buNone/>
              <a:tabLst/>
              <a:defRPr/>
            </a:pPr>
            <a:r>
              <a:rPr kumimoji="1" lang="en-US" sz="2000" b="0" i="0" u="none" strike="noStrike" kern="0" cap="none" spc="0" normalizeH="0" baseline="0" noProof="0" dirty="0">
                <a:ln>
                  <a:noFill/>
                </a:ln>
                <a:solidFill>
                  <a:srgbClr val="000000"/>
                </a:solidFill>
                <a:effectLst/>
                <a:uLnTx/>
                <a:uFillTx/>
                <a:latin typeface="Helvetica"/>
                <a:ea typeface="+mn-ea"/>
                <a:cs typeface="+mn-cs"/>
              </a:rPr>
              <a:t>               ID  varchar(5)  </a:t>
            </a:r>
            <a:r>
              <a:rPr kumimoji="1" lang="en-US" sz="2000" b="1" i="0" u="none" strike="noStrike" kern="0" cap="none" spc="0" normalizeH="0" baseline="0" noProof="0" dirty="0">
                <a:ln>
                  <a:noFill/>
                </a:ln>
                <a:solidFill>
                  <a:srgbClr val="000000"/>
                </a:solidFill>
                <a:effectLst/>
                <a:uLnTx/>
                <a:uFillTx/>
                <a:latin typeface="Helvetica"/>
                <a:ea typeface="+mn-ea"/>
                <a:cs typeface="+mn-cs"/>
              </a:rPr>
              <a:t>PRIMARY KEY</a:t>
            </a:r>
            <a:r>
              <a:rPr kumimoji="1" lang="en-US" sz="2000" b="0" i="0" u="none" strike="noStrike" kern="0" cap="none" spc="0" normalizeH="0" baseline="0" noProof="0" dirty="0">
                <a:ln>
                  <a:noFill/>
                </a:ln>
                <a:solidFill>
                  <a:srgbClr val="000000"/>
                </a:solidFill>
                <a:effectLst/>
                <a:uLnTx/>
                <a:uFillTx/>
                <a:latin typeface="Helvetica"/>
                <a:ea typeface="+mn-ea"/>
                <a:cs typeface="+mn-cs"/>
              </a:rPr>
              <a:t>,</a:t>
            </a:r>
          </a:p>
          <a:p>
            <a:pPr marL="0" marR="0" lvl="0" indent="0" algn="l" defTabSz="914400" rtl="0" eaLnBrk="0" fontAlgn="base" latinLnBrk="0" hangingPunct="0">
              <a:lnSpc>
                <a:spcPct val="100000"/>
              </a:lnSpc>
              <a:spcBef>
                <a:spcPct val="35000"/>
              </a:spcBef>
              <a:spcAft>
                <a:spcPct val="0"/>
              </a:spcAft>
              <a:buClr>
                <a:srgbClr val="CC3300"/>
              </a:buClr>
              <a:buSzPct val="90000"/>
              <a:buFont typeface="Monotype Sorts" charset="2"/>
              <a:buNone/>
              <a:tabLst/>
              <a:defRPr/>
            </a:pPr>
            <a:r>
              <a:rPr kumimoji="1" lang="en-US" sz="2000" b="0" i="0" u="none" strike="noStrike" kern="0" cap="none" spc="0" normalizeH="0" baseline="0" noProof="0" dirty="0">
                <a:ln>
                  <a:noFill/>
                </a:ln>
                <a:solidFill>
                  <a:srgbClr val="000000"/>
                </a:solidFill>
                <a:effectLst/>
                <a:uLnTx/>
                <a:uFillTx/>
                <a:latin typeface="Helvetica"/>
                <a:ea typeface="+mn-ea"/>
                <a:cs typeface="+mn-cs"/>
              </a:rPr>
              <a:t>               Name Varchar(10),</a:t>
            </a:r>
          </a:p>
          <a:p>
            <a:pPr marL="0" marR="0" lvl="0" indent="0" algn="l" defTabSz="914400" rtl="0" eaLnBrk="0" fontAlgn="base" latinLnBrk="0" hangingPunct="0">
              <a:lnSpc>
                <a:spcPct val="100000"/>
              </a:lnSpc>
              <a:spcBef>
                <a:spcPct val="35000"/>
              </a:spcBef>
              <a:spcAft>
                <a:spcPct val="0"/>
              </a:spcAft>
              <a:buClr>
                <a:srgbClr val="CC3300"/>
              </a:buClr>
              <a:buSzPct val="90000"/>
              <a:buFont typeface="Monotype Sorts" charset="2"/>
              <a:buNone/>
              <a:tabLst/>
              <a:defRPr/>
            </a:pPr>
            <a:r>
              <a:rPr kumimoji="1" lang="en-US" sz="2000" b="0" i="0" u="none" strike="noStrike" kern="0" cap="none" spc="0" normalizeH="0" baseline="0" noProof="0" dirty="0">
                <a:ln>
                  <a:noFill/>
                </a:ln>
                <a:solidFill>
                  <a:srgbClr val="000000"/>
                </a:solidFill>
                <a:effectLst/>
                <a:uLnTx/>
                <a:uFillTx/>
                <a:latin typeface="Helvetica"/>
                <a:ea typeface="+mn-ea"/>
                <a:cs typeface="+mn-cs"/>
              </a:rPr>
              <a:t>	 Phone  number(10)  </a:t>
            </a:r>
            <a:r>
              <a:rPr kumimoji="1" lang="en-US" sz="2000" b="1" i="0" u="none" strike="noStrike" kern="0" cap="none" spc="0" normalizeH="0" baseline="0" noProof="0" dirty="0">
                <a:ln>
                  <a:noFill/>
                </a:ln>
                <a:solidFill>
                  <a:srgbClr val="C00000"/>
                </a:solidFill>
                <a:effectLst/>
                <a:uLnTx/>
                <a:uFillTx/>
                <a:latin typeface="Helvetica"/>
                <a:ea typeface="+mn-ea"/>
                <a:cs typeface="+mn-cs"/>
              </a:rPr>
              <a:t>UNIQUE</a:t>
            </a:r>
            <a:r>
              <a:rPr kumimoji="1" lang="en-US" sz="2000" b="0" i="0" u="none" strike="noStrike" kern="0" cap="none" spc="0" normalizeH="0" baseline="0" noProof="0" dirty="0">
                <a:ln>
                  <a:noFill/>
                </a:ln>
                <a:solidFill>
                  <a:srgbClr val="000000"/>
                </a:solidFill>
                <a:effectLst/>
                <a:uLnTx/>
                <a:uFillTx/>
                <a:latin typeface="Helvetica"/>
                <a:ea typeface="+mn-ea"/>
                <a:cs typeface="+mn-cs"/>
              </a:rPr>
              <a:t>,</a:t>
            </a:r>
          </a:p>
          <a:p>
            <a:pPr marL="0" marR="0" lvl="0" indent="0" algn="l" defTabSz="914400" rtl="0" eaLnBrk="0" fontAlgn="base" latinLnBrk="0" hangingPunct="0">
              <a:lnSpc>
                <a:spcPct val="100000"/>
              </a:lnSpc>
              <a:spcBef>
                <a:spcPct val="35000"/>
              </a:spcBef>
              <a:spcAft>
                <a:spcPct val="0"/>
              </a:spcAft>
              <a:buClr>
                <a:srgbClr val="CC3300"/>
              </a:buClr>
              <a:buSzPct val="90000"/>
              <a:buFont typeface="Monotype Sorts" charset="2"/>
              <a:buNone/>
              <a:tabLst/>
              <a:defRPr/>
            </a:pPr>
            <a:r>
              <a:rPr kumimoji="1" lang="en-US" sz="2000" b="0" i="0" u="none" strike="noStrike" kern="0" cap="none" spc="0" normalizeH="0" baseline="0" noProof="0" dirty="0">
                <a:ln>
                  <a:noFill/>
                </a:ln>
                <a:solidFill>
                  <a:srgbClr val="000000"/>
                </a:solidFill>
                <a:effectLst/>
                <a:uLnTx/>
                <a:uFillTx/>
                <a:latin typeface="Helvetica"/>
                <a:ea typeface="+mn-ea"/>
                <a:cs typeface="+mn-cs"/>
              </a:rPr>
              <a:t>	 </a:t>
            </a:r>
            <a:r>
              <a:rPr kumimoji="1" lang="en-US" sz="2000" b="0" i="0" u="none" strike="noStrike" kern="0" cap="none" spc="0" normalizeH="0" baseline="0" noProof="0" dirty="0" err="1">
                <a:ln>
                  <a:noFill/>
                </a:ln>
                <a:solidFill>
                  <a:srgbClr val="000000"/>
                </a:solidFill>
                <a:effectLst/>
                <a:uLnTx/>
                <a:uFillTx/>
                <a:latin typeface="Helvetica"/>
                <a:ea typeface="+mn-ea"/>
                <a:cs typeface="+mn-cs"/>
              </a:rPr>
              <a:t>tot_credit</a:t>
            </a:r>
            <a:r>
              <a:rPr kumimoji="1" lang="en-US" sz="2000" b="0" i="0" u="none" strike="noStrike" kern="0" cap="none" spc="0" normalizeH="0" baseline="0" noProof="0" dirty="0">
                <a:ln>
                  <a:noFill/>
                </a:ln>
                <a:solidFill>
                  <a:srgbClr val="000000"/>
                </a:solidFill>
                <a:effectLst/>
                <a:uLnTx/>
                <a:uFillTx/>
                <a:latin typeface="Helvetica"/>
                <a:ea typeface="+mn-ea"/>
                <a:cs typeface="+mn-cs"/>
              </a:rPr>
              <a:t>  Number(2) </a:t>
            </a:r>
            <a:r>
              <a:rPr kumimoji="1" lang="en-US" sz="2000" b="1" i="0" u="none" strike="noStrike" kern="0" cap="none" spc="0" normalizeH="0" baseline="0" noProof="0" dirty="0">
                <a:ln>
                  <a:noFill/>
                </a:ln>
                <a:solidFill>
                  <a:srgbClr val="000000"/>
                </a:solidFill>
                <a:effectLst/>
                <a:uLnTx/>
                <a:uFillTx/>
                <a:latin typeface="Helvetica"/>
                <a:ea typeface="+mn-ea"/>
                <a:cs typeface="+mn-cs"/>
              </a:rPr>
              <a:t>);</a:t>
            </a:r>
          </a:p>
          <a:p>
            <a:pPr marL="0" marR="0" lvl="0" indent="0" algn="l" defTabSz="914400" rtl="0" eaLnBrk="0" fontAlgn="base" latinLnBrk="0" hangingPunct="0">
              <a:lnSpc>
                <a:spcPct val="100000"/>
              </a:lnSpc>
              <a:spcBef>
                <a:spcPct val="35000"/>
              </a:spcBef>
              <a:spcAft>
                <a:spcPct val="0"/>
              </a:spcAft>
              <a:buClr>
                <a:srgbClr val="CC3300"/>
              </a:buClr>
              <a:buSzPct val="90000"/>
              <a:buFont typeface="Monotype Sorts" charset="2"/>
              <a:buNone/>
              <a:tabLst/>
              <a:defRPr/>
            </a:pPr>
            <a:endParaRPr kumimoji="1" lang="en-US" sz="1800" b="1" i="0" u="none" strike="noStrike" kern="0" cap="none" spc="0" normalizeH="0" baseline="0" noProof="0" dirty="0">
              <a:ln>
                <a:noFill/>
              </a:ln>
              <a:solidFill>
                <a:srgbClr val="000000"/>
              </a:solidFill>
              <a:effectLst/>
              <a:uLnTx/>
              <a:uFillTx/>
              <a:latin typeface="Helvetica"/>
              <a:ea typeface="+mn-ea"/>
              <a:cs typeface="+mn-cs"/>
            </a:endParaRPr>
          </a:p>
          <a:p>
            <a:pPr marL="0" marR="0" lvl="0" indent="0" algn="l" defTabSz="914400" rtl="0" eaLnBrk="0" fontAlgn="base" latinLnBrk="0" hangingPunct="0">
              <a:lnSpc>
                <a:spcPct val="100000"/>
              </a:lnSpc>
              <a:spcBef>
                <a:spcPct val="35000"/>
              </a:spcBef>
              <a:spcAft>
                <a:spcPct val="0"/>
              </a:spcAft>
              <a:buClr>
                <a:srgbClr val="CC3300"/>
              </a:buClr>
              <a:buSzPct val="90000"/>
              <a:buFont typeface="Monotype Sorts" charset="2"/>
              <a:buNone/>
              <a:tabLst/>
              <a:defRPr/>
            </a:pPr>
            <a:r>
              <a:rPr kumimoji="1" lang="en-US" sz="1800" b="1" i="0" u="none" strike="noStrike" kern="0" cap="none" spc="0" normalizeH="0" baseline="0" noProof="0" dirty="0">
                <a:ln>
                  <a:noFill/>
                </a:ln>
                <a:solidFill>
                  <a:srgbClr val="000000"/>
                </a:solidFill>
                <a:effectLst/>
                <a:uLnTx/>
                <a:uFillTx/>
                <a:latin typeface="Helvetica"/>
                <a:ea typeface="+mn-ea"/>
                <a:cs typeface="+mn-cs"/>
              </a:rPr>
              <a:t>Phone is implemented with Column level UNIQUE Constraints.</a:t>
            </a:r>
          </a:p>
        </p:txBody>
      </p:sp>
      <p:sp>
        <p:nvSpPr>
          <p:cNvPr id="2" name="Footer Placeholder 1"/>
          <p:cNvSpPr>
            <a:spLocks noGrp="1"/>
          </p:cNvSpPr>
          <p:nvPr>
            <p:ph type="ftr" sz="quarter" idx="11"/>
          </p:nvPr>
        </p:nvSpPr>
        <p:spPr/>
        <p:txBody>
          <a:bodyPr/>
          <a:lstStyle/>
          <a:p>
            <a:r>
              <a:rPr lang="en-US"/>
              <a:t>SQL</a:t>
            </a:r>
          </a:p>
        </p:txBody>
      </p:sp>
      <p:sp>
        <p:nvSpPr>
          <p:cNvPr id="3" name="Slide Number Placeholder 2"/>
          <p:cNvSpPr>
            <a:spLocks noGrp="1"/>
          </p:cNvSpPr>
          <p:nvPr>
            <p:ph type="sldNum" sz="quarter" idx="12"/>
          </p:nvPr>
        </p:nvSpPr>
        <p:spPr/>
        <p:txBody>
          <a:bodyPr/>
          <a:lstStyle/>
          <a:p>
            <a:fld id="{03576695-DB63-4967-AFBB-46E84EF49106}" type="slidenum">
              <a:rPr lang="en-US" smtClean="0"/>
              <a:t>29</a:t>
            </a:fld>
            <a:endParaRPr lang="en-US"/>
          </a:p>
        </p:txBody>
      </p:sp>
    </p:spTree>
    <p:extLst>
      <p:ext uri="{BB962C8B-B14F-4D97-AF65-F5344CB8AC3E}">
        <p14:creationId xmlns:p14="http://schemas.microsoft.com/office/powerpoint/2010/main" val="3443391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22804"/>
          </a:xfrm>
        </p:spPr>
        <p:txBody>
          <a:bodyPr>
            <a:normAutofit/>
          </a:bodyPr>
          <a:lstStyle/>
          <a:p>
            <a:r>
              <a:rPr kumimoji="1" lang="en-US" sz="3200" b="1" kern="0" dirty="0">
                <a:solidFill>
                  <a:srgbClr val="CC3300"/>
                </a:solidFill>
                <a:effectLst>
                  <a:outerShdw blurRad="38100" dist="38100" dir="2700000" algn="tl">
                    <a:srgbClr val="C0C0C0"/>
                  </a:outerShdw>
                </a:effectLst>
                <a:latin typeface="Helvetica"/>
              </a:rPr>
              <a:t>SQL Language Elements</a:t>
            </a:r>
          </a:p>
        </p:txBody>
      </p:sp>
      <p:sp>
        <p:nvSpPr>
          <p:cNvPr id="4" name="Footer Placeholder 3"/>
          <p:cNvSpPr>
            <a:spLocks noGrp="1"/>
          </p:cNvSpPr>
          <p:nvPr>
            <p:ph type="ftr" sz="quarter" idx="11"/>
          </p:nvPr>
        </p:nvSpPr>
        <p:spPr/>
        <p:txBody>
          <a:bodyPr/>
          <a:lstStyle/>
          <a:p>
            <a:r>
              <a:rPr lang="en-US"/>
              <a:t>SQL</a:t>
            </a:r>
          </a:p>
        </p:txBody>
      </p:sp>
      <p:sp>
        <p:nvSpPr>
          <p:cNvPr id="5" name="Slide Number Placeholder 4"/>
          <p:cNvSpPr>
            <a:spLocks noGrp="1"/>
          </p:cNvSpPr>
          <p:nvPr>
            <p:ph type="sldNum" sz="quarter" idx="12"/>
          </p:nvPr>
        </p:nvSpPr>
        <p:spPr/>
        <p:txBody>
          <a:bodyPr/>
          <a:lstStyle/>
          <a:p>
            <a:fld id="{03576695-DB63-4967-AFBB-46E84EF49106}" type="slidenum">
              <a:rPr lang="en-US" smtClean="0"/>
              <a:t>3</a:t>
            </a:fld>
            <a:endParaRPr lang="en-US"/>
          </a:p>
        </p:txBody>
      </p:sp>
      <p:pic>
        <p:nvPicPr>
          <p:cNvPr id="7" name="Picture 2" descr="https://upload.wikimedia.org/wikipedia/commons/thumb/a/aa/SQL_ANATOMY_wiki.svg/831px-SQL_ANATOMY_wiki.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4367" y="1133203"/>
            <a:ext cx="10409433" cy="391232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045028" y="4859499"/>
            <a:ext cx="10308772" cy="1305165"/>
          </a:xfrm>
          <a:prstGeom prst="rect">
            <a:avLst/>
          </a:prstGeom>
        </p:spPr>
        <p:txBody>
          <a:bodyPr wrap="square">
            <a:spAutoFit/>
          </a:bodyPr>
          <a:lstStyle/>
          <a:p>
            <a:pPr algn="just">
              <a:lnSpc>
                <a:spcPct val="150000"/>
              </a:lnSpc>
              <a:buFont typeface="Arial" panose="020B0604020202020204" pitchFamily="34" charset="0"/>
              <a:buChar char="•"/>
            </a:pPr>
            <a:r>
              <a:rPr lang="en-IN" sz="2800" dirty="0">
                <a:latin typeface="Helvetica" panose="020B0604020202020204" pitchFamily="34" charset="0"/>
                <a:cs typeface="Helvetica" panose="020B0604020202020204" pitchFamily="34" charset="0"/>
              </a:rPr>
              <a:t>SQL statements also include the semicolon ("</a:t>
            </a:r>
            <a:r>
              <a:rPr lang="en-IN" sz="2800" b="1" dirty="0">
                <a:solidFill>
                  <a:srgbClr val="C00000"/>
                </a:solidFill>
                <a:latin typeface="Helvetica" panose="020B0604020202020204" pitchFamily="34" charset="0"/>
                <a:cs typeface="Helvetica" panose="020B0604020202020204" pitchFamily="34" charset="0"/>
              </a:rPr>
              <a:t>;</a:t>
            </a:r>
            <a:r>
              <a:rPr lang="en-IN" sz="2800" dirty="0">
                <a:latin typeface="Helvetica" panose="020B0604020202020204" pitchFamily="34" charset="0"/>
                <a:cs typeface="Helvetica" panose="020B0604020202020204" pitchFamily="34" charset="0"/>
              </a:rPr>
              <a:t>") statement terminator. </a:t>
            </a:r>
            <a:endParaRPr lang="en-US" sz="28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925741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bwMode="auto">
          <a:xfrm>
            <a:off x="1024467" y="727075"/>
            <a:ext cx="10580100"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mn-ea"/>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mn-lt"/>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a:lstStyle>
          <a:p>
            <a:pPr marL="342900" marR="0" lvl="0" indent="-342900" algn="l" defTabSz="914400" rtl="0" eaLnBrk="0" fontAlgn="base" latinLnBrk="0" hangingPunct="0">
              <a:lnSpc>
                <a:spcPct val="150000"/>
              </a:lnSpc>
              <a:spcBef>
                <a:spcPct val="35000"/>
              </a:spcBef>
              <a:spcAft>
                <a:spcPct val="0"/>
              </a:spcAft>
              <a:buClr>
                <a:srgbClr val="CC3300"/>
              </a:buClr>
              <a:buSzPct val="90000"/>
              <a:buFont typeface="Monotype Sorts" charset="2"/>
              <a:buChar char="n"/>
              <a:tabLst/>
              <a:defRPr/>
            </a:pPr>
            <a:r>
              <a:rPr kumimoji="1" lang="en-US" sz="2300" b="0" i="0" u="none" strike="noStrike" kern="0" cap="none" spc="0" normalizeH="0" baseline="0" noProof="0" dirty="0">
                <a:ln>
                  <a:noFill/>
                </a:ln>
                <a:solidFill>
                  <a:srgbClr val="000000"/>
                </a:solidFill>
                <a:effectLst/>
                <a:uLnTx/>
                <a:uFillTx/>
                <a:latin typeface="Helvetica"/>
                <a:ea typeface="+mn-ea"/>
                <a:cs typeface="+mn-cs"/>
              </a:rPr>
              <a:t>In the following table combination of </a:t>
            </a:r>
            <a:r>
              <a:rPr kumimoji="1" lang="en-US" sz="2300" b="1" i="0" u="none" strike="noStrike" kern="0" cap="none" spc="0" normalizeH="0" baseline="0" noProof="0" dirty="0" err="1">
                <a:ln>
                  <a:noFill/>
                </a:ln>
                <a:solidFill>
                  <a:srgbClr val="000000"/>
                </a:solidFill>
                <a:effectLst/>
                <a:uLnTx/>
                <a:uFillTx/>
                <a:latin typeface="Helvetica"/>
                <a:ea typeface="+mn-ea"/>
                <a:cs typeface="+mn-cs"/>
              </a:rPr>
              <a:t>Area_code</a:t>
            </a:r>
            <a:r>
              <a:rPr kumimoji="1" lang="en-US" sz="2300" b="1" i="0" u="none" strike="noStrike" kern="0" cap="none" spc="0" normalizeH="0" baseline="0" noProof="0" dirty="0">
                <a:ln>
                  <a:noFill/>
                </a:ln>
                <a:solidFill>
                  <a:srgbClr val="000000"/>
                </a:solidFill>
                <a:effectLst/>
                <a:uLnTx/>
                <a:uFillTx/>
                <a:latin typeface="Helvetica"/>
                <a:ea typeface="+mn-ea"/>
                <a:cs typeface="+mn-cs"/>
              </a:rPr>
              <a:t> &amp; </a:t>
            </a:r>
            <a:r>
              <a:rPr kumimoji="1" lang="en-US" sz="2300" b="1" i="0" u="none" strike="noStrike" kern="0" cap="none" spc="0" normalizeH="0" baseline="0" noProof="0" dirty="0" err="1">
                <a:ln>
                  <a:noFill/>
                </a:ln>
                <a:solidFill>
                  <a:srgbClr val="000000"/>
                </a:solidFill>
                <a:effectLst/>
                <a:uLnTx/>
                <a:uFillTx/>
                <a:latin typeface="Helvetica"/>
                <a:ea typeface="+mn-ea"/>
                <a:cs typeface="+mn-cs"/>
              </a:rPr>
              <a:t>Phone_Num</a:t>
            </a:r>
            <a:r>
              <a:rPr kumimoji="1" lang="en-US" sz="2300" b="1" i="0" u="none" strike="noStrike" kern="0" cap="none" spc="0" normalizeH="0" baseline="0" noProof="0" dirty="0">
                <a:ln>
                  <a:noFill/>
                </a:ln>
                <a:solidFill>
                  <a:srgbClr val="000000"/>
                </a:solidFill>
                <a:effectLst/>
                <a:uLnTx/>
                <a:uFillTx/>
                <a:latin typeface="Helvetica"/>
                <a:ea typeface="+mn-ea"/>
                <a:cs typeface="+mn-cs"/>
              </a:rPr>
              <a:t> </a:t>
            </a:r>
            <a:r>
              <a:rPr kumimoji="1" lang="en-US" sz="2300" b="0" i="0" u="none" strike="noStrike" kern="0" cap="none" spc="0" normalizeH="0" baseline="0" noProof="0" dirty="0">
                <a:ln>
                  <a:noFill/>
                </a:ln>
                <a:solidFill>
                  <a:srgbClr val="000000"/>
                </a:solidFill>
                <a:effectLst/>
                <a:uLnTx/>
                <a:uFillTx/>
                <a:latin typeface="Helvetica"/>
                <a:ea typeface="+mn-ea"/>
                <a:cs typeface="+mn-cs"/>
              </a:rPr>
              <a:t>is </a:t>
            </a:r>
            <a:r>
              <a:rPr kumimoji="1" lang="en-US" sz="2300" b="1" i="0" u="none" strike="noStrike" kern="0" cap="none" spc="0" normalizeH="0" baseline="0" noProof="0" dirty="0">
                <a:ln>
                  <a:noFill/>
                </a:ln>
                <a:solidFill>
                  <a:srgbClr val="000000"/>
                </a:solidFill>
                <a:effectLst/>
                <a:uLnTx/>
                <a:uFillTx/>
                <a:latin typeface="Helvetica"/>
                <a:ea typeface="+mn-ea"/>
                <a:cs typeface="+mn-cs"/>
              </a:rPr>
              <a:t>Unique</a:t>
            </a:r>
            <a:r>
              <a:rPr kumimoji="1" lang="en-US" sz="2300" b="0" i="0" u="none" strike="noStrike" kern="0" cap="none" spc="0" normalizeH="0" baseline="0" noProof="0" dirty="0">
                <a:ln>
                  <a:noFill/>
                </a:ln>
                <a:solidFill>
                  <a:srgbClr val="000000"/>
                </a:solidFill>
                <a:effectLst/>
                <a:uLnTx/>
                <a:uFillTx/>
                <a:latin typeface="Helvetica"/>
                <a:ea typeface="+mn-ea"/>
                <a:cs typeface="+mn-cs"/>
              </a:rPr>
              <a:t> for a landline phone.</a:t>
            </a:r>
          </a:p>
          <a:p>
            <a:pPr marL="342900" marR="0" lvl="0" indent="-342900" algn="l" defTabSz="914400" rtl="0" eaLnBrk="0" fontAlgn="base" latinLnBrk="0" hangingPunct="0">
              <a:lnSpc>
                <a:spcPct val="150000"/>
              </a:lnSpc>
              <a:spcBef>
                <a:spcPct val="35000"/>
              </a:spcBef>
              <a:spcAft>
                <a:spcPct val="0"/>
              </a:spcAft>
              <a:buClr>
                <a:srgbClr val="CC3300"/>
              </a:buClr>
              <a:buSzPct val="90000"/>
              <a:buFont typeface="Monotype Sorts" charset="2"/>
              <a:buChar char="n"/>
              <a:tabLst/>
              <a:defRPr/>
            </a:pPr>
            <a:r>
              <a:rPr kumimoji="1" lang="en-US" sz="2300" b="1" i="0" u="none" strike="noStrike" kern="0" cap="none" spc="0" normalizeH="0" baseline="0" noProof="0" dirty="0" err="1">
                <a:ln>
                  <a:noFill/>
                </a:ln>
                <a:solidFill>
                  <a:srgbClr val="000000"/>
                </a:solidFill>
                <a:effectLst/>
                <a:uLnTx/>
                <a:uFillTx/>
                <a:latin typeface="Helvetica"/>
                <a:ea typeface="+mn-ea"/>
                <a:cs typeface="+mn-cs"/>
              </a:rPr>
              <a:t>Area_code</a:t>
            </a:r>
            <a:r>
              <a:rPr kumimoji="1" lang="en-US" sz="2300" b="1" i="0" u="none" strike="noStrike" kern="0" cap="none" spc="0" normalizeH="0" baseline="0" noProof="0" dirty="0">
                <a:ln>
                  <a:noFill/>
                </a:ln>
                <a:solidFill>
                  <a:srgbClr val="000000"/>
                </a:solidFill>
                <a:effectLst/>
                <a:uLnTx/>
                <a:uFillTx/>
                <a:latin typeface="Helvetica"/>
                <a:ea typeface="+mn-ea"/>
                <a:cs typeface="+mn-cs"/>
              </a:rPr>
              <a:t> &amp; </a:t>
            </a:r>
            <a:r>
              <a:rPr kumimoji="1" lang="en-US" sz="2300" b="1" i="0" u="none" strike="noStrike" kern="0" cap="none" spc="0" normalizeH="0" baseline="0" noProof="0" dirty="0" err="1">
                <a:ln>
                  <a:noFill/>
                </a:ln>
                <a:solidFill>
                  <a:srgbClr val="000000"/>
                </a:solidFill>
                <a:effectLst/>
                <a:uLnTx/>
                <a:uFillTx/>
                <a:latin typeface="Helvetica"/>
                <a:ea typeface="+mn-ea"/>
                <a:cs typeface="+mn-cs"/>
              </a:rPr>
              <a:t>Phone_Num</a:t>
            </a:r>
            <a:r>
              <a:rPr kumimoji="1" lang="en-US" sz="2300" b="1" i="0" u="none" strike="noStrike" kern="0" cap="none" spc="0" normalizeH="0" baseline="0" noProof="0" dirty="0">
                <a:ln>
                  <a:noFill/>
                </a:ln>
                <a:solidFill>
                  <a:srgbClr val="000000"/>
                </a:solidFill>
                <a:effectLst/>
                <a:uLnTx/>
                <a:uFillTx/>
                <a:latin typeface="Helvetica"/>
                <a:ea typeface="+mn-ea"/>
                <a:cs typeface="+mn-cs"/>
              </a:rPr>
              <a:t> </a:t>
            </a:r>
            <a:r>
              <a:rPr kumimoji="1" lang="en-US" sz="2300" b="0" i="0" u="none" strike="noStrike" kern="0" cap="none" spc="0" normalizeH="0" baseline="0" noProof="0" dirty="0">
                <a:ln>
                  <a:noFill/>
                </a:ln>
                <a:solidFill>
                  <a:srgbClr val="000000"/>
                </a:solidFill>
                <a:effectLst/>
                <a:uLnTx/>
                <a:uFillTx/>
                <a:latin typeface="Helvetica"/>
                <a:ea typeface="+mn-ea"/>
                <a:cs typeface="+mn-cs"/>
              </a:rPr>
              <a:t> is to be implemented as </a:t>
            </a:r>
            <a:r>
              <a:rPr kumimoji="1" lang="en-US" sz="2300" b="1" i="0" u="none" strike="noStrike" kern="0" cap="none" spc="0" normalizeH="0" baseline="0" noProof="0" dirty="0">
                <a:ln>
                  <a:noFill/>
                </a:ln>
                <a:solidFill>
                  <a:srgbClr val="C00000"/>
                </a:solidFill>
                <a:effectLst/>
                <a:uLnTx/>
                <a:uFillTx/>
                <a:latin typeface="Helvetica"/>
                <a:ea typeface="+mn-ea"/>
                <a:cs typeface="+mn-cs"/>
              </a:rPr>
              <a:t>Table-level Constraint</a:t>
            </a:r>
            <a:r>
              <a:rPr kumimoji="1" lang="en-US" sz="2300" b="0" i="0" u="none" strike="noStrike" kern="0" cap="none" spc="0" normalizeH="0" baseline="0" noProof="0" dirty="0">
                <a:ln>
                  <a:noFill/>
                </a:ln>
                <a:solidFill>
                  <a:srgbClr val="000000"/>
                </a:solidFill>
                <a:effectLst/>
                <a:uLnTx/>
                <a:uFillTx/>
                <a:latin typeface="Helvetica"/>
                <a:ea typeface="+mn-ea"/>
                <a:cs typeface="+mn-cs"/>
              </a:rPr>
              <a:t>,</a:t>
            </a:r>
          </a:p>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charset="2"/>
              <a:buChar char="n"/>
              <a:tabLst/>
              <a:defRPr/>
            </a:pPr>
            <a:r>
              <a:rPr kumimoji="1" lang="en-US" sz="2400" b="1" i="0" u="none" strike="noStrike" kern="0" cap="none" spc="0" normalizeH="0" baseline="0" noProof="0" dirty="0">
                <a:ln>
                  <a:noFill/>
                </a:ln>
                <a:solidFill>
                  <a:srgbClr val="000000"/>
                </a:solidFill>
                <a:effectLst/>
                <a:uLnTx/>
                <a:uFillTx/>
                <a:latin typeface="Helvetica"/>
                <a:ea typeface="+mn-ea"/>
                <a:cs typeface="+mn-cs"/>
              </a:rPr>
              <a:t>Example:</a:t>
            </a:r>
          </a:p>
          <a:p>
            <a:pPr marL="742950" marR="0" lvl="2" indent="0" algn="l" defTabSz="914400" rtl="0" eaLnBrk="0" fontAlgn="base" latinLnBrk="0" hangingPunct="0">
              <a:lnSpc>
                <a:spcPct val="114000"/>
              </a:lnSpc>
              <a:spcBef>
                <a:spcPts val="600"/>
              </a:spcBef>
              <a:spcAft>
                <a:spcPct val="0"/>
              </a:spcAft>
              <a:buClr>
                <a:srgbClr val="33CC33"/>
              </a:buClr>
              <a:buSzPct val="75000"/>
              <a:buFont typeface="Webdings" panose="05030102010509060703" pitchFamily="18" charset="2"/>
              <a:buNone/>
              <a:tabLst/>
              <a:defRPr/>
            </a:pPr>
            <a:r>
              <a:rPr kumimoji="1" lang="en-US" sz="1800" b="0" i="0" u="none" strike="noStrike" kern="0" cap="none" spc="0" normalizeH="0" baseline="0" noProof="0" dirty="0">
                <a:ln>
                  <a:noFill/>
                </a:ln>
                <a:solidFill>
                  <a:srgbClr val="000000"/>
                </a:solidFill>
                <a:effectLst/>
                <a:uLnTx/>
                <a:uFillTx/>
                <a:latin typeface="Helvetica"/>
              </a:rPr>
              <a:t> </a:t>
            </a:r>
            <a:r>
              <a:rPr kumimoji="1" lang="en-US" sz="2000" b="1" i="0" u="none" strike="noStrike" kern="0" cap="none" spc="0" normalizeH="0" baseline="0" noProof="0" dirty="0">
                <a:ln>
                  <a:noFill/>
                </a:ln>
                <a:solidFill>
                  <a:srgbClr val="000000"/>
                </a:solidFill>
                <a:effectLst/>
                <a:uLnTx/>
                <a:uFillTx/>
                <a:latin typeface="Helvetica"/>
              </a:rPr>
              <a:t>CREATE TABLE </a:t>
            </a:r>
            <a:r>
              <a:rPr kumimoji="1" lang="en-US" sz="2000" b="0" i="0" u="none" strike="noStrike" kern="0" cap="none" spc="0" normalizeH="0" baseline="0" noProof="0" dirty="0" err="1">
                <a:ln>
                  <a:noFill/>
                </a:ln>
                <a:solidFill>
                  <a:srgbClr val="000000"/>
                </a:solidFill>
                <a:effectLst/>
                <a:uLnTx/>
                <a:uFillTx/>
                <a:latin typeface="Helvetica"/>
              </a:rPr>
              <a:t>BsnL_Customer</a:t>
            </a:r>
            <a:r>
              <a:rPr kumimoji="1" lang="en-US" sz="2000" b="1" i="0" u="none" strike="noStrike" kern="0" cap="none" spc="0" normalizeH="0" baseline="0" noProof="0" dirty="0">
                <a:ln>
                  <a:noFill/>
                </a:ln>
                <a:solidFill>
                  <a:srgbClr val="000000"/>
                </a:solidFill>
                <a:effectLst/>
                <a:uLnTx/>
                <a:uFillTx/>
                <a:latin typeface="Helvetica"/>
              </a:rPr>
              <a:t> (</a:t>
            </a:r>
          </a:p>
          <a:p>
            <a:pPr marL="742950" marR="0" lvl="2" indent="0" algn="l" defTabSz="914400" rtl="0" eaLnBrk="0" fontAlgn="base" latinLnBrk="0" hangingPunct="0">
              <a:lnSpc>
                <a:spcPct val="114000"/>
              </a:lnSpc>
              <a:spcBef>
                <a:spcPts val="600"/>
              </a:spcBef>
              <a:spcAft>
                <a:spcPct val="0"/>
              </a:spcAft>
              <a:buClr>
                <a:srgbClr val="33CC33"/>
              </a:buClr>
              <a:buSzPct val="75000"/>
              <a:buFont typeface="Webdings" panose="05030102010509060703" pitchFamily="18" charset="2"/>
              <a:buNone/>
              <a:tabLst/>
              <a:defRPr/>
            </a:pPr>
            <a:r>
              <a:rPr kumimoji="1" lang="en-US" sz="2000" b="0" i="0" u="none" strike="noStrike" kern="0" cap="none" spc="0" normalizeH="0" baseline="0" noProof="0" dirty="0">
                <a:ln>
                  <a:noFill/>
                </a:ln>
                <a:solidFill>
                  <a:srgbClr val="000000"/>
                </a:solidFill>
                <a:effectLst/>
                <a:uLnTx/>
                <a:uFillTx/>
                <a:latin typeface="Helvetica"/>
              </a:rPr>
              <a:t> </a:t>
            </a:r>
            <a:r>
              <a:rPr kumimoji="1" lang="en-US" sz="2000" b="0" i="0" u="none" strike="noStrike" kern="0" cap="none" spc="0" normalizeH="0" baseline="0" noProof="0" dirty="0" err="1">
                <a:ln>
                  <a:noFill/>
                </a:ln>
                <a:solidFill>
                  <a:srgbClr val="000000"/>
                </a:solidFill>
                <a:effectLst/>
                <a:uLnTx/>
                <a:uFillTx/>
                <a:latin typeface="Helvetica"/>
              </a:rPr>
              <a:t>Customer_ID</a:t>
            </a:r>
            <a:r>
              <a:rPr kumimoji="1" lang="en-US" sz="2000" b="0" i="0" u="none" strike="noStrike" kern="0" cap="none" spc="0" normalizeH="0" baseline="0" noProof="0" dirty="0">
                <a:ln>
                  <a:noFill/>
                </a:ln>
                <a:solidFill>
                  <a:srgbClr val="000000"/>
                </a:solidFill>
                <a:effectLst/>
                <a:uLnTx/>
                <a:uFillTx/>
                <a:latin typeface="Helvetica"/>
              </a:rPr>
              <a:t> number(7)  </a:t>
            </a:r>
            <a:r>
              <a:rPr kumimoji="1" lang="en-US" sz="2000" b="1" i="0" u="none" strike="noStrike" kern="0" cap="none" spc="0" normalizeH="0" baseline="0" noProof="0" dirty="0">
                <a:ln>
                  <a:noFill/>
                </a:ln>
                <a:solidFill>
                  <a:srgbClr val="000000"/>
                </a:solidFill>
                <a:effectLst/>
                <a:uLnTx/>
                <a:uFillTx/>
                <a:latin typeface="Helvetica"/>
              </a:rPr>
              <a:t>PRIMARY KEY</a:t>
            </a:r>
            <a:r>
              <a:rPr kumimoji="1" lang="en-US" sz="2000" b="0" i="0" u="none" strike="noStrike" kern="0" cap="none" spc="0" normalizeH="0" baseline="0" noProof="0" dirty="0">
                <a:ln>
                  <a:noFill/>
                </a:ln>
                <a:solidFill>
                  <a:srgbClr val="000000"/>
                </a:solidFill>
                <a:effectLst/>
                <a:uLnTx/>
                <a:uFillTx/>
                <a:latin typeface="Helvetica"/>
              </a:rPr>
              <a:t>,</a:t>
            </a:r>
          </a:p>
          <a:p>
            <a:pPr marL="742950" marR="0" lvl="2" indent="0" algn="l" defTabSz="914400" rtl="0" eaLnBrk="0" fontAlgn="base" latinLnBrk="0" hangingPunct="0">
              <a:lnSpc>
                <a:spcPct val="114000"/>
              </a:lnSpc>
              <a:spcBef>
                <a:spcPts val="600"/>
              </a:spcBef>
              <a:spcAft>
                <a:spcPct val="0"/>
              </a:spcAft>
              <a:buClr>
                <a:srgbClr val="33CC33"/>
              </a:buClr>
              <a:buSzPct val="75000"/>
              <a:buFont typeface="Webdings" panose="05030102010509060703" pitchFamily="18" charset="2"/>
              <a:buNone/>
              <a:tabLst/>
              <a:defRPr/>
            </a:pPr>
            <a:r>
              <a:rPr kumimoji="1" lang="en-US" sz="2000" b="0" i="0" u="none" strike="noStrike" kern="0" cap="none" spc="0" normalizeH="0" baseline="0" noProof="0" dirty="0">
                <a:ln>
                  <a:noFill/>
                </a:ln>
                <a:solidFill>
                  <a:srgbClr val="000000"/>
                </a:solidFill>
                <a:effectLst/>
                <a:uLnTx/>
                <a:uFillTx/>
                <a:latin typeface="Helvetica"/>
              </a:rPr>
              <a:t> Name  varchar(10)  </a:t>
            </a:r>
            <a:r>
              <a:rPr kumimoji="1" lang="en-US" sz="2000" b="1" i="0" u="none" strike="noStrike" kern="0" cap="none" spc="0" normalizeH="0" baseline="0" noProof="0" dirty="0">
                <a:ln>
                  <a:noFill/>
                </a:ln>
                <a:solidFill>
                  <a:srgbClr val="000000"/>
                </a:solidFill>
                <a:effectLst/>
                <a:uLnTx/>
                <a:uFillTx/>
                <a:latin typeface="Helvetica"/>
              </a:rPr>
              <a:t>NOT NULL</a:t>
            </a:r>
            <a:r>
              <a:rPr kumimoji="1" lang="en-US" sz="2000" b="0" i="0" u="none" strike="noStrike" kern="0" cap="none" spc="0" normalizeH="0" baseline="0" noProof="0" dirty="0">
                <a:ln>
                  <a:noFill/>
                </a:ln>
                <a:solidFill>
                  <a:srgbClr val="000000"/>
                </a:solidFill>
                <a:effectLst/>
                <a:uLnTx/>
                <a:uFillTx/>
                <a:latin typeface="Helvetica"/>
              </a:rPr>
              <a:t>,</a:t>
            </a:r>
          </a:p>
          <a:p>
            <a:pPr marL="742950" marR="0" lvl="2" indent="0" algn="l" defTabSz="914400" rtl="0" eaLnBrk="0" fontAlgn="base" latinLnBrk="0" hangingPunct="0">
              <a:lnSpc>
                <a:spcPct val="114000"/>
              </a:lnSpc>
              <a:spcBef>
                <a:spcPts val="600"/>
              </a:spcBef>
              <a:spcAft>
                <a:spcPct val="0"/>
              </a:spcAft>
              <a:buClr>
                <a:srgbClr val="33CC33"/>
              </a:buClr>
              <a:buSzPct val="75000"/>
              <a:buFont typeface="Webdings" panose="05030102010509060703" pitchFamily="18" charset="2"/>
              <a:buNone/>
              <a:tabLst/>
              <a:defRPr/>
            </a:pPr>
            <a:r>
              <a:rPr kumimoji="1" lang="en-US" sz="2000" b="0" i="0" u="none" strike="noStrike" kern="0" cap="none" spc="0" normalizeH="0" baseline="0" noProof="0" dirty="0">
                <a:ln>
                  <a:noFill/>
                </a:ln>
                <a:solidFill>
                  <a:srgbClr val="000000"/>
                </a:solidFill>
                <a:effectLst/>
                <a:uLnTx/>
                <a:uFillTx/>
                <a:latin typeface="Helvetica"/>
              </a:rPr>
              <a:t> Address  varchar(20),</a:t>
            </a:r>
          </a:p>
          <a:p>
            <a:pPr marL="742950" marR="0" lvl="2" indent="0" algn="l" defTabSz="914400" rtl="0" eaLnBrk="0" fontAlgn="base" latinLnBrk="0" hangingPunct="0">
              <a:lnSpc>
                <a:spcPct val="114000"/>
              </a:lnSpc>
              <a:spcBef>
                <a:spcPts val="600"/>
              </a:spcBef>
              <a:spcAft>
                <a:spcPct val="0"/>
              </a:spcAft>
              <a:buClr>
                <a:srgbClr val="33CC33"/>
              </a:buClr>
              <a:buSzPct val="75000"/>
              <a:buFont typeface="Webdings" panose="05030102010509060703" pitchFamily="18" charset="2"/>
              <a:buNone/>
              <a:tabLst/>
              <a:defRPr/>
            </a:pPr>
            <a:r>
              <a:rPr kumimoji="1" lang="en-US" sz="2000" b="0" i="0" u="none" strike="noStrike" kern="0" cap="none" spc="0" normalizeH="0" baseline="0" noProof="0" dirty="0">
                <a:ln>
                  <a:noFill/>
                </a:ln>
                <a:solidFill>
                  <a:srgbClr val="000000"/>
                </a:solidFill>
                <a:effectLst/>
                <a:uLnTx/>
                <a:uFillTx/>
                <a:latin typeface="Helvetica"/>
              </a:rPr>
              <a:t> </a:t>
            </a:r>
            <a:r>
              <a:rPr kumimoji="1" lang="en-US" sz="2000" b="0" i="0" u="none" strike="noStrike" kern="0" cap="none" spc="0" normalizeH="0" baseline="0" noProof="0" dirty="0" err="1">
                <a:ln>
                  <a:noFill/>
                </a:ln>
                <a:solidFill>
                  <a:srgbClr val="000000"/>
                </a:solidFill>
                <a:effectLst/>
                <a:uLnTx/>
                <a:uFillTx/>
                <a:latin typeface="Helvetica"/>
              </a:rPr>
              <a:t>Area_Code</a:t>
            </a:r>
            <a:r>
              <a:rPr kumimoji="1" lang="en-US" sz="2000" b="0" i="0" u="none" strike="noStrike" kern="0" cap="none" spc="0" normalizeH="0" baseline="0" noProof="0" dirty="0">
                <a:ln>
                  <a:noFill/>
                </a:ln>
                <a:solidFill>
                  <a:srgbClr val="000000"/>
                </a:solidFill>
                <a:effectLst/>
                <a:uLnTx/>
                <a:uFillTx/>
                <a:latin typeface="Helvetica"/>
              </a:rPr>
              <a:t>  Number(4),</a:t>
            </a:r>
          </a:p>
          <a:p>
            <a:pPr marL="742950" marR="0" lvl="2" indent="0" algn="l" defTabSz="914400" rtl="0" eaLnBrk="0" fontAlgn="base" latinLnBrk="0" hangingPunct="0">
              <a:lnSpc>
                <a:spcPct val="114000"/>
              </a:lnSpc>
              <a:spcBef>
                <a:spcPts val="600"/>
              </a:spcBef>
              <a:spcAft>
                <a:spcPct val="0"/>
              </a:spcAft>
              <a:buClr>
                <a:srgbClr val="33CC33"/>
              </a:buClr>
              <a:buSzPct val="75000"/>
              <a:buFont typeface="Webdings" panose="05030102010509060703" pitchFamily="18" charset="2"/>
              <a:buNone/>
              <a:tabLst/>
              <a:defRPr/>
            </a:pPr>
            <a:r>
              <a:rPr kumimoji="1" lang="en-US" sz="2000" b="0" i="0" u="none" strike="noStrike" kern="0" cap="none" spc="0" normalizeH="0" baseline="0" noProof="0" dirty="0">
                <a:ln>
                  <a:noFill/>
                </a:ln>
                <a:solidFill>
                  <a:srgbClr val="000000"/>
                </a:solidFill>
                <a:effectLst/>
                <a:uLnTx/>
                <a:uFillTx/>
                <a:latin typeface="Helvetica"/>
              </a:rPr>
              <a:t> </a:t>
            </a:r>
            <a:r>
              <a:rPr kumimoji="1" lang="en-US" sz="2000" b="0" i="0" u="none" strike="noStrike" kern="0" cap="none" spc="0" normalizeH="0" baseline="0" noProof="0" dirty="0" err="1">
                <a:ln>
                  <a:noFill/>
                </a:ln>
                <a:solidFill>
                  <a:srgbClr val="000000"/>
                </a:solidFill>
                <a:effectLst/>
                <a:uLnTx/>
                <a:uFillTx/>
                <a:latin typeface="Helvetica"/>
              </a:rPr>
              <a:t>Phone_Num</a:t>
            </a:r>
            <a:r>
              <a:rPr kumimoji="1" lang="en-US" sz="2000" b="0" i="0" u="none" strike="noStrike" kern="0" cap="none" spc="0" normalizeH="0" baseline="0" noProof="0" dirty="0">
                <a:ln>
                  <a:noFill/>
                </a:ln>
                <a:solidFill>
                  <a:srgbClr val="000000"/>
                </a:solidFill>
                <a:effectLst/>
                <a:uLnTx/>
                <a:uFillTx/>
                <a:latin typeface="Helvetica"/>
              </a:rPr>
              <a:t>   Number(6),</a:t>
            </a:r>
          </a:p>
          <a:p>
            <a:pPr marL="742950" marR="0" lvl="2" indent="0" algn="l" defTabSz="914400" rtl="0" eaLnBrk="0" fontAlgn="base" latinLnBrk="0" hangingPunct="0">
              <a:lnSpc>
                <a:spcPct val="114000"/>
              </a:lnSpc>
              <a:spcBef>
                <a:spcPts val="600"/>
              </a:spcBef>
              <a:spcAft>
                <a:spcPct val="0"/>
              </a:spcAft>
              <a:buClr>
                <a:srgbClr val="33CC33"/>
              </a:buClr>
              <a:buSzPct val="75000"/>
              <a:buFont typeface="Webdings" panose="05030102010509060703" pitchFamily="18" charset="2"/>
              <a:buNone/>
              <a:tabLst/>
              <a:defRPr/>
            </a:pPr>
            <a:r>
              <a:rPr kumimoji="1" lang="en-US" sz="2000" b="1" i="0" u="none" strike="noStrike" kern="0" cap="none" spc="0" normalizeH="0" baseline="0" noProof="0" dirty="0">
                <a:ln>
                  <a:noFill/>
                </a:ln>
                <a:solidFill>
                  <a:srgbClr val="C00000"/>
                </a:solidFill>
                <a:effectLst/>
                <a:uLnTx/>
                <a:uFillTx/>
                <a:latin typeface="Helvetica"/>
              </a:rPr>
              <a:t> UNIQUE(</a:t>
            </a:r>
            <a:r>
              <a:rPr kumimoji="1" lang="en-US" sz="2000" b="1" i="0" u="none" strike="noStrike" kern="0" cap="none" spc="0" normalizeH="0" baseline="0" noProof="0" dirty="0" err="1">
                <a:ln>
                  <a:noFill/>
                </a:ln>
                <a:solidFill>
                  <a:srgbClr val="000000"/>
                </a:solidFill>
                <a:effectLst/>
                <a:uLnTx/>
                <a:uFillTx/>
                <a:latin typeface="Helvetica"/>
              </a:rPr>
              <a:t>Area_Code</a:t>
            </a:r>
            <a:r>
              <a:rPr kumimoji="1" lang="en-US" sz="2000" b="1" i="0" u="none" strike="noStrike" kern="0" cap="none" spc="0" normalizeH="0" baseline="0" noProof="0" dirty="0">
                <a:ln>
                  <a:noFill/>
                </a:ln>
                <a:solidFill>
                  <a:srgbClr val="000000"/>
                </a:solidFill>
                <a:effectLst/>
                <a:uLnTx/>
                <a:uFillTx/>
                <a:latin typeface="Helvetica"/>
              </a:rPr>
              <a:t> , </a:t>
            </a:r>
            <a:r>
              <a:rPr kumimoji="1" lang="en-US" sz="2000" b="1" i="0" u="none" strike="noStrike" kern="0" cap="none" spc="0" normalizeH="0" baseline="0" noProof="0" dirty="0" err="1">
                <a:ln>
                  <a:noFill/>
                </a:ln>
                <a:solidFill>
                  <a:srgbClr val="000000"/>
                </a:solidFill>
                <a:effectLst/>
                <a:uLnTx/>
                <a:uFillTx/>
                <a:latin typeface="Helvetica"/>
              </a:rPr>
              <a:t>Phone_Num</a:t>
            </a:r>
            <a:r>
              <a:rPr kumimoji="1" lang="en-US" sz="2000" b="1" i="0" u="none" strike="noStrike" kern="0" cap="none" spc="0" normalizeH="0" baseline="0" noProof="0" dirty="0">
                <a:ln>
                  <a:noFill/>
                </a:ln>
                <a:solidFill>
                  <a:srgbClr val="000000"/>
                </a:solidFill>
                <a:effectLst/>
                <a:uLnTx/>
                <a:uFillTx/>
                <a:latin typeface="Helvetica"/>
              </a:rPr>
              <a:t> </a:t>
            </a:r>
            <a:r>
              <a:rPr kumimoji="1" lang="en-US" sz="2000" b="1" i="0" u="none" strike="noStrike" kern="0" cap="none" spc="0" normalizeH="0" baseline="0" noProof="0" dirty="0">
                <a:ln>
                  <a:noFill/>
                </a:ln>
                <a:solidFill>
                  <a:srgbClr val="C00000"/>
                </a:solidFill>
                <a:effectLst/>
                <a:uLnTx/>
                <a:uFillTx/>
                <a:latin typeface="Helvetica"/>
              </a:rPr>
              <a:t>) </a:t>
            </a:r>
            <a:r>
              <a:rPr kumimoji="1" lang="en-US" sz="2000" b="1" i="0" u="none" strike="noStrike" kern="0" cap="none" spc="0" normalizeH="0" baseline="0" noProof="0" dirty="0">
                <a:ln>
                  <a:noFill/>
                </a:ln>
                <a:solidFill>
                  <a:srgbClr val="000000"/>
                </a:solidFill>
                <a:effectLst/>
                <a:uLnTx/>
                <a:uFillTx/>
                <a:latin typeface="Helvetica"/>
              </a:rPr>
              <a:t>);</a:t>
            </a:r>
          </a:p>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charset="2"/>
              <a:buChar char="n"/>
              <a:tabLst/>
              <a:defRPr/>
            </a:pPr>
            <a:endParaRPr kumimoji="1" lang="en-US" sz="1800" b="0" i="0" u="none" strike="noStrike" kern="0" cap="none" spc="0" normalizeH="0" baseline="0" noProof="0" dirty="0">
              <a:ln>
                <a:noFill/>
              </a:ln>
              <a:solidFill>
                <a:srgbClr val="000000"/>
              </a:solidFill>
              <a:effectLst/>
              <a:uLnTx/>
              <a:uFillTx/>
              <a:latin typeface="Helvetica"/>
              <a:ea typeface="+mn-ea"/>
              <a:cs typeface="+mn-cs"/>
            </a:endParaRPr>
          </a:p>
        </p:txBody>
      </p:sp>
      <p:sp>
        <p:nvSpPr>
          <p:cNvPr id="3" name="Title 1"/>
          <p:cNvSpPr txBox="1">
            <a:spLocks/>
          </p:cNvSpPr>
          <p:nvPr/>
        </p:nvSpPr>
        <p:spPr bwMode="auto">
          <a:xfrm>
            <a:off x="1024467" y="117475"/>
            <a:ext cx="107696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sz="3200" b="1" i="0" u="none" strike="noStrike" kern="0" cap="none" spc="0" normalizeH="0" baseline="0" noProof="0">
                <a:ln>
                  <a:noFill/>
                </a:ln>
                <a:solidFill>
                  <a:srgbClr val="CC3300"/>
                </a:solidFill>
                <a:effectLst>
                  <a:outerShdw blurRad="38100" dist="38100" dir="2700000" algn="tl">
                    <a:srgbClr val="C0C0C0"/>
                  </a:outerShdw>
                </a:effectLst>
                <a:uLnTx/>
                <a:uFillTx/>
                <a:latin typeface="Helvetica"/>
                <a:ea typeface="+mj-ea"/>
                <a:cs typeface="+mj-cs"/>
              </a:rPr>
              <a:t>..UNIQUE</a:t>
            </a:r>
            <a:endParaRPr kumimoji="1" lang="en-US"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endParaRPr>
          </a:p>
        </p:txBody>
      </p:sp>
      <p:sp>
        <p:nvSpPr>
          <p:cNvPr id="4" name="Footer Placeholder 3"/>
          <p:cNvSpPr>
            <a:spLocks noGrp="1"/>
          </p:cNvSpPr>
          <p:nvPr>
            <p:ph type="ftr" sz="quarter" idx="11"/>
          </p:nvPr>
        </p:nvSpPr>
        <p:spPr/>
        <p:txBody>
          <a:bodyPr/>
          <a:lstStyle/>
          <a:p>
            <a:r>
              <a:rPr lang="en-US"/>
              <a:t>SQL</a:t>
            </a:r>
          </a:p>
        </p:txBody>
      </p:sp>
      <p:sp>
        <p:nvSpPr>
          <p:cNvPr id="5" name="Slide Number Placeholder 4"/>
          <p:cNvSpPr>
            <a:spLocks noGrp="1"/>
          </p:cNvSpPr>
          <p:nvPr>
            <p:ph type="sldNum" sz="quarter" idx="12"/>
          </p:nvPr>
        </p:nvSpPr>
        <p:spPr/>
        <p:txBody>
          <a:bodyPr/>
          <a:lstStyle/>
          <a:p>
            <a:fld id="{03576695-DB63-4967-AFBB-46E84EF49106}" type="slidenum">
              <a:rPr lang="en-US" smtClean="0"/>
              <a:t>30</a:t>
            </a:fld>
            <a:endParaRPr lang="en-US"/>
          </a:p>
        </p:txBody>
      </p:sp>
    </p:spTree>
    <p:extLst>
      <p:ext uri="{BB962C8B-B14F-4D97-AF65-F5344CB8AC3E}">
        <p14:creationId xmlns:p14="http://schemas.microsoft.com/office/powerpoint/2010/main" val="12713472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DD136-F8E4-4DF9-99FD-71AEAEB96749}"/>
              </a:ext>
            </a:extLst>
          </p:cNvPr>
          <p:cNvSpPr>
            <a:spLocks noGrp="1"/>
          </p:cNvSpPr>
          <p:nvPr>
            <p:ph type="title"/>
          </p:nvPr>
        </p:nvSpPr>
        <p:spPr>
          <a:xfrm>
            <a:off x="838200" y="25082"/>
            <a:ext cx="10515600" cy="655955"/>
          </a:xfrm>
          <a:noFill/>
          <a:ln w="9525">
            <a:noFill/>
            <a:miter lim="800000"/>
            <a:headEnd/>
            <a:tailEnd/>
          </a:ln>
        </p:spPr>
        <p:txBody>
          <a:bodyPr vert="horz" wrap="square" lIns="91440" tIns="45720" rIns="91440" bIns="45720" numCol="1" anchor="b" anchorCtr="0" compatLnSpc="1">
            <a:prstTxWarp prst="textNoShape">
              <a:avLst/>
            </a:prstTxWarp>
          </a:bodyPr>
          <a:lstStyle/>
          <a:p>
            <a:pPr algn="ctr" eaLnBrk="0" fontAlgn="base" hangingPunct="0">
              <a:lnSpc>
                <a:spcPct val="100000"/>
              </a:lnSpc>
              <a:spcAft>
                <a:spcPct val="0"/>
              </a:spcAft>
            </a:pPr>
            <a:r>
              <a:rPr kumimoji="1" lang="en-IN" sz="3200" b="1" kern="0" dirty="0">
                <a:solidFill>
                  <a:srgbClr val="CC3300"/>
                </a:solidFill>
                <a:effectLst>
                  <a:outerShdw blurRad="38100" dist="38100" dir="2700000" algn="tl">
                    <a:srgbClr val="C0C0C0"/>
                  </a:outerShdw>
                </a:effectLst>
                <a:latin typeface="Helvetica"/>
              </a:rPr>
              <a:t>Some Exercises</a:t>
            </a:r>
          </a:p>
        </p:txBody>
      </p:sp>
      <p:sp>
        <p:nvSpPr>
          <p:cNvPr id="3" name="Content Placeholder 2">
            <a:extLst>
              <a:ext uri="{FF2B5EF4-FFF2-40B4-BE49-F238E27FC236}">
                <a16:creationId xmlns:a16="http://schemas.microsoft.com/office/drawing/2014/main" id="{49C4D7F1-2B6D-441B-956C-3E6DEC884D57}"/>
              </a:ext>
            </a:extLst>
          </p:cNvPr>
          <p:cNvSpPr>
            <a:spLocks noGrp="1"/>
          </p:cNvSpPr>
          <p:nvPr>
            <p:ph idx="1"/>
          </p:nvPr>
        </p:nvSpPr>
        <p:spPr>
          <a:xfrm>
            <a:off x="704223" y="829867"/>
            <a:ext cx="10515600" cy="655955"/>
          </a:xfrm>
        </p:spPr>
        <p:txBody>
          <a:bodyPr/>
          <a:lstStyle/>
          <a:p>
            <a:r>
              <a:rPr lang="en-IN" dirty="0"/>
              <a:t>Create the following tables with constraints.</a:t>
            </a:r>
          </a:p>
          <a:p>
            <a:pPr marL="0" indent="0">
              <a:buNone/>
            </a:pPr>
            <a:endParaRPr lang="en-IN" dirty="0"/>
          </a:p>
        </p:txBody>
      </p:sp>
      <p:sp>
        <p:nvSpPr>
          <p:cNvPr id="4" name="Footer Placeholder 3">
            <a:extLst>
              <a:ext uri="{FF2B5EF4-FFF2-40B4-BE49-F238E27FC236}">
                <a16:creationId xmlns:a16="http://schemas.microsoft.com/office/drawing/2014/main" id="{246EF822-B69B-46FF-89E5-9BC5F077DE46}"/>
              </a:ext>
            </a:extLst>
          </p:cNvPr>
          <p:cNvSpPr>
            <a:spLocks noGrp="1"/>
          </p:cNvSpPr>
          <p:nvPr>
            <p:ph type="ftr" sz="quarter" idx="11"/>
          </p:nvPr>
        </p:nvSpPr>
        <p:spPr/>
        <p:txBody>
          <a:bodyPr/>
          <a:lstStyle/>
          <a:p>
            <a:r>
              <a:rPr lang="en-US"/>
              <a:t>SQL</a:t>
            </a:r>
          </a:p>
        </p:txBody>
      </p:sp>
      <p:sp>
        <p:nvSpPr>
          <p:cNvPr id="5" name="Slide Number Placeholder 4">
            <a:extLst>
              <a:ext uri="{FF2B5EF4-FFF2-40B4-BE49-F238E27FC236}">
                <a16:creationId xmlns:a16="http://schemas.microsoft.com/office/drawing/2014/main" id="{FBA68396-D1C9-439B-B95B-7F54094DEC22}"/>
              </a:ext>
            </a:extLst>
          </p:cNvPr>
          <p:cNvSpPr>
            <a:spLocks noGrp="1"/>
          </p:cNvSpPr>
          <p:nvPr>
            <p:ph type="sldNum" sz="quarter" idx="12"/>
          </p:nvPr>
        </p:nvSpPr>
        <p:spPr/>
        <p:txBody>
          <a:bodyPr/>
          <a:lstStyle/>
          <a:p>
            <a:fld id="{03576695-DB63-4967-AFBB-46E84EF49106}" type="slidenum">
              <a:rPr lang="en-US" smtClean="0"/>
              <a:t>31</a:t>
            </a:fld>
            <a:endParaRPr lang="en-US"/>
          </a:p>
        </p:txBody>
      </p:sp>
      <p:graphicFrame>
        <p:nvGraphicFramePr>
          <p:cNvPr id="6" name="Table 5">
            <a:extLst>
              <a:ext uri="{FF2B5EF4-FFF2-40B4-BE49-F238E27FC236}">
                <a16:creationId xmlns:a16="http://schemas.microsoft.com/office/drawing/2014/main" id="{F580AB5E-FB93-4595-B1A8-310C58BBBDFD}"/>
              </a:ext>
            </a:extLst>
          </p:cNvPr>
          <p:cNvGraphicFramePr>
            <a:graphicFrameLocks noGrp="1"/>
          </p:cNvGraphicFramePr>
          <p:nvPr>
            <p:extLst>
              <p:ext uri="{D42A27DB-BD31-4B8C-83A1-F6EECF244321}">
                <p14:modId xmlns:p14="http://schemas.microsoft.com/office/powerpoint/2010/main" val="1697586393"/>
              </p:ext>
            </p:extLst>
          </p:nvPr>
        </p:nvGraphicFramePr>
        <p:xfrm>
          <a:off x="457200" y="1748156"/>
          <a:ext cx="5775960" cy="1776472"/>
        </p:xfrm>
        <a:graphic>
          <a:graphicData uri="http://schemas.openxmlformats.org/drawingml/2006/table">
            <a:tbl>
              <a:tblPr/>
              <a:tblGrid>
                <a:gridCol w="1854777">
                  <a:extLst>
                    <a:ext uri="{9D8B030D-6E8A-4147-A177-3AD203B41FA5}">
                      <a16:colId xmlns:a16="http://schemas.microsoft.com/office/drawing/2014/main" val="2202886912"/>
                    </a:ext>
                  </a:extLst>
                </a:gridCol>
                <a:gridCol w="949383">
                  <a:extLst>
                    <a:ext uri="{9D8B030D-6E8A-4147-A177-3AD203B41FA5}">
                      <a16:colId xmlns:a16="http://schemas.microsoft.com/office/drawing/2014/main" val="3599560210"/>
                    </a:ext>
                  </a:extLst>
                </a:gridCol>
                <a:gridCol w="673510">
                  <a:extLst>
                    <a:ext uri="{9D8B030D-6E8A-4147-A177-3AD203B41FA5}">
                      <a16:colId xmlns:a16="http://schemas.microsoft.com/office/drawing/2014/main" val="1489881376"/>
                    </a:ext>
                  </a:extLst>
                </a:gridCol>
                <a:gridCol w="2298290">
                  <a:extLst>
                    <a:ext uri="{9D8B030D-6E8A-4147-A177-3AD203B41FA5}">
                      <a16:colId xmlns:a16="http://schemas.microsoft.com/office/drawing/2014/main" val="2947957110"/>
                    </a:ext>
                  </a:extLst>
                </a:gridCol>
              </a:tblGrid>
              <a:tr h="318567">
                <a:tc>
                  <a:txBody>
                    <a:bodyPr/>
                    <a:lstStyle/>
                    <a:p>
                      <a:pPr algn="l" fontAlgn="b"/>
                      <a:r>
                        <a:rPr lang="en-IN" sz="1800" b="1" i="0" u="none" strike="noStrike" dirty="0">
                          <a:solidFill>
                            <a:srgbClr val="000000"/>
                          </a:solidFill>
                          <a:effectLst/>
                          <a:latin typeface="Calibri" panose="020F0502020204030204" pitchFamily="34" charset="0"/>
                        </a:rPr>
                        <a:t>Attribute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b"/>
                      <a:r>
                        <a:rPr lang="en-IN" sz="1800" b="1" i="0" u="none" strike="noStrike" dirty="0">
                          <a:solidFill>
                            <a:srgbClr val="000000"/>
                          </a:solidFill>
                          <a:effectLst/>
                          <a:latin typeface="Calibri" panose="020F0502020204030204" pitchFamily="34" charset="0"/>
                        </a:rPr>
                        <a:t>Datatype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b"/>
                      <a:r>
                        <a:rPr lang="en-IN" sz="1800" b="1" i="0" u="none" strike="noStrike" dirty="0">
                          <a:solidFill>
                            <a:srgbClr val="000000"/>
                          </a:solidFill>
                          <a:effectLst/>
                          <a:latin typeface="Calibri" panose="020F0502020204030204" pitchFamily="34" charset="0"/>
                        </a:rPr>
                        <a:t>size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b"/>
                      <a:r>
                        <a:rPr lang="en-IN" sz="1800" b="1" i="0" u="none" strike="noStrike" dirty="0">
                          <a:solidFill>
                            <a:srgbClr val="000000"/>
                          </a:solidFill>
                          <a:effectLst/>
                          <a:latin typeface="Calibri" panose="020F0502020204030204" pitchFamily="34" charset="0"/>
                        </a:rPr>
                        <a:t>Constraint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extLst>
                  <a:ext uri="{0D108BD9-81ED-4DB2-BD59-A6C34878D82A}">
                    <a16:rowId xmlns:a16="http://schemas.microsoft.com/office/drawing/2014/main" val="3736760638"/>
                  </a:ext>
                </a:extLst>
              </a:tr>
              <a:tr h="478357">
                <a:tc>
                  <a:txBody>
                    <a:bodyPr/>
                    <a:lstStyle/>
                    <a:p>
                      <a:pPr algn="l" fontAlgn="b"/>
                      <a:r>
                        <a:rPr lang="en-IN" sz="2000" b="0" i="0" u="none" strike="noStrike" dirty="0">
                          <a:solidFill>
                            <a:srgbClr val="000000"/>
                          </a:solidFill>
                          <a:effectLst/>
                          <a:latin typeface="Calibri" panose="020F0502020204030204" pitchFamily="34" charset="0"/>
                        </a:rPr>
                        <a:t>RegNo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dirty="0">
                          <a:solidFill>
                            <a:srgbClr val="000000"/>
                          </a:solidFill>
                          <a:effectLst/>
                          <a:latin typeface="Calibri" panose="020F0502020204030204" pitchFamily="34" charset="0"/>
                        </a:rPr>
                        <a:t>Number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dirty="0">
                          <a:solidFill>
                            <a:srgbClr val="000000"/>
                          </a:solidFill>
                          <a:effectLst/>
                          <a:latin typeface="Calibri" panose="020F0502020204030204" pitchFamily="34" charset="0"/>
                        </a:rPr>
                        <a:t>Primary key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4010624"/>
                  </a:ext>
                </a:extLst>
              </a:tr>
              <a:tr h="418870">
                <a:tc>
                  <a:txBody>
                    <a:bodyPr/>
                    <a:lstStyle/>
                    <a:p>
                      <a:pPr algn="l" fontAlgn="b"/>
                      <a:r>
                        <a:rPr lang="en-IN" sz="2000" b="0" i="0" u="none" strike="noStrike" dirty="0">
                          <a:solidFill>
                            <a:srgbClr val="000000"/>
                          </a:solidFill>
                          <a:effectLst/>
                          <a:latin typeface="Calibri" panose="020F0502020204030204" pitchFamily="34" charset="0"/>
                        </a:rPr>
                        <a:t>Name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dirty="0">
                          <a:solidFill>
                            <a:srgbClr val="000000"/>
                          </a:solidFill>
                          <a:effectLst/>
                          <a:latin typeface="Calibri" panose="020F0502020204030204" pitchFamily="34" charset="0"/>
                        </a:rPr>
                        <a:t>Varchar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alibri" panose="020F0502020204030204" pitchFamily="34" charset="0"/>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3240218"/>
                  </a:ext>
                </a:extLst>
              </a:tr>
              <a:tr h="560678">
                <a:tc>
                  <a:txBody>
                    <a:bodyPr/>
                    <a:lstStyle/>
                    <a:p>
                      <a:pPr algn="l" fontAlgn="b"/>
                      <a:r>
                        <a:rPr lang="en-IN" sz="2000" b="0" i="0" u="none" strike="noStrike" dirty="0">
                          <a:solidFill>
                            <a:srgbClr val="000000"/>
                          </a:solidFill>
                          <a:effectLst/>
                          <a:latin typeface="Calibri" panose="020F0502020204030204" pitchFamily="34" charset="0"/>
                        </a:rPr>
                        <a:t>Faculty_Advisor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err="1">
                          <a:solidFill>
                            <a:srgbClr val="000000"/>
                          </a:solidFill>
                          <a:effectLst/>
                          <a:latin typeface="Calibri" panose="020F0502020204030204" pitchFamily="34" charset="0"/>
                        </a:rPr>
                        <a:t>F.key</a:t>
                      </a:r>
                      <a:r>
                        <a:rPr lang="en-US" sz="2000" b="0" i="0" u="none" strike="noStrike" dirty="0">
                          <a:solidFill>
                            <a:srgbClr val="000000"/>
                          </a:solidFill>
                          <a:effectLst/>
                          <a:latin typeface="Calibri" panose="020F0502020204030204" pitchFamily="34" charset="0"/>
                        </a:rPr>
                        <a:t> referring Faculty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7286315"/>
                  </a:ext>
                </a:extLst>
              </a:tr>
            </a:tbl>
          </a:graphicData>
        </a:graphic>
      </p:graphicFrame>
      <p:graphicFrame>
        <p:nvGraphicFramePr>
          <p:cNvPr id="8" name="Table 7">
            <a:extLst>
              <a:ext uri="{FF2B5EF4-FFF2-40B4-BE49-F238E27FC236}">
                <a16:creationId xmlns:a16="http://schemas.microsoft.com/office/drawing/2014/main" id="{DAA20413-8604-457F-80A7-29BBBCBC67B4}"/>
              </a:ext>
            </a:extLst>
          </p:cNvPr>
          <p:cNvGraphicFramePr>
            <a:graphicFrameLocks noGrp="1"/>
          </p:cNvGraphicFramePr>
          <p:nvPr>
            <p:extLst>
              <p:ext uri="{D42A27DB-BD31-4B8C-83A1-F6EECF244321}">
                <p14:modId xmlns:p14="http://schemas.microsoft.com/office/powerpoint/2010/main" val="2037737035"/>
              </p:ext>
            </p:extLst>
          </p:nvPr>
        </p:nvGraphicFramePr>
        <p:xfrm>
          <a:off x="6842760" y="1793240"/>
          <a:ext cx="5166358" cy="1787416"/>
        </p:xfrm>
        <a:graphic>
          <a:graphicData uri="http://schemas.openxmlformats.org/drawingml/2006/table">
            <a:tbl>
              <a:tblPr/>
              <a:tblGrid>
                <a:gridCol w="1846036">
                  <a:extLst>
                    <a:ext uri="{9D8B030D-6E8A-4147-A177-3AD203B41FA5}">
                      <a16:colId xmlns:a16="http://schemas.microsoft.com/office/drawing/2014/main" val="2251429674"/>
                    </a:ext>
                  </a:extLst>
                </a:gridCol>
                <a:gridCol w="989909">
                  <a:extLst>
                    <a:ext uri="{9D8B030D-6E8A-4147-A177-3AD203B41FA5}">
                      <a16:colId xmlns:a16="http://schemas.microsoft.com/office/drawing/2014/main" val="692754588"/>
                    </a:ext>
                  </a:extLst>
                </a:gridCol>
                <a:gridCol w="654015">
                  <a:extLst>
                    <a:ext uri="{9D8B030D-6E8A-4147-A177-3AD203B41FA5}">
                      <a16:colId xmlns:a16="http://schemas.microsoft.com/office/drawing/2014/main" val="1712169815"/>
                    </a:ext>
                  </a:extLst>
                </a:gridCol>
                <a:gridCol w="1676398">
                  <a:extLst>
                    <a:ext uri="{9D8B030D-6E8A-4147-A177-3AD203B41FA5}">
                      <a16:colId xmlns:a16="http://schemas.microsoft.com/office/drawing/2014/main" val="1092918285"/>
                    </a:ext>
                  </a:extLst>
                </a:gridCol>
              </a:tblGrid>
              <a:tr h="396984">
                <a:tc>
                  <a:txBody>
                    <a:bodyPr/>
                    <a:lstStyle/>
                    <a:p>
                      <a:pPr algn="l" fontAlgn="b"/>
                      <a:r>
                        <a:rPr lang="en-IN" sz="1800" b="1" i="0" u="none" strike="noStrike" dirty="0">
                          <a:solidFill>
                            <a:srgbClr val="000000"/>
                          </a:solidFill>
                          <a:effectLst/>
                          <a:latin typeface="Calibri" panose="020F0502020204030204" pitchFamily="34" charset="0"/>
                        </a:rPr>
                        <a:t>Attribute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b"/>
                      <a:r>
                        <a:rPr lang="en-IN" sz="1800" b="1" i="0" u="none" strike="noStrike" dirty="0">
                          <a:solidFill>
                            <a:srgbClr val="000000"/>
                          </a:solidFill>
                          <a:effectLst/>
                          <a:latin typeface="Calibri" panose="020F0502020204030204" pitchFamily="34" charset="0"/>
                        </a:rPr>
                        <a:t>Datatype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b"/>
                      <a:r>
                        <a:rPr lang="en-IN" sz="1800" b="1" i="0" u="none" strike="noStrike" dirty="0">
                          <a:solidFill>
                            <a:srgbClr val="000000"/>
                          </a:solidFill>
                          <a:effectLst/>
                          <a:latin typeface="Calibri" panose="020F0502020204030204" pitchFamily="34" charset="0"/>
                        </a:rPr>
                        <a:t>size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b"/>
                      <a:r>
                        <a:rPr lang="en-IN" sz="1800" b="1" i="0" u="none" strike="noStrike" dirty="0">
                          <a:solidFill>
                            <a:srgbClr val="000000"/>
                          </a:solidFill>
                          <a:effectLst/>
                          <a:latin typeface="Calibri" panose="020F0502020204030204" pitchFamily="34" charset="0"/>
                        </a:rPr>
                        <a:t>Constraint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extLst>
                  <a:ext uri="{0D108BD9-81ED-4DB2-BD59-A6C34878D82A}">
                    <a16:rowId xmlns:a16="http://schemas.microsoft.com/office/drawing/2014/main" val="1991657762"/>
                  </a:ext>
                </a:extLst>
              </a:tr>
              <a:tr h="396984">
                <a:tc>
                  <a:txBody>
                    <a:bodyPr/>
                    <a:lstStyle/>
                    <a:p>
                      <a:pPr algn="l" fontAlgn="b"/>
                      <a:r>
                        <a:rPr lang="en-IN" sz="2000" b="0" i="0" u="none" strike="noStrike" dirty="0" err="1">
                          <a:solidFill>
                            <a:srgbClr val="000000"/>
                          </a:solidFill>
                          <a:effectLst/>
                          <a:latin typeface="Calibri" panose="020F0502020204030204" pitchFamily="34" charset="0"/>
                        </a:rPr>
                        <a:t>Faculty_ID</a:t>
                      </a:r>
                      <a:endParaRPr lang="en-IN" sz="20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dirty="0">
                          <a:solidFill>
                            <a:srgbClr val="000000"/>
                          </a:solidFill>
                          <a:effectLst/>
                          <a:latin typeface="Calibri" panose="020F0502020204030204" pitchFamily="34" charset="0"/>
                        </a:rPr>
                        <a:t>Number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Calibri" panose="020F0502020204030204" pitchFamily="34" charset="0"/>
                        </a:rPr>
                        <a:t>Primary Key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6480466"/>
                  </a:ext>
                </a:extLst>
              </a:tr>
              <a:tr h="444808">
                <a:tc>
                  <a:txBody>
                    <a:bodyPr/>
                    <a:lstStyle/>
                    <a:p>
                      <a:pPr algn="l" fontAlgn="b"/>
                      <a:r>
                        <a:rPr lang="en-IN" sz="2000" b="0" i="0" u="none" strike="noStrike" dirty="0">
                          <a:solidFill>
                            <a:srgbClr val="000000"/>
                          </a:solidFill>
                          <a:effectLst/>
                          <a:latin typeface="Calibri" panose="020F0502020204030204" pitchFamily="34" charset="0"/>
                        </a:rPr>
                        <a:t>Name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dirty="0">
                          <a:solidFill>
                            <a:srgbClr val="000000"/>
                          </a:solidFill>
                          <a:effectLst/>
                          <a:latin typeface="Calibri" panose="020F0502020204030204" pitchFamily="34" charset="0"/>
                        </a:rPr>
                        <a:t>Varchar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alibri" panose="020F0502020204030204" pitchFamily="34" charset="0"/>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9691126"/>
                  </a:ext>
                </a:extLst>
              </a:tr>
              <a:tr h="396984">
                <a:tc>
                  <a:txBody>
                    <a:bodyPr/>
                    <a:lstStyle/>
                    <a:p>
                      <a:pPr algn="l" fontAlgn="b"/>
                      <a:r>
                        <a:rPr lang="en-IN" sz="2000" b="0" i="0" u="none" strike="noStrike" dirty="0" err="1">
                          <a:solidFill>
                            <a:srgbClr val="000000"/>
                          </a:solidFill>
                          <a:effectLst/>
                          <a:latin typeface="Calibri" panose="020F0502020204030204" pitchFamily="34" charset="0"/>
                        </a:rPr>
                        <a:t>Dno</a:t>
                      </a:r>
                      <a:endParaRPr lang="en-IN" sz="20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dirty="0">
                          <a:solidFill>
                            <a:srgbClr val="000000"/>
                          </a:solidFill>
                          <a:effectLst/>
                          <a:latin typeface="Calibri" panose="020F0502020204030204" pitchFamily="34" charset="0"/>
                        </a:rPr>
                        <a:t> References with set null constraint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1464941"/>
                  </a:ext>
                </a:extLst>
              </a:tr>
            </a:tbl>
          </a:graphicData>
        </a:graphic>
      </p:graphicFrame>
      <p:graphicFrame>
        <p:nvGraphicFramePr>
          <p:cNvPr id="10" name="Table 9">
            <a:extLst>
              <a:ext uri="{FF2B5EF4-FFF2-40B4-BE49-F238E27FC236}">
                <a16:creationId xmlns:a16="http://schemas.microsoft.com/office/drawing/2014/main" id="{27A9892E-BFC9-40E5-B5AF-366787ABE2DC}"/>
              </a:ext>
            </a:extLst>
          </p:cNvPr>
          <p:cNvGraphicFramePr>
            <a:graphicFrameLocks noGrp="1"/>
          </p:cNvGraphicFramePr>
          <p:nvPr>
            <p:extLst>
              <p:ext uri="{D42A27DB-BD31-4B8C-83A1-F6EECF244321}">
                <p14:modId xmlns:p14="http://schemas.microsoft.com/office/powerpoint/2010/main" val="542675759"/>
              </p:ext>
            </p:extLst>
          </p:nvPr>
        </p:nvGraphicFramePr>
        <p:xfrm>
          <a:off x="3845558" y="4202546"/>
          <a:ext cx="4765042" cy="1786718"/>
        </p:xfrm>
        <a:graphic>
          <a:graphicData uri="http://schemas.openxmlformats.org/drawingml/2006/table">
            <a:tbl>
              <a:tblPr/>
              <a:tblGrid>
                <a:gridCol w="1137275">
                  <a:extLst>
                    <a:ext uri="{9D8B030D-6E8A-4147-A177-3AD203B41FA5}">
                      <a16:colId xmlns:a16="http://schemas.microsoft.com/office/drawing/2014/main" val="4106284425"/>
                    </a:ext>
                  </a:extLst>
                </a:gridCol>
                <a:gridCol w="965845">
                  <a:extLst>
                    <a:ext uri="{9D8B030D-6E8A-4147-A177-3AD203B41FA5}">
                      <a16:colId xmlns:a16="http://schemas.microsoft.com/office/drawing/2014/main" val="913912415"/>
                    </a:ext>
                  </a:extLst>
                </a:gridCol>
                <a:gridCol w="876831">
                  <a:extLst>
                    <a:ext uri="{9D8B030D-6E8A-4147-A177-3AD203B41FA5}">
                      <a16:colId xmlns:a16="http://schemas.microsoft.com/office/drawing/2014/main" val="3171468793"/>
                    </a:ext>
                  </a:extLst>
                </a:gridCol>
                <a:gridCol w="1785091">
                  <a:extLst>
                    <a:ext uri="{9D8B030D-6E8A-4147-A177-3AD203B41FA5}">
                      <a16:colId xmlns:a16="http://schemas.microsoft.com/office/drawing/2014/main" val="3399288726"/>
                    </a:ext>
                  </a:extLst>
                </a:gridCol>
              </a:tblGrid>
              <a:tr h="567396">
                <a:tc>
                  <a:txBody>
                    <a:bodyPr/>
                    <a:lstStyle/>
                    <a:p>
                      <a:pPr algn="l" fontAlgn="b"/>
                      <a:r>
                        <a:rPr lang="en-IN" sz="2000" b="1" i="0" u="none" strike="noStrike" dirty="0">
                          <a:solidFill>
                            <a:srgbClr val="000000"/>
                          </a:solidFill>
                          <a:effectLst/>
                          <a:latin typeface="Calibri" panose="020F0502020204030204" pitchFamily="34" charset="0"/>
                        </a:rPr>
                        <a:t>Attribute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b"/>
                      <a:r>
                        <a:rPr lang="en-IN" sz="2000" b="1" i="0" u="none" strike="noStrike" dirty="0">
                          <a:solidFill>
                            <a:srgbClr val="000000"/>
                          </a:solidFill>
                          <a:effectLst/>
                          <a:latin typeface="Calibri" panose="020F0502020204030204" pitchFamily="34" charset="0"/>
                        </a:rPr>
                        <a:t>Datatype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b"/>
                      <a:r>
                        <a:rPr lang="en-IN" sz="2000" b="1" i="0" u="none" strike="noStrike" dirty="0">
                          <a:solidFill>
                            <a:srgbClr val="000000"/>
                          </a:solidFill>
                          <a:effectLst/>
                          <a:latin typeface="Calibri" panose="020F0502020204030204" pitchFamily="34" charset="0"/>
                        </a:rPr>
                        <a:t>size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b"/>
                      <a:r>
                        <a:rPr lang="en-IN" sz="2000" b="1" i="0" u="none" strike="noStrike" dirty="0">
                          <a:solidFill>
                            <a:srgbClr val="000000"/>
                          </a:solidFill>
                          <a:effectLst/>
                          <a:latin typeface="Calibri" panose="020F0502020204030204" pitchFamily="34" charset="0"/>
                        </a:rPr>
                        <a:t>Constraint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extLst>
                  <a:ext uri="{0D108BD9-81ED-4DB2-BD59-A6C34878D82A}">
                    <a16:rowId xmlns:a16="http://schemas.microsoft.com/office/drawing/2014/main" val="3802227920"/>
                  </a:ext>
                </a:extLst>
              </a:tr>
              <a:tr h="450427">
                <a:tc>
                  <a:txBody>
                    <a:bodyPr/>
                    <a:lstStyle/>
                    <a:p>
                      <a:pPr algn="l" fontAlgn="b"/>
                      <a:r>
                        <a:rPr lang="en-IN" sz="2000" b="0" i="0" u="none" strike="noStrike" dirty="0" err="1">
                          <a:solidFill>
                            <a:srgbClr val="000000"/>
                          </a:solidFill>
                          <a:effectLst/>
                          <a:latin typeface="Calibri" panose="020F0502020204030204" pitchFamily="34" charset="0"/>
                        </a:rPr>
                        <a:t>DeptID</a:t>
                      </a:r>
                      <a:endParaRPr lang="en-IN" sz="20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a:solidFill>
                            <a:srgbClr val="000000"/>
                          </a:solidFill>
                          <a:effectLst/>
                          <a:latin typeface="Calibri" panose="020F0502020204030204" pitchFamily="34" charset="0"/>
                        </a:rPr>
                        <a:t>Char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dirty="0">
                          <a:solidFill>
                            <a:srgbClr val="000000"/>
                          </a:solidFill>
                          <a:effectLst/>
                          <a:latin typeface="Calibri" panose="020F0502020204030204" pitchFamily="34" charset="0"/>
                        </a:rPr>
                        <a:t>Unique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5294047"/>
                  </a:ext>
                </a:extLst>
              </a:tr>
              <a:tr h="434341">
                <a:tc>
                  <a:txBody>
                    <a:bodyPr/>
                    <a:lstStyle/>
                    <a:p>
                      <a:pPr algn="l" fontAlgn="b"/>
                      <a:r>
                        <a:rPr lang="en-IN" sz="2000" b="0" i="0" u="none" strike="noStrike" dirty="0">
                          <a:solidFill>
                            <a:srgbClr val="000000"/>
                          </a:solidFill>
                          <a:effectLst/>
                          <a:latin typeface="Calibri" panose="020F0502020204030204" pitchFamily="34" charset="0"/>
                        </a:rPr>
                        <a:t>Dname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dirty="0">
                          <a:solidFill>
                            <a:srgbClr val="000000"/>
                          </a:solidFill>
                          <a:effectLst/>
                          <a:latin typeface="Calibri" panose="020F0502020204030204" pitchFamily="34" charset="0"/>
                        </a:rPr>
                        <a:t>Varchar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alibri" panose="020F0502020204030204" pitchFamily="34" charset="0"/>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dirty="0">
                          <a:solidFill>
                            <a:srgbClr val="000000"/>
                          </a:solidFill>
                          <a:effectLst/>
                          <a:latin typeface="Calibri" panose="020F0502020204030204" pitchFamily="34" charset="0"/>
                        </a:rPr>
                        <a:t>Unique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9425517"/>
                  </a:ext>
                </a:extLst>
              </a:tr>
              <a:tr h="334554">
                <a:tc>
                  <a:txBody>
                    <a:bodyPr/>
                    <a:lstStyle/>
                    <a:p>
                      <a:pPr algn="l" fontAlgn="b"/>
                      <a:r>
                        <a:rPr lang="en-IN" sz="2000" b="0" i="0" u="none" strike="noStrike" dirty="0">
                          <a:solidFill>
                            <a:srgbClr val="000000"/>
                          </a:solidFill>
                          <a:effectLst/>
                          <a:latin typeface="Calibri" panose="020F0502020204030204" pitchFamily="34" charset="0"/>
                        </a:rPr>
                        <a:t>HOD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dirty="0">
                          <a:solidFill>
                            <a:srgbClr val="000000"/>
                          </a:solidFill>
                          <a:effectLst/>
                          <a:latin typeface="Calibri" panose="020F0502020204030204" pitchFamily="34" charset="0"/>
                        </a:rPr>
                        <a:t> Varchar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alibri" panose="020F0502020204030204" pitchFamily="34" charset="0"/>
                        </a:rPr>
                        <a:t> 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20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4009236"/>
                  </a:ext>
                </a:extLst>
              </a:tr>
            </a:tbl>
          </a:graphicData>
        </a:graphic>
      </p:graphicFrame>
      <p:sp>
        <p:nvSpPr>
          <p:cNvPr id="7" name="Rectangle 6">
            <a:extLst>
              <a:ext uri="{FF2B5EF4-FFF2-40B4-BE49-F238E27FC236}">
                <a16:creationId xmlns:a16="http://schemas.microsoft.com/office/drawing/2014/main" id="{A2EE59DB-5C1F-432F-BD38-02CE5F0BCAE8}"/>
              </a:ext>
            </a:extLst>
          </p:cNvPr>
          <p:cNvSpPr/>
          <p:nvPr/>
        </p:nvSpPr>
        <p:spPr>
          <a:xfrm>
            <a:off x="311327" y="1371838"/>
            <a:ext cx="785793" cy="400110"/>
          </a:xfrm>
          <a:prstGeom prst="rect">
            <a:avLst/>
          </a:prstGeom>
        </p:spPr>
        <p:txBody>
          <a:bodyPr wrap="none">
            <a:spAutoFit/>
          </a:bodyPr>
          <a:lstStyle/>
          <a:p>
            <a:r>
              <a:rPr lang="en-IN" sz="2000" b="1" dirty="0"/>
              <a:t>EMP  </a:t>
            </a:r>
          </a:p>
        </p:txBody>
      </p:sp>
      <p:sp>
        <p:nvSpPr>
          <p:cNvPr id="9" name="Rectangle 8">
            <a:extLst>
              <a:ext uri="{FF2B5EF4-FFF2-40B4-BE49-F238E27FC236}">
                <a16:creationId xmlns:a16="http://schemas.microsoft.com/office/drawing/2014/main" id="{74316FE8-3338-476C-86D5-606C65CA259D}"/>
              </a:ext>
            </a:extLst>
          </p:cNvPr>
          <p:cNvSpPr/>
          <p:nvPr/>
        </p:nvSpPr>
        <p:spPr>
          <a:xfrm>
            <a:off x="3845558" y="3802436"/>
            <a:ext cx="733727" cy="400110"/>
          </a:xfrm>
          <a:prstGeom prst="rect">
            <a:avLst/>
          </a:prstGeom>
        </p:spPr>
        <p:txBody>
          <a:bodyPr wrap="none">
            <a:spAutoFit/>
          </a:bodyPr>
          <a:lstStyle/>
          <a:p>
            <a:r>
              <a:rPr lang="en-IN" sz="2000" b="1" dirty="0"/>
              <a:t>DEPT</a:t>
            </a:r>
          </a:p>
        </p:txBody>
      </p:sp>
      <p:sp>
        <p:nvSpPr>
          <p:cNvPr id="11" name="Rectangle 10">
            <a:extLst>
              <a:ext uri="{FF2B5EF4-FFF2-40B4-BE49-F238E27FC236}">
                <a16:creationId xmlns:a16="http://schemas.microsoft.com/office/drawing/2014/main" id="{9B101E99-1798-405E-95DB-01EE0F4CA86C}"/>
              </a:ext>
            </a:extLst>
          </p:cNvPr>
          <p:cNvSpPr/>
          <p:nvPr/>
        </p:nvSpPr>
        <p:spPr>
          <a:xfrm>
            <a:off x="6842760" y="1416934"/>
            <a:ext cx="1092479" cy="400110"/>
          </a:xfrm>
          <a:prstGeom prst="rect">
            <a:avLst/>
          </a:prstGeom>
        </p:spPr>
        <p:txBody>
          <a:bodyPr wrap="none">
            <a:spAutoFit/>
          </a:bodyPr>
          <a:lstStyle/>
          <a:p>
            <a:r>
              <a:rPr lang="en-IN" sz="2000" b="1" dirty="0"/>
              <a:t>FACULTY</a:t>
            </a:r>
          </a:p>
        </p:txBody>
      </p:sp>
    </p:spTree>
    <p:extLst>
      <p:ext uri="{BB962C8B-B14F-4D97-AF65-F5344CB8AC3E}">
        <p14:creationId xmlns:p14="http://schemas.microsoft.com/office/powerpoint/2010/main" val="9126486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2262188" y="952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rPr>
              <a:t>The CHECK clause – </a:t>
            </a:r>
            <a:r>
              <a:rPr kumimoji="1" lang="en-US" sz="2800" b="0"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rPr>
              <a:t>Using IN</a:t>
            </a:r>
            <a:endParaRPr kumimoji="1" lang="en-US" sz="3200" b="0"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endParaRPr>
          </a:p>
        </p:txBody>
      </p:sp>
      <p:sp>
        <p:nvSpPr>
          <p:cNvPr id="3" name="Rectangle 3"/>
          <p:cNvSpPr txBox="1">
            <a:spLocks noChangeArrowheads="1"/>
          </p:cNvSpPr>
          <p:nvPr/>
        </p:nvSpPr>
        <p:spPr bwMode="auto">
          <a:xfrm>
            <a:off x="2328863" y="751493"/>
            <a:ext cx="6384925" cy="977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mn-ea"/>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mn-lt"/>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a:lstStyle>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charset="2"/>
              <a:buChar char="n"/>
              <a:tabLst/>
              <a:defRPr/>
            </a:pPr>
            <a:r>
              <a:rPr kumimoji="1" lang="en-US" altLang="en-US" sz="2800" b="1" i="0" u="none" strike="noStrike" kern="0" cap="none" spc="0" normalizeH="0" baseline="0" noProof="0" dirty="0">
                <a:ln>
                  <a:noFill/>
                </a:ln>
                <a:solidFill>
                  <a:srgbClr val="000000"/>
                </a:solidFill>
                <a:effectLst/>
                <a:uLnTx/>
                <a:uFillTx/>
                <a:latin typeface="Helvetica"/>
                <a:ea typeface="+mn-ea"/>
                <a:cs typeface="+mn-cs"/>
              </a:rPr>
              <a:t>check </a:t>
            </a:r>
            <a:r>
              <a:rPr kumimoji="1" lang="en-US" altLang="en-US" sz="2800" b="0" i="0" u="none" strike="noStrike" kern="0" cap="none" spc="0" normalizeH="0" baseline="0" noProof="0" dirty="0">
                <a:ln>
                  <a:noFill/>
                </a:ln>
                <a:solidFill>
                  <a:srgbClr val="000000"/>
                </a:solidFill>
                <a:effectLst/>
                <a:uLnTx/>
                <a:uFillTx/>
                <a:latin typeface="Helvetica"/>
                <a:ea typeface="+mn-ea"/>
                <a:cs typeface="+mn-cs"/>
              </a:rPr>
              <a:t>(</a:t>
            </a:r>
            <a:r>
              <a:rPr kumimoji="1" lang="en-US" altLang="en-US" sz="2800" b="1" i="0" u="none" strike="noStrike" kern="0" cap="none" spc="0" normalizeH="0" baseline="0" noProof="0" dirty="0">
                <a:ln>
                  <a:noFill/>
                </a:ln>
                <a:solidFill>
                  <a:srgbClr val="000000"/>
                </a:solidFill>
                <a:effectLst/>
                <a:uLnTx/>
                <a:uFillTx/>
                <a:latin typeface="Helvetica"/>
                <a:ea typeface="+mn-ea"/>
                <a:cs typeface="+mn-cs"/>
              </a:rPr>
              <a:t>P</a:t>
            </a:r>
            <a:r>
              <a:rPr kumimoji="1" lang="en-US" altLang="en-US" sz="2800" b="0" i="0" u="none" strike="noStrike" kern="0" cap="none" spc="0" normalizeH="0" baseline="0" noProof="0" dirty="0">
                <a:ln>
                  <a:noFill/>
                </a:ln>
                <a:solidFill>
                  <a:srgbClr val="000000"/>
                </a:solidFill>
                <a:effectLst/>
                <a:uLnTx/>
                <a:uFillTx/>
                <a:latin typeface="Helvetica"/>
                <a:ea typeface="+mn-ea"/>
                <a:cs typeface="+mn-cs"/>
              </a:rPr>
              <a:t>)        </a:t>
            </a:r>
            <a:endParaRPr kumimoji="1" lang="en-US" altLang="en-US" sz="2400" b="0" i="0" u="none" strike="noStrike" kern="0" cap="none" spc="0" normalizeH="0" baseline="0" noProof="0" dirty="0">
              <a:ln>
                <a:noFill/>
              </a:ln>
              <a:solidFill>
                <a:srgbClr val="000000"/>
              </a:solidFill>
              <a:effectLst/>
              <a:uLnTx/>
              <a:uFillTx/>
              <a:latin typeface="Helvetica"/>
              <a:ea typeface="+mn-ea"/>
              <a:cs typeface="+mn-cs"/>
            </a:endParaRPr>
          </a:p>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charset="2"/>
              <a:buNone/>
              <a:tabLst/>
              <a:defRPr/>
            </a:pPr>
            <a:r>
              <a:rPr kumimoji="1" lang="en-US" altLang="en-US" sz="1800" b="0" i="0" u="none" strike="noStrike" kern="0" cap="none" spc="0" normalizeH="0" baseline="0" noProof="0" dirty="0">
                <a:ln>
                  <a:noFill/>
                </a:ln>
                <a:solidFill>
                  <a:srgbClr val="000000"/>
                </a:solidFill>
                <a:effectLst/>
                <a:uLnTx/>
                <a:uFillTx/>
                <a:latin typeface="Helvetica"/>
                <a:ea typeface="+mn-ea"/>
                <a:cs typeface="+mn-cs"/>
              </a:rPr>
              <a:t>      </a:t>
            </a:r>
            <a:r>
              <a:rPr kumimoji="1" lang="en-US" altLang="en-US" sz="2000" b="0" i="0" u="none" strike="noStrike" kern="0" cap="none" spc="0" normalizeH="0" baseline="0" noProof="0" dirty="0">
                <a:ln>
                  <a:noFill/>
                </a:ln>
                <a:solidFill>
                  <a:srgbClr val="000000"/>
                </a:solidFill>
                <a:effectLst/>
                <a:uLnTx/>
                <a:uFillTx/>
                <a:latin typeface="Helvetica"/>
                <a:ea typeface="+mn-ea"/>
                <a:cs typeface="+mn-cs"/>
              </a:rPr>
              <a:t>where </a:t>
            </a:r>
            <a:r>
              <a:rPr kumimoji="1" lang="en-US" altLang="en-US" sz="2000" b="1" i="0" u="none" strike="noStrike" kern="0" cap="none" spc="0" normalizeH="0" baseline="0" noProof="0" dirty="0">
                <a:ln>
                  <a:noFill/>
                </a:ln>
                <a:solidFill>
                  <a:srgbClr val="000000"/>
                </a:solidFill>
                <a:effectLst/>
                <a:uLnTx/>
                <a:uFillTx/>
                <a:latin typeface="Helvetica"/>
                <a:ea typeface="+mn-ea"/>
                <a:cs typeface="+mn-cs"/>
              </a:rPr>
              <a:t>P </a:t>
            </a:r>
            <a:r>
              <a:rPr kumimoji="1" lang="en-US" altLang="en-US" sz="2000" b="0" i="0" u="none" strike="noStrike" kern="0" cap="none" spc="0" normalizeH="0" baseline="0" noProof="0" dirty="0">
                <a:ln>
                  <a:noFill/>
                </a:ln>
                <a:solidFill>
                  <a:srgbClr val="000000"/>
                </a:solidFill>
                <a:effectLst/>
                <a:uLnTx/>
                <a:uFillTx/>
                <a:latin typeface="Helvetica"/>
                <a:ea typeface="+mn-ea"/>
                <a:cs typeface="+mn-cs"/>
              </a:rPr>
              <a:t>is a predicate(condition)</a:t>
            </a:r>
            <a:endParaRPr kumimoji="1" lang="en-US" altLang="en-US" sz="1800" b="0" i="0" u="none" strike="noStrike" kern="0" cap="none" spc="0" normalizeH="0" baseline="0" noProof="0" dirty="0">
              <a:ln>
                <a:noFill/>
              </a:ln>
              <a:solidFill>
                <a:srgbClr val="000000"/>
              </a:solidFill>
              <a:effectLst/>
              <a:uLnTx/>
              <a:uFillTx/>
              <a:latin typeface="Helvetica"/>
              <a:ea typeface="+mn-ea"/>
              <a:cs typeface="+mn-cs"/>
            </a:endParaRPr>
          </a:p>
        </p:txBody>
      </p:sp>
      <p:sp>
        <p:nvSpPr>
          <p:cNvPr id="4" name="Rectangle 4"/>
          <p:cNvSpPr>
            <a:spLocks noChangeArrowheads="1"/>
          </p:cNvSpPr>
          <p:nvPr/>
        </p:nvSpPr>
        <p:spPr bwMode="auto">
          <a:xfrm>
            <a:off x="922237" y="1775949"/>
            <a:ext cx="10431563" cy="4945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a:tabLst>
                <a:tab pos="1428750" algn="l"/>
                <a:tab pos="1711325" algn="l"/>
                <a:tab pos="3319463" algn="l"/>
              </a:tabLst>
              <a:defRPr sz="1600">
                <a:solidFill>
                  <a:schemeClr val="tx1"/>
                </a:solidFill>
                <a:latin typeface="Helvetica" panose="020B0604020202020204" pitchFamily="34" charset="0"/>
                <a:ea typeface="MS PGothic" panose="020B0600070205080204" pitchFamily="34" charset="-128"/>
              </a:defRPr>
            </a:lvl1pPr>
            <a:lvl2pPr marL="37931725" indent="-37474525">
              <a:tabLst>
                <a:tab pos="1428750" algn="l"/>
                <a:tab pos="1711325" algn="l"/>
                <a:tab pos="3319463" algn="l"/>
              </a:tabLst>
              <a:defRPr sz="1600">
                <a:solidFill>
                  <a:schemeClr val="tx1"/>
                </a:solidFill>
                <a:latin typeface="Helvetica" panose="020B0604020202020204" pitchFamily="34" charset="0"/>
                <a:ea typeface="MS PGothic" panose="020B0600070205080204" pitchFamily="34" charset="-128"/>
              </a:defRPr>
            </a:lvl2pPr>
            <a:lvl3pPr>
              <a:tabLst>
                <a:tab pos="1428750" algn="l"/>
                <a:tab pos="1711325" algn="l"/>
                <a:tab pos="3319463" algn="l"/>
              </a:tabLst>
              <a:defRPr sz="1600">
                <a:solidFill>
                  <a:schemeClr val="tx1"/>
                </a:solidFill>
                <a:latin typeface="Helvetica" panose="020B0604020202020204" pitchFamily="34" charset="0"/>
                <a:ea typeface="MS PGothic" panose="020B0600070205080204" pitchFamily="34" charset="-128"/>
              </a:defRPr>
            </a:lvl3pPr>
            <a:lvl4pPr>
              <a:tabLst>
                <a:tab pos="1428750" algn="l"/>
                <a:tab pos="1711325" algn="l"/>
                <a:tab pos="3319463" algn="l"/>
              </a:tabLst>
              <a:defRPr sz="1600">
                <a:solidFill>
                  <a:schemeClr val="tx1"/>
                </a:solidFill>
                <a:latin typeface="Helvetica" panose="020B0604020202020204" pitchFamily="34" charset="0"/>
                <a:ea typeface="MS PGothic" panose="020B0600070205080204" pitchFamily="34" charset="-128"/>
              </a:defRPr>
            </a:lvl4pPr>
            <a:lvl5pPr>
              <a:tabLst>
                <a:tab pos="1428750" algn="l"/>
                <a:tab pos="1711325" algn="l"/>
                <a:tab pos="3319463" algn="l"/>
              </a:tabLst>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tabLst>
                <a:tab pos="1428750" algn="l"/>
                <a:tab pos="1711325" algn="l"/>
                <a:tab pos="3319463" algn="l"/>
              </a:tabLs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tabLst>
                <a:tab pos="1428750" algn="l"/>
                <a:tab pos="1711325" algn="l"/>
                <a:tab pos="3319463" algn="l"/>
              </a:tabLs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tabLst>
                <a:tab pos="1428750" algn="l"/>
                <a:tab pos="1711325" algn="l"/>
                <a:tab pos="3319463" algn="l"/>
              </a:tabLs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tabLst>
                <a:tab pos="1428750" algn="l"/>
                <a:tab pos="1711325" algn="l"/>
                <a:tab pos="3319463" algn="l"/>
              </a:tabLst>
              <a:defRPr sz="1600">
                <a:solidFill>
                  <a:schemeClr val="tx1"/>
                </a:solidFill>
                <a:latin typeface="Helvetica"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tab pos="1428750" algn="l"/>
                <a:tab pos="1711325" algn="l"/>
                <a:tab pos="3319463" algn="l"/>
              </a:tabLst>
              <a:defRPr/>
            </a:pPr>
            <a:r>
              <a:rPr kumimoji="0" lang="en-US" altLang="en-US" sz="2400" b="1" i="0" u="none" strike="noStrike" kern="0" cap="none" spc="0" normalizeH="0" baseline="0" noProof="0" dirty="0">
                <a:ln>
                  <a:noFill/>
                </a:ln>
                <a:solidFill>
                  <a:srgbClr val="000000"/>
                </a:solidFill>
                <a:effectLst/>
                <a:uLnTx/>
                <a:uFillTx/>
                <a:latin typeface="Helvetica" panose="020B0604020202020204" pitchFamily="34" charset="0"/>
                <a:ea typeface="MS PGothic" panose="020B0600070205080204" pitchFamily="34" charset="-128"/>
              </a:rPr>
              <a:t>Example:  </a:t>
            </a:r>
            <a:r>
              <a:rPr kumimoji="0" lang="en-US" altLang="en-US" sz="2000" b="0" i="0" u="none" strike="noStrike" kern="0" cap="none" spc="0" normalizeH="0" baseline="0" noProof="0" dirty="0">
                <a:ln>
                  <a:noFill/>
                </a:ln>
                <a:solidFill>
                  <a:srgbClr val="000000"/>
                </a:solidFill>
                <a:effectLst/>
                <a:uLnTx/>
                <a:uFillTx/>
                <a:latin typeface="Helvetica" panose="020B0604020202020204" pitchFamily="34" charset="0"/>
                <a:ea typeface="MS PGothic" panose="020B0600070205080204" pitchFamily="34" charset="-128"/>
              </a:rPr>
              <a:t>ensure that Type of Courses offered by a Department is any one of  MCA, </a:t>
            </a:r>
            <a:r>
              <a:rPr kumimoji="0" lang="en-US" altLang="en-US" sz="2000" b="0" i="0" u="none" strike="noStrike" kern="0" cap="none" spc="0" normalizeH="0" baseline="0" noProof="0" dirty="0" err="1">
                <a:ln>
                  <a:noFill/>
                </a:ln>
                <a:solidFill>
                  <a:srgbClr val="000000"/>
                </a:solidFill>
                <a:effectLst/>
                <a:uLnTx/>
                <a:uFillTx/>
                <a:latin typeface="Helvetica" panose="020B0604020202020204" pitchFamily="34" charset="0"/>
                <a:ea typeface="MS PGothic" panose="020B0600070205080204" pitchFamily="34" charset="-128"/>
              </a:rPr>
              <a:t>MTech</a:t>
            </a:r>
            <a:r>
              <a:rPr kumimoji="0" lang="en-US" altLang="en-US" sz="2000" b="0" i="0" u="none" strike="noStrike" kern="0" cap="none" spc="0" normalizeH="0" baseline="0" noProof="0" dirty="0">
                <a:ln>
                  <a:noFill/>
                </a:ln>
                <a:solidFill>
                  <a:srgbClr val="000000"/>
                </a:solidFill>
                <a:effectLst/>
                <a:uLnTx/>
                <a:uFillTx/>
                <a:latin typeface="Helvetica" panose="020B0604020202020204" pitchFamily="34" charset="0"/>
                <a:ea typeface="MS PGothic" panose="020B0600070205080204" pitchFamily="34" charset="-128"/>
              </a:rPr>
              <a:t>, </a:t>
            </a:r>
            <a:r>
              <a:rPr kumimoji="0" lang="en-US" altLang="en-US" sz="2000" b="0" i="0" u="none" strike="noStrike" kern="0" cap="none" spc="0" normalizeH="0" baseline="0" noProof="0" dirty="0" err="1">
                <a:ln>
                  <a:noFill/>
                </a:ln>
                <a:solidFill>
                  <a:srgbClr val="000000"/>
                </a:solidFill>
                <a:effectLst/>
                <a:uLnTx/>
                <a:uFillTx/>
                <a:latin typeface="Helvetica" panose="020B0604020202020204" pitchFamily="34" charset="0"/>
                <a:ea typeface="MS PGothic" panose="020B0600070205080204" pitchFamily="34" charset="-128"/>
              </a:rPr>
              <a:t>BTec,MS</a:t>
            </a:r>
            <a:r>
              <a:rPr kumimoji="0" lang="en-US" altLang="en-US" sz="2000" b="0" i="0" u="none" strike="noStrike" kern="0" cap="none" spc="0" normalizeH="0" baseline="0" noProof="0" dirty="0">
                <a:ln>
                  <a:noFill/>
                </a:ln>
                <a:solidFill>
                  <a:srgbClr val="000000"/>
                </a:solidFill>
                <a:effectLst/>
                <a:uLnTx/>
                <a:uFillTx/>
                <a:latin typeface="Helvetica" panose="020B0604020202020204" pitchFamily="34" charset="0"/>
                <a:ea typeface="MS PGothic" panose="020B0600070205080204" pitchFamily="34" charset="-128"/>
              </a:rPr>
              <a:t>. </a:t>
            </a:r>
          </a:p>
          <a:p>
            <a:pPr marL="0" marR="0" lvl="0" indent="0" defTabSz="914400" eaLnBrk="1" fontAlgn="auto" latinLnBrk="0" hangingPunct="1">
              <a:lnSpc>
                <a:spcPct val="150000"/>
              </a:lnSpc>
              <a:spcBef>
                <a:spcPts val="0"/>
              </a:spcBef>
              <a:spcAft>
                <a:spcPts val="0"/>
              </a:spcAft>
              <a:buClrTx/>
              <a:buSzTx/>
              <a:buFontTx/>
              <a:buNone/>
              <a:tabLst>
                <a:tab pos="1428750" algn="l"/>
                <a:tab pos="1711325" algn="l"/>
                <a:tab pos="3319463" algn="l"/>
              </a:tabLst>
              <a:defRPr/>
            </a:pPr>
            <a:endParaRPr kumimoji="0" lang="en-US" altLang="en-US" sz="1200" b="1" i="0" u="none" strike="noStrike" kern="0" cap="none" spc="0" normalizeH="0" baseline="0" noProof="0" dirty="0">
              <a:ln>
                <a:noFill/>
              </a:ln>
              <a:solidFill>
                <a:srgbClr val="000000"/>
              </a:solidFill>
              <a:effectLst/>
              <a:uLnTx/>
              <a:uFillTx/>
              <a:latin typeface="Helvetica" panose="020B0604020202020204" pitchFamily="34" charset="0"/>
              <a:ea typeface="MS PGothic" panose="020B0600070205080204" pitchFamily="34" charset="-128"/>
            </a:endParaRPr>
          </a:p>
          <a:p>
            <a:pPr marL="0" marR="0" lvl="0" indent="0" defTabSz="914400" eaLnBrk="1" fontAlgn="auto" latinLnBrk="0" hangingPunct="1">
              <a:lnSpc>
                <a:spcPct val="150000"/>
              </a:lnSpc>
              <a:spcBef>
                <a:spcPts val="0"/>
              </a:spcBef>
              <a:spcAft>
                <a:spcPts val="0"/>
              </a:spcAft>
              <a:buClrTx/>
              <a:buSzTx/>
              <a:buFontTx/>
              <a:buNone/>
              <a:tabLst>
                <a:tab pos="1428750" algn="l"/>
                <a:tab pos="1711325" algn="l"/>
                <a:tab pos="3319463" algn="l"/>
              </a:tabLst>
              <a:defRPr/>
            </a:pPr>
            <a:r>
              <a:rPr kumimoji="0" lang="en-US" altLang="en-US" sz="2000" b="1" i="0" u="none" strike="noStrike" kern="0" cap="none" spc="0" normalizeH="0" baseline="0" noProof="0" dirty="0">
                <a:ln>
                  <a:noFill/>
                </a:ln>
                <a:solidFill>
                  <a:srgbClr val="000000"/>
                </a:solidFill>
                <a:effectLst/>
                <a:uLnTx/>
                <a:uFillTx/>
                <a:latin typeface="Helvetica" panose="020B0604020202020204" pitchFamily="34" charset="0"/>
                <a:ea typeface="MS PGothic" panose="020B0600070205080204" pitchFamily="34" charset="-128"/>
              </a:rPr>
              <a:t>CREATE TABLE </a:t>
            </a:r>
            <a:r>
              <a:rPr kumimoji="0" lang="en-US" altLang="en-US" sz="2000" b="0" i="1" u="none" strike="noStrike" kern="0" cap="none" spc="0" normalizeH="0" baseline="0" noProof="0" dirty="0">
                <a:ln>
                  <a:noFill/>
                </a:ln>
                <a:solidFill>
                  <a:srgbClr val="000000"/>
                </a:solidFill>
                <a:effectLst/>
                <a:uLnTx/>
                <a:uFillTx/>
                <a:latin typeface="Helvetica" panose="020B0604020202020204" pitchFamily="34" charset="0"/>
                <a:ea typeface="MS PGothic" panose="020B0600070205080204" pitchFamily="34" charset="-128"/>
              </a:rPr>
              <a:t>Department </a:t>
            </a:r>
            <a:r>
              <a:rPr kumimoji="0" lang="en-US" altLang="en-US" sz="2000" b="1" i="0" u="none" strike="noStrike" kern="0" cap="none" spc="0" normalizeH="0" baseline="0" noProof="0" dirty="0">
                <a:ln>
                  <a:noFill/>
                </a:ln>
                <a:solidFill>
                  <a:srgbClr val="E2F4FF">
                    <a:lumMod val="50000"/>
                  </a:srgbClr>
                </a:solidFill>
                <a:effectLst/>
                <a:uLnTx/>
                <a:uFillTx/>
                <a:latin typeface="Helvetica" panose="020B0604020202020204" pitchFamily="34" charset="0"/>
                <a:ea typeface="MS PGothic" panose="020B0600070205080204" pitchFamily="34" charset="-128"/>
              </a:rPr>
              <a:t>(</a:t>
            </a:r>
          </a:p>
          <a:p>
            <a:pPr marL="0" marR="0" lvl="0" indent="0" defTabSz="914400" eaLnBrk="1" fontAlgn="auto" latinLnBrk="0" hangingPunct="1">
              <a:lnSpc>
                <a:spcPct val="150000"/>
              </a:lnSpc>
              <a:spcBef>
                <a:spcPts val="0"/>
              </a:spcBef>
              <a:spcAft>
                <a:spcPts val="0"/>
              </a:spcAft>
              <a:buClrTx/>
              <a:buSzTx/>
              <a:buFontTx/>
              <a:buNone/>
              <a:tabLst>
                <a:tab pos="1428750" algn="l"/>
                <a:tab pos="1711325" algn="l"/>
                <a:tab pos="3319463" algn="l"/>
              </a:tabLst>
              <a:defRPr/>
            </a:pPr>
            <a:r>
              <a:rPr kumimoji="0" lang="en-US" altLang="en-US" sz="2000" b="0" i="0" u="none" strike="noStrike" kern="0" cap="none" spc="0" normalizeH="0" baseline="0" noProof="0" dirty="0">
                <a:ln>
                  <a:noFill/>
                </a:ln>
                <a:solidFill>
                  <a:srgbClr val="000000"/>
                </a:solidFill>
                <a:effectLst/>
                <a:uLnTx/>
                <a:uFillTx/>
                <a:latin typeface="Helvetica" panose="020B0604020202020204" pitchFamily="34" charset="0"/>
                <a:ea typeface="MS PGothic" panose="020B0600070205080204" pitchFamily="34" charset="-128"/>
              </a:rPr>
              <a:t>    </a:t>
            </a:r>
            <a:r>
              <a:rPr kumimoji="0" lang="en-US" altLang="en-US" sz="2000" b="0" i="1" u="none" strike="noStrike" kern="0" cap="none" spc="0" normalizeH="0" baseline="0" noProof="0" dirty="0" err="1">
                <a:ln>
                  <a:noFill/>
                </a:ln>
                <a:solidFill>
                  <a:srgbClr val="000000"/>
                </a:solidFill>
                <a:effectLst/>
                <a:uLnTx/>
                <a:uFillTx/>
                <a:latin typeface="Helvetica" panose="020B0604020202020204" pitchFamily="34" charset="0"/>
                <a:ea typeface="MS PGothic" panose="020B0600070205080204" pitchFamily="34" charset="-128"/>
              </a:rPr>
              <a:t>Department_name</a:t>
            </a:r>
            <a:r>
              <a:rPr kumimoji="0" lang="en-US" altLang="en-US" sz="2000" b="0" i="1" u="none" strike="noStrike" kern="0" cap="none" spc="0" normalizeH="0" baseline="0" noProof="0" dirty="0">
                <a:ln>
                  <a:noFill/>
                </a:ln>
                <a:solidFill>
                  <a:srgbClr val="000000"/>
                </a:solidFill>
                <a:effectLst/>
                <a:uLnTx/>
                <a:uFillTx/>
                <a:latin typeface="Helvetica" panose="020B0604020202020204" pitchFamily="34" charset="0"/>
                <a:ea typeface="MS PGothic" panose="020B0600070205080204" pitchFamily="34" charset="-128"/>
              </a:rPr>
              <a:t> </a:t>
            </a:r>
            <a:r>
              <a:rPr kumimoji="0" lang="en-US" altLang="en-US" sz="2000" b="1" i="0" u="none" strike="noStrike" kern="0" cap="none" spc="0" normalizeH="0" baseline="0" noProof="0" dirty="0">
                <a:ln>
                  <a:noFill/>
                </a:ln>
                <a:solidFill>
                  <a:srgbClr val="000000"/>
                </a:solidFill>
                <a:effectLst/>
                <a:uLnTx/>
                <a:uFillTx/>
                <a:latin typeface="Helvetica" panose="020B0604020202020204" pitchFamily="34" charset="0"/>
                <a:ea typeface="MS PGothic" panose="020B0600070205080204" pitchFamily="34" charset="-128"/>
              </a:rPr>
              <a:t>varchar </a:t>
            </a:r>
            <a:r>
              <a:rPr kumimoji="0" lang="en-US" altLang="en-US" sz="2000" b="0" i="0" u="none" strike="noStrike" kern="0" cap="none" spc="0" normalizeH="0" baseline="0" noProof="0" dirty="0">
                <a:ln>
                  <a:noFill/>
                </a:ln>
                <a:solidFill>
                  <a:srgbClr val="000000"/>
                </a:solidFill>
                <a:effectLst/>
                <a:uLnTx/>
                <a:uFillTx/>
                <a:latin typeface="Helvetica" panose="020B0604020202020204" pitchFamily="34" charset="0"/>
                <a:ea typeface="MS PGothic" panose="020B0600070205080204" pitchFamily="34" charset="-128"/>
              </a:rPr>
              <a:t>(8) </a:t>
            </a:r>
            <a:r>
              <a:rPr kumimoji="0" lang="en-US" altLang="en-US" sz="2000" b="1" i="0" u="none" strike="noStrike" kern="0" cap="none" spc="0" normalizeH="0" baseline="0" noProof="0" dirty="0">
                <a:ln>
                  <a:noFill/>
                </a:ln>
                <a:solidFill>
                  <a:srgbClr val="000000"/>
                </a:solidFill>
                <a:effectLst/>
                <a:uLnTx/>
                <a:uFillTx/>
                <a:latin typeface="Helvetica" panose="020B0604020202020204" pitchFamily="34" charset="0"/>
                <a:ea typeface="MS PGothic" panose="020B0600070205080204" pitchFamily="34" charset="-128"/>
              </a:rPr>
              <a:t>PRIMARY KEY,</a:t>
            </a:r>
          </a:p>
          <a:p>
            <a:pPr marL="0" marR="0" lvl="0" indent="0" defTabSz="914400" eaLnBrk="1" fontAlgn="auto" latinLnBrk="0" hangingPunct="1">
              <a:lnSpc>
                <a:spcPct val="150000"/>
              </a:lnSpc>
              <a:spcBef>
                <a:spcPts val="0"/>
              </a:spcBef>
              <a:spcAft>
                <a:spcPts val="0"/>
              </a:spcAft>
              <a:buClrTx/>
              <a:buSzTx/>
              <a:buFontTx/>
              <a:buNone/>
              <a:tabLst>
                <a:tab pos="1428750" algn="l"/>
                <a:tab pos="1711325" algn="l"/>
                <a:tab pos="3319463" algn="l"/>
              </a:tabLst>
              <a:defRPr/>
            </a:pPr>
            <a:r>
              <a:rPr kumimoji="0" lang="en-US" altLang="en-US" sz="2000" b="0" i="1" u="none" strike="noStrike" kern="0" cap="none" spc="0" normalizeH="0" baseline="0" noProof="0" dirty="0">
                <a:ln>
                  <a:noFill/>
                </a:ln>
                <a:solidFill>
                  <a:srgbClr val="000000"/>
                </a:solidFill>
                <a:effectLst/>
                <a:uLnTx/>
                <a:uFillTx/>
                <a:latin typeface="Helvetica" panose="020B0604020202020204" pitchFamily="34" charset="0"/>
                <a:ea typeface="MS PGothic" panose="020B0600070205080204" pitchFamily="34" charset="-128"/>
              </a:rPr>
              <a:t>    </a:t>
            </a:r>
            <a:r>
              <a:rPr kumimoji="0" lang="en-US" altLang="en-US" sz="2000" b="0" i="1" u="none" strike="noStrike" kern="0" cap="none" spc="0" normalizeH="0" baseline="0" noProof="0" dirty="0" err="1">
                <a:ln>
                  <a:noFill/>
                </a:ln>
                <a:solidFill>
                  <a:srgbClr val="000000"/>
                </a:solidFill>
                <a:effectLst/>
                <a:uLnTx/>
                <a:uFillTx/>
                <a:latin typeface="Helvetica" panose="020B0604020202020204" pitchFamily="34" charset="0"/>
                <a:ea typeface="MS PGothic" panose="020B0600070205080204" pitchFamily="34" charset="-128"/>
              </a:rPr>
              <a:t>Course_Type</a:t>
            </a:r>
            <a:r>
              <a:rPr kumimoji="0" lang="en-US" altLang="en-US" sz="2000" b="0" i="1" u="none" strike="noStrike" kern="0" cap="none" spc="0" normalizeH="0" baseline="0" noProof="0" dirty="0">
                <a:ln>
                  <a:noFill/>
                </a:ln>
                <a:solidFill>
                  <a:srgbClr val="000000"/>
                </a:solidFill>
                <a:effectLst/>
                <a:uLnTx/>
                <a:uFillTx/>
                <a:latin typeface="Helvetica" panose="020B0604020202020204" pitchFamily="34" charset="0"/>
                <a:ea typeface="MS PGothic" panose="020B0600070205080204" pitchFamily="34" charset="-128"/>
              </a:rPr>
              <a:t> </a:t>
            </a:r>
            <a:r>
              <a:rPr kumimoji="0" lang="en-US" altLang="en-US" sz="2000" b="1" i="0" u="none" strike="noStrike" kern="0" cap="none" spc="0" normalizeH="0" baseline="0" noProof="0" dirty="0">
                <a:ln>
                  <a:noFill/>
                </a:ln>
                <a:solidFill>
                  <a:srgbClr val="000000"/>
                </a:solidFill>
                <a:effectLst/>
                <a:uLnTx/>
                <a:uFillTx/>
                <a:latin typeface="Helvetica" panose="020B0604020202020204" pitchFamily="34" charset="0"/>
                <a:ea typeface="MS PGothic" panose="020B0600070205080204" pitchFamily="34" charset="-128"/>
              </a:rPr>
              <a:t>varchar </a:t>
            </a:r>
            <a:r>
              <a:rPr kumimoji="0" lang="en-US" altLang="en-US" sz="2000" b="0" i="0" u="none" strike="noStrike" kern="0" cap="none" spc="0" normalizeH="0" baseline="0" noProof="0" dirty="0">
                <a:ln>
                  <a:noFill/>
                </a:ln>
                <a:solidFill>
                  <a:srgbClr val="000000"/>
                </a:solidFill>
                <a:effectLst/>
                <a:uLnTx/>
                <a:uFillTx/>
                <a:latin typeface="Helvetica" panose="020B0604020202020204" pitchFamily="34" charset="0"/>
                <a:ea typeface="MS PGothic" panose="020B0600070205080204" pitchFamily="34" charset="-128"/>
              </a:rPr>
              <a:t>(8) </a:t>
            </a:r>
            <a:r>
              <a:rPr kumimoji="0" lang="en-US" altLang="en-US" sz="2000" b="1" i="0" u="none" strike="noStrike" kern="0" cap="none" spc="0" normalizeH="0" baseline="0" noProof="0" dirty="0">
                <a:ln>
                  <a:noFill/>
                </a:ln>
                <a:solidFill>
                  <a:srgbClr val="C00000"/>
                </a:solidFill>
                <a:effectLst/>
                <a:uLnTx/>
                <a:uFillTx/>
                <a:latin typeface="Helvetica" panose="020B0604020202020204" pitchFamily="34" charset="0"/>
                <a:ea typeface="MS PGothic" panose="020B0600070205080204" pitchFamily="34" charset="-128"/>
              </a:rPr>
              <a:t>CHECK( </a:t>
            </a:r>
            <a:r>
              <a:rPr kumimoji="0" lang="en-US" altLang="en-US" sz="2000" b="1" i="0" u="none" strike="noStrike" kern="0" cap="none" spc="0" normalizeH="0" baseline="0" noProof="0" dirty="0" err="1">
                <a:ln>
                  <a:noFill/>
                </a:ln>
                <a:solidFill>
                  <a:srgbClr val="000000"/>
                </a:solidFill>
                <a:effectLst/>
                <a:uLnTx/>
                <a:uFillTx/>
                <a:latin typeface="Helvetica" panose="020B0604020202020204" pitchFamily="34" charset="0"/>
                <a:ea typeface="MS PGothic" panose="020B0600070205080204" pitchFamily="34" charset="-128"/>
              </a:rPr>
              <a:t>Course_Type</a:t>
            </a:r>
            <a:r>
              <a:rPr kumimoji="0" lang="en-US" altLang="en-US" sz="2000" b="1" i="0" u="none" strike="noStrike" kern="0" cap="none" spc="0" normalizeH="0" baseline="0" noProof="0" dirty="0">
                <a:ln>
                  <a:noFill/>
                </a:ln>
                <a:solidFill>
                  <a:srgbClr val="000000"/>
                </a:solidFill>
                <a:effectLst/>
                <a:uLnTx/>
                <a:uFillTx/>
                <a:latin typeface="Helvetica" panose="020B0604020202020204" pitchFamily="34" charset="0"/>
                <a:ea typeface="MS PGothic" panose="020B0600070205080204" pitchFamily="34" charset="-128"/>
              </a:rPr>
              <a:t> </a:t>
            </a:r>
            <a:r>
              <a:rPr kumimoji="0" lang="en-US" altLang="en-US" sz="2000" b="1" i="0" u="none" strike="noStrike" kern="0" cap="none" spc="0" normalizeH="0" baseline="0" noProof="0" dirty="0">
                <a:ln>
                  <a:noFill/>
                </a:ln>
                <a:solidFill>
                  <a:srgbClr val="C00000"/>
                </a:solidFill>
                <a:effectLst/>
                <a:uLnTx/>
                <a:uFillTx/>
                <a:latin typeface="Helvetica" panose="020B0604020202020204" pitchFamily="34" charset="0"/>
                <a:ea typeface="MS PGothic" panose="020B0600070205080204" pitchFamily="34" charset="-128"/>
              </a:rPr>
              <a:t>IN</a:t>
            </a:r>
            <a:r>
              <a:rPr kumimoji="0" lang="en-US" altLang="en-US" sz="2000" b="1" i="0" u="none" strike="noStrike" kern="0" cap="none" spc="0" normalizeH="0" baseline="0" noProof="0" dirty="0">
                <a:ln>
                  <a:noFill/>
                </a:ln>
                <a:solidFill>
                  <a:srgbClr val="7030A0"/>
                </a:solidFill>
                <a:effectLst/>
                <a:uLnTx/>
                <a:uFillTx/>
                <a:latin typeface="Helvetica" panose="020B0604020202020204" pitchFamily="34" charset="0"/>
                <a:ea typeface="MS PGothic" panose="020B0600070205080204" pitchFamily="34" charset="-128"/>
              </a:rPr>
              <a:t>( </a:t>
            </a:r>
            <a:r>
              <a:rPr kumimoji="0" lang="en-US" altLang="en-US" sz="2000" b="1" i="0" u="none" strike="noStrike" kern="0" cap="none" spc="0" normalizeH="0" baseline="0" noProof="0" dirty="0">
                <a:ln>
                  <a:noFill/>
                </a:ln>
                <a:solidFill>
                  <a:srgbClr val="000000"/>
                </a:solidFill>
                <a:effectLst/>
                <a:uLnTx/>
                <a:uFillTx/>
                <a:latin typeface="Helvetica" panose="020B0604020202020204" pitchFamily="34" charset="0"/>
                <a:ea typeface="MS PGothic" panose="020B0600070205080204" pitchFamily="34" charset="-128"/>
              </a:rPr>
              <a:t>'MCA ',' </a:t>
            </a:r>
            <a:r>
              <a:rPr kumimoji="0" lang="en-US" altLang="en-US" sz="2000" b="1" i="0" u="none" strike="noStrike" kern="0" cap="none" spc="0" normalizeH="0" baseline="0" noProof="0" dirty="0" err="1">
                <a:ln>
                  <a:noFill/>
                </a:ln>
                <a:solidFill>
                  <a:srgbClr val="000000"/>
                </a:solidFill>
                <a:effectLst/>
                <a:uLnTx/>
                <a:uFillTx/>
                <a:latin typeface="Helvetica" panose="020B0604020202020204" pitchFamily="34" charset="0"/>
                <a:ea typeface="MS PGothic" panose="020B0600070205080204" pitchFamily="34" charset="-128"/>
              </a:rPr>
              <a:t>MTech</a:t>
            </a:r>
            <a:r>
              <a:rPr kumimoji="0" lang="en-US" altLang="en-US" sz="2000" b="1" i="0" u="none" strike="noStrike" kern="0" cap="none" spc="0" normalizeH="0" baseline="0" noProof="0" dirty="0">
                <a:ln>
                  <a:noFill/>
                </a:ln>
                <a:solidFill>
                  <a:srgbClr val="000000"/>
                </a:solidFill>
                <a:effectLst/>
                <a:uLnTx/>
                <a:uFillTx/>
                <a:latin typeface="Helvetica" panose="020B0604020202020204" pitchFamily="34" charset="0"/>
                <a:ea typeface="MS PGothic" panose="020B0600070205080204" pitchFamily="34" charset="-128"/>
              </a:rPr>
              <a:t> ',' </a:t>
            </a:r>
            <a:r>
              <a:rPr kumimoji="0" lang="en-US" altLang="en-US" sz="2000" b="1" i="0" u="none" strike="noStrike" kern="0" cap="none" spc="0" normalizeH="0" baseline="0" noProof="0" dirty="0" err="1">
                <a:ln>
                  <a:noFill/>
                </a:ln>
                <a:solidFill>
                  <a:srgbClr val="000000"/>
                </a:solidFill>
                <a:effectLst/>
                <a:uLnTx/>
                <a:uFillTx/>
                <a:latin typeface="Helvetica" panose="020B0604020202020204" pitchFamily="34" charset="0"/>
                <a:ea typeface="MS PGothic" panose="020B0600070205080204" pitchFamily="34" charset="-128"/>
              </a:rPr>
              <a:t>BTech</a:t>
            </a:r>
            <a:r>
              <a:rPr kumimoji="0" lang="en-US" altLang="en-US" sz="2000" b="1" i="0" u="none" strike="noStrike" kern="0" cap="none" spc="0" normalizeH="0" baseline="0" noProof="0" dirty="0">
                <a:ln>
                  <a:noFill/>
                </a:ln>
                <a:solidFill>
                  <a:srgbClr val="000000"/>
                </a:solidFill>
                <a:effectLst/>
                <a:uLnTx/>
                <a:uFillTx/>
                <a:latin typeface="Helvetica" panose="020B0604020202020204" pitchFamily="34" charset="0"/>
                <a:ea typeface="MS PGothic" panose="020B0600070205080204" pitchFamily="34" charset="-128"/>
              </a:rPr>
              <a:t>', 'MS'</a:t>
            </a:r>
            <a:r>
              <a:rPr kumimoji="0" lang="en-US" altLang="en-US" sz="2000" b="1" i="0" u="none" strike="noStrike" kern="0" cap="none" spc="0" normalizeH="0" baseline="0" noProof="0" dirty="0">
                <a:ln>
                  <a:noFill/>
                </a:ln>
                <a:solidFill>
                  <a:srgbClr val="7030A0"/>
                </a:solidFill>
                <a:effectLst/>
                <a:uLnTx/>
                <a:uFillTx/>
                <a:latin typeface="Helvetica" panose="020B0604020202020204" pitchFamily="34" charset="0"/>
                <a:ea typeface="MS PGothic" panose="020B0600070205080204" pitchFamily="34" charset="-128"/>
              </a:rPr>
              <a:t>)</a:t>
            </a:r>
            <a:r>
              <a:rPr kumimoji="0" lang="en-US" altLang="en-US" sz="2000" b="1" i="0" u="none" strike="noStrike" kern="0" cap="none" spc="0" normalizeH="0" baseline="0" noProof="0" dirty="0">
                <a:ln>
                  <a:noFill/>
                </a:ln>
                <a:solidFill>
                  <a:srgbClr val="C00000"/>
                </a:solidFill>
                <a:effectLst/>
                <a:uLnTx/>
                <a:uFillTx/>
                <a:latin typeface="Helvetica" panose="020B0604020202020204" pitchFamily="34" charset="0"/>
                <a:ea typeface="MS PGothic" panose="020B0600070205080204" pitchFamily="34" charset="-128"/>
              </a:rPr>
              <a:t>)</a:t>
            </a:r>
            <a:r>
              <a:rPr kumimoji="0" lang="en-US" altLang="en-US" sz="2000" b="1" i="0" u="none" strike="noStrike" kern="0" cap="none" spc="0" normalizeH="0" baseline="0" noProof="0" dirty="0">
                <a:ln>
                  <a:noFill/>
                </a:ln>
                <a:solidFill>
                  <a:srgbClr val="000000"/>
                </a:solidFill>
                <a:effectLst/>
                <a:uLnTx/>
                <a:uFillTx/>
                <a:latin typeface="Helvetica" panose="020B0604020202020204" pitchFamily="34" charset="0"/>
                <a:ea typeface="MS PGothic" panose="020B0600070205080204" pitchFamily="34" charset="-128"/>
              </a:rPr>
              <a:t>, </a:t>
            </a:r>
          </a:p>
          <a:p>
            <a:pPr marL="0" marR="0" lvl="0" indent="0" defTabSz="914400" eaLnBrk="1" fontAlgn="auto" latinLnBrk="0" hangingPunct="1">
              <a:lnSpc>
                <a:spcPct val="150000"/>
              </a:lnSpc>
              <a:spcBef>
                <a:spcPts val="0"/>
              </a:spcBef>
              <a:spcAft>
                <a:spcPts val="0"/>
              </a:spcAft>
              <a:buClrTx/>
              <a:buSzTx/>
              <a:buFontTx/>
              <a:buNone/>
              <a:tabLst>
                <a:tab pos="1428750" algn="l"/>
                <a:tab pos="1711325" algn="l"/>
                <a:tab pos="3319463" algn="l"/>
              </a:tabLst>
              <a:defRPr/>
            </a:pPr>
            <a:r>
              <a:rPr kumimoji="0" lang="en-US" altLang="en-US" sz="2000" b="0" i="1" u="none" strike="noStrike" kern="0" cap="none" spc="0" normalizeH="0" baseline="0" noProof="0" dirty="0">
                <a:ln>
                  <a:noFill/>
                </a:ln>
                <a:solidFill>
                  <a:srgbClr val="000000"/>
                </a:solidFill>
                <a:effectLst/>
                <a:uLnTx/>
                <a:uFillTx/>
                <a:latin typeface="Helvetica" panose="020B0604020202020204" pitchFamily="34" charset="0"/>
                <a:ea typeface="MS PGothic" panose="020B0600070205080204" pitchFamily="34" charset="-128"/>
              </a:rPr>
              <a:t>    </a:t>
            </a:r>
            <a:r>
              <a:rPr kumimoji="0" lang="en-US" altLang="en-US" sz="2000" b="0" i="1" u="none" strike="noStrike" kern="0" cap="none" spc="0" normalizeH="0" baseline="0" noProof="0" dirty="0" err="1">
                <a:ln>
                  <a:noFill/>
                </a:ln>
                <a:solidFill>
                  <a:srgbClr val="000000"/>
                </a:solidFill>
                <a:effectLst/>
                <a:uLnTx/>
                <a:uFillTx/>
                <a:latin typeface="Helvetica" panose="020B0604020202020204" pitchFamily="34" charset="0"/>
                <a:ea typeface="MS PGothic" panose="020B0600070205080204" pitchFamily="34" charset="-128"/>
              </a:rPr>
              <a:t>Numb_of_Semester</a:t>
            </a:r>
            <a:r>
              <a:rPr kumimoji="0" lang="en-US" altLang="en-US" sz="2000" b="0" i="1" u="none" strike="noStrike" kern="0" cap="none" spc="0" normalizeH="0" baseline="0" noProof="0" dirty="0">
                <a:ln>
                  <a:noFill/>
                </a:ln>
                <a:solidFill>
                  <a:srgbClr val="000000"/>
                </a:solidFill>
                <a:effectLst/>
                <a:uLnTx/>
                <a:uFillTx/>
                <a:latin typeface="Helvetica" panose="020B0604020202020204" pitchFamily="34" charset="0"/>
                <a:ea typeface="MS PGothic" panose="020B0600070205080204" pitchFamily="34" charset="-128"/>
              </a:rPr>
              <a:t>  </a:t>
            </a:r>
            <a:r>
              <a:rPr kumimoji="0" lang="en-US" altLang="en-US" sz="2000" b="1" i="0" u="none" strike="noStrike" kern="0" cap="none" spc="0" normalizeH="0" baseline="0" noProof="0" dirty="0">
                <a:ln>
                  <a:noFill/>
                </a:ln>
                <a:solidFill>
                  <a:srgbClr val="000000"/>
                </a:solidFill>
                <a:effectLst/>
                <a:uLnTx/>
                <a:uFillTx/>
                <a:latin typeface="Helvetica" panose="020B0604020202020204" pitchFamily="34" charset="0"/>
                <a:ea typeface="MS PGothic" panose="020B0600070205080204" pitchFamily="34" charset="-128"/>
              </a:rPr>
              <a:t>Number(1)</a:t>
            </a:r>
            <a:r>
              <a:rPr kumimoji="0" lang="en-US" altLang="en-US" sz="2000" b="0" i="0" u="none" strike="noStrike" kern="0" cap="none" spc="0" normalizeH="0" baseline="0" noProof="0" dirty="0">
                <a:ln>
                  <a:noFill/>
                </a:ln>
                <a:solidFill>
                  <a:srgbClr val="000000"/>
                </a:solidFill>
                <a:effectLst/>
                <a:uLnTx/>
                <a:uFillTx/>
                <a:latin typeface="Helvetica" panose="020B0604020202020204" pitchFamily="34" charset="0"/>
                <a:ea typeface="MS PGothic" panose="020B0600070205080204" pitchFamily="34" charset="-128"/>
              </a:rPr>
              <a:t>,</a:t>
            </a:r>
          </a:p>
          <a:p>
            <a:pPr marL="0" marR="0" lvl="0" indent="0" defTabSz="914400" eaLnBrk="1" fontAlgn="auto" latinLnBrk="0" hangingPunct="1">
              <a:lnSpc>
                <a:spcPct val="150000"/>
              </a:lnSpc>
              <a:spcBef>
                <a:spcPts val="0"/>
              </a:spcBef>
              <a:spcAft>
                <a:spcPts val="0"/>
              </a:spcAft>
              <a:buClrTx/>
              <a:buSzTx/>
              <a:buFontTx/>
              <a:buNone/>
              <a:tabLst>
                <a:tab pos="1428750" algn="l"/>
                <a:tab pos="1711325" algn="l"/>
                <a:tab pos="3319463" algn="l"/>
              </a:tabLst>
              <a:defRPr/>
            </a:pPr>
            <a:r>
              <a:rPr kumimoji="0" lang="en-US" altLang="en-US" sz="2000" b="0" i="0" u="none" strike="noStrike" kern="0" cap="none" spc="0" normalizeH="0" baseline="0" noProof="0" dirty="0">
                <a:ln>
                  <a:noFill/>
                </a:ln>
                <a:solidFill>
                  <a:srgbClr val="000000"/>
                </a:solidFill>
                <a:effectLst/>
                <a:uLnTx/>
                <a:uFillTx/>
                <a:latin typeface="Helvetica" panose="020B0604020202020204" pitchFamily="34" charset="0"/>
                <a:ea typeface="MS PGothic" panose="020B0600070205080204" pitchFamily="34" charset="-128"/>
              </a:rPr>
              <a:t>    </a:t>
            </a:r>
            <a:r>
              <a:rPr kumimoji="0" lang="en-US" altLang="en-US" sz="2000" b="0" i="0" u="none" strike="noStrike" kern="0" cap="none" spc="0" normalizeH="0" baseline="0" noProof="0" dirty="0" err="1">
                <a:ln>
                  <a:noFill/>
                </a:ln>
                <a:solidFill>
                  <a:srgbClr val="000000"/>
                </a:solidFill>
                <a:effectLst/>
                <a:uLnTx/>
                <a:uFillTx/>
                <a:latin typeface="Helvetica" panose="020B0604020202020204" pitchFamily="34" charset="0"/>
                <a:ea typeface="MS PGothic" panose="020B0600070205080204" pitchFamily="34" charset="-128"/>
              </a:rPr>
              <a:t>In_take_stud_num</a:t>
            </a:r>
            <a:r>
              <a:rPr kumimoji="0" lang="en-US" altLang="en-US" sz="2000" b="0" i="0" u="none" strike="noStrike" kern="0" cap="none" spc="0" normalizeH="0" baseline="0" noProof="0" dirty="0">
                <a:ln>
                  <a:noFill/>
                </a:ln>
                <a:solidFill>
                  <a:srgbClr val="000000"/>
                </a:solidFill>
                <a:effectLst/>
                <a:uLnTx/>
                <a:uFillTx/>
                <a:latin typeface="Helvetica" panose="020B0604020202020204" pitchFamily="34" charset="0"/>
                <a:ea typeface="MS PGothic" panose="020B0600070205080204" pitchFamily="34" charset="-128"/>
              </a:rPr>
              <a:t>    Number(2),</a:t>
            </a:r>
          </a:p>
          <a:p>
            <a:pPr marL="0" marR="0" lvl="0" indent="0" defTabSz="914400" eaLnBrk="1" fontAlgn="auto" latinLnBrk="0" hangingPunct="1">
              <a:lnSpc>
                <a:spcPct val="150000"/>
              </a:lnSpc>
              <a:spcBef>
                <a:spcPts val="0"/>
              </a:spcBef>
              <a:spcAft>
                <a:spcPts val="0"/>
              </a:spcAft>
              <a:buClrTx/>
              <a:buSzTx/>
              <a:buFontTx/>
              <a:buNone/>
              <a:tabLst>
                <a:tab pos="1428750" algn="l"/>
                <a:tab pos="1711325" algn="l"/>
                <a:tab pos="3319463" algn="l"/>
              </a:tabLst>
              <a:defRPr/>
            </a:pPr>
            <a:r>
              <a:rPr kumimoji="0" lang="en-US" altLang="en-US" sz="2000" b="0" i="0" u="none" strike="noStrike" kern="0" cap="none" spc="0" normalizeH="0" baseline="0" noProof="0" dirty="0">
                <a:ln>
                  <a:noFill/>
                </a:ln>
                <a:solidFill>
                  <a:srgbClr val="000000"/>
                </a:solidFill>
                <a:effectLst/>
                <a:uLnTx/>
                <a:uFillTx/>
                <a:latin typeface="Helvetica" panose="020B0604020202020204" pitchFamily="34" charset="0"/>
                <a:ea typeface="MS PGothic" panose="020B0600070205080204" pitchFamily="34" charset="-128"/>
              </a:rPr>
              <a:t>    </a:t>
            </a:r>
            <a:r>
              <a:rPr kumimoji="0" lang="en-US" altLang="en-US" sz="2000" b="0" i="0" u="none" strike="noStrike" kern="0" cap="none" spc="0" normalizeH="0" baseline="0" noProof="0" dirty="0" err="1">
                <a:ln>
                  <a:noFill/>
                </a:ln>
                <a:solidFill>
                  <a:srgbClr val="000000"/>
                </a:solidFill>
                <a:effectLst/>
                <a:uLnTx/>
                <a:uFillTx/>
                <a:latin typeface="Helvetica" panose="020B0604020202020204" pitchFamily="34" charset="0"/>
                <a:ea typeface="MS PGothic" panose="020B0600070205080204" pitchFamily="34" charset="-128"/>
              </a:rPr>
              <a:t>Department_Phone</a:t>
            </a:r>
            <a:r>
              <a:rPr kumimoji="0" lang="en-US" altLang="en-US" sz="2000" b="0" i="0" u="none" strike="noStrike" kern="0" cap="none" spc="0" normalizeH="0" baseline="0" noProof="0" dirty="0">
                <a:ln>
                  <a:noFill/>
                </a:ln>
                <a:solidFill>
                  <a:srgbClr val="000000"/>
                </a:solidFill>
                <a:effectLst/>
                <a:uLnTx/>
                <a:uFillTx/>
                <a:latin typeface="Helvetica" panose="020B0604020202020204" pitchFamily="34" charset="0"/>
                <a:ea typeface="MS PGothic" panose="020B0600070205080204" pitchFamily="34" charset="-128"/>
              </a:rPr>
              <a:t>   Number(10) </a:t>
            </a:r>
            <a:r>
              <a:rPr kumimoji="0" lang="en-US" altLang="en-US" sz="2000" b="1" i="0" u="none" strike="noStrike" kern="0" cap="none" spc="0" normalizeH="0" baseline="0" noProof="0" dirty="0">
                <a:ln>
                  <a:noFill/>
                </a:ln>
                <a:solidFill>
                  <a:srgbClr val="000000"/>
                </a:solidFill>
                <a:effectLst/>
                <a:uLnTx/>
                <a:uFillTx/>
                <a:latin typeface="Helvetica" panose="020B0604020202020204" pitchFamily="34" charset="0"/>
                <a:ea typeface="MS PGothic" panose="020B0600070205080204" pitchFamily="34" charset="-128"/>
              </a:rPr>
              <a:t>NOT NULL UNIQUE</a:t>
            </a:r>
            <a:r>
              <a:rPr kumimoji="0" lang="en-US" altLang="en-US" sz="2000" b="1" i="0" u="none" strike="noStrike" kern="0" cap="none" spc="0" normalizeH="0" baseline="0" noProof="0" dirty="0">
                <a:ln>
                  <a:noFill/>
                </a:ln>
                <a:solidFill>
                  <a:srgbClr val="FF0000"/>
                </a:solidFill>
                <a:effectLst/>
                <a:uLnTx/>
                <a:uFillTx/>
                <a:latin typeface="Helvetica" panose="020B0604020202020204" pitchFamily="34" charset="0"/>
                <a:ea typeface="MS PGothic" panose="020B0600070205080204" pitchFamily="34" charset="-128"/>
              </a:rPr>
              <a:t> </a:t>
            </a:r>
            <a:r>
              <a:rPr kumimoji="0" lang="en-US" altLang="en-US" sz="2000" b="1" i="0" u="none" strike="noStrike" kern="0" cap="none" spc="0" normalizeH="0" baseline="0" noProof="0" dirty="0">
                <a:ln>
                  <a:noFill/>
                </a:ln>
                <a:solidFill>
                  <a:srgbClr val="E2F4FF">
                    <a:lumMod val="50000"/>
                  </a:srgbClr>
                </a:solidFill>
                <a:effectLst/>
                <a:uLnTx/>
                <a:uFillTx/>
                <a:latin typeface="Helvetica" panose="020B0604020202020204" pitchFamily="34" charset="0"/>
                <a:ea typeface="MS PGothic" panose="020B0600070205080204" pitchFamily="34" charset="-128"/>
              </a:rPr>
              <a:t>);</a:t>
            </a:r>
            <a:endParaRPr kumimoji="0" lang="en-US" altLang="en-US" sz="700" b="1" i="0" u="none" strike="noStrike" kern="0" cap="none" spc="0" normalizeH="0" baseline="0" noProof="0" dirty="0">
              <a:ln>
                <a:noFill/>
              </a:ln>
              <a:solidFill>
                <a:srgbClr val="E2F4FF">
                  <a:lumMod val="50000"/>
                </a:srgbClr>
              </a:solidFill>
              <a:effectLst/>
              <a:uLnTx/>
              <a:uFillTx/>
              <a:latin typeface="Helvetica" panose="020B0604020202020204" pitchFamily="34" charset="0"/>
              <a:ea typeface="MS PGothic" panose="020B0600070205080204" pitchFamily="34" charset="-128"/>
            </a:endParaRPr>
          </a:p>
          <a:p>
            <a:pPr marL="0" marR="0" lvl="0" indent="0" defTabSz="914400" eaLnBrk="1" fontAlgn="auto" latinLnBrk="0" hangingPunct="1">
              <a:lnSpc>
                <a:spcPct val="120000"/>
              </a:lnSpc>
              <a:spcBef>
                <a:spcPts val="0"/>
              </a:spcBef>
              <a:spcAft>
                <a:spcPts val="0"/>
              </a:spcAft>
              <a:buClrTx/>
              <a:buSzTx/>
              <a:buFontTx/>
              <a:buNone/>
              <a:tabLst>
                <a:tab pos="1428750" algn="l"/>
                <a:tab pos="1711325" algn="l"/>
                <a:tab pos="3319463" algn="l"/>
              </a:tabLst>
              <a:defRPr/>
            </a:pPr>
            <a:r>
              <a:rPr kumimoji="0" lang="en-US" altLang="en-US" sz="2000" b="1" i="0" u="none" strike="noStrike" kern="0" cap="none" spc="0" normalizeH="0" baseline="0" noProof="0" dirty="0">
                <a:ln>
                  <a:noFill/>
                </a:ln>
                <a:solidFill>
                  <a:srgbClr val="000000"/>
                </a:solidFill>
                <a:effectLst/>
                <a:uLnTx/>
                <a:uFillTx/>
                <a:latin typeface="Helvetica" panose="020B0604020202020204" pitchFamily="34" charset="0"/>
                <a:ea typeface="MS PGothic" panose="020B0600070205080204" pitchFamily="34" charset="-128"/>
              </a:rPr>
              <a:t>Note: </a:t>
            </a:r>
            <a:r>
              <a:rPr kumimoji="0" lang="en-US" altLang="en-US" sz="2000" b="1" i="0" u="none" strike="noStrike" kern="0" cap="none" spc="0" normalizeH="0" baseline="0" noProof="0" dirty="0">
                <a:ln>
                  <a:noFill/>
                </a:ln>
                <a:solidFill>
                  <a:srgbClr val="C00000"/>
                </a:solidFill>
                <a:effectLst/>
                <a:uLnTx/>
                <a:uFillTx/>
                <a:latin typeface="Helvetica" panose="020B0604020202020204" pitchFamily="34" charset="0"/>
                <a:ea typeface="MS PGothic" panose="020B0600070205080204" pitchFamily="34" charset="-128"/>
              </a:rPr>
              <a:t>IN</a:t>
            </a:r>
            <a:r>
              <a:rPr kumimoji="0" lang="en-US" altLang="en-US" sz="2000" b="1" i="0" u="none" strike="noStrike" kern="0" cap="none" spc="0" normalizeH="0" baseline="0" noProof="0" dirty="0">
                <a:ln>
                  <a:noFill/>
                </a:ln>
                <a:solidFill>
                  <a:srgbClr val="000000"/>
                </a:solidFill>
                <a:effectLst/>
                <a:uLnTx/>
                <a:uFillTx/>
                <a:latin typeface="Helvetica" panose="020B0604020202020204" pitchFamily="34" charset="0"/>
                <a:ea typeface="MS PGothic" panose="020B0600070205080204" pitchFamily="34" charset="-128"/>
              </a:rPr>
              <a:t> works like a </a:t>
            </a:r>
            <a:r>
              <a:rPr kumimoji="0" lang="en-US" altLang="en-US" sz="2000" b="1" i="0" u="none" strike="noStrike" kern="0" cap="none" spc="0" normalizeH="0" baseline="0" noProof="0" dirty="0">
                <a:ln>
                  <a:noFill/>
                </a:ln>
                <a:solidFill>
                  <a:srgbClr val="C00000"/>
                </a:solidFill>
                <a:effectLst/>
                <a:uLnTx/>
                <a:uFillTx/>
                <a:latin typeface="Helvetica" panose="020B0604020202020204" pitchFamily="34" charset="0"/>
                <a:ea typeface="MS PGothic" panose="020B0600070205080204" pitchFamily="34" charset="-128"/>
              </a:rPr>
              <a:t>Belongs to a set </a:t>
            </a:r>
            <a:r>
              <a:rPr kumimoji="0" lang="en-US" altLang="en-US" sz="2000" b="1" i="0" u="none" strike="noStrike" kern="0" cap="none" spc="0" normalizeH="0" baseline="0" noProof="0" dirty="0">
                <a:ln>
                  <a:noFill/>
                </a:ln>
                <a:solidFill>
                  <a:srgbClr val="000000"/>
                </a:solidFill>
                <a:effectLst/>
                <a:uLnTx/>
                <a:uFillTx/>
                <a:latin typeface="Helvetica" panose="020B0604020202020204" pitchFamily="34" charset="0"/>
                <a:ea typeface="MS PGothic" panose="020B0600070205080204" pitchFamily="34" charset="-128"/>
              </a:rPr>
              <a:t> Operator    </a:t>
            </a:r>
          </a:p>
          <a:p>
            <a:pPr lvl="0">
              <a:lnSpc>
                <a:spcPct val="120000"/>
              </a:lnSpc>
              <a:defRPr/>
            </a:pPr>
            <a:r>
              <a:rPr lang="en-US" altLang="en-US" sz="2000" b="1" kern="0" dirty="0">
                <a:solidFill>
                  <a:srgbClr val="000000"/>
                </a:solidFill>
              </a:rPr>
              <a:t>   User_</a:t>
            </a:r>
            <a:r>
              <a:rPr kumimoji="0" lang="en-US" altLang="en-US" sz="2000" b="1" i="0" u="none" strike="noStrike" kern="0" cap="none" spc="0" normalizeH="0" baseline="0" noProof="0" dirty="0" err="1">
                <a:ln>
                  <a:noFill/>
                </a:ln>
                <a:solidFill>
                  <a:srgbClr val="000000"/>
                </a:solidFill>
                <a:effectLst/>
                <a:uLnTx/>
                <a:uFillTx/>
                <a:latin typeface="Helvetica" panose="020B0604020202020204" pitchFamily="34" charset="0"/>
                <a:ea typeface="MS PGothic" panose="020B0600070205080204" pitchFamily="34" charset="-128"/>
              </a:rPr>
              <a:t>enetred_value</a:t>
            </a:r>
            <a:r>
              <a:rPr kumimoji="0" lang="en-US" altLang="en-US" sz="2000" b="1" i="0" u="none" strike="noStrike" kern="0" cap="none" spc="0" normalizeH="0" baseline="0" noProof="0" dirty="0">
                <a:ln>
                  <a:noFill/>
                </a:ln>
                <a:solidFill>
                  <a:srgbClr val="000000"/>
                </a:solidFill>
                <a:effectLst/>
                <a:uLnTx/>
                <a:uFillTx/>
                <a:latin typeface="Helvetica" panose="020B0604020202020204" pitchFamily="34" charset="0"/>
                <a:ea typeface="MS PGothic" panose="020B0600070205080204" pitchFamily="34" charset="-128"/>
              </a:rPr>
              <a:t> </a:t>
            </a:r>
            <a:r>
              <a:rPr kumimoji="0" lang="el-GR" altLang="en-US" sz="2800" b="1" i="0" u="none" strike="noStrike" kern="0" cap="none" spc="0" normalizeH="0" baseline="0" noProof="0" dirty="0">
                <a:ln>
                  <a:noFill/>
                </a:ln>
                <a:solidFill>
                  <a:srgbClr val="C00000"/>
                </a:solidFill>
                <a:effectLst/>
                <a:uLnTx/>
                <a:uFillTx/>
                <a:latin typeface="Helvetica" panose="020B0604020202020204" pitchFamily="34" charset="0"/>
                <a:ea typeface="MS PGothic" panose="020B0600070205080204" pitchFamily="34" charset="-128"/>
              </a:rPr>
              <a:t>ϵ</a:t>
            </a:r>
            <a:r>
              <a:rPr lang="en-US" altLang="en-US" sz="2000" b="1" kern="0" dirty="0">
                <a:solidFill>
                  <a:srgbClr val="000000"/>
                </a:solidFill>
              </a:rPr>
              <a:t> </a:t>
            </a:r>
            <a:r>
              <a:rPr lang="en-US" altLang="en-US" sz="2400" b="1" kern="0" dirty="0">
                <a:solidFill>
                  <a:srgbClr val="000000"/>
                </a:solidFill>
              </a:rPr>
              <a:t>{ </a:t>
            </a:r>
            <a:r>
              <a:rPr lang="en-US" altLang="en-US" sz="2000" b="1" kern="0" dirty="0">
                <a:solidFill>
                  <a:srgbClr val="000000"/>
                </a:solidFill>
              </a:rPr>
              <a:t>'MCA ',' </a:t>
            </a:r>
            <a:r>
              <a:rPr lang="en-US" altLang="en-US" sz="2000" b="1" kern="0" dirty="0" err="1">
                <a:solidFill>
                  <a:srgbClr val="000000"/>
                </a:solidFill>
              </a:rPr>
              <a:t>MTech</a:t>
            </a:r>
            <a:r>
              <a:rPr lang="en-US" altLang="en-US" sz="2000" b="1" kern="0" dirty="0">
                <a:solidFill>
                  <a:srgbClr val="000000"/>
                </a:solidFill>
              </a:rPr>
              <a:t> ',' </a:t>
            </a:r>
            <a:r>
              <a:rPr lang="en-US" altLang="en-US" sz="2000" b="1" kern="0" dirty="0" err="1">
                <a:solidFill>
                  <a:srgbClr val="000000"/>
                </a:solidFill>
              </a:rPr>
              <a:t>BTech</a:t>
            </a:r>
            <a:r>
              <a:rPr lang="en-US" altLang="en-US" sz="2000" b="1" kern="0" dirty="0">
                <a:solidFill>
                  <a:srgbClr val="000000"/>
                </a:solidFill>
              </a:rPr>
              <a:t>', 'MS' }</a:t>
            </a:r>
            <a:endParaRPr kumimoji="0" lang="en-US" altLang="en-US" sz="2000" b="1" i="0" u="none" strike="noStrike" kern="0" cap="none" spc="0" normalizeH="0" baseline="0" noProof="0" dirty="0">
              <a:ln>
                <a:noFill/>
              </a:ln>
              <a:solidFill>
                <a:srgbClr val="000000"/>
              </a:solidFill>
              <a:effectLst/>
              <a:uLnTx/>
              <a:uFillTx/>
              <a:latin typeface="Helvetica" panose="020B0604020202020204" pitchFamily="34" charset="0"/>
              <a:ea typeface="MS PGothic" panose="020B0600070205080204" pitchFamily="34" charset="-128"/>
            </a:endParaRPr>
          </a:p>
          <a:p>
            <a:pPr marL="0" marR="0" lvl="0" indent="0" defTabSz="914400" eaLnBrk="1" fontAlgn="auto" latinLnBrk="0" hangingPunct="1">
              <a:lnSpc>
                <a:spcPct val="100000"/>
              </a:lnSpc>
              <a:spcBef>
                <a:spcPts val="0"/>
              </a:spcBef>
              <a:spcAft>
                <a:spcPts val="0"/>
              </a:spcAft>
              <a:buClrTx/>
              <a:buSzTx/>
              <a:buFontTx/>
              <a:buNone/>
              <a:tabLst>
                <a:tab pos="1428750" algn="l"/>
                <a:tab pos="1711325" algn="l"/>
                <a:tab pos="3319463" algn="l"/>
              </a:tabLst>
              <a:defRPr/>
            </a:pPr>
            <a:endParaRPr kumimoji="0" lang="en-US" altLang="en-US" sz="2000" b="0" i="0" u="none" strike="noStrike" kern="0" cap="none" spc="0" normalizeH="0" baseline="0" noProof="0" dirty="0">
              <a:ln>
                <a:noFill/>
              </a:ln>
              <a:solidFill>
                <a:srgbClr val="000000"/>
              </a:solidFill>
              <a:effectLst/>
              <a:uLnTx/>
              <a:uFillTx/>
              <a:latin typeface="Helvetica" panose="020B0604020202020204" pitchFamily="34" charset="0"/>
              <a:ea typeface="MS PGothic" panose="020B0600070205080204" pitchFamily="34" charset="-128"/>
            </a:endParaRPr>
          </a:p>
        </p:txBody>
      </p:sp>
      <p:sp>
        <p:nvSpPr>
          <p:cNvPr id="5" name="Rectangle 5"/>
          <p:cNvSpPr>
            <a:spLocks noChangeArrowheads="1"/>
          </p:cNvSpPr>
          <p:nvPr/>
        </p:nvSpPr>
        <p:spPr bwMode="auto">
          <a:xfrm>
            <a:off x="2328863" y="5229225"/>
            <a:ext cx="68008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marL="342900" marR="0" lvl="0" indent="-342900" defTabSz="914400" eaLnBrk="1" fontAlgn="auto" latinLnBrk="0" hangingPunct="1">
              <a:lnSpc>
                <a:spcPct val="100000"/>
              </a:lnSpc>
              <a:spcBef>
                <a:spcPct val="35000"/>
              </a:spcBef>
              <a:spcAft>
                <a:spcPts val="0"/>
              </a:spcAft>
              <a:buClr>
                <a:srgbClr val="CC3300"/>
              </a:buClr>
              <a:buSzTx/>
              <a:buFont typeface="Monotype Sorts" charset="2"/>
              <a:buNone/>
              <a:tabLst/>
              <a:defRPr/>
            </a:pPr>
            <a:endParaRPr kumimoji="1" lang="en-US" altLang="en-US" sz="2000" b="1" i="0" u="none" strike="noStrike" kern="0" cap="none" spc="0" normalizeH="0" baseline="0" noProof="0">
              <a:ln>
                <a:noFill/>
              </a:ln>
              <a:solidFill>
                <a:srgbClr val="000000"/>
              </a:solidFill>
              <a:effectLst/>
              <a:uLnTx/>
              <a:uFillTx/>
              <a:latin typeface="Helvetica" panose="020B0604020202020204" pitchFamily="34" charset="0"/>
              <a:ea typeface="MS PGothic" panose="020B0600070205080204" pitchFamily="34" charset="-128"/>
            </a:endParaRPr>
          </a:p>
        </p:txBody>
      </p:sp>
      <p:sp>
        <p:nvSpPr>
          <p:cNvPr id="6" name="Footer Placeholder 5"/>
          <p:cNvSpPr>
            <a:spLocks noGrp="1"/>
          </p:cNvSpPr>
          <p:nvPr>
            <p:ph type="ftr" sz="quarter" idx="11"/>
          </p:nvPr>
        </p:nvSpPr>
        <p:spPr/>
        <p:txBody>
          <a:bodyPr/>
          <a:lstStyle/>
          <a:p>
            <a:r>
              <a:rPr lang="en-US"/>
              <a:t>SQL</a:t>
            </a:r>
          </a:p>
        </p:txBody>
      </p:sp>
      <p:sp>
        <p:nvSpPr>
          <p:cNvPr id="7" name="Slide Number Placeholder 6"/>
          <p:cNvSpPr>
            <a:spLocks noGrp="1"/>
          </p:cNvSpPr>
          <p:nvPr>
            <p:ph type="sldNum" sz="quarter" idx="12"/>
          </p:nvPr>
        </p:nvSpPr>
        <p:spPr/>
        <p:txBody>
          <a:bodyPr/>
          <a:lstStyle/>
          <a:p>
            <a:fld id="{03576695-DB63-4967-AFBB-46E84EF49106}" type="slidenum">
              <a:rPr lang="en-US" smtClean="0"/>
              <a:t>32</a:t>
            </a:fld>
            <a:endParaRPr lang="en-US"/>
          </a:p>
        </p:txBody>
      </p:sp>
    </p:spTree>
    <p:extLst>
      <p:ext uri="{BB962C8B-B14F-4D97-AF65-F5344CB8AC3E}">
        <p14:creationId xmlns:p14="http://schemas.microsoft.com/office/powerpoint/2010/main" val="18750456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1024467" y="785686"/>
            <a:ext cx="10215033" cy="5935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mn-ea"/>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mn-lt"/>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a:lstStyle>
          <a:p>
            <a:pPr marL="342900" marR="0" lvl="0" indent="-342900" algn="l" defTabSz="914400" rtl="0" eaLnBrk="0" fontAlgn="base" latinLnBrk="0" hangingPunct="0">
              <a:lnSpc>
                <a:spcPct val="150000"/>
              </a:lnSpc>
              <a:spcBef>
                <a:spcPct val="35000"/>
              </a:spcBef>
              <a:spcAft>
                <a:spcPct val="0"/>
              </a:spcAft>
              <a:buClr>
                <a:srgbClr val="CC3300"/>
              </a:buClr>
              <a:buSzPct val="90000"/>
              <a:buFont typeface="Monotype Sorts" charset="2"/>
              <a:buChar char="n"/>
              <a:tabLst/>
              <a:defRPr/>
            </a:pPr>
            <a:r>
              <a:rPr kumimoji="1" lang="en-US" sz="1800" b="0" i="0" u="none" strike="noStrike" kern="0" cap="none" spc="0" normalizeH="0" baseline="0" noProof="0" dirty="0">
                <a:ln>
                  <a:noFill/>
                </a:ln>
                <a:solidFill>
                  <a:srgbClr val="000000"/>
                </a:solidFill>
                <a:effectLst/>
                <a:uLnTx/>
                <a:uFillTx/>
                <a:latin typeface="Helvetica"/>
                <a:ea typeface="+mn-ea"/>
                <a:cs typeface="+mn-cs"/>
              </a:rPr>
              <a:t>Create table </a:t>
            </a:r>
            <a:r>
              <a:rPr kumimoji="1" lang="en-US" sz="1800" b="0" i="1" u="none" strike="noStrike" kern="0" cap="none" spc="0" normalizeH="0" baseline="0" noProof="0" dirty="0">
                <a:ln>
                  <a:noFill/>
                </a:ln>
                <a:solidFill>
                  <a:srgbClr val="000000"/>
                </a:solidFill>
                <a:effectLst/>
                <a:uLnTx/>
                <a:uFillTx/>
                <a:latin typeface="Helvetica"/>
                <a:ea typeface="+mn-ea"/>
                <a:cs typeface="+mn-cs"/>
              </a:rPr>
              <a:t>Instructor</a:t>
            </a:r>
            <a:r>
              <a:rPr kumimoji="1" lang="en-US" sz="1800" b="0" i="0" u="none" strike="noStrike" kern="0" cap="none" spc="0" normalizeH="0" baseline="0" noProof="0" dirty="0">
                <a:ln>
                  <a:noFill/>
                </a:ln>
                <a:solidFill>
                  <a:srgbClr val="000000"/>
                </a:solidFill>
                <a:effectLst/>
                <a:uLnTx/>
                <a:uFillTx/>
                <a:latin typeface="Helvetica"/>
                <a:ea typeface="+mn-ea"/>
                <a:cs typeface="+mn-cs"/>
              </a:rPr>
              <a:t> and  ensure that </a:t>
            </a:r>
            <a:r>
              <a:rPr kumimoji="1" lang="en-US" sz="1800" b="1" i="0" u="none" strike="noStrike" kern="0" cap="none" spc="0" normalizeH="0" baseline="0" noProof="0" dirty="0">
                <a:ln>
                  <a:noFill/>
                </a:ln>
                <a:solidFill>
                  <a:srgbClr val="000000"/>
                </a:solidFill>
                <a:effectLst/>
                <a:uLnTx/>
                <a:uFillTx/>
                <a:latin typeface="Helvetica"/>
                <a:ea typeface="+mn-ea"/>
                <a:cs typeface="+mn-cs"/>
              </a:rPr>
              <a:t>Salary</a:t>
            </a:r>
            <a:r>
              <a:rPr kumimoji="1" lang="en-US" sz="1800" b="0" i="0" u="none" strike="noStrike" kern="0" cap="none" spc="0" normalizeH="0" baseline="0" noProof="0" dirty="0">
                <a:ln>
                  <a:noFill/>
                </a:ln>
                <a:solidFill>
                  <a:srgbClr val="000000"/>
                </a:solidFill>
                <a:effectLst/>
                <a:uLnTx/>
                <a:uFillTx/>
                <a:latin typeface="Helvetica"/>
                <a:ea typeface="+mn-ea"/>
                <a:cs typeface="+mn-cs"/>
              </a:rPr>
              <a:t> column accepts only values in the </a:t>
            </a:r>
            <a:r>
              <a:rPr kumimoji="1" lang="en-US" sz="1800" b="1" i="0" u="none" strike="noStrike" kern="0" cap="none" spc="0" normalizeH="0" baseline="0" noProof="0" dirty="0">
                <a:ln>
                  <a:noFill/>
                </a:ln>
                <a:solidFill>
                  <a:srgbClr val="000000"/>
                </a:solidFill>
                <a:effectLst/>
                <a:uLnTx/>
                <a:uFillTx/>
                <a:latin typeface="Helvetica"/>
                <a:ea typeface="+mn-ea"/>
                <a:cs typeface="+mn-cs"/>
              </a:rPr>
              <a:t>range 50000 to 200000</a:t>
            </a:r>
            <a:r>
              <a:rPr kumimoji="1" lang="en-US" sz="1800" b="0" i="0" u="none" strike="noStrike" kern="0" cap="none" spc="0" normalizeH="0" baseline="0" noProof="0" dirty="0">
                <a:ln>
                  <a:noFill/>
                </a:ln>
                <a:solidFill>
                  <a:srgbClr val="000000"/>
                </a:solidFill>
                <a:effectLst/>
                <a:uLnTx/>
                <a:uFillTx/>
                <a:latin typeface="Helvetica"/>
                <a:ea typeface="+mn-ea"/>
                <a:cs typeface="+mn-cs"/>
              </a:rPr>
              <a:t> ( both upper and lower bound values are valid).</a:t>
            </a:r>
          </a:p>
          <a:p>
            <a:pPr marL="342900" marR="0" lvl="0" indent="-342900" algn="l" defTabSz="914400" rtl="0" eaLnBrk="0" fontAlgn="base" latinLnBrk="0" hangingPunct="0">
              <a:lnSpc>
                <a:spcPct val="150000"/>
              </a:lnSpc>
              <a:spcBef>
                <a:spcPct val="35000"/>
              </a:spcBef>
              <a:spcAft>
                <a:spcPct val="0"/>
              </a:spcAft>
              <a:buClr>
                <a:srgbClr val="CC3300"/>
              </a:buClr>
              <a:buSzPct val="90000"/>
              <a:buFont typeface="Monotype Sorts" charset="2"/>
              <a:buChar char="n"/>
              <a:tabLst/>
              <a:defRPr/>
            </a:pPr>
            <a:endParaRPr kumimoji="1" lang="en-US" sz="300" b="0" i="0" u="none" strike="noStrike" kern="0" cap="none" spc="0" normalizeH="0" baseline="0" noProof="0" dirty="0">
              <a:ln>
                <a:noFill/>
              </a:ln>
              <a:solidFill>
                <a:srgbClr val="000000"/>
              </a:solidFill>
              <a:effectLst/>
              <a:uLnTx/>
              <a:uFillTx/>
              <a:latin typeface="Helvetica"/>
              <a:ea typeface="+mn-ea"/>
              <a:cs typeface="+mn-cs"/>
            </a:endParaRPr>
          </a:p>
          <a:p>
            <a:pPr marL="342900" marR="0" lvl="0" indent="-342900" algn="l" defTabSz="914400" rtl="0" eaLnBrk="0" fontAlgn="base" latinLnBrk="0" hangingPunct="0">
              <a:lnSpc>
                <a:spcPct val="140000"/>
              </a:lnSpc>
              <a:spcBef>
                <a:spcPct val="35000"/>
              </a:spcBef>
              <a:spcAft>
                <a:spcPct val="0"/>
              </a:spcAft>
              <a:buClr>
                <a:srgbClr val="CC3300"/>
              </a:buClr>
              <a:buSzPct val="90000"/>
              <a:buFont typeface="Monotype Sorts" charset="2"/>
              <a:buChar char="n"/>
              <a:tabLst/>
              <a:defRPr/>
            </a:pPr>
            <a:r>
              <a:rPr kumimoji="1" lang="en-US" altLang="en-US" sz="1800" b="0" i="0" u="none" strike="noStrike" kern="0" cap="none" spc="0" normalizeH="0" baseline="0" noProof="0" dirty="0">
                <a:ln>
                  <a:noFill/>
                </a:ln>
                <a:solidFill>
                  <a:srgbClr val="000000"/>
                </a:solidFill>
                <a:effectLst/>
                <a:uLnTx/>
                <a:uFillTx/>
                <a:latin typeface="Helvetica"/>
                <a:ea typeface="+mn-ea"/>
                <a:cs typeface="+mn-cs"/>
              </a:rPr>
              <a:t> </a:t>
            </a:r>
            <a:r>
              <a:rPr kumimoji="1" lang="en-US" altLang="en-US" sz="1800" b="1" i="0" u="none" strike="noStrike" kern="0" cap="none" spc="0" normalizeH="0" baseline="0" noProof="0" dirty="0">
                <a:ln>
                  <a:noFill/>
                </a:ln>
                <a:solidFill>
                  <a:srgbClr val="000000"/>
                </a:solidFill>
                <a:effectLst/>
                <a:uLnTx/>
                <a:uFillTx/>
                <a:latin typeface="Helvetica"/>
                <a:ea typeface="+mn-ea"/>
                <a:cs typeface="+mn-cs"/>
              </a:rPr>
              <a:t>CREATE TABLE</a:t>
            </a:r>
            <a:r>
              <a:rPr kumimoji="1" lang="en-US" altLang="en-US" sz="1800" b="0" i="0" u="none" strike="noStrike" kern="0" cap="none" spc="0" normalizeH="0" baseline="0" noProof="0" dirty="0">
                <a:ln>
                  <a:noFill/>
                </a:ln>
                <a:solidFill>
                  <a:srgbClr val="000000"/>
                </a:solidFill>
                <a:effectLst/>
                <a:uLnTx/>
                <a:uFillTx/>
                <a:latin typeface="Helvetica"/>
                <a:ea typeface="+mn-ea"/>
                <a:cs typeface="+mn-cs"/>
              </a:rPr>
              <a:t> </a:t>
            </a:r>
            <a:r>
              <a:rPr kumimoji="1" lang="en-US" altLang="en-US" sz="1800" b="0" i="1" u="none" strike="noStrike" kern="0" cap="none" spc="0" normalizeH="0" baseline="0" noProof="0" dirty="0">
                <a:ln>
                  <a:noFill/>
                </a:ln>
                <a:solidFill>
                  <a:srgbClr val="000000"/>
                </a:solidFill>
                <a:effectLst/>
                <a:uLnTx/>
                <a:uFillTx/>
                <a:latin typeface="Helvetica"/>
                <a:ea typeface="+mn-ea"/>
                <a:cs typeface="+mn-cs"/>
              </a:rPr>
              <a:t>instructor</a:t>
            </a:r>
            <a:r>
              <a:rPr kumimoji="1" lang="en-US" altLang="en-US" sz="1800" b="0" i="0" u="none" strike="noStrike" kern="0" cap="none" spc="0" normalizeH="0" baseline="0" noProof="0" dirty="0">
                <a:ln>
                  <a:noFill/>
                </a:ln>
                <a:solidFill>
                  <a:srgbClr val="C00000"/>
                </a:solidFill>
                <a:effectLst/>
                <a:uLnTx/>
                <a:uFillTx/>
                <a:latin typeface="Helvetica"/>
                <a:ea typeface="+mn-ea"/>
                <a:cs typeface="+mn-cs"/>
              </a:rPr>
              <a:t> </a:t>
            </a:r>
            <a:r>
              <a:rPr kumimoji="1" lang="en-US" altLang="en-US" sz="1800" b="1" i="0" u="none" strike="noStrike" kern="0" cap="none" spc="0" normalizeH="0" baseline="0" noProof="0" dirty="0">
                <a:ln>
                  <a:noFill/>
                </a:ln>
                <a:solidFill>
                  <a:srgbClr val="C00000"/>
                </a:solidFill>
                <a:effectLst/>
                <a:uLnTx/>
                <a:uFillTx/>
                <a:latin typeface="Helvetica"/>
                <a:ea typeface="+mn-ea"/>
                <a:cs typeface="+mn-cs"/>
              </a:rPr>
              <a:t>(</a:t>
            </a:r>
            <a:br>
              <a:rPr kumimoji="1" lang="en-US" altLang="en-US" sz="1800" b="0" i="0" u="none" strike="noStrike" kern="0" cap="none" spc="0" normalizeH="0" baseline="0" noProof="0" dirty="0">
                <a:ln>
                  <a:noFill/>
                </a:ln>
                <a:solidFill>
                  <a:srgbClr val="000000"/>
                </a:solidFill>
                <a:effectLst/>
                <a:uLnTx/>
                <a:uFillTx/>
                <a:latin typeface="Helvetica"/>
                <a:ea typeface="+mn-ea"/>
                <a:cs typeface="+mn-cs"/>
              </a:rPr>
            </a:br>
            <a:r>
              <a:rPr kumimoji="1" lang="en-US" altLang="en-US" sz="1800" b="0" i="0" u="none" strike="noStrike" kern="0" cap="none" spc="0" normalizeH="0" baseline="0" noProof="0" dirty="0">
                <a:ln>
                  <a:noFill/>
                </a:ln>
                <a:solidFill>
                  <a:srgbClr val="000000"/>
                </a:solidFill>
                <a:effectLst/>
                <a:uLnTx/>
                <a:uFillTx/>
                <a:latin typeface="Helvetica"/>
                <a:ea typeface="+mn-ea"/>
                <a:cs typeface="+mn-cs"/>
              </a:rPr>
              <a:t>                             </a:t>
            </a:r>
            <a:r>
              <a:rPr kumimoji="1" lang="en-US" altLang="en-US" sz="1800" b="0" i="1" u="none" strike="noStrike" kern="0" cap="none" spc="0" normalizeH="0" baseline="0" noProof="0" dirty="0">
                <a:ln>
                  <a:noFill/>
                </a:ln>
                <a:solidFill>
                  <a:srgbClr val="000000"/>
                </a:solidFill>
                <a:effectLst/>
                <a:uLnTx/>
                <a:uFillTx/>
                <a:latin typeface="Helvetica"/>
                <a:ea typeface="+mn-ea"/>
                <a:cs typeface="+mn-cs"/>
              </a:rPr>
              <a:t>ID</a:t>
            </a:r>
            <a:r>
              <a:rPr kumimoji="1" lang="en-US" altLang="en-US" sz="1800" b="0" i="0" u="none" strike="noStrike" kern="0" cap="none" spc="0" normalizeH="0" baseline="0" noProof="0" dirty="0">
                <a:ln>
                  <a:noFill/>
                </a:ln>
                <a:solidFill>
                  <a:srgbClr val="000000"/>
                </a:solidFill>
                <a:effectLst/>
                <a:uLnTx/>
                <a:uFillTx/>
                <a:latin typeface="Helvetica"/>
                <a:ea typeface="+mn-ea"/>
                <a:cs typeface="+mn-cs"/>
              </a:rPr>
              <a:t>                </a:t>
            </a:r>
            <a:r>
              <a:rPr kumimoji="1" lang="en-US" altLang="en-US" sz="1800" b="1" i="0" u="none" strike="noStrike" kern="0" cap="none" spc="0" normalizeH="0" baseline="0" noProof="0" dirty="0">
                <a:ln>
                  <a:noFill/>
                </a:ln>
                <a:solidFill>
                  <a:srgbClr val="000000"/>
                </a:solidFill>
                <a:effectLst/>
                <a:uLnTx/>
                <a:uFillTx/>
                <a:latin typeface="Helvetica"/>
                <a:ea typeface="+mn-ea"/>
                <a:cs typeface="+mn-cs"/>
              </a:rPr>
              <a:t>char</a:t>
            </a:r>
            <a:r>
              <a:rPr kumimoji="1" lang="en-US" altLang="en-US" sz="1800" b="0" i="0" u="none" strike="noStrike" kern="0" cap="none" spc="0" normalizeH="0" baseline="0" noProof="0" dirty="0">
                <a:ln>
                  <a:noFill/>
                </a:ln>
                <a:solidFill>
                  <a:srgbClr val="000000"/>
                </a:solidFill>
                <a:effectLst/>
                <a:uLnTx/>
                <a:uFillTx/>
                <a:latin typeface="Helvetica"/>
                <a:ea typeface="+mn-ea"/>
                <a:cs typeface="+mn-cs"/>
              </a:rPr>
              <a:t>(5),</a:t>
            </a:r>
            <a:br>
              <a:rPr kumimoji="1" lang="en-US" altLang="en-US" sz="1800" b="0" i="0" u="none" strike="noStrike" kern="0" cap="none" spc="0" normalizeH="0" baseline="0" noProof="0" dirty="0">
                <a:ln>
                  <a:noFill/>
                </a:ln>
                <a:solidFill>
                  <a:srgbClr val="000000"/>
                </a:solidFill>
                <a:effectLst/>
                <a:uLnTx/>
                <a:uFillTx/>
                <a:latin typeface="Helvetica"/>
                <a:ea typeface="+mn-ea"/>
                <a:cs typeface="+mn-cs"/>
              </a:rPr>
            </a:br>
            <a:r>
              <a:rPr kumimoji="1" lang="en-US" altLang="en-US" sz="1800" b="0" i="0" u="none" strike="noStrike" kern="0" cap="none" spc="0" normalizeH="0" baseline="0" noProof="0" dirty="0">
                <a:ln>
                  <a:noFill/>
                </a:ln>
                <a:solidFill>
                  <a:srgbClr val="000000"/>
                </a:solidFill>
                <a:effectLst/>
                <a:uLnTx/>
                <a:uFillTx/>
                <a:latin typeface="Helvetica"/>
                <a:ea typeface="+mn-ea"/>
                <a:cs typeface="+mn-cs"/>
              </a:rPr>
              <a:t>                             </a:t>
            </a:r>
            <a:r>
              <a:rPr kumimoji="1" lang="en-US" altLang="en-US" sz="1800" b="0" i="1" u="none" strike="noStrike" kern="0" cap="none" spc="0" normalizeH="0" baseline="0" noProof="0" dirty="0">
                <a:ln>
                  <a:noFill/>
                </a:ln>
                <a:solidFill>
                  <a:srgbClr val="000000"/>
                </a:solidFill>
                <a:effectLst/>
                <a:uLnTx/>
                <a:uFillTx/>
                <a:latin typeface="Helvetica"/>
                <a:ea typeface="+mn-ea"/>
                <a:cs typeface="+mn-cs"/>
              </a:rPr>
              <a:t>name           </a:t>
            </a:r>
            <a:r>
              <a:rPr kumimoji="1" lang="en-US" altLang="en-US" sz="1800" b="1" i="0" u="none" strike="noStrike" kern="0" cap="none" spc="0" normalizeH="0" baseline="0" noProof="0" dirty="0">
                <a:ln>
                  <a:noFill/>
                </a:ln>
                <a:solidFill>
                  <a:srgbClr val="000000"/>
                </a:solidFill>
                <a:effectLst/>
                <a:uLnTx/>
                <a:uFillTx/>
                <a:latin typeface="Helvetica"/>
                <a:ea typeface="+mn-ea"/>
                <a:cs typeface="+mn-cs"/>
              </a:rPr>
              <a:t>varchar</a:t>
            </a:r>
            <a:r>
              <a:rPr kumimoji="1" lang="en-US" altLang="en-US" sz="1800" b="0" i="0" u="none" strike="noStrike" kern="0" cap="none" spc="0" normalizeH="0" baseline="0" noProof="0" dirty="0">
                <a:ln>
                  <a:noFill/>
                </a:ln>
                <a:solidFill>
                  <a:srgbClr val="000000"/>
                </a:solidFill>
                <a:effectLst/>
                <a:uLnTx/>
                <a:uFillTx/>
                <a:latin typeface="Helvetica"/>
                <a:ea typeface="+mn-ea"/>
                <a:cs typeface="+mn-cs"/>
              </a:rPr>
              <a:t>(20)</a:t>
            </a:r>
            <a:r>
              <a:rPr kumimoji="1" lang="en-US" altLang="en-US" sz="1800" b="1" i="0" u="none" strike="noStrike" kern="0" cap="none" spc="0" normalizeH="0" baseline="0" noProof="0" dirty="0">
                <a:ln>
                  <a:noFill/>
                </a:ln>
                <a:solidFill>
                  <a:srgbClr val="000000"/>
                </a:solidFill>
                <a:effectLst/>
                <a:uLnTx/>
                <a:uFillTx/>
                <a:latin typeface="Helvetica"/>
                <a:ea typeface="+mn-ea"/>
                <a:cs typeface="+mn-cs"/>
              </a:rPr>
              <a:t>,</a:t>
            </a:r>
            <a:br>
              <a:rPr kumimoji="1" lang="en-US" altLang="en-US" sz="1800" b="1" i="1" u="none" strike="noStrike" kern="0" cap="none" spc="0" normalizeH="0" baseline="0" noProof="0" dirty="0">
                <a:ln>
                  <a:noFill/>
                </a:ln>
                <a:solidFill>
                  <a:srgbClr val="000000"/>
                </a:solidFill>
                <a:effectLst/>
                <a:uLnTx/>
                <a:uFillTx/>
                <a:latin typeface="Helvetica"/>
                <a:ea typeface="+mn-ea"/>
                <a:cs typeface="+mn-cs"/>
              </a:rPr>
            </a:br>
            <a:r>
              <a:rPr kumimoji="1" lang="en-US" altLang="en-US" sz="1800" b="1" i="1" u="none" strike="noStrike" kern="0" cap="none" spc="0" normalizeH="0" baseline="0" noProof="0" dirty="0">
                <a:ln>
                  <a:noFill/>
                </a:ln>
                <a:solidFill>
                  <a:srgbClr val="000000"/>
                </a:solidFill>
                <a:effectLst/>
                <a:uLnTx/>
                <a:uFillTx/>
                <a:latin typeface="Helvetica"/>
                <a:ea typeface="+mn-ea"/>
                <a:cs typeface="+mn-cs"/>
              </a:rPr>
              <a:t>                             </a:t>
            </a:r>
            <a:r>
              <a:rPr kumimoji="1" lang="en-US" altLang="en-US" sz="1800" b="0" i="1" u="none" strike="noStrike" kern="0" cap="none" spc="0" normalizeH="0" baseline="0" noProof="0" dirty="0">
                <a:ln>
                  <a:noFill/>
                </a:ln>
                <a:solidFill>
                  <a:srgbClr val="000000"/>
                </a:solidFill>
                <a:effectLst/>
                <a:uLnTx/>
                <a:uFillTx/>
                <a:latin typeface="Helvetica"/>
                <a:ea typeface="+mn-ea"/>
                <a:cs typeface="+mn-cs"/>
              </a:rPr>
              <a:t>dept_name  </a:t>
            </a:r>
            <a:r>
              <a:rPr kumimoji="1" lang="en-US" altLang="en-US" sz="1800" b="1" i="0" u="none" strike="noStrike" kern="0" cap="none" spc="0" normalizeH="0" baseline="0" noProof="0" dirty="0">
                <a:ln>
                  <a:noFill/>
                </a:ln>
                <a:solidFill>
                  <a:srgbClr val="000000"/>
                </a:solidFill>
                <a:effectLst/>
                <a:uLnTx/>
                <a:uFillTx/>
                <a:latin typeface="Helvetica"/>
                <a:ea typeface="+mn-ea"/>
                <a:cs typeface="+mn-cs"/>
              </a:rPr>
              <a:t>varchar</a:t>
            </a:r>
            <a:r>
              <a:rPr kumimoji="1" lang="en-US" altLang="en-US" sz="1800" b="0" i="0" u="none" strike="noStrike" kern="0" cap="none" spc="0" normalizeH="0" baseline="0" noProof="0" dirty="0">
                <a:ln>
                  <a:noFill/>
                </a:ln>
                <a:solidFill>
                  <a:srgbClr val="000000"/>
                </a:solidFill>
                <a:effectLst/>
                <a:uLnTx/>
                <a:uFillTx/>
                <a:latin typeface="Helvetica"/>
                <a:ea typeface="+mn-ea"/>
                <a:cs typeface="+mn-cs"/>
              </a:rPr>
              <a:t>(20),</a:t>
            </a:r>
            <a:br>
              <a:rPr kumimoji="1" lang="en-US" altLang="en-US" sz="1800" b="0" i="0" u="none" strike="noStrike" kern="0" cap="none" spc="0" normalizeH="0" baseline="0" noProof="0" dirty="0">
                <a:ln>
                  <a:noFill/>
                </a:ln>
                <a:solidFill>
                  <a:srgbClr val="000000"/>
                </a:solidFill>
                <a:effectLst/>
                <a:uLnTx/>
                <a:uFillTx/>
                <a:latin typeface="Helvetica"/>
                <a:ea typeface="+mn-ea"/>
                <a:cs typeface="+mn-cs"/>
              </a:rPr>
            </a:br>
            <a:r>
              <a:rPr kumimoji="1" lang="en-US" altLang="en-US" sz="1800" b="0" i="0" u="none" strike="noStrike" kern="0" cap="none" spc="0" normalizeH="0" baseline="0" noProof="0" dirty="0">
                <a:ln>
                  <a:noFill/>
                </a:ln>
                <a:solidFill>
                  <a:srgbClr val="000000"/>
                </a:solidFill>
                <a:effectLst/>
                <a:uLnTx/>
                <a:uFillTx/>
                <a:latin typeface="Helvetica"/>
                <a:ea typeface="+mn-ea"/>
                <a:cs typeface="+mn-cs"/>
              </a:rPr>
              <a:t>                             </a:t>
            </a:r>
            <a:r>
              <a:rPr kumimoji="1" lang="en-US" altLang="en-US" sz="1800" b="0" i="1" u="none" strike="noStrike" kern="0" cap="none" spc="0" normalizeH="0" baseline="0" noProof="0" dirty="0">
                <a:ln>
                  <a:noFill/>
                </a:ln>
                <a:solidFill>
                  <a:srgbClr val="000000"/>
                </a:solidFill>
                <a:effectLst/>
                <a:uLnTx/>
                <a:uFillTx/>
                <a:latin typeface="Helvetica"/>
                <a:ea typeface="+mn-ea"/>
                <a:cs typeface="+mn-cs"/>
              </a:rPr>
              <a:t>salary</a:t>
            </a:r>
            <a:r>
              <a:rPr kumimoji="1" lang="en-US" altLang="en-US" sz="1800" b="0" i="0" u="none" strike="noStrike" kern="0" cap="none" spc="0" normalizeH="0" baseline="0" noProof="0" dirty="0">
                <a:ln>
                  <a:noFill/>
                </a:ln>
                <a:solidFill>
                  <a:srgbClr val="000000"/>
                </a:solidFill>
                <a:effectLst/>
                <a:uLnTx/>
                <a:uFillTx/>
                <a:latin typeface="Helvetica"/>
                <a:ea typeface="+mn-ea"/>
                <a:cs typeface="+mn-cs"/>
              </a:rPr>
              <a:t>           </a:t>
            </a:r>
            <a:r>
              <a:rPr kumimoji="1" lang="en-US" altLang="en-US" sz="1800" b="1" i="0" u="none" strike="noStrike" kern="0" cap="none" spc="0" normalizeH="0" baseline="0" noProof="0" dirty="0">
                <a:ln>
                  <a:noFill/>
                </a:ln>
                <a:solidFill>
                  <a:srgbClr val="000000"/>
                </a:solidFill>
                <a:effectLst/>
                <a:uLnTx/>
                <a:uFillTx/>
                <a:latin typeface="Helvetica"/>
                <a:ea typeface="+mn-ea"/>
                <a:cs typeface="+mn-cs"/>
              </a:rPr>
              <a:t>numeric</a:t>
            </a:r>
            <a:r>
              <a:rPr kumimoji="1" lang="en-US" altLang="en-US" sz="1800" b="0" i="0" u="none" strike="noStrike" kern="0" cap="none" spc="0" normalizeH="0" baseline="0" noProof="0" dirty="0">
                <a:ln>
                  <a:noFill/>
                </a:ln>
                <a:solidFill>
                  <a:srgbClr val="000000"/>
                </a:solidFill>
                <a:effectLst/>
                <a:uLnTx/>
                <a:uFillTx/>
                <a:latin typeface="Helvetica"/>
                <a:ea typeface="+mn-ea"/>
                <a:cs typeface="+mn-cs"/>
              </a:rPr>
              <a:t>(8,2) </a:t>
            </a:r>
            <a:r>
              <a:rPr kumimoji="1" lang="en-US" altLang="en-US" sz="1800" b="1" i="0" u="none" strike="noStrike" kern="0" cap="none" spc="0" normalizeH="0" baseline="0" noProof="0" dirty="0">
                <a:ln>
                  <a:noFill/>
                </a:ln>
                <a:solidFill>
                  <a:srgbClr val="C00000"/>
                </a:solidFill>
                <a:effectLst/>
                <a:uLnTx/>
                <a:uFillTx/>
                <a:latin typeface="Helvetica"/>
                <a:ea typeface="+mn-ea"/>
                <a:cs typeface="+mn-cs"/>
              </a:rPr>
              <a:t>CHECK</a:t>
            </a:r>
            <a:r>
              <a:rPr kumimoji="1" lang="en-US" altLang="en-US" sz="1800" b="1" i="0" u="none" strike="noStrike" kern="0" cap="none" spc="0" normalizeH="0" baseline="0" noProof="0" dirty="0">
                <a:ln>
                  <a:noFill/>
                </a:ln>
                <a:solidFill>
                  <a:srgbClr val="000000"/>
                </a:solidFill>
                <a:effectLst/>
                <a:uLnTx/>
                <a:uFillTx/>
                <a:latin typeface="Helvetica"/>
                <a:ea typeface="+mn-ea"/>
                <a:cs typeface="+mn-cs"/>
              </a:rPr>
              <a:t>( Salary&gt;=50000 </a:t>
            </a:r>
            <a:r>
              <a:rPr kumimoji="1" lang="en-US" altLang="en-US" sz="1800" b="1" i="0" u="none" strike="noStrike" kern="0" cap="none" spc="0" normalizeH="0" baseline="0" noProof="0" dirty="0">
                <a:ln>
                  <a:noFill/>
                </a:ln>
                <a:solidFill>
                  <a:srgbClr val="CCECFF">
                    <a:lumMod val="25000"/>
                  </a:srgbClr>
                </a:solidFill>
                <a:effectLst/>
                <a:uLnTx/>
                <a:uFillTx/>
                <a:latin typeface="Helvetica"/>
                <a:ea typeface="+mn-ea"/>
                <a:cs typeface="+mn-cs"/>
              </a:rPr>
              <a:t>AND</a:t>
            </a:r>
            <a:r>
              <a:rPr kumimoji="1" lang="en-US" altLang="en-US" sz="1800" b="1" i="0" u="none" strike="noStrike" kern="0" cap="none" spc="0" normalizeH="0" baseline="0" noProof="0" dirty="0">
                <a:ln>
                  <a:noFill/>
                </a:ln>
                <a:solidFill>
                  <a:srgbClr val="000000"/>
                </a:solidFill>
                <a:effectLst/>
                <a:uLnTx/>
                <a:uFillTx/>
                <a:latin typeface="Helvetica"/>
                <a:ea typeface="+mn-ea"/>
                <a:cs typeface="+mn-cs"/>
              </a:rPr>
              <a:t> Salary&lt;=200000)</a:t>
            </a:r>
            <a:r>
              <a:rPr kumimoji="1" lang="en-US" altLang="en-US" sz="1800" b="0" i="0" u="none" strike="noStrike" kern="0" cap="none" spc="0" normalizeH="0" baseline="0" noProof="0" dirty="0">
                <a:ln>
                  <a:noFill/>
                </a:ln>
                <a:solidFill>
                  <a:srgbClr val="000000"/>
                </a:solidFill>
                <a:effectLst/>
                <a:uLnTx/>
                <a:uFillTx/>
                <a:latin typeface="Helvetica"/>
                <a:ea typeface="+mn-ea"/>
                <a:cs typeface="+mn-cs"/>
              </a:rPr>
              <a:t>                     </a:t>
            </a:r>
            <a:r>
              <a:rPr kumimoji="1" lang="en-US" altLang="en-US" sz="1800" b="0" i="0" u="none" strike="noStrike" kern="0" cap="none" spc="0" normalizeH="0" noProof="0" dirty="0">
                <a:ln>
                  <a:noFill/>
                </a:ln>
                <a:solidFill>
                  <a:srgbClr val="000000"/>
                </a:solidFill>
                <a:effectLst/>
                <a:uLnTx/>
                <a:uFillTx/>
                <a:latin typeface="Helvetica"/>
                <a:ea typeface="+mn-ea"/>
                <a:cs typeface="+mn-cs"/>
              </a:rPr>
              <a:t>    		</a:t>
            </a:r>
            <a:r>
              <a:rPr lang="en-US" altLang="en-US" b="1" kern="0" dirty="0">
                <a:solidFill>
                  <a:srgbClr val="C00000"/>
                </a:solidFill>
                <a:latin typeface="Helvetica"/>
              </a:rPr>
              <a:t>);</a:t>
            </a:r>
          </a:p>
          <a:p>
            <a:pPr>
              <a:lnSpc>
                <a:spcPct val="140000"/>
              </a:lnSpc>
              <a:buClr>
                <a:srgbClr val="CC3300"/>
              </a:buClr>
              <a:defRPr/>
            </a:pPr>
            <a:r>
              <a:rPr kumimoji="1" lang="en-US" altLang="en-US" sz="1800" b="1" i="0" u="none" strike="noStrike" kern="0" cap="none" spc="0" normalizeH="0" baseline="0" noProof="0" dirty="0">
                <a:ln>
                  <a:noFill/>
                </a:ln>
                <a:solidFill>
                  <a:srgbClr val="000000"/>
                </a:solidFill>
                <a:effectLst/>
                <a:uLnTx/>
                <a:uFillTx/>
                <a:latin typeface="Helvetica"/>
                <a:ea typeface="+mn-ea"/>
                <a:cs typeface="+mn-cs"/>
              </a:rPr>
              <a:t>CREATE TABLE </a:t>
            </a:r>
            <a:r>
              <a:rPr kumimoji="1" lang="en-US" altLang="en-US" sz="1800" b="0" i="1" u="none" strike="noStrike" kern="0" cap="none" spc="0" normalizeH="0" baseline="0" noProof="0" dirty="0">
                <a:ln>
                  <a:noFill/>
                </a:ln>
                <a:solidFill>
                  <a:srgbClr val="000000"/>
                </a:solidFill>
                <a:effectLst/>
                <a:uLnTx/>
                <a:uFillTx/>
                <a:latin typeface="Helvetica"/>
                <a:ea typeface="+mn-ea"/>
                <a:cs typeface="+mn-cs"/>
              </a:rPr>
              <a:t>instructor</a:t>
            </a:r>
            <a:r>
              <a:rPr kumimoji="1" lang="en-US" altLang="en-US" sz="1800" b="0" i="0" u="none" strike="noStrike" kern="0" cap="none" spc="0" normalizeH="0" baseline="0" noProof="0" dirty="0">
                <a:ln>
                  <a:noFill/>
                </a:ln>
                <a:solidFill>
                  <a:srgbClr val="000000"/>
                </a:solidFill>
                <a:effectLst/>
                <a:uLnTx/>
                <a:uFillTx/>
                <a:latin typeface="Helvetica"/>
                <a:ea typeface="+mn-ea"/>
                <a:cs typeface="+mn-cs"/>
              </a:rPr>
              <a:t> </a:t>
            </a:r>
            <a:r>
              <a:rPr lang="en-US" altLang="en-US" b="1" kern="0" dirty="0">
                <a:solidFill>
                  <a:srgbClr val="C00000"/>
                </a:solidFill>
                <a:latin typeface="Helvetica"/>
              </a:rPr>
              <a:t>(</a:t>
            </a:r>
            <a:br>
              <a:rPr kumimoji="1" lang="en-US" altLang="en-US" sz="1800" b="0" i="0" u="none" strike="noStrike" kern="0" cap="none" spc="0" normalizeH="0" baseline="0" noProof="0" dirty="0">
                <a:ln>
                  <a:noFill/>
                </a:ln>
                <a:solidFill>
                  <a:srgbClr val="000000"/>
                </a:solidFill>
                <a:effectLst/>
                <a:uLnTx/>
                <a:uFillTx/>
                <a:latin typeface="Helvetica"/>
                <a:ea typeface="+mn-ea"/>
                <a:cs typeface="+mn-cs"/>
              </a:rPr>
            </a:br>
            <a:r>
              <a:rPr kumimoji="1" lang="en-US" altLang="en-US" sz="1800" b="0" i="0" u="none" strike="noStrike" kern="0" cap="none" spc="0" normalizeH="0" baseline="0" noProof="0" dirty="0">
                <a:ln>
                  <a:noFill/>
                </a:ln>
                <a:solidFill>
                  <a:srgbClr val="000000"/>
                </a:solidFill>
                <a:effectLst/>
                <a:uLnTx/>
                <a:uFillTx/>
                <a:latin typeface="Helvetica"/>
                <a:ea typeface="+mn-ea"/>
                <a:cs typeface="+mn-cs"/>
              </a:rPr>
              <a:t>                             </a:t>
            </a:r>
            <a:r>
              <a:rPr kumimoji="1" lang="en-US" altLang="en-US" sz="1800" b="0" i="1" u="none" strike="noStrike" kern="0" cap="none" spc="0" normalizeH="0" baseline="0" noProof="0" dirty="0">
                <a:ln>
                  <a:noFill/>
                </a:ln>
                <a:solidFill>
                  <a:srgbClr val="000000"/>
                </a:solidFill>
                <a:effectLst/>
                <a:uLnTx/>
                <a:uFillTx/>
                <a:latin typeface="Helvetica"/>
                <a:ea typeface="+mn-ea"/>
                <a:cs typeface="+mn-cs"/>
              </a:rPr>
              <a:t>ID</a:t>
            </a:r>
            <a:r>
              <a:rPr kumimoji="1" lang="en-US" altLang="en-US" sz="1800" b="0" i="0" u="none" strike="noStrike" kern="0" cap="none" spc="0" normalizeH="0" baseline="0" noProof="0" dirty="0">
                <a:ln>
                  <a:noFill/>
                </a:ln>
                <a:solidFill>
                  <a:srgbClr val="000000"/>
                </a:solidFill>
                <a:effectLst/>
                <a:uLnTx/>
                <a:uFillTx/>
                <a:latin typeface="Helvetica"/>
                <a:ea typeface="+mn-ea"/>
                <a:cs typeface="+mn-cs"/>
              </a:rPr>
              <a:t>                </a:t>
            </a:r>
            <a:r>
              <a:rPr kumimoji="1" lang="en-US" altLang="en-US" sz="1800" b="1" i="0" u="none" strike="noStrike" kern="0" cap="none" spc="0" normalizeH="0" baseline="0" noProof="0" dirty="0">
                <a:ln>
                  <a:noFill/>
                </a:ln>
                <a:solidFill>
                  <a:srgbClr val="000000"/>
                </a:solidFill>
                <a:effectLst/>
                <a:uLnTx/>
                <a:uFillTx/>
                <a:latin typeface="Helvetica"/>
                <a:ea typeface="+mn-ea"/>
                <a:cs typeface="+mn-cs"/>
              </a:rPr>
              <a:t>char</a:t>
            </a:r>
            <a:r>
              <a:rPr kumimoji="1" lang="en-US" altLang="en-US" sz="1800" b="0" i="0" u="none" strike="noStrike" kern="0" cap="none" spc="0" normalizeH="0" baseline="0" noProof="0" dirty="0">
                <a:ln>
                  <a:noFill/>
                </a:ln>
                <a:solidFill>
                  <a:srgbClr val="000000"/>
                </a:solidFill>
                <a:effectLst/>
                <a:uLnTx/>
                <a:uFillTx/>
                <a:latin typeface="Helvetica"/>
                <a:ea typeface="+mn-ea"/>
                <a:cs typeface="+mn-cs"/>
              </a:rPr>
              <a:t>(5),</a:t>
            </a:r>
            <a:br>
              <a:rPr kumimoji="1" lang="en-US" altLang="en-US" sz="1800" b="0" i="0" u="none" strike="noStrike" kern="0" cap="none" spc="0" normalizeH="0" baseline="0" noProof="0" dirty="0">
                <a:ln>
                  <a:noFill/>
                </a:ln>
                <a:solidFill>
                  <a:srgbClr val="000000"/>
                </a:solidFill>
                <a:effectLst/>
                <a:uLnTx/>
                <a:uFillTx/>
                <a:latin typeface="Helvetica"/>
                <a:ea typeface="+mn-ea"/>
                <a:cs typeface="+mn-cs"/>
              </a:rPr>
            </a:br>
            <a:r>
              <a:rPr kumimoji="1" lang="en-US" altLang="en-US" sz="1800" b="0" i="0" u="none" strike="noStrike" kern="0" cap="none" spc="0" normalizeH="0" baseline="0" noProof="0" dirty="0">
                <a:ln>
                  <a:noFill/>
                </a:ln>
                <a:solidFill>
                  <a:srgbClr val="000000"/>
                </a:solidFill>
                <a:effectLst/>
                <a:uLnTx/>
                <a:uFillTx/>
                <a:latin typeface="Helvetica"/>
                <a:ea typeface="+mn-ea"/>
                <a:cs typeface="+mn-cs"/>
              </a:rPr>
              <a:t>                             </a:t>
            </a:r>
            <a:r>
              <a:rPr kumimoji="1" lang="en-US" altLang="en-US" sz="1800" b="0" i="1" u="none" strike="noStrike" kern="0" cap="none" spc="0" normalizeH="0" baseline="0" noProof="0" dirty="0">
                <a:ln>
                  <a:noFill/>
                </a:ln>
                <a:solidFill>
                  <a:srgbClr val="000000"/>
                </a:solidFill>
                <a:effectLst/>
                <a:uLnTx/>
                <a:uFillTx/>
                <a:latin typeface="Helvetica"/>
                <a:ea typeface="+mn-ea"/>
                <a:cs typeface="+mn-cs"/>
              </a:rPr>
              <a:t>name           </a:t>
            </a:r>
            <a:r>
              <a:rPr kumimoji="1" lang="en-US" altLang="en-US" sz="1800" b="1" i="0" u="none" strike="noStrike" kern="0" cap="none" spc="0" normalizeH="0" baseline="0" noProof="0" dirty="0">
                <a:ln>
                  <a:noFill/>
                </a:ln>
                <a:solidFill>
                  <a:srgbClr val="000000"/>
                </a:solidFill>
                <a:effectLst/>
                <a:uLnTx/>
                <a:uFillTx/>
                <a:latin typeface="Helvetica"/>
                <a:ea typeface="+mn-ea"/>
                <a:cs typeface="+mn-cs"/>
              </a:rPr>
              <a:t>varchar</a:t>
            </a:r>
            <a:r>
              <a:rPr kumimoji="1" lang="en-US" altLang="en-US" sz="1800" b="0" i="0" u="none" strike="noStrike" kern="0" cap="none" spc="0" normalizeH="0" baseline="0" noProof="0" dirty="0">
                <a:ln>
                  <a:noFill/>
                </a:ln>
                <a:solidFill>
                  <a:srgbClr val="000000"/>
                </a:solidFill>
                <a:effectLst/>
                <a:uLnTx/>
                <a:uFillTx/>
                <a:latin typeface="Helvetica"/>
                <a:ea typeface="+mn-ea"/>
                <a:cs typeface="+mn-cs"/>
              </a:rPr>
              <a:t>(20)</a:t>
            </a:r>
            <a:r>
              <a:rPr kumimoji="1" lang="en-US" altLang="en-US" sz="1800" b="1" i="0" u="none" strike="noStrike" kern="0" cap="none" spc="0" normalizeH="0" baseline="0" noProof="0" dirty="0">
                <a:ln>
                  <a:noFill/>
                </a:ln>
                <a:solidFill>
                  <a:srgbClr val="000000"/>
                </a:solidFill>
                <a:effectLst/>
                <a:uLnTx/>
                <a:uFillTx/>
                <a:latin typeface="Helvetica"/>
                <a:ea typeface="+mn-ea"/>
                <a:cs typeface="+mn-cs"/>
              </a:rPr>
              <a:t>,</a:t>
            </a:r>
            <a:br>
              <a:rPr kumimoji="1" lang="en-US" altLang="en-US" sz="1800" b="1" i="1" u="none" strike="noStrike" kern="0" cap="none" spc="0" normalizeH="0" baseline="0" noProof="0" dirty="0">
                <a:ln>
                  <a:noFill/>
                </a:ln>
                <a:solidFill>
                  <a:srgbClr val="000000"/>
                </a:solidFill>
                <a:effectLst/>
                <a:uLnTx/>
                <a:uFillTx/>
                <a:latin typeface="Helvetica"/>
                <a:ea typeface="+mn-ea"/>
                <a:cs typeface="+mn-cs"/>
              </a:rPr>
            </a:br>
            <a:r>
              <a:rPr kumimoji="1" lang="en-US" altLang="en-US" sz="1800" b="1" i="1" u="none" strike="noStrike" kern="0" cap="none" spc="0" normalizeH="0" baseline="0" noProof="0" dirty="0">
                <a:ln>
                  <a:noFill/>
                </a:ln>
                <a:solidFill>
                  <a:srgbClr val="000000"/>
                </a:solidFill>
                <a:effectLst/>
                <a:uLnTx/>
                <a:uFillTx/>
                <a:latin typeface="Helvetica"/>
                <a:ea typeface="+mn-ea"/>
                <a:cs typeface="+mn-cs"/>
              </a:rPr>
              <a:t>                             </a:t>
            </a:r>
            <a:r>
              <a:rPr kumimoji="1" lang="en-US" altLang="en-US" sz="1800" b="0" i="1" u="none" strike="noStrike" kern="0" cap="none" spc="0" normalizeH="0" baseline="0" noProof="0" dirty="0">
                <a:ln>
                  <a:noFill/>
                </a:ln>
                <a:solidFill>
                  <a:srgbClr val="000000"/>
                </a:solidFill>
                <a:effectLst/>
                <a:uLnTx/>
                <a:uFillTx/>
                <a:latin typeface="Helvetica"/>
                <a:ea typeface="+mn-ea"/>
                <a:cs typeface="+mn-cs"/>
              </a:rPr>
              <a:t>dept_name  </a:t>
            </a:r>
            <a:r>
              <a:rPr kumimoji="1" lang="en-US" altLang="en-US" sz="1800" b="1" i="0" u="none" strike="noStrike" kern="0" cap="none" spc="0" normalizeH="0" baseline="0" noProof="0" dirty="0">
                <a:ln>
                  <a:noFill/>
                </a:ln>
                <a:solidFill>
                  <a:srgbClr val="000000"/>
                </a:solidFill>
                <a:effectLst/>
                <a:uLnTx/>
                <a:uFillTx/>
                <a:latin typeface="Helvetica"/>
                <a:ea typeface="+mn-ea"/>
                <a:cs typeface="+mn-cs"/>
              </a:rPr>
              <a:t>varchar</a:t>
            </a:r>
            <a:r>
              <a:rPr kumimoji="1" lang="en-US" altLang="en-US" sz="1800" b="0" i="0" u="none" strike="noStrike" kern="0" cap="none" spc="0" normalizeH="0" baseline="0" noProof="0" dirty="0">
                <a:ln>
                  <a:noFill/>
                </a:ln>
                <a:solidFill>
                  <a:srgbClr val="000000"/>
                </a:solidFill>
                <a:effectLst/>
                <a:uLnTx/>
                <a:uFillTx/>
                <a:latin typeface="Helvetica"/>
                <a:ea typeface="+mn-ea"/>
                <a:cs typeface="+mn-cs"/>
              </a:rPr>
              <a:t>(20),</a:t>
            </a:r>
            <a:br>
              <a:rPr kumimoji="1" lang="en-US" altLang="en-US" sz="1800" b="0" i="0" u="none" strike="noStrike" kern="0" cap="none" spc="0" normalizeH="0" baseline="0" noProof="0" dirty="0">
                <a:ln>
                  <a:noFill/>
                </a:ln>
                <a:solidFill>
                  <a:srgbClr val="000000"/>
                </a:solidFill>
                <a:effectLst/>
                <a:uLnTx/>
                <a:uFillTx/>
                <a:latin typeface="Helvetica"/>
                <a:ea typeface="+mn-ea"/>
                <a:cs typeface="+mn-cs"/>
              </a:rPr>
            </a:br>
            <a:r>
              <a:rPr kumimoji="1" lang="en-US" altLang="en-US" sz="1800" b="0" i="0" u="none" strike="noStrike" kern="0" cap="none" spc="0" normalizeH="0" baseline="0" noProof="0" dirty="0">
                <a:ln>
                  <a:noFill/>
                </a:ln>
                <a:solidFill>
                  <a:srgbClr val="000000"/>
                </a:solidFill>
                <a:effectLst/>
                <a:uLnTx/>
                <a:uFillTx/>
                <a:latin typeface="Helvetica"/>
                <a:ea typeface="+mn-ea"/>
                <a:cs typeface="+mn-cs"/>
              </a:rPr>
              <a:t>                             </a:t>
            </a:r>
            <a:r>
              <a:rPr kumimoji="1" lang="en-US" altLang="en-US" sz="1800" b="0" i="1" u="none" strike="noStrike" kern="0" cap="none" spc="0" normalizeH="0" baseline="0" noProof="0" dirty="0">
                <a:ln>
                  <a:noFill/>
                </a:ln>
                <a:solidFill>
                  <a:srgbClr val="000000"/>
                </a:solidFill>
                <a:effectLst/>
                <a:uLnTx/>
                <a:uFillTx/>
                <a:latin typeface="Helvetica"/>
                <a:ea typeface="+mn-ea"/>
                <a:cs typeface="+mn-cs"/>
              </a:rPr>
              <a:t>salary</a:t>
            </a:r>
            <a:r>
              <a:rPr kumimoji="1" lang="en-US" altLang="en-US" sz="1800" b="0" i="0" u="none" strike="noStrike" kern="0" cap="none" spc="0" normalizeH="0" baseline="0" noProof="0" dirty="0">
                <a:ln>
                  <a:noFill/>
                </a:ln>
                <a:solidFill>
                  <a:srgbClr val="000000"/>
                </a:solidFill>
                <a:effectLst/>
                <a:uLnTx/>
                <a:uFillTx/>
                <a:latin typeface="Helvetica"/>
                <a:ea typeface="+mn-ea"/>
                <a:cs typeface="+mn-cs"/>
              </a:rPr>
              <a:t>           </a:t>
            </a:r>
            <a:r>
              <a:rPr kumimoji="1" lang="en-US" altLang="en-US" sz="1800" b="1" i="0" u="none" strike="noStrike" kern="0" cap="none" spc="0" normalizeH="0" baseline="0" noProof="0" dirty="0">
                <a:ln>
                  <a:noFill/>
                </a:ln>
                <a:solidFill>
                  <a:srgbClr val="000000"/>
                </a:solidFill>
                <a:effectLst/>
                <a:uLnTx/>
                <a:uFillTx/>
                <a:latin typeface="Helvetica"/>
                <a:ea typeface="+mn-ea"/>
                <a:cs typeface="+mn-cs"/>
              </a:rPr>
              <a:t>numeric</a:t>
            </a:r>
            <a:r>
              <a:rPr kumimoji="1" lang="en-US" altLang="en-US" sz="1800" b="0" i="0" u="none" strike="noStrike" kern="0" cap="none" spc="0" normalizeH="0" baseline="0" noProof="0" dirty="0">
                <a:ln>
                  <a:noFill/>
                </a:ln>
                <a:solidFill>
                  <a:srgbClr val="000000"/>
                </a:solidFill>
                <a:effectLst/>
                <a:uLnTx/>
                <a:uFillTx/>
                <a:latin typeface="Helvetica"/>
                <a:ea typeface="+mn-ea"/>
                <a:cs typeface="+mn-cs"/>
              </a:rPr>
              <a:t>(8,2) </a:t>
            </a:r>
            <a:r>
              <a:rPr kumimoji="1" lang="en-US" altLang="en-US" sz="1800" b="1" i="0" u="none" strike="noStrike" kern="0" cap="none" spc="0" normalizeH="0" baseline="0" noProof="0" dirty="0">
                <a:ln>
                  <a:noFill/>
                </a:ln>
                <a:solidFill>
                  <a:srgbClr val="C00000"/>
                </a:solidFill>
                <a:effectLst/>
                <a:uLnTx/>
                <a:uFillTx/>
                <a:latin typeface="Helvetica"/>
                <a:ea typeface="+mn-ea"/>
                <a:cs typeface="+mn-cs"/>
              </a:rPr>
              <a:t>CHECK</a:t>
            </a:r>
            <a:r>
              <a:rPr kumimoji="1" lang="en-US" altLang="en-US" sz="1800" b="1" i="0" u="none" strike="noStrike" kern="0" cap="none" spc="0" normalizeH="0" baseline="0" noProof="0" dirty="0">
                <a:ln>
                  <a:noFill/>
                </a:ln>
                <a:solidFill>
                  <a:srgbClr val="000000"/>
                </a:solidFill>
                <a:effectLst/>
                <a:uLnTx/>
                <a:uFillTx/>
                <a:latin typeface="Helvetica"/>
                <a:ea typeface="+mn-ea"/>
                <a:cs typeface="+mn-cs"/>
              </a:rPr>
              <a:t>( Salary </a:t>
            </a:r>
            <a:r>
              <a:rPr lang="en-US" altLang="en-US" b="1" kern="0" dirty="0">
                <a:solidFill>
                  <a:srgbClr val="CCECFF">
                    <a:lumMod val="25000"/>
                  </a:srgbClr>
                </a:solidFill>
                <a:latin typeface="Helvetica"/>
              </a:rPr>
              <a:t>BETWEEN </a:t>
            </a:r>
            <a:r>
              <a:rPr kumimoji="1" lang="en-US" altLang="en-US" sz="1800" b="1" i="0" u="none" strike="noStrike" kern="0" cap="none" spc="0" normalizeH="0" baseline="0" noProof="0" dirty="0">
                <a:ln>
                  <a:noFill/>
                </a:ln>
                <a:solidFill>
                  <a:srgbClr val="000000"/>
                </a:solidFill>
                <a:effectLst/>
                <a:uLnTx/>
                <a:uFillTx/>
                <a:latin typeface="Helvetica"/>
                <a:ea typeface="+mn-ea"/>
                <a:cs typeface="+mn-cs"/>
              </a:rPr>
              <a:t>50000 </a:t>
            </a:r>
            <a:r>
              <a:rPr kumimoji="1" lang="en-US" altLang="en-US" sz="1800" b="1" i="0" u="none" strike="noStrike" kern="0" cap="none" spc="0" normalizeH="0" baseline="0" noProof="0" dirty="0">
                <a:ln>
                  <a:noFill/>
                </a:ln>
                <a:solidFill>
                  <a:srgbClr val="FF0000"/>
                </a:solidFill>
                <a:effectLst/>
                <a:uLnTx/>
                <a:uFillTx/>
                <a:latin typeface="Helvetica"/>
                <a:ea typeface="+mn-ea"/>
                <a:cs typeface="+mn-cs"/>
              </a:rPr>
              <a:t>AND</a:t>
            </a:r>
            <a:r>
              <a:rPr kumimoji="1" lang="en-US" altLang="en-US" sz="1800" b="1" i="0" u="none" strike="noStrike" kern="0" cap="none" spc="0" normalizeH="0" baseline="0" noProof="0" dirty="0">
                <a:ln>
                  <a:noFill/>
                </a:ln>
                <a:solidFill>
                  <a:srgbClr val="000000"/>
                </a:solidFill>
                <a:effectLst/>
                <a:uLnTx/>
                <a:uFillTx/>
                <a:latin typeface="Helvetica"/>
                <a:ea typeface="+mn-ea"/>
                <a:cs typeface="+mn-cs"/>
              </a:rPr>
              <a:t> 200000)</a:t>
            </a:r>
            <a:r>
              <a:rPr kumimoji="1" lang="en-US" altLang="en-US" sz="1800" b="0" i="0" u="none" strike="noStrike" kern="0" cap="none" spc="0" normalizeH="0" baseline="0" noProof="0" dirty="0">
                <a:ln>
                  <a:noFill/>
                </a:ln>
                <a:solidFill>
                  <a:srgbClr val="000000"/>
                </a:solidFill>
                <a:effectLst/>
                <a:uLnTx/>
                <a:uFillTx/>
                <a:latin typeface="Helvetica"/>
                <a:ea typeface="+mn-ea"/>
                <a:cs typeface="+mn-cs"/>
              </a:rPr>
              <a:t> 		</a:t>
            </a:r>
            <a:r>
              <a:rPr lang="en-US" altLang="en-US" b="1" kern="0" dirty="0">
                <a:solidFill>
                  <a:srgbClr val="C00000"/>
                </a:solidFill>
                <a:latin typeface="Helvetica"/>
              </a:rPr>
              <a:t>);</a:t>
            </a:r>
          </a:p>
          <a:p>
            <a:pPr marL="342900" marR="0" lvl="0" indent="-342900" algn="l" defTabSz="914400" rtl="0" eaLnBrk="0" fontAlgn="base" latinLnBrk="0" hangingPunct="0">
              <a:lnSpc>
                <a:spcPct val="150000"/>
              </a:lnSpc>
              <a:spcBef>
                <a:spcPct val="35000"/>
              </a:spcBef>
              <a:spcAft>
                <a:spcPct val="0"/>
              </a:spcAft>
              <a:buClr>
                <a:srgbClr val="CC3300"/>
              </a:buClr>
              <a:buSzPct val="90000"/>
              <a:buFont typeface="Monotype Sorts" charset="2"/>
              <a:buChar char="n"/>
              <a:tabLst/>
              <a:defRPr/>
            </a:pPr>
            <a:endParaRPr kumimoji="1" lang="en-US" altLang="en-US" sz="1800" b="0" i="0" u="none" strike="noStrike" kern="0" cap="none" spc="0" normalizeH="0" baseline="0" noProof="0" dirty="0">
              <a:ln>
                <a:noFill/>
              </a:ln>
              <a:solidFill>
                <a:srgbClr val="000000"/>
              </a:solidFill>
              <a:effectLst/>
              <a:uLnTx/>
              <a:uFillTx/>
              <a:latin typeface="Helvetica"/>
              <a:ea typeface="+mn-ea"/>
              <a:cs typeface="+mn-cs"/>
            </a:endParaRPr>
          </a:p>
          <a:p>
            <a:pPr marL="342900" marR="0" lvl="0" indent="-342900" algn="l" defTabSz="914400" rtl="0" eaLnBrk="0" fontAlgn="base" latinLnBrk="0" hangingPunct="0">
              <a:lnSpc>
                <a:spcPct val="150000"/>
              </a:lnSpc>
              <a:spcBef>
                <a:spcPct val="35000"/>
              </a:spcBef>
              <a:spcAft>
                <a:spcPct val="0"/>
              </a:spcAft>
              <a:buClr>
                <a:srgbClr val="CC3300"/>
              </a:buClr>
              <a:buSzPct val="90000"/>
              <a:buFont typeface="Monotype Sorts" charset="2"/>
              <a:buChar char="n"/>
              <a:tabLst/>
              <a:defRPr/>
            </a:pPr>
            <a:endParaRPr kumimoji="1" lang="en-US" sz="1800" b="0" i="0" u="none" strike="noStrike" kern="0" cap="none" spc="0" normalizeH="0" baseline="0" noProof="0" dirty="0">
              <a:ln>
                <a:noFill/>
              </a:ln>
              <a:solidFill>
                <a:srgbClr val="000000"/>
              </a:solidFill>
              <a:effectLst/>
              <a:uLnTx/>
              <a:uFillTx/>
              <a:latin typeface="Helvetica"/>
              <a:ea typeface="+mn-ea"/>
              <a:cs typeface="+mn-cs"/>
            </a:endParaRPr>
          </a:p>
        </p:txBody>
      </p:sp>
      <p:sp>
        <p:nvSpPr>
          <p:cNvPr id="5" name="Rectangle 2"/>
          <p:cNvSpPr txBox="1">
            <a:spLocks noChangeArrowheads="1"/>
          </p:cNvSpPr>
          <p:nvPr/>
        </p:nvSpPr>
        <p:spPr bwMode="auto">
          <a:xfrm>
            <a:off x="1024467" y="117475"/>
            <a:ext cx="107696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rPr>
              <a:t>..The CHECK clause –</a:t>
            </a:r>
            <a:r>
              <a:rPr kumimoji="1" lang="en-US" sz="2800" b="0"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rPr>
              <a:t>Using BETWEEN</a:t>
            </a:r>
            <a:endParaRPr kumimoji="1" lang="en-US" sz="3200" b="0"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endParaRPr>
          </a:p>
        </p:txBody>
      </p:sp>
      <p:sp>
        <p:nvSpPr>
          <p:cNvPr id="2" name="Footer Placeholder 1"/>
          <p:cNvSpPr>
            <a:spLocks noGrp="1"/>
          </p:cNvSpPr>
          <p:nvPr>
            <p:ph type="ftr" sz="quarter" idx="11"/>
          </p:nvPr>
        </p:nvSpPr>
        <p:spPr/>
        <p:txBody>
          <a:bodyPr/>
          <a:lstStyle/>
          <a:p>
            <a:r>
              <a:rPr lang="en-US" dirty="0"/>
              <a:t>SQL</a:t>
            </a:r>
          </a:p>
        </p:txBody>
      </p:sp>
      <p:sp>
        <p:nvSpPr>
          <p:cNvPr id="3" name="Slide Number Placeholder 2"/>
          <p:cNvSpPr>
            <a:spLocks noGrp="1"/>
          </p:cNvSpPr>
          <p:nvPr>
            <p:ph type="sldNum" sz="quarter" idx="12"/>
          </p:nvPr>
        </p:nvSpPr>
        <p:spPr/>
        <p:txBody>
          <a:bodyPr/>
          <a:lstStyle/>
          <a:p>
            <a:fld id="{03576695-DB63-4967-AFBB-46E84EF49106}" type="slidenum">
              <a:rPr lang="en-US" smtClean="0"/>
              <a:t>33</a:t>
            </a:fld>
            <a:endParaRPr lang="en-US" dirty="0"/>
          </a:p>
        </p:txBody>
      </p:sp>
    </p:spTree>
    <p:extLst>
      <p:ext uri="{BB962C8B-B14F-4D97-AF65-F5344CB8AC3E}">
        <p14:creationId xmlns:p14="http://schemas.microsoft.com/office/powerpoint/2010/main" val="3575138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ontent Placeholder 2"/>
          <p:cNvSpPr txBox="1">
            <a:spLocks/>
          </p:cNvSpPr>
          <p:nvPr/>
        </p:nvSpPr>
        <p:spPr bwMode="auto">
          <a:xfrm>
            <a:off x="1024467" y="977106"/>
            <a:ext cx="10769600"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mn-ea"/>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mn-lt"/>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a:lstStyle>
          <a:p>
            <a:pPr marL="0" marR="0" lvl="0" indent="0" algn="l" defTabSz="914400" rtl="0" eaLnBrk="0" fontAlgn="base" latinLnBrk="0" hangingPunct="0">
              <a:lnSpc>
                <a:spcPct val="150000"/>
              </a:lnSpc>
              <a:spcBef>
                <a:spcPct val="35000"/>
              </a:spcBef>
              <a:spcAft>
                <a:spcPct val="0"/>
              </a:spcAft>
              <a:buClr>
                <a:srgbClr val="CC3300"/>
              </a:buClr>
              <a:buSzPct val="90000"/>
              <a:buFont typeface="Monotype Sorts" charset="2"/>
              <a:buNone/>
              <a:tabLst/>
              <a:defRPr/>
            </a:pPr>
            <a:r>
              <a:rPr kumimoji="1" lang="en-US" sz="2400" b="1" i="0" u="none" strike="noStrike" kern="0" cap="none" spc="0" normalizeH="0" baseline="0" noProof="0" dirty="0">
                <a:ln>
                  <a:noFill/>
                </a:ln>
                <a:solidFill>
                  <a:srgbClr val="000000"/>
                </a:solidFill>
                <a:effectLst/>
                <a:uLnTx/>
                <a:uFillTx/>
                <a:latin typeface="Helvetica"/>
                <a:ea typeface="+mn-ea"/>
                <a:cs typeface="+mn-cs"/>
              </a:rPr>
              <a:t>% </a:t>
            </a:r>
            <a:r>
              <a:rPr kumimoji="1" lang="en-US" sz="2400" i="0" u="none" strike="noStrike" kern="0" cap="none" spc="0" normalizeH="0" baseline="0" noProof="0" dirty="0">
                <a:ln>
                  <a:noFill/>
                </a:ln>
                <a:solidFill>
                  <a:srgbClr val="000000"/>
                </a:solidFill>
                <a:effectLst/>
                <a:uLnTx/>
                <a:uFillTx/>
                <a:latin typeface="Helvetica"/>
                <a:ea typeface="+mn-ea"/>
                <a:cs typeface="+mn-cs"/>
              </a:rPr>
              <a:t> symbol is a wildcard character which ignores </a:t>
            </a:r>
            <a:r>
              <a:rPr kumimoji="1" lang="en-US" sz="2400" b="1" i="0" u="none" strike="noStrike" kern="0" cap="none" spc="0" normalizeH="0" baseline="0" noProof="0" dirty="0">
                <a:ln>
                  <a:noFill/>
                </a:ln>
                <a:solidFill>
                  <a:srgbClr val="000000"/>
                </a:solidFill>
                <a:effectLst/>
                <a:uLnTx/>
                <a:uFillTx/>
                <a:latin typeface="Helvetica"/>
                <a:ea typeface="+mn-ea"/>
                <a:cs typeface="+mn-cs"/>
              </a:rPr>
              <a:t>zero</a:t>
            </a:r>
            <a:r>
              <a:rPr kumimoji="1" lang="en-US" sz="2400" i="0" u="none" strike="noStrike" kern="0" cap="none" spc="0" normalizeH="0" baseline="0" noProof="0" dirty="0">
                <a:ln>
                  <a:noFill/>
                </a:ln>
                <a:solidFill>
                  <a:srgbClr val="000000"/>
                </a:solidFill>
                <a:effectLst/>
                <a:uLnTx/>
                <a:uFillTx/>
                <a:latin typeface="Helvetica"/>
                <a:ea typeface="+mn-ea"/>
                <a:cs typeface="+mn-cs"/>
              </a:rPr>
              <a:t> or </a:t>
            </a:r>
            <a:r>
              <a:rPr kumimoji="1" lang="en-US" sz="2400" b="1" i="0" u="none" strike="noStrike" kern="0" cap="none" spc="0" normalizeH="0" baseline="0" noProof="0" dirty="0">
                <a:ln>
                  <a:noFill/>
                </a:ln>
                <a:solidFill>
                  <a:srgbClr val="000000"/>
                </a:solidFill>
                <a:effectLst/>
                <a:uLnTx/>
                <a:uFillTx/>
                <a:latin typeface="Helvetica"/>
                <a:ea typeface="+mn-ea"/>
                <a:cs typeface="+mn-cs"/>
              </a:rPr>
              <a:t>any number of </a:t>
            </a:r>
            <a:r>
              <a:rPr kumimoji="1" lang="en-US" sz="2400" i="0" u="none" strike="noStrike" kern="0" cap="none" spc="0" normalizeH="0" baseline="0" noProof="0" dirty="0">
                <a:ln>
                  <a:noFill/>
                </a:ln>
                <a:solidFill>
                  <a:srgbClr val="000000"/>
                </a:solidFill>
                <a:effectLst/>
                <a:uLnTx/>
                <a:uFillTx/>
                <a:latin typeface="Helvetica"/>
                <a:ea typeface="+mn-ea"/>
                <a:cs typeface="+mn-cs"/>
              </a:rPr>
              <a:t>characters.</a:t>
            </a:r>
            <a:endParaRPr kumimoji="1" lang="en-US" sz="2400" b="1" i="0" u="none" strike="noStrike" kern="0" cap="none" spc="0" normalizeH="0" baseline="0" noProof="0" dirty="0">
              <a:ln>
                <a:noFill/>
              </a:ln>
              <a:solidFill>
                <a:srgbClr val="000000"/>
              </a:solidFill>
              <a:effectLst/>
              <a:uLnTx/>
              <a:uFillTx/>
              <a:latin typeface="Helvetica"/>
              <a:ea typeface="+mn-ea"/>
              <a:cs typeface="+mn-cs"/>
            </a:endParaRPr>
          </a:p>
          <a:p>
            <a:pPr marL="0" marR="0" lvl="0" indent="0" algn="l" defTabSz="914400" rtl="0" eaLnBrk="0" fontAlgn="base" latinLnBrk="0" hangingPunct="0">
              <a:lnSpc>
                <a:spcPct val="150000"/>
              </a:lnSpc>
              <a:spcBef>
                <a:spcPct val="35000"/>
              </a:spcBef>
              <a:spcAft>
                <a:spcPct val="0"/>
              </a:spcAft>
              <a:buClr>
                <a:srgbClr val="CC3300"/>
              </a:buClr>
              <a:buSzPct val="90000"/>
              <a:buFont typeface="Monotype Sorts" charset="2"/>
              <a:buNone/>
              <a:tabLst/>
              <a:defRPr/>
            </a:pPr>
            <a:r>
              <a:rPr kumimoji="1" lang="en-US" sz="1800" b="1" i="0" u="none" strike="noStrike" kern="0" cap="none" spc="0" normalizeH="0" baseline="0" noProof="0" dirty="0">
                <a:ln>
                  <a:noFill/>
                </a:ln>
                <a:solidFill>
                  <a:srgbClr val="000000"/>
                </a:solidFill>
                <a:effectLst/>
                <a:uLnTx/>
                <a:uFillTx/>
                <a:latin typeface="Helvetica"/>
                <a:ea typeface="+mn-ea"/>
                <a:cs typeface="+mn-cs"/>
              </a:rPr>
              <a:t>Example:</a:t>
            </a:r>
          </a:p>
          <a:p>
            <a:pPr marL="342900" marR="0" lvl="0" indent="-342900" algn="l" defTabSz="914400" rtl="0" eaLnBrk="0" fontAlgn="base" latinLnBrk="0" hangingPunct="0">
              <a:lnSpc>
                <a:spcPct val="150000"/>
              </a:lnSpc>
              <a:spcBef>
                <a:spcPct val="35000"/>
              </a:spcBef>
              <a:spcAft>
                <a:spcPct val="0"/>
              </a:spcAft>
              <a:buClr>
                <a:srgbClr val="CC3300"/>
              </a:buClr>
              <a:buSzPct val="90000"/>
              <a:buFont typeface="Monotype Sorts" charset="2"/>
              <a:buChar char="n"/>
              <a:tabLst/>
              <a:defRPr/>
            </a:pPr>
            <a:r>
              <a:rPr kumimoji="1" lang="en-US" sz="1800" b="0" i="0" u="none" strike="noStrike" kern="0" cap="none" spc="0" normalizeH="0" baseline="0" noProof="0" dirty="0">
                <a:ln>
                  <a:noFill/>
                </a:ln>
                <a:solidFill>
                  <a:srgbClr val="000000"/>
                </a:solidFill>
                <a:effectLst/>
                <a:uLnTx/>
                <a:uFillTx/>
                <a:latin typeface="Helvetica"/>
                <a:ea typeface="+mn-ea"/>
                <a:cs typeface="+mn-cs"/>
              </a:rPr>
              <a:t>Create a table </a:t>
            </a:r>
            <a:r>
              <a:rPr kumimoji="1" lang="en-US" sz="1800" b="1" i="0" u="none" strike="noStrike" kern="0" cap="none" spc="0" normalizeH="0" baseline="0" noProof="0" dirty="0">
                <a:ln>
                  <a:noFill/>
                </a:ln>
                <a:solidFill>
                  <a:srgbClr val="000000"/>
                </a:solidFill>
                <a:effectLst/>
                <a:uLnTx/>
                <a:uFillTx/>
                <a:latin typeface="Helvetica"/>
                <a:ea typeface="+mn-ea"/>
                <a:cs typeface="+mn-cs"/>
              </a:rPr>
              <a:t>CANDIDATES(CandtID, Name, Branch)</a:t>
            </a:r>
            <a:r>
              <a:rPr kumimoji="1" lang="en-US" sz="1800" b="0" i="0" u="none" strike="noStrike" kern="0" cap="none" spc="0" normalizeH="0" baseline="0" noProof="0" dirty="0">
                <a:ln>
                  <a:noFill/>
                </a:ln>
                <a:solidFill>
                  <a:srgbClr val="000000"/>
                </a:solidFill>
                <a:effectLst/>
                <a:uLnTx/>
                <a:uFillTx/>
                <a:latin typeface="Helvetica"/>
                <a:ea typeface="+mn-ea"/>
                <a:cs typeface="+mn-cs"/>
              </a:rPr>
              <a:t> appearing for entrance exam at MIT. Candidate numbers must be Unique &amp; every candidate number must start with MIT.</a:t>
            </a:r>
          </a:p>
          <a:p>
            <a:pPr marL="342900" marR="0" lvl="0" indent="-342900" algn="l" defTabSz="914400" rtl="0" eaLnBrk="0" fontAlgn="base" latinLnBrk="0" hangingPunct="0">
              <a:lnSpc>
                <a:spcPct val="150000"/>
              </a:lnSpc>
              <a:spcBef>
                <a:spcPct val="35000"/>
              </a:spcBef>
              <a:spcAft>
                <a:spcPct val="0"/>
              </a:spcAft>
              <a:buClr>
                <a:srgbClr val="CC3300"/>
              </a:buClr>
              <a:buSzPct val="90000"/>
              <a:buFont typeface="Monotype Sorts" charset="2"/>
              <a:buChar char="n"/>
              <a:tabLst/>
              <a:defRPr/>
            </a:pPr>
            <a:r>
              <a:rPr kumimoji="1" lang="en-US" sz="2000" b="0" i="0" u="none" strike="noStrike" kern="0" cap="none" spc="0" normalizeH="0" baseline="0" noProof="0" dirty="0">
                <a:ln>
                  <a:noFill/>
                </a:ln>
                <a:solidFill>
                  <a:srgbClr val="000000"/>
                </a:solidFill>
                <a:effectLst/>
                <a:uLnTx/>
                <a:uFillTx/>
                <a:latin typeface="Helvetica"/>
                <a:ea typeface="+mn-ea"/>
                <a:cs typeface="+mn-cs"/>
              </a:rPr>
              <a:t>CREATE TABLE CANDIDATE( </a:t>
            </a:r>
            <a:r>
              <a:rPr kumimoji="1" lang="en-US" sz="2000" b="0" i="0" u="none" strike="noStrike" kern="0" cap="none" spc="0" normalizeH="0" baseline="0" noProof="0" dirty="0" err="1">
                <a:ln>
                  <a:noFill/>
                </a:ln>
                <a:solidFill>
                  <a:srgbClr val="000000"/>
                </a:solidFill>
                <a:effectLst/>
                <a:uLnTx/>
                <a:uFillTx/>
                <a:latin typeface="Helvetica"/>
                <a:ea typeface="+mn-ea"/>
                <a:cs typeface="+mn-cs"/>
              </a:rPr>
              <a:t>CandtId</a:t>
            </a:r>
            <a:r>
              <a:rPr kumimoji="1" lang="en-US" sz="2000" b="0" i="0" u="none" strike="noStrike" kern="0" cap="none" spc="0" normalizeH="0" baseline="0" noProof="0" dirty="0">
                <a:ln>
                  <a:noFill/>
                </a:ln>
                <a:solidFill>
                  <a:srgbClr val="000000"/>
                </a:solidFill>
                <a:effectLst/>
                <a:uLnTx/>
                <a:uFillTx/>
                <a:latin typeface="Helvetica"/>
                <a:ea typeface="+mn-ea"/>
                <a:cs typeface="+mn-cs"/>
              </a:rPr>
              <a:t> varchar2(7) PRIMARY KEY  </a:t>
            </a:r>
            <a:r>
              <a:rPr kumimoji="1" lang="en-US" sz="2000" b="1" i="0" u="none" strike="noStrike" kern="0" cap="none" spc="0" normalizeH="0" baseline="0" noProof="0" dirty="0">
                <a:ln>
                  <a:noFill/>
                </a:ln>
                <a:solidFill>
                  <a:srgbClr val="000000"/>
                </a:solidFill>
                <a:effectLst/>
                <a:uLnTx/>
                <a:uFillTx/>
                <a:latin typeface="Helvetica"/>
                <a:ea typeface="+mn-ea"/>
                <a:cs typeface="+mn-cs"/>
              </a:rPr>
              <a:t>CHECK </a:t>
            </a:r>
            <a:r>
              <a:rPr kumimoji="1" lang="en-US" sz="2000" b="1" i="0" u="none" strike="noStrike" kern="0" cap="none" spc="0" normalizeH="0" baseline="0" noProof="0" dirty="0">
                <a:ln>
                  <a:noFill/>
                </a:ln>
                <a:solidFill>
                  <a:srgbClr val="C00000"/>
                </a:solidFill>
                <a:effectLst/>
                <a:uLnTx/>
                <a:uFillTx/>
                <a:latin typeface="Helvetica"/>
                <a:ea typeface="+mn-ea"/>
                <a:cs typeface="+mn-cs"/>
              </a:rPr>
              <a:t>(</a:t>
            </a:r>
            <a:r>
              <a:rPr kumimoji="1" lang="en-US" sz="2000" b="1" i="0" u="none" strike="noStrike" kern="0" cap="none" spc="0" normalizeH="0" baseline="0" noProof="0" dirty="0" err="1">
                <a:ln>
                  <a:noFill/>
                </a:ln>
                <a:solidFill>
                  <a:srgbClr val="000000"/>
                </a:solidFill>
                <a:effectLst/>
                <a:uLnTx/>
                <a:uFillTx/>
                <a:latin typeface="Helvetica"/>
                <a:ea typeface="+mn-ea"/>
                <a:cs typeface="+mn-cs"/>
              </a:rPr>
              <a:t>CandtId</a:t>
            </a:r>
            <a:r>
              <a:rPr kumimoji="1" lang="en-US" sz="2000" b="1" i="0" u="none" strike="noStrike" kern="0" cap="none" spc="0" normalizeH="0" baseline="0" noProof="0" dirty="0">
                <a:ln>
                  <a:noFill/>
                </a:ln>
                <a:solidFill>
                  <a:srgbClr val="C00000"/>
                </a:solidFill>
                <a:effectLst/>
                <a:uLnTx/>
                <a:uFillTx/>
                <a:latin typeface="Helvetica"/>
                <a:ea typeface="+mn-ea"/>
                <a:cs typeface="+mn-cs"/>
              </a:rPr>
              <a:t> LIKE 'MIT%')</a:t>
            </a:r>
            <a:r>
              <a:rPr kumimoji="1" lang="en-US" sz="2000" b="0" i="0" u="none" strike="noStrike" kern="0" cap="none" spc="0" normalizeH="0" baseline="0" noProof="0" dirty="0">
                <a:ln>
                  <a:noFill/>
                </a:ln>
                <a:solidFill>
                  <a:srgbClr val="000000"/>
                </a:solidFill>
                <a:effectLst/>
                <a:uLnTx/>
                <a:uFillTx/>
                <a:latin typeface="Helvetica"/>
                <a:ea typeface="+mn-ea"/>
                <a:cs typeface="+mn-cs"/>
              </a:rPr>
              <a:t>, Name varchar(10),Branch varchar(10));</a:t>
            </a:r>
          </a:p>
          <a:p>
            <a:pPr marL="342900" marR="0" lvl="0" indent="-342900" algn="l" defTabSz="914400" rtl="0" eaLnBrk="0" fontAlgn="base" latinLnBrk="0" hangingPunct="0">
              <a:lnSpc>
                <a:spcPct val="150000"/>
              </a:lnSpc>
              <a:spcBef>
                <a:spcPct val="35000"/>
              </a:spcBef>
              <a:spcAft>
                <a:spcPct val="0"/>
              </a:spcAft>
              <a:buClr>
                <a:srgbClr val="CC3300"/>
              </a:buClr>
              <a:buSzPct val="90000"/>
              <a:buFont typeface="Monotype Sorts" charset="2"/>
              <a:buChar char="n"/>
              <a:tabLst/>
              <a:defRPr/>
            </a:pPr>
            <a:endParaRPr kumimoji="1" lang="en-US" sz="1000" b="0" i="0" u="none" strike="noStrike" kern="0" cap="none" spc="0" normalizeH="0" baseline="0" noProof="0" dirty="0">
              <a:ln>
                <a:noFill/>
              </a:ln>
              <a:solidFill>
                <a:srgbClr val="000000"/>
              </a:solidFill>
              <a:effectLst/>
              <a:uLnTx/>
              <a:uFillTx/>
              <a:latin typeface="Helvetica"/>
              <a:ea typeface="+mn-ea"/>
              <a:cs typeface="+mn-cs"/>
            </a:endParaRPr>
          </a:p>
          <a:p>
            <a:pPr marL="342900" marR="0" lvl="0" indent="-342900" algn="l" defTabSz="914400" rtl="0" eaLnBrk="0" fontAlgn="base" latinLnBrk="0" hangingPunct="0">
              <a:lnSpc>
                <a:spcPct val="150000"/>
              </a:lnSpc>
              <a:spcBef>
                <a:spcPct val="35000"/>
              </a:spcBef>
              <a:spcAft>
                <a:spcPct val="0"/>
              </a:spcAft>
              <a:buClr>
                <a:srgbClr val="CC3300"/>
              </a:buClr>
              <a:buSzPct val="90000"/>
              <a:buFont typeface="Monotype Sorts" charset="2"/>
              <a:buChar char="n"/>
              <a:tabLst/>
              <a:defRPr/>
            </a:pPr>
            <a:r>
              <a:rPr kumimoji="1" lang="en-US" sz="1800" b="0" i="0" u="none" strike="noStrike" kern="0" cap="none" spc="0" normalizeH="0" baseline="0" noProof="0" dirty="0">
                <a:ln>
                  <a:noFill/>
                </a:ln>
                <a:solidFill>
                  <a:srgbClr val="000000"/>
                </a:solidFill>
                <a:effectLst/>
                <a:uLnTx/>
                <a:uFillTx/>
                <a:latin typeface="Helvetica"/>
                <a:ea typeface="+mn-ea"/>
                <a:cs typeface="+mn-cs"/>
              </a:rPr>
              <a:t>INSERT INTO CANDIDATE VALUES</a:t>
            </a:r>
            <a:r>
              <a:rPr kumimoji="1" lang="en-US" sz="1800" b="1" i="0" u="none" strike="noStrike" kern="0" cap="none" spc="0" normalizeH="0" baseline="0" noProof="0" dirty="0">
                <a:ln>
                  <a:noFill/>
                </a:ln>
                <a:solidFill>
                  <a:srgbClr val="000000"/>
                </a:solidFill>
                <a:effectLst/>
                <a:uLnTx/>
                <a:uFillTx/>
                <a:latin typeface="Helvetica"/>
                <a:ea typeface="+mn-ea"/>
                <a:cs typeface="+mn-cs"/>
              </a:rPr>
              <a:t>(</a:t>
            </a:r>
            <a:r>
              <a:rPr kumimoji="1" lang="en-US" sz="1800" b="1" i="0" u="none" strike="noStrike" kern="0" cap="none" spc="0" normalizeH="0" baseline="0" noProof="0" dirty="0">
                <a:ln>
                  <a:noFill/>
                </a:ln>
                <a:solidFill>
                  <a:srgbClr val="C00000"/>
                </a:solidFill>
                <a:effectLst/>
                <a:uLnTx/>
                <a:uFillTx/>
                <a:latin typeface="Helvetica"/>
                <a:ea typeface="+mn-ea"/>
                <a:cs typeface="+mn-cs"/>
              </a:rPr>
              <a:t>'</a:t>
            </a:r>
            <a:r>
              <a:rPr kumimoji="1" lang="en-US" sz="1800" b="1" i="0" u="none" strike="noStrike" kern="0" cap="none" spc="0" normalizeH="0" baseline="0" noProof="0" dirty="0">
                <a:ln>
                  <a:noFill/>
                </a:ln>
                <a:solidFill>
                  <a:srgbClr val="000000"/>
                </a:solidFill>
                <a:effectLst/>
                <a:uLnTx/>
                <a:uFillTx/>
                <a:latin typeface="Helvetica"/>
                <a:ea typeface="+mn-ea"/>
                <a:cs typeface="+mn-cs"/>
              </a:rPr>
              <a:t>MIT1020</a:t>
            </a:r>
            <a:r>
              <a:rPr kumimoji="1" lang="en-US" sz="1800" b="1" i="0" u="none" strike="noStrike" kern="0" cap="none" spc="0" normalizeH="0" baseline="0" noProof="0" dirty="0">
                <a:ln>
                  <a:noFill/>
                </a:ln>
                <a:solidFill>
                  <a:srgbClr val="C00000"/>
                </a:solidFill>
                <a:effectLst/>
                <a:uLnTx/>
                <a:uFillTx/>
                <a:latin typeface="Helvetica"/>
                <a:ea typeface="+mn-ea"/>
                <a:cs typeface="+mn-cs"/>
              </a:rPr>
              <a:t>'</a:t>
            </a:r>
            <a:r>
              <a:rPr kumimoji="1" lang="en-US" sz="1800" b="0" i="0" u="none" strike="noStrike" kern="0" cap="none" spc="0" normalizeH="0" baseline="0" noProof="0" dirty="0">
                <a:ln>
                  <a:noFill/>
                </a:ln>
                <a:solidFill>
                  <a:srgbClr val="000000"/>
                </a:solidFill>
                <a:effectLst/>
                <a:uLnTx/>
                <a:uFillTx/>
                <a:latin typeface="Helvetica"/>
                <a:ea typeface="+mn-ea"/>
                <a:cs typeface="+mn-cs"/>
              </a:rPr>
              <a:t>,</a:t>
            </a:r>
            <a:r>
              <a:rPr kumimoji="1" lang="en-US" sz="1800" b="1" i="0" u="none" strike="noStrike" kern="0" cap="none" spc="0" normalizeH="0" baseline="0" noProof="0" dirty="0">
                <a:ln>
                  <a:noFill/>
                </a:ln>
                <a:solidFill>
                  <a:srgbClr val="C00000"/>
                </a:solidFill>
                <a:effectLst/>
                <a:uLnTx/>
                <a:uFillTx/>
                <a:latin typeface="Helvetica"/>
                <a:ea typeface="+mn-ea"/>
                <a:cs typeface="+mn-cs"/>
              </a:rPr>
              <a:t> '</a:t>
            </a:r>
            <a:r>
              <a:rPr kumimoji="1" lang="en-US" sz="1800" b="0" i="0" u="none" strike="noStrike" kern="0" cap="none" spc="0" normalizeH="0" baseline="0" noProof="0" dirty="0">
                <a:ln>
                  <a:noFill/>
                </a:ln>
                <a:solidFill>
                  <a:srgbClr val="000000"/>
                </a:solidFill>
                <a:effectLst/>
                <a:uLnTx/>
                <a:uFillTx/>
                <a:latin typeface="Helvetica"/>
                <a:ea typeface="+mn-ea"/>
                <a:cs typeface="+mn-cs"/>
              </a:rPr>
              <a:t>Raghu</a:t>
            </a:r>
            <a:r>
              <a:rPr kumimoji="1" lang="en-US" sz="1800" b="1" i="0" u="none" strike="noStrike" kern="0" cap="none" spc="0" normalizeH="0" baseline="0" noProof="0" dirty="0">
                <a:ln>
                  <a:noFill/>
                </a:ln>
                <a:solidFill>
                  <a:srgbClr val="C00000"/>
                </a:solidFill>
                <a:effectLst/>
                <a:uLnTx/>
                <a:uFillTx/>
                <a:latin typeface="Helvetica"/>
                <a:ea typeface="+mn-ea"/>
                <a:cs typeface="+mn-cs"/>
              </a:rPr>
              <a:t>'</a:t>
            </a:r>
            <a:r>
              <a:rPr kumimoji="1" lang="en-US" sz="1800" b="0" i="0" u="none" strike="noStrike" kern="0" cap="none" spc="0" normalizeH="0" baseline="0" noProof="0" dirty="0">
                <a:ln>
                  <a:noFill/>
                </a:ln>
                <a:solidFill>
                  <a:srgbClr val="000000"/>
                </a:solidFill>
                <a:effectLst/>
                <a:uLnTx/>
                <a:uFillTx/>
                <a:latin typeface="Helvetica"/>
                <a:ea typeface="+mn-ea"/>
                <a:cs typeface="+mn-cs"/>
              </a:rPr>
              <a:t>,</a:t>
            </a:r>
            <a:r>
              <a:rPr kumimoji="1" lang="en-US" sz="1800" b="1" i="0" u="none" strike="noStrike" kern="0" cap="none" spc="0" normalizeH="0" baseline="0" noProof="0" dirty="0">
                <a:ln>
                  <a:noFill/>
                </a:ln>
                <a:solidFill>
                  <a:srgbClr val="C00000"/>
                </a:solidFill>
                <a:effectLst/>
                <a:uLnTx/>
                <a:uFillTx/>
                <a:latin typeface="Helvetica"/>
                <a:ea typeface="+mn-ea"/>
                <a:cs typeface="+mn-cs"/>
              </a:rPr>
              <a:t> '</a:t>
            </a:r>
            <a:r>
              <a:rPr kumimoji="1" lang="en-US" sz="1800" b="0" i="0" u="none" strike="noStrike" kern="0" cap="none" spc="0" normalizeH="0" baseline="0" noProof="0" dirty="0" err="1">
                <a:ln>
                  <a:noFill/>
                </a:ln>
                <a:solidFill>
                  <a:srgbClr val="000000"/>
                </a:solidFill>
                <a:effectLst/>
                <a:uLnTx/>
                <a:uFillTx/>
                <a:latin typeface="Helvetica"/>
                <a:ea typeface="+mn-ea"/>
                <a:cs typeface="+mn-cs"/>
              </a:rPr>
              <a:t>CompSc</a:t>
            </a:r>
            <a:r>
              <a:rPr kumimoji="1" lang="en-US" sz="1800" b="1" i="0" u="none" strike="noStrike" kern="0" cap="none" spc="0" normalizeH="0" baseline="0" noProof="0" dirty="0">
                <a:ln>
                  <a:noFill/>
                </a:ln>
                <a:solidFill>
                  <a:srgbClr val="C00000"/>
                </a:solidFill>
                <a:effectLst/>
                <a:uLnTx/>
                <a:uFillTx/>
                <a:latin typeface="Helvetica"/>
                <a:ea typeface="+mn-ea"/>
                <a:cs typeface="+mn-cs"/>
              </a:rPr>
              <a:t>’</a:t>
            </a:r>
            <a:r>
              <a:rPr kumimoji="1" lang="en-US" sz="1800" b="1" i="0" u="none" strike="noStrike" kern="0" cap="none" spc="0" normalizeH="0" baseline="0" noProof="0" dirty="0">
                <a:ln>
                  <a:noFill/>
                </a:ln>
                <a:solidFill>
                  <a:srgbClr val="000000"/>
                </a:solidFill>
                <a:effectLst/>
                <a:uLnTx/>
                <a:uFillTx/>
                <a:latin typeface="Helvetica"/>
                <a:ea typeface="+mn-ea"/>
                <a:cs typeface="+mn-cs"/>
              </a:rPr>
              <a:t>); </a:t>
            </a:r>
            <a:r>
              <a:rPr kumimoji="1" lang="en-US" sz="1800" b="0" i="0" u="none" strike="noStrike" kern="0" cap="none" spc="0" normalizeH="0" baseline="0" noProof="0" dirty="0">
                <a:ln>
                  <a:noFill/>
                </a:ln>
                <a:solidFill>
                  <a:srgbClr val="000000"/>
                </a:solidFill>
                <a:effectLst/>
                <a:uLnTx/>
                <a:uFillTx/>
                <a:latin typeface="Helvetica"/>
                <a:ea typeface="+mn-ea"/>
                <a:cs typeface="+mn-cs"/>
              </a:rPr>
              <a:t>  </a:t>
            </a:r>
            <a:r>
              <a:rPr kumimoji="1" lang="en-US" sz="1800" b="0" i="0" u="none" strike="noStrike" kern="0" cap="none" spc="0" normalizeH="0" baseline="0" noProof="0" dirty="0">
                <a:ln>
                  <a:noFill/>
                </a:ln>
                <a:solidFill>
                  <a:srgbClr val="0070C0"/>
                </a:solidFill>
                <a:effectLst/>
                <a:uLnTx/>
                <a:uFillTx/>
                <a:latin typeface="Helvetica"/>
                <a:ea typeface="+mn-ea"/>
                <a:cs typeface="+mn-cs"/>
              </a:rPr>
              <a:t>accepted</a:t>
            </a:r>
          </a:p>
          <a:p>
            <a:pPr lvl="0">
              <a:lnSpc>
                <a:spcPct val="150000"/>
              </a:lnSpc>
              <a:buClr>
                <a:srgbClr val="CC3300"/>
              </a:buClr>
              <a:defRPr/>
            </a:pPr>
            <a:r>
              <a:rPr lang="en-US" kern="0" dirty="0">
                <a:solidFill>
                  <a:srgbClr val="000000"/>
                </a:solidFill>
                <a:latin typeface="Helvetica"/>
              </a:rPr>
              <a:t>INSERT INTO CANDIDATE VALUES</a:t>
            </a:r>
            <a:r>
              <a:rPr lang="en-US" b="1" kern="0" dirty="0">
                <a:solidFill>
                  <a:srgbClr val="000000"/>
                </a:solidFill>
                <a:latin typeface="Helvetica"/>
              </a:rPr>
              <a:t>(</a:t>
            </a:r>
            <a:r>
              <a:rPr lang="en-US" b="1" kern="0" dirty="0">
                <a:solidFill>
                  <a:srgbClr val="C00000"/>
                </a:solidFill>
                <a:latin typeface="Helvetica"/>
              </a:rPr>
              <a:t>'</a:t>
            </a:r>
            <a:r>
              <a:rPr lang="en-US" b="1" kern="0" dirty="0">
                <a:solidFill>
                  <a:srgbClr val="000000"/>
                </a:solidFill>
                <a:latin typeface="Helvetica"/>
              </a:rPr>
              <a:t>MIT</a:t>
            </a:r>
            <a:r>
              <a:rPr lang="en-US" b="1" kern="0" dirty="0">
                <a:solidFill>
                  <a:srgbClr val="C00000"/>
                </a:solidFill>
                <a:latin typeface="Helvetica"/>
              </a:rPr>
              <a:t>'</a:t>
            </a:r>
            <a:r>
              <a:rPr lang="en-US" kern="0" dirty="0">
                <a:solidFill>
                  <a:srgbClr val="000000"/>
                </a:solidFill>
                <a:latin typeface="Helvetica"/>
              </a:rPr>
              <a:t>,</a:t>
            </a:r>
            <a:r>
              <a:rPr lang="en-US" b="1" kern="0" dirty="0">
                <a:solidFill>
                  <a:srgbClr val="C00000"/>
                </a:solidFill>
                <a:latin typeface="Helvetica"/>
              </a:rPr>
              <a:t> '</a:t>
            </a:r>
            <a:r>
              <a:rPr lang="en-US" kern="0" dirty="0">
                <a:solidFill>
                  <a:srgbClr val="000000"/>
                </a:solidFill>
                <a:latin typeface="Helvetica"/>
              </a:rPr>
              <a:t>Raghu</a:t>
            </a:r>
            <a:r>
              <a:rPr lang="en-US" b="1" kern="0" dirty="0">
                <a:solidFill>
                  <a:srgbClr val="C00000"/>
                </a:solidFill>
                <a:latin typeface="Helvetica"/>
              </a:rPr>
              <a:t>'</a:t>
            </a:r>
            <a:r>
              <a:rPr lang="en-US" kern="0" dirty="0">
                <a:solidFill>
                  <a:srgbClr val="000000"/>
                </a:solidFill>
                <a:latin typeface="Helvetica"/>
              </a:rPr>
              <a:t>,</a:t>
            </a:r>
            <a:r>
              <a:rPr lang="en-US" b="1" kern="0" dirty="0">
                <a:solidFill>
                  <a:srgbClr val="C00000"/>
                </a:solidFill>
                <a:latin typeface="Helvetica"/>
              </a:rPr>
              <a:t> '</a:t>
            </a:r>
            <a:r>
              <a:rPr lang="en-US" kern="0" dirty="0" err="1">
                <a:solidFill>
                  <a:srgbClr val="000000"/>
                </a:solidFill>
                <a:latin typeface="Helvetica"/>
              </a:rPr>
              <a:t>CompSc</a:t>
            </a:r>
            <a:r>
              <a:rPr lang="en-US" b="1" kern="0" dirty="0">
                <a:solidFill>
                  <a:srgbClr val="C00000"/>
                </a:solidFill>
                <a:latin typeface="Helvetica"/>
              </a:rPr>
              <a:t>’</a:t>
            </a:r>
            <a:r>
              <a:rPr lang="en-US" b="1" kern="0" dirty="0">
                <a:solidFill>
                  <a:srgbClr val="000000"/>
                </a:solidFill>
                <a:latin typeface="Helvetica"/>
              </a:rPr>
              <a:t>);   </a:t>
            </a:r>
            <a:r>
              <a:rPr lang="en-US" kern="0" dirty="0">
                <a:solidFill>
                  <a:srgbClr val="0070C0"/>
                </a:solidFill>
                <a:latin typeface="Helvetica"/>
              </a:rPr>
              <a:t>accepted</a:t>
            </a:r>
            <a:endParaRPr kumimoji="1" lang="en-US" sz="1800" b="0" i="0" u="none" strike="noStrike" kern="0" cap="none" spc="0" normalizeH="0" baseline="0" noProof="0" dirty="0">
              <a:ln>
                <a:noFill/>
              </a:ln>
              <a:solidFill>
                <a:srgbClr val="0070C0"/>
              </a:solidFill>
              <a:effectLst/>
              <a:uLnTx/>
              <a:uFillTx/>
              <a:latin typeface="Helvetica"/>
              <a:ea typeface="+mn-ea"/>
              <a:cs typeface="+mn-cs"/>
            </a:endParaRPr>
          </a:p>
          <a:p>
            <a:pPr lvl="0">
              <a:lnSpc>
                <a:spcPct val="150000"/>
              </a:lnSpc>
              <a:buClr>
                <a:srgbClr val="CC3300"/>
              </a:buClr>
              <a:defRPr/>
            </a:pPr>
            <a:r>
              <a:rPr lang="en-US" kern="0" dirty="0">
                <a:solidFill>
                  <a:srgbClr val="000000"/>
                </a:solidFill>
                <a:latin typeface="Helvetica"/>
              </a:rPr>
              <a:t>INSERT INTO CANDIDATE VALUES</a:t>
            </a:r>
            <a:r>
              <a:rPr lang="en-US" b="1" kern="0" dirty="0">
                <a:solidFill>
                  <a:srgbClr val="000000"/>
                </a:solidFill>
                <a:latin typeface="Helvetica"/>
              </a:rPr>
              <a:t>(</a:t>
            </a:r>
            <a:r>
              <a:rPr lang="en-US" b="1" kern="0" dirty="0">
                <a:solidFill>
                  <a:srgbClr val="C00000"/>
                </a:solidFill>
                <a:latin typeface="Helvetica"/>
              </a:rPr>
              <a:t>‘</a:t>
            </a:r>
            <a:r>
              <a:rPr lang="en-US" b="1" kern="0" dirty="0">
                <a:solidFill>
                  <a:srgbClr val="000000"/>
                </a:solidFill>
                <a:latin typeface="Helvetica"/>
              </a:rPr>
              <a:t>ABC1021</a:t>
            </a:r>
            <a:r>
              <a:rPr lang="en-US" b="1" kern="0" dirty="0">
                <a:solidFill>
                  <a:srgbClr val="C00000"/>
                </a:solidFill>
                <a:latin typeface="Helvetica"/>
              </a:rPr>
              <a:t>'</a:t>
            </a:r>
            <a:r>
              <a:rPr lang="en-US" kern="0" dirty="0">
                <a:solidFill>
                  <a:srgbClr val="000000"/>
                </a:solidFill>
                <a:latin typeface="Helvetica"/>
              </a:rPr>
              <a:t>,</a:t>
            </a:r>
            <a:r>
              <a:rPr lang="en-US" b="1" kern="0" dirty="0">
                <a:solidFill>
                  <a:srgbClr val="C00000"/>
                </a:solidFill>
                <a:latin typeface="Helvetica"/>
              </a:rPr>
              <a:t> ‘</a:t>
            </a:r>
            <a:r>
              <a:rPr lang="en-US" kern="0" dirty="0">
                <a:solidFill>
                  <a:srgbClr val="000000"/>
                </a:solidFill>
                <a:latin typeface="Helvetica"/>
              </a:rPr>
              <a:t>Raj</a:t>
            </a:r>
            <a:r>
              <a:rPr lang="en-US" b="1" kern="0" dirty="0">
                <a:solidFill>
                  <a:srgbClr val="C00000"/>
                </a:solidFill>
                <a:latin typeface="Helvetica"/>
              </a:rPr>
              <a:t>'</a:t>
            </a:r>
            <a:r>
              <a:rPr lang="en-US" kern="0" dirty="0">
                <a:solidFill>
                  <a:srgbClr val="000000"/>
                </a:solidFill>
                <a:latin typeface="Helvetica"/>
              </a:rPr>
              <a:t>,</a:t>
            </a:r>
            <a:r>
              <a:rPr lang="en-US" b="1" kern="0" dirty="0">
                <a:solidFill>
                  <a:srgbClr val="C00000"/>
                </a:solidFill>
                <a:latin typeface="Helvetica"/>
              </a:rPr>
              <a:t> '</a:t>
            </a:r>
            <a:r>
              <a:rPr lang="en-US" kern="0" dirty="0" err="1">
                <a:solidFill>
                  <a:srgbClr val="000000"/>
                </a:solidFill>
                <a:latin typeface="Helvetica"/>
              </a:rPr>
              <a:t>CompSc</a:t>
            </a:r>
            <a:r>
              <a:rPr lang="en-US" b="1" kern="0" dirty="0">
                <a:solidFill>
                  <a:srgbClr val="C00000"/>
                </a:solidFill>
                <a:latin typeface="Helvetica"/>
              </a:rPr>
              <a:t>’</a:t>
            </a:r>
            <a:r>
              <a:rPr lang="en-US" b="1" kern="0" dirty="0">
                <a:solidFill>
                  <a:srgbClr val="000000"/>
                </a:solidFill>
                <a:latin typeface="Helvetica"/>
              </a:rPr>
              <a:t>);</a:t>
            </a:r>
            <a:r>
              <a:rPr lang="en-US" kern="0" dirty="0">
                <a:solidFill>
                  <a:srgbClr val="000000"/>
                </a:solidFill>
                <a:latin typeface="Helvetica"/>
              </a:rPr>
              <a:t>  </a:t>
            </a:r>
            <a:r>
              <a:rPr lang="en-US" kern="0" dirty="0">
                <a:solidFill>
                  <a:srgbClr val="C00000"/>
                </a:solidFill>
                <a:latin typeface="Helvetica"/>
              </a:rPr>
              <a:t>rejected</a:t>
            </a:r>
            <a:endParaRPr kumimoji="1" lang="en-US" sz="1800" b="0" i="0" u="none" strike="noStrike" kern="0" cap="none" spc="0" normalizeH="0" baseline="0" noProof="0" dirty="0">
              <a:ln>
                <a:noFill/>
              </a:ln>
              <a:solidFill>
                <a:srgbClr val="C00000"/>
              </a:solidFill>
              <a:effectLst/>
              <a:uLnTx/>
              <a:uFillTx/>
              <a:latin typeface="Helvetica"/>
            </a:endParaRPr>
          </a:p>
        </p:txBody>
      </p:sp>
      <p:sp>
        <p:nvSpPr>
          <p:cNvPr id="3" name="Rectangle 2"/>
          <p:cNvSpPr txBox="1">
            <a:spLocks noChangeArrowheads="1"/>
          </p:cNvSpPr>
          <p:nvPr/>
        </p:nvSpPr>
        <p:spPr bwMode="auto">
          <a:xfrm>
            <a:off x="1024467" y="117475"/>
            <a:ext cx="107696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rPr>
              <a:t>..The check clause   - </a:t>
            </a:r>
            <a:r>
              <a:rPr kumimoji="1" lang="en-US" sz="2800" b="0"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rPr>
              <a:t>using LIKE  %</a:t>
            </a:r>
            <a:endParaRPr kumimoji="1" lang="en-US" sz="3200" b="0"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endParaRPr>
          </a:p>
        </p:txBody>
      </p:sp>
      <p:sp>
        <p:nvSpPr>
          <p:cNvPr id="4" name="Footer Placeholder 3"/>
          <p:cNvSpPr>
            <a:spLocks noGrp="1"/>
          </p:cNvSpPr>
          <p:nvPr>
            <p:ph type="ftr" sz="quarter" idx="11"/>
          </p:nvPr>
        </p:nvSpPr>
        <p:spPr/>
        <p:txBody>
          <a:bodyPr/>
          <a:lstStyle/>
          <a:p>
            <a:r>
              <a:rPr lang="en-US"/>
              <a:t>SQL</a:t>
            </a:r>
          </a:p>
        </p:txBody>
      </p:sp>
      <p:sp>
        <p:nvSpPr>
          <p:cNvPr id="5" name="Slide Number Placeholder 4"/>
          <p:cNvSpPr>
            <a:spLocks noGrp="1"/>
          </p:cNvSpPr>
          <p:nvPr>
            <p:ph type="sldNum" sz="quarter" idx="12"/>
          </p:nvPr>
        </p:nvSpPr>
        <p:spPr/>
        <p:txBody>
          <a:bodyPr/>
          <a:lstStyle/>
          <a:p>
            <a:fld id="{03576695-DB63-4967-AFBB-46E84EF49106}" type="slidenum">
              <a:rPr lang="en-US" smtClean="0"/>
              <a:t>34</a:t>
            </a:fld>
            <a:endParaRPr lang="en-US"/>
          </a:p>
        </p:txBody>
      </p:sp>
    </p:spTree>
    <p:extLst>
      <p:ext uri="{BB962C8B-B14F-4D97-AF65-F5344CB8AC3E}">
        <p14:creationId xmlns:p14="http://schemas.microsoft.com/office/powerpoint/2010/main" val="1297155324"/>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bwMode="auto">
          <a:xfrm>
            <a:off x="289560" y="727075"/>
            <a:ext cx="11504507" cy="5379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mn-ea"/>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mn-lt"/>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a:lstStyle>
          <a:p>
            <a:pPr marL="0" marR="0" lvl="0" indent="0" algn="l" defTabSz="914400" rtl="0" eaLnBrk="0" fontAlgn="base" latinLnBrk="0" hangingPunct="0">
              <a:lnSpc>
                <a:spcPct val="150000"/>
              </a:lnSpc>
              <a:spcBef>
                <a:spcPct val="35000"/>
              </a:spcBef>
              <a:spcAft>
                <a:spcPct val="0"/>
              </a:spcAft>
              <a:buClr>
                <a:srgbClr val="CC3300"/>
              </a:buClr>
              <a:buSzPct val="90000"/>
              <a:buFont typeface="Monotype Sorts" charset="2"/>
              <a:buNone/>
              <a:tabLst/>
              <a:defRPr/>
            </a:pPr>
            <a:r>
              <a:rPr kumimoji="1" lang="en-US" sz="2400" b="1" i="0" u="none" strike="noStrike" kern="0" cap="none" spc="0" normalizeH="0" baseline="0" noProof="0" dirty="0">
                <a:ln>
                  <a:noFill/>
                </a:ln>
                <a:solidFill>
                  <a:srgbClr val="000000"/>
                </a:solidFill>
                <a:effectLst/>
                <a:uLnTx/>
                <a:uFillTx/>
                <a:latin typeface="Helvetica"/>
                <a:ea typeface="+mn-ea"/>
                <a:cs typeface="+mn-cs"/>
              </a:rPr>
              <a:t>_ </a:t>
            </a:r>
            <a:r>
              <a:rPr kumimoji="1" lang="en-US" sz="2400" i="0" u="none" strike="noStrike" kern="0" cap="none" spc="0" normalizeH="0" baseline="0" noProof="0" dirty="0">
                <a:ln>
                  <a:noFill/>
                </a:ln>
                <a:solidFill>
                  <a:srgbClr val="000000"/>
                </a:solidFill>
                <a:effectLst/>
                <a:uLnTx/>
                <a:uFillTx/>
                <a:latin typeface="Helvetica"/>
                <a:ea typeface="+mn-ea"/>
                <a:cs typeface="+mn-cs"/>
              </a:rPr>
              <a:t> is a wildcard character which ignores 1 character(accepts exactly one any character).</a:t>
            </a:r>
            <a:endParaRPr kumimoji="1" lang="en-US" sz="2400" b="1" i="0" u="none" strike="noStrike" kern="0" cap="none" spc="0" normalizeH="0" baseline="0" noProof="0" dirty="0">
              <a:ln>
                <a:noFill/>
              </a:ln>
              <a:solidFill>
                <a:srgbClr val="000000"/>
              </a:solidFill>
              <a:effectLst/>
              <a:uLnTx/>
              <a:uFillTx/>
              <a:latin typeface="Helvetica"/>
              <a:ea typeface="+mn-ea"/>
              <a:cs typeface="+mn-cs"/>
            </a:endParaRPr>
          </a:p>
          <a:p>
            <a:pPr marL="0" marR="0" lvl="0" indent="0" algn="l" defTabSz="914400" rtl="0" eaLnBrk="0" fontAlgn="base" latinLnBrk="0" hangingPunct="0">
              <a:lnSpc>
                <a:spcPct val="150000"/>
              </a:lnSpc>
              <a:spcBef>
                <a:spcPct val="35000"/>
              </a:spcBef>
              <a:spcAft>
                <a:spcPct val="0"/>
              </a:spcAft>
              <a:buClr>
                <a:srgbClr val="CC3300"/>
              </a:buClr>
              <a:buSzPct val="90000"/>
              <a:buFont typeface="Monotype Sorts" charset="2"/>
              <a:buNone/>
              <a:tabLst/>
              <a:defRPr/>
            </a:pPr>
            <a:r>
              <a:rPr kumimoji="1" lang="en-US" sz="1800" b="1" i="0" u="none" strike="noStrike" kern="0" cap="none" spc="0" normalizeH="0" baseline="0" noProof="0" dirty="0">
                <a:ln>
                  <a:noFill/>
                </a:ln>
                <a:solidFill>
                  <a:srgbClr val="000000"/>
                </a:solidFill>
                <a:effectLst/>
                <a:uLnTx/>
                <a:uFillTx/>
                <a:latin typeface="Helvetica"/>
                <a:ea typeface="+mn-ea"/>
                <a:cs typeface="+mn-cs"/>
              </a:rPr>
              <a:t>Example:</a:t>
            </a:r>
          </a:p>
          <a:p>
            <a:pPr marL="342900" marR="0" lvl="0" indent="-342900" algn="l" defTabSz="914400" rtl="0" eaLnBrk="0" fontAlgn="base" latinLnBrk="0" hangingPunct="0">
              <a:lnSpc>
                <a:spcPct val="150000"/>
              </a:lnSpc>
              <a:spcBef>
                <a:spcPct val="35000"/>
              </a:spcBef>
              <a:spcAft>
                <a:spcPct val="0"/>
              </a:spcAft>
              <a:buClr>
                <a:srgbClr val="CC3300"/>
              </a:buClr>
              <a:buSzPct val="90000"/>
              <a:buFont typeface="Monotype Sorts" charset="2"/>
              <a:buChar char="n"/>
              <a:tabLst/>
              <a:defRPr/>
            </a:pPr>
            <a:r>
              <a:rPr kumimoji="1" lang="en-US" sz="1800" b="0" i="0" u="none" strike="noStrike" kern="0" cap="none" spc="0" normalizeH="0" baseline="0" noProof="0" dirty="0">
                <a:ln>
                  <a:noFill/>
                </a:ln>
                <a:solidFill>
                  <a:srgbClr val="000000"/>
                </a:solidFill>
                <a:effectLst/>
                <a:uLnTx/>
                <a:uFillTx/>
                <a:latin typeface="Helvetica"/>
                <a:ea typeface="+mn-ea"/>
                <a:cs typeface="+mn-cs"/>
              </a:rPr>
              <a:t>Create a table PRODUCT(ProdID, Name, Price)  to store products of </a:t>
            </a:r>
            <a:r>
              <a:rPr kumimoji="1" lang="en-US" sz="1800" b="1" i="0" u="none" strike="noStrike" kern="0" cap="none" spc="0" normalizeH="0" baseline="0" noProof="0" dirty="0">
                <a:ln>
                  <a:noFill/>
                </a:ln>
                <a:solidFill>
                  <a:srgbClr val="000000"/>
                </a:solidFill>
                <a:effectLst/>
                <a:uLnTx/>
                <a:uFillTx/>
                <a:latin typeface="Helvetica"/>
                <a:ea typeface="+mn-ea"/>
                <a:cs typeface="+mn-cs"/>
              </a:rPr>
              <a:t>JOI</a:t>
            </a:r>
            <a:r>
              <a:rPr kumimoji="1" lang="en-US" sz="1800" b="0" i="0" u="none" strike="noStrike" kern="0" cap="none" spc="0" normalizeH="0" baseline="0" noProof="0" dirty="0">
                <a:ln>
                  <a:noFill/>
                </a:ln>
                <a:solidFill>
                  <a:srgbClr val="000000"/>
                </a:solidFill>
                <a:effectLst/>
                <a:uLnTx/>
                <a:uFillTx/>
                <a:latin typeface="Helvetica"/>
                <a:ea typeface="+mn-ea"/>
                <a:cs typeface="+mn-cs"/>
              </a:rPr>
              <a:t> company. Product numbers must be of the form </a:t>
            </a:r>
            <a:r>
              <a:rPr kumimoji="1" lang="en-US" sz="1800" b="1" i="0" u="none" strike="noStrike" kern="0" cap="none" spc="0" normalizeH="0" baseline="0" noProof="0" dirty="0">
                <a:ln>
                  <a:noFill/>
                </a:ln>
                <a:solidFill>
                  <a:srgbClr val="000000"/>
                </a:solidFill>
                <a:effectLst/>
                <a:uLnTx/>
                <a:uFillTx/>
                <a:latin typeface="Helvetica"/>
                <a:ea typeface="+mn-ea"/>
                <a:cs typeface="+mn-cs"/>
              </a:rPr>
              <a:t>JOI-</a:t>
            </a:r>
            <a:r>
              <a:rPr kumimoji="1" lang="en-US" sz="1800" b="0" i="0" u="none" strike="noStrike" kern="0" cap="none" spc="0" normalizeH="0" baseline="0" noProof="0" dirty="0">
                <a:ln>
                  <a:noFill/>
                </a:ln>
                <a:solidFill>
                  <a:srgbClr val="000000"/>
                </a:solidFill>
                <a:effectLst/>
                <a:uLnTx/>
                <a:uFillTx/>
                <a:latin typeface="Helvetica"/>
                <a:ea typeface="+mn-ea"/>
                <a:cs typeface="+mn-cs"/>
              </a:rPr>
              <a:t> followed by any 5 characters(use 5 under score character).</a:t>
            </a:r>
          </a:p>
          <a:p>
            <a:pPr lvl="0">
              <a:lnSpc>
                <a:spcPct val="150000"/>
              </a:lnSpc>
              <a:buClr>
                <a:srgbClr val="CC3300"/>
              </a:buClr>
              <a:defRPr/>
            </a:pPr>
            <a:r>
              <a:rPr kumimoji="1" lang="en-US" sz="2000" b="0" i="0" u="none" strike="noStrike" kern="0" cap="none" spc="0" normalizeH="0" baseline="0" noProof="0" dirty="0">
                <a:ln>
                  <a:noFill/>
                </a:ln>
                <a:solidFill>
                  <a:srgbClr val="000000"/>
                </a:solidFill>
                <a:effectLst/>
                <a:uLnTx/>
                <a:uFillTx/>
                <a:latin typeface="Helvetica"/>
                <a:ea typeface="+mn-ea"/>
                <a:cs typeface="+mn-cs"/>
              </a:rPr>
              <a:t>CREATE TABLE </a:t>
            </a:r>
            <a:r>
              <a:rPr lang="en-US" sz="2000" kern="0" dirty="0">
                <a:solidFill>
                  <a:srgbClr val="000000"/>
                </a:solidFill>
                <a:latin typeface="Helvetica"/>
              </a:rPr>
              <a:t>PRODUCT(ProdID </a:t>
            </a:r>
            <a:r>
              <a:rPr kumimoji="1" lang="en-US" sz="2000" b="0" i="0" u="none" strike="noStrike" kern="0" cap="none" spc="0" normalizeH="0" baseline="0" noProof="0" dirty="0">
                <a:ln>
                  <a:noFill/>
                </a:ln>
                <a:solidFill>
                  <a:srgbClr val="000000"/>
                </a:solidFill>
                <a:effectLst/>
                <a:uLnTx/>
                <a:uFillTx/>
                <a:latin typeface="Helvetica"/>
                <a:ea typeface="+mn-ea"/>
                <a:cs typeface="+mn-cs"/>
              </a:rPr>
              <a:t>varchar2(9) PRIMARY KEY  </a:t>
            </a:r>
            <a:r>
              <a:rPr kumimoji="1" lang="en-US" sz="2000" b="1" i="0" u="none" strike="noStrike" kern="0" cap="none" spc="0" normalizeH="0" baseline="0" noProof="0" dirty="0">
                <a:ln>
                  <a:noFill/>
                </a:ln>
                <a:solidFill>
                  <a:srgbClr val="000000"/>
                </a:solidFill>
                <a:effectLst/>
                <a:uLnTx/>
                <a:uFillTx/>
                <a:latin typeface="Helvetica"/>
                <a:ea typeface="+mn-ea"/>
                <a:cs typeface="+mn-cs"/>
              </a:rPr>
              <a:t>CHECK </a:t>
            </a:r>
            <a:r>
              <a:rPr kumimoji="1" lang="en-US" sz="2000" b="1" i="0" u="none" strike="noStrike" kern="0" cap="none" spc="0" normalizeH="0" baseline="0" noProof="0" dirty="0">
                <a:ln>
                  <a:noFill/>
                </a:ln>
                <a:solidFill>
                  <a:srgbClr val="C00000"/>
                </a:solidFill>
                <a:effectLst/>
                <a:uLnTx/>
                <a:uFillTx/>
                <a:latin typeface="Helvetica"/>
                <a:ea typeface="+mn-ea"/>
                <a:cs typeface="+mn-cs"/>
              </a:rPr>
              <a:t>(</a:t>
            </a:r>
            <a:r>
              <a:rPr lang="en-US" sz="2000" kern="0" dirty="0">
                <a:solidFill>
                  <a:srgbClr val="000000"/>
                </a:solidFill>
                <a:latin typeface="Helvetica"/>
              </a:rPr>
              <a:t>ProdID</a:t>
            </a:r>
            <a:r>
              <a:rPr kumimoji="1" lang="en-US" sz="2000" b="1" i="0" u="none" strike="noStrike" kern="0" cap="none" spc="0" normalizeH="0" baseline="0" noProof="0" dirty="0">
                <a:ln>
                  <a:noFill/>
                </a:ln>
                <a:solidFill>
                  <a:srgbClr val="C00000"/>
                </a:solidFill>
                <a:effectLst/>
                <a:uLnTx/>
                <a:uFillTx/>
                <a:latin typeface="Helvetica"/>
                <a:ea typeface="+mn-ea"/>
                <a:cs typeface="+mn-cs"/>
              </a:rPr>
              <a:t> LIKE </a:t>
            </a:r>
            <a:r>
              <a:rPr lang="en-US" sz="2000" b="1" kern="0" dirty="0">
                <a:solidFill>
                  <a:srgbClr val="C00000"/>
                </a:solidFill>
                <a:latin typeface="Helvetica"/>
              </a:rPr>
              <a:t>'JOI-</a:t>
            </a:r>
            <a:r>
              <a:rPr kumimoji="1" lang="en-US" sz="2000" b="1" i="0" u="none" strike="noStrike" kern="0" cap="none" spc="0" normalizeH="0" baseline="0" noProof="0" dirty="0">
                <a:ln>
                  <a:noFill/>
                </a:ln>
                <a:solidFill>
                  <a:srgbClr val="C00000"/>
                </a:solidFill>
                <a:effectLst/>
                <a:uLnTx/>
                <a:uFillTx/>
                <a:latin typeface="Helvetica"/>
                <a:ea typeface="+mn-ea"/>
                <a:cs typeface="+mn-cs"/>
              </a:rPr>
              <a:t>_____')</a:t>
            </a:r>
            <a:r>
              <a:rPr kumimoji="1" lang="en-US" sz="2000" b="0" i="0" u="none" strike="noStrike" kern="0" cap="none" spc="0" normalizeH="0" baseline="0" noProof="0" dirty="0">
                <a:ln>
                  <a:noFill/>
                </a:ln>
                <a:solidFill>
                  <a:srgbClr val="000000"/>
                </a:solidFill>
                <a:effectLst/>
                <a:uLnTx/>
                <a:uFillTx/>
                <a:latin typeface="Helvetica"/>
                <a:ea typeface="+mn-ea"/>
                <a:cs typeface="+mn-cs"/>
              </a:rPr>
              <a:t>, Name varchar(10),Price Number(5));</a:t>
            </a:r>
          </a:p>
          <a:p>
            <a:pPr marL="342900" marR="0" lvl="0" indent="-342900" algn="l" defTabSz="914400" rtl="0" eaLnBrk="0" fontAlgn="base" latinLnBrk="0" hangingPunct="0">
              <a:lnSpc>
                <a:spcPct val="150000"/>
              </a:lnSpc>
              <a:spcBef>
                <a:spcPct val="35000"/>
              </a:spcBef>
              <a:spcAft>
                <a:spcPct val="0"/>
              </a:spcAft>
              <a:buClr>
                <a:srgbClr val="CC3300"/>
              </a:buClr>
              <a:buSzPct val="90000"/>
              <a:buFont typeface="Monotype Sorts" charset="2"/>
              <a:buChar char="n"/>
              <a:tabLst/>
              <a:defRPr/>
            </a:pPr>
            <a:endParaRPr kumimoji="1" lang="en-US" sz="700" b="0" i="0" u="none" strike="noStrike" kern="0" cap="none" spc="0" normalizeH="0" baseline="0" noProof="0" dirty="0">
              <a:ln>
                <a:noFill/>
              </a:ln>
              <a:solidFill>
                <a:srgbClr val="000000"/>
              </a:solidFill>
              <a:effectLst/>
              <a:uLnTx/>
              <a:uFillTx/>
              <a:latin typeface="Helvetica"/>
              <a:ea typeface="+mn-ea"/>
              <a:cs typeface="+mn-cs"/>
            </a:endParaRPr>
          </a:p>
          <a:p>
            <a:pPr lvl="0">
              <a:lnSpc>
                <a:spcPct val="150000"/>
              </a:lnSpc>
              <a:buClr>
                <a:srgbClr val="CC3300"/>
              </a:buClr>
              <a:defRPr/>
            </a:pPr>
            <a:r>
              <a:rPr lang="en-US" kern="0" dirty="0">
                <a:solidFill>
                  <a:srgbClr val="000000"/>
                </a:solidFill>
                <a:latin typeface="Helvetica"/>
              </a:rPr>
              <a:t>INSERT INTO PRODUCT VALUES('JOI-22232’, ’Mobile’,3344);</a:t>
            </a:r>
            <a:r>
              <a:rPr kumimoji="1" lang="en-US" sz="1800" b="1" i="0" u="none" strike="noStrike" kern="0" cap="none" spc="0" normalizeH="0" baseline="0" noProof="0" dirty="0">
                <a:ln>
                  <a:noFill/>
                </a:ln>
                <a:solidFill>
                  <a:srgbClr val="000000"/>
                </a:solidFill>
                <a:effectLst/>
                <a:uLnTx/>
                <a:uFillTx/>
                <a:latin typeface="Helvetica"/>
                <a:ea typeface="+mn-ea"/>
                <a:cs typeface="+mn-cs"/>
              </a:rPr>
              <a:t>; </a:t>
            </a:r>
            <a:r>
              <a:rPr kumimoji="1" lang="en-US" sz="1800" b="0" i="0" u="none" strike="noStrike" kern="0" cap="none" spc="0" normalizeH="0" baseline="0" noProof="0" dirty="0">
                <a:ln>
                  <a:noFill/>
                </a:ln>
                <a:solidFill>
                  <a:srgbClr val="000000"/>
                </a:solidFill>
                <a:effectLst/>
                <a:uLnTx/>
                <a:uFillTx/>
                <a:latin typeface="Helvetica"/>
                <a:ea typeface="+mn-ea"/>
                <a:cs typeface="+mn-cs"/>
              </a:rPr>
              <a:t>   </a:t>
            </a:r>
            <a:r>
              <a:rPr kumimoji="1" lang="en-US" sz="1800" b="0" i="0" u="none" strike="noStrike" kern="0" cap="none" spc="0" normalizeH="0" baseline="0" noProof="0" dirty="0">
                <a:ln>
                  <a:noFill/>
                </a:ln>
                <a:solidFill>
                  <a:srgbClr val="0070C0"/>
                </a:solidFill>
                <a:effectLst/>
                <a:uLnTx/>
                <a:uFillTx/>
                <a:latin typeface="Helvetica"/>
                <a:ea typeface="+mn-ea"/>
                <a:cs typeface="+mn-cs"/>
              </a:rPr>
              <a:t>accepted.</a:t>
            </a:r>
          </a:p>
          <a:p>
            <a:pPr lvl="0">
              <a:lnSpc>
                <a:spcPct val="150000"/>
              </a:lnSpc>
              <a:buClr>
                <a:srgbClr val="CC3300"/>
              </a:buClr>
              <a:defRPr/>
            </a:pPr>
            <a:r>
              <a:rPr lang="en-US" kern="0" dirty="0">
                <a:solidFill>
                  <a:srgbClr val="000000"/>
                </a:solidFill>
                <a:latin typeface="Helvetica"/>
              </a:rPr>
              <a:t>INSERT INTO PRODUCT VALUES('JOI-’,’S.WATCH’,2344);     </a:t>
            </a:r>
            <a:r>
              <a:rPr lang="en-US" kern="0" dirty="0">
                <a:solidFill>
                  <a:srgbClr val="C00000"/>
                </a:solidFill>
                <a:latin typeface="Helvetica"/>
              </a:rPr>
              <a:t>rejected</a:t>
            </a:r>
            <a:endParaRPr lang="en-US" kern="0" dirty="0">
              <a:solidFill>
                <a:srgbClr val="000000"/>
              </a:solidFill>
              <a:latin typeface="Helvetica"/>
            </a:endParaRPr>
          </a:p>
          <a:p>
            <a:pPr lvl="0">
              <a:lnSpc>
                <a:spcPct val="150000"/>
              </a:lnSpc>
              <a:buClr>
                <a:srgbClr val="CC3300"/>
              </a:buClr>
              <a:defRPr/>
            </a:pPr>
            <a:r>
              <a:rPr lang="en-US" kern="0" dirty="0">
                <a:solidFill>
                  <a:srgbClr val="000000"/>
                </a:solidFill>
                <a:latin typeface="Helvetica"/>
              </a:rPr>
              <a:t>INSERT INTO PRODUCT VALUES('JOI-222’,’Tab’,7344);                </a:t>
            </a:r>
            <a:r>
              <a:rPr lang="en-US" kern="0" dirty="0">
                <a:solidFill>
                  <a:srgbClr val="C00000"/>
                </a:solidFill>
                <a:latin typeface="Helvetica"/>
              </a:rPr>
              <a:t>rejected</a:t>
            </a:r>
          </a:p>
          <a:p>
            <a:pPr>
              <a:lnSpc>
                <a:spcPct val="150000"/>
              </a:lnSpc>
              <a:buClr>
                <a:srgbClr val="CC3300"/>
              </a:buClr>
              <a:defRPr/>
            </a:pPr>
            <a:r>
              <a:rPr lang="en-US" kern="0" dirty="0">
                <a:solidFill>
                  <a:srgbClr val="000000"/>
                </a:solidFill>
                <a:latin typeface="Helvetica"/>
              </a:rPr>
              <a:t>INSERT INTO PRODUCT VALUES('JOI-</a:t>
            </a:r>
            <a:r>
              <a:rPr lang="en-US" kern="0" dirty="0">
                <a:solidFill>
                  <a:srgbClr val="C00000"/>
                </a:solidFill>
                <a:latin typeface="Helvetica"/>
              </a:rPr>
              <a:t>222456</a:t>
            </a:r>
            <a:r>
              <a:rPr lang="en-US" kern="0" dirty="0">
                <a:solidFill>
                  <a:srgbClr val="000000"/>
                </a:solidFill>
                <a:latin typeface="Helvetica"/>
              </a:rPr>
              <a:t>’,’ROUTER’,9344); </a:t>
            </a:r>
            <a:r>
              <a:rPr lang="en-US" kern="0" dirty="0">
                <a:solidFill>
                  <a:srgbClr val="C00000"/>
                </a:solidFill>
                <a:latin typeface="Helvetica"/>
              </a:rPr>
              <a:t>rejected</a:t>
            </a:r>
          </a:p>
          <a:p>
            <a:pPr lvl="0">
              <a:lnSpc>
                <a:spcPct val="150000"/>
              </a:lnSpc>
              <a:buClr>
                <a:srgbClr val="CC3300"/>
              </a:buClr>
              <a:defRPr/>
            </a:pPr>
            <a:endParaRPr lang="en-US" kern="0" dirty="0">
              <a:solidFill>
                <a:srgbClr val="000000"/>
              </a:solidFill>
              <a:latin typeface="Helvetica"/>
            </a:endParaRPr>
          </a:p>
        </p:txBody>
      </p:sp>
      <p:sp>
        <p:nvSpPr>
          <p:cNvPr id="3" name="Rectangle 2"/>
          <p:cNvSpPr txBox="1">
            <a:spLocks noChangeArrowheads="1"/>
          </p:cNvSpPr>
          <p:nvPr/>
        </p:nvSpPr>
        <p:spPr bwMode="auto">
          <a:xfrm>
            <a:off x="1024467" y="117475"/>
            <a:ext cx="107696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rPr>
              <a:t>..The check clause   - </a:t>
            </a:r>
            <a:r>
              <a:rPr kumimoji="1" lang="en-US" sz="2800" b="0"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rPr>
              <a:t>using LIKE   _</a:t>
            </a:r>
            <a:endParaRPr kumimoji="1" lang="en-US" sz="3200" b="0"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endParaRPr>
          </a:p>
        </p:txBody>
      </p:sp>
      <p:sp>
        <p:nvSpPr>
          <p:cNvPr id="4" name="Footer Placeholder 3"/>
          <p:cNvSpPr>
            <a:spLocks noGrp="1"/>
          </p:cNvSpPr>
          <p:nvPr>
            <p:ph type="ftr" sz="quarter" idx="11"/>
          </p:nvPr>
        </p:nvSpPr>
        <p:spPr/>
        <p:txBody>
          <a:bodyPr/>
          <a:lstStyle/>
          <a:p>
            <a:r>
              <a:rPr lang="en-US"/>
              <a:t>SQL</a:t>
            </a:r>
          </a:p>
        </p:txBody>
      </p:sp>
      <p:sp>
        <p:nvSpPr>
          <p:cNvPr id="5" name="Slide Number Placeholder 4"/>
          <p:cNvSpPr>
            <a:spLocks noGrp="1"/>
          </p:cNvSpPr>
          <p:nvPr>
            <p:ph type="sldNum" sz="quarter" idx="12"/>
          </p:nvPr>
        </p:nvSpPr>
        <p:spPr/>
        <p:txBody>
          <a:bodyPr/>
          <a:lstStyle/>
          <a:p>
            <a:fld id="{03576695-DB63-4967-AFBB-46E84EF49106}" type="slidenum">
              <a:rPr lang="en-US" smtClean="0"/>
              <a:t>35</a:t>
            </a:fld>
            <a:endParaRPr lang="en-US"/>
          </a:p>
        </p:txBody>
      </p:sp>
    </p:spTree>
    <p:extLst>
      <p:ext uri="{BB962C8B-B14F-4D97-AF65-F5344CB8AC3E}">
        <p14:creationId xmlns:p14="http://schemas.microsoft.com/office/powerpoint/2010/main" val="5316018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024467" y="117475"/>
            <a:ext cx="107696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rPr>
              <a:t>..The check clause   - </a:t>
            </a:r>
            <a:r>
              <a:rPr kumimoji="1" lang="en-US" sz="2800" b="0"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rPr>
              <a:t>using function UPPER()</a:t>
            </a:r>
            <a:endParaRPr kumimoji="1" lang="en-US" sz="3200" b="0"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endParaRPr>
          </a:p>
        </p:txBody>
      </p:sp>
      <p:sp>
        <p:nvSpPr>
          <p:cNvPr id="4" name="Content Placeholder 2"/>
          <p:cNvSpPr txBox="1">
            <a:spLocks/>
          </p:cNvSpPr>
          <p:nvPr/>
        </p:nvSpPr>
        <p:spPr bwMode="auto">
          <a:xfrm>
            <a:off x="1085852" y="1093789"/>
            <a:ext cx="10215033" cy="5262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mn-ea"/>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mn-lt"/>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a:lstStyle>
          <a:p>
            <a:pPr marL="0" marR="0" lvl="0" indent="0" algn="l" defTabSz="914400" rtl="0" eaLnBrk="0" fontAlgn="base" latinLnBrk="0" hangingPunct="0">
              <a:lnSpc>
                <a:spcPct val="150000"/>
              </a:lnSpc>
              <a:spcBef>
                <a:spcPct val="35000"/>
              </a:spcBef>
              <a:spcAft>
                <a:spcPct val="0"/>
              </a:spcAft>
              <a:buClr>
                <a:srgbClr val="CC3300"/>
              </a:buClr>
              <a:buSzPct val="90000"/>
              <a:buFont typeface="Monotype Sorts" charset="2"/>
              <a:buNone/>
              <a:tabLst/>
              <a:defRPr/>
            </a:pPr>
            <a:r>
              <a:rPr kumimoji="1" lang="en-US" sz="1800" b="1" i="0" u="none" strike="noStrike" kern="0" cap="none" spc="0" normalizeH="0" baseline="0" noProof="0" dirty="0">
                <a:ln>
                  <a:noFill/>
                </a:ln>
                <a:solidFill>
                  <a:srgbClr val="000000"/>
                </a:solidFill>
                <a:effectLst/>
                <a:uLnTx/>
                <a:uFillTx/>
                <a:latin typeface="Helvetica"/>
                <a:ea typeface="+mn-ea"/>
                <a:cs typeface="+mn-cs"/>
              </a:rPr>
              <a:t>Example:</a:t>
            </a:r>
          </a:p>
          <a:p>
            <a:pPr marL="342900" marR="0" lvl="0" indent="-342900" algn="l" defTabSz="914400" rtl="0" eaLnBrk="0" fontAlgn="base" latinLnBrk="0" hangingPunct="0">
              <a:lnSpc>
                <a:spcPct val="150000"/>
              </a:lnSpc>
              <a:spcBef>
                <a:spcPct val="35000"/>
              </a:spcBef>
              <a:spcAft>
                <a:spcPct val="0"/>
              </a:spcAft>
              <a:buClr>
                <a:srgbClr val="CC3300"/>
              </a:buClr>
              <a:buSzPct val="90000"/>
              <a:buFont typeface="Monotype Sorts" charset="2"/>
              <a:buChar char="n"/>
              <a:tabLst/>
              <a:defRPr/>
            </a:pPr>
            <a:r>
              <a:rPr kumimoji="1" lang="en-US" sz="1800" b="0" i="0" u="none" strike="noStrike" kern="0" cap="none" spc="0" normalizeH="0" baseline="0" noProof="0" dirty="0">
                <a:ln>
                  <a:noFill/>
                </a:ln>
                <a:solidFill>
                  <a:srgbClr val="000000"/>
                </a:solidFill>
                <a:effectLst/>
                <a:uLnTx/>
                <a:uFillTx/>
                <a:latin typeface="Helvetica"/>
                <a:ea typeface="+mn-ea"/>
                <a:cs typeface="+mn-cs"/>
              </a:rPr>
              <a:t>Create a table CANDIDATES(CandtID, Name, Branch) appearing for entrance exam at MIT. Candidate numbers must be Unique &amp; every candidate number must start with MIT.</a:t>
            </a:r>
            <a:r>
              <a:rPr kumimoji="1" lang="en-US" sz="1800" b="0" i="0" u="none" strike="noStrike" kern="0" cap="none" spc="0" normalizeH="0" noProof="0" dirty="0">
                <a:ln>
                  <a:noFill/>
                </a:ln>
                <a:solidFill>
                  <a:srgbClr val="000000"/>
                </a:solidFill>
                <a:effectLst/>
                <a:uLnTx/>
                <a:uFillTx/>
                <a:latin typeface="Helvetica"/>
                <a:ea typeface="+mn-ea"/>
                <a:cs typeface="+mn-cs"/>
              </a:rPr>
              <a:t>             </a:t>
            </a:r>
            <a:r>
              <a:rPr lang="en-US" kern="0" dirty="0">
                <a:solidFill>
                  <a:srgbClr val="000000"/>
                </a:solidFill>
                <a:latin typeface="Helvetica"/>
              </a:rPr>
              <a:t>User must enter </a:t>
            </a:r>
            <a:r>
              <a:rPr lang="en-US" b="1" kern="0" dirty="0">
                <a:solidFill>
                  <a:srgbClr val="000000"/>
                </a:solidFill>
                <a:latin typeface="Helvetica"/>
              </a:rPr>
              <a:t>Branch in Capital letters only</a:t>
            </a:r>
            <a:r>
              <a:rPr lang="en-US" kern="0" dirty="0">
                <a:solidFill>
                  <a:srgbClr val="000000"/>
                </a:solidFill>
                <a:latin typeface="Helvetica"/>
              </a:rPr>
              <a:t>.</a:t>
            </a:r>
            <a:endParaRPr kumimoji="1" lang="en-US" sz="1800" b="0" i="0" u="none" strike="noStrike" kern="0" cap="none" spc="0" normalizeH="0" baseline="0" noProof="0" dirty="0">
              <a:ln>
                <a:noFill/>
              </a:ln>
              <a:solidFill>
                <a:srgbClr val="000000"/>
              </a:solidFill>
              <a:effectLst/>
              <a:uLnTx/>
              <a:uFillTx/>
              <a:latin typeface="Helvetica"/>
              <a:ea typeface="+mn-ea"/>
              <a:cs typeface="+mn-cs"/>
            </a:endParaRPr>
          </a:p>
          <a:p>
            <a:pPr marL="342900" marR="0" lvl="0" indent="-342900" algn="l" defTabSz="914400" rtl="0" eaLnBrk="0" fontAlgn="base" latinLnBrk="0" hangingPunct="0">
              <a:lnSpc>
                <a:spcPct val="150000"/>
              </a:lnSpc>
              <a:spcBef>
                <a:spcPct val="35000"/>
              </a:spcBef>
              <a:spcAft>
                <a:spcPct val="0"/>
              </a:spcAft>
              <a:buClr>
                <a:srgbClr val="CC3300"/>
              </a:buClr>
              <a:buSzPct val="90000"/>
              <a:buFont typeface="Monotype Sorts" charset="2"/>
              <a:buChar char="n"/>
              <a:tabLst/>
              <a:defRPr/>
            </a:pPr>
            <a:r>
              <a:rPr kumimoji="1" lang="en-US" sz="2000" b="0" i="0" u="none" strike="noStrike" kern="0" cap="none" spc="0" normalizeH="0" baseline="0" noProof="0" dirty="0">
                <a:ln>
                  <a:noFill/>
                </a:ln>
                <a:solidFill>
                  <a:srgbClr val="000000"/>
                </a:solidFill>
                <a:effectLst/>
                <a:uLnTx/>
                <a:uFillTx/>
                <a:latin typeface="Helvetica"/>
                <a:ea typeface="+mn-ea"/>
                <a:cs typeface="+mn-cs"/>
              </a:rPr>
              <a:t>CREATE TABLE CANDIDATE</a:t>
            </a:r>
            <a:r>
              <a:rPr kumimoji="1" lang="en-US" sz="2000" b="1" i="0" u="none" strike="noStrike" kern="0" cap="none" spc="0" normalizeH="0" baseline="0" noProof="0" dirty="0">
                <a:ln>
                  <a:noFill/>
                </a:ln>
                <a:solidFill>
                  <a:srgbClr val="000000"/>
                </a:solidFill>
                <a:effectLst/>
                <a:uLnTx/>
                <a:uFillTx/>
                <a:latin typeface="Helvetica"/>
                <a:ea typeface="+mn-ea"/>
                <a:cs typeface="+mn-cs"/>
              </a:rPr>
              <a:t>( </a:t>
            </a:r>
            <a:r>
              <a:rPr kumimoji="1" lang="en-US" sz="2000" b="0" i="0" u="none" strike="noStrike" kern="0" cap="none" spc="0" normalizeH="0" baseline="0" noProof="0" dirty="0" err="1">
                <a:ln>
                  <a:noFill/>
                </a:ln>
                <a:solidFill>
                  <a:srgbClr val="000000"/>
                </a:solidFill>
                <a:effectLst/>
                <a:uLnTx/>
                <a:uFillTx/>
                <a:latin typeface="Helvetica"/>
                <a:ea typeface="+mn-ea"/>
                <a:cs typeface="+mn-cs"/>
              </a:rPr>
              <a:t>CandtId</a:t>
            </a:r>
            <a:r>
              <a:rPr kumimoji="1" lang="en-US" sz="2000" b="0" i="0" u="none" strike="noStrike" kern="0" cap="none" spc="0" normalizeH="0" baseline="0" noProof="0" dirty="0">
                <a:ln>
                  <a:noFill/>
                </a:ln>
                <a:solidFill>
                  <a:srgbClr val="000000"/>
                </a:solidFill>
                <a:effectLst/>
                <a:uLnTx/>
                <a:uFillTx/>
                <a:latin typeface="Helvetica"/>
                <a:ea typeface="+mn-ea"/>
                <a:cs typeface="+mn-cs"/>
              </a:rPr>
              <a:t> varchar2(7) PRIMARY KEY  </a:t>
            </a:r>
            <a:r>
              <a:rPr kumimoji="1" lang="en-US" sz="2000" b="1" i="0" u="none" strike="noStrike" kern="0" cap="none" spc="0" normalizeH="0" baseline="0" noProof="0" dirty="0">
                <a:ln>
                  <a:noFill/>
                </a:ln>
                <a:solidFill>
                  <a:srgbClr val="000000"/>
                </a:solidFill>
                <a:effectLst/>
                <a:uLnTx/>
                <a:uFillTx/>
                <a:latin typeface="Helvetica"/>
                <a:ea typeface="+mn-ea"/>
                <a:cs typeface="+mn-cs"/>
              </a:rPr>
              <a:t>CHECK </a:t>
            </a:r>
            <a:r>
              <a:rPr kumimoji="1" lang="en-US" sz="2000" b="1" i="0" u="none" strike="noStrike" kern="0" cap="none" spc="0" normalizeH="0" baseline="0" noProof="0" dirty="0">
                <a:ln>
                  <a:noFill/>
                </a:ln>
                <a:solidFill>
                  <a:srgbClr val="C00000"/>
                </a:solidFill>
                <a:effectLst/>
                <a:uLnTx/>
                <a:uFillTx/>
                <a:latin typeface="Helvetica"/>
                <a:ea typeface="+mn-ea"/>
                <a:cs typeface="+mn-cs"/>
              </a:rPr>
              <a:t>(</a:t>
            </a:r>
            <a:r>
              <a:rPr kumimoji="1" lang="en-US" sz="2000" b="1" i="0" u="none" strike="noStrike" kern="0" cap="none" spc="0" normalizeH="0" baseline="0" noProof="0" dirty="0" err="1">
                <a:ln>
                  <a:noFill/>
                </a:ln>
                <a:solidFill>
                  <a:srgbClr val="000000"/>
                </a:solidFill>
                <a:effectLst/>
                <a:uLnTx/>
                <a:uFillTx/>
                <a:latin typeface="Helvetica"/>
                <a:ea typeface="+mn-ea"/>
                <a:cs typeface="+mn-cs"/>
              </a:rPr>
              <a:t>CandtId</a:t>
            </a:r>
            <a:r>
              <a:rPr kumimoji="1" lang="en-US" sz="2000" b="1" i="0" u="none" strike="noStrike" kern="0" cap="none" spc="0" normalizeH="0" baseline="0" noProof="0" dirty="0">
                <a:ln>
                  <a:noFill/>
                </a:ln>
                <a:solidFill>
                  <a:srgbClr val="C00000"/>
                </a:solidFill>
                <a:effectLst/>
                <a:uLnTx/>
                <a:uFillTx/>
                <a:latin typeface="Helvetica"/>
                <a:ea typeface="+mn-ea"/>
                <a:cs typeface="+mn-cs"/>
              </a:rPr>
              <a:t> LIKE 'MIT%')</a:t>
            </a:r>
            <a:r>
              <a:rPr kumimoji="1" lang="en-US" sz="2000" b="0" i="0" u="none" strike="noStrike" kern="0" cap="none" spc="0" normalizeH="0" baseline="0" noProof="0" dirty="0">
                <a:ln>
                  <a:noFill/>
                </a:ln>
                <a:solidFill>
                  <a:srgbClr val="000000"/>
                </a:solidFill>
                <a:effectLst/>
                <a:uLnTx/>
                <a:uFillTx/>
                <a:latin typeface="Helvetica"/>
                <a:ea typeface="+mn-ea"/>
                <a:cs typeface="+mn-cs"/>
              </a:rPr>
              <a:t>, Name varchar(10),Branch varchar(10) CHECK(Branch=</a:t>
            </a:r>
            <a:r>
              <a:rPr kumimoji="1" lang="en-US" sz="2000" b="1" i="0" u="none" strike="noStrike" kern="0" cap="none" spc="0" normalizeH="0" baseline="0" noProof="0" dirty="0">
                <a:ln>
                  <a:noFill/>
                </a:ln>
                <a:solidFill>
                  <a:srgbClr val="C00000"/>
                </a:solidFill>
                <a:effectLst/>
                <a:uLnTx/>
                <a:uFillTx/>
                <a:latin typeface="Helvetica"/>
                <a:ea typeface="+mn-ea"/>
                <a:cs typeface="+mn-cs"/>
              </a:rPr>
              <a:t>UPPER</a:t>
            </a:r>
            <a:r>
              <a:rPr kumimoji="1" lang="en-US" sz="2000" b="0" i="0" u="none" strike="noStrike" kern="0" cap="none" spc="0" normalizeH="0" baseline="0" noProof="0" dirty="0">
                <a:ln>
                  <a:noFill/>
                </a:ln>
                <a:solidFill>
                  <a:srgbClr val="000000"/>
                </a:solidFill>
                <a:effectLst/>
                <a:uLnTx/>
                <a:uFillTx/>
                <a:latin typeface="Helvetica"/>
                <a:ea typeface="+mn-ea"/>
                <a:cs typeface="+mn-cs"/>
              </a:rPr>
              <a:t>(Branch))</a:t>
            </a:r>
            <a:r>
              <a:rPr kumimoji="1" lang="en-US" sz="2000" b="1" i="0" u="none" strike="noStrike" kern="0" cap="none" spc="0" normalizeH="0" baseline="0" noProof="0" dirty="0">
                <a:ln>
                  <a:noFill/>
                </a:ln>
                <a:solidFill>
                  <a:srgbClr val="000000"/>
                </a:solidFill>
                <a:effectLst/>
                <a:uLnTx/>
                <a:uFillTx/>
                <a:latin typeface="Helvetica"/>
                <a:ea typeface="+mn-ea"/>
                <a:cs typeface="+mn-cs"/>
              </a:rPr>
              <a:t>)</a:t>
            </a:r>
            <a:r>
              <a:rPr kumimoji="1" lang="en-US" sz="2000" b="0" i="0" u="none" strike="noStrike" kern="0" cap="none" spc="0" normalizeH="0" baseline="0" noProof="0" dirty="0">
                <a:ln>
                  <a:noFill/>
                </a:ln>
                <a:solidFill>
                  <a:srgbClr val="000000"/>
                </a:solidFill>
                <a:effectLst/>
                <a:uLnTx/>
                <a:uFillTx/>
                <a:latin typeface="Helvetica"/>
                <a:ea typeface="+mn-ea"/>
                <a:cs typeface="+mn-cs"/>
              </a:rPr>
              <a:t>;</a:t>
            </a:r>
          </a:p>
          <a:p>
            <a:pPr marL="342900" marR="0" lvl="0" indent="-342900" algn="l" defTabSz="914400" rtl="0" eaLnBrk="0" fontAlgn="base" latinLnBrk="0" hangingPunct="0">
              <a:lnSpc>
                <a:spcPct val="150000"/>
              </a:lnSpc>
              <a:spcBef>
                <a:spcPct val="35000"/>
              </a:spcBef>
              <a:spcAft>
                <a:spcPct val="0"/>
              </a:spcAft>
              <a:buClr>
                <a:srgbClr val="CC3300"/>
              </a:buClr>
              <a:buSzPct val="90000"/>
              <a:buFont typeface="Monotype Sorts" charset="2"/>
              <a:buChar char="n"/>
              <a:tabLst/>
              <a:defRPr/>
            </a:pPr>
            <a:endParaRPr kumimoji="1" lang="en-US" sz="1200" b="0" i="0" u="none" strike="noStrike" kern="0" cap="none" spc="0" normalizeH="0" baseline="0" noProof="0" dirty="0">
              <a:ln>
                <a:noFill/>
              </a:ln>
              <a:solidFill>
                <a:srgbClr val="000000"/>
              </a:solidFill>
              <a:effectLst/>
              <a:uLnTx/>
              <a:uFillTx/>
              <a:latin typeface="Helvetica"/>
              <a:ea typeface="+mn-ea"/>
              <a:cs typeface="+mn-cs"/>
            </a:endParaRPr>
          </a:p>
          <a:p>
            <a:pPr>
              <a:lnSpc>
                <a:spcPct val="150000"/>
              </a:lnSpc>
              <a:buClr>
                <a:srgbClr val="CC3300"/>
              </a:buClr>
            </a:pPr>
            <a:r>
              <a:rPr kumimoji="1" lang="en-US" sz="1800" b="0" i="0" u="none" strike="noStrike" kern="0" cap="none" spc="0" normalizeH="0" baseline="0" noProof="0" dirty="0">
                <a:ln>
                  <a:noFill/>
                </a:ln>
                <a:solidFill>
                  <a:srgbClr val="000000"/>
                </a:solidFill>
                <a:effectLst/>
                <a:uLnTx/>
                <a:uFillTx/>
                <a:latin typeface="Helvetica"/>
                <a:ea typeface="+mn-ea"/>
                <a:cs typeface="+mn-cs"/>
              </a:rPr>
              <a:t>INSERT INTO CANDIDATE VALUES(</a:t>
            </a:r>
            <a:r>
              <a:rPr kumimoji="1" lang="en-US" sz="1800" b="1" i="0" u="none" strike="noStrike" kern="0" cap="none" spc="0" normalizeH="0" baseline="0" noProof="0" dirty="0">
                <a:ln>
                  <a:noFill/>
                </a:ln>
                <a:solidFill>
                  <a:srgbClr val="C00000"/>
                </a:solidFill>
                <a:effectLst/>
                <a:uLnTx/>
                <a:uFillTx/>
                <a:latin typeface="Helvetica"/>
                <a:ea typeface="+mn-ea"/>
                <a:cs typeface="+mn-cs"/>
              </a:rPr>
              <a:t>'</a:t>
            </a:r>
            <a:r>
              <a:rPr kumimoji="1" lang="en-US" sz="1800" b="1" i="0" u="none" strike="noStrike" kern="0" cap="none" spc="0" normalizeH="0" baseline="0" noProof="0" dirty="0">
                <a:ln>
                  <a:noFill/>
                </a:ln>
                <a:solidFill>
                  <a:srgbClr val="000000"/>
                </a:solidFill>
                <a:effectLst/>
                <a:uLnTx/>
                <a:uFillTx/>
                <a:latin typeface="Helvetica"/>
                <a:ea typeface="+mn-ea"/>
                <a:cs typeface="+mn-cs"/>
              </a:rPr>
              <a:t>MIT1021</a:t>
            </a:r>
            <a:r>
              <a:rPr kumimoji="1" lang="en-US" sz="1800" b="1" i="0" u="none" strike="noStrike" kern="0" cap="none" spc="0" normalizeH="0" baseline="0" noProof="0" dirty="0">
                <a:ln>
                  <a:noFill/>
                </a:ln>
                <a:solidFill>
                  <a:srgbClr val="C00000"/>
                </a:solidFill>
                <a:effectLst/>
                <a:uLnTx/>
                <a:uFillTx/>
                <a:latin typeface="Helvetica"/>
                <a:ea typeface="+mn-ea"/>
                <a:cs typeface="+mn-cs"/>
              </a:rPr>
              <a:t>'</a:t>
            </a:r>
            <a:r>
              <a:rPr kumimoji="1" lang="en-US" sz="1800" b="0" i="0" u="none" strike="noStrike" kern="0" cap="none" spc="0" normalizeH="0" baseline="0" noProof="0" dirty="0">
                <a:ln>
                  <a:noFill/>
                </a:ln>
                <a:solidFill>
                  <a:srgbClr val="000000"/>
                </a:solidFill>
                <a:effectLst/>
                <a:uLnTx/>
                <a:uFillTx/>
                <a:latin typeface="Helvetica"/>
                <a:ea typeface="+mn-ea"/>
                <a:cs typeface="+mn-cs"/>
              </a:rPr>
              <a:t>,</a:t>
            </a:r>
            <a:r>
              <a:rPr kumimoji="1" lang="en-US" sz="1800" b="1" i="0" u="none" strike="noStrike" kern="0" cap="none" spc="0" normalizeH="0" baseline="0" noProof="0" dirty="0">
                <a:ln>
                  <a:noFill/>
                </a:ln>
                <a:solidFill>
                  <a:srgbClr val="C00000"/>
                </a:solidFill>
                <a:effectLst/>
                <a:uLnTx/>
                <a:uFillTx/>
                <a:latin typeface="Helvetica"/>
                <a:ea typeface="+mn-ea"/>
                <a:cs typeface="+mn-cs"/>
              </a:rPr>
              <a:t> </a:t>
            </a:r>
            <a:r>
              <a:rPr kumimoji="1" lang="en-US" sz="1800" b="0" i="0" u="none" strike="noStrike" kern="0" cap="none" spc="0" normalizeH="0" baseline="0" noProof="0" dirty="0">
                <a:ln>
                  <a:noFill/>
                </a:ln>
                <a:solidFill>
                  <a:srgbClr val="C00000"/>
                </a:solidFill>
                <a:effectLst/>
                <a:uLnTx/>
                <a:uFillTx/>
                <a:latin typeface="Helvetica"/>
                <a:ea typeface="+mn-ea"/>
                <a:cs typeface="+mn-cs"/>
              </a:rPr>
              <a:t>'</a:t>
            </a:r>
            <a:r>
              <a:rPr kumimoji="1" lang="en-US" sz="1800" b="0" i="0" u="none" strike="noStrike" kern="0" cap="none" spc="0" normalizeH="0" baseline="0" noProof="0" dirty="0">
                <a:ln>
                  <a:noFill/>
                </a:ln>
                <a:solidFill>
                  <a:srgbClr val="000000"/>
                </a:solidFill>
                <a:effectLst/>
                <a:uLnTx/>
                <a:uFillTx/>
                <a:latin typeface="Helvetica"/>
                <a:ea typeface="+mn-ea"/>
                <a:cs typeface="+mn-cs"/>
              </a:rPr>
              <a:t>Raghu</a:t>
            </a:r>
            <a:r>
              <a:rPr kumimoji="1" lang="en-US" sz="1800" b="0" i="0" u="none" strike="noStrike" kern="0" cap="none" spc="0" normalizeH="0" baseline="0" noProof="0" dirty="0">
                <a:ln>
                  <a:noFill/>
                </a:ln>
                <a:solidFill>
                  <a:srgbClr val="C00000"/>
                </a:solidFill>
                <a:effectLst/>
                <a:uLnTx/>
                <a:uFillTx/>
                <a:latin typeface="Helvetica"/>
                <a:ea typeface="+mn-ea"/>
                <a:cs typeface="+mn-cs"/>
              </a:rPr>
              <a:t>'</a:t>
            </a:r>
            <a:r>
              <a:rPr kumimoji="1" lang="en-US" sz="1800" b="0" i="0" u="none" strike="noStrike" kern="0" cap="none" spc="0" normalizeH="0" baseline="0" noProof="0" dirty="0">
                <a:ln>
                  <a:noFill/>
                </a:ln>
                <a:solidFill>
                  <a:srgbClr val="000000"/>
                </a:solidFill>
                <a:effectLst/>
                <a:uLnTx/>
                <a:uFillTx/>
                <a:latin typeface="Helvetica"/>
                <a:ea typeface="+mn-ea"/>
                <a:cs typeface="+mn-cs"/>
              </a:rPr>
              <a:t>,</a:t>
            </a:r>
            <a:r>
              <a:rPr lang="en-US" b="1" kern="0" dirty="0">
                <a:solidFill>
                  <a:srgbClr val="C00000"/>
                </a:solidFill>
                <a:latin typeface="Helvetica"/>
              </a:rPr>
              <a:t> '</a:t>
            </a:r>
            <a:r>
              <a:rPr kumimoji="1" lang="en-US" sz="1800" b="0" i="0" u="none" strike="noStrike" kern="0" cap="none" spc="0" normalizeH="0" baseline="0" noProof="0" dirty="0">
                <a:ln>
                  <a:noFill/>
                </a:ln>
                <a:solidFill>
                  <a:srgbClr val="000000"/>
                </a:solidFill>
                <a:effectLst/>
                <a:uLnTx/>
                <a:uFillTx/>
                <a:latin typeface="Helvetica"/>
                <a:ea typeface="+mn-ea"/>
                <a:cs typeface="+mn-cs"/>
              </a:rPr>
              <a:t>COMP.SC</a:t>
            </a:r>
            <a:r>
              <a:rPr lang="en-US" b="1" kern="0" dirty="0">
                <a:solidFill>
                  <a:srgbClr val="C00000"/>
                </a:solidFill>
                <a:latin typeface="Helvetica"/>
              </a:rPr>
              <a:t>’</a:t>
            </a:r>
            <a:r>
              <a:rPr kumimoji="1" lang="en-US" sz="1800" b="0" i="0" u="none" strike="noStrike" kern="0" cap="none" spc="0" normalizeH="0" baseline="0" noProof="0" dirty="0">
                <a:ln>
                  <a:noFill/>
                </a:ln>
                <a:solidFill>
                  <a:srgbClr val="000000"/>
                </a:solidFill>
                <a:effectLst/>
                <a:uLnTx/>
                <a:uFillTx/>
                <a:latin typeface="Helvetica"/>
                <a:ea typeface="+mn-ea"/>
                <a:cs typeface="+mn-cs"/>
              </a:rPr>
              <a:t>); </a:t>
            </a:r>
            <a:r>
              <a:rPr lang="en-US" kern="0" dirty="0">
                <a:solidFill>
                  <a:srgbClr val="0070C0"/>
                </a:solidFill>
                <a:latin typeface="Helvetica"/>
              </a:rPr>
              <a:t>accepted</a:t>
            </a:r>
          </a:p>
          <a:p>
            <a:pPr lvl="0">
              <a:lnSpc>
                <a:spcPct val="150000"/>
              </a:lnSpc>
              <a:buClr>
                <a:srgbClr val="CC3300"/>
              </a:buClr>
            </a:pPr>
            <a:r>
              <a:rPr lang="en-US" kern="0" dirty="0">
                <a:solidFill>
                  <a:srgbClr val="000000"/>
                </a:solidFill>
                <a:latin typeface="Helvetica"/>
              </a:rPr>
              <a:t>If user enters Branch as –’</a:t>
            </a:r>
            <a:r>
              <a:rPr lang="en-US" kern="0" dirty="0" err="1">
                <a:solidFill>
                  <a:srgbClr val="000000"/>
                </a:solidFill>
                <a:latin typeface="Helvetica"/>
              </a:rPr>
              <a:t>Comp.Sc</a:t>
            </a:r>
            <a:r>
              <a:rPr lang="en-US" kern="0" dirty="0">
                <a:solidFill>
                  <a:srgbClr val="000000"/>
                </a:solidFill>
                <a:latin typeface="Helvetica"/>
              </a:rPr>
              <a:t>’ , it is rejected with constraint error message.</a:t>
            </a:r>
          </a:p>
          <a:p>
            <a:pPr>
              <a:lnSpc>
                <a:spcPct val="150000"/>
              </a:lnSpc>
              <a:buClr>
                <a:srgbClr val="CC3300"/>
              </a:buClr>
            </a:pPr>
            <a:r>
              <a:rPr lang="en-US" kern="0" dirty="0">
                <a:solidFill>
                  <a:srgbClr val="000000"/>
                </a:solidFill>
                <a:latin typeface="Helvetica"/>
              </a:rPr>
              <a:t>INSERT INTO CANDIDATE VALUES</a:t>
            </a:r>
            <a:r>
              <a:rPr lang="en-US" b="1" kern="0" dirty="0">
                <a:solidFill>
                  <a:srgbClr val="000000"/>
                </a:solidFill>
                <a:latin typeface="Helvetica"/>
              </a:rPr>
              <a:t>(</a:t>
            </a:r>
            <a:r>
              <a:rPr lang="en-US" b="1" kern="0" dirty="0">
                <a:solidFill>
                  <a:srgbClr val="C00000"/>
                </a:solidFill>
                <a:latin typeface="Helvetica"/>
              </a:rPr>
              <a:t>'</a:t>
            </a:r>
            <a:r>
              <a:rPr lang="en-US" b="1" kern="0" dirty="0">
                <a:solidFill>
                  <a:srgbClr val="000000"/>
                </a:solidFill>
                <a:latin typeface="Helvetica"/>
              </a:rPr>
              <a:t>MIT1021</a:t>
            </a:r>
            <a:r>
              <a:rPr lang="en-US" b="1" kern="0" dirty="0">
                <a:solidFill>
                  <a:srgbClr val="C00000"/>
                </a:solidFill>
                <a:latin typeface="Helvetica"/>
              </a:rPr>
              <a:t>'</a:t>
            </a:r>
            <a:r>
              <a:rPr lang="en-US" kern="0" dirty="0">
                <a:solidFill>
                  <a:srgbClr val="000000"/>
                </a:solidFill>
                <a:latin typeface="Helvetica"/>
              </a:rPr>
              <a:t>,</a:t>
            </a:r>
            <a:r>
              <a:rPr lang="en-US" b="1" kern="0" dirty="0">
                <a:solidFill>
                  <a:srgbClr val="C00000"/>
                </a:solidFill>
                <a:latin typeface="Helvetica"/>
              </a:rPr>
              <a:t> '</a:t>
            </a:r>
            <a:r>
              <a:rPr lang="en-US" kern="0" dirty="0">
                <a:solidFill>
                  <a:srgbClr val="000000"/>
                </a:solidFill>
                <a:latin typeface="Helvetica"/>
              </a:rPr>
              <a:t>Raj</a:t>
            </a:r>
            <a:r>
              <a:rPr lang="en-US" b="1" kern="0" dirty="0">
                <a:solidFill>
                  <a:srgbClr val="C00000"/>
                </a:solidFill>
                <a:latin typeface="Helvetica"/>
              </a:rPr>
              <a:t>'</a:t>
            </a:r>
            <a:r>
              <a:rPr lang="en-US" kern="0" dirty="0">
                <a:solidFill>
                  <a:srgbClr val="000000"/>
                </a:solidFill>
                <a:latin typeface="Helvetica"/>
              </a:rPr>
              <a:t>,</a:t>
            </a:r>
            <a:r>
              <a:rPr lang="en-US" b="1" kern="0" dirty="0">
                <a:solidFill>
                  <a:srgbClr val="C00000"/>
                </a:solidFill>
                <a:latin typeface="Helvetica"/>
              </a:rPr>
              <a:t> '</a:t>
            </a:r>
            <a:r>
              <a:rPr lang="en-US" kern="0" dirty="0">
                <a:solidFill>
                  <a:srgbClr val="000000"/>
                </a:solidFill>
                <a:latin typeface="Helvetica"/>
              </a:rPr>
              <a:t>Comp Sc</a:t>
            </a:r>
            <a:r>
              <a:rPr lang="en-US" b="1" kern="0" dirty="0">
                <a:solidFill>
                  <a:srgbClr val="C00000"/>
                </a:solidFill>
                <a:latin typeface="Helvetica"/>
              </a:rPr>
              <a:t>'</a:t>
            </a:r>
            <a:r>
              <a:rPr lang="en-US" b="1" kern="0" dirty="0">
                <a:solidFill>
                  <a:srgbClr val="000000"/>
                </a:solidFill>
                <a:latin typeface="Helvetica"/>
              </a:rPr>
              <a:t>);</a:t>
            </a:r>
            <a:r>
              <a:rPr lang="en-US" kern="0" dirty="0">
                <a:solidFill>
                  <a:srgbClr val="000000"/>
                </a:solidFill>
                <a:latin typeface="Helvetica"/>
              </a:rPr>
              <a:t>  </a:t>
            </a:r>
            <a:r>
              <a:rPr lang="en-US" kern="0" dirty="0">
                <a:solidFill>
                  <a:srgbClr val="C00000"/>
                </a:solidFill>
                <a:latin typeface="Helvetica"/>
              </a:rPr>
              <a:t>rejected</a:t>
            </a:r>
          </a:p>
          <a:p>
            <a:pPr lvl="0">
              <a:lnSpc>
                <a:spcPct val="150000"/>
              </a:lnSpc>
              <a:buClr>
                <a:srgbClr val="CC3300"/>
              </a:buClr>
            </a:pPr>
            <a:endParaRPr kumimoji="1" lang="en-US" sz="1800" b="0" i="0" u="none" strike="noStrike" kern="0" cap="none" spc="0" normalizeH="0" baseline="0" noProof="0" dirty="0">
              <a:ln>
                <a:noFill/>
              </a:ln>
              <a:solidFill>
                <a:srgbClr val="000000"/>
              </a:solidFill>
              <a:effectLst/>
              <a:uLnTx/>
              <a:uFillTx/>
              <a:latin typeface="Helvetica"/>
              <a:ea typeface="+mn-ea"/>
              <a:cs typeface="+mn-cs"/>
            </a:endParaRPr>
          </a:p>
        </p:txBody>
      </p:sp>
      <p:sp>
        <p:nvSpPr>
          <p:cNvPr id="3" name="Footer Placeholder 2"/>
          <p:cNvSpPr>
            <a:spLocks noGrp="1"/>
          </p:cNvSpPr>
          <p:nvPr>
            <p:ph type="ftr" sz="quarter" idx="11"/>
          </p:nvPr>
        </p:nvSpPr>
        <p:spPr/>
        <p:txBody>
          <a:bodyPr/>
          <a:lstStyle/>
          <a:p>
            <a:r>
              <a:rPr lang="en-US"/>
              <a:t>SQL</a:t>
            </a:r>
          </a:p>
        </p:txBody>
      </p:sp>
      <p:sp>
        <p:nvSpPr>
          <p:cNvPr id="5" name="Slide Number Placeholder 4"/>
          <p:cNvSpPr>
            <a:spLocks noGrp="1"/>
          </p:cNvSpPr>
          <p:nvPr>
            <p:ph type="sldNum" sz="quarter" idx="12"/>
          </p:nvPr>
        </p:nvSpPr>
        <p:spPr/>
        <p:txBody>
          <a:bodyPr/>
          <a:lstStyle/>
          <a:p>
            <a:fld id="{03576695-DB63-4967-AFBB-46E84EF49106}" type="slidenum">
              <a:rPr lang="en-US" smtClean="0"/>
              <a:t>36</a:t>
            </a:fld>
            <a:endParaRPr lang="en-US"/>
          </a:p>
        </p:txBody>
      </p:sp>
    </p:spTree>
    <p:extLst>
      <p:ext uri="{BB962C8B-B14F-4D97-AF65-F5344CB8AC3E}">
        <p14:creationId xmlns:p14="http://schemas.microsoft.com/office/powerpoint/2010/main" val="2352242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024467" y="117475"/>
            <a:ext cx="107696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rPr>
              <a:t>DEFAULT</a:t>
            </a:r>
            <a:endParaRPr kumimoji="1" lang="en-US" sz="3200" b="0"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endParaRPr>
          </a:p>
        </p:txBody>
      </p:sp>
      <p:sp>
        <p:nvSpPr>
          <p:cNvPr id="3" name="Rectangle 2"/>
          <p:cNvSpPr/>
          <p:nvPr/>
        </p:nvSpPr>
        <p:spPr>
          <a:xfrm>
            <a:off x="1024466" y="819969"/>
            <a:ext cx="10405533" cy="5823133"/>
          </a:xfrm>
          <a:prstGeom prst="rect">
            <a:avLst/>
          </a:prstGeom>
        </p:spPr>
        <p:txBody>
          <a:bodyPr wrap="square">
            <a:spAutoFit/>
          </a:bodyPr>
          <a:lstStyle/>
          <a:p>
            <a:r>
              <a:rPr lang="en-US" sz="2100" dirty="0">
                <a:latin typeface="Helvetica" panose="020B0604020202020204" pitchFamily="34" charset="0"/>
                <a:cs typeface="Helvetica" panose="020B0604020202020204" pitchFamily="34" charset="0"/>
              </a:rPr>
              <a:t>The DEFAULT constraint is used to provide a default value for a column.</a:t>
            </a:r>
          </a:p>
          <a:p>
            <a:endParaRPr lang="en-US" sz="1200" dirty="0"/>
          </a:p>
          <a:p>
            <a:r>
              <a:rPr lang="en-US" sz="2000" b="1" dirty="0">
                <a:latin typeface="Helvetica" panose="020B0604020202020204" pitchFamily="34" charset="0"/>
                <a:cs typeface="Helvetica" panose="020B0604020202020204" pitchFamily="34" charset="0"/>
              </a:rPr>
              <a:t>Example:</a:t>
            </a:r>
          </a:p>
          <a:p>
            <a:endParaRPr lang="en-US" sz="100" dirty="0"/>
          </a:p>
          <a:p>
            <a:pPr>
              <a:lnSpc>
                <a:spcPct val="140000"/>
              </a:lnSpc>
            </a:pPr>
            <a:r>
              <a:rPr kumimoji="1" lang="en-US" sz="2100" b="1" kern="0" dirty="0">
                <a:solidFill>
                  <a:srgbClr val="000000"/>
                </a:solidFill>
                <a:latin typeface="Helvetica"/>
              </a:rPr>
              <a:t>   CREATE TABLE </a:t>
            </a:r>
            <a:r>
              <a:rPr kumimoji="1" lang="en-US" sz="2100" kern="0" dirty="0">
                <a:solidFill>
                  <a:srgbClr val="000000"/>
                </a:solidFill>
                <a:latin typeface="Helvetica"/>
              </a:rPr>
              <a:t>Persons </a:t>
            </a:r>
            <a:r>
              <a:rPr kumimoji="1" lang="en-US" sz="2100" b="1" kern="0" dirty="0">
                <a:solidFill>
                  <a:srgbClr val="C00000"/>
                </a:solidFill>
                <a:latin typeface="Helvetica"/>
              </a:rPr>
              <a:t>(</a:t>
            </a:r>
            <a:br>
              <a:rPr lang="en-US" sz="2100" dirty="0"/>
            </a:br>
            <a:r>
              <a:rPr lang="en-US" sz="2100" dirty="0"/>
              <a:t>   </a:t>
            </a:r>
            <a:r>
              <a:rPr kumimoji="1" lang="en-US" sz="2100" kern="0" dirty="0">
                <a:solidFill>
                  <a:srgbClr val="000000"/>
                </a:solidFill>
                <a:latin typeface="Helvetica"/>
              </a:rPr>
              <a:t> ID Number(3) NOT NULL,</a:t>
            </a:r>
            <a:br>
              <a:rPr kumimoji="1" lang="en-US" sz="2100" kern="0" dirty="0">
                <a:solidFill>
                  <a:srgbClr val="000000"/>
                </a:solidFill>
                <a:latin typeface="Helvetica"/>
              </a:rPr>
            </a:br>
            <a:r>
              <a:rPr kumimoji="1" lang="en-US" sz="2100" kern="0" dirty="0">
                <a:solidFill>
                  <a:srgbClr val="000000"/>
                </a:solidFill>
                <a:latin typeface="Helvetica"/>
              </a:rPr>
              <a:t>    LastName varchar(10) NOT NULL,</a:t>
            </a:r>
            <a:br>
              <a:rPr kumimoji="1" lang="en-US" sz="2100" kern="0" dirty="0">
                <a:solidFill>
                  <a:srgbClr val="000000"/>
                </a:solidFill>
                <a:latin typeface="Helvetica"/>
              </a:rPr>
            </a:br>
            <a:r>
              <a:rPr kumimoji="1" lang="en-US" sz="2100" kern="0" dirty="0">
                <a:solidFill>
                  <a:srgbClr val="000000"/>
                </a:solidFill>
                <a:latin typeface="Helvetica"/>
              </a:rPr>
              <a:t>    FirstName varchar(10), </a:t>
            </a:r>
            <a:br>
              <a:rPr kumimoji="1" lang="en-US" sz="2100" kern="0" dirty="0">
                <a:solidFill>
                  <a:srgbClr val="000000"/>
                </a:solidFill>
                <a:latin typeface="Helvetica"/>
              </a:rPr>
            </a:br>
            <a:r>
              <a:rPr kumimoji="1" lang="en-US" sz="2100" kern="0" dirty="0">
                <a:solidFill>
                  <a:srgbClr val="000000"/>
                </a:solidFill>
                <a:latin typeface="Helvetica"/>
              </a:rPr>
              <a:t>    Age Number(2),</a:t>
            </a:r>
            <a:br>
              <a:rPr kumimoji="1" lang="en-US" sz="2100" kern="0" dirty="0">
                <a:solidFill>
                  <a:srgbClr val="000000"/>
                </a:solidFill>
                <a:latin typeface="Helvetica"/>
              </a:rPr>
            </a:br>
            <a:r>
              <a:rPr kumimoji="1" lang="en-US" sz="2100" kern="0" dirty="0">
                <a:solidFill>
                  <a:srgbClr val="000000"/>
                </a:solidFill>
                <a:latin typeface="Helvetica"/>
              </a:rPr>
              <a:t>    </a:t>
            </a:r>
            <a:r>
              <a:rPr kumimoji="1" lang="en-US" sz="2100" b="1" kern="0" dirty="0">
                <a:solidFill>
                  <a:srgbClr val="C00000"/>
                </a:solidFill>
                <a:latin typeface="Helvetica"/>
              </a:rPr>
              <a:t>City varchar(15) DEFAULT  '</a:t>
            </a:r>
            <a:r>
              <a:rPr kumimoji="1" lang="en-US" sz="2100" b="1" kern="0" dirty="0">
                <a:latin typeface="Helvetica"/>
              </a:rPr>
              <a:t>Manipal</a:t>
            </a:r>
            <a:r>
              <a:rPr kumimoji="1" lang="en-US" sz="2100" b="1" kern="0" dirty="0">
                <a:solidFill>
                  <a:srgbClr val="C00000"/>
                </a:solidFill>
                <a:latin typeface="Helvetica"/>
              </a:rPr>
              <a:t>' )</a:t>
            </a:r>
            <a:r>
              <a:rPr kumimoji="1" lang="en-US" sz="2100" kern="0" dirty="0">
                <a:solidFill>
                  <a:srgbClr val="000000"/>
                </a:solidFill>
                <a:latin typeface="Helvetica"/>
              </a:rPr>
              <a:t>; </a:t>
            </a:r>
          </a:p>
          <a:p>
            <a:pPr>
              <a:lnSpc>
                <a:spcPct val="150000"/>
              </a:lnSpc>
            </a:pPr>
            <a:endParaRPr kumimoji="1" lang="en-US" sz="400" kern="0" dirty="0">
              <a:solidFill>
                <a:srgbClr val="000000"/>
              </a:solidFill>
              <a:latin typeface="Helvetica"/>
            </a:endParaRPr>
          </a:p>
          <a:p>
            <a:pPr>
              <a:lnSpc>
                <a:spcPct val="150000"/>
              </a:lnSpc>
            </a:pPr>
            <a:r>
              <a:rPr lang="en-US" sz="2100" b="1" dirty="0">
                <a:latin typeface="Helvetica" panose="020B0604020202020204" pitchFamily="34" charset="0"/>
                <a:cs typeface="Helvetica" panose="020B0604020202020204" pitchFamily="34" charset="0"/>
              </a:rPr>
              <a:t>INSERT INTO Persons(ID, </a:t>
            </a:r>
            <a:r>
              <a:rPr lang="en-US" sz="2100" b="1" dirty="0" err="1">
                <a:latin typeface="Helvetica" panose="020B0604020202020204" pitchFamily="34" charset="0"/>
                <a:cs typeface="Helvetica" panose="020B0604020202020204" pitchFamily="34" charset="0"/>
              </a:rPr>
              <a:t>Lastname</a:t>
            </a:r>
            <a:r>
              <a:rPr lang="en-US" sz="2100" b="1" dirty="0">
                <a:latin typeface="Helvetica" panose="020B0604020202020204" pitchFamily="34" charset="0"/>
                <a:cs typeface="Helvetica" panose="020B0604020202020204" pitchFamily="34" charset="0"/>
              </a:rPr>
              <a:t>) values(100,'AAA');</a:t>
            </a:r>
          </a:p>
          <a:p>
            <a:pPr>
              <a:lnSpc>
                <a:spcPct val="150000"/>
              </a:lnSpc>
            </a:pPr>
            <a:r>
              <a:rPr lang="en-US" sz="2100" dirty="0">
                <a:latin typeface="Helvetica" panose="020B0604020202020204" pitchFamily="34" charset="0"/>
                <a:cs typeface="Helvetica" panose="020B0604020202020204" pitchFamily="34" charset="0"/>
              </a:rPr>
              <a:t>Inserts value to ID=100 , Lastname=AAA , FirstName= </a:t>
            </a:r>
            <a:r>
              <a:rPr lang="en-US" sz="2100" dirty="0">
                <a:solidFill>
                  <a:srgbClr val="FF0000"/>
                </a:solidFill>
                <a:latin typeface="Helvetica" panose="020B0604020202020204" pitchFamily="34" charset="0"/>
                <a:cs typeface="Helvetica" panose="020B0604020202020204" pitchFamily="34" charset="0"/>
              </a:rPr>
              <a:t>NULL</a:t>
            </a:r>
            <a:r>
              <a:rPr lang="en-US" sz="2100" dirty="0">
                <a:latin typeface="Helvetica" panose="020B0604020202020204" pitchFamily="34" charset="0"/>
                <a:cs typeface="Helvetica" panose="020B0604020202020204" pitchFamily="34" charset="0"/>
              </a:rPr>
              <a:t> , Age=</a:t>
            </a:r>
            <a:r>
              <a:rPr lang="en-US" sz="2100" dirty="0">
                <a:solidFill>
                  <a:srgbClr val="FF0000"/>
                </a:solidFill>
                <a:latin typeface="Helvetica" panose="020B0604020202020204" pitchFamily="34" charset="0"/>
                <a:cs typeface="Helvetica" panose="020B0604020202020204" pitchFamily="34" charset="0"/>
              </a:rPr>
              <a:t>NULL</a:t>
            </a:r>
            <a:r>
              <a:rPr lang="en-US" sz="2100" dirty="0">
                <a:latin typeface="Helvetica" panose="020B0604020202020204" pitchFamily="34" charset="0"/>
                <a:cs typeface="Helvetica" panose="020B0604020202020204" pitchFamily="34" charset="0"/>
              </a:rPr>
              <a:t>  &amp; City takes value </a:t>
            </a:r>
            <a:r>
              <a:rPr lang="en-US" sz="2100" b="1" dirty="0">
                <a:latin typeface="Helvetica" panose="020B0604020202020204" pitchFamily="34" charset="0"/>
                <a:cs typeface="Helvetica" panose="020B0604020202020204" pitchFamily="34" charset="0"/>
              </a:rPr>
              <a:t>Manipal</a:t>
            </a:r>
            <a:r>
              <a:rPr lang="en-US" sz="2100" dirty="0">
                <a:latin typeface="Helvetica" panose="020B0604020202020204" pitchFamily="34" charset="0"/>
                <a:cs typeface="Helvetica" panose="020B0604020202020204" pitchFamily="34" charset="0"/>
              </a:rPr>
              <a:t> automatically even though City value is not specified in the INSERT command.</a:t>
            </a:r>
          </a:p>
        </p:txBody>
      </p:sp>
      <p:sp>
        <p:nvSpPr>
          <p:cNvPr id="4" name="Footer Placeholder 3"/>
          <p:cNvSpPr>
            <a:spLocks noGrp="1"/>
          </p:cNvSpPr>
          <p:nvPr>
            <p:ph type="ftr" sz="quarter" idx="11"/>
          </p:nvPr>
        </p:nvSpPr>
        <p:spPr/>
        <p:txBody>
          <a:bodyPr/>
          <a:lstStyle/>
          <a:p>
            <a:r>
              <a:rPr lang="en-US"/>
              <a:t>SQL</a:t>
            </a:r>
          </a:p>
        </p:txBody>
      </p:sp>
      <p:sp>
        <p:nvSpPr>
          <p:cNvPr id="5" name="Slide Number Placeholder 4"/>
          <p:cNvSpPr>
            <a:spLocks noGrp="1"/>
          </p:cNvSpPr>
          <p:nvPr>
            <p:ph type="sldNum" sz="quarter" idx="12"/>
          </p:nvPr>
        </p:nvSpPr>
        <p:spPr/>
        <p:txBody>
          <a:bodyPr/>
          <a:lstStyle/>
          <a:p>
            <a:fld id="{03576695-DB63-4967-AFBB-46E84EF49106}" type="slidenum">
              <a:rPr lang="en-US" smtClean="0"/>
              <a:t>37</a:t>
            </a:fld>
            <a:endParaRPr lang="en-US"/>
          </a:p>
        </p:txBody>
      </p:sp>
    </p:spTree>
    <p:extLst>
      <p:ext uri="{BB962C8B-B14F-4D97-AF65-F5344CB8AC3E}">
        <p14:creationId xmlns:p14="http://schemas.microsoft.com/office/powerpoint/2010/main" val="3636937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3DFC9B5-4381-4957-948C-38B5FB50C564}"/>
              </a:ext>
            </a:extLst>
          </p:cNvPr>
          <p:cNvSpPr>
            <a:spLocks noGrp="1"/>
          </p:cNvSpPr>
          <p:nvPr>
            <p:ph type="ftr" sz="quarter" idx="11"/>
          </p:nvPr>
        </p:nvSpPr>
        <p:spPr/>
        <p:txBody>
          <a:bodyPr/>
          <a:lstStyle/>
          <a:p>
            <a:r>
              <a:rPr lang="en-US"/>
              <a:t>SQL</a:t>
            </a:r>
          </a:p>
        </p:txBody>
      </p:sp>
      <p:sp>
        <p:nvSpPr>
          <p:cNvPr id="5" name="Slide Number Placeholder 4">
            <a:extLst>
              <a:ext uri="{FF2B5EF4-FFF2-40B4-BE49-F238E27FC236}">
                <a16:creationId xmlns:a16="http://schemas.microsoft.com/office/drawing/2014/main" id="{4ABDB423-2D5B-412A-8ACF-24212E3ABE94}"/>
              </a:ext>
            </a:extLst>
          </p:cNvPr>
          <p:cNvSpPr>
            <a:spLocks noGrp="1"/>
          </p:cNvSpPr>
          <p:nvPr>
            <p:ph type="sldNum" sz="quarter" idx="12"/>
          </p:nvPr>
        </p:nvSpPr>
        <p:spPr/>
        <p:txBody>
          <a:bodyPr/>
          <a:lstStyle/>
          <a:p>
            <a:fld id="{03576695-DB63-4967-AFBB-46E84EF49106}" type="slidenum">
              <a:rPr lang="en-US" smtClean="0"/>
              <a:t>38</a:t>
            </a:fld>
            <a:endParaRPr lang="en-US"/>
          </a:p>
        </p:txBody>
      </p:sp>
      <p:sp>
        <p:nvSpPr>
          <p:cNvPr id="6" name="Rectangle 5">
            <a:extLst>
              <a:ext uri="{FF2B5EF4-FFF2-40B4-BE49-F238E27FC236}">
                <a16:creationId xmlns:a16="http://schemas.microsoft.com/office/drawing/2014/main" id="{7541572A-6DE2-4D00-B0E0-E68E226B7809}"/>
              </a:ext>
            </a:extLst>
          </p:cNvPr>
          <p:cNvSpPr/>
          <p:nvPr/>
        </p:nvSpPr>
        <p:spPr>
          <a:xfrm>
            <a:off x="753207" y="1609284"/>
            <a:ext cx="10824504" cy="3947747"/>
          </a:xfrm>
          <a:prstGeom prst="rect">
            <a:avLst/>
          </a:prstGeom>
        </p:spPr>
        <p:txBody>
          <a:bodyPr wrap="square">
            <a:spAutoFit/>
          </a:bodyPr>
          <a:lstStyle/>
          <a:p>
            <a:pPr>
              <a:lnSpc>
                <a:spcPct val="130000"/>
              </a:lnSpc>
              <a:spcBef>
                <a:spcPts val="1000"/>
              </a:spcBef>
            </a:pPr>
            <a:r>
              <a:rPr lang="en-US" sz="2600" dirty="0"/>
              <a:t>CREATE TABLE Organization(Dept_name varchar (8) </a:t>
            </a:r>
            <a:r>
              <a:rPr lang="en-US" sz="2600" b="1" dirty="0"/>
              <a:t>PRIMARY KEY</a:t>
            </a:r>
            <a:r>
              <a:rPr lang="en-US" sz="2600" dirty="0"/>
              <a:t>, Head varchar(10)); </a:t>
            </a:r>
          </a:p>
          <a:p>
            <a:pPr>
              <a:lnSpc>
                <a:spcPct val="130000"/>
              </a:lnSpc>
              <a:spcBef>
                <a:spcPts val="1000"/>
              </a:spcBef>
            </a:pPr>
            <a:r>
              <a:rPr lang="en-US" sz="2600" dirty="0"/>
              <a:t>CREATE TABLE Department (</a:t>
            </a:r>
            <a:r>
              <a:rPr lang="en-US" sz="2600" dirty="0" err="1"/>
              <a:t>Dname</a:t>
            </a:r>
            <a:r>
              <a:rPr lang="en-US" sz="2600" dirty="0"/>
              <a:t> varchar (8)   </a:t>
            </a:r>
            <a:r>
              <a:rPr lang="en-US" sz="2600" b="1" dirty="0"/>
              <a:t>PRIMARY KEY REFERENCES </a:t>
            </a:r>
            <a:r>
              <a:rPr lang="en-US" sz="2600" dirty="0"/>
              <a:t>Organization, </a:t>
            </a:r>
            <a:r>
              <a:rPr lang="en-US" sz="2600" dirty="0" err="1"/>
              <a:t>Course_Type</a:t>
            </a:r>
            <a:r>
              <a:rPr lang="en-US" sz="2600" dirty="0"/>
              <a:t> varchar (8) </a:t>
            </a:r>
            <a:r>
              <a:rPr lang="en-US" sz="2600" b="1" dirty="0"/>
              <a:t>CHECK</a:t>
            </a:r>
            <a:r>
              <a:rPr lang="en-US" sz="2600" dirty="0"/>
              <a:t>( </a:t>
            </a:r>
            <a:r>
              <a:rPr lang="en-US" sz="2600" dirty="0" err="1"/>
              <a:t>Course_Type</a:t>
            </a:r>
            <a:r>
              <a:rPr lang="en-US" sz="2600" dirty="0"/>
              <a:t> IN( '</a:t>
            </a:r>
            <a:r>
              <a:rPr lang="en-US" sz="2600" dirty="0" err="1"/>
              <a:t>MCA','MTech</a:t>
            </a:r>
            <a:r>
              <a:rPr lang="en-US" sz="2600" dirty="0"/>
              <a:t>' ,'</a:t>
            </a:r>
            <a:r>
              <a:rPr lang="en-US" sz="2600" dirty="0" err="1"/>
              <a:t>BTech','MS</a:t>
            </a:r>
            <a:r>
              <a:rPr lang="en-US" sz="2600" dirty="0"/>
              <a:t>')), </a:t>
            </a:r>
            <a:r>
              <a:rPr lang="en-US" sz="2600" dirty="0" err="1"/>
              <a:t>Numb_of_Sem</a:t>
            </a:r>
            <a:r>
              <a:rPr lang="en-US" sz="2600" dirty="0"/>
              <a:t>  Number(1)  </a:t>
            </a:r>
            <a:r>
              <a:rPr lang="en-US" sz="2600" b="1" dirty="0"/>
              <a:t>CHECK</a:t>
            </a:r>
            <a:r>
              <a:rPr lang="en-US" sz="2600" dirty="0"/>
              <a:t> (</a:t>
            </a:r>
            <a:r>
              <a:rPr lang="en-US" sz="2600" dirty="0" err="1"/>
              <a:t>Numb_of_Sem</a:t>
            </a:r>
            <a:r>
              <a:rPr lang="en-US" sz="2600" dirty="0"/>
              <a:t> BETWEEN 1 AND 8),  </a:t>
            </a:r>
            <a:r>
              <a:rPr lang="en-US" sz="2600" dirty="0" err="1"/>
              <a:t>In_take_stud</a:t>
            </a:r>
            <a:r>
              <a:rPr lang="en-US" sz="2600" dirty="0"/>
              <a:t>    Number(2), </a:t>
            </a:r>
            <a:r>
              <a:rPr lang="en-US" sz="2600" dirty="0" err="1"/>
              <a:t>Dep_Phone</a:t>
            </a:r>
            <a:r>
              <a:rPr lang="en-US" sz="2600" dirty="0"/>
              <a:t>   Number(10) </a:t>
            </a:r>
            <a:r>
              <a:rPr lang="en-US" sz="2600" b="1" dirty="0"/>
              <a:t>NOT NULL UNIQUE</a:t>
            </a:r>
            <a:r>
              <a:rPr lang="en-US" sz="2600" dirty="0"/>
              <a:t> );</a:t>
            </a:r>
          </a:p>
        </p:txBody>
      </p:sp>
      <p:sp>
        <p:nvSpPr>
          <p:cNvPr id="7" name="Title 1">
            <a:extLst>
              <a:ext uri="{FF2B5EF4-FFF2-40B4-BE49-F238E27FC236}">
                <a16:creationId xmlns:a16="http://schemas.microsoft.com/office/drawing/2014/main" id="{3B1D180D-F988-4F48-A1D4-A27F58FDE67F}"/>
              </a:ext>
            </a:extLst>
          </p:cNvPr>
          <p:cNvSpPr>
            <a:spLocks noGrp="1"/>
          </p:cNvSpPr>
          <p:nvPr>
            <p:ph type="title"/>
          </p:nvPr>
        </p:nvSpPr>
        <p:spPr>
          <a:xfrm>
            <a:off x="838200" y="83431"/>
            <a:ext cx="10515600" cy="623017"/>
          </a:xfrm>
          <a:noFill/>
          <a:ln w="9525">
            <a:noFill/>
            <a:miter lim="800000"/>
            <a:headEnd/>
            <a:tailEnd/>
          </a:ln>
        </p:spPr>
        <p:txBody>
          <a:bodyPr vert="horz" wrap="square" lIns="91440" tIns="45720" rIns="91440" bIns="45720" numCol="1" rtlCol="0" anchor="b" anchorCtr="0" compatLnSpc="1">
            <a:prstTxWarp prst="textNoShape">
              <a:avLst/>
            </a:prstTxWarp>
            <a:normAutofit/>
          </a:bodyPr>
          <a:lstStyle/>
          <a:p>
            <a:pPr algn="ctr" eaLnBrk="0" fontAlgn="base" hangingPunct="0">
              <a:lnSpc>
                <a:spcPct val="100000"/>
              </a:lnSpc>
              <a:spcAft>
                <a:spcPct val="0"/>
              </a:spcAft>
            </a:pPr>
            <a:r>
              <a:rPr kumimoji="1" lang="en-US" sz="3200" b="1" kern="0" dirty="0">
                <a:solidFill>
                  <a:srgbClr val="CC3300"/>
                </a:solidFill>
                <a:effectLst>
                  <a:outerShdw blurRad="38100" dist="38100" dir="2700000" algn="tl">
                    <a:srgbClr val="C0C0C0"/>
                  </a:outerShdw>
                </a:effectLst>
                <a:latin typeface="Helvetica"/>
              </a:rPr>
              <a:t>Example</a:t>
            </a:r>
          </a:p>
        </p:txBody>
      </p:sp>
      <p:sp>
        <p:nvSpPr>
          <p:cNvPr id="8" name="Rectangle 7">
            <a:extLst>
              <a:ext uri="{FF2B5EF4-FFF2-40B4-BE49-F238E27FC236}">
                <a16:creationId xmlns:a16="http://schemas.microsoft.com/office/drawing/2014/main" id="{DBA56F02-01FC-423E-B505-036292B99841}"/>
              </a:ext>
            </a:extLst>
          </p:cNvPr>
          <p:cNvSpPr/>
          <p:nvPr/>
        </p:nvSpPr>
        <p:spPr>
          <a:xfrm>
            <a:off x="981061" y="896121"/>
            <a:ext cx="6947608" cy="584775"/>
          </a:xfrm>
          <a:prstGeom prst="rect">
            <a:avLst/>
          </a:prstGeom>
        </p:spPr>
        <p:txBody>
          <a:bodyPr wrap="none">
            <a:spAutoFit/>
          </a:bodyPr>
          <a:lstStyle/>
          <a:p>
            <a:r>
              <a:rPr lang="en-IN" sz="3200" dirty="0"/>
              <a:t>Tables created </a:t>
            </a:r>
            <a:r>
              <a:rPr lang="en-IN" sz="3200" dirty="0">
                <a:solidFill>
                  <a:srgbClr val="C00000"/>
                </a:solidFill>
              </a:rPr>
              <a:t>without constraint Name</a:t>
            </a:r>
            <a:r>
              <a:rPr lang="en-IN" sz="3200" dirty="0"/>
              <a:t>:</a:t>
            </a:r>
          </a:p>
        </p:txBody>
      </p:sp>
    </p:spTree>
    <p:extLst>
      <p:ext uri="{BB962C8B-B14F-4D97-AF65-F5344CB8AC3E}">
        <p14:creationId xmlns:p14="http://schemas.microsoft.com/office/powerpoint/2010/main" val="7698500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7C33E62-E5CB-45F6-B969-FEF9573B1EF8}"/>
              </a:ext>
            </a:extLst>
          </p:cNvPr>
          <p:cNvSpPr>
            <a:spLocks noGrp="1"/>
          </p:cNvSpPr>
          <p:nvPr>
            <p:ph type="ftr" sz="quarter" idx="11"/>
          </p:nvPr>
        </p:nvSpPr>
        <p:spPr/>
        <p:txBody>
          <a:bodyPr/>
          <a:lstStyle/>
          <a:p>
            <a:r>
              <a:rPr lang="en-US"/>
              <a:t>SQL</a:t>
            </a:r>
          </a:p>
        </p:txBody>
      </p:sp>
      <p:sp>
        <p:nvSpPr>
          <p:cNvPr id="5" name="Slide Number Placeholder 4">
            <a:extLst>
              <a:ext uri="{FF2B5EF4-FFF2-40B4-BE49-F238E27FC236}">
                <a16:creationId xmlns:a16="http://schemas.microsoft.com/office/drawing/2014/main" id="{3122C289-1D86-4B51-A5EC-FCDF270AE2A7}"/>
              </a:ext>
            </a:extLst>
          </p:cNvPr>
          <p:cNvSpPr>
            <a:spLocks noGrp="1"/>
          </p:cNvSpPr>
          <p:nvPr>
            <p:ph type="sldNum" sz="quarter" idx="12"/>
          </p:nvPr>
        </p:nvSpPr>
        <p:spPr/>
        <p:txBody>
          <a:bodyPr/>
          <a:lstStyle/>
          <a:p>
            <a:fld id="{03576695-DB63-4967-AFBB-46E84EF49106}" type="slidenum">
              <a:rPr lang="en-US" smtClean="0"/>
              <a:t>39</a:t>
            </a:fld>
            <a:endParaRPr lang="en-US"/>
          </a:p>
        </p:txBody>
      </p:sp>
      <p:sp>
        <p:nvSpPr>
          <p:cNvPr id="6" name="Title 1">
            <a:extLst>
              <a:ext uri="{FF2B5EF4-FFF2-40B4-BE49-F238E27FC236}">
                <a16:creationId xmlns:a16="http://schemas.microsoft.com/office/drawing/2014/main" id="{25BCD7C1-645D-4530-987C-76C15C1090C2}"/>
              </a:ext>
            </a:extLst>
          </p:cNvPr>
          <p:cNvSpPr>
            <a:spLocks noGrp="1"/>
          </p:cNvSpPr>
          <p:nvPr>
            <p:ph type="title"/>
          </p:nvPr>
        </p:nvSpPr>
        <p:spPr>
          <a:xfrm>
            <a:off x="838200" y="83431"/>
            <a:ext cx="10515600" cy="623017"/>
          </a:xfrm>
          <a:noFill/>
          <a:ln w="9525">
            <a:noFill/>
            <a:miter lim="800000"/>
            <a:headEnd/>
            <a:tailEnd/>
          </a:ln>
        </p:spPr>
        <p:txBody>
          <a:bodyPr vert="horz" wrap="square" lIns="91440" tIns="45720" rIns="91440" bIns="45720" numCol="1" rtlCol="0" anchor="b" anchorCtr="0" compatLnSpc="1">
            <a:prstTxWarp prst="textNoShape">
              <a:avLst/>
            </a:prstTxWarp>
            <a:normAutofit/>
          </a:bodyPr>
          <a:lstStyle/>
          <a:p>
            <a:pPr algn="ctr" eaLnBrk="0" fontAlgn="base" hangingPunct="0">
              <a:lnSpc>
                <a:spcPct val="100000"/>
              </a:lnSpc>
              <a:spcAft>
                <a:spcPct val="0"/>
              </a:spcAft>
            </a:pPr>
            <a:r>
              <a:rPr kumimoji="1" lang="en-US" sz="3200" b="1" kern="0" dirty="0">
                <a:solidFill>
                  <a:srgbClr val="CC3300"/>
                </a:solidFill>
                <a:effectLst>
                  <a:outerShdw blurRad="38100" dist="38100" dir="2700000" algn="tl">
                    <a:srgbClr val="C0C0C0"/>
                  </a:outerShdw>
                </a:effectLst>
                <a:latin typeface="Helvetica"/>
              </a:rPr>
              <a:t>..Example</a:t>
            </a:r>
          </a:p>
        </p:txBody>
      </p:sp>
      <p:sp>
        <p:nvSpPr>
          <p:cNvPr id="7" name="Rectangle 6">
            <a:extLst>
              <a:ext uri="{FF2B5EF4-FFF2-40B4-BE49-F238E27FC236}">
                <a16:creationId xmlns:a16="http://schemas.microsoft.com/office/drawing/2014/main" id="{D0C92EBD-1E25-4E6B-9B77-7A7960112144}"/>
              </a:ext>
            </a:extLst>
          </p:cNvPr>
          <p:cNvSpPr/>
          <p:nvPr/>
        </p:nvSpPr>
        <p:spPr>
          <a:xfrm>
            <a:off x="543951" y="819136"/>
            <a:ext cx="11315114" cy="400110"/>
          </a:xfrm>
          <a:prstGeom prst="rect">
            <a:avLst/>
          </a:prstGeom>
        </p:spPr>
        <p:txBody>
          <a:bodyPr wrap="square">
            <a:spAutoFit/>
          </a:bodyPr>
          <a:lstStyle/>
          <a:p>
            <a:r>
              <a:rPr lang="en-IN" sz="2000" b="1" dirty="0"/>
              <a:t>Note the constraint name and error numbers displayed when data being inserted violates constraint</a:t>
            </a:r>
          </a:p>
        </p:txBody>
      </p:sp>
      <p:sp>
        <p:nvSpPr>
          <p:cNvPr id="8" name="Rectangle 7">
            <a:extLst>
              <a:ext uri="{FF2B5EF4-FFF2-40B4-BE49-F238E27FC236}">
                <a16:creationId xmlns:a16="http://schemas.microsoft.com/office/drawing/2014/main" id="{81FBAD0E-A7DD-4450-8A22-8AAAAFC59569}"/>
              </a:ext>
            </a:extLst>
          </p:cNvPr>
          <p:cNvSpPr/>
          <p:nvPr/>
        </p:nvSpPr>
        <p:spPr>
          <a:xfrm>
            <a:off x="838200" y="1518312"/>
            <a:ext cx="6122317" cy="461665"/>
          </a:xfrm>
          <a:prstGeom prst="rect">
            <a:avLst/>
          </a:prstGeom>
        </p:spPr>
        <p:txBody>
          <a:bodyPr wrap="none">
            <a:spAutoFit/>
          </a:bodyPr>
          <a:lstStyle/>
          <a:p>
            <a:r>
              <a:rPr lang="en-US" sz="2400" dirty="0"/>
              <a:t>INSERT INTO organization VALUES('DCSA’,’KAK');</a:t>
            </a:r>
            <a:endParaRPr lang="en-IN" sz="2400" dirty="0"/>
          </a:p>
        </p:txBody>
      </p:sp>
      <p:sp>
        <p:nvSpPr>
          <p:cNvPr id="9" name="Rectangle 8">
            <a:extLst>
              <a:ext uri="{FF2B5EF4-FFF2-40B4-BE49-F238E27FC236}">
                <a16:creationId xmlns:a16="http://schemas.microsoft.com/office/drawing/2014/main" id="{C8B0BDA7-A5E1-4E67-901A-6E57E03C61C0}"/>
              </a:ext>
            </a:extLst>
          </p:cNvPr>
          <p:cNvSpPr/>
          <p:nvPr/>
        </p:nvSpPr>
        <p:spPr>
          <a:xfrm>
            <a:off x="753795" y="2435059"/>
            <a:ext cx="8387489" cy="1200329"/>
          </a:xfrm>
          <a:prstGeom prst="rect">
            <a:avLst/>
          </a:prstGeom>
        </p:spPr>
        <p:txBody>
          <a:bodyPr wrap="none">
            <a:spAutoFit/>
          </a:bodyPr>
          <a:lstStyle/>
          <a:p>
            <a:r>
              <a:rPr lang="en-US" sz="2400" dirty="0"/>
              <a:t>INSERT INTO Department VALUES(‘DCSA','mca',4,66,78899);</a:t>
            </a:r>
          </a:p>
          <a:p>
            <a:endParaRPr lang="en-IN" sz="2400" dirty="0"/>
          </a:p>
          <a:p>
            <a:r>
              <a:rPr lang="en-IN" sz="2400" dirty="0"/>
              <a:t>      ORA-02290: check constraint (DSE123.SYS_C0010498) violated</a:t>
            </a:r>
          </a:p>
        </p:txBody>
      </p:sp>
      <p:sp>
        <p:nvSpPr>
          <p:cNvPr id="10" name="Rectangle 9">
            <a:extLst>
              <a:ext uri="{FF2B5EF4-FFF2-40B4-BE49-F238E27FC236}">
                <a16:creationId xmlns:a16="http://schemas.microsoft.com/office/drawing/2014/main" id="{F9A92B93-E6C7-47FC-8DB1-D79AD9122A9B}"/>
              </a:ext>
            </a:extLst>
          </p:cNvPr>
          <p:cNvSpPr/>
          <p:nvPr/>
        </p:nvSpPr>
        <p:spPr>
          <a:xfrm>
            <a:off x="838200" y="4130425"/>
            <a:ext cx="8318559" cy="1200329"/>
          </a:xfrm>
          <a:prstGeom prst="rect">
            <a:avLst/>
          </a:prstGeom>
        </p:spPr>
        <p:txBody>
          <a:bodyPr wrap="none">
            <a:spAutoFit/>
          </a:bodyPr>
          <a:lstStyle/>
          <a:p>
            <a:r>
              <a:rPr lang="en-IN" sz="2400" dirty="0"/>
              <a:t>INSERT INTO Department VALUES(‘DCSA','MCA',9,66,78899);</a:t>
            </a:r>
          </a:p>
          <a:p>
            <a:endParaRPr lang="en-IN" sz="2400" dirty="0"/>
          </a:p>
          <a:p>
            <a:r>
              <a:rPr lang="en-IN" sz="2400" dirty="0"/>
              <a:t>     ORA-02290: check constraint (DSE123.SYS_C0010499) violated</a:t>
            </a:r>
          </a:p>
        </p:txBody>
      </p:sp>
    </p:spTree>
    <p:extLst>
      <p:ext uri="{BB962C8B-B14F-4D97-AF65-F5344CB8AC3E}">
        <p14:creationId xmlns:p14="http://schemas.microsoft.com/office/powerpoint/2010/main" val="4282181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bwMode="auto">
          <a:xfrm>
            <a:off x="1186873" y="100266"/>
            <a:ext cx="107696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rPr>
              <a:t>Data Definition Language</a:t>
            </a:r>
          </a:p>
        </p:txBody>
      </p:sp>
      <p:sp>
        <p:nvSpPr>
          <p:cNvPr id="11" name="Rectangle 3"/>
          <p:cNvSpPr txBox="1">
            <a:spLocks noChangeArrowheads="1"/>
          </p:cNvSpPr>
          <p:nvPr/>
        </p:nvSpPr>
        <p:spPr bwMode="auto">
          <a:xfrm>
            <a:off x="2263774" y="2050729"/>
            <a:ext cx="8186511" cy="3987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mn-ea"/>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mn-lt"/>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a:lstStyle>
          <a:p>
            <a:pPr marL="342900" marR="0" lvl="0" indent="-342900" algn="l" defTabSz="914400" rtl="0" eaLnBrk="0" fontAlgn="base" latinLnBrk="0" hangingPunct="0">
              <a:lnSpc>
                <a:spcPct val="150000"/>
              </a:lnSpc>
              <a:spcBef>
                <a:spcPct val="35000"/>
              </a:spcBef>
              <a:spcAft>
                <a:spcPct val="0"/>
              </a:spcAft>
              <a:buClr>
                <a:srgbClr val="CC3300"/>
              </a:buClr>
              <a:buSzPct val="90000"/>
              <a:buFont typeface="Monotype Sorts" charset="2"/>
              <a:buChar char="n"/>
              <a:tabLst/>
              <a:defRPr/>
            </a:pPr>
            <a:r>
              <a:rPr kumimoji="1" lang="en-US" altLang="en-US" sz="2000" b="0" i="0" u="none" strike="noStrike" kern="0" cap="none" spc="0" normalizeH="0" baseline="0" noProof="0" dirty="0">
                <a:ln>
                  <a:noFill/>
                </a:ln>
                <a:solidFill>
                  <a:srgbClr val="000000"/>
                </a:solidFill>
                <a:effectLst/>
                <a:uLnTx/>
                <a:uFillTx/>
                <a:latin typeface="Helvetica"/>
                <a:ea typeface="+mn-ea"/>
                <a:cs typeface="+mn-cs"/>
              </a:rPr>
              <a:t>The </a:t>
            </a:r>
            <a:r>
              <a:rPr kumimoji="1" lang="en-US" altLang="en-US" sz="2000" b="1" i="0" u="none" strike="noStrike" kern="0" cap="none" spc="0" normalizeH="0" baseline="0" noProof="0" dirty="0">
                <a:ln>
                  <a:noFill/>
                </a:ln>
                <a:solidFill>
                  <a:srgbClr val="000000"/>
                </a:solidFill>
                <a:effectLst/>
                <a:uLnTx/>
                <a:uFillTx/>
                <a:latin typeface="Helvetica"/>
                <a:ea typeface="+mn-ea"/>
                <a:cs typeface="+mn-cs"/>
              </a:rPr>
              <a:t>schema</a:t>
            </a:r>
            <a:r>
              <a:rPr kumimoji="1" lang="en-US" altLang="en-US" sz="2000" b="0" i="0" u="none" strike="noStrike" kern="0" cap="none" spc="0" normalizeH="0" baseline="0" noProof="0" dirty="0">
                <a:ln>
                  <a:noFill/>
                </a:ln>
                <a:solidFill>
                  <a:srgbClr val="000000"/>
                </a:solidFill>
                <a:effectLst/>
                <a:uLnTx/>
                <a:uFillTx/>
                <a:latin typeface="Helvetica"/>
                <a:ea typeface="+mn-ea"/>
                <a:cs typeface="+mn-cs"/>
              </a:rPr>
              <a:t> for each relation/table.</a:t>
            </a:r>
          </a:p>
          <a:p>
            <a:pPr marL="342900" marR="0" lvl="0" indent="-342900" algn="l" defTabSz="914400" rtl="0" eaLnBrk="0" fontAlgn="base" latinLnBrk="0" hangingPunct="0">
              <a:lnSpc>
                <a:spcPct val="150000"/>
              </a:lnSpc>
              <a:spcBef>
                <a:spcPct val="35000"/>
              </a:spcBef>
              <a:spcAft>
                <a:spcPct val="0"/>
              </a:spcAft>
              <a:buClr>
                <a:srgbClr val="CC3300"/>
              </a:buClr>
              <a:buSzPct val="90000"/>
              <a:buFont typeface="Monotype Sorts" charset="2"/>
              <a:buChar char="n"/>
              <a:tabLst/>
              <a:defRPr/>
            </a:pPr>
            <a:r>
              <a:rPr kumimoji="1" lang="en-US" altLang="en-US" sz="2000" b="0" i="0" u="none" strike="noStrike" kern="0" cap="none" spc="0" normalizeH="0" baseline="0" noProof="0" dirty="0">
                <a:ln>
                  <a:noFill/>
                </a:ln>
                <a:solidFill>
                  <a:srgbClr val="000000"/>
                </a:solidFill>
                <a:effectLst/>
                <a:uLnTx/>
                <a:uFillTx/>
                <a:latin typeface="Helvetica"/>
                <a:ea typeface="+mn-ea"/>
                <a:cs typeface="+mn-cs"/>
              </a:rPr>
              <a:t>The </a:t>
            </a:r>
            <a:r>
              <a:rPr kumimoji="1" lang="en-US" altLang="en-US" sz="2000" b="1" i="0" u="none" strike="noStrike" kern="0" cap="none" spc="0" normalizeH="0" baseline="0" noProof="0" dirty="0">
                <a:ln>
                  <a:noFill/>
                </a:ln>
                <a:solidFill>
                  <a:srgbClr val="000000"/>
                </a:solidFill>
                <a:effectLst/>
                <a:uLnTx/>
                <a:uFillTx/>
                <a:latin typeface="Helvetica"/>
                <a:ea typeface="+mn-ea"/>
                <a:cs typeface="+mn-cs"/>
              </a:rPr>
              <a:t>domain of values </a:t>
            </a:r>
            <a:r>
              <a:rPr kumimoji="1" lang="en-US" altLang="en-US" sz="2000" b="0" i="0" u="none" strike="noStrike" kern="0" cap="none" spc="0" normalizeH="0" baseline="0" noProof="0" dirty="0">
                <a:ln>
                  <a:noFill/>
                </a:ln>
                <a:solidFill>
                  <a:srgbClr val="000000"/>
                </a:solidFill>
                <a:effectLst/>
                <a:uLnTx/>
                <a:uFillTx/>
                <a:latin typeface="Helvetica"/>
                <a:ea typeface="+mn-ea"/>
                <a:cs typeface="+mn-cs"/>
              </a:rPr>
              <a:t>associated with each attribute.</a:t>
            </a:r>
          </a:p>
          <a:p>
            <a:pPr marL="342900" marR="0" lvl="0" indent="-342900" algn="l" defTabSz="914400" rtl="0" eaLnBrk="0" fontAlgn="base" latinLnBrk="0" hangingPunct="0">
              <a:lnSpc>
                <a:spcPct val="150000"/>
              </a:lnSpc>
              <a:spcBef>
                <a:spcPct val="35000"/>
              </a:spcBef>
              <a:spcAft>
                <a:spcPct val="0"/>
              </a:spcAft>
              <a:buClr>
                <a:srgbClr val="CC3300"/>
              </a:buClr>
              <a:buSzPct val="90000"/>
              <a:buFont typeface="Monotype Sorts" charset="2"/>
              <a:buChar char="n"/>
              <a:tabLst/>
              <a:defRPr/>
            </a:pPr>
            <a:r>
              <a:rPr kumimoji="1" lang="en-US" altLang="en-US" sz="2000" b="1" i="0" u="none" strike="noStrike" kern="0" cap="none" spc="0" normalizeH="0" baseline="0" noProof="0" dirty="0">
                <a:ln>
                  <a:noFill/>
                </a:ln>
                <a:solidFill>
                  <a:srgbClr val="000000"/>
                </a:solidFill>
                <a:effectLst/>
                <a:uLnTx/>
                <a:uFillTx/>
                <a:latin typeface="Helvetica"/>
                <a:ea typeface="+mn-ea"/>
                <a:cs typeface="+mn-cs"/>
              </a:rPr>
              <a:t>Integrity constraints</a:t>
            </a:r>
          </a:p>
          <a:p>
            <a:pPr marL="342900" marR="0" lvl="0" indent="-342900" algn="l" defTabSz="914400" rtl="0" eaLnBrk="0" fontAlgn="base" latinLnBrk="0" hangingPunct="0">
              <a:lnSpc>
                <a:spcPct val="150000"/>
              </a:lnSpc>
              <a:spcBef>
                <a:spcPct val="35000"/>
              </a:spcBef>
              <a:spcAft>
                <a:spcPct val="0"/>
              </a:spcAft>
              <a:buClr>
                <a:srgbClr val="CC3300"/>
              </a:buClr>
              <a:buSzPct val="90000"/>
              <a:buFont typeface="Monotype Sorts" charset="2"/>
              <a:buChar char="n"/>
              <a:tabLst/>
              <a:defRPr/>
            </a:pPr>
            <a:r>
              <a:rPr kumimoji="1" lang="en-US" altLang="en-US" sz="2000" b="0" i="0" u="none" strike="noStrike" kern="0" cap="none" spc="0" normalizeH="0" baseline="0" noProof="0" dirty="0">
                <a:ln>
                  <a:noFill/>
                </a:ln>
                <a:solidFill>
                  <a:srgbClr val="000000"/>
                </a:solidFill>
                <a:effectLst/>
                <a:uLnTx/>
                <a:uFillTx/>
                <a:latin typeface="Helvetica"/>
                <a:ea typeface="+mn-ea"/>
                <a:cs typeface="+mn-cs"/>
              </a:rPr>
              <a:t>And as we will see later, also other information such as </a:t>
            </a:r>
          </a:p>
          <a:p>
            <a:pPr marL="742950" marR="0" lvl="1" indent="-285750" algn="l" defTabSz="914400" rtl="0" eaLnBrk="0" fontAlgn="base" latinLnBrk="0" hangingPunct="0">
              <a:lnSpc>
                <a:spcPct val="150000"/>
              </a:lnSpc>
              <a:spcBef>
                <a:spcPct val="35000"/>
              </a:spcBef>
              <a:spcAft>
                <a:spcPct val="0"/>
              </a:spcAft>
              <a:buClr>
                <a:srgbClr val="FF9933"/>
              </a:buClr>
              <a:buSzPct val="80000"/>
              <a:buFont typeface="Monotype Sorts" charset="2"/>
              <a:buChar char="l"/>
              <a:tabLst/>
              <a:defRPr/>
            </a:pPr>
            <a:r>
              <a:rPr kumimoji="1" lang="en-US" altLang="en-US" sz="2000" b="0" i="0" u="none" strike="noStrike" kern="0" cap="none" spc="0" normalizeH="0" baseline="0" noProof="0" dirty="0">
                <a:ln>
                  <a:noFill/>
                </a:ln>
                <a:solidFill>
                  <a:srgbClr val="000000"/>
                </a:solidFill>
                <a:effectLst/>
                <a:uLnTx/>
                <a:uFillTx/>
                <a:latin typeface="Helvetica"/>
              </a:rPr>
              <a:t>The set of </a:t>
            </a:r>
            <a:r>
              <a:rPr kumimoji="1" lang="en-US" altLang="en-US" sz="2000" b="1" i="0" u="none" strike="noStrike" kern="0" cap="none" spc="0" normalizeH="0" baseline="0" noProof="0" dirty="0">
                <a:ln>
                  <a:noFill/>
                </a:ln>
                <a:solidFill>
                  <a:srgbClr val="000000"/>
                </a:solidFill>
                <a:effectLst/>
                <a:uLnTx/>
                <a:uFillTx/>
                <a:latin typeface="Helvetica"/>
              </a:rPr>
              <a:t>indices</a:t>
            </a:r>
            <a:r>
              <a:rPr kumimoji="1" lang="en-US" altLang="en-US" sz="2000" b="0" i="0" u="none" strike="noStrike" kern="0" cap="none" spc="0" normalizeH="0" baseline="0" noProof="0" dirty="0">
                <a:ln>
                  <a:noFill/>
                </a:ln>
                <a:solidFill>
                  <a:srgbClr val="000000"/>
                </a:solidFill>
                <a:effectLst/>
                <a:uLnTx/>
                <a:uFillTx/>
                <a:latin typeface="Helvetica"/>
              </a:rPr>
              <a:t> to be maintained for each relations.</a:t>
            </a:r>
          </a:p>
          <a:p>
            <a:pPr marL="742950" marR="0" lvl="1" indent="-285750" algn="l" defTabSz="914400" rtl="0" eaLnBrk="0" fontAlgn="base" latinLnBrk="0" hangingPunct="0">
              <a:lnSpc>
                <a:spcPct val="150000"/>
              </a:lnSpc>
              <a:spcBef>
                <a:spcPct val="35000"/>
              </a:spcBef>
              <a:spcAft>
                <a:spcPct val="0"/>
              </a:spcAft>
              <a:buClr>
                <a:srgbClr val="FF9933"/>
              </a:buClr>
              <a:buSzPct val="80000"/>
              <a:buFont typeface="Monotype Sorts" charset="2"/>
              <a:buChar char="l"/>
              <a:tabLst/>
              <a:defRPr/>
            </a:pPr>
            <a:r>
              <a:rPr kumimoji="1" lang="en-US" altLang="en-US" sz="2000" b="0" i="0" u="none" strike="noStrike" kern="0" cap="none" spc="0" normalizeH="0" baseline="0" noProof="0" dirty="0">
                <a:ln>
                  <a:noFill/>
                </a:ln>
                <a:solidFill>
                  <a:srgbClr val="000000"/>
                </a:solidFill>
                <a:effectLst/>
                <a:uLnTx/>
                <a:uFillTx/>
                <a:latin typeface="Helvetica"/>
              </a:rPr>
              <a:t>Security and </a:t>
            </a:r>
            <a:r>
              <a:rPr kumimoji="1" lang="en-US" altLang="en-US" sz="2000" b="1" i="0" u="none" strike="noStrike" kern="0" cap="none" spc="0" normalizeH="0" baseline="0" noProof="0" dirty="0">
                <a:ln>
                  <a:noFill/>
                </a:ln>
                <a:solidFill>
                  <a:srgbClr val="000000"/>
                </a:solidFill>
                <a:effectLst/>
                <a:uLnTx/>
                <a:uFillTx/>
                <a:latin typeface="Helvetica"/>
              </a:rPr>
              <a:t>authorization information </a:t>
            </a:r>
            <a:r>
              <a:rPr kumimoji="1" lang="en-US" altLang="en-US" sz="2000" b="0" i="0" u="none" strike="noStrike" kern="0" cap="none" spc="0" normalizeH="0" baseline="0" noProof="0" dirty="0">
                <a:ln>
                  <a:noFill/>
                </a:ln>
                <a:solidFill>
                  <a:srgbClr val="000000"/>
                </a:solidFill>
                <a:effectLst/>
                <a:uLnTx/>
                <a:uFillTx/>
                <a:latin typeface="Helvetica"/>
              </a:rPr>
              <a:t>for each relation.</a:t>
            </a:r>
          </a:p>
          <a:p>
            <a:pPr marL="742950" marR="0" lvl="1" indent="-285750" algn="l" defTabSz="914400" rtl="0" eaLnBrk="0" fontAlgn="base" latinLnBrk="0" hangingPunct="0">
              <a:lnSpc>
                <a:spcPct val="150000"/>
              </a:lnSpc>
              <a:spcBef>
                <a:spcPct val="35000"/>
              </a:spcBef>
              <a:spcAft>
                <a:spcPct val="0"/>
              </a:spcAft>
              <a:buClr>
                <a:srgbClr val="FF9933"/>
              </a:buClr>
              <a:buSzPct val="80000"/>
              <a:buFont typeface="Monotype Sorts" charset="2"/>
              <a:buChar char="l"/>
              <a:tabLst/>
              <a:defRPr/>
            </a:pPr>
            <a:r>
              <a:rPr kumimoji="1" lang="en-US" altLang="en-US" sz="2000" b="0" i="0" u="none" strike="noStrike" kern="0" cap="none" spc="0" normalizeH="0" baseline="0" noProof="0" dirty="0">
                <a:ln>
                  <a:noFill/>
                </a:ln>
                <a:solidFill>
                  <a:srgbClr val="000000"/>
                </a:solidFill>
                <a:effectLst/>
                <a:uLnTx/>
                <a:uFillTx/>
                <a:latin typeface="Helvetica"/>
              </a:rPr>
              <a:t>The </a:t>
            </a:r>
            <a:r>
              <a:rPr kumimoji="1" lang="en-US" altLang="en-US" sz="2000" b="1" i="0" u="none" strike="noStrike" kern="0" cap="none" spc="0" normalizeH="0" baseline="0" noProof="0" dirty="0">
                <a:ln>
                  <a:noFill/>
                </a:ln>
                <a:solidFill>
                  <a:srgbClr val="000000"/>
                </a:solidFill>
                <a:effectLst/>
                <a:uLnTx/>
                <a:uFillTx/>
                <a:latin typeface="Helvetica"/>
              </a:rPr>
              <a:t>physical storage structure </a:t>
            </a:r>
            <a:r>
              <a:rPr kumimoji="1" lang="en-US" altLang="en-US" sz="2000" b="0" i="0" u="none" strike="noStrike" kern="0" cap="none" spc="0" normalizeH="0" baseline="0" noProof="0" dirty="0">
                <a:ln>
                  <a:noFill/>
                </a:ln>
                <a:solidFill>
                  <a:srgbClr val="000000"/>
                </a:solidFill>
                <a:effectLst/>
                <a:uLnTx/>
                <a:uFillTx/>
                <a:latin typeface="Helvetica"/>
              </a:rPr>
              <a:t>of each relation on disk.</a:t>
            </a:r>
          </a:p>
        </p:txBody>
      </p:sp>
      <p:sp>
        <p:nvSpPr>
          <p:cNvPr id="12" name="Text Box 4"/>
          <p:cNvSpPr txBox="1">
            <a:spLocks noChangeArrowheads="1"/>
          </p:cNvSpPr>
          <p:nvPr/>
        </p:nvSpPr>
        <p:spPr bwMode="auto">
          <a:xfrm>
            <a:off x="2263774" y="993190"/>
            <a:ext cx="7239000" cy="958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marL="0" marR="0" lvl="0" indent="0" defTabSz="914400" eaLnBrk="0" fontAlgn="base" latinLnBrk="0" hangingPunct="0">
              <a:lnSpc>
                <a:spcPct val="150000"/>
              </a:lnSpc>
              <a:spcBef>
                <a:spcPct val="5000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Helvetica" panose="020B0604020202020204" pitchFamily="34" charset="0"/>
              </a:rPr>
              <a:t>The SQL </a:t>
            </a:r>
            <a:r>
              <a:rPr kumimoji="0" lang="en-US" altLang="en-US" sz="2000" b="1" i="0" u="none" strike="noStrike" kern="0" cap="none" spc="0" normalizeH="0" baseline="0" noProof="0" dirty="0">
                <a:ln>
                  <a:noFill/>
                </a:ln>
                <a:solidFill>
                  <a:srgbClr val="000099"/>
                </a:solidFill>
                <a:effectLst/>
                <a:uLnTx/>
                <a:uFillTx/>
                <a:latin typeface="Helvetica" panose="020B0604020202020204" pitchFamily="34" charset="0"/>
              </a:rPr>
              <a:t>data-definition language (DDL)</a:t>
            </a:r>
            <a:r>
              <a:rPr kumimoji="0" lang="en-US" altLang="en-US" sz="2000" b="0" i="0" u="none" strike="noStrike" kern="0" cap="none" spc="0" normalizeH="0" baseline="0" noProof="0" dirty="0">
                <a:ln>
                  <a:noFill/>
                </a:ln>
                <a:solidFill>
                  <a:srgbClr val="000000"/>
                </a:solidFill>
                <a:effectLst/>
                <a:uLnTx/>
                <a:uFillTx/>
                <a:latin typeface="Helvetica" panose="020B0604020202020204" pitchFamily="34" charset="0"/>
              </a:rPr>
              <a:t> allows the specification of information about relations, including:</a:t>
            </a:r>
          </a:p>
        </p:txBody>
      </p:sp>
      <p:sp>
        <p:nvSpPr>
          <p:cNvPr id="2" name="Footer Placeholder 1"/>
          <p:cNvSpPr>
            <a:spLocks noGrp="1"/>
          </p:cNvSpPr>
          <p:nvPr>
            <p:ph type="ftr" sz="quarter" idx="11"/>
          </p:nvPr>
        </p:nvSpPr>
        <p:spPr/>
        <p:txBody>
          <a:bodyPr/>
          <a:lstStyle/>
          <a:p>
            <a:r>
              <a:rPr lang="en-US"/>
              <a:t>SQL</a:t>
            </a:r>
          </a:p>
        </p:txBody>
      </p:sp>
      <p:sp>
        <p:nvSpPr>
          <p:cNvPr id="3" name="Slide Number Placeholder 2"/>
          <p:cNvSpPr>
            <a:spLocks noGrp="1"/>
          </p:cNvSpPr>
          <p:nvPr>
            <p:ph type="sldNum" sz="quarter" idx="12"/>
          </p:nvPr>
        </p:nvSpPr>
        <p:spPr/>
        <p:txBody>
          <a:bodyPr/>
          <a:lstStyle/>
          <a:p>
            <a:fld id="{03576695-DB63-4967-AFBB-46E84EF49106}" type="slidenum">
              <a:rPr lang="en-US" smtClean="0"/>
              <a:t>4</a:t>
            </a:fld>
            <a:endParaRPr lang="en-US"/>
          </a:p>
        </p:txBody>
      </p:sp>
    </p:spTree>
    <p:extLst>
      <p:ext uri="{BB962C8B-B14F-4D97-AF65-F5344CB8AC3E}">
        <p14:creationId xmlns:p14="http://schemas.microsoft.com/office/powerpoint/2010/main" val="36124181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219" y="164433"/>
            <a:ext cx="10515600" cy="614056"/>
          </a:xfrm>
          <a:noFill/>
          <a:ln w="9525">
            <a:noFill/>
            <a:miter lim="800000"/>
            <a:headEnd/>
            <a:tailEnd/>
          </a:ln>
        </p:spPr>
        <p:txBody>
          <a:bodyPr vert="horz" wrap="square" lIns="91440" tIns="45720" rIns="91440" bIns="45720" numCol="1" rtlCol="0" anchor="b" anchorCtr="0" compatLnSpc="1">
            <a:prstTxWarp prst="textNoShape">
              <a:avLst/>
            </a:prstTxWarp>
            <a:normAutofit/>
          </a:bodyPr>
          <a:lstStyle/>
          <a:p>
            <a:pPr algn="ctr" eaLnBrk="0" fontAlgn="base" hangingPunct="0">
              <a:lnSpc>
                <a:spcPct val="100000"/>
              </a:lnSpc>
              <a:spcAft>
                <a:spcPct val="0"/>
              </a:spcAft>
            </a:pPr>
            <a:r>
              <a:rPr kumimoji="1" lang="en-US" sz="3200" b="1" kern="0" dirty="0">
                <a:solidFill>
                  <a:srgbClr val="CC3300"/>
                </a:solidFill>
                <a:effectLst>
                  <a:outerShdw blurRad="38100" dist="38100" dir="2700000" algn="tl">
                    <a:srgbClr val="C0C0C0"/>
                  </a:outerShdw>
                </a:effectLst>
                <a:latin typeface="Helvetica"/>
              </a:rPr>
              <a:t>Naming the Constraints</a:t>
            </a:r>
          </a:p>
        </p:txBody>
      </p:sp>
      <p:sp>
        <p:nvSpPr>
          <p:cNvPr id="3" name="Content Placeholder 2"/>
          <p:cNvSpPr>
            <a:spLocks noGrp="1"/>
          </p:cNvSpPr>
          <p:nvPr>
            <p:ph idx="1"/>
          </p:nvPr>
        </p:nvSpPr>
        <p:spPr>
          <a:xfrm>
            <a:off x="838200" y="778489"/>
            <a:ext cx="10515600" cy="3395786"/>
          </a:xfrm>
        </p:spPr>
        <p:txBody>
          <a:bodyPr>
            <a:normAutofit fontScale="85000" lnSpcReduction="10000"/>
          </a:bodyPr>
          <a:lstStyle/>
          <a:p>
            <a:pPr algn="just">
              <a:lnSpc>
                <a:spcPct val="160000"/>
              </a:lnSpc>
              <a:spcBef>
                <a:spcPts val="600"/>
              </a:spcBef>
            </a:pPr>
            <a:r>
              <a:rPr lang="en-US" sz="2400" dirty="0">
                <a:latin typeface="Helvetica" panose="020B0604020202020204" pitchFamily="34" charset="0"/>
                <a:cs typeface="Helvetica" panose="020B0604020202020204" pitchFamily="34" charset="0"/>
              </a:rPr>
              <a:t>If user do not specifies Constraint Name while defining Constraints, System itself gives a name. System uses auto generate method to give  unique constraints names such as – </a:t>
            </a:r>
            <a:r>
              <a:rPr lang="en-US" sz="2400" dirty="0">
                <a:solidFill>
                  <a:srgbClr val="0070C0"/>
                </a:solidFill>
                <a:latin typeface="Helvetica" panose="020B0604020202020204" pitchFamily="34" charset="0"/>
                <a:cs typeface="Helvetica" panose="020B0604020202020204" pitchFamily="34" charset="0"/>
              </a:rPr>
              <a:t>SYS_C0003461</a:t>
            </a:r>
            <a:r>
              <a:rPr lang="en-US" sz="2400" dirty="0">
                <a:latin typeface="Helvetica" panose="020B0604020202020204" pitchFamily="34" charset="0"/>
                <a:cs typeface="Helvetica" panose="020B0604020202020204" pitchFamily="34" charset="0"/>
              </a:rPr>
              <a:t> etc. As constraint names have to be unique. In case of constraint violation, it is easy to user to track the constraint if user defined constraint name is given</a:t>
            </a:r>
            <a:r>
              <a:rPr lang="en-US" sz="2300" dirty="0">
                <a:latin typeface="Helvetica" panose="020B0604020202020204" pitchFamily="34" charset="0"/>
                <a:cs typeface="Helvetica" panose="020B0604020202020204" pitchFamily="34" charset="0"/>
              </a:rPr>
              <a:t>.</a:t>
            </a:r>
          </a:p>
          <a:p>
            <a:pPr algn="just">
              <a:spcBef>
                <a:spcPts val="600"/>
              </a:spcBef>
            </a:pPr>
            <a:endParaRPr lang="en-US" sz="100" dirty="0"/>
          </a:p>
          <a:p>
            <a:pPr algn="just">
              <a:lnSpc>
                <a:spcPct val="170000"/>
              </a:lnSpc>
              <a:spcBef>
                <a:spcPts val="600"/>
              </a:spcBef>
            </a:pPr>
            <a:r>
              <a:rPr lang="en-US" dirty="0">
                <a:latin typeface="Helvetica" panose="020B0604020202020204" pitchFamily="34" charset="0"/>
                <a:cs typeface="Helvetica" panose="020B0604020202020204" pitchFamily="34" charset="0"/>
              </a:rPr>
              <a:t>Use </a:t>
            </a:r>
            <a:r>
              <a:rPr lang="en-US" b="1" dirty="0">
                <a:solidFill>
                  <a:srgbClr val="C00000"/>
                </a:solidFill>
                <a:latin typeface="Helvetica" panose="020B0604020202020204" pitchFamily="34" charset="0"/>
                <a:cs typeface="Helvetica" panose="020B0604020202020204" pitchFamily="34" charset="0"/>
              </a:rPr>
              <a:t>CONSTRAINT </a:t>
            </a:r>
            <a:r>
              <a:rPr lang="en-US" b="1" i="1" dirty="0">
                <a:solidFill>
                  <a:srgbClr val="C00000"/>
                </a:solidFill>
                <a:latin typeface="Helvetica" panose="020B0604020202020204" pitchFamily="34" charset="0"/>
                <a:cs typeface="Helvetica" panose="020B0604020202020204" pitchFamily="34" charset="0"/>
              </a:rPr>
              <a:t>name_of_constraint</a:t>
            </a:r>
            <a:r>
              <a:rPr lang="en-US" dirty="0">
                <a:latin typeface="Helvetica" panose="020B0604020202020204" pitchFamily="34" charset="0"/>
                <a:cs typeface="Helvetica" panose="020B0604020202020204" pitchFamily="34" charset="0"/>
              </a:rPr>
              <a:t> along with constraint definition in CRETAE or ALTER table.</a:t>
            </a:r>
          </a:p>
        </p:txBody>
      </p:sp>
      <p:sp>
        <p:nvSpPr>
          <p:cNvPr id="4" name="Footer Placeholder 3"/>
          <p:cNvSpPr>
            <a:spLocks noGrp="1"/>
          </p:cNvSpPr>
          <p:nvPr>
            <p:ph type="ftr" sz="quarter" idx="11"/>
          </p:nvPr>
        </p:nvSpPr>
        <p:spPr/>
        <p:txBody>
          <a:bodyPr/>
          <a:lstStyle/>
          <a:p>
            <a:r>
              <a:rPr lang="en-US"/>
              <a:t>SQL</a:t>
            </a:r>
          </a:p>
        </p:txBody>
      </p:sp>
      <p:sp>
        <p:nvSpPr>
          <p:cNvPr id="5" name="Slide Number Placeholder 4"/>
          <p:cNvSpPr>
            <a:spLocks noGrp="1"/>
          </p:cNvSpPr>
          <p:nvPr>
            <p:ph type="sldNum" sz="quarter" idx="12"/>
          </p:nvPr>
        </p:nvSpPr>
        <p:spPr/>
        <p:txBody>
          <a:bodyPr/>
          <a:lstStyle/>
          <a:p>
            <a:fld id="{03576695-DB63-4967-AFBB-46E84EF49106}" type="slidenum">
              <a:rPr lang="en-US" smtClean="0"/>
              <a:t>40</a:t>
            </a:fld>
            <a:endParaRPr lang="en-US"/>
          </a:p>
        </p:txBody>
      </p:sp>
      <p:sp>
        <p:nvSpPr>
          <p:cNvPr id="6" name="Rectangle 5">
            <a:extLst>
              <a:ext uri="{FF2B5EF4-FFF2-40B4-BE49-F238E27FC236}">
                <a16:creationId xmlns:a16="http://schemas.microsoft.com/office/drawing/2014/main" id="{7928B1EA-C563-4926-9E7B-4E135EBA98F4}"/>
              </a:ext>
            </a:extLst>
          </p:cNvPr>
          <p:cNvSpPr/>
          <p:nvPr/>
        </p:nvSpPr>
        <p:spPr>
          <a:xfrm>
            <a:off x="551565" y="3978605"/>
            <a:ext cx="11088869" cy="2066400"/>
          </a:xfrm>
          <a:prstGeom prst="rect">
            <a:avLst/>
          </a:prstGeom>
        </p:spPr>
        <p:txBody>
          <a:bodyPr wrap="none">
            <a:spAutoFit/>
          </a:bodyPr>
          <a:lstStyle/>
          <a:p>
            <a:r>
              <a:rPr lang="en-IN" sz="2400" b="1" dirty="0"/>
              <a:t>Example</a:t>
            </a:r>
            <a:r>
              <a:rPr lang="en-IN" sz="2400" dirty="0"/>
              <a:t>:  </a:t>
            </a:r>
          </a:p>
          <a:p>
            <a:pPr>
              <a:lnSpc>
                <a:spcPct val="150000"/>
              </a:lnSpc>
            </a:pPr>
            <a:r>
              <a:rPr lang="en-IN" sz="2400" dirty="0"/>
              <a:t>    CREATE TABLE  table_name( </a:t>
            </a:r>
          </a:p>
          <a:p>
            <a:pPr>
              <a:lnSpc>
                <a:spcPct val="150000"/>
              </a:lnSpc>
            </a:pPr>
            <a:r>
              <a:rPr lang="en-IN" sz="2400" dirty="0"/>
              <a:t>     column_name1 datatype(size) </a:t>
            </a:r>
            <a:r>
              <a:rPr lang="en-US" sz="2000" b="1" dirty="0">
                <a:solidFill>
                  <a:srgbClr val="C00000"/>
                </a:solidFill>
                <a:latin typeface="Helvetica" panose="020B0604020202020204" pitchFamily="34" charset="0"/>
                <a:cs typeface="Helvetica" panose="020B0604020202020204" pitchFamily="34" charset="0"/>
              </a:rPr>
              <a:t>CONSTRAINT </a:t>
            </a:r>
            <a:r>
              <a:rPr lang="en-US" sz="2000" b="1" i="1" dirty="0">
                <a:solidFill>
                  <a:srgbClr val="C00000"/>
                </a:solidFill>
                <a:latin typeface="Helvetica" panose="020B0604020202020204" pitchFamily="34" charset="0"/>
                <a:cs typeface="Helvetica" panose="020B0604020202020204" pitchFamily="34" charset="0"/>
              </a:rPr>
              <a:t>name_of_constraint </a:t>
            </a:r>
            <a:r>
              <a:rPr lang="en-IN" sz="2000" b="1" dirty="0"/>
              <a:t>  constraint definition , </a:t>
            </a:r>
          </a:p>
          <a:p>
            <a:pPr>
              <a:lnSpc>
                <a:spcPct val="150000"/>
              </a:lnSpc>
            </a:pPr>
            <a:r>
              <a:rPr lang="en-IN" sz="2000" b="1" dirty="0"/>
              <a:t>      </a:t>
            </a:r>
            <a:r>
              <a:rPr lang="en-IN" sz="2400" dirty="0"/>
              <a:t>column_name2 datatype(size) …., …..);</a:t>
            </a:r>
          </a:p>
        </p:txBody>
      </p:sp>
      <p:sp>
        <p:nvSpPr>
          <p:cNvPr id="7" name="Rectangle 6">
            <a:extLst>
              <a:ext uri="{FF2B5EF4-FFF2-40B4-BE49-F238E27FC236}">
                <a16:creationId xmlns:a16="http://schemas.microsoft.com/office/drawing/2014/main" id="{DF7A620F-CB80-483A-B590-4FA05864A600}"/>
              </a:ext>
            </a:extLst>
          </p:cNvPr>
          <p:cNvSpPr/>
          <p:nvPr/>
        </p:nvSpPr>
        <p:spPr>
          <a:xfrm>
            <a:off x="2749671" y="6079511"/>
            <a:ext cx="8217378" cy="369332"/>
          </a:xfrm>
          <a:prstGeom prst="rect">
            <a:avLst/>
          </a:prstGeom>
        </p:spPr>
        <p:txBody>
          <a:bodyPr wrap="none">
            <a:spAutoFit/>
          </a:bodyPr>
          <a:lstStyle/>
          <a:p>
            <a:r>
              <a:rPr lang="en-IN" b="1" dirty="0"/>
              <a:t>*constraint definition – maybe Primary key, Foreign key, Check, Unique, Not Null etc.</a:t>
            </a:r>
            <a:endParaRPr lang="en-IN" dirty="0"/>
          </a:p>
        </p:txBody>
      </p:sp>
    </p:spTree>
    <p:extLst>
      <p:ext uri="{BB962C8B-B14F-4D97-AF65-F5344CB8AC3E}">
        <p14:creationId xmlns:p14="http://schemas.microsoft.com/office/powerpoint/2010/main" val="6671986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431"/>
            <a:ext cx="10515600" cy="623017"/>
          </a:xfrm>
          <a:noFill/>
          <a:ln w="9525">
            <a:noFill/>
            <a:miter lim="800000"/>
            <a:headEnd/>
            <a:tailEnd/>
          </a:ln>
        </p:spPr>
        <p:txBody>
          <a:bodyPr vert="horz" wrap="square" lIns="91440" tIns="45720" rIns="91440" bIns="45720" numCol="1" rtlCol="0" anchor="b" anchorCtr="0" compatLnSpc="1">
            <a:prstTxWarp prst="textNoShape">
              <a:avLst/>
            </a:prstTxWarp>
            <a:normAutofit/>
          </a:bodyPr>
          <a:lstStyle/>
          <a:p>
            <a:pPr algn="ctr" eaLnBrk="0" fontAlgn="base" hangingPunct="0">
              <a:lnSpc>
                <a:spcPct val="100000"/>
              </a:lnSpc>
              <a:spcAft>
                <a:spcPct val="0"/>
              </a:spcAft>
            </a:pPr>
            <a:r>
              <a:rPr kumimoji="1" lang="en-US" sz="3200" b="1" kern="0" dirty="0">
                <a:solidFill>
                  <a:srgbClr val="CC3300"/>
                </a:solidFill>
                <a:effectLst>
                  <a:outerShdw blurRad="38100" dist="38100" dir="2700000" algn="tl">
                    <a:srgbClr val="C0C0C0"/>
                  </a:outerShdw>
                </a:effectLst>
                <a:latin typeface="Helvetica"/>
              </a:rPr>
              <a:t>Example</a:t>
            </a:r>
          </a:p>
        </p:txBody>
      </p:sp>
      <p:sp>
        <p:nvSpPr>
          <p:cNvPr id="3" name="Content Placeholder 2"/>
          <p:cNvSpPr>
            <a:spLocks noGrp="1"/>
          </p:cNvSpPr>
          <p:nvPr>
            <p:ph idx="1"/>
          </p:nvPr>
        </p:nvSpPr>
        <p:spPr>
          <a:xfrm>
            <a:off x="838200" y="802199"/>
            <a:ext cx="10781071" cy="5253601"/>
          </a:xfrm>
        </p:spPr>
        <p:txBody>
          <a:bodyPr>
            <a:normAutofit fontScale="92500" lnSpcReduction="20000"/>
          </a:bodyPr>
          <a:lstStyle/>
          <a:p>
            <a:pPr>
              <a:lnSpc>
                <a:spcPct val="150000"/>
              </a:lnSpc>
            </a:pPr>
            <a:r>
              <a:rPr lang="en-US" dirty="0"/>
              <a:t>CREATE TABLE Organization(Dept_name varchar (8) </a:t>
            </a:r>
            <a:r>
              <a:rPr lang="en-US" dirty="0">
                <a:solidFill>
                  <a:srgbClr val="C00000"/>
                </a:solidFill>
              </a:rPr>
              <a:t>CONSTRAINT </a:t>
            </a:r>
            <a:r>
              <a:rPr lang="en-US" dirty="0" err="1">
                <a:solidFill>
                  <a:srgbClr val="C00000"/>
                </a:solidFill>
              </a:rPr>
              <a:t>Dept_PK</a:t>
            </a:r>
            <a:r>
              <a:rPr lang="en-US" dirty="0">
                <a:solidFill>
                  <a:srgbClr val="C00000"/>
                </a:solidFill>
              </a:rPr>
              <a:t> </a:t>
            </a:r>
            <a:r>
              <a:rPr lang="en-US" b="1" dirty="0"/>
              <a:t>PRIMARY KEY</a:t>
            </a:r>
            <a:r>
              <a:rPr lang="en-US" dirty="0"/>
              <a:t>, Head varchar(10)); </a:t>
            </a:r>
          </a:p>
          <a:p>
            <a:pPr marL="0" indent="0">
              <a:buNone/>
            </a:pPr>
            <a:endParaRPr lang="en-US" dirty="0"/>
          </a:p>
          <a:p>
            <a:pPr>
              <a:lnSpc>
                <a:spcPct val="150000"/>
              </a:lnSpc>
            </a:pPr>
            <a:r>
              <a:rPr lang="en-US" dirty="0"/>
              <a:t>CREATE TABLE Department (</a:t>
            </a:r>
            <a:r>
              <a:rPr lang="en-US" dirty="0" err="1"/>
              <a:t>Dname</a:t>
            </a:r>
            <a:r>
              <a:rPr lang="en-US" dirty="0"/>
              <a:t> varchar (8) </a:t>
            </a:r>
            <a:r>
              <a:rPr lang="en-US" dirty="0">
                <a:solidFill>
                  <a:srgbClr val="C00000"/>
                </a:solidFill>
              </a:rPr>
              <a:t>CONSTRAINT </a:t>
            </a:r>
            <a:r>
              <a:rPr lang="en-US" dirty="0" err="1">
                <a:solidFill>
                  <a:srgbClr val="C00000"/>
                </a:solidFill>
              </a:rPr>
              <a:t>Dname_PK</a:t>
            </a:r>
            <a:r>
              <a:rPr lang="en-US" dirty="0">
                <a:solidFill>
                  <a:srgbClr val="C00000"/>
                </a:solidFill>
              </a:rPr>
              <a:t> </a:t>
            </a:r>
            <a:r>
              <a:rPr lang="en-US" b="1" dirty="0"/>
              <a:t>PRIMARY KEY </a:t>
            </a:r>
            <a:r>
              <a:rPr lang="en-US" dirty="0">
                <a:solidFill>
                  <a:srgbClr val="C00000"/>
                </a:solidFill>
              </a:rPr>
              <a:t>CONSTRAINT </a:t>
            </a:r>
            <a:r>
              <a:rPr lang="en-US" dirty="0" err="1">
                <a:solidFill>
                  <a:srgbClr val="C00000"/>
                </a:solidFill>
              </a:rPr>
              <a:t>fk_Orga</a:t>
            </a:r>
            <a:r>
              <a:rPr lang="en-US" dirty="0"/>
              <a:t> </a:t>
            </a:r>
            <a:r>
              <a:rPr lang="en-US" b="1" dirty="0"/>
              <a:t>REFERENCES Organization</a:t>
            </a:r>
            <a:r>
              <a:rPr lang="en-US" dirty="0"/>
              <a:t>, </a:t>
            </a:r>
            <a:r>
              <a:rPr lang="en-US" dirty="0" err="1"/>
              <a:t>Course_Type</a:t>
            </a:r>
            <a:r>
              <a:rPr lang="en-US" dirty="0"/>
              <a:t> varchar (8) </a:t>
            </a:r>
            <a:r>
              <a:rPr lang="en-US" dirty="0">
                <a:solidFill>
                  <a:srgbClr val="C00000"/>
                </a:solidFill>
              </a:rPr>
              <a:t>CONSTRAINT </a:t>
            </a:r>
            <a:r>
              <a:rPr lang="en-US" dirty="0" err="1">
                <a:solidFill>
                  <a:srgbClr val="C00000"/>
                </a:solidFill>
              </a:rPr>
              <a:t>Course_Chk_Type</a:t>
            </a:r>
            <a:r>
              <a:rPr lang="en-US" dirty="0"/>
              <a:t> </a:t>
            </a:r>
            <a:r>
              <a:rPr lang="en-US" b="1" dirty="0"/>
              <a:t>CHECK( </a:t>
            </a:r>
            <a:r>
              <a:rPr lang="en-US" b="1" dirty="0" err="1"/>
              <a:t>Course_Type</a:t>
            </a:r>
            <a:r>
              <a:rPr lang="en-US" b="1" dirty="0"/>
              <a:t> IN( '</a:t>
            </a:r>
            <a:r>
              <a:rPr lang="en-US" b="1" dirty="0" err="1"/>
              <a:t>MCA','MTech</a:t>
            </a:r>
            <a:r>
              <a:rPr lang="en-US" b="1" dirty="0"/>
              <a:t> ', 'BTech', 'MS'))</a:t>
            </a:r>
            <a:r>
              <a:rPr lang="en-US" dirty="0"/>
              <a:t>, </a:t>
            </a:r>
            <a:r>
              <a:rPr lang="en-US" dirty="0" err="1"/>
              <a:t>Numb_of_Sem</a:t>
            </a:r>
            <a:r>
              <a:rPr lang="en-US" dirty="0"/>
              <a:t>  Number(1) </a:t>
            </a:r>
            <a:r>
              <a:rPr lang="en-US" dirty="0">
                <a:solidFill>
                  <a:srgbClr val="C00000"/>
                </a:solidFill>
              </a:rPr>
              <a:t>CONSTRAINT </a:t>
            </a:r>
            <a:r>
              <a:rPr lang="en-US" dirty="0" err="1">
                <a:solidFill>
                  <a:srgbClr val="C00000"/>
                </a:solidFill>
              </a:rPr>
              <a:t>Sem_Num</a:t>
            </a:r>
            <a:r>
              <a:rPr lang="en-US" dirty="0"/>
              <a:t> </a:t>
            </a:r>
            <a:r>
              <a:rPr lang="en-US" b="1" dirty="0"/>
              <a:t>CHECK(</a:t>
            </a:r>
            <a:r>
              <a:rPr lang="en-US" dirty="0" err="1"/>
              <a:t>Numb_of_Sem</a:t>
            </a:r>
            <a:r>
              <a:rPr lang="en-US" dirty="0"/>
              <a:t> BETWEEN 1 AND 8), </a:t>
            </a:r>
            <a:r>
              <a:rPr lang="en-US" dirty="0" err="1"/>
              <a:t>In_take_stud</a:t>
            </a:r>
            <a:r>
              <a:rPr lang="en-US" dirty="0"/>
              <a:t>    Number(2), </a:t>
            </a:r>
            <a:r>
              <a:rPr lang="en-US" dirty="0" err="1"/>
              <a:t>Dep_Phone</a:t>
            </a:r>
            <a:r>
              <a:rPr lang="en-US" dirty="0"/>
              <a:t>   Number(10)</a:t>
            </a:r>
            <a:r>
              <a:rPr lang="en-US" dirty="0">
                <a:solidFill>
                  <a:srgbClr val="C00000"/>
                </a:solidFill>
              </a:rPr>
              <a:t> CONSTRAINT </a:t>
            </a:r>
            <a:r>
              <a:rPr lang="en-US" dirty="0" err="1">
                <a:solidFill>
                  <a:srgbClr val="C00000"/>
                </a:solidFill>
              </a:rPr>
              <a:t>NoNul</a:t>
            </a:r>
            <a:r>
              <a:rPr lang="en-US" dirty="0"/>
              <a:t> </a:t>
            </a:r>
            <a:r>
              <a:rPr lang="en-US" b="1" dirty="0"/>
              <a:t>NOT NULL  </a:t>
            </a:r>
            <a:r>
              <a:rPr lang="en-US" dirty="0">
                <a:solidFill>
                  <a:srgbClr val="C00000"/>
                </a:solidFill>
              </a:rPr>
              <a:t>CONSTRAINT </a:t>
            </a:r>
            <a:r>
              <a:rPr lang="en-US" dirty="0" err="1">
                <a:solidFill>
                  <a:srgbClr val="C00000"/>
                </a:solidFill>
              </a:rPr>
              <a:t>Unq_Ph</a:t>
            </a:r>
            <a:r>
              <a:rPr lang="en-US" dirty="0"/>
              <a:t> </a:t>
            </a:r>
            <a:r>
              <a:rPr lang="en-US" b="1" dirty="0"/>
              <a:t>UNIQUE</a:t>
            </a:r>
            <a:r>
              <a:rPr lang="en-US" dirty="0"/>
              <a:t>);</a:t>
            </a:r>
          </a:p>
        </p:txBody>
      </p:sp>
      <p:sp>
        <p:nvSpPr>
          <p:cNvPr id="4" name="Footer Placeholder 3"/>
          <p:cNvSpPr>
            <a:spLocks noGrp="1"/>
          </p:cNvSpPr>
          <p:nvPr>
            <p:ph type="ftr" sz="quarter" idx="11"/>
          </p:nvPr>
        </p:nvSpPr>
        <p:spPr/>
        <p:txBody>
          <a:bodyPr/>
          <a:lstStyle/>
          <a:p>
            <a:r>
              <a:rPr lang="en-US"/>
              <a:t>SQL</a:t>
            </a:r>
          </a:p>
        </p:txBody>
      </p:sp>
      <p:sp>
        <p:nvSpPr>
          <p:cNvPr id="5" name="Slide Number Placeholder 4"/>
          <p:cNvSpPr>
            <a:spLocks noGrp="1"/>
          </p:cNvSpPr>
          <p:nvPr>
            <p:ph type="sldNum" sz="quarter" idx="12"/>
          </p:nvPr>
        </p:nvSpPr>
        <p:spPr/>
        <p:txBody>
          <a:bodyPr/>
          <a:lstStyle/>
          <a:p>
            <a:fld id="{03576695-DB63-4967-AFBB-46E84EF49106}" type="slidenum">
              <a:rPr lang="en-US" smtClean="0"/>
              <a:t>41</a:t>
            </a:fld>
            <a:endParaRPr lang="en-US"/>
          </a:p>
        </p:txBody>
      </p:sp>
    </p:spTree>
    <p:extLst>
      <p:ext uri="{BB962C8B-B14F-4D97-AF65-F5344CB8AC3E}">
        <p14:creationId xmlns:p14="http://schemas.microsoft.com/office/powerpoint/2010/main" val="18503050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7C33E62-E5CB-45F6-B969-FEF9573B1EF8}"/>
              </a:ext>
            </a:extLst>
          </p:cNvPr>
          <p:cNvSpPr>
            <a:spLocks noGrp="1"/>
          </p:cNvSpPr>
          <p:nvPr>
            <p:ph type="ftr" sz="quarter" idx="11"/>
          </p:nvPr>
        </p:nvSpPr>
        <p:spPr/>
        <p:txBody>
          <a:bodyPr/>
          <a:lstStyle/>
          <a:p>
            <a:r>
              <a:rPr lang="en-US"/>
              <a:t>SQL</a:t>
            </a:r>
          </a:p>
        </p:txBody>
      </p:sp>
      <p:sp>
        <p:nvSpPr>
          <p:cNvPr id="5" name="Slide Number Placeholder 4">
            <a:extLst>
              <a:ext uri="{FF2B5EF4-FFF2-40B4-BE49-F238E27FC236}">
                <a16:creationId xmlns:a16="http://schemas.microsoft.com/office/drawing/2014/main" id="{3122C289-1D86-4B51-A5EC-FCDF270AE2A7}"/>
              </a:ext>
            </a:extLst>
          </p:cNvPr>
          <p:cNvSpPr>
            <a:spLocks noGrp="1"/>
          </p:cNvSpPr>
          <p:nvPr>
            <p:ph type="sldNum" sz="quarter" idx="12"/>
          </p:nvPr>
        </p:nvSpPr>
        <p:spPr/>
        <p:txBody>
          <a:bodyPr/>
          <a:lstStyle/>
          <a:p>
            <a:fld id="{03576695-DB63-4967-AFBB-46E84EF49106}" type="slidenum">
              <a:rPr lang="en-US" smtClean="0"/>
              <a:t>42</a:t>
            </a:fld>
            <a:endParaRPr lang="en-US"/>
          </a:p>
        </p:txBody>
      </p:sp>
      <p:sp>
        <p:nvSpPr>
          <p:cNvPr id="6" name="Title 1">
            <a:extLst>
              <a:ext uri="{FF2B5EF4-FFF2-40B4-BE49-F238E27FC236}">
                <a16:creationId xmlns:a16="http://schemas.microsoft.com/office/drawing/2014/main" id="{25BCD7C1-645D-4530-987C-76C15C1090C2}"/>
              </a:ext>
            </a:extLst>
          </p:cNvPr>
          <p:cNvSpPr>
            <a:spLocks noGrp="1"/>
          </p:cNvSpPr>
          <p:nvPr>
            <p:ph type="title"/>
          </p:nvPr>
        </p:nvSpPr>
        <p:spPr>
          <a:xfrm>
            <a:off x="838200" y="83431"/>
            <a:ext cx="10515600" cy="623017"/>
          </a:xfrm>
          <a:noFill/>
          <a:ln w="9525">
            <a:noFill/>
            <a:miter lim="800000"/>
            <a:headEnd/>
            <a:tailEnd/>
          </a:ln>
        </p:spPr>
        <p:txBody>
          <a:bodyPr vert="horz" wrap="square" lIns="91440" tIns="45720" rIns="91440" bIns="45720" numCol="1" rtlCol="0" anchor="b" anchorCtr="0" compatLnSpc="1">
            <a:prstTxWarp prst="textNoShape">
              <a:avLst/>
            </a:prstTxWarp>
            <a:normAutofit/>
          </a:bodyPr>
          <a:lstStyle/>
          <a:p>
            <a:pPr algn="ctr" eaLnBrk="0" fontAlgn="base" hangingPunct="0">
              <a:lnSpc>
                <a:spcPct val="100000"/>
              </a:lnSpc>
              <a:spcAft>
                <a:spcPct val="0"/>
              </a:spcAft>
            </a:pPr>
            <a:r>
              <a:rPr kumimoji="1" lang="en-US" sz="3200" b="1" kern="0" dirty="0">
                <a:solidFill>
                  <a:srgbClr val="CC3300"/>
                </a:solidFill>
                <a:effectLst>
                  <a:outerShdw blurRad="38100" dist="38100" dir="2700000" algn="tl">
                    <a:srgbClr val="C0C0C0"/>
                  </a:outerShdw>
                </a:effectLst>
                <a:latin typeface="Helvetica"/>
              </a:rPr>
              <a:t>..Example</a:t>
            </a:r>
          </a:p>
        </p:txBody>
      </p:sp>
      <p:sp>
        <p:nvSpPr>
          <p:cNvPr id="7" name="Rectangle 6">
            <a:extLst>
              <a:ext uri="{FF2B5EF4-FFF2-40B4-BE49-F238E27FC236}">
                <a16:creationId xmlns:a16="http://schemas.microsoft.com/office/drawing/2014/main" id="{D0C92EBD-1E25-4E6B-9B77-7A7960112144}"/>
              </a:ext>
            </a:extLst>
          </p:cNvPr>
          <p:cNvSpPr/>
          <p:nvPr/>
        </p:nvSpPr>
        <p:spPr>
          <a:xfrm>
            <a:off x="543951" y="819136"/>
            <a:ext cx="11315114" cy="400110"/>
          </a:xfrm>
          <a:prstGeom prst="rect">
            <a:avLst/>
          </a:prstGeom>
        </p:spPr>
        <p:txBody>
          <a:bodyPr wrap="square">
            <a:spAutoFit/>
          </a:bodyPr>
          <a:lstStyle/>
          <a:p>
            <a:r>
              <a:rPr lang="en-IN" sz="2000" b="1" dirty="0"/>
              <a:t>Note the constraint name displayed when data being inserted violates constraint</a:t>
            </a:r>
          </a:p>
        </p:txBody>
      </p:sp>
      <p:sp>
        <p:nvSpPr>
          <p:cNvPr id="8" name="Rectangle 7">
            <a:extLst>
              <a:ext uri="{FF2B5EF4-FFF2-40B4-BE49-F238E27FC236}">
                <a16:creationId xmlns:a16="http://schemas.microsoft.com/office/drawing/2014/main" id="{81FBAD0E-A7DD-4450-8A22-8AAAAFC59569}"/>
              </a:ext>
            </a:extLst>
          </p:cNvPr>
          <p:cNvSpPr/>
          <p:nvPr/>
        </p:nvSpPr>
        <p:spPr>
          <a:xfrm>
            <a:off x="838200" y="1518312"/>
            <a:ext cx="7149860" cy="461665"/>
          </a:xfrm>
          <a:prstGeom prst="rect">
            <a:avLst/>
          </a:prstGeom>
        </p:spPr>
        <p:txBody>
          <a:bodyPr wrap="square">
            <a:spAutoFit/>
          </a:bodyPr>
          <a:lstStyle/>
          <a:p>
            <a:r>
              <a:rPr lang="en-US" sz="2400" b="1" dirty="0"/>
              <a:t>INSERT INTO organization VALUES(‘DCSA’,’KAK');</a:t>
            </a:r>
            <a:endParaRPr lang="en-IN" sz="2400" b="1" dirty="0"/>
          </a:p>
        </p:txBody>
      </p:sp>
      <p:sp>
        <p:nvSpPr>
          <p:cNvPr id="9" name="Rectangle 8">
            <a:extLst>
              <a:ext uri="{FF2B5EF4-FFF2-40B4-BE49-F238E27FC236}">
                <a16:creationId xmlns:a16="http://schemas.microsoft.com/office/drawing/2014/main" id="{C8B0BDA7-A5E1-4E67-901A-6E57E03C61C0}"/>
              </a:ext>
            </a:extLst>
          </p:cNvPr>
          <p:cNvSpPr/>
          <p:nvPr/>
        </p:nvSpPr>
        <p:spPr>
          <a:xfrm>
            <a:off x="838200" y="2422940"/>
            <a:ext cx="9278309" cy="1200329"/>
          </a:xfrm>
          <a:prstGeom prst="rect">
            <a:avLst/>
          </a:prstGeom>
        </p:spPr>
        <p:txBody>
          <a:bodyPr wrap="none">
            <a:spAutoFit/>
          </a:bodyPr>
          <a:lstStyle/>
          <a:p>
            <a:r>
              <a:rPr lang="en-US" sz="2400" b="1" dirty="0"/>
              <a:t>INSERT INTO Department VALUES(‘DCSA','mca',4,66,78899);</a:t>
            </a:r>
          </a:p>
          <a:p>
            <a:endParaRPr lang="en-IN" sz="2400" dirty="0"/>
          </a:p>
          <a:p>
            <a:r>
              <a:rPr lang="en-IN" sz="2400" dirty="0"/>
              <a:t>      ORA-02290: check constraint (</a:t>
            </a:r>
            <a:r>
              <a:rPr lang="en-IN" sz="2400" dirty="0">
                <a:solidFill>
                  <a:srgbClr val="FF0000"/>
                </a:solidFill>
              </a:rPr>
              <a:t>MCA2020.COURSE_CHK_TYPE</a:t>
            </a:r>
            <a:r>
              <a:rPr lang="en-IN" sz="2400" dirty="0"/>
              <a:t>) violated</a:t>
            </a:r>
          </a:p>
        </p:txBody>
      </p:sp>
      <p:sp>
        <p:nvSpPr>
          <p:cNvPr id="10" name="Rectangle 9">
            <a:extLst>
              <a:ext uri="{FF2B5EF4-FFF2-40B4-BE49-F238E27FC236}">
                <a16:creationId xmlns:a16="http://schemas.microsoft.com/office/drawing/2014/main" id="{F9A92B93-E6C7-47FC-8DB1-D79AD9122A9B}"/>
              </a:ext>
            </a:extLst>
          </p:cNvPr>
          <p:cNvSpPr/>
          <p:nvPr/>
        </p:nvSpPr>
        <p:spPr>
          <a:xfrm>
            <a:off x="838200" y="4112893"/>
            <a:ext cx="9193904" cy="1200329"/>
          </a:xfrm>
          <a:prstGeom prst="rect">
            <a:avLst/>
          </a:prstGeom>
        </p:spPr>
        <p:txBody>
          <a:bodyPr wrap="square">
            <a:spAutoFit/>
          </a:bodyPr>
          <a:lstStyle/>
          <a:p>
            <a:r>
              <a:rPr lang="en-IN" sz="2400" b="1" dirty="0"/>
              <a:t>INSERT INTO Department VALUES(‘DCSA','MCA',9,66,78899);</a:t>
            </a:r>
          </a:p>
          <a:p>
            <a:endParaRPr lang="en-IN" sz="2400" dirty="0"/>
          </a:p>
          <a:p>
            <a:r>
              <a:rPr lang="pt-BR" sz="2400" dirty="0"/>
              <a:t>      ORA-02290: check constraint (</a:t>
            </a:r>
            <a:r>
              <a:rPr lang="pt-BR" sz="2400" dirty="0">
                <a:solidFill>
                  <a:srgbClr val="FF0000"/>
                </a:solidFill>
              </a:rPr>
              <a:t>MCA2020.SEM_NUM</a:t>
            </a:r>
            <a:r>
              <a:rPr lang="pt-BR" sz="2400" dirty="0"/>
              <a:t>) violated</a:t>
            </a:r>
            <a:endParaRPr lang="en-IN" sz="2400" dirty="0"/>
          </a:p>
        </p:txBody>
      </p:sp>
    </p:spTree>
    <p:extLst>
      <p:ext uri="{BB962C8B-B14F-4D97-AF65-F5344CB8AC3E}">
        <p14:creationId xmlns:p14="http://schemas.microsoft.com/office/powerpoint/2010/main" val="29875128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C7275-617D-4174-95A9-42648FF62B4A}"/>
              </a:ext>
            </a:extLst>
          </p:cNvPr>
          <p:cNvSpPr>
            <a:spLocks noGrp="1"/>
          </p:cNvSpPr>
          <p:nvPr>
            <p:ph type="title"/>
          </p:nvPr>
        </p:nvSpPr>
        <p:spPr>
          <a:xfrm>
            <a:off x="838200" y="100673"/>
            <a:ext cx="10515600" cy="461665"/>
          </a:xfrm>
        </p:spPr>
        <p:txBody>
          <a:bodyPr>
            <a:normAutofit fontScale="90000"/>
          </a:bodyPr>
          <a:lstStyle/>
          <a:p>
            <a:r>
              <a:rPr lang="en-IN" b="1" dirty="0">
                <a:solidFill>
                  <a:srgbClr val="C00000"/>
                </a:solidFill>
              </a:rPr>
              <a:t>Example</a:t>
            </a:r>
          </a:p>
        </p:txBody>
      </p:sp>
      <p:sp>
        <p:nvSpPr>
          <p:cNvPr id="4" name="Footer Placeholder 3">
            <a:extLst>
              <a:ext uri="{FF2B5EF4-FFF2-40B4-BE49-F238E27FC236}">
                <a16:creationId xmlns:a16="http://schemas.microsoft.com/office/drawing/2014/main" id="{E30B24BE-0825-4F3A-ABD4-C6FCE2722544}"/>
              </a:ext>
            </a:extLst>
          </p:cNvPr>
          <p:cNvSpPr>
            <a:spLocks noGrp="1"/>
          </p:cNvSpPr>
          <p:nvPr>
            <p:ph type="ftr" sz="quarter" idx="11"/>
          </p:nvPr>
        </p:nvSpPr>
        <p:spPr/>
        <p:txBody>
          <a:bodyPr/>
          <a:lstStyle/>
          <a:p>
            <a:r>
              <a:rPr lang="en-US"/>
              <a:t>SQL</a:t>
            </a:r>
          </a:p>
        </p:txBody>
      </p:sp>
      <p:sp>
        <p:nvSpPr>
          <p:cNvPr id="5" name="Slide Number Placeholder 4">
            <a:extLst>
              <a:ext uri="{FF2B5EF4-FFF2-40B4-BE49-F238E27FC236}">
                <a16:creationId xmlns:a16="http://schemas.microsoft.com/office/drawing/2014/main" id="{CF4D5A8D-B9B0-4D48-81FA-D7ABF320FEFE}"/>
              </a:ext>
            </a:extLst>
          </p:cNvPr>
          <p:cNvSpPr>
            <a:spLocks noGrp="1"/>
          </p:cNvSpPr>
          <p:nvPr>
            <p:ph type="sldNum" sz="quarter" idx="12"/>
          </p:nvPr>
        </p:nvSpPr>
        <p:spPr/>
        <p:txBody>
          <a:bodyPr/>
          <a:lstStyle/>
          <a:p>
            <a:fld id="{03576695-DB63-4967-AFBB-46E84EF49106}" type="slidenum">
              <a:rPr lang="en-US" smtClean="0"/>
              <a:t>43</a:t>
            </a:fld>
            <a:endParaRPr lang="en-US"/>
          </a:p>
        </p:txBody>
      </p:sp>
      <p:sp>
        <p:nvSpPr>
          <p:cNvPr id="6" name="Rectangle 5">
            <a:extLst>
              <a:ext uri="{FF2B5EF4-FFF2-40B4-BE49-F238E27FC236}">
                <a16:creationId xmlns:a16="http://schemas.microsoft.com/office/drawing/2014/main" id="{2BC7FA3C-5579-4E1E-98F6-AF9CBB51F863}"/>
              </a:ext>
            </a:extLst>
          </p:cNvPr>
          <p:cNvSpPr/>
          <p:nvPr/>
        </p:nvSpPr>
        <p:spPr>
          <a:xfrm>
            <a:off x="838198" y="570572"/>
            <a:ext cx="6927217" cy="523220"/>
          </a:xfrm>
          <a:prstGeom prst="rect">
            <a:avLst/>
          </a:prstGeom>
        </p:spPr>
        <p:txBody>
          <a:bodyPr wrap="none">
            <a:spAutoFit/>
          </a:bodyPr>
          <a:lstStyle/>
          <a:p>
            <a:pPr algn="just"/>
            <a:r>
              <a:rPr lang="en-US" sz="2800" dirty="0"/>
              <a:t>Create following tables with constraint names.</a:t>
            </a:r>
          </a:p>
        </p:txBody>
      </p:sp>
      <p:graphicFrame>
        <p:nvGraphicFramePr>
          <p:cNvPr id="10" name="Table 9">
            <a:extLst>
              <a:ext uri="{FF2B5EF4-FFF2-40B4-BE49-F238E27FC236}">
                <a16:creationId xmlns:a16="http://schemas.microsoft.com/office/drawing/2014/main" id="{00021EC5-0C84-4BF3-80B5-A1B8EE30DF51}"/>
              </a:ext>
            </a:extLst>
          </p:cNvPr>
          <p:cNvGraphicFramePr>
            <a:graphicFrameLocks noGrp="1"/>
          </p:cNvGraphicFramePr>
          <p:nvPr>
            <p:extLst>
              <p:ext uri="{D42A27DB-BD31-4B8C-83A1-F6EECF244321}">
                <p14:modId xmlns:p14="http://schemas.microsoft.com/office/powerpoint/2010/main" val="3685812980"/>
              </p:ext>
            </p:extLst>
          </p:nvPr>
        </p:nvGraphicFramePr>
        <p:xfrm>
          <a:off x="838198" y="1019575"/>
          <a:ext cx="7149861" cy="3129144"/>
        </p:xfrm>
        <a:graphic>
          <a:graphicData uri="http://schemas.openxmlformats.org/drawingml/2006/table">
            <a:tbl>
              <a:tblPr/>
              <a:tblGrid>
                <a:gridCol w="1188322">
                  <a:extLst>
                    <a:ext uri="{9D8B030D-6E8A-4147-A177-3AD203B41FA5}">
                      <a16:colId xmlns:a16="http://schemas.microsoft.com/office/drawing/2014/main" val="72691038"/>
                    </a:ext>
                  </a:extLst>
                </a:gridCol>
                <a:gridCol w="1115225">
                  <a:extLst>
                    <a:ext uri="{9D8B030D-6E8A-4147-A177-3AD203B41FA5}">
                      <a16:colId xmlns:a16="http://schemas.microsoft.com/office/drawing/2014/main" val="1787941101"/>
                    </a:ext>
                  </a:extLst>
                </a:gridCol>
                <a:gridCol w="873758">
                  <a:extLst>
                    <a:ext uri="{9D8B030D-6E8A-4147-A177-3AD203B41FA5}">
                      <a16:colId xmlns:a16="http://schemas.microsoft.com/office/drawing/2014/main" val="83181042"/>
                    </a:ext>
                  </a:extLst>
                </a:gridCol>
                <a:gridCol w="1727135">
                  <a:extLst>
                    <a:ext uri="{9D8B030D-6E8A-4147-A177-3AD203B41FA5}">
                      <a16:colId xmlns:a16="http://schemas.microsoft.com/office/drawing/2014/main" val="1926160289"/>
                    </a:ext>
                  </a:extLst>
                </a:gridCol>
                <a:gridCol w="2245421">
                  <a:extLst>
                    <a:ext uri="{9D8B030D-6E8A-4147-A177-3AD203B41FA5}">
                      <a16:colId xmlns:a16="http://schemas.microsoft.com/office/drawing/2014/main" val="2403526819"/>
                    </a:ext>
                  </a:extLst>
                </a:gridCol>
              </a:tblGrid>
              <a:tr h="419924">
                <a:tc gridSpan="2">
                  <a:txBody>
                    <a:bodyPr/>
                    <a:lstStyle/>
                    <a:p>
                      <a:pPr algn="l" fontAlgn="b"/>
                      <a:r>
                        <a:rPr lang="en-IN" sz="2000" b="1" i="0" u="none" strike="noStrike" dirty="0">
                          <a:solidFill>
                            <a:srgbClr val="000000"/>
                          </a:solidFill>
                          <a:effectLst/>
                          <a:latin typeface="Calibri" panose="020F0502020204030204" pitchFamily="34" charset="0"/>
                        </a:rPr>
                        <a:t>CUSTOMER</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algn="l" fontAlgn="b"/>
                      <a:endParaRPr lang="en-IN" sz="20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20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20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0437593"/>
                  </a:ext>
                </a:extLst>
              </a:tr>
              <a:tr h="419924">
                <a:tc>
                  <a:txBody>
                    <a:bodyPr/>
                    <a:lstStyle/>
                    <a:p>
                      <a:pPr algn="l" fontAlgn="b"/>
                      <a:r>
                        <a:rPr lang="en-IN" sz="2000" b="1" i="0" u="none" strike="noStrike">
                          <a:solidFill>
                            <a:srgbClr val="000000"/>
                          </a:solidFill>
                          <a:effectLst/>
                          <a:latin typeface="Calibri" panose="020F0502020204030204" pitchFamily="34" charset="0"/>
                        </a:rPr>
                        <a:t>Attribute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b"/>
                      <a:r>
                        <a:rPr lang="en-IN" sz="2000" b="1" i="0" u="none" strike="noStrike" dirty="0">
                          <a:solidFill>
                            <a:srgbClr val="000000"/>
                          </a:solidFill>
                          <a:effectLst/>
                          <a:latin typeface="Calibri" panose="020F0502020204030204" pitchFamily="34" charset="0"/>
                        </a:rPr>
                        <a:t>Datatype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b"/>
                      <a:r>
                        <a:rPr lang="en-IN" sz="2000" b="1" i="0" u="none" strike="noStrike" dirty="0">
                          <a:solidFill>
                            <a:srgbClr val="000000"/>
                          </a:solidFill>
                          <a:effectLst/>
                          <a:latin typeface="Calibri" panose="020F0502020204030204" pitchFamily="34" charset="0"/>
                        </a:rPr>
                        <a:t>size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b"/>
                      <a:r>
                        <a:rPr lang="en-IN" sz="2000" b="1" i="0" u="none" strike="noStrike" dirty="0">
                          <a:solidFill>
                            <a:srgbClr val="000000"/>
                          </a:solidFill>
                          <a:effectLst/>
                          <a:latin typeface="Calibri" panose="020F0502020204030204" pitchFamily="34" charset="0"/>
                        </a:rPr>
                        <a:t>Constraint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b"/>
                      <a:r>
                        <a:rPr lang="en-IN" sz="2000" b="1" i="0" u="none" strike="noStrike">
                          <a:solidFill>
                            <a:srgbClr val="000000"/>
                          </a:solidFill>
                          <a:effectLst/>
                          <a:latin typeface="Calibri" panose="020F0502020204030204" pitchFamily="34" charset="0"/>
                        </a:rPr>
                        <a:t>Constraint Name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extLst>
                  <a:ext uri="{0D108BD9-81ED-4DB2-BD59-A6C34878D82A}">
                    <a16:rowId xmlns:a16="http://schemas.microsoft.com/office/drawing/2014/main" val="1066136247"/>
                  </a:ext>
                </a:extLst>
              </a:tr>
              <a:tr h="419924">
                <a:tc>
                  <a:txBody>
                    <a:bodyPr/>
                    <a:lstStyle/>
                    <a:p>
                      <a:pPr algn="l" fontAlgn="b"/>
                      <a:r>
                        <a:rPr lang="en-IN" sz="2000" b="0" i="0" u="none" strike="noStrike" dirty="0" err="1">
                          <a:solidFill>
                            <a:srgbClr val="000000"/>
                          </a:solidFill>
                          <a:effectLst/>
                          <a:latin typeface="Calibri" panose="020F0502020204030204" pitchFamily="34" charset="0"/>
                        </a:rPr>
                        <a:t>CustNo</a:t>
                      </a:r>
                      <a:endParaRPr lang="en-IN" sz="20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a:solidFill>
                            <a:srgbClr val="000000"/>
                          </a:solidFill>
                          <a:effectLst/>
                          <a:latin typeface="Calibri" panose="020F0502020204030204" pitchFamily="34" charset="0"/>
                        </a:rPr>
                        <a:t>Number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dirty="0">
                          <a:solidFill>
                            <a:srgbClr val="000000"/>
                          </a:solidFill>
                          <a:effectLst/>
                          <a:latin typeface="Calibri" panose="020F0502020204030204" pitchFamily="34" charset="0"/>
                        </a:rPr>
                        <a:t>Primary key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a:solidFill>
                            <a:srgbClr val="000000"/>
                          </a:solidFill>
                          <a:effectLst/>
                          <a:latin typeface="Calibri" panose="020F0502020204030204" pitchFamily="34" charset="0"/>
                        </a:rPr>
                        <a:t>Pkey_Cust_Number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2905326"/>
                  </a:ext>
                </a:extLst>
              </a:tr>
              <a:tr h="419924">
                <a:tc>
                  <a:txBody>
                    <a:bodyPr/>
                    <a:lstStyle/>
                    <a:p>
                      <a:pPr algn="l" fontAlgn="b"/>
                      <a:r>
                        <a:rPr lang="en-IN" sz="2000" b="0" i="0" u="none" strike="noStrike">
                          <a:solidFill>
                            <a:srgbClr val="000000"/>
                          </a:solidFill>
                          <a:effectLst/>
                          <a:latin typeface="Calibri" panose="020F0502020204030204" pitchFamily="34" charset="0"/>
                        </a:rPr>
                        <a:t>Phone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a:solidFill>
                            <a:srgbClr val="000000"/>
                          </a:solidFill>
                          <a:effectLst/>
                          <a:latin typeface="Calibri" panose="020F0502020204030204" pitchFamily="34" charset="0"/>
                        </a:rPr>
                        <a:t>number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dirty="0">
                          <a:solidFill>
                            <a:srgbClr val="000000"/>
                          </a:solidFill>
                          <a:effectLst/>
                          <a:latin typeface="Calibri" panose="020F0502020204030204" pitchFamily="34" charset="0"/>
                        </a:rPr>
                        <a:t>Unique , Can't be Null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a:solidFill>
                            <a:srgbClr val="000000"/>
                          </a:solidFill>
                          <a:effectLst/>
                          <a:latin typeface="Calibri" panose="020F0502020204030204" pitchFamily="34" charset="0"/>
                        </a:rPr>
                        <a:t>UNQ_Phone; Ph_NoNULL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1539323"/>
                  </a:ext>
                </a:extLst>
              </a:tr>
              <a:tr h="419924">
                <a:tc>
                  <a:txBody>
                    <a:bodyPr/>
                    <a:lstStyle/>
                    <a:p>
                      <a:pPr algn="l" fontAlgn="b"/>
                      <a:r>
                        <a:rPr lang="en-IN" sz="2000" b="0" i="0" u="none" strike="noStrike">
                          <a:solidFill>
                            <a:srgbClr val="000000"/>
                          </a:solidFill>
                          <a:effectLst/>
                          <a:latin typeface="Calibri" panose="020F0502020204030204" pitchFamily="34" charset="0"/>
                        </a:rPr>
                        <a:t>email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a:solidFill>
                            <a:srgbClr val="000000"/>
                          </a:solidFill>
                          <a:effectLst/>
                          <a:latin typeface="Calibri" panose="020F0502020204030204" pitchFamily="34" charset="0"/>
                        </a:rPr>
                        <a:t>varchar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dirty="0">
                          <a:solidFill>
                            <a:srgbClr val="000000"/>
                          </a:solidFill>
                          <a:effectLst/>
                          <a:latin typeface="Calibri" panose="020F0502020204030204" pitchFamily="34" charset="0"/>
                        </a:rPr>
                        <a:t>Unique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7351906"/>
                  </a:ext>
                </a:extLst>
              </a:tr>
              <a:tr h="419924">
                <a:tc>
                  <a:txBody>
                    <a:bodyPr/>
                    <a:lstStyle/>
                    <a:p>
                      <a:pPr algn="l" fontAlgn="b"/>
                      <a:r>
                        <a:rPr lang="en-IN" sz="2000" b="0" i="0" u="none" strike="noStrike" dirty="0">
                          <a:solidFill>
                            <a:srgbClr val="000000"/>
                          </a:solidFill>
                          <a:effectLst/>
                          <a:latin typeface="Calibri" panose="020F0502020204030204" pitchFamily="34" charset="0"/>
                        </a:rPr>
                        <a:t>City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a:solidFill>
                            <a:srgbClr val="000000"/>
                          </a:solidFill>
                          <a:effectLst/>
                          <a:latin typeface="Calibri" panose="020F0502020204030204" pitchFamily="34" charset="0"/>
                        </a:rPr>
                        <a:t>varchar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dirty="0">
                          <a:solidFill>
                            <a:srgbClr val="000000"/>
                          </a:solidFill>
                          <a:effectLst/>
                          <a:latin typeface="Calibri" panose="020F0502020204030204" pitchFamily="34" charset="0"/>
                        </a:rPr>
                        <a:t>BNG/MUB/CHN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dirty="0" err="1">
                          <a:solidFill>
                            <a:srgbClr val="000000"/>
                          </a:solidFill>
                          <a:effectLst/>
                          <a:latin typeface="Calibri" panose="020F0502020204030204" pitchFamily="34" charset="0"/>
                        </a:rPr>
                        <a:t>Valid_City</a:t>
                      </a:r>
                      <a:endParaRPr lang="en-IN" sz="20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7036326"/>
                  </a:ext>
                </a:extLst>
              </a:tr>
              <a:tr h="419924">
                <a:tc>
                  <a:txBody>
                    <a:bodyPr/>
                    <a:lstStyle/>
                    <a:p>
                      <a:pPr algn="l" fontAlgn="b"/>
                      <a:r>
                        <a:rPr lang="en-IN" sz="2000" b="0" i="0" u="none" strike="noStrike" dirty="0" err="1">
                          <a:solidFill>
                            <a:srgbClr val="000000"/>
                          </a:solidFill>
                          <a:effectLst/>
                          <a:latin typeface="Calibri" panose="020F0502020204030204" pitchFamily="34" charset="0"/>
                        </a:rPr>
                        <a:t>Date_Birth</a:t>
                      </a:r>
                      <a:endParaRPr lang="en-IN" sz="20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dirty="0">
                          <a:solidFill>
                            <a:srgbClr val="000000"/>
                          </a:solidFill>
                          <a:effectLst/>
                          <a:latin typeface="Calibri" panose="020F0502020204030204" pitchFamily="34" charset="0"/>
                        </a:rPr>
                        <a:t>Date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IN" sz="20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20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20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5621577"/>
                  </a:ext>
                </a:extLst>
              </a:tr>
            </a:tbl>
          </a:graphicData>
        </a:graphic>
      </p:graphicFrame>
      <p:graphicFrame>
        <p:nvGraphicFramePr>
          <p:cNvPr id="12" name="Table 11">
            <a:extLst>
              <a:ext uri="{FF2B5EF4-FFF2-40B4-BE49-F238E27FC236}">
                <a16:creationId xmlns:a16="http://schemas.microsoft.com/office/drawing/2014/main" id="{297B742A-6B24-4A22-8F7B-8F0A7D4E9CB0}"/>
              </a:ext>
            </a:extLst>
          </p:cNvPr>
          <p:cNvGraphicFramePr>
            <a:graphicFrameLocks noGrp="1"/>
          </p:cNvGraphicFramePr>
          <p:nvPr/>
        </p:nvGraphicFramePr>
        <p:xfrm>
          <a:off x="2984740" y="4186032"/>
          <a:ext cx="7719805" cy="1976393"/>
        </p:xfrm>
        <a:graphic>
          <a:graphicData uri="http://schemas.openxmlformats.org/drawingml/2006/table">
            <a:tbl>
              <a:tblPr/>
              <a:tblGrid>
                <a:gridCol w="1196671">
                  <a:extLst>
                    <a:ext uri="{9D8B030D-6E8A-4147-A177-3AD203B41FA5}">
                      <a16:colId xmlns:a16="http://schemas.microsoft.com/office/drawing/2014/main" val="3762580530"/>
                    </a:ext>
                  </a:extLst>
                </a:gridCol>
                <a:gridCol w="1009691">
                  <a:extLst>
                    <a:ext uri="{9D8B030D-6E8A-4147-A177-3AD203B41FA5}">
                      <a16:colId xmlns:a16="http://schemas.microsoft.com/office/drawing/2014/main" val="2347962203"/>
                    </a:ext>
                  </a:extLst>
                </a:gridCol>
                <a:gridCol w="804014">
                  <a:extLst>
                    <a:ext uri="{9D8B030D-6E8A-4147-A177-3AD203B41FA5}">
                      <a16:colId xmlns:a16="http://schemas.microsoft.com/office/drawing/2014/main" val="2857202314"/>
                    </a:ext>
                  </a:extLst>
                </a:gridCol>
                <a:gridCol w="2692511">
                  <a:extLst>
                    <a:ext uri="{9D8B030D-6E8A-4147-A177-3AD203B41FA5}">
                      <a16:colId xmlns:a16="http://schemas.microsoft.com/office/drawing/2014/main" val="86041379"/>
                    </a:ext>
                  </a:extLst>
                </a:gridCol>
                <a:gridCol w="2016918">
                  <a:extLst>
                    <a:ext uri="{9D8B030D-6E8A-4147-A177-3AD203B41FA5}">
                      <a16:colId xmlns:a16="http://schemas.microsoft.com/office/drawing/2014/main" val="3556885609"/>
                    </a:ext>
                  </a:extLst>
                </a:gridCol>
              </a:tblGrid>
              <a:tr h="320427">
                <a:tc gridSpan="2">
                  <a:txBody>
                    <a:bodyPr/>
                    <a:lstStyle/>
                    <a:p>
                      <a:pPr algn="l" fontAlgn="b"/>
                      <a:r>
                        <a:rPr lang="en-IN" sz="2000" b="1" i="0" u="none" strike="noStrike" dirty="0">
                          <a:solidFill>
                            <a:srgbClr val="000000"/>
                          </a:solidFill>
                          <a:effectLst/>
                          <a:latin typeface="Calibri" panose="020F0502020204030204" pitchFamily="34" charset="0"/>
                        </a:rPr>
                        <a:t>ACCOUNT</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algn="l" fontAlgn="b"/>
                      <a:endParaRPr lang="en-IN" sz="20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20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20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4854375"/>
                  </a:ext>
                </a:extLst>
              </a:tr>
              <a:tr h="563952">
                <a:tc>
                  <a:txBody>
                    <a:bodyPr/>
                    <a:lstStyle/>
                    <a:p>
                      <a:pPr algn="l" fontAlgn="b"/>
                      <a:r>
                        <a:rPr lang="en-IN" sz="2000" b="1" i="0" u="none" strike="noStrike" dirty="0">
                          <a:solidFill>
                            <a:srgbClr val="000000"/>
                          </a:solidFill>
                          <a:effectLst/>
                          <a:latin typeface="Calibri" panose="020F0502020204030204" pitchFamily="34" charset="0"/>
                        </a:rPr>
                        <a:t>Attribute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b"/>
                      <a:r>
                        <a:rPr lang="en-IN" sz="2000" b="1" i="0" u="none" strike="noStrike" dirty="0">
                          <a:solidFill>
                            <a:srgbClr val="000000"/>
                          </a:solidFill>
                          <a:effectLst/>
                          <a:latin typeface="Calibri" panose="020F0502020204030204" pitchFamily="34" charset="0"/>
                        </a:rPr>
                        <a:t>Datatype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b"/>
                      <a:r>
                        <a:rPr lang="en-IN" sz="2000" b="1" i="0" u="none" strike="noStrike">
                          <a:solidFill>
                            <a:srgbClr val="000000"/>
                          </a:solidFill>
                          <a:effectLst/>
                          <a:latin typeface="Calibri" panose="020F0502020204030204" pitchFamily="34" charset="0"/>
                        </a:rPr>
                        <a:t>size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b"/>
                      <a:r>
                        <a:rPr lang="en-IN" sz="2000" b="1" i="0" u="none" strike="noStrike">
                          <a:solidFill>
                            <a:srgbClr val="000000"/>
                          </a:solidFill>
                          <a:effectLst/>
                          <a:latin typeface="Calibri" panose="020F0502020204030204" pitchFamily="34" charset="0"/>
                        </a:rPr>
                        <a:t>Constraint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b"/>
                      <a:r>
                        <a:rPr lang="en-IN" sz="2000" b="1" i="0" u="none" strike="noStrike">
                          <a:solidFill>
                            <a:srgbClr val="000000"/>
                          </a:solidFill>
                          <a:effectLst/>
                          <a:latin typeface="Calibri" panose="020F0502020204030204" pitchFamily="34" charset="0"/>
                        </a:rPr>
                        <a:t>Constraint Name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extLst>
                  <a:ext uri="{0D108BD9-81ED-4DB2-BD59-A6C34878D82A}">
                    <a16:rowId xmlns:a16="http://schemas.microsoft.com/office/drawing/2014/main" val="1519194742"/>
                  </a:ext>
                </a:extLst>
              </a:tr>
              <a:tr h="320427">
                <a:tc>
                  <a:txBody>
                    <a:bodyPr/>
                    <a:lstStyle/>
                    <a:p>
                      <a:pPr algn="l" fontAlgn="b"/>
                      <a:r>
                        <a:rPr lang="en-IN" sz="2000" b="0" i="0" u="none" strike="noStrike" dirty="0" err="1">
                          <a:solidFill>
                            <a:srgbClr val="000000"/>
                          </a:solidFill>
                          <a:effectLst/>
                          <a:latin typeface="Calibri" panose="020F0502020204030204" pitchFamily="34" charset="0"/>
                        </a:rPr>
                        <a:t>Accno</a:t>
                      </a:r>
                      <a:endParaRPr lang="en-IN" sz="20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dirty="0">
                          <a:solidFill>
                            <a:srgbClr val="000000"/>
                          </a:solidFill>
                          <a:effectLst/>
                          <a:latin typeface="Calibri" panose="020F0502020204030204" pitchFamily="34" charset="0"/>
                        </a:rPr>
                        <a:t>Number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a:solidFill>
                            <a:srgbClr val="000000"/>
                          </a:solidFill>
                          <a:effectLst/>
                          <a:latin typeface="Calibri" panose="020F0502020204030204" pitchFamily="34" charset="0"/>
                        </a:rPr>
                        <a:t>Priamry key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IN" sz="2000" b="0" i="0" u="none" strike="noStrike">
                          <a:solidFill>
                            <a:srgbClr val="000000"/>
                          </a:solidFill>
                          <a:effectLst/>
                          <a:latin typeface="Calibri" panose="020F0502020204030204" pitchFamily="34" charset="0"/>
                        </a:rPr>
                        <a:t>Pkey_AccNo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7677338"/>
                  </a:ext>
                </a:extLst>
              </a:tr>
              <a:tr h="451160">
                <a:tc>
                  <a:txBody>
                    <a:bodyPr/>
                    <a:lstStyle/>
                    <a:p>
                      <a:pPr algn="l" fontAlgn="b"/>
                      <a:r>
                        <a:rPr lang="en-IN" sz="2000" b="0" i="0" u="none" strike="noStrike" dirty="0" err="1">
                          <a:solidFill>
                            <a:srgbClr val="000000"/>
                          </a:solidFill>
                          <a:effectLst/>
                          <a:latin typeface="Calibri" panose="020F0502020204030204" pitchFamily="34" charset="0"/>
                        </a:rPr>
                        <a:t>CustNo</a:t>
                      </a:r>
                      <a:endParaRPr lang="en-IN" sz="20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dirty="0">
                          <a:solidFill>
                            <a:srgbClr val="000000"/>
                          </a:solidFill>
                          <a:effectLst/>
                          <a:latin typeface="Calibri" panose="020F0502020204030204" pitchFamily="34" charset="0"/>
                        </a:rPr>
                        <a:t>Primary key; Foreign Key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1417085053"/>
                  </a:ext>
                </a:extLst>
              </a:tr>
              <a:tr h="320427">
                <a:tc>
                  <a:txBody>
                    <a:bodyPr/>
                    <a:lstStyle/>
                    <a:p>
                      <a:pPr algn="l" fontAlgn="b"/>
                      <a:r>
                        <a:rPr lang="en-IN" sz="2000" b="0" i="0" u="none" strike="noStrike">
                          <a:solidFill>
                            <a:srgbClr val="000000"/>
                          </a:solidFill>
                          <a:effectLst/>
                          <a:latin typeface="Calibri" panose="020F0502020204030204" pitchFamily="34" charset="0"/>
                        </a:rPr>
                        <a:t>Balance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a:solidFill>
                            <a:srgbClr val="000000"/>
                          </a:solidFill>
                          <a:effectLst/>
                          <a:latin typeface="Calibri" panose="020F0502020204030204" pitchFamily="34" charset="0"/>
                        </a:rPr>
                        <a:t>Number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dirty="0">
                          <a:solidFill>
                            <a:srgbClr val="000000"/>
                          </a:solidFill>
                          <a:effectLst/>
                          <a:latin typeface="Calibri" panose="020F0502020204030204" pitchFamily="34" charset="0"/>
                        </a:rPr>
                        <a:t>&gt;1000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err="1">
                          <a:solidFill>
                            <a:srgbClr val="000000"/>
                          </a:solidFill>
                          <a:effectLst/>
                          <a:latin typeface="Calibri" panose="020F0502020204030204" pitchFamily="34" charset="0"/>
                        </a:rPr>
                        <a:t>Min_Balance</a:t>
                      </a:r>
                      <a:endParaRPr lang="en-IN" sz="20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4701210"/>
                  </a:ext>
                </a:extLst>
              </a:tr>
            </a:tbl>
          </a:graphicData>
        </a:graphic>
      </p:graphicFrame>
    </p:spTree>
    <p:extLst>
      <p:ext uri="{BB962C8B-B14F-4D97-AF65-F5344CB8AC3E}">
        <p14:creationId xmlns:p14="http://schemas.microsoft.com/office/powerpoint/2010/main" val="10359870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SQL</a:t>
            </a:r>
          </a:p>
        </p:txBody>
      </p:sp>
      <p:sp>
        <p:nvSpPr>
          <p:cNvPr id="3" name="Slide Number Placeholder 2"/>
          <p:cNvSpPr>
            <a:spLocks noGrp="1"/>
          </p:cNvSpPr>
          <p:nvPr>
            <p:ph type="sldNum" sz="quarter" idx="12"/>
          </p:nvPr>
        </p:nvSpPr>
        <p:spPr/>
        <p:txBody>
          <a:bodyPr/>
          <a:lstStyle/>
          <a:p>
            <a:fld id="{03576695-DB63-4967-AFBB-46E84EF49106}" type="slidenum">
              <a:rPr lang="en-US" smtClean="0"/>
              <a:t>44</a:t>
            </a:fld>
            <a:endParaRPr lang="en-US"/>
          </a:p>
        </p:txBody>
      </p:sp>
      <p:sp>
        <p:nvSpPr>
          <p:cNvPr id="5" name="Rectangle 2"/>
          <p:cNvSpPr txBox="1">
            <a:spLocks noChangeArrowheads="1"/>
          </p:cNvSpPr>
          <p:nvPr/>
        </p:nvSpPr>
        <p:spPr bwMode="auto">
          <a:xfrm>
            <a:off x="1905000" y="250211"/>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rPr>
              <a:t>Drop Table Constructs</a:t>
            </a:r>
          </a:p>
        </p:txBody>
      </p:sp>
      <p:sp>
        <p:nvSpPr>
          <p:cNvPr id="6" name="Rectangle 5"/>
          <p:cNvSpPr/>
          <p:nvPr/>
        </p:nvSpPr>
        <p:spPr>
          <a:xfrm>
            <a:off x="707923" y="1262286"/>
            <a:ext cx="11031793" cy="2354491"/>
          </a:xfrm>
          <a:prstGeom prst="rect">
            <a:avLst/>
          </a:prstGeom>
        </p:spPr>
        <p:txBody>
          <a:bodyPr wrap="square">
            <a:spAutoFit/>
          </a:bodyPr>
          <a:lstStyle/>
          <a:p>
            <a:r>
              <a:rPr lang="en-US" sz="2100" dirty="0">
                <a:latin typeface="Helvetica" panose="020B0604020202020204" pitchFamily="34" charset="0"/>
                <a:cs typeface="Helvetica" panose="020B0604020202020204" pitchFamily="34" charset="0"/>
              </a:rPr>
              <a:t>The </a:t>
            </a:r>
            <a:r>
              <a:rPr lang="en-US" sz="2100" b="1" dirty="0">
                <a:latin typeface="Helvetica" panose="020B0604020202020204" pitchFamily="34" charset="0"/>
                <a:cs typeface="Helvetica" panose="020B0604020202020204" pitchFamily="34" charset="0"/>
              </a:rPr>
              <a:t>DROP TABLE</a:t>
            </a:r>
            <a:r>
              <a:rPr lang="en-US" sz="2100" dirty="0">
                <a:latin typeface="Helvetica" panose="020B0604020202020204" pitchFamily="34" charset="0"/>
                <a:cs typeface="Helvetica" panose="020B0604020202020204" pitchFamily="34" charset="0"/>
              </a:rPr>
              <a:t> statement allows you to remove or delete a table from the  database.</a:t>
            </a:r>
          </a:p>
          <a:p>
            <a:endParaRPr lang="en-US" sz="2100" dirty="0">
              <a:latin typeface="Helvetica" panose="020B0604020202020204" pitchFamily="34" charset="0"/>
              <a:cs typeface="Helvetica" panose="020B0604020202020204" pitchFamily="34" charset="0"/>
            </a:endParaRPr>
          </a:p>
          <a:p>
            <a:r>
              <a:rPr lang="en-US" sz="2100" b="1" dirty="0">
                <a:latin typeface="Helvetica" panose="020B0604020202020204" pitchFamily="34" charset="0"/>
                <a:cs typeface="Helvetica" panose="020B0604020202020204" pitchFamily="34" charset="0"/>
              </a:rPr>
              <a:t>Syntax:</a:t>
            </a:r>
          </a:p>
          <a:p>
            <a:r>
              <a:rPr lang="en-US" sz="2100" dirty="0">
                <a:latin typeface="Helvetica" panose="020B0604020202020204" pitchFamily="34" charset="0"/>
                <a:cs typeface="Helvetica" panose="020B0604020202020204" pitchFamily="34" charset="0"/>
              </a:rPr>
              <a:t> </a:t>
            </a:r>
          </a:p>
          <a:p>
            <a:r>
              <a:rPr lang="en-US" sz="2100" dirty="0">
                <a:latin typeface="Helvetica" panose="020B0604020202020204" pitchFamily="34" charset="0"/>
                <a:cs typeface="Helvetica" panose="020B0604020202020204" pitchFamily="34" charset="0"/>
              </a:rPr>
              <a:t>	DROP TABLE </a:t>
            </a:r>
            <a:r>
              <a:rPr lang="en-US" sz="2100" dirty="0" err="1">
                <a:latin typeface="Helvetica" panose="020B0604020202020204" pitchFamily="34" charset="0"/>
                <a:cs typeface="Helvetica" panose="020B0604020202020204" pitchFamily="34" charset="0"/>
              </a:rPr>
              <a:t>tablename</a:t>
            </a:r>
            <a:r>
              <a:rPr lang="en-US" sz="2100" dirty="0">
                <a:latin typeface="Helvetica" panose="020B0604020202020204" pitchFamily="34" charset="0"/>
                <a:cs typeface="Helvetica" panose="020B0604020202020204" pitchFamily="34" charset="0"/>
              </a:rPr>
              <a:t>;</a:t>
            </a:r>
          </a:p>
          <a:p>
            <a:endParaRPr lang="en-US" sz="2100" dirty="0">
              <a:latin typeface="Helvetica" panose="020B0604020202020204" pitchFamily="34" charset="0"/>
              <a:cs typeface="Helvetica" panose="020B0604020202020204" pitchFamily="34" charset="0"/>
            </a:endParaRPr>
          </a:p>
          <a:p>
            <a:r>
              <a:rPr lang="en-US" sz="2100" b="1" dirty="0">
                <a:latin typeface="Helvetica" panose="020B0604020202020204" pitchFamily="34" charset="0"/>
                <a:cs typeface="Helvetica" panose="020B0604020202020204" pitchFamily="34" charset="0"/>
              </a:rPr>
              <a:t>Example:</a:t>
            </a:r>
            <a:r>
              <a:rPr lang="en-US" sz="2100" dirty="0">
                <a:latin typeface="Helvetica" panose="020B0604020202020204" pitchFamily="34" charset="0"/>
                <a:cs typeface="Helvetica" panose="020B0604020202020204" pitchFamily="34" charset="0"/>
              </a:rPr>
              <a:t> DROP TABLE Emp;</a:t>
            </a:r>
          </a:p>
        </p:txBody>
      </p:sp>
    </p:spTree>
    <p:extLst>
      <p:ext uri="{BB962C8B-B14F-4D97-AF65-F5344CB8AC3E}">
        <p14:creationId xmlns:p14="http://schemas.microsoft.com/office/powerpoint/2010/main" val="7604423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SQL</a:t>
            </a:r>
          </a:p>
        </p:txBody>
      </p:sp>
      <p:sp>
        <p:nvSpPr>
          <p:cNvPr id="3" name="Slide Number Placeholder 2"/>
          <p:cNvSpPr>
            <a:spLocks noGrp="1"/>
          </p:cNvSpPr>
          <p:nvPr>
            <p:ph type="sldNum" sz="quarter" idx="12"/>
          </p:nvPr>
        </p:nvSpPr>
        <p:spPr/>
        <p:txBody>
          <a:bodyPr/>
          <a:lstStyle/>
          <a:p>
            <a:fld id="{03576695-DB63-4967-AFBB-46E84EF49106}" type="slidenum">
              <a:rPr lang="en-US" smtClean="0"/>
              <a:t>45</a:t>
            </a:fld>
            <a:endParaRPr lang="en-US"/>
          </a:p>
        </p:txBody>
      </p:sp>
      <p:sp>
        <p:nvSpPr>
          <p:cNvPr id="5" name="Rectangle 2"/>
          <p:cNvSpPr txBox="1">
            <a:spLocks noChangeArrowheads="1"/>
          </p:cNvSpPr>
          <p:nvPr/>
        </p:nvSpPr>
        <p:spPr bwMode="auto">
          <a:xfrm>
            <a:off x="1905000" y="250211"/>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rPr>
              <a:t>Alter Table Constructs</a:t>
            </a:r>
          </a:p>
        </p:txBody>
      </p:sp>
      <p:sp>
        <p:nvSpPr>
          <p:cNvPr id="6" name="Rectangle 5"/>
          <p:cNvSpPr/>
          <p:nvPr/>
        </p:nvSpPr>
        <p:spPr>
          <a:xfrm>
            <a:off x="580103" y="977798"/>
            <a:ext cx="11031793" cy="1923604"/>
          </a:xfrm>
          <a:prstGeom prst="rect">
            <a:avLst/>
          </a:prstGeom>
        </p:spPr>
        <p:txBody>
          <a:bodyPr wrap="square">
            <a:spAutoFit/>
          </a:bodyPr>
          <a:lstStyle/>
          <a:p>
            <a:pPr>
              <a:lnSpc>
                <a:spcPct val="150000"/>
              </a:lnSpc>
            </a:pPr>
            <a:r>
              <a:rPr lang="en-US" sz="2100" dirty="0">
                <a:latin typeface="Helvetica" panose="020B0604020202020204" pitchFamily="34" charset="0"/>
                <a:cs typeface="Helvetica" panose="020B0604020202020204" pitchFamily="34" charset="0"/>
              </a:rPr>
              <a:t>The </a:t>
            </a:r>
            <a:r>
              <a:rPr lang="en-US" sz="2100" b="1" dirty="0">
                <a:latin typeface="Helvetica" panose="020B0604020202020204" pitchFamily="34" charset="0"/>
                <a:cs typeface="Helvetica" panose="020B0604020202020204" pitchFamily="34" charset="0"/>
              </a:rPr>
              <a:t>ALTER TABLE</a:t>
            </a:r>
            <a:r>
              <a:rPr lang="en-US" sz="2100" dirty="0">
                <a:latin typeface="Helvetica" panose="020B0604020202020204" pitchFamily="34" charset="0"/>
                <a:cs typeface="Helvetica" panose="020B0604020202020204" pitchFamily="34" charset="0"/>
              </a:rPr>
              <a:t> statement is used to add, modify, or drop/delete columns/constraints in a table. </a:t>
            </a:r>
          </a:p>
          <a:p>
            <a:endParaRPr lang="en-US" sz="1050" dirty="0">
              <a:latin typeface="Helvetica" panose="020B0604020202020204" pitchFamily="34" charset="0"/>
              <a:cs typeface="Helvetica" panose="020B0604020202020204" pitchFamily="34" charset="0"/>
            </a:endParaRPr>
          </a:p>
          <a:p>
            <a:r>
              <a:rPr lang="en-US" sz="2100" dirty="0">
                <a:latin typeface="Helvetica" panose="020B0604020202020204" pitchFamily="34" charset="0"/>
                <a:cs typeface="Helvetica" panose="020B0604020202020204" pitchFamily="34" charset="0"/>
              </a:rPr>
              <a:t>The SQL ALTER TABLE statement is also used to rename a table.</a:t>
            </a:r>
          </a:p>
          <a:p>
            <a:endParaRPr lang="en-US" sz="2100" dirty="0">
              <a:latin typeface="Helvetica" panose="020B0604020202020204" pitchFamily="34" charset="0"/>
              <a:cs typeface="Helvetica" panose="020B0604020202020204" pitchFamily="34" charset="0"/>
            </a:endParaRPr>
          </a:p>
        </p:txBody>
      </p:sp>
      <p:sp>
        <p:nvSpPr>
          <p:cNvPr id="4" name="Rectangle 3"/>
          <p:cNvSpPr/>
          <p:nvPr/>
        </p:nvSpPr>
        <p:spPr>
          <a:xfrm>
            <a:off x="990599" y="2828383"/>
            <a:ext cx="9480755" cy="3323987"/>
          </a:xfrm>
          <a:prstGeom prst="rect">
            <a:avLst/>
          </a:prstGeom>
        </p:spPr>
        <p:txBody>
          <a:bodyPr wrap="square">
            <a:spAutoFit/>
          </a:bodyPr>
          <a:lstStyle/>
          <a:p>
            <a:pPr>
              <a:spcBef>
                <a:spcPts val="600"/>
              </a:spcBef>
            </a:pPr>
            <a:r>
              <a:rPr lang="en-US" sz="2400" b="1" dirty="0">
                <a:solidFill>
                  <a:srgbClr val="C00000"/>
                </a:solidFill>
                <a:latin typeface="Helvetica" panose="020B0604020202020204" pitchFamily="34" charset="0"/>
                <a:cs typeface="Helvetica" panose="020B0604020202020204" pitchFamily="34" charset="0"/>
              </a:rPr>
              <a:t>Adding Column</a:t>
            </a:r>
          </a:p>
          <a:p>
            <a:pPr>
              <a:lnSpc>
                <a:spcPct val="150000"/>
              </a:lnSpc>
              <a:spcBef>
                <a:spcPts val="600"/>
              </a:spcBef>
            </a:pPr>
            <a:r>
              <a:rPr lang="en-US" b="1" dirty="0">
                <a:latin typeface="Helvetica" panose="020B0604020202020204" pitchFamily="34" charset="0"/>
                <a:cs typeface="Helvetica" panose="020B0604020202020204" pitchFamily="34" charset="0"/>
              </a:rPr>
              <a:t>Syntax:</a:t>
            </a:r>
          </a:p>
          <a:p>
            <a:pPr>
              <a:lnSpc>
                <a:spcPct val="150000"/>
              </a:lnSpc>
            </a:pPr>
            <a:r>
              <a:rPr lang="en-US" dirty="0">
                <a:latin typeface="Helvetica" panose="020B0604020202020204" pitchFamily="34" charset="0"/>
                <a:cs typeface="Helvetica" panose="020B0604020202020204" pitchFamily="34" charset="0"/>
              </a:rPr>
              <a:t>	</a:t>
            </a:r>
            <a:r>
              <a:rPr lang="en-US" sz="2400" dirty="0">
                <a:latin typeface="Helvetica" panose="020B0604020202020204" pitchFamily="34" charset="0"/>
                <a:cs typeface="Helvetica" panose="020B0604020202020204" pitchFamily="34" charset="0"/>
              </a:rPr>
              <a:t>ALTER TABLE table_name </a:t>
            </a:r>
            <a:r>
              <a:rPr lang="en-US" sz="2400" b="1" dirty="0">
                <a:solidFill>
                  <a:srgbClr val="C00000"/>
                </a:solidFill>
                <a:latin typeface="Helvetica" panose="020B0604020202020204" pitchFamily="34" charset="0"/>
                <a:cs typeface="Helvetica" panose="020B0604020202020204" pitchFamily="34" charset="0"/>
              </a:rPr>
              <a:t>ADD</a:t>
            </a:r>
            <a:r>
              <a:rPr lang="en-US" sz="2400" dirty="0">
                <a:latin typeface="Helvetica" panose="020B0604020202020204" pitchFamily="34" charset="0"/>
                <a:cs typeface="Helvetica" panose="020B0604020202020204" pitchFamily="34" charset="0"/>
              </a:rPr>
              <a:t> (column_name1 column-definition</a:t>
            </a:r>
            <a:r>
              <a:rPr lang="en-US" sz="2400" b="1" dirty="0">
                <a:solidFill>
                  <a:srgbClr val="FF0000"/>
                </a:solidFill>
                <a:latin typeface="Helvetica" panose="020B0604020202020204" pitchFamily="34" charset="0"/>
                <a:cs typeface="Helvetica" panose="020B0604020202020204" pitchFamily="34" charset="0"/>
              </a:rPr>
              <a:t>,</a:t>
            </a:r>
            <a:r>
              <a:rPr lang="en-US" sz="2400" dirty="0">
                <a:latin typeface="Helvetica" panose="020B0604020202020204" pitchFamily="34" charset="0"/>
                <a:cs typeface="Helvetica" panose="020B0604020202020204" pitchFamily="34" charset="0"/>
              </a:rPr>
              <a:t> column_name2 column-definition</a:t>
            </a:r>
            <a:r>
              <a:rPr lang="en-US" sz="2400" b="1" dirty="0">
                <a:solidFill>
                  <a:srgbClr val="FF0000"/>
                </a:solidFill>
                <a:latin typeface="Helvetica" panose="020B0604020202020204" pitchFamily="34" charset="0"/>
                <a:cs typeface="Helvetica" panose="020B0604020202020204" pitchFamily="34" charset="0"/>
              </a:rPr>
              <a:t>,</a:t>
            </a:r>
            <a:r>
              <a:rPr lang="en-US" sz="2400" dirty="0">
                <a:latin typeface="Helvetica" panose="020B0604020202020204" pitchFamily="34" charset="0"/>
                <a:cs typeface="Helvetica" panose="020B0604020202020204" pitchFamily="34" charset="0"/>
              </a:rPr>
              <a:t>…..) </a:t>
            </a:r>
            <a:r>
              <a:rPr lang="en-US" sz="2400" b="1" dirty="0">
                <a:latin typeface="Helvetica" panose="020B0604020202020204" pitchFamily="34" charset="0"/>
                <a:cs typeface="Helvetica" panose="020B0604020202020204" pitchFamily="34" charset="0"/>
              </a:rPr>
              <a:t>;</a:t>
            </a:r>
            <a:r>
              <a:rPr lang="en-US" sz="2400" dirty="0">
                <a:latin typeface="Helvetica" panose="020B0604020202020204" pitchFamily="34" charset="0"/>
                <a:cs typeface="Helvetica" panose="020B0604020202020204" pitchFamily="34" charset="0"/>
              </a:rPr>
              <a:t> </a:t>
            </a:r>
          </a:p>
          <a:p>
            <a:endParaRPr lang="en-US" sz="2400" dirty="0">
              <a:latin typeface="Helvetica" panose="020B0604020202020204" pitchFamily="34" charset="0"/>
              <a:cs typeface="Helvetica" panose="020B0604020202020204" pitchFamily="34" charset="0"/>
            </a:endParaRPr>
          </a:p>
          <a:p>
            <a:r>
              <a:rPr lang="en-US" b="1" dirty="0">
                <a:latin typeface="Helvetica" panose="020B0604020202020204" pitchFamily="34" charset="0"/>
                <a:cs typeface="Helvetica" panose="020B0604020202020204" pitchFamily="34" charset="0"/>
              </a:rPr>
              <a:t>Example</a:t>
            </a:r>
            <a:r>
              <a:rPr lang="en-US" sz="2000" b="1" dirty="0">
                <a:latin typeface="Helvetica" panose="020B0604020202020204" pitchFamily="34" charset="0"/>
                <a:cs typeface="Helvetica" panose="020B0604020202020204" pitchFamily="34" charset="0"/>
              </a:rPr>
              <a:t>:</a:t>
            </a:r>
            <a:r>
              <a:rPr lang="en-US" sz="2000" dirty="0">
                <a:latin typeface="Helvetica" panose="020B0604020202020204" pitchFamily="34" charset="0"/>
                <a:cs typeface="Helvetica" panose="020B0604020202020204" pitchFamily="34" charset="0"/>
              </a:rPr>
              <a:t>  Add column Salary and Phone  to Emp table.</a:t>
            </a:r>
          </a:p>
          <a:p>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	   </a:t>
            </a:r>
            <a:r>
              <a:rPr lang="en-US" sz="2000" dirty="0">
                <a:solidFill>
                  <a:srgbClr val="002060"/>
                </a:solidFill>
                <a:latin typeface="Helvetica" panose="020B0604020202020204" pitchFamily="34" charset="0"/>
                <a:cs typeface="Helvetica" panose="020B0604020202020204" pitchFamily="34" charset="0"/>
              </a:rPr>
              <a:t>ALTER TABLE Emp </a:t>
            </a:r>
            <a:r>
              <a:rPr lang="en-US" sz="2000" b="1" dirty="0">
                <a:solidFill>
                  <a:srgbClr val="C00000"/>
                </a:solidFill>
                <a:latin typeface="Helvetica" panose="020B0604020202020204" pitchFamily="34" charset="0"/>
                <a:cs typeface="Helvetica" panose="020B0604020202020204" pitchFamily="34" charset="0"/>
              </a:rPr>
              <a:t>ADD</a:t>
            </a:r>
            <a:r>
              <a:rPr lang="en-US" sz="2000" dirty="0">
                <a:solidFill>
                  <a:srgbClr val="002060"/>
                </a:solidFill>
                <a:latin typeface="Helvetica" panose="020B0604020202020204" pitchFamily="34" charset="0"/>
                <a:cs typeface="Helvetica" panose="020B0604020202020204" pitchFamily="34" charset="0"/>
              </a:rPr>
              <a:t> (Salary Number(7), Phone Number(10));</a:t>
            </a:r>
            <a:endParaRPr lang="en-US" dirty="0">
              <a:solidFill>
                <a:srgbClr val="002060"/>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1129216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SQL</a:t>
            </a:r>
          </a:p>
        </p:txBody>
      </p:sp>
      <p:sp>
        <p:nvSpPr>
          <p:cNvPr id="3" name="Slide Number Placeholder 2"/>
          <p:cNvSpPr>
            <a:spLocks noGrp="1"/>
          </p:cNvSpPr>
          <p:nvPr>
            <p:ph type="sldNum" sz="quarter" idx="12"/>
          </p:nvPr>
        </p:nvSpPr>
        <p:spPr/>
        <p:txBody>
          <a:bodyPr/>
          <a:lstStyle/>
          <a:p>
            <a:fld id="{03576695-DB63-4967-AFBB-46E84EF49106}" type="slidenum">
              <a:rPr lang="en-US" smtClean="0"/>
              <a:t>46</a:t>
            </a:fld>
            <a:endParaRPr lang="en-US"/>
          </a:p>
        </p:txBody>
      </p:sp>
      <p:sp>
        <p:nvSpPr>
          <p:cNvPr id="5" name="Rectangle 2"/>
          <p:cNvSpPr txBox="1">
            <a:spLocks noChangeArrowheads="1"/>
          </p:cNvSpPr>
          <p:nvPr/>
        </p:nvSpPr>
        <p:spPr bwMode="auto">
          <a:xfrm>
            <a:off x="1905000" y="250211"/>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rPr>
              <a:t>..Alter Table Constructs</a:t>
            </a:r>
          </a:p>
        </p:txBody>
      </p:sp>
      <p:sp>
        <p:nvSpPr>
          <p:cNvPr id="4" name="Rectangle 3"/>
          <p:cNvSpPr/>
          <p:nvPr/>
        </p:nvSpPr>
        <p:spPr>
          <a:xfrm>
            <a:off x="828137" y="1180850"/>
            <a:ext cx="10990052" cy="4305474"/>
          </a:xfrm>
          <a:prstGeom prst="rect">
            <a:avLst/>
          </a:prstGeom>
        </p:spPr>
        <p:txBody>
          <a:bodyPr wrap="square">
            <a:spAutoFit/>
          </a:bodyPr>
          <a:lstStyle/>
          <a:p>
            <a:pPr>
              <a:spcBef>
                <a:spcPts val="600"/>
              </a:spcBef>
            </a:pPr>
            <a:r>
              <a:rPr lang="en-US" sz="2800" b="1" dirty="0">
                <a:solidFill>
                  <a:srgbClr val="C00000"/>
                </a:solidFill>
                <a:latin typeface="Helvetica" panose="020B0604020202020204" pitchFamily="34" charset="0"/>
                <a:cs typeface="Helvetica" panose="020B0604020202020204" pitchFamily="34" charset="0"/>
              </a:rPr>
              <a:t>Modifying Column</a:t>
            </a:r>
          </a:p>
          <a:p>
            <a:pPr>
              <a:spcBef>
                <a:spcPts val="600"/>
              </a:spcBef>
            </a:pPr>
            <a:r>
              <a:rPr lang="en-US" b="1" dirty="0">
                <a:latin typeface="Helvetica" panose="020B0604020202020204" pitchFamily="34" charset="0"/>
                <a:cs typeface="Helvetica" panose="020B0604020202020204" pitchFamily="34" charset="0"/>
              </a:rPr>
              <a:t>Syntax:</a:t>
            </a:r>
          </a:p>
          <a:p>
            <a:pPr lvl="0">
              <a:lnSpc>
                <a:spcPct val="150000"/>
              </a:lnSpc>
            </a:pPr>
            <a:r>
              <a:rPr lang="en-US" dirty="0">
                <a:latin typeface="Helvetica" panose="020B0604020202020204" pitchFamily="34" charset="0"/>
                <a:cs typeface="Helvetica" panose="020B0604020202020204" pitchFamily="34" charset="0"/>
              </a:rPr>
              <a:t>	</a:t>
            </a:r>
            <a:r>
              <a:rPr lang="en-US" altLang="en-US" sz="2100" b="1" dirty="0">
                <a:latin typeface="Arial Unicode MS"/>
              </a:rPr>
              <a:t>ALTER TABLE </a:t>
            </a:r>
            <a:r>
              <a:rPr lang="en-US" altLang="en-US" sz="2100" dirty="0">
                <a:latin typeface="Arial Unicode MS"/>
              </a:rPr>
              <a:t>table_name </a:t>
            </a:r>
          </a:p>
          <a:p>
            <a:pPr lvl="0">
              <a:lnSpc>
                <a:spcPct val="150000"/>
              </a:lnSpc>
            </a:pPr>
            <a:r>
              <a:rPr lang="en-US" altLang="en-US" sz="2100" dirty="0">
                <a:latin typeface="Arial Unicode MS"/>
              </a:rPr>
              <a:t>	</a:t>
            </a:r>
            <a:r>
              <a:rPr lang="en-US" altLang="en-US" sz="2100" b="1" dirty="0">
                <a:latin typeface="Arial Unicode MS"/>
              </a:rPr>
              <a:t>MODIFY</a:t>
            </a:r>
            <a:r>
              <a:rPr lang="en-US" altLang="en-US" sz="2100" dirty="0">
                <a:latin typeface="Arial Unicode MS"/>
              </a:rPr>
              <a:t> (column_1 column_type, column_2 column_type, ... 	</a:t>
            </a:r>
            <a:r>
              <a:rPr lang="en-US" altLang="en-US" sz="2100" dirty="0" err="1">
                <a:latin typeface="Arial Unicode MS"/>
              </a:rPr>
              <a:t>column_n</a:t>
            </a:r>
            <a:r>
              <a:rPr lang="en-US" altLang="en-US" sz="2100" dirty="0">
                <a:latin typeface="Arial Unicode MS"/>
              </a:rPr>
              <a:t>   </a:t>
            </a:r>
          </a:p>
          <a:p>
            <a:pPr lvl="0">
              <a:lnSpc>
                <a:spcPct val="150000"/>
              </a:lnSpc>
            </a:pPr>
            <a:r>
              <a:rPr lang="en-US" altLang="en-US" sz="2100" dirty="0">
                <a:latin typeface="Arial Unicode MS"/>
              </a:rPr>
              <a:t>            </a:t>
            </a:r>
            <a:r>
              <a:rPr lang="en-US" altLang="en-US" sz="2100" dirty="0" err="1">
                <a:latin typeface="Arial Unicode MS"/>
              </a:rPr>
              <a:t>column_type</a:t>
            </a:r>
            <a:r>
              <a:rPr lang="en-US" altLang="en-US" sz="2100" dirty="0">
                <a:latin typeface="Arial Unicode MS"/>
              </a:rPr>
              <a:t>);</a:t>
            </a:r>
            <a:r>
              <a:rPr lang="en-US" altLang="en-US" sz="2100" dirty="0"/>
              <a:t> </a:t>
            </a:r>
            <a:endParaRPr lang="en-US" altLang="en-US" sz="2100" dirty="0">
              <a:latin typeface="Arial" panose="020B0604020202020204" pitchFamily="34" charset="0"/>
            </a:endParaRPr>
          </a:p>
          <a:p>
            <a:endParaRPr lang="en-US" sz="2400" dirty="0"/>
          </a:p>
          <a:p>
            <a:r>
              <a:rPr lang="en-US" b="1" dirty="0">
                <a:latin typeface="Helvetica" panose="020B0604020202020204" pitchFamily="34" charset="0"/>
                <a:cs typeface="Helvetica" panose="020B0604020202020204" pitchFamily="34" charset="0"/>
              </a:rPr>
              <a:t>Example:</a:t>
            </a:r>
            <a:r>
              <a:rPr lang="en-US" dirty="0">
                <a:latin typeface="Helvetica" panose="020B0604020202020204" pitchFamily="34" charset="0"/>
                <a:cs typeface="Helvetica" panose="020B0604020202020204" pitchFamily="34" charset="0"/>
              </a:rPr>
              <a:t>  Modify column Name to size 25 and Salary to 9,2 in the Emp table.</a:t>
            </a:r>
          </a:p>
          <a:p>
            <a:endParaRPr lang="en-US" dirty="0">
              <a:latin typeface="Helvetica" panose="020B0604020202020204" pitchFamily="34" charset="0"/>
              <a:cs typeface="Helvetica" panose="020B0604020202020204" pitchFamily="34" charset="0"/>
            </a:endParaRPr>
          </a:p>
          <a:p>
            <a:pPr>
              <a:lnSpc>
                <a:spcPct val="150000"/>
              </a:lnSpc>
            </a:pPr>
            <a:r>
              <a:rPr lang="en-US" dirty="0">
                <a:latin typeface="Helvetica" panose="020B0604020202020204" pitchFamily="34" charset="0"/>
                <a:cs typeface="Helvetica" panose="020B0604020202020204" pitchFamily="34" charset="0"/>
              </a:rPr>
              <a:t>	</a:t>
            </a:r>
            <a:r>
              <a:rPr lang="en-US" sz="2400" dirty="0"/>
              <a:t>ALTER TABLE Emp MODIFY ( Name VARCHAR(</a:t>
            </a:r>
            <a:r>
              <a:rPr lang="en-US" sz="2400" b="1" dirty="0"/>
              <a:t>25</a:t>
            </a:r>
            <a:r>
              <a:rPr lang="en-US" sz="2400" dirty="0"/>
              <a:t>) </a:t>
            </a:r>
            <a:r>
              <a:rPr lang="en-US" sz="2400" b="1" dirty="0"/>
              <a:t>NOT NULL</a:t>
            </a:r>
            <a:r>
              <a:rPr lang="en-US" sz="2400" dirty="0"/>
              <a:t>, Salary 	Number(</a:t>
            </a:r>
            <a:r>
              <a:rPr lang="en-US" sz="2400" b="1" dirty="0"/>
              <a:t>9,2</a:t>
            </a:r>
            <a:r>
              <a:rPr lang="en-US" sz="2400" dirty="0"/>
              <a:t>));</a:t>
            </a:r>
          </a:p>
        </p:txBody>
      </p:sp>
    </p:spTree>
    <p:extLst>
      <p:ext uri="{BB962C8B-B14F-4D97-AF65-F5344CB8AC3E}">
        <p14:creationId xmlns:p14="http://schemas.microsoft.com/office/powerpoint/2010/main" val="37132217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SQL</a:t>
            </a:r>
          </a:p>
        </p:txBody>
      </p:sp>
      <p:sp>
        <p:nvSpPr>
          <p:cNvPr id="3" name="Slide Number Placeholder 2"/>
          <p:cNvSpPr>
            <a:spLocks noGrp="1"/>
          </p:cNvSpPr>
          <p:nvPr>
            <p:ph type="sldNum" sz="quarter" idx="12"/>
          </p:nvPr>
        </p:nvSpPr>
        <p:spPr/>
        <p:txBody>
          <a:bodyPr/>
          <a:lstStyle/>
          <a:p>
            <a:fld id="{03576695-DB63-4967-AFBB-46E84EF49106}" type="slidenum">
              <a:rPr lang="en-US" smtClean="0"/>
              <a:t>47</a:t>
            </a:fld>
            <a:endParaRPr lang="en-US"/>
          </a:p>
        </p:txBody>
      </p:sp>
      <p:sp>
        <p:nvSpPr>
          <p:cNvPr id="5" name="Rectangle 2"/>
          <p:cNvSpPr txBox="1">
            <a:spLocks noChangeArrowheads="1"/>
          </p:cNvSpPr>
          <p:nvPr/>
        </p:nvSpPr>
        <p:spPr bwMode="auto">
          <a:xfrm>
            <a:off x="1905000" y="250211"/>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rPr>
              <a:t>..Alter Table Constructs</a:t>
            </a:r>
          </a:p>
        </p:txBody>
      </p:sp>
      <p:sp>
        <p:nvSpPr>
          <p:cNvPr id="4" name="Rectangle 3"/>
          <p:cNvSpPr/>
          <p:nvPr/>
        </p:nvSpPr>
        <p:spPr>
          <a:xfrm>
            <a:off x="1005347" y="1284367"/>
            <a:ext cx="10226245" cy="3200876"/>
          </a:xfrm>
          <a:prstGeom prst="rect">
            <a:avLst/>
          </a:prstGeom>
        </p:spPr>
        <p:txBody>
          <a:bodyPr wrap="square">
            <a:spAutoFit/>
          </a:bodyPr>
          <a:lstStyle/>
          <a:p>
            <a:pPr>
              <a:spcBef>
                <a:spcPts val="600"/>
              </a:spcBef>
            </a:pPr>
            <a:r>
              <a:rPr lang="en-US" sz="2400" b="1" dirty="0">
                <a:solidFill>
                  <a:srgbClr val="C00000"/>
                </a:solidFill>
                <a:latin typeface="Helvetica" panose="020B0604020202020204" pitchFamily="34" charset="0"/>
                <a:cs typeface="Helvetica" panose="020B0604020202020204" pitchFamily="34" charset="0"/>
              </a:rPr>
              <a:t>DROP a  Column</a:t>
            </a:r>
          </a:p>
          <a:p>
            <a:pPr>
              <a:spcBef>
                <a:spcPts val="600"/>
              </a:spcBef>
            </a:pPr>
            <a:r>
              <a:rPr lang="en-US" b="1" dirty="0">
                <a:latin typeface="Helvetica" panose="020B0604020202020204" pitchFamily="34" charset="0"/>
                <a:cs typeface="Helvetica" panose="020B0604020202020204" pitchFamily="34" charset="0"/>
              </a:rPr>
              <a:t>Syntax:</a:t>
            </a:r>
          </a:p>
          <a:p>
            <a:pPr lvl="0">
              <a:lnSpc>
                <a:spcPct val="150000"/>
              </a:lnSpc>
            </a:pPr>
            <a:r>
              <a:rPr lang="en-US" dirty="0">
                <a:latin typeface="Helvetica" panose="020B0604020202020204" pitchFamily="34" charset="0"/>
                <a:cs typeface="Helvetica" panose="020B0604020202020204" pitchFamily="34" charset="0"/>
              </a:rPr>
              <a:t>	</a:t>
            </a:r>
            <a:r>
              <a:rPr lang="en-US" altLang="en-US" sz="2100" b="1" dirty="0">
                <a:latin typeface="Arial Unicode MS"/>
              </a:rPr>
              <a:t>ALTER TABLE </a:t>
            </a:r>
            <a:r>
              <a:rPr lang="en-US" altLang="en-US" sz="2100" dirty="0">
                <a:latin typeface="Arial Unicode MS"/>
              </a:rPr>
              <a:t>table_name </a:t>
            </a:r>
          </a:p>
          <a:p>
            <a:pPr lvl="0">
              <a:lnSpc>
                <a:spcPct val="150000"/>
              </a:lnSpc>
            </a:pPr>
            <a:r>
              <a:rPr lang="en-US" altLang="en-US" sz="2100" dirty="0">
                <a:latin typeface="Arial Unicode MS"/>
              </a:rPr>
              <a:t>	</a:t>
            </a:r>
            <a:r>
              <a:rPr lang="en-US" altLang="en-US" sz="2100" b="1" dirty="0">
                <a:latin typeface="Arial Unicode MS"/>
              </a:rPr>
              <a:t>DROP</a:t>
            </a:r>
            <a:r>
              <a:rPr lang="en-US" altLang="en-US" sz="2100" dirty="0">
                <a:latin typeface="Arial Unicode MS"/>
              </a:rPr>
              <a:t> column_name;</a:t>
            </a:r>
            <a:r>
              <a:rPr lang="en-US" altLang="en-US" sz="2100" dirty="0"/>
              <a:t> </a:t>
            </a:r>
            <a:endParaRPr lang="en-US" altLang="en-US" sz="2100" dirty="0">
              <a:latin typeface="Arial" panose="020B0604020202020204" pitchFamily="34" charset="0"/>
            </a:endParaRPr>
          </a:p>
          <a:p>
            <a:endParaRPr lang="en-US" sz="2400" dirty="0"/>
          </a:p>
          <a:p>
            <a:r>
              <a:rPr lang="en-US" b="1" dirty="0">
                <a:latin typeface="Helvetica" panose="020B0604020202020204" pitchFamily="34" charset="0"/>
                <a:cs typeface="Helvetica" panose="020B0604020202020204" pitchFamily="34" charset="0"/>
              </a:rPr>
              <a:t>Example:</a:t>
            </a:r>
            <a:r>
              <a:rPr lang="en-US" dirty="0">
                <a:latin typeface="Helvetica" panose="020B0604020202020204" pitchFamily="34" charset="0"/>
                <a:cs typeface="Helvetica" panose="020B0604020202020204" pitchFamily="34" charset="0"/>
              </a:rPr>
              <a:t>  Drop column Name from Emp table.</a:t>
            </a:r>
          </a:p>
          <a:p>
            <a:endParaRPr lang="en-US" dirty="0">
              <a:latin typeface="Helvetica" panose="020B0604020202020204" pitchFamily="34" charset="0"/>
              <a:cs typeface="Helvetica" panose="020B0604020202020204" pitchFamily="34" charset="0"/>
            </a:endParaRPr>
          </a:p>
          <a:p>
            <a:pPr>
              <a:lnSpc>
                <a:spcPct val="150000"/>
              </a:lnSpc>
            </a:pPr>
            <a:r>
              <a:rPr lang="en-US" dirty="0">
                <a:latin typeface="Helvetica" panose="020B0604020202020204" pitchFamily="34" charset="0"/>
                <a:cs typeface="Helvetica" panose="020B0604020202020204" pitchFamily="34" charset="0"/>
              </a:rPr>
              <a:t>	</a:t>
            </a:r>
            <a:r>
              <a:rPr lang="en-US" sz="2400" b="1" dirty="0"/>
              <a:t>ALTER TABLE Emp  DROP  COLUMN Name;</a:t>
            </a:r>
          </a:p>
        </p:txBody>
      </p:sp>
    </p:spTree>
    <p:extLst>
      <p:ext uri="{BB962C8B-B14F-4D97-AF65-F5344CB8AC3E}">
        <p14:creationId xmlns:p14="http://schemas.microsoft.com/office/powerpoint/2010/main" val="31247923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SQL</a:t>
            </a:r>
          </a:p>
        </p:txBody>
      </p:sp>
      <p:sp>
        <p:nvSpPr>
          <p:cNvPr id="3" name="Slide Number Placeholder 2"/>
          <p:cNvSpPr>
            <a:spLocks noGrp="1"/>
          </p:cNvSpPr>
          <p:nvPr>
            <p:ph type="sldNum" sz="quarter" idx="12"/>
          </p:nvPr>
        </p:nvSpPr>
        <p:spPr/>
        <p:txBody>
          <a:bodyPr/>
          <a:lstStyle/>
          <a:p>
            <a:fld id="{03576695-DB63-4967-AFBB-46E84EF49106}" type="slidenum">
              <a:rPr lang="en-US" smtClean="0"/>
              <a:t>48</a:t>
            </a:fld>
            <a:endParaRPr lang="en-US"/>
          </a:p>
        </p:txBody>
      </p:sp>
      <p:sp>
        <p:nvSpPr>
          <p:cNvPr id="5" name="Rectangle 2"/>
          <p:cNvSpPr txBox="1">
            <a:spLocks noChangeArrowheads="1"/>
          </p:cNvSpPr>
          <p:nvPr/>
        </p:nvSpPr>
        <p:spPr bwMode="auto">
          <a:xfrm>
            <a:off x="1905000" y="250211"/>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rPr>
              <a:t>..Alter Table Constructs</a:t>
            </a:r>
          </a:p>
        </p:txBody>
      </p:sp>
      <p:sp>
        <p:nvSpPr>
          <p:cNvPr id="4" name="Rectangle 3"/>
          <p:cNvSpPr/>
          <p:nvPr/>
        </p:nvSpPr>
        <p:spPr>
          <a:xfrm>
            <a:off x="1005347" y="1284367"/>
            <a:ext cx="10226245" cy="2716128"/>
          </a:xfrm>
          <a:prstGeom prst="rect">
            <a:avLst/>
          </a:prstGeom>
        </p:spPr>
        <p:txBody>
          <a:bodyPr wrap="square">
            <a:spAutoFit/>
          </a:bodyPr>
          <a:lstStyle/>
          <a:p>
            <a:pPr>
              <a:spcBef>
                <a:spcPts val="600"/>
              </a:spcBef>
            </a:pPr>
            <a:r>
              <a:rPr lang="en-US" sz="2400" b="1" dirty="0">
                <a:solidFill>
                  <a:srgbClr val="C00000"/>
                </a:solidFill>
                <a:latin typeface="Helvetica" panose="020B0604020202020204" pitchFamily="34" charset="0"/>
                <a:cs typeface="Helvetica" panose="020B0604020202020204" pitchFamily="34" charset="0"/>
              </a:rPr>
              <a:t>RENAME a Table</a:t>
            </a:r>
          </a:p>
          <a:p>
            <a:pPr>
              <a:spcBef>
                <a:spcPts val="600"/>
              </a:spcBef>
            </a:pPr>
            <a:r>
              <a:rPr lang="en-US" b="1" dirty="0">
                <a:latin typeface="Helvetica" panose="020B0604020202020204" pitchFamily="34" charset="0"/>
                <a:cs typeface="Helvetica" panose="020B0604020202020204" pitchFamily="34" charset="0"/>
              </a:rPr>
              <a:t>Syntax:</a:t>
            </a:r>
          </a:p>
          <a:p>
            <a:pPr lvl="0">
              <a:lnSpc>
                <a:spcPct val="150000"/>
              </a:lnSpc>
            </a:pPr>
            <a:r>
              <a:rPr lang="en-US" dirty="0">
                <a:latin typeface="Helvetica" panose="020B0604020202020204" pitchFamily="34" charset="0"/>
                <a:cs typeface="Helvetica" panose="020B0604020202020204" pitchFamily="34" charset="0"/>
              </a:rPr>
              <a:t>	</a:t>
            </a:r>
            <a:r>
              <a:rPr lang="en-US" altLang="en-US" sz="2100" b="1" dirty="0">
                <a:latin typeface="Helvetica" panose="020B0604020202020204" pitchFamily="34" charset="0"/>
                <a:cs typeface="Helvetica" panose="020B0604020202020204" pitchFamily="34" charset="0"/>
              </a:rPr>
              <a:t>ALTER TABLE </a:t>
            </a:r>
            <a:r>
              <a:rPr lang="en-US" altLang="en-US" sz="2100" dirty="0">
                <a:latin typeface="Helvetica" panose="020B0604020202020204" pitchFamily="34" charset="0"/>
                <a:cs typeface="Helvetica" panose="020B0604020202020204" pitchFamily="34" charset="0"/>
              </a:rPr>
              <a:t>table_name </a:t>
            </a:r>
            <a:r>
              <a:rPr lang="en-US" altLang="en-US" sz="2100" b="1" dirty="0">
                <a:latin typeface="Helvetica" panose="020B0604020202020204" pitchFamily="34" charset="0"/>
                <a:cs typeface="Helvetica" panose="020B0604020202020204" pitchFamily="34" charset="0"/>
              </a:rPr>
              <a:t>RENAME</a:t>
            </a:r>
            <a:r>
              <a:rPr lang="en-US" altLang="en-US" sz="2100" dirty="0">
                <a:latin typeface="Helvetica" panose="020B0604020202020204" pitchFamily="34" charset="0"/>
                <a:cs typeface="Helvetica" panose="020B0604020202020204" pitchFamily="34" charset="0"/>
              </a:rPr>
              <a:t> </a:t>
            </a:r>
            <a:r>
              <a:rPr lang="en-US" altLang="en-US" sz="2100" b="1" dirty="0">
                <a:latin typeface="Helvetica" panose="020B0604020202020204" pitchFamily="34" charset="0"/>
                <a:cs typeface="Helvetica" panose="020B0604020202020204" pitchFamily="34" charset="0"/>
              </a:rPr>
              <a:t>TO</a:t>
            </a:r>
            <a:r>
              <a:rPr lang="en-US" altLang="en-US" sz="2100" dirty="0">
                <a:latin typeface="Helvetica" panose="020B0604020202020204" pitchFamily="34" charset="0"/>
                <a:cs typeface="Helvetica" panose="020B0604020202020204" pitchFamily="34" charset="0"/>
              </a:rPr>
              <a:t>  New_table_name; </a:t>
            </a:r>
          </a:p>
          <a:p>
            <a:endParaRPr lang="en-US" sz="2400" dirty="0">
              <a:latin typeface="Helvetica" panose="020B0604020202020204" pitchFamily="34" charset="0"/>
              <a:cs typeface="Helvetica" panose="020B0604020202020204" pitchFamily="34" charset="0"/>
            </a:endParaRPr>
          </a:p>
          <a:p>
            <a:r>
              <a:rPr lang="en-US" b="1" dirty="0">
                <a:latin typeface="Helvetica" panose="020B0604020202020204" pitchFamily="34" charset="0"/>
                <a:cs typeface="Helvetica" panose="020B0604020202020204" pitchFamily="34" charset="0"/>
              </a:rPr>
              <a:t>Example:</a:t>
            </a:r>
            <a:r>
              <a:rPr lang="en-US" dirty="0">
                <a:latin typeface="Helvetica" panose="020B0604020202020204" pitchFamily="34" charset="0"/>
                <a:cs typeface="Helvetica" panose="020B0604020202020204" pitchFamily="34" charset="0"/>
              </a:rPr>
              <a:t>  Add column Salary to Emp table.</a:t>
            </a:r>
          </a:p>
          <a:p>
            <a:endParaRPr lang="en-US" dirty="0">
              <a:latin typeface="Helvetica" panose="020B0604020202020204" pitchFamily="34" charset="0"/>
              <a:cs typeface="Helvetica" panose="020B0604020202020204" pitchFamily="34" charset="0"/>
            </a:endParaRPr>
          </a:p>
          <a:p>
            <a:pPr>
              <a:lnSpc>
                <a:spcPct val="150000"/>
              </a:lnSpc>
            </a:pPr>
            <a:r>
              <a:rPr lang="en-US" dirty="0">
                <a:latin typeface="Helvetica" panose="020B0604020202020204" pitchFamily="34" charset="0"/>
                <a:cs typeface="Helvetica" panose="020B0604020202020204" pitchFamily="34" charset="0"/>
              </a:rPr>
              <a:t>	</a:t>
            </a:r>
            <a:r>
              <a:rPr lang="en-US" sz="2400" dirty="0">
                <a:latin typeface="Helvetica" panose="020B0604020202020204" pitchFamily="34" charset="0"/>
                <a:cs typeface="Helvetica" panose="020B0604020202020204" pitchFamily="34" charset="0"/>
              </a:rPr>
              <a:t>ALTER TABLE Emp  RENAME TO  Employee;</a:t>
            </a:r>
          </a:p>
        </p:txBody>
      </p:sp>
    </p:spTree>
    <p:extLst>
      <p:ext uri="{BB962C8B-B14F-4D97-AF65-F5344CB8AC3E}">
        <p14:creationId xmlns:p14="http://schemas.microsoft.com/office/powerpoint/2010/main" val="13581083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SQL</a:t>
            </a:r>
          </a:p>
        </p:txBody>
      </p:sp>
      <p:sp>
        <p:nvSpPr>
          <p:cNvPr id="3" name="Slide Number Placeholder 2"/>
          <p:cNvSpPr>
            <a:spLocks noGrp="1"/>
          </p:cNvSpPr>
          <p:nvPr>
            <p:ph type="sldNum" sz="quarter" idx="12"/>
          </p:nvPr>
        </p:nvSpPr>
        <p:spPr/>
        <p:txBody>
          <a:bodyPr/>
          <a:lstStyle/>
          <a:p>
            <a:fld id="{03576695-DB63-4967-AFBB-46E84EF49106}" type="slidenum">
              <a:rPr lang="en-US" smtClean="0"/>
              <a:t>49</a:t>
            </a:fld>
            <a:endParaRPr lang="en-US"/>
          </a:p>
        </p:txBody>
      </p:sp>
      <p:sp>
        <p:nvSpPr>
          <p:cNvPr id="5" name="Rectangle 2"/>
          <p:cNvSpPr txBox="1">
            <a:spLocks noChangeArrowheads="1"/>
          </p:cNvSpPr>
          <p:nvPr/>
        </p:nvSpPr>
        <p:spPr bwMode="auto">
          <a:xfrm>
            <a:off x="1905000" y="250211"/>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rPr>
              <a:t>..Alter Table Constructs</a:t>
            </a:r>
          </a:p>
        </p:txBody>
      </p:sp>
      <p:sp>
        <p:nvSpPr>
          <p:cNvPr id="4" name="Rectangle 3"/>
          <p:cNvSpPr/>
          <p:nvPr/>
        </p:nvSpPr>
        <p:spPr>
          <a:xfrm>
            <a:off x="982877" y="1038146"/>
            <a:ext cx="10226245" cy="5139869"/>
          </a:xfrm>
          <a:prstGeom prst="rect">
            <a:avLst/>
          </a:prstGeom>
        </p:spPr>
        <p:txBody>
          <a:bodyPr wrap="square">
            <a:spAutoFit/>
          </a:bodyPr>
          <a:lstStyle/>
          <a:p>
            <a:pPr>
              <a:spcBef>
                <a:spcPts val="600"/>
              </a:spcBef>
            </a:pPr>
            <a:r>
              <a:rPr lang="en-US" sz="2400" b="1" dirty="0">
                <a:solidFill>
                  <a:srgbClr val="C00000"/>
                </a:solidFill>
                <a:latin typeface="Helvetica" panose="020B0604020202020204" pitchFamily="34" charset="0"/>
                <a:cs typeface="Helvetica" panose="020B0604020202020204" pitchFamily="34" charset="0"/>
              </a:rPr>
              <a:t>Adding CHECK Constraint to a column</a:t>
            </a:r>
          </a:p>
          <a:p>
            <a:pPr>
              <a:spcBef>
                <a:spcPts val="600"/>
              </a:spcBef>
            </a:pPr>
            <a:r>
              <a:rPr lang="en-US" sz="2100" b="1" dirty="0">
                <a:latin typeface="Helvetica" panose="020B0604020202020204" pitchFamily="34" charset="0"/>
                <a:cs typeface="Helvetica" panose="020B0604020202020204" pitchFamily="34" charset="0"/>
              </a:rPr>
              <a:t>Syntax:</a:t>
            </a:r>
          </a:p>
          <a:p>
            <a:pPr lvl="0">
              <a:lnSpc>
                <a:spcPct val="150000"/>
              </a:lnSpc>
            </a:pPr>
            <a:r>
              <a:rPr lang="en-US" sz="2100" dirty="0">
                <a:latin typeface="Helvetica" panose="020B0604020202020204" pitchFamily="34" charset="0"/>
                <a:cs typeface="Helvetica" panose="020B0604020202020204" pitchFamily="34" charset="0"/>
              </a:rPr>
              <a:t>	</a:t>
            </a:r>
            <a:r>
              <a:rPr lang="en-US" altLang="en-US" sz="2100" b="1" dirty="0">
                <a:latin typeface="Helvetica" panose="020B0604020202020204" pitchFamily="34" charset="0"/>
                <a:cs typeface="Helvetica" panose="020B0604020202020204" pitchFamily="34" charset="0"/>
              </a:rPr>
              <a:t>ALTER TABLE </a:t>
            </a:r>
            <a:r>
              <a:rPr lang="en-US" altLang="en-US" sz="2100" dirty="0">
                <a:latin typeface="Helvetica" panose="020B0604020202020204" pitchFamily="34" charset="0"/>
                <a:cs typeface="Helvetica" panose="020B0604020202020204" pitchFamily="34" charset="0"/>
              </a:rPr>
              <a:t>table_name </a:t>
            </a:r>
          </a:p>
          <a:p>
            <a:pPr lvl="0">
              <a:lnSpc>
                <a:spcPct val="150000"/>
              </a:lnSpc>
            </a:pPr>
            <a:r>
              <a:rPr lang="en-US" altLang="en-US" sz="2100" dirty="0">
                <a:latin typeface="Helvetica" panose="020B0604020202020204" pitchFamily="34" charset="0"/>
                <a:cs typeface="Helvetica" panose="020B0604020202020204" pitchFamily="34" charset="0"/>
              </a:rPr>
              <a:t>	</a:t>
            </a:r>
            <a:r>
              <a:rPr lang="en-US" altLang="en-US" sz="2100" b="1" dirty="0">
                <a:latin typeface="Helvetica" panose="020B0604020202020204" pitchFamily="34" charset="0"/>
                <a:cs typeface="Helvetica" panose="020B0604020202020204" pitchFamily="34" charset="0"/>
              </a:rPr>
              <a:t>        ADD CONSTRAINT </a:t>
            </a:r>
            <a:r>
              <a:rPr lang="en-US" altLang="en-US" sz="2100" dirty="0" err="1">
                <a:latin typeface="Helvetica" panose="020B0604020202020204" pitchFamily="34" charset="0"/>
                <a:cs typeface="Helvetica" panose="020B0604020202020204" pitchFamily="34" charset="0"/>
              </a:rPr>
              <a:t>constraint_name</a:t>
            </a:r>
            <a:r>
              <a:rPr lang="en-US" altLang="en-US" sz="2100" dirty="0">
                <a:latin typeface="Helvetica" panose="020B0604020202020204" pitchFamily="34" charset="0"/>
                <a:cs typeface="Helvetica" panose="020B0604020202020204" pitchFamily="34" charset="0"/>
              </a:rPr>
              <a:t>  </a:t>
            </a:r>
            <a:r>
              <a:rPr lang="en-US" altLang="en-US" sz="2100" b="1" dirty="0">
                <a:latin typeface="Helvetica" panose="020B0604020202020204" pitchFamily="34" charset="0"/>
                <a:cs typeface="Helvetica" panose="020B0604020202020204" pitchFamily="34" charset="0"/>
              </a:rPr>
              <a:t>CHECK</a:t>
            </a:r>
            <a:r>
              <a:rPr lang="en-US" altLang="en-US" sz="2100" dirty="0">
                <a:latin typeface="Helvetica" panose="020B0604020202020204" pitchFamily="34" charset="0"/>
                <a:cs typeface="Helvetica" panose="020B0604020202020204" pitchFamily="34" charset="0"/>
              </a:rPr>
              <a:t>( </a:t>
            </a:r>
            <a:r>
              <a:rPr lang="en-US" altLang="en-US" sz="2100" b="1" dirty="0">
                <a:latin typeface="Helvetica" panose="020B0604020202020204" pitchFamily="34" charset="0"/>
                <a:cs typeface="Helvetica" panose="020B0604020202020204" pitchFamily="34" charset="0"/>
              </a:rPr>
              <a:t>p </a:t>
            </a:r>
            <a:r>
              <a:rPr lang="en-US" altLang="en-US" sz="2100" dirty="0">
                <a:latin typeface="Helvetica" panose="020B0604020202020204" pitchFamily="34" charset="0"/>
                <a:cs typeface="Helvetica" panose="020B0604020202020204" pitchFamily="34" charset="0"/>
              </a:rPr>
              <a:t>) </a:t>
            </a:r>
            <a:r>
              <a:rPr lang="en-US" altLang="en-US" sz="2100" b="1" dirty="0">
                <a:latin typeface="Helvetica" panose="020B0604020202020204" pitchFamily="34" charset="0"/>
                <a:cs typeface="Helvetica" panose="020B0604020202020204" pitchFamily="34" charset="0"/>
              </a:rPr>
              <a:t>)</a:t>
            </a:r>
            <a:r>
              <a:rPr lang="en-US" altLang="en-US" sz="2100" dirty="0">
                <a:latin typeface="Helvetica" panose="020B0604020202020204" pitchFamily="34" charset="0"/>
                <a:cs typeface="Helvetica" panose="020B0604020202020204" pitchFamily="34" charset="0"/>
              </a:rPr>
              <a:t>; </a:t>
            </a:r>
          </a:p>
          <a:p>
            <a:pPr lvl="0">
              <a:lnSpc>
                <a:spcPct val="150000"/>
              </a:lnSpc>
            </a:pPr>
            <a:r>
              <a:rPr lang="en-US" altLang="en-US" sz="2100" dirty="0">
                <a:latin typeface="Helvetica" panose="020B0604020202020204" pitchFamily="34" charset="0"/>
                <a:cs typeface="Helvetica" panose="020B0604020202020204" pitchFamily="34" charset="0"/>
              </a:rPr>
              <a:t> Where </a:t>
            </a:r>
            <a:r>
              <a:rPr lang="en-US" altLang="en-US" sz="2100" b="1" dirty="0">
                <a:latin typeface="Helvetica" panose="020B0604020202020204" pitchFamily="34" charset="0"/>
                <a:cs typeface="Helvetica" panose="020B0604020202020204" pitchFamily="34" charset="0"/>
              </a:rPr>
              <a:t>p</a:t>
            </a:r>
            <a:r>
              <a:rPr lang="en-US" altLang="en-US" sz="2100" dirty="0">
                <a:latin typeface="Helvetica" panose="020B0604020202020204" pitchFamily="34" charset="0"/>
                <a:cs typeface="Helvetica" panose="020B0604020202020204" pitchFamily="34" charset="0"/>
              </a:rPr>
              <a:t> - predicate</a:t>
            </a:r>
          </a:p>
          <a:p>
            <a:r>
              <a:rPr lang="en-US" sz="2100" dirty="0">
                <a:latin typeface="Helvetica" panose="020B0604020202020204" pitchFamily="34" charset="0"/>
                <a:cs typeface="Helvetica" panose="020B0604020202020204" pitchFamily="34" charset="0"/>
              </a:rPr>
              <a:t> </a:t>
            </a:r>
          </a:p>
          <a:p>
            <a:r>
              <a:rPr lang="en-US" sz="2100" b="1" dirty="0">
                <a:latin typeface="Helvetica" panose="020B0604020202020204" pitchFamily="34" charset="0"/>
                <a:cs typeface="Helvetica" panose="020B0604020202020204" pitchFamily="34" charset="0"/>
              </a:rPr>
              <a:t>Example:</a:t>
            </a:r>
            <a:r>
              <a:rPr lang="en-US" sz="2100" dirty="0">
                <a:latin typeface="Helvetica" panose="020B0604020202020204" pitchFamily="34" charset="0"/>
                <a:cs typeface="Helvetica" panose="020B0604020202020204" pitchFamily="34" charset="0"/>
              </a:rPr>
              <a:t>  Add constraint to </a:t>
            </a:r>
            <a:r>
              <a:rPr lang="en-US" sz="2100" b="1" dirty="0">
                <a:latin typeface="Helvetica" panose="020B0604020202020204" pitchFamily="34" charset="0"/>
                <a:cs typeface="Helvetica" panose="020B0604020202020204" pitchFamily="34" charset="0"/>
              </a:rPr>
              <a:t>Students</a:t>
            </a:r>
            <a:r>
              <a:rPr lang="en-US" sz="2100" dirty="0">
                <a:latin typeface="Helvetica" panose="020B0604020202020204" pitchFamily="34" charset="0"/>
                <a:cs typeface="Helvetica" panose="020B0604020202020204" pitchFamily="34" charset="0"/>
              </a:rPr>
              <a:t> table to check </a:t>
            </a:r>
            <a:r>
              <a:rPr lang="en-US" sz="2100" b="1" dirty="0">
                <a:latin typeface="Helvetica" panose="020B0604020202020204" pitchFamily="34" charset="0"/>
                <a:cs typeface="Helvetica" panose="020B0604020202020204" pitchFamily="34" charset="0"/>
              </a:rPr>
              <a:t>Mark2</a:t>
            </a:r>
            <a:r>
              <a:rPr lang="en-US" sz="2100" dirty="0">
                <a:latin typeface="Helvetica" panose="020B0604020202020204" pitchFamily="34" charset="0"/>
                <a:cs typeface="Helvetica" panose="020B0604020202020204" pitchFamily="34" charset="0"/>
              </a:rPr>
              <a:t> column takes values only in the </a:t>
            </a:r>
            <a:r>
              <a:rPr lang="en-US" sz="2100" b="1" dirty="0">
                <a:latin typeface="Helvetica" panose="020B0604020202020204" pitchFamily="34" charset="0"/>
                <a:cs typeface="Helvetica" panose="020B0604020202020204" pitchFamily="34" charset="0"/>
              </a:rPr>
              <a:t>range 0 to 100.</a:t>
            </a:r>
          </a:p>
          <a:p>
            <a:endParaRPr lang="en-US" sz="2100" dirty="0">
              <a:latin typeface="Helvetica" panose="020B0604020202020204" pitchFamily="34" charset="0"/>
              <a:cs typeface="Helvetica" panose="020B0604020202020204" pitchFamily="34" charset="0"/>
            </a:endParaRPr>
          </a:p>
          <a:p>
            <a:pPr>
              <a:lnSpc>
                <a:spcPct val="150000"/>
              </a:lnSpc>
            </a:pPr>
            <a:r>
              <a:rPr lang="en-US" sz="2100" dirty="0">
                <a:latin typeface="Helvetica" panose="020B0604020202020204" pitchFamily="34" charset="0"/>
                <a:cs typeface="Helvetica" panose="020B0604020202020204" pitchFamily="34" charset="0"/>
              </a:rPr>
              <a:t>	ALTER TABLE Student</a:t>
            </a:r>
          </a:p>
          <a:p>
            <a:pPr>
              <a:lnSpc>
                <a:spcPct val="150000"/>
              </a:lnSpc>
            </a:pPr>
            <a:r>
              <a:rPr lang="en-US" sz="2100" dirty="0">
                <a:latin typeface="Helvetica" panose="020B0604020202020204" pitchFamily="34" charset="0"/>
                <a:cs typeface="Helvetica" panose="020B0604020202020204" pitchFamily="34" charset="0"/>
              </a:rPr>
              <a:t>	ADD </a:t>
            </a:r>
            <a:r>
              <a:rPr lang="en-US" sz="2100" b="1" dirty="0">
                <a:latin typeface="Helvetica" panose="020B0604020202020204" pitchFamily="34" charset="0"/>
                <a:cs typeface="Helvetica" panose="020B0604020202020204" pitchFamily="34" charset="0"/>
              </a:rPr>
              <a:t>CONSTRAINT</a:t>
            </a:r>
            <a:r>
              <a:rPr lang="en-US" sz="2100" dirty="0">
                <a:latin typeface="Helvetica" panose="020B0604020202020204" pitchFamily="34" charset="0"/>
                <a:cs typeface="Helvetica" panose="020B0604020202020204" pitchFamily="34" charset="0"/>
              </a:rPr>
              <a:t> </a:t>
            </a:r>
            <a:r>
              <a:rPr lang="en-US" sz="2100" b="1" dirty="0">
                <a:solidFill>
                  <a:srgbClr val="C00000"/>
                </a:solidFill>
                <a:latin typeface="Helvetica" panose="020B0604020202020204" pitchFamily="34" charset="0"/>
                <a:cs typeface="Helvetica" panose="020B0604020202020204" pitchFamily="34" charset="0"/>
              </a:rPr>
              <a:t>check_mark_range</a:t>
            </a:r>
          </a:p>
          <a:p>
            <a:pPr>
              <a:lnSpc>
                <a:spcPct val="150000"/>
              </a:lnSpc>
            </a:pPr>
            <a:r>
              <a:rPr lang="en-US" sz="2100" dirty="0">
                <a:latin typeface="Helvetica" panose="020B0604020202020204" pitchFamily="34" charset="0"/>
                <a:cs typeface="Helvetica" panose="020B0604020202020204" pitchFamily="34" charset="0"/>
              </a:rPr>
              <a:t>	</a:t>
            </a:r>
            <a:r>
              <a:rPr lang="en-US" sz="2100" b="1" dirty="0">
                <a:latin typeface="Helvetica" panose="020B0604020202020204" pitchFamily="34" charset="0"/>
                <a:cs typeface="Helvetica" panose="020B0604020202020204" pitchFamily="34" charset="0"/>
              </a:rPr>
              <a:t>CHECK (</a:t>
            </a:r>
            <a:r>
              <a:rPr lang="en-US" sz="2100" b="1" dirty="0">
                <a:solidFill>
                  <a:srgbClr val="C00000"/>
                </a:solidFill>
                <a:latin typeface="Helvetica" panose="020B0604020202020204" pitchFamily="34" charset="0"/>
                <a:cs typeface="Helvetica" panose="020B0604020202020204" pitchFamily="34" charset="0"/>
              </a:rPr>
              <a:t>mark2</a:t>
            </a:r>
            <a:r>
              <a:rPr lang="en-US" sz="2100" b="1" dirty="0">
                <a:solidFill>
                  <a:srgbClr val="0070C0"/>
                </a:solidFill>
                <a:latin typeface="Helvetica" panose="020B0604020202020204" pitchFamily="34" charset="0"/>
                <a:cs typeface="Helvetica" panose="020B0604020202020204" pitchFamily="34" charset="0"/>
              </a:rPr>
              <a:t>&gt;=</a:t>
            </a:r>
            <a:r>
              <a:rPr lang="en-US" sz="2100" b="1" dirty="0">
                <a:solidFill>
                  <a:srgbClr val="C00000"/>
                </a:solidFill>
                <a:latin typeface="Helvetica" panose="020B0604020202020204" pitchFamily="34" charset="0"/>
                <a:cs typeface="Helvetica" panose="020B0604020202020204" pitchFamily="34" charset="0"/>
              </a:rPr>
              <a:t>0 </a:t>
            </a:r>
            <a:r>
              <a:rPr lang="en-US" sz="2100" b="1" dirty="0">
                <a:latin typeface="Helvetica" panose="020B0604020202020204" pitchFamily="34" charset="0"/>
                <a:cs typeface="Helvetica" panose="020B0604020202020204" pitchFamily="34" charset="0"/>
              </a:rPr>
              <a:t>AND</a:t>
            </a:r>
            <a:r>
              <a:rPr lang="en-US" sz="2100" b="1" dirty="0">
                <a:solidFill>
                  <a:srgbClr val="C00000"/>
                </a:solidFill>
                <a:latin typeface="Helvetica" panose="020B0604020202020204" pitchFamily="34" charset="0"/>
                <a:cs typeface="Helvetica" panose="020B0604020202020204" pitchFamily="34" charset="0"/>
              </a:rPr>
              <a:t> mark2</a:t>
            </a:r>
            <a:r>
              <a:rPr lang="en-US" sz="2100" b="1" dirty="0">
                <a:solidFill>
                  <a:srgbClr val="0070C0"/>
                </a:solidFill>
                <a:latin typeface="Helvetica" panose="020B0604020202020204" pitchFamily="34" charset="0"/>
                <a:cs typeface="Helvetica" panose="020B0604020202020204" pitchFamily="34" charset="0"/>
              </a:rPr>
              <a:t>&lt;=</a:t>
            </a:r>
            <a:r>
              <a:rPr lang="en-US" sz="2100" b="1" dirty="0">
                <a:solidFill>
                  <a:srgbClr val="C00000"/>
                </a:solidFill>
                <a:latin typeface="Helvetica" panose="020B0604020202020204" pitchFamily="34" charset="0"/>
                <a:cs typeface="Helvetica" panose="020B0604020202020204" pitchFamily="34" charset="0"/>
              </a:rPr>
              <a:t>100</a:t>
            </a:r>
            <a:r>
              <a:rPr lang="en-US" sz="2100" b="1" dirty="0">
                <a:latin typeface="Helvetica" panose="020B0604020202020204" pitchFamily="34" charset="0"/>
                <a:cs typeface="Helvetica" panose="020B0604020202020204" pitchFamily="34" charset="0"/>
              </a:rPr>
              <a:t>)</a:t>
            </a:r>
            <a:r>
              <a:rPr lang="en-US" sz="2100" dirty="0">
                <a:latin typeface="Helvetica" panose="020B0604020202020204" pitchFamily="34" charset="0"/>
                <a:cs typeface="Helvetica" panose="020B0604020202020204" pitchFamily="34" charset="0"/>
              </a:rPr>
              <a:t>;</a:t>
            </a:r>
          </a:p>
        </p:txBody>
      </p:sp>
    </p:spTree>
    <p:extLst>
      <p:ext uri="{BB962C8B-B14F-4D97-AF65-F5344CB8AC3E}">
        <p14:creationId xmlns:p14="http://schemas.microsoft.com/office/powerpoint/2010/main" val="2545398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024467" y="117475"/>
            <a:ext cx="107696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rPr>
              <a:t>Domain Types in SQL</a:t>
            </a:r>
          </a:p>
        </p:txBody>
      </p:sp>
      <p:sp>
        <p:nvSpPr>
          <p:cNvPr id="5" name="Rectangle 3"/>
          <p:cNvSpPr txBox="1">
            <a:spLocks noChangeArrowheads="1"/>
          </p:cNvSpPr>
          <p:nvPr/>
        </p:nvSpPr>
        <p:spPr bwMode="auto">
          <a:xfrm>
            <a:off x="783771" y="1106488"/>
            <a:ext cx="10769599"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mn-ea"/>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mn-lt"/>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a:lstStyle>
          <a:p>
            <a:pPr marL="342900" marR="0" lvl="0" indent="-342900" algn="l" defTabSz="914400" rtl="0" eaLnBrk="0" fontAlgn="base" latinLnBrk="0" hangingPunct="0">
              <a:lnSpc>
                <a:spcPct val="120000"/>
              </a:lnSpc>
              <a:spcBef>
                <a:spcPct val="35000"/>
              </a:spcBef>
              <a:spcAft>
                <a:spcPct val="0"/>
              </a:spcAft>
              <a:buClr>
                <a:srgbClr val="CC3300"/>
              </a:buClr>
              <a:buSzPct val="90000"/>
              <a:buFont typeface="Monotype Sorts" charset="2"/>
              <a:buChar char="n"/>
              <a:tabLst/>
              <a:defRPr/>
            </a:pPr>
            <a:r>
              <a:rPr kumimoji="1" lang="en-US" altLang="en-US" sz="2000" b="1" i="0" u="none" strike="noStrike" kern="0" cap="none" spc="0" normalizeH="0" baseline="0" noProof="0" dirty="0">
                <a:ln>
                  <a:noFill/>
                </a:ln>
                <a:solidFill>
                  <a:srgbClr val="000099"/>
                </a:solidFill>
                <a:effectLst/>
                <a:uLnTx/>
                <a:uFillTx/>
                <a:latin typeface="Helvetica"/>
                <a:ea typeface="+mn-ea"/>
                <a:cs typeface="+mn-cs"/>
              </a:rPr>
              <a:t>char(n).</a:t>
            </a:r>
            <a:r>
              <a:rPr kumimoji="1" lang="en-US" altLang="en-US" sz="2000" b="0" i="0" u="none" strike="noStrike" kern="0" cap="none" spc="0" normalizeH="0" baseline="0" noProof="0" dirty="0">
                <a:ln>
                  <a:noFill/>
                </a:ln>
                <a:solidFill>
                  <a:srgbClr val="000000"/>
                </a:solidFill>
                <a:effectLst/>
                <a:uLnTx/>
                <a:uFillTx/>
                <a:latin typeface="Helvetica"/>
                <a:ea typeface="+mn-ea"/>
                <a:cs typeface="+mn-cs"/>
              </a:rPr>
              <a:t>  Fixed length character string, with user-specified length </a:t>
            </a:r>
            <a:r>
              <a:rPr kumimoji="1" lang="en-US" altLang="en-US" sz="2000" b="0" i="1" u="none" strike="noStrike" kern="0" cap="none" spc="0" normalizeH="0" baseline="0" noProof="0" dirty="0">
                <a:ln>
                  <a:noFill/>
                </a:ln>
                <a:solidFill>
                  <a:srgbClr val="000000"/>
                </a:solidFill>
                <a:effectLst/>
                <a:uLnTx/>
                <a:uFillTx/>
                <a:latin typeface="Helvetica"/>
                <a:ea typeface="+mn-ea"/>
                <a:cs typeface="+mn-cs"/>
              </a:rPr>
              <a:t>n.</a:t>
            </a:r>
            <a:endParaRPr kumimoji="1" lang="en-US" altLang="en-US" sz="1800" b="0" i="0" u="none" strike="noStrike" kern="0" cap="none" spc="0" normalizeH="0" baseline="0" noProof="0" dirty="0">
              <a:ln>
                <a:noFill/>
              </a:ln>
              <a:solidFill>
                <a:srgbClr val="000000"/>
              </a:solidFill>
              <a:effectLst/>
              <a:uLnTx/>
              <a:uFillTx/>
              <a:latin typeface="Helvetica"/>
              <a:ea typeface="+mn-ea"/>
              <a:cs typeface="+mn-cs"/>
            </a:endParaRPr>
          </a:p>
          <a:p>
            <a:pPr marL="342900" marR="0" lvl="0" indent="-342900" algn="l" defTabSz="914400" rtl="0" eaLnBrk="0" fontAlgn="base" latinLnBrk="0" hangingPunct="0">
              <a:lnSpc>
                <a:spcPct val="120000"/>
              </a:lnSpc>
              <a:spcBef>
                <a:spcPct val="35000"/>
              </a:spcBef>
              <a:spcAft>
                <a:spcPct val="0"/>
              </a:spcAft>
              <a:buClr>
                <a:srgbClr val="CC3300"/>
              </a:buClr>
              <a:buSzPct val="90000"/>
              <a:buFont typeface="Monotype Sorts" charset="2"/>
              <a:buChar char="n"/>
              <a:tabLst/>
              <a:defRPr/>
            </a:pPr>
            <a:r>
              <a:rPr kumimoji="1" lang="en-US" altLang="en-US" sz="2000" b="1" i="0" u="none" strike="noStrike" kern="0" cap="none" spc="0" normalizeH="0" baseline="0" noProof="0" dirty="0">
                <a:ln>
                  <a:noFill/>
                </a:ln>
                <a:solidFill>
                  <a:srgbClr val="000099"/>
                </a:solidFill>
                <a:effectLst/>
                <a:uLnTx/>
                <a:uFillTx/>
                <a:latin typeface="Helvetica"/>
                <a:ea typeface="+mn-ea"/>
                <a:cs typeface="+mn-cs"/>
              </a:rPr>
              <a:t>varchar(n)/varchar2(n).</a:t>
            </a:r>
            <a:r>
              <a:rPr kumimoji="1" lang="en-US" altLang="en-US" sz="2000" b="1" i="0" u="none" strike="noStrike" kern="0" cap="none" spc="0" normalizeH="0" baseline="0" noProof="0" dirty="0">
                <a:ln>
                  <a:noFill/>
                </a:ln>
                <a:solidFill>
                  <a:srgbClr val="000000"/>
                </a:solidFill>
                <a:effectLst/>
                <a:uLnTx/>
                <a:uFillTx/>
                <a:latin typeface="Helvetica"/>
                <a:ea typeface="+mn-ea"/>
                <a:cs typeface="+mn-cs"/>
              </a:rPr>
              <a:t> </a:t>
            </a:r>
            <a:r>
              <a:rPr kumimoji="1" lang="en-US" altLang="en-US" sz="2000" b="0" i="0" u="none" strike="noStrike" kern="0" cap="none" spc="0" normalizeH="0" baseline="0" noProof="0" dirty="0">
                <a:ln>
                  <a:noFill/>
                </a:ln>
                <a:solidFill>
                  <a:srgbClr val="000000"/>
                </a:solidFill>
                <a:effectLst/>
                <a:uLnTx/>
                <a:uFillTx/>
                <a:latin typeface="Helvetica"/>
                <a:ea typeface="+mn-ea"/>
                <a:cs typeface="+mn-cs"/>
              </a:rPr>
              <a:t> Variable length character strings, with user-specified maximum length </a:t>
            </a:r>
            <a:r>
              <a:rPr kumimoji="1" lang="en-US" altLang="en-US" sz="2000" b="1" i="1" u="none" strike="noStrike" kern="0" cap="none" spc="0" normalizeH="0" baseline="0" noProof="0" dirty="0">
                <a:ln>
                  <a:noFill/>
                </a:ln>
                <a:solidFill>
                  <a:srgbClr val="000000"/>
                </a:solidFill>
                <a:effectLst/>
                <a:uLnTx/>
                <a:uFillTx/>
                <a:latin typeface="Helvetica"/>
                <a:ea typeface="+mn-ea"/>
                <a:cs typeface="+mn-cs"/>
              </a:rPr>
              <a:t>n</a:t>
            </a:r>
            <a:r>
              <a:rPr kumimoji="1" lang="en-US" altLang="en-US" sz="2000" b="0" i="1" u="none" strike="noStrike" kern="0" cap="none" spc="0" normalizeH="0" baseline="0" noProof="0" dirty="0">
                <a:ln>
                  <a:noFill/>
                </a:ln>
                <a:solidFill>
                  <a:srgbClr val="000000"/>
                </a:solidFill>
                <a:effectLst/>
                <a:uLnTx/>
                <a:uFillTx/>
                <a:latin typeface="Helvetica"/>
                <a:ea typeface="+mn-ea"/>
                <a:cs typeface="+mn-cs"/>
              </a:rPr>
              <a:t>.</a:t>
            </a:r>
            <a:endParaRPr kumimoji="1" lang="en-US" altLang="en-US" sz="1800" b="0" i="1" u="none" strike="noStrike" kern="0" cap="none" spc="0" normalizeH="0" baseline="0" noProof="0" dirty="0">
              <a:ln>
                <a:noFill/>
              </a:ln>
              <a:solidFill>
                <a:srgbClr val="000000"/>
              </a:solidFill>
              <a:effectLst/>
              <a:uLnTx/>
              <a:uFillTx/>
              <a:latin typeface="Helvetica"/>
              <a:ea typeface="+mn-ea"/>
              <a:cs typeface="+mn-cs"/>
            </a:endParaRPr>
          </a:p>
          <a:p>
            <a:pPr marL="342900" marR="0" lvl="0" indent="-342900" algn="l" defTabSz="914400" rtl="0" eaLnBrk="0" fontAlgn="base" latinLnBrk="0" hangingPunct="0">
              <a:lnSpc>
                <a:spcPct val="120000"/>
              </a:lnSpc>
              <a:spcBef>
                <a:spcPct val="35000"/>
              </a:spcBef>
              <a:spcAft>
                <a:spcPct val="0"/>
              </a:spcAft>
              <a:buClr>
                <a:srgbClr val="CC3300"/>
              </a:buClr>
              <a:buSzPct val="90000"/>
              <a:buFont typeface="Monotype Sorts" charset="2"/>
              <a:buChar char="n"/>
              <a:tabLst/>
              <a:defRPr/>
            </a:pPr>
            <a:r>
              <a:rPr kumimoji="1" lang="en-US" altLang="en-US" sz="2000" b="1" i="0" u="none" strike="noStrike" kern="0" cap="none" spc="0" normalizeH="0" baseline="0" noProof="0" dirty="0">
                <a:ln>
                  <a:noFill/>
                </a:ln>
                <a:solidFill>
                  <a:srgbClr val="000099"/>
                </a:solidFill>
                <a:effectLst/>
                <a:uLnTx/>
                <a:uFillTx/>
                <a:latin typeface="Helvetica"/>
                <a:ea typeface="+mn-ea"/>
                <a:cs typeface="+mn-cs"/>
              </a:rPr>
              <a:t>int.</a:t>
            </a:r>
            <a:r>
              <a:rPr kumimoji="1" lang="en-US" altLang="en-US" sz="2000" b="1" i="0" u="none" strike="noStrike" kern="0" cap="none" spc="0" normalizeH="0" baseline="0" noProof="0" dirty="0">
                <a:ln>
                  <a:noFill/>
                </a:ln>
                <a:solidFill>
                  <a:srgbClr val="000000"/>
                </a:solidFill>
                <a:effectLst/>
                <a:uLnTx/>
                <a:uFillTx/>
                <a:latin typeface="Helvetica"/>
                <a:ea typeface="+mn-ea"/>
                <a:cs typeface="+mn-cs"/>
              </a:rPr>
              <a:t>  </a:t>
            </a:r>
            <a:r>
              <a:rPr kumimoji="1" lang="en-US" altLang="en-US" sz="2000" b="0" i="0" u="none" strike="noStrike" kern="0" cap="none" spc="0" normalizeH="0" baseline="0" noProof="0" dirty="0">
                <a:ln>
                  <a:noFill/>
                </a:ln>
                <a:solidFill>
                  <a:srgbClr val="000000"/>
                </a:solidFill>
                <a:effectLst/>
                <a:uLnTx/>
                <a:uFillTx/>
                <a:latin typeface="Helvetica"/>
                <a:ea typeface="+mn-ea"/>
                <a:cs typeface="+mn-cs"/>
              </a:rPr>
              <a:t>Integer (a finite subset of the integers that is machine-dependent).</a:t>
            </a:r>
            <a:endParaRPr kumimoji="1" lang="en-US" altLang="en-US" sz="1800" b="0" i="0" u="none" strike="noStrike" kern="0" cap="none" spc="0" normalizeH="0" baseline="0" noProof="0" dirty="0">
              <a:ln>
                <a:noFill/>
              </a:ln>
              <a:solidFill>
                <a:srgbClr val="000000"/>
              </a:solidFill>
              <a:effectLst/>
              <a:uLnTx/>
              <a:uFillTx/>
              <a:latin typeface="Helvetica"/>
              <a:ea typeface="+mn-ea"/>
              <a:cs typeface="+mn-cs"/>
            </a:endParaRPr>
          </a:p>
          <a:p>
            <a:pPr marL="342900" marR="0" lvl="0" indent="-342900" algn="l" defTabSz="914400" rtl="0" eaLnBrk="0" fontAlgn="base" latinLnBrk="0" hangingPunct="0">
              <a:lnSpc>
                <a:spcPct val="120000"/>
              </a:lnSpc>
              <a:spcBef>
                <a:spcPct val="35000"/>
              </a:spcBef>
              <a:spcAft>
                <a:spcPct val="0"/>
              </a:spcAft>
              <a:buClr>
                <a:srgbClr val="CC3300"/>
              </a:buClr>
              <a:buSzPct val="90000"/>
              <a:buFont typeface="Monotype Sorts" charset="2"/>
              <a:buChar char="n"/>
              <a:tabLst/>
              <a:defRPr/>
            </a:pPr>
            <a:r>
              <a:rPr kumimoji="1" lang="en-US" altLang="en-US" sz="2000" b="1" i="0" u="none" strike="noStrike" kern="0" cap="none" spc="0" normalizeH="0" baseline="0" noProof="0" dirty="0">
                <a:ln>
                  <a:noFill/>
                </a:ln>
                <a:solidFill>
                  <a:srgbClr val="000099"/>
                </a:solidFill>
                <a:effectLst/>
                <a:uLnTx/>
                <a:uFillTx/>
                <a:latin typeface="Helvetica"/>
                <a:ea typeface="+mn-ea"/>
                <a:cs typeface="+mn-cs"/>
              </a:rPr>
              <a:t>smallint.</a:t>
            </a:r>
            <a:r>
              <a:rPr kumimoji="1" lang="en-US" altLang="en-US" sz="2000" b="0" i="0" u="none" strike="noStrike" kern="0" cap="none" spc="0" normalizeH="0" baseline="0" noProof="0" dirty="0">
                <a:ln>
                  <a:noFill/>
                </a:ln>
                <a:solidFill>
                  <a:srgbClr val="000000"/>
                </a:solidFill>
                <a:effectLst/>
                <a:uLnTx/>
                <a:uFillTx/>
                <a:latin typeface="Helvetica"/>
                <a:ea typeface="+mn-ea"/>
                <a:cs typeface="+mn-cs"/>
              </a:rPr>
              <a:t>  Small integer (a </a:t>
            </a:r>
            <a:r>
              <a:rPr kumimoji="1" lang="en-US" altLang="en-US" sz="2000" b="0" i="0" u="sng" strike="noStrike" kern="0" cap="none" spc="0" normalizeH="0" baseline="0" noProof="0" dirty="0">
                <a:ln>
                  <a:noFill/>
                </a:ln>
                <a:solidFill>
                  <a:srgbClr val="000000"/>
                </a:solidFill>
                <a:effectLst/>
                <a:uLnTx/>
                <a:uFillTx/>
                <a:latin typeface="Helvetica"/>
                <a:ea typeface="+mn-ea"/>
                <a:cs typeface="+mn-cs"/>
              </a:rPr>
              <a:t>machine-dependent</a:t>
            </a:r>
            <a:r>
              <a:rPr kumimoji="1" lang="en-US" altLang="en-US" sz="2000" b="0" i="0" u="none" strike="noStrike" kern="0" cap="none" spc="0" normalizeH="0" baseline="0" noProof="0" dirty="0">
                <a:ln>
                  <a:noFill/>
                </a:ln>
                <a:solidFill>
                  <a:srgbClr val="000000"/>
                </a:solidFill>
                <a:effectLst/>
                <a:uLnTx/>
                <a:uFillTx/>
                <a:latin typeface="Helvetica"/>
                <a:ea typeface="+mn-ea"/>
                <a:cs typeface="+mn-cs"/>
              </a:rPr>
              <a:t> subset of the integer domain type).</a:t>
            </a:r>
            <a:endParaRPr kumimoji="1" lang="en-US" altLang="en-US" sz="1800" b="0" i="0" u="none" strike="noStrike" kern="0" cap="none" spc="0" normalizeH="0" baseline="0" noProof="0" dirty="0">
              <a:ln>
                <a:noFill/>
              </a:ln>
              <a:solidFill>
                <a:srgbClr val="000000"/>
              </a:solidFill>
              <a:effectLst/>
              <a:uLnTx/>
              <a:uFillTx/>
              <a:latin typeface="Helvetica"/>
              <a:ea typeface="+mn-ea"/>
              <a:cs typeface="+mn-cs"/>
            </a:endParaRPr>
          </a:p>
          <a:p>
            <a:pPr marL="342900" marR="0" lvl="0" indent="-342900" algn="l" defTabSz="914400" rtl="0" eaLnBrk="0" fontAlgn="base" latinLnBrk="0" hangingPunct="0">
              <a:lnSpc>
                <a:spcPct val="120000"/>
              </a:lnSpc>
              <a:spcBef>
                <a:spcPct val="35000"/>
              </a:spcBef>
              <a:spcAft>
                <a:spcPct val="0"/>
              </a:spcAft>
              <a:buClr>
                <a:srgbClr val="CC3300"/>
              </a:buClr>
              <a:buSzPct val="90000"/>
              <a:buFont typeface="Monotype Sorts" charset="2"/>
              <a:buChar char="n"/>
              <a:tabLst/>
              <a:defRPr/>
            </a:pPr>
            <a:r>
              <a:rPr kumimoji="1" lang="en-US" altLang="en-US" sz="2000" b="1" i="0" u="none" strike="noStrike" kern="0" cap="none" spc="0" normalizeH="0" baseline="0" noProof="0" dirty="0">
                <a:ln>
                  <a:noFill/>
                </a:ln>
                <a:solidFill>
                  <a:srgbClr val="000099"/>
                </a:solidFill>
                <a:effectLst/>
                <a:uLnTx/>
                <a:uFillTx/>
                <a:latin typeface="Helvetica"/>
                <a:ea typeface="+mn-ea"/>
                <a:cs typeface="+mn-cs"/>
              </a:rPr>
              <a:t>numeric(</a:t>
            </a:r>
            <a:r>
              <a:rPr kumimoji="1" lang="en-US" altLang="en-US" sz="2000" b="1" i="0" u="none" strike="noStrike" kern="0" cap="none" spc="0" normalizeH="0" baseline="0" noProof="0" dirty="0" err="1">
                <a:ln>
                  <a:noFill/>
                </a:ln>
                <a:solidFill>
                  <a:srgbClr val="000099"/>
                </a:solidFill>
                <a:effectLst/>
                <a:uLnTx/>
                <a:uFillTx/>
                <a:latin typeface="Helvetica"/>
                <a:ea typeface="+mn-ea"/>
                <a:cs typeface="+mn-cs"/>
              </a:rPr>
              <a:t>p,d</a:t>
            </a:r>
            <a:r>
              <a:rPr kumimoji="1" lang="en-US" altLang="en-US" sz="2000" b="1" i="0" u="none" strike="noStrike" kern="0" cap="none" spc="0" normalizeH="0" baseline="0" noProof="0" dirty="0">
                <a:ln>
                  <a:noFill/>
                </a:ln>
                <a:solidFill>
                  <a:srgbClr val="000099"/>
                </a:solidFill>
                <a:effectLst/>
                <a:uLnTx/>
                <a:uFillTx/>
                <a:latin typeface="Helvetica"/>
                <a:ea typeface="+mn-ea"/>
                <a:cs typeface="+mn-cs"/>
              </a:rPr>
              <a:t>)/number(</a:t>
            </a:r>
            <a:r>
              <a:rPr kumimoji="1" lang="en-US" altLang="en-US" sz="2000" b="1" i="0" u="none" strike="noStrike" kern="0" cap="none" spc="0" normalizeH="0" baseline="0" noProof="0" dirty="0" err="1">
                <a:ln>
                  <a:noFill/>
                </a:ln>
                <a:solidFill>
                  <a:srgbClr val="000099"/>
                </a:solidFill>
                <a:effectLst/>
                <a:uLnTx/>
                <a:uFillTx/>
                <a:latin typeface="Helvetica"/>
                <a:ea typeface="+mn-ea"/>
                <a:cs typeface="+mn-cs"/>
              </a:rPr>
              <a:t>p,d</a:t>
            </a:r>
            <a:r>
              <a:rPr kumimoji="1" lang="en-US" altLang="en-US" sz="2000" b="1" i="0" u="none" strike="noStrike" kern="0" cap="none" spc="0" normalizeH="0" baseline="0" noProof="0" dirty="0">
                <a:ln>
                  <a:noFill/>
                </a:ln>
                <a:solidFill>
                  <a:srgbClr val="000099"/>
                </a:solidFill>
                <a:effectLst/>
                <a:uLnTx/>
                <a:uFillTx/>
                <a:latin typeface="Helvetica"/>
                <a:ea typeface="+mn-ea"/>
                <a:cs typeface="+mn-cs"/>
              </a:rPr>
              <a:t>).</a:t>
            </a:r>
            <a:r>
              <a:rPr kumimoji="1" lang="en-US" altLang="en-US" sz="2000" b="0" i="0" u="none" strike="noStrike" kern="0" cap="none" spc="0" normalizeH="0" baseline="0" noProof="0" dirty="0">
                <a:ln>
                  <a:noFill/>
                </a:ln>
                <a:solidFill>
                  <a:srgbClr val="000000"/>
                </a:solidFill>
                <a:effectLst/>
                <a:uLnTx/>
                <a:uFillTx/>
                <a:latin typeface="Helvetica"/>
                <a:ea typeface="+mn-ea"/>
                <a:cs typeface="+mn-cs"/>
              </a:rPr>
              <a:t>  Fixed point number, with user-specified precision of </a:t>
            </a:r>
            <a:r>
              <a:rPr kumimoji="1" lang="en-US" altLang="en-US" sz="2000" b="1" i="1" u="none" strike="noStrike" kern="0" cap="none" spc="0" normalizeH="0" baseline="0" noProof="0" dirty="0">
                <a:ln>
                  <a:noFill/>
                </a:ln>
                <a:solidFill>
                  <a:srgbClr val="000000"/>
                </a:solidFill>
                <a:effectLst/>
                <a:uLnTx/>
                <a:uFillTx/>
                <a:latin typeface="Helvetica"/>
                <a:ea typeface="+mn-ea"/>
                <a:cs typeface="+mn-cs"/>
              </a:rPr>
              <a:t>p</a:t>
            </a:r>
            <a:r>
              <a:rPr kumimoji="1" lang="en-US" altLang="en-US" sz="2000" b="0" i="0" u="none" strike="noStrike" kern="0" cap="none" spc="0" normalizeH="0" baseline="0" noProof="0" dirty="0">
                <a:ln>
                  <a:noFill/>
                </a:ln>
                <a:solidFill>
                  <a:srgbClr val="000000"/>
                </a:solidFill>
                <a:effectLst/>
                <a:uLnTx/>
                <a:uFillTx/>
                <a:latin typeface="Helvetica"/>
                <a:ea typeface="+mn-ea"/>
                <a:cs typeface="+mn-cs"/>
              </a:rPr>
              <a:t> digits, with </a:t>
            </a:r>
            <a:r>
              <a:rPr kumimoji="1" lang="en-US" altLang="en-US" sz="2000" b="1" i="1" u="none" strike="noStrike" kern="0" cap="none" spc="0" normalizeH="0" baseline="0" noProof="0" dirty="0">
                <a:ln>
                  <a:noFill/>
                </a:ln>
                <a:solidFill>
                  <a:srgbClr val="000000"/>
                </a:solidFill>
                <a:effectLst/>
                <a:uLnTx/>
                <a:uFillTx/>
                <a:latin typeface="Helvetica"/>
                <a:ea typeface="+mn-ea"/>
                <a:cs typeface="+mn-cs"/>
              </a:rPr>
              <a:t>d </a:t>
            </a:r>
            <a:r>
              <a:rPr kumimoji="1" lang="en-US" altLang="en-US" sz="2000" b="0" i="0" u="none" strike="noStrike" kern="0" cap="none" spc="0" normalizeH="0" baseline="0" noProof="0" dirty="0">
                <a:ln>
                  <a:noFill/>
                </a:ln>
                <a:solidFill>
                  <a:srgbClr val="000000"/>
                </a:solidFill>
                <a:effectLst/>
                <a:uLnTx/>
                <a:uFillTx/>
                <a:latin typeface="Helvetica"/>
                <a:ea typeface="+mn-ea"/>
                <a:cs typeface="+mn-cs"/>
              </a:rPr>
              <a:t>digits to the right of decimal point.</a:t>
            </a:r>
            <a:r>
              <a:rPr kumimoji="1" lang="en-US" altLang="en-US" sz="1800" b="0" i="0" u="none" strike="noStrike" kern="0" cap="none" spc="0" normalizeH="0" baseline="0" noProof="0" dirty="0">
                <a:ln>
                  <a:noFill/>
                </a:ln>
                <a:solidFill>
                  <a:srgbClr val="000000"/>
                </a:solidFill>
                <a:effectLst/>
                <a:uLnTx/>
                <a:uFillTx/>
                <a:latin typeface="Helvetica"/>
                <a:ea typeface="+mn-ea"/>
                <a:cs typeface="+mn-cs"/>
              </a:rPr>
              <a:t> </a:t>
            </a:r>
          </a:p>
          <a:p>
            <a:pPr marL="342900" marR="0" lvl="0" indent="-342900" algn="l" defTabSz="914400" rtl="0" eaLnBrk="0" fontAlgn="base" latinLnBrk="0" hangingPunct="0">
              <a:lnSpc>
                <a:spcPct val="120000"/>
              </a:lnSpc>
              <a:spcBef>
                <a:spcPct val="35000"/>
              </a:spcBef>
              <a:spcAft>
                <a:spcPct val="0"/>
              </a:spcAft>
              <a:buClr>
                <a:srgbClr val="CC3300"/>
              </a:buClr>
              <a:buSzPct val="90000"/>
              <a:buFont typeface="Monotype Sorts" charset="2"/>
              <a:buChar char="n"/>
              <a:tabLst/>
              <a:defRPr/>
            </a:pPr>
            <a:r>
              <a:rPr kumimoji="1" lang="en-US" altLang="en-US" sz="2000" b="1" i="0" u="none" strike="noStrike" kern="0" cap="none" spc="0" normalizeH="0" baseline="0" noProof="0" dirty="0">
                <a:ln>
                  <a:noFill/>
                </a:ln>
                <a:solidFill>
                  <a:srgbClr val="000099"/>
                </a:solidFill>
                <a:effectLst/>
                <a:uLnTx/>
                <a:uFillTx/>
                <a:latin typeface="Helvetica"/>
                <a:ea typeface="+mn-ea"/>
                <a:cs typeface="+mn-cs"/>
              </a:rPr>
              <a:t>real, double precision.</a:t>
            </a:r>
            <a:r>
              <a:rPr kumimoji="1" lang="en-US" altLang="en-US" sz="2000" b="0" i="0" u="none" strike="noStrike" kern="0" cap="none" spc="0" normalizeH="0" baseline="0" noProof="0" dirty="0">
                <a:ln>
                  <a:noFill/>
                </a:ln>
                <a:solidFill>
                  <a:srgbClr val="000000"/>
                </a:solidFill>
                <a:effectLst/>
                <a:uLnTx/>
                <a:uFillTx/>
                <a:latin typeface="Helvetica"/>
                <a:ea typeface="+mn-ea"/>
                <a:cs typeface="+mn-cs"/>
              </a:rPr>
              <a:t>  Floating point and double-precision floating point numbers, with machine-dependent precision.</a:t>
            </a:r>
            <a:endParaRPr kumimoji="1" lang="en-US" altLang="en-US" sz="1800" b="0" i="0" u="none" strike="noStrike" kern="0" cap="none" spc="0" normalizeH="0" baseline="0" noProof="0" dirty="0">
              <a:ln>
                <a:noFill/>
              </a:ln>
              <a:solidFill>
                <a:srgbClr val="000000"/>
              </a:solidFill>
              <a:effectLst/>
              <a:uLnTx/>
              <a:uFillTx/>
              <a:latin typeface="Helvetica"/>
              <a:ea typeface="+mn-ea"/>
              <a:cs typeface="+mn-cs"/>
            </a:endParaRPr>
          </a:p>
          <a:p>
            <a:pPr marL="342900" marR="0" lvl="0" indent="-342900" algn="l" defTabSz="914400" rtl="0" eaLnBrk="0" fontAlgn="base" latinLnBrk="0" hangingPunct="0">
              <a:lnSpc>
                <a:spcPct val="120000"/>
              </a:lnSpc>
              <a:spcBef>
                <a:spcPct val="35000"/>
              </a:spcBef>
              <a:spcAft>
                <a:spcPct val="0"/>
              </a:spcAft>
              <a:buClr>
                <a:srgbClr val="CC3300"/>
              </a:buClr>
              <a:buSzPct val="90000"/>
              <a:buFont typeface="Monotype Sorts" charset="2"/>
              <a:buChar char="n"/>
              <a:tabLst/>
              <a:defRPr/>
            </a:pPr>
            <a:r>
              <a:rPr kumimoji="1" lang="en-US" altLang="en-US" sz="2000" b="1" i="0" u="none" strike="noStrike" kern="0" cap="none" spc="0" normalizeH="0" baseline="0" noProof="0" dirty="0">
                <a:ln>
                  <a:noFill/>
                </a:ln>
                <a:solidFill>
                  <a:srgbClr val="000099"/>
                </a:solidFill>
                <a:effectLst/>
                <a:uLnTx/>
                <a:uFillTx/>
                <a:latin typeface="Helvetica"/>
                <a:ea typeface="+mn-ea"/>
                <a:cs typeface="+mn-cs"/>
              </a:rPr>
              <a:t>float(n).</a:t>
            </a:r>
            <a:r>
              <a:rPr kumimoji="1" lang="en-US" altLang="en-US" sz="2000" b="0" i="0" u="none" strike="noStrike" kern="0" cap="none" spc="0" normalizeH="0" baseline="0" noProof="0" dirty="0">
                <a:ln>
                  <a:noFill/>
                </a:ln>
                <a:solidFill>
                  <a:srgbClr val="000000"/>
                </a:solidFill>
                <a:effectLst/>
                <a:uLnTx/>
                <a:uFillTx/>
                <a:latin typeface="Helvetica"/>
                <a:ea typeface="+mn-ea"/>
                <a:cs typeface="+mn-cs"/>
              </a:rPr>
              <a:t>  Floating point number, with user-specified precision of at least </a:t>
            </a:r>
            <a:r>
              <a:rPr kumimoji="1" lang="en-US" altLang="en-US" sz="2000" b="0" i="1" u="none" strike="noStrike" kern="0" cap="none" spc="0" normalizeH="0" baseline="0" noProof="0" dirty="0">
                <a:ln>
                  <a:noFill/>
                </a:ln>
                <a:solidFill>
                  <a:srgbClr val="000000"/>
                </a:solidFill>
                <a:effectLst/>
                <a:uLnTx/>
                <a:uFillTx/>
                <a:latin typeface="Helvetica"/>
                <a:ea typeface="+mn-ea"/>
                <a:cs typeface="+mn-cs"/>
              </a:rPr>
              <a:t>n</a:t>
            </a:r>
            <a:r>
              <a:rPr kumimoji="1" lang="en-US" altLang="en-US" sz="2000" b="0" i="0" u="none" strike="noStrike" kern="0" cap="none" spc="0" normalizeH="0" baseline="0" noProof="0" dirty="0">
                <a:ln>
                  <a:noFill/>
                </a:ln>
                <a:solidFill>
                  <a:srgbClr val="000000"/>
                </a:solidFill>
                <a:effectLst/>
                <a:uLnTx/>
                <a:uFillTx/>
                <a:latin typeface="Helvetica"/>
                <a:ea typeface="+mn-ea"/>
                <a:cs typeface="+mn-cs"/>
              </a:rPr>
              <a:t> digits.</a:t>
            </a:r>
            <a:endParaRPr kumimoji="1" lang="en-US" altLang="en-US" sz="1800" b="0" i="0" u="none" strike="noStrike" kern="0" cap="none" spc="0" normalizeH="0" baseline="0" noProof="0" dirty="0">
              <a:ln>
                <a:noFill/>
              </a:ln>
              <a:solidFill>
                <a:srgbClr val="000000"/>
              </a:solidFill>
              <a:effectLst/>
              <a:uLnTx/>
              <a:uFillTx/>
              <a:latin typeface="Helvetica"/>
              <a:ea typeface="+mn-ea"/>
              <a:cs typeface="+mn-cs"/>
            </a:endParaRPr>
          </a:p>
          <a:p>
            <a:pPr marL="342900" marR="0" lvl="0" indent="-342900" algn="l" defTabSz="914400" rtl="0" eaLnBrk="0" fontAlgn="base" latinLnBrk="0" hangingPunct="0">
              <a:lnSpc>
                <a:spcPct val="120000"/>
              </a:lnSpc>
              <a:spcBef>
                <a:spcPct val="35000"/>
              </a:spcBef>
              <a:spcAft>
                <a:spcPct val="0"/>
              </a:spcAft>
              <a:buClr>
                <a:srgbClr val="CC3300"/>
              </a:buClr>
              <a:buSzPct val="90000"/>
              <a:buFont typeface="Monotype Sorts" charset="2"/>
              <a:buNone/>
              <a:tabLst/>
              <a:defRPr/>
            </a:pPr>
            <a:endParaRPr kumimoji="1" lang="en-US" altLang="en-US" sz="1800" b="0" i="0" u="none" strike="noStrike" kern="0" cap="none" spc="0" normalizeH="0" baseline="0" noProof="0" dirty="0">
              <a:ln>
                <a:noFill/>
              </a:ln>
              <a:solidFill>
                <a:srgbClr val="000000"/>
              </a:solidFill>
              <a:effectLst/>
              <a:uLnTx/>
              <a:uFillTx/>
              <a:latin typeface="Helvetica"/>
              <a:ea typeface="+mn-ea"/>
              <a:cs typeface="+mn-cs"/>
            </a:endParaRPr>
          </a:p>
          <a:p>
            <a:pPr marL="342900" marR="0" lvl="0" indent="-342900" algn="l" defTabSz="914400" rtl="0" eaLnBrk="0" fontAlgn="base" latinLnBrk="0" hangingPunct="0">
              <a:lnSpc>
                <a:spcPct val="120000"/>
              </a:lnSpc>
              <a:spcBef>
                <a:spcPct val="35000"/>
              </a:spcBef>
              <a:spcAft>
                <a:spcPct val="0"/>
              </a:spcAft>
              <a:buClr>
                <a:srgbClr val="CC3300"/>
              </a:buClr>
              <a:buSzPct val="90000"/>
              <a:buFont typeface="Monotype Sorts" charset="2"/>
              <a:buNone/>
              <a:tabLst/>
              <a:defRPr/>
            </a:pPr>
            <a:endParaRPr kumimoji="1" lang="en-US" altLang="en-US" sz="1800" b="1" i="0" u="none" strike="noStrike" kern="0" cap="none" spc="0" normalizeH="0" baseline="0" noProof="0" dirty="0">
              <a:ln>
                <a:noFill/>
              </a:ln>
              <a:solidFill>
                <a:srgbClr val="000000"/>
              </a:solidFill>
              <a:effectLst/>
              <a:uLnTx/>
              <a:uFillTx/>
              <a:latin typeface="Helvetica"/>
              <a:ea typeface="+mn-ea"/>
              <a:cs typeface="+mn-cs"/>
            </a:endParaRPr>
          </a:p>
        </p:txBody>
      </p:sp>
      <p:sp>
        <p:nvSpPr>
          <p:cNvPr id="2" name="Footer Placeholder 1"/>
          <p:cNvSpPr>
            <a:spLocks noGrp="1"/>
          </p:cNvSpPr>
          <p:nvPr>
            <p:ph type="ftr" sz="quarter" idx="11"/>
          </p:nvPr>
        </p:nvSpPr>
        <p:spPr/>
        <p:txBody>
          <a:bodyPr/>
          <a:lstStyle/>
          <a:p>
            <a:r>
              <a:rPr lang="en-US"/>
              <a:t>SQL</a:t>
            </a:r>
          </a:p>
        </p:txBody>
      </p:sp>
      <p:sp>
        <p:nvSpPr>
          <p:cNvPr id="3" name="Slide Number Placeholder 2"/>
          <p:cNvSpPr>
            <a:spLocks noGrp="1"/>
          </p:cNvSpPr>
          <p:nvPr>
            <p:ph type="sldNum" sz="quarter" idx="12"/>
          </p:nvPr>
        </p:nvSpPr>
        <p:spPr/>
        <p:txBody>
          <a:bodyPr/>
          <a:lstStyle/>
          <a:p>
            <a:fld id="{03576695-DB63-4967-AFBB-46E84EF49106}" type="slidenum">
              <a:rPr lang="en-US" smtClean="0"/>
              <a:t>5</a:t>
            </a:fld>
            <a:endParaRPr lang="en-US"/>
          </a:p>
        </p:txBody>
      </p:sp>
    </p:spTree>
    <p:extLst>
      <p:ext uri="{BB962C8B-B14F-4D97-AF65-F5344CB8AC3E}">
        <p14:creationId xmlns:p14="http://schemas.microsoft.com/office/powerpoint/2010/main" val="595610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SQL</a:t>
            </a:r>
          </a:p>
        </p:txBody>
      </p:sp>
      <p:sp>
        <p:nvSpPr>
          <p:cNvPr id="3" name="Slide Number Placeholder 2"/>
          <p:cNvSpPr>
            <a:spLocks noGrp="1"/>
          </p:cNvSpPr>
          <p:nvPr>
            <p:ph type="sldNum" sz="quarter" idx="12"/>
          </p:nvPr>
        </p:nvSpPr>
        <p:spPr/>
        <p:txBody>
          <a:bodyPr/>
          <a:lstStyle/>
          <a:p>
            <a:fld id="{03576695-DB63-4967-AFBB-46E84EF49106}" type="slidenum">
              <a:rPr lang="en-US" smtClean="0"/>
              <a:t>50</a:t>
            </a:fld>
            <a:endParaRPr lang="en-US"/>
          </a:p>
        </p:txBody>
      </p:sp>
      <p:sp>
        <p:nvSpPr>
          <p:cNvPr id="5" name="Rectangle 2"/>
          <p:cNvSpPr txBox="1">
            <a:spLocks noChangeArrowheads="1"/>
          </p:cNvSpPr>
          <p:nvPr/>
        </p:nvSpPr>
        <p:spPr bwMode="auto">
          <a:xfrm>
            <a:off x="1905000" y="250211"/>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rPr>
              <a:t>..Alter Table Constructs</a:t>
            </a:r>
          </a:p>
        </p:txBody>
      </p:sp>
      <p:sp>
        <p:nvSpPr>
          <p:cNvPr id="4" name="Rectangle 3"/>
          <p:cNvSpPr/>
          <p:nvPr/>
        </p:nvSpPr>
        <p:spPr>
          <a:xfrm>
            <a:off x="982877" y="1216481"/>
            <a:ext cx="10919071" cy="4356705"/>
          </a:xfrm>
          <a:prstGeom prst="rect">
            <a:avLst/>
          </a:prstGeom>
        </p:spPr>
        <p:txBody>
          <a:bodyPr wrap="square">
            <a:spAutoFit/>
          </a:bodyPr>
          <a:lstStyle/>
          <a:p>
            <a:pPr>
              <a:spcBef>
                <a:spcPts val="600"/>
              </a:spcBef>
            </a:pPr>
            <a:r>
              <a:rPr lang="en-US" sz="2400" b="1" dirty="0">
                <a:solidFill>
                  <a:srgbClr val="C00000"/>
                </a:solidFill>
                <a:latin typeface="Helvetica" panose="020B0604020202020204" pitchFamily="34" charset="0"/>
                <a:cs typeface="Helvetica" panose="020B0604020202020204" pitchFamily="34" charset="0"/>
              </a:rPr>
              <a:t>Adding UNIQUE Constraint to a column</a:t>
            </a:r>
          </a:p>
          <a:p>
            <a:pPr>
              <a:spcBef>
                <a:spcPts val="600"/>
              </a:spcBef>
            </a:pPr>
            <a:r>
              <a:rPr lang="en-US" sz="2100" b="1" dirty="0">
                <a:latin typeface="Helvetica" panose="020B0604020202020204" pitchFamily="34" charset="0"/>
                <a:cs typeface="Helvetica" panose="020B0604020202020204" pitchFamily="34" charset="0"/>
              </a:rPr>
              <a:t>Syntax:</a:t>
            </a:r>
          </a:p>
          <a:p>
            <a:pPr lvl="0">
              <a:lnSpc>
                <a:spcPct val="150000"/>
              </a:lnSpc>
            </a:pPr>
            <a:r>
              <a:rPr lang="en-US" sz="2100" dirty="0">
                <a:latin typeface="Helvetica" panose="020B0604020202020204" pitchFamily="34" charset="0"/>
                <a:cs typeface="Helvetica" panose="020B0604020202020204" pitchFamily="34" charset="0"/>
              </a:rPr>
              <a:t>	</a:t>
            </a:r>
            <a:r>
              <a:rPr lang="en-US" altLang="en-US" sz="2100" b="1" dirty="0">
                <a:latin typeface="Helvetica" panose="020B0604020202020204" pitchFamily="34" charset="0"/>
                <a:cs typeface="Helvetica" panose="020B0604020202020204" pitchFamily="34" charset="0"/>
              </a:rPr>
              <a:t>ALTER TABLE </a:t>
            </a:r>
            <a:r>
              <a:rPr lang="en-US" altLang="en-US" sz="2100" dirty="0">
                <a:latin typeface="Helvetica" panose="020B0604020202020204" pitchFamily="34" charset="0"/>
                <a:cs typeface="Helvetica" panose="020B0604020202020204" pitchFamily="34" charset="0"/>
              </a:rPr>
              <a:t>table_name </a:t>
            </a:r>
          </a:p>
          <a:p>
            <a:pPr lvl="0">
              <a:lnSpc>
                <a:spcPct val="150000"/>
              </a:lnSpc>
            </a:pPr>
            <a:r>
              <a:rPr lang="en-US" altLang="en-US" sz="2100" dirty="0">
                <a:latin typeface="Helvetica" panose="020B0604020202020204" pitchFamily="34" charset="0"/>
                <a:cs typeface="Helvetica" panose="020B0604020202020204" pitchFamily="34" charset="0"/>
              </a:rPr>
              <a:t>	</a:t>
            </a:r>
            <a:r>
              <a:rPr lang="en-US" altLang="en-US" sz="2100" b="1" dirty="0">
                <a:latin typeface="Helvetica" panose="020B0604020202020204" pitchFamily="34" charset="0"/>
                <a:cs typeface="Helvetica" panose="020B0604020202020204" pitchFamily="34" charset="0"/>
              </a:rPr>
              <a:t>ADD CONSTRAINT </a:t>
            </a:r>
            <a:r>
              <a:rPr lang="en-US" altLang="en-US" sz="2100" dirty="0">
                <a:latin typeface="Helvetica" panose="020B0604020202020204" pitchFamily="34" charset="0"/>
                <a:cs typeface="Helvetica" panose="020B0604020202020204" pitchFamily="34" charset="0"/>
              </a:rPr>
              <a:t>constraint_name 	</a:t>
            </a:r>
            <a:r>
              <a:rPr lang="en-US" altLang="en-US" sz="2100" b="1" dirty="0">
                <a:latin typeface="Helvetica" panose="020B0604020202020204" pitchFamily="34" charset="0"/>
                <a:cs typeface="Helvetica" panose="020B0604020202020204" pitchFamily="34" charset="0"/>
              </a:rPr>
              <a:t>UNIQUE(</a:t>
            </a:r>
            <a:r>
              <a:rPr lang="en-US" altLang="en-US" sz="2100" dirty="0">
                <a:latin typeface="Helvetica" panose="020B0604020202020204" pitchFamily="34" charset="0"/>
                <a:cs typeface="Helvetica" panose="020B0604020202020204" pitchFamily="34" charset="0"/>
              </a:rPr>
              <a:t> </a:t>
            </a:r>
            <a:r>
              <a:rPr lang="en-US" altLang="en-US" sz="2100" b="1" dirty="0">
                <a:latin typeface="Helvetica" panose="020B0604020202020204" pitchFamily="34" charset="0"/>
                <a:cs typeface="Helvetica" panose="020B0604020202020204" pitchFamily="34" charset="0"/>
              </a:rPr>
              <a:t>column</a:t>
            </a:r>
            <a:r>
              <a:rPr lang="en-US" altLang="en-US" sz="2100" b="1" i="1" dirty="0">
                <a:latin typeface="Helvetica" panose="020B0604020202020204" pitchFamily="34" charset="0"/>
                <a:cs typeface="Helvetica" panose="020B0604020202020204" pitchFamily="34" charset="0"/>
              </a:rPr>
              <a:t>1</a:t>
            </a:r>
            <a:r>
              <a:rPr lang="en-US" altLang="en-US" sz="2100" b="1" dirty="0">
                <a:latin typeface="Helvetica" panose="020B0604020202020204" pitchFamily="34" charset="0"/>
                <a:cs typeface="Helvetica" panose="020B0604020202020204" pitchFamily="34" charset="0"/>
              </a:rPr>
              <a:t>,column</a:t>
            </a:r>
            <a:r>
              <a:rPr lang="en-US" altLang="en-US" sz="2100" b="1" i="1" dirty="0">
                <a:latin typeface="Helvetica" panose="020B0604020202020204" pitchFamily="34" charset="0"/>
                <a:cs typeface="Helvetica" panose="020B0604020202020204" pitchFamily="34" charset="0"/>
              </a:rPr>
              <a:t>2</a:t>
            </a:r>
            <a:r>
              <a:rPr lang="en-US" altLang="en-US" sz="2100" b="1" dirty="0">
                <a:latin typeface="Helvetica" panose="020B0604020202020204" pitchFamily="34" charset="0"/>
                <a:cs typeface="Helvetica" panose="020B0604020202020204" pitchFamily="34" charset="0"/>
              </a:rPr>
              <a:t>,..column</a:t>
            </a:r>
            <a:r>
              <a:rPr lang="en-US" altLang="en-US" sz="2100" b="1" i="1" dirty="0">
                <a:latin typeface="Helvetica" panose="020B0604020202020204" pitchFamily="34" charset="0"/>
                <a:cs typeface="Helvetica" panose="020B0604020202020204" pitchFamily="34" charset="0"/>
              </a:rPr>
              <a:t>n</a:t>
            </a:r>
            <a:r>
              <a:rPr lang="en-US" altLang="en-US" sz="2100" b="1" dirty="0">
                <a:latin typeface="Helvetica" panose="020B0604020202020204" pitchFamily="34" charset="0"/>
                <a:cs typeface="Helvetica" panose="020B0604020202020204" pitchFamily="34" charset="0"/>
              </a:rPr>
              <a:t> </a:t>
            </a:r>
            <a:r>
              <a:rPr lang="en-US" altLang="en-US" sz="2100" dirty="0">
                <a:latin typeface="Helvetica" panose="020B0604020202020204" pitchFamily="34" charset="0"/>
                <a:cs typeface="Helvetica" panose="020B0604020202020204" pitchFamily="34" charset="0"/>
              </a:rPr>
              <a:t>) </a:t>
            </a:r>
            <a:r>
              <a:rPr lang="en-US" altLang="en-US" sz="2100" b="1" dirty="0">
                <a:latin typeface="Helvetica" panose="020B0604020202020204" pitchFamily="34" charset="0"/>
                <a:cs typeface="Helvetica" panose="020B0604020202020204" pitchFamily="34" charset="0"/>
              </a:rPr>
              <a:t>)</a:t>
            </a:r>
            <a:r>
              <a:rPr lang="en-US" altLang="en-US" sz="2100" dirty="0">
                <a:latin typeface="Helvetica" panose="020B0604020202020204" pitchFamily="34" charset="0"/>
                <a:cs typeface="Helvetica" panose="020B0604020202020204" pitchFamily="34" charset="0"/>
              </a:rPr>
              <a:t>; </a:t>
            </a:r>
          </a:p>
          <a:p>
            <a:pPr lvl="0">
              <a:lnSpc>
                <a:spcPct val="150000"/>
              </a:lnSpc>
            </a:pPr>
            <a:r>
              <a:rPr lang="en-US" altLang="en-US" sz="2100" dirty="0">
                <a:latin typeface="Helvetica" panose="020B0604020202020204" pitchFamily="34" charset="0"/>
                <a:cs typeface="Helvetica" panose="020B0604020202020204" pitchFamily="34" charset="0"/>
              </a:rPr>
              <a:t> </a:t>
            </a:r>
            <a:r>
              <a:rPr lang="en-US" sz="2100" dirty="0">
                <a:latin typeface="Helvetica" panose="020B0604020202020204" pitchFamily="34" charset="0"/>
                <a:cs typeface="Helvetica" panose="020B0604020202020204" pitchFamily="34" charset="0"/>
              </a:rPr>
              <a:t> </a:t>
            </a:r>
          </a:p>
          <a:p>
            <a:r>
              <a:rPr lang="en-US" sz="2100" b="1" dirty="0">
                <a:latin typeface="Helvetica" panose="020B0604020202020204" pitchFamily="34" charset="0"/>
                <a:cs typeface="Helvetica" panose="020B0604020202020204" pitchFamily="34" charset="0"/>
              </a:rPr>
              <a:t>Example:</a:t>
            </a:r>
            <a:r>
              <a:rPr lang="en-US" sz="2100" dirty="0">
                <a:latin typeface="Helvetica" panose="020B0604020202020204" pitchFamily="34" charset="0"/>
                <a:cs typeface="Helvetica" panose="020B0604020202020204" pitchFamily="34" charset="0"/>
              </a:rPr>
              <a:t>  Add constraint to </a:t>
            </a:r>
            <a:r>
              <a:rPr lang="en-US" sz="2100" b="1" dirty="0">
                <a:latin typeface="Helvetica" panose="020B0604020202020204" pitchFamily="34" charset="0"/>
                <a:cs typeface="Helvetica" panose="020B0604020202020204" pitchFamily="34" charset="0"/>
              </a:rPr>
              <a:t>Students</a:t>
            </a:r>
            <a:r>
              <a:rPr lang="en-US" sz="2100" dirty="0">
                <a:latin typeface="Helvetica" panose="020B0604020202020204" pitchFamily="34" charset="0"/>
                <a:cs typeface="Helvetica" panose="020B0604020202020204" pitchFamily="34" charset="0"/>
              </a:rPr>
              <a:t> table make </a:t>
            </a:r>
            <a:r>
              <a:rPr lang="en-US" sz="2100" b="1" dirty="0">
                <a:latin typeface="Helvetica" panose="020B0604020202020204" pitchFamily="34" charset="0"/>
                <a:cs typeface="Helvetica" panose="020B0604020202020204" pitchFamily="34" charset="0"/>
              </a:rPr>
              <a:t>Phone </a:t>
            </a:r>
            <a:r>
              <a:rPr lang="en-US" sz="2100" dirty="0">
                <a:latin typeface="Helvetica" panose="020B0604020202020204" pitchFamily="34" charset="0"/>
                <a:cs typeface="Helvetica" panose="020B0604020202020204" pitchFamily="34" charset="0"/>
              </a:rPr>
              <a:t>column as Unique</a:t>
            </a:r>
            <a:r>
              <a:rPr lang="en-US" sz="2100" b="1" dirty="0">
                <a:latin typeface="Helvetica" panose="020B0604020202020204" pitchFamily="34" charset="0"/>
                <a:cs typeface="Helvetica" panose="020B0604020202020204" pitchFamily="34" charset="0"/>
              </a:rPr>
              <a:t>.</a:t>
            </a:r>
          </a:p>
          <a:p>
            <a:endParaRPr lang="en-US" sz="2100" dirty="0">
              <a:latin typeface="Helvetica" panose="020B0604020202020204" pitchFamily="34" charset="0"/>
              <a:cs typeface="Helvetica" panose="020B0604020202020204" pitchFamily="34" charset="0"/>
            </a:endParaRPr>
          </a:p>
          <a:p>
            <a:pPr>
              <a:lnSpc>
                <a:spcPct val="150000"/>
              </a:lnSpc>
            </a:pPr>
            <a:r>
              <a:rPr lang="en-US" sz="2100" dirty="0">
                <a:latin typeface="Helvetica" panose="020B0604020202020204" pitchFamily="34" charset="0"/>
                <a:cs typeface="Helvetica" panose="020B0604020202020204" pitchFamily="34" charset="0"/>
              </a:rPr>
              <a:t>	ALTER TABLE Student</a:t>
            </a:r>
          </a:p>
          <a:p>
            <a:pPr>
              <a:lnSpc>
                <a:spcPct val="150000"/>
              </a:lnSpc>
            </a:pPr>
            <a:r>
              <a:rPr lang="en-US" sz="2100" dirty="0">
                <a:latin typeface="Helvetica" panose="020B0604020202020204" pitchFamily="34" charset="0"/>
                <a:cs typeface="Helvetica" panose="020B0604020202020204" pitchFamily="34" charset="0"/>
              </a:rPr>
              <a:t>	ADD </a:t>
            </a:r>
            <a:r>
              <a:rPr lang="en-US" sz="2100" b="1" dirty="0">
                <a:latin typeface="Helvetica" panose="020B0604020202020204" pitchFamily="34" charset="0"/>
                <a:cs typeface="Helvetica" panose="020B0604020202020204" pitchFamily="34" charset="0"/>
              </a:rPr>
              <a:t>CONSTRAINT</a:t>
            </a:r>
            <a:r>
              <a:rPr lang="en-US" sz="2100" dirty="0">
                <a:latin typeface="Helvetica" panose="020B0604020202020204" pitchFamily="34" charset="0"/>
                <a:cs typeface="Helvetica" panose="020B0604020202020204" pitchFamily="34" charset="0"/>
              </a:rPr>
              <a:t> </a:t>
            </a:r>
            <a:r>
              <a:rPr lang="en-US" sz="2100" b="1" dirty="0" err="1">
                <a:solidFill>
                  <a:srgbClr val="C00000"/>
                </a:solidFill>
                <a:latin typeface="Helvetica" panose="020B0604020202020204" pitchFamily="34" charset="0"/>
                <a:cs typeface="Helvetica" panose="020B0604020202020204" pitchFamily="34" charset="0"/>
              </a:rPr>
              <a:t>uniq_phone</a:t>
            </a:r>
            <a:endParaRPr lang="en-US" sz="2100" b="1" dirty="0">
              <a:solidFill>
                <a:srgbClr val="C00000"/>
              </a:solidFill>
              <a:latin typeface="Helvetica" panose="020B0604020202020204" pitchFamily="34" charset="0"/>
              <a:cs typeface="Helvetica" panose="020B0604020202020204" pitchFamily="34" charset="0"/>
            </a:endParaRPr>
          </a:p>
          <a:p>
            <a:pPr>
              <a:lnSpc>
                <a:spcPct val="150000"/>
              </a:lnSpc>
            </a:pPr>
            <a:r>
              <a:rPr lang="en-US" sz="2100" dirty="0">
                <a:latin typeface="Helvetica" panose="020B0604020202020204" pitchFamily="34" charset="0"/>
                <a:cs typeface="Helvetica" panose="020B0604020202020204" pitchFamily="34" charset="0"/>
              </a:rPr>
              <a:t>	</a:t>
            </a:r>
            <a:r>
              <a:rPr lang="en-US" sz="2100" b="1" dirty="0">
                <a:latin typeface="Helvetica" panose="020B0604020202020204" pitchFamily="34" charset="0"/>
                <a:cs typeface="Helvetica" panose="020B0604020202020204" pitchFamily="34" charset="0"/>
              </a:rPr>
              <a:t>UNIQUE</a:t>
            </a:r>
            <a:r>
              <a:rPr lang="en-US" sz="2100" dirty="0">
                <a:latin typeface="Helvetica" panose="020B0604020202020204" pitchFamily="34" charset="0"/>
                <a:cs typeface="Helvetica" panose="020B0604020202020204" pitchFamily="34" charset="0"/>
              </a:rPr>
              <a:t>(</a:t>
            </a:r>
            <a:r>
              <a:rPr lang="en-US" sz="2100" dirty="0">
                <a:solidFill>
                  <a:srgbClr val="C00000"/>
                </a:solidFill>
                <a:latin typeface="Helvetica" panose="020B0604020202020204" pitchFamily="34" charset="0"/>
                <a:cs typeface="Helvetica" panose="020B0604020202020204" pitchFamily="34" charset="0"/>
              </a:rPr>
              <a:t>Phone</a:t>
            </a:r>
            <a:r>
              <a:rPr lang="en-US" sz="2100" dirty="0">
                <a:latin typeface="Helvetica" panose="020B0604020202020204" pitchFamily="34" charset="0"/>
                <a:cs typeface="Helvetica" panose="020B0604020202020204" pitchFamily="34" charset="0"/>
              </a:rPr>
              <a:t>);</a:t>
            </a:r>
          </a:p>
        </p:txBody>
      </p:sp>
    </p:spTree>
    <p:extLst>
      <p:ext uri="{BB962C8B-B14F-4D97-AF65-F5344CB8AC3E}">
        <p14:creationId xmlns:p14="http://schemas.microsoft.com/office/powerpoint/2010/main" val="13358411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SQL</a:t>
            </a:r>
          </a:p>
        </p:txBody>
      </p:sp>
      <p:sp>
        <p:nvSpPr>
          <p:cNvPr id="5" name="Slide Number Placeholder 4"/>
          <p:cNvSpPr>
            <a:spLocks noGrp="1"/>
          </p:cNvSpPr>
          <p:nvPr>
            <p:ph type="sldNum" sz="quarter" idx="12"/>
          </p:nvPr>
        </p:nvSpPr>
        <p:spPr/>
        <p:txBody>
          <a:bodyPr/>
          <a:lstStyle/>
          <a:p>
            <a:fld id="{03576695-DB63-4967-AFBB-46E84EF49106}" type="slidenum">
              <a:rPr lang="en-US" smtClean="0"/>
              <a:t>51</a:t>
            </a:fld>
            <a:endParaRPr lang="en-US"/>
          </a:p>
        </p:txBody>
      </p:sp>
      <p:sp>
        <p:nvSpPr>
          <p:cNvPr id="6" name="Rectangle 2"/>
          <p:cNvSpPr txBox="1">
            <a:spLocks noGrp="1" noChangeArrowheads="1"/>
          </p:cNvSpPr>
          <p:nvPr>
            <p:ph type="title"/>
          </p:nvPr>
        </p:nvSpPr>
        <p:spPr bwMode="auto">
          <a:xfrm>
            <a:off x="838200" y="-111116"/>
            <a:ext cx="10515600" cy="726256"/>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kern="0" dirty="0">
                <a:solidFill>
                  <a:srgbClr val="CC3300"/>
                </a:solidFill>
                <a:latin typeface="Helvetica"/>
              </a:rPr>
              <a:t>..</a:t>
            </a:r>
            <a:r>
              <a:rPr kumimoji="1" lang="en-US"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rPr>
              <a:t>Alter Table Constructs</a:t>
            </a:r>
          </a:p>
        </p:txBody>
      </p:sp>
      <p:sp>
        <p:nvSpPr>
          <p:cNvPr id="7" name="Rectangle 6"/>
          <p:cNvSpPr/>
          <p:nvPr/>
        </p:nvSpPr>
        <p:spPr>
          <a:xfrm>
            <a:off x="619433" y="845690"/>
            <a:ext cx="11208773" cy="4550605"/>
          </a:xfrm>
          <a:prstGeom prst="rect">
            <a:avLst/>
          </a:prstGeom>
        </p:spPr>
        <p:txBody>
          <a:bodyPr wrap="square">
            <a:spAutoFit/>
          </a:bodyPr>
          <a:lstStyle/>
          <a:p>
            <a:pPr>
              <a:spcBef>
                <a:spcPts val="600"/>
              </a:spcBef>
            </a:pPr>
            <a:r>
              <a:rPr lang="en-US" sz="2400" b="1" dirty="0">
                <a:solidFill>
                  <a:srgbClr val="C00000"/>
                </a:solidFill>
                <a:latin typeface="Helvetica" panose="020B0604020202020204" pitchFamily="34" charset="0"/>
                <a:cs typeface="Helvetica" panose="020B0604020202020204" pitchFamily="34" charset="0"/>
              </a:rPr>
              <a:t>Adding PRIMARY KEY Constraint to a column</a:t>
            </a:r>
          </a:p>
          <a:p>
            <a:pPr>
              <a:spcBef>
                <a:spcPts val="600"/>
              </a:spcBef>
            </a:pPr>
            <a:r>
              <a:rPr lang="en-US" sz="2100" b="1" dirty="0">
                <a:latin typeface="Helvetica" panose="020B0604020202020204" pitchFamily="34" charset="0"/>
                <a:cs typeface="Helvetica" panose="020B0604020202020204" pitchFamily="34" charset="0"/>
              </a:rPr>
              <a:t>Syntax:</a:t>
            </a:r>
          </a:p>
          <a:p>
            <a:pPr lvl="1">
              <a:lnSpc>
                <a:spcPct val="140000"/>
              </a:lnSpc>
            </a:pPr>
            <a:r>
              <a:rPr lang="en-US" sz="2100" b="1" dirty="0">
                <a:latin typeface="Helvetica" panose="020B0604020202020204" pitchFamily="34" charset="0"/>
                <a:cs typeface="Helvetica" panose="020B0604020202020204" pitchFamily="34" charset="0"/>
              </a:rPr>
              <a:t>ALTER TABLE </a:t>
            </a:r>
            <a:r>
              <a:rPr lang="en-US" sz="2100" dirty="0">
                <a:latin typeface="Helvetica" panose="020B0604020202020204" pitchFamily="34" charset="0"/>
                <a:cs typeface="Helvetica" panose="020B0604020202020204" pitchFamily="34" charset="0"/>
              </a:rPr>
              <a:t>table_name </a:t>
            </a:r>
          </a:p>
          <a:p>
            <a:pPr lvl="1">
              <a:lnSpc>
                <a:spcPct val="140000"/>
              </a:lnSpc>
            </a:pPr>
            <a:r>
              <a:rPr lang="en-US" sz="2100" b="1" dirty="0">
                <a:latin typeface="Helvetica" panose="020B0604020202020204" pitchFamily="34" charset="0"/>
                <a:cs typeface="Helvetica" panose="020B0604020202020204" pitchFamily="34" charset="0"/>
              </a:rPr>
              <a:t>ADD CONSTRAINT </a:t>
            </a:r>
            <a:r>
              <a:rPr lang="en-US" sz="2100" dirty="0">
                <a:latin typeface="Helvetica" panose="020B0604020202020204" pitchFamily="34" charset="0"/>
                <a:cs typeface="Helvetica" panose="020B0604020202020204" pitchFamily="34" charset="0"/>
              </a:rPr>
              <a:t>constraint_name </a:t>
            </a:r>
          </a:p>
          <a:p>
            <a:pPr lvl="1">
              <a:lnSpc>
                <a:spcPct val="140000"/>
              </a:lnSpc>
            </a:pPr>
            <a:r>
              <a:rPr lang="en-US" sz="2100" b="1" dirty="0">
                <a:latin typeface="Helvetica" panose="020B0604020202020204" pitchFamily="34" charset="0"/>
                <a:cs typeface="Helvetica" panose="020B0604020202020204" pitchFamily="34" charset="0"/>
              </a:rPr>
              <a:t>PRIMARY  KEY </a:t>
            </a:r>
            <a:r>
              <a:rPr lang="en-US" sz="2100" dirty="0">
                <a:latin typeface="Helvetica" panose="020B0604020202020204" pitchFamily="34" charset="0"/>
                <a:cs typeface="Helvetica" panose="020B0604020202020204" pitchFamily="34" charset="0"/>
              </a:rPr>
              <a:t>(column1, column2, ... column_n) ;</a:t>
            </a:r>
          </a:p>
          <a:p>
            <a:pPr lvl="1">
              <a:lnSpc>
                <a:spcPct val="140000"/>
              </a:lnSpc>
            </a:pPr>
            <a:endParaRPr lang="en-US" sz="2100" dirty="0">
              <a:latin typeface="Helvetica" panose="020B0604020202020204" pitchFamily="34" charset="0"/>
              <a:cs typeface="Helvetica" panose="020B0604020202020204" pitchFamily="34" charset="0"/>
            </a:endParaRPr>
          </a:p>
          <a:p>
            <a:pPr>
              <a:lnSpc>
                <a:spcPct val="150000"/>
              </a:lnSpc>
            </a:pPr>
            <a:r>
              <a:rPr lang="en-US" sz="2100" b="1" dirty="0">
                <a:latin typeface="Helvetica" panose="020B0604020202020204" pitchFamily="34" charset="0"/>
                <a:cs typeface="Helvetica" panose="020B0604020202020204" pitchFamily="34" charset="0"/>
              </a:rPr>
              <a:t>Example:</a:t>
            </a:r>
            <a:r>
              <a:rPr lang="en-US" sz="2100" dirty="0">
                <a:latin typeface="Helvetica" panose="020B0604020202020204" pitchFamily="34" charset="0"/>
                <a:cs typeface="Helvetica" panose="020B0604020202020204" pitchFamily="34" charset="0"/>
              </a:rPr>
              <a:t>  Assume that Person(Fname, Lname, Address) table is already created. Add constraint to </a:t>
            </a:r>
            <a:r>
              <a:rPr lang="en-US" sz="2100" b="1" dirty="0">
                <a:latin typeface="Helvetica" panose="020B0604020202020204" pitchFamily="34" charset="0"/>
                <a:cs typeface="Helvetica" panose="020B0604020202020204" pitchFamily="34" charset="0"/>
              </a:rPr>
              <a:t>Person</a:t>
            </a:r>
            <a:r>
              <a:rPr lang="en-US" sz="2100" dirty="0">
                <a:latin typeface="Helvetica" panose="020B0604020202020204" pitchFamily="34" charset="0"/>
                <a:cs typeface="Helvetica" panose="020B0604020202020204" pitchFamily="34" charset="0"/>
              </a:rPr>
              <a:t> table to  make (</a:t>
            </a:r>
            <a:r>
              <a:rPr lang="en-US" sz="2100" b="1" dirty="0" err="1">
                <a:latin typeface="Helvetica" panose="020B0604020202020204" pitchFamily="34" charset="0"/>
                <a:cs typeface="Helvetica" panose="020B0604020202020204" pitchFamily="34" charset="0"/>
              </a:rPr>
              <a:t>FName,LName</a:t>
            </a:r>
            <a:r>
              <a:rPr lang="en-US" sz="2100" b="1" dirty="0">
                <a:latin typeface="Helvetica" panose="020B0604020202020204" pitchFamily="34" charset="0"/>
                <a:cs typeface="Helvetica" panose="020B0604020202020204" pitchFamily="34" charset="0"/>
              </a:rPr>
              <a:t>) </a:t>
            </a:r>
            <a:r>
              <a:rPr lang="en-US" sz="2100" dirty="0">
                <a:latin typeface="Helvetica" panose="020B0604020202020204" pitchFamily="34" charset="0"/>
                <a:cs typeface="Helvetica" panose="020B0604020202020204" pitchFamily="34" charset="0"/>
              </a:rPr>
              <a:t>column as Primary Key</a:t>
            </a:r>
            <a:r>
              <a:rPr lang="en-US" sz="2100" b="1" dirty="0">
                <a:latin typeface="Helvetica" panose="020B0604020202020204" pitchFamily="34" charset="0"/>
                <a:cs typeface="Helvetica" panose="020B0604020202020204" pitchFamily="34" charset="0"/>
              </a:rPr>
              <a:t>.</a:t>
            </a:r>
          </a:p>
          <a:p>
            <a:pPr>
              <a:lnSpc>
                <a:spcPct val="150000"/>
              </a:lnSpc>
            </a:pPr>
            <a:r>
              <a:rPr lang="en-US" sz="2100" dirty="0">
                <a:latin typeface="Helvetica" panose="020B0604020202020204" pitchFamily="34" charset="0"/>
                <a:cs typeface="Helvetica" panose="020B0604020202020204" pitchFamily="34" charset="0"/>
              </a:rPr>
              <a:t>	ALTER TABLE Person ADD </a:t>
            </a:r>
            <a:r>
              <a:rPr lang="en-US" sz="2100" b="1" dirty="0">
                <a:latin typeface="Helvetica" panose="020B0604020202020204" pitchFamily="34" charset="0"/>
                <a:cs typeface="Helvetica" panose="020B0604020202020204" pitchFamily="34" charset="0"/>
              </a:rPr>
              <a:t>CONSTRAINT</a:t>
            </a:r>
            <a:r>
              <a:rPr lang="en-US" sz="2100" dirty="0">
                <a:latin typeface="Helvetica" panose="020B0604020202020204" pitchFamily="34" charset="0"/>
                <a:cs typeface="Helvetica" panose="020B0604020202020204" pitchFamily="34" charset="0"/>
              </a:rPr>
              <a:t> </a:t>
            </a:r>
            <a:r>
              <a:rPr lang="en-US" sz="2100" b="1" dirty="0" err="1">
                <a:solidFill>
                  <a:srgbClr val="C00000"/>
                </a:solidFill>
                <a:latin typeface="Helvetica" panose="020B0604020202020204" pitchFamily="34" charset="0"/>
                <a:cs typeface="Helvetica" panose="020B0604020202020204" pitchFamily="34" charset="0"/>
              </a:rPr>
              <a:t>F_L_Name_FK</a:t>
            </a:r>
            <a:endParaRPr lang="en-US" sz="2100" b="1" dirty="0">
              <a:solidFill>
                <a:srgbClr val="C00000"/>
              </a:solidFill>
              <a:latin typeface="Helvetica" panose="020B0604020202020204" pitchFamily="34" charset="0"/>
              <a:cs typeface="Helvetica" panose="020B0604020202020204" pitchFamily="34" charset="0"/>
            </a:endParaRPr>
          </a:p>
          <a:p>
            <a:pPr>
              <a:lnSpc>
                <a:spcPct val="150000"/>
              </a:lnSpc>
            </a:pPr>
            <a:r>
              <a:rPr lang="en-US" sz="2100" dirty="0">
                <a:latin typeface="Helvetica" panose="020B0604020202020204" pitchFamily="34" charset="0"/>
                <a:cs typeface="Helvetica" panose="020B0604020202020204" pitchFamily="34" charset="0"/>
              </a:rPr>
              <a:t>	</a:t>
            </a:r>
            <a:r>
              <a:rPr lang="en-US" sz="2100" b="1" dirty="0">
                <a:latin typeface="Helvetica" panose="020B0604020202020204" pitchFamily="34" charset="0"/>
                <a:cs typeface="Helvetica" panose="020B0604020202020204" pitchFamily="34" charset="0"/>
              </a:rPr>
              <a:t>PRIMARY KEY </a:t>
            </a:r>
            <a:r>
              <a:rPr lang="en-US" sz="2100" dirty="0">
                <a:latin typeface="Helvetica" panose="020B0604020202020204" pitchFamily="34" charset="0"/>
                <a:cs typeface="Helvetica" panose="020B0604020202020204" pitchFamily="34" charset="0"/>
              </a:rPr>
              <a:t>(</a:t>
            </a:r>
            <a:r>
              <a:rPr lang="en-US" sz="2100" b="1" dirty="0" err="1">
                <a:solidFill>
                  <a:srgbClr val="C00000"/>
                </a:solidFill>
                <a:latin typeface="Helvetica" panose="020B0604020202020204" pitchFamily="34" charset="0"/>
                <a:cs typeface="Helvetica" panose="020B0604020202020204" pitchFamily="34" charset="0"/>
              </a:rPr>
              <a:t>FName,LName</a:t>
            </a:r>
            <a:r>
              <a:rPr lang="en-US" sz="2100" dirty="0">
                <a:latin typeface="Helvetica" panose="020B0604020202020204" pitchFamily="34" charset="0"/>
                <a:cs typeface="Helvetica" panose="020B0604020202020204" pitchFamily="34" charset="0"/>
              </a:rPr>
              <a:t>);</a:t>
            </a:r>
          </a:p>
        </p:txBody>
      </p:sp>
    </p:spTree>
    <p:extLst>
      <p:ext uri="{BB962C8B-B14F-4D97-AF65-F5344CB8AC3E}">
        <p14:creationId xmlns:p14="http://schemas.microsoft.com/office/powerpoint/2010/main" val="40157023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SQL</a:t>
            </a:r>
          </a:p>
        </p:txBody>
      </p:sp>
      <p:sp>
        <p:nvSpPr>
          <p:cNvPr id="5" name="Slide Number Placeholder 4"/>
          <p:cNvSpPr>
            <a:spLocks noGrp="1"/>
          </p:cNvSpPr>
          <p:nvPr>
            <p:ph type="sldNum" sz="quarter" idx="12"/>
          </p:nvPr>
        </p:nvSpPr>
        <p:spPr/>
        <p:txBody>
          <a:bodyPr/>
          <a:lstStyle/>
          <a:p>
            <a:fld id="{03576695-DB63-4967-AFBB-46E84EF49106}" type="slidenum">
              <a:rPr lang="en-US" smtClean="0"/>
              <a:t>52</a:t>
            </a:fld>
            <a:endParaRPr lang="en-US"/>
          </a:p>
        </p:txBody>
      </p:sp>
      <p:sp>
        <p:nvSpPr>
          <p:cNvPr id="6" name="Rectangle 2"/>
          <p:cNvSpPr txBox="1">
            <a:spLocks noGrp="1" noChangeArrowheads="1"/>
          </p:cNvSpPr>
          <p:nvPr>
            <p:ph type="title"/>
          </p:nvPr>
        </p:nvSpPr>
        <p:spPr bwMode="auto">
          <a:xfrm>
            <a:off x="838200" y="-111116"/>
            <a:ext cx="10515600" cy="726256"/>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kern="0" dirty="0">
                <a:solidFill>
                  <a:srgbClr val="CC3300"/>
                </a:solidFill>
                <a:latin typeface="Helvetica"/>
              </a:rPr>
              <a:t>..</a:t>
            </a:r>
            <a:r>
              <a:rPr kumimoji="1" lang="en-US"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rPr>
              <a:t>Alter Table Constructs</a:t>
            </a:r>
          </a:p>
        </p:txBody>
      </p:sp>
      <p:sp>
        <p:nvSpPr>
          <p:cNvPr id="7" name="Rectangle 6"/>
          <p:cNvSpPr/>
          <p:nvPr/>
        </p:nvSpPr>
        <p:spPr>
          <a:xfrm>
            <a:off x="648930" y="742451"/>
            <a:ext cx="11208773" cy="5349157"/>
          </a:xfrm>
          <a:prstGeom prst="rect">
            <a:avLst/>
          </a:prstGeom>
        </p:spPr>
        <p:txBody>
          <a:bodyPr wrap="square">
            <a:spAutoFit/>
          </a:bodyPr>
          <a:lstStyle/>
          <a:p>
            <a:pPr>
              <a:spcBef>
                <a:spcPts val="600"/>
              </a:spcBef>
            </a:pPr>
            <a:r>
              <a:rPr lang="en-US" sz="2400" b="1" dirty="0">
                <a:solidFill>
                  <a:srgbClr val="C00000"/>
                </a:solidFill>
                <a:latin typeface="Helvetica" panose="020B0604020202020204" pitchFamily="34" charset="0"/>
                <a:cs typeface="Helvetica" panose="020B0604020202020204" pitchFamily="34" charset="0"/>
              </a:rPr>
              <a:t>Adding FOREIGN KEY Constraint to a column</a:t>
            </a:r>
          </a:p>
          <a:p>
            <a:pPr>
              <a:spcBef>
                <a:spcPts val="600"/>
              </a:spcBef>
            </a:pPr>
            <a:r>
              <a:rPr lang="en-US" b="1" dirty="0">
                <a:latin typeface="Helvetica" panose="020B0604020202020204" pitchFamily="34" charset="0"/>
                <a:cs typeface="Helvetica" panose="020B0604020202020204" pitchFamily="34" charset="0"/>
              </a:rPr>
              <a:t>Syntax:</a:t>
            </a:r>
            <a:endParaRPr lang="en-US" sz="400" b="1" dirty="0">
              <a:latin typeface="Helvetica" panose="020B0604020202020204" pitchFamily="34" charset="0"/>
              <a:cs typeface="Helvetica" panose="020B0604020202020204" pitchFamily="34" charset="0"/>
            </a:endParaRPr>
          </a:p>
          <a:p>
            <a:pPr lvl="1">
              <a:lnSpc>
                <a:spcPct val="140000"/>
              </a:lnSpc>
            </a:pPr>
            <a:r>
              <a:rPr lang="en-US" sz="2100" dirty="0">
                <a:latin typeface="Arial Unicode MS"/>
              </a:rPr>
              <a:t>ALTER TABLE table_name </a:t>
            </a:r>
          </a:p>
          <a:p>
            <a:pPr lvl="1">
              <a:lnSpc>
                <a:spcPct val="140000"/>
              </a:lnSpc>
            </a:pPr>
            <a:r>
              <a:rPr lang="en-US" sz="2100" dirty="0">
                <a:latin typeface="Arial Unicode MS"/>
              </a:rPr>
              <a:t>ADD CONSTRAINT constraint_name </a:t>
            </a:r>
          </a:p>
          <a:p>
            <a:pPr lvl="1">
              <a:lnSpc>
                <a:spcPct val="140000"/>
              </a:lnSpc>
            </a:pPr>
            <a:r>
              <a:rPr lang="en-US" sz="2100" b="1" dirty="0">
                <a:latin typeface="Arial Unicode MS"/>
              </a:rPr>
              <a:t>FOREIGN KEY </a:t>
            </a:r>
            <a:r>
              <a:rPr lang="en-US" sz="2400" dirty="0">
                <a:latin typeface="Arial Unicode MS"/>
              </a:rPr>
              <a:t>(</a:t>
            </a:r>
            <a:r>
              <a:rPr lang="en-US" sz="2100" dirty="0">
                <a:latin typeface="Arial Unicode MS"/>
              </a:rPr>
              <a:t>column1, column2, ... column_n</a:t>
            </a:r>
            <a:r>
              <a:rPr lang="en-US" sz="2400" dirty="0">
                <a:latin typeface="Arial Unicode MS"/>
              </a:rPr>
              <a:t>)</a:t>
            </a:r>
            <a:r>
              <a:rPr lang="en-US" sz="2100" dirty="0">
                <a:latin typeface="Arial Unicode MS"/>
              </a:rPr>
              <a:t> </a:t>
            </a:r>
          </a:p>
          <a:p>
            <a:pPr lvl="1">
              <a:lnSpc>
                <a:spcPct val="140000"/>
              </a:lnSpc>
            </a:pPr>
            <a:r>
              <a:rPr lang="en-US" sz="2100" b="1" dirty="0">
                <a:latin typeface="Arial Unicode MS"/>
              </a:rPr>
              <a:t>REFERENCES parent_table </a:t>
            </a:r>
            <a:r>
              <a:rPr lang="en-US" sz="2400" dirty="0">
                <a:latin typeface="Arial Unicode MS"/>
              </a:rPr>
              <a:t>(</a:t>
            </a:r>
            <a:r>
              <a:rPr lang="en-US" sz="2100" dirty="0">
                <a:latin typeface="Arial Unicode MS"/>
              </a:rPr>
              <a:t>column1, column2, ... column_n</a:t>
            </a:r>
            <a:r>
              <a:rPr lang="en-US" sz="2400" dirty="0">
                <a:latin typeface="Arial Unicode MS"/>
              </a:rPr>
              <a:t>)</a:t>
            </a:r>
            <a:r>
              <a:rPr lang="en-US" sz="2100" dirty="0">
                <a:latin typeface="Arial Unicode MS"/>
              </a:rPr>
              <a:t>; </a:t>
            </a:r>
          </a:p>
          <a:p>
            <a:pPr lvl="1">
              <a:lnSpc>
                <a:spcPct val="140000"/>
              </a:lnSpc>
            </a:pPr>
            <a:r>
              <a:rPr lang="en-US" sz="500" dirty="0">
                <a:latin typeface="Arial Unicode MS"/>
              </a:rPr>
              <a:t> </a:t>
            </a:r>
          </a:p>
          <a:p>
            <a:pPr>
              <a:lnSpc>
                <a:spcPct val="150000"/>
              </a:lnSpc>
            </a:pPr>
            <a:r>
              <a:rPr lang="en-US" b="1" dirty="0">
                <a:latin typeface="Helvetica" panose="020B0604020202020204" pitchFamily="34" charset="0"/>
                <a:cs typeface="Helvetica" panose="020B0604020202020204" pitchFamily="34" charset="0"/>
              </a:rPr>
              <a:t>Example:</a:t>
            </a:r>
            <a:r>
              <a:rPr lang="en-US" dirty="0">
                <a:latin typeface="Helvetica" panose="020B0604020202020204" pitchFamily="34" charset="0"/>
                <a:cs typeface="Helvetica" panose="020B0604020202020204" pitchFamily="34" charset="0"/>
              </a:rPr>
              <a:t> Assume that </a:t>
            </a:r>
            <a:r>
              <a:rPr lang="en-US" b="1" dirty="0">
                <a:latin typeface="Helvetica" panose="020B0604020202020204" pitchFamily="34" charset="0"/>
                <a:cs typeface="Helvetica" panose="020B0604020202020204" pitchFamily="34" charset="0"/>
              </a:rPr>
              <a:t>Person(</a:t>
            </a:r>
            <a:r>
              <a:rPr lang="en-US" b="1" dirty="0">
                <a:solidFill>
                  <a:srgbClr val="C00000"/>
                </a:solidFill>
                <a:latin typeface="Helvetica" panose="020B0604020202020204" pitchFamily="34" charset="0"/>
                <a:cs typeface="Helvetica" panose="020B0604020202020204" pitchFamily="34" charset="0"/>
              </a:rPr>
              <a:t>Fname, Lname</a:t>
            </a:r>
            <a:r>
              <a:rPr lang="en-US" b="1" dirty="0">
                <a:latin typeface="Helvetica" panose="020B0604020202020204" pitchFamily="34" charset="0"/>
                <a:cs typeface="Helvetica" panose="020B0604020202020204" pitchFamily="34" charset="0"/>
              </a:rPr>
              <a:t>, Address) </a:t>
            </a:r>
            <a:r>
              <a:rPr lang="en-US" dirty="0">
                <a:latin typeface="Helvetica" panose="020B0604020202020204" pitchFamily="34" charset="0"/>
                <a:cs typeface="Helvetica" panose="020B0604020202020204" pitchFamily="34" charset="0"/>
              </a:rPr>
              <a:t>table is already created with </a:t>
            </a:r>
            <a:r>
              <a:rPr lang="en-US" b="1" dirty="0">
                <a:latin typeface="Helvetica" panose="020B0604020202020204" pitchFamily="34" charset="0"/>
                <a:cs typeface="Helvetica" panose="020B0604020202020204" pitchFamily="34" charset="0"/>
              </a:rPr>
              <a:t>(Fname, </a:t>
            </a:r>
            <a:r>
              <a:rPr lang="en-US" b="1" dirty="0" err="1">
                <a:latin typeface="Helvetica" panose="020B0604020202020204" pitchFamily="34" charset="0"/>
                <a:cs typeface="Helvetica" panose="020B0604020202020204" pitchFamily="34" charset="0"/>
              </a:rPr>
              <a:t>LName</a:t>
            </a:r>
            <a:r>
              <a:rPr lang="en-US" b="1" dirty="0">
                <a:latin typeface="Helvetica" panose="020B0604020202020204" pitchFamily="34" charset="0"/>
                <a:cs typeface="Helvetica" panose="020B0604020202020204" pitchFamily="34" charset="0"/>
              </a:rPr>
              <a:t>)</a:t>
            </a:r>
            <a:r>
              <a:rPr lang="en-US" dirty="0">
                <a:latin typeface="Helvetica" panose="020B0604020202020204" pitchFamily="34" charset="0"/>
                <a:cs typeface="Helvetica" panose="020B0604020202020204" pitchFamily="34" charset="0"/>
              </a:rPr>
              <a:t> as </a:t>
            </a:r>
            <a:r>
              <a:rPr lang="en-US" b="1" dirty="0">
                <a:solidFill>
                  <a:srgbClr val="C00000"/>
                </a:solidFill>
                <a:latin typeface="Helvetica" panose="020B0604020202020204" pitchFamily="34" charset="0"/>
                <a:cs typeface="Helvetica" panose="020B0604020202020204" pitchFamily="34" charset="0"/>
              </a:rPr>
              <a:t>Primary Key.</a:t>
            </a:r>
            <a:r>
              <a:rPr lang="en-US" dirty="0">
                <a:latin typeface="Helvetica" panose="020B0604020202020204" pitchFamily="34" charset="0"/>
                <a:cs typeface="Helvetica" panose="020B0604020202020204" pitchFamily="34" charset="0"/>
              </a:rPr>
              <a:t> Also a table </a:t>
            </a:r>
            <a:r>
              <a:rPr lang="en-US" b="1" dirty="0">
                <a:latin typeface="Helvetica" panose="020B0604020202020204" pitchFamily="34" charset="0"/>
                <a:cs typeface="Helvetica" panose="020B0604020202020204" pitchFamily="34" charset="0"/>
              </a:rPr>
              <a:t>Customer(</a:t>
            </a:r>
            <a:r>
              <a:rPr lang="en-US" dirty="0" err="1">
                <a:solidFill>
                  <a:srgbClr val="C00000"/>
                </a:solidFill>
                <a:latin typeface="Helvetica" panose="020B0604020202020204" pitchFamily="34" charset="0"/>
                <a:cs typeface="Helvetica" panose="020B0604020202020204" pitchFamily="34" charset="0"/>
              </a:rPr>
              <a:t>Cust_Id</a:t>
            </a:r>
            <a:r>
              <a:rPr lang="en-US" dirty="0">
                <a:solidFill>
                  <a:srgbClr val="C00000"/>
                </a:solidFill>
                <a:latin typeface="Helvetica" panose="020B0604020202020204" pitchFamily="34" charset="0"/>
                <a:cs typeface="Helvetica" panose="020B0604020202020204" pitchFamily="34" charset="0"/>
              </a:rPr>
              <a:t>, </a:t>
            </a:r>
            <a:r>
              <a:rPr lang="en-US" dirty="0" err="1">
                <a:solidFill>
                  <a:srgbClr val="C00000"/>
                </a:solidFill>
                <a:latin typeface="Helvetica" panose="020B0604020202020204" pitchFamily="34" charset="0"/>
                <a:cs typeface="Helvetica" panose="020B0604020202020204" pitchFamily="34" charset="0"/>
              </a:rPr>
              <a:t>Cust_FName,Cust_Lname,Credits</a:t>
            </a:r>
            <a:r>
              <a:rPr lang="en-US" b="1" dirty="0">
                <a:latin typeface="Helvetica" panose="020B0604020202020204" pitchFamily="34" charset="0"/>
                <a:cs typeface="Helvetica" panose="020B0604020202020204" pitchFamily="34" charset="0"/>
              </a:rPr>
              <a:t>)</a:t>
            </a:r>
            <a:r>
              <a:rPr lang="en-US" dirty="0">
                <a:latin typeface="Helvetica" panose="020B0604020202020204" pitchFamily="34" charset="0"/>
                <a:cs typeface="Helvetica" panose="020B0604020202020204" pitchFamily="34" charset="0"/>
              </a:rPr>
              <a:t> is also created already. Now we want to </a:t>
            </a:r>
            <a:r>
              <a:rPr lang="en-US" b="1" u="sng" dirty="0">
                <a:latin typeface="Helvetica" panose="020B0604020202020204" pitchFamily="34" charset="0"/>
                <a:cs typeface="Helvetica" panose="020B0604020202020204" pitchFamily="34" charset="0"/>
              </a:rPr>
              <a:t>make</a:t>
            </a:r>
            <a:r>
              <a:rPr lang="en-US" u="sng" dirty="0">
                <a:latin typeface="Helvetica" panose="020B0604020202020204" pitchFamily="34" charset="0"/>
                <a:cs typeface="Helvetica" panose="020B0604020202020204" pitchFamily="34" charset="0"/>
              </a:rPr>
              <a:t> </a:t>
            </a:r>
            <a:r>
              <a:rPr lang="en-US" b="1" u="sng" dirty="0">
                <a:latin typeface="Helvetica" panose="020B0604020202020204" pitchFamily="34" charset="0"/>
                <a:cs typeface="Helvetica" panose="020B0604020202020204" pitchFamily="34" charset="0"/>
              </a:rPr>
              <a:t>(</a:t>
            </a:r>
            <a:r>
              <a:rPr lang="en-US" b="1" u="sng" dirty="0" err="1">
                <a:latin typeface="Helvetica" panose="020B0604020202020204" pitchFamily="34" charset="0"/>
                <a:cs typeface="Helvetica" panose="020B0604020202020204" pitchFamily="34" charset="0"/>
              </a:rPr>
              <a:t>Cust_FName,Cust_Lname</a:t>
            </a:r>
            <a:r>
              <a:rPr lang="en-US" b="1" u="sng" dirty="0">
                <a:latin typeface="Helvetica" panose="020B0604020202020204" pitchFamily="34" charset="0"/>
                <a:cs typeface="Helvetica" panose="020B0604020202020204" pitchFamily="34" charset="0"/>
              </a:rPr>
              <a:t>) as foreign key </a:t>
            </a:r>
            <a:r>
              <a:rPr lang="en-US" b="1" dirty="0">
                <a:latin typeface="Helvetica" panose="020B0604020202020204" pitchFamily="34" charset="0"/>
                <a:cs typeface="Helvetica" panose="020B0604020202020204" pitchFamily="34" charset="0"/>
              </a:rPr>
              <a:t>referencing Person</a:t>
            </a:r>
          </a:p>
          <a:p>
            <a:pPr>
              <a:lnSpc>
                <a:spcPct val="120000"/>
              </a:lnSpc>
            </a:pPr>
            <a:endParaRPr lang="en-US" dirty="0">
              <a:latin typeface="Helvetica" panose="020B0604020202020204" pitchFamily="34" charset="0"/>
              <a:cs typeface="Helvetica" panose="020B0604020202020204" pitchFamily="34" charset="0"/>
            </a:endParaRPr>
          </a:p>
          <a:p>
            <a:pPr>
              <a:lnSpc>
                <a:spcPct val="150000"/>
              </a:lnSpc>
            </a:pPr>
            <a:r>
              <a:rPr lang="en-US" dirty="0">
                <a:latin typeface="Helvetica" panose="020B0604020202020204" pitchFamily="34" charset="0"/>
                <a:cs typeface="Helvetica" panose="020B0604020202020204" pitchFamily="34" charset="0"/>
              </a:rPr>
              <a:t>	</a:t>
            </a:r>
            <a:r>
              <a:rPr lang="en-US" sz="2100" dirty="0">
                <a:latin typeface="Arial Unicode MS"/>
              </a:rPr>
              <a:t>ALTER TABLE Customer ADD CONSTRAINT </a:t>
            </a:r>
            <a:r>
              <a:rPr lang="en-US" sz="2100" b="1" dirty="0" err="1">
                <a:solidFill>
                  <a:srgbClr val="C00000"/>
                </a:solidFill>
                <a:latin typeface="Arial Unicode MS"/>
              </a:rPr>
              <a:t>Cust_FLName_FK</a:t>
            </a:r>
            <a:endParaRPr lang="en-US" sz="2100" b="1" dirty="0">
              <a:solidFill>
                <a:srgbClr val="C00000"/>
              </a:solidFill>
              <a:latin typeface="Arial Unicode MS"/>
            </a:endParaRPr>
          </a:p>
          <a:p>
            <a:pPr>
              <a:lnSpc>
                <a:spcPct val="150000"/>
              </a:lnSpc>
            </a:pPr>
            <a:r>
              <a:rPr lang="en-US" sz="2100" dirty="0">
                <a:latin typeface="Arial Unicode MS"/>
              </a:rPr>
              <a:t>	</a:t>
            </a:r>
            <a:r>
              <a:rPr lang="en-US" sz="2100" b="1" dirty="0">
                <a:latin typeface="Arial Unicode MS"/>
              </a:rPr>
              <a:t>FOREIGN KEY(</a:t>
            </a:r>
            <a:r>
              <a:rPr lang="en-US" sz="2100" b="1" dirty="0" err="1">
                <a:latin typeface="Arial Unicode MS"/>
              </a:rPr>
              <a:t>Cust_FName</a:t>
            </a:r>
            <a:r>
              <a:rPr lang="en-US" sz="2100" b="1" dirty="0">
                <a:latin typeface="Arial Unicode MS"/>
              </a:rPr>
              <a:t>, </a:t>
            </a:r>
            <a:r>
              <a:rPr lang="en-US" sz="2100" b="1" dirty="0" err="1">
                <a:latin typeface="Arial Unicode MS"/>
              </a:rPr>
              <a:t>Cust_Lname</a:t>
            </a:r>
            <a:r>
              <a:rPr lang="en-US" sz="2100" b="1" dirty="0">
                <a:latin typeface="Arial Unicode MS"/>
              </a:rPr>
              <a:t>) </a:t>
            </a:r>
            <a:r>
              <a:rPr lang="en-US" sz="2100" b="1" dirty="0">
                <a:solidFill>
                  <a:srgbClr val="C00000"/>
                </a:solidFill>
                <a:latin typeface="Arial Unicode MS"/>
              </a:rPr>
              <a:t>REFERENCES Person</a:t>
            </a:r>
            <a:r>
              <a:rPr lang="en-US" sz="2100" b="1" dirty="0">
                <a:latin typeface="Arial Unicode MS"/>
              </a:rPr>
              <a:t>;</a:t>
            </a:r>
          </a:p>
        </p:txBody>
      </p:sp>
    </p:spTree>
    <p:extLst>
      <p:ext uri="{BB962C8B-B14F-4D97-AF65-F5344CB8AC3E}">
        <p14:creationId xmlns:p14="http://schemas.microsoft.com/office/powerpoint/2010/main" val="26069484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SQL</a:t>
            </a:r>
          </a:p>
        </p:txBody>
      </p:sp>
      <p:sp>
        <p:nvSpPr>
          <p:cNvPr id="5" name="Slide Number Placeholder 4"/>
          <p:cNvSpPr>
            <a:spLocks noGrp="1"/>
          </p:cNvSpPr>
          <p:nvPr>
            <p:ph type="sldNum" sz="quarter" idx="12"/>
          </p:nvPr>
        </p:nvSpPr>
        <p:spPr/>
        <p:txBody>
          <a:bodyPr/>
          <a:lstStyle/>
          <a:p>
            <a:fld id="{03576695-DB63-4967-AFBB-46E84EF49106}" type="slidenum">
              <a:rPr lang="en-US" smtClean="0"/>
              <a:t>53</a:t>
            </a:fld>
            <a:endParaRPr lang="en-US"/>
          </a:p>
        </p:txBody>
      </p:sp>
      <p:sp>
        <p:nvSpPr>
          <p:cNvPr id="6" name="Rectangle 2"/>
          <p:cNvSpPr txBox="1">
            <a:spLocks noGrp="1" noChangeArrowheads="1"/>
          </p:cNvSpPr>
          <p:nvPr>
            <p:ph type="title"/>
          </p:nvPr>
        </p:nvSpPr>
        <p:spPr bwMode="auto">
          <a:xfrm>
            <a:off x="838200" y="-111116"/>
            <a:ext cx="10515600" cy="726256"/>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kern="0" dirty="0">
                <a:solidFill>
                  <a:srgbClr val="CC3300"/>
                </a:solidFill>
                <a:latin typeface="Helvetica"/>
              </a:rPr>
              <a:t>..</a:t>
            </a:r>
            <a:r>
              <a:rPr kumimoji="1" lang="en-US"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j-ea"/>
                <a:cs typeface="+mj-cs"/>
              </a:rPr>
              <a:t>Alter Table Constructs</a:t>
            </a:r>
          </a:p>
        </p:txBody>
      </p:sp>
      <p:sp>
        <p:nvSpPr>
          <p:cNvPr id="7" name="Rectangle 6"/>
          <p:cNvSpPr/>
          <p:nvPr/>
        </p:nvSpPr>
        <p:spPr>
          <a:xfrm>
            <a:off x="648930" y="816193"/>
            <a:ext cx="11208773" cy="6241837"/>
          </a:xfrm>
          <a:prstGeom prst="rect">
            <a:avLst/>
          </a:prstGeom>
        </p:spPr>
        <p:txBody>
          <a:bodyPr wrap="square">
            <a:spAutoFit/>
          </a:bodyPr>
          <a:lstStyle/>
          <a:p>
            <a:pPr>
              <a:spcBef>
                <a:spcPts val="600"/>
              </a:spcBef>
            </a:pPr>
            <a:r>
              <a:rPr lang="en-US" sz="2400" b="1" dirty="0">
                <a:solidFill>
                  <a:srgbClr val="C00000"/>
                </a:solidFill>
                <a:latin typeface="Helvetica" panose="020B0604020202020204" pitchFamily="34" charset="0"/>
                <a:cs typeface="Helvetica" panose="020B0604020202020204" pitchFamily="34" charset="0"/>
              </a:rPr>
              <a:t>Removing Constraints </a:t>
            </a:r>
          </a:p>
          <a:p>
            <a:pPr>
              <a:spcBef>
                <a:spcPts val="600"/>
              </a:spcBef>
            </a:pPr>
            <a:r>
              <a:rPr lang="en-US" sz="2100" b="1" dirty="0">
                <a:latin typeface="Helvetica" panose="020B0604020202020204" pitchFamily="34" charset="0"/>
                <a:cs typeface="Helvetica" panose="020B0604020202020204" pitchFamily="34" charset="0"/>
              </a:rPr>
              <a:t>Syntax:</a:t>
            </a:r>
          </a:p>
          <a:p>
            <a:pPr lvl="1">
              <a:lnSpc>
                <a:spcPct val="140000"/>
              </a:lnSpc>
            </a:pPr>
            <a:r>
              <a:rPr lang="en-US" sz="2100" dirty="0">
                <a:latin typeface="Helvetica" panose="020B0604020202020204" pitchFamily="34" charset="0"/>
                <a:cs typeface="Helvetica" panose="020B0604020202020204" pitchFamily="34" charset="0"/>
              </a:rPr>
              <a:t>ALTER TABLE table_name </a:t>
            </a:r>
          </a:p>
          <a:p>
            <a:pPr lvl="1">
              <a:lnSpc>
                <a:spcPct val="140000"/>
              </a:lnSpc>
            </a:pPr>
            <a:r>
              <a:rPr lang="en-US" sz="2100" b="1" dirty="0">
                <a:latin typeface="Helvetica" panose="020B0604020202020204" pitchFamily="34" charset="0"/>
                <a:cs typeface="Helvetica" panose="020B0604020202020204" pitchFamily="34" charset="0"/>
              </a:rPr>
              <a:t>DROP CONSTRAINT </a:t>
            </a:r>
            <a:r>
              <a:rPr lang="en-US" sz="2100" dirty="0">
                <a:latin typeface="Helvetica" panose="020B0604020202020204" pitchFamily="34" charset="0"/>
                <a:cs typeface="Helvetica" panose="020B0604020202020204" pitchFamily="34" charset="0"/>
              </a:rPr>
              <a:t>constraint_name ;</a:t>
            </a:r>
          </a:p>
          <a:p>
            <a:pPr lvl="1">
              <a:lnSpc>
                <a:spcPct val="140000"/>
              </a:lnSpc>
            </a:pPr>
            <a:r>
              <a:rPr lang="en-US" sz="800" dirty="0">
                <a:latin typeface="Helvetica" panose="020B0604020202020204" pitchFamily="34" charset="0"/>
                <a:cs typeface="Helvetica" panose="020B0604020202020204" pitchFamily="34" charset="0"/>
              </a:rPr>
              <a:t> </a:t>
            </a:r>
            <a:endParaRPr lang="en-US" sz="2100" dirty="0">
              <a:latin typeface="Helvetica" panose="020B0604020202020204" pitchFamily="34" charset="0"/>
              <a:cs typeface="Helvetica" panose="020B0604020202020204" pitchFamily="34" charset="0"/>
            </a:endParaRPr>
          </a:p>
          <a:p>
            <a:pPr>
              <a:lnSpc>
                <a:spcPct val="150000"/>
              </a:lnSpc>
            </a:pPr>
            <a:r>
              <a:rPr lang="en-US" sz="2100" b="1" dirty="0">
                <a:latin typeface="Helvetica" panose="020B0604020202020204" pitchFamily="34" charset="0"/>
                <a:cs typeface="Helvetica" panose="020B0604020202020204" pitchFamily="34" charset="0"/>
              </a:rPr>
              <a:t>Example:</a:t>
            </a:r>
            <a:r>
              <a:rPr lang="en-US" sz="2100" dirty="0">
                <a:latin typeface="Helvetica" panose="020B0604020202020204" pitchFamily="34" charset="0"/>
                <a:cs typeface="Helvetica" panose="020B0604020202020204" pitchFamily="34" charset="0"/>
              </a:rPr>
              <a:t> </a:t>
            </a:r>
            <a:r>
              <a:rPr lang="en-US" sz="2000" dirty="0">
                <a:latin typeface="Helvetica" panose="020B0604020202020204" pitchFamily="34" charset="0"/>
                <a:cs typeface="Helvetica" panose="020B0604020202020204" pitchFamily="34" charset="0"/>
              </a:rPr>
              <a:t>Assume that </a:t>
            </a:r>
            <a:r>
              <a:rPr lang="en-US" sz="2000" b="1" dirty="0">
                <a:latin typeface="Helvetica" panose="020B0604020202020204" pitchFamily="34" charset="0"/>
                <a:cs typeface="Helvetica" panose="020B0604020202020204" pitchFamily="34" charset="0"/>
              </a:rPr>
              <a:t>Person(</a:t>
            </a:r>
            <a:r>
              <a:rPr lang="en-US" sz="2000" b="1" dirty="0">
                <a:solidFill>
                  <a:srgbClr val="C00000"/>
                </a:solidFill>
                <a:latin typeface="Helvetica" panose="020B0604020202020204" pitchFamily="34" charset="0"/>
                <a:cs typeface="Helvetica" panose="020B0604020202020204" pitchFamily="34" charset="0"/>
              </a:rPr>
              <a:t>Fname, Lname</a:t>
            </a:r>
            <a:r>
              <a:rPr lang="en-US" sz="2000" b="1" dirty="0">
                <a:latin typeface="Helvetica" panose="020B0604020202020204" pitchFamily="34" charset="0"/>
                <a:cs typeface="Helvetica" panose="020B0604020202020204" pitchFamily="34" charset="0"/>
              </a:rPr>
              <a:t>, Address) </a:t>
            </a:r>
            <a:r>
              <a:rPr lang="en-US" sz="2000" dirty="0">
                <a:latin typeface="Helvetica" panose="020B0604020202020204" pitchFamily="34" charset="0"/>
                <a:cs typeface="Helvetica" panose="020B0604020202020204" pitchFamily="34" charset="0"/>
              </a:rPr>
              <a:t>table is already created with </a:t>
            </a:r>
            <a:r>
              <a:rPr lang="en-US" sz="2000" b="1" dirty="0">
                <a:latin typeface="Helvetica" panose="020B0604020202020204" pitchFamily="34" charset="0"/>
                <a:cs typeface="Helvetica" panose="020B0604020202020204" pitchFamily="34" charset="0"/>
              </a:rPr>
              <a:t>(</a:t>
            </a:r>
            <a:r>
              <a:rPr lang="en-US" sz="2000" b="1" dirty="0" err="1">
                <a:latin typeface="Helvetica" panose="020B0604020202020204" pitchFamily="34" charset="0"/>
                <a:cs typeface="Helvetica" panose="020B0604020202020204" pitchFamily="34" charset="0"/>
              </a:rPr>
              <a:t>Fname,LName</a:t>
            </a:r>
            <a:r>
              <a:rPr lang="en-US" sz="2000" b="1" dirty="0">
                <a:latin typeface="Helvetica" panose="020B0604020202020204" pitchFamily="34" charset="0"/>
                <a:cs typeface="Helvetica" panose="020B0604020202020204" pitchFamily="34" charset="0"/>
              </a:rPr>
              <a:t>)</a:t>
            </a:r>
            <a:r>
              <a:rPr lang="en-US" sz="2000" dirty="0">
                <a:latin typeface="Helvetica" panose="020B0604020202020204" pitchFamily="34" charset="0"/>
                <a:cs typeface="Helvetica" panose="020B0604020202020204" pitchFamily="34" charset="0"/>
              </a:rPr>
              <a:t> as </a:t>
            </a:r>
            <a:r>
              <a:rPr lang="en-US" sz="2000" b="1" dirty="0">
                <a:solidFill>
                  <a:srgbClr val="C00000"/>
                </a:solidFill>
                <a:latin typeface="Helvetica" panose="020B0604020202020204" pitchFamily="34" charset="0"/>
                <a:cs typeface="Helvetica" panose="020B0604020202020204" pitchFamily="34" charset="0"/>
              </a:rPr>
              <a:t>Primary Key.</a:t>
            </a:r>
            <a:r>
              <a:rPr lang="en-US" sz="2000" dirty="0">
                <a:latin typeface="Helvetica" panose="020B0604020202020204" pitchFamily="34" charset="0"/>
                <a:cs typeface="Helvetica" panose="020B0604020202020204" pitchFamily="34" charset="0"/>
              </a:rPr>
              <a:t> Also assume a table </a:t>
            </a:r>
            <a:r>
              <a:rPr lang="en-US" sz="2000" b="1" dirty="0">
                <a:latin typeface="Helvetica" panose="020B0604020202020204" pitchFamily="34" charset="0"/>
                <a:cs typeface="Helvetica" panose="020B0604020202020204" pitchFamily="34" charset="0"/>
              </a:rPr>
              <a:t>Customer(</a:t>
            </a:r>
            <a:r>
              <a:rPr lang="en-US" sz="2000" b="1" dirty="0" err="1">
                <a:latin typeface="Helvetica" panose="020B0604020202020204" pitchFamily="34" charset="0"/>
                <a:cs typeface="Helvetica" panose="020B0604020202020204" pitchFamily="34" charset="0"/>
              </a:rPr>
              <a:t>Cust_Id</a:t>
            </a:r>
            <a:r>
              <a:rPr lang="en-US" sz="2000" b="1" dirty="0">
                <a:latin typeface="Helvetica" panose="020B0604020202020204" pitchFamily="34" charset="0"/>
                <a:cs typeface="Helvetica" panose="020B0604020202020204" pitchFamily="34" charset="0"/>
              </a:rPr>
              <a:t>, </a:t>
            </a:r>
            <a:r>
              <a:rPr lang="en-US" sz="2000" b="1" dirty="0" err="1">
                <a:latin typeface="Helvetica" panose="020B0604020202020204" pitchFamily="34" charset="0"/>
                <a:cs typeface="Helvetica" panose="020B0604020202020204" pitchFamily="34" charset="0"/>
              </a:rPr>
              <a:t>Cust_FName,Cust_Lname,Credits</a:t>
            </a:r>
            <a:r>
              <a:rPr lang="en-US" sz="2000" b="1" dirty="0">
                <a:latin typeface="Helvetica" panose="020B0604020202020204" pitchFamily="34" charset="0"/>
                <a:cs typeface="Helvetica" panose="020B0604020202020204" pitchFamily="34" charset="0"/>
              </a:rPr>
              <a:t>)</a:t>
            </a:r>
            <a:r>
              <a:rPr lang="en-US" sz="2000" dirty="0">
                <a:latin typeface="Helvetica" panose="020B0604020202020204" pitchFamily="34" charset="0"/>
                <a:cs typeface="Helvetica" panose="020B0604020202020204" pitchFamily="34" charset="0"/>
              </a:rPr>
              <a:t> is also created already with foreign key constraint on (</a:t>
            </a:r>
            <a:r>
              <a:rPr lang="en-US" sz="2000" b="1" dirty="0" err="1">
                <a:latin typeface="Helvetica" panose="020B0604020202020204" pitchFamily="34" charset="0"/>
                <a:cs typeface="Helvetica" panose="020B0604020202020204" pitchFamily="34" charset="0"/>
              </a:rPr>
              <a:t>Cust_FName,Cust_Lname</a:t>
            </a:r>
            <a:r>
              <a:rPr lang="en-US" sz="2000" b="1" dirty="0">
                <a:latin typeface="Helvetica" panose="020B0604020202020204" pitchFamily="34" charset="0"/>
                <a:cs typeface="Helvetica" panose="020B0604020202020204" pitchFamily="34" charset="0"/>
              </a:rPr>
              <a:t>) </a:t>
            </a:r>
            <a:r>
              <a:rPr lang="en-US" sz="2000" dirty="0">
                <a:latin typeface="Helvetica" panose="020B0604020202020204" pitchFamily="34" charset="0"/>
                <a:cs typeface="Helvetica" panose="020B0604020202020204" pitchFamily="34" charset="0"/>
              </a:rPr>
              <a:t>referencing </a:t>
            </a:r>
            <a:r>
              <a:rPr lang="en-US" b="1" dirty="0">
                <a:latin typeface="Helvetica" panose="020B0604020202020204" pitchFamily="34" charset="0"/>
                <a:cs typeface="Helvetica" panose="020B0604020202020204" pitchFamily="34" charset="0"/>
              </a:rPr>
              <a:t>(</a:t>
            </a:r>
            <a:r>
              <a:rPr lang="en-US" b="1" dirty="0" err="1">
                <a:latin typeface="Helvetica" panose="020B0604020202020204" pitchFamily="34" charset="0"/>
                <a:cs typeface="Helvetica" panose="020B0604020202020204" pitchFamily="34" charset="0"/>
              </a:rPr>
              <a:t>Fname,LName</a:t>
            </a:r>
            <a:r>
              <a:rPr lang="en-US" b="1" dirty="0">
                <a:latin typeface="Helvetica" panose="020B0604020202020204" pitchFamily="34" charset="0"/>
                <a:cs typeface="Helvetica" panose="020B0604020202020204" pitchFamily="34" charset="0"/>
              </a:rPr>
              <a:t>).</a:t>
            </a:r>
            <a:endParaRPr lang="en-US" sz="2000" dirty="0">
              <a:latin typeface="Helvetica" panose="020B0604020202020204" pitchFamily="34" charset="0"/>
              <a:cs typeface="Helvetica" panose="020B0604020202020204" pitchFamily="34" charset="0"/>
            </a:endParaRPr>
          </a:p>
          <a:p>
            <a:pPr marL="342900" indent="-342900">
              <a:lnSpc>
                <a:spcPct val="150000"/>
              </a:lnSpc>
              <a:buFont typeface="Arial" panose="020B0604020202020204" pitchFamily="34" charset="0"/>
              <a:buChar char="•"/>
            </a:pPr>
            <a:r>
              <a:rPr lang="en-US" sz="2400" dirty="0">
                <a:latin typeface="Helvetica" panose="020B0604020202020204" pitchFamily="34" charset="0"/>
                <a:cs typeface="Helvetica" panose="020B0604020202020204" pitchFamily="34" charset="0"/>
              </a:rPr>
              <a:t>Now we want to </a:t>
            </a:r>
            <a:r>
              <a:rPr lang="en-US" sz="2400" b="1" u="sng" dirty="0">
                <a:solidFill>
                  <a:srgbClr val="C00000"/>
                </a:solidFill>
                <a:latin typeface="Helvetica" panose="020B0604020202020204" pitchFamily="34" charset="0"/>
                <a:cs typeface="Helvetica" panose="020B0604020202020204" pitchFamily="34" charset="0"/>
              </a:rPr>
              <a:t>remove foreign key constraint</a:t>
            </a:r>
            <a:r>
              <a:rPr lang="en-US" sz="2400" dirty="0">
                <a:latin typeface="Helvetica" panose="020B0604020202020204" pitchFamily="34" charset="0"/>
                <a:cs typeface="Helvetica" panose="020B0604020202020204" pitchFamily="34" charset="0"/>
              </a:rPr>
              <a:t> </a:t>
            </a:r>
            <a:r>
              <a:rPr lang="en-US" sz="2200" dirty="0">
                <a:latin typeface="Helvetica" panose="020B0604020202020204" pitchFamily="34" charset="0"/>
                <a:cs typeface="Helvetica" panose="020B0604020202020204" pitchFamily="34" charset="0"/>
              </a:rPr>
              <a:t>from </a:t>
            </a:r>
            <a:r>
              <a:rPr lang="en-US" sz="2200" b="1" dirty="0">
                <a:latin typeface="Helvetica" panose="020B0604020202020204" pitchFamily="34" charset="0"/>
                <a:cs typeface="Helvetica" panose="020B0604020202020204" pitchFamily="34" charset="0"/>
              </a:rPr>
              <a:t>(</a:t>
            </a:r>
            <a:r>
              <a:rPr lang="en-US" sz="2200" b="1" dirty="0" err="1">
                <a:latin typeface="Helvetica" panose="020B0604020202020204" pitchFamily="34" charset="0"/>
                <a:cs typeface="Helvetica" panose="020B0604020202020204" pitchFamily="34" charset="0"/>
              </a:rPr>
              <a:t>Cust_FName,Cust_Lname</a:t>
            </a:r>
            <a:r>
              <a:rPr lang="en-US" sz="2200" b="1" dirty="0">
                <a:latin typeface="Helvetica" panose="020B0604020202020204" pitchFamily="34" charset="0"/>
                <a:cs typeface="Helvetica" panose="020B0604020202020204" pitchFamily="34" charset="0"/>
              </a:rPr>
              <a:t>).</a:t>
            </a:r>
          </a:p>
          <a:p>
            <a:pPr>
              <a:lnSpc>
                <a:spcPct val="150000"/>
              </a:lnSpc>
            </a:pPr>
            <a:endParaRPr lang="en-US" sz="1100" dirty="0">
              <a:latin typeface="Helvetica" panose="020B0604020202020204" pitchFamily="34" charset="0"/>
              <a:cs typeface="Helvetica" panose="020B0604020202020204" pitchFamily="34" charset="0"/>
            </a:endParaRPr>
          </a:p>
          <a:p>
            <a:pPr>
              <a:lnSpc>
                <a:spcPct val="150000"/>
              </a:lnSpc>
            </a:pPr>
            <a:r>
              <a:rPr lang="en-US" sz="2100" dirty="0">
                <a:latin typeface="Helvetica" panose="020B0604020202020204" pitchFamily="34" charset="0"/>
                <a:cs typeface="Helvetica" panose="020B0604020202020204" pitchFamily="34" charset="0"/>
              </a:rPr>
              <a:t>	ALTER TABLE Customer </a:t>
            </a:r>
            <a:r>
              <a:rPr lang="en-US" sz="2100" b="1" dirty="0">
                <a:latin typeface="Helvetica" panose="020B0604020202020204" pitchFamily="34" charset="0"/>
                <a:cs typeface="Helvetica" panose="020B0604020202020204" pitchFamily="34" charset="0"/>
              </a:rPr>
              <a:t>DROP CONSTRAINT </a:t>
            </a:r>
            <a:r>
              <a:rPr lang="en-US" sz="2100" b="1" dirty="0" err="1">
                <a:solidFill>
                  <a:srgbClr val="C00000"/>
                </a:solidFill>
                <a:latin typeface="Helvetica" panose="020B0604020202020204" pitchFamily="34" charset="0"/>
                <a:cs typeface="Helvetica" panose="020B0604020202020204" pitchFamily="34" charset="0"/>
              </a:rPr>
              <a:t>Cust_FLName_FK</a:t>
            </a:r>
            <a:r>
              <a:rPr lang="en-US" sz="2100" b="1" dirty="0">
                <a:solidFill>
                  <a:srgbClr val="C00000"/>
                </a:solidFill>
                <a:latin typeface="Helvetica" panose="020B0604020202020204" pitchFamily="34" charset="0"/>
                <a:cs typeface="Helvetica" panose="020B0604020202020204" pitchFamily="34" charset="0"/>
              </a:rPr>
              <a:t>;</a:t>
            </a:r>
          </a:p>
          <a:p>
            <a:pPr>
              <a:lnSpc>
                <a:spcPct val="150000"/>
              </a:lnSpc>
            </a:pPr>
            <a:r>
              <a:rPr lang="en-US" sz="2100" dirty="0">
                <a:latin typeface="Helvetica" panose="020B0604020202020204" pitchFamily="34" charset="0"/>
                <a:cs typeface="Helvetica" panose="020B0604020202020204" pitchFamily="34" charset="0"/>
              </a:rPr>
              <a:t>	</a:t>
            </a:r>
            <a:endParaRPr lang="en-US" sz="21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4678254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
            <a:ext cx="10515600" cy="693174"/>
          </a:xfrm>
          <a:noFill/>
          <a:ln w="9525">
            <a:noFill/>
            <a:miter lim="800000"/>
            <a:headEnd/>
            <a:tailEnd/>
          </a:ln>
        </p:spPr>
        <p:txBody>
          <a:bodyPr vert="horz" wrap="square" lIns="91440" tIns="45720" rIns="91440" bIns="45720" numCol="1" rtlCol="0" anchor="b" anchorCtr="0" compatLnSpc="1">
            <a:prstTxWarp prst="textNoShape">
              <a:avLst/>
            </a:prstTxWarp>
            <a:normAutofit/>
          </a:bodyPr>
          <a:lstStyle/>
          <a:p>
            <a:pPr algn="ctr" eaLnBrk="0" fontAlgn="base" hangingPunct="0">
              <a:lnSpc>
                <a:spcPct val="100000"/>
              </a:lnSpc>
              <a:spcAft>
                <a:spcPct val="0"/>
              </a:spcAft>
            </a:pPr>
            <a:r>
              <a:rPr kumimoji="1" lang="en-US" sz="3200" b="1" kern="0" dirty="0">
                <a:solidFill>
                  <a:srgbClr val="CC3300"/>
                </a:solidFill>
                <a:effectLst>
                  <a:outerShdw blurRad="38100" dist="38100" dir="2700000" algn="tl">
                    <a:srgbClr val="C0C0C0"/>
                  </a:outerShdw>
                </a:effectLst>
                <a:latin typeface="Helvetica"/>
              </a:rPr>
              <a:t>INSERT</a:t>
            </a:r>
          </a:p>
        </p:txBody>
      </p:sp>
      <p:sp>
        <p:nvSpPr>
          <p:cNvPr id="3" name="Content Placeholder 2"/>
          <p:cNvSpPr>
            <a:spLocks noGrp="1"/>
          </p:cNvSpPr>
          <p:nvPr>
            <p:ph idx="1"/>
          </p:nvPr>
        </p:nvSpPr>
        <p:spPr>
          <a:xfrm>
            <a:off x="285134" y="894786"/>
            <a:ext cx="11621729" cy="5461563"/>
          </a:xfrm>
        </p:spPr>
        <p:txBody>
          <a:bodyPr>
            <a:noAutofit/>
          </a:bodyPr>
          <a:lstStyle/>
          <a:p>
            <a:pPr marL="0" indent="0">
              <a:buNone/>
            </a:pPr>
            <a:r>
              <a:rPr lang="en-US" b="1" dirty="0"/>
              <a:t>Inserts a new record at the end of given table.</a:t>
            </a:r>
          </a:p>
          <a:p>
            <a:pPr marL="0" indent="0">
              <a:buNone/>
            </a:pPr>
            <a:r>
              <a:rPr lang="en-US" sz="2300" b="1" dirty="0"/>
              <a:t>Syntax</a:t>
            </a:r>
            <a:r>
              <a:rPr lang="en-US" sz="2300" dirty="0"/>
              <a:t>-</a:t>
            </a:r>
          </a:p>
          <a:p>
            <a:pPr marL="457200" lvl="1" indent="0">
              <a:buNone/>
            </a:pPr>
            <a:r>
              <a:rPr lang="en-US" sz="1900" dirty="0"/>
              <a:t>  </a:t>
            </a:r>
            <a:r>
              <a:rPr lang="en-US" dirty="0">
                <a:solidFill>
                  <a:srgbClr val="C00000"/>
                </a:solidFill>
              </a:rPr>
              <a:t>INSERT INTO table_name VALUES (value1,value2,….)</a:t>
            </a:r>
          </a:p>
          <a:p>
            <a:pPr marL="0" indent="0">
              <a:buNone/>
            </a:pPr>
            <a:endParaRPr lang="en-US" sz="1050" dirty="0"/>
          </a:p>
          <a:p>
            <a:pPr marL="0" indent="0">
              <a:buNone/>
            </a:pPr>
            <a:r>
              <a:rPr lang="en-US" sz="2300" dirty="0"/>
              <a:t> </a:t>
            </a:r>
            <a:r>
              <a:rPr lang="en-US" sz="2300" b="1" dirty="0"/>
              <a:t>Example: </a:t>
            </a:r>
            <a:r>
              <a:rPr lang="en-US" sz="2300" dirty="0"/>
              <a:t>Insert a record to a table </a:t>
            </a:r>
            <a:r>
              <a:rPr lang="en-US" sz="2400" b="1" dirty="0"/>
              <a:t>Course(</a:t>
            </a:r>
            <a:r>
              <a:rPr lang="en-US" sz="2400" b="1" dirty="0" err="1"/>
              <a:t>Course_id,title,Dept_Name,Credits</a:t>
            </a:r>
            <a:r>
              <a:rPr lang="en-US" sz="2400" b="1" dirty="0"/>
              <a:t>)</a:t>
            </a:r>
          </a:p>
          <a:p>
            <a:pPr marL="0" indent="0">
              <a:buNone/>
            </a:pPr>
            <a:endParaRPr lang="en-US" sz="500" dirty="0"/>
          </a:p>
          <a:p>
            <a:pPr marL="0" indent="0">
              <a:lnSpc>
                <a:spcPct val="120000"/>
              </a:lnSpc>
              <a:buNone/>
            </a:pPr>
            <a:r>
              <a:rPr lang="en-US" altLang="en-US" sz="2400" b="1" dirty="0"/>
              <a:t>insert into </a:t>
            </a:r>
            <a:r>
              <a:rPr lang="en-US" altLang="en-US" sz="2400" i="1" dirty="0"/>
              <a:t>course</a:t>
            </a:r>
            <a:br>
              <a:rPr lang="en-US" altLang="en-US" sz="2400" i="1" dirty="0"/>
            </a:br>
            <a:r>
              <a:rPr lang="en-US" altLang="en-US" sz="2400" i="1" dirty="0"/>
              <a:t>             </a:t>
            </a:r>
            <a:r>
              <a:rPr lang="en-US" altLang="en-US" sz="2400" b="1" dirty="0"/>
              <a:t>values </a:t>
            </a:r>
            <a:r>
              <a:rPr lang="en-US" altLang="en-US" sz="2400" dirty="0"/>
              <a:t>(’CS-437’, ’Database Systems’, ’Comp. Sci.’, 4);</a:t>
            </a:r>
          </a:p>
          <a:p>
            <a:pPr marL="0" indent="0">
              <a:lnSpc>
                <a:spcPct val="120000"/>
              </a:lnSpc>
              <a:buNone/>
            </a:pPr>
            <a:r>
              <a:rPr lang="en-US" sz="2300" dirty="0"/>
              <a:t>There will be </a:t>
            </a:r>
            <a:r>
              <a:rPr lang="en-US" sz="2300" b="1" dirty="0"/>
              <a:t>1 to 1 mapping </a:t>
            </a:r>
            <a:r>
              <a:rPr lang="en-US" sz="2300" dirty="0"/>
              <a:t>between values given and order in which columns are created in relation Course. </a:t>
            </a:r>
          </a:p>
          <a:p>
            <a:pPr marL="0" indent="0">
              <a:lnSpc>
                <a:spcPct val="120000"/>
              </a:lnSpc>
              <a:buNone/>
            </a:pPr>
            <a:r>
              <a:rPr lang="en-US" sz="2300" dirty="0"/>
              <a:t>1</a:t>
            </a:r>
            <a:r>
              <a:rPr lang="en-US" sz="2300" baseline="30000" dirty="0"/>
              <a:t>st</a:t>
            </a:r>
            <a:r>
              <a:rPr lang="en-US" sz="2300" dirty="0"/>
              <a:t> value ‘</a:t>
            </a:r>
            <a:r>
              <a:rPr lang="en-US" sz="2300" dirty="0">
                <a:solidFill>
                  <a:srgbClr val="C00000"/>
                </a:solidFill>
              </a:rPr>
              <a:t>CS-437</a:t>
            </a:r>
            <a:r>
              <a:rPr lang="en-US" sz="2300" dirty="0"/>
              <a:t>’ is mapped to column </a:t>
            </a:r>
            <a:r>
              <a:rPr lang="en-US" sz="2300" dirty="0" err="1"/>
              <a:t>Course_id</a:t>
            </a:r>
            <a:r>
              <a:rPr lang="en-US" sz="2300" dirty="0"/>
              <a:t>, </a:t>
            </a:r>
          </a:p>
          <a:p>
            <a:pPr marL="0" indent="0">
              <a:lnSpc>
                <a:spcPct val="120000"/>
              </a:lnSpc>
              <a:buNone/>
            </a:pPr>
            <a:r>
              <a:rPr lang="en-US" sz="2300" dirty="0"/>
              <a:t>2</a:t>
            </a:r>
            <a:r>
              <a:rPr lang="en-US" sz="2300" baseline="30000" dirty="0"/>
              <a:t>nd</a:t>
            </a:r>
            <a:r>
              <a:rPr lang="en-US" sz="2300" dirty="0"/>
              <a:t> value ‘</a:t>
            </a:r>
            <a:r>
              <a:rPr lang="en-US" sz="2300" dirty="0">
                <a:solidFill>
                  <a:srgbClr val="0070C0"/>
                </a:solidFill>
              </a:rPr>
              <a:t>Database Systems</a:t>
            </a:r>
            <a:r>
              <a:rPr lang="en-US" sz="2300" dirty="0"/>
              <a:t>’ is mapped to column </a:t>
            </a:r>
            <a:r>
              <a:rPr lang="en-US" sz="2300" dirty="0">
                <a:solidFill>
                  <a:srgbClr val="0070C0"/>
                </a:solidFill>
              </a:rPr>
              <a:t>title</a:t>
            </a:r>
            <a:r>
              <a:rPr lang="en-US" sz="2300" dirty="0"/>
              <a:t>   and so on.</a:t>
            </a:r>
          </a:p>
        </p:txBody>
      </p:sp>
      <p:sp>
        <p:nvSpPr>
          <p:cNvPr id="4" name="Footer Placeholder 3"/>
          <p:cNvSpPr>
            <a:spLocks noGrp="1"/>
          </p:cNvSpPr>
          <p:nvPr>
            <p:ph type="ftr" sz="quarter" idx="11"/>
          </p:nvPr>
        </p:nvSpPr>
        <p:spPr/>
        <p:txBody>
          <a:bodyPr/>
          <a:lstStyle/>
          <a:p>
            <a:r>
              <a:rPr lang="en-US"/>
              <a:t>SQL</a:t>
            </a:r>
          </a:p>
        </p:txBody>
      </p:sp>
      <p:sp>
        <p:nvSpPr>
          <p:cNvPr id="5" name="Slide Number Placeholder 4"/>
          <p:cNvSpPr>
            <a:spLocks noGrp="1"/>
          </p:cNvSpPr>
          <p:nvPr>
            <p:ph type="sldNum" sz="quarter" idx="12"/>
          </p:nvPr>
        </p:nvSpPr>
        <p:spPr/>
        <p:txBody>
          <a:bodyPr/>
          <a:lstStyle/>
          <a:p>
            <a:fld id="{03576695-DB63-4967-AFBB-46E84EF49106}" type="slidenum">
              <a:rPr lang="en-US" smtClean="0"/>
              <a:t>54</a:t>
            </a:fld>
            <a:endParaRPr lang="en-US"/>
          </a:p>
        </p:txBody>
      </p:sp>
    </p:spTree>
    <p:extLst>
      <p:ext uri="{BB962C8B-B14F-4D97-AF65-F5344CB8AC3E}">
        <p14:creationId xmlns:p14="http://schemas.microsoft.com/office/powerpoint/2010/main" val="32717884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0"/>
            <a:ext cx="10515600" cy="589935"/>
          </a:xfrm>
          <a:noFill/>
          <a:ln w="9525">
            <a:noFill/>
            <a:miter lim="800000"/>
            <a:headEnd/>
            <a:tailEnd/>
          </a:ln>
        </p:spPr>
        <p:txBody>
          <a:bodyPr vert="horz" wrap="square" lIns="91440" tIns="45720" rIns="91440" bIns="45720" numCol="1" rtlCol="0" anchor="b" anchorCtr="0" compatLnSpc="1">
            <a:prstTxWarp prst="textNoShape">
              <a:avLst/>
            </a:prstTxWarp>
            <a:normAutofit/>
          </a:bodyPr>
          <a:lstStyle/>
          <a:p>
            <a:pPr algn="ctr" eaLnBrk="0" fontAlgn="base" hangingPunct="0">
              <a:lnSpc>
                <a:spcPct val="100000"/>
              </a:lnSpc>
              <a:spcAft>
                <a:spcPct val="0"/>
              </a:spcAft>
            </a:pPr>
            <a:r>
              <a:rPr kumimoji="1" lang="en-US" sz="3200" b="1" kern="0" dirty="0">
                <a:solidFill>
                  <a:srgbClr val="CC3300"/>
                </a:solidFill>
                <a:effectLst>
                  <a:outerShdw blurRad="38100" dist="38100" dir="2700000" algn="tl">
                    <a:srgbClr val="C0C0C0"/>
                  </a:outerShdw>
                </a:effectLst>
                <a:latin typeface="Helvetica"/>
              </a:rPr>
              <a:t>..INSERT</a:t>
            </a:r>
          </a:p>
        </p:txBody>
      </p:sp>
      <p:sp>
        <p:nvSpPr>
          <p:cNvPr id="3" name="Content Placeholder 2"/>
          <p:cNvSpPr>
            <a:spLocks noGrp="1"/>
          </p:cNvSpPr>
          <p:nvPr>
            <p:ph idx="1"/>
          </p:nvPr>
        </p:nvSpPr>
        <p:spPr>
          <a:xfrm>
            <a:off x="285134" y="1419681"/>
            <a:ext cx="11621729" cy="4351338"/>
          </a:xfrm>
        </p:spPr>
        <p:txBody>
          <a:bodyPr>
            <a:noAutofit/>
          </a:bodyPr>
          <a:lstStyle/>
          <a:p>
            <a:pPr marL="0" indent="0">
              <a:buNone/>
            </a:pPr>
            <a:r>
              <a:rPr lang="en-US" sz="2300" b="1" dirty="0"/>
              <a:t>Syntax</a:t>
            </a:r>
            <a:r>
              <a:rPr lang="en-US" sz="2300" dirty="0"/>
              <a:t>-</a:t>
            </a:r>
          </a:p>
          <a:p>
            <a:pPr marL="457200" lvl="1" indent="0">
              <a:buNone/>
            </a:pPr>
            <a:r>
              <a:rPr lang="en-US" sz="1900" dirty="0"/>
              <a:t>  </a:t>
            </a:r>
            <a:r>
              <a:rPr lang="en-US" dirty="0">
                <a:solidFill>
                  <a:srgbClr val="C00000"/>
                </a:solidFill>
              </a:rPr>
              <a:t>INSERT INTO table_name(column1,column2,..) VALUES (value1,value2,….)</a:t>
            </a:r>
          </a:p>
          <a:p>
            <a:pPr marL="0" indent="0">
              <a:buNone/>
            </a:pPr>
            <a:endParaRPr lang="en-US" sz="1050" dirty="0"/>
          </a:p>
          <a:p>
            <a:pPr marL="0" indent="0">
              <a:lnSpc>
                <a:spcPct val="150000"/>
              </a:lnSpc>
              <a:buNone/>
            </a:pPr>
            <a:r>
              <a:rPr lang="en-US" sz="2300" dirty="0"/>
              <a:t> </a:t>
            </a:r>
            <a:r>
              <a:rPr lang="en-US" sz="2300" b="1" dirty="0"/>
              <a:t>Example: </a:t>
            </a:r>
            <a:r>
              <a:rPr lang="en-US" sz="2300" dirty="0"/>
              <a:t>Insert a record into Course table having values to </a:t>
            </a:r>
            <a:r>
              <a:rPr lang="en-US" sz="2300" dirty="0" err="1"/>
              <a:t>Course_id</a:t>
            </a:r>
            <a:r>
              <a:rPr lang="en-US" sz="2300" dirty="0"/>
              <a:t>, </a:t>
            </a:r>
            <a:r>
              <a:rPr lang="en-US" sz="2300" dirty="0" err="1"/>
              <a:t>Dept_Name</a:t>
            </a:r>
            <a:r>
              <a:rPr lang="en-US" sz="2300" dirty="0"/>
              <a:t> columns only. </a:t>
            </a:r>
            <a:r>
              <a:rPr lang="en-US" sz="2400" b="1" dirty="0"/>
              <a:t>Course(</a:t>
            </a:r>
            <a:r>
              <a:rPr lang="en-US" sz="2400" b="1" dirty="0" err="1"/>
              <a:t>Course_id,title,Dept_Name,Credits</a:t>
            </a:r>
            <a:r>
              <a:rPr lang="en-US" sz="2400" b="1" dirty="0"/>
              <a:t>)</a:t>
            </a:r>
          </a:p>
          <a:p>
            <a:pPr marL="0" indent="0">
              <a:buNone/>
            </a:pPr>
            <a:endParaRPr lang="en-US" sz="500" dirty="0"/>
          </a:p>
          <a:p>
            <a:pPr marL="0" indent="0">
              <a:lnSpc>
                <a:spcPct val="120000"/>
              </a:lnSpc>
              <a:buNone/>
            </a:pPr>
            <a:r>
              <a:rPr lang="en-US" altLang="en-US" dirty="0"/>
              <a:t> </a:t>
            </a:r>
            <a:r>
              <a:rPr lang="en-US" altLang="en-US" b="1" dirty="0"/>
              <a:t>insert into </a:t>
            </a:r>
            <a:r>
              <a:rPr lang="en-US" altLang="en-US" i="1" dirty="0"/>
              <a:t>course </a:t>
            </a:r>
            <a:r>
              <a:rPr lang="en-US" altLang="en-US" dirty="0"/>
              <a:t>(</a:t>
            </a:r>
            <a:r>
              <a:rPr lang="en-US" altLang="en-US" i="1" dirty="0" err="1"/>
              <a:t>course_id,dept_name</a:t>
            </a:r>
            <a:r>
              <a:rPr lang="en-US" altLang="en-US" dirty="0"/>
              <a:t>) </a:t>
            </a:r>
            <a:r>
              <a:rPr lang="en-US" altLang="en-US" b="1" dirty="0"/>
              <a:t>values </a:t>
            </a:r>
            <a:r>
              <a:rPr lang="en-US" altLang="en-US" dirty="0"/>
              <a:t>(’CS-438’, ’Comp. Sci.’);</a:t>
            </a:r>
          </a:p>
          <a:p>
            <a:pPr marL="0" indent="0">
              <a:lnSpc>
                <a:spcPct val="120000"/>
              </a:lnSpc>
              <a:buNone/>
            </a:pPr>
            <a:r>
              <a:rPr lang="en-US" sz="2400" dirty="0"/>
              <a:t>It is </a:t>
            </a:r>
            <a:r>
              <a:rPr lang="en-US" sz="2400" b="1" dirty="0">
                <a:solidFill>
                  <a:srgbClr val="C00000"/>
                </a:solidFill>
              </a:rPr>
              <a:t>equivalent</a:t>
            </a:r>
            <a:r>
              <a:rPr lang="en-US" sz="2400" dirty="0"/>
              <a:t> to –</a:t>
            </a:r>
          </a:p>
          <a:p>
            <a:pPr marL="0" indent="0">
              <a:lnSpc>
                <a:spcPct val="120000"/>
              </a:lnSpc>
              <a:buNone/>
            </a:pPr>
            <a:r>
              <a:rPr lang="en-US" altLang="en-US" sz="2400" dirty="0"/>
              <a:t> </a:t>
            </a:r>
            <a:r>
              <a:rPr lang="en-US" altLang="en-US" b="1" dirty="0"/>
              <a:t>insert into </a:t>
            </a:r>
            <a:r>
              <a:rPr lang="en-US" altLang="en-US" i="1" dirty="0"/>
              <a:t>course </a:t>
            </a:r>
            <a:r>
              <a:rPr lang="en-US" altLang="en-US" b="1" dirty="0"/>
              <a:t>values </a:t>
            </a:r>
            <a:r>
              <a:rPr lang="en-US" altLang="en-US" dirty="0"/>
              <a:t>(’CS-438’, </a:t>
            </a:r>
            <a:r>
              <a:rPr lang="en-US" altLang="en-US" dirty="0">
                <a:solidFill>
                  <a:srgbClr val="C00000"/>
                </a:solidFill>
              </a:rPr>
              <a:t>NULL</a:t>
            </a:r>
            <a:r>
              <a:rPr lang="en-US" altLang="en-US" dirty="0"/>
              <a:t>, ’Comp. Sci.’, </a:t>
            </a:r>
            <a:r>
              <a:rPr lang="en-US" altLang="en-US" dirty="0">
                <a:solidFill>
                  <a:srgbClr val="C00000"/>
                </a:solidFill>
              </a:rPr>
              <a:t>NULL</a:t>
            </a:r>
            <a:r>
              <a:rPr lang="en-US" altLang="en-US" dirty="0"/>
              <a:t>);</a:t>
            </a:r>
            <a:endParaRPr lang="en-US" sz="2300" dirty="0"/>
          </a:p>
        </p:txBody>
      </p:sp>
      <p:sp>
        <p:nvSpPr>
          <p:cNvPr id="4" name="Footer Placeholder 3"/>
          <p:cNvSpPr>
            <a:spLocks noGrp="1"/>
          </p:cNvSpPr>
          <p:nvPr>
            <p:ph type="ftr" sz="quarter" idx="11"/>
          </p:nvPr>
        </p:nvSpPr>
        <p:spPr/>
        <p:txBody>
          <a:bodyPr/>
          <a:lstStyle/>
          <a:p>
            <a:r>
              <a:rPr lang="en-US"/>
              <a:t>SQL</a:t>
            </a:r>
          </a:p>
        </p:txBody>
      </p:sp>
      <p:sp>
        <p:nvSpPr>
          <p:cNvPr id="5" name="Slide Number Placeholder 4"/>
          <p:cNvSpPr>
            <a:spLocks noGrp="1"/>
          </p:cNvSpPr>
          <p:nvPr>
            <p:ph type="sldNum" sz="quarter" idx="12"/>
          </p:nvPr>
        </p:nvSpPr>
        <p:spPr/>
        <p:txBody>
          <a:bodyPr/>
          <a:lstStyle/>
          <a:p>
            <a:fld id="{03576695-DB63-4967-AFBB-46E84EF49106}" type="slidenum">
              <a:rPr lang="en-US" smtClean="0"/>
              <a:t>55</a:t>
            </a:fld>
            <a:endParaRPr lang="en-US" dirty="0"/>
          </a:p>
        </p:txBody>
      </p:sp>
      <p:sp>
        <p:nvSpPr>
          <p:cNvPr id="6" name="Rectangle 5"/>
          <p:cNvSpPr/>
          <p:nvPr/>
        </p:nvSpPr>
        <p:spPr>
          <a:xfrm>
            <a:off x="3905250" y="5806778"/>
            <a:ext cx="4090928" cy="369332"/>
          </a:xfrm>
          <a:prstGeom prst="rect">
            <a:avLst/>
          </a:prstGeom>
        </p:spPr>
        <p:txBody>
          <a:bodyPr wrap="none">
            <a:spAutoFit/>
          </a:bodyPr>
          <a:lstStyle/>
          <a:p>
            <a:r>
              <a:rPr lang="en-US" b="1" dirty="0"/>
              <a:t>Note: </a:t>
            </a:r>
            <a:r>
              <a:rPr lang="en-US" b="1" dirty="0">
                <a:solidFill>
                  <a:srgbClr val="C00000"/>
                </a:solidFill>
              </a:rPr>
              <a:t>NULL </a:t>
            </a:r>
            <a:r>
              <a:rPr lang="en-US" b="1" dirty="0"/>
              <a:t>is not same as </a:t>
            </a:r>
            <a:r>
              <a:rPr lang="en-US" b="1" dirty="0">
                <a:solidFill>
                  <a:srgbClr val="C00000"/>
                </a:solidFill>
              </a:rPr>
              <a:t>‘NULL’ </a:t>
            </a:r>
            <a:r>
              <a:rPr lang="en-US" b="1" dirty="0"/>
              <a:t>,</a:t>
            </a:r>
            <a:r>
              <a:rPr lang="en-US" b="1" dirty="0">
                <a:solidFill>
                  <a:srgbClr val="C00000"/>
                </a:solidFill>
              </a:rPr>
              <a:t> </a:t>
            </a:r>
            <a:r>
              <a:rPr lang="en-US" b="1" dirty="0"/>
              <a:t>nor</a:t>
            </a:r>
            <a:r>
              <a:rPr lang="en-US" b="1" dirty="0">
                <a:solidFill>
                  <a:srgbClr val="C00000"/>
                </a:solidFill>
              </a:rPr>
              <a:t>  ‘ ’</a:t>
            </a:r>
          </a:p>
        </p:txBody>
      </p:sp>
      <p:sp>
        <p:nvSpPr>
          <p:cNvPr id="7" name="Rectangle 6">
            <a:extLst>
              <a:ext uri="{FF2B5EF4-FFF2-40B4-BE49-F238E27FC236}">
                <a16:creationId xmlns:a16="http://schemas.microsoft.com/office/drawing/2014/main" id="{9BEFEB15-0D0F-47E6-8958-AA0B34C463FA}"/>
              </a:ext>
            </a:extLst>
          </p:cNvPr>
          <p:cNvSpPr/>
          <p:nvPr/>
        </p:nvSpPr>
        <p:spPr>
          <a:xfrm>
            <a:off x="285134" y="712420"/>
            <a:ext cx="5910144" cy="584775"/>
          </a:xfrm>
          <a:prstGeom prst="rect">
            <a:avLst/>
          </a:prstGeom>
        </p:spPr>
        <p:txBody>
          <a:bodyPr wrap="none">
            <a:spAutoFit/>
          </a:bodyPr>
          <a:lstStyle/>
          <a:p>
            <a:r>
              <a:rPr lang="en-US" sz="3200" b="1" dirty="0"/>
              <a:t>Inserting values to fewer columns</a:t>
            </a:r>
          </a:p>
        </p:txBody>
      </p:sp>
    </p:spTree>
    <p:extLst>
      <p:ext uri="{BB962C8B-B14F-4D97-AF65-F5344CB8AC3E}">
        <p14:creationId xmlns:p14="http://schemas.microsoft.com/office/powerpoint/2010/main" val="36020467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SQL</a:t>
            </a:r>
          </a:p>
        </p:txBody>
      </p:sp>
      <p:sp>
        <p:nvSpPr>
          <p:cNvPr id="5" name="Slide Number Placeholder 4"/>
          <p:cNvSpPr>
            <a:spLocks noGrp="1"/>
          </p:cNvSpPr>
          <p:nvPr>
            <p:ph type="sldNum" sz="quarter" idx="12"/>
          </p:nvPr>
        </p:nvSpPr>
        <p:spPr/>
        <p:txBody>
          <a:bodyPr/>
          <a:lstStyle/>
          <a:p>
            <a:fld id="{03576695-DB63-4967-AFBB-46E84EF49106}" type="slidenum">
              <a:rPr lang="en-US" smtClean="0"/>
              <a:t>56</a:t>
            </a:fld>
            <a:endParaRPr lang="en-US"/>
          </a:p>
        </p:txBody>
      </p:sp>
      <p:sp>
        <p:nvSpPr>
          <p:cNvPr id="6" name="Title 1"/>
          <p:cNvSpPr>
            <a:spLocks noGrp="1"/>
          </p:cNvSpPr>
          <p:nvPr>
            <p:ph type="title"/>
          </p:nvPr>
        </p:nvSpPr>
        <p:spPr>
          <a:xfrm>
            <a:off x="838199" y="1"/>
            <a:ext cx="10515600" cy="619432"/>
          </a:xfrm>
          <a:noFill/>
          <a:ln w="9525">
            <a:noFill/>
            <a:miter lim="800000"/>
            <a:headEnd/>
            <a:tailEnd/>
          </a:ln>
        </p:spPr>
        <p:txBody>
          <a:bodyPr vert="horz" wrap="square" lIns="91440" tIns="45720" rIns="91440" bIns="45720" numCol="1" rtlCol="0" anchor="b" anchorCtr="0" compatLnSpc="1">
            <a:prstTxWarp prst="textNoShape">
              <a:avLst/>
            </a:prstTxWarp>
            <a:normAutofit/>
          </a:bodyPr>
          <a:lstStyle/>
          <a:p>
            <a:pPr algn="ctr" eaLnBrk="0" fontAlgn="base" hangingPunct="0">
              <a:lnSpc>
                <a:spcPct val="100000"/>
              </a:lnSpc>
              <a:spcAft>
                <a:spcPct val="0"/>
              </a:spcAft>
            </a:pPr>
            <a:r>
              <a:rPr kumimoji="1" lang="en-US" sz="3200" b="1" kern="0" dirty="0">
                <a:solidFill>
                  <a:srgbClr val="CC3300"/>
                </a:solidFill>
                <a:effectLst>
                  <a:outerShdw blurRad="38100" dist="38100" dir="2700000" algn="tl">
                    <a:srgbClr val="C0C0C0"/>
                  </a:outerShdw>
                </a:effectLst>
                <a:latin typeface="Helvetica"/>
              </a:rPr>
              <a:t>..INSERT (date value)</a:t>
            </a:r>
          </a:p>
        </p:txBody>
      </p:sp>
      <p:sp>
        <p:nvSpPr>
          <p:cNvPr id="7" name="Rectangle 6"/>
          <p:cNvSpPr/>
          <p:nvPr/>
        </p:nvSpPr>
        <p:spPr>
          <a:xfrm>
            <a:off x="621221" y="802156"/>
            <a:ext cx="10732577" cy="4975080"/>
          </a:xfrm>
          <a:prstGeom prst="rect">
            <a:avLst/>
          </a:prstGeom>
        </p:spPr>
        <p:txBody>
          <a:bodyPr wrap="square">
            <a:spAutoFit/>
          </a:bodyPr>
          <a:lstStyle/>
          <a:p>
            <a:pPr>
              <a:lnSpc>
                <a:spcPct val="150000"/>
              </a:lnSpc>
            </a:pPr>
            <a:r>
              <a:rPr lang="en-US" sz="2300" b="1" dirty="0"/>
              <a:t>Example: </a:t>
            </a:r>
            <a:r>
              <a:rPr lang="en-US" sz="2300" dirty="0"/>
              <a:t>Assume we have a table </a:t>
            </a:r>
            <a:r>
              <a:rPr lang="en-US" sz="2300" b="1" dirty="0"/>
              <a:t>STUD</a:t>
            </a:r>
            <a:r>
              <a:rPr lang="en-US" sz="2300" dirty="0"/>
              <a:t> (</a:t>
            </a:r>
            <a:r>
              <a:rPr lang="en-US" sz="2300" dirty="0" err="1"/>
              <a:t>Rno</a:t>
            </a:r>
            <a:r>
              <a:rPr lang="en-US" sz="2300" dirty="0"/>
              <a:t>, Name, </a:t>
            </a:r>
            <a:r>
              <a:rPr lang="en-US" sz="2300" dirty="0" err="1"/>
              <a:t>Birth_Date</a:t>
            </a:r>
            <a:r>
              <a:rPr lang="en-US" sz="2300" dirty="0"/>
              <a:t>) </a:t>
            </a:r>
          </a:p>
          <a:p>
            <a:pPr>
              <a:lnSpc>
                <a:spcPct val="150000"/>
              </a:lnSpc>
            </a:pPr>
            <a:r>
              <a:rPr lang="en-US" sz="2300" b="1" dirty="0"/>
              <a:t>Insert a record into STUD table.</a:t>
            </a:r>
          </a:p>
          <a:p>
            <a:endParaRPr lang="en-US" sz="1400" dirty="0"/>
          </a:p>
          <a:p>
            <a:r>
              <a:rPr lang="en-US" sz="2300" dirty="0"/>
              <a:t>   INSERT INTO Stud VALUES(19011102, ‘Ajay’, </a:t>
            </a:r>
            <a:r>
              <a:rPr lang="en-US" sz="2300" b="1" dirty="0">
                <a:solidFill>
                  <a:srgbClr val="C00000"/>
                </a:solidFill>
              </a:rPr>
              <a:t>TO_DATE</a:t>
            </a:r>
            <a:r>
              <a:rPr lang="en-US" sz="2300" b="1" dirty="0"/>
              <a:t>(</a:t>
            </a:r>
            <a:r>
              <a:rPr lang="en-US" sz="2300" b="1" dirty="0">
                <a:solidFill>
                  <a:srgbClr val="C00000"/>
                </a:solidFill>
              </a:rPr>
              <a:t>‘</a:t>
            </a:r>
            <a:r>
              <a:rPr lang="en-US" sz="2300" b="1" dirty="0"/>
              <a:t>21-09-2001</a:t>
            </a:r>
            <a:r>
              <a:rPr lang="en-US" sz="2300" dirty="0">
                <a:solidFill>
                  <a:srgbClr val="C00000"/>
                </a:solidFill>
              </a:rPr>
              <a:t>’</a:t>
            </a:r>
            <a:r>
              <a:rPr lang="en-US" sz="2300" dirty="0"/>
              <a:t>,</a:t>
            </a:r>
            <a:r>
              <a:rPr lang="en-US" sz="2300" dirty="0">
                <a:solidFill>
                  <a:srgbClr val="C00000"/>
                </a:solidFill>
              </a:rPr>
              <a:t>’</a:t>
            </a:r>
            <a:r>
              <a:rPr lang="en-US" sz="2300" b="1" dirty="0"/>
              <a:t>DD-MM-YYYY</a:t>
            </a:r>
            <a:r>
              <a:rPr lang="en-US" sz="2300" dirty="0">
                <a:solidFill>
                  <a:srgbClr val="C00000"/>
                </a:solidFill>
              </a:rPr>
              <a:t>’</a:t>
            </a:r>
            <a:r>
              <a:rPr lang="en-US" sz="2300" dirty="0"/>
              <a:t>));</a:t>
            </a:r>
          </a:p>
          <a:p>
            <a:endParaRPr lang="en-US" sz="1200" dirty="0"/>
          </a:p>
          <a:p>
            <a:pPr>
              <a:lnSpc>
                <a:spcPct val="112000"/>
              </a:lnSpc>
            </a:pPr>
            <a:r>
              <a:rPr lang="en-US" sz="2300" b="1" dirty="0"/>
              <a:t>TO_DATE () </a:t>
            </a:r>
            <a:r>
              <a:rPr lang="en-US" sz="2300" dirty="0"/>
              <a:t>is a oracle inbuilt function, which converts given date value (in the form character value) into date type.</a:t>
            </a:r>
          </a:p>
          <a:p>
            <a:pPr>
              <a:lnSpc>
                <a:spcPct val="112000"/>
              </a:lnSpc>
            </a:pPr>
            <a:r>
              <a:rPr lang="en-US" sz="2300" dirty="0"/>
              <a:t>More details about formats we will discuss latter.</a:t>
            </a:r>
          </a:p>
          <a:p>
            <a:endParaRPr lang="en-US" sz="1050" dirty="0"/>
          </a:p>
          <a:p>
            <a:pPr>
              <a:lnSpc>
                <a:spcPct val="112000"/>
              </a:lnSpc>
            </a:pPr>
            <a:r>
              <a:rPr lang="en-US" sz="2300" dirty="0"/>
              <a:t>Date has a default format set. </a:t>
            </a:r>
          </a:p>
          <a:p>
            <a:pPr>
              <a:lnSpc>
                <a:spcPct val="112000"/>
              </a:lnSpc>
            </a:pPr>
            <a:r>
              <a:rPr lang="en-US" sz="2300" b="1" dirty="0"/>
              <a:t>Default format </a:t>
            </a:r>
            <a:r>
              <a:rPr lang="en-US" sz="2300" dirty="0"/>
              <a:t>is  :  </a:t>
            </a:r>
            <a:r>
              <a:rPr lang="en-US" sz="2300" b="1" dirty="0"/>
              <a:t>DD-MON-YY</a:t>
            </a:r>
            <a:r>
              <a:rPr lang="en-US" sz="2300" dirty="0"/>
              <a:t> , then you can enter data as below without TO_DATE()</a:t>
            </a:r>
          </a:p>
          <a:p>
            <a:r>
              <a:rPr lang="en-US" sz="2300" b="1" dirty="0"/>
              <a:t>Example:</a:t>
            </a:r>
          </a:p>
          <a:p>
            <a:endParaRPr lang="en-US" sz="1400" dirty="0"/>
          </a:p>
          <a:p>
            <a:r>
              <a:rPr lang="en-US" sz="2300" dirty="0"/>
              <a:t>	INSERT INTO Stud VALUES(19011103, ‘Aman’, </a:t>
            </a:r>
            <a:r>
              <a:rPr lang="en-US" sz="2300" b="1" dirty="0"/>
              <a:t>‘</a:t>
            </a:r>
            <a:r>
              <a:rPr lang="en-US" sz="2300" dirty="0">
                <a:solidFill>
                  <a:srgbClr val="C00000"/>
                </a:solidFill>
              </a:rPr>
              <a:t>21-OCT-2001</a:t>
            </a:r>
            <a:r>
              <a:rPr lang="en-US" sz="2300" b="1" dirty="0"/>
              <a:t>’</a:t>
            </a:r>
            <a:r>
              <a:rPr lang="en-US" sz="2300" dirty="0"/>
              <a:t>);</a:t>
            </a:r>
          </a:p>
        </p:txBody>
      </p:sp>
    </p:spTree>
    <p:extLst>
      <p:ext uri="{BB962C8B-B14F-4D97-AF65-F5344CB8AC3E}">
        <p14:creationId xmlns:p14="http://schemas.microsoft.com/office/powerpoint/2010/main" val="33472925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634"/>
            <a:ext cx="10515600" cy="593520"/>
          </a:xfrm>
          <a:noFill/>
          <a:ln w="9525">
            <a:noFill/>
            <a:miter lim="800000"/>
            <a:headEnd/>
            <a:tailEnd/>
          </a:ln>
        </p:spPr>
        <p:txBody>
          <a:bodyPr vert="horz" wrap="square" lIns="91440" tIns="45720" rIns="91440" bIns="45720" numCol="1" rtlCol="0" anchor="b" anchorCtr="0" compatLnSpc="1">
            <a:prstTxWarp prst="textNoShape">
              <a:avLst/>
            </a:prstTxWarp>
            <a:normAutofit/>
          </a:bodyPr>
          <a:lstStyle/>
          <a:p>
            <a:pPr algn="ctr" eaLnBrk="0" fontAlgn="base" hangingPunct="0">
              <a:lnSpc>
                <a:spcPct val="100000"/>
              </a:lnSpc>
              <a:spcAft>
                <a:spcPct val="0"/>
              </a:spcAft>
            </a:pPr>
            <a:r>
              <a:rPr kumimoji="1" lang="en-US" sz="3200" b="1" kern="0" dirty="0">
                <a:solidFill>
                  <a:srgbClr val="CC3300"/>
                </a:solidFill>
                <a:effectLst>
                  <a:outerShdw blurRad="38100" dist="38100" dir="2700000" algn="tl">
                    <a:srgbClr val="C0C0C0"/>
                  </a:outerShdw>
                </a:effectLst>
                <a:latin typeface="Helvetica"/>
              </a:rPr>
              <a:t>Insert into… Select .. From…</a:t>
            </a:r>
          </a:p>
        </p:txBody>
      </p:sp>
      <p:sp>
        <p:nvSpPr>
          <p:cNvPr id="3" name="Content Placeholder 2"/>
          <p:cNvSpPr>
            <a:spLocks noGrp="1"/>
          </p:cNvSpPr>
          <p:nvPr>
            <p:ph idx="1"/>
          </p:nvPr>
        </p:nvSpPr>
        <p:spPr>
          <a:xfrm>
            <a:off x="629264" y="639021"/>
            <a:ext cx="10943303" cy="2687381"/>
          </a:xfrm>
        </p:spPr>
        <p:txBody>
          <a:bodyPr>
            <a:normAutofit/>
          </a:bodyPr>
          <a:lstStyle/>
          <a:p>
            <a:r>
              <a:rPr lang="en-US" sz="2500" dirty="0"/>
              <a:t>Some time instead of giving data for every tuple in the INSERT INTO command, we can insert tuples  </a:t>
            </a:r>
            <a:r>
              <a:rPr lang="en-US" sz="2500" dirty="0">
                <a:latin typeface="Times New Roman" panose="02020603050405020304" pitchFamily="18" charset="0"/>
              </a:rPr>
              <a:t>on the basis of the result of a query.</a:t>
            </a:r>
          </a:p>
          <a:p>
            <a:r>
              <a:rPr lang="en-US" sz="2500" dirty="0">
                <a:latin typeface="Times New Roman" panose="02020603050405020304" pitchFamily="18" charset="0"/>
              </a:rPr>
              <a:t>Using </a:t>
            </a:r>
            <a:r>
              <a:rPr lang="en-US" sz="2500" b="1" dirty="0">
                <a:latin typeface="Times New Roman" panose="02020603050405020304" pitchFamily="18" charset="0"/>
              </a:rPr>
              <a:t>SELECT statement as sub query </a:t>
            </a:r>
            <a:r>
              <a:rPr lang="en-US" sz="2500" dirty="0">
                <a:latin typeface="Times New Roman" panose="02020603050405020304" pitchFamily="18" charset="0"/>
              </a:rPr>
              <a:t>in the INSERT INTO, we can select (copy) some set of records from a relation(source)  and insert into another relation(Destination).</a:t>
            </a:r>
          </a:p>
          <a:p>
            <a:r>
              <a:rPr lang="en-US" sz="2500" dirty="0">
                <a:latin typeface="Times New Roman" panose="02020603050405020304" pitchFamily="18" charset="0"/>
              </a:rPr>
              <a:t>Note that we </a:t>
            </a:r>
            <a:r>
              <a:rPr lang="en-US" sz="2500" b="1" dirty="0">
                <a:latin typeface="Times New Roman" panose="02020603050405020304" pitchFamily="18" charset="0"/>
              </a:rPr>
              <a:t>need to take care of datatype </a:t>
            </a:r>
            <a:r>
              <a:rPr lang="en-US" sz="2500" dirty="0">
                <a:latin typeface="Times New Roman" panose="02020603050405020304" pitchFamily="18" charset="0"/>
              </a:rPr>
              <a:t>and </a:t>
            </a:r>
            <a:r>
              <a:rPr lang="en-US" sz="2500" b="1" dirty="0">
                <a:latin typeface="Times New Roman" panose="02020603050405020304" pitchFamily="18" charset="0"/>
              </a:rPr>
              <a:t>size compatibility</a:t>
            </a:r>
            <a:r>
              <a:rPr lang="en-US" sz="2500" dirty="0">
                <a:latin typeface="Times New Roman" panose="02020603050405020304" pitchFamily="18" charset="0"/>
              </a:rPr>
              <a:t>.</a:t>
            </a:r>
            <a:endParaRPr lang="en-US" sz="2500" dirty="0"/>
          </a:p>
        </p:txBody>
      </p:sp>
      <p:sp>
        <p:nvSpPr>
          <p:cNvPr id="4" name="Footer Placeholder 3"/>
          <p:cNvSpPr>
            <a:spLocks noGrp="1"/>
          </p:cNvSpPr>
          <p:nvPr>
            <p:ph type="ftr" sz="quarter" idx="11"/>
          </p:nvPr>
        </p:nvSpPr>
        <p:spPr/>
        <p:txBody>
          <a:bodyPr/>
          <a:lstStyle/>
          <a:p>
            <a:r>
              <a:rPr lang="en-US"/>
              <a:t>SQL</a:t>
            </a:r>
          </a:p>
        </p:txBody>
      </p:sp>
      <p:sp>
        <p:nvSpPr>
          <p:cNvPr id="5" name="Slide Number Placeholder 4"/>
          <p:cNvSpPr>
            <a:spLocks noGrp="1"/>
          </p:cNvSpPr>
          <p:nvPr>
            <p:ph type="sldNum" sz="quarter" idx="12"/>
          </p:nvPr>
        </p:nvSpPr>
        <p:spPr/>
        <p:txBody>
          <a:bodyPr/>
          <a:lstStyle/>
          <a:p>
            <a:fld id="{03576695-DB63-4967-AFBB-46E84EF49106}" type="slidenum">
              <a:rPr lang="en-US" smtClean="0"/>
              <a:t>57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783336316"/>
              </p:ext>
            </p:extLst>
          </p:nvPr>
        </p:nvGraphicFramePr>
        <p:xfrm>
          <a:off x="1769805" y="3229697"/>
          <a:ext cx="3521741" cy="1849197"/>
        </p:xfrm>
        <a:graphic>
          <a:graphicData uri="http://schemas.openxmlformats.org/drawingml/2006/table">
            <a:tbl>
              <a:tblPr firstRow="1" firstCol="1" bandRow="1">
                <a:tableStyleId>{5C22544A-7EE6-4342-B048-85BDC9FD1C3A}</a:tableStyleId>
              </a:tblPr>
              <a:tblGrid>
                <a:gridCol w="765596">
                  <a:extLst>
                    <a:ext uri="{9D8B030D-6E8A-4147-A177-3AD203B41FA5}">
                      <a16:colId xmlns:a16="http://schemas.microsoft.com/office/drawing/2014/main" val="802821822"/>
                    </a:ext>
                  </a:extLst>
                </a:gridCol>
                <a:gridCol w="833253">
                  <a:extLst>
                    <a:ext uri="{9D8B030D-6E8A-4147-A177-3AD203B41FA5}">
                      <a16:colId xmlns:a16="http://schemas.microsoft.com/office/drawing/2014/main" val="2615889648"/>
                    </a:ext>
                  </a:extLst>
                </a:gridCol>
                <a:gridCol w="1089639">
                  <a:extLst>
                    <a:ext uri="{9D8B030D-6E8A-4147-A177-3AD203B41FA5}">
                      <a16:colId xmlns:a16="http://schemas.microsoft.com/office/drawing/2014/main" val="312140111"/>
                    </a:ext>
                  </a:extLst>
                </a:gridCol>
                <a:gridCol w="833253">
                  <a:extLst>
                    <a:ext uri="{9D8B030D-6E8A-4147-A177-3AD203B41FA5}">
                      <a16:colId xmlns:a16="http://schemas.microsoft.com/office/drawing/2014/main" val="4058137438"/>
                    </a:ext>
                  </a:extLst>
                </a:gridCol>
              </a:tblGrid>
              <a:tr h="206681">
                <a:tc>
                  <a:txBody>
                    <a:bodyPr/>
                    <a:lstStyle/>
                    <a:p>
                      <a:pPr marL="0" marR="0">
                        <a:lnSpc>
                          <a:spcPct val="107000"/>
                        </a:lnSpc>
                        <a:spcBef>
                          <a:spcPts val="0"/>
                        </a:spcBef>
                        <a:spcAft>
                          <a:spcPts val="0"/>
                        </a:spcAft>
                      </a:pPr>
                      <a:r>
                        <a:rPr lang="en-US" sz="1600">
                          <a:effectLst/>
                        </a:rPr>
                        <a:t>Rollno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Name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Course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Dept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0394602"/>
                  </a:ext>
                </a:extLst>
              </a:tr>
              <a:tr h="399974">
                <a:tc>
                  <a:txBody>
                    <a:bodyPr/>
                    <a:lstStyle/>
                    <a:p>
                      <a:pPr marL="0" marR="0">
                        <a:lnSpc>
                          <a:spcPct val="107000"/>
                        </a:lnSpc>
                        <a:spcBef>
                          <a:spcPts val="0"/>
                        </a:spcBef>
                        <a:spcAft>
                          <a:spcPts val="0"/>
                        </a:spcAft>
                      </a:pPr>
                      <a:r>
                        <a:rPr lang="en-US" sz="1400">
                          <a:effectLst/>
                        </a:rPr>
                        <a:t>101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a:effectLst/>
                        </a:rPr>
                        <a:t>Ajit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a:effectLst/>
                        </a:rPr>
                        <a:t>Algorithms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dirty="0">
                          <a:effectLst/>
                        </a:rPr>
                        <a:t>CS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40607654"/>
                  </a:ext>
                </a:extLst>
              </a:tr>
              <a:tr h="399974">
                <a:tc>
                  <a:txBody>
                    <a:bodyPr/>
                    <a:lstStyle/>
                    <a:p>
                      <a:pPr marL="0" marR="0">
                        <a:lnSpc>
                          <a:spcPct val="107000"/>
                        </a:lnSpc>
                        <a:spcBef>
                          <a:spcPts val="0"/>
                        </a:spcBef>
                        <a:spcAft>
                          <a:spcPts val="0"/>
                        </a:spcAft>
                      </a:pPr>
                      <a:r>
                        <a:rPr lang="en-US" sz="1400" dirty="0">
                          <a:effectLst/>
                        </a:rPr>
                        <a:t>102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a:effectLst/>
                        </a:rPr>
                        <a:t>Ravi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a:effectLst/>
                        </a:rPr>
                        <a:t>IoT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a:effectLst/>
                        </a:rPr>
                        <a:t>IT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85281952"/>
                  </a:ext>
                </a:extLst>
              </a:tr>
              <a:tr h="399974">
                <a:tc>
                  <a:txBody>
                    <a:bodyPr/>
                    <a:lstStyle/>
                    <a:p>
                      <a:pPr marL="0" marR="0">
                        <a:lnSpc>
                          <a:spcPct val="107000"/>
                        </a:lnSpc>
                        <a:spcBef>
                          <a:spcPts val="0"/>
                        </a:spcBef>
                        <a:spcAft>
                          <a:spcPts val="0"/>
                        </a:spcAft>
                      </a:pPr>
                      <a:r>
                        <a:rPr lang="en-US" sz="1400">
                          <a:effectLst/>
                        </a:rPr>
                        <a:t>103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a:effectLst/>
                        </a:rPr>
                        <a:t>Anish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a:effectLst/>
                        </a:rPr>
                        <a:t>Algorithms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a:effectLst/>
                        </a:rPr>
                        <a:t>MCA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04179833"/>
                  </a:ext>
                </a:extLst>
              </a:tr>
              <a:tr h="399974">
                <a:tc>
                  <a:txBody>
                    <a:bodyPr/>
                    <a:lstStyle/>
                    <a:p>
                      <a:pPr marL="0" marR="0">
                        <a:lnSpc>
                          <a:spcPct val="107000"/>
                        </a:lnSpc>
                        <a:spcBef>
                          <a:spcPts val="0"/>
                        </a:spcBef>
                        <a:spcAft>
                          <a:spcPts val="0"/>
                        </a:spcAft>
                      </a:pPr>
                      <a:r>
                        <a:rPr lang="en-US" sz="1400" dirty="0">
                          <a:effectLst/>
                        </a:rPr>
                        <a:t>101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a:effectLst/>
                        </a:rPr>
                        <a:t>Ram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a:effectLst/>
                        </a:rPr>
                        <a:t>ML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dirty="0">
                          <a:effectLst/>
                        </a:rPr>
                        <a:t>MCA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6005147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62541294"/>
              </p:ext>
            </p:extLst>
          </p:nvPr>
        </p:nvGraphicFramePr>
        <p:xfrm>
          <a:off x="6533532" y="3344506"/>
          <a:ext cx="3768725" cy="855612"/>
        </p:xfrm>
        <a:graphic>
          <a:graphicData uri="http://schemas.openxmlformats.org/drawingml/2006/table">
            <a:tbl>
              <a:tblPr firstRow="1" firstCol="1" bandRow="1">
                <a:tableStyleId>{5C22544A-7EE6-4342-B048-85BDC9FD1C3A}</a:tableStyleId>
              </a:tblPr>
              <a:tblGrid>
                <a:gridCol w="854075">
                  <a:extLst>
                    <a:ext uri="{9D8B030D-6E8A-4147-A177-3AD203B41FA5}">
                      <a16:colId xmlns:a16="http://schemas.microsoft.com/office/drawing/2014/main" val="2331669639"/>
                    </a:ext>
                  </a:extLst>
                </a:gridCol>
                <a:gridCol w="857250">
                  <a:extLst>
                    <a:ext uri="{9D8B030D-6E8A-4147-A177-3AD203B41FA5}">
                      <a16:colId xmlns:a16="http://schemas.microsoft.com/office/drawing/2014/main" val="3401514117"/>
                    </a:ext>
                  </a:extLst>
                </a:gridCol>
                <a:gridCol w="857250">
                  <a:extLst>
                    <a:ext uri="{9D8B030D-6E8A-4147-A177-3AD203B41FA5}">
                      <a16:colId xmlns:a16="http://schemas.microsoft.com/office/drawing/2014/main" val="3228107353"/>
                    </a:ext>
                  </a:extLst>
                </a:gridCol>
                <a:gridCol w="1200150">
                  <a:extLst>
                    <a:ext uri="{9D8B030D-6E8A-4147-A177-3AD203B41FA5}">
                      <a16:colId xmlns:a16="http://schemas.microsoft.com/office/drawing/2014/main" val="1559015629"/>
                    </a:ext>
                  </a:extLst>
                </a:gridCol>
              </a:tblGrid>
              <a:tr h="360190">
                <a:tc>
                  <a:txBody>
                    <a:bodyPr/>
                    <a:lstStyle/>
                    <a:p>
                      <a:pPr marL="0" marR="0">
                        <a:lnSpc>
                          <a:spcPct val="107000"/>
                        </a:lnSpc>
                        <a:spcBef>
                          <a:spcPts val="0"/>
                        </a:spcBef>
                        <a:spcAft>
                          <a:spcPts val="0"/>
                        </a:spcAft>
                      </a:pPr>
                      <a:r>
                        <a:rPr lang="en-US" sz="1600" dirty="0" err="1">
                          <a:effectLst/>
                        </a:rPr>
                        <a:t>Rno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Course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Marks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Attendance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83879316"/>
                  </a:ext>
                </a:extLst>
              </a:tr>
              <a:tr h="247711">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27103129"/>
                  </a:ext>
                </a:extLst>
              </a:tr>
              <a:tr h="247711">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5984208"/>
                  </a:ext>
                </a:extLst>
              </a:tr>
            </a:tbl>
          </a:graphicData>
        </a:graphic>
      </p:graphicFrame>
      <p:sp>
        <p:nvSpPr>
          <p:cNvPr id="8" name="TextBox 7"/>
          <p:cNvSpPr txBox="1"/>
          <p:nvPr/>
        </p:nvSpPr>
        <p:spPr>
          <a:xfrm>
            <a:off x="1029927" y="3229697"/>
            <a:ext cx="722672" cy="369332"/>
          </a:xfrm>
          <a:prstGeom prst="rect">
            <a:avLst/>
          </a:prstGeom>
          <a:noFill/>
        </p:spPr>
        <p:txBody>
          <a:bodyPr wrap="square" rtlCol="0">
            <a:spAutoFit/>
          </a:bodyPr>
          <a:lstStyle/>
          <a:p>
            <a:r>
              <a:rPr lang="en-US" b="1" dirty="0"/>
              <a:t>STUD</a:t>
            </a:r>
          </a:p>
        </p:txBody>
      </p:sp>
      <p:sp>
        <p:nvSpPr>
          <p:cNvPr id="9" name="TextBox 8"/>
          <p:cNvSpPr txBox="1"/>
          <p:nvPr/>
        </p:nvSpPr>
        <p:spPr>
          <a:xfrm>
            <a:off x="5574889" y="3229697"/>
            <a:ext cx="958643" cy="369332"/>
          </a:xfrm>
          <a:prstGeom prst="rect">
            <a:avLst/>
          </a:prstGeom>
          <a:noFill/>
        </p:spPr>
        <p:txBody>
          <a:bodyPr wrap="square" rtlCol="0">
            <a:spAutoFit/>
          </a:bodyPr>
          <a:lstStyle/>
          <a:p>
            <a:r>
              <a:rPr lang="en-US" b="1" dirty="0"/>
              <a:t>MARKS</a:t>
            </a:r>
          </a:p>
        </p:txBody>
      </p:sp>
      <p:sp>
        <p:nvSpPr>
          <p:cNvPr id="10" name="Rectangle 9"/>
          <p:cNvSpPr/>
          <p:nvPr/>
        </p:nvSpPr>
        <p:spPr>
          <a:xfrm>
            <a:off x="599099" y="5126738"/>
            <a:ext cx="10240965" cy="1384995"/>
          </a:xfrm>
          <a:prstGeom prst="rect">
            <a:avLst/>
          </a:prstGeom>
        </p:spPr>
        <p:txBody>
          <a:bodyPr wrap="square">
            <a:spAutoFit/>
          </a:bodyPr>
          <a:lstStyle/>
          <a:p>
            <a:r>
              <a:rPr lang="en-US" sz="2100" b="1" dirty="0"/>
              <a:t>Example:</a:t>
            </a:r>
            <a:r>
              <a:rPr lang="en-US" sz="2100" dirty="0"/>
              <a:t> Insert </a:t>
            </a:r>
            <a:r>
              <a:rPr lang="en-US" sz="2100" dirty="0" err="1"/>
              <a:t>Rollno</a:t>
            </a:r>
            <a:r>
              <a:rPr lang="en-US" sz="2100" dirty="0"/>
              <a:t> and course information of students enrolled to MCA department into MARKS relation.</a:t>
            </a:r>
          </a:p>
          <a:p>
            <a:endParaRPr lang="en-US" sz="2100" dirty="0"/>
          </a:p>
          <a:p>
            <a:r>
              <a:rPr lang="en-US" sz="2100" dirty="0"/>
              <a:t>INSERT INTO MARKS(</a:t>
            </a:r>
            <a:r>
              <a:rPr lang="en-US" sz="2100" dirty="0" err="1"/>
              <a:t>RNo</a:t>
            </a:r>
            <a:r>
              <a:rPr lang="en-US" sz="2100" dirty="0"/>
              <a:t>, Course) </a:t>
            </a:r>
            <a:r>
              <a:rPr lang="en-US" sz="2100" b="1" dirty="0"/>
              <a:t>SELECT </a:t>
            </a:r>
            <a:r>
              <a:rPr lang="en-US" sz="2100" b="1" dirty="0" err="1"/>
              <a:t>Rollno</a:t>
            </a:r>
            <a:r>
              <a:rPr lang="en-US" sz="2100" b="1" dirty="0"/>
              <a:t>, Course FROM STUD WHERE </a:t>
            </a:r>
            <a:r>
              <a:rPr lang="en-US" sz="2100" b="1" dirty="0" err="1"/>
              <a:t>Dept</a:t>
            </a:r>
            <a:r>
              <a:rPr lang="en-US" sz="2100" b="1" dirty="0"/>
              <a:t>=‘MCA’;</a:t>
            </a:r>
          </a:p>
        </p:txBody>
      </p:sp>
    </p:spTree>
    <p:extLst>
      <p:ext uri="{BB962C8B-B14F-4D97-AF65-F5344CB8AC3E}">
        <p14:creationId xmlns:p14="http://schemas.microsoft.com/office/powerpoint/2010/main" val="14431967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
            <a:ext cx="10515600" cy="619432"/>
          </a:xfrm>
          <a:noFill/>
          <a:ln w="9525">
            <a:noFill/>
            <a:miter lim="800000"/>
            <a:headEnd/>
            <a:tailEnd/>
          </a:ln>
        </p:spPr>
        <p:txBody>
          <a:bodyPr vert="horz" wrap="square" lIns="91440" tIns="45720" rIns="91440" bIns="45720" numCol="1" rtlCol="0" anchor="b" anchorCtr="0" compatLnSpc="1">
            <a:prstTxWarp prst="textNoShape">
              <a:avLst/>
            </a:prstTxWarp>
            <a:normAutofit/>
          </a:bodyPr>
          <a:lstStyle/>
          <a:p>
            <a:pPr algn="ctr" eaLnBrk="0" fontAlgn="base" hangingPunct="0">
              <a:lnSpc>
                <a:spcPct val="100000"/>
              </a:lnSpc>
              <a:spcAft>
                <a:spcPct val="0"/>
              </a:spcAft>
            </a:pPr>
            <a:r>
              <a:rPr kumimoji="1" lang="en-US" sz="3200" b="1" kern="0" dirty="0">
                <a:solidFill>
                  <a:srgbClr val="CC3300"/>
                </a:solidFill>
                <a:effectLst>
                  <a:outerShdw blurRad="38100" dist="38100" dir="2700000" algn="tl">
                    <a:srgbClr val="C0C0C0"/>
                  </a:outerShdw>
                </a:effectLst>
                <a:latin typeface="Helvetica"/>
              </a:rPr>
              <a:t>..INSERT</a:t>
            </a:r>
          </a:p>
        </p:txBody>
      </p:sp>
      <p:sp>
        <p:nvSpPr>
          <p:cNvPr id="3" name="Content Placeholder 2"/>
          <p:cNvSpPr>
            <a:spLocks noGrp="1"/>
          </p:cNvSpPr>
          <p:nvPr>
            <p:ph idx="1"/>
          </p:nvPr>
        </p:nvSpPr>
        <p:spPr>
          <a:xfrm>
            <a:off x="227985" y="1065468"/>
            <a:ext cx="12116415" cy="5473444"/>
          </a:xfrm>
        </p:spPr>
        <p:txBody>
          <a:bodyPr>
            <a:noAutofit/>
          </a:bodyPr>
          <a:lstStyle/>
          <a:p>
            <a:pPr marL="0" indent="0">
              <a:buNone/>
            </a:pPr>
            <a:r>
              <a:rPr lang="en-US" sz="2300" b="1" dirty="0"/>
              <a:t>Syntax</a:t>
            </a:r>
            <a:r>
              <a:rPr lang="en-US" sz="2300" dirty="0"/>
              <a:t>-</a:t>
            </a:r>
          </a:p>
          <a:p>
            <a:pPr marL="0" indent="0">
              <a:buNone/>
            </a:pPr>
            <a:r>
              <a:rPr lang="en-US" sz="2300" dirty="0">
                <a:solidFill>
                  <a:srgbClr val="C00000"/>
                </a:solidFill>
              </a:rPr>
              <a:t>           </a:t>
            </a:r>
            <a:r>
              <a:rPr lang="en-US" sz="2300" b="1" dirty="0">
                <a:solidFill>
                  <a:srgbClr val="C00000"/>
                </a:solidFill>
              </a:rPr>
              <a:t>INSERT INTO </a:t>
            </a:r>
            <a:r>
              <a:rPr lang="en-US" sz="2300" dirty="0">
                <a:solidFill>
                  <a:srgbClr val="C00000"/>
                </a:solidFill>
              </a:rPr>
              <a:t>table1(column1,column2,..) </a:t>
            </a:r>
            <a:r>
              <a:rPr lang="en-US" sz="2300" b="1" dirty="0">
                <a:solidFill>
                  <a:srgbClr val="C00000"/>
                </a:solidFill>
              </a:rPr>
              <a:t>SELECT</a:t>
            </a:r>
            <a:r>
              <a:rPr lang="en-US" sz="2300" dirty="0">
                <a:solidFill>
                  <a:srgbClr val="C00000"/>
                </a:solidFill>
              </a:rPr>
              <a:t> column1,column2,.. </a:t>
            </a:r>
            <a:r>
              <a:rPr lang="en-US" sz="2300" b="1" dirty="0">
                <a:solidFill>
                  <a:srgbClr val="C00000"/>
                </a:solidFill>
              </a:rPr>
              <a:t>FROM</a:t>
            </a:r>
            <a:r>
              <a:rPr lang="en-US" sz="2300" dirty="0">
                <a:solidFill>
                  <a:srgbClr val="C00000"/>
                </a:solidFill>
              </a:rPr>
              <a:t> table2;</a:t>
            </a:r>
          </a:p>
          <a:p>
            <a:pPr marL="0" indent="0">
              <a:buNone/>
            </a:pPr>
            <a:endParaRPr lang="en-US" sz="100" dirty="0"/>
          </a:p>
          <a:p>
            <a:pPr marL="342900" lvl="0" indent="-342900" eaLnBrk="0" fontAlgn="base" hangingPunct="0">
              <a:lnSpc>
                <a:spcPct val="100000"/>
              </a:lnSpc>
              <a:spcBef>
                <a:spcPct val="35000"/>
              </a:spcBef>
              <a:spcAft>
                <a:spcPct val="0"/>
              </a:spcAft>
              <a:buClr>
                <a:srgbClr val="CC3300"/>
              </a:buClr>
              <a:buSzPct val="90000"/>
              <a:buFont typeface="Monotype Sorts" charset="2"/>
              <a:buChar char="n"/>
              <a:tabLst>
                <a:tab pos="908050" algn="l"/>
              </a:tabLst>
            </a:pPr>
            <a:r>
              <a:rPr lang="en-US" sz="2300" dirty="0"/>
              <a:t> </a:t>
            </a:r>
            <a:r>
              <a:rPr lang="en-US" sz="2300" b="1" dirty="0"/>
              <a:t>Example: </a:t>
            </a:r>
            <a:r>
              <a:rPr lang="en-US" sz="2300" dirty="0"/>
              <a:t>Consider the tables </a:t>
            </a:r>
            <a:r>
              <a:rPr lang="en-US" sz="2300" b="1" dirty="0"/>
              <a:t>Student(Id, Name, </a:t>
            </a:r>
            <a:r>
              <a:rPr lang="en-US" sz="2300" b="1" dirty="0" err="1"/>
              <a:t>D_name</a:t>
            </a:r>
            <a:r>
              <a:rPr lang="en-US" sz="2300" b="1" dirty="0"/>
              <a:t>, </a:t>
            </a:r>
            <a:r>
              <a:rPr lang="en-US" sz="2300" b="1" dirty="0" err="1"/>
              <a:t>tot_cred</a:t>
            </a:r>
            <a:r>
              <a:rPr lang="en-US" sz="2300" b="1" dirty="0"/>
              <a:t>) </a:t>
            </a:r>
            <a:r>
              <a:rPr lang="en-US" sz="2300" dirty="0"/>
              <a:t>and Instructor(Id, Name, Dept_name, Salary). </a:t>
            </a:r>
            <a:r>
              <a:rPr kumimoji="1" lang="en-US" altLang="en-US" sz="2000" kern="0" dirty="0">
                <a:solidFill>
                  <a:srgbClr val="000000"/>
                </a:solidFill>
                <a:latin typeface="Helvetica"/>
              </a:rPr>
              <a:t>Add all instructors to the </a:t>
            </a:r>
            <a:r>
              <a:rPr kumimoji="1" lang="en-US" altLang="en-US" sz="2000" i="1" kern="0" dirty="0">
                <a:solidFill>
                  <a:srgbClr val="000000"/>
                </a:solidFill>
                <a:latin typeface="Helvetica"/>
              </a:rPr>
              <a:t>student</a:t>
            </a:r>
            <a:r>
              <a:rPr kumimoji="1" lang="en-US" altLang="en-US" sz="2000" kern="0" dirty="0">
                <a:solidFill>
                  <a:srgbClr val="000000"/>
                </a:solidFill>
                <a:latin typeface="Helvetica"/>
              </a:rPr>
              <a:t> relation with </a:t>
            </a:r>
            <a:r>
              <a:rPr kumimoji="1" lang="en-US" altLang="en-US" sz="2000" kern="0" dirty="0" err="1">
                <a:solidFill>
                  <a:srgbClr val="000000"/>
                </a:solidFill>
                <a:latin typeface="Helvetica"/>
              </a:rPr>
              <a:t>tot_creds</a:t>
            </a:r>
            <a:r>
              <a:rPr kumimoji="1" lang="en-US" altLang="en-US" sz="2000" kern="0" dirty="0">
                <a:solidFill>
                  <a:srgbClr val="000000"/>
                </a:solidFill>
                <a:latin typeface="Helvetica"/>
              </a:rPr>
              <a:t> set to 0</a:t>
            </a:r>
            <a:endParaRPr kumimoji="1" lang="en-US" altLang="en-US" sz="1800" kern="0" dirty="0">
              <a:solidFill>
                <a:srgbClr val="000000"/>
              </a:solidFill>
              <a:latin typeface="Helvetica"/>
            </a:endParaRPr>
          </a:p>
          <a:p>
            <a:pPr marL="342900" lvl="0" indent="-342900" eaLnBrk="0" fontAlgn="base" hangingPunct="0">
              <a:lnSpc>
                <a:spcPct val="100000"/>
              </a:lnSpc>
              <a:spcBef>
                <a:spcPct val="35000"/>
              </a:spcBef>
              <a:spcAft>
                <a:spcPct val="0"/>
              </a:spcAft>
              <a:buClr>
                <a:srgbClr val="CC3300"/>
              </a:buClr>
              <a:buSzPct val="90000"/>
              <a:buNone/>
              <a:tabLst>
                <a:tab pos="908050" algn="l"/>
              </a:tabLst>
            </a:pPr>
            <a:r>
              <a:rPr kumimoji="1" lang="en-US" altLang="en-US" sz="1800" kern="0" dirty="0">
                <a:solidFill>
                  <a:srgbClr val="000000"/>
                </a:solidFill>
                <a:latin typeface="Helvetica"/>
              </a:rPr>
              <a:t>	</a:t>
            </a:r>
            <a:r>
              <a:rPr kumimoji="1" lang="en-US" altLang="en-US" sz="2000" kern="0" dirty="0">
                <a:solidFill>
                  <a:srgbClr val="000000"/>
                </a:solidFill>
                <a:latin typeface="Helvetica"/>
              </a:rPr>
              <a:t>    </a:t>
            </a:r>
            <a:r>
              <a:rPr lang="en-US" altLang="en-US" b="1" dirty="0"/>
              <a:t>insert into </a:t>
            </a:r>
            <a:r>
              <a:rPr kumimoji="1" lang="en-US" altLang="en-US" sz="2400" i="1" kern="0" dirty="0">
                <a:solidFill>
                  <a:srgbClr val="000000"/>
                </a:solidFill>
                <a:latin typeface="Helvetica"/>
              </a:rPr>
              <a:t>student</a:t>
            </a:r>
            <a:br>
              <a:rPr kumimoji="1" lang="en-US" altLang="en-US" sz="2400" i="1" kern="0" dirty="0">
                <a:solidFill>
                  <a:srgbClr val="000000"/>
                </a:solidFill>
                <a:latin typeface="Helvetica"/>
              </a:rPr>
            </a:br>
            <a:r>
              <a:rPr kumimoji="1" lang="en-US" altLang="en-US" sz="2400" i="1" kern="0" dirty="0">
                <a:solidFill>
                  <a:srgbClr val="000000"/>
                </a:solidFill>
                <a:latin typeface="Helvetica"/>
              </a:rPr>
              <a:t>	</a:t>
            </a:r>
            <a:r>
              <a:rPr lang="en-US" altLang="en-US" b="1" dirty="0"/>
              <a:t>select </a:t>
            </a:r>
            <a:r>
              <a:rPr kumimoji="1" lang="en-US" altLang="en-US" sz="2400" i="1" kern="0" dirty="0">
                <a:solidFill>
                  <a:srgbClr val="000000"/>
                </a:solidFill>
                <a:latin typeface="Helvetica"/>
              </a:rPr>
              <a:t>ID, name, dept_name, 0</a:t>
            </a:r>
            <a:br>
              <a:rPr kumimoji="1" lang="en-US" altLang="en-US" sz="2400" i="1" kern="0" dirty="0">
                <a:solidFill>
                  <a:srgbClr val="000000"/>
                </a:solidFill>
                <a:latin typeface="Helvetica"/>
              </a:rPr>
            </a:br>
            <a:r>
              <a:rPr kumimoji="1" lang="en-US" altLang="en-US" sz="2400" i="1" kern="0" dirty="0">
                <a:solidFill>
                  <a:srgbClr val="000000"/>
                </a:solidFill>
                <a:latin typeface="Helvetica"/>
              </a:rPr>
              <a:t>         </a:t>
            </a:r>
            <a:r>
              <a:rPr lang="en-US" altLang="en-US" b="1" dirty="0"/>
              <a:t>from</a:t>
            </a:r>
            <a:r>
              <a:rPr kumimoji="1" lang="en-US" altLang="en-US" sz="2400" b="1" kern="0" dirty="0">
                <a:solidFill>
                  <a:srgbClr val="000000"/>
                </a:solidFill>
                <a:latin typeface="Helvetica"/>
              </a:rPr>
              <a:t> </a:t>
            </a:r>
            <a:r>
              <a:rPr kumimoji="1" lang="en-US" altLang="en-US" sz="2400" i="1" kern="0" dirty="0">
                <a:solidFill>
                  <a:srgbClr val="000000"/>
                </a:solidFill>
                <a:latin typeface="Helvetica"/>
              </a:rPr>
              <a:t>  instructor;</a:t>
            </a:r>
          </a:p>
          <a:p>
            <a:pPr marL="342900" lvl="0" indent="-342900" eaLnBrk="0" fontAlgn="base" hangingPunct="0">
              <a:lnSpc>
                <a:spcPct val="100000"/>
              </a:lnSpc>
              <a:spcBef>
                <a:spcPct val="35000"/>
              </a:spcBef>
              <a:spcAft>
                <a:spcPct val="0"/>
              </a:spcAft>
              <a:buClr>
                <a:srgbClr val="CC3300"/>
              </a:buClr>
              <a:buSzPct val="90000"/>
              <a:buNone/>
              <a:tabLst>
                <a:tab pos="908050" algn="l"/>
              </a:tabLst>
            </a:pPr>
            <a:r>
              <a:rPr kumimoji="1" lang="en-US" altLang="en-US" sz="2000" b="1" i="1" kern="0" dirty="0">
                <a:solidFill>
                  <a:srgbClr val="FF0000"/>
                </a:solidFill>
                <a:latin typeface="Helvetica"/>
              </a:rPr>
              <a:t>OR</a:t>
            </a:r>
          </a:p>
          <a:p>
            <a:pPr marL="342900" lvl="0" indent="-342900" eaLnBrk="0" fontAlgn="base" hangingPunct="0">
              <a:lnSpc>
                <a:spcPct val="100000"/>
              </a:lnSpc>
              <a:spcBef>
                <a:spcPct val="35000"/>
              </a:spcBef>
              <a:spcAft>
                <a:spcPct val="0"/>
              </a:spcAft>
              <a:buClr>
                <a:srgbClr val="CC3300"/>
              </a:buClr>
              <a:buSzPct val="90000"/>
              <a:buNone/>
              <a:tabLst>
                <a:tab pos="908050" algn="l"/>
              </a:tabLst>
            </a:pPr>
            <a:r>
              <a:rPr kumimoji="1" lang="en-US" altLang="en-US" sz="1800" kern="0" dirty="0">
                <a:solidFill>
                  <a:srgbClr val="000000"/>
                </a:solidFill>
                <a:latin typeface="Helvetica"/>
              </a:rPr>
              <a:t> </a:t>
            </a:r>
            <a:r>
              <a:rPr lang="en-US" altLang="en-US" b="1" dirty="0"/>
              <a:t>insert into </a:t>
            </a:r>
            <a:r>
              <a:rPr kumimoji="1" lang="en-US" altLang="en-US" sz="2400" i="1" kern="0" dirty="0">
                <a:solidFill>
                  <a:srgbClr val="000000"/>
                </a:solidFill>
                <a:latin typeface="Helvetica"/>
              </a:rPr>
              <a:t>student(</a:t>
            </a:r>
            <a:r>
              <a:rPr kumimoji="1" lang="en-US" altLang="en-US" sz="2400" i="1" kern="0" dirty="0" err="1">
                <a:solidFill>
                  <a:srgbClr val="000000"/>
                </a:solidFill>
                <a:latin typeface="Helvetica"/>
              </a:rPr>
              <a:t>ID,name,D_name</a:t>
            </a:r>
            <a:r>
              <a:rPr kumimoji="1" lang="en-US" altLang="en-US" sz="2400" i="1" kern="0" dirty="0">
                <a:solidFill>
                  <a:srgbClr val="000000"/>
                </a:solidFill>
                <a:latin typeface="Helvetica"/>
              </a:rPr>
              <a:t>)</a:t>
            </a:r>
            <a:br>
              <a:rPr kumimoji="1" lang="en-US" altLang="en-US" sz="2400" i="1" kern="0" dirty="0">
                <a:solidFill>
                  <a:srgbClr val="000000"/>
                </a:solidFill>
                <a:latin typeface="Helvetica"/>
              </a:rPr>
            </a:br>
            <a:r>
              <a:rPr kumimoji="1" lang="en-US" altLang="en-US" sz="2400" i="1" kern="0" dirty="0">
                <a:solidFill>
                  <a:srgbClr val="000000"/>
                </a:solidFill>
                <a:latin typeface="Helvetica"/>
              </a:rPr>
              <a:t>	</a:t>
            </a:r>
            <a:r>
              <a:rPr lang="en-US" altLang="en-US" b="1" dirty="0"/>
              <a:t>select </a:t>
            </a:r>
            <a:r>
              <a:rPr kumimoji="1" lang="en-US" altLang="en-US" sz="2400" i="1" kern="0" dirty="0">
                <a:solidFill>
                  <a:srgbClr val="000000"/>
                </a:solidFill>
                <a:latin typeface="Helvetica"/>
              </a:rPr>
              <a:t>ID, name, dept_name</a:t>
            </a:r>
            <a:br>
              <a:rPr kumimoji="1" lang="en-US" altLang="en-US" sz="2400" i="1" kern="0" dirty="0">
                <a:solidFill>
                  <a:srgbClr val="000000"/>
                </a:solidFill>
                <a:latin typeface="Helvetica"/>
              </a:rPr>
            </a:br>
            <a:r>
              <a:rPr kumimoji="1" lang="en-US" altLang="en-US" sz="2400" i="1" kern="0" dirty="0">
                <a:solidFill>
                  <a:srgbClr val="000000"/>
                </a:solidFill>
                <a:latin typeface="Helvetica"/>
              </a:rPr>
              <a:t>         </a:t>
            </a:r>
            <a:r>
              <a:rPr lang="en-US" altLang="en-US" b="1" dirty="0"/>
              <a:t>from</a:t>
            </a:r>
            <a:r>
              <a:rPr kumimoji="1" lang="en-US" altLang="en-US" sz="2400" b="1" kern="0" dirty="0">
                <a:solidFill>
                  <a:srgbClr val="000000"/>
                </a:solidFill>
                <a:latin typeface="Helvetica"/>
              </a:rPr>
              <a:t> </a:t>
            </a:r>
            <a:r>
              <a:rPr kumimoji="1" lang="en-US" altLang="en-US" sz="2400" i="1" kern="0" dirty="0">
                <a:solidFill>
                  <a:srgbClr val="000000"/>
                </a:solidFill>
                <a:latin typeface="Helvetica"/>
              </a:rPr>
              <a:t>  instructor;</a:t>
            </a:r>
          </a:p>
          <a:p>
            <a:pPr marL="342900" lvl="0" indent="-342900" eaLnBrk="0" fontAlgn="base" hangingPunct="0">
              <a:lnSpc>
                <a:spcPct val="100000"/>
              </a:lnSpc>
              <a:spcBef>
                <a:spcPct val="35000"/>
              </a:spcBef>
              <a:spcAft>
                <a:spcPct val="0"/>
              </a:spcAft>
              <a:buClr>
                <a:srgbClr val="CC3300"/>
              </a:buClr>
              <a:buSzPct val="90000"/>
              <a:buNone/>
              <a:tabLst>
                <a:tab pos="908050" algn="l"/>
              </a:tabLst>
            </a:pPr>
            <a:r>
              <a:rPr kumimoji="1" lang="en-US" altLang="en-US" sz="2000" kern="0" dirty="0">
                <a:solidFill>
                  <a:srgbClr val="000000"/>
                </a:solidFill>
                <a:latin typeface="Helvetica"/>
              </a:rPr>
              <a:t>The </a:t>
            </a:r>
            <a:r>
              <a:rPr kumimoji="1" lang="en-US" altLang="en-US" sz="2000" b="1" kern="0" dirty="0">
                <a:solidFill>
                  <a:srgbClr val="000000"/>
                </a:solidFill>
                <a:latin typeface="Helvetica"/>
              </a:rPr>
              <a:t>select from where</a:t>
            </a:r>
            <a:r>
              <a:rPr kumimoji="1" lang="en-US" altLang="en-US" sz="2000" kern="0" dirty="0">
                <a:solidFill>
                  <a:srgbClr val="000000"/>
                </a:solidFill>
                <a:latin typeface="Helvetica"/>
              </a:rPr>
              <a:t> statement is evaluated fully before any of its results are inserted into the relation</a:t>
            </a:r>
            <a:endParaRPr lang="en-US" sz="500" dirty="0"/>
          </a:p>
        </p:txBody>
      </p:sp>
      <p:sp>
        <p:nvSpPr>
          <p:cNvPr id="4" name="Footer Placeholder 3"/>
          <p:cNvSpPr>
            <a:spLocks noGrp="1"/>
          </p:cNvSpPr>
          <p:nvPr>
            <p:ph type="ftr" sz="quarter" idx="11"/>
          </p:nvPr>
        </p:nvSpPr>
        <p:spPr/>
        <p:txBody>
          <a:bodyPr/>
          <a:lstStyle/>
          <a:p>
            <a:r>
              <a:rPr lang="en-US"/>
              <a:t>SQL</a:t>
            </a:r>
          </a:p>
        </p:txBody>
      </p:sp>
      <p:sp>
        <p:nvSpPr>
          <p:cNvPr id="5" name="Slide Number Placeholder 4"/>
          <p:cNvSpPr>
            <a:spLocks noGrp="1"/>
          </p:cNvSpPr>
          <p:nvPr>
            <p:ph type="sldNum" sz="quarter" idx="12"/>
          </p:nvPr>
        </p:nvSpPr>
        <p:spPr/>
        <p:txBody>
          <a:bodyPr/>
          <a:lstStyle/>
          <a:p>
            <a:fld id="{03576695-DB63-4967-AFBB-46E84EF49106}" type="slidenum">
              <a:rPr lang="en-US" smtClean="0"/>
              <a:t>58</a:t>
            </a:fld>
            <a:endParaRPr lang="en-US"/>
          </a:p>
        </p:txBody>
      </p:sp>
      <p:sp>
        <p:nvSpPr>
          <p:cNvPr id="6" name="Rectangle 5">
            <a:extLst>
              <a:ext uri="{FF2B5EF4-FFF2-40B4-BE49-F238E27FC236}">
                <a16:creationId xmlns:a16="http://schemas.microsoft.com/office/drawing/2014/main" id="{FDA0B92B-01EF-47B4-8DC8-90543F7BBE03}"/>
              </a:ext>
            </a:extLst>
          </p:cNvPr>
          <p:cNvSpPr/>
          <p:nvPr/>
        </p:nvSpPr>
        <p:spPr>
          <a:xfrm>
            <a:off x="531842" y="542248"/>
            <a:ext cx="4016933" cy="523220"/>
          </a:xfrm>
          <a:prstGeom prst="rect">
            <a:avLst/>
          </a:prstGeom>
        </p:spPr>
        <p:txBody>
          <a:bodyPr wrap="none">
            <a:spAutoFit/>
          </a:bodyPr>
          <a:lstStyle/>
          <a:p>
            <a:r>
              <a:rPr lang="en-IN" sz="2800" b="1" dirty="0"/>
              <a:t>Inserting multiple records</a:t>
            </a:r>
          </a:p>
        </p:txBody>
      </p:sp>
    </p:spTree>
    <p:extLst>
      <p:ext uri="{BB962C8B-B14F-4D97-AF65-F5344CB8AC3E}">
        <p14:creationId xmlns:p14="http://schemas.microsoft.com/office/powerpoint/2010/main" val="10232114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35422"/>
          </a:xfrm>
          <a:noFill/>
          <a:ln w="9525">
            <a:noFill/>
            <a:miter lim="800000"/>
            <a:headEnd/>
            <a:tailEnd/>
          </a:ln>
        </p:spPr>
        <p:txBody>
          <a:bodyPr vert="horz" wrap="square" lIns="91440" tIns="45720" rIns="91440" bIns="45720" numCol="1" rtlCol="0" anchor="b" anchorCtr="0" compatLnSpc="1">
            <a:prstTxWarp prst="textNoShape">
              <a:avLst/>
            </a:prstTxWarp>
            <a:normAutofit/>
          </a:bodyPr>
          <a:lstStyle/>
          <a:p>
            <a:pPr algn="ctr" eaLnBrk="0" fontAlgn="base" hangingPunct="0">
              <a:lnSpc>
                <a:spcPct val="100000"/>
              </a:lnSpc>
              <a:spcAft>
                <a:spcPct val="0"/>
              </a:spcAft>
            </a:pPr>
            <a:r>
              <a:rPr kumimoji="1" lang="en-US" sz="3200" b="1" kern="0" dirty="0">
                <a:solidFill>
                  <a:srgbClr val="CC3300"/>
                </a:solidFill>
                <a:effectLst>
                  <a:outerShdw blurRad="38100" dist="38100" dir="2700000" algn="tl">
                    <a:srgbClr val="C0C0C0"/>
                  </a:outerShdw>
                </a:effectLst>
                <a:latin typeface="Helvetica"/>
              </a:rPr>
              <a:t>UPDATE</a:t>
            </a:r>
          </a:p>
        </p:txBody>
      </p:sp>
      <p:sp>
        <p:nvSpPr>
          <p:cNvPr id="3" name="Content Placeholder 2"/>
          <p:cNvSpPr>
            <a:spLocks noGrp="1"/>
          </p:cNvSpPr>
          <p:nvPr>
            <p:ph idx="1"/>
          </p:nvPr>
        </p:nvSpPr>
        <p:spPr>
          <a:xfrm>
            <a:off x="838200" y="1309431"/>
            <a:ext cx="10886768" cy="4351338"/>
          </a:xfrm>
        </p:spPr>
        <p:txBody>
          <a:bodyPr>
            <a:normAutofit/>
          </a:bodyPr>
          <a:lstStyle/>
          <a:p>
            <a:pPr marL="0" indent="0">
              <a:buNone/>
            </a:pPr>
            <a:r>
              <a:rPr lang="en-US" dirty="0"/>
              <a:t>To modify any column/s value in a already existing record.</a:t>
            </a:r>
          </a:p>
          <a:p>
            <a:pPr marL="0" indent="0">
              <a:buNone/>
            </a:pPr>
            <a:r>
              <a:rPr lang="en-US" dirty="0"/>
              <a:t>Syntax:</a:t>
            </a:r>
          </a:p>
          <a:p>
            <a:pPr marL="457200" lvl="1" indent="0">
              <a:lnSpc>
                <a:spcPct val="100000"/>
              </a:lnSpc>
              <a:buNone/>
            </a:pPr>
            <a:r>
              <a:rPr lang="en-US" sz="2500" dirty="0">
                <a:solidFill>
                  <a:srgbClr val="C00000"/>
                </a:solidFill>
              </a:rPr>
              <a:t>       </a:t>
            </a:r>
            <a:r>
              <a:rPr lang="en-US" sz="2500" b="1" dirty="0">
                <a:solidFill>
                  <a:srgbClr val="C00000"/>
                </a:solidFill>
              </a:rPr>
              <a:t>UPDATE</a:t>
            </a:r>
            <a:r>
              <a:rPr lang="en-US" sz="2500" dirty="0">
                <a:solidFill>
                  <a:srgbClr val="C00000"/>
                </a:solidFill>
              </a:rPr>
              <a:t> table_name  </a:t>
            </a:r>
            <a:r>
              <a:rPr lang="en-US" sz="2500" b="1" dirty="0">
                <a:solidFill>
                  <a:srgbClr val="C00000"/>
                </a:solidFill>
              </a:rPr>
              <a:t>SET</a:t>
            </a:r>
            <a:r>
              <a:rPr lang="en-US" sz="2500" dirty="0">
                <a:solidFill>
                  <a:srgbClr val="C00000"/>
                </a:solidFill>
              </a:rPr>
              <a:t> column1=value1,column2=value2,…</a:t>
            </a:r>
          </a:p>
          <a:p>
            <a:pPr marL="457200" lvl="1" indent="0">
              <a:lnSpc>
                <a:spcPct val="100000"/>
              </a:lnSpc>
              <a:buNone/>
            </a:pPr>
            <a:r>
              <a:rPr lang="en-US" sz="2500" dirty="0">
                <a:solidFill>
                  <a:srgbClr val="C00000"/>
                </a:solidFill>
              </a:rPr>
              <a:t>       </a:t>
            </a:r>
            <a:r>
              <a:rPr lang="en-US" sz="2500" b="1" dirty="0">
                <a:solidFill>
                  <a:srgbClr val="C00000"/>
                </a:solidFill>
              </a:rPr>
              <a:t>WHERE</a:t>
            </a:r>
            <a:r>
              <a:rPr lang="en-US" sz="2500" dirty="0">
                <a:solidFill>
                  <a:srgbClr val="C00000"/>
                </a:solidFill>
              </a:rPr>
              <a:t> </a:t>
            </a:r>
            <a:r>
              <a:rPr lang="en-US" sz="2500" i="1" dirty="0">
                <a:solidFill>
                  <a:srgbClr val="C00000"/>
                </a:solidFill>
              </a:rPr>
              <a:t>condition involving any of column/s in the table</a:t>
            </a:r>
            <a:r>
              <a:rPr lang="en-US" sz="2500" dirty="0">
                <a:solidFill>
                  <a:srgbClr val="C00000"/>
                </a:solidFill>
              </a:rPr>
              <a:t> ;</a:t>
            </a:r>
          </a:p>
          <a:p>
            <a:pPr marL="0" indent="0">
              <a:buNone/>
            </a:pPr>
            <a:endParaRPr lang="en-US" sz="1600" dirty="0"/>
          </a:p>
          <a:p>
            <a:pPr marL="0" indent="0">
              <a:lnSpc>
                <a:spcPct val="112000"/>
              </a:lnSpc>
              <a:spcBef>
                <a:spcPts val="600"/>
              </a:spcBef>
              <a:buNone/>
            </a:pPr>
            <a:r>
              <a:rPr lang="en-US" b="1" dirty="0"/>
              <a:t>Example: </a:t>
            </a:r>
            <a:r>
              <a:rPr lang="en-US" dirty="0"/>
              <a:t>Consider the table Instructor(Id, Name, Dept_name, Salary).  Increase the salary of instructor with ID I201 by 10%.</a:t>
            </a:r>
          </a:p>
          <a:p>
            <a:pPr marL="0" indent="0">
              <a:buNone/>
            </a:pPr>
            <a:endParaRPr lang="en-US" dirty="0"/>
          </a:p>
          <a:p>
            <a:pPr marL="0" indent="0">
              <a:buNone/>
            </a:pPr>
            <a:r>
              <a:rPr lang="en-US" dirty="0"/>
              <a:t>	</a:t>
            </a:r>
            <a:r>
              <a:rPr lang="en-US" b="1" dirty="0"/>
              <a:t>UPDATE</a:t>
            </a:r>
            <a:r>
              <a:rPr lang="en-US" dirty="0"/>
              <a:t> Instructor </a:t>
            </a:r>
            <a:r>
              <a:rPr lang="en-US" b="1" dirty="0"/>
              <a:t>SET</a:t>
            </a:r>
            <a:r>
              <a:rPr lang="en-US" dirty="0"/>
              <a:t> Salary=</a:t>
            </a:r>
            <a:r>
              <a:rPr lang="en-US" dirty="0" err="1"/>
              <a:t>Salary+Salary</a:t>
            </a:r>
            <a:r>
              <a:rPr lang="en-US" dirty="0"/>
              <a:t>*0.1 </a:t>
            </a:r>
            <a:r>
              <a:rPr lang="en-US" b="1" dirty="0"/>
              <a:t>WHERE</a:t>
            </a:r>
            <a:r>
              <a:rPr lang="en-US" dirty="0"/>
              <a:t> Id=‘I201’;</a:t>
            </a:r>
          </a:p>
        </p:txBody>
      </p:sp>
      <p:sp>
        <p:nvSpPr>
          <p:cNvPr id="4" name="Footer Placeholder 3"/>
          <p:cNvSpPr>
            <a:spLocks noGrp="1"/>
          </p:cNvSpPr>
          <p:nvPr>
            <p:ph type="ftr" sz="quarter" idx="11"/>
          </p:nvPr>
        </p:nvSpPr>
        <p:spPr/>
        <p:txBody>
          <a:bodyPr/>
          <a:lstStyle/>
          <a:p>
            <a:r>
              <a:rPr lang="en-US"/>
              <a:t>SQL</a:t>
            </a:r>
          </a:p>
        </p:txBody>
      </p:sp>
      <p:sp>
        <p:nvSpPr>
          <p:cNvPr id="5" name="Slide Number Placeholder 4"/>
          <p:cNvSpPr>
            <a:spLocks noGrp="1"/>
          </p:cNvSpPr>
          <p:nvPr>
            <p:ph type="sldNum" sz="quarter" idx="12"/>
          </p:nvPr>
        </p:nvSpPr>
        <p:spPr/>
        <p:txBody>
          <a:bodyPr/>
          <a:lstStyle/>
          <a:p>
            <a:fld id="{03576695-DB63-4967-AFBB-46E84EF49106}" type="slidenum">
              <a:rPr lang="en-US" smtClean="0"/>
              <a:t>59</a:t>
            </a:fld>
            <a:endParaRPr lang="en-US"/>
          </a:p>
        </p:txBody>
      </p:sp>
    </p:spTree>
    <p:extLst>
      <p:ext uri="{BB962C8B-B14F-4D97-AF65-F5344CB8AC3E}">
        <p14:creationId xmlns:p14="http://schemas.microsoft.com/office/powerpoint/2010/main" val="2860363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741613" y="163513"/>
            <a:ext cx="7264400" cy="5524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sz="2800" b="1" i="0" u="none" strike="noStrike" kern="0" cap="none" spc="0" normalizeH="0" baseline="0" noProof="0">
                <a:ln>
                  <a:noFill/>
                </a:ln>
                <a:solidFill>
                  <a:srgbClr val="CC3300"/>
                </a:solidFill>
                <a:effectLst>
                  <a:outerShdw blurRad="38100" dist="38100" dir="2700000" algn="tl">
                    <a:srgbClr val="C0C0C0"/>
                  </a:outerShdw>
                </a:effectLst>
                <a:uLnTx/>
                <a:uFillTx/>
                <a:latin typeface="Helvetica"/>
                <a:ea typeface="+mj-ea"/>
                <a:cs typeface="+mj-cs"/>
              </a:rPr>
              <a:t>Built-in Data Types in SQL </a:t>
            </a:r>
          </a:p>
        </p:txBody>
      </p:sp>
      <p:sp>
        <p:nvSpPr>
          <p:cNvPr id="5" name="Rectangle 3"/>
          <p:cNvSpPr txBox="1">
            <a:spLocks noChangeArrowheads="1"/>
          </p:cNvSpPr>
          <p:nvPr/>
        </p:nvSpPr>
        <p:spPr bwMode="auto">
          <a:xfrm>
            <a:off x="1524001" y="1035730"/>
            <a:ext cx="9840686" cy="5196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mn-ea"/>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mn-lt"/>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a:lstStyle>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charset="2"/>
              <a:buChar char="n"/>
              <a:tabLst>
                <a:tab pos="1250950" algn="l"/>
              </a:tabLst>
              <a:defRPr/>
            </a:pPr>
            <a:r>
              <a:rPr kumimoji="1" lang="en-US" altLang="en-US" sz="2000" b="1" i="0" u="none" strike="noStrike" kern="0" cap="none" spc="0" normalizeH="0" baseline="0" noProof="0" dirty="0">
                <a:ln>
                  <a:noFill/>
                </a:ln>
                <a:solidFill>
                  <a:srgbClr val="000099"/>
                </a:solidFill>
                <a:effectLst/>
                <a:uLnTx/>
                <a:uFillTx/>
                <a:latin typeface="Helvetica"/>
                <a:ea typeface="+mn-ea"/>
                <a:cs typeface="+mn-cs"/>
              </a:rPr>
              <a:t>date</a:t>
            </a:r>
            <a:r>
              <a:rPr kumimoji="1" lang="en-US" altLang="en-US" sz="2000" b="1" i="0" u="none" strike="noStrike" kern="0" cap="none" spc="0" normalizeH="0" baseline="0" noProof="0" dirty="0">
                <a:ln>
                  <a:noFill/>
                </a:ln>
                <a:solidFill>
                  <a:srgbClr val="CC3300"/>
                </a:solidFill>
                <a:effectLst/>
                <a:uLnTx/>
                <a:uFillTx/>
                <a:latin typeface="Helvetica"/>
                <a:ea typeface="+mn-ea"/>
                <a:cs typeface="+mn-cs"/>
              </a:rPr>
              <a:t>:</a:t>
            </a:r>
            <a:r>
              <a:rPr kumimoji="1" lang="en-US" altLang="en-US" sz="2000" b="0" i="0" u="none" strike="noStrike" kern="0" cap="none" spc="0" normalizeH="0" baseline="0" noProof="0" dirty="0">
                <a:ln>
                  <a:noFill/>
                </a:ln>
                <a:solidFill>
                  <a:srgbClr val="000000"/>
                </a:solidFill>
                <a:effectLst/>
                <a:uLnTx/>
                <a:uFillTx/>
                <a:latin typeface="Helvetica"/>
                <a:ea typeface="+mn-ea"/>
                <a:cs typeface="+mn-cs"/>
              </a:rPr>
              <a:t>  Dates, containing a (4 digit) year, month and date</a:t>
            </a:r>
            <a:endParaRPr kumimoji="1" lang="en-US" altLang="en-US" sz="1800" b="0" i="0" u="none" strike="noStrike" kern="0" cap="none" spc="0" normalizeH="0" baseline="0" noProof="0" dirty="0">
              <a:ln>
                <a:noFill/>
              </a:ln>
              <a:solidFill>
                <a:srgbClr val="000000"/>
              </a:solidFill>
              <a:effectLst/>
              <a:uLnTx/>
              <a:uFillTx/>
              <a:latin typeface="Helvetica"/>
              <a:ea typeface="+mn-ea"/>
              <a:cs typeface="+mn-cs"/>
            </a:endParaRPr>
          </a:p>
          <a:p>
            <a:pPr marL="742950" marR="0" lvl="1" indent="-285750" algn="l" defTabSz="914400" rtl="0" eaLnBrk="0" fontAlgn="base" latinLnBrk="0" hangingPunct="0">
              <a:lnSpc>
                <a:spcPct val="100000"/>
              </a:lnSpc>
              <a:spcBef>
                <a:spcPct val="35000"/>
              </a:spcBef>
              <a:spcAft>
                <a:spcPct val="0"/>
              </a:spcAft>
              <a:buClr>
                <a:srgbClr val="FF9933"/>
              </a:buClr>
              <a:buSzPct val="80000"/>
              <a:buFont typeface="Monotype Sorts" charset="2"/>
              <a:buChar char="l"/>
              <a:tabLst>
                <a:tab pos="1250950" algn="l"/>
              </a:tabLst>
              <a:defRPr/>
            </a:pPr>
            <a:r>
              <a:rPr kumimoji="1" lang="en-US" altLang="en-US" sz="2000" b="0" i="0" u="none" strike="noStrike" kern="0" cap="none" spc="0" normalizeH="0" baseline="0" noProof="0" dirty="0">
                <a:ln>
                  <a:noFill/>
                </a:ln>
                <a:solidFill>
                  <a:srgbClr val="000000"/>
                </a:solidFill>
                <a:effectLst/>
                <a:uLnTx/>
                <a:uFillTx/>
                <a:latin typeface="Helvetica"/>
              </a:rPr>
              <a:t>Example:  </a:t>
            </a:r>
            <a:r>
              <a:rPr kumimoji="1" lang="en-US" altLang="en-US" sz="2000" b="1" i="0" u="none" strike="noStrike" kern="0" cap="none" spc="0" normalizeH="0" baseline="0" noProof="0" dirty="0">
                <a:ln>
                  <a:noFill/>
                </a:ln>
                <a:solidFill>
                  <a:srgbClr val="000000"/>
                </a:solidFill>
                <a:effectLst/>
                <a:uLnTx/>
                <a:uFillTx/>
                <a:latin typeface="Helvetica"/>
              </a:rPr>
              <a:t>date</a:t>
            </a:r>
            <a:r>
              <a:rPr kumimoji="1" lang="en-US" altLang="en-US" sz="2000" b="0" i="0" u="none" strike="noStrike" kern="0" cap="none" spc="0" normalizeH="0" baseline="0" noProof="0" dirty="0">
                <a:ln>
                  <a:noFill/>
                </a:ln>
                <a:solidFill>
                  <a:srgbClr val="000000"/>
                </a:solidFill>
                <a:effectLst/>
                <a:uLnTx/>
                <a:uFillTx/>
                <a:latin typeface="Helvetica"/>
              </a:rPr>
              <a:t> ‘2005-7-27’</a:t>
            </a:r>
            <a:endParaRPr kumimoji="1" lang="en-US" altLang="en-US" sz="1800" b="0" i="0" u="none" strike="noStrike" kern="0" cap="none" spc="0" normalizeH="0" baseline="0" noProof="0" dirty="0">
              <a:ln>
                <a:noFill/>
              </a:ln>
              <a:solidFill>
                <a:srgbClr val="000000"/>
              </a:solidFill>
              <a:effectLst/>
              <a:uLnTx/>
              <a:uFillTx/>
              <a:latin typeface="Helvetica"/>
            </a:endParaRPr>
          </a:p>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charset="2"/>
              <a:buChar char="n"/>
              <a:tabLst>
                <a:tab pos="1250950" algn="l"/>
              </a:tabLst>
              <a:defRPr/>
            </a:pPr>
            <a:r>
              <a:rPr kumimoji="1" lang="en-US" altLang="en-US" sz="2000" b="1" i="0" u="none" strike="noStrike" kern="0" cap="none" spc="0" normalizeH="0" baseline="0" noProof="0" dirty="0">
                <a:ln>
                  <a:noFill/>
                </a:ln>
                <a:solidFill>
                  <a:srgbClr val="000099"/>
                </a:solidFill>
                <a:effectLst/>
                <a:uLnTx/>
                <a:uFillTx/>
                <a:latin typeface="Helvetica"/>
                <a:ea typeface="+mn-ea"/>
                <a:cs typeface="+mn-cs"/>
              </a:rPr>
              <a:t>time</a:t>
            </a:r>
            <a:r>
              <a:rPr kumimoji="1" lang="en-US" altLang="en-US" sz="2000" b="1" i="0" u="none" strike="noStrike" kern="0" cap="none" spc="0" normalizeH="0" baseline="0" noProof="0" dirty="0">
                <a:ln>
                  <a:noFill/>
                </a:ln>
                <a:solidFill>
                  <a:srgbClr val="CC3300"/>
                </a:solidFill>
                <a:effectLst/>
                <a:uLnTx/>
                <a:uFillTx/>
                <a:latin typeface="Helvetica"/>
                <a:ea typeface="+mn-ea"/>
                <a:cs typeface="+mn-cs"/>
              </a:rPr>
              <a:t>:</a:t>
            </a:r>
            <a:r>
              <a:rPr kumimoji="1" lang="en-US" altLang="en-US" sz="2000" b="1" i="0" u="none" strike="noStrike" kern="0" cap="none" spc="0" normalizeH="0" baseline="0" noProof="0" dirty="0">
                <a:ln>
                  <a:noFill/>
                </a:ln>
                <a:solidFill>
                  <a:srgbClr val="000000"/>
                </a:solidFill>
                <a:effectLst/>
                <a:uLnTx/>
                <a:uFillTx/>
                <a:latin typeface="Helvetica"/>
                <a:ea typeface="+mn-ea"/>
                <a:cs typeface="+mn-cs"/>
              </a:rPr>
              <a:t> </a:t>
            </a:r>
            <a:r>
              <a:rPr kumimoji="1" lang="en-US" altLang="en-US" sz="2000" b="0" i="0" u="none" strike="noStrike" kern="0" cap="none" spc="0" normalizeH="0" baseline="0" noProof="0" dirty="0">
                <a:ln>
                  <a:noFill/>
                </a:ln>
                <a:solidFill>
                  <a:srgbClr val="000000"/>
                </a:solidFill>
                <a:effectLst/>
                <a:uLnTx/>
                <a:uFillTx/>
                <a:latin typeface="Helvetica"/>
                <a:ea typeface="+mn-ea"/>
                <a:cs typeface="+mn-cs"/>
              </a:rPr>
              <a:t> Time of day, in hours, minutes and seconds.</a:t>
            </a:r>
            <a:endParaRPr kumimoji="1" lang="en-US" altLang="en-US" sz="1800" b="0" i="0" u="none" strike="noStrike" kern="0" cap="none" spc="0" normalizeH="0" baseline="0" noProof="0" dirty="0">
              <a:ln>
                <a:noFill/>
              </a:ln>
              <a:solidFill>
                <a:srgbClr val="000000"/>
              </a:solidFill>
              <a:effectLst/>
              <a:uLnTx/>
              <a:uFillTx/>
              <a:latin typeface="Helvetica"/>
              <a:ea typeface="+mn-ea"/>
              <a:cs typeface="+mn-cs"/>
            </a:endParaRPr>
          </a:p>
          <a:p>
            <a:pPr marL="742950" marR="0" lvl="1" indent="-285750" algn="l" defTabSz="914400" rtl="0" eaLnBrk="0" fontAlgn="base" latinLnBrk="0" hangingPunct="0">
              <a:lnSpc>
                <a:spcPct val="100000"/>
              </a:lnSpc>
              <a:spcBef>
                <a:spcPct val="35000"/>
              </a:spcBef>
              <a:spcAft>
                <a:spcPct val="0"/>
              </a:spcAft>
              <a:buClr>
                <a:srgbClr val="FF9933"/>
              </a:buClr>
              <a:buSzPct val="80000"/>
              <a:buFont typeface="Monotype Sorts" charset="2"/>
              <a:buChar char="l"/>
              <a:tabLst>
                <a:tab pos="1250950" algn="l"/>
              </a:tabLst>
              <a:defRPr/>
            </a:pPr>
            <a:r>
              <a:rPr kumimoji="1" lang="en-US" altLang="en-US" sz="2000" b="0" i="0" u="none" strike="noStrike" kern="0" cap="none" spc="0" normalizeH="0" baseline="0" noProof="0" dirty="0">
                <a:ln>
                  <a:noFill/>
                </a:ln>
                <a:solidFill>
                  <a:srgbClr val="000000"/>
                </a:solidFill>
                <a:effectLst/>
                <a:uLnTx/>
                <a:uFillTx/>
                <a:latin typeface="Helvetica"/>
              </a:rPr>
              <a:t>Example: </a:t>
            </a:r>
            <a:r>
              <a:rPr kumimoji="1" lang="en-US" altLang="en-US" sz="2000" b="1" i="0" u="none" strike="noStrike" kern="0" cap="none" spc="0" normalizeH="0" baseline="0" noProof="0" dirty="0">
                <a:ln>
                  <a:noFill/>
                </a:ln>
                <a:solidFill>
                  <a:srgbClr val="000000"/>
                </a:solidFill>
                <a:effectLst/>
                <a:uLnTx/>
                <a:uFillTx/>
                <a:latin typeface="Helvetica"/>
              </a:rPr>
              <a:t> time</a:t>
            </a:r>
            <a:r>
              <a:rPr kumimoji="1" lang="en-US" altLang="en-US" sz="2000" b="0" i="0" u="none" strike="noStrike" kern="0" cap="none" spc="0" normalizeH="0" baseline="0" noProof="0" dirty="0">
                <a:ln>
                  <a:noFill/>
                </a:ln>
                <a:solidFill>
                  <a:srgbClr val="000000"/>
                </a:solidFill>
                <a:effectLst/>
                <a:uLnTx/>
                <a:uFillTx/>
                <a:latin typeface="Helvetica"/>
              </a:rPr>
              <a:t> ‘09:00:30’        </a:t>
            </a:r>
            <a:r>
              <a:rPr kumimoji="1" lang="en-US" altLang="en-US" sz="2000" b="1" i="0" u="none" strike="noStrike" kern="0" cap="none" spc="0" normalizeH="0" baseline="0" noProof="0" dirty="0">
                <a:ln>
                  <a:noFill/>
                </a:ln>
                <a:solidFill>
                  <a:srgbClr val="000000"/>
                </a:solidFill>
                <a:effectLst/>
                <a:uLnTx/>
                <a:uFillTx/>
                <a:latin typeface="Helvetica"/>
              </a:rPr>
              <a:t> time</a:t>
            </a:r>
            <a:r>
              <a:rPr kumimoji="1" lang="en-US" altLang="en-US" sz="2000" b="0" i="0" u="none" strike="noStrike" kern="0" cap="none" spc="0" normalizeH="0" baseline="0" noProof="0" dirty="0">
                <a:ln>
                  <a:noFill/>
                </a:ln>
                <a:solidFill>
                  <a:srgbClr val="000000"/>
                </a:solidFill>
                <a:effectLst/>
                <a:uLnTx/>
                <a:uFillTx/>
                <a:latin typeface="Helvetica"/>
              </a:rPr>
              <a:t> ‘09:00:30.75’</a:t>
            </a:r>
            <a:endParaRPr kumimoji="1" lang="en-US" altLang="en-US" sz="1800" b="0" i="0" u="none" strike="noStrike" kern="0" cap="none" spc="0" normalizeH="0" baseline="0" noProof="0" dirty="0">
              <a:ln>
                <a:noFill/>
              </a:ln>
              <a:solidFill>
                <a:srgbClr val="000000"/>
              </a:solidFill>
              <a:effectLst/>
              <a:uLnTx/>
              <a:uFillTx/>
              <a:latin typeface="Helvetica"/>
            </a:endParaRPr>
          </a:p>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charset="2"/>
              <a:buChar char="n"/>
              <a:tabLst>
                <a:tab pos="1250950" algn="l"/>
              </a:tabLst>
              <a:defRPr/>
            </a:pPr>
            <a:r>
              <a:rPr kumimoji="1" lang="en-US" altLang="en-US" sz="2000" b="1" i="0" u="none" strike="noStrike" kern="0" cap="none" spc="0" normalizeH="0" baseline="0" noProof="0" dirty="0">
                <a:ln>
                  <a:noFill/>
                </a:ln>
                <a:solidFill>
                  <a:srgbClr val="000099"/>
                </a:solidFill>
                <a:effectLst/>
                <a:uLnTx/>
                <a:uFillTx/>
                <a:latin typeface="Helvetica"/>
                <a:ea typeface="+mn-ea"/>
                <a:cs typeface="+mn-cs"/>
              </a:rPr>
              <a:t>timestamp</a:t>
            </a:r>
            <a:r>
              <a:rPr kumimoji="1" lang="en-US" altLang="en-US" sz="2000" b="0" i="0" u="none" strike="noStrike" kern="0" cap="none" spc="0" normalizeH="0" baseline="0" noProof="0" dirty="0">
                <a:ln>
                  <a:noFill/>
                </a:ln>
                <a:solidFill>
                  <a:srgbClr val="000000"/>
                </a:solidFill>
                <a:effectLst/>
                <a:uLnTx/>
                <a:uFillTx/>
                <a:latin typeface="Helvetica"/>
                <a:ea typeface="+mn-ea"/>
                <a:cs typeface="+mn-cs"/>
              </a:rPr>
              <a:t>: date plus time of day</a:t>
            </a:r>
            <a:endParaRPr kumimoji="1" lang="en-US" altLang="en-US" sz="1800" b="0" i="0" u="none" strike="noStrike" kern="0" cap="none" spc="0" normalizeH="0" baseline="0" noProof="0" dirty="0">
              <a:ln>
                <a:noFill/>
              </a:ln>
              <a:solidFill>
                <a:srgbClr val="000000"/>
              </a:solidFill>
              <a:effectLst/>
              <a:uLnTx/>
              <a:uFillTx/>
              <a:latin typeface="Helvetica"/>
              <a:ea typeface="+mn-ea"/>
              <a:cs typeface="+mn-cs"/>
            </a:endParaRPr>
          </a:p>
          <a:p>
            <a:pPr marL="742950" marR="0" lvl="1" indent="-285750" algn="l" defTabSz="914400" rtl="0" eaLnBrk="0" fontAlgn="base" latinLnBrk="0" hangingPunct="0">
              <a:lnSpc>
                <a:spcPct val="100000"/>
              </a:lnSpc>
              <a:spcBef>
                <a:spcPct val="35000"/>
              </a:spcBef>
              <a:spcAft>
                <a:spcPct val="0"/>
              </a:spcAft>
              <a:buClr>
                <a:srgbClr val="FF9933"/>
              </a:buClr>
              <a:buSzPct val="80000"/>
              <a:buFont typeface="Monotype Sorts" charset="2"/>
              <a:buChar char="l"/>
              <a:tabLst>
                <a:tab pos="1250950" algn="l"/>
              </a:tabLst>
              <a:defRPr/>
            </a:pPr>
            <a:r>
              <a:rPr kumimoji="1" lang="en-US" altLang="en-US" sz="2000" b="0" i="0" u="none" strike="noStrike" kern="0" cap="none" spc="0" normalizeH="0" baseline="0" noProof="0" dirty="0">
                <a:ln>
                  <a:noFill/>
                </a:ln>
                <a:solidFill>
                  <a:srgbClr val="000000"/>
                </a:solidFill>
                <a:effectLst/>
                <a:uLnTx/>
                <a:uFillTx/>
                <a:latin typeface="Helvetica"/>
              </a:rPr>
              <a:t>Example:  </a:t>
            </a:r>
            <a:r>
              <a:rPr kumimoji="1" lang="en-US" altLang="en-US" sz="2000" b="1" i="0" u="none" strike="noStrike" kern="0" cap="none" spc="0" normalizeH="0" baseline="0" noProof="0" dirty="0">
                <a:ln>
                  <a:noFill/>
                </a:ln>
                <a:solidFill>
                  <a:srgbClr val="000000"/>
                </a:solidFill>
                <a:effectLst/>
                <a:uLnTx/>
                <a:uFillTx/>
                <a:latin typeface="Helvetica"/>
              </a:rPr>
              <a:t>timestamp</a:t>
            </a:r>
            <a:r>
              <a:rPr kumimoji="1" lang="en-US" altLang="en-US" sz="2000" b="0" i="0" u="none" strike="noStrike" kern="0" cap="none" spc="0" normalizeH="0" baseline="0" noProof="0" dirty="0">
                <a:ln>
                  <a:noFill/>
                </a:ln>
                <a:solidFill>
                  <a:srgbClr val="000000"/>
                </a:solidFill>
                <a:effectLst/>
                <a:uLnTx/>
                <a:uFillTx/>
                <a:latin typeface="Helvetica"/>
              </a:rPr>
              <a:t>  ‘2005-7-27 09:00:30.75’</a:t>
            </a:r>
            <a:endParaRPr kumimoji="1" lang="en-US" altLang="en-US" sz="1800" b="0" i="0" u="none" strike="noStrike" kern="0" cap="none" spc="0" normalizeH="0" baseline="0" noProof="0" dirty="0">
              <a:ln>
                <a:noFill/>
              </a:ln>
              <a:solidFill>
                <a:srgbClr val="000000"/>
              </a:solidFill>
              <a:effectLst/>
              <a:uLnTx/>
              <a:uFillTx/>
              <a:latin typeface="Helvetica"/>
            </a:endParaRPr>
          </a:p>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charset="2"/>
              <a:buChar char="n"/>
              <a:tabLst>
                <a:tab pos="1250950" algn="l"/>
              </a:tabLst>
              <a:defRPr/>
            </a:pPr>
            <a:r>
              <a:rPr kumimoji="1" lang="en-US" altLang="en-US" sz="2000" b="1" i="0" u="none" strike="noStrike" kern="0" cap="none" spc="0" normalizeH="0" baseline="0" noProof="0" dirty="0">
                <a:ln>
                  <a:noFill/>
                </a:ln>
                <a:solidFill>
                  <a:srgbClr val="000099"/>
                </a:solidFill>
                <a:effectLst/>
                <a:uLnTx/>
                <a:uFillTx/>
                <a:latin typeface="Helvetica"/>
                <a:ea typeface="+mn-ea"/>
                <a:cs typeface="+mn-cs"/>
              </a:rPr>
              <a:t>interval</a:t>
            </a:r>
            <a:r>
              <a:rPr kumimoji="1" lang="en-US" altLang="en-US" sz="2000" b="1" i="0" u="none" strike="noStrike" kern="0" cap="none" spc="0" normalizeH="0" baseline="0" noProof="0" dirty="0">
                <a:ln>
                  <a:noFill/>
                </a:ln>
                <a:solidFill>
                  <a:srgbClr val="CC3300"/>
                </a:solidFill>
                <a:effectLst/>
                <a:uLnTx/>
                <a:uFillTx/>
                <a:latin typeface="Helvetica"/>
                <a:ea typeface="+mn-ea"/>
                <a:cs typeface="+mn-cs"/>
              </a:rPr>
              <a:t>:</a:t>
            </a:r>
            <a:r>
              <a:rPr kumimoji="1" lang="en-US" altLang="en-US" sz="2000" b="0" i="0" u="none" strike="noStrike" kern="0" cap="none" spc="0" normalizeH="0" baseline="0" noProof="0" dirty="0">
                <a:ln>
                  <a:noFill/>
                </a:ln>
                <a:solidFill>
                  <a:srgbClr val="000000"/>
                </a:solidFill>
                <a:effectLst/>
                <a:uLnTx/>
                <a:uFillTx/>
                <a:latin typeface="Helvetica"/>
                <a:ea typeface="+mn-ea"/>
                <a:cs typeface="+mn-cs"/>
              </a:rPr>
              <a:t>  period of time.</a:t>
            </a:r>
          </a:p>
          <a:p>
            <a:pPr marL="0" marR="0" lvl="0" indent="0" algn="l" defTabSz="914400" rtl="0" eaLnBrk="0" fontAlgn="base" latinLnBrk="0" hangingPunct="0">
              <a:lnSpc>
                <a:spcPct val="100000"/>
              </a:lnSpc>
              <a:spcBef>
                <a:spcPct val="35000"/>
              </a:spcBef>
              <a:spcAft>
                <a:spcPct val="0"/>
              </a:spcAft>
              <a:buClr>
                <a:srgbClr val="CC3300"/>
              </a:buClr>
              <a:buSzPct val="90000"/>
              <a:buFont typeface="Monotype Sorts" charset="2"/>
              <a:buNone/>
              <a:tabLst>
                <a:tab pos="1250950" algn="l"/>
              </a:tabLst>
              <a:defRPr/>
            </a:pPr>
            <a:r>
              <a:rPr kumimoji="1" lang="en-US" altLang="en-US" sz="2000" b="0" i="0" u="none" strike="noStrike" kern="0" cap="none" spc="0" normalizeH="0" baseline="0" noProof="0" dirty="0">
                <a:ln>
                  <a:noFill/>
                </a:ln>
                <a:solidFill>
                  <a:srgbClr val="000000"/>
                </a:solidFill>
                <a:effectLst/>
                <a:uLnTx/>
                <a:uFillTx/>
                <a:latin typeface="Helvetica"/>
                <a:ea typeface="+mn-ea"/>
                <a:cs typeface="+mn-cs"/>
              </a:rPr>
              <a:t>In Oracle this data type is used as below-</a:t>
            </a:r>
          </a:p>
          <a:p>
            <a:pPr marL="0" marR="0" lvl="0" indent="0" algn="l" defTabSz="914400" rtl="0" eaLnBrk="0" fontAlgn="base" latinLnBrk="0" hangingPunct="0">
              <a:lnSpc>
                <a:spcPct val="100000"/>
              </a:lnSpc>
              <a:spcBef>
                <a:spcPct val="35000"/>
              </a:spcBef>
              <a:spcAft>
                <a:spcPct val="0"/>
              </a:spcAft>
              <a:buClr>
                <a:srgbClr val="CC3300"/>
              </a:buClr>
              <a:buSzPct val="90000"/>
              <a:buFont typeface="Monotype Sorts" charset="2"/>
              <a:buNone/>
              <a:tabLst>
                <a:tab pos="1250950" algn="l"/>
              </a:tabLst>
              <a:defRPr/>
            </a:pPr>
            <a:endParaRPr kumimoji="1" lang="en-US" altLang="en-US" sz="1100" b="0" i="0" u="none" strike="noStrike" kern="0" cap="none" spc="0" normalizeH="0" baseline="0" noProof="0" dirty="0">
              <a:ln>
                <a:noFill/>
              </a:ln>
              <a:solidFill>
                <a:srgbClr val="000000"/>
              </a:solidFill>
              <a:effectLst/>
              <a:uLnTx/>
              <a:uFillTx/>
              <a:latin typeface="Helvetica"/>
              <a:ea typeface="+mn-ea"/>
              <a:cs typeface="+mn-cs"/>
            </a:endParaRPr>
          </a:p>
          <a:p>
            <a:pPr marL="0" marR="0" lvl="0" indent="0" algn="l" defTabSz="914400" rtl="0" eaLnBrk="0" fontAlgn="base" latinLnBrk="0" hangingPunct="0">
              <a:lnSpc>
                <a:spcPct val="100000"/>
              </a:lnSpc>
              <a:spcBef>
                <a:spcPct val="35000"/>
              </a:spcBef>
              <a:spcAft>
                <a:spcPct val="0"/>
              </a:spcAft>
              <a:buClr>
                <a:srgbClr val="CC3300"/>
              </a:buClr>
              <a:buSzPct val="90000"/>
              <a:buFont typeface="Monotype Sorts" charset="2"/>
              <a:buNone/>
              <a:tabLst>
                <a:tab pos="1250950" algn="l"/>
              </a:tabLst>
              <a:defRPr/>
            </a:pPr>
            <a:r>
              <a:rPr kumimoji="1" lang="en-US" altLang="en-US" sz="1800" b="1" i="0" u="none" strike="noStrike" kern="0" cap="none" spc="0" normalizeH="0" baseline="0" noProof="0" dirty="0">
                <a:ln>
                  <a:noFill/>
                </a:ln>
                <a:solidFill>
                  <a:srgbClr val="000000"/>
                </a:solidFill>
                <a:effectLst/>
                <a:uLnTx/>
                <a:uFillTx/>
                <a:latin typeface="Helvetica"/>
                <a:ea typeface="+mn-ea"/>
                <a:cs typeface="+mn-cs"/>
              </a:rPr>
              <a:t>Example: </a:t>
            </a:r>
            <a:r>
              <a:rPr kumimoji="1" lang="en-US" altLang="en-US" sz="1800" b="0" i="0" u="none" strike="noStrike" kern="0" cap="none" spc="0" normalizeH="0" baseline="0" noProof="0" dirty="0">
                <a:ln>
                  <a:noFill/>
                </a:ln>
                <a:solidFill>
                  <a:srgbClr val="000000"/>
                </a:solidFill>
                <a:effectLst/>
                <a:uLnTx/>
                <a:uFillTx/>
                <a:latin typeface="Helvetica"/>
                <a:ea typeface="+mn-ea"/>
                <a:cs typeface="+mn-cs"/>
              </a:rPr>
              <a:t>CREATE TABLE Emp (  empno NUMBER,  ename VARCHAR2(50),</a:t>
            </a:r>
          </a:p>
          <a:p>
            <a:pPr marL="0" marR="0" lvl="0" indent="0" algn="l" defTabSz="914400" rtl="0" eaLnBrk="0" fontAlgn="base" latinLnBrk="0" hangingPunct="0">
              <a:lnSpc>
                <a:spcPct val="100000"/>
              </a:lnSpc>
              <a:spcBef>
                <a:spcPct val="35000"/>
              </a:spcBef>
              <a:spcAft>
                <a:spcPct val="0"/>
              </a:spcAft>
              <a:buClr>
                <a:srgbClr val="CC3300"/>
              </a:buClr>
              <a:buSzPct val="90000"/>
              <a:buFont typeface="Monotype Sorts" charset="2"/>
              <a:buNone/>
              <a:tabLst>
                <a:tab pos="1250950" algn="l"/>
              </a:tabLst>
              <a:defRPr/>
            </a:pPr>
            <a:r>
              <a:rPr kumimoji="1" lang="en-US" altLang="en-US" sz="1800" b="0" i="0" u="none" strike="noStrike" kern="0" cap="none" spc="0" normalizeH="0" baseline="0" noProof="0" dirty="0">
                <a:ln>
                  <a:noFill/>
                </a:ln>
                <a:solidFill>
                  <a:srgbClr val="000000"/>
                </a:solidFill>
                <a:effectLst/>
                <a:uLnTx/>
                <a:uFillTx/>
                <a:latin typeface="Helvetica"/>
                <a:ea typeface="+mn-ea"/>
                <a:cs typeface="+mn-cs"/>
              </a:rPr>
              <a:t>    job VARCHAR2(255) , </a:t>
            </a:r>
            <a:r>
              <a:rPr kumimoji="1" lang="en-US" altLang="en-US" sz="1800" b="1" i="0" u="none" strike="noStrike" kern="0" cap="none" spc="0" normalizeH="0" baseline="0" noProof="0" dirty="0">
                <a:ln>
                  <a:noFill/>
                </a:ln>
                <a:solidFill>
                  <a:srgbClr val="000000"/>
                </a:solidFill>
                <a:effectLst/>
                <a:uLnTx/>
                <a:uFillTx/>
                <a:latin typeface="Helvetica"/>
                <a:ea typeface="+mn-ea"/>
                <a:cs typeface="+mn-cs"/>
              </a:rPr>
              <a:t>year_of_experience INTERVAL YEAR TO MONTH </a:t>
            </a:r>
            <a:r>
              <a:rPr kumimoji="1" lang="en-US" altLang="en-US" sz="1800" b="0" i="0" u="none" strike="noStrike" kern="0" cap="none" spc="0" normalizeH="0" baseline="0" noProof="0" dirty="0">
                <a:ln>
                  <a:noFill/>
                </a:ln>
                <a:solidFill>
                  <a:srgbClr val="000000"/>
                </a:solidFill>
                <a:effectLst/>
                <a:uLnTx/>
                <a:uFillTx/>
                <a:latin typeface="Helvetica"/>
                <a:ea typeface="+mn-ea"/>
                <a:cs typeface="+mn-cs"/>
              </a:rPr>
              <a:t>);  </a:t>
            </a:r>
          </a:p>
          <a:p>
            <a:pPr marL="0" marR="0" lvl="0" indent="0" algn="l" defTabSz="914400" rtl="0" eaLnBrk="0" fontAlgn="base" latinLnBrk="0" hangingPunct="0">
              <a:lnSpc>
                <a:spcPct val="100000"/>
              </a:lnSpc>
              <a:spcBef>
                <a:spcPct val="35000"/>
              </a:spcBef>
              <a:spcAft>
                <a:spcPct val="0"/>
              </a:spcAft>
              <a:buClr>
                <a:srgbClr val="CC3300"/>
              </a:buClr>
              <a:buSzPct val="90000"/>
              <a:buFont typeface="Monotype Sorts" charset="2"/>
              <a:buNone/>
              <a:tabLst>
                <a:tab pos="1250950" algn="l"/>
              </a:tabLst>
              <a:defRPr/>
            </a:pPr>
            <a:endParaRPr kumimoji="1" lang="en-US" altLang="en-US" sz="800" b="0" i="0" u="none" strike="noStrike" kern="0" cap="none" spc="0" normalizeH="0" baseline="0" noProof="0" dirty="0">
              <a:ln>
                <a:noFill/>
              </a:ln>
              <a:solidFill>
                <a:srgbClr val="000000"/>
              </a:solidFill>
              <a:effectLst/>
              <a:uLnTx/>
              <a:uFillTx/>
              <a:latin typeface="Helvetica"/>
              <a:ea typeface="+mn-ea"/>
              <a:cs typeface="+mn-cs"/>
            </a:endParaRPr>
          </a:p>
          <a:p>
            <a:pPr marL="0" marR="0" lvl="0" indent="0" algn="l" defTabSz="914400" rtl="0" eaLnBrk="0" fontAlgn="base" latinLnBrk="0" hangingPunct="0">
              <a:lnSpc>
                <a:spcPct val="100000"/>
              </a:lnSpc>
              <a:spcBef>
                <a:spcPct val="35000"/>
              </a:spcBef>
              <a:spcAft>
                <a:spcPct val="0"/>
              </a:spcAft>
              <a:buClr>
                <a:srgbClr val="CC3300"/>
              </a:buClr>
              <a:buSzPct val="90000"/>
              <a:buFont typeface="Monotype Sorts" charset="2"/>
              <a:buNone/>
              <a:tabLst>
                <a:tab pos="1250950" algn="l"/>
              </a:tabLst>
              <a:defRPr/>
            </a:pPr>
            <a:r>
              <a:rPr kumimoji="1" lang="en-US" altLang="en-US" sz="1800" b="0" i="0" u="none" strike="noStrike" kern="0" cap="none" spc="0" normalizeH="0" baseline="0" noProof="0" dirty="0">
                <a:ln>
                  <a:noFill/>
                </a:ln>
                <a:solidFill>
                  <a:srgbClr val="000000"/>
                </a:solidFill>
                <a:effectLst/>
                <a:uLnTx/>
                <a:uFillTx/>
                <a:latin typeface="Helvetica"/>
                <a:ea typeface="+mn-ea"/>
                <a:cs typeface="+mn-cs"/>
              </a:rPr>
              <a:t>INSERT INTO EMP VALUES (1,'Rajesh','S.Manager', </a:t>
            </a:r>
            <a:r>
              <a:rPr kumimoji="1" lang="en-US" altLang="en-US" sz="1800" b="1" i="0" u="none" strike="noStrike" kern="0" cap="none" spc="0" normalizeH="0" baseline="0" noProof="0" dirty="0">
                <a:ln>
                  <a:noFill/>
                </a:ln>
                <a:solidFill>
                  <a:srgbClr val="000000"/>
                </a:solidFill>
                <a:effectLst/>
                <a:uLnTx/>
                <a:uFillTx/>
                <a:latin typeface="Helvetica"/>
                <a:ea typeface="+mn-ea"/>
                <a:cs typeface="+mn-cs"/>
              </a:rPr>
              <a:t>INTERVAL '10-5' YEAR TO MONTH);</a:t>
            </a:r>
          </a:p>
          <a:p>
            <a:pPr marL="0" marR="0" lvl="0" indent="0" algn="l" defTabSz="914400" rtl="0" eaLnBrk="0" fontAlgn="base" latinLnBrk="0" hangingPunct="0">
              <a:lnSpc>
                <a:spcPct val="100000"/>
              </a:lnSpc>
              <a:spcBef>
                <a:spcPct val="35000"/>
              </a:spcBef>
              <a:spcAft>
                <a:spcPct val="0"/>
              </a:spcAft>
              <a:buClr>
                <a:srgbClr val="CC3300"/>
              </a:buClr>
              <a:buSzPct val="90000"/>
              <a:buFont typeface="Monotype Sorts" charset="2"/>
              <a:buNone/>
              <a:tabLst>
                <a:tab pos="1250950" algn="l"/>
              </a:tabLst>
              <a:defRPr/>
            </a:pPr>
            <a:endParaRPr kumimoji="1" lang="en-US" altLang="en-US" sz="1000" b="1" i="0" u="none" strike="noStrike" kern="0" cap="none" spc="0" normalizeH="0" baseline="0" noProof="0" dirty="0">
              <a:ln>
                <a:noFill/>
              </a:ln>
              <a:solidFill>
                <a:srgbClr val="000000"/>
              </a:solidFill>
              <a:effectLst/>
              <a:uLnTx/>
              <a:uFillTx/>
              <a:latin typeface="Helvetica"/>
              <a:ea typeface="+mn-ea"/>
              <a:cs typeface="+mn-cs"/>
            </a:endParaRPr>
          </a:p>
          <a:p>
            <a:pPr marL="0" marR="0" lvl="0" indent="0" algn="l" defTabSz="914400" rtl="0" eaLnBrk="0" fontAlgn="base" latinLnBrk="0" hangingPunct="0">
              <a:lnSpc>
                <a:spcPct val="100000"/>
              </a:lnSpc>
              <a:spcBef>
                <a:spcPct val="35000"/>
              </a:spcBef>
              <a:spcAft>
                <a:spcPct val="0"/>
              </a:spcAft>
              <a:buClr>
                <a:srgbClr val="CC3300"/>
              </a:buClr>
              <a:buSzPct val="90000"/>
              <a:buFont typeface="Monotype Sorts" charset="2"/>
              <a:buNone/>
              <a:tabLst>
                <a:tab pos="1250950" algn="l"/>
              </a:tabLst>
              <a:defRPr/>
            </a:pPr>
            <a:r>
              <a:rPr kumimoji="1" lang="en-US" altLang="en-US" sz="1800" b="0" i="0" u="none" strike="noStrike" kern="0" cap="none" spc="0" normalizeH="0" baseline="0" noProof="0" dirty="0">
                <a:ln>
                  <a:noFill/>
                </a:ln>
                <a:solidFill>
                  <a:srgbClr val="000000"/>
                </a:solidFill>
                <a:effectLst/>
                <a:uLnTx/>
                <a:uFillTx/>
                <a:latin typeface="Helvetica"/>
                <a:ea typeface="+mn-ea"/>
                <a:cs typeface="+mn-cs"/>
              </a:rPr>
              <a:t>   SELECT * FROM Emp;</a:t>
            </a:r>
          </a:p>
        </p:txBody>
      </p:sp>
      <p:sp>
        <p:nvSpPr>
          <p:cNvPr id="2" name="Footer Placeholder 1"/>
          <p:cNvSpPr>
            <a:spLocks noGrp="1"/>
          </p:cNvSpPr>
          <p:nvPr>
            <p:ph type="ftr" sz="quarter" idx="11"/>
          </p:nvPr>
        </p:nvSpPr>
        <p:spPr/>
        <p:txBody>
          <a:bodyPr/>
          <a:lstStyle/>
          <a:p>
            <a:r>
              <a:rPr lang="en-US"/>
              <a:t>SQL</a:t>
            </a:r>
          </a:p>
        </p:txBody>
      </p:sp>
      <p:sp>
        <p:nvSpPr>
          <p:cNvPr id="3" name="Slide Number Placeholder 2"/>
          <p:cNvSpPr>
            <a:spLocks noGrp="1"/>
          </p:cNvSpPr>
          <p:nvPr>
            <p:ph type="sldNum" sz="quarter" idx="12"/>
          </p:nvPr>
        </p:nvSpPr>
        <p:spPr/>
        <p:txBody>
          <a:bodyPr/>
          <a:lstStyle/>
          <a:p>
            <a:fld id="{03576695-DB63-4967-AFBB-46E84EF49106}" type="slidenum">
              <a:rPr lang="en-US" smtClean="0"/>
              <a:t>6</a:t>
            </a:fld>
            <a:endParaRPr lang="en-US"/>
          </a:p>
        </p:txBody>
      </p:sp>
    </p:spTree>
    <p:extLst>
      <p:ext uri="{BB962C8B-B14F-4D97-AF65-F5344CB8AC3E}">
        <p14:creationId xmlns:p14="http://schemas.microsoft.com/office/powerpoint/2010/main" val="33924373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4400"/>
            <a:ext cx="10515600" cy="623017"/>
          </a:xfrm>
          <a:noFill/>
          <a:ln w="9525">
            <a:noFill/>
            <a:miter lim="800000"/>
            <a:headEnd/>
            <a:tailEnd/>
          </a:ln>
        </p:spPr>
        <p:txBody>
          <a:bodyPr vert="horz" wrap="square" lIns="91440" tIns="45720" rIns="91440" bIns="45720" numCol="1" rtlCol="0" anchor="b" anchorCtr="0" compatLnSpc="1">
            <a:prstTxWarp prst="textNoShape">
              <a:avLst/>
            </a:prstTxWarp>
            <a:normAutofit/>
          </a:bodyPr>
          <a:lstStyle/>
          <a:p>
            <a:pPr algn="ctr" eaLnBrk="0" fontAlgn="base" hangingPunct="0">
              <a:lnSpc>
                <a:spcPct val="100000"/>
              </a:lnSpc>
              <a:spcAft>
                <a:spcPct val="0"/>
              </a:spcAft>
            </a:pPr>
            <a:r>
              <a:rPr kumimoji="1" lang="en-US" sz="3200" b="1" kern="0" dirty="0">
                <a:solidFill>
                  <a:srgbClr val="CC3300"/>
                </a:solidFill>
                <a:effectLst>
                  <a:outerShdw blurRad="38100" dist="38100" dir="2700000" algn="tl">
                    <a:srgbClr val="C0C0C0"/>
                  </a:outerShdw>
                </a:effectLst>
                <a:latin typeface="Helvetica"/>
              </a:rPr>
              <a:t>..UPDATE</a:t>
            </a:r>
          </a:p>
        </p:txBody>
      </p:sp>
      <p:sp>
        <p:nvSpPr>
          <p:cNvPr id="3" name="Content Placeholder 2"/>
          <p:cNvSpPr>
            <a:spLocks noGrp="1"/>
          </p:cNvSpPr>
          <p:nvPr>
            <p:ph idx="1"/>
          </p:nvPr>
        </p:nvSpPr>
        <p:spPr>
          <a:xfrm>
            <a:off x="838200" y="1012057"/>
            <a:ext cx="10886768" cy="5344293"/>
          </a:xfrm>
        </p:spPr>
        <p:txBody>
          <a:bodyPr>
            <a:normAutofit fontScale="92500" lnSpcReduction="20000"/>
          </a:bodyPr>
          <a:lstStyle/>
          <a:p>
            <a:pPr>
              <a:lnSpc>
                <a:spcPct val="122000"/>
              </a:lnSpc>
              <a:tabLst>
                <a:tab pos="2336800" algn="l"/>
              </a:tabLst>
            </a:pPr>
            <a:r>
              <a:rPr lang="en-US" b="1" dirty="0"/>
              <a:t>Example: </a:t>
            </a:r>
            <a:r>
              <a:rPr lang="en-US" dirty="0"/>
              <a:t>Consider the table </a:t>
            </a:r>
            <a:r>
              <a:rPr lang="en-US" b="1" dirty="0"/>
              <a:t>Instructor(</a:t>
            </a:r>
            <a:r>
              <a:rPr lang="en-US" dirty="0"/>
              <a:t>Id, Name, Dept_name, Salary</a:t>
            </a:r>
            <a:r>
              <a:rPr lang="en-US" b="1" dirty="0"/>
              <a:t>). </a:t>
            </a:r>
            <a:r>
              <a:rPr lang="en-US" altLang="en-US" dirty="0"/>
              <a:t>Increase salaries of instructors whose salary is over </a:t>
            </a:r>
            <a:r>
              <a:rPr lang="en-US" altLang="en-US" b="1" dirty="0"/>
              <a:t>$</a:t>
            </a:r>
            <a:r>
              <a:rPr lang="en-US" altLang="en-US" dirty="0"/>
              <a:t>100,000 by 3%, and all others receive a 5% raise</a:t>
            </a:r>
          </a:p>
          <a:p>
            <a:pPr lvl="1">
              <a:lnSpc>
                <a:spcPct val="122000"/>
              </a:lnSpc>
              <a:tabLst>
                <a:tab pos="2336800" algn="l"/>
              </a:tabLst>
            </a:pPr>
            <a:r>
              <a:rPr lang="en-US" altLang="en-US" sz="2800" dirty="0"/>
              <a:t>Write two update statements:</a:t>
            </a:r>
          </a:p>
          <a:p>
            <a:pPr lvl="1">
              <a:lnSpc>
                <a:spcPct val="122000"/>
              </a:lnSpc>
              <a:spcBef>
                <a:spcPts val="1200"/>
              </a:spcBef>
              <a:buFont typeface="Monotype Sorts" charset="2"/>
              <a:buNone/>
              <a:tabLst>
                <a:tab pos="2336800" algn="l"/>
              </a:tabLst>
            </a:pPr>
            <a:r>
              <a:rPr lang="en-US" altLang="en-US" sz="2800" dirty="0"/>
              <a:t>	           </a:t>
            </a:r>
            <a:r>
              <a:rPr lang="en-US" altLang="en-US" sz="2800" dirty="0">
                <a:sym typeface="Symbol" panose="05050102010706020507" pitchFamily="18" charset="2"/>
              </a:rPr>
              <a:t>UPDATE instructor</a:t>
            </a:r>
            <a:br>
              <a:rPr lang="en-US" altLang="en-US" sz="2800" dirty="0">
                <a:sym typeface="Symbol" panose="05050102010706020507" pitchFamily="18" charset="2"/>
              </a:rPr>
            </a:br>
            <a:r>
              <a:rPr lang="en-US" altLang="en-US" sz="2800" dirty="0">
                <a:sym typeface="Symbol" panose="05050102010706020507" pitchFamily="18" charset="2"/>
              </a:rPr>
              <a:t>               SET salary = salary * 1.03</a:t>
            </a:r>
            <a:br>
              <a:rPr lang="en-US" altLang="en-US" sz="2800" dirty="0">
                <a:sym typeface="Symbol" panose="05050102010706020507" pitchFamily="18" charset="2"/>
              </a:rPr>
            </a:br>
            <a:r>
              <a:rPr lang="en-US" altLang="en-US" sz="2800" dirty="0">
                <a:sym typeface="Symbol" panose="05050102010706020507" pitchFamily="18" charset="2"/>
              </a:rPr>
              <a:t>               WHERE salary &gt; 100000;</a:t>
            </a:r>
          </a:p>
          <a:p>
            <a:pPr lvl="1">
              <a:lnSpc>
                <a:spcPct val="122000"/>
              </a:lnSpc>
              <a:spcBef>
                <a:spcPts val="1200"/>
              </a:spcBef>
              <a:spcAft>
                <a:spcPts val="600"/>
              </a:spcAft>
              <a:buFont typeface="Monotype Sorts" charset="2"/>
              <a:buNone/>
              <a:tabLst>
                <a:tab pos="2336800" algn="l"/>
              </a:tabLst>
            </a:pPr>
            <a:br>
              <a:rPr lang="en-US" altLang="en-US" sz="800" dirty="0">
                <a:sym typeface="Symbol" panose="05050102010706020507" pitchFamily="18" charset="2"/>
              </a:rPr>
            </a:br>
            <a:r>
              <a:rPr lang="en-US" altLang="en-US" sz="2800" dirty="0">
                <a:sym typeface="Symbol" panose="05050102010706020507" pitchFamily="18" charset="2"/>
              </a:rPr>
              <a:t>           UPDATE instructor</a:t>
            </a:r>
            <a:br>
              <a:rPr lang="en-US" altLang="en-US" sz="2800" dirty="0">
                <a:sym typeface="Symbol" panose="05050102010706020507" pitchFamily="18" charset="2"/>
              </a:rPr>
            </a:br>
            <a:r>
              <a:rPr lang="en-US" altLang="en-US" sz="2800" dirty="0">
                <a:sym typeface="Symbol" panose="05050102010706020507" pitchFamily="18" charset="2"/>
              </a:rPr>
              <a:t>                SET salary = salary * 1.05</a:t>
            </a:r>
            <a:br>
              <a:rPr lang="en-US" altLang="en-US" sz="2800" dirty="0">
                <a:sym typeface="Symbol" panose="05050102010706020507" pitchFamily="18" charset="2"/>
              </a:rPr>
            </a:br>
            <a:r>
              <a:rPr lang="en-US" altLang="en-US" sz="2800" dirty="0">
                <a:sym typeface="Symbol" panose="05050102010706020507" pitchFamily="18" charset="2"/>
              </a:rPr>
              <a:t>                WHERE salary &lt;= 100000;</a:t>
            </a:r>
          </a:p>
          <a:p>
            <a:pPr lvl="1">
              <a:lnSpc>
                <a:spcPct val="122000"/>
              </a:lnSpc>
              <a:tabLst>
                <a:tab pos="2336800" algn="l"/>
              </a:tabLst>
            </a:pPr>
            <a:r>
              <a:rPr lang="en-US" altLang="en-US" sz="2800" dirty="0">
                <a:sym typeface="Symbol" panose="05050102010706020507" pitchFamily="18" charset="2"/>
              </a:rPr>
              <a:t>The </a:t>
            </a:r>
            <a:r>
              <a:rPr lang="en-US" altLang="en-US" sz="2800" b="1" dirty="0">
                <a:sym typeface="Symbol" panose="05050102010706020507" pitchFamily="18" charset="2"/>
              </a:rPr>
              <a:t>order is important</a:t>
            </a:r>
          </a:p>
        </p:txBody>
      </p:sp>
      <p:sp>
        <p:nvSpPr>
          <p:cNvPr id="4" name="Footer Placeholder 3"/>
          <p:cNvSpPr>
            <a:spLocks noGrp="1"/>
          </p:cNvSpPr>
          <p:nvPr>
            <p:ph type="ftr" sz="quarter" idx="11"/>
          </p:nvPr>
        </p:nvSpPr>
        <p:spPr/>
        <p:txBody>
          <a:bodyPr/>
          <a:lstStyle/>
          <a:p>
            <a:r>
              <a:rPr lang="en-US"/>
              <a:t>SQL</a:t>
            </a:r>
          </a:p>
        </p:txBody>
      </p:sp>
      <p:sp>
        <p:nvSpPr>
          <p:cNvPr id="5" name="Slide Number Placeholder 4"/>
          <p:cNvSpPr>
            <a:spLocks noGrp="1"/>
          </p:cNvSpPr>
          <p:nvPr>
            <p:ph type="sldNum" sz="quarter" idx="12"/>
          </p:nvPr>
        </p:nvSpPr>
        <p:spPr/>
        <p:txBody>
          <a:bodyPr/>
          <a:lstStyle/>
          <a:p>
            <a:fld id="{03576695-DB63-4967-AFBB-46E84EF49106}" type="slidenum">
              <a:rPr lang="en-US" smtClean="0"/>
              <a:t>60</a:t>
            </a:fld>
            <a:endParaRPr lang="en-US"/>
          </a:p>
        </p:txBody>
      </p:sp>
    </p:spTree>
    <p:extLst>
      <p:ext uri="{BB962C8B-B14F-4D97-AF65-F5344CB8AC3E}">
        <p14:creationId xmlns:p14="http://schemas.microsoft.com/office/powerpoint/2010/main" val="16095410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3899"/>
            <a:ext cx="10515600" cy="608269"/>
          </a:xfrm>
          <a:noFill/>
          <a:ln w="9525">
            <a:noFill/>
            <a:miter lim="800000"/>
            <a:headEnd/>
            <a:tailEnd/>
          </a:ln>
        </p:spPr>
        <p:txBody>
          <a:bodyPr vert="horz" wrap="square" lIns="91440" tIns="45720" rIns="91440" bIns="45720" numCol="1" rtlCol="0" anchor="b" anchorCtr="0" compatLnSpc="1">
            <a:prstTxWarp prst="textNoShape">
              <a:avLst/>
            </a:prstTxWarp>
            <a:normAutofit/>
          </a:bodyPr>
          <a:lstStyle/>
          <a:p>
            <a:pPr algn="ctr" eaLnBrk="0" fontAlgn="base" hangingPunct="0">
              <a:lnSpc>
                <a:spcPct val="100000"/>
              </a:lnSpc>
              <a:spcAft>
                <a:spcPct val="0"/>
              </a:spcAft>
            </a:pPr>
            <a:r>
              <a:rPr kumimoji="1" lang="en-US" sz="3200" b="1" kern="0" dirty="0">
                <a:solidFill>
                  <a:srgbClr val="CC3300"/>
                </a:solidFill>
                <a:effectLst>
                  <a:outerShdw blurRad="38100" dist="38100" dir="2700000" algn="tl">
                    <a:srgbClr val="C0C0C0"/>
                  </a:outerShdw>
                </a:effectLst>
                <a:latin typeface="Helvetica"/>
              </a:rPr>
              <a:t>..UPDATE –using CASE</a:t>
            </a:r>
          </a:p>
        </p:txBody>
      </p:sp>
      <p:sp>
        <p:nvSpPr>
          <p:cNvPr id="3" name="Content Placeholder 2"/>
          <p:cNvSpPr>
            <a:spLocks noGrp="1"/>
          </p:cNvSpPr>
          <p:nvPr>
            <p:ph idx="1"/>
          </p:nvPr>
        </p:nvSpPr>
        <p:spPr>
          <a:xfrm>
            <a:off x="674077" y="937058"/>
            <a:ext cx="10515600" cy="5650345"/>
          </a:xfrm>
        </p:spPr>
        <p:txBody>
          <a:bodyPr/>
          <a:lstStyle/>
          <a:p>
            <a:r>
              <a:rPr lang="en-US" altLang="en-US" dirty="0"/>
              <a:t>Same query(previous slide) as before but with case statement</a:t>
            </a:r>
          </a:p>
          <a:p>
            <a:pPr>
              <a:buFont typeface="Monotype Sorts" charset="2"/>
              <a:buNone/>
            </a:pPr>
            <a:r>
              <a:rPr lang="en-US" altLang="en-US" dirty="0"/>
              <a:t>		 </a:t>
            </a:r>
            <a:r>
              <a:rPr lang="en-US" altLang="en-US" b="1" dirty="0"/>
              <a:t>UPDATE </a:t>
            </a:r>
            <a:r>
              <a:rPr lang="en-US" altLang="en-US" i="1" dirty="0"/>
              <a:t>instructor</a:t>
            </a:r>
            <a:br>
              <a:rPr lang="en-US" altLang="en-US" i="1" dirty="0"/>
            </a:br>
            <a:r>
              <a:rPr lang="en-US" altLang="en-US" i="1" dirty="0"/>
              <a:t>               </a:t>
            </a:r>
            <a:r>
              <a:rPr lang="en-US" altLang="en-US" b="1" dirty="0"/>
              <a:t>SET </a:t>
            </a:r>
            <a:r>
              <a:rPr lang="en-US" altLang="en-US" i="1" dirty="0"/>
              <a:t>salary </a:t>
            </a:r>
            <a:r>
              <a:rPr lang="en-US" altLang="en-US" dirty="0"/>
              <a:t>= </a:t>
            </a:r>
            <a:r>
              <a:rPr lang="en-US" altLang="en-US" b="1" dirty="0">
                <a:solidFill>
                  <a:srgbClr val="0070C0"/>
                </a:solidFill>
              </a:rPr>
              <a:t>CASE</a:t>
            </a:r>
            <a:br>
              <a:rPr lang="en-US" altLang="en-US" b="1" dirty="0"/>
            </a:br>
            <a:r>
              <a:rPr lang="en-US" altLang="en-US" b="1" dirty="0"/>
              <a:t>                                      </a:t>
            </a:r>
            <a:r>
              <a:rPr lang="en-US" altLang="en-US" b="1" dirty="0">
                <a:solidFill>
                  <a:srgbClr val="C00000"/>
                </a:solidFill>
              </a:rPr>
              <a:t>WHEN</a:t>
            </a:r>
            <a:r>
              <a:rPr lang="en-US" altLang="en-US" b="1" dirty="0"/>
              <a:t> </a:t>
            </a:r>
            <a:r>
              <a:rPr lang="en-US" altLang="en-US" i="1" dirty="0"/>
              <a:t>salary </a:t>
            </a:r>
            <a:r>
              <a:rPr lang="en-US" altLang="en-US" dirty="0"/>
              <a:t>&lt;= 100000 </a:t>
            </a:r>
            <a:r>
              <a:rPr lang="en-US" altLang="en-US" b="1" dirty="0"/>
              <a:t>THEN </a:t>
            </a:r>
            <a:r>
              <a:rPr lang="en-US" altLang="en-US" i="1" dirty="0"/>
              <a:t>salary </a:t>
            </a:r>
            <a:r>
              <a:rPr lang="en-US" altLang="en-US" dirty="0"/>
              <a:t>* 1.05</a:t>
            </a:r>
            <a:br>
              <a:rPr lang="en-US" altLang="en-US" dirty="0"/>
            </a:br>
            <a:r>
              <a:rPr lang="en-US" altLang="en-US" dirty="0"/>
              <a:t>                                      </a:t>
            </a:r>
            <a:r>
              <a:rPr lang="en-US" altLang="en-US" b="1" dirty="0">
                <a:solidFill>
                  <a:srgbClr val="C00000"/>
                </a:solidFill>
              </a:rPr>
              <a:t>ELSE</a:t>
            </a:r>
            <a:r>
              <a:rPr lang="en-US" altLang="en-US" b="1" dirty="0"/>
              <a:t> </a:t>
            </a:r>
            <a:r>
              <a:rPr lang="en-US" altLang="en-US" i="1" dirty="0"/>
              <a:t>salary </a:t>
            </a:r>
            <a:r>
              <a:rPr lang="en-US" altLang="en-US" dirty="0"/>
              <a:t>* 1.03</a:t>
            </a:r>
            <a:br>
              <a:rPr lang="en-US" altLang="en-US" dirty="0"/>
            </a:br>
            <a:r>
              <a:rPr lang="en-US" altLang="en-US" dirty="0"/>
              <a:t>                                     </a:t>
            </a:r>
            <a:r>
              <a:rPr lang="en-US" altLang="en-US" b="1" dirty="0">
                <a:solidFill>
                  <a:srgbClr val="0070C0"/>
                </a:solidFill>
              </a:rPr>
              <a:t>END;</a:t>
            </a:r>
            <a:endParaRPr lang="en-US" altLang="en-US" dirty="0">
              <a:solidFill>
                <a:srgbClr val="0070C0"/>
              </a:solidFill>
            </a:endParaRPr>
          </a:p>
        </p:txBody>
      </p:sp>
      <p:sp>
        <p:nvSpPr>
          <p:cNvPr id="4" name="Footer Placeholder 3"/>
          <p:cNvSpPr>
            <a:spLocks noGrp="1"/>
          </p:cNvSpPr>
          <p:nvPr>
            <p:ph type="ftr" sz="quarter" idx="11"/>
          </p:nvPr>
        </p:nvSpPr>
        <p:spPr/>
        <p:txBody>
          <a:bodyPr/>
          <a:lstStyle/>
          <a:p>
            <a:r>
              <a:rPr lang="en-US"/>
              <a:t>SQL</a:t>
            </a:r>
          </a:p>
        </p:txBody>
      </p:sp>
      <p:sp>
        <p:nvSpPr>
          <p:cNvPr id="5" name="Slide Number Placeholder 4"/>
          <p:cNvSpPr>
            <a:spLocks noGrp="1"/>
          </p:cNvSpPr>
          <p:nvPr>
            <p:ph type="sldNum" sz="quarter" idx="12"/>
          </p:nvPr>
        </p:nvSpPr>
        <p:spPr/>
        <p:txBody>
          <a:bodyPr/>
          <a:lstStyle/>
          <a:p>
            <a:fld id="{03576695-DB63-4967-AFBB-46E84EF49106}" type="slidenum">
              <a:rPr lang="en-US" smtClean="0"/>
              <a:t>61</a:t>
            </a:fld>
            <a:endParaRPr lang="en-US"/>
          </a:p>
        </p:txBody>
      </p:sp>
      <p:sp>
        <p:nvSpPr>
          <p:cNvPr id="6" name="Rectangle 5"/>
          <p:cNvSpPr/>
          <p:nvPr/>
        </p:nvSpPr>
        <p:spPr>
          <a:xfrm>
            <a:off x="1285042" y="3575434"/>
            <a:ext cx="8717940" cy="3039678"/>
          </a:xfrm>
          <a:prstGeom prst="rect">
            <a:avLst/>
          </a:prstGeom>
        </p:spPr>
        <p:txBody>
          <a:bodyPr wrap="square">
            <a:spAutoFit/>
          </a:bodyPr>
          <a:lstStyle/>
          <a:p>
            <a:pPr>
              <a:lnSpc>
                <a:spcPct val="114000"/>
              </a:lnSpc>
            </a:pPr>
            <a:r>
              <a:rPr lang="en-US" sz="2800" b="1" dirty="0"/>
              <a:t>Assume the table Emp(Empno, ename, </a:t>
            </a:r>
            <a:r>
              <a:rPr lang="en-US" sz="2800" b="1" dirty="0" err="1"/>
              <a:t>deptnosal</a:t>
            </a:r>
            <a:r>
              <a:rPr lang="en-US" sz="2800" b="1" dirty="0"/>
              <a:t>)</a:t>
            </a:r>
          </a:p>
          <a:p>
            <a:pPr>
              <a:lnSpc>
                <a:spcPct val="114000"/>
              </a:lnSpc>
            </a:pPr>
            <a:r>
              <a:rPr lang="en-US" sz="2800" b="1" dirty="0"/>
              <a:t>UPDATE</a:t>
            </a:r>
            <a:r>
              <a:rPr lang="en-US" sz="2800" dirty="0"/>
              <a:t> emp </a:t>
            </a:r>
            <a:r>
              <a:rPr lang="en-US" sz="2800" b="1" dirty="0"/>
              <a:t>SET</a:t>
            </a:r>
            <a:r>
              <a:rPr lang="en-US" sz="2800" dirty="0"/>
              <a:t> </a:t>
            </a:r>
            <a:r>
              <a:rPr lang="en-US" sz="2800" dirty="0" err="1"/>
              <a:t>sal</a:t>
            </a:r>
            <a:r>
              <a:rPr lang="en-US" sz="2800" dirty="0"/>
              <a:t>=</a:t>
            </a:r>
            <a:r>
              <a:rPr lang="en-US" sz="2800" b="1" dirty="0">
                <a:solidFill>
                  <a:srgbClr val="0070C0"/>
                </a:solidFill>
              </a:rPr>
              <a:t>CASE</a:t>
            </a:r>
          </a:p>
          <a:p>
            <a:pPr>
              <a:lnSpc>
                <a:spcPct val="114000"/>
              </a:lnSpc>
            </a:pPr>
            <a:r>
              <a:rPr lang="en-US" sz="2800" dirty="0"/>
              <a:t>	</a:t>
            </a:r>
            <a:r>
              <a:rPr lang="en-US" sz="2800" b="1" dirty="0">
                <a:solidFill>
                  <a:srgbClr val="C00000"/>
                </a:solidFill>
              </a:rPr>
              <a:t>WHEN</a:t>
            </a:r>
            <a:r>
              <a:rPr lang="en-US" sz="2800" dirty="0"/>
              <a:t> </a:t>
            </a:r>
            <a:r>
              <a:rPr lang="en-US" sz="2800" dirty="0" err="1"/>
              <a:t>sal</a:t>
            </a:r>
            <a:r>
              <a:rPr lang="en-US" sz="2800" dirty="0"/>
              <a:t>&lt;=3000 </a:t>
            </a:r>
            <a:r>
              <a:rPr lang="en-US" sz="2800" b="1" dirty="0"/>
              <a:t>THEN</a:t>
            </a:r>
            <a:r>
              <a:rPr lang="en-US" sz="2800" dirty="0"/>
              <a:t> </a:t>
            </a:r>
            <a:r>
              <a:rPr lang="en-US" sz="2800" dirty="0" err="1"/>
              <a:t>sal</a:t>
            </a:r>
            <a:r>
              <a:rPr lang="en-US" sz="2800" dirty="0"/>
              <a:t>*1.1</a:t>
            </a:r>
          </a:p>
          <a:p>
            <a:pPr>
              <a:lnSpc>
                <a:spcPct val="114000"/>
              </a:lnSpc>
            </a:pPr>
            <a:r>
              <a:rPr lang="en-US" sz="2800" dirty="0"/>
              <a:t>	</a:t>
            </a:r>
            <a:r>
              <a:rPr lang="en-US" sz="2800" b="1" dirty="0">
                <a:solidFill>
                  <a:srgbClr val="C00000"/>
                </a:solidFill>
              </a:rPr>
              <a:t>WHEN</a:t>
            </a:r>
            <a:r>
              <a:rPr lang="en-US" sz="2800" dirty="0"/>
              <a:t> </a:t>
            </a:r>
            <a:r>
              <a:rPr lang="en-US" sz="2800" dirty="0" err="1"/>
              <a:t>sal</a:t>
            </a:r>
            <a:r>
              <a:rPr lang="en-US" sz="2800" dirty="0"/>
              <a:t>&lt;=5000 </a:t>
            </a:r>
            <a:r>
              <a:rPr lang="en-US" sz="2800" b="1" dirty="0"/>
              <a:t>THEN</a:t>
            </a:r>
            <a:r>
              <a:rPr lang="en-US" sz="2800" dirty="0"/>
              <a:t> </a:t>
            </a:r>
            <a:r>
              <a:rPr lang="en-US" sz="2800" dirty="0" err="1"/>
              <a:t>sal</a:t>
            </a:r>
            <a:r>
              <a:rPr lang="en-US" sz="2800" dirty="0"/>
              <a:t>*1.05</a:t>
            </a:r>
          </a:p>
          <a:p>
            <a:pPr>
              <a:lnSpc>
                <a:spcPct val="114000"/>
              </a:lnSpc>
            </a:pPr>
            <a:r>
              <a:rPr lang="en-US" sz="2800" dirty="0"/>
              <a:t>	</a:t>
            </a:r>
            <a:r>
              <a:rPr lang="en-US" sz="2800" b="1" dirty="0">
                <a:solidFill>
                  <a:srgbClr val="C00000"/>
                </a:solidFill>
              </a:rPr>
              <a:t>ELSE</a:t>
            </a:r>
            <a:r>
              <a:rPr lang="en-US" sz="2800" dirty="0"/>
              <a:t> </a:t>
            </a:r>
            <a:r>
              <a:rPr lang="en-US" sz="2800" dirty="0" err="1"/>
              <a:t>sal</a:t>
            </a:r>
            <a:r>
              <a:rPr lang="en-US" sz="2800" dirty="0"/>
              <a:t>*1</a:t>
            </a:r>
          </a:p>
          <a:p>
            <a:pPr>
              <a:lnSpc>
                <a:spcPct val="114000"/>
              </a:lnSpc>
            </a:pPr>
            <a:r>
              <a:rPr lang="en-US" sz="2800" dirty="0"/>
              <a:t>	</a:t>
            </a:r>
            <a:r>
              <a:rPr lang="en-US" sz="2800" b="1" dirty="0">
                <a:solidFill>
                  <a:srgbClr val="0070C0"/>
                </a:solidFill>
              </a:rPr>
              <a:t>END</a:t>
            </a:r>
            <a:r>
              <a:rPr lang="en-US" sz="2800" dirty="0">
                <a:solidFill>
                  <a:srgbClr val="0070C0"/>
                </a:solidFill>
              </a:rPr>
              <a:t>; </a:t>
            </a:r>
          </a:p>
        </p:txBody>
      </p:sp>
    </p:spTree>
    <p:extLst>
      <p:ext uri="{BB962C8B-B14F-4D97-AF65-F5344CB8AC3E}">
        <p14:creationId xmlns:p14="http://schemas.microsoft.com/office/powerpoint/2010/main" val="37953496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8648"/>
            <a:ext cx="10515600" cy="608269"/>
          </a:xfrm>
          <a:noFill/>
          <a:ln w="9525">
            <a:noFill/>
            <a:miter lim="800000"/>
            <a:headEnd/>
            <a:tailEnd/>
          </a:ln>
        </p:spPr>
        <p:txBody>
          <a:bodyPr vert="horz" wrap="square" lIns="91440" tIns="45720" rIns="91440" bIns="45720" numCol="1" rtlCol="0" anchor="b" anchorCtr="0" compatLnSpc="1">
            <a:prstTxWarp prst="textNoShape">
              <a:avLst/>
            </a:prstTxWarp>
            <a:normAutofit/>
          </a:bodyPr>
          <a:lstStyle/>
          <a:p>
            <a:pPr algn="ctr" eaLnBrk="0" fontAlgn="base" hangingPunct="0">
              <a:lnSpc>
                <a:spcPct val="100000"/>
              </a:lnSpc>
              <a:spcAft>
                <a:spcPct val="0"/>
              </a:spcAft>
            </a:pPr>
            <a:r>
              <a:rPr kumimoji="1" lang="en-US" sz="3200" b="1" kern="0" dirty="0">
                <a:solidFill>
                  <a:srgbClr val="CC3300"/>
                </a:solidFill>
                <a:effectLst>
                  <a:outerShdw blurRad="38100" dist="38100" dir="2700000" algn="tl">
                    <a:srgbClr val="C0C0C0"/>
                  </a:outerShdw>
                </a:effectLst>
                <a:latin typeface="Helvetica"/>
              </a:rPr>
              <a:t>DELETE</a:t>
            </a:r>
          </a:p>
        </p:txBody>
      </p:sp>
      <p:sp>
        <p:nvSpPr>
          <p:cNvPr id="3" name="Content Placeholder 2"/>
          <p:cNvSpPr>
            <a:spLocks noGrp="1"/>
          </p:cNvSpPr>
          <p:nvPr>
            <p:ph idx="1"/>
          </p:nvPr>
        </p:nvSpPr>
        <p:spPr>
          <a:xfrm>
            <a:off x="838200" y="1168196"/>
            <a:ext cx="10515600" cy="4351338"/>
          </a:xfrm>
        </p:spPr>
        <p:txBody>
          <a:bodyPr>
            <a:normAutofit lnSpcReduction="10000"/>
          </a:bodyPr>
          <a:lstStyle/>
          <a:p>
            <a:pPr marL="0" indent="0">
              <a:buNone/>
            </a:pPr>
            <a:r>
              <a:rPr lang="en-US" b="1" dirty="0"/>
              <a:t>Syntax:</a:t>
            </a:r>
          </a:p>
          <a:p>
            <a:pPr marL="0" indent="0">
              <a:buNone/>
            </a:pPr>
            <a:r>
              <a:rPr lang="en-US" dirty="0"/>
              <a:t>   	</a:t>
            </a:r>
            <a:r>
              <a:rPr lang="en-US" dirty="0">
                <a:solidFill>
                  <a:srgbClr val="C00000"/>
                </a:solidFill>
              </a:rPr>
              <a:t>DELETE FROM table_name WHERE condition;</a:t>
            </a:r>
          </a:p>
          <a:p>
            <a:pPr marL="0" indent="0">
              <a:buNone/>
            </a:pPr>
            <a:r>
              <a:rPr lang="en-US" dirty="0"/>
              <a:t>Example:</a:t>
            </a:r>
          </a:p>
          <a:p>
            <a:pPr>
              <a:tabLst>
                <a:tab pos="1652588" algn="l"/>
                <a:tab pos="2633663" algn="l"/>
              </a:tabLst>
            </a:pPr>
            <a:r>
              <a:rPr lang="en-US" altLang="en-US" dirty="0"/>
              <a:t>Delete all instructors</a:t>
            </a:r>
          </a:p>
          <a:p>
            <a:pPr>
              <a:buFont typeface="Monotype Sorts" charset="2"/>
              <a:buNone/>
              <a:tabLst>
                <a:tab pos="1652588" algn="l"/>
                <a:tab pos="2633663" algn="l"/>
              </a:tabLst>
            </a:pPr>
            <a:r>
              <a:rPr lang="en-US" altLang="en-US" dirty="0"/>
              <a:t>		</a:t>
            </a:r>
            <a:r>
              <a:rPr lang="en-US" altLang="en-US" b="1" dirty="0"/>
              <a:t>delete from </a:t>
            </a:r>
            <a:r>
              <a:rPr lang="en-US" altLang="en-US" i="1" dirty="0"/>
              <a:t>instructor</a:t>
            </a:r>
            <a:r>
              <a:rPr lang="en-US" altLang="en-US" dirty="0">
                <a:latin typeface="Century Gothic" panose="020B0502020202020204" pitchFamily="34" charset="0"/>
              </a:rPr>
              <a:t> </a:t>
            </a:r>
          </a:p>
          <a:p>
            <a:pPr>
              <a:buFont typeface="Monotype Sorts" charset="2"/>
              <a:buNone/>
              <a:tabLst>
                <a:tab pos="1652588" algn="l"/>
                <a:tab pos="2633663" algn="l"/>
              </a:tabLst>
            </a:pPr>
            <a:endParaRPr lang="en-US" altLang="en-US" dirty="0">
              <a:latin typeface="Century Gothic" panose="020B0502020202020204" pitchFamily="34" charset="0"/>
            </a:endParaRPr>
          </a:p>
          <a:p>
            <a:pPr>
              <a:lnSpc>
                <a:spcPct val="110000"/>
              </a:lnSpc>
              <a:tabLst>
                <a:tab pos="1652588" algn="l"/>
                <a:tab pos="2633663" algn="l"/>
              </a:tabLst>
            </a:pPr>
            <a:r>
              <a:rPr lang="en-US" altLang="en-US" dirty="0"/>
              <a:t>Delete all instructors from the Finance department</a:t>
            </a:r>
            <a:br>
              <a:rPr lang="en-US" altLang="en-US" dirty="0"/>
            </a:br>
            <a:r>
              <a:rPr lang="en-US" altLang="en-US" dirty="0"/>
              <a:t>                     </a:t>
            </a:r>
            <a:r>
              <a:rPr lang="en-US" altLang="en-US" b="1" dirty="0"/>
              <a:t>delete from </a:t>
            </a:r>
            <a:r>
              <a:rPr lang="en-US" altLang="en-US" i="1" dirty="0"/>
              <a:t>instructor</a:t>
            </a:r>
            <a:br>
              <a:rPr lang="en-US" altLang="en-US" i="1" dirty="0"/>
            </a:br>
            <a:r>
              <a:rPr lang="en-US" altLang="en-US" i="1" dirty="0"/>
              <a:t>                     </a:t>
            </a:r>
            <a:r>
              <a:rPr lang="en-US" altLang="en-US" b="1" dirty="0"/>
              <a:t>where </a:t>
            </a:r>
            <a:r>
              <a:rPr lang="en-US" altLang="en-US" i="1" dirty="0"/>
              <a:t>dept_name</a:t>
            </a:r>
            <a:r>
              <a:rPr lang="en-US" altLang="en-US" dirty="0"/>
              <a:t>= ’Finance’;</a:t>
            </a:r>
          </a:p>
          <a:p>
            <a:pPr marL="0" indent="0">
              <a:buNone/>
            </a:pPr>
            <a:endParaRPr lang="en-US" dirty="0"/>
          </a:p>
        </p:txBody>
      </p:sp>
      <p:sp>
        <p:nvSpPr>
          <p:cNvPr id="4" name="Footer Placeholder 3"/>
          <p:cNvSpPr>
            <a:spLocks noGrp="1"/>
          </p:cNvSpPr>
          <p:nvPr>
            <p:ph type="ftr" sz="quarter" idx="11"/>
          </p:nvPr>
        </p:nvSpPr>
        <p:spPr/>
        <p:txBody>
          <a:bodyPr/>
          <a:lstStyle/>
          <a:p>
            <a:r>
              <a:rPr lang="en-US"/>
              <a:t>SQL</a:t>
            </a:r>
          </a:p>
        </p:txBody>
      </p:sp>
      <p:sp>
        <p:nvSpPr>
          <p:cNvPr id="5" name="Slide Number Placeholder 4"/>
          <p:cNvSpPr>
            <a:spLocks noGrp="1"/>
          </p:cNvSpPr>
          <p:nvPr>
            <p:ph type="sldNum" sz="quarter" idx="12"/>
          </p:nvPr>
        </p:nvSpPr>
        <p:spPr/>
        <p:txBody>
          <a:bodyPr/>
          <a:lstStyle/>
          <a:p>
            <a:fld id="{03576695-DB63-4967-AFBB-46E84EF49106}" type="slidenum">
              <a:rPr lang="en-US" smtClean="0"/>
              <a:t>62</a:t>
            </a:fld>
            <a:endParaRPr lang="en-US"/>
          </a:p>
        </p:txBody>
      </p:sp>
    </p:spTree>
    <p:extLst>
      <p:ext uri="{BB962C8B-B14F-4D97-AF65-F5344CB8AC3E}">
        <p14:creationId xmlns:p14="http://schemas.microsoft.com/office/powerpoint/2010/main" val="26437447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67914"/>
            <a:ext cx="10515600" cy="5187439"/>
          </a:xfrm>
        </p:spPr>
        <p:txBody>
          <a:bodyPr>
            <a:normAutofit fontScale="92500" lnSpcReduction="10000"/>
          </a:bodyPr>
          <a:lstStyle/>
          <a:p>
            <a:pPr marL="0" indent="0">
              <a:buNone/>
            </a:pPr>
            <a:r>
              <a:rPr lang="en-US" b="1" dirty="0"/>
              <a:t>Syntax:</a:t>
            </a:r>
          </a:p>
          <a:p>
            <a:pPr marL="0" indent="0">
              <a:lnSpc>
                <a:spcPct val="110000"/>
              </a:lnSpc>
              <a:spcAft>
                <a:spcPts val="600"/>
              </a:spcAft>
              <a:buNone/>
            </a:pPr>
            <a:r>
              <a:rPr lang="en-US" dirty="0"/>
              <a:t>   	</a:t>
            </a:r>
            <a:r>
              <a:rPr lang="en-US" dirty="0">
                <a:solidFill>
                  <a:srgbClr val="C00000"/>
                </a:solidFill>
              </a:rPr>
              <a:t>DELETE FROM table_name WHERE condition;</a:t>
            </a:r>
          </a:p>
          <a:p>
            <a:pPr marL="0" indent="0">
              <a:lnSpc>
                <a:spcPct val="110000"/>
              </a:lnSpc>
              <a:spcAft>
                <a:spcPts val="600"/>
              </a:spcAft>
              <a:buNone/>
            </a:pPr>
            <a:r>
              <a:rPr lang="en-US" dirty="0"/>
              <a:t>       </a:t>
            </a:r>
            <a:r>
              <a:rPr lang="en-US" b="1" dirty="0"/>
              <a:t>Note-</a:t>
            </a:r>
            <a:r>
              <a:rPr lang="en-US" dirty="0"/>
              <a:t> Condition is involving some sub-query</a:t>
            </a:r>
          </a:p>
          <a:p>
            <a:pPr marL="0" indent="0">
              <a:lnSpc>
                <a:spcPct val="110000"/>
              </a:lnSpc>
              <a:spcAft>
                <a:spcPts val="600"/>
              </a:spcAft>
              <a:buNone/>
            </a:pPr>
            <a:r>
              <a:rPr lang="en-US" dirty="0"/>
              <a:t>Example:</a:t>
            </a:r>
          </a:p>
          <a:p>
            <a:pPr>
              <a:lnSpc>
                <a:spcPct val="110000"/>
              </a:lnSpc>
              <a:spcAft>
                <a:spcPts val="600"/>
              </a:spcAft>
              <a:tabLst>
                <a:tab pos="1652588" algn="l"/>
                <a:tab pos="2633663" algn="l"/>
              </a:tabLst>
            </a:pPr>
            <a:r>
              <a:rPr lang="en-US" altLang="en-US" dirty="0"/>
              <a:t>Delete all tuples in the </a:t>
            </a:r>
            <a:r>
              <a:rPr lang="en-US" altLang="en-US" i="1" dirty="0"/>
              <a:t>instructor </a:t>
            </a:r>
            <a:r>
              <a:rPr lang="en-US" altLang="en-US" dirty="0"/>
              <a:t>relation for those instructors associated with a department located in the ‘</a:t>
            </a:r>
            <a:r>
              <a:rPr lang="en-US" altLang="en-US" b="1" dirty="0"/>
              <a:t>Watson</a:t>
            </a:r>
            <a:r>
              <a:rPr lang="en-US" altLang="en-US" dirty="0"/>
              <a:t>’ building.</a:t>
            </a:r>
          </a:p>
          <a:p>
            <a:pPr>
              <a:lnSpc>
                <a:spcPct val="110000"/>
              </a:lnSpc>
              <a:spcAft>
                <a:spcPts val="600"/>
              </a:spcAft>
              <a:buFont typeface="Monotype Sorts" charset="2"/>
              <a:buNone/>
              <a:tabLst>
                <a:tab pos="1652588" algn="l"/>
                <a:tab pos="2633663" algn="l"/>
              </a:tabLst>
            </a:pPr>
            <a:r>
              <a:rPr lang="en-US" altLang="en-US" b="1" dirty="0"/>
              <a:t>		Delete from </a:t>
            </a:r>
            <a:r>
              <a:rPr lang="en-US" altLang="en-US" i="1" dirty="0"/>
              <a:t>instructor</a:t>
            </a:r>
            <a:br>
              <a:rPr lang="en-US" altLang="en-US" i="1" dirty="0"/>
            </a:br>
            <a:r>
              <a:rPr lang="en-US" altLang="en-US" i="1" dirty="0"/>
              <a:t>                     </a:t>
            </a:r>
            <a:r>
              <a:rPr lang="en-US" altLang="en-US" b="1" dirty="0"/>
              <a:t>where </a:t>
            </a:r>
            <a:r>
              <a:rPr lang="en-US" altLang="en-US" i="1" dirty="0"/>
              <a:t>dept_name </a:t>
            </a:r>
            <a:r>
              <a:rPr lang="en-US" altLang="en-US" sz="3000" b="1" dirty="0">
                <a:solidFill>
                  <a:srgbClr val="FF0000"/>
                </a:solidFill>
              </a:rPr>
              <a:t>in</a:t>
            </a:r>
            <a:r>
              <a:rPr lang="en-US" altLang="en-US" b="1" dirty="0"/>
              <a:t> </a:t>
            </a:r>
            <a:r>
              <a:rPr lang="en-US" altLang="en-US" dirty="0"/>
              <a:t>(</a:t>
            </a:r>
            <a:r>
              <a:rPr lang="en-US" altLang="en-US" b="1" dirty="0"/>
              <a:t>select </a:t>
            </a:r>
            <a:r>
              <a:rPr lang="en-US" altLang="en-US" i="1" dirty="0"/>
              <a:t>dept_name</a:t>
            </a:r>
            <a:br>
              <a:rPr lang="en-US" altLang="en-US" i="1" dirty="0"/>
            </a:br>
            <a:r>
              <a:rPr lang="en-US" altLang="en-US" i="1" dirty="0"/>
              <a:t>                                                              </a:t>
            </a:r>
            <a:r>
              <a:rPr lang="en-US" altLang="en-US" b="1" dirty="0"/>
              <a:t>from </a:t>
            </a:r>
            <a:r>
              <a:rPr lang="en-US" altLang="en-US" i="1" dirty="0"/>
              <a:t>department</a:t>
            </a:r>
            <a:br>
              <a:rPr lang="en-US" altLang="en-US" i="1" dirty="0"/>
            </a:br>
            <a:r>
              <a:rPr lang="en-US" altLang="en-US" i="1" dirty="0"/>
              <a:t>                                                              </a:t>
            </a:r>
            <a:r>
              <a:rPr lang="en-US" altLang="en-US" b="1" dirty="0"/>
              <a:t>where </a:t>
            </a:r>
            <a:r>
              <a:rPr lang="en-US" altLang="en-US" i="1" dirty="0"/>
              <a:t>building </a:t>
            </a:r>
            <a:r>
              <a:rPr lang="en-US" altLang="en-US" dirty="0"/>
              <a:t>= ’Watson’);</a:t>
            </a:r>
          </a:p>
          <a:p>
            <a:pPr marL="0" indent="0">
              <a:buNone/>
            </a:pPr>
            <a:endParaRPr lang="en-US" dirty="0"/>
          </a:p>
        </p:txBody>
      </p:sp>
      <p:sp>
        <p:nvSpPr>
          <p:cNvPr id="4" name="Footer Placeholder 3"/>
          <p:cNvSpPr>
            <a:spLocks noGrp="1"/>
          </p:cNvSpPr>
          <p:nvPr>
            <p:ph type="ftr" sz="quarter" idx="11"/>
          </p:nvPr>
        </p:nvSpPr>
        <p:spPr/>
        <p:txBody>
          <a:bodyPr/>
          <a:lstStyle/>
          <a:p>
            <a:r>
              <a:rPr lang="en-US"/>
              <a:t>SQL</a:t>
            </a:r>
          </a:p>
        </p:txBody>
      </p:sp>
      <p:sp>
        <p:nvSpPr>
          <p:cNvPr id="5" name="Slide Number Placeholder 4"/>
          <p:cNvSpPr>
            <a:spLocks noGrp="1"/>
          </p:cNvSpPr>
          <p:nvPr>
            <p:ph type="sldNum" sz="quarter" idx="12"/>
          </p:nvPr>
        </p:nvSpPr>
        <p:spPr/>
        <p:txBody>
          <a:bodyPr/>
          <a:lstStyle/>
          <a:p>
            <a:fld id="{03576695-DB63-4967-AFBB-46E84EF49106}" type="slidenum">
              <a:rPr lang="en-US" smtClean="0"/>
              <a:t>63</a:t>
            </a:fld>
            <a:endParaRPr lang="en-US"/>
          </a:p>
        </p:txBody>
      </p:sp>
      <p:sp>
        <p:nvSpPr>
          <p:cNvPr id="7" name="Title 1"/>
          <p:cNvSpPr>
            <a:spLocks noGrp="1"/>
          </p:cNvSpPr>
          <p:nvPr>
            <p:ph type="title"/>
          </p:nvPr>
        </p:nvSpPr>
        <p:spPr>
          <a:xfrm>
            <a:off x="838200" y="158648"/>
            <a:ext cx="10515600" cy="608269"/>
          </a:xfrm>
          <a:noFill/>
          <a:ln w="9525">
            <a:noFill/>
            <a:miter lim="800000"/>
            <a:headEnd/>
            <a:tailEnd/>
          </a:ln>
        </p:spPr>
        <p:txBody>
          <a:bodyPr vert="horz" wrap="square" lIns="91440" tIns="45720" rIns="91440" bIns="45720" numCol="1" rtlCol="0" anchor="b" anchorCtr="0" compatLnSpc="1">
            <a:prstTxWarp prst="textNoShape">
              <a:avLst/>
            </a:prstTxWarp>
            <a:normAutofit/>
          </a:bodyPr>
          <a:lstStyle/>
          <a:p>
            <a:pPr algn="ctr" eaLnBrk="0" fontAlgn="base" hangingPunct="0">
              <a:lnSpc>
                <a:spcPct val="100000"/>
              </a:lnSpc>
              <a:spcAft>
                <a:spcPct val="0"/>
              </a:spcAft>
            </a:pPr>
            <a:r>
              <a:rPr kumimoji="1" lang="en-US" sz="3200" b="1" kern="0" dirty="0">
                <a:solidFill>
                  <a:srgbClr val="CC3300"/>
                </a:solidFill>
                <a:effectLst>
                  <a:outerShdw blurRad="38100" dist="38100" dir="2700000" algn="tl">
                    <a:srgbClr val="C0C0C0"/>
                  </a:outerShdw>
                </a:effectLst>
                <a:latin typeface="Helvetica"/>
              </a:rPr>
              <a:t>..DELETE</a:t>
            </a:r>
          </a:p>
        </p:txBody>
      </p:sp>
    </p:spTree>
    <p:extLst>
      <p:ext uri="{BB962C8B-B14F-4D97-AF65-F5344CB8AC3E}">
        <p14:creationId xmlns:p14="http://schemas.microsoft.com/office/powerpoint/2010/main" val="8172070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075" y="2265363"/>
            <a:ext cx="10515600" cy="1325563"/>
          </a:xfrm>
        </p:spPr>
        <p:txBody>
          <a:bodyPr/>
          <a:lstStyle/>
          <a:p>
            <a:pPr algn="ctr"/>
            <a:r>
              <a:rPr lang="en-US" b="1" dirty="0">
                <a:solidFill>
                  <a:srgbClr val="C00000"/>
                </a:solidFill>
              </a:rPr>
              <a:t>END</a:t>
            </a:r>
          </a:p>
        </p:txBody>
      </p:sp>
      <p:sp>
        <p:nvSpPr>
          <p:cNvPr id="4" name="Footer Placeholder 3"/>
          <p:cNvSpPr>
            <a:spLocks noGrp="1"/>
          </p:cNvSpPr>
          <p:nvPr>
            <p:ph type="ftr" sz="quarter" idx="11"/>
          </p:nvPr>
        </p:nvSpPr>
        <p:spPr/>
        <p:txBody>
          <a:bodyPr/>
          <a:lstStyle/>
          <a:p>
            <a:r>
              <a:rPr lang="en-US"/>
              <a:t>SQL</a:t>
            </a:r>
          </a:p>
        </p:txBody>
      </p:sp>
      <p:sp>
        <p:nvSpPr>
          <p:cNvPr id="5" name="Slide Number Placeholder 4"/>
          <p:cNvSpPr>
            <a:spLocks noGrp="1"/>
          </p:cNvSpPr>
          <p:nvPr>
            <p:ph type="sldNum" sz="quarter" idx="12"/>
          </p:nvPr>
        </p:nvSpPr>
        <p:spPr/>
        <p:txBody>
          <a:bodyPr/>
          <a:lstStyle/>
          <a:p>
            <a:fld id="{03576695-DB63-4967-AFBB-46E84EF49106}" type="slidenum">
              <a:rPr lang="en-US" smtClean="0"/>
              <a:t>64</a:t>
            </a:fld>
            <a:endParaRPr lang="en-US"/>
          </a:p>
        </p:txBody>
      </p:sp>
    </p:spTree>
    <p:extLst>
      <p:ext uri="{BB962C8B-B14F-4D97-AF65-F5344CB8AC3E}">
        <p14:creationId xmlns:p14="http://schemas.microsoft.com/office/powerpoint/2010/main" val="3096885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4B27C02-D060-4964-B0DE-0E0D0A49A363}"/>
              </a:ext>
            </a:extLst>
          </p:cNvPr>
          <p:cNvSpPr>
            <a:spLocks noGrp="1"/>
          </p:cNvSpPr>
          <p:nvPr>
            <p:ph type="ftr" sz="quarter" idx="11"/>
          </p:nvPr>
        </p:nvSpPr>
        <p:spPr/>
        <p:txBody>
          <a:bodyPr/>
          <a:lstStyle/>
          <a:p>
            <a:r>
              <a:rPr lang="en-US"/>
              <a:t>SQL</a:t>
            </a:r>
          </a:p>
        </p:txBody>
      </p:sp>
      <p:sp>
        <p:nvSpPr>
          <p:cNvPr id="5" name="Slide Number Placeholder 4">
            <a:extLst>
              <a:ext uri="{FF2B5EF4-FFF2-40B4-BE49-F238E27FC236}">
                <a16:creationId xmlns:a16="http://schemas.microsoft.com/office/drawing/2014/main" id="{5EE9644E-F9ED-4DBD-8697-5644C7E94683}"/>
              </a:ext>
            </a:extLst>
          </p:cNvPr>
          <p:cNvSpPr>
            <a:spLocks noGrp="1"/>
          </p:cNvSpPr>
          <p:nvPr>
            <p:ph type="sldNum" sz="quarter" idx="12"/>
          </p:nvPr>
        </p:nvSpPr>
        <p:spPr/>
        <p:txBody>
          <a:bodyPr/>
          <a:lstStyle/>
          <a:p>
            <a:fld id="{03576695-DB63-4967-AFBB-46E84EF49106}" type="slidenum">
              <a:rPr lang="en-US" smtClean="0"/>
              <a:t>65</a:t>
            </a:fld>
            <a:endParaRPr lang="en-US"/>
          </a:p>
        </p:txBody>
      </p:sp>
      <p:pic>
        <p:nvPicPr>
          <p:cNvPr id="8" name="Picture 7">
            <a:extLst>
              <a:ext uri="{FF2B5EF4-FFF2-40B4-BE49-F238E27FC236}">
                <a16:creationId xmlns:a16="http://schemas.microsoft.com/office/drawing/2014/main" id="{EFF8A5BF-E1B2-4A37-81DB-6F18BDE7A544}"/>
              </a:ext>
            </a:extLst>
          </p:cNvPr>
          <p:cNvPicPr>
            <a:picLocks noChangeAspect="1"/>
          </p:cNvPicPr>
          <p:nvPr/>
        </p:nvPicPr>
        <p:blipFill>
          <a:blip r:embed="rId2"/>
          <a:stretch>
            <a:fillRect/>
          </a:stretch>
        </p:blipFill>
        <p:spPr>
          <a:xfrm>
            <a:off x="1082125" y="86177"/>
            <a:ext cx="5912950" cy="2401661"/>
          </a:xfrm>
          <a:prstGeom prst="rect">
            <a:avLst/>
          </a:prstGeom>
        </p:spPr>
      </p:pic>
      <p:pic>
        <p:nvPicPr>
          <p:cNvPr id="9" name="Picture 8">
            <a:extLst>
              <a:ext uri="{FF2B5EF4-FFF2-40B4-BE49-F238E27FC236}">
                <a16:creationId xmlns:a16="http://schemas.microsoft.com/office/drawing/2014/main" id="{1F29BA45-C588-41AC-86AD-07959D37CE30}"/>
              </a:ext>
            </a:extLst>
          </p:cNvPr>
          <p:cNvPicPr>
            <a:picLocks noChangeAspect="1"/>
          </p:cNvPicPr>
          <p:nvPr/>
        </p:nvPicPr>
        <p:blipFill>
          <a:blip r:embed="rId3"/>
          <a:stretch>
            <a:fillRect/>
          </a:stretch>
        </p:blipFill>
        <p:spPr>
          <a:xfrm>
            <a:off x="7761480" y="250070"/>
            <a:ext cx="3048000" cy="1773115"/>
          </a:xfrm>
          <a:prstGeom prst="rect">
            <a:avLst/>
          </a:prstGeom>
        </p:spPr>
      </p:pic>
      <p:pic>
        <p:nvPicPr>
          <p:cNvPr id="10" name="Picture 9">
            <a:extLst>
              <a:ext uri="{FF2B5EF4-FFF2-40B4-BE49-F238E27FC236}">
                <a16:creationId xmlns:a16="http://schemas.microsoft.com/office/drawing/2014/main" id="{8D564817-4C76-422D-BA57-79BF28851A30}"/>
              </a:ext>
            </a:extLst>
          </p:cNvPr>
          <p:cNvPicPr>
            <a:picLocks noChangeAspect="1"/>
          </p:cNvPicPr>
          <p:nvPr/>
        </p:nvPicPr>
        <p:blipFill>
          <a:blip r:embed="rId4"/>
          <a:stretch>
            <a:fillRect/>
          </a:stretch>
        </p:blipFill>
        <p:spPr>
          <a:xfrm>
            <a:off x="5312932" y="3039384"/>
            <a:ext cx="8413954" cy="2661557"/>
          </a:xfrm>
          <a:prstGeom prst="rect">
            <a:avLst/>
          </a:prstGeom>
        </p:spPr>
      </p:pic>
      <p:sp>
        <p:nvSpPr>
          <p:cNvPr id="11" name="Rectangle 10">
            <a:extLst>
              <a:ext uri="{FF2B5EF4-FFF2-40B4-BE49-F238E27FC236}">
                <a16:creationId xmlns:a16="http://schemas.microsoft.com/office/drawing/2014/main" id="{EDCECA77-0BDE-414D-BC67-80EF53A95696}"/>
              </a:ext>
            </a:extLst>
          </p:cNvPr>
          <p:cNvSpPr/>
          <p:nvPr/>
        </p:nvSpPr>
        <p:spPr>
          <a:xfrm>
            <a:off x="408213" y="2426634"/>
            <a:ext cx="10809513" cy="1143070"/>
          </a:xfrm>
          <a:prstGeom prst="rect">
            <a:avLst/>
          </a:prstGeom>
        </p:spPr>
        <p:txBody>
          <a:bodyPr wrap="square">
            <a:spAutoFit/>
          </a:bodyPr>
          <a:lstStyle/>
          <a:p>
            <a:pPr>
              <a:lnSpc>
                <a:spcPct val="150000"/>
              </a:lnSpc>
            </a:pPr>
            <a:r>
              <a:rPr lang="en-US" sz="2400" b="1" dirty="0"/>
              <a:t>CREATE VIEW emp_view(ENO,NAME,DATE_OF_BIRTH) AS SELECT empno, ename, dob FROM emp;</a:t>
            </a:r>
            <a:endParaRPr lang="en-IN" sz="2400" b="1" dirty="0"/>
          </a:p>
        </p:txBody>
      </p:sp>
      <p:pic>
        <p:nvPicPr>
          <p:cNvPr id="12" name="Picture 11">
            <a:extLst>
              <a:ext uri="{FF2B5EF4-FFF2-40B4-BE49-F238E27FC236}">
                <a16:creationId xmlns:a16="http://schemas.microsoft.com/office/drawing/2014/main" id="{69DE9835-92FC-405A-BCB5-65F1C8078277}"/>
              </a:ext>
            </a:extLst>
          </p:cNvPr>
          <p:cNvPicPr>
            <a:picLocks noChangeAspect="1"/>
          </p:cNvPicPr>
          <p:nvPr/>
        </p:nvPicPr>
        <p:blipFill>
          <a:blip r:embed="rId5"/>
          <a:stretch>
            <a:fillRect/>
          </a:stretch>
        </p:blipFill>
        <p:spPr>
          <a:xfrm>
            <a:off x="548367" y="6188075"/>
            <a:ext cx="4629150" cy="533400"/>
          </a:xfrm>
          <a:prstGeom prst="rect">
            <a:avLst/>
          </a:prstGeom>
        </p:spPr>
      </p:pic>
      <p:pic>
        <p:nvPicPr>
          <p:cNvPr id="13" name="Picture 12">
            <a:extLst>
              <a:ext uri="{FF2B5EF4-FFF2-40B4-BE49-F238E27FC236}">
                <a16:creationId xmlns:a16="http://schemas.microsoft.com/office/drawing/2014/main" id="{F1748170-0C7B-4C78-B294-E385888CC2AC}"/>
              </a:ext>
            </a:extLst>
          </p:cNvPr>
          <p:cNvPicPr>
            <a:picLocks noChangeAspect="1"/>
          </p:cNvPicPr>
          <p:nvPr/>
        </p:nvPicPr>
        <p:blipFill>
          <a:blip r:embed="rId6"/>
          <a:stretch>
            <a:fillRect/>
          </a:stretch>
        </p:blipFill>
        <p:spPr>
          <a:xfrm>
            <a:off x="548367" y="3693799"/>
            <a:ext cx="3869956" cy="2268992"/>
          </a:xfrm>
          <a:prstGeom prst="rect">
            <a:avLst/>
          </a:prstGeom>
        </p:spPr>
      </p:pic>
    </p:spTree>
    <p:extLst>
      <p:ext uri="{BB962C8B-B14F-4D97-AF65-F5344CB8AC3E}">
        <p14:creationId xmlns:p14="http://schemas.microsoft.com/office/powerpoint/2010/main" val="6425544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BB7C9FC-5CA2-420F-870D-DF6E80DB0D3F}"/>
              </a:ext>
            </a:extLst>
          </p:cNvPr>
          <p:cNvSpPr>
            <a:spLocks noGrp="1"/>
          </p:cNvSpPr>
          <p:nvPr>
            <p:ph type="ftr" sz="quarter" idx="11"/>
          </p:nvPr>
        </p:nvSpPr>
        <p:spPr/>
        <p:txBody>
          <a:bodyPr/>
          <a:lstStyle/>
          <a:p>
            <a:r>
              <a:rPr lang="en-US"/>
              <a:t>SQL</a:t>
            </a:r>
          </a:p>
        </p:txBody>
      </p:sp>
      <p:sp>
        <p:nvSpPr>
          <p:cNvPr id="5" name="Slide Number Placeholder 4">
            <a:extLst>
              <a:ext uri="{FF2B5EF4-FFF2-40B4-BE49-F238E27FC236}">
                <a16:creationId xmlns:a16="http://schemas.microsoft.com/office/drawing/2014/main" id="{3A1AC809-0DED-4288-BE6B-D92FF2ED7E1B}"/>
              </a:ext>
            </a:extLst>
          </p:cNvPr>
          <p:cNvSpPr>
            <a:spLocks noGrp="1"/>
          </p:cNvSpPr>
          <p:nvPr>
            <p:ph type="sldNum" sz="quarter" idx="12"/>
          </p:nvPr>
        </p:nvSpPr>
        <p:spPr/>
        <p:txBody>
          <a:bodyPr/>
          <a:lstStyle/>
          <a:p>
            <a:fld id="{03576695-DB63-4967-AFBB-46E84EF49106}" type="slidenum">
              <a:rPr lang="en-US" smtClean="0"/>
              <a:t>66</a:t>
            </a:fld>
            <a:endParaRPr lang="en-US"/>
          </a:p>
        </p:txBody>
      </p:sp>
      <p:pic>
        <p:nvPicPr>
          <p:cNvPr id="6" name="Picture 5">
            <a:extLst>
              <a:ext uri="{FF2B5EF4-FFF2-40B4-BE49-F238E27FC236}">
                <a16:creationId xmlns:a16="http://schemas.microsoft.com/office/drawing/2014/main" id="{6D93FF97-E0DA-402E-A77C-ABB6EE06F849}"/>
              </a:ext>
            </a:extLst>
          </p:cNvPr>
          <p:cNvPicPr>
            <a:picLocks noChangeAspect="1"/>
          </p:cNvPicPr>
          <p:nvPr/>
        </p:nvPicPr>
        <p:blipFill>
          <a:blip r:embed="rId3"/>
          <a:stretch>
            <a:fillRect/>
          </a:stretch>
        </p:blipFill>
        <p:spPr>
          <a:xfrm>
            <a:off x="2586078" y="1767464"/>
            <a:ext cx="7547271" cy="2738735"/>
          </a:xfrm>
          <a:prstGeom prst="rect">
            <a:avLst/>
          </a:prstGeom>
        </p:spPr>
      </p:pic>
      <p:sp>
        <p:nvSpPr>
          <p:cNvPr id="7" name="Rectangle 6">
            <a:extLst>
              <a:ext uri="{FF2B5EF4-FFF2-40B4-BE49-F238E27FC236}">
                <a16:creationId xmlns:a16="http://schemas.microsoft.com/office/drawing/2014/main" id="{1564720F-6A67-4906-B790-D2FBE9A873DF}"/>
              </a:ext>
            </a:extLst>
          </p:cNvPr>
          <p:cNvSpPr/>
          <p:nvPr/>
        </p:nvSpPr>
        <p:spPr>
          <a:xfrm>
            <a:off x="4846542" y="288391"/>
            <a:ext cx="2300694" cy="523220"/>
          </a:xfrm>
          <a:prstGeom prst="rect">
            <a:avLst/>
          </a:prstGeom>
        </p:spPr>
        <p:txBody>
          <a:bodyPr wrap="none">
            <a:spAutoFit/>
          </a:bodyPr>
          <a:lstStyle/>
          <a:p>
            <a:r>
              <a:rPr lang="en-IN" sz="2800" b="1" dirty="0">
                <a:solidFill>
                  <a:srgbClr val="C00000"/>
                </a:solidFill>
              </a:rPr>
              <a:t>Sample Tables</a:t>
            </a:r>
          </a:p>
        </p:txBody>
      </p:sp>
    </p:spTree>
    <p:extLst>
      <p:ext uri="{BB962C8B-B14F-4D97-AF65-F5344CB8AC3E}">
        <p14:creationId xmlns:p14="http://schemas.microsoft.com/office/powerpoint/2010/main" val="3707321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81743"/>
          </a:xfrm>
        </p:spPr>
        <p:txBody>
          <a:bodyPr>
            <a:normAutofit/>
          </a:bodyPr>
          <a:lstStyle/>
          <a:p>
            <a:r>
              <a:rPr kumimoji="1" lang="en-US" sz="3200" b="1" kern="0" dirty="0">
                <a:solidFill>
                  <a:srgbClr val="CC3300"/>
                </a:solidFill>
                <a:effectLst>
                  <a:outerShdw blurRad="38100" dist="38100" dir="2700000" algn="tl">
                    <a:srgbClr val="C0C0C0"/>
                  </a:outerShdw>
                </a:effectLst>
                <a:latin typeface="Helvetica"/>
              </a:rPr>
              <a:t>Oracle- SQL Data Types…</a:t>
            </a:r>
          </a:p>
        </p:txBody>
      </p:sp>
      <p:sp>
        <p:nvSpPr>
          <p:cNvPr id="3" name="Content Placeholder 2"/>
          <p:cNvSpPr>
            <a:spLocks noGrp="1"/>
          </p:cNvSpPr>
          <p:nvPr>
            <p:ph idx="1"/>
          </p:nvPr>
        </p:nvSpPr>
        <p:spPr>
          <a:xfrm>
            <a:off x="838200" y="1031649"/>
            <a:ext cx="10515600" cy="4351338"/>
          </a:xfrm>
        </p:spPr>
        <p:txBody>
          <a:bodyPr>
            <a:normAutofit fontScale="92500"/>
          </a:bodyPr>
          <a:lstStyle/>
          <a:p>
            <a:pPr marL="0" indent="0" algn="just">
              <a:buNone/>
            </a:pPr>
            <a:r>
              <a:rPr lang="en-US" dirty="0">
                <a:latin typeface="Helvetica" panose="020B0604020202020204" pitchFamily="34" charset="0"/>
                <a:cs typeface="Helvetica" panose="020B0604020202020204" pitchFamily="34" charset="0"/>
              </a:rPr>
              <a:t>1. </a:t>
            </a:r>
            <a:r>
              <a:rPr lang="en-US" dirty="0">
                <a:solidFill>
                  <a:srgbClr val="C00000"/>
                </a:solidFill>
                <a:latin typeface="Helvetica" panose="020B0604020202020204" pitchFamily="34" charset="0"/>
                <a:cs typeface="Helvetica" panose="020B0604020202020204" pitchFamily="34" charset="0"/>
              </a:rPr>
              <a:t>Character</a:t>
            </a:r>
          </a:p>
          <a:p>
            <a:pPr lvl="2" algn="just">
              <a:lnSpc>
                <a:spcPct val="100000"/>
              </a:lnSpc>
            </a:pPr>
            <a:r>
              <a:rPr lang="en-US" sz="2400" b="1" dirty="0">
                <a:solidFill>
                  <a:srgbClr val="002060"/>
                </a:solidFill>
                <a:latin typeface="Helvetica" panose="020B0604020202020204" pitchFamily="34" charset="0"/>
                <a:cs typeface="Helvetica" panose="020B0604020202020204" pitchFamily="34" charset="0"/>
              </a:rPr>
              <a:t>Char</a:t>
            </a:r>
            <a:r>
              <a:rPr lang="en-US" sz="2400" dirty="0">
                <a:latin typeface="Helvetica" panose="020B0604020202020204" pitchFamily="34" charset="0"/>
                <a:cs typeface="Helvetica" panose="020B0604020202020204" pitchFamily="34" charset="0"/>
              </a:rPr>
              <a:t> – fixed length character string that can varies between 1-2000 bytes</a:t>
            </a:r>
          </a:p>
          <a:p>
            <a:pPr lvl="2" algn="just">
              <a:lnSpc>
                <a:spcPct val="100000"/>
              </a:lnSpc>
            </a:pPr>
            <a:r>
              <a:rPr lang="en-US" sz="2400" b="1" dirty="0">
                <a:solidFill>
                  <a:srgbClr val="002060"/>
                </a:solidFill>
                <a:latin typeface="Helvetica" panose="020B0604020202020204" pitchFamily="34" charset="0"/>
                <a:cs typeface="Helvetica" panose="020B0604020202020204" pitchFamily="34" charset="0"/>
              </a:rPr>
              <a:t>Varchar</a:t>
            </a:r>
            <a:r>
              <a:rPr lang="en-US" sz="2400" dirty="0">
                <a:solidFill>
                  <a:srgbClr val="002060"/>
                </a:solidFill>
                <a:latin typeface="Helvetica" panose="020B0604020202020204" pitchFamily="34" charset="0"/>
                <a:cs typeface="Helvetica" panose="020B0604020202020204" pitchFamily="34" charset="0"/>
              </a:rPr>
              <a:t> / </a:t>
            </a:r>
            <a:r>
              <a:rPr lang="en-US" sz="2400" b="1" dirty="0">
                <a:solidFill>
                  <a:srgbClr val="002060"/>
                </a:solidFill>
                <a:latin typeface="Helvetica" panose="020B0604020202020204" pitchFamily="34" charset="0"/>
                <a:cs typeface="Helvetica" panose="020B0604020202020204" pitchFamily="34" charset="0"/>
              </a:rPr>
              <a:t>Varchar2</a:t>
            </a:r>
            <a:r>
              <a:rPr lang="en-US" sz="2400" dirty="0">
                <a:solidFill>
                  <a:srgbClr val="002060"/>
                </a:solidFill>
                <a:latin typeface="Helvetica" panose="020B0604020202020204" pitchFamily="34" charset="0"/>
                <a:cs typeface="Helvetica" panose="020B0604020202020204" pitchFamily="34" charset="0"/>
              </a:rPr>
              <a:t> </a:t>
            </a:r>
            <a:r>
              <a:rPr lang="en-US" sz="2400" dirty="0">
                <a:latin typeface="Helvetica" panose="020B0604020202020204" pitchFamily="34" charset="0"/>
                <a:cs typeface="Helvetica" panose="020B0604020202020204" pitchFamily="34" charset="0"/>
              </a:rPr>
              <a:t>– variable length character string, size ranges from 1-4000 bytes.</a:t>
            </a:r>
          </a:p>
          <a:p>
            <a:pPr lvl="2" algn="just">
              <a:lnSpc>
                <a:spcPct val="100000"/>
              </a:lnSpc>
            </a:pPr>
            <a:r>
              <a:rPr lang="en-US" sz="2400" dirty="0">
                <a:latin typeface="Helvetica" panose="020B0604020202020204" pitchFamily="34" charset="0"/>
                <a:cs typeface="Helvetica" panose="020B0604020202020204" pitchFamily="34" charset="0"/>
              </a:rPr>
              <a:t> </a:t>
            </a:r>
            <a:r>
              <a:rPr lang="en-US" sz="2400" b="1" dirty="0">
                <a:solidFill>
                  <a:srgbClr val="002060"/>
                </a:solidFill>
                <a:latin typeface="Helvetica" panose="020B0604020202020204" pitchFamily="34" charset="0"/>
                <a:cs typeface="Helvetica" panose="020B0604020202020204" pitchFamily="34" charset="0"/>
              </a:rPr>
              <a:t>Long</a:t>
            </a:r>
            <a:r>
              <a:rPr lang="en-US" sz="2400" dirty="0">
                <a:latin typeface="Helvetica" panose="020B0604020202020204" pitchFamily="34" charset="0"/>
                <a:cs typeface="Helvetica" panose="020B0604020202020204" pitchFamily="34" charset="0"/>
              </a:rPr>
              <a:t> - variable length character string, maximum size is 2 GB</a:t>
            </a:r>
          </a:p>
          <a:p>
            <a:pPr marL="0" indent="0" algn="just">
              <a:buNone/>
            </a:pPr>
            <a:r>
              <a:rPr lang="en-US" dirty="0">
                <a:latin typeface="Helvetica" panose="020B0604020202020204" pitchFamily="34" charset="0"/>
                <a:cs typeface="Helvetica" panose="020B0604020202020204" pitchFamily="34" charset="0"/>
              </a:rPr>
              <a:t>2. </a:t>
            </a:r>
            <a:r>
              <a:rPr lang="en-US" dirty="0">
                <a:solidFill>
                  <a:srgbClr val="C00000"/>
                </a:solidFill>
                <a:latin typeface="Helvetica" panose="020B0604020202020204" pitchFamily="34" charset="0"/>
                <a:cs typeface="Helvetica" panose="020B0604020202020204" pitchFamily="34" charset="0"/>
              </a:rPr>
              <a:t>Number</a:t>
            </a:r>
            <a:r>
              <a:rPr lang="en-US" dirty="0">
                <a:latin typeface="Helvetica" panose="020B0604020202020204" pitchFamily="34" charset="0"/>
                <a:cs typeface="Helvetica" panose="020B0604020202020204" pitchFamily="34" charset="0"/>
              </a:rPr>
              <a:t> :  Can store +</a:t>
            </a:r>
            <a:r>
              <a:rPr lang="en-US" dirty="0" err="1">
                <a:latin typeface="Helvetica" panose="020B0604020202020204" pitchFamily="34" charset="0"/>
                <a:cs typeface="Helvetica" panose="020B0604020202020204" pitchFamily="34" charset="0"/>
              </a:rPr>
              <a:t>ve</a:t>
            </a:r>
            <a:r>
              <a:rPr lang="en-US" dirty="0">
                <a:latin typeface="Helvetica" panose="020B0604020202020204" pitchFamily="34" charset="0"/>
                <a:cs typeface="Helvetica" panose="020B0604020202020204" pitchFamily="34" charset="0"/>
              </a:rPr>
              <a:t>,-ve,zero,fixed point, floating point with 38  </a:t>
            </a:r>
          </a:p>
          <a:p>
            <a:pPr marL="0" indent="0" algn="just">
              <a:buNone/>
            </a:pPr>
            <a:r>
              <a:rPr lang="en-US" dirty="0">
                <a:latin typeface="Helvetica" panose="020B0604020202020204" pitchFamily="34" charset="0"/>
                <a:cs typeface="Helvetica" panose="020B0604020202020204" pitchFamily="34" charset="0"/>
              </a:rPr>
              <a:t>precision.</a:t>
            </a:r>
          </a:p>
          <a:p>
            <a:pPr lvl="2" algn="just">
              <a:lnSpc>
                <a:spcPct val="100000"/>
              </a:lnSpc>
            </a:pPr>
            <a:r>
              <a:rPr lang="en-US" sz="2400" dirty="0">
                <a:latin typeface="Helvetica" panose="020B0604020202020204" pitchFamily="34" charset="0"/>
                <a:cs typeface="Helvetica" panose="020B0604020202020204" pitchFamily="34" charset="0"/>
              </a:rPr>
              <a:t>Number – {p=38,s=0}</a:t>
            </a:r>
          </a:p>
          <a:p>
            <a:pPr lvl="2" algn="just">
              <a:lnSpc>
                <a:spcPct val="100000"/>
              </a:lnSpc>
            </a:pPr>
            <a:r>
              <a:rPr lang="en-US" sz="2400" dirty="0">
                <a:latin typeface="Helvetica" panose="020B0604020202020204" pitchFamily="34" charset="0"/>
                <a:cs typeface="Helvetica" panose="020B0604020202020204" pitchFamily="34" charset="0"/>
              </a:rPr>
              <a:t>Number(p) - fixed point</a:t>
            </a:r>
          </a:p>
          <a:p>
            <a:pPr lvl="2" algn="just">
              <a:lnSpc>
                <a:spcPct val="100000"/>
              </a:lnSpc>
            </a:pPr>
            <a:r>
              <a:rPr lang="en-US" sz="2400" dirty="0">
                <a:latin typeface="Helvetica" panose="020B0604020202020204" pitchFamily="34" charset="0"/>
                <a:cs typeface="Helvetica" panose="020B0604020202020204" pitchFamily="34" charset="0"/>
              </a:rPr>
              <a:t>Number(</a:t>
            </a:r>
            <a:r>
              <a:rPr lang="en-US" sz="2400" dirty="0" err="1">
                <a:latin typeface="Helvetica" panose="020B0604020202020204" pitchFamily="34" charset="0"/>
                <a:cs typeface="Helvetica" panose="020B0604020202020204" pitchFamily="34" charset="0"/>
              </a:rPr>
              <a:t>p,s</a:t>
            </a:r>
            <a:r>
              <a:rPr lang="en-US" sz="2400" dirty="0">
                <a:latin typeface="Helvetica" panose="020B0604020202020204" pitchFamily="34" charset="0"/>
                <a:cs typeface="Helvetica" panose="020B0604020202020204" pitchFamily="34" charset="0"/>
              </a:rPr>
              <a:t>) –floating point</a:t>
            </a:r>
            <a:endParaRPr lang="en-US" dirty="0">
              <a:latin typeface="Helvetica" panose="020B0604020202020204" pitchFamily="34" charset="0"/>
              <a:cs typeface="Helvetica" panose="020B0604020202020204" pitchFamily="34" charset="0"/>
            </a:endParaRPr>
          </a:p>
        </p:txBody>
      </p:sp>
      <p:sp>
        <p:nvSpPr>
          <p:cNvPr id="4" name="Footer Placeholder 3"/>
          <p:cNvSpPr>
            <a:spLocks noGrp="1"/>
          </p:cNvSpPr>
          <p:nvPr>
            <p:ph type="ftr" sz="quarter" idx="11"/>
          </p:nvPr>
        </p:nvSpPr>
        <p:spPr/>
        <p:txBody>
          <a:bodyPr/>
          <a:lstStyle/>
          <a:p>
            <a:r>
              <a:rPr lang="en-US"/>
              <a:t>SQL</a:t>
            </a:r>
          </a:p>
        </p:txBody>
      </p:sp>
      <p:sp>
        <p:nvSpPr>
          <p:cNvPr id="5" name="Slide Number Placeholder 4"/>
          <p:cNvSpPr>
            <a:spLocks noGrp="1"/>
          </p:cNvSpPr>
          <p:nvPr>
            <p:ph type="sldNum" sz="quarter" idx="12"/>
          </p:nvPr>
        </p:nvSpPr>
        <p:spPr/>
        <p:txBody>
          <a:bodyPr/>
          <a:lstStyle/>
          <a:p>
            <a:fld id="{03576695-DB63-4967-AFBB-46E84EF49106}" type="slidenum">
              <a:rPr lang="en-US" smtClean="0"/>
              <a:t>7</a:t>
            </a:fld>
            <a:endParaRPr lang="en-US"/>
          </a:p>
        </p:txBody>
      </p:sp>
    </p:spTree>
    <p:extLst>
      <p:ext uri="{BB962C8B-B14F-4D97-AF65-F5344CB8AC3E}">
        <p14:creationId xmlns:p14="http://schemas.microsoft.com/office/powerpoint/2010/main" val="2202678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813481"/>
            <a:ext cx="11353800" cy="5839732"/>
          </a:xfrm>
        </p:spPr>
        <p:txBody>
          <a:bodyPr>
            <a:normAutofit fontScale="62500" lnSpcReduction="20000"/>
          </a:bodyPr>
          <a:lstStyle/>
          <a:p>
            <a:pPr marL="0" indent="0">
              <a:lnSpc>
                <a:spcPct val="140000"/>
              </a:lnSpc>
              <a:buNone/>
            </a:pPr>
            <a:r>
              <a:rPr lang="en-US" sz="4200" dirty="0">
                <a:latin typeface="Helvetica" panose="020B0604020202020204" pitchFamily="34" charset="0"/>
                <a:cs typeface="Helvetica" panose="020B0604020202020204" pitchFamily="34" charset="0"/>
              </a:rPr>
              <a:t>3. </a:t>
            </a:r>
            <a:r>
              <a:rPr lang="en-US" sz="4200" dirty="0">
                <a:solidFill>
                  <a:srgbClr val="C00000"/>
                </a:solidFill>
                <a:latin typeface="Helvetica" panose="020B0604020202020204" pitchFamily="34" charset="0"/>
                <a:cs typeface="Helvetica" panose="020B0604020202020204" pitchFamily="34" charset="0"/>
              </a:rPr>
              <a:t>Date :  </a:t>
            </a:r>
            <a:r>
              <a:rPr lang="en-US" sz="3500" dirty="0">
                <a:latin typeface="Helvetica" panose="020B0604020202020204" pitchFamily="34" charset="0"/>
                <a:cs typeface="Helvetica" panose="020B0604020202020204" pitchFamily="34" charset="0"/>
              </a:rPr>
              <a:t>used to store date and time in the table. DB uses its own format of    storing in fixed length of </a:t>
            </a:r>
            <a:r>
              <a:rPr lang="en-US" sz="3500" b="1" dirty="0">
                <a:latin typeface="Helvetica" panose="020B0604020202020204" pitchFamily="34" charset="0"/>
                <a:cs typeface="Helvetica" panose="020B0604020202020204" pitchFamily="34" charset="0"/>
              </a:rPr>
              <a:t>7</a:t>
            </a:r>
            <a:r>
              <a:rPr lang="en-US" sz="3500" dirty="0">
                <a:latin typeface="Helvetica" panose="020B0604020202020204" pitchFamily="34" charset="0"/>
                <a:cs typeface="Helvetica" panose="020B0604020202020204" pitchFamily="34" charset="0"/>
              </a:rPr>
              <a:t> bytes for century, date, month, year, hour, minutes, seconds. The default data type is “</a:t>
            </a:r>
            <a:r>
              <a:rPr lang="en-US" sz="3500" b="1" dirty="0" err="1">
                <a:latin typeface="Helvetica" panose="020B0604020202020204" pitchFamily="34" charset="0"/>
                <a:cs typeface="Helvetica" panose="020B0604020202020204" pitchFamily="34" charset="0"/>
              </a:rPr>
              <a:t>dd</a:t>
            </a:r>
            <a:r>
              <a:rPr lang="en-US" sz="3500" b="1" dirty="0">
                <a:latin typeface="Helvetica" panose="020B0604020202020204" pitchFamily="34" charset="0"/>
                <a:cs typeface="Helvetica" panose="020B0604020202020204" pitchFamily="34" charset="0"/>
              </a:rPr>
              <a:t>-mon-</a:t>
            </a:r>
            <a:r>
              <a:rPr lang="en-US" sz="3500" b="1" dirty="0" err="1">
                <a:latin typeface="Helvetica" panose="020B0604020202020204" pitchFamily="34" charset="0"/>
                <a:cs typeface="Helvetica" panose="020B0604020202020204" pitchFamily="34" charset="0"/>
              </a:rPr>
              <a:t>yy</a:t>
            </a:r>
            <a:r>
              <a:rPr lang="en-US" sz="3500" dirty="0">
                <a:latin typeface="Helvetica" panose="020B0604020202020204" pitchFamily="34" charset="0"/>
                <a:cs typeface="Helvetica" panose="020B0604020202020204" pitchFamily="34" charset="0"/>
              </a:rPr>
              <a:t>”</a:t>
            </a:r>
          </a:p>
          <a:p>
            <a:pPr marL="0" indent="0">
              <a:lnSpc>
                <a:spcPct val="140000"/>
              </a:lnSpc>
              <a:buNone/>
            </a:pPr>
            <a:r>
              <a:rPr lang="en-US" sz="4200" dirty="0">
                <a:latin typeface="Helvetica" panose="020B0604020202020204" pitchFamily="34" charset="0"/>
                <a:cs typeface="Helvetica" panose="020B0604020202020204" pitchFamily="34" charset="0"/>
              </a:rPr>
              <a:t>4. </a:t>
            </a:r>
            <a:r>
              <a:rPr lang="en-US" sz="4200" dirty="0">
                <a:solidFill>
                  <a:srgbClr val="C00000"/>
                </a:solidFill>
                <a:latin typeface="Helvetica" panose="020B0604020202020204" pitchFamily="34" charset="0"/>
                <a:cs typeface="Helvetica" panose="020B0604020202020204" pitchFamily="34" charset="0"/>
              </a:rPr>
              <a:t>Interval Year To Month : </a:t>
            </a:r>
            <a:r>
              <a:rPr lang="en-US" sz="3500" dirty="0">
                <a:latin typeface="Helvetica" panose="020B0604020202020204" pitchFamily="34" charset="0"/>
                <a:cs typeface="Helvetica" panose="020B0604020202020204" pitchFamily="34" charset="0"/>
              </a:rPr>
              <a:t>Stores a period of time using the YEAR and MONTH date time fields</a:t>
            </a:r>
          </a:p>
          <a:p>
            <a:pPr marL="0" indent="0">
              <a:lnSpc>
                <a:spcPct val="140000"/>
              </a:lnSpc>
              <a:buNone/>
            </a:pPr>
            <a:r>
              <a:rPr lang="en-US" sz="3800" dirty="0">
                <a:latin typeface="Helvetica" panose="020B0604020202020204" pitchFamily="34" charset="0"/>
                <a:cs typeface="Helvetica" panose="020B0604020202020204" pitchFamily="34" charset="0"/>
              </a:rPr>
              <a:t>5. </a:t>
            </a:r>
            <a:r>
              <a:rPr lang="en-US" sz="4200" dirty="0">
                <a:solidFill>
                  <a:srgbClr val="C00000"/>
                </a:solidFill>
                <a:latin typeface="Helvetica" panose="020B0604020202020204" pitchFamily="34" charset="0"/>
                <a:cs typeface="Helvetica" panose="020B0604020202020204" pitchFamily="34" charset="0"/>
              </a:rPr>
              <a:t>Raw Datatype: </a:t>
            </a:r>
            <a:r>
              <a:rPr lang="en-US" sz="3500" dirty="0">
                <a:latin typeface="Helvetica" panose="020B0604020202020204" pitchFamily="34" charset="0"/>
                <a:cs typeface="Helvetica" panose="020B0604020202020204" pitchFamily="34" charset="0"/>
              </a:rPr>
              <a:t>used to store byte oriented data like binary data and byte string. Mainly used when moving data between different systems. Oracle Recommends to store as </a:t>
            </a:r>
            <a:r>
              <a:rPr lang="en-US" sz="3500" b="1" dirty="0">
                <a:latin typeface="Helvetica" panose="020B0604020202020204" pitchFamily="34" charset="0"/>
                <a:cs typeface="Helvetica" panose="020B0604020202020204" pitchFamily="34" charset="0"/>
              </a:rPr>
              <a:t>BLOB</a:t>
            </a:r>
          </a:p>
          <a:p>
            <a:pPr marL="0" indent="0">
              <a:lnSpc>
                <a:spcPct val="120000"/>
              </a:lnSpc>
              <a:buNone/>
            </a:pPr>
            <a:r>
              <a:rPr lang="en-US" sz="3800" dirty="0">
                <a:latin typeface="Helvetica" panose="020B0604020202020204" pitchFamily="34" charset="0"/>
                <a:cs typeface="Helvetica" panose="020B0604020202020204" pitchFamily="34" charset="0"/>
              </a:rPr>
              <a:t>6. </a:t>
            </a:r>
            <a:r>
              <a:rPr lang="en-US" sz="4200" dirty="0">
                <a:solidFill>
                  <a:srgbClr val="C00000"/>
                </a:solidFill>
                <a:latin typeface="Helvetica" panose="020B0604020202020204" pitchFamily="34" charset="0"/>
                <a:cs typeface="Helvetica" panose="020B0604020202020204" pitchFamily="34" charset="0"/>
              </a:rPr>
              <a:t>Other :</a:t>
            </a:r>
          </a:p>
          <a:p>
            <a:pPr lvl="2">
              <a:lnSpc>
                <a:spcPct val="120000"/>
              </a:lnSpc>
            </a:pPr>
            <a:r>
              <a:rPr lang="en-US" sz="3500" dirty="0">
                <a:latin typeface="Helvetica" panose="020B0604020202020204" pitchFamily="34" charset="0"/>
                <a:cs typeface="Helvetica" panose="020B0604020202020204" pitchFamily="34" charset="0"/>
              </a:rPr>
              <a:t>CLOB – A character large object containing single-byte or multi byte characters.</a:t>
            </a:r>
          </a:p>
          <a:p>
            <a:pPr lvl="2">
              <a:lnSpc>
                <a:spcPct val="120000"/>
              </a:lnSpc>
            </a:pPr>
            <a:r>
              <a:rPr lang="en-US" sz="3500" dirty="0">
                <a:latin typeface="Helvetica" panose="020B0604020202020204" pitchFamily="34" charset="0"/>
                <a:cs typeface="Helvetica" panose="020B0604020202020204" pitchFamily="34" charset="0"/>
              </a:rPr>
              <a:t>BLOB – stores large binary objects such as graphics, video, sounds..</a:t>
            </a:r>
          </a:p>
          <a:p>
            <a:pPr lvl="2">
              <a:lnSpc>
                <a:spcPct val="120000"/>
              </a:lnSpc>
            </a:pPr>
            <a:r>
              <a:rPr lang="en-US" sz="3500" dirty="0">
                <a:latin typeface="Helvetica" panose="020B0604020202020204" pitchFamily="34" charset="0"/>
                <a:cs typeface="Helvetica" panose="020B0604020202020204" pitchFamily="34" charset="0"/>
              </a:rPr>
              <a:t>BFILE – Contains a locator to a large binary file stored outside the database.</a:t>
            </a:r>
          </a:p>
        </p:txBody>
      </p:sp>
      <p:sp>
        <p:nvSpPr>
          <p:cNvPr id="4" name="Footer Placeholder 3"/>
          <p:cNvSpPr>
            <a:spLocks noGrp="1"/>
          </p:cNvSpPr>
          <p:nvPr>
            <p:ph type="ftr" sz="quarter" idx="11"/>
          </p:nvPr>
        </p:nvSpPr>
        <p:spPr/>
        <p:txBody>
          <a:bodyPr/>
          <a:lstStyle/>
          <a:p>
            <a:r>
              <a:rPr lang="en-US"/>
              <a:t>SQL</a:t>
            </a:r>
          </a:p>
        </p:txBody>
      </p:sp>
      <p:sp>
        <p:nvSpPr>
          <p:cNvPr id="5" name="Slide Number Placeholder 4"/>
          <p:cNvSpPr>
            <a:spLocks noGrp="1"/>
          </p:cNvSpPr>
          <p:nvPr>
            <p:ph type="sldNum" sz="quarter" idx="12"/>
          </p:nvPr>
        </p:nvSpPr>
        <p:spPr/>
        <p:txBody>
          <a:bodyPr/>
          <a:lstStyle/>
          <a:p>
            <a:fld id="{03576695-DB63-4967-AFBB-46E84EF49106}" type="slidenum">
              <a:rPr lang="en-US" smtClean="0"/>
              <a:t>8</a:t>
            </a:fld>
            <a:endParaRPr lang="en-US"/>
          </a:p>
        </p:txBody>
      </p:sp>
      <p:sp>
        <p:nvSpPr>
          <p:cNvPr id="6" name="Title 1"/>
          <p:cNvSpPr>
            <a:spLocks noGrp="1"/>
          </p:cNvSpPr>
          <p:nvPr>
            <p:ph type="title"/>
          </p:nvPr>
        </p:nvSpPr>
        <p:spPr>
          <a:xfrm>
            <a:off x="838200" y="0"/>
            <a:ext cx="10515600" cy="881743"/>
          </a:xfrm>
        </p:spPr>
        <p:txBody>
          <a:bodyPr>
            <a:normAutofit/>
          </a:bodyPr>
          <a:lstStyle/>
          <a:p>
            <a:r>
              <a:rPr kumimoji="1" lang="en-US" sz="3200" b="1" kern="0" dirty="0">
                <a:solidFill>
                  <a:srgbClr val="CC3300"/>
                </a:solidFill>
                <a:effectLst>
                  <a:outerShdw blurRad="38100" dist="38100" dir="2700000" algn="tl">
                    <a:srgbClr val="C0C0C0"/>
                  </a:outerShdw>
                </a:effectLst>
                <a:latin typeface="Helvetica"/>
              </a:rPr>
              <a:t>SQL Data Types</a:t>
            </a:r>
          </a:p>
        </p:txBody>
      </p:sp>
    </p:spTree>
    <p:extLst>
      <p:ext uri="{BB962C8B-B14F-4D97-AF65-F5344CB8AC3E}">
        <p14:creationId xmlns:p14="http://schemas.microsoft.com/office/powerpoint/2010/main" val="2729283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586" y="1"/>
            <a:ext cx="10515600" cy="914400"/>
          </a:xfrm>
        </p:spPr>
        <p:txBody>
          <a:bodyPr>
            <a:normAutofit/>
          </a:bodyPr>
          <a:lstStyle/>
          <a:p>
            <a:r>
              <a:rPr kumimoji="1" lang="en-US" sz="3200" b="1" kern="0" dirty="0">
                <a:solidFill>
                  <a:srgbClr val="CC3300"/>
                </a:solidFill>
                <a:effectLst>
                  <a:outerShdw blurRad="38100" dist="38100" dir="2700000" algn="tl">
                    <a:srgbClr val="C0C0C0"/>
                  </a:outerShdw>
                </a:effectLst>
                <a:latin typeface="Helvetica"/>
              </a:rPr>
              <a:t>Different Types of Commands</a:t>
            </a:r>
          </a:p>
        </p:txBody>
      </p:sp>
      <p:sp>
        <p:nvSpPr>
          <p:cNvPr id="3" name="Content Placeholder 2"/>
          <p:cNvSpPr>
            <a:spLocks noGrp="1"/>
          </p:cNvSpPr>
          <p:nvPr>
            <p:ph idx="1"/>
          </p:nvPr>
        </p:nvSpPr>
        <p:spPr>
          <a:xfrm>
            <a:off x="838200" y="1182120"/>
            <a:ext cx="10706100" cy="4712494"/>
          </a:xfrm>
        </p:spPr>
        <p:txBody>
          <a:bodyPr>
            <a:normAutofit fontScale="92500" lnSpcReduction="20000"/>
          </a:bodyPr>
          <a:lstStyle/>
          <a:p>
            <a:pPr lvl="0" algn="just">
              <a:lnSpc>
                <a:spcPct val="122000"/>
              </a:lnSpc>
              <a:buClr>
                <a:srgbClr val="C00000"/>
              </a:buClr>
              <a:buFont typeface="Wingdings" panose="05000000000000000000" pitchFamily="2" charset="2"/>
              <a:buChar char="ü"/>
            </a:pPr>
            <a:r>
              <a:rPr lang="en-US" b="1" dirty="0">
                <a:latin typeface="Helvetica" panose="020B0604020202020204" pitchFamily="34" charset="0"/>
                <a:cs typeface="Helvetica" panose="020B0604020202020204" pitchFamily="34" charset="0"/>
              </a:rPr>
              <a:t>DDL commands: -</a:t>
            </a:r>
            <a:r>
              <a:rPr lang="en-US" dirty="0">
                <a:latin typeface="Helvetica" panose="020B0604020202020204" pitchFamily="34" charset="0"/>
                <a:cs typeface="Helvetica" panose="020B0604020202020204" pitchFamily="34" charset="0"/>
              </a:rPr>
              <a:t> </a:t>
            </a:r>
          </a:p>
          <a:p>
            <a:pPr marL="457200" lvl="1" indent="0" algn="just">
              <a:lnSpc>
                <a:spcPct val="122000"/>
              </a:lnSpc>
              <a:buClr>
                <a:srgbClr val="C00000"/>
              </a:buClr>
              <a:buNone/>
            </a:pPr>
            <a:r>
              <a:rPr lang="en-US" dirty="0">
                <a:latin typeface="Helvetica" panose="020B0604020202020204" pitchFamily="34" charset="0"/>
                <a:cs typeface="Helvetica" panose="020B0604020202020204" pitchFamily="34" charset="0"/>
              </a:rPr>
              <a:t>To create and modify database objects - CREATE, ALTER, DROP                        </a:t>
            </a:r>
          </a:p>
          <a:p>
            <a:pPr lvl="0">
              <a:lnSpc>
                <a:spcPct val="122000"/>
              </a:lnSpc>
              <a:buClr>
                <a:srgbClr val="C00000"/>
              </a:buClr>
              <a:buFont typeface="Wingdings" panose="05000000000000000000" pitchFamily="2" charset="2"/>
              <a:buChar char="ü"/>
            </a:pPr>
            <a:r>
              <a:rPr lang="en-US" b="1" dirty="0">
                <a:latin typeface="Helvetica" panose="020B0604020202020204" pitchFamily="34" charset="0"/>
                <a:cs typeface="Helvetica" panose="020B0604020202020204" pitchFamily="34" charset="0"/>
              </a:rPr>
              <a:t>DML commands: -</a:t>
            </a:r>
            <a:r>
              <a:rPr lang="en-US" dirty="0">
                <a:latin typeface="Helvetica" panose="020B0604020202020204" pitchFamily="34" charset="0"/>
                <a:cs typeface="Helvetica" panose="020B0604020202020204" pitchFamily="34" charset="0"/>
              </a:rPr>
              <a:t> </a:t>
            </a:r>
          </a:p>
          <a:p>
            <a:pPr marL="457200" lvl="1" indent="0">
              <a:lnSpc>
                <a:spcPct val="122000"/>
              </a:lnSpc>
              <a:buClr>
                <a:srgbClr val="C00000"/>
              </a:buClr>
              <a:buNone/>
            </a:pPr>
            <a:r>
              <a:rPr lang="en-US" dirty="0">
                <a:latin typeface="Helvetica" panose="020B0604020202020204" pitchFamily="34" charset="0"/>
                <a:cs typeface="Helvetica" panose="020B0604020202020204" pitchFamily="34" charset="0"/>
              </a:rPr>
              <a:t>To manipulate data of a database objects- INSERT, DELETE, UPDATE</a:t>
            </a:r>
          </a:p>
          <a:p>
            <a:pPr lvl="0">
              <a:lnSpc>
                <a:spcPct val="122000"/>
              </a:lnSpc>
              <a:buClr>
                <a:srgbClr val="C00000"/>
              </a:buClr>
              <a:buFont typeface="Wingdings" panose="05000000000000000000" pitchFamily="2" charset="2"/>
              <a:buChar char="ü"/>
            </a:pPr>
            <a:r>
              <a:rPr lang="en-US" b="1" dirty="0">
                <a:latin typeface="Helvetica" panose="020B0604020202020204" pitchFamily="34" charset="0"/>
                <a:cs typeface="Helvetica" panose="020B0604020202020204" pitchFamily="34" charset="0"/>
              </a:rPr>
              <a:t>DQL command: -</a:t>
            </a:r>
            <a:r>
              <a:rPr lang="en-US" dirty="0">
                <a:latin typeface="Helvetica" panose="020B0604020202020204" pitchFamily="34" charset="0"/>
                <a:cs typeface="Helvetica" panose="020B0604020202020204" pitchFamily="34" charset="0"/>
              </a:rPr>
              <a:t> </a:t>
            </a:r>
          </a:p>
          <a:p>
            <a:pPr marL="457200" lvl="1" indent="0">
              <a:lnSpc>
                <a:spcPct val="122000"/>
              </a:lnSpc>
              <a:buClr>
                <a:srgbClr val="C00000"/>
              </a:buClr>
              <a:buNone/>
            </a:pPr>
            <a:r>
              <a:rPr lang="en-US" dirty="0">
                <a:latin typeface="Helvetica" panose="020B0604020202020204" pitchFamily="34" charset="0"/>
                <a:cs typeface="Helvetica" panose="020B0604020202020204" pitchFamily="34" charset="0"/>
              </a:rPr>
              <a:t>To retrieve the data from a database - SELECT                   </a:t>
            </a:r>
          </a:p>
          <a:p>
            <a:pPr lvl="0">
              <a:lnSpc>
                <a:spcPct val="122000"/>
              </a:lnSpc>
              <a:buClr>
                <a:srgbClr val="C00000"/>
              </a:buClr>
              <a:buFont typeface="Wingdings" panose="05000000000000000000" pitchFamily="2" charset="2"/>
              <a:buChar char="ü"/>
            </a:pPr>
            <a:r>
              <a:rPr lang="en-US" b="1" dirty="0">
                <a:latin typeface="Helvetica" panose="020B0604020202020204" pitchFamily="34" charset="0"/>
                <a:cs typeface="Helvetica" panose="020B0604020202020204" pitchFamily="34" charset="0"/>
              </a:rPr>
              <a:t>DCL commands: -</a:t>
            </a:r>
            <a:r>
              <a:rPr lang="en-US" dirty="0">
                <a:latin typeface="Helvetica" panose="020B0604020202020204" pitchFamily="34" charset="0"/>
                <a:cs typeface="Helvetica" panose="020B0604020202020204" pitchFamily="34" charset="0"/>
              </a:rPr>
              <a:t> </a:t>
            </a:r>
          </a:p>
          <a:p>
            <a:pPr marL="457200" lvl="1" indent="0">
              <a:lnSpc>
                <a:spcPct val="122000"/>
              </a:lnSpc>
              <a:buClr>
                <a:srgbClr val="C00000"/>
              </a:buClr>
              <a:buNone/>
            </a:pPr>
            <a:r>
              <a:rPr lang="en-US" dirty="0">
                <a:latin typeface="Helvetica" panose="020B0604020202020204" pitchFamily="34" charset="0"/>
                <a:cs typeface="Helvetica" panose="020B0604020202020204" pitchFamily="34" charset="0"/>
              </a:rPr>
              <a:t>To control the data of a database – GRANT, REVOKE</a:t>
            </a:r>
          </a:p>
          <a:p>
            <a:pPr lvl="0">
              <a:lnSpc>
                <a:spcPct val="122000"/>
              </a:lnSpc>
              <a:buClr>
                <a:srgbClr val="C00000"/>
              </a:buClr>
              <a:buFont typeface="Wingdings" panose="05000000000000000000" pitchFamily="2" charset="2"/>
              <a:buChar char="ü"/>
            </a:pPr>
            <a:r>
              <a:rPr lang="en-US" b="1" dirty="0">
                <a:latin typeface="Helvetica" panose="020B0604020202020204" pitchFamily="34" charset="0"/>
                <a:cs typeface="Helvetica" panose="020B0604020202020204" pitchFamily="34" charset="0"/>
              </a:rPr>
              <a:t>TCL commands:</a:t>
            </a:r>
            <a:r>
              <a:rPr lang="en-US" dirty="0">
                <a:latin typeface="Helvetica" panose="020B0604020202020204" pitchFamily="34" charset="0"/>
                <a:cs typeface="Helvetica" panose="020B0604020202020204" pitchFamily="34" charset="0"/>
              </a:rPr>
              <a:t>- </a:t>
            </a:r>
          </a:p>
          <a:p>
            <a:pPr marL="457200" lvl="1" indent="0">
              <a:lnSpc>
                <a:spcPct val="122000"/>
              </a:lnSpc>
              <a:buClr>
                <a:srgbClr val="C00000"/>
              </a:buClr>
              <a:buNone/>
            </a:pPr>
            <a:r>
              <a:rPr lang="en-US" dirty="0">
                <a:latin typeface="Helvetica" panose="020B0604020202020204" pitchFamily="34" charset="0"/>
                <a:cs typeface="Helvetica" panose="020B0604020202020204" pitchFamily="34" charset="0"/>
              </a:rPr>
              <a:t>To control and manage transactions – COMMIT, SAVEPOINT,</a:t>
            </a:r>
          </a:p>
          <a:p>
            <a:pPr>
              <a:lnSpc>
                <a:spcPct val="122000"/>
              </a:lnSpc>
            </a:pPr>
            <a:endParaRPr lang="en-US" dirty="0">
              <a:latin typeface="Helvetica" panose="020B0604020202020204" pitchFamily="34" charset="0"/>
              <a:cs typeface="Helvetica" panose="020B0604020202020204" pitchFamily="34" charset="0"/>
            </a:endParaRPr>
          </a:p>
        </p:txBody>
      </p:sp>
      <p:sp>
        <p:nvSpPr>
          <p:cNvPr id="4" name="Footer Placeholder 3"/>
          <p:cNvSpPr>
            <a:spLocks noGrp="1"/>
          </p:cNvSpPr>
          <p:nvPr>
            <p:ph type="ftr" sz="quarter" idx="11"/>
          </p:nvPr>
        </p:nvSpPr>
        <p:spPr/>
        <p:txBody>
          <a:bodyPr/>
          <a:lstStyle/>
          <a:p>
            <a:r>
              <a:rPr lang="en-US"/>
              <a:t>SQL</a:t>
            </a:r>
          </a:p>
        </p:txBody>
      </p:sp>
      <p:sp>
        <p:nvSpPr>
          <p:cNvPr id="5" name="Slide Number Placeholder 4"/>
          <p:cNvSpPr>
            <a:spLocks noGrp="1"/>
          </p:cNvSpPr>
          <p:nvPr>
            <p:ph type="sldNum" sz="quarter" idx="12"/>
          </p:nvPr>
        </p:nvSpPr>
        <p:spPr/>
        <p:txBody>
          <a:bodyPr/>
          <a:lstStyle/>
          <a:p>
            <a:fld id="{03576695-DB63-4967-AFBB-46E84EF49106}" type="slidenum">
              <a:rPr lang="en-US" smtClean="0"/>
              <a:t>9</a:t>
            </a:fld>
            <a:endParaRPr lang="en-US"/>
          </a:p>
        </p:txBody>
      </p:sp>
    </p:spTree>
    <p:extLst>
      <p:ext uri="{BB962C8B-B14F-4D97-AF65-F5344CB8AC3E}">
        <p14:creationId xmlns:p14="http://schemas.microsoft.com/office/powerpoint/2010/main" val="433425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6555ff34-ecb9-4dd7-8026-f8d44bab36a6" xsi:nil="true"/>
    <lcf76f155ced4ddcb4097134ff3c332f xmlns="cec7fef7-e975-4ca8-918d-7eb5d545cf95">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7F7A14CA634AE469B96691D94FD32F7" ma:contentTypeVersion="13" ma:contentTypeDescription="Create a new document." ma:contentTypeScope="" ma:versionID="004e0c0ab143f8cf91b32d349cc1d6fe">
  <xsd:schema xmlns:xsd="http://www.w3.org/2001/XMLSchema" xmlns:xs="http://www.w3.org/2001/XMLSchema" xmlns:p="http://schemas.microsoft.com/office/2006/metadata/properties" xmlns:ns2="cec7fef7-e975-4ca8-918d-7eb5d545cf95" xmlns:ns3="6555ff34-ecb9-4dd7-8026-f8d44bab36a6" targetNamespace="http://schemas.microsoft.com/office/2006/metadata/properties" ma:root="true" ma:fieldsID="031f11a8c35f8f92336b2f5273747930" ns2:_="" ns3:_="">
    <xsd:import namespace="cec7fef7-e975-4ca8-918d-7eb5d545cf95"/>
    <xsd:import namespace="6555ff34-ecb9-4dd7-8026-f8d44bab36a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c7fef7-e975-4ca8-918d-7eb5d545cf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555ff34-ecb9-4dd7-8026-f8d44bab36a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956fa0ee-5118-448d-ac54-87e27872924d}" ma:internalName="TaxCatchAll" ma:showField="CatchAllData" ma:web="6555ff34-ecb9-4dd7-8026-f8d44bab36a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CBEC446-996B-4105-8772-789023141AE1}">
  <ds:schemaRefs>
    <ds:schemaRef ds:uri="http://schemas.microsoft.com/sharepoint/v3/contenttype/forms"/>
  </ds:schemaRefs>
</ds:datastoreItem>
</file>

<file path=customXml/itemProps2.xml><?xml version="1.0" encoding="utf-8"?>
<ds:datastoreItem xmlns:ds="http://schemas.openxmlformats.org/officeDocument/2006/customXml" ds:itemID="{D094C13E-EBC1-4F0A-8915-08605E91CCC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8F3E3F8-A4EC-40D5-9120-23DAAF3E63CE}"/>
</file>

<file path=docProps/app.xml><?xml version="1.0" encoding="utf-8"?>
<Properties xmlns="http://schemas.openxmlformats.org/officeDocument/2006/extended-properties" xmlns:vt="http://schemas.openxmlformats.org/officeDocument/2006/docPropsVTypes">
  <Template/>
  <TotalTime>6230</TotalTime>
  <Words>10774</Words>
  <Application>Microsoft Office PowerPoint</Application>
  <PresentationFormat>Widescreen</PresentationFormat>
  <Paragraphs>1166</Paragraphs>
  <Slides>66</Slides>
  <Notes>39</Notes>
  <HiddenSlides>2</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Office Theme</vt:lpstr>
      <vt:lpstr>SQL -Basics</vt:lpstr>
      <vt:lpstr>SQL(Structured Query Language)</vt:lpstr>
      <vt:lpstr>SQL Language Elements</vt:lpstr>
      <vt:lpstr>PowerPoint Presentation</vt:lpstr>
      <vt:lpstr>PowerPoint Presentation</vt:lpstr>
      <vt:lpstr>PowerPoint Presentation</vt:lpstr>
      <vt:lpstr>Oracle- SQL Data Types…</vt:lpstr>
      <vt:lpstr>SQL Data Types</vt:lpstr>
      <vt:lpstr>Different Types of Commands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Some Exercises</vt:lpstr>
      <vt:lpstr>PowerPoint Presentation</vt:lpstr>
      <vt:lpstr>PowerPoint Presentation</vt:lpstr>
      <vt:lpstr>PowerPoint Presentation</vt:lpstr>
      <vt:lpstr>PowerPoint Presentation</vt:lpstr>
      <vt:lpstr>PowerPoint Presentation</vt:lpstr>
      <vt:lpstr>PowerPoint Presentation</vt:lpstr>
      <vt:lpstr>Example</vt:lpstr>
      <vt:lpstr>..Example</vt:lpstr>
      <vt:lpstr>Naming the Constraints</vt:lpstr>
      <vt:lpstr>Example</vt:lpstr>
      <vt:lpstr>..Example</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..Alter Table Constructs</vt:lpstr>
      <vt:lpstr>..Alter Table Constructs</vt:lpstr>
      <vt:lpstr>..Alter Table Constructs</vt:lpstr>
      <vt:lpstr>INSERT</vt:lpstr>
      <vt:lpstr>..INSERT</vt:lpstr>
      <vt:lpstr>..INSERT (date value)</vt:lpstr>
      <vt:lpstr>Insert into… Select .. From…</vt:lpstr>
      <vt:lpstr>..INSERT</vt:lpstr>
      <vt:lpstr>UPDATE</vt:lpstr>
      <vt:lpstr>..UPDATE</vt:lpstr>
      <vt:lpstr>..UPDATE –using CASE</vt:lpstr>
      <vt:lpstr>DELETE</vt:lpstr>
      <vt:lpstr>..DELETE</vt:lpstr>
      <vt:lpstr>END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vinayak</dc:creator>
  <cp:lastModifiedBy>Vinayak M Mantoor [MAHE-MIT]</cp:lastModifiedBy>
  <cp:revision>403</cp:revision>
  <dcterms:created xsi:type="dcterms:W3CDTF">2019-07-31T11:21:03Z</dcterms:created>
  <dcterms:modified xsi:type="dcterms:W3CDTF">2023-05-10T10:19:17Z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0x01010027F7A14CA634AE469B96691D94FD32F7</vt:lpwstr>
  </property>
  <property fmtid="{D5CDD505-2E9C-101B-9397-08002B2CF9AE}" pid="3" name="Order">
    <vt:r8>1000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ies>
</file>