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9" r:id="rId4"/>
    <p:sldMasterId id="2147483695" r:id="rId5"/>
  </p:sldMasterIdLst>
  <p:notesMasterIdLst>
    <p:notesMasterId r:id="rId129"/>
  </p:notesMasterIdLst>
  <p:handoutMasterIdLst>
    <p:handoutMasterId r:id="rId130"/>
  </p:handoutMasterIdLst>
  <p:sldIdLst>
    <p:sldId id="256" r:id="rId6"/>
    <p:sldId id="257" r:id="rId7"/>
    <p:sldId id="338" r:id="rId8"/>
    <p:sldId id="266" r:id="rId9"/>
    <p:sldId id="267" r:id="rId10"/>
    <p:sldId id="268" r:id="rId11"/>
    <p:sldId id="269" r:id="rId12"/>
    <p:sldId id="270" r:id="rId13"/>
    <p:sldId id="271" r:id="rId14"/>
    <p:sldId id="272" r:id="rId15"/>
    <p:sldId id="339" r:id="rId16"/>
    <p:sldId id="341" r:id="rId17"/>
    <p:sldId id="274" r:id="rId18"/>
    <p:sldId id="335" r:id="rId19"/>
    <p:sldId id="364" r:id="rId20"/>
    <p:sldId id="366" r:id="rId21"/>
    <p:sldId id="278" r:id="rId22"/>
    <p:sldId id="367" r:id="rId23"/>
    <p:sldId id="368" r:id="rId24"/>
    <p:sldId id="369" r:id="rId25"/>
    <p:sldId id="370" r:id="rId26"/>
    <p:sldId id="371" r:id="rId27"/>
    <p:sldId id="372" r:id="rId28"/>
    <p:sldId id="373" r:id="rId29"/>
    <p:sldId id="374" r:id="rId30"/>
    <p:sldId id="276" r:id="rId31"/>
    <p:sldId id="346" r:id="rId32"/>
    <p:sldId id="277" r:id="rId33"/>
    <p:sldId id="336" r:id="rId34"/>
    <p:sldId id="279" r:id="rId35"/>
    <p:sldId id="282" r:id="rId36"/>
    <p:sldId id="344" r:id="rId37"/>
    <p:sldId id="345" r:id="rId38"/>
    <p:sldId id="343" r:id="rId39"/>
    <p:sldId id="283" r:id="rId40"/>
    <p:sldId id="284" r:id="rId41"/>
    <p:sldId id="342" r:id="rId42"/>
    <p:sldId id="285" r:id="rId43"/>
    <p:sldId id="286" r:id="rId44"/>
    <p:sldId id="348" r:id="rId45"/>
    <p:sldId id="287" r:id="rId46"/>
    <p:sldId id="288" r:id="rId47"/>
    <p:sldId id="289" r:id="rId48"/>
    <p:sldId id="290" r:id="rId49"/>
    <p:sldId id="291" r:id="rId50"/>
    <p:sldId id="292" r:id="rId51"/>
    <p:sldId id="293" r:id="rId52"/>
    <p:sldId id="356" r:id="rId53"/>
    <p:sldId id="375" r:id="rId54"/>
    <p:sldId id="294" r:id="rId55"/>
    <p:sldId id="358" r:id="rId56"/>
    <p:sldId id="295" r:id="rId57"/>
    <p:sldId id="296" r:id="rId58"/>
    <p:sldId id="297" r:id="rId59"/>
    <p:sldId id="298" r:id="rId60"/>
    <p:sldId id="352" r:id="rId61"/>
    <p:sldId id="351" r:id="rId62"/>
    <p:sldId id="359" r:id="rId63"/>
    <p:sldId id="299" r:id="rId64"/>
    <p:sldId id="353" r:id="rId65"/>
    <p:sldId id="300" r:id="rId66"/>
    <p:sldId id="376" r:id="rId67"/>
    <p:sldId id="361" r:id="rId68"/>
    <p:sldId id="301" r:id="rId69"/>
    <p:sldId id="379" r:id="rId70"/>
    <p:sldId id="378" r:id="rId71"/>
    <p:sldId id="303" r:id="rId72"/>
    <p:sldId id="305" r:id="rId73"/>
    <p:sldId id="414" r:id="rId74"/>
    <p:sldId id="419" r:id="rId75"/>
    <p:sldId id="415" r:id="rId76"/>
    <p:sldId id="416" r:id="rId77"/>
    <p:sldId id="417" r:id="rId78"/>
    <p:sldId id="418" r:id="rId79"/>
    <p:sldId id="316" r:id="rId80"/>
    <p:sldId id="362" r:id="rId81"/>
    <p:sldId id="398" r:id="rId82"/>
    <p:sldId id="412" r:id="rId83"/>
    <p:sldId id="413" r:id="rId84"/>
    <p:sldId id="312" r:id="rId85"/>
    <p:sldId id="313" r:id="rId86"/>
    <p:sldId id="400" r:id="rId87"/>
    <p:sldId id="401" r:id="rId88"/>
    <p:sldId id="402" r:id="rId89"/>
    <p:sldId id="321" r:id="rId90"/>
    <p:sldId id="403" r:id="rId91"/>
    <p:sldId id="404" r:id="rId92"/>
    <p:sldId id="420" r:id="rId93"/>
    <p:sldId id="421" r:id="rId94"/>
    <p:sldId id="422" r:id="rId95"/>
    <p:sldId id="406" r:id="rId96"/>
    <p:sldId id="407" r:id="rId97"/>
    <p:sldId id="408" r:id="rId98"/>
    <p:sldId id="409" r:id="rId99"/>
    <p:sldId id="410" r:id="rId100"/>
    <p:sldId id="411" r:id="rId101"/>
    <p:sldId id="315" r:id="rId102"/>
    <p:sldId id="377" r:id="rId103"/>
    <p:sldId id="317" r:id="rId104"/>
    <p:sldId id="318" r:id="rId105"/>
    <p:sldId id="319" r:id="rId106"/>
    <p:sldId id="320" r:id="rId107"/>
    <p:sldId id="322" r:id="rId108"/>
    <p:sldId id="323" r:id="rId109"/>
    <p:sldId id="324" r:id="rId110"/>
    <p:sldId id="325" r:id="rId111"/>
    <p:sldId id="326" r:id="rId112"/>
    <p:sldId id="327" r:id="rId113"/>
    <p:sldId id="328" r:id="rId114"/>
    <p:sldId id="331" r:id="rId115"/>
    <p:sldId id="332" r:id="rId116"/>
    <p:sldId id="394" r:id="rId117"/>
    <p:sldId id="357" r:id="rId118"/>
    <p:sldId id="384" r:id="rId119"/>
    <p:sldId id="385" r:id="rId120"/>
    <p:sldId id="386" r:id="rId121"/>
    <p:sldId id="387" r:id="rId122"/>
    <p:sldId id="388" r:id="rId123"/>
    <p:sldId id="389" r:id="rId124"/>
    <p:sldId id="390" r:id="rId125"/>
    <p:sldId id="392" r:id="rId126"/>
    <p:sldId id="393" r:id="rId127"/>
    <p:sldId id="391" r:id="rId128"/>
  </p:sldIdLst>
  <p:sldSz cx="9144000" cy="6858000" type="screen4x3"/>
  <p:notesSz cx="6997700" cy="9283700"/>
  <p:custShowLst>
    <p:custShow name="Custom Show 1" id="0">
      <p:sldLst>
        <p:sld r:id="rId33"/>
        <p:sld r:id="rId46"/>
        <p:sld r:id="rId44"/>
        <p:sld r:id="rId35"/>
        <p:sld r:id="rId35"/>
        <p:sld r:id="rId48"/>
        <p:sld r:id="rId108"/>
        <p:sld r:id="rId12"/>
        <p:sld r:id="rId58"/>
        <p:sld r:id="rId59"/>
        <p:sld r:id="rId47"/>
        <p:sld r:id="rId108"/>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B7D43-05B9-44AB-BE23-35D8EE09AFC7}" v="1" dt="2023-05-30T05:28:55.994"/>
    <p1510:client id="{12F4C683-6D3E-41E8-AAC3-F8E8F01175D2}" v="1" dt="2023-03-30T03:25:37.875"/>
    <p1510:client id="{378DD09A-968D-3E6A-B80E-642305C78966}" v="2" dt="2023-05-10T06:13:21.459"/>
    <p1510:client id="{4292E539-8F11-AC88-2A7B-E30739CE886B}" v="1" dt="2023-03-29T16:47:24.043"/>
    <p1510:client id="{6C561BB5-FEE7-4A44-8D63-C69C3FE8E335}" v="2" dt="2023-04-30T09:47:38.473"/>
    <p1510:client id="{808A39E7-8B66-4CEF-92B3-0004E07DD5AB}" v="4" dt="2023-05-30T07:18:53.871"/>
    <p1510:client id="{967461B5-9401-440F-B482-EBE088CFF08A}" v="1" dt="2023-05-30T05:28:07.706"/>
    <p1510:client id="{9FD43D69-8FF1-455B-832E-EC64D60D1B87}" v="1" dt="2023-03-13T00:43:22.090"/>
    <p1510:client id="{F687575E-ACA3-4A51-9BC4-23FD77C126E9}" v="2" dt="2023-03-12T19:15:27.6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679"/>
        <p:guide pos="521"/>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tableStyles" Target="tableStyle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notesMaster" Target="notesMasters/notesMaster1.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handoutMaster" Target="handoutMasters/handoutMaster1.xml"/><Relationship Id="rId135" Type="http://schemas.microsoft.com/office/2016/11/relationships/changesInfo" Target="changesInfos/changesInfo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presProps" Target="presProps.xml"/><Relationship Id="rId136" Type="http://schemas.microsoft.com/office/2015/10/relationships/revisionInfo" Target="revisionInfo.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viewProps" Target="view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RUT SINGAL - 210968092" userId="S::vishrut.singal@learner.manipal.edu::70633372-4551-4d46-8d16-48bc59a1e6c8" providerId="AD" clId="Web-{F687575E-ACA3-4A51-9BC4-23FD77C126E9}"/>
    <pc:docChg chg="modSld">
      <pc:chgData name="VISHRUT SINGAL - 210968092" userId="S::vishrut.singal@learner.manipal.edu::70633372-4551-4d46-8d16-48bc59a1e6c8" providerId="AD" clId="Web-{F687575E-ACA3-4A51-9BC4-23FD77C126E9}" dt="2023-03-12T19:15:27.631" v="1" actId="1076"/>
      <pc:docMkLst>
        <pc:docMk/>
      </pc:docMkLst>
      <pc:sldChg chg="modSp">
        <pc:chgData name="VISHRUT SINGAL - 210968092" userId="S::vishrut.singal@learner.manipal.edu::70633372-4551-4d46-8d16-48bc59a1e6c8" providerId="AD" clId="Web-{F687575E-ACA3-4A51-9BC4-23FD77C126E9}" dt="2023-03-12T19:15:27.631" v="1" actId="1076"/>
        <pc:sldMkLst>
          <pc:docMk/>
          <pc:sldMk cId="0" sldId="301"/>
        </pc:sldMkLst>
        <pc:picChg chg="mod">
          <ac:chgData name="VISHRUT SINGAL - 210968092" userId="S::vishrut.singal@learner.manipal.edu::70633372-4551-4d46-8d16-48bc59a1e6c8" providerId="AD" clId="Web-{F687575E-ACA3-4A51-9BC4-23FD77C126E9}" dt="2023-03-12T19:15:27.631" v="1" actId="1076"/>
          <ac:picMkLst>
            <pc:docMk/>
            <pc:sldMk cId="0" sldId="301"/>
            <ac:picMk id="4" creationId="{00000000-0000-0000-0000-000000000000}"/>
          </ac:picMkLst>
        </pc:picChg>
      </pc:sldChg>
    </pc:docChg>
  </pc:docChgLst>
  <pc:docChgLst>
    <pc:chgData name="ARNAV CHOUDHARY - 210968088" userId="S::arnav.choudhary@learner.manipal.edu::4cf97d64-6960-4810-b25c-66cfefe1b0b5" providerId="AD" clId="Web-{6C561BB5-FEE7-4A44-8D63-C69C3FE8E335}"/>
    <pc:docChg chg="modSld">
      <pc:chgData name="ARNAV CHOUDHARY - 210968088" userId="S::arnav.choudhary@learner.manipal.edu::4cf97d64-6960-4810-b25c-66cfefe1b0b5" providerId="AD" clId="Web-{6C561BB5-FEE7-4A44-8D63-C69C3FE8E335}" dt="2023-04-30T09:47:44.817" v="5" actId="14100"/>
      <pc:docMkLst>
        <pc:docMk/>
      </pc:docMkLst>
      <pc:sldChg chg="addSp delSp modSp">
        <pc:chgData name="ARNAV CHOUDHARY - 210968088" userId="S::arnav.choudhary@learner.manipal.edu::4cf97d64-6960-4810-b25c-66cfefe1b0b5" providerId="AD" clId="Web-{6C561BB5-FEE7-4A44-8D63-C69C3FE8E335}" dt="2023-04-30T09:47:44.817" v="5" actId="14100"/>
        <pc:sldMkLst>
          <pc:docMk/>
          <pc:sldMk cId="870053313" sldId="422"/>
        </pc:sldMkLst>
        <pc:graphicFrameChg chg="add del mod">
          <ac:chgData name="ARNAV CHOUDHARY - 210968088" userId="S::arnav.choudhary@learner.manipal.edu::4cf97d64-6960-4810-b25c-66cfefe1b0b5" providerId="AD" clId="Web-{6C561BB5-FEE7-4A44-8D63-C69C3FE8E335}" dt="2023-04-30T09:47:44.817" v="5" actId="14100"/>
          <ac:graphicFrameMkLst>
            <pc:docMk/>
            <pc:sldMk cId="870053313" sldId="422"/>
            <ac:graphicFrameMk id="11" creationId="{0A439506-5DBF-49DB-A0EE-6BDA548D923C}"/>
          </ac:graphicFrameMkLst>
        </pc:graphicFrameChg>
      </pc:sldChg>
    </pc:docChg>
  </pc:docChgLst>
  <pc:docChgLst>
    <pc:chgData name="NIBHA MAKKITHAYA - 210968033" userId="S::nibha.makkithaya@learner.manipal.edu::36943cc2-7143-40a9-9697-2110160ebcbc" providerId="AD" clId="Web-{378DD09A-968D-3E6A-B80E-642305C78966}"/>
    <pc:docChg chg="addSld sldOrd">
      <pc:chgData name="NIBHA MAKKITHAYA - 210968033" userId="S::nibha.makkithaya@learner.manipal.edu::36943cc2-7143-40a9-9697-2110160ebcbc" providerId="AD" clId="Web-{378DD09A-968D-3E6A-B80E-642305C78966}" dt="2023-05-10T06:13:21.459" v="1"/>
      <pc:docMkLst>
        <pc:docMk/>
      </pc:docMkLst>
      <pc:sldChg chg="ord">
        <pc:chgData name="NIBHA MAKKITHAYA - 210968033" userId="S::nibha.makkithaya@learner.manipal.edu::36943cc2-7143-40a9-9697-2110160ebcbc" providerId="AD" clId="Web-{378DD09A-968D-3E6A-B80E-642305C78966}" dt="2023-05-10T05:29:52.765" v="0"/>
        <pc:sldMkLst>
          <pc:docMk/>
          <pc:sldMk cId="3690293259" sldId="341"/>
        </pc:sldMkLst>
      </pc:sldChg>
      <pc:sldChg chg="new">
        <pc:chgData name="NIBHA MAKKITHAYA - 210968033" userId="S::nibha.makkithaya@learner.manipal.edu::36943cc2-7143-40a9-9697-2110160ebcbc" providerId="AD" clId="Web-{378DD09A-968D-3E6A-B80E-642305C78966}" dt="2023-05-10T06:13:21.459" v="1"/>
        <pc:sldMkLst>
          <pc:docMk/>
          <pc:sldMk cId="1434962639" sldId="423"/>
        </pc:sldMkLst>
      </pc:sldChg>
    </pc:docChg>
  </pc:docChgLst>
  <pc:docChgLst>
    <pc:chgData name="ADDALA VENKATA ALANKRITH - 210968064" userId="S::addala.alankrith@learner.manipal.edu::54e7e0b5-bc2b-4ced-a4d2-8b09c1e4bc75" providerId="AD" clId="Web-{967461B5-9401-440F-B482-EBE088CFF08A}"/>
    <pc:docChg chg="addSld">
      <pc:chgData name="ADDALA VENKATA ALANKRITH - 210968064" userId="S::addala.alankrith@learner.manipal.edu::54e7e0b5-bc2b-4ced-a4d2-8b09c1e4bc75" providerId="AD" clId="Web-{967461B5-9401-440F-B482-EBE088CFF08A}" dt="2023-05-30T05:28:07.706" v="0"/>
      <pc:docMkLst>
        <pc:docMk/>
      </pc:docMkLst>
      <pc:sldChg chg="new">
        <pc:chgData name="ADDALA VENKATA ALANKRITH - 210968064" userId="S::addala.alankrith@learner.manipal.edu::54e7e0b5-bc2b-4ced-a4d2-8b09c1e4bc75" providerId="AD" clId="Web-{967461B5-9401-440F-B482-EBE088CFF08A}" dt="2023-05-30T05:28:07.706" v="0"/>
        <pc:sldMkLst>
          <pc:docMk/>
          <pc:sldMk cId="569756344" sldId="424"/>
        </pc:sldMkLst>
      </pc:sldChg>
    </pc:docChg>
  </pc:docChgLst>
  <pc:docChgLst>
    <pc:chgData name="DEVANK BHATIA - 210968048" userId="S::devank.bhatia@learner.manipal.edu::45d719f0-9c30-4690-84ae-bff98023e523" providerId="AD" clId="Web-{4292E539-8F11-AC88-2A7B-E30739CE886B}"/>
    <pc:docChg chg="modSld">
      <pc:chgData name="DEVANK BHATIA - 210968048" userId="S::devank.bhatia@learner.manipal.edu::45d719f0-9c30-4690-84ae-bff98023e523" providerId="AD" clId="Web-{4292E539-8F11-AC88-2A7B-E30739CE886B}" dt="2023-03-29T16:47:24.043" v="0" actId="1076"/>
      <pc:docMkLst>
        <pc:docMk/>
      </pc:docMkLst>
      <pc:sldChg chg="modSp">
        <pc:chgData name="DEVANK BHATIA - 210968048" userId="S::devank.bhatia@learner.manipal.edu::45d719f0-9c30-4690-84ae-bff98023e523" providerId="AD" clId="Web-{4292E539-8F11-AC88-2A7B-E30739CE886B}" dt="2023-03-29T16:47:24.043" v="0" actId="1076"/>
        <pc:sldMkLst>
          <pc:docMk/>
          <pc:sldMk cId="0" sldId="272"/>
        </pc:sldMkLst>
        <pc:cxnChg chg="mod">
          <ac:chgData name="DEVANK BHATIA - 210968048" userId="S::devank.bhatia@learner.manipal.edu::45d719f0-9c30-4690-84ae-bff98023e523" providerId="AD" clId="Web-{4292E539-8F11-AC88-2A7B-E30739CE886B}" dt="2023-03-29T16:47:24.043" v="0" actId="1076"/>
          <ac:cxnSpMkLst>
            <pc:docMk/>
            <pc:sldMk cId="0" sldId="272"/>
            <ac:cxnSpMk id="14" creationId="{00000000-0000-0000-0000-000000000000}"/>
          </ac:cxnSpMkLst>
        </pc:cxnChg>
      </pc:sldChg>
    </pc:docChg>
  </pc:docChgLst>
  <pc:docChgLst>
    <pc:chgData name="ADDALA VENKATA ALANKRITH - 210968064" userId="S::addala.alankrith@learner.manipal.edu::54e7e0b5-bc2b-4ced-a4d2-8b09c1e4bc75" providerId="AD" clId="Web-{9FD43D69-8FF1-455B-832E-EC64D60D1B87}"/>
    <pc:docChg chg="delSld">
      <pc:chgData name="ADDALA VENKATA ALANKRITH - 210968064" userId="S::addala.alankrith@learner.manipal.edu::54e7e0b5-bc2b-4ced-a4d2-8b09c1e4bc75" providerId="AD" clId="Web-{9FD43D69-8FF1-455B-832E-EC64D60D1B87}" dt="2023-03-13T00:43:22.090" v="0"/>
      <pc:docMkLst>
        <pc:docMk/>
      </pc:docMkLst>
      <pc:sldChg chg="del">
        <pc:chgData name="ADDALA VENKATA ALANKRITH - 210968064" userId="S::addala.alankrith@learner.manipal.edu::54e7e0b5-bc2b-4ced-a4d2-8b09c1e4bc75" providerId="AD" clId="Web-{9FD43D69-8FF1-455B-832E-EC64D60D1B87}" dt="2023-03-13T00:43:22.090" v="0"/>
        <pc:sldMkLst>
          <pc:docMk/>
          <pc:sldMk cId="0" sldId="265"/>
        </pc:sldMkLst>
      </pc:sldChg>
    </pc:docChg>
  </pc:docChgLst>
  <pc:docChgLst>
    <pc:chgData name="AVUDARI NITISH CHOWDARY - 210968042" userId="S::avudari.chowdary@learner.manipal.edu::1f591762-84de-44bb-94a8-983a538a5afc" providerId="AD" clId="Web-{12F4C683-6D3E-41E8-AAC3-F8E8F01175D2}"/>
    <pc:docChg chg="modSld">
      <pc:chgData name="AVUDARI NITISH CHOWDARY - 210968042" userId="S::avudari.chowdary@learner.manipal.edu::1f591762-84de-44bb-94a8-983a538a5afc" providerId="AD" clId="Web-{12F4C683-6D3E-41E8-AAC3-F8E8F01175D2}" dt="2023-03-30T03:25:37.875" v="0" actId="14100"/>
      <pc:docMkLst>
        <pc:docMk/>
      </pc:docMkLst>
      <pc:sldChg chg="modSp">
        <pc:chgData name="AVUDARI NITISH CHOWDARY - 210968042" userId="S::avudari.chowdary@learner.manipal.edu::1f591762-84de-44bb-94a8-983a538a5afc" providerId="AD" clId="Web-{12F4C683-6D3E-41E8-AAC3-F8E8F01175D2}" dt="2023-03-30T03:25:37.875" v="0" actId="14100"/>
        <pc:sldMkLst>
          <pc:docMk/>
          <pc:sldMk cId="3481709942" sldId="368"/>
        </pc:sldMkLst>
        <pc:spChg chg="mod">
          <ac:chgData name="AVUDARI NITISH CHOWDARY - 210968042" userId="S::avudari.chowdary@learner.manipal.edu::1f591762-84de-44bb-94a8-983a538a5afc" providerId="AD" clId="Web-{12F4C683-6D3E-41E8-AAC3-F8E8F01175D2}" dt="2023-03-30T03:25:37.875" v="0" actId="14100"/>
          <ac:spMkLst>
            <pc:docMk/>
            <pc:sldMk cId="3481709942" sldId="368"/>
            <ac:spMk id="87086" creationId="{00000000-0000-0000-0000-000000000000}"/>
          </ac:spMkLst>
        </pc:spChg>
      </pc:sldChg>
    </pc:docChg>
  </pc:docChgLst>
  <pc:docChgLst>
    <pc:chgData name="ADDALA VENKATA ALANKRITH - 210968064" userId="S::addala.alankrith@learner.manipal.edu::54e7e0b5-bc2b-4ced-a4d2-8b09c1e4bc75" providerId="AD" clId="Web-{808A39E7-8B66-4CEF-92B3-0004E07DD5AB}"/>
    <pc:docChg chg="delSld modSld">
      <pc:chgData name="ADDALA VENKATA ALANKRITH - 210968064" userId="S::addala.alankrith@learner.manipal.edu::54e7e0b5-bc2b-4ced-a4d2-8b09c1e4bc75" providerId="AD" clId="Web-{808A39E7-8B66-4CEF-92B3-0004E07DD5AB}" dt="2023-05-30T07:18:53.871" v="3" actId="1076"/>
      <pc:docMkLst>
        <pc:docMk/>
      </pc:docMkLst>
      <pc:sldChg chg="modSp">
        <pc:chgData name="ADDALA VENKATA ALANKRITH - 210968064" userId="S::addala.alankrith@learner.manipal.edu::54e7e0b5-bc2b-4ced-a4d2-8b09c1e4bc75" providerId="AD" clId="Web-{808A39E7-8B66-4CEF-92B3-0004E07DD5AB}" dt="2023-05-30T06:55:33.748" v="0" actId="1076"/>
        <pc:sldMkLst>
          <pc:docMk/>
          <pc:sldMk cId="0" sldId="290"/>
        </pc:sldMkLst>
        <pc:spChg chg="mod">
          <ac:chgData name="ADDALA VENKATA ALANKRITH - 210968064" userId="S::addala.alankrith@learner.manipal.edu::54e7e0b5-bc2b-4ced-a4d2-8b09c1e4bc75" providerId="AD" clId="Web-{808A39E7-8B66-4CEF-92B3-0004E07DD5AB}" dt="2023-05-30T06:55:33.748" v="0" actId="1076"/>
          <ac:spMkLst>
            <pc:docMk/>
            <pc:sldMk cId="0" sldId="290"/>
            <ac:spMk id="433156" creationId="{00000000-0000-0000-0000-000000000000}"/>
          </ac:spMkLst>
        </pc:spChg>
      </pc:sldChg>
      <pc:sldChg chg="modSp">
        <pc:chgData name="ADDALA VENKATA ALANKRITH - 210968064" userId="S::addala.alankrith@learner.manipal.edu::54e7e0b5-bc2b-4ced-a4d2-8b09c1e4bc75" providerId="AD" clId="Web-{808A39E7-8B66-4CEF-92B3-0004E07DD5AB}" dt="2023-05-30T07:18:53.871" v="3" actId="1076"/>
        <pc:sldMkLst>
          <pc:docMk/>
          <pc:sldMk cId="1426990452" sldId="361"/>
        </pc:sldMkLst>
        <pc:spChg chg="mod">
          <ac:chgData name="ADDALA VENKATA ALANKRITH - 210968064" userId="S::addala.alankrith@learner.manipal.edu::54e7e0b5-bc2b-4ced-a4d2-8b09c1e4bc75" providerId="AD" clId="Web-{808A39E7-8B66-4CEF-92B3-0004E07DD5AB}" dt="2023-05-30T07:18:53.871" v="3" actId="1076"/>
          <ac:spMkLst>
            <pc:docMk/>
            <pc:sldMk cId="1426990452" sldId="361"/>
            <ac:spMk id="4" creationId="{A341144E-22C8-47D5-85BD-DC189B64B20E}"/>
          </ac:spMkLst>
        </pc:spChg>
      </pc:sldChg>
      <pc:sldChg chg="del">
        <pc:chgData name="ADDALA VENKATA ALANKRITH - 210968064" userId="S::addala.alankrith@learner.manipal.edu::54e7e0b5-bc2b-4ced-a4d2-8b09c1e4bc75" providerId="AD" clId="Web-{808A39E7-8B66-4CEF-92B3-0004E07DD5AB}" dt="2023-05-30T07:10:53.481" v="1"/>
        <pc:sldMkLst>
          <pc:docMk/>
          <pc:sldMk cId="569756344" sldId="424"/>
        </pc:sldMkLst>
      </pc:sldChg>
    </pc:docChg>
  </pc:docChgLst>
  <pc:docChgLst>
    <pc:chgData name="ADDALA VENKATA ALANKRITH - 210968064" userId="S::addala.alankrith@learner.manipal.edu::54e7e0b5-bc2b-4ced-a4d2-8b09c1e4bc75" providerId="AD" clId="Web-{0B4B7D43-05B9-44AB-BE23-35D8EE09AFC7}"/>
    <pc:docChg chg="delSld">
      <pc:chgData name="ADDALA VENKATA ALANKRITH - 210968064" userId="S::addala.alankrith@learner.manipal.edu::54e7e0b5-bc2b-4ced-a4d2-8b09c1e4bc75" providerId="AD" clId="Web-{0B4B7D43-05B9-44AB-BE23-35D8EE09AFC7}" dt="2023-05-30T05:28:55.994" v="0"/>
      <pc:docMkLst>
        <pc:docMk/>
      </pc:docMkLst>
      <pc:sldChg chg="del">
        <pc:chgData name="ADDALA VENKATA ALANKRITH - 210968064" userId="S::addala.alankrith@learner.manipal.edu::54e7e0b5-bc2b-4ced-a4d2-8b09c1e4bc75" providerId="AD" clId="Web-{0B4B7D43-05B9-44AB-BE23-35D8EE09AFC7}" dt="2023-05-30T05:28:55.994" v="0"/>
        <pc:sldMkLst>
          <pc:docMk/>
          <pc:sldMk cId="1434962639" sldId="4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defRPr>
            </a:lvl1pPr>
          </a:lstStyle>
          <a:p>
            <a:pPr>
              <a:defRPr/>
            </a:pPr>
            <a:endParaRPr lang="en-US"/>
          </a:p>
        </p:txBody>
      </p:sp>
      <p:sp>
        <p:nvSpPr>
          <p:cNvPr id="58371"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defRPr>
            </a:lvl1pPr>
          </a:lstStyle>
          <a:p>
            <a:pPr>
              <a:defRPr/>
            </a:pPr>
            <a:endParaRPr lang="en-US"/>
          </a:p>
        </p:txBody>
      </p:sp>
      <p:sp>
        <p:nvSpPr>
          <p:cNvPr id="58372"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defRPr>
            </a:lvl1pPr>
          </a:lstStyle>
          <a:p>
            <a:pPr>
              <a:defRPr/>
            </a:pPr>
            <a:endParaRPr lang="en-US"/>
          </a:p>
        </p:txBody>
      </p:sp>
      <p:sp>
        <p:nvSpPr>
          <p:cNvPr id="58373"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smtClean="0"/>
            </a:lvl1pPr>
          </a:lstStyle>
          <a:p>
            <a:pPr>
              <a:defRPr/>
            </a:pPr>
            <a:fld id="{C5BA3E05-2B3A-45EF-A18B-6F92C7C5F40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defRPr>
            </a:lvl1pPr>
          </a:lstStyle>
          <a:p>
            <a:pPr>
              <a:defRPr/>
            </a:pPr>
            <a:endParaRPr lang="en-US"/>
          </a:p>
        </p:txBody>
      </p:sp>
      <p:sp>
        <p:nvSpPr>
          <p:cNvPr id="5222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defRPr>
            </a:lvl1pPr>
          </a:lstStyle>
          <a:p>
            <a:pPr>
              <a:defRPr/>
            </a:pPr>
            <a:endParaRPr lang="en-US"/>
          </a:p>
        </p:txBody>
      </p:sp>
      <p:sp>
        <p:nvSpPr>
          <p:cNvPr id="5223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smtClean="0"/>
            </a:lvl1pPr>
          </a:lstStyle>
          <a:p>
            <a:pPr>
              <a:defRPr/>
            </a:pPr>
            <a:fld id="{4490252C-9FA1-426B-BC3B-00C37E01482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3F98EE41-8D7A-4FF3-BEFA-B8CD5AB738CD}" type="slidenum">
              <a:rPr lang="en-US" altLang="en-US" sz="1200"/>
              <a:pPr/>
              <a:t>1</a:t>
            </a:fld>
            <a:endParaRPr lang="en-US" altLang="en-US" sz="1200"/>
          </a:p>
        </p:txBody>
      </p:sp>
      <p:sp>
        <p:nvSpPr>
          <p:cNvPr id="6147" name="Rectangle 2"/>
          <p:cNvSpPr>
            <a:spLocks noGrp="1" noRot="1" noChangeAspect="1" noChangeArrowheads="1" noTextEdit="1"/>
          </p:cNvSpPr>
          <p:nvPr>
            <p:ph type="sldImg"/>
          </p:nvPr>
        </p:nvSpPr>
        <p:spPr>
          <a:xfrm>
            <a:off x="1179513" y="696913"/>
            <a:ext cx="4641850" cy="3481387"/>
          </a:xfrm>
          <a:ln/>
        </p:spPr>
      </p:sp>
      <p:sp>
        <p:nvSpPr>
          <p:cNvPr id="614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Select Name, </a:t>
            </a:r>
            <a:r>
              <a:rPr lang="en-US" err="1"/>
              <a:t>Dname</a:t>
            </a:r>
            <a:r>
              <a:rPr lang="en-US"/>
              <a:t> from Emp</a:t>
            </a:r>
            <a:r>
              <a:rPr lang="en-US" baseline="0"/>
              <a:t> NATURAL JOIN Dept;</a:t>
            </a:r>
            <a:endParaRPr lang="en-US"/>
          </a:p>
        </p:txBody>
      </p:sp>
      <p:sp>
        <p:nvSpPr>
          <p:cNvPr id="4" name="Slide Number Placeholder 3"/>
          <p:cNvSpPr>
            <a:spLocks noGrp="1"/>
          </p:cNvSpPr>
          <p:nvPr>
            <p:ph type="sldNum" sz="quarter" idx="10"/>
          </p:nvPr>
        </p:nvSpPr>
        <p:spPr/>
        <p:txBody>
          <a:bodyPr/>
          <a:lstStyle/>
          <a:p>
            <a:pPr>
              <a:defRPr/>
            </a:pPr>
            <a:fld id="{4490252C-9FA1-426B-BC3B-00C37E014825}" type="slidenum">
              <a:rPr lang="en-US" altLang="en-US" smtClean="0"/>
              <a:pPr>
                <a:defRPr/>
              </a:pPr>
              <a:t>12</a:t>
            </a:fld>
            <a:endParaRPr lang="en-US" altLang="en-US"/>
          </a:p>
        </p:txBody>
      </p:sp>
    </p:spTree>
    <p:extLst>
      <p:ext uri="{BB962C8B-B14F-4D97-AF65-F5344CB8AC3E}">
        <p14:creationId xmlns:p14="http://schemas.microsoft.com/office/powerpoint/2010/main" val="2780970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09696B95-69A5-489D-A4FB-459F079FBA7F}" type="slidenum">
              <a:rPr lang="en-US" altLang="en-US" sz="1200"/>
              <a:pPr/>
              <a:t>14</a:t>
            </a:fld>
            <a:endParaRPr lang="en-US"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1"/>
              <a:t>select </a:t>
            </a:r>
            <a:r>
              <a:rPr lang="en-US" altLang="en-US" sz="1200" i="1"/>
              <a:t>name</a:t>
            </a:r>
            <a:r>
              <a:rPr lang="en-US" altLang="en-US" sz="1200"/>
              <a:t>,</a:t>
            </a:r>
            <a:r>
              <a:rPr lang="en-US" altLang="en-US" sz="1200" i="1"/>
              <a:t> </a:t>
            </a:r>
            <a:r>
              <a:rPr lang="en-US" altLang="en-US" sz="1200" i="1" err="1"/>
              <a:t>course_id</a:t>
            </a:r>
            <a:r>
              <a:rPr lang="en-US" altLang="en-US" sz="1200" i="1"/>
              <a:t> </a:t>
            </a:r>
            <a:r>
              <a:rPr lang="en-US" altLang="en-US" sz="1200" b="1"/>
              <a:t>from </a:t>
            </a:r>
            <a:r>
              <a:rPr lang="en-US" altLang="en-US" sz="1200" i="1"/>
              <a:t>instructor </a:t>
            </a:r>
            <a:r>
              <a:rPr lang="en-US" altLang="en-US" sz="1200" b="1"/>
              <a:t>join </a:t>
            </a:r>
            <a:r>
              <a:rPr lang="en-US" altLang="en-US" sz="1200" i="1"/>
              <a:t>teaches </a:t>
            </a:r>
            <a:r>
              <a:rPr lang="en-US" altLang="en-US" sz="1200" b="1" i="1"/>
              <a:t>using(id);</a:t>
            </a:r>
            <a:endParaRPr lang="en-US" altLang="en-US"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BDEBCF-AE29-464B-9780-DD3CB8734257}" type="slidenum">
              <a:rPr lang="ar-SA" altLang="en-US" sz="1200" smtClean="0"/>
              <a:pPr/>
              <a:t>15</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a:solidFill>
                  <a:schemeClr val="tx1"/>
                </a:solidFill>
                <a:latin typeface="Times New Roman" pitchFamily="18" charset="0"/>
                <a:ea typeface="+mn-ea"/>
                <a:cs typeface="Calibri Light" panose="020F0302020204030204" pitchFamily="34" charset="0"/>
              </a:rPr>
              <a:t>PROPERTYFORRENT</a:t>
            </a:r>
            <a:r>
              <a:rPr lang="en-US" sz="1200" kern="1200">
                <a:solidFill>
                  <a:schemeClr val="tx1"/>
                </a:solidFill>
                <a:latin typeface="Times New Roman" pitchFamily="18" charset="0"/>
                <a:ea typeface="+mn-ea"/>
                <a:cs typeface="Calibri Light" panose="020F0302020204030204" pitchFamily="34" charset="0"/>
              </a:rPr>
              <a:t> (</a:t>
            </a:r>
            <a:r>
              <a:rPr lang="en-US" sz="1200" kern="1200" err="1">
                <a:solidFill>
                  <a:schemeClr val="tx1"/>
                </a:solidFill>
                <a:latin typeface="Times New Roman" pitchFamily="18" charset="0"/>
                <a:ea typeface="+mn-ea"/>
                <a:cs typeface="Calibri Light" panose="020F0302020204030204" pitchFamily="34" charset="0"/>
              </a:rPr>
              <a:t>pno</a:t>
            </a:r>
            <a:r>
              <a:rPr lang="en-US" sz="1200" kern="1200">
                <a:solidFill>
                  <a:schemeClr val="tx1"/>
                </a:solidFill>
                <a:latin typeface="Times New Roman" pitchFamily="18" charset="0"/>
                <a:ea typeface="+mn-ea"/>
                <a:cs typeface="Calibri Light" panose="020F0302020204030204" pitchFamily="34" charset="0"/>
              </a:rPr>
              <a:t>, street, area, city, pcode, type, rooms, rent, </a:t>
            </a:r>
            <a:r>
              <a:rPr lang="en-US" sz="1200" kern="1200" err="1">
                <a:solidFill>
                  <a:schemeClr val="tx1"/>
                </a:solidFill>
                <a:latin typeface="Times New Roman" pitchFamily="18" charset="0"/>
                <a:ea typeface="+mn-ea"/>
                <a:cs typeface="Calibri Light" panose="020F0302020204030204" pitchFamily="34" charset="0"/>
              </a:rPr>
              <a:t>sno</a:t>
            </a:r>
            <a:r>
              <a:rPr lang="en-US" sz="1200" kern="1200">
                <a:solidFill>
                  <a:schemeClr val="tx1"/>
                </a:solidFill>
                <a:latin typeface="Times New Roman" pitchFamily="18" charset="0"/>
                <a:ea typeface="+mn-ea"/>
                <a:cs typeface="Calibri Light" panose="020F0302020204030204"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err="1">
                <a:solidFill>
                  <a:schemeClr val="tx1"/>
                </a:solidFill>
                <a:latin typeface="Times New Roman" pitchFamily="18" charset="0"/>
                <a:ea typeface="+mn-ea"/>
                <a:cs typeface="Calibri Light" panose="020F0302020204030204" pitchFamily="34" charset="0"/>
              </a:rPr>
              <a:t>Pno</a:t>
            </a:r>
            <a:r>
              <a:rPr lang="en-US" sz="1200" kern="1200">
                <a:solidFill>
                  <a:schemeClr val="tx1"/>
                </a:solidFill>
                <a:latin typeface="Times New Roman" pitchFamily="18" charset="0"/>
                <a:ea typeface="+mn-ea"/>
                <a:cs typeface="Calibri Light" panose="020F0302020204030204" pitchFamily="34" charset="0"/>
              </a:rPr>
              <a:t>- unique property number, </a:t>
            </a:r>
            <a:r>
              <a:rPr lang="en-US" sz="1200" kern="1200" err="1">
                <a:solidFill>
                  <a:schemeClr val="tx1"/>
                </a:solidFill>
                <a:latin typeface="Times New Roman" pitchFamily="18" charset="0"/>
                <a:ea typeface="+mn-ea"/>
                <a:cs typeface="Calibri Light" panose="020F0302020204030204" pitchFamily="34" charset="0"/>
              </a:rPr>
              <a:t>Sno</a:t>
            </a:r>
            <a:r>
              <a:rPr lang="en-US" sz="1200" kern="1200">
                <a:solidFill>
                  <a:schemeClr val="tx1"/>
                </a:solidFill>
                <a:latin typeface="Times New Roman" pitchFamily="18" charset="0"/>
                <a:ea typeface="+mn-ea"/>
                <a:cs typeface="Calibri Light" panose="020F0302020204030204" pitchFamily="34" charset="0"/>
              </a:rPr>
              <a:t>- unique staff number who manage the property.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err="1">
                <a:solidFill>
                  <a:schemeClr val="tx1"/>
                </a:solidFill>
                <a:latin typeface="Times New Roman" pitchFamily="18" charset="0"/>
                <a:ea typeface="+mn-ea"/>
                <a:cs typeface="Calibri Light" panose="020F0302020204030204" pitchFamily="34" charset="0"/>
              </a:rPr>
              <a:t>Bno</a:t>
            </a:r>
            <a:r>
              <a:rPr lang="en-US" sz="1200" kern="1200">
                <a:solidFill>
                  <a:schemeClr val="tx1"/>
                </a:solidFill>
                <a:latin typeface="Times New Roman" pitchFamily="18" charset="0"/>
                <a:ea typeface="+mn-ea"/>
                <a:cs typeface="Calibri Light" panose="020F0302020204030204" pitchFamily="34" charset="0"/>
              </a:rPr>
              <a:t>- unique id who works in a Branch</a:t>
            </a:r>
          </a:p>
          <a:p>
            <a:endParaRPr lang="en-US" altLang="en-US"/>
          </a:p>
        </p:txBody>
      </p:sp>
    </p:spTree>
    <p:extLst>
      <p:ext uri="{BB962C8B-B14F-4D97-AF65-F5344CB8AC3E}">
        <p14:creationId xmlns:p14="http://schemas.microsoft.com/office/powerpoint/2010/main" val="2408901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A4459C-A507-46D9-809E-C991A8492ECE}" type="slidenum">
              <a:rPr lang="ar-SA" altLang="en-US" sz="1200" smtClean="0"/>
              <a:pPr/>
              <a:t>16</a:t>
            </a:fld>
            <a:endParaRPr lang="en-US" alt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21461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94BC50B4-EB47-409F-A94E-F5A244120F2F}" type="slidenum">
              <a:rPr lang="en-US" altLang="en-US" sz="1200"/>
              <a:pPr/>
              <a:t>17</a:t>
            </a:fld>
            <a:endParaRPr lang="en-US" altLang="en-US" sz="1200"/>
          </a:p>
        </p:txBody>
      </p:sp>
      <p:sp>
        <p:nvSpPr>
          <p:cNvPr id="50179" name="Rectangle 2"/>
          <p:cNvSpPr>
            <a:spLocks noGrp="1" noRot="1" noChangeAspect="1" noChangeArrowheads="1" noTextEdit="1"/>
          </p:cNvSpPr>
          <p:nvPr>
            <p:ph type="sldImg"/>
          </p:nvPr>
        </p:nvSpPr>
        <p:spPr>
          <a:xfrm>
            <a:off x="1187450" y="703263"/>
            <a:ext cx="4622800" cy="3467100"/>
          </a:xfrm>
          <a:ln/>
        </p:spPr>
      </p:sp>
      <p:sp>
        <p:nvSpPr>
          <p:cNvPr id="501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following is the priority of common SQL keywords</a:t>
            </a:r>
          </a:p>
          <a:p>
            <a:endParaRPr lang="en-US" altLang="en-US"/>
          </a:p>
          <a:p>
            <a:r>
              <a:rPr lang="en-US" altLang="en-US"/>
              <a:t>from &gt; where &gt; group by &gt; having &gt; order by</a:t>
            </a:r>
          </a:p>
          <a:p>
            <a:endParaRPr lang="en-US" altLang="en-US"/>
          </a:p>
          <a:p>
            <a:r>
              <a:rPr lang="en-US" altLang="en-US"/>
              <a:t>Partition by is applied after the above keywords. In fact, it is used to partition the result set after the selection</a:t>
            </a:r>
          </a:p>
          <a:p>
            <a:endParaRPr lang="en-US" altLang="en-US"/>
          </a:p>
        </p:txBody>
      </p:sp>
    </p:spTree>
    <p:extLst>
      <p:ext uri="{BB962C8B-B14F-4D97-AF65-F5344CB8AC3E}">
        <p14:creationId xmlns:p14="http://schemas.microsoft.com/office/powerpoint/2010/main" val="2353495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34B2BF-F33B-40EA-8D13-2DD524E79391}" type="slidenum">
              <a:rPr lang="ar-SA" altLang="en-US" sz="1200" smtClean="0"/>
              <a:pPr/>
              <a:t>18</a:t>
            </a:fld>
            <a:endParaRPr lang="en-US" alt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812633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A95A80-CD5E-4EFE-9869-AE90E678DA34}" type="slidenum">
              <a:rPr lang="ar-SA" altLang="en-US" sz="1200" smtClean="0"/>
              <a:pPr/>
              <a:t>19</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the </a:t>
            </a:r>
            <a:r>
              <a:rPr lang="en-US" altLang="en-US" err="1"/>
              <a:t>eaxmple</a:t>
            </a:r>
            <a:r>
              <a:rPr lang="en-US" altLang="en-US" baseline="0"/>
              <a:t> </a:t>
            </a:r>
            <a:r>
              <a:rPr lang="en-US" altLang="en-US"/>
              <a:t> Branch b ,</a:t>
            </a:r>
            <a:r>
              <a:rPr lang="en-US" altLang="en-US" baseline="0"/>
              <a:t> property p,  b and p  are said to be Alias names to the tables branch &amp; property respectively.</a:t>
            </a:r>
            <a:endParaRPr lang="en-US" altLang="en-US"/>
          </a:p>
        </p:txBody>
      </p:sp>
    </p:spTree>
    <p:extLst>
      <p:ext uri="{BB962C8B-B14F-4D97-AF65-F5344CB8AC3E}">
        <p14:creationId xmlns:p14="http://schemas.microsoft.com/office/powerpoint/2010/main" val="3268617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231667-68B6-4605-8D73-7BCD713215CF}" type="slidenum">
              <a:rPr lang="ar-SA" altLang="en-US" sz="1200" smtClean="0"/>
              <a:pPr/>
              <a:t>20</a:t>
            </a:fld>
            <a:endParaRPr lang="en-US" alt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SQL&gt; select </a:t>
            </a:r>
            <a:r>
              <a:rPr lang="en-US" altLang="en-US" err="1"/>
              <a:t>a.id,name,b.id</a:t>
            </a:r>
            <a:r>
              <a:rPr lang="en-US" altLang="en-US"/>
              <a:t>, </a:t>
            </a:r>
            <a:r>
              <a:rPr lang="en-US" altLang="en-US" err="1"/>
              <a:t>course_id</a:t>
            </a:r>
            <a:r>
              <a:rPr lang="en-US" altLang="en-US"/>
              <a:t> from instructor a left outer join teaches b </a:t>
            </a:r>
            <a:r>
              <a:rPr lang="en-US" altLang="en-US" b="1"/>
              <a:t>ON</a:t>
            </a:r>
            <a:r>
              <a:rPr lang="en-US" altLang="en-US"/>
              <a:t> a.id=b.id;</a:t>
            </a:r>
          </a:p>
        </p:txBody>
      </p:sp>
    </p:spTree>
    <p:extLst>
      <p:ext uri="{BB962C8B-B14F-4D97-AF65-F5344CB8AC3E}">
        <p14:creationId xmlns:p14="http://schemas.microsoft.com/office/powerpoint/2010/main" val="3112917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0F20DE-1E95-4739-924A-DE81C6B135BC}" type="slidenum">
              <a:rPr lang="ar-SA" altLang="en-US" sz="1200" smtClean="0"/>
              <a:pPr/>
              <a:t>21</a:t>
            </a:fld>
            <a:endParaRPr lang="en-US" alt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Result of  Left Outer Join</a:t>
            </a:r>
          </a:p>
        </p:txBody>
      </p:sp>
    </p:spTree>
    <p:extLst>
      <p:ext uri="{BB962C8B-B14F-4D97-AF65-F5344CB8AC3E}">
        <p14:creationId xmlns:p14="http://schemas.microsoft.com/office/powerpoint/2010/main" val="3618780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D51E15-1094-4071-8120-DB04715FFEF4}" type="slidenum">
              <a:rPr lang="ar-SA" altLang="en-US" sz="1200" smtClean="0"/>
              <a:pPr/>
              <a:t>22</a:t>
            </a:fld>
            <a:endParaRPr lang="en-US"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a:solidFill>
                  <a:schemeClr val="tx1"/>
                </a:solidFill>
                <a:effectLst/>
                <a:latin typeface="Times New Roman" pitchFamily="18" charset="0"/>
                <a:ea typeface="+mn-ea"/>
                <a:cs typeface="+mn-cs"/>
              </a:rPr>
              <a:t>SELECT </a:t>
            </a:r>
            <a:r>
              <a:rPr lang="en-US" sz="1200" b="0" i="0" kern="1200" err="1">
                <a:solidFill>
                  <a:schemeClr val="tx1"/>
                </a:solidFill>
                <a:effectLst/>
                <a:latin typeface="Times New Roman" pitchFamily="18" charset="0"/>
                <a:ea typeface="+mn-ea"/>
                <a:cs typeface="+mn-cs"/>
              </a:rPr>
              <a:t>column_list</a:t>
            </a:r>
            <a:r>
              <a:rPr lang="en-US" sz="1200" b="0" i="0" kern="1200">
                <a:solidFill>
                  <a:schemeClr val="tx1"/>
                </a:solidFill>
                <a:effectLst/>
                <a:latin typeface="Times New Roman" pitchFamily="18" charset="0"/>
                <a:ea typeface="+mn-ea"/>
                <a:cs typeface="+mn-cs"/>
              </a:rPr>
              <a:t> FROM T1 RIGHT OUTER JOIN T2 ON </a:t>
            </a:r>
            <a:r>
              <a:rPr lang="en-US" sz="1200" b="0" i="0" kern="1200" err="1">
                <a:solidFill>
                  <a:schemeClr val="tx1"/>
                </a:solidFill>
                <a:effectLst/>
                <a:latin typeface="Times New Roman" pitchFamily="18" charset="0"/>
                <a:ea typeface="+mn-ea"/>
                <a:cs typeface="+mn-cs"/>
              </a:rPr>
              <a:t>join_predicate</a:t>
            </a:r>
            <a:r>
              <a:rPr lang="en-US" sz="1200" b="0" i="0" kern="1200">
                <a:solidFill>
                  <a:schemeClr val="tx1"/>
                </a:solidFill>
                <a:effectLst/>
                <a:latin typeface="Times New Roman" pitchFamily="18" charset="0"/>
                <a:ea typeface="+mn-ea"/>
                <a:cs typeface="+mn-cs"/>
              </a:rPr>
              <a:t>;</a:t>
            </a:r>
          </a:p>
          <a:p>
            <a:r>
              <a:rPr lang="en-US" sz="1200" b="0" i="0" kern="1200">
                <a:solidFill>
                  <a:schemeClr val="tx1"/>
                </a:solidFill>
                <a:effectLst/>
                <a:latin typeface="Times New Roman" pitchFamily="18" charset="0"/>
                <a:ea typeface="+mn-ea"/>
                <a:cs typeface="+mn-cs"/>
              </a:rPr>
              <a:t>Here is how the RIGHT OUTER JOIN works.</a:t>
            </a:r>
          </a:p>
          <a:p>
            <a:r>
              <a:rPr lang="en-US" sz="1200" b="0" i="0" kern="1200">
                <a:solidFill>
                  <a:schemeClr val="tx1"/>
                </a:solidFill>
                <a:effectLst/>
                <a:latin typeface="Times New Roman" pitchFamily="18" charset="0"/>
                <a:ea typeface="+mn-ea"/>
                <a:cs typeface="+mn-cs"/>
              </a:rPr>
              <a:t>Each row from the T1 table is compared with rows from the T2table:</a:t>
            </a:r>
          </a:p>
          <a:p>
            <a:r>
              <a:rPr lang="en-US" sz="1200" b="0" i="0" kern="1200">
                <a:solidFill>
                  <a:schemeClr val="tx1"/>
                </a:solidFill>
                <a:effectLst/>
                <a:latin typeface="Times New Roman" pitchFamily="18" charset="0"/>
                <a:ea typeface="+mn-ea"/>
                <a:cs typeface="+mn-cs"/>
              </a:rPr>
              <a:t>If a pair of rows satisfies the join predicate, the column values of both rows are combined to make a result row that is then included in the result set.</a:t>
            </a:r>
          </a:p>
          <a:p>
            <a:r>
              <a:rPr lang="en-US" sz="1200" b="0" i="0" kern="1200">
                <a:solidFill>
                  <a:schemeClr val="tx1"/>
                </a:solidFill>
                <a:effectLst/>
                <a:latin typeface="Times New Roman" pitchFamily="18" charset="0"/>
                <a:ea typeface="+mn-ea"/>
                <a:cs typeface="+mn-cs"/>
              </a:rPr>
              <a:t>In case a row in the T2 table does not match any row in the T1 table, the columns values from the row of the T2 table are combined with a NULL value for each column of the row from the T1 table to make the result row which is then also included in the result set.</a:t>
            </a:r>
          </a:p>
          <a:p>
            <a:r>
              <a:rPr lang="en-US" sz="1200" b="0" i="0" kern="1200">
                <a:solidFill>
                  <a:schemeClr val="tx1"/>
                </a:solidFill>
                <a:effectLst/>
                <a:latin typeface="Times New Roman" pitchFamily="18" charset="0"/>
                <a:ea typeface="+mn-ea"/>
                <a:cs typeface="+mn-cs"/>
              </a:rPr>
              <a:t>In other words, a right outer join returns all rows from the right table and also the only matching rows from the left table.</a:t>
            </a:r>
          </a:p>
          <a:p>
            <a:endParaRPr lang="en-US" altLang="en-US"/>
          </a:p>
        </p:txBody>
      </p:sp>
    </p:spTree>
    <p:extLst>
      <p:ext uri="{BB962C8B-B14F-4D97-AF65-F5344CB8AC3E}">
        <p14:creationId xmlns:p14="http://schemas.microsoft.com/office/powerpoint/2010/main" val="1194003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7E9C6063-1BE6-4073-865E-2A4F166B624C}" type="slidenum">
              <a:rPr lang="en-US" altLang="en-US" sz="1200"/>
              <a:pPr/>
              <a:t>2</a:t>
            </a:fld>
            <a:endParaRPr lang="en-US" altLang="en-US" sz="1200"/>
          </a:p>
        </p:txBody>
      </p:sp>
      <p:sp>
        <p:nvSpPr>
          <p:cNvPr id="8195"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8196"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1</a:t>
            </a:r>
          </a:p>
        </p:txBody>
      </p:sp>
      <p:sp>
        <p:nvSpPr>
          <p:cNvPr id="8197"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8198"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8199" name="Rectangle 6"/>
          <p:cNvSpPr>
            <a:spLocks noGrp="1" noRot="1" noChangeAspect="1" noChangeArrowheads="1" noTextEdit="1"/>
          </p:cNvSpPr>
          <p:nvPr>
            <p:ph type="sldImg"/>
          </p:nvPr>
        </p:nvSpPr>
        <p:spPr>
          <a:xfrm>
            <a:off x="1187450" y="703263"/>
            <a:ext cx="4622800" cy="3467100"/>
          </a:xfrm>
          <a:ln w="12700" cap="flat"/>
        </p:spPr>
      </p:sp>
      <p:sp>
        <p:nvSpPr>
          <p:cNvPr id="8200"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CB6C68-A53D-4310-B037-E6E4B1E2A290}" type="slidenum">
              <a:rPr lang="ar-SA" altLang="en-US" sz="1200" smtClean="0"/>
              <a:pPr/>
              <a:t>23</a:t>
            </a:fld>
            <a:endParaRPr lang="en-US" alt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a:solidFill>
                  <a:schemeClr val="tx1"/>
                </a:solidFill>
                <a:effectLst/>
                <a:latin typeface="Times New Roman" pitchFamily="18" charset="0"/>
                <a:ea typeface="+mn-ea"/>
                <a:cs typeface="+mn-cs"/>
              </a:rPr>
              <a:t>A right outer join returns all rows from the right table and also the only matching rows from the left table.</a:t>
            </a:r>
          </a:p>
          <a:p>
            <a:endParaRPr lang="en-US" altLang="en-US"/>
          </a:p>
        </p:txBody>
      </p:sp>
    </p:spTree>
    <p:extLst>
      <p:ext uri="{BB962C8B-B14F-4D97-AF65-F5344CB8AC3E}">
        <p14:creationId xmlns:p14="http://schemas.microsoft.com/office/powerpoint/2010/main" val="757759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049C98-FB62-4876-BCA6-64DECA23BADB}" type="slidenum">
              <a:rPr lang="ar-SA" altLang="en-US" sz="1200" smtClean="0"/>
              <a:pPr/>
              <a:t>24</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20974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CE7BD3-A877-4502-9FA4-68BE40AE5F2F}" type="slidenum">
              <a:rPr lang="ar-SA" altLang="en-US" sz="1200" smtClean="0"/>
              <a:pPr/>
              <a:t>25</a:t>
            </a:fld>
            <a:endParaRPr lang="en-US" altLang="en-US"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a:solidFill>
                  <a:schemeClr val="tx1"/>
                </a:solidFill>
                <a:effectLst/>
                <a:latin typeface="Times New Roman" pitchFamily="18" charset="0"/>
                <a:ea typeface="+mn-ea"/>
                <a:cs typeface="+mn-cs"/>
              </a:rPr>
              <a:t>SELECT </a:t>
            </a:r>
            <a:r>
              <a:rPr lang="en-US" sz="1200" b="0" i="0" kern="1200" err="1">
                <a:solidFill>
                  <a:schemeClr val="tx1"/>
                </a:solidFill>
                <a:effectLst/>
                <a:latin typeface="Times New Roman" pitchFamily="18" charset="0"/>
                <a:ea typeface="+mn-ea"/>
                <a:cs typeface="+mn-cs"/>
              </a:rPr>
              <a:t>select_list</a:t>
            </a:r>
            <a:r>
              <a:rPr lang="en-US" sz="1200" b="0" i="0" kern="1200">
                <a:solidFill>
                  <a:schemeClr val="tx1"/>
                </a:solidFill>
                <a:effectLst/>
                <a:latin typeface="Times New Roman" pitchFamily="18" charset="0"/>
                <a:ea typeface="+mn-ea"/>
                <a:cs typeface="+mn-cs"/>
              </a:rPr>
              <a:t> FROM T1 FULL OUTER JOIN T2 ON </a:t>
            </a:r>
            <a:r>
              <a:rPr lang="en-US" sz="1200" b="0" i="0" kern="1200" err="1">
                <a:solidFill>
                  <a:schemeClr val="tx1"/>
                </a:solidFill>
                <a:effectLst/>
                <a:latin typeface="Times New Roman" pitchFamily="18" charset="0"/>
                <a:ea typeface="+mn-ea"/>
                <a:cs typeface="+mn-cs"/>
              </a:rPr>
              <a:t>join_condition</a:t>
            </a:r>
            <a:r>
              <a:rPr lang="en-US" sz="1200" b="0" i="0" kern="1200">
                <a:solidFill>
                  <a:schemeClr val="tx1"/>
                </a:solidFill>
                <a:effectLst/>
                <a:latin typeface="Times New Roman" pitchFamily="18" charset="0"/>
                <a:ea typeface="+mn-ea"/>
                <a:cs typeface="+mn-cs"/>
              </a:rPr>
              <a:t>;</a:t>
            </a:r>
          </a:p>
          <a:p>
            <a:endParaRPr lang="en-US" altLang="en-US"/>
          </a:p>
        </p:txBody>
      </p:sp>
    </p:spTree>
    <p:extLst>
      <p:ext uri="{BB962C8B-B14F-4D97-AF65-F5344CB8AC3E}">
        <p14:creationId xmlns:p14="http://schemas.microsoft.com/office/powerpoint/2010/main" val="462203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E7753B7A-E04B-4E2D-A994-FD107CE21950}" type="slidenum">
              <a:rPr lang="en-US" altLang="en-US" sz="1200"/>
              <a:pPr/>
              <a:t>26</a:t>
            </a:fld>
            <a:endParaRPr lang="en-US" altLang="en-US" sz="1200"/>
          </a:p>
        </p:txBody>
      </p:sp>
      <p:sp>
        <p:nvSpPr>
          <p:cNvPr id="44035"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44036"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44037"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44038"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44039" name="Rectangle 6"/>
          <p:cNvSpPr>
            <a:spLocks noGrp="1" noRot="1" noChangeAspect="1" noChangeArrowheads="1" noTextEdit="1"/>
          </p:cNvSpPr>
          <p:nvPr>
            <p:ph type="sldImg"/>
          </p:nvPr>
        </p:nvSpPr>
        <p:spPr>
          <a:xfrm>
            <a:off x="1187450" y="703263"/>
            <a:ext cx="4622800" cy="3467100"/>
          </a:xfrm>
          <a:ln w="12700" cap="flat"/>
        </p:spPr>
      </p:sp>
      <p:sp>
        <p:nvSpPr>
          <p:cNvPr id="44040"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pPr>
              <a:lnSpc>
                <a:spcPct val="117000"/>
              </a:lnSpc>
              <a:spcBef>
                <a:spcPts val="600"/>
              </a:spcBef>
              <a:tabLst>
                <a:tab pos="2055813" algn="l"/>
              </a:tabLst>
            </a:pPr>
            <a:r>
              <a:rPr lang="en-US" altLang="en-US" sz="2000"/>
              <a:t>Find the names of all instructors who have a higher salary than some instructor in ‘Comp. </a:t>
            </a:r>
            <a:r>
              <a:rPr lang="en-US" altLang="en-US" sz="2000" err="1"/>
              <a:t>Sci</a:t>
            </a:r>
            <a:r>
              <a:rPr lang="en-US" altLang="en-US" sz="2000"/>
              <a:t>’.</a:t>
            </a:r>
            <a:endParaRPr lang="en-US" altLang="en-US"/>
          </a:p>
          <a:p>
            <a:pPr lvl="1">
              <a:lnSpc>
                <a:spcPct val="117000"/>
              </a:lnSpc>
              <a:spcBef>
                <a:spcPts val="600"/>
              </a:spcBef>
              <a:tabLst>
                <a:tab pos="2055813" algn="l"/>
              </a:tabLst>
            </a:pPr>
            <a:r>
              <a:rPr lang="en-US" altLang="en-US" sz="2000" b="1"/>
              <a:t>select distinct </a:t>
            </a:r>
            <a:r>
              <a:rPr lang="en-US" altLang="en-US" sz="2000" i="1"/>
              <a:t>T. name</a:t>
            </a:r>
            <a:br>
              <a:rPr lang="en-US" altLang="en-US" sz="2000" i="1"/>
            </a:br>
            <a:r>
              <a:rPr lang="en-US" altLang="en-US" sz="2000" b="1"/>
              <a:t>from </a:t>
            </a:r>
            <a:r>
              <a:rPr lang="en-US" altLang="en-US" sz="2000" i="1"/>
              <a:t>instructor </a:t>
            </a:r>
            <a:r>
              <a:rPr lang="en-US" altLang="en-US" sz="2000" b="1"/>
              <a:t>as </a:t>
            </a:r>
            <a:r>
              <a:rPr lang="en-US" altLang="en-US" sz="2000" i="1"/>
              <a:t>T, instructor </a:t>
            </a:r>
            <a:r>
              <a:rPr lang="en-US" altLang="en-US" sz="2000" b="1"/>
              <a:t>as </a:t>
            </a:r>
            <a:r>
              <a:rPr lang="en-US" altLang="en-US" sz="2000" i="1"/>
              <a:t>S</a:t>
            </a:r>
            <a:br>
              <a:rPr lang="en-US" altLang="en-US" sz="2000" i="1"/>
            </a:br>
            <a:r>
              <a:rPr lang="en-US" altLang="en-US" sz="2000" b="1"/>
              <a:t>where </a:t>
            </a:r>
            <a:r>
              <a:rPr lang="en-US" altLang="en-US" sz="2000" i="1" err="1"/>
              <a:t>T.salary</a:t>
            </a:r>
            <a:r>
              <a:rPr lang="en-US" altLang="en-US" sz="2000" i="1"/>
              <a:t> &gt; </a:t>
            </a:r>
            <a:r>
              <a:rPr lang="en-US" altLang="en-US" sz="2000" i="1" err="1"/>
              <a:t>S.salary</a:t>
            </a:r>
            <a:r>
              <a:rPr lang="en-US" altLang="en-US" sz="2000" i="1"/>
              <a:t> </a:t>
            </a:r>
            <a:r>
              <a:rPr lang="en-US" altLang="en-US" sz="2000" b="1"/>
              <a:t>and </a:t>
            </a:r>
            <a:r>
              <a:rPr lang="en-US" altLang="en-US" sz="2000" i="1" err="1"/>
              <a:t>S.dept_name</a:t>
            </a:r>
            <a:r>
              <a:rPr lang="en-US" altLang="en-US" sz="2000" i="1"/>
              <a:t> = ‘Comp. Sci.’</a:t>
            </a:r>
            <a:endParaRPr lang="en-US" altLang="en-US"/>
          </a:p>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Times New Roman" pitchFamily="18" charset="0"/>
                <a:ea typeface="+mn-ea"/>
                <a:cs typeface="+mn-cs"/>
              </a:rPr>
              <a:t>An identifier, such as </a:t>
            </a:r>
            <a:r>
              <a:rPr lang="en-US" sz="1200" b="0" i="1" u="none" strike="noStrike" kern="1200" baseline="0">
                <a:solidFill>
                  <a:schemeClr val="tx1"/>
                </a:solidFill>
                <a:latin typeface="Times New Roman" pitchFamily="18" charset="0"/>
                <a:ea typeface="+mn-ea"/>
                <a:cs typeface="+mn-cs"/>
              </a:rPr>
              <a:t>T </a:t>
            </a:r>
            <a:r>
              <a:rPr lang="en-US" sz="1200" b="0" i="0" u="none" strike="noStrike" kern="1200" baseline="0">
                <a:solidFill>
                  <a:schemeClr val="tx1"/>
                </a:solidFill>
                <a:latin typeface="Times New Roman" pitchFamily="18" charset="0"/>
                <a:ea typeface="+mn-ea"/>
                <a:cs typeface="+mn-cs"/>
              </a:rPr>
              <a:t>and </a:t>
            </a:r>
            <a:r>
              <a:rPr lang="en-US" sz="1200" b="0" i="1" u="none" strike="noStrike" kern="1200" baseline="0">
                <a:solidFill>
                  <a:schemeClr val="tx1"/>
                </a:solidFill>
                <a:latin typeface="Times New Roman" pitchFamily="18" charset="0"/>
                <a:ea typeface="+mn-ea"/>
                <a:cs typeface="+mn-cs"/>
              </a:rPr>
              <a:t>S</a:t>
            </a:r>
            <a:r>
              <a:rPr lang="en-US" sz="1200" b="0" i="0" u="none" strike="noStrike" kern="1200" baseline="0">
                <a:solidFill>
                  <a:schemeClr val="tx1"/>
                </a:solidFill>
                <a:latin typeface="Times New Roman" pitchFamily="18" charset="0"/>
                <a:ea typeface="+mn-ea"/>
                <a:cs typeface="+mn-cs"/>
              </a:rPr>
              <a:t>, that is used to rename a relation</a:t>
            </a:r>
          </a:p>
          <a:p>
            <a:r>
              <a:rPr lang="en-US" sz="1200" b="0" i="0" u="none" strike="noStrike" kern="1200" baseline="0">
                <a:solidFill>
                  <a:schemeClr val="tx1"/>
                </a:solidFill>
                <a:latin typeface="Times New Roman" pitchFamily="18" charset="0"/>
                <a:ea typeface="+mn-ea"/>
                <a:cs typeface="+mn-cs"/>
              </a:rPr>
              <a:t>is referred to as a </a:t>
            </a:r>
            <a:r>
              <a:rPr lang="en-US" sz="1200" b="1" i="0" u="none" strike="noStrike" kern="1200" baseline="0">
                <a:solidFill>
                  <a:schemeClr val="tx1"/>
                </a:solidFill>
                <a:latin typeface="Times New Roman" pitchFamily="18" charset="0"/>
                <a:ea typeface="+mn-ea"/>
                <a:cs typeface="+mn-cs"/>
              </a:rPr>
              <a:t>correlation name </a:t>
            </a:r>
            <a:r>
              <a:rPr lang="en-US" sz="1200" b="0" i="0" u="none" strike="noStrike" kern="1200" baseline="0">
                <a:solidFill>
                  <a:schemeClr val="tx1"/>
                </a:solidFill>
                <a:latin typeface="Times New Roman" pitchFamily="18" charset="0"/>
                <a:ea typeface="+mn-ea"/>
                <a:cs typeface="+mn-cs"/>
              </a:rPr>
              <a:t>in the SQL standard, but is also commonly</a:t>
            </a:r>
          </a:p>
          <a:p>
            <a:r>
              <a:rPr lang="en-US" sz="1200" b="0" i="0" u="none" strike="noStrike" kern="1200" baseline="0">
                <a:solidFill>
                  <a:schemeClr val="tx1"/>
                </a:solidFill>
                <a:latin typeface="Times New Roman" pitchFamily="18" charset="0"/>
                <a:ea typeface="+mn-ea"/>
                <a:cs typeface="+mn-cs"/>
              </a:rPr>
              <a:t>referred to as a </a:t>
            </a:r>
            <a:r>
              <a:rPr lang="en-US" sz="1200" b="1" i="0" u="none" strike="noStrike" kern="1200" baseline="0">
                <a:solidFill>
                  <a:schemeClr val="tx1"/>
                </a:solidFill>
                <a:latin typeface="Times New Roman" pitchFamily="18" charset="0"/>
                <a:ea typeface="+mn-ea"/>
                <a:cs typeface="+mn-cs"/>
              </a:rPr>
              <a:t>table alias</a:t>
            </a:r>
            <a:r>
              <a:rPr lang="en-US" sz="1200" b="0" i="0" u="none" strike="noStrike" kern="1200" baseline="0">
                <a:solidFill>
                  <a:schemeClr val="tx1"/>
                </a:solidFill>
                <a:latin typeface="Times New Roman" pitchFamily="18" charset="0"/>
                <a:ea typeface="+mn-ea"/>
                <a:cs typeface="+mn-cs"/>
              </a:rPr>
              <a:t>, or a </a:t>
            </a:r>
            <a:r>
              <a:rPr lang="en-US" sz="1200" b="1" i="0" u="none" strike="noStrike" kern="1200" baseline="0">
                <a:solidFill>
                  <a:schemeClr val="tx1"/>
                </a:solidFill>
                <a:latin typeface="Times New Roman" pitchFamily="18" charset="0"/>
                <a:ea typeface="+mn-ea"/>
                <a:cs typeface="+mn-cs"/>
              </a:rPr>
              <a:t>correlation variable</a:t>
            </a:r>
            <a:r>
              <a:rPr lang="en-US" sz="1200" b="0" i="0" u="none" strike="noStrike" kern="1200" baseline="0">
                <a:solidFill>
                  <a:schemeClr val="tx1"/>
                </a:solidFill>
                <a:latin typeface="Times New Roman" pitchFamily="18" charset="0"/>
                <a:ea typeface="+mn-ea"/>
                <a:cs typeface="+mn-cs"/>
              </a:rPr>
              <a:t>, or a </a:t>
            </a:r>
            <a:r>
              <a:rPr lang="en-US" sz="1200" b="1" i="0" u="none" strike="noStrike" kern="1200" baseline="0">
                <a:solidFill>
                  <a:schemeClr val="tx1"/>
                </a:solidFill>
                <a:latin typeface="Times New Roman" pitchFamily="18" charset="0"/>
                <a:ea typeface="+mn-ea"/>
                <a:cs typeface="+mn-cs"/>
              </a:rPr>
              <a:t>tuple variable</a:t>
            </a:r>
            <a:r>
              <a:rPr lang="en-US" sz="1200" b="0" i="0" u="none" strike="noStrike" kern="1200" baseline="0">
                <a:solidFill>
                  <a:schemeClr val="tx1"/>
                </a:solidFill>
                <a:latin typeface="Times New Roman" pitchFamily="18" charset="0"/>
                <a:ea typeface="+mn-ea"/>
                <a:cs typeface="+mn-cs"/>
              </a:rPr>
              <a:t>. </a:t>
            </a:r>
          </a:p>
          <a:p>
            <a:endParaRPr lang="en-US" sz="1200" b="0" i="0" u="none" strike="noStrike" kern="1200" baseline="0">
              <a:solidFill>
                <a:schemeClr val="tx1"/>
              </a:solidFill>
              <a:latin typeface="Times New Roman" pitchFamily="18" charset="0"/>
              <a:ea typeface="+mn-ea"/>
              <a:cs typeface="+mn-cs"/>
            </a:endParaRPr>
          </a:p>
          <a:p>
            <a:r>
              <a:rPr lang="en-US"/>
              <a:t>SQL&gt; select distinct T. name, </a:t>
            </a:r>
            <a:r>
              <a:rPr lang="en-US" err="1"/>
              <a:t>t.salary</a:t>
            </a:r>
            <a:r>
              <a:rPr lang="en-US"/>
              <a:t> ,S.name, </a:t>
            </a:r>
            <a:r>
              <a:rPr lang="en-US" err="1"/>
              <a:t>s.salary</a:t>
            </a:r>
            <a:r>
              <a:rPr lang="en-US"/>
              <a:t> from instructor  T, instructor S</a:t>
            </a:r>
          </a:p>
          <a:p>
            <a:r>
              <a:rPr lang="en-US"/>
              <a:t>    where </a:t>
            </a:r>
            <a:r>
              <a:rPr lang="en-US" err="1"/>
              <a:t>T.salary</a:t>
            </a:r>
            <a:r>
              <a:rPr lang="en-US"/>
              <a:t> &gt; </a:t>
            </a:r>
            <a:r>
              <a:rPr lang="en-US" err="1"/>
              <a:t>S.salary</a:t>
            </a:r>
            <a:r>
              <a:rPr lang="en-US"/>
              <a:t> and </a:t>
            </a:r>
            <a:r>
              <a:rPr lang="en-US" err="1"/>
              <a:t>S.dept_name</a:t>
            </a:r>
            <a:r>
              <a:rPr lang="en-US"/>
              <a:t> = 'Comp. Sci.';</a:t>
            </a:r>
          </a:p>
          <a:p>
            <a:endParaRPr lang="en-US"/>
          </a:p>
          <a:p>
            <a:r>
              <a:rPr lang="en-US"/>
              <a:t>NAME                     SALARY NAME                     SALARY</a:t>
            </a:r>
          </a:p>
          <a:p>
            <a:r>
              <a:rPr lang="en-US"/>
              <a:t>-------------------- ---------- -------------------- ----------</a:t>
            </a:r>
          </a:p>
          <a:p>
            <a:r>
              <a:rPr lang="en-US"/>
              <a:t>Kim                       80000 Srinivasan                65000</a:t>
            </a:r>
          </a:p>
          <a:p>
            <a:r>
              <a:rPr lang="en-US"/>
              <a:t>Kim                       80000 Katz                      75000</a:t>
            </a:r>
          </a:p>
          <a:p>
            <a:r>
              <a:rPr lang="en-US"/>
              <a:t>Wu                        90000 Srinivasan                65000</a:t>
            </a:r>
          </a:p>
          <a:p>
            <a:r>
              <a:rPr lang="en-US"/>
              <a:t>Katz                      75000 Srinivasan                65000</a:t>
            </a:r>
          </a:p>
          <a:p>
            <a:r>
              <a:rPr lang="en-US"/>
              <a:t>Singh                     80000 Srinivasan                65000</a:t>
            </a:r>
          </a:p>
          <a:p>
            <a:r>
              <a:rPr lang="en-US"/>
              <a:t>Brandt                    92000 Katz                      75000</a:t>
            </a:r>
          </a:p>
          <a:p>
            <a:r>
              <a:rPr lang="en-US"/>
              <a:t>Singh                     80000 Katz                      75000</a:t>
            </a:r>
          </a:p>
          <a:p>
            <a:r>
              <a:rPr lang="en-US"/>
              <a:t>Gold                      87000 Srinivasan                65000</a:t>
            </a:r>
          </a:p>
          <a:p>
            <a:r>
              <a:rPr lang="en-US"/>
              <a:t>Einstein                  95000 Katz                      75000</a:t>
            </a:r>
          </a:p>
          <a:p>
            <a:r>
              <a:rPr lang="en-US"/>
              <a:t>Gold                      87000 Katz                      75000</a:t>
            </a:r>
          </a:p>
          <a:p>
            <a:r>
              <a:rPr lang="en-US"/>
              <a:t>Crick                     72000 Srinivasan                65000</a:t>
            </a:r>
          </a:p>
          <a:p>
            <a:endParaRPr lang="en-US"/>
          </a:p>
          <a:p>
            <a:r>
              <a:rPr lang="en-US"/>
              <a:t>NAME                     SALARY NAME                     SALARY</a:t>
            </a:r>
          </a:p>
          <a:p>
            <a:r>
              <a:rPr lang="en-US"/>
              <a:t>-------------------- ---------- -------------------- ----------</a:t>
            </a:r>
          </a:p>
          <a:p>
            <a:r>
              <a:rPr lang="en-US"/>
              <a:t>Wu                        90000 Katz                      75000</a:t>
            </a:r>
          </a:p>
          <a:p>
            <a:r>
              <a:rPr lang="en-US"/>
              <a:t>Einstein                  95000 Srinivasan                65000</a:t>
            </a:r>
          </a:p>
          <a:p>
            <a:r>
              <a:rPr lang="en-US"/>
              <a:t>Brandt                    92000 Srinivasan                65000</a:t>
            </a:r>
          </a:p>
          <a:p>
            <a:r>
              <a:rPr lang="en-US"/>
              <a:t>Einstein                  95000 Brandt                    92000</a:t>
            </a:r>
          </a:p>
        </p:txBody>
      </p:sp>
      <p:sp>
        <p:nvSpPr>
          <p:cNvPr id="4" name="Slide Number Placeholder 3"/>
          <p:cNvSpPr>
            <a:spLocks noGrp="1"/>
          </p:cNvSpPr>
          <p:nvPr>
            <p:ph type="sldNum" sz="quarter" idx="10"/>
          </p:nvPr>
        </p:nvSpPr>
        <p:spPr/>
        <p:txBody>
          <a:bodyPr/>
          <a:lstStyle/>
          <a:p>
            <a:pPr>
              <a:defRPr/>
            </a:pPr>
            <a:fld id="{4490252C-9FA1-426B-BC3B-00C37E014825}" type="slidenum">
              <a:rPr lang="en-US" altLang="en-US" smtClean="0"/>
              <a:pPr>
                <a:defRPr/>
              </a:pPr>
              <a:t>27</a:t>
            </a:fld>
            <a:endParaRPr lang="en-US" altLang="en-US"/>
          </a:p>
        </p:txBody>
      </p:sp>
    </p:spTree>
    <p:extLst>
      <p:ext uri="{BB962C8B-B14F-4D97-AF65-F5344CB8AC3E}">
        <p14:creationId xmlns:p14="http://schemas.microsoft.com/office/powerpoint/2010/main" val="1493448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39F4F5E-38B4-47D5-8F0F-60A1FB78807F}" type="slidenum">
              <a:rPr lang="en-US" altLang="en-US" sz="1200"/>
              <a:pPr/>
              <a:t>28</a:t>
            </a:fld>
            <a:endParaRPr lang="en-US" altLang="en-US" sz="1200"/>
          </a:p>
        </p:txBody>
      </p:sp>
      <p:sp>
        <p:nvSpPr>
          <p:cNvPr id="46083" name="Rectangle 2"/>
          <p:cNvSpPr>
            <a:spLocks noGrp="1" noRot="1" noChangeAspect="1" noChangeArrowheads="1" noTextEdit="1"/>
          </p:cNvSpPr>
          <p:nvPr>
            <p:ph type="sldImg"/>
          </p:nvPr>
        </p:nvSpPr>
        <p:spPr>
          <a:xfrm>
            <a:off x="1187450" y="703263"/>
            <a:ext cx="4622800" cy="3467100"/>
          </a:xfrm>
          <a:ln/>
        </p:spPr>
      </p:sp>
      <p:sp>
        <p:nvSpPr>
          <p:cNvPr id="4608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a:t>Match the string “</a:t>
            </a:r>
            <a:r>
              <a:rPr lang="en-US" altLang="en-US" sz="1200">
                <a:solidFill>
                  <a:schemeClr val="tx2"/>
                </a:solidFill>
              </a:rPr>
              <a:t>100 %</a:t>
            </a:r>
            <a:r>
              <a:rPr lang="en-US" altLang="en-US" sz="1200"/>
              <a:t>” </a:t>
            </a:r>
            <a:r>
              <a:rPr lang="en-US" altLang="en-US" sz="1200" b="1"/>
              <a:t>like </a:t>
            </a:r>
            <a:r>
              <a:rPr lang="en-US" altLang="en-US" sz="1200" b="1">
                <a:latin typeface="Century Gothic" panose="020B0502020202020204" pitchFamily="34" charset="0"/>
              </a:rPr>
              <a:t>‘</a:t>
            </a:r>
            <a:r>
              <a:rPr lang="en-US" altLang="en-US" sz="1200" b="1"/>
              <a:t>100 </a:t>
            </a:r>
            <a:r>
              <a:rPr lang="en-US" altLang="en-US" sz="1200" b="1">
                <a:solidFill>
                  <a:srgbClr val="C00000"/>
                </a:solidFill>
              </a:rPr>
              <a:t>\</a:t>
            </a:r>
            <a:r>
              <a:rPr lang="en-US" altLang="en-US" sz="1200" b="1"/>
              <a:t>%</a:t>
            </a:r>
            <a:r>
              <a:rPr lang="en-US" altLang="en-US" sz="1200">
                <a:latin typeface="Century Gothic" panose="020B0502020202020204" pitchFamily="34" charset="0"/>
              </a:rPr>
              <a:t>' </a:t>
            </a:r>
            <a:r>
              <a:rPr lang="en-US" altLang="en-US" sz="1200"/>
              <a:t> </a:t>
            </a:r>
            <a:r>
              <a:rPr lang="en-US" altLang="en-US" sz="1200" b="1"/>
              <a:t>escape  character </a:t>
            </a:r>
            <a:r>
              <a:rPr lang="en-US" altLang="en-US" sz="1200" b="1">
                <a:solidFill>
                  <a:srgbClr val="C00000"/>
                </a:solidFill>
                <a:latin typeface="Century Gothic" panose="020B0502020202020204" pitchFamily="34" charset="0"/>
              </a:rPr>
              <a:t>'</a:t>
            </a:r>
            <a:r>
              <a:rPr lang="en-US" altLang="en-US" sz="1200">
                <a:solidFill>
                  <a:srgbClr val="C00000"/>
                </a:solidFill>
              </a:rPr>
              <a:t>\</a:t>
            </a:r>
            <a:r>
              <a:rPr lang="en-US" altLang="en-US" sz="1200">
                <a:latin typeface="Century Gothic" panose="020B0502020202020204" pitchFamily="34" charset="0"/>
              </a:rPr>
              <a:t>’ </a:t>
            </a:r>
            <a:endParaRPr lang="en-US" sz="1200"/>
          </a:p>
          <a:p>
            <a:r>
              <a:rPr lang="en-US" altLang="en-US" b="1"/>
              <a:t>Need to check in Oracle</a:t>
            </a:r>
          </a:p>
          <a:p>
            <a:r>
              <a:rPr lang="en-US" sz="1200" b="0" i="0" u="none" strike="noStrike" kern="1200" baseline="0">
                <a:solidFill>
                  <a:schemeClr val="tx1"/>
                </a:solidFill>
                <a:latin typeface="Times New Roman" pitchFamily="18" charset="0"/>
                <a:ea typeface="+mn-ea"/>
                <a:cs typeface="+mn-cs"/>
              </a:rPr>
              <a:t>like 'ab</a:t>
            </a:r>
            <a:r>
              <a:rPr lang="en-US" sz="1200" b="1" i="0" u="none" strike="noStrike" kern="1200" baseline="0">
                <a:solidFill>
                  <a:schemeClr val="tx1"/>
                </a:solidFill>
                <a:latin typeface="Times New Roman" pitchFamily="18" charset="0"/>
                <a:ea typeface="+mn-ea"/>
                <a:cs typeface="+mn-cs"/>
              </a:rPr>
              <a:t>∖</a:t>
            </a:r>
            <a:r>
              <a:rPr lang="en-US" sz="1200" b="0" i="0" u="none" strike="noStrike" kern="1200" baseline="0">
                <a:solidFill>
                  <a:schemeClr val="tx1"/>
                </a:solidFill>
                <a:latin typeface="Times New Roman" pitchFamily="18" charset="0"/>
                <a:ea typeface="+mn-ea"/>
                <a:cs typeface="+mn-cs"/>
              </a:rPr>
              <a:t>%cd%' escape '</a:t>
            </a:r>
            <a:r>
              <a:rPr lang="en-US" sz="1200" b="1" i="0" u="none" strike="noStrike" kern="1200" baseline="0">
                <a:solidFill>
                  <a:schemeClr val="tx1"/>
                </a:solidFill>
                <a:latin typeface="Times New Roman" pitchFamily="18" charset="0"/>
                <a:ea typeface="+mn-ea"/>
                <a:cs typeface="+mn-cs"/>
              </a:rPr>
              <a:t>∖</a:t>
            </a:r>
            <a:r>
              <a:rPr lang="en-US" sz="1200" b="0" i="0" u="none" strike="noStrike" kern="1200" baseline="0">
                <a:solidFill>
                  <a:schemeClr val="tx1"/>
                </a:solidFill>
                <a:latin typeface="Times New Roman" pitchFamily="18" charset="0"/>
                <a:ea typeface="+mn-ea"/>
                <a:cs typeface="+mn-cs"/>
              </a:rPr>
              <a:t>' matches all strings beginning with “</a:t>
            </a:r>
            <a:r>
              <a:rPr lang="en-US" sz="1200" b="0" i="0" u="none" strike="noStrike" kern="1200" baseline="0" err="1">
                <a:solidFill>
                  <a:schemeClr val="tx1"/>
                </a:solidFill>
                <a:latin typeface="Times New Roman" pitchFamily="18" charset="0"/>
                <a:ea typeface="+mn-ea"/>
                <a:cs typeface="+mn-cs"/>
              </a:rPr>
              <a:t>ab%cd</a:t>
            </a:r>
            <a:r>
              <a:rPr lang="en-US" sz="1200" b="0" i="0" u="none" strike="noStrike" kern="1200" baseline="0">
                <a:solidFill>
                  <a:schemeClr val="tx1"/>
                </a:solidFill>
                <a:latin typeface="Times New Roman" pitchFamily="18" charset="0"/>
                <a:ea typeface="+mn-ea"/>
                <a:cs typeface="+mn-cs"/>
              </a:rPr>
              <a:t>”.</a:t>
            </a:r>
          </a:p>
          <a:p>
            <a:r>
              <a:rPr lang="en-US" sz="1200" b="0" i="0" u="none" strike="noStrike" kern="1200" baseline="0">
                <a:solidFill>
                  <a:schemeClr val="tx1"/>
                </a:solidFill>
                <a:latin typeface="Times New Roman" pitchFamily="18" charset="0"/>
                <a:ea typeface="+mn-ea"/>
                <a:cs typeface="+mn-cs"/>
              </a:rPr>
              <a:t>• like 'ab</a:t>
            </a:r>
            <a:r>
              <a:rPr lang="en-US" sz="1200" b="1" i="0" u="none" strike="noStrike" kern="1200" baseline="0">
                <a:solidFill>
                  <a:schemeClr val="tx1"/>
                </a:solidFill>
                <a:latin typeface="Times New Roman" pitchFamily="18" charset="0"/>
                <a:ea typeface="+mn-ea"/>
                <a:cs typeface="+mn-cs"/>
              </a:rPr>
              <a:t>∖</a:t>
            </a:r>
            <a:r>
              <a:rPr lang="en-US" sz="1200" b="0" i="0" u="none" strike="noStrike" kern="1200" baseline="0">
                <a:solidFill>
                  <a:schemeClr val="tx1"/>
                </a:solidFill>
                <a:latin typeface="Times New Roman" pitchFamily="18" charset="0"/>
                <a:ea typeface="+mn-ea"/>
                <a:cs typeface="+mn-cs"/>
              </a:rPr>
              <a:t>∖cd%' escape '</a:t>
            </a:r>
            <a:r>
              <a:rPr lang="en-US" sz="1200" b="1" i="0" u="none" strike="noStrike" kern="1200" baseline="0">
                <a:solidFill>
                  <a:schemeClr val="tx1"/>
                </a:solidFill>
                <a:latin typeface="Times New Roman" pitchFamily="18" charset="0"/>
                <a:ea typeface="+mn-ea"/>
                <a:cs typeface="+mn-cs"/>
              </a:rPr>
              <a:t>∖</a:t>
            </a:r>
            <a:r>
              <a:rPr lang="en-US" sz="1200" b="0" i="0" u="none" strike="noStrike" kern="1200" baseline="0">
                <a:solidFill>
                  <a:schemeClr val="tx1"/>
                </a:solidFill>
                <a:latin typeface="Times New Roman" pitchFamily="18" charset="0"/>
                <a:ea typeface="+mn-ea"/>
                <a:cs typeface="+mn-cs"/>
              </a:rPr>
              <a:t>' matches all strings beginning with “</a:t>
            </a:r>
            <a:r>
              <a:rPr lang="en-US" sz="1200" b="0" i="0" u="none" strike="noStrike" kern="1200" baseline="0" err="1">
                <a:solidFill>
                  <a:schemeClr val="tx1"/>
                </a:solidFill>
                <a:latin typeface="Times New Roman" pitchFamily="18" charset="0"/>
                <a:ea typeface="+mn-ea"/>
                <a:cs typeface="+mn-cs"/>
              </a:rPr>
              <a:t>ab∖cd</a:t>
            </a:r>
            <a:r>
              <a:rPr lang="en-US" sz="1200" b="0" i="0" u="none" strike="noStrike" kern="1200" baseline="0">
                <a:solidFill>
                  <a:schemeClr val="tx1"/>
                </a:solidFill>
                <a:latin typeface="Times New Roman" pitchFamily="18" charset="0"/>
                <a:ea typeface="+mn-ea"/>
                <a:cs typeface="+mn-cs"/>
              </a:rPr>
              <a:t>”.</a:t>
            </a: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0808E6EF-7384-4BD4-9511-644ED74D4489}" type="slidenum">
              <a:rPr lang="en-US" altLang="en-US" sz="1200"/>
              <a:pPr/>
              <a:t>29</a:t>
            </a:fld>
            <a:endParaRPr lang="en-US" altLang="en-US" sz="1200"/>
          </a:p>
        </p:txBody>
      </p:sp>
      <p:sp>
        <p:nvSpPr>
          <p:cNvPr id="48131" name="Rectangle 2"/>
          <p:cNvSpPr>
            <a:spLocks noGrp="1" noRot="1" noChangeAspect="1" noChangeArrowheads="1" noTextEdit="1"/>
          </p:cNvSpPr>
          <p:nvPr>
            <p:ph type="sldImg"/>
          </p:nvPr>
        </p:nvSpPr>
        <p:spPr>
          <a:xfrm>
            <a:off x="1187450" y="703263"/>
            <a:ext cx="4622800" cy="3467100"/>
          </a:xfrm>
          <a:ln/>
        </p:spPr>
      </p:sp>
      <p:sp>
        <p:nvSpPr>
          <p:cNvPr id="4813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SELECT FNAME </a:t>
            </a:r>
            <a:r>
              <a:rPr lang="en-US" altLang="en-US" b="1"/>
              <a:t>||</a:t>
            </a:r>
            <a:r>
              <a:rPr lang="en-US" altLang="en-US"/>
              <a:t> LA</a:t>
            </a:r>
            <a:r>
              <a:rPr lang="en-US" altLang="en-US" b="0"/>
              <a:t>N</a:t>
            </a:r>
            <a:r>
              <a:rPr lang="en-US" altLang="en-US"/>
              <a:t>ME FROM Persons</a:t>
            </a:r>
            <a:r>
              <a:rPr lang="en-US" altLang="en-US" b="1"/>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E93722BA-E3E5-4819-B11C-6A292672F591}" type="slidenum">
              <a:rPr lang="en-US" altLang="en-US" sz="1200"/>
              <a:pPr/>
              <a:t>30</a:t>
            </a:fld>
            <a:endParaRPr lang="en-US" altLang="en-US" sz="1200"/>
          </a:p>
        </p:txBody>
      </p:sp>
      <p:sp>
        <p:nvSpPr>
          <p:cNvPr id="52227"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52228"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7</a:t>
            </a:r>
          </a:p>
        </p:txBody>
      </p:sp>
      <p:sp>
        <p:nvSpPr>
          <p:cNvPr id="52229"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52230"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52231" name="Rectangle 6"/>
          <p:cNvSpPr>
            <a:spLocks noGrp="1" noRot="1" noChangeAspect="1" noChangeArrowheads="1" noTextEdit="1"/>
          </p:cNvSpPr>
          <p:nvPr>
            <p:ph type="sldImg"/>
          </p:nvPr>
        </p:nvSpPr>
        <p:spPr>
          <a:xfrm>
            <a:off x="1187450" y="703263"/>
            <a:ext cx="4622800" cy="3467100"/>
          </a:xfrm>
          <a:ln w="12700" cap="flat"/>
        </p:spPr>
      </p:sp>
      <p:sp>
        <p:nvSpPr>
          <p:cNvPr id="52232"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r>
              <a:rPr lang="en-US" altLang="en-US" sz="2000"/>
              <a:t>Tuple comparison</a:t>
            </a:r>
            <a:endParaRPr lang="en-US" altLang="en-US"/>
          </a:p>
          <a:p>
            <a:pPr lvl="1"/>
            <a:r>
              <a:rPr kumimoji="0" lang="en-US" altLang="en-US" sz="2000" b="1"/>
              <a:t>select </a:t>
            </a:r>
            <a:r>
              <a:rPr kumimoji="0" lang="en-US" altLang="en-US" sz="2000" i="1"/>
              <a:t>name</a:t>
            </a:r>
            <a:r>
              <a:rPr kumimoji="0" lang="en-US" altLang="en-US" sz="2000"/>
              <a:t>, </a:t>
            </a:r>
            <a:r>
              <a:rPr kumimoji="0" lang="en-US" altLang="en-US" sz="2000" i="1" err="1"/>
              <a:t>course_id</a:t>
            </a:r>
            <a:br>
              <a:rPr kumimoji="0" lang="en-US" altLang="en-US" sz="2000" i="1"/>
            </a:br>
            <a:r>
              <a:rPr kumimoji="0" lang="en-US" altLang="en-US" sz="2000" b="1"/>
              <a:t>from </a:t>
            </a:r>
            <a:r>
              <a:rPr kumimoji="0" lang="en-US" altLang="en-US" sz="2000" i="1"/>
              <a:t>instructor</a:t>
            </a:r>
            <a:r>
              <a:rPr kumimoji="0" lang="en-US" altLang="en-US" sz="2000"/>
              <a:t>, </a:t>
            </a:r>
            <a:r>
              <a:rPr kumimoji="0" lang="en-US" altLang="en-US" sz="2000" i="1"/>
              <a:t>teaches</a:t>
            </a:r>
            <a:br>
              <a:rPr kumimoji="0" lang="en-US" altLang="en-US" sz="2000" i="1"/>
            </a:br>
            <a:r>
              <a:rPr kumimoji="0" lang="en-US" altLang="en-US" sz="2000" b="1"/>
              <a:t>where </a:t>
            </a:r>
            <a:r>
              <a:rPr kumimoji="0" lang="en-US" altLang="en-US" sz="2000"/>
              <a:t>(</a:t>
            </a:r>
            <a:r>
              <a:rPr kumimoji="0" lang="en-US" altLang="en-US" sz="2000" i="1"/>
              <a:t>instructor</a:t>
            </a:r>
            <a:r>
              <a:rPr kumimoji="0" lang="en-US" altLang="en-US" sz="2000"/>
              <a:t>.</a:t>
            </a:r>
            <a:r>
              <a:rPr kumimoji="0" lang="en-US" altLang="en-US" sz="2000" i="1"/>
              <a:t>ID</a:t>
            </a:r>
            <a:r>
              <a:rPr kumimoji="0" lang="en-US" altLang="en-US" sz="2000"/>
              <a:t>, </a:t>
            </a:r>
            <a:r>
              <a:rPr kumimoji="0" lang="en-US" altLang="en-US" sz="2000" i="1"/>
              <a:t>dept_name</a:t>
            </a:r>
            <a:r>
              <a:rPr kumimoji="0" lang="en-US" altLang="en-US" sz="2000"/>
              <a:t>) = (</a:t>
            </a:r>
            <a:r>
              <a:rPr kumimoji="0" lang="en-US" altLang="en-US" sz="2000" i="1"/>
              <a:t>teaches</a:t>
            </a:r>
            <a:r>
              <a:rPr kumimoji="0" lang="en-US" altLang="en-US" sz="2000"/>
              <a:t>.</a:t>
            </a:r>
            <a:r>
              <a:rPr kumimoji="0" lang="en-US" altLang="en-US" sz="2000" i="1"/>
              <a:t>ID</a:t>
            </a:r>
            <a:r>
              <a:rPr kumimoji="0" lang="en-US" altLang="en-US" sz="2000"/>
              <a:t>, ’Biology’);</a:t>
            </a:r>
            <a:endParaRPr kumimoji="0" lang="en-US" altLang="en-US"/>
          </a:p>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D4A1621E-92FF-4463-8965-4A717BFFE29C}" type="slidenum">
              <a:rPr lang="en-US" altLang="en-US" sz="1200"/>
              <a:pPr/>
              <a:t>31</a:t>
            </a:fld>
            <a:endParaRPr lang="en-US" altLang="en-US" sz="1200"/>
          </a:p>
        </p:txBody>
      </p:sp>
      <p:sp>
        <p:nvSpPr>
          <p:cNvPr id="58371" name="Rectangle 2"/>
          <p:cNvSpPr>
            <a:spLocks noGrp="1" noRot="1" noChangeAspect="1" noChangeArrowheads="1" noTextEdit="1"/>
          </p:cNvSpPr>
          <p:nvPr>
            <p:ph type="sldImg"/>
          </p:nvPr>
        </p:nvSpPr>
        <p:spPr>
          <a:xfrm>
            <a:off x="1187450" y="703263"/>
            <a:ext cx="4622800" cy="3467100"/>
          </a:xfrm>
          <a:ln/>
        </p:spPr>
      </p:sp>
      <p:sp>
        <p:nvSpPr>
          <p:cNvPr id="5837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result displayed duplicates display is suppressed.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query is equivalent to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a:solidFill>
                  <a:srgbClr val="000000"/>
                </a:solidFill>
                <a:ea typeface="+mn-ea"/>
                <a:cs typeface="+mn-cs"/>
              </a:rPr>
              <a:t>Select</a:t>
            </a:r>
            <a:r>
              <a:rPr lang="en-US" sz="1200" kern="1200">
                <a:solidFill>
                  <a:srgbClr val="000000"/>
                </a:solidFill>
                <a:ea typeface="+mn-ea"/>
                <a:cs typeface="+mn-cs"/>
              </a:rPr>
              <a:t> </a:t>
            </a:r>
            <a:r>
              <a:rPr lang="en-US" sz="1200" kern="1200" err="1">
                <a:solidFill>
                  <a:srgbClr val="000000"/>
                </a:solidFill>
                <a:ea typeface="+mn-ea"/>
                <a:cs typeface="+mn-cs"/>
              </a:rPr>
              <a:t>ename</a:t>
            </a:r>
            <a:r>
              <a:rPr lang="en-US" sz="1200" kern="1200">
                <a:solidFill>
                  <a:srgbClr val="000000"/>
                </a:solidFill>
                <a:ea typeface="+mn-ea"/>
                <a:cs typeface="+mn-cs"/>
              </a:rPr>
              <a:t> from </a:t>
            </a:r>
            <a:r>
              <a:rPr lang="en-US" sz="1200" kern="1200" err="1">
                <a:solidFill>
                  <a:srgbClr val="000000"/>
                </a:solidFill>
                <a:ea typeface="+mn-ea"/>
                <a:cs typeface="+mn-cs"/>
              </a:rPr>
              <a:t>emp,dept</a:t>
            </a:r>
            <a:r>
              <a:rPr lang="en-US" sz="1200" kern="1200">
                <a:solidFill>
                  <a:srgbClr val="000000"/>
                </a:solidFill>
                <a:ea typeface="+mn-ea"/>
                <a:cs typeface="+mn-cs"/>
              </a:rPr>
              <a:t> where </a:t>
            </a:r>
            <a:r>
              <a:rPr lang="en-US" sz="1200" b="1" kern="1200" err="1">
                <a:solidFill>
                  <a:srgbClr val="000000"/>
                </a:solidFill>
                <a:ea typeface="+mn-ea"/>
                <a:cs typeface="+mn-cs"/>
              </a:rPr>
              <a:t>emp.deptno</a:t>
            </a:r>
            <a:r>
              <a:rPr lang="en-US" sz="1200" b="1" kern="1200">
                <a:solidFill>
                  <a:srgbClr val="000000"/>
                </a:solidFill>
                <a:ea typeface="+mn-ea"/>
                <a:cs typeface="+mn-cs"/>
              </a:rPr>
              <a:t>=</a:t>
            </a:r>
            <a:r>
              <a:rPr lang="en-US" sz="1200" b="1" kern="1200" err="1">
                <a:solidFill>
                  <a:srgbClr val="000000"/>
                </a:solidFill>
                <a:ea typeface="+mn-ea"/>
                <a:cs typeface="+mn-cs"/>
              </a:rPr>
              <a:t>dept.deptno</a:t>
            </a:r>
            <a:r>
              <a:rPr lang="en-US" sz="1200" b="1" kern="1200">
                <a:solidFill>
                  <a:srgbClr val="000000"/>
                </a:solidFill>
                <a:ea typeface="+mn-ea"/>
                <a:cs typeface="+mn-cs"/>
              </a:rPr>
              <a:t> and </a:t>
            </a:r>
            <a:r>
              <a:rPr lang="en-US" sz="1200" b="1" kern="1200" err="1">
                <a:solidFill>
                  <a:srgbClr val="000000"/>
                </a:solidFill>
                <a:ea typeface="+mn-ea"/>
                <a:cs typeface="+mn-cs"/>
              </a:rPr>
              <a:t>dname</a:t>
            </a:r>
            <a:r>
              <a:rPr lang="en-US" sz="1200" b="1" kern="1200">
                <a:solidFill>
                  <a:srgbClr val="000000"/>
                </a:solidFill>
                <a:ea typeface="+mn-ea"/>
                <a:cs typeface="+mn-cs"/>
              </a:rPr>
              <a:t>='RESEARCH</a:t>
            </a:r>
            <a:r>
              <a:rPr lang="en-US" sz="1200" b="1" kern="1200">
                <a:solidFill>
                  <a:srgbClr val="000000"/>
                </a:solidFill>
              </a:rPr>
              <a:t>’ AND  </a:t>
            </a:r>
            <a:r>
              <a:rPr lang="en-US" sz="1200" b="1" kern="1200" err="1">
                <a:solidFill>
                  <a:srgbClr val="000000"/>
                </a:solidFill>
                <a:ea typeface="+mn-ea"/>
                <a:cs typeface="+mn-cs"/>
              </a:rPr>
              <a:t>sal</a:t>
            </a:r>
            <a:r>
              <a:rPr lang="en-US" sz="1200" b="1" kern="1200">
                <a:solidFill>
                  <a:srgbClr val="000000"/>
                </a:solidFill>
                <a:ea typeface="+mn-ea"/>
                <a:cs typeface="+mn-cs"/>
              </a:rPr>
              <a:t>&gt;2500; </a:t>
            </a:r>
          </a:p>
          <a:p>
            <a:endParaRPr lang="en-IN"/>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32</a:t>
            </a:fld>
            <a:endParaRPr lang="en-US" altLang="en-US"/>
          </a:p>
        </p:txBody>
      </p:sp>
    </p:spTree>
    <p:extLst>
      <p:ext uri="{BB962C8B-B14F-4D97-AF65-F5344CB8AC3E}">
        <p14:creationId xmlns:p14="http://schemas.microsoft.com/office/powerpoint/2010/main" val="1779521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Schema</a:t>
            </a:r>
            <a:r>
              <a:rPr lang="en-US" baseline="0"/>
              <a:t> referred in query examples.</a:t>
            </a:r>
            <a:endParaRPr lang="en-US"/>
          </a:p>
        </p:txBody>
      </p:sp>
      <p:sp>
        <p:nvSpPr>
          <p:cNvPr id="4" name="Slide Number Placeholder 3"/>
          <p:cNvSpPr>
            <a:spLocks noGrp="1"/>
          </p:cNvSpPr>
          <p:nvPr>
            <p:ph type="sldNum" sz="quarter" idx="10"/>
          </p:nvPr>
        </p:nvSpPr>
        <p:spPr/>
        <p:txBody>
          <a:bodyPr/>
          <a:lstStyle/>
          <a:p>
            <a:pPr>
              <a:defRPr/>
            </a:pPr>
            <a:fld id="{4490252C-9FA1-426B-BC3B-00C37E014825}" type="slidenum">
              <a:rPr lang="en-US" altLang="en-US" smtClean="0"/>
              <a:pPr>
                <a:defRPr/>
              </a:pPr>
              <a:t>3</a:t>
            </a:fld>
            <a:endParaRPr lang="en-US" altLang="en-US"/>
          </a:p>
        </p:txBody>
      </p:sp>
    </p:spTree>
    <p:extLst>
      <p:ext uri="{BB962C8B-B14F-4D97-AF65-F5344CB8AC3E}">
        <p14:creationId xmlns:p14="http://schemas.microsoft.com/office/powerpoint/2010/main" val="42659385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Query 1 MINUS Query 2 means – retrieve rows only present in Query1 but not in QUery2</a:t>
            </a:r>
          </a:p>
          <a:p>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a:t>Select</a:t>
            </a:r>
            <a:r>
              <a:rPr lang="en-US" sz="1200"/>
              <a:t> </a:t>
            </a:r>
            <a:r>
              <a:rPr lang="en-US" sz="1200" err="1"/>
              <a:t>empno,ename,deptno</a:t>
            </a:r>
            <a:r>
              <a:rPr lang="en-US" sz="1200"/>
              <a:t> from emp where </a:t>
            </a:r>
            <a:r>
              <a:rPr lang="en-US" sz="1200" err="1"/>
              <a:t>deptno</a:t>
            </a:r>
            <a:r>
              <a:rPr lang="en-US" sz="1200"/>
              <a:t>!=20;  equivalent to above query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a:solidFill>
                <a:srgbClr val="00000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rgbClr val="000000"/>
                </a:solidFill>
              </a:rPr>
              <a:t> </a:t>
            </a:r>
          </a:p>
          <a:p>
            <a:endParaRPr lang="en-IN"/>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33</a:t>
            </a:fld>
            <a:endParaRPr lang="en-US" altLang="en-US"/>
          </a:p>
        </p:txBody>
      </p:sp>
    </p:spTree>
    <p:extLst>
      <p:ext uri="{BB962C8B-B14F-4D97-AF65-F5344CB8AC3E}">
        <p14:creationId xmlns:p14="http://schemas.microsoft.com/office/powerpoint/2010/main" val="3625846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D4A1621E-92FF-4463-8965-4A717BFFE29C}" type="slidenum">
              <a:rPr lang="en-US" altLang="en-US" sz="1200"/>
              <a:pPr/>
              <a:t>34</a:t>
            </a:fld>
            <a:endParaRPr lang="en-US" altLang="en-US" sz="1200"/>
          </a:p>
        </p:txBody>
      </p:sp>
      <p:sp>
        <p:nvSpPr>
          <p:cNvPr id="58371" name="Rectangle 2"/>
          <p:cNvSpPr>
            <a:spLocks noGrp="1" noRot="1" noChangeAspect="1" noChangeArrowheads="1" noTextEdit="1"/>
          </p:cNvSpPr>
          <p:nvPr>
            <p:ph type="sldImg"/>
          </p:nvPr>
        </p:nvSpPr>
        <p:spPr>
          <a:xfrm>
            <a:off x="1187450" y="703263"/>
            <a:ext cx="4622800" cy="3467100"/>
          </a:xfrm>
          <a:ln/>
        </p:spPr>
      </p:sp>
      <p:sp>
        <p:nvSpPr>
          <p:cNvPr id="5837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912581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DD11C266-501D-44FF-A19B-FC825379A35D}" type="slidenum">
              <a:rPr lang="en-US" altLang="en-US" sz="1200"/>
              <a:pPr/>
              <a:t>35</a:t>
            </a:fld>
            <a:endParaRPr lang="en-US" altLang="en-US" sz="1200"/>
          </a:p>
        </p:txBody>
      </p:sp>
      <p:sp>
        <p:nvSpPr>
          <p:cNvPr id="60419" name="Rectangle 2"/>
          <p:cNvSpPr>
            <a:spLocks noGrp="1" noRot="1" noChangeAspect="1" noChangeArrowheads="1" noTextEdit="1"/>
          </p:cNvSpPr>
          <p:nvPr>
            <p:ph type="sldImg"/>
          </p:nvPr>
        </p:nvSpPr>
        <p:spPr>
          <a:xfrm>
            <a:off x="1187450" y="703263"/>
            <a:ext cx="4622800" cy="3467100"/>
          </a:xfrm>
          <a:ln/>
        </p:spPr>
      </p:sp>
      <p:sp>
        <p:nvSpPr>
          <p:cNvPr id="6042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28B2101C-AE7A-4CCB-9CE7-1C1D52FBB234}" type="slidenum">
              <a:rPr lang="en-US" altLang="en-US" sz="1200"/>
              <a:pPr/>
              <a:t>36</a:t>
            </a:fld>
            <a:endParaRPr lang="en-US" altLang="en-US" sz="1200"/>
          </a:p>
        </p:txBody>
      </p:sp>
      <p:sp>
        <p:nvSpPr>
          <p:cNvPr id="62467" name="Rectangle 2"/>
          <p:cNvSpPr>
            <a:spLocks noGrp="1" noRot="1" noChangeAspect="1" noChangeArrowheads="1" noTextEdit="1"/>
          </p:cNvSpPr>
          <p:nvPr>
            <p:ph type="sldImg"/>
          </p:nvPr>
        </p:nvSpPr>
        <p:spPr>
          <a:xfrm>
            <a:off x="1187450" y="703263"/>
            <a:ext cx="4622800" cy="3467100"/>
          </a:xfrm>
          <a:ln/>
        </p:spPr>
      </p:sp>
      <p:sp>
        <p:nvSpPr>
          <p:cNvPr id="6246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7E877EFC-47DD-4454-B537-B8F48CA49901}" type="slidenum">
              <a:rPr lang="en-US" altLang="en-US" sz="1200"/>
              <a:pPr/>
              <a:t>38</a:t>
            </a:fld>
            <a:endParaRPr lang="en-US" altLang="en-US" sz="1200"/>
          </a:p>
        </p:txBody>
      </p:sp>
      <p:sp>
        <p:nvSpPr>
          <p:cNvPr id="64515" name="Rectangle 2"/>
          <p:cNvSpPr>
            <a:spLocks noGrp="1" noRot="1" noChangeAspect="1" noChangeArrowheads="1" noTextEdit="1"/>
          </p:cNvSpPr>
          <p:nvPr>
            <p:ph type="sldImg"/>
          </p:nvPr>
        </p:nvSpPr>
        <p:spPr>
          <a:xfrm>
            <a:off x="1187450" y="703263"/>
            <a:ext cx="4622800" cy="3467100"/>
          </a:xfrm>
          <a:ln/>
        </p:spPr>
      </p:sp>
      <p:sp>
        <p:nvSpPr>
          <p:cNvPr id="6451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sz="2000"/>
              <a:t>“</a:t>
            </a:r>
            <a:r>
              <a:rPr lang="en-US" altLang="en-US" sz="2000" i="1"/>
              <a:t>P</a:t>
            </a:r>
            <a:r>
              <a:rPr lang="en-US" altLang="en-US" sz="2000" b="1"/>
              <a:t> is unknown</a:t>
            </a:r>
            <a:r>
              <a:rPr lang="en-US" altLang="en-US" sz="2000"/>
              <a:t>”</a:t>
            </a:r>
            <a:r>
              <a:rPr lang="en-US" altLang="en-US" sz="2000" b="1"/>
              <a:t> </a:t>
            </a:r>
            <a:r>
              <a:rPr lang="en-US" altLang="en-US" sz="2000"/>
              <a:t>evaluates to true if predicate </a:t>
            </a:r>
            <a:r>
              <a:rPr lang="en-US" altLang="en-US" sz="2000" i="1"/>
              <a:t>P</a:t>
            </a:r>
            <a:r>
              <a:rPr lang="en-US" altLang="en-US" sz="2000"/>
              <a:t> evaluates to </a:t>
            </a:r>
            <a:r>
              <a:rPr lang="en-US" altLang="en-US" sz="2000" i="1"/>
              <a:t>unknown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en-US" sz="2000" i="1"/>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sz="2000" i="1"/>
              <a:t>ASSUME SOME DATA IN emp;</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i="1"/>
              <a:t> EMPNO ENAME             SAL     DEPTNO</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i="1"/>
              <a:t>---------- ---------- ----------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i="1"/>
              <a:t>      7900 JAMES             950         30</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i="1"/>
              <a:t>      7902 FORD             3000         20</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i="1"/>
              <a:t>      7934 MILLER           1300         10</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i="1"/>
              <a:t>      7999 RAJ                                 20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en-US" i="1"/>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i="1"/>
              <a:t>Sal for Raj, </a:t>
            </a:r>
            <a:r>
              <a:rPr lang="en-US" altLang="en-US" i="1" err="1"/>
              <a:t>empno</a:t>
            </a:r>
            <a:r>
              <a:rPr lang="en-US" altLang="en-US" i="1"/>
              <a:t> 7999 is NULL.</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b="1" i="1"/>
              <a:t>Example-1</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i="1"/>
              <a:t>SELECT ENAME FROM EMP WHERE SAL =2000 and DEPTNO IS NOT NULL;</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i="1"/>
              <a:t>    1</a:t>
            </a:r>
            <a:r>
              <a:rPr lang="en-US" altLang="en-US" i="1" baseline="30000"/>
              <a:t>st</a:t>
            </a:r>
            <a:r>
              <a:rPr lang="en-US" altLang="en-US" i="1"/>
              <a:t> condition NULL=2000  returns NULL</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i="1"/>
              <a:t>     2</a:t>
            </a:r>
            <a:r>
              <a:rPr lang="en-US" altLang="en-US" i="1" baseline="30000"/>
              <a:t>nd</a:t>
            </a:r>
            <a:r>
              <a:rPr lang="en-US" altLang="en-US" i="1"/>
              <a:t> condition </a:t>
            </a:r>
            <a:r>
              <a:rPr lang="en-US" altLang="en-US" i="1" err="1"/>
              <a:t>Deptno</a:t>
            </a:r>
            <a:r>
              <a:rPr lang="en-US" altLang="en-US" i="1"/>
              <a:t> IS NOT NULL is TRUE for all above records</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i="1"/>
              <a:t>WHERE condition     i.e. WHREE  NULL AND TRUE      evaluates to FALSE  for all records , so no rows are  listed</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en-US" i="1"/>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b="1" i="1"/>
              <a:t>Example-2</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i="1"/>
              <a:t>SELECT ENAME FROM EMP WHERE SAL =2000 or DEPTNO IS NOT NULL;</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i="1"/>
              <a:t>    1</a:t>
            </a:r>
            <a:r>
              <a:rPr lang="en-US" altLang="en-US" i="1" baseline="30000"/>
              <a:t>st</a:t>
            </a:r>
            <a:r>
              <a:rPr lang="en-US" altLang="en-US" i="1"/>
              <a:t> condition NULL=2000  returns NULL</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i="1"/>
              <a:t>     2</a:t>
            </a:r>
            <a:r>
              <a:rPr lang="en-US" altLang="en-US" i="1" baseline="30000"/>
              <a:t>nd</a:t>
            </a:r>
            <a:r>
              <a:rPr lang="en-US" altLang="en-US" i="1"/>
              <a:t> condition </a:t>
            </a:r>
            <a:r>
              <a:rPr lang="en-US" altLang="en-US" i="1" err="1"/>
              <a:t>Deptno</a:t>
            </a:r>
            <a:r>
              <a:rPr lang="en-US" altLang="en-US" i="1"/>
              <a:t> IS NOT NULL is TRUE for all above records</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i="1"/>
              <a:t>WHERE condition     i.e. WHREE  NULL OR TRUE      evaluates to TRUE for all records , so all names are  listed</a:t>
            </a:r>
            <a:endParaRPr lang="en-US" altLang="en-US"/>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012C004-D075-478E-B818-FDEC9E68FE12}" type="slidenum">
              <a:rPr lang="en-US" altLang="en-US" sz="1200"/>
              <a:pPr/>
              <a:t>39</a:t>
            </a:fld>
            <a:endParaRPr lang="en-US" altLang="en-US" sz="1200"/>
          </a:p>
        </p:txBody>
      </p:sp>
      <p:sp>
        <p:nvSpPr>
          <p:cNvPr id="66563" name="Rectangle 2"/>
          <p:cNvSpPr>
            <a:spLocks noGrp="1" noRot="1" noChangeAspect="1" noChangeArrowheads="1" noTextEdit="1"/>
          </p:cNvSpPr>
          <p:nvPr>
            <p:ph type="sldImg"/>
          </p:nvPr>
        </p:nvSpPr>
        <p:spPr>
          <a:xfrm>
            <a:off x="1187450" y="703263"/>
            <a:ext cx="4622800" cy="3467100"/>
          </a:xfrm>
          <a:ln/>
        </p:spPr>
      </p:sp>
      <p:sp>
        <p:nvSpPr>
          <p:cNvPr id="6656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Null values are ignored in</a:t>
            </a:r>
            <a:r>
              <a:rPr lang="en-US" baseline="0"/>
              <a:t> calculation of </a:t>
            </a:r>
            <a:r>
              <a:rPr lang="en-US" baseline="0" err="1"/>
              <a:t>avg,min.max,sum,count</a:t>
            </a:r>
            <a:r>
              <a:rPr lang="en-US" baseline="0"/>
              <a:t>.</a:t>
            </a:r>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t>SELECT COUNT(Name) FROM Student;    counts duplicates also but not null values if present in Name column.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SELECT COUNT(DISTNCT Name) FROM Student;    eliminates counting </a:t>
            </a:r>
            <a:r>
              <a:rPr lang="en-IN"/>
              <a:t>duplicate and also null values</a:t>
            </a:r>
            <a:r>
              <a:rPr lang="en-US"/>
              <a:t>.</a:t>
            </a:r>
          </a:p>
          <a:p>
            <a:endParaRPr lang="en-IN"/>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40</a:t>
            </a:fld>
            <a:endParaRPr lang="en-US" altLang="en-US"/>
          </a:p>
        </p:txBody>
      </p:sp>
    </p:spTree>
    <p:extLst>
      <p:ext uri="{BB962C8B-B14F-4D97-AF65-F5344CB8AC3E}">
        <p14:creationId xmlns:p14="http://schemas.microsoft.com/office/powerpoint/2010/main" val="26148749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A45E7984-DF5F-42A5-A9F7-85B71365272D}" type="slidenum">
              <a:rPr lang="en-US" altLang="en-US" sz="1200"/>
              <a:pPr/>
              <a:t>41</a:t>
            </a:fld>
            <a:endParaRPr lang="en-US" altLang="en-US" sz="1200"/>
          </a:p>
        </p:txBody>
      </p:sp>
      <p:sp>
        <p:nvSpPr>
          <p:cNvPr id="68611" name="Rectangle 2"/>
          <p:cNvSpPr>
            <a:spLocks noGrp="1" noRot="1" noChangeAspect="1" noChangeArrowheads="1" noTextEdit="1"/>
          </p:cNvSpPr>
          <p:nvPr>
            <p:ph type="sldImg"/>
          </p:nvPr>
        </p:nvSpPr>
        <p:spPr>
          <a:xfrm>
            <a:off x="1187450" y="703263"/>
            <a:ext cx="4622800" cy="3467100"/>
          </a:xfrm>
          <a:ln/>
        </p:spPr>
      </p:sp>
      <p:sp>
        <p:nvSpPr>
          <p:cNvPr id="6861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a:solidFill>
                  <a:schemeClr val="tx1"/>
                </a:solidFill>
                <a:effectLst/>
                <a:latin typeface="Times New Roman" pitchFamily="18" charset="0"/>
                <a:ea typeface="+mn-ea"/>
                <a:cs typeface="+mn-cs"/>
              </a:rPr>
              <a:t>SQL&gt; select * from emp;</a:t>
            </a:r>
          </a:p>
          <a:p>
            <a:endParaRPr lang="en-US" sz="1200" b="0" i="0" kern="1200">
              <a:solidFill>
                <a:schemeClr val="tx1"/>
              </a:solidFill>
              <a:effectLst/>
              <a:latin typeface="Times New Roman" pitchFamily="18" charset="0"/>
              <a:ea typeface="+mn-ea"/>
              <a:cs typeface="+mn-cs"/>
            </a:endParaRPr>
          </a:p>
          <a:p>
            <a:r>
              <a:rPr lang="en-US" sz="1200" b="0" i="0" kern="1200">
                <a:solidFill>
                  <a:schemeClr val="tx1"/>
                </a:solidFill>
                <a:effectLst/>
                <a:latin typeface="Times New Roman" pitchFamily="18" charset="0"/>
                <a:ea typeface="+mn-ea"/>
                <a:cs typeface="+mn-cs"/>
              </a:rPr>
              <a:t>     EMPNO DNAME                   SAL DEP</a:t>
            </a:r>
          </a:p>
          <a:p>
            <a:r>
              <a:rPr lang="en-US" sz="1200" b="0" i="0" kern="1200">
                <a:solidFill>
                  <a:schemeClr val="tx1"/>
                </a:solidFill>
                <a:effectLst/>
                <a:latin typeface="Times New Roman" pitchFamily="18" charset="0"/>
                <a:ea typeface="+mn-ea"/>
                <a:cs typeface="+mn-cs"/>
              </a:rPr>
              <a:t>---------- ---------------- ---------- ---</a:t>
            </a:r>
          </a:p>
          <a:p>
            <a:r>
              <a:rPr lang="en-US" sz="1200" b="0" i="0" kern="1200">
                <a:solidFill>
                  <a:schemeClr val="tx1"/>
                </a:solidFill>
                <a:effectLst/>
                <a:latin typeface="Times New Roman" pitchFamily="18" charset="0"/>
                <a:ea typeface="+mn-ea"/>
                <a:cs typeface="+mn-cs"/>
              </a:rPr>
              <a:t>       104 Ravi                                     D2</a:t>
            </a:r>
          </a:p>
          <a:p>
            <a:r>
              <a:rPr lang="en-US" sz="1200" b="0" i="0" kern="1200">
                <a:solidFill>
                  <a:schemeClr val="tx1"/>
                </a:solidFill>
                <a:effectLst/>
                <a:latin typeface="Times New Roman" pitchFamily="18" charset="0"/>
                <a:ea typeface="+mn-ea"/>
                <a:cs typeface="+mn-cs"/>
              </a:rPr>
              <a:t>       105 Ravi                   99899        D2</a:t>
            </a:r>
          </a:p>
          <a:p>
            <a:r>
              <a:rPr lang="en-US" sz="1200" b="0" i="0" kern="1200">
                <a:solidFill>
                  <a:schemeClr val="tx1"/>
                </a:solidFill>
                <a:effectLst/>
                <a:latin typeface="Times New Roman" pitchFamily="18" charset="0"/>
                <a:ea typeface="+mn-ea"/>
                <a:cs typeface="+mn-cs"/>
              </a:rPr>
              <a:t>       101 Raj                     78899        D1</a:t>
            </a:r>
          </a:p>
          <a:p>
            <a:r>
              <a:rPr lang="en-US" sz="1200" b="0" i="0" kern="1200">
                <a:solidFill>
                  <a:schemeClr val="tx1"/>
                </a:solidFill>
                <a:effectLst/>
                <a:latin typeface="Times New Roman" pitchFamily="18" charset="0"/>
                <a:ea typeface="+mn-ea"/>
                <a:cs typeface="+mn-cs"/>
              </a:rPr>
              <a:t>       102 Ram                   98899        D1</a:t>
            </a:r>
          </a:p>
          <a:p>
            <a:r>
              <a:rPr lang="en-US" sz="1200" b="0" i="0" kern="1200">
                <a:solidFill>
                  <a:schemeClr val="tx1"/>
                </a:solidFill>
                <a:effectLst/>
                <a:latin typeface="Times New Roman" pitchFamily="18" charset="0"/>
                <a:ea typeface="+mn-ea"/>
                <a:cs typeface="+mn-cs"/>
              </a:rPr>
              <a:t>       103 Rakesh               99899        D2</a:t>
            </a:r>
          </a:p>
          <a:p>
            <a:endParaRPr lang="en-US" altLang="en-US"/>
          </a:p>
          <a:p>
            <a:r>
              <a:rPr lang="en-US" altLang="en-US"/>
              <a:t>Count(*)  counts number of records </a:t>
            </a:r>
          </a:p>
          <a:p>
            <a:r>
              <a:rPr lang="en-US" altLang="en-US"/>
              <a:t>SQL&gt; select  count(*) from emp;</a:t>
            </a:r>
          </a:p>
          <a:p>
            <a:endParaRPr lang="en-US" altLang="en-US"/>
          </a:p>
          <a:p>
            <a:r>
              <a:rPr lang="en-US" altLang="en-US"/>
              <a:t>  COUNT(*)</a:t>
            </a:r>
          </a:p>
          <a:p>
            <a:r>
              <a:rPr lang="en-US" altLang="en-US"/>
              <a:t>----------</a:t>
            </a:r>
          </a:p>
          <a:p>
            <a:r>
              <a:rPr lang="en-US" altLang="en-US"/>
              <a:t>         5</a:t>
            </a:r>
          </a:p>
          <a:p>
            <a:r>
              <a:rPr lang="en-US" altLang="en-US"/>
              <a:t>Assume  there are 5 records in EMP , but Sal value is null for one of the record.</a:t>
            </a:r>
          </a:p>
          <a:p>
            <a:r>
              <a:rPr lang="en-US" altLang="en-US"/>
              <a:t> SELECT count(</a:t>
            </a:r>
            <a:r>
              <a:rPr lang="en-US" altLang="en-US" err="1"/>
              <a:t>sal</a:t>
            </a:r>
            <a:r>
              <a:rPr lang="en-US" altLang="en-US"/>
              <a:t>) FROM EMP;     value returned is 4 , means </a:t>
            </a:r>
            <a:r>
              <a:rPr lang="en-US" altLang="en-US" b="1"/>
              <a:t>null </a:t>
            </a:r>
            <a:r>
              <a:rPr lang="en-US" altLang="en-US" b="1" err="1"/>
              <a:t>sal</a:t>
            </a:r>
            <a:r>
              <a:rPr lang="en-US" altLang="en-US" b="1"/>
              <a:t> value not counted </a:t>
            </a:r>
            <a:r>
              <a:rPr lang="en-US" altLang="en-US"/>
              <a:t>however </a:t>
            </a:r>
            <a:r>
              <a:rPr lang="en-US" altLang="en-US" b="1"/>
              <a:t>duplicates also counted</a:t>
            </a:r>
            <a:r>
              <a:rPr lang="en-US" altLang="en-US"/>
              <a:t>.</a:t>
            </a:r>
          </a:p>
          <a:p>
            <a:r>
              <a:rPr lang="en-US" altLang="en-US"/>
              <a:t>SQL&gt; select count(</a:t>
            </a:r>
            <a:r>
              <a:rPr lang="en-US" altLang="en-US" err="1"/>
              <a:t>sal</a:t>
            </a:r>
            <a:r>
              <a:rPr lang="en-US" altLang="en-US"/>
              <a:t>) from emp;</a:t>
            </a:r>
          </a:p>
          <a:p>
            <a:endParaRPr lang="en-US" altLang="en-US"/>
          </a:p>
          <a:p>
            <a:r>
              <a:rPr lang="en-US" altLang="en-US"/>
              <a:t>COUNT(SAL)</a:t>
            </a:r>
          </a:p>
          <a:p>
            <a:r>
              <a:rPr lang="en-US" altLang="en-US"/>
              <a:t>----------</a:t>
            </a:r>
          </a:p>
          <a:p>
            <a:r>
              <a:rPr lang="en-US" altLang="en-US"/>
              <a:t>         4</a:t>
            </a:r>
          </a:p>
          <a:p>
            <a:endParaRPr lang="en-US" altLang="en-US"/>
          </a:p>
          <a:p>
            <a:r>
              <a:rPr lang="en-US" altLang="en-US"/>
              <a:t> </a:t>
            </a:r>
            <a:r>
              <a:rPr lang="en-US" altLang="en-US" b="1"/>
              <a:t>To avoid duplicates use DISTINCT</a:t>
            </a:r>
          </a:p>
          <a:p>
            <a:r>
              <a:rPr lang="en-US" altLang="en-US"/>
              <a:t> SELECT count (DISTINCT </a:t>
            </a:r>
            <a:r>
              <a:rPr lang="en-US" altLang="en-US" err="1"/>
              <a:t>sal</a:t>
            </a:r>
            <a:r>
              <a:rPr lang="en-US" altLang="en-US"/>
              <a:t>) FROM EMP;    Both </a:t>
            </a:r>
            <a:r>
              <a:rPr lang="en-US" altLang="en-US" b="1"/>
              <a:t>duplicate</a:t>
            </a:r>
            <a:r>
              <a:rPr lang="en-US" altLang="en-US"/>
              <a:t> and </a:t>
            </a:r>
            <a:r>
              <a:rPr lang="en-US" altLang="en-US" b="1"/>
              <a:t>null</a:t>
            </a:r>
            <a:r>
              <a:rPr lang="en-US" altLang="en-US"/>
              <a:t> values </a:t>
            </a:r>
            <a:r>
              <a:rPr lang="en-US" altLang="en-US" b="1"/>
              <a:t>not counted </a:t>
            </a:r>
          </a:p>
          <a:p>
            <a:endParaRPr lang="en-US" altLang="en-US" b="1"/>
          </a:p>
          <a:p>
            <a:r>
              <a:rPr lang="en-US" altLang="en-US" b="1"/>
              <a:t>SQL&gt;  SELECT count (DISTINCT </a:t>
            </a:r>
            <a:r>
              <a:rPr lang="en-US" altLang="en-US" b="1" err="1"/>
              <a:t>sal</a:t>
            </a:r>
            <a:r>
              <a:rPr lang="en-US" altLang="en-US" b="1"/>
              <a:t>) FROM EMP;</a:t>
            </a:r>
          </a:p>
          <a:p>
            <a:endParaRPr lang="en-US" altLang="en-US" b="1"/>
          </a:p>
          <a:p>
            <a:r>
              <a:rPr lang="en-US" altLang="en-US" b="1"/>
              <a:t>COUNT(DISTINCTSAL)</a:t>
            </a:r>
          </a:p>
          <a:p>
            <a:r>
              <a:rPr lang="en-US" altLang="en-US" b="1"/>
              <a:t>------------------</a:t>
            </a:r>
          </a:p>
          <a:p>
            <a:r>
              <a:rPr lang="en-US" altLang="en-US" b="1"/>
              <a:t>                 3</a:t>
            </a:r>
          </a:p>
          <a:p>
            <a:endParaRPr lang="en-US" altLang="en-US" b="1"/>
          </a:p>
          <a:p>
            <a:r>
              <a:rPr lang="en-US" sz="1200" b="0" i="0" kern="1200">
                <a:solidFill>
                  <a:schemeClr val="tx1"/>
                </a:solidFill>
                <a:effectLst/>
                <a:latin typeface="Times New Roman" pitchFamily="18" charset="0"/>
                <a:ea typeface="+mn-ea"/>
                <a:cs typeface="+mn-cs"/>
              </a:rPr>
              <a:t>COUNT(*) function </a:t>
            </a:r>
            <a:r>
              <a:rPr lang="en-US" sz="1200" b="1" i="0" kern="1200">
                <a:solidFill>
                  <a:schemeClr val="tx1"/>
                </a:solidFill>
                <a:effectLst/>
                <a:latin typeface="Times New Roman" pitchFamily="18" charset="0"/>
                <a:ea typeface="+mn-ea"/>
                <a:cs typeface="+mn-cs"/>
              </a:rPr>
              <a:t>returns the number of items in a group, including duplicate values</a:t>
            </a:r>
            <a:r>
              <a:rPr lang="en-US" sz="1200" b="0" i="0" kern="1200">
                <a:solidFill>
                  <a:schemeClr val="tx1"/>
                </a:solidFill>
                <a:effectLst/>
                <a:latin typeface="Times New Roman" pitchFamily="18" charset="0"/>
                <a:ea typeface="+mn-ea"/>
                <a:cs typeface="+mn-cs"/>
              </a:rPr>
              <a:t> and </a:t>
            </a:r>
            <a:r>
              <a:rPr lang="en-US" sz="1200" b="1" i="0" kern="1200">
                <a:solidFill>
                  <a:schemeClr val="tx1"/>
                </a:solidFill>
                <a:effectLst/>
                <a:latin typeface="Times New Roman" pitchFamily="18" charset="0"/>
                <a:ea typeface="+mn-ea"/>
                <a:cs typeface="+mn-cs"/>
              </a:rPr>
              <a:t>NULL values.</a:t>
            </a:r>
          </a:p>
          <a:p>
            <a:r>
              <a:rPr lang="en-US" altLang="en-US" b="1"/>
              <a:t>SQL&gt; select </a:t>
            </a:r>
            <a:r>
              <a:rPr lang="en-US" altLang="en-US" b="1" err="1"/>
              <a:t>deptno,count</a:t>
            </a:r>
            <a:r>
              <a:rPr lang="en-US" altLang="en-US" b="1"/>
              <a:t>(*) from emp group by </a:t>
            </a:r>
            <a:r>
              <a:rPr lang="en-US" altLang="en-US" b="1" err="1"/>
              <a:t>deptno</a:t>
            </a:r>
            <a:r>
              <a:rPr lang="en-US" altLang="en-US" b="1"/>
              <a:t>;</a:t>
            </a:r>
          </a:p>
          <a:p>
            <a:endParaRPr lang="en-US" altLang="en-US" b="1"/>
          </a:p>
          <a:p>
            <a:r>
              <a:rPr lang="en-US" altLang="en-US" b="1"/>
              <a:t>DEP   COUNT(*)</a:t>
            </a:r>
          </a:p>
          <a:p>
            <a:r>
              <a:rPr lang="en-US" altLang="en-US" b="1"/>
              <a:t>--- ----------</a:t>
            </a:r>
          </a:p>
          <a:p>
            <a:r>
              <a:rPr lang="en-US" altLang="en-US" b="1"/>
              <a:t>D1           2</a:t>
            </a:r>
          </a:p>
          <a:p>
            <a:r>
              <a:rPr lang="en-US" altLang="en-US" b="1"/>
              <a:t>D2           3</a:t>
            </a:r>
          </a:p>
          <a:p>
            <a:endParaRPr lang="en-US" altLang="en-US" b="1"/>
          </a:p>
          <a:p>
            <a:r>
              <a:rPr lang="en-US" altLang="en-US" b="1"/>
              <a:t>However null values not counted in following case</a:t>
            </a:r>
          </a:p>
          <a:p>
            <a:r>
              <a:rPr lang="en-US" altLang="en-US" b="1"/>
              <a:t>SQL&gt; select </a:t>
            </a:r>
            <a:r>
              <a:rPr lang="en-US" altLang="en-US" b="1" err="1"/>
              <a:t>deptno,count</a:t>
            </a:r>
            <a:r>
              <a:rPr lang="en-US" altLang="en-US" b="1"/>
              <a:t>(</a:t>
            </a:r>
            <a:r>
              <a:rPr lang="en-US" altLang="en-US" b="1" err="1"/>
              <a:t>sal</a:t>
            </a:r>
            <a:r>
              <a:rPr lang="en-US" altLang="en-US" b="1"/>
              <a:t>) from emp group by </a:t>
            </a:r>
            <a:r>
              <a:rPr lang="en-US" altLang="en-US" b="1" err="1"/>
              <a:t>deptno</a:t>
            </a:r>
            <a:r>
              <a:rPr lang="en-US" altLang="en-US" b="1"/>
              <a:t>;</a:t>
            </a:r>
          </a:p>
          <a:p>
            <a:endParaRPr lang="en-US" altLang="en-US" b="1"/>
          </a:p>
          <a:p>
            <a:r>
              <a:rPr lang="en-US" altLang="en-US" b="1"/>
              <a:t>DEP COUNT(SAL)</a:t>
            </a:r>
          </a:p>
          <a:p>
            <a:r>
              <a:rPr lang="en-US" altLang="en-US" b="1"/>
              <a:t>--- ----------</a:t>
            </a:r>
          </a:p>
          <a:p>
            <a:r>
              <a:rPr lang="en-US" altLang="en-US" b="1"/>
              <a:t>D1           2</a:t>
            </a:r>
          </a:p>
          <a:p>
            <a:r>
              <a:rPr lang="en-US" altLang="en-US" b="1"/>
              <a:t>D2           2</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20E23EC2-2688-44A4-851C-96F53CB72400}" type="slidenum">
              <a:rPr lang="en-US" altLang="en-US" sz="1200"/>
              <a:pPr/>
              <a:t>42</a:t>
            </a:fld>
            <a:endParaRPr lang="en-US" altLang="en-US" sz="1200"/>
          </a:p>
        </p:txBody>
      </p:sp>
      <p:sp>
        <p:nvSpPr>
          <p:cNvPr id="70659" name="Rectangle 2"/>
          <p:cNvSpPr>
            <a:spLocks noGrp="1" noRot="1" noChangeAspect="1" noChangeArrowheads="1" noTextEdit="1"/>
          </p:cNvSpPr>
          <p:nvPr>
            <p:ph type="sldImg"/>
          </p:nvPr>
        </p:nvSpPr>
        <p:spPr>
          <a:xfrm>
            <a:off x="1187450" y="703263"/>
            <a:ext cx="4622800" cy="3467100"/>
          </a:xfrm>
          <a:ln/>
        </p:spPr>
      </p:sp>
      <p:sp>
        <p:nvSpPr>
          <p:cNvPr id="7066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following is the priority of common SQL keywords</a:t>
            </a:r>
          </a:p>
          <a:p>
            <a:endParaRPr lang="en-US" altLang="en-US"/>
          </a:p>
          <a:p>
            <a:r>
              <a:rPr lang="en-US" altLang="en-US"/>
              <a:t>from &gt; where &gt; group by &gt; having &gt; order by</a:t>
            </a:r>
          </a:p>
          <a:p>
            <a:endParaRPr lang="en-US" altLang="en-US"/>
          </a:p>
          <a:p>
            <a:r>
              <a:rPr lang="en-US" altLang="en-US"/>
              <a:t>Partition by is applied after the above keywords. In fact, it is used to partition the result set after the selection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Grouping considers all </a:t>
            </a:r>
            <a:r>
              <a:rPr lang="en-US" b="1"/>
              <a:t>rows</a:t>
            </a:r>
            <a:r>
              <a:rPr lang="en-US" b="1" baseline="0"/>
              <a:t> with null </a:t>
            </a:r>
            <a:r>
              <a:rPr lang="en-US" baseline="0"/>
              <a:t>value in the grouping field as </a:t>
            </a:r>
            <a:r>
              <a:rPr lang="en-US" b="1" baseline="0"/>
              <a:t>one group</a:t>
            </a:r>
            <a:r>
              <a:rPr lang="en-US" baseline="0"/>
              <a:t>.</a:t>
            </a:r>
            <a:endParaRPr lang="en-US"/>
          </a:p>
        </p:txBody>
      </p:sp>
      <p:sp>
        <p:nvSpPr>
          <p:cNvPr id="4" name="Slide Number Placeholder 3"/>
          <p:cNvSpPr>
            <a:spLocks noGrp="1"/>
          </p:cNvSpPr>
          <p:nvPr>
            <p:ph type="sldNum" sz="quarter" idx="10"/>
          </p:nvPr>
        </p:nvSpPr>
        <p:spPr/>
        <p:txBody>
          <a:bodyPr/>
          <a:lstStyle/>
          <a:p>
            <a:pPr>
              <a:defRPr/>
            </a:pPr>
            <a:fld id="{4490252C-9FA1-426B-BC3B-00C37E014825}" type="slidenum">
              <a:rPr lang="en-US" altLang="en-US" smtClean="0"/>
              <a:pPr>
                <a:defRPr/>
              </a:pPr>
              <a:t>43</a:t>
            </a:fld>
            <a:endParaRPr lang="en-US" altLang="en-US"/>
          </a:p>
        </p:txBody>
      </p:sp>
    </p:spTree>
    <p:extLst>
      <p:ext uri="{BB962C8B-B14F-4D97-AF65-F5344CB8AC3E}">
        <p14:creationId xmlns:p14="http://schemas.microsoft.com/office/powerpoint/2010/main" val="175359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21C45BD8-4356-4BD6-AE26-DF838EDCC87F}" type="slidenum">
              <a:rPr lang="en-US" altLang="en-US" sz="1200"/>
              <a:pPr/>
              <a:t>4</a:t>
            </a:fld>
            <a:endParaRPr lang="en-US" altLang="en-US" sz="1200"/>
          </a:p>
        </p:txBody>
      </p:sp>
      <p:sp>
        <p:nvSpPr>
          <p:cNvPr id="26627"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26628"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3</a:t>
            </a:r>
          </a:p>
        </p:txBody>
      </p:sp>
      <p:sp>
        <p:nvSpPr>
          <p:cNvPr id="26629"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26630"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26631" name="Rectangle 6"/>
          <p:cNvSpPr>
            <a:spLocks noGrp="1" noRot="1" noChangeAspect="1" noChangeArrowheads="1" noTextEdit="1"/>
          </p:cNvSpPr>
          <p:nvPr>
            <p:ph type="sldImg"/>
          </p:nvPr>
        </p:nvSpPr>
        <p:spPr>
          <a:xfrm>
            <a:off x="1187450" y="703263"/>
            <a:ext cx="4622800" cy="3467100"/>
          </a:xfrm>
          <a:ln w="12700" cap="flat"/>
        </p:spPr>
      </p:sp>
      <p:sp>
        <p:nvSpPr>
          <p:cNvPr id="26632"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r>
              <a:rPr lang="en-US"/>
              <a:t>SQL&gt; set </a:t>
            </a:r>
            <a:r>
              <a:rPr lang="en-US" err="1"/>
              <a:t>linesize</a:t>
            </a:r>
            <a:r>
              <a:rPr lang="en-US"/>
              <a:t> 200 - this will change the line width to 200 characters. </a:t>
            </a:r>
          </a:p>
          <a:p>
            <a:r>
              <a:rPr lang="en-US" altLang="en-US"/>
              <a:t>SQL&gt; </a:t>
            </a:r>
            <a:r>
              <a:rPr lang="en-US"/>
              <a:t>set </a:t>
            </a:r>
            <a:r>
              <a:rPr lang="en-US" err="1"/>
              <a:t>pagesize</a:t>
            </a:r>
            <a:r>
              <a:rPr lang="en-US"/>
              <a:t> 30 - this will change the page size to 30 rows. </a:t>
            </a:r>
          </a:p>
          <a:p>
            <a:r>
              <a:rPr lang="en-US"/>
              <a:t>SQL&gt; set pause on - this will cause the output to pause every 30 lines; press the enter key to continue. </a:t>
            </a:r>
          </a:p>
          <a:p>
            <a:endParaRPr lang="en-US" altLang="en-US"/>
          </a:p>
          <a:p>
            <a:r>
              <a:rPr lang="en-US"/>
              <a:t>SQL&gt; column </a:t>
            </a:r>
            <a:r>
              <a:rPr lang="en-US" err="1"/>
              <a:t>column_name</a:t>
            </a:r>
            <a:r>
              <a:rPr lang="en-US"/>
              <a:t> format a</a:t>
            </a:r>
            <a:r>
              <a:rPr lang="en-US" sz="1200" kern="1200">
                <a:solidFill>
                  <a:schemeClr val="tx1"/>
                </a:solidFill>
                <a:effectLst/>
                <a:latin typeface="Times New Roman" pitchFamily="18" charset="0"/>
                <a:ea typeface="+mn-ea"/>
                <a:cs typeface="+mn-cs"/>
              </a:rPr>
              <a:t>30</a:t>
            </a:r>
            <a:r>
              <a:rPr lang="en-US"/>
              <a:t> </a:t>
            </a:r>
          </a:p>
          <a:p>
            <a:r>
              <a:rPr lang="en-US"/>
              <a:t>SQL&gt; set </a:t>
            </a:r>
            <a:r>
              <a:rPr lang="en-US" err="1"/>
              <a:t>linesize</a:t>
            </a:r>
            <a:r>
              <a:rPr lang="en-US"/>
              <a:t> </a:t>
            </a:r>
            <a:r>
              <a:rPr lang="en-US" sz="1200" kern="1200">
                <a:solidFill>
                  <a:schemeClr val="tx1"/>
                </a:solidFill>
                <a:effectLst/>
                <a:latin typeface="Times New Roman" pitchFamily="18" charset="0"/>
                <a:ea typeface="+mn-ea"/>
                <a:cs typeface="+mn-cs"/>
              </a:rPr>
              <a:t>300 </a:t>
            </a:r>
          </a:p>
          <a:p>
            <a:r>
              <a:rPr lang="en-US" sz="1200" b="0" i="0" kern="1200">
                <a:solidFill>
                  <a:schemeClr val="tx1"/>
                </a:solidFill>
                <a:effectLst/>
                <a:latin typeface="Times New Roman" pitchFamily="18" charset="0"/>
                <a:ea typeface="+mn-ea"/>
                <a:cs typeface="+mn-cs"/>
              </a:rPr>
              <a:t>The column command would make the display limited to 30 chars only. </a:t>
            </a:r>
          </a:p>
          <a:p>
            <a:r>
              <a:rPr lang="en-US" sz="1200" b="0" i="0" kern="1200">
                <a:solidFill>
                  <a:schemeClr val="tx1"/>
                </a:solidFill>
                <a:effectLst/>
                <a:latin typeface="Times New Roman" pitchFamily="18" charset="0"/>
                <a:ea typeface="+mn-ea"/>
                <a:cs typeface="+mn-cs"/>
              </a:rPr>
              <a:t>Also the </a:t>
            </a:r>
            <a:r>
              <a:rPr lang="en-US" sz="1200" b="0" i="0" kern="1200" err="1">
                <a:solidFill>
                  <a:schemeClr val="tx1"/>
                </a:solidFill>
                <a:effectLst/>
                <a:latin typeface="Times New Roman" pitchFamily="18" charset="0"/>
                <a:ea typeface="+mn-ea"/>
                <a:cs typeface="+mn-cs"/>
              </a:rPr>
              <a:t>linesize</a:t>
            </a:r>
            <a:r>
              <a:rPr lang="en-US" sz="1200" b="0" i="0" kern="1200">
                <a:solidFill>
                  <a:schemeClr val="tx1"/>
                </a:solidFill>
                <a:effectLst/>
                <a:latin typeface="Times New Roman" pitchFamily="18" charset="0"/>
                <a:ea typeface="+mn-ea"/>
                <a:cs typeface="+mn-cs"/>
              </a:rPr>
              <a:t> would widen the display.</a:t>
            </a:r>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AD62BAD-C483-4096-A870-44188106C41C}" type="slidenum">
              <a:rPr lang="en-US" altLang="en-US" sz="1200"/>
              <a:pPr/>
              <a:t>44</a:t>
            </a:fld>
            <a:endParaRPr lang="en-US" altLang="en-US" sz="1200"/>
          </a:p>
        </p:txBody>
      </p:sp>
      <p:sp>
        <p:nvSpPr>
          <p:cNvPr id="73731" name="Rectangle 2"/>
          <p:cNvSpPr>
            <a:spLocks noGrp="1" noRot="1" noChangeAspect="1" noChangeArrowheads="1" noTextEdit="1"/>
          </p:cNvSpPr>
          <p:nvPr>
            <p:ph type="sldImg"/>
          </p:nvPr>
        </p:nvSpPr>
        <p:spPr>
          <a:xfrm>
            <a:off x="1187450" y="703263"/>
            <a:ext cx="4622800" cy="3467100"/>
          </a:xfrm>
          <a:ln/>
        </p:spPr>
      </p:sp>
      <p:sp>
        <p:nvSpPr>
          <p:cNvPr id="7373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200" b="1">
                <a:latin typeface="Times New Roman" panose="02020603050405020304" pitchFamily="18" charset="0"/>
              </a:rPr>
              <a:t>Display the name and average salary of  History ,  Comp Sc departments if their average salary is greater than 42000</a:t>
            </a:r>
          </a:p>
          <a:p>
            <a:r>
              <a:rPr lang="en-US" altLang="en-US"/>
              <a:t>select dept_name, avg (salary)</a:t>
            </a:r>
          </a:p>
          <a:p>
            <a:r>
              <a:rPr lang="en-US" altLang="en-US"/>
              <a:t>from instructor where </a:t>
            </a:r>
            <a:r>
              <a:rPr lang="en-US" altLang="en-US" err="1"/>
              <a:t>dept_name</a:t>
            </a:r>
            <a:r>
              <a:rPr lang="en-US" altLang="en-US"/>
              <a:t>='Comp. Sci.' OR  dept_name='History' </a:t>
            </a:r>
          </a:p>
          <a:p>
            <a:r>
              <a:rPr lang="en-US" altLang="en-US"/>
              <a:t>group by dept_name</a:t>
            </a:r>
          </a:p>
          <a:p>
            <a:r>
              <a:rPr lang="en-US" altLang="en-US"/>
              <a:t>having avg (salary) &gt; 42000;</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FF2CC7A-56B6-454C-9A1B-161CAEE96747}" type="slidenum">
              <a:rPr lang="en-US" altLang="en-US" sz="1200"/>
              <a:pPr/>
              <a:t>45</a:t>
            </a:fld>
            <a:endParaRPr lang="en-US" altLang="en-US" sz="1200"/>
          </a:p>
        </p:txBody>
      </p:sp>
      <p:sp>
        <p:nvSpPr>
          <p:cNvPr id="75779" name="Rectangle 2"/>
          <p:cNvSpPr>
            <a:spLocks noGrp="1" noRot="1" noChangeAspect="1" noChangeArrowheads="1" noTextEdit="1"/>
          </p:cNvSpPr>
          <p:nvPr>
            <p:ph type="sldImg"/>
          </p:nvPr>
        </p:nvSpPr>
        <p:spPr>
          <a:xfrm>
            <a:off x="1187450" y="703263"/>
            <a:ext cx="4622800" cy="3467100"/>
          </a:xfrm>
          <a:ln/>
        </p:spPr>
      </p:sp>
      <p:sp>
        <p:nvSpPr>
          <p:cNvPr id="757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SQL&gt; </a:t>
            </a:r>
            <a:r>
              <a:rPr lang="en-US" altLang="en-US"/>
              <a:t>select * from t1;</a:t>
            </a:r>
          </a:p>
          <a:p>
            <a:endParaRPr lang="en-US" altLang="en-US"/>
          </a:p>
          <a:p>
            <a:r>
              <a:rPr lang="en-US" altLang="en-US"/>
              <a:t>         A    B            C</a:t>
            </a:r>
          </a:p>
          <a:p>
            <a:r>
              <a:rPr lang="en-US" altLang="en-US"/>
              <a:t>---------- --- ----------</a:t>
            </a:r>
          </a:p>
          <a:p>
            <a:r>
              <a:rPr lang="en-US" altLang="en-US"/>
              <a:t>       111  </a:t>
            </a:r>
            <a:r>
              <a:rPr lang="en-US" altLang="en-US" err="1"/>
              <a:t>aaa</a:t>
            </a:r>
            <a:endParaRPr lang="en-US" altLang="en-US"/>
          </a:p>
          <a:p>
            <a:r>
              <a:rPr lang="en-US" altLang="en-US"/>
              <a:t>               </a:t>
            </a:r>
            <a:r>
              <a:rPr lang="en-US" altLang="en-US" err="1"/>
              <a:t>aaa</a:t>
            </a:r>
            <a:endParaRPr lang="en-US" altLang="en-US"/>
          </a:p>
          <a:p>
            <a:r>
              <a:rPr lang="en-US" altLang="en-US"/>
              <a:t>       222  </a:t>
            </a:r>
            <a:r>
              <a:rPr lang="en-US" altLang="en-US" err="1"/>
              <a:t>aaa</a:t>
            </a:r>
            <a:r>
              <a:rPr lang="en-US" altLang="en-US"/>
              <a:t>        111</a:t>
            </a:r>
          </a:p>
          <a:p>
            <a:r>
              <a:rPr lang="en-US" altLang="en-US"/>
              <a:t>       333  </a:t>
            </a:r>
            <a:r>
              <a:rPr lang="en-US" altLang="en-US" err="1"/>
              <a:t>bbb</a:t>
            </a:r>
            <a:r>
              <a:rPr lang="en-US" altLang="en-US"/>
              <a:t>        444</a:t>
            </a:r>
          </a:p>
          <a:p>
            <a:endParaRPr lang="en-US" altLang="en-US"/>
          </a:p>
          <a:p>
            <a:r>
              <a:rPr lang="en-US" altLang="en-US"/>
              <a:t>       555</a:t>
            </a:r>
          </a:p>
          <a:p>
            <a:endParaRPr lang="en-US" altLang="en-US"/>
          </a:p>
          <a:p>
            <a:r>
              <a:rPr lang="en-US" altLang="en-US" b="1"/>
              <a:t>SQL&gt; </a:t>
            </a:r>
            <a:r>
              <a:rPr lang="en-US" altLang="en-US"/>
              <a:t>select count(*) from t1;</a:t>
            </a:r>
          </a:p>
          <a:p>
            <a:r>
              <a:rPr lang="en-US" altLang="en-US"/>
              <a:t> COUNT(*)</a:t>
            </a:r>
          </a:p>
          <a:p>
            <a:r>
              <a:rPr lang="en-US" altLang="en-US"/>
              <a:t>----------</a:t>
            </a:r>
          </a:p>
          <a:p>
            <a:r>
              <a:rPr lang="en-US" altLang="en-US"/>
              <a:t>         6</a:t>
            </a:r>
          </a:p>
          <a:p>
            <a:endParaRPr lang="en-US" altLang="en-US"/>
          </a:p>
          <a:p>
            <a:r>
              <a:rPr lang="en-US" altLang="en-US" b="1"/>
              <a:t>SQL&gt; </a:t>
            </a:r>
            <a:r>
              <a:rPr lang="en-US" altLang="en-US"/>
              <a:t>select sum(c) from t1;</a:t>
            </a:r>
          </a:p>
          <a:p>
            <a:endParaRPr lang="en-US" altLang="en-US"/>
          </a:p>
          <a:p>
            <a:r>
              <a:rPr lang="en-US" altLang="en-US"/>
              <a:t>    SUM(C)</a:t>
            </a:r>
          </a:p>
          <a:p>
            <a:r>
              <a:rPr lang="en-US" altLang="en-US"/>
              <a:t>----------</a:t>
            </a:r>
          </a:p>
          <a:p>
            <a:r>
              <a:rPr lang="en-US" altLang="en-US"/>
              <a:t>       555</a:t>
            </a:r>
          </a:p>
          <a:p>
            <a:r>
              <a:rPr lang="en-US" altLang="en-US" b="1"/>
              <a:t>SQL&gt; </a:t>
            </a:r>
            <a:r>
              <a:rPr lang="en-US" altLang="en-US"/>
              <a:t>select avg(c) from t1;</a:t>
            </a:r>
          </a:p>
          <a:p>
            <a:endParaRPr lang="en-US" altLang="en-US"/>
          </a:p>
          <a:p>
            <a:r>
              <a:rPr lang="en-US" altLang="en-US"/>
              <a:t>    AVG(C)                              // (111+444)/2=277.5</a:t>
            </a:r>
          </a:p>
          <a:p>
            <a:r>
              <a:rPr lang="en-US" altLang="en-US"/>
              <a:t>----------</a:t>
            </a:r>
          </a:p>
          <a:p>
            <a:r>
              <a:rPr lang="en-US" altLang="en-US"/>
              <a:t>     277.5</a:t>
            </a:r>
          </a:p>
          <a:p>
            <a:endParaRPr lang="en-US" altLang="en-US"/>
          </a:p>
          <a:p>
            <a:r>
              <a:rPr lang="en-US" altLang="en-US" b="1" u="sng"/>
              <a:t>Another example</a:t>
            </a:r>
          </a:p>
          <a:p>
            <a:endParaRPr lang="en-US" altLang="en-US"/>
          </a:p>
          <a:p>
            <a:r>
              <a:rPr lang="en-US" altLang="en-US" b="1"/>
              <a:t>SQL&gt; </a:t>
            </a:r>
            <a:r>
              <a:rPr lang="en-US" altLang="en-US"/>
              <a:t>select * from t1;</a:t>
            </a:r>
          </a:p>
          <a:p>
            <a:endParaRPr lang="en-US" altLang="en-US"/>
          </a:p>
          <a:p>
            <a:r>
              <a:rPr lang="en-US" altLang="en-US"/>
              <a:t>         A          B</a:t>
            </a:r>
          </a:p>
          <a:p>
            <a:r>
              <a:rPr lang="en-US" altLang="en-US"/>
              <a:t>---------- ----------</a:t>
            </a:r>
          </a:p>
          <a:p>
            <a:r>
              <a:rPr lang="en-US" altLang="en-US"/>
              <a:t>         3          2</a:t>
            </a:r>
          </a:p>
          <a:p>
            <a:r>
              <a:rPr lang="en-US" altLang="en-US"/>
              <a:t>         4</a:t>
            </a:r>
          </a:p>
          <a:p>
            <a:r>
              <a:rPr lang="en-US" altLang="en-US"/>
              <a:t>         6          7</a:t>
            </a:r>
          </a:p>
          <a:p>
            <a:endParaRPr lang="en-US" altLang="en-US"/>
          </a:p>
          <a:p>
            <a:r>
              <a:rPr lang="en-US" altLang="en-US"/>
              <a:t>         7</a:t>
            </a:r>
          </a:p>
          <a:p>
            <a:r>
              <a:rPr lang="en-US" altLang="en-US"/>
              <a:t>                    8</a:t>
            </a:r>
          </a:p>
          <a:p>
            <a:endParaRPr lang="en-US" altLang="en-US"/>
          </a:p>
          <a:p>
            <a:r>
              <a:rPr lang="en-US" altLang="en-US"/>
              <a:t>6 rows selected.</a:t>
            </a:r>
          </a:p>
          <a:p>
            <a:endParaRPr lang="en-US" altLang="en-US"/>
          </a:p>
          <a:p>
            <a:r>
              <a:rPr lang="en-US" altLang="en-US" b="1"/>
              <a:t>SQL&gt; </a:t>
            </a:r>
            <a:r>
              <a:rPr lang="en-US" altLang="en-US"/>
              <a:t>select count(A) from t1;</a:t>
            </a:r>
          </a:p>
          <a:p>
            <a:endParaRPr lang="en-US" altLang="en-US"/>
          </a:p>
          <a:p>
            <a:r>
              <a:rPr lang="en-US" altLang="en-US"/>
              <a:t>  COUNT(A)</a:t>
            </a:r>
          </a:p>
          <a:p>
            <a:r>
              <a:rPr lang="en-US" altLang="en-US"/>
              <a:t>----------</a:t>
            </a:r>
          </a:p>
          <a:p>
            <a:r>
              <a:rPr lang="en-US" altLang="en-US"/>
              <a:t>         4</a:t>
            </a:r>
          </a:p>
          <a:p>
            <a:endParaRPr lang="en-US" altLang="en-US"/>
          </a:p>
          <a:p>
            <a:r>
              <a:rPr lang="en-US" altLang="en-US" b="1"/>
              <a:t>SQL&gt; </a:t>
            </a:r>
            <a:r>
              <a:rPr lang="en-US" altLang="en-US"/>
              <a:t>select count(B) from t1;</a:t>
            </a:r>
          </a:p>
          <a:p>
            <a:endParaRPr lang="en-US" altLang="en-US"/>
          </a:p>
          <a:p>
            <a:r>
              <a:rPr lang="en-US" altLang="en-US"/>
              <a:t>  COUNT(B)</a:t>
            </a:r>
          </a:p>
          <a:p>
            <a:r>
              <a:rPr lang="en-US" altLang="en-US"/>
              <a:t>----------</a:t>
            </a:r>
          </a:p>
          <a:p>
            <a:r>
              <a:rPr lang="en-US" altLang="en-US"/>
              <a:t>         3</a:t>
            </a:r>
          </a:p>
          <a:p>
            <a:endParaRPr lang="en-US" altLang="en-US"/>
          </a:p>
          <a:p>
            <a:r>
              <a:rPr lang="en-US" altLang="en-US" b="1"/>
              <a:t>SQL&gt; </a:t>
            </a:r>
            <a:r>
              <a:rPr lang="en-US" altLang="en-US"/>
              <a:t>update t1 set b=null;</a:t>
            </a:r>
          </a:p>
          <a:p>
            <a:endParaRPr lang="en-US" altLang="en-US"/>
          </a:p>
          <a:p>
            <a:r>
              <a:rPr lang="en-US" altLang="en-US"/>
              <a:t>6 rows updated.</a:t>
            </a:r>
          </a:p>
          <a:p>
            <a:endParaRPr lang="en-US" altLang="en-US"/>
          </a:p>
          <a:p>
            <a:r>
              <a:rPr lang="en-US" altLang="en-US" b="1"/>
              <a:t>SQL&gt; </a:t>
            </a:r>
            <a:r>
              <a:rPr lang="en-US" altLang="en-US"/>
              <a:t>select count(B) from t1;</a:t>
            </a:r>
          </a:p>
          <a:p>
            <a:endParaRPr lang="en-US" altLang="en-US"/>
          </a:p>
          <a:p>
            <a:r>
              <a:rPr lang="en-US" altLang="en-US"/>
              <a:t>  COUNT(B)</a:t>
            </a:r>
          </a:p>
          <a:p>
            <a:r>
              <a:rPr lang="en-US" altLang="en-US"/>
              <a:t>----------</a:t>
            </a:r>
          </a:p>
          <a:p>
            <a:r>
              <a:rPr lang="en-US" altLang="en-US"/>
              <a:t>         0</a:t>
            </a:r>
          </a:p>
          <a:p>
            <a:endParaRPr lang="en-US" altLang="en-US"/>
          </a:p>
          <a:p>
            <a:r>
              <a:rPr lang="en-US" altLang="en-US" b="1"/>
              <a:t>SQL&gt; </a:t>
            </a:r>
            <a:r>
              <a:rPr lang="en-US" altLang="en-US"/>
              <a:t>select sum(b) from t1;</a:t>
            </a:r>
          </a:p>
          <a:p>
            <a:endParaRPr lang="en-US" altLang="en-US"/>
          </a:p>
          <a:p>
            <a:r>
              <a:rPr lang="en-US" altLang="en-US"/>
              <a:t>    SUM(B)</a:t>
            </a:r>
          </a:p>
          <a:p>
            <a:r>
              <a:rPr lang="en-US" altLang="en-US"/>
              <a:t>----------</a:t>
            </a:r>
          </a:p>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37429163-063B-4BCB-AC6C-1D3B6E2DBE25}" type="slidenum">
              <a:rPr lang="en-US" altLang="en-US" sz="1200"/>
              <a:pPr/>
              <a:t>46</a:t>
            </a:fld>
            <a:endParaRPr lang="en-US" altLang="en-US" sz="1200"/>
          </a:p>
        </p:txBody>
      </p:sp>
      <p:sp>
        <p:nvSpPr>
          <p:cNvPr id="77827" name="Rectangle 2"/>
          <p:cNvSpPr>
            <a:spLocks noGrp="1" noRot="1" noChangeAspect="1" noChangeArrowheads="1" noTextEdit="1"/>
          </p:cNvSpPr>
          <p:nvPr>
            <p:ph type="sldImg"/>
          </p:nvPr>
        </p:nvSpPr>
        <p:spPr>
          <a:xfrm>
            <a:off x="1187450" y="703263"/>
            <a:ext cx="4622800" cy="3467100"/>
          </a:xfrm>
          <a:ln/>
        </p:spPr>
      </p:sp>
      <p:sp>
        <p:nvSpPr>
          <p:cNvPr id="7782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AE55FC47-B5C3-463A-9D37-4B980FD43F5B}" type="slidenum">
              <a:rPr lang="en-US" altLang="en-US" sz="1200"/>
              <a:pPr/>
              <a:t>47</a:t>
            </a:fld>
            <a:endParaRPr lang="en-US" altLang="en-US" sz="1200"/>
          </a:p>
        </p:txBody>
      </p:sp>
      <p:sp>
        <p:nvSpPr>
          <p:cNvPr id="79875" name="Rectangle 2"/>
          <p:cNvSpPr>
            <a:spLocks noGrp="1" noRot="1" noChangeAspect="1" noChangeArrowheads="1" noTextEdit="1"/>
          </p:cNvSpPr>
          <p:nvPr>
            <p:ph type="sldImg"/>
          </p:nvPr>
        </p:nvSpPr>
        <p:spPr>
          <a:xfrm>
            <a:off x="1187450" y="703263"/>
            <a:ext cx="4622800" cy="3467100"/>
          </a:xfrm>
          <a:ln/>
        </p:spPr>
      </p:sp>
      <p:sp>
        <p:nvSpPr>
          <p:cNvPr id="7987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2000"/>
              </a:lnSpc>
              <a:spcBef>
                <a:spcPct val="0"/>
              </a:spcBef>
              <a:buClrTx/>
              <a:buSzTx/>
              <a:buFontTx/>
              <a:buNone/>
            </a:pPr>
            <a:r>
              <a:rPr kumimoji="0" lang="en-US" altLang="en-US" sz="1200" b="1"/>
              <a:t>Another  way :</a:t>
            </a:r>
            <a:r>
              <a:rPr kumimoji="0" lang="en-US" altLang="en-US" sz="1200" b="0"/>
              <a:t> using </a:t>
            </a:r>
            <a:r>
              <a:rPr kumimoji="0" lang="en-US" altLang="en-US" sz="1200" b="1"/>
              <a:t>  INTERSECTION</a:t>
            </a:r>
          </a:p>
          <a:p>
            <a:pPr>
              <a:lnSpc>
                <a:spcPct val="112000"/>
              </a:lnSpc>
              <a:spcBef>
                <a:spcPct val="0"/>
              </a:spcBef>
              <a:buClrTx/>
              <a:buSzTx/>
              <a:buFontTx/>
              <a:buNone/>
            </a:pPr>
            <a:endParaRPr kumimoji="0" lang="en-US" altLang="en-US" sz="800" b="1"/>
          </a:p>
          <a:p>
            <a:pPr>
              <a:lnSpc>
                <a:spcPct val="112000"/>
              </a:lnSpc>
              <a:spcBef>
                <a:spcPct val="0"/>
              </a:spcBef>
              <a:buClrTx/>
              <a:buSzTx/>
              <a:buFontTx/>
              <a:buNone/>
            </a:pPr>
            <a:r>
              <a:rPr kumimoji="0" lang="en-US" altLang="en-US" sz="1200" b="1"/>
              <a:t>select distinct </a:t>
            </a:r>
            <a:r>
              <a:rPr kumimoji="0" lang="en-US" altLang="en-US" sz="1200" i="1" err="1"/>
              <a:t>course_id</a:t>
            </a:r>
            <a:endParaRPr kumimoji="0" lang="en-US" altLang="en-US" sz="1100" i="1"/>
          </a:p>
          <a:p>
            <a:pPr>
              <a:lnSpc>
                <a:spcPct val="112000"/>
              </a:lnSpc>
              <a:spcBef>
                <a:spcPct val="0"/>
              </a:spcBef>
              <a:buClrTx/>
              <a:buSzTx/>
              <a:buFontTx/>
              <a:buNone/>
            </a:pPr>
            <a:r>
              <a:rPr kumimoji="0" lang="en-US" altLang="en-US" sz="1200" b="1"/>
              <a:t>           from </a:t>
            </a:r>
            <a:r>
              <a:rPr kumimoji="0" lang="en-US" altLang="en-US" sz="1200" i="1"/>
              <a:t>section</a:t>
            </a:r>
            <a:endParaRPr kumimoji="0" lang="en-US" altLang="en-US" sz="1100" i="1"/>
          </a:p>
          <a:p>
            <a:r>
              <a:rPr kumimoji="0" lang="en-US" altLang="en-US" sz="1200" b="1"/>
              <a:t>           where </a:t>
            </a:r>
            <a:r>
              <a:rPr kumimoji="0" lang="en-US" altLang="en-US" sz="1200" i="1"/>
              <a:t>semester </a:t>
            </a:r>
            <a:r>
              <a:rPr kumimoji="0" lang="en-US" altLang="en-US" sz="1200"/>
              <a:t>= ’Fall’ </a:t>
            </a:r>
            <a:r>
              <a:rPr kumimoji="0" lang="en-US" altLang="en-US" sz="1200" b="1"/>
              <a:t>and </a:t>
            </a:r>
            <a:r>
              <a:rPr kumimoji="0" lang="en-US" altLang="en-US" sz="1200" i="1"/>
              <a:t>year</a:t>
            </a:r>
            <a:r>
              <a:rPr kumimoji="0" lang="en-US" altLang="en-US" sz="1200"/>
              <a:t>= 2009 ;</a:t>
            </a:r>
            <a:r>
              <a:rPr kumimoji="0" lang="en-US" altLang="en-US" sz="1200" baseline="0"/>
              <a:t>              gives </a:t>
            </a:r>
            <a:r>
              <a:rPr kumimoji="0" lang="en-US" altLang="en-US" sz="1200" b="1" baseline="0"/>
              <a:t>set</a:t>
            </a:r>
            <a:r>
              <a:rPr kumimoji="0" lang="en-US" altLang="en-US" sz="1200" baseline="0"/>
              <a:t> of </a:t>
            </a:r>
            <a:r>
              <a:rPr kumimoji="0" lang="en-US" altLang="en-US" sz="1200" baseline="0" err="1"/>
              <a:t>course_id</a:t>
            </a:r>
            <a:r>
              <a:rPr kumimoji="0" lang="en-US" altLang="en-US" sz="1200" b="1" baseline="0"/>
              <a:t>={</a:t>
            </a:r>
            <a:r>
              <a:rPr lang="en-US" b="1"/>
              <a:t>CS-101,CS-347,PHY-101} </a:t>
            </a:r>
          </a:p>
          <a:p>
            <a:endParaRPr lang="en-US" b="1"/>
          </a:p>
          <a:p>
            <a:pPr>
              <a:lnSpc>
                <a:spcPct val="112000"/>
              </a:lnSpc>
              <a:spcBef>
                <a:spcPct val="0"/>
              </a:spcBef>
              <a:buClrTx/>
              <a:buSzTx/>
              <a:buFontTx/>
              <a:buNone/>
            </a:pPr>
            <a:r>
              <a:rPr kumimoji="0" lang="en-US" altLang="en-US" sz="1400" b="1"/>
              <a:t> select </a:t>
            </a:r>
            <a:r>
              <a:rPr kumimoji="0" lang="en-US" altLang="en-US" sz="1400" i="1" err="1"/>
              <a:t>course_id</a:t>
            </a:r>
            <a:endParaRPr kumimoji="0" lang="en-US" altLang="en-US" sz="1200" i="1"/>
          </a:p>
          <a:p>
            <a:pPr>
              <a:lnSpc>
                <a:spcPct val="112000"/>
              </a:lnSpc>
              <a:spcBef>
                <a:spcPct val="0"/>
              </a:spcBef>
              <a:buClrTx/>
              <a:buSzTx/>
              <a:buFontTx/>
              <a:buNone/>
            </a:pPr>
            <a:r>
              <a:rPr kumimoji="0" lang="en-US" altLang="en-US" sz="1200" b="1"/>
              <a:t>             f</a:t>
            </a:r>
            <a:r>
              <a:rPr kumimoji="0" lang="en-US" altLang="en-US" sz="1400" b="1"/>
              <a:t>rom </a:t>
            </a:r>
            <a:r>
              <a:rPr kumimoji="0" lang="en-US" altLang="en-US" sz="1400" i="1"/>
              <a:t>section</a:t>
            </a:r>
            <a:endParaRPr kumimoji="0" lang="en-US" altLang="en-US" sz="1200" i="1"/>
          </a:p>
          <a:p>
            <a:pPr>
              <a:lnSpc>
                <a:spcPct val="112000"/>
              </a:lnSpc>
              <a:spcBef>
                <a:spcPct val="0"/>
              </a:spcBef>
              <a:buClrTx/>
              <a:buSzTx/>
              <a:buFontTx/>
              <a:buNone/>
            </a:pPr>
            <a:r>
              <a:rPr kumimoji="0" lang="en-US" altLang="en-US" sz="1200" b="1"/>
              <a:t>             </a:t>
            </a:r>
            <a:r>
              <a:rPr kumimoji="0" lang="en-US" altLang="en-US" sz="1400" b="1"/>
              <a:t>where </a:t>
            </a:r>
            <a:r>
              <a:rPr kumimoji="0" lang="en-US" altLang="en-US" sz="1400" i="1"/>
              <a:t>semester </a:t>
            </a:r>
            <a:r>
              <a:rPr kumimoji="0" lang="en-US" altLang="en-US" sz="1400"/>
              <a:t>= ’Spring’ </a:t>
            </a:r>
            <a:r>
              <a:rPr kumimoji="0" lang="en-US" altLang="en-US" sz="1400" b="1"/>
              <a:t>and </a:t>
            </a:r>
            <a:r>
              <a:rPr kumimoji="0" lang="en-US" altLang="en-US" sz="1400" i="1"/>
              <a:t>year</a:t>
            </a:r>
            <a:r>
              <a:rPr kumimoji="0" lang="en-US" altLang="en-US" sz="1400"/>
              <a:t>= 2010;    gives</a:t>
            </a:r>
            <a:r>
              <a:rPr kumimoji="0" lang="en-US" altLang="en-US" sz="1400" baseline="0"/>
              <a:t> </a:t>
            </a:r>
            <a:r>
              <a:rPr kumimoji="0" lang="en-US" altLang="en-US" sz="1400" b="1" baseline="0"/>
              <a:t>set </a:t>
            </a:r>
            <a:r>
              <a:rPr kumimoji="0" lang="en-US" altLang="en-US" sz="1400" baseline="0"/>
              <a:t>of </a:t>
            </a:r>
            <a:r>
              <a:rPr kumimoji="0" lang="en-US" altLang="en-US" sz="1400" baseline="0" err="1"/>
              <a:t>course_id</a:t>
            </a:r>
            <a:r>
              <a:rPr kumimoji="0" lang="en-US" altLang="en-US" sz="1400" baseline="0"/>
              <a:t> </a:t>
            </a:r>
            <a:r>
              <a:rPr kumimoji="0" lang="en-US" altLang="en-US" sz="1400" b="1" baseline="0"/>
              <a:t>={</a:t>
            </a:r>
            <a:r>
              <a:rPr lang="en-US" b="1"/>
              <a:t>CS-101, CS-315,CS-319,FIN-201,HIS-351,MU-199}</a:t>
            </a:r>
          </a:p>
          <a:p>
            <a:pPr>
              <a:lnSpc>
                <a:spcPct val="112000"/>
              </a:lnSpc>
              <a:spcBef>
                <a:spcPct val="0"/>
              </a:spcBef>
              <a:buClrTx/>
              <a:buSzTx/>
              <a:buFontTx/>
              <a:buNone/>
            </a:pPr>
            <a:endParaRPr lang="en-US" altLang="en-US"/>
          </a:p>
          <a:p>
            <a:pPr>
              <a:lnSpc>
                <a:spcPct val="112000"/>
              </a:lnSpc>
              <a:spcBef>
                <a:spcPct val="0"/>
              </a:spcBef>
              <a:buClrTx/>
              <a:buSzTx/>
              <a:buFontTx/>
              <a:buNone/>
            </a:pPr>
            <a:r>
              <a:rPr lang="en-US" altLang="en-US"/>
              <a:t>Common element between both the sets gives the result of above query.</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CS-101,CS-347,PHY-101</a:t>
            </a:r>
          </a:p>
          <a:p>
            <a:r>
              <a:rPr lang="en-US"/>
              <a:t>CS-101, CS-315,CS-319,FIN-201,HIS-351,MU-199</a:t>
            </a:r>
          </a:p>
        </p:txBody>
      </p:sp>
      <p:sp>
        <p:nvSpPr>
          <p:cNvPr id="4" name="Slide Number Placeholder 3"/>
          <p:cNvSpPr>
            <a:spLocks noGrp="1"/>
          </p:cNvSpPr>
          <p:nvPr>
            <p:ph type="sldNum" sz="quarter" idx="10"/>
          </p:nvPr>
        </p:nvSpPr>
        <p:spPr/>
        <p:txBody>
          <a:bodyPr/>
          <a:lstStyle/>
          <a:p>
            <a:pPr>
              <a:defRPr/>
            </a:pPr>
            <a:fld id="{4490252C-9FA1-426B-BC3B-00C37E014825}" type="slidenum">
              <a:rPr lang="en-US" altLang="en-US" smtClean="0"/>
              <a:pPr>
                <a:defRPr/>
              </a:pPr>
              <a:t>48</a:t>
            </a:fld>
            <a:endParaRPr lang="en-US" altLang="en-US"/>
          </a:p>
        </p:txBody>
      </p:sp>
    </p:spTree>
    <p:extLst>
      <p:ext uri="{BB962C8B-B14F-4D97-AF65-F5344CB8AC3E}">
        <p14:creationId xmlns:p14="http://schemas.microsoft.com/office/powerpoint/2010/main" val="3614203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AE55FC47-B5C3-463A-9D37-4B980FD43F5B}" type="slidenum">
              <a:rPr lang="en-US" altLang="en-US" sz="1200"/>
              <a:pPr/>
              <a:t>49</a:t>
            </a:fld>
            <a:endParaRPr lang="en-US" altLang="en-US" sz="1200"/>
          </a:p>
        </p:txBody>
      </p:sp>
      <p:sp>
        <p:nvSpPr>
          <p:cNvPr id="79875" name="Rectangle 2"/>
          <p:cNvSpPr>
            <a:spLocks noGrp="1" noRot="1" noChangeAspect="1" noChangeArrowheads="1" noTextEdit="1"/>
          </p:cNvSpPr>
          <p:nvPr>
            <p:ph type="sldImg"/>
          </p:nvPr>
        </p:nvSpPr>
        <p:spPr>
          <a:xfrm>
            <a:off x="1187450" y="703263"/>
            <a:ext cx="4622800" cy="3467100"/>
          </a:xfrm>
          <a:ln/>
        </p:spPr>
      </p:sp>
      <p:sp>
        <p:nvSpPr>
          <p:cNvPr id="7987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12000"/>
              </a:lnSpc>
              <a:spcBef>
                <a:spcPct val="0"/>
              </a:spcBef>
              <a:spcAft>
                <a:spcPct val="0"/>
              </a:spcAft>
              <a:buClrTx/>
              <a:buSzTx/>
              <a:buFontTx/>
              <a:buNone/>
              <a:tabLst/>
              <a:defRPr/>
            </a:pPr>
            <a:r>
              <a:rPr lang="en-US" altLang="en-US" sz="1200" b="1">
                <a:solidFill>
                  <a:srgbClr val="C00000"/>
                </a:solidFill>
              </a:rPr>
              <a:t>Other way to write Query?                Using MINUS</a:t>
            </a:r>
          </a:p>
          <a:p>
            <a:pPr>
              <a:lnSpc>
                <a:spcPct val="112000"/>
              </a:lnSpc>
              <a:spcBef>
                <a:spcPct val="0"/>
              </a:spcBef>
              <a:buClrTx/>
              <a:buSzTx/>
              <a:buFontTx/>
              <a:buNone/>
            </a:pPr>
            <a:endParaRPr kumimoji="0" lang="en-US" altLang="en-US" sz="1200" b="1"/>
          </a:p>
          <a:p>
            <a:pPr>
              <a:lnSpc>
                <a:spcPct val="112000"/>
              </a:lnSpc>
              <a:spcBef>
                <a:spcPct val="0"/>
              </a:spcBef>
              <a:buClrTx/>
              <a:buSzTx/>
              <a:buFontTx/>
              <a:buNone/>
            </a:pPr>
            <a:r>
              <a:rPr kumimoji="0" lang="en-US" altLang="en-US" sz="1200" b="1"/>
              <a:t>DISTINCT no needed in this example, however </a:t>
            </a:r>
            <a:r>
              <a:rPr kumimoji="0" lang="en-US" altLang="en-US" sz="1200" b="1" u="sng"/>
              <a:t>if Outer query returns duplicate values  </a:t>
            </a:r>
            <a:r>
              <a:rPr kumimoji="0" lang="en-US" altLang="en-US" sz="1200" b="1"/>
              <a:t>then we may need Distinct.</a:t>
            </a:r>
          </a:p>
          <a:p>
            <a:pPr>
              <a:lnSpc>
                <a:spcPct val="112000"/>
              </a:lnSpc>
              <a:spcBef>
                <a:spcPct val="0"/>
              </a:spcBef>
              <a:buClrTx/>
              <a:buSzTx/>
              <a:buFontTx/>
              <a:buNone/>
            </a:pPr>
            <a:r>
              <a:rPr kumimoji="0" lang="en-US" altLang="en-US" sz="1200" b="1"/>
              <a:t>If During FALL 2009 if </a:t>
            </a:r>
            <a:r>
              <a:rPr kumimoji="0" lang="en-US" altLang="en-US" sz="1200" b="1" u="sng"/>
              <a:t>some course CS_101 is offered for another section  at different Room_No </a:t>
            </a:r>
            <a:r>
              <a:rPr kumimoji="0" lang="en-US" altLang="en-US" sz="1200" b="1"/>
              <a:t>then 2 times CS_101 appears in output, so we can use DISTINCT</a:t>
            </a:r>
          </a:p>
          <a:p>
            <a:pPr>
              <a:lnSpc>
                <a:spcPct val="112000"/>
              </a:lnSpc>
              <a:spcBef>
                <a:spcPct val="0"/>
              </a:spcBef>
              <a:buClrTx/>
              <a:buSzTx/>
              <a:buFontTx/>
              <a:buNone/>
            </a:pPr>
            <a:r>
              <a:rPr kumimoji="0" lang="en-US" altLang="en-US" sz="1200" b="1"/>
              <a:t>select distinct </a:t>
            </a:r>
            <a:r>
              <a:rPr kumimoji="0" lang="en-US" altLang="en-US" sz="1200" i="1"/>
              <a:t>course_id</a:t>
            </a:r>
            <a:endParaRPr kumimoji="0" lang="en-US" altLang="en-US" sz="1100" i="1"/>
          </a:p>
          <a:p>
            <a:pPr>
              <a:lnSpc>
                <a:spcPct val="112000"/>
              </a:lnSpc>
              <a:spcBef>
                <a:spcPct val="0"/>
              </a:spcBef>
              <a:buClrTx/>
              <a:buSzTx/>
              <a:buFontTx/>
              <a:buNone/>
            </a:pPr>
            <a:r>
              <a:rPr kumimoji="0" lang="en-US" altLang="en-US" sz="1200" b="1"/>
              <a:t>           from </a:t>
            </a:r>
            <a:r>
              <a:rPr kumimoji="0" lang="en-US" altLang="en-US" sz="1200" i="1"/>
              <a:t>section</a:t>
            </a:r>
            <a:endParaRPr kumimoji="0" lang="en-US" altLang="en-US" sz="1100" i="1"/>
          </a:p>
          <a:p>
            <a:r>
              <a:rPr kumimoji="0" lang="en-US" altLang="en-US" sz="1200" b="1"/>
              <a:t>           where </a:t>
            </a:r>
            <a:r>
              <a:rPr kumimoji="0" lang="en-US" altLang="en-US" sz="1200" i="1"/>
              <a:t>semester </a:t>
            </a:r>
            <a:r>
              <a:rPr kumimoji="0" lang="en-US" altLang="en-US" sz="1200"/>
              <a:t>= ’Fall’ </a:t>
            </a:r>
            <a:r>
              <a:rPr kumimoji="0" lang="en-US" altLang="en-US" sz="1200" b="1"/>
              <a:t>and </a:t>
            </a:r>
            <a:r>
              <a:rPr kumimoji="0" lang="en-US" altLang="en-US" sz="1200" i="1"/>
              <a:t>year</a:t>
            </a:r>
            <a:r>
              <a:rPr kumimoji="0" lang="en-US" altLang="en-US" sz="1200"/>
              <a:t>= 2009 ;</a:t>
            </a:r>
            <a:r>
              <a:rPr kumimoji="0" lang="en-US" altLang="en-US" sz="1200" baseline="0"/>
              <a:t>              gives </a:t>
            </a:r>
            <a:r>
              <a:rPr kumimoji="0" lang="en-US" altLang="en-US" sz="1200" b="1" baseline="0"/>
              <a:t>set</a:t>
            </a:r>
            <a:r>
              <a:rPr kumimoji="0" lang="en-US" altLang="en-US" sz="1200" baseline="0"/>
              <a:t> of </a:t>
            </a:r>
            <a:r>
              <a:rPr kumimoji="0" lang="en-US" altLang="en-US" sz="1200" baseline="0" err="1"/>
              <a:t>course_id</a:t>
            </a:r>
            <a:r>
              <a:rPr kumimoji="0" lang="en-US" altLang="en-US" sz="1200" b="1" baseline="0"/>
              <a:t>={</a:t>
            </a:r>
            <a:r>
              <a:rPr lang="en-US" b="1"/>
              <a:t>CS-101,CS-347,PHY-101} </a:t>
            </a:r>
          </a:p>
          <a:p>
            <a:endParaRPr lang="en-US" b="1"/>
          </a:p>
          <a:p>
            <a:pPr>
              <a:lnSpc>
                <a:spcPct val="112000"/>
              </a:lnSpc>
              <a:spcBef>
                <a:spcPct val="0"/>
              </a:spcBef>
              <a:buClrTx/>
              <a:buSzTx/>
              <a:buFontTx/>
              <a:buNone/>
            </a:pPr>
            <a:r>
              <a:rPr kumimoji="0" lang="en-US" altLang="en-US" sz="1400" b="1"/>
              <a:t> select </a:t>
            </a:r>
            <a:r>
              <a:rPr kumimoji="0" lang="en-US" altLang="en-US" sz="1400" i="1" err="1"/>
              <a:t>course_id</a:t>
            </a:r>
            <a:endParaRPr kumimoji="0" lang="en-US" altLang="en-US" sz="1200" i="1"/>
          </a:p>
          <a:p>
            <a:pPr>
              <a:lnSpc>
                <a:spcPct val="112000"/>
              </a:lnSpc>
              <a:spcBef>
                <a:spcPct val="0"/>
              </a:spcBef>
              <a:buClrTx/>
              <a:buSzTx/>
              <a:buFontTx/>
              <a:buNone/>
            </a:pPr>
            <a:r>
              <a:rPr kumimoji="0" lang="en-US" altLang="en-US" sz="1200" b="1"/>
              <a:t>             f</a:t>
            </a:r>
            <a:r>
              <a:rPr kumimoji="0" lang="en-US" altLang="en-US" sz="1400" b="1"/>
              <a:t>rom </a:t>
            </a:r>
            <a:r>
              <a:rPr kumimoji="0" lang="en-US" altLang="en-US" sz="1400" i="1"/>
              <a:t>section</a:t>
            </a:r>
            <a:endParaRPr kumimoji="0" lang="en-US" altLang="en-US" sz="1200" i="1"/>
          </a:p>
          <a:p>
            <a:pPr>
              <a:lnSpc>
                <a:spcPct val="112000"/>
              </a:lnSpc>
              <a:spcBef>
                <a:spcPct val="0"/>
              </a:spcBef>
              <a:buClrTx/>
              <a:buSzTx/>
              <a:buFontTx/>
              <a:buNone/>
            </a:pPr>
            <a:r>
              <a:rPr kumimoji="0" lang="en-US" altLang="en-US" sz="1200" b="1"/>
              <a:t>             </a:t>
            </a:r>
            <a:r>
              <a:rPr kumimoji="0" lang="en-US" altLang="en-US" sz="1400" b="1"/>
              <a:t>where </a:t>
            </a:r>
            <a:r>
              <a:rPr kumimoji="0" lang="en-US" altLang="en-US" sz="1400" i="1"/>
              <a:t>semester </a:t>
            </a:r>
            <a:r>
              <a:rPr kumimoji="0" lang="en-US" altLang="en-US" sz="1400"/>
              <a:t>= ’Spring’ </a:t>
            </a:r>
            <a:r>
              <a:rPr kumimoji="0" lang="en-US" altLang="en-US" sz="1400" b="1"/>
              <a:t>and </a:t>
            </a:r>
            <a:r>
              <a:rPr kumimoji="0" lang="en-US" altLang="en-US" sz="1400" i="1"/>
              <a:t>year</a:t>
            </a:r>
            <a:r>
              <a:rPr kumimoji="0" lang="en-US" altLang="en-US" sz="1400"/>
              <a:t>= 2010;    gives</a:t>
            </a:r>
            <a:r>
              <a:rPr kumimoji="0" lang="en-US" altLang="en-US" sz="1400" baseline="0"/>
              <a:t> </a:t>
            </a:r>
            <a:r>
              <a:rPr kumimoji="0" lang="en-US" altLang="en-US" sz="1400" b="1" baseline="0"/>
              <a:t>set </a:t>
            </a:r>
            <a:r>
              <a:rPr kumimoji="0" lang="en-US" altLang="en-US" sz="1400" baseline="0"/>
              <a:t>of </a:t>
            </a:r>
            <a:r>
              <a:rPr kumimoji="0" lang="en-US" altLang="en-US" sz="1400" baseline="0" err="1"/>
              <a:t>course_id</a:t>
            </a:r>
            <a:r>
              <a:rPr kumimoji="0" lang="en-US" altLang="en-US" sz="1400" baseline="0"/>
              <a:t> </a:t>
            </a:r>
            <a:r>
              <a:rPr kumimoji="0" lang="en-US" altLang="en-US" sz="1400" b="1" baseline="0"/>
              <a:t>={</a:t>
            </a:r>
            <a:r>
              <a:rPr lang="en-US" b="1"/>
              <a:t>CS-101, CS-315,CS-319,FIN-201,HIS-351,MU-199}</a:t>
            </a:r>
          </a:p>
          <a:p>
            <a:pPr>
              <a:lnSpc>
                <a:spcPct val="112000"/>
              </a:lnSpc>
              <a:spcBef>
                <a:spcPct val="0"/>
              </a:spcBef>
              <a:buClrTx/>
              <a:buSzTx/>
              <a:buFontTx/>
              <a:buNone/>
            </a:pPr>
            <a:endParaRPr lang="en-US" altLang="en-US"/>
          </a:p>
          <a:p>
            <a:pPr>
              <a:lnSpc>
                <a:spcPct val="112000"/>
              </a:lnSpc>
              <a:spcBef>
                <a:spcPct val="0"/>
              </a:spcBef>
              <a:buClrTx/>
              <a:buSzTx/>
              <a:buFontTx/>
              <a:buNone/>
            </a:pPr>
            <a:r>
              <a:rPr lang="en-US" altLang="en-US"/>
              <a:t>Common element between both the sets gives the result of above query.</a:t>
            </a:r>
          </a:p>
        </p:txBody>
      </p:sp>
    </p:spTree>
    <p:extLst>
      <p:ext uri="{BB962C8B-B14F-4D97-AF65-F5344CB8AC3E}">
        <p14:creationId xmlns:p14="http://schemas.microsoft.com/office/powerpoint/2010/main" val="9066730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19BAE1CA-589A-4B9F-AABF-7BC4A4C98167}" type="slidenum">
              <a:rPr lang="en-US" altLang="en-US" sz="1200"/>
              <a:pPr/>
              <a:t>50</a:t>
            </a:fld>
            <a:endParaRPr lang="en-US" altLang="en-US" sz="1200"/>
          </a:p>
        </p:txBody>
      </p:sp>
      <p:sp>
        <p:nvSpPr>
          <p:cNvPr id="81923" name="Rectangle 2"/>
          <p:cNvSpPr>
            <a:spLocks noGrp="1" noRot="1" noChangeAspect="1" noChangeArrowheads="1" noTextEdit="1"/>
          </p:cNvSpPr>
          <p:nvPr>
            <p:ph type="sldImg"/>
          </p:nvPr>
        </p:nvSpPr>
        <p:spPr>
          <a:xfrm>
            <a:off x="1187450" y="703263"/>
            <a:ext cx="4622800" cy="3467100"/>
          </a:xfrm>
          <a:ln/>
        </p:spPr>
      </p:sp>
      <p:sp>
        <p:nvSpPr>
          <p:cNvPr id="8192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a:solidFill>
                  <a:schemeClr val="tx2"/>
                </a:solidFill>
              </a:rPr>
              <a:t>Same Student ID might have taken more than one course taught by an Instructor, so such student ID appears multiple times and hence to avoid counting same student ID multiple times DISTINCT is used.</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a:solidFill>
                  <a:schemeClr val="tx2"/>
                </a:solidFill>
              </a:rPr>
              <a:t>Note</a:t>
            </a:r>
            <a:r>
              <a:rPr lang="en-US" altLang="en-US" sz="1200"/>
              <a:t>: Above query can be written in a much simpler manner.  The </a:t>
            </a:r>
            <a:br>
              <a:rPr lang="en-US" altLang="en-US" sz="1200"/>
            </a:br>
            <a:r>
              <a:rPr lang="en-US" altLang="en-US" sz="1200"/>
              <a:t>               formulation above is simply to illustrate SQL features.</a:t>
            </a:r>
            <a:endParaRPr lang="en-US" altLang="en-US" sz="1100"/>
          </a:p>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above example there is only one instructor in</a:t>
            </a:r>
            <a:r>
              <a:rPr lang="en-US" baseline="0"/>
              <a:t> Biology , but it is only coincident. The query will work even if multiple instructors are there in the instructor. </a:t>
            </a:r>
          </a:p>
          <a:p>
            <a:endParaRPr lang="en-US" baseline="0"/>
          </a:p>
          <a:p>
            <a:r>
              <a:rPr lang="en-US" baseline="0"/>
              <a:t>Set </a:t>
            </a:r>
            <a:r>
              <a:rPr lang="en-US" b="1" baseline="0"/>
              <a:t>A</a:t>
            </a:r>
            <a:r>
              <a:rPr lang="en-US" baseline="0"/>
              <a:t>={ Salary of instructors who are in Biology department } ={ 72000 } , there can be more than one instructors in Biology and hence more than one salary in the set.</a:t>
            </a:r>
          </a:p>
          <a:p>
            <a:endParaRPr lang="en-US" baseline="0"/>
          </a:p>
          <a:p>
            <a:r>
              <a:rPr lang="en-US" baseline="0"/>
              <a:t>Salary value of every tuple in instructors must be compared with the elements in the set </a:t>
            </a:r>
            <a:r>
              <a:rPr lang="en-US" b="1" baseline="0"/>
              <a:t>A.</a:t>
            </a:r>
            <a:endParaRPr lang="en-US"/>
          </a:p>
        </p:txBody>
      </p:sp>
      <p:sp>
        <p:nvSpPr>
          <p:cNvPr id="4" name="Slide Number Placeholder 3"/>
          <p:cNvSpPr>
            <a:spLocks noGrp="1"/>
          </p:cNvSpPr>
          <p:nvPr>
            <p:ph type="sldNum" sz="quarter" idx="10"/>
          </p:nvPr>
        </p:nvSpPr>
        <p:spPr/>
        <p:txBody>
          <a:bodyPr/>
          <a:lstStyle/>
          <a:p>
            <a:pPr>
              <a:defRPr/>
            </a:pPr>
            <a:fld id="{4490252C-9FA1-426B-BC3B-00C37E014825}" type="slidenum">
              <a:rPr lang="en-US" altLang="en-US" smtClean="0"/>
              <a:pPr>
                <a:defRPr/>
              </a:pPr>
              <a:t>51</a:t>
            </a:fld>
            <a:endParaRPr lang="en-US" altLang="en-US"/>
          </a:p>
        </p:txBody>
      </p:sp>
    </p:spTree>
    <p:extLst>
      <p:ext uri="{BB962C8B-B14F-4D97-AF65-F5344CB8AC3E}">
        <p14:creationId xmlns:p14="http://schemas.microsoft.com/office/powerpoint/2010/main" val="26248438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43B4A4EF-BE3E-475E-BE2E-ADB5530E0ADC}" type="slidenum">
              <a:rPr lang="en-US" altLang="en-US" sz="1200"/>
              <a:pPr/>
              <a:t>52</a:t>
            </a:fld>
            <a:endParaRPr lang="en-US" altLang="en-US" sz="1200"/>
          </a:p>
        </p:txBody>
      </p:sp>
      <p:sp>
        <p:nvSpPr>
          <p:cNvPr id="83971" name="Rectangle 2"/>
          <p:cNvSpPr>
            <a:spLocks noGrp="1" noRot="1" noChangeAspect="1" noChangeArrowheads="1" noTextEdit="1"/>
          </p:cNvSpPr>
          <p:nvPr>
            <p:ph type="sldImg"/>
          </p:nvPr>
        </p:nvSpPr>
        <p:spPr>
          <a:xfrm>
            <a:off x="1187450" y="703263"/>
            <a:ext cx="4622800" cy="3467100"/>
          </a:xfrm>
          <a:ln/>
        </p:spPr>
      </p:sp>
      <p:sp>
        <p:nvSpPr>
          <p:cNvPr id="8397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600" b="0" i="0" u="none" strike="noStrike" baseline="0">
                <a:latin typeface="Times New Roman" panose="02020603050405020304" pitchFamily="18" charset="0"/>
              </a:rPr>
              <a:t>The phrase “greater than at least one” is represented in SQL by </a:t>
            </a:r>
            <a:r>
              <a:rPr lang="en-US" sz="1600" b="0" i="1" u="none" strike="noStrike" kern="1200" baseline="0">
                <a:solidFill>
                  <a:schemeClr val="tx1"/>
                </a:solidFill>
                <a:latin typeface="Times New Roman" pitchFamily="18" charset="0"/>
                <a:ea typeface="+mn-ea"/>
                <a:cs typeface="+mn-cs"/>
              </a:rPr>
              <a:t>&gt; </a:t>
            </a:r>
            <a:r>
              <a:rPr lang="en-US" sz="1600" b="1" i="0" u="none" strike="noStrike" baseline="0">
                <a:latin typeface="Times New Roman" panose="02020603050405020304" pitchFamily="18" charset="0"/>
              </a:rPr>
              <a:t>some</a:t>
            </a:r>
            <a:r>
              <a:rPr lang="en-US" sz="1600" b="0" i="0" u="none" strike="noStrike" baseline="0">
                <a:latin typeface="Times New Roman" panose="02020603050405020304" pitchFamily="18" charset="0"/>
              </a:rPr>
              <a:t>.</a:t>
            </a:r>
            <a:endParaRPr lang="en-US" altLang="en-US" sz="1600"/>
          </a:p>
          <a:p>
            <a:endParaRPr lang="en-US" altLang="en-US"/>
          </a:p>
          <a:p>
            <a:r>
              <a:rPr lang="en-US" sz="1200" b="0" i="0" u="none" strike="noStrike" baseline="0">
                <a:latin typeface="Times New Roman" panose="02020603050405020304" pitchFamily="18" charset="0"/>
              </a:rPr>
              <a:t>The subquery:</a:t>
            </a:r>
          </a:p>
          <a:p>
            <a:r>
              <a:rPr lang="en-US" sz="1200" b="0" i="0" u="none" strike="noStrike" baseline="0">
                <a:latin typeface="Times New Roman" panose="02020603050405020304" pitchFamily="18" charset="0"/>
              </a:rPr>
              <a:t>(</a:t>
            </a:r>
            <a:r>
              <a:rPr lang="en-US" sz="1200" b="1" i="0" u="none" strike="noStrike" baseline="0">
                <a:latin typeface="Times New Roman" panose="02020603050405020304" pitchFamily="18" charset="0"/>
              </a:rPr>
              <a:t>select </a:t>
            </a:r>
            <a:r>
              <a:rPr lang="en-US" sz="1200" b="0" i="1" u="none" strike="noStrike" baseline="0">
                <a:latin typeface="Times New Roman" panose="02020603050405020304" pitchFamily="18" charset="0"/>
              </a:rPr>
              <a:t>salary</a:t>
            </a:r>
          </a:p>
          <a:p>
            <a:r>
              <a:rPr lang="en-US" sz="1200" b="1" i="0" u="none" strike="noStrike" baseline="0">
                <a:latin typeface="Times New Roman" panose="02020603050405020304" pitchFamily="18" charset="0"/>
              </a:rPr>
              <a:t>from </a:t>
            </a:r>
            <a:r>
              <a:rPr lang="en-US" sz="1200" b="0" i="1" u="none" strike="noStrike" baseline="0">
                <a:latin typeface="Times New Roman" panose="02020603050405020304" pitchFamily="18" charset="0"/>
              </a:rPr>
              <a:t>instructor</a:t>
            </a:r>
          </a:p>
          <a:p>
            <a:r>
              <a:rPr lang="en-US" sz="1200" b="1" i="0" u="none" strike="noStrike" baseline="0">
                <a:latin typeface="Times New Roman" panose="02020603050405020304" pitchFamily="18" charset="0"/>
              </a:rPr>
              <a:t>where </a:t>
            </a:r>
            <a:r>
              <a:rPr lang="en-US" sz="1200" b="0" i="1" u="none" strike="noStrike" baseline="0" err="1">
                <a:latin typeface="Times New Roman" panose="02020603050405020304" pitchFamily="18" charset="0"/>
              </a:rPr>
              <a:t>dept</a:t>
            </a:r>
            <a:r>
              <a:rPr lang="en-US" sz="1200" b="0" i="1" u="none" strike="noStrike" baseline="0">
                <a:latin typeface="Times New Roman" panose="02020603050405020304" pitchFamily="18" charset="0"/>
              </a:rPr>
              <a:t> name </a:t>
            </a:r>
            <a:r>
              <a:rPr lang="en-US" sz="1200" b="0" i="0" u="none" strike="noStrike" kern="1200" baseline="0">
                <a:solidFill>
                  <a:schemeClr val="tx1"/>
                </a:solidFill>
                <a:latin typeface="Times New Roman" pitchFamily="18" charset="0"/>
                <a:ea typeface="+mn-ea"/>
                <a:cs typeface="+mn-cs"/>
              </a:rPr>
              <a:t>= </a:t>
            </a:r>
            <a:r>
              <a:rPr lang="en-US" sz="1200" b="0" i="0" u="none" strike="noStrike" baseline="0">
                <a:latin typeface="Times New Roman" panose="02020603050405020304" pitchFamily="18" charset="0"/>
              </a:rPr>
              <a:t>’Biology’)</a:t>
            </a:r>
          </a:p>
          <a:p>
            <a:r>
              <a:rPr lang="en-US" sz="1200" b="0" i="0" u="none" strike="noStrike" baseline="0">
                <a:latin typeface="Times New Roman" panose="02020603050405020304" pitchFamily="18" charset="0"/>
              </a:rPr>
              <a:t>generates the set of all salary values of all instructors in the Biology department.</a:t>
            </a:r>
          </a:p>
          <a:p>
            <a:r>
              <a:rPr lang="en-US" sz="1200" b="0" i="0" u="none" strike="noStrike" baseline="0">
                <a:latin typeface="Times New Roman" panose="02020603050405020304" pitchFamily="18" charset="0"/>
              </a:rPr>
              <a:t>The </a:t>
            </a:r>
            <a:r>
              <a:rPr lang="en-US" sz="1200" b="0" i="1" u="none" strike="noStrike" kern="1200" baseline="0">
                <a:solidFill>
                  <a:schemeClr val="tx1"/>
                </a:solidFill>
                <a:latin typeface="Times New Roman" pitchFamily="18" charset="0"/>
                <a:ea typeface="+mn-ea"/>
                <a:cs typeface="+mn-cs"/>
              </a:rPr>
              <a:t>&gt; </a:t>
            </a:r>
            <a:r>
              <a:rPr lang="en-US" sz="1200" b="1" i="0" u="none" strike="noStrike" baseline="0">
                <a:latin typeface="Times New Roman" panose="02020603050405020304" pitchFamily="18" charset="0"/>
              </a:rPr>
              <a:t>some </a:t>
            </a:r>
            <a:r>
              <a:rPr lang="en-US" sz="1200" b="0" i="0" u="none" strike="noStrike" baseline="0">
                <a:latin typeface="Times New Roman" panose="02020603050405020304" pitchFamily="18" charset="0"/>
              </a:rPr>
              <a:t>comparison in the </a:t>
            </a:r>
            <a:r>
              <a:rPr lang="en-US" sz="1200" b="1" i="0" u="none" strike="noStrike" baseline="0">
                <a:latin typeface="Times New Roman" panose="02020603050405020304" pitchFamily="18" charset="0"/>
              </a:rPr>
              <a:t>where </a:t>
            </a:r>
            <a:r>
              <a:rPr lang="en-US" sz="1200" b="0" i="0" u="none" strike="noStrike" baseline="0">
                <a:latin typeface="Times New Roman" panose="02020603050405020304" pitchFamily="18" charset="0"/>
              </a:rPr>
              <a:t>clause of the outer </a:t>
            </a:r>
            <a:r>
              <a:rPr lang="en-US" sz="1200" b="1" i="0" u="none" strike="noStrike" baseline="0">
                <a:latin typeface="Times New Roman" panose="02020603050405020304" pitchFamily="18" charset="0"/>
              </a:rPr>
              <a:t>select </a:t>
            </a:r>
            <a:r>
              <a:rPr lang="en-US" sz="1200" b="0" i="0" u="none" strike="noStrike" baseline="0">
                <a:latin typeface="Times New Roman" panose="02020603050405020304" pitchFamily="18" charset="0"/>
              </a:rPr>
              <a:t>is true if the </a:t>
            </a:r>
            <a:r>
              <a:rPr lang="en-US" sz="1200" b="0" i="1" u="none" strike="noStrike" baseline="0">
                <a:latin typeface="Times New Roman" panose="02020603050405020304" pitchFamily="18" charset="0"/>
              </a:rPr>
              <a:t>salary</a:t>
            </a:r>
          </a:p>
          <a:p>
            <a:r>
              <a:rPr lang="en-US" sz="1200" b="0" i="0" u="none" strike="noStrike" baseline="0">
                <a:latin typeface="Times New Roman" panose="02020603050405020304" pitchFamily="18" charset="0"/>
              </a:rPr>
              <a:t>value of the tuple is greater than at least one member of the set of all salary values</a:t>
            </a:r>
          </a:p>
          <a:p>
            <a:r>
              <a:rPr lang="en-US" sz="1200" b="0" i="0" u="none" strike="noStrike" baseline="0">
                <a:latin typeface="Times New Roman" panose="02020603050405020304" pitchFamily="18" charset="0"/>
              </a:rPr>
              <a:t>for instructors in Biology.</a:t>
            </a:r>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8AF1A4F8-F8C4-40D9-8AD2-CFDBD9B91A4E}" type="slidenum">
              <a:rPr lang="en-US" altLang="en-US" sz="1200"/>
              <a:pPr/>
              <a:t>53</a:t>
            </a:fld>
            <a:endParaRPr lang="en-US" altLang="en-US" sz="1200"/>
          </a:p>
        </p:txBody>
      </p:sp>
      <p:sp>
        <p:nvSpPr>
          <p:cNvPr id="86019" name="Rectangle 2"/>
          <p:cNvSpPr>
            <a:spLocks noGrp="1" noRot="1" noChangeAspect="1" noChangeArrowheads="1" noTextEdit="1"/>
          </p:cNvSpPr>
          <p:nvPr>
            <p:ph type="sldImg"/>
          </p:nvPr>
        </p:nvSpPr>
        <p:spPr>
          <a:xfrm>
            <a:off x="1187450" y="703263"/>
            <a:ext cx="4622800" cy="3467100"/>
          </a:xfrm>
          <a:ln/>
        </p:spPr>
      </p:sp>
      <p:sp>
        <p:nvSpPr>
          <p:cNvPr id="8602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baseline="0">
                <a:latin typeface="Times New Roman" panose="02020603050405020304" pitchFamily="18" charset="0"/>
              </a:rPr>
              <a:t>The phrase “greater than at least one” is represented in SQL by </a:t>
            </a:r>
            <a:r>
              <a:rPr lang="en-US" sz="1200" b="0" i="1" u="none" strike="noStrike" kern="1200" baseline="0">
                <a:solidFill>
                  <a:schemeClr val="tx1"/>
                </a:solidFill>
                <a:latin typeface="Times New Roman" pitchFamily="18" charset="0"/>
                <a:ea typeface="+mn-ea"/>
                <a:cs typeface="+mn-cs"/>
              </a:rPr>
              <a:t>&gt; </a:t>
            </a:r>
            <a:r>
              <a:rPr lang="en-US" sz="1200" b="1" i="0" u="none" strike="noStrike" baseline="0">
                <a:latin typeface="Times New Roman" panose="02020603050405020304" pitchFamily="18" charset="0"/>
              </a:rPr>
              <a:t>some</a:t>
            </a:r>
            <a:r>
              <a:rPr lang="en-US" sz="1200" b="0" i="0" u="none" strike="noStrike" baseline="0">
                <a:latin typeface="Times New Roman" panose="02020603050405020304" pitchFamily="18" charset="0"/>
              </a:rPr>
              <a:t>.</a:t>
            </a: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C8FBB29F-EC6A-4F2C-9AEC-CB0962D2127D}" type="slidenum">
              <a:rPr lang="en-US" altLang="en-US" sz="1200"/>
              <a:pPr/>
              <a:t>5</a:t>
            </a:fld>
            <a:endParaRPr lang="en-US" altLang="en-US" sz="1200"/>
          </a:p>
        </p:txBody>
      </p:sp>
      <p:sp>
        <p:nvSpPr>
          <p:cNvPr id="28675"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28676"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4</a:t>
            </a:r>
          </a:p>
        </p:txBody>
      </p:sp>
      <p:sp>
        <p:nvSpPr>
          <p:cNvPr id="28677"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28678"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28679" name="Rectangle 6"/>
          <p:cNvSpPr>
            <a:spLocks noGrp="1" noRot="1" noChangeAspect="1" noChangeArrowheads="1" noTextEdit="1"/>
          </p:cNvSpPr>
          <p:nvPr>
            <p:ph type="sldImg"/>
          </p:nvPr>
        </p:nvSpPr>
        <p:spPr>
          <a:xfrm>
            <a:off x="1187450" y="703263"/>
            <a:ext cx="4622800" cy="3467100"/>
          </a:xfrm>
          <a:ln w="12700" cap="flat"/>
        </p:spPr>
      </p:sp>
      <p:sp>
        <p:nvSpPr>
          <p:cNvPr id="28680"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en-US" altLang="en-US"/>
          </a:p>
          <a:p>
            <a:r>
              <a:rPr lang="en-US" altLang="en-US"/>
              <a:t>SQL&gt; select distinct </a:t>
            </a:r>
            <a:r>
              <a:rPr lang="en-US" altLang="en-US" err="1"/>
              <a:t>deptno</a:t>
            </a:r>
            <a:r>
              <a:rPr lang="en-US" altLang="en-US"/>
              <a:t> from emp;</a:t>
            </a:r>
          </a:p>
          <a:p>
            <a:endParaRPr lang="en-US" altLang="en-US"/>
          </a:p>
          <a:p>
            <a:r>
              <a:rPr lang="en-US" altLang="en-US"/>
              <a:t>DEP</a:t>
            </a:r>
          </a:p>
          <a:p>
            <a:r>
              <a:rPr lang="en-US" altLang="en-US"/>
              <a:t>---</a:t>
            </a:r>
          </a:p>
          <a:p>
            <a:r>
              <a:rPr lang="en-US" altLang="en-US"/>
              <a:t>D1</a:t>
            </a:r>
          </a:p>
          <a:p>
            <a:r>
              <a:rPr lang="en-US" altLang="en-US"/>
              <a:t>D3</a:t>
            </a:r>
          </a:p>
          <a:p>
            <a:r>
              <a:rPr lang="en-US" altLang="en-US"/>
              <a:t>D2</a:t>
            </a:r>
          </a:p>
          <a:p>
            <a:endParaRPr lang="en-US" altLang="en-US"/>
          </a:p>
          <a:p>
            <a:r>
              <a:rPr lang="en-US" altLang="en-US"/>
              <a:t>SQL&gt; select all </a:t>
            </a:r>
            <a:r>
              <a:rPr lang="en-US" altLang="en-US" err="1"/>
              <a:t>deptno</a:t>
            </a:r>
            <a:r>
              <a:rPr lang="en-US" altLang="en-US"/>
              <a:t> from emp;   </a:t>
            </a:r>
          </a:p>
          <a:p>
            <a:endParaRPr lang="en-US" altLang="en-US"/>
          </a:p>
          <a:p>
            <a:r>
              <a:rPr lang="en-US" altLang="en-US"/>
              <a:t>DEPTNO</a:t>
            </a:r>
          </a:p>
          <a:p>
            <a:r>
              <a:rPr lang="en-US" altLang="en-US"/>
              <a:t>---</a:t>
            </a:r>
          </a:p>
          <a:p>
            <a:r>
              <a:rPr lang="en-US" altLang="en-US"/>
              <a:t>D1</a:t>
            </a:r>
          </a:p>
          <a:p>
            <a:r>
              <a:rPr lang="en-US" altLang="en-US"/>
              <a:t>D2</a:t>
            </a:r>
          </a:p>
          <a:p>
            <a:r>
              <a:rPr lang="en-US" altLang="en-US"/>
              <a:t>D3</a:t>
            </a:r>
          </a:p>
          <a:p>
            <a:r>
              <a:rPr lang="en-US" altLang="en-US"/>
              <a:t>D1</a:t>
            </a:r>
          </a:p>
          <a:p>
            <a:r>
              <a:rPr lang="en-US" altLang="en-US"/>
              <a:t>D2</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D53C19D4-9D89-4EEE-9351-E6EE49CB71BA}" type="slidenum">
              <a:rPr lang="en-US" altLang="en-US" sz="1200"/>
              <a:pPr/>
              <a:t>54</a:t>
            </a:fld>
            <a:endParaRPr lang="en-US" altLang="en-US" sz="1200"/>
          </a:p>
        </p:txBody>
      </p:sp>
      <p:sp>
        <p:nvSpPr>
          <p:cNvPr id="88067" name="Rectangle 2"/>
          <p:cNvSpPr>
            <a:spLocks noGrp="1" noRot="1" noChangeAspect="1" noChangeArrowheads="1" noTextEdit="1"/>
          </p:cNvSpPr>
          <p:nvPr>
            <p:ph type="sldImg"/>
          </p:nvPr>
        </p:nvSpPr>
        <p:spPr>
          <a:xfrm>
            <a:off x="1187450" y="703263"/>
            <a:ext cx="4622800" cy="3467100"/>
          </a:xfrm>
          <a:ln/>
        </p:spPr>
      </p:sp>
      <p:sp>
        <p:nvSpPr>
          <p:cNvPr id="8806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E17FC03F-2063-4D59-90C5-30F1AC02AEBB}" type="slidenum">
              <a:rPr lang="en-US" altLang="en-US" sz="1200"/>
              <a:pPr/>
              <a:t>55</a:t>
            </a:fld>
            <a:endParaRPr lang="en-US" altLang="en-US" sz="1200"/>
          </a:p>
        </p:txBody>
      </p:sp>
      <p:sp>
        <p:nvSpPr>
          <p:cNvPr id="90115" name="Rectangle 2"/>
          <p:cNvSpPr>
            <a:spLocks noGrp="1" noRot="1" noChangeAspect="1" noChangeArrowheads="1" noTextEdit="1"/>
          </p:cNvSpPr>
          <p:nvPr>
            <p:ph type="sldImg"/>
          </p:nvPr>
        </p:nvSpPr>
        <p:spPr>
          <a:xfrm>
            <a:off x="1187450" y="703263"/>
            <a:ext cx="4622800" cy="3467100"/>
          </a:xfrm>
          <a:ln/>
        </p:spPr>
      </p:sp>
      <p:sp>
        <p:nvSpPr>
          <p:cNvPr id="9011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baseline="0">
                <a:latin typeface="Times New Roman" panose="02020603050405020304" pitchFamily="18" charset="0"/>
              </a:rPr>
              <a:t>SQL also allows </a:t>
            </a:r>
            <a:r>
              <a:rPr lang="en-US" sz="1200" b="0" i="1" u="none" strike="noStrike" kern="1200" baseline="0">
                <a:solidFill>
                  <a:schemeClr val="tx1"/>
                </a:solidFill>
                <a:latin typeface="Times New Roman" pitchFamily="18" charset="0"/>
                <a:ea typeface="+mn-ea"/>
                <a:cs typeface="+mn-cs"/>
              </a:rPr>
              <a:t>&lt; </a:t>
            </a:r>
            <a:r>
              <a:rPr lang="en-US" sz="1200" b="1" i="0" u="none" strike="noStrike" baseline="0">
                <a:latin typeface="Times New Roman" panose="02020603050405020304" pitchFamily="18" charset="0"/>
              </a:rPr>
              <a:t>all</a:t>
            </a:r>
            <a:r>
              <a:rPr lang="en-US" sz="1200" b="0" i="0" u="none" strike="noStrike" baseline="0">
                <a:latin typeface="Times New Roman" panose="02020603050405020304" pitchFamily="18" charset="0"/>
              </a:rPr>
              <a:t>, </a:t>
            </a:r>
            <a:r>
              <a:rPr lang="en-US" sz="1200" b="0" i="1" u="none" strike="noStrike" kern="1200" baseline="0">
                <a:solidFill>
                  <a:schemeClr val="tx1"/>
                </a:solidFill>
                <a:latin typeface="Times New Roman" pitchFamily="18" charset="0"/>
                <a:ea typeface="+mn-ea"/>
                <a:cs typeface="+mn-cs"/>
              </a:rPr>
              <a:t>&lt;</a:t>
            </a:r>
            <a:r>
              <a:rPr lang="en-US" sz="1200" b="0" i="0" u="none" strike="noStrike" kern="1200" baseline="0">
                <a:solidFill>
                  <a:schemeClr val="tx1"/>
                </a:solidFill>
                <a:latin typeface="Times New Roman" pitchFamily="18" charset="0"/>
                <a:ea typeface="+mn-ea"/>
                <a:cs typeface="+mn-cs"/>
              </a:rPr>
              <a:t>= </a:t>
            </a:r>
            <a:r>
              <a:rPr lang="en-US" sz="1200" b="1" i="0" u="none" strike="noStrike" baseline="0">
                <a:latin typeface="Times New Roman" panose="02020603050405020304" pitchFamily="18" charset="0"/>
              </a:rPr>
              <a:t>all</a:t>
            </a:r>
            <a:r>
              <a:rPr lang="en-US" sz="1200" b="0" i="0" u="none" strike="noStrike" baseline="0">
                <a:latin typeface="Times New Roman" panose="02020603050405020304" pitchFamily="18" charset="0"/>
              </a:rPr>
              <a:t>, </a:t>
            </a:r>
            <a:r>
              <a:rPr lang="en-US" sz="1200" b="0" i="1" u="none" strike="noStrike" kern="1200" baseline="0">
                <a:solidFill>
                  <a:schemeClr val="tx1"/>
                </a:solidFill>
                <a:latin typeface="Times New Roman" pitchFamily="18" charset="0"/>
                <a:ea typeface="+mn-ea"/>
                <a:cs typeface="+mn-cs"/>
              </a:rPr>
              <a:t>&gt;</a:t>
            </a:r>
            <a:r>
              <a:rPr lang="en-US" sz="1200" b="0" i="0" u="none" strike="noStrike" kern="1200" baseline="0">
                <a:solidFill>
                  <a:schemeClr val="tx1"/>
                </a:solidFill>
                <a:latin typeface="Times New Roman" pitchFamily="18" charset="0"/>
                <a:ea typeface="+mn-ea"/>
                <a:cs typeface="+mn-cs"/>
              </a:rPr>
              <a:t>= </a:t>
            </a:r>
            <a:r>
              <a:rPr lang="en-US" sz="1200" b="1" i="0" u="none" strike="noStrike" baseline="0">
                <a:latin typeface="Times New Roman" panose="02020603050405020304" pitchFamily="18" charset="0"/>
              </a:rPr>
              <a:t>all</a:t>
            </a:r>
            <a:r>
              <a:rPr lang="en-US" sz="1200" b="0" i="0" u="none" strike="noStrike" baseline="0">
                <a:latin typeface="Times New Roman" panose="02020603050405020304" pitchFamily="18" charset="0"/>
              </a:rPr>
              <a:t>, </a:t>
            </a:r>
            <a:r>
              <a:rPr lang="en-US" sz="1200" b="0" i="0" u="none" strike="noStrike" kern="1200" baseline="0">
                <a:solidFill>
                  <a:schemeClr val="tx1"/>
                </a:solidFill>
                <a:latin typeface="Times New Roman" pitchFamily="18" charset="0"/>
                <a:ea typeface="+mn-ea"/>
                <a:cs typeface="+mn-cs"/>
              </a:rPr>
              <a:t>= </a:t>
            </a:r>
            <a:r>
              <a:rPr lang="en-US" sz="1200" b="1" i="0" u="none" strike="noStrike" baseline="0">
                <a:latin typeface="Times New Roman" panose="02020603050405020304" pitchFamily="18" charset="0"/>
              </a:rPr>
              <a:t>all</a:t>
            </a:r>
            <a:r>
              <a:rPr lang="en-US" sz="1200" b="0" i="0" u="none" strike="noStrike" baseline="0">
                <a:latin typeface="Times New Roman" panose="02020603050405020304" pitchFamily="18" charset="0"/>
              </a:rPr>
              <a:t>, and </a:t>
            </a:r>
            <a:r>
              <a:rPr lang="en-US" sz="1200" b="0" i="1" u="none" strike="noStrike" kern="1200" baseline="0">
                <a:solidFill>
                  <a:schemeClr val="tx1"/>
                </a:solidFill>
                <a:latin typeface="Times New Roman" pitchFamily="18" charset="0"/>
                <a:ea typeface="+mn-ea"/>
                <a:cs typeface="+mn-cs"/>
              </a:rPr>
              <a:t>&lt;&gt; </a:t>
            </a:r>
            <a:r>
              <a:rPr lang="en-US" sz="1200" b="1" i="0" u="none" strike="noStrike" baseline="0">
                <a:latin typeface="Times New Roman" panose="02020603050405020304" pitchFamily="18" charset="0"/>
              </a:rPr>
              <a:t>all </a:t>
            </a:r>
            <a:r>
              <a:rPr lang="en-US" sz="1200" b="0" i="0" u="none" strike="noStrike" baseline="0">
                <a:latin typeface="Times New Roman" panose="02020603050405020304" pitchFamily="18" charset="0"/>
              </a:rPr>
              <a:t>comparisons </a:t>
            </a:r>
          </a:p>
          <a:p>
            <a:r>
              <a:rPr lang="en-US" sz="1200" b="0" i="0" kern="1200">
                <a:solidFill>
                  <a:schemeClr val="tx1"/>
                </a:solidFill>
                <a:effectLst/>
                <a:latin typeface="Times New Roman" pitchFamily="18" charset="0"/>
                <a:ea typeface="+mn-ea"/>
                <a:cs typeface="+mn-cs"/>
              </a:rPr>
              <a:t>The </a:t>
            </a:r>
            <a:r>
              <a:rPr lang="en-US"/>
              <a:t>ALL</a:t>
            </a:r>
            <a:r>
              <a:rPr lang="en-US" sz="1200" b="0" i="0" kern="1200">
                <a:solidFill>
                  <a:schemeClr val="tx1"/>
                </a:solidFill>
                <a:effectLst/>
                <a:latin typeface="Times New Roman" pitchFamily="18" charset="0"/>
                <a:ea typeface="+mn-ea"/>
                <a:cs typeface="+mn-cs"/>
              </a:rPr>
              <a:t> comparison condition is used to compare a value to a list or subquery. It must be preceded by =, !=, &gt;, &lt;, &lt;=, &gt;= and followed by a list or subquery.</a:t>
            </a:r>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SET COMPARISION- using ALL &amp; ALTERNATE WAY</a:t>
            </a:r>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59</a:t>
            </a:fld>
            <a:endParaRPr lang="en-US" altLang="en-US"/>
          </a:p>
        </p:txBody>
      </p:sp>
    </p:spTree>
    <p:extLst>
      <p:ext uri="{BB962C8B-B14F-4D97-AF65-F5344CB8AC3E}">
        <p14:creationId xmlns:p14="http://schemas.microsoft.com/office/powerpoint/2010/main" val="16342724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DBD6736F-2FB0-4AB6-B0F7-6E35FF2E82AC}" type="slidenum">
              <a:rPr lang="en-US" altLang="en-US" sz="1200"/>
              <a:pPr/>
              <a:t>60</a:t>
            </a:fld>
            <a:endParaRPr lang="en-US" altLang="en-US" sz="1200"/>
          </a:p>
        </p:txBody>
      </p:sp>
      <p:sp>
        <p:nvSpPr>
          <p:cNvPr id="92163" name="Rectangle 2"/>
          <p:cNvSpPr>
            <a:spLocks noGrp="1" noRot="1" noChangeAspect="1" noChangeArrowheads="1" noTextEdit="1"/>
          </p:cNvSpPr>
          <p:nvPr>
            <p:ph type="sldImg"/>
          </p:nvPr>
        </p:nvSpPr>
        <p:spPr>
          <a:xfrm>
            <a:off x="1187450" y="703263"/>
            <a:ext cx="4622800" cy="3467100"/>
          </a:xfrm>
          <a:ln/>
        </p:spPr>
      </p:sp>
      <p:sp>
        <p:nvSpPr>
          <p:cNvPr id="9216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a:solidFill>
                  <a:schemeClr val="tx1"/>
                </a:solidFill>
                <a:effectLst/>
                <a:latin typeface="Times New Roman" pitchFamily="18" charset="0"/>
                <a:ea typeface="+mn-ea"/>
                <a:cs typeface="+mn-cs"/>
              </a:rPr>
              <a:t>When you use a correlated subquery in a DELETE/UPDATE/SELECT statement, the correlation name represents the row that you want to delete. SQL evaluates the correlated subquery once for each row in the table named in the DELETE/UPDATE/SELECT  statement to decide whether to delete/update/select the row.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kern="120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a:solidFill>
                  <a:schemeClr val="tx1"/>
                </a:solidFill>
                <a:effectLst/>
                <a:latin typeface="Times New Roman" pitchFamily="18" charset="0"/>
                <a:ea typeface="+mn-ea"/>
                <a:cs typeface="+mn-cs"/>
              </a:rPr>
              <a:t>Assume we have three tables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fr-FR"/>
              <a:t>t1.columns: </a:t>
            </a:r>
            <a:r>
              <a:rPr lang="fr-FR" err="1"/>
              <a:t>a,c</a:t>
            </a:r>
            <a:r>
              <a:rPr lang="fr-FR"/>
              <a:t> t2.columns: </a:t>
            </a:r>
            <a:r>
              <a:rPr lang="fr-FR" err="1"/>
              <a:t>a,b</a:t>
            </a:r>
            <a:r>
              <a:rPr lang="fr-FR"/>
              <a:t> t3.columns: </a:t>
            </a:r>
            <a:r>
              <a:rPr lang="fr-FR" err="1"/>
              <a:t>b,c,d</a:t>
            </a:r>
            <a:endParaRPr lang="fr-FR"/>
          </a:p>
          <a:p>
            <a:pPr marL="0" marR="0" lvl="0" indent="0" algn="l" defTabSz="914400" rtl="0" eaLnBrk="0" fontAlgn="base" latinLnBrk="0" hangingPunct="0">
              <a:lnSpc>
                <a:spcPct val="100000"/>
              </a:lnSpc>
              <a:spcBef>
                <a:spcPct val="30000"/>
              </a:spcBef>
              <a:spcAft>
                <a:spcPct val="0"/>
              </a:spcAft>
              <a:buClrTx/>
              <a:buSzTx/>
              <a:buFontTx/>
              <a:buNone/>
              <a:tabLst/>
              <a:defRPr/>
            </a:pPr>
            <a:endParaRPr lang="fr-F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a:solidFill>
                  <a:schemeClr val="tx1"/>
                </a:solidFill>
                <a:effectLst/>
                <a:latin typeface="Times New Roman" pitchFamily="18" charset="0"/>
                <a:ea typeface="+mn-ea"/>
                <a:cs typeface="+mn-cs"/>
              </a:rPr>
              <a:t>I want is to update t1.c with t3.d. But I can't just update t1 from t3 using t1.c = t3.c I also have to go though t3.b = t2.b and t1.a = t2.a.</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a:solidFill>
                  <a:schemeClr val="tx1"/>
                </a:solidFill>
                <a:effectLst/>
                <a:latin typeface="Times New Roman" pitchFamily="18" charset="0"/>
                <a:ea typeface="+mn-ea"/>
                <a:cs typeface="+mn-cs"/>
              </a:rPr>
              <a:t>If there is a one-to-many relationship between t1 and t2 or between t2 and t3 you will get many matches for each row in t1. If you know that all rows in t3 that belong to the same row in t1 have the same value in d, then you can use </a:t>
            </a:r>
            <a:r>
              <a:rPr lang="en-US"/>
              <a:t>DISTINCT</a:t>
            </a:r>
            <a:r>
              <a:rPr lang="en-US" sz="1200" b="0" i="0" kern="1200">
                <a:solidFill>
                  <a:schemeClr val="tx1"/>
                </a:solidFill>
                <a:effectLst/>
                <a:latin typeface="Times New Roman" pitchFamily="18" charset="0"/>
                <a:ea typeface="+mn-ea"/>
                <a:cs typeface="+mn-cs"/>
              </a:rPr>
              <a:t> to remove (identical) duplicates.</a:t>
            </a:r>
            <a:endParaRPr lang="en-IN"/>
          </a:p>
          <a:p>
            <a:endParaRPr lang="en-US" altLang="en-US"/>
          </a:p>
          <a:p>
            <a:r>
              <a:rPr lang="en-IN" sz="1200" kern="1200">
                <a:solidFill>
                  <a:schemeClr val="tx1"/>
                </a:solidFill>
                <a:effectLst/>
                <a:latin typeface="Times New Roman" pitchFamily="18" charset="0"/>
                <a:ea typeface="+mn-ea"/>
                <a:cs typeface="+mn-cs"/>
              </a:rPr>
              <a:t>UPDATE</a:t>
            </a:r>
            <a:r>
              <a:rPr lang="en-IN"/>
              <a:t> </a:t>
            </a:r>
            <a:r>
              <a:rPr lang="en-IN" sz="1200" kern="1200">
                <a:solidFill>
                  <a:schemeClr val="tx1"/>
                </a:solidFill>
                <a:effectLst/>
                <a:latin typeface="Times New Roman" pitchFamily="18" charset="0"/>
                <a:ea typeface="+mn-ea"/>
                <a:cs typeface="+mn-cs"/>
              </a:rPr>
              <a:t>table</a:t>
            </a:r>
            <a:r>
              <a:rPr lang="en-IN"/>
              <a:t> t1 </a:t>
            </a:r>
            <a:r>
              <a:rPr lang="en-IN" sz="1200" kern="1200">
                <a:solidFill>
                  <a:schemeClr val="tx1"/>
                </a:solidFill>
                <a:effectLst/>
                <a:latin typeface="Times New Roman" pitchFamily="18" charset="0"/>
                <a:ea typeface="+mn-ea"/>
                <a:cs typeface="+mn-cs"/>
              </a:rPr>
              <a:t>SET</a:t>
            </a:r>
            <a:r>
              <a:rPr lang="en-IN"/>
              <a:t> t1.c </a:t>
            </a:r>
            <a:r>
              <a:rPr lang="en-IN" sz="1200" kern="1200">
                <a:solidFill>
                  <a:schemeClr val="tx1"/>
                </a:solidFill>
                <a:effectLst/>
                <a:latin typeface="Times New Roman" pitchFamily="18" charset="0"/>
                <a:ea typeface="+mn-ea"/>
                <a:cs typeface="+mn-cs"/>
              </a:rPr>
              <a:t>=</a:t>
            </a:r>
            <a:r>
              <a:rPr lang="en-IN"/>
              <a:t> (</a:t>
            </a:r>
            <a:r>
              <a:rPr lang="en-IN" sz="1200" kern="1200">
                <a:solidFill>
                  <a:schemeClr val="tx1"/>
                </a:solidFill>
                <a:effectLst/>
                <a:latin typeface="Times New Roman" pitchFamily="18" charset="0"/>
                <a:ea typeface="+mn-ea"/>
                <a:cs typeface="+mn-cs"/>
              </a:rPr>
              <a:t>select</a:t>
            </a:r>
            <a:r>
              <a:rPr lang="en-IN"/>
              <a:t> t3.d </a:t>
            </a:r>
            <a:r>
              <a:rPr lang="en-IN" sz="1200" kern="1200">
                <a:solidFill>
                  <a:schemeClr val="tx1"/>
                </a:solidFill>
                <a:effectLst/>
                <a:latin typeface="Times New Roman" pitchFamily="18" charset="0"/>
                <a:ea typeface="+mn-ea"/>
                <a:cs typeface="+mn-cs"/>
              </a:rPr>
              <a:t>from</a:t>
            </a:r>
            <a:r>
              <a:rPr lang="en-IN"/>
              <a:t> table3 t3, table2 t2 </a:t>
            </a:r>
            <a:r>
              <a:rPr lang="en-IN" sz="1200" kern="1200">
                <a:solidFill>
                  <a:schemeClr val="tx1"/>
                </a:solidFill>
                <a:effectLst/>
                <a:latin typeface="Times New Roman" pitchFamily="18" charset="0"/>
                <a:ea typeface="+mn-ea"/>
                <a:cs typeface="+mn-cs"/>
              </a:rPr>
              <a:t>where</a:t>
            </a:r>
            <a:r>
              <a:rPr lang="en-IN"/>
              <a:t> t1.a </a:t>
            </a:r>
            <a:r>
              <a:rPr lang="en-IN" sz="1200" kern="1200">
                <a:solidFill>
                  <a:schemeClr val="tx1"/>
                </a:solidFill>
                <a:effectLst/>
                <a:latin typeface="Times New Roman" pitchFamily="18" charset="0"/>
                <a:ea typeface="+mn-ea"/>
                <a:cs typeface="+mn-cs"/>
              </a:rPr>
              <a:t>=</a:t>
            </a:r>
            <a:r>
              <a:rPr lang="en-IN"/>
              <a:t> t2.a </a:t>
            </a:r>
            <a:r>
              <a:rPr lang="en-IN" sz="1200" kern="1200">
                <a:solidFill>
                  <a:schemeClr val="tx1"/>
                </a:solidFill>
                <a:effectLst/>
                <a:latin typeface="Times New Roman" pitchFamily="18" charset="0"/>
                <a:ea typeface="+mn-ea"/>
                <a:cs typeface="+mn-cs"/>
              </a:rPr>
              <a:t>and</a:t>
            </a:r>
            <a:r>
              <a:rPr lang="en-IN"/>
              <a:t> t2.b </a:t>
            </a:r>
            <a:r>
              <a:rPr lang="en-IN" sz="1200" kern="1200">
                <a:solidFill>
                  <a:schemeClr val="tx1"/>
                </a:solidFill>
                <a:effectLst/>
                <a:latin typeface="Times New Roman" pitchFamily="18" charset="0"/>
                <a:ea typeface="+mn-ea"/>
                <a:cs typeface="+mn-cs"/>
              </a:rPr>
              <a:t>=</a:t>
            </a:r>
            <a:r>
              <a:rPr lang="en-IN"/>
              <a:t> t3.b </a:t>
            </a:r>
            <a:r>
              <a:rPr lang="en-IN" sz="1200" kern="1200">
                <a:solidFill>
                  <a:schemeClr val="tx1"/>
                </a:solidFill>
                <a:effectLst/>
                <a:latin typeface="Times New Roman" pitchFamily="18" charset="0"/>
                <a:ea typeface="+mn-ea"/>
                <a:cs typeface="+mn-cs"/>
              </a:rPr>
              <a:t>and</a:t>
            </a:r>
            <a:r>
              <a:rPr lang="en-IN"/>
              <a:t> t3.c </a:t>
            </a:r>
            <a:r>
              <a:rPr lang="en-IN" sz="1200" kern="1200">
                <a:solidFill>
                  <a:schemeClr val="tx1"/>
                </a:solidFill>
                <a:effectLst/>
                <a:latin typeface="Times New Roman" pitchFamily="18" charset="0"/>
                <a:ea typeface="+mn-ea"/>
                <a:cs typeface="+mn-cs"/>
              </a:rPr>
              <a:t>=</a:t>
            </a:r>
            <a:r>
              <a:rPr lang="en-IN"/>
              <a:t> t1.c) </a:t>
            </a:r>
            <a:r>
              <a:rPr lang="en-IN" sz="1200" kern="1200">
                <a:solidFill>
                  <a:schemeClr val="tx1"/>
                </a:solidFill>
                <a:effectLst/>
                <a:latin typeface="Times New Roman" pitchFamily="18" charset="0"/>
                <a:ea typeface="+mn-ea"/>
                <a:cs typeface="+mn-cs"/>
              </a:rPr>
              <a:t>WHERE</a:t>
            </a:r>
            <a:r>
              <a:rPr lang="en-IN"/>
              <a:t> </a:t>
            </a:r>
            <a:r>
              <a:rPr lang="en-IN" sz="1200" kern="1200">
                <a:solidFill>
                  <a:schemeClr val="tx1"/>
                </a:solidFill>
                <a:effectLst/>
                <a:latin typeface="Times New Roman" pitchFamily="18" charset="0"/>
                <a:ea typeface="+mn-ea"/>
                <a:cs typeface="+mn-cs"/>
              </a:rPr>
              <a:t>EXISTS</a:t>
            </a:r>
            <a:r>
              <a:rPr lang="en-IN"/>
              <a:t> ( </a:t>
            </a:r>
            <a:r>
              <a:rPr lang="en-IN" sz="1200" kern="1200">
                <a:solidFill>
                  <a:schemeClr val="tx1"/>
                </a:solidFill>
                <a:effectLst/>
                <a:latin typeface="Times New Roman" pitchFamily="18" charset="0"/>
                <a:ea typeface="+mn-ea"/>
                <a:cs typeface="+mn-cs"/>
              </a:rPr>
              <a:t>SELECT</a:t>
            </a:r>
            <a:r>
              <a:rPr lang="en-IN"/>
              <a:t> </a:t>
            </a:r>
            <a:r>
              <a:rPr lang="en-IN" sz="1200" kern="1200">
                <a:solidFill>
                  <a:schemeClr val="tx1"/>
                </a:solidFill>
                <a:effectLst/>
                <a:latin typeface="Times New Roman" pitchFamily="18" charset="0"/>
                <a:ea typeface="+mn-ea"/>
                <a:cs typeface="+mn-cs"/>
              </a:rPr>
              <a:t>1</a:t>
            </a:r>
            <a:r>
              <a:rPr lang="en-IN"/>
              <a:t> </a:t>
            </a:r>
            <a:r>
              <a:rPr lang="en-IN" sz="1200" kern="1200">
                <a:solidFill>
                  <a:schemeClr val="tx1"/>
                </a:solidFill>
                <a:effectLst/>
                <a:latin typeface="Times New Roman" pitchFamily="18" charset="0"/>
                <a:ea typeface="+mn-ea"/>
                <a:cs typeface="+mn-cs"/>
              </a:rPr>
              <a:t>FROM</a:t>
            </a:r>
            <a:r>
              <a:rPr lang="en-IN"/>
              <a:t> table1 t1, table2 t2 </a:t>
            </a:r>
            <a:r>
              <a:rPr lang="en-IN" sz="1200" kern="1200">
                <a:solidFill>
                  <a:schemeClr val="tx1"/>
                </a:solidFill>
                <a:effectLst/>
                <a:latin typeface="Times New Roman" pitchFamily="18" charset="0"/>
                <a:ea typeface="+mn-ea"/>
                <a:cs typeface="+mn-cs"/>
              </a:rPr>
              <a:t>WHERE</a:t>
            </a:r>
            <a:r>
              <a:rPr lang="en-IN"/>
              <a:t> t1.a </a:t>
            </a:r>
            <a:r>
              <a:rPr lang="en-IN" sz="1200" kern="1200">
                <a:solidFill>
                  <a:schemeClr val="tx1"/>
                </a:solidFill>
                <a:effectLst/>
                <a:latin typeface="Times New Roman" pitchFamily="18" charset="0"/>
                <a:ea typeface="+mn-ea"/>
                <a:cs typeface="+mn-cs"/>
              </a:rPr>
              <a:t>=</a:t>
            </a:r>
            <a:r>
              <a:rPr lang="en-IN"/>
              <a:t> t2.a </a:t>
            </a:r>
            <a:r>
              <a:rPr lang="en-IN" sz="1200" kern="1200">
                <a:solidFill>
                  <a:schemeClr val="tx1"/>
                </a:solidFill>
                <a:effectLst/>
                <a:latin typeface="Times New Roman" pitchFamily="18" charset="0"/>
                <a:ea typeface="+mn-ea"/>
                <a:cs typeface="+mn-cs"/>
              </a:rPr>
              <a:t>and</a:t>
            </a:r>
            <a:r>
              <a:rPr lang="en-IN"/>
              <a:t> t2.b </a:t>
            </a:r>
            <a:r>
              <a:rPr lang="en-IN" sz="1200" kern="1200">
                <a:solidFill>
                  <a:schemeClr val="tx1"/>
                </a:solidFill>
                <a:effectLst/>
                <a:latin typeface="Times New Roman" pitchFamily="18" charset="0"/>
                <a:ea typeface="+mn-ea"/>
                <a:cs typeface="+mn-cs"/>
              </a:rPr>
              <a:t>=</a:t>
            </a:r>
            <a:r>
              <a:rPr lang="en-IN"/>
              <a:t> t3.b </a:t>
            </a:r>
            <a:r>
              <a:rPr lang="en-IN" sz="1200" kern="1200">
                <a:solidFill>
                  <a:schemeClr val="tx1"/>
                </a:solidFill>
                <a:effectLst/>
                <a:latin typeface="Times New Roman" pitchFamily="18" charset="0"/>
                <a:ea typeface="+mn-ea"/>
                <a:cs typeface="+mn-cs"/>
              </a:rPr>
              <a:t>and</a:t>
            </a:r>
            <a:r>
              <a:rPr lang="en-IN"/>
              <a:t> t3.c </a:t>
            </a:r>
            <a:r>
              <a:rPr lang="en-IN" sz="1200" kern="1200">
                <a:solidFill>
                  <a:schemeClr val="tx1"/>
                </a:solidFill>
                <a:effectLst/>
                <a:latin typeface="Times New Roman" pitchFamily="18" charset="0"/>
                <a:ea typeface="+mn-ea"/>
                <a:cs typeface="+mn-cs"/>
              </a:rPr>
              <a:t>=</a:t>
            </a:r>
            <a:r>
              <a:rPr lang="en-IN"/>
              <a:t> t1.c)</a:t>
            </a:r>
            <a:endParaRPr lang="en-IN" altLang="en-US"/>
          </a:p>
          <a:p>
            <a:endParaRPr lang="en-US" altLang="en-US"/>
          </a:p>
          <a:p>
            <a:br>
              <a:rPr lang="en-IN" sz="1200" b="0" i="0" kern="1200">
                <a:solidFill>
                  <a:schemeClr val="tx1"/>
                </a:solidFill>
                <a:effectLst/>
                <a:latin typeface="Times New Roman" pitchFamily="18" charset="0"/>
                <a:ea typeface="+mn-ea"/>
                <a:cs typeface="+mn-cs"/>
              </a:rPr>
            </a:br>
            <a:r>
              <a:rPr lang="en-IN" sz="1200" b="0" i="0" kern="1200">
                <a:solidFill>
                  <a:schemeClr val="tx1"/>
                </a:solidFill>
                <a:effectLst/>
                <a:latin typeface="Times New Roman" pitchFamily="18" charset="0"/>
                <a:ea typeface="+mn-ea"/>
                <a:cs typeface="+mn-cs"/>
              </a:rPr>
              <a:t>UPDATE table1 t1 SET t1.c = (select MAX(t3.d) from table2 t2, table3 t3 where t2.b = t3.b and t1.a = t2.a) WHERE EXISTS ( SELECT 1 FROM table2 t2, table3 t3 WHERE t1.c = t3.c and t1.a = t2.a);</a:t>
            </a:r>
          </a:p>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SQL&gt; </a:t>
            </a:r>
            <a:r>
              <a:rPr lang="en-US"/>
              <a:t>select </a:t>
            </a:r>
            <a:r>
              <a:rPr lang="en-US" err="1"/>
              <a:t>course_id</a:t>
            </a:r>
            <a:r>
              <a:rPr lang="en-US"/>
              <a:t>, </a:t>
            </a:r>
            <a:r>
              <a:rPr lang="en-US" err="1"/>
              <a:t>semester,year</a:t>
            </a:r>
            <a:r>
              <a:rPr lang="en-US"/>
              <a:t> from section where (semester='Fall' and year=2009) and </a:t>
            </a:r>
            <a:r>
              <a:rPr lang="en-US" err="1"/>
              <a:t>course_id</a:t>
            </a:r>
            <a:r>
              <a:rPr lang="en-US"/>
              <a:t> </a:t>
            </a:r>
            <a:r>
              <a:rPr lang="en-US" b="1"/>
              <a:t>in</a:t>
            </a:r>
            <a:r>
              <a:rPr lang="en-US"/>
              <a:t> (select </a:t>
            </a:r>
            <a:r>
              <a:rPr lang="en-US" err="1"/>
              <a:t>course_id</a:t>
            </a:r>
            <a:r>
              <a:rPr lang="en-US"/>
              <a:t> from section where semester='Spring' and year=2010);</a:t>
            </a:r>
          </a:p>
          <a:p>
            <a:r>
              <a:rPr lang="en-US"/>
              <a:t>  same as given in slide 42</a:t>
            </a:r>
          </a:p>
        </p:txBody>
      </p:sp>
      <p:sp>
        <p:nvSpPr>
          <p:cNvPr id="4" name="Slide Number Placeholder 3"/>
          <p:cNvSpPr>
            <a:spLocks noGrp="1"/>
          </p:cNvSpPr>
          <p:nvPr>
            <p:ph type="sldNum" sz="quarter" idx="10"/>
          </p:nvPr>
        </p:nvSpPr>
        <p:spPr/>
        <p:txBody>
          <a:bodyPr/>
          <a:lstStyle/>
          <a:p>
            <a:pPr>
              <a:defRPr/>
            </a:pPr>
            <a:fld id="{4490252C-9FA1-426B-BC3B-00C37E014825}" type="slidenum">
              <a:rPr lang="en-US" altLang="en-US" smtClean="0"/>
              <a:pPr>
                <a:defRPr/>
              </a:pPr>
              <a:t>61</a:t>
            </a:fld>
            <a:endParaRPr lang="en-US" altLang="en-US"/>
          </a:p>
        </p:txBody>
      </p:sp>
    </p:spTree>
    <p:extLst>
      <p:ext uri="{BB962C8B-B14F-4D97-AF65-F5344CB8AC3E}">
        <p14:creationId xmlns:p14="http://schemas.microsoft.com/office/powerpoint/2010/main" val="25481519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Times New Roman" pitchFamily="18" charset="0"/>
                <a:ea typeface="+mn-ea"/>
                <a:cs typeface="+mn-cs"/>
              </a:rPr>
              <a:t>The Query can be written – Using </a:t>
            </a:r>
            <a:r>
              <a:rPr lang="en-US" sz="1200" b="1" i="0" kern="1200">
                <a:solidFill>
                  <a:schemeClr val="tx1"/>
                </a:solidFill>
                <a:effectLst/>
                <a:latin typeface="Times New Roman" pitchFamily="18" charset="0"/>
                <a:ea typeface="+mn-ea"/>
                <a:cs typeface="+mn-cs"/>
              </a:rPr>
              <a:t>UNION.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a:solidFill>
                  <a:schemeClr val="tx1"/>
                </a:solidFill>
                <a:effectLst/>
                <a:latin typeface="Times New Roman" pitchFamily="18" charset="0"/>
                <a:ea typeface="+mn-ea"/>
                <a:cs typeface="+mn-cs"/>
              </a:rPr>
              <a:t>When you use a correlated subquery in a DELETE/UPDATE/SELECT statement, the correlation name represents the row that you want to delete/select/update. SQL evaluates the correlated subquery once for each row in the table named in the DELETE/UPDATE/SELECT  statement to decide whether to delete/update/select the row.</a:t>
            </a:r>
            <a:endParaRPr lang="en-IN"/>
          </a:p>
          <a:p>
            <a:endParaRPr lang="en-US" sz="1200" b="1" i="0" kern="1200">
              <a:solidFill>
                <a:schemeClr val="tx1"/>
              </a:solidFill>
              <a:effectLst/>
              <a:latin typeface="Times New Roman" pitchFamily="18" charset="0"/>
              <a:ea typeface="+mn-ea"/>
              <a:cs typeface="+mn-cs"/>
            </a:endParaRPr>
          </a:p>
          <a:p>
            <a:r>
              <a:rPr lang="en-US" sz="1200" b="1" i="0" kern="1200">
                <a:solidFill>
                  <a:schemeClr val="tx1"/>
                </a:solidFill>
                <a:effectLst/>
                <a:latin typeface="Times New Roman" pitchFamily="18" charset="0"/>
                <a:ea typeface="+mn-ea"/>
                <a:cs typeface="+mn-cs"/>
              </a:rPr>
              <a:t>A table alias is also called a correlation name</a:t>
            </a:r>
            <a:r>
              <a:rPr lang="en-US" sz="1200" b="0" i="0" kern="1200">
                <a:solidFill>
                  <a:schemeClr val="tx1"/>
                </a:solidFill>
                <a:effectLst/>
                <a:latin typeface="Times New Roman" pitchFamily="18" charset="0"/>
                <a:ea typeface="+mn-ea"/>
                <a:cs typeface="+mn-cs"/>
              </a:rPr>
              <a:t>. A programmer can use an alias to temporarily assign another name to a table or column for the duration of a SELECT query.</a:t>
            </a:r>
            <a:endParaRPr lang="en-US"/>
          </a:p>
          <a:p>
            <a:r>
              <a:rPr lang="en-US"/>
              <a:t>select </a:t>
            </a:r>
            <a:r>
              <a:rPr lang="en-US" err="1"/>
              <a:t>course_id,semester,year</a:t>
            </a:r>
            <a:r>
              <a:rPr lang="en-US"/>
              <a:t>  from section  S   where semester ='Fall' and year= 2009 and exists (select * from section  T where semester = 'Spring' and year=2010 and </a:t>
            </a:r>
            <a:r>
              <a:rPr lang="en-US" err="1"/>
              <a:t>S.course_id</a:t>
            </a:r>
            <a:r>
              <a:rPr lang="en-US"/>
              <a:t>= </a:t>
            </a:r>
            <a:r>
              <a:rPr lang="en-US" err="1"/>
              <a:t>T.course_id</a:t>
            </a:r>
            <a:r>
              <a:rPr lang="en-US"/>
              <a:t>);</a:t>
            </a:r>
          </a:p>
          <a:p>
            <a:endParaRPr lang="en-US"/>
          </a:p>
          <a:p>
            <a:r>
              <a:rPr lang="en-US" sz="1200" b="0" i="0" u="none" strike="noStrike" kern="1200" baseline="0">
                <a:solidFill>
                  <a:schemeClr val="tx1"/>
                </a:solidFill>
                <a:latin typeface="Times New Roman" pitchFamily="18" charset="0"/>
                <a:ea typeface="+mn-ea"/>
                <a:cs typeface="+mn-cs"/>
              </a:rPr>
              <a:t>The above query also illustrates a feature of SQL where a correlation name</a:t>
            </a:r>
          </a:p>
          <a:p>
            <a:r>
              <a:rPr lang="en-US" sz="1200" b="0" i="0" u="none" strike="noStrike" kern="1200" baseline="0">
                <a:solidFill>
                  <a:schemeClr val="tx1"/>
                </a:solidFill>
                <a:latin typeface="Times New Roman" pitchFamily="18" charset="0"/>
                <a:ea typeface="+mn-ea"/>
                <a:cs typeface="+mn-cs"/>
              </a:rPr>
              <a:t>from an outer query (</a:t>
            </a:r>
            <a:r>
              <a:rPr lang="en-US" sz="1200" b="0" i="1" u="none" strike="noStrike" kern="1200" baseline="0">
                <a:solidFill>
                  <a:schemeClr val="tx1"/>
                </a:solidFill>
                <a:latin typeface="Times New Roman" pitchFamily="18" charset="0"/>
                <a:ea typeface="+mn-ea"/>
                <a:cs typeface="+mn-cs"/>
              </a:rPr>
              <a:t>S </a:t>
            </a:r>
            <a:r>
              <a:rPr lang="en-US" sz="1200" b="0" i="0" u="none" strike="noStrike" kern="1200" baseline="0">
                <a:solidFill>
                  <a:schemeClr val="tx1"/>
                </a:solidFill>
                <a:latin typeface="Times New Roman" pitchFamily="18" charset="0"/>
                <a:ea typeface="+mn-ea"/>
                <a:cs typeface="+mn-cs"/>
              </a:rPr>
              <a:t>in the above query), can be used in a subquery in the</a:t>
            </a:r>
          </a:p>
          <a:p>
            <a:r>
              <a:rPr lang="en-US" sz="1200" b="1" i="0" u="none" strike="noStrike" kern="1200" baseline="0">
                <a:solidFill>
                  <a:schemeClr val="tx1"/>
                </a:solidFill>
                <a:latin typeface="Times New Roman" pitchFamily="18" charset="0"/>
                <a:ea typeface="+mn-ea"/>
                <a:cs typeface="+mn-cs"/>
              </a:rPr>
              <a:t>where </a:t>
            </a:r>
            <a:r>
              <a:rPr lang="en-US" sz="1200" b="0" i="0" u="none" strike="noStrike" kern="1200" baseline="0">
                <a:solidFill>
                  <a:schemeClr val="tx1"/>
                </a:solidFill>
                <a:latin typeface="Times New Roman" pitchFamily="18" charset="0"/>
                <a:ea typeface="+mn-ea"/>
                <a:cs typeface="+mn-cs"/>
              </a:rPr>
              <a:t>clause. A subquery that uses a correlation name from an outer query is</a:t>
            </a:r>
          </a:p>
          <a:p>
            <a:r>
              <a:rPr lang="en-US" sz="1200" b="0" i="0" u="none" strike="noStrike" kern="1200" baseline="0">
                <a:solidFill>
                  <a:schemeClr val="tx1"/>
                </a:solidFill>
                <a:latin typeface="Times New Roman" pitchFamily="18" charset="0"/>
                <a:ea typeface="+mn-ea"/>
                <a:cs typeface="+mn-cs"/>
              </a:rPr>
              <a:t>called a </a:t>
            </a:r>
            <a:r>
              <a:rPr lang="en-US" sz="1200" b="1" i="0" u="none" strike="noStrike" kern="1200" baseline="0">
                <a:solidFill>
                  <a:schemeClr val="tx1"/>
                </a:solidFill>
                <a:latin typeface="Times New Roman" pitchFamily="18" charset="0"/>
                <a:ea typeface="+mn-ea"/>
                <a:cs typeface="+mn-cs"/>
              </a:rPr>
              <a:t>correlated subquery</a:t>
            </a:r>
            <a:r>
              <a:rPr lang="en-US" sz="1200" b="0" i="0" u="none" strike="noStrike" kern="1200" baseline="0">
                <a:solidFill>
                  <a:schemeClr val="tx1"/>
                </a:solidFill>
                <a:latin typeface="Times New Roman" pitchFamily="18" charset="0"/>
                <a:ea typeface="+mn-ea"/>
                <a:cs typeface="+mn-cs"/>
              </a:rPr>
              <a:t>. </a:t>
            </a:r>
          </a:p>
          <a:p>
            <a:r>
              <a:rPr lang="en-US" sz="1200" b="0" i="0" u="none" strike="noStrike" kern="1200" baseline="0">
                <a:solidFill>
                  <a:schemeClr val="tx1"/>
                </a:solidFill>
                <a:latin typeface="Times New Roman" pitchFamily="18" charset="0"/>
                <a:ea typeface="+mn-ea"/>
                <a:cs typeface="+mn-cs"/>
              </a:rPr>
              <a:t>===================</a:t>
            </a:r>
          </a:p>
          <a:p>
            <a:r>
              <a:rPr lang="en-US" sz="1200" b="0" i="0" u="none" strike="noStrike" kern="1200" baseline="0">
                <a:solidFill>
                  <a:schemeClr val="tx1"/>
                </a:solidFill>
                <a:latin typeface="Times New Roman" pitchFamily="18" charset="0"/>
                <a:ea typeface="+mn-ea"/>
                <a:cs typeface="+mn-cs"/>
              </a:rPr>
              <a:t>Compare following query with the ‘exists’  given above.</a:t>
            </a:r>
          </a:p>
          <a:p>
            <a:pPr>
              <a:lnSpc>
                <a:spcPct val="112000"/>
              </a:lnSpc>
              <a:spcBef>
                <a:spcPct val="0"/>
              </a:spcBef>
              <a:buClrTx/>
              <a:buSzTx/>
              <a:buFontTx/>
              <a:buNone/>
            </a:pPr>
            <a:r>
              <a:rPr kumimoji="0" lang="en-US" altLang="en-US" sz="1200" b="1"/>
              <a:t>select distinct </a:t>
            </a:r>
            <a:r>
              <a:rPr kumimoji="0" lang="en-US" altLang="en-US" sz="1200" i="1" err="1"/>
              <a:t>course_id</a:t>
            </a:r>
            <a:endParaRPr kumimoji="0" lang="en-US" altLang="en-US" sz="1100" i="1"/>
          </a:p>
          <a:p>
            <a:pPr>
              <a:lnSpc>
                <a:spcPct val="112000"/>
              </a:lnSpc>
              <a:spcBef>
                <a:spcPct val="0"/>
              </a:spcBef>
              <a:buClrTx/>
              <a:buSzTx/>
              <a:buFontTx/>
              <a:buNone/>
            </a:pPr>
            <a:r>
              <a:rPr kumimoji="0" lang="en-US" altLang="en-US" sz="1200" b="1"/>
              <a:t>from </a:t>
            </a:r>
            <a:r>
              <a:rPr kumimoji="0" lang="en-US" altLang="en-US" sz="1200" i="1"/>
              <a:t>section</a:t>
            </a:r>
            <a:endParaRPr kumimoji="0" lang="en-US" altLang="en-US" sz="1100" i="1"/>
          </a:p>
          <a:p>
            <a:pPr>
              <a:lnSpc>
                <a:spcPct val="112000"/>
              </a:lnSpc>
              <a:spcBef>
                <a:spcPct val="0"/>
              </a:spcBef>
              <a:buClrTx/>
              <a:buSzTx/>
              <a:buFontTx/>
              <a:buNone/>
            </a:pPr>
            <a:r>
              <a:rPr kumimoji="0" lang="en-US" altLang="en-US" sz="1200" b="1"/>
              <a:t>where </a:t>
            </a:r>
            <a:r>
              <a:rPr kumimoji="0" lang="en-US" altLang="en-US" sz="1200" i="1"/>
              <a:t>semester </a:t>
            </a:r>
            <a:r>
              <a:rPr kumimoji="0" lang="en-US" altLang="en-US" sz="1200"/>
              <a:t>= ’Fall’ </a:t>
            </a:r>
            <a:r>
              <a:rPr kumimoji="0" lang="en-US" altLang="en-US" sz="1200" b="1"/>
              <a:t>and </a:t>
            </a:r>
            <a:r>
              <a:rPr kumimoji="0" lang="en-US" altLang="en-US" sz="1200" i="1"/>
              <a:t>year</a:t>
            </a:r>
            <a:r>
              <a:rPr kumimoji="0" lang="en-US" altLang="en-US" sz="1200"/>
              <a:t>= 2009 </a:t>
            </a:r>
            <a:r>
              <a:rPr kumimoji="0" lang="en-US" altLang="en-US" sz="1200" b="1"/>
              <a:t>and </a:t>
            </a:r>
            <a:br>
              <a:rPr kumimoji="0" lang="en-US" altLang="en-US" sz="1200" b="1"/>
            </a:br>
            <a:r>
              <a:rPr kumimoji="0" lang="en-US" altLang="en-US" sz="1200" b="1"/>
              <a:t>           </a:t>
            </a:r>
            <a:r>
              <a:rPr kumimoji="0" lang="en-US" altLang="en-US" sz="1200" i="1" err="1"/>
              <a:t>course_id</a:t>
            </a:r>
            <a:r>
              <a:rPr kumimoji="0" lang="en-US" altLang="en-US" sz="1400" i="1"/>
              <a:t> </a:t>
            </a:r>
            <a:r>
              <a:rPr kumimoji="0" lang="en-US" altLang="en-US" sz="1400" b="1">
                <a:solidFill>
                  <a:srgbClr val="C00000"/>
                </a:solidFill>
              </a:rPr>
              <a:t>in</a:t>
            </a:r>
            <a:r>
              <a:rPr kumimoji="0" lang="en-US" altLang="en-US" sz="1400" b="1"/>
              <a:t> </a:t>
            </a:r>
            <a:r>
              <a:rPr kumimoji="0" lang="en-US" altLang="en-US" sz="1200"/>
              <a:t>(</a:t>
            </a:r>
            <a:r>
              <a:rPr kumimoji="0" lang="en-US" altLang="en-US" sz="1200" b="1"/>
              <a:t>select </a:t>
            </a:r>
            <a:r>
              <a:rPr kumimoji="0" lang="en-US" altLang="en-US" sz="1200" i="1" err="1"/>
              <a:t>course_id</a:t>
            </a:r>
            <a:endParaRPr kumimoji="0" lang="en-US" altLang="en-US" sz="1100" i="1"/>
          </a:p>
          <a:p>
            <a:pPr>
              <a:lnSpc>
                <a:spcPct val="112000"/>
              </a:lnSpc>
              <a:spcBef>
                <a:spcPct val="0"/>
              </a:spcBef>
              <a:buClrTx/>
              <a:buSzTx/>
              <a:buFontTx/>
              <a:buNone/>
            </a:pPr>
            <a:r>
              <a:rPr kumimoji="0" lang="en-US" altLang="en-US" sz="1100" b="1"/>
              <a:t>                                 </a:t>
            </a:r>
            <a:r>
              <a:rPr kumimoji="0" lang="en-US" altLang="en-US" sz="1200" b="1"/>
              <a:t>from </a:t>
            </a:r>
            <a:r>
              <a:rPr kumimoji="0" lang="en-US" altLang="en-US" sz="1200" i="1"/>
              <a:t>section</a:t>
            </a:r>
            <a:endParaRPr kumimoji="0" lang="en-US" altLang="en-US" sz="1100" i="1"/>
          </a:p>
          <a:p>
            <a:pPr>
              <a:lnSpc>
                <a:spcPct val="112000"/>
              </a:lnSpc>
              <a:spcBef>
                <a:spcPct val="0"/>
              </a:spcBef>
              <a:buClrTx/>
              <a:buSzTx/>
              <a:buFontTx/>
              <a:buNone/>
            </a:pPr>
            <a:r>
              <a:rPr kumimoji="0" lang="en-US" altLang="en-US" sz="1100" b="1"/>
              <a:t>                                 </a:t>
            </a:r>
            <a:r>
              <a:rPr kumimoji="0" lang="en-US" altLang="en-US" sz="1200" b="1"/>
              <a:t>where </a:t>
            </a:r>
            <a:r>
              <a:rPr kumimoji="0" lang="en-US" altLang="en-US" sz="1200" i="1"/>
              <a:t>semester </a:t>
            </a:r>
            <a:r>
              <a:rPr kumimoji="0" lang="en-US" altLang="en-US" sz="1200"/>
              <a:t>= ’Spring’ </a:t>
            </a:r>
            <a:r>
              <a:rPr kumimoji="0" lang="en-US" altLang="en-US" sz="1200" b="1"/>
              <a:t>and </a:t>
            </a:r>
            <a:r>
              <a:rPr kumimoji="0" lang="en-US" altLang="en-US" sz="1200" i="1"/>
              <a:t>year</a:t>
            </a:r>
            <a:r>
              <a:rPr kumimoji="0" lang="en-US" altLang="en-US" sz="1200"/>
              <a:t>= 2010);</a:t>
            </a:r>
            <a:endParaRPr kumimoji="0" lang="en-US" altLang="en-US" sz="1100"/>
          </a:p>
          <a:p>
            <a:endParaRPr lang="en-US"/>
          </a:p>
        </p:txBody>
      </p:sp>
      <p:sp>
        <p:nvSpPr>
          <p:cNvPr id="4" name="Slide Number Placeholder 3"/>
          <p:cNvSpPr>
            <a:spLocks noGrp="1"/>
          </p:cNvSpPr>
          <p:nvPr>
            <p:ph type="sldNum" sz="quarter" idx="10"/>
          </p:nvPr>
        </p:nvSpPr>
        <p:spPr/>
        <p:txBody>
          <a:bodyPr/>
          <a:lstStyle/>
          <a:p>
            <a:pPr>
              <a:defRPr/>
            </a:pPr>
            <a:fld id="{4490252C-9FA1-426B-BC3B-00C37E014825}" type="slidenum">
              <a:rPr lang="en-US" altLang="en-US" smtClean="0"/>
              <a:pPr>
                <a:defRPr/>
              </a:pPr>
              <a:t>62</a:t>
            </a:fld>
            <a:endParaRPr lang="en-US" altLang="en-US"/>
          </a:p>
        </p:txBody>
      </p:sp>
    </p:spTree>
    <p:extLst>
      <p:ext uri="{BB962C8B-B14F-4D97-AF65-F5344CB8AC3E}">
        <p14:creationId xmlns:p14="http://schemas.microsoft.com/office/powerpoint/2010/main" val="34150360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Times New Roman" pitchFamily="18" charset="0"/>
                <a:ea typeface="+mn-ea"/>
                <a:cs typeface="+mn-cs"/>
              </a:rPr>
              <a:t>When you use a correlated subquery in a DELETE/UPDATE/SELECT statement, the correlation name represents the row that you want to delete. SQL evaluates the correlated subquery once for each row in the table named in the DELETE/UPDATE/SELECT  statement to decide whether to delete/update/select the row. </a:t>
            </a:r>
          </a:p>
          <a:p>
            <a:endParaRPr lang="en-US" sz="1200" b="0" i="0" kern="1200">
              <a:solidFill>
                <a:schemeClr val="tx1"/>
              </a:solidFill>
              <a:effectLst/>
              <a:latin typeface="Times New Roman" pitchFamily="18" charset="0"/>
              <a:ea typeface="+mn-ea"/>
              <a:cs typeface="+mn-cs"/>
            </a:endParaRPr>
          </a:p>
          <a:p>
            <a:r>
              <a:rPr lang="en-US" sz="1200" b="0" i="0" kern="1200">
                <a:solidFill>
                  <a:schemeClr val="tx1"/>
                </a:solidFill>
                <a:effectLst/>
                <a:latin typeface="Times New Roman" pitchFamily="18" charset="0"/>
                <a:ea typeface="+mn-ea"/>
                <a:cs typeface="+mn-cs"/>
              </a:rPr>
              <a:t>Product( </a:t>
            </a:r>
            <a:r>
              <a:rPr lang="en-US" sz="1200" b="0" i="0" u="sng" kern="1200">
                <a:solidFill>
                  <a:schemeClr val="tx1"/>
                </a:solidFill>
                <a:effectLst/>
                <a:latin typeface="Times New Roman" pitchFamily="18" charset="0"/>
                <a:ea typeface="+mn-ea"/>
                <a:cs typeface="+mn-cs"/>
              </a:rPr>
              <a:t>Pname, CompName</a:t>
            </a:r>
            <a:r>
              <a:rPr lang="en-US" sz="1200" b="0" i="0" kern="1200">
                <a:solidFill>
                  <a:schemeClr val="tx1"/>
                </a:solidFill>
                <a:effectLst/>
                <a:latin typeface="Times New Roman" pitchFamily="18" charset="0"/>
                <a:ea typeface="+mn-ea"/>
                <a:cs typeface="+mn-cs"/>
              </a:rPr>
              <a:t>, Price, Qty)</a:t>
            </a:r>
          </a:p>
          <a:p>
            <a:r>
              <a:rPr lang="en-US" sz="1200" b="0" i="0" kern="1200">
                <a:solidFill>
                  <a:schemeClr val="tx1"/>
                </a:solidFill>
                <a:effectLst/>
                <a:latin typeface="Times New Roman" pitchFamily="18" charset="0"/>
                <a:ea typeface="+mn-ea"/>
                <a:cs typeface="+mn-cs"/>
              </a:rPr>
              <a:t>Display Product name and Price of the product whose Price is more than the average price of all the products of each company)</a:t>
            </a:r>
          </a:p>
          <a:p>
            <a:endParaRPr lang="en-US" sz="1200" b="0" i="0" kern="1200">
              <a:solidFill>
                <a:schemeClr val="tx1"/>
              </a:solidFill>
              <a:effectLst/>
              <a:latin typeface="Times New Roman" pitchFamily="18" charset="0"/>
              <a:ea typeface="+mn-ea"/>
              <a:cs typeface="+mn-cs"/>
            </a:endParaRPr>
          </a:p>
          <a:p>
            <a:r>
              <a:rPr lang="en-US" sz="1200" b="0" i="0" kern="1200">
                <a:solidFill>
                  <a:schemeClr val="tx1"/>
                </a:solidFill>
                <a:effectLst/>
                <a:latin typeface="Times New Roman" pitchFamily="18" charset="0"/>
                <a:ea typeface="+mn-ea"/>
                <a:cs typeface="+mn-cs"/>
              </a:rPr>
              <a:t>Select Pname, Price from product P where price&gt;(Select avg(price) from Product  Q where </a:t>
            </a:r>
            <a:r>
              <a:rPr lang="en-US" sz="1200" b="0" i="0" kern="1200" err="1">
                <a:solidFill>
                  <a:schemeClr val="tx1"/>
                </a:solidFill>
                <a:effectLst/>
                <a:latin typeface="Times New Roman" pitchFamily="18" charset="0"/>
                <a:ea typeface="+mn-ea"/>
                <a:cs typeface="+mn-cs"/>
              </a:rPr>
              <a:t>P.CompName</a:t>
            </a:r>
            <a:r>
              <a:rPr lang="en-US" sz="1200" b="0" i="0" kern="1200">
                <a:solidFill>
                  <a:schemeClr val="tx1"/>
                </a:solidFill>
                <a:effectLst/>
                <a:latin typeface="Times New Roman" pitchFamily="18" charset="0"/>
                <a:ea typeface="+mn-ea"/>
                <a:cs typeface="+mn-cs"/>
              </a:rPr>
              <a:t>=</a:t>
            </a:r>
            <a:r>
              <a:rPr lang="en-US" sz="1200" b="0" i="0" kern="1200" err="1">
                <a:solidFill>
                  <a:schemeClr val="tx1"/>
                </a:solidFill>
                <a:effectLst/>
                <a:latin typeface="Times New Roman" pitchFamily="18" charset="0"/>
                <a:ea typeface="+mn-ea"/>
                <a:cs typeface="+mn-cs"/>
              </a:rPr>
              <a:t>Q.CompName</a:t>
            </a:r>
            <a:r>
              <a:rPr lang="en-US" sz="1200" b="0" i="0" kern="1200">
                <a:solidFill>
                  <a:schemeClr val="tx1"/>
                </a:solidFill>
                <a:effectLst/>
                <a:latin typeface="Times New Roman" pitchFamily="18" charset="0"/>
                <a:ea typeface="+mn-ea"/>
                <a:cs typeface="+mn-cs"/>
              </a:rPr>
              <a:t>);</a:t>
            </a:r>
          </a:p>
          <a:p>
            <a:endParaRPr lang="en-US" sz="1200" b="0" i="0" kern="120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a:solidFill>
                  <a:schemeClr val="tx1"/>
                </a:solidFill>
                <a:effectLst/>
                <a:latin typeface="Times New Roman" pitchFamily="18" charset="0"/>
                <a:ea typeface="+mn-ea"/>
                <a:cs typeface="+mn-cs"/>
              </a:rPr>
              <a:t>Update Product  P set Price=Price- 0.2*Price where </a:t>
            </a:r>
            <a:r>
              <a:rPr lang="en-US" sz="1200" b="0" i="0" kern="1200" err="1">
                <a:solidFill>
                  <a:schemeClr val="tx1"/>
                </a:solidFill>
                <a:effectLst/>
                <a:latin typeface="Times New Roman" pitchFamily="18" charset="0"/>
                <a:ea typeface="+mn-ea"/>
                <a:cs typeface="+mn-cs"/>
              </a:rPr>
              <a:t>p.qty</a:t>
            </a:r>
            <a:r>
              <a:rPr lang="en-US" sz="1200" b="0" i="0" kern="1200">
                <a:solidFill>
                  <a:schemeClr val="tx1"/>
                </a:solidFill>
                <a:effectLst/>
                <a:latin typeface="Times New Roman" pitchFamily="18" charset="0"/>
                <a:ea typeface="+mn-ea"/>
                <a:cs typeface="+mn-cs"/>
              </a:rPr>
              <a:t>&lt;(select avg(qty) from product Q where  P. CompName=</a:t>
            </a:r>
            <a:r>
              <a:rPr lang="en-US" sz="1200" b="0" i="0" kern="1200" err="1">
                <a:solidFill>
                  <a:schemeClr val="tx1"/>
                </a:solidFill>
                <a:effectLst/>
                <a:latin typeface="Times New Roman" pitchFamily="18" charset="0"/>
                <a:ea typeface="+mn-ea"/>
                <a:cs typeface="+mn-cs"/>
              </a:rPr>
              <a:t>Q.CompName</a:t>
            </a:r>
            <a:r>
              <a:rPr lang="en-US" sz="1200" b="0" i="0" kern="1200">
                <a:solidFill>
                  <a:schemeClr val="tx1"/>
                </a:solidFill>
                <a:effectLst/>
                <a:latin typeface="Times New Roman" pitchFamily="18" charset="0"/>
                <a:ea typeface="+mn-ea"/>
                <a:cs typeface="+mn-cs"/>
              </a:rPr>
              <a:t>);</a:t>
            </a:r>
          </a:p>
          <a:p>
            <a:endParaRPr lang="en-US" sz="1200" b="0" i="0" kern="1200">
              <a:solidFill>
                <a:schemeClr val="tx1"/>
              </a:solidFill>
              <a:effectLst/>
              <a:latin typeface="Times New Roman" pitchFamily="18" charset="0"/>
              <a:ea typeface="+mn-ea"/>
              <a:cs typeface="+mn-cs"/>
            </a:endParaRPr>
          </a:p>
          <a:p>
            <a:endParaRPr lang="en-IN"/>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64</a:t>
            </a:fld>
            <a:endParaRPr lang="en-US" altLang="en-US"/>
          </a:p>
        </p:txBody>
      </p:sp>
    </p:spTree>
    <p:extLst>
      <p:ext uri="{BB962C8B-B14F-4D97-AF65-F5344CB8AC3E}">
        <p14:creationId xmlns:p14="http://schemas.microsoft.com/office/powerpoint/2010/main" val="2622038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51CD220B-3566-4198-BF38-BAB710D83CF4}" type="slidenum">
              <a:rPr lang="en-US" altLang="en-US" sz="1200"/>
              <a:pPr/>
              <a:t>65</a:t>
            </a:fld>
            <a:endParaRPr lang="en-US" altLang="en-US" sz="1200"/>
          </a:p>
        </p:txBody>
      </p:sp>
      <p:sp>
        <p:nvSpPr>
          <p:cNvPr id="95235" name="Rectangle 2"/>
          <p:cNvSpPr>
            <a:spLocks noGrp="1" noRot="1" noChangeAspect="1" noChangeArrowheads="1" noTextEdit="1"/>
          </p:cNvSpPr>
          <p:nvPr>
            <p:ph type="sldImg"/>
          </p:nvPr>
        </p:nvSpPr>
        <p:spPr>
          <a:xfrm>
            <a:off x="1187450" y="703263"/>
            <a:ext cx="4622800" cy="3467100"/>
          </a:xfrm>
          <a:ln/>
        </p:spPr>
      </p:sp>
      <p:sp>
        <p:nvSpPr>
          <p:cNvPr id="9523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b="1" i="1">
                <a:sym typeface="Symbol" panose="05050102010706020507" pitchFamily="18" charset="2"/>
              </a:rPr>
              <a:t>Note: </a:t>
            </a:r>
            <a:r>
              <a:rPr lang="en-US" altLang="en-US" sz="1200" b="1">
                <a:sym typeface="Symbol" panose="05050102010706020507" pitchFamily="18" charset="2"/>
              </a:rPr>
              <a:t>Cannot </a:t>
            </a:r>
            <a:r>
              <a:rPr lang="en-US" altLang="en-US" sz="1200" b="0">
                <a:sym typeface="Symbol" panose="05050102010706020507" pitchFamily="18" charset="2"/>
              </a:rPr>
              <a:t>write</a:t>
            </a:r>
            <a:r>
              <a:rPr lang="en-US" altLang="en-US" sz="1200" b="1">
                <a:sym typeface="Symbol" panose="05050102010706020507" pitchFamily="18" charset="2"/>
              </a:rPr>
              <a:t> </a:t>
            </a:r>
            <a:r>
              <a:rPr lang="en-US" altLang="en-US" sz="1200">
                <a:sym typeface="Symbol" panose="05050102010706020507" pitchFamily="18" charset="2"/>
              </a:rPr>
              <a:t>this query using</a:t>
            </a:r>
            <a:r>
              <a:rPr lang="en-US" altLang="en-US" sz="1200" i="1">
                <a:sym typeface="Symbol" panose="05050102010706020507" pitchFamily="18" charset="2"/>
              </a:rPr>
              <a:t> </a:t>
            </a:r>
            <a:r>
              <a:rPr lang="en-US" altLang="en-US" sz="1200">
                <a:sym typeface="Symbol" panose="05050102010706020507" pitchFamily="18" charset="2"/>
              </a:rPr>
              <a:t>=</a:t>
            </a:r>
            <a:r>
              <a:rPr lang="en-US" altLang="en-US" sz="1200" b="1">
                <a:sym typeface="Symbol" panose="05050102010706020507" pitchFamily="18" charset="2"/>
              </a:rPr>
              <a:t> all</a:t>
            </a:r>
            <a:r>
              <a:rPr lang="en-US" altLang="en-US" sz="1200" i="1">
                <a:sym typeface="Symbol" panose="05050102010706020507" pitchFamily="18" charset="2"/>
              </a:rPr>
              <a:t> </a:t>
            </a:r>
            <a:r>
              <a:rPr lang="en-US" altLang="en-US" sz="1200">
                <a:sym typeface="Symbol" panose="05050102010706020507" pitchFamily="18" charset="2"/>
              </a:rPr>
              <a:t>and its variants</a:t>
            </a:r>
            <a:endParaRPr kumimoji="0" lang="en-US" altLang="en-US" sz="1400">
              <a:latin typeface="Times New Roman" panose="02020603050405020304" pitchFamily="18" charset="0"/>
            </a:endParaRPr>
          </a:p>
          <a:p>
            <a:endParaRPr lang="en-US" altLang="en-US"/>
          </a:p>
          <a:p>
            <a:r>
              <a:rPr lang="en-US" altLang="en-US" b="1"/>
              <a:t>{</a:t>
            </a:r>
            <a:r>
              <a:rPr lang="en-US" altLang="en-US" b="1" baseline="0"/>
              <a:t> </a:t>
            </a:r>
            <a:r>
              <a:rPr lang="en-US" altLang="en-US" baseline="0"/>
              <a:t>All courses offered by Biology department </a:t>
            </a:r>
            <a:r>
              <a:rPr lang="en-US" altLang="en-US" b="1" baseline="0"/>
              <a:t>}</a:t>
            </a:r>
            <a:r>
              <a:rPr lang="en-US" altLang="en-US" baseline="0"/>
              <a:t> </a:t>
            </a:r>
            <a:r>
              <a:rPr lang="en-US" altLang="en-US" b="1" u="sng" baseline="0"/>
              <a:t>MINUS</a:t>
            </a:r>
            <a:r>
              <a:rPr lang="en-US" altLang="en-US" baseline="0"/>
              <a:t> </a:t>
            </a:r>
            <a:r>
              <a:rPr lang="en-US" altLang="en-US" b="1" baseline="0"/>
              <a:t>{</a:t>
            </a:r>
            <a:r>
              <a:rPr lang="en-US" altLang="en-US" baseline="0"/>
              <a:t> All Courses Taken by a student referred in the Outer Query </a:t>
            </a:r>
            <a:r>
              <a:rPr lang="en-US" altLang="en-US" b="1" baseline="0"/>
              <a:t>}</a:t>
            </a:r>
            <a:endParaRPr lang="en-US" altLang="en-US" b="1"/>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BIO-101,BIO-301,BIO-399  Courses</a:t>
            </a:r>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66</a:t>
            </a:fld>
            <a:endParaRPr lang="en-US" altLang="en-US"/>
          </a:p>
        </p:txBody>
      </p:sp>
    </p:spTree>
    <p:extLst>
      <p:ext uri="{BB962C8B-B14F-4D97-AF65-F5344CB8AC3E}">
        <p14:creationId xmlns:p14="http://schemas.microsoft.com/office/powerpoint/2010/main" val="29675385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t>
            </a:r>
            <a:r>
              <a:rPr lang="en-IN" err="1"/>
              <a:t>a,b,c</a:t>
            </a:r>
            <a:r>
              <a:rPr lang="en-IN"/>
              <a:t>} – {</a:t>
            </a:r>
            <a:r>
              <a:rPr lang="en-IN" err="1"/>
              <a:t>a,c,e</a:t>
            </a:r>
            <a:r>
              <a:rPr lang="en-IN"/>
              <a:t>} ={b} </a:t>
            </a:r>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67</a:t>
            </a:fld>
            <a:endParaRPr lang="en-US" altLang="en-US"/>
          </a:p>
        </p:txBody>
      </p:sp>
    </p:spTree>
    <p:extLst>
      <p:ext uri="{BB962C8B-B14F-4D97-AF65-F5344CB8AC3E}">
        <p14:creationId xmlns:p14="http://schemas.microsoft.com/office/powerpoint/2010/main" val="3715031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C0FAC5FA-13FC-4198-908B-B3C5926E593A}" type="slidenum">
              <a:rPr lang="en-US" altLang="en-US" sz="1200"/>
              <a:pPr/>
              <a:t>6</a:t>
            </a:fld>
            <a:endParaRPr lang="en-US" altLang="en-US" sz="1200"/>
          </a:p>
        </p:txBody>
      </p:sp>
      <p:sp>
        <p:nvSpPr>
          <p:cNvPr id="30723"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30724"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5</a:t>
            </a:r>
          </a:p>
        </p:txBody>
      </p:sp>
      <p:sp>
        <p:nvSpPr>
          <p:cNvPr id="30725"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30726"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30727" name="Rectangle 6"/>
          <p:cNvSpPr>
            <a:spLocks noGrp="1" noRot="1" noChangeAspect="1" noChangeArrowheads="1" noTextEdit="1"/>
          </p:cNvSpPr>
          <p:nvPr>
            <p:ph type="sldImg"/>
          </p:nvPr>
        </p:nvSpPr>
        <p:spPr>
          <a:xfrm>
            <a:off x="1187450" y="703263"/>
            <a:ext cx="4622800" cy="3467100"/>
          </a:xfrm>
          <a:ln w="12700" cap="flat"/>
        </p:spPr>
      </p:sp>
      <p:sp>
        <p:nvSpPr>
          <p:cNvPr id="30728"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8F0BB3D7-C387-461D-9B32-8E89F28F0FCC}" type="slidenum">
              <a:rPr lang="en-US" altLang="en-US" sz="1200"/>
              <a:pPr/>
              <a:t>68</a:t>
            </a:fld>
            <a:endParaRPr lang="en-US" altLang="en-US" sz="1200"/>
          </a:p>
        </p:txBody>
      </p:sp>
      <p:sp>
        <p:nvSpPr>
          <p:cNvPr id="99331" name="Rectangle 2"/>
          <p:cNvSpPr>
            <a:spLocks noGrp="1" noRot="1" noChangeAspect="1" noChangeArrowheads="1" noTextEdit="1"/>
          </p:cNvSpPr>
          <p:nvPr>
            <p:ph type="sldImg"/>
          </p:nvPr>
        </p:nvSpPr>
        <p:spPr>
          <a:xfrm>
            <a:off x="1187450" y="703263"/>
            <a:ext cx="4622800" cy="3467100"/>
          </a:xfrm>
          <a:ln/>
        </p:spPr>
      </p:sp>
      <p:sp>
        <p:nvSpPr>
          <p:cNvPr id="9933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a:t> select dept_name, avg_salary from (select dept_name, avg (salary)  avg_salary     from instructor group by dept_name)  where avg_salary &gt; 42000;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a:t>select </a:t>
            </a:r>
            <a:r>
              <a:rPr lang="en-US" sz="1200" err="1"/>
              <a:t>deptno,avg_sal</a:t>
            </a:r>
            <a:r>
              <a:rPr lang="en-US" sz="1200"/>
              <a:t> from (Select </a:t>
            </a:r>
            <a:r>
              <a:rPr lang="en-US" sz="1200" err="1"/>
              <a:t>deptno,avg</a:t>
            </a:r>
            <a:r>
              <a:rPr lang="en-US" sz="1200"/>
              <a:t>(</a:t>
            </a:r>
            <a:r>
              <a:rPr lang="en-US" sz="1200" err="1"/>
              <a:t>sal</a:t>
            </a:r>
            <a:r>
              <a:rPr lang="en-US" sz="1200"/>
              <a:t>) </a:t>
            </a:r>
            <a:r>
              <a:rPr lang="en-US" sz="1200" err="1"/>
              <a:t>avg_sal</a:t>
            </a:r>
            <a:r>
              <a:rPr lang="en-US" sz="1200"/>
              <a:t> From emp group by </a:t>
            </a:r>
            <a:r>
              <a:rPr lang="en-US" sz="1200" err="1"/>
              <a:t>deptno</a:t>
            </a:r>
            <a:r>
              <a:rPr lang="en-US" sz="1200"/>
              <a:t> ) where </a:t>
            </a:r>
            <a:r>
              <a:rPr lang="en-US" sz="1200" err="1"/>
              <a:t>avg_sal</a:t>
            </a:r>
            <a:r>
              <a:rPr lang="en-US" sz="1200"/>
              <a:t>&gt;2000;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a:t>select </a:t>
            </a:r>
            <a:r>
              <a:rPr lang="en-US" sz="1200" err="1"/>
              <a:t>deptno,avg_sal</a:t>
            </a:r>
            <a:r>
              <a:rPr lang="en-US" sz="1200"/>
              <a:t> from (Select </a:t>
            </a:r>
            <a:r>
              <a:rPr lang="en-US" sz="1200" err="1"/>
              <a:t>deptno,avg</a:t>
            </a:r>
            <a:r>
              <a:rPr lang="en-US" sz="1200"/>
              <a:t>(</a:t>
            </a:r>
            <a:r>
              <a:rPr lang="en-US" sz="1200" err="1"/>
              <a:t>sal</a:t>
            </a:r>
            <a:r>
              <a:rPr lang="en-US" sz="1200"/>
              <a:t>) </a:t>
            </a:r>
            <a:r>
              <a:rPr lang="en-US" sz="1200" err="1"/>
              <a:t>avg_sal</a:t>
            </a:r>
            <a:r>
              <a:rPr lang="en-US" sz="1200"/>
              <a:t> From emp group by </a:t>
            </a:r>
            <a:r>
              <a:rPr lang="en-US" sz="1200" err="1"/>
              <a:t>deptno</a:t>
            </a:r>
            <a:r>
              <a:rPr lang="en-US" sz="1200"/>
              <a:t> ) </a:t>
            </a:r>
            <a:r>
              <a:rPr lang="en-US" sz="1200" err="1"/>
              <a:t>dept_avg</a:t>
            </a:r>
            <a:r>
              <a:rPr lang="en-US" sz="1200"/>
              <a:t>(</a:t>
            </a:r>
            <a:r>
              <a:rPr lang="en-US" sz="1200" err="1"/>
              <a:t>deptno,avg_sal</a:t>
            </a:r>
            <a:r>
              <a:rPr lang="en-US" sz="1200"/>
              <a:t>) where </a:t>
            </a:r>
            <a:r>
              <a:rPr lang="en-US" sz="1200" err="1"/>
              <a:t>avg_sal</a:t>
            </a:r>
            <a:r>
              <a:rPr lang="en-US" sz="1200"/>
              <a:t>&gt;2000;</a:t>
            </a:r>
          </a:p>
          <a:p>
            <a:endParaRPr lang="en-US" altLang="en-US"/>
          </a:p>
          <a:p>
            <a:pPr>
              <a:tabLst>
                <a:tab pos="1146175" algn="l"/>
                <a:tab pos="1608138" algn="l"/>
                <a:tab pos="1711325" algn="l"/>
              </a:tabLst>
            </a:pPr>
            <a:r>
              <a:rPr lang="en-US" altLang="en-US" sz="2000" b="1"/>
              <a:t>Another way to write above query  ????</a:t>
            </a:r>
            <a:endParaRPr lang="en-US" altLang="en-US" b="1"/>
          </a:p>
          <a:p>
            <a:pPr lvl="1">
              <a:lnSpc>
                <a:spcPct val="112000"/>
              </a:lnSpc>
              <a:buFont typeface="Monotype Sorts" charset="2"/>
              <a:buNone/>
              <a:tabLst>
                <a:tab pos="1146175" algn="l"/>
                <a:tab pos="1608138" algn="l"/>
                <a:tab pos="1711325" algn="l"/>
              </a:tabLst>
            </a:pPr>
            <a:r>
              <a:rPr lang="en-US" altLang="en-US" b="1"/>
              <a:t>    </a:t>
            </a:r>
            <a:r>
              <a:rPr lang="en-US" altLang="en-US" sz="2000" b="1"/>
              <a:t>select </a:t>
            </a:r>
            <a:r>
              <a:rPr lang="en-US" altLang="en-US" sz="2000" i="1"/>
              <a:t>dept_name</a:t>
            </a:r>
            <a:r>
              <a:rPr lang="en-US" altLang="en-US" sz="2000"/>
              <a:t>, </a:t>
            </a:r>
            <a:r>
              <a:rPr lang="en-US" altLang="en-US" sz="2000" i="1"/>
              <a:t>avg_salary</a:t>
            </a:r>
            <a:br>
              <a:rPr lang="en-US" altLang="en-US" sz="2000" i="1"/>
            </a:br>
            <a:r>
              <a:rPr lang="en-US" altLang="en-US" sz="2000" b="1"/>
              <a:t>from </a:t>
            </a:r>
            <a:r>
              <a:rPr lang="en-US" altLang="en-US" sz="2000" b="1">
                <a:solidFill>
                  <a:srgbClr val="0070C0"/>
                </a:solidFill>
              </a:rPr>
              <a:t>(</a:t>
            </a:r>
            <a:r>
              <a:rPr lang="en-US" altLang="en-US" sz="2000" b="1"/>
              <a:t>select </a:t>
            </a:r>
            <a:r>
              <a:rPr lang="en-US" altLang="en-US" sz="2000" i="1"/>
              <a:t>dept_name</a:t>
            </a:r>
            <a:r>
              <a:rPr lang="en-US" altLang="en-US" sz="2000"/>
              <a:t>, </a:t>
            </a:r>
            <a:r>
              <a:rPr lang="en-US" altLang="en-US" sz="2000" b="1"/>
              <a:t>avg </a:t>
            </a:r>
            <a:r>
              <a:rPr lang="en-US" altLang="en-US" sz="2000"/>
              <a:t>(</a:t>
            </a:r>
            <a:r>
              <a:rPr lang="en-US" altLang="en-US" sz="2000" i="1"/>
              <a:t>salary</a:t>
            </a:r>
            <a:r>
              <a:rPr lang="en-US" altLang="en-US" sz="2000"/>
              <a:t>) </a:t>
            </a:r>
            <a:br>
              <a:rPr lang="en-US" altLang="en-US" sz="2000" i="1"/>
            </a:br>
            <a:r>
              <a:rPr lang="en-US" altLang="en-US" sz="2000" i="1"/>
              <a:t>           </a:t>
            </a:r>
            <a:r>
              <a:rPr lang="en-US" altLang="en-US" sz="2000" b="1"/>
              <a:t>from </a:t>
            </a:r>
            <a:r>
              <a:rPr lang="en-US" altLang="en-US" sz="2000" i="1"/>
              <a:t>instructor</a:t>
            </a:r>
            <a:br>
              <a:rPr lang="en-US" altLang="en-US" sz="2000" i="1"/>
            </a:br>
            <a:r>
              <a:rPr lang="en-US" altLang="en-US" sz="2000" i="1"/>
              <a:t>           </a:t>
            </a:r>
            <a:r>
              <a:rPr lang="en-US" altLang="en-US" sz="2000" b="1"/>
              <a:t>group by </a:t>
            </a:r>
            <a:r>
              <a:rPr lang="en-US" altLang="en-US" sz="2000" i="1"/>
              <a:t>dept_name</a:t>
            </a:r>
            <a:r>
              <a:rPr lang="en-US" altLang="en-US" sz="2000" b="1">
                <a:solidFill>
                  <a:srgbClr val="0070C0"/>
                </a:solidFill>
              </a:rPr>
              <a:t>)</a:t>
            </a:r>
            <a:r>
              <a:rPr lang="en-US" altLang="en-US"/>
              <a:t> </a:t>
            </a:r>
            <a:br>
              <a:rPr lang="en-US" altLang="en-US" sz="2000" b="1"/>
            </a:br>
            <a:r>
              <a:rPr lang="en-US" altLang="en-US" sz="2000" b="1">
                <a:solidFill>
                  <a:srgbClr val="C00000"/>
                </a:solidFill>
              </a:rPr>
              <a:t>          </a:t>
            </a:r>
            <a:r>
              <a:rPr lang="en-US" altLang="en-US" sz="2000" i="1" err="1">
                <a:solidFill>
                  <a:srgbClr val="C00000"/>
                </a:solidFill>
              </a:rPr>
              <a:t>dept_avg</a:t>
            </a:r>
            <a:r>
              <a:rPr lang="en-US" altLang="en-US" sz="2000" i="1">
                <a:solidFill>
                  <a:srgbClr val="C00000"/>
                </a:solidFill>
              </a:rPr>
              <a:t> </a:t>
            </a:r>
            <a:r>
              <a:rPr lang="en-US" altLang="en-US" sz="2000">
                <a:solidFill>
                  <a:srgbClr val="C00000"/>
                </a:solidFill>
              </a:rPr>
              <a:t>(</a:t>
            </a:r>
            <a:r>
              <a:rPr lang="en-US" altLang="en-US" sz="2000" i="1"/>
              <a:t>dept_name</a:t>
            </a:r>
            <a:r>
              <a:rPr lang="en-US" altLang="en-US" sz="2000"/>
              <a:t>,</a:t>
            </a:r>
            <a:r>
              <a:rPr lang="en-US" altLang="en-US"/>
              <a:t> </a:t>
            </a:r>
            <a:r>
              <a:rPr lang="en-US" altLang="en-US" sz="2000"/>
              <a:t> </a:t>
            </a:r>
            <a:r>
              <a:rPr lang="en-US" altLang="en-US" sz="2000" i="1">
                <a:solidFill>
                  <a:schemeClr val="bg1">
                    <a:lumMod val="50000"/>
                  </a:schemeClr>
                </a:solidFill>
              </a:rPr>
              <a:t>avg_salary</a:t>
            </a:r>
            <a:r>
              <a:rPr lang="en-US" altLang="en-US" sz="2000">
                <a:solidFill>
                  <a:srgbClr val="C00000"/>
                </a:solidFill>
              </a:rPr>
              <a:t>)</a:t>
            </a:r>
            <a:br>
              <a:rPr lang="en-US" altLang="en-US" sz="2000"/>
            </a:br>
            <a:r>
              <a:rPr lang="en-US" altLang="en-US"/>
              <a:t> </a:t>
            </a:r>
            <a:r>
              <a:rPr lang="en-US" altLang="en-US" sz="2000" b="1"/>
              <a:t>where </a:t>
            </a:r>
            <a:r>
              <a:rPr lang="en-US" altLang="en-US" sz="2000" i="1"/>
              <a:t>avg_salary </a:t>
            </a:r>
            <a:r>
              <a:rPr lang="en-US" altLang="en-US" sz="2000"/>
              <a:t>&gt; 42000;</a:t>
            </a:r>
            <a:r>
              <a:rPr lang="en-US" altLang="en-US"/>
              <a:t>  </a:t>
            </a:r>
          </a:p>
          <a:p>
            <a:pPr lvl="1">
              <a:lnSpc>
                <a:spcPct val="112000"/>
              </a:lnSpc>
              <a:buFont typeface="Monotype Sorts" charset="2"/>
              <a:buNone/>
              <a:tabLst>
                <a:tab pos="1146175" algn="l"/>
                <a:tab pos="1608138" algn="l"/>
                <a:tab pos="1711325" algn="l"/>
              </a:tabLst>
            </a:pPr>
            <a:r>
              <a:rPr lang="en-US" altLang="en-US" b="1"/>
              <a:t>?????</a:t>
            </a:r>
          </a:p>
          <a:p>
            <a:pPr lvl="1">
              <a:lnSpc>
                <a:spcPct val="112000"/>
              </a:lnSpc>
              <a:buFont typeface="Monotype Sorts" charset="2"/>
              <a:buNone/>
              <a:tabLst>
                <a:tab pos="1146175" algn="l"/>
                <a:tab pos="1608138" algn="l"/>
                <a:tab pos="1711325" algn="l"/>
              </a:tabLst>
            </a:pPr>
            <a:r>
              <a:rPr lang="en-US" altLang="en-US" sz="2000"/>
              <a:t>select dept_name, avg_salary from (select dept_name, avg (salary) avg_salary  from instructor        group by dept_name)  </a:t>
            </a:r>
            <a:r>
              <a:rPr lang="en-US" altLang="en-US" sz="2000" err="1"/>
              <a:t>dept_avg</a:t>
            </a:r>
            <a:r>
              <a:rPr lang="en-US" altLang="en-US" sz="2000"/>
              <a:t> (dept_name,  avg_salary) where avg_salary &gt; 42000; </a:t>
            </a:r>
          </a:p>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A7F53A38-293B-4140-8B6F-A338C3092C1A}" type="slidenum">
              <a:rPr lang="en-US" altLang="en-US" sz="1200"/>
              <a:pPr/>
              <a:t>69</a:t>
            </a:fld>
            <a:endParaRPr lang="en-US" altLang="en-US" sz="1200"/>
          </a:p>
        </p:txBody>
      </p:sp>
      <p:sp>
        <p:nvSpPr>
          <p:cNvPr id="102403" name="Rectangle 2"/>
          <p:cNvSpPr>
            <a:spLocks noGrp="1" noRot="1" noChangeAspect="1" noChangeArrowheads="1" noTextEdit="1"/>
          </p:cNvSpPr>
          <p:nvPr>
            <p:ph type="sldImg"/>
          </p:nvPr>
        </p:nvSpPr>
        <p:spPr>
          <a:xfrm>
            <a:off x="1187450" y="703263"/>
            <a:ext cx="4622800" cy="3467100"/>
          </a:xfrm>
          <a:ln/>
        </p:spPr>
      </p:sp>
      <p:sp>
        <p:nvSpPr>
          <p:cNvPr id="10240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en-US" sz="1200" b="1"/>
              <a:t>with</a:t>
            </a:r>
            <a:r>
              <a:rPr lang="en-US" sz="1200"/>
              <a:t> </a:t>
            </a:r>
            <a:r>
              <a:rPr lang="en-US" sz="1200" err="1"/>
              <a:t>max_sal</a:t>
            </a:r>
            <a:r>
              <a:rPr lang="en-US" sz="1200"/>
              <a:t>(value) </a:t>
            </a:r>
            <a:r>
              <a:rPr lang="en-US" sz="1200" b="1"/>
              <a:t>as</a:t>
            </a:r>
            <a:r>
              <a:rPr lang="en-US" sz="1200"/>
              <a:t> (select max(</a:t>
            </a:r>
            <a:r>
              <a:rPr lang="en-US" sz="1200" err="1"/>
              <a:t>sal</a:t>
            </a:r>
            <a:r>
              <a:rPr lang="en-US" sz="1200"/>
              <a:t>) </a:t>
            </a:r>
            <a:r>
              <a:rPr lang="en-US" sz="1200" b="1"/>
              <a:t>From</a:t>
            </a:r>
            <a:r>
              <a:rPr lang="en-US" sz="1200"/>
              <a:t> emp)</a:t>
            </a:r>
          </a:p>
          <a:p>
            <a:pPr>
              <a:lnSpc>
                <a:spcPct val="150000"/>
              </a:lnSpc>
            </a:pPr>
            <a:r>
              <a:rPr lang="en-US" sz="1200" b="1"/>
              <a:t>select</a:t>
            </a:r>
            <a:r>
              <a:rPr lang="en-US" sz="1200"/>
              <a:t> </a:t>
            </a:r>
            <a:r>
              <a:rPr lang="en-US" sz="1200" err="1"/>
              <a:t>sal</a:t>
            </a:r>
            <a:r>
              <a:rPr lang="en-US" sz="1200"/>
              <a:t> </a:t>
            </a:r>
            <a:r>
              <a:rPr lang="en-US" sz="1200" b="1"/>
              <a:t>from</a:t>
            </a:r>
            <a:r>
              <a:rPr lang="en-US" sz="1200"/>
              <a:t> emp, </a:t>
            </a:r>
            <a:r>
              <a:rPr lang="en-US" sz="1200" err="1"/>
              <a:t>max_sal</a:t>
            </a:r>
            <a:r>
              <a:rPr lang="en-US" sz="1200"/>
              <a:t> </a:t>
            </a:r>
            <a:r>
              <a:rPr lang="en-US" sz="1200" b="1"/>
              <a:t>where</a:t>
            </a:r>
            <a:r>
              <a:rPr lang="en-US" sz="1200"/>
              <a:t> </a:t>
            </a:r>
            <a:r>
              <a:rPr lang="en-US" sz="1200" err="1"/>
              <a:t>emp.sal</a:t>
            </a:r>
            <a:r>
              <a:rPr lang="en-US" sz="1200"/>
              <a:t>=</a:t>
            </a:r>
            <a:r>
              <a:rPr lang="en-US" sz="1200" err="1"/>
              <a:t>max_sal.value</a:t>
            </a:r>
            <a:r>
              <a:rPr lang="en-US" sz="1200"/>
              <a:t>;</a:t>
            </a:r>
          </a:p>
          <a:p>
            <a:endParaRPr lang="en-US" sz="1200" b="0" i="0" u="none" strike="noStrike" kern="1200" baseline="0">
              <a:solidFill>
                <a:schemeClr val="tx1"/>
              </a:solidFill>
              <a:latin typeface="Times New Roman" pitchFamily="18" charset="0"/>
              <a:ea typeface="+mn-ea"/>
              <a:cs typeface="+mn-cs"/>
            </a:endParaRPr>
          </a:p>
          <a:p>
            <a:r>
              <a:rPr lang="en-US" sz="1200" b="0" i="0" u="none" strike="noStrike" kern="1200" baseline="0">
                <a:solidFill>
                  <a:schemeClr val="tx1"/>
                </a:solidFill>
                <a:latin typeface="Times New Roman" pitchFamily="18" charset="0"/>
                <a:ea typeface="+mn-ea"/>
                <a:cs typeface="+mn-cs"/>
              </a:rPr>
              <a:t>with clause in the query defines the temporary relation </a:t>
            </a:r>
            <a:r>
              <a:rPr lang="en-US" sz="1200" b="0" i="1" u="none" strike="noStrike" kern="1200" baseline="0">
                <a:solidFill>
                  <a:schemeClr val="tx1"/>
                </a:solidFill>
                <a:latin typeface="Times New Roman" pitchFamily="18" charset="0"/>
                <a:ea typeface="+mn-ea"/>
                <a:cs typeface="+mn-cs"/>
              </a:rPr>
              <a:t>max budget </a:t>
            </a:r>
            <a:r>
              <a:rPr lang="en-US" sz="1200" b="0" i="0" u="none" strike="noStrike" kern="1200" baseline="0">
                <a:solidFill>
                  <a:schemeClr val="tx1"/>
                </a:solidFill>
                <a:latin typeface="Times New Roman" pitchFamily="18" charset="0"/>
                <a:ea typeface="+mn-ea"/>
                <a:cs typeface="+mn-cs"/>
              </a:rPr>
              <a:t>containing the</a:t>
            </a:r>
          </a:p>
          <a:p>
            <a:r>
              <a:rPr lang="en-US" sz="1200" b="0" i="0" u="none" strike="noStrike" kern="1200" baseline="0">
                <a:solidFill>
                  <a:schemeClr val="tx1"/>
                </a:solidFill>
                <a:latin typeface="Times New Roman" pitchFamily="18" charset="0"/>
                <a:ea typeface="+mn-ea"/>
                <a:cs typeface="+mn-cs"/>
              </a:rPr>
              <a:t>results of the subquery defining the relation. The relation is available for use only within</a:t>
            </a:r>
          </a:p>
          <a:p>
            <a:r>
              <a:rPr lang="en-US" sz="1200" b="0" i="0" u="none" strike="noStrike" kern="1200" baseline="0">
                <a:solidFill>
                  <a:schemeClr val="tx1"/>
                </a:solidFill>
                <a:latin typeface="Times New Roman" pitchFamily="18" charset="0"/>
                <a:ea typeface="+mn-ea"/>
                <a:cs typeface="+mn-cs"/>
              </a:rPr>
              <a:t>later parts of the same query.   </a:t>
            </a:r>
          </a:p>
          <a:p>
            <a:endParaRPr lang="en-US" altLang="en-US" sz="1200" b="0" i="0" u="none" strike="noStrike" kern="1200" baseline="0">
              <a:solidFill>
                <a:schemeClr val="tx1"/>
              </a:solidFill>
              <a:latin typeface="Times New Roman" pitchFamily="18" charset="0"/>
              <a:ea typeface="+mn-ea"/>
              <a:cs typeface="+mn-cs"/>
            </a:endParaRPr>
          </a:p>
          <a:p>
            <a:endParaRPr lang="en-US" altLang="en-US" sz="1200" b="0" i="0" u="none" strike="noStrike" kern="1200" baseline="0">
              <a:solidFill>
                <a:schemeClr val="tx1"/>
              </a:solidFill>
              <a:latin typeface="Times New Roman" pitchFamily="18" charset="0"/>
              <a:ea typeface="+mn-ea"/>
              <a:cs typeface="+mn-cs"/>
            </a:endParaRPr>
          </a:p>
          <a:p>
            <a:r>
              <a:rPr lang="en-US" altLang="en-US"/>
              <a:t>with </a:t>
            </a:r>
            <a:r>
              <a:rPr lang="en-US" altLang="en-US" err="1"/>
              <a:t>max_sal</a:t>
            </a:r>
            <a:r>
              <a:rPr lang="en-US" altLang="en-US"/>
              <a:t>(</a:t>
            </a:r>
            <a:r>
              <a:rPr lang="en-US" altLang="en-US" err="1"/>
              <a:t>deptno,value</a:t>
            </a:r>
            <a:r>
              <a:rPr lang="en-US" altLang="en-US"/>
              <a:t>) as (select </a:t>
            </a:r>
            <a:r>
              <a:rPr lang="en-US" altLang="en-US" err="1"/>
              <a:t>deptno,max</a:t>
            </a:r>
            <a:r>
              <a:rPr lang="en-US" altLang="en-US"/>
              <a:t>(</a:t>
            </a:r>
            <a:r>
              <a:rPr lang="en-US" altLang="en-US" err="1"/>
              <a:t>sal</a:t>
            </a:r>
            <a:r>
              <a:rPr lang="en-US" altLang="en-US"/>
              <a:t>) from emp group by </a:t>
            </a:r>
            <a:r>
              <a:rPr lang="en-US" altLang="en-US" err="1"/>
              <a:t>deptno</a:t>
            </a:r>
            <a:r>
              <a:rPr lang="en-US" altLang="en-US"/>
              <a:t>) select </a:t>
            </a:r>
            <a:r>
              <a:rPr lang="en-US" altLang="en-US" err="1"/>
              <a:t>dname,value</a:t>
            </a:r>
            <a:r>
              <a:rPr lang="en-US" altLang="en-US"/>
              <a:t> from </a:t>
            </a:r>
            <a:r>
              <a:rPr lang="en-US" altLang="en-US" err="1"/>
              <a:t>dept,max_sal</a:t>
            </a:r>
            <a:r>
              <a:rPr lang="en-US" altLang="en-US"/>
              <a:t> where </a:t>
            </a:r>
            <a:r>
              <a:rPr lang="en-US" altLang="en-US" err="1"/>
              <a:t>dept.dno</a:t>
            </a:r>
            <a:r>
              <a:rPr lang="en-US" altLang="en-US"/>
              <a:t>=</a:t>
            </a:r>
            <a:r>
              <a:rPr lang="en-US" altLang="en-US" err="1"/>
              <a:t>max_sal.deptno</a:t>
            </a:r>
            <a:r>
              <a:rPr lang="en-US" altLang="en-US"/>
              <a:t>;</a:t>
            </a:r>
          </a:p>
          <a:p>
            <a:endParaRPr lang="en-US" altLang="en-US"/>
          </a:p>
          <a:p>
            <a:r>
              <a:rPr lang="en-US" altLang="en-US" b="1"/>
              <a:t>Find all the department and budgets if their budget is lesser than budget of Biology department.</a:t>
            </a:r>
            <a:r>
              <a:rPr lang="en-US" altLang="en-US"/>
              <a:t> </a:t>
            </a:r>
          </a:p>
          <a:p>
            <a:r>
              <a:rPr lang="en-US" altLang="en-US"/>
              <a:t>with </a:t>
            </a:r>
            <a:r>
              <a:rPr lang="en-US" altLang="en-US" err="1"/>
              <a:t>Bio_budget</a:t>
            </a:r>
            <a:r>
              <a:rPr lang="en-US" altLang="en-US"/>
              <a:t> (value) as </a:t>
            </a:r>
          </a:p>
          <a:p>
            <a:r>
              <a:rPr lang="en-US" altLang="en-US"/>
              <a:t>         ( select budget</a:t>
            </a:r>
          </a:p>
          <a:p>
            <a:r>
              <a:rPr lang="en-US" altLang="en-US"/>
              <a:t>           from department where </a:t>
            </a:r>
            <a:r>
              <a:rPr lang="en-US" altLang="en-US" err="1"/>
              <a:t>dept_name</a:t>
            </a:r>
            <a:r>
              <a:rPr lang="en-US" altLang="en-US"/>
              <a:t>='Biology')</a:t>
            </a:r>
          </a:p>
          <a:p>
            <a:r>
              <a:rPr lang="en-US" altLang="en-US"/>
              <a:t>     select </a:t>
            </a:r>
            <a:r>
              <a:rPr lang="en-US" altLang="en-US" err="1"/>
              <a:t>dept_name,budget</a:t>
            </a:r>
            <a:endParaRPr lang="en-US" altLang="en-US"/>
          </a:p>
          <a:p>
            <a:r>
              <a:rPr lang="en-US" altLang="en-US"/>
              <a:t>     from department, </a:t>
            </a:r>
            <a:r>
              <a:rPr lang="en-US" altLang="en-US" err="1"/>
              <a:t>Bio_budget</a:t>
            </a:r>
            <a:endParaRPr lang="en-US" altLang="en-US"/>
          </a:p>
          <a:p>
            <a:r>
              <a:rPr lang="en-US" altLang="en-US"/>
              <a:t>     where </a:t>
            </a:r>
            <a:r>
              <a:rPr lang="en-US" altLang="en-US" err="1"/>
              <a:t>department.budget</a:t>
            </a:r>
            <a:r>
              <a:rPr lang="en-US" altLang="en-US"/>
              <a:t> &lt;</a:t>
            </a:r>
            <a:r>
              <a:rPr lang="en-US" altLang="en-US" err="1"/>
              <a:t>Bio_budget.value</a:t>
            </a:r>
            <a:r>
              <a:rPr lang="en-US" altLang="en-US"/>
              <a:t>;</a:t>
            </a:r>
          </a:p>
          <a:p>
            <a:endParaRPr lang="en-US" altLang="en-US"/>
          </a:p>
          <a:p>
            <a:r>
              <a:rPr lang="en-US" altLang="en-US" b="1"/>
              <a:t>*Find name of departments in which total salary amount is lesser than 10% of Budget.</a:t>
            </a:r>
          </a:p>
          <a:p>
            <a:r>
              <a:rPr lang="en-US" altLang="en-US"/>
              <a:t>with </a:t>
            </a:r>
            <a:r>
              <a:rPr lang="en-US" altLang="en-US" err="1"/>
              <a:t>Sum_sal</a:t>
            </a:r>
            <a:r>
              <a:rPr lang="en-US" altLang="en-US"/>
              <a:t>(</a:t>
            </a:r>
            <a:r>
              <a:rPr lang="en-US" altLang="en-US" err="1"/>
              <a:t>deptno,value</a:t>
            </a:r>
            <a:r>
              <a:rPr lang="en-US" altLang="en-US"/>
              <a:t>) as (select </a:t>
            </a:r>
            <a:r>
              <a:rPr lang="en-US" altLang="en-US" err="1"/>
              <a:t>deptno,Sum</a:t>
            </a:r>
            <a:r>
              <a:rPr lang="en-US" altLang="en-US"/>
              <a:t>(</a:t>
            </a:r>
            <a:r>
              <a:rPr lang="en-US" altLang="en-US" err="1"/>
              <a:t>sal</a:t>
            </a:r>
            <a:r>
              <a:rPr lang="en-US" altLang="en-US"/>
              <a:t>) from emp group by </a:t>
            </a:r>
            <a:r>
              <a:rPr lang="en-US" altLang="en-US" err="1"/>
              <a:t>deptno</a:t>
            </a:r>
            <a:r>
              <a:rPr lang="en-US" altLang="en-US"/>
              <a:t>) select </a:t>
            </a:r>
            <a:r>
              <a:rPr lang="en-US" altLang="en-US" err="1"/>
              <a:t>dname,Budget</a:t>
            </a:r>
            <a:r>
              <a:rPr lang="en-US" altLang="en-US"/>
              <a:t> from dept, </a:t>
            </a:r>
            <a:r>
              <a:rPr lang="en-US" altLang="en-US" err="1"/>
              <a:t>sum_sal</a:t>
            </a:r>
            <a:r>
              <a:rPr lang="en-US" altLang="en-US"/>
              <a:t> where value&lt;Budget*0.1;</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70</a:t>
            </a:fld>
            <a:endParaRPr lang="en-US" altLang="en-US"/>
          </a:p>
        </p:txBody>
      </p:sp>
    </p:spTree>
    <p:extLst>
      <p:ext uri="{BB962C8B-B14F-4D97-AF65-F5344CB8AC3E}">
        <p14:creationId xmlns:p14="http://schemas.microsoft.com/office/powerpoint/2010/main" val="41635921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Data in Emp(</a:t>
            </a:r>
            <a:r>
              <a:rPr lang="en-IN" err="1"/>
              <a:t>Empno,Ename,Mgr</a:t>
            </a:r>
            <a:r>
              <a:rPr lang="en-IN"/>
              <a:t>) table </a:t>
            </a:r>
          </a:p>
          <a:p>
            <a:r>
              <a:rPr lang="en-IN" err="1"/>
              <a:t>Dipslay</a:t>
            </a:r>
            <a:r>
              <a:rPr lang="en-IN"/>
              <a:t> each employee number and to whom they report.</a:t>
            </a:r>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72</a:t>
            </a:fld>
            <a:endParaRPr lang="en-US" altLang="en-US"/>
          </a:p>
        </p:txBody>
      </p:sp>
    </p:spTree>
    <p:extLst>
      <p:ext uri="{BB962C8B-B14F-4D97-AF65-F5344CB8AC3E}">
        <p14:creationId xmlns:p14="http://schemas.microsoft.com/office/powerpoint/2010/main" val="21969305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Find all the employees who reports to Manager with employee id 7566</a:t>
            </a:r>
          </a:p>
          <a:p>
            <a:r>
              <a:rPr lang="en-IN"/>
              <a:t>If this is the nature of output displayed, then we need to apply left side query recursively</a:t>
            </a:r>
          </a:p>
          <a:p>
            <a:r>
              <a:rPr lang="en-IN"/>
              <a:t>What if we want to find out who are all under manger 7655(i.e. who are all directly or indirectly report to 7566)</a:t>
            </a:r>
          </a:p>
          <a:p>
            <a:r>
              <a:rPr lang="en-IN"/>
              <a:t>Arrow indicating rows in previous slide</a:t>
            </a:r>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73</a:t>
            </a:fld>
            <a:endParaRPr lang="en-US" altLang="en-US"/>
          </a:p>
        </p:txBody>
      </p:sp>
    </p:spTree>
    <p:extLst>
      <p:ext uri="{BB962C8B-B14F-4D97-AF65-F5344CB8AC3E}">
        <p14:creationId xmlns:p14="http://schemas.microsoft.com/office/powerpoint/2010/main" val="40746588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a:solidFill>
                  <a:schemeClr val="tx1"/>
                </a:solidFill>
                <a:effectLst/>
                <a:latin typeface="Times New Roman" pitchFamily="18" charset="0"/>
                <a:ea typeface="+mn-ea"/>
                <a:cs typeface="+mn-cs"/>
              </a:rPr>
              <a:t>Recursive query (also called in SQL as Common Table Expression-CTE) allows to name the result and reference it within other queries sometime later. </a:t>
            </a:r>
          </a:p>
          <a:p>
            <a:r>
              <a:rPr lang="en-US" sz="1200" b="1" i="0" kern="1200">
                <a:solidFill>
                  <a:schemeClr val="tx1"/>
                </a:solidFill>
                <a:effectLst/>
                <a:latin typeface="Times New Roman" pitchFamily="18" charset="0"/>
                <a:ea typeface="+mn-ea"/>
                <a:cs typeface="+mn-cs"/>
              </a:rPr>
              <a:t>Oracle Database 11.2</a:t>
            </a:r>
            <a:r>
              <a:rPr lang="en-US" sz="1200" b="0" i="0" kern="1200">
                <a:solidFill>
                  <a:schemeClr val="tx1"/>
                </a:solidFill>
                <a:effectLst/>
                <a:latin typeface="Times New Roman" pitchFamily="18" charset="0"/>
                <a:ea typeface="+mn-ea"/>
                <a:cs typeface="+mn-cs"/>
              </a:rPr>
              <a:t> introduced another method for accessing trees: recursive subquery factoring. </a:t>
            </a:r>
            <a:endParaRPr lang="en-IN"/>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74</a:t>
            </a:fld>
            <a:endParaRPr lang="en-US" altLang="en-US"/>
          </a:p>
        </p:txBody>
      </p:sp>
    </p:spTree>
    <p:extLst>
      <p:ext uri="{BB962C8B-B14F-4D97-AF65-F5344CB8AC3E}">
        <p14:creationId xmlns:p14="http://schemas.microsoft.com/office/powerpoint/2010/main" val="6649715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4000"/>
              </a:lnSpc>
            </a:pPr>
            <a:r>
              <a:rPr lang="en-IN" b="1"/>
              <a:t>WITH</a:t>
            </a:r>
            <a:r>
              <a:rPr lang="en-IN"/>
              <a:t> Empl_ReportTo_7566 (MGR, EMPNO) AS</a:t>
            </a:r>
          </a:p>
          <a:p>
            <a:pPr>
              <a:lnSpc>
                <a:spcPct val="124000"/>
              </a:lnSpc>
            </a:pPr>
            <a:r>
              <a:rPr lang="en-IN" b="1">
                <a:solidFill>
                  <a:schemeClr val="tx2"/>
                </a:solidFill>
              </a:rPr>
              <a:t>     (</a:t>
            </a:r>
          </a:p>
          <a:p>
            <a:pPr>
              <a:lnSpc>
                <a:spcPct val="124000"/>
              </a:lnSpc>
            </a:pPr>
            <a:r>
              <a:rPr lang="en-IN"/>
              <a:t>      SELECT e1.MGR, e1.EMPNO</a:t>
            </a:r>
          </a:p>
          <a:p>
            <a:pPr>
              <a:lnSpc>
                <a:spcPct val="124000"/>
              </a:lnSpc>
            </a:pPr>
            <a:r>
              <a:rPr lang="en-IN"/>
              <a:t>      FROM   EMP   e1</a:t>
            </a:r>
          </a:p>
          <a:p>
            <a:pPr>
              <a:lnSpc>
                <a:spcPct val="124000"/>
              </a:lnSpc>
            </a:pPr>
            <a:r>
              <a:rPr lang="en-IN"/>
              <a:t>      WHERE  e1.MGR = 7566</a:t>
            </a:r>
          </a:p>
          <a:p>
            <a:pPr>
              <a:lnSpc>
                <a:spcPct val="124000"/>
              </a:lnSpc>
            </a:pPr>
            <a:r>
              <a:rPr lang="en-IN"/>
              <a:t>       </a:t>
            </a:r>
            <a:r>
              <a:rPr lang="en-IN" b="1"/>
              <a:t>UNION ALL</a:t>
            </a:r>
          </a:p>
          <a:p>
            <a:pPr>
              <a:lnSpc>
                <a:spcPct val="124000"/>
              </a:lnSpc>
            </a:pPr>
            <a:r>
              <a:rPr lang="en-IN"/>
              <a:t>       SELECT CHILD.MGR, CHILD.EMPNO</a:t>
            </a:r>
          </a:p>
          <a:p>
            <a:pPr>
              <a:lnSpc>
                <a:spcPct val="124000"/>
              </a:lnSpc>
            </a:pPr>
            <a:r>
              <a:rPr lang="en-IN"/>
              <a:t>      FROM   Empl_ReportTo_7566 PARENT, EMP CHILD</a:t>
            </a:r>
          </a:p>
          <a:p>
            <a:pPr>
              <a:lnSpc>
                <a:spcPct val="124000"/>
              </a:lnSpc>
            </a:pPr>
            <a:r>
              <a:rPr lang="en-IN"/>
              <a:t>      WHERE  PARENT.EMPNO = CHILD.MGR</a:t>
            </a:r>
          </a:p>
          <a:p>
            <a:pPr>
              <a:lnSpc>
                <a:spcPct val="124000"/>
              </a:lnSpc>
            </a:pPr>
            <a:r>
              <a:rPr lang="en-IN"/>
              <a:t>     </a:t>
            </a:r>
            <a:r>
              <a:rPr lang="en-IN" b="1">
                <a:solidFill>
                  <a:schemeClr val="tx2"/>
                </a:solidFill>
              </a:rPr>
              <a:t>)</a:t>
            </a:r>
          </a:p>
          <a:p>
            <a:pPr>
              <a:lnSpc>
                <a:spcPct val="124000"/>
              </a:lnSpc>
            </a:pPr>
            <a:r>
              <a:rPr lang="en-IN"/>
              <a:t>SELECT   DISTINCT MGR, EMPNO</a:t>
            </a:r>
          </a:p>
          <a:p>
            <a:pPr>
              <a:lnSpc>
                <a:spcPct val="124000"/>
              </a:lnSpc>
            </a:pPr>
            <a:r>
              <a:rPr lang="en-IN"/>
              <a:t>     FROM     Empl_ReportTo_7566;</a:t>
            </a:r>
          </a:p>
          <a:p>
            <a:pPr>
              <a:lnSpc>
                <a:spcPct val="124000"/>
              </a:lnSpc>
            </a:pPr>
            <a:endParaRPr lang="en-IN"/>
          </a:p>
          <a:p>
            <a:pPr>
              <a:lnSpc>
                <a:spcPct val="124000"/>
              </a:lnSpc>
            </a:pPr>
            <a:r>
              <a:rPr lang="en-IN" b="1"/>
              <a:t>To display level along with above result</a:t>
            </a:r>
          </a:p>
          <a:p>
            <a:pPr>
              <a:lnSpc>
                <a:spcPct val="124000"/>
              </a:lnSpc>
            </a:pPr>
            <a:endParaRPr lang="en-IN"/>
          </a:p>
          <a:p>
            <a:pPr>
              <a:lnSpc>
                <a:spcPct val="124000"/>
              </a:lnSpc>
            </a:pPr>
            <a:r>
              <a:rPr lang="en-IN"/>
              <a:t>WITH Empl_ReportTo_7566 (MGR, </a:t>
            </a:r>
            <a:r>
              <a:rPr lang="en-IN" err="1"/>
              <a:t>EMPNO,lvl</a:t>
            </a:r>
            <a:r>
              <a:rPr lang="en-IN"/>
              <a:t>) AS</a:t>
            </a:r>
          </a:p>
          <a:p>
            <a:pPr>
              <a:lnSpc>
                <a:spcPct val="124000"/>
              </a:lnSpc>
            </a:pPr>
            <a:r>
              <a:rPr lang="en-IN"/>
              <a:t>     (</a:t>
            </a:r>
          </a:p>
          <a:p>
            <a:pPr>
              <a:lnSpc>
                <a:spcPct val="124000"/>
              </a:lnSpc>
            </a:pPr>
            <a:r>
              <a:rPr lang="en-IN"/>
              <a:t>      SELECT e1.MGR, e1.EMPNO, 1 </a:t>
            </a:r>
            <a:r>
              <a:rPr lang="en-IN" err="1"/>
              <a:t>lvl</a:t>
            </a:r>
            <a:endParaRPr lang="en-IN"/>
          </a:p>
          <a:p>
            <a:pPr>
              <a:lnSpc>
                <a:spcPct val="124000"/>
              </a:lnSpc>
            </a:pPr>
            <a:r>
              <a:rPr lang="en-IN"/>
              <a:t>      FROM   EMP   e1</a:t>
            </a:r>
          </a:p>
          <a:p>
            <a:pPr>
              <a:lnSpc>
                <a:spcPct val="124000"/>
              </a:lnSpc>
            </a:pPr>
            <a:r>
              <a:rPr lang="en-IN"/>
              <a:t>      WHERE  e1.MGR = 7566</a:t>
            </a:r>
          </a:p>
          <a:p>
            <a:pPr>
              <a:lnSpc>
                <a:spcPct val="124000"/>
              </a:lnSpc>
            </a:pPr>
            <a:r>
              <a:rPr lang="en-IN"/>
              <a:t>       UNION ALL</a:t>
            </a:r>
          </a:p>
          <a:p>
            <a:pPr>
              <a:lnSpc>
                <a:spcPct val="124000"/>
              </a:lnSpc>
            </a:pPr>
            <a:r>
              <a:rPr lang="en-IN"/>
              <a:t>       SELECT CHILD.MGR, CHILD.EMPNO , PARENT.lvl+1</a:t>
            </a:r>
          </a:p>
          <a:p>
            <a:pPr>
              <a:lnSpc>
                <a:spcPct val="124000"/>
              </a:lnSpc>
            </a:pPr>
            <a:r>
              <a:rPr lang="en-IN"/>
              <a:t>      FROM   Empl_ReportTo_7566 PARENT, EMP CHILD</a:t>
            </a:r>
          </a:p>
          <a:p>
            <a:pPr>
              <a:lnSpc>
                <a:spcPct val="124000"/>
              </a:lnSpc>
            </a:pPr>
            <a:r>
              <a:rPr lang="en-IN"/>
              <a:t>      WHERE  PARENT.EMPNO = CHILD.MGR</a:t>
            </a:r>
          </a:p>
          <a:p>
            <a:pPr>
              <a:lnSpc>
                <a:spcPct val="124000"/>
              </a:lnSpc>
            </a:pPr>
            <a:r>
              <a:rPr lang="en-IN"/>
              <a:t>     )</a:t>
            </a:r>
          </a:p>
          <a:p>
            <a:pPr>
              <a:lnSpc>
                <a:spcPct val="124000"/>
              </a:lnSpc>
            </a:pPr>
            <a:r>
              <a:rPr lang="en-IN"/>
              <a:t>SELECT   DISTINCT MGR, </a:t>
            </a:r>
            <a:r>
              <a:rPr lang="en-IN" err="1"/>
              <a:t>EMPNO,lvl</a:t>
            </a:r>
            <a:endParaRPr lang="en-IN"/>
          </a:p>
          <a:p>
            <a:pPr>
              <a:lnSpc>
                <a:spcPct val="124000"/>
              </a:lnSpc>
            </a:pPr>
            <a:r>
              <a:rPr lang="en-IN"/>
              <a:t>     FROM     Empl_ReportTo_7566;</a:t>
            </a:r>
          </a:p>
          <a:p>
            <a:endParaRPr lang="en-IN"/>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75</a:t>
            </a:fld>
            <a:endParaRPr lang="en-US" altLang="en-US"/>
          </a:p>
        </p:txBody>
      </p:sp>
    </p:spTree>
    <p:extLst>
      <p:ext uri="{BB962C8B-B14F-4D97-AF65-F5344CB8AC3E}">
        <p14:creationId xmlns:p14="http://schemas.microsoft.com/office/powerpoint/2010/main" val="204734121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BF48EDA8-B59D-484A-BAA3-0C9FBFCC8C49}" type="slidenum">
              <a:rPr lang="en-US" altLang="en-US" sz="1200"/>
              <a:pPr/>
              <a:t>76</a:t>
            </a:fld>
            <a:endParaRPr lang="en-US" altLang="en-US" sz="12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Syntax: CREATE TABLE &lt;</a:t>
            </a:r>
            <a:r>
              <a:rPr lang="en-US" altLang="en-US" err="1"/>
              <a:t>new_table_Name</a:t>
            </a:r>
            <a:r>
              <a:rPr lang="en-US" altLang="en-US"/>
              <a:t>&gt; AS SELECT &lt;column1&gt;,&lt;column2&gt;,… FROM &lt;</a:t>
            </a:r>
            <a:r>
              <a:rPr lang="en-US" altLang="en-US" err="1"/>
              <a:t>existing_table_name</a:t>
            </a:r>
            <a:r>
              <a:rPr lang="en-US" altLang="en-US"/>
              <a:t>&gt; WHERE &lt;condition&gt;</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BF48EDA8-B59D-484A-BAA3-0C9FBFCC8C49}" type="slidenum">
              <a:rPr lang="en-US" altLang="en-US" sz="1200"/>
              <a:pPr/>
              <a:t>77</a:t>
            </a:fld>
            <a:endParaRPr lang="en-US" altLang="en-US" sz="12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Example: </a:t>
            </a:r>
          </a:p>
          <a:p>
            <a:r>
              <a:rPr lang="en-US" altLang="en-US"/>
              <a:t>C</a:t>
            </a:r>
          </a:p>
        </p:txBody>
      </p:sp>
    </p:spTree>
    <p:extLst>
      <p:ext uri="{BB962C8B-B14F-4D97-AF65-F5344CB8AC3E}">
        <p14:creationId xmlns:p14="http://schemas.microsoft.com/office/powerpoint/2010/main" val="17897244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50000"/>
              </a:lnSpc>
              <a:spcBef>
                <a:spcPct val="30000"/>
              </a:spcBef>
              <a:spcAft>
                <a:spcPct val="0"/>
              </a:spcAft>
              <a:buClrTx/>
              <a:buSzTx/>
              <a:buFontTx/>
              <a:buNone/>
              <a:tabLst/>
              <a:defRPr/>
            </a:pPr>
            <a:r>
              <a:rPr lang="en-IN" sz="1200" b="1" i="0" u="sng" kern="1200">
                <a:solidFill>
                  <a:schemeClr val="tx1"/>
                </a:solidFill>
                <a:effectLst/>
                <a:latin typeface="Times New Roman" pitchFamily="18" charset="0"/>
                <a:ea typeface="+mn-ea"/>
                <a:cs typeface="+mn-cs"/>
              </a:rPr>
              <a:t>Scalar Subquery Characteristics</a:t>
            </a:r>
          </a:p>
          <a:p>
            <a:pPr marL="171450" indent="-171450">
              <a:buFont typeface="Arial" panose="020B0604020202020204" pitchFamily="34" charset="0"/>
              <a:buChar char="•"/>
            </a:pPr>
            <a:r>
              <a:rPr lang="en-US" sz="1200" b="0" i="0" kern="1200">
                <a:solidFill>
                  <a:schemeClr val="tx1"/>
                </a:solidFill>
                <a:effectLst/>
                <a:latin typeface="Times New Roman" pitchFamily="18" charset="0"/>
                <a:ea typeface="+mn-ea"/>
                <a:cs typeface="+mn-cs"/>
              </a:rPr>
              <a:t>A scalar subquery returns exactly one row as output.</a:t>
            </a:r>
          </a:p>
          <a:p>
            <a:pPr marL="171450" indent="-171450">
              <a:buFont typeface="Arial" panose="020B0604020202020204" pitchFamily="34" charset="0"/>
              <a:buChar char="•"/>
            </a:pPr>
            <a:r>
              <a:rPr lang="en-US" sz="1200" b="0" i="0" kern="1200">
                <a:solidFill>
                  <a:schemeClr val="tx1"/>
                </a:solidFill>
                <a:effectLst/>
                <a:latin typeface="Times New Roman" pitchFamily="18" charset="0"/>
                <a:ea typeface="+mn-ea"/>
                <a:cs typeface="+mn-cs"/>
              </a:rPr>
              <a:t>If the scalar subquery finds no match, it returns NULL.</a:t>
            </a:r>
          </a:p>
          <a:p>
            <a:pPr marL="171450" indent="-171450">
              <a:buFont typeface="Arial" panose="020B0604020202020204" pitchFamily="34" charset="0"/>
              <a:buChar char="•"/>
            </a:pPr>
            <a:r>
              <a:rPr lang="en-US" sz="1200" b="0" i="0" kern="1200">
                <a:solidFill>
                  <a:schemeClr val="tx1"/>
                </a:solidFill>
                <a:effectLst/>
                <a:latin typeface="Times New Roman" pitchFamily="18" charset="0"/>
                <a:ea typeface="+mn-ea"/>
                <a:cs typeface="+mn-cs"/>
              </a:rPr>
              <a:t>If the scalar subquery finds more than one match, it returns an error.</a:t>
            </a:r>
          </a:p>
          <a:p>
            <a:endParaRPr lang="en-US" sz="1000"/>
          </a:p>
          <a:p>
            <a:r>
              <a:rPr lang="en-US"/>
              <a:t>select </a:t>
            </a:r>
            <a:r>
              <a:rPr lang="en-US" err="1"/>
              <a:t>dept_name</a:t>
            </a:r>
            <a:r>
              <a:rPr lang="en-US"/>
              <a:t>,</a:t>
            </a:r>
          </a:p>
          <a:p>
            <a:r>
              <a:rPr lang="en-US"/>
              <a:t>(select count(*)</a:t>
            </a:r>
          </a:p>
          <a:p>
            <a:r>
              <a:rPr lang="en-US"/>
              <a:t>from instructor</a:t>
            </a:r>
          </a:p>
          <a:p>
            <a:r>
              <a:rPr lang="en-US"/>
              <a:t>where </a:t>
            </a:r>
            <a:r>
              <a:rPr lang="en-US" err="1"/>
              <a:t>department.dept_name</a:t>
            </a:r>
            <a:r>
              <a:rPr lang="en-US"/>
              <a:t> = </a:t>
            </a:r>
            <a:r>
              <a:rPr lang="en-US" err="1"/>
              <a:t>instructor.dept_name</a:t>
            </a:r>
            <a:r>
              <a:rPr lang="en-US"/>
              <a:t>)</a:t>
            </a:r>
          </a:p>
          <a:p>
            <a:r>
              <a:rPr lang="en-US"/>
              <a:t> </a:t>
            </a:r>
            <a:r>
              <a:rPr lang="en-US" b="1"/>
              <a:t>as</a:t>
            </a:r>
            <a:r>
              <a:rPr lang="en-US"/>
              <a:t> </a:t>
            </a:r>
            <a:r>
              <a:rPr lang="en-US" err="1"/>
              <a:t>num_instructors</a:t>
            </a:r>
            <a:r>
              <a:rPr lang="en-US"/>
              <a:t> </a:t>
            </a:r>
          </a:p>
          <a:p>
            <a:r>
              <a:rPr lang="en-US"/>
              <a:t>from department; </a:t>
            </a:r>
          </a:p>
          <a:p>
            <a:endParaRPr lang="en-US"/>
          </a:p>
          <a:p>
            <a:r>
              <a:rPr lang="en-US" b="1"/>
              <a:t>as-</a:t>
            </a:r>
            <a:r>
              <a:rPr lang="en-US" b="0"/>
              <a:t> is optional </a:t>
            </a:r>
          </a:p>
          <a:p>
            <a:endParaRPr lang="en-US" b="0"/>
          </a:p>
          <a:p>
            <a:r>
              <a:rPr lang="en-US" b="0"/>
              <a:t>Select </a:t>
            </a:r>
            <a:r>
              <a:rPr lang="en-US" b="0" err="1"/>
              <a:t>dept_name,count</a:t>
            </a:r>
            <a:r>
              <a:rPr lang="en-US" b="0"/>
              <a:t>(*) from instructor group by </a:t>
            </a:r>
            <a:r>
              <a:rPr lang="en-US" b="0" err="1"/>
              <a:t>dept_name</a:t>
            </a:r>
            <a:r>
              <a:rPr lang="en-US" b="0"/>
              <a:t>;</a:t>
            </a:r>
          </a:p>
          <a:p>
            <a:endParaRPr lang="en-US" b="0"/>
          </a:p>
          <a:p>
            <a:r>
              <a:rPr lang="en-US" b="0"/>
              <a:t>*</a:t>
            </a:r>
          </a:p>
          <a:p>
            <a:pPr marL="0" indent="0">
              <a:lnSpc>
                <a:spcPct val="150000"/>
              </a:lnSpc>
              <a:buNone/>
            </a:pPr>
            <a:r>
              <a:rPr lang="en-US" b="1"/>
              <a:t>select </a:t>
            </a:r>
            <a:r>
              <a:rPr lang="en-US" b="1" err="1"/>
              <a:t>dept_name</a:t>
            </a:r>
            <a:r>
              <a:rPr lang="en-US" b="1"/>
              <a:t> </a:t>
            </a:r>
            <a:r>
              <a:rPr lang="en-US" sz="1400" b="1">
                <a:solidFill>
                  <a:srgbClr val="FF0000"/>
                </a:solidFill>
              </a:rPr>
              <a:t>,</a:t>
            </a:r>
            <a:r>
              <a:rPr lang="en-US" b="1">
                <a:solidFill>
                  <a:srgbClr val="FF0000"/>
                </a:solidFill>
              </a:rPr>
              <a:t> </a:t>
            </a:r>
            <a:r>
              <a:rPr lang="en-US" b="1">
                <a:solidFill>
                  <a:srgbClr val="002060"/>
                </a:solidFill>
              </a:rPr>
              <a:t>(select sum(salary) from instructor</a:t>
            </a:r>
          </a:p>
          <a:p>
            <a:pPr marL="0" indent="0">
              <a:lnSpc>
                <a:spcPct val="150000"/>
              </a:lnSpc>
              <a:buNone/>
            </a:pPr>
            <a:r>
              <a:rPr lang="en-US" b="1">
                <a:solidFill>
                  <a:srgbClr val="002060"/>
                </a:solidFill>
              </a:rPr>
              <a:t>	where </a:t>
            </a:r>
            <a:r>
              <a:rPr lang="en-US" b="1" err="1">
                <a:solidFill>
                  <a:srgbClr val="002060"/>
                </a:solidFill>
              </a:rPr>
              <a:t>department.dept_name</a:t>
            </a:r>
            <a:r>
              <a:rPr lang="en-US" b="1">
                <a:solidFill>
                  <a:srgbClr val="002060"/>
                </a:solidFill>
              </a:rPr>
              <a:t> = </a:t>
            </a:r>
            <a:r>
              <a:rPr lang="en-US" b="1" err="1">
                <a:solidFill>
                  <a:srgbClr val="002060"/>
                </a:solidFill>
              </a:rPr>
              <a:t>instructor.dept_name</a:t>
            </a:r>
            <a:r>
              <a:rPr lang="en-US" b="1">
                <a:solidFill>
                  <a:srgbClr val="002060"/>
                </a:solidFill>
              </a:rPr>
              <a:t>)</a:t>
            </a:r>
          </a:p>
          <a:p>
            <a:pPr marL="0" indent="0">
              <a:lnSpc>
                <a:spcPct val="150000"/>
              </a:lnSpc>
              <a:buNone/>
            </a:pPr>
            <a:r>
              <a:rPr lang="en-US" b="1"/>
              <a:t>	 </a:t>
            </a:r>
            <a:r>
              <a:rPr lang="en-US" b="1" err="1"/>
              <a:t>Dept_Total_salary</a:t>
            </a:r>
            <a:endParaRPr lang="en-US" b="1"/>
          </a:p>
          <a:p>
            <a:pPr marL="0" indent="0">
              <a:lnSpc>
                <a:spcPct val="150000"/>
              </a:lnSpc>
              <a:buNone/>
            </a:pPr>
            <a:r>
              <a:rPr lang="en-US" b="1"/>
              <a:t>	from department;</a:t>
            </a:r>
            <a:endParaRPr lang="en-IN" b="1"/>
          </a:p>
          <a:p>
            <a:r>
              <a:rPr lang="en-US" b="1" u="sng"/>
              <a:t>Error</a:t>
            </a:r>
          </a:p>
          <a:p>
            <a:pPr marL="0" indent="0">
              <a:lnSpc>
                <a:spcPct val="150000"/>
              </a:lnSpc>
              <a:buNone/>
            </a:pPr>
            <a:r>
              <a:rPr lang="en-US" b="1"/>
              <a:t>select </a:t>
            </a:r>
            <a:r>
              <a:rPr lang="en-US" b="1" err="1"/>
              <a:t>dept_name</a:t>
            </a:r>
            <a:r>
              <a:rPr lang="en-US" b="1"/>
              <a:t> </a:t>
            </a:r>
            <a:r>
              <a:rPr lang="en-US" sz="1400" b="1">
                <a:solidFill>
                  <a:srgbClr val="FF0000"/>
                </a:solidFill>
              </a:rPr>
              <a:t>,</a:t>
            </a:r>
            <a:r>
              <a:rPr lang="en-US" b="1">
                <a:solidFill>
                  <a:srgbClr val="FF0000"/>
                </a:solidFill>
              </a:rPr>
              <a:t> </a:t>
            </a:r>
            <a:r>
              <a:rPr lang="en-US" b="1">
                <a:solidFill>
                  <a:srgbClr val="002060"/>
                </a:solidFill>
              </a:rPr>
              <a:t>(select sum(salary),Count(*) from instructor</a:t>
            </a:r>
          </a:p>
          <a:p>
            <a:pPr marL="0" indent="0">
              <a:lnSpc>
                <a:spcPct val="150000"/>
              </a:lnSpc>
              <a:buNone/>
            </a:pPr>
            <a:r>
              <a:rPr lang="en-US" b="1">
                <a:solidFill>
                  <a:srgbClr val="002060"/>
                </a:solidFill>
              </a:rPr>
              <a:t>	where </a:t>
            </a:r>
            <a:r>
              <a:rPr lang="en-US" b="1" err="1">
                <a:solidFill>
                  <a:srgbClr val="002060"/>
                </a:solidFill>
              </a:rPr>
              <a:t>department.dept_name</a:t>
            </a:r>
            <a:r>
              <a:rPr lang="en-US" b="1">
                <a:solidFill>
                  <a:srgbClr val="002060"/>
                </a:solidFill>
              </a:rPr>
              <a:t> = </a:t>
            </a:r>
            <a:r>
              <a:rPr lang="en-US" b="1" err="1">
                <a:solidFill>
                  <a:srgbClr val="002060"/>
                </a:solidFill>
              </a:rPr>
              <a:t>instructor.dept_name</a:t>
            </a:r>
            <a:r>
              <a:rPr lang="en-US" b="1">
                <a:solidFill>
                  <a:srgbClr val="002060"/>
                </a:solidFill>
              </a:rPr>
              <a:t>)</a:t>
            </a:r>
          </a:p>
          <a:p>
            <a:pPr marL="0" indent="0">
              <a:lnSpc>
                <a:spcPct val="150000"/>
              </a:lnSpc>
              <a:buNone/>
            </a:pPr>
            <a:r>
              <a:rPr lang="en-US" b="1"/>
              <a:t>	 </a:t>
            </a:r>
            <a:r>
              <a:rPr lang="en-US" b="1" err="1"/>
              <a:t>Dept_Total_salary,Count_Instr</a:t>
            </a:r>
            <a:endParaRPr lang="en-US" b="1"/>
          </a:p>
          <a:p>
            <a:pPr marL="0" indent="0">
              <a:lnSpc>
                <a:spcPct val="150000"/>
              </a:lnSpc>
              <a:buNone/>
            </a:pPr>
            <a:r>
              <a:rPr lang="en-US" b="1"/>
              <a:t>	</a:t>
            </a:r>
            <a:r>
              <a:rPr lang="en-US" b="1" err="1"/>
              <a:t>Count_Instr</a:t>
            </a:r>
            <a:endParaRPr lang="en-US" b="1"/>
          </a:p>
          <a:p>
            <a:endParaRPr lang="en-US" b="1"/>
          </a:p>
          <a:p>
            <a:r>
              <a:rPr lang="en-US" b="1" u="sng"/>
              <a:t>Works Fine</a:t>
            </a:r>
          </a:p>
          <a:p>
            <a:pPr marL="0" indent="0">
              <a:lnSpc>
                <a:spcPct val="150000"/>
              </a:lnSpc>
              <a:buNone/>
            </a:pPr>
            <a:r>
              <a:rPr lang="en-US" b="1"/>
              <a:t>select </a:t>
            </a:r>
            <a:r>
              <a:rPr lang="en-US" b="1" err="1"/>
              <a:t>dept_name</a:t>
            </a:r>
            <a:r>
              <a:rPr lang="en-US" b="1"/>
              <a:t> </a:t>
            </a:r>
            <a:r>
              <a:rPr lang="en-US" sz="1400" b="1">
                <a:solidFill>
                  <a:srgbClr val="FF0000"/>
                </a:solidFill>
              </a:rPr>
              <a:t>,</a:t>
            </a:r>
            <a:r>
              <a:rPr lang="en-US" b="1">
                <a:solidFill>
                  <a:srgbClr val="FF0000"/>
                </a:solidFill>
              </a:rPr>
              <a:t> </a:t>
            </a:r>
            <a:r>
              <a:rPr lang="en-US" b="1">
                <a:solidFill>
                  <a:srgbClr val="002060"/>
                </a:solidFill>
              </a:rPr>
              <a:t>(select sum(salary) from instructor</a:t>
            </a:r>
          </a:p>
          <a:p>
            <a:pPr marL="0" indent="0">
              <a:lnSpc>
                <a:spcPct val="150000"/>
              </a:lnSpc>
              <a:buNone/>
            </a:pPr>
            <a:r>
              <a:rPr lang="en-US" b="1">
                <a:solidFill>
                  <a:srgbClr val="002060"/>
                </a:solidFill>
              </a:rPr>
              <a:t>	where </a:t>
            </a:r>
            <a:r>
              <a:rPr lang="en-US" b="1" err="1">
                <a:solidFill>
                  <a:srgbClr val="002060"/>
                </a:solidFill>
              </a:rPr>
              <a:t>department.dept_name</a:t>
            </a:r>
            <a:r>
              <a:rPr lang="en-US" b="1">
                <a:solidFill>
                  <a:srgbClr val="002060"/>
                </a:solidFill>
              </a:rPr>
              <a:t> = </a:t>
            </a:r>
            <a:r>
              <a:rPr lang="en-US" b="1" err="1">
                <a:solidFill>
                  <a:srgbClr val="002060"/>
                </a:solidFill>
              </a:rPr>
              <a:t>instructor.dept_name</a:t>
            </a:r>
            <a:r>
              <a:rPr lang="en-US" b="1">
                <a:solidFill>
                  <a:srgbClr val="002060"/>
                </a:solidFill>
              </a:rPr>
              <a:t>)</a:t>
            </a:r>
          </a:p>
          <a:p>
            <a:pPr marL="0" indent="0">
              <a:lnSpc>
                <a:spcPct val="150000"/>
              </a:lnSpc>
              <a:buNone/>
            </a:pPr>
            <a:r>
              <a:rPr lang="en-US" b="1"/>
              <a:t>	 </a:t>
            </a:r>
            <a:r>
              <a:rPr lang="en-US" b="1" err="1"/>
              <a:t>Dept_Total_salary</a:t>
            </a:r>
            <a:r>
              <a:rPr lang="en-US" b="1"/>
              <a:t>, </a:t>
            </a:r>
            <a:r>
              <a:rPr lang="en-US" b="1">
                <a:solidFill>
                  <a:srgbClr val="002060"/>
                </a:solidFill>
              </a:rPr>
              <a:t>(select count(*) from instructor</a:t>
            </a:r>
          </a:p>
          <a:p>
            <a:pPr marL="0" marR="0" lvl="0" indent="0" algn="l" defTabSz="914400" rtl="0" eaLnBrk="0" fontAlgn="base" latinLnBrk="0" hangingPunct="0">
              <a:lnSpc>
                <a:spcPct val="150000"/>
              </a:lnSpc>
              <a:spcBef>
                <a:spcPct val="30000"/>
              </a:spcBef>
              <a:spcAft>
                <a:spcPct val="0"/>
              </a:spcAft>
              <a:buClrTx/>
              <a:buSzTx/>
              <a:buFontTx/>
              <a:buNone/>
              <a:tabLst/>
              <a:defRPr/>
            </a:pPr>
            <a:r>
              <a:rPr lang="en-US" b="1">
                <a:solidFill>
                  <a:srgbClr val="002060"/>
                </a:solidFill>
              </a:rPr>
              <a:t>	where </a:t>
            </a:r>
            <a:r>
              <a:rPr lang="en-US" b="1" err="1">
                <a:solidFill>
                  <a:srgbClr val="002060"/>
                </a:solidFill>
              </a:rPr>
              <a:t>department.dept_name</a:t>
            </a:r>
            <a:r>
              <a:rPr lang="en-US" b="1">
                <a:solidFill>
                  <a:srgbClr val="002060"/>
                </a:solidFill>
              </a:rPr>
              <a:t> = </a:t>
            </a:r>
            <a:r>
              <a:rPr lang="en-US" b="1" err="1">
                <a:solidFill>
                  <a:srgbClr val="002060"/>
                </a:solidFill>
              </a:rPr>
              <a:t>instructor.dept_name</a:t>
            </a:r>
            <a:r>
              <a:rPr lang="en-US" b="1">
                <a:solidFill>
                  <a:srgbClr val="002060"/>
                </a:solidFill>
              </a:rPr>
              <a:t>) </a:t>
            </a:r>
            <a:r>
              <a:rPr lang="en-US" b="1" err="1"/>
              <a:t>Count_Instr</a:t>
            </a:r>
            <a:r>
              <a:rPr lang="en-US" b="1"/>
              <a:t> </a:t>
            </a:r>
          </a:p>
          <a:p>
            <a:pPr marL="0" marR="0" lvl="0" indent="0" algn="l" defTabSz="914400" rtl="0" eaLnBrk="0" fontAlgn="base" latinLnBrk="0" hangingPunct="0">
              <a:lnSpc>
                <a:spcPct val="150000"/>
              </a:lnSpc>
              <a:spcBef>
                <a:spcPct val="30000"/>
              </a:spcBef>
              <a:spcAft>
                <a:spcPct val="0"/>
              </a:spcAft>
              <a:buClrTx/>
              <a:buSzTx/>
              <a:buFontTx/>
              <a:buNone/>
              <a:tabLst/>
              <a:defRPr/>
            </a:pPr>
            <a:r>
              <a:rPr lang="en-US" b="1"/>
              <a:t>   from department; </a:t>
            </a:r>
          </a:p>
          <a:p>
            <a:pPr marL="0" marR="0" lvl="0" indent="0" algn="l" defTabSz="914400" rtl="0" eaLnBrk="0" fontAlgn="base" latinLnBrk="0" hangingPunct="0">
              <a:lnSpc>
                <a:spcPct val="150000"/>
              </a:lnSpc>
              <a:spcBef>
                <a:spcPct val="30000"/>
              </a:spcBef>
              <a:spcAft>
                <a:spcPct val="0"/>
              </a:spcAft>
              <a:buClrTx/>
              <a:buSzTx/>
              <a:buFontTx/>
              <a:buNone/>
              <a:tabLst/>
              <a:defRPr/>
            </a:pPr>
            <a:endParaRPr lang="en-US" b="1"/>
          </a:p>
          <a:p>
            <a:pPr marL="0" marR="0" lvl="0" indent="0" algn="l" defTabSz="914400" rtl="0" eaLnBrk="0" fontAlgn="base" latinLnBrk="0" hangingPunct="0">
              <a:lnSpc>
                <a:spcPct val="150000"/>
              </a:lnSpc>
              <a:spcBef>
                <a:spcPct val="30000"/>
              </a:spcBef>
              <a:spcAft>
                <a:spcPct val="0"/>
              </a:spcAft>
              <a:buClrTx/>
              <a:buSzTx/>
              <a:buFontTx/>
              <a:buNone/>
              <a:tabLst/>
              <a:defRPr/>
            </a:pPr>
            <a:endParaRPr lang="en-US" b="1"/>
          </a:p>
          <a:p>
            <a:pPr marL="0" indent="0">
              <a:lnSpc>
                <a:spcPct val="150000"/>
              </a:lnSpc>
              <a:buNone/>
            </a:pPr>
            <a:endParaRPr lang="en-US" b="1">
              <a:solidFill>
                <a:srgbClr val="002060"/>
              </a:solidFill>
            </a:endParaRPr>
          </a:p>
          <a:p>
            <a:pPr marL="0" indent="0">
              <a:lnSpc>
                <a:spcPct val="150000"/>
              </a:lnSpc>
              <a:buNone/>
            </a:pPr>
            <a:endParaRPr lang="en-IN" b="1"/>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78</a:t>
            </a:fld>
            <a:endParaRPr lang="en-US" altLang="en-US"/>
          </a:p>
        </p:txBody>
      </p:sp>
    </p:spTree>
    <p:extLst>
      <p:ext uri="{BB962C8B-B14F-4D97-AF65-F5344CB8AC3E}">
        <p14:creationId xmlns:p14="http://schemas.microsoft.com/office/powerpoint/2010/main" val="680402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5FCBE8E2-E08C-4770-AFF3-2B171F5F790F}" type="slidenum">
              <a:rPr lang="en-US" altLang="en-US" sz="1200"/>
              <a:pPr/>
              <a:t>7</a:t>
            </a:fld>
            <a:endParaRPr lang="en-US" altLang="en-US" sz="1200"/>
          </a:p>
        </p:txBody>
      </p:sp>
      <p:sp>
        <p:nvSpPr>
          <p:cNvPr id="32771"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32772"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6</a:t>
            </a:r>
          </a:p>
        </p:txBody>
      </p:sp>
      <p:sp>
        <p:nvSpPr>
          <p:cNvPr id="32773"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32774"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32775" name="Rectangle 6"/>
          <p:cNvSpPr>
            <a:spLocks noGrp="1" noRot="1" noChangeAspect="1" noChangeArrowheads="1" noTextEdit="1"/>
          </p:cNvSpPr>
          <p:nvPr>
            <p:ph type="sldImg"/>
          </p:nvPr>
        </p:nvSpPr>
        <p:spPr>
          <a:xfrm>
            <a:off x="1187450" y="703263"/>
            <a:ext cx="4622800" cy="3467100"/>
          </a:xfrm>
          <a:ln w="12700" cap="flat"/>
        </p:spPr>
      </p:sp>
      <p:sp>
        <p:nvSpPr>
          <p:cNvPr id="32776"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79</a:t>
            </a:fld>
            <a:endParaRPr lang="en-US" altLang="en-US"/>
          </a:p>
        </p:txBody>
      </p:sp>
    </p:spTree>
    <p:extLst>
      <p:ext uri="{BB962C8B-B14F-4D97-AF65-F5344CB8AC3E}">
        <p14:creationId xmlns:p14="http://schemas.microsoft.com/office/powerpoint/2010/main" val="2474469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a:latin typeface="Sitka Display Semibold" pitchFamily="2" charset="0"/>
              </a:rPr>
              <a:t>select name , </a:t>
            </a:r>
          </a:p>
          <a:p>
            <a:pPr>
              <a:lnSpc>
                <a:spcPct val="150000"/>
              </a:lnSpc>
            </a:pPr>
            <a:r>
              <a:rPr lang="en-US" sz="1200">
                <a:latin typeface="Sitka Display Semibold" pitchFamily="2" charset="0"/>
              </a:rPr>
              <a:t>  (select </a:t>
            </a:r>
            <a:r>
              <a:rPr lang="en-US" sz="1200" err="1">
                <a:latin typeface="Sitka Display Semibold" pitchFamily="2" charset="0"/>
              </a:rPr>
              <a:t>dept_name</a:t>
            </a:r>
            <a:r>
              <a:rPr lang="en-US" sz="1200">
                <a:latin typeface="Sitka Display Semibold" pitchFamily="2" charset="0"/>
              </a:rPr>
              <a:t> from department</a:t>
            </a:r>
          </a:p>
          <a:p>
            <a:pPr>
              <a:lnSpc>
                <a:spcPct val="150000"/>
              </a:lnSpc>
            </a:pPr>
            <a:r>
              <a:rPr lang="en-US" sz="1200">
                <a:latin typeface="Sitka Display Semibold" pitchFamily="2" charset="0"/>
              </a:rPr>
              <a:t> where </a:t>
            </a:r>
            <a:r>
              <a:rPr lang="en-US" sz="1200" err="1">
                <a:latin typeface="Sitka Display Semibold" pitchFamily="2" charset="0"/>
              </a:rPr>
              <a:t>department.dept_name</a:t>
            </a:r>
            <a:r>
              <a:rPr lang="en-US" sz="1200">
                <a:latin typeface="Sitka Display Semibold" pitchFamily="2" charset="0"/>
              </a:rPr>
              <a:t> = </a:t>
            </a:r>
            <a:r>
              <a:rPr lang="en-US" sz="1200" err="1">
                <a:latin typeface="Sitka Display Semibold" pitchFamily="2" charset="0"/>
              </a:rPr>
              <a:t>instructor.dept_name</a:t>
            </a:r>
            <a:r>
              <a:rPr lang="en-US" sz="1200">
                <a:latin typeface="Sitka Display Semibold" pitchFamily="2" charset="0"/>
              </a:rPr>
              <a:t>) </a:t>
            </a:r>
            <a:r>
              <a:rPr lang="en-US" sz="1200" err="1">
                <a:latin typeface="Sitka Display Semibold" pitchFamily="2" charset="0"/>
              </a:rPr>
              <a:t>Dname</a:t>
            </a:r>
            <a:endParaRPr lang="en-US" sz="1200">
              <a:latin typeface="Sitka Display Semibold" pitchFamily="2" charset="0"/>
            </a:endParaRPr>
          </a:p>
          <a:p>
            <a:pPr>
              <a:lnSpc>
                <a:spcPct val="150000"/>
              </a:lnSpc>
            </a:pPr>
            <a:r>
              <a:rPr lang="en-US" sz="1200">
                <a:latin typeface="Sitka Display Semibold" pitchFamily="2" charset="0"/>
              </a:rPr>
              <a:t>	from instructor ;</a:t>
            </a:r>
            <a:endParaRPr lang="en-IN" sz="1200">
              <a:latin typeface="Sitka Display Semibold" pitchFamily="2" charset="0"/>
            </a:endParaRPr>
          </a:p>
          <a:p>
            <a:endParaRPr lang="en-US"/>
          </a:p>
          <a:p>
            <a:endParaRPr lang="en-US"/>
          </a:p>
          <a:p>
            <a:r>
              <a:rPr lang="en-US"/>
              <a:t>SQL&gt; select </a:t>
            </a:r>
            <a:r>
              <a:rPr lang="en-US" err="1"/>
              <a:t>dept_name</a:t>
            </a:r>
            <a:r>
              <a:rPr lang="en-US"/>
              <a:t> ,</a:t>
            </a:r>
          </a:p>
          <a:p>
            <a:r>
              <a:rPr lang="en-US"/>
              <a:t>          (select name from instructor</a:t>
            </a:r>
          </a:p>
          <a:p>
            <a:r>
              <a:rPr lang="en-US"/>
              <a:t>          where </a:t>
            </a:r>
            <a:r>
              <a:rPr lang="en-US" err="1"/>
              <a:t>department.dept_name</a:t>
            </a:r>
            <a:r>
              <a:rPr lang="en-US"/>
              <a:t> = </a:t>
            </a:r>
            <a:r>
              <a:rPr lang="en-US" err="1"/>
              <a:t>instructor.dept_name</a:t>
            </a:r>
            <a:r>
              <a:rPr lang="en-US"/>
              <a:t>) </a:t>
            </a:r>
            <a:r>
              <a:rPr lang="en-US" err="1"/>
              <a:t>name_instructors</a:t>
            </a:r>
            <a:endParaRPr lang="en-US"/>
          </a:p>
          <a:p>
            <a:r>
              <a:rPr lang="en-US"/>
              <a:t>          from department;</a:t>
            </a:r>
          </a:p>
          <a:p>
            <a:r>
              <a:rPr lang="en-US" b="1"/>
              <a:t>ERROR:</a:t>
            </a:r>
          </a:p>
          <a:p>
            <a:r>
              <a:rPr lang="en-US"/>
              <a:t>ORA-01427: single-row subquery returns more than one row</a:t>
            </a:r>
          </a:p>
          <a:p>
            <a:r>
              <a:rPr lang="en-US"/>
              <a:t>Because inner query returns more than one instructor name corresponding one department name , hence it gives error. Inner query must return one single tuple</a:t>
            </a:r>
            <a:endParaRPr lang="en-IN"/>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80</a:t>
            </a:fld>
            <a:endParaRPr lang="en-US" altLang="en-US"/>
          </a:p>
        </p:txBody>
      </p:sp>
    </p:spTree>
    <p:extLst>
      <p:ext uri="{BB962C8B-B14F-4D97-AF65-F5344CB8AC3E}">
        <p14:creationId xmlns:p14="http://schemas.microsoft.com/office/powerpoint/2010/main" val="11779871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0275" rtl="0" eaLnBrk="1" fontAlgn="auto" latinLnBrk="0" hangingPunct="1">
              <a:lnSpc>
                <a:spcPct val="100000"/>
              </a:lnSpc>
              <a:spcBef>
                <a:spcPts val="0"/>
              </a:spcBef>
              <a:spcAft>
                <a:spcPts val="0"/>
              </a:spcAft>
              <a:buClrTx/>
              <a:buSzTx/>
              <a:buFontTx/>
              <a:buNone/>
              <a:tabLst/>
              <a:defRPr/>
            </a:pPr>
            <a:fld id="{90F61E06-923D-44B5-A9B7-9F8985A60A38}" type="slidenum">
              <a:rPr kumimoji="0" lang="en-US" altLang="en-US" sz="1200" b="0" i="0" u="none" strike="noStrike" kern="1200" cap="none" spc="0" normalizeH="0" baseline="0" noProof="0">
                <a:ln>
                  <a:noFill/>
                </a:ln>
                <a:solidFill>
                  <a:prstClr val="black"/>
                </a:solidFill>
                <a:effectLst/>
                <a:uLnTx/>
                <a:uFillTx/>
                <a:latin typeface="Helvetica" panose="020B0604020202020204" pitchFamily="34" charset="0"/>
                <a:ea typeface="MS PGothic" panose="020B0600070205080204" pitchFamily="34" charset="-128"/>
                <a:cs typeface="+mn-cs"/>
              </a:rPr>
              <a:pPr marL="0" marR="0" lvl="0" indent="0" algn="r" defTabSz="930275" rtl="0" eaLnBrk="1" fontAlgn="auto" latinLnBrk="0" hangingPunct="1">
                <a:lnSpc>
                  <a:spcPct val="100000"/>
                </a:lnSpc>
                <a:spcBef>
                  <a:spcPts val="0"/>
                </a:spcBef>
                <a:spcAft>
                  <a:spcPts val="0"/>
                </a:spcAft>
                <a:buClrTx/>
                <a:buSzTx/>
                <a:buFontTx/>
                <a:buNone/>
                <a:tabLst/>
                <a:defRPr/>
              </a:pPr>
              <a:t>81</a:t>
            </a:fld>
            <a:endParaRPr kumimoji="0" lang="en-US" altLang="en-US" sz="1200" b="0" i="0" u="none" strike="noStrike" kern="1200" cap="none" spc="0" normalizeH="0" baseline="0" noProof="0">
              <a:ln>
                <a:noFill/>
              </a:ln>
              <a:solidFill>
                <a:prstClr val="black"/>
              </a:solidFill>
              <a:effectLst/>
              <a:uLnTx/>
              <a:uFillTx/>
              <a:latin typeface="Helvetica" panose="020B0604020202020204" pitchFamily="34" charset="0"/>
              <a:ea typeface="MS PGothic" panose="020B0600070205080204" pitchFamily="34" charset="-128"/>
              <a:cs typeface="+mn-cs"/>
            </a:endParaRPr>
          </a:p>
        </p:txBody>
      </p:sp>
      <p:sp>
        <p:nvSpPr>
          <p:cNvPr id="38915" name="Rectangle 2"/>
          <p:cNvSpPr>
            <a:spLocks noGrp="1" noRot="1" noChangeAspect="1" noChangeArrowheads="1" noTextEdit="1"/>
          </p:cNvSpPr>
          <p:nvPr>
            <p:ph type="sldImg"/>
          </p:nvPr>
        </p:nvSpPr>
        <p:spPr>
          <a:xfrm>
            <a:off x="1177925" y="695325"/>
            <a:ext cx="4641850" cy="3481388"/>
          </a:xfrm>
          <a:ln/>
        </p:spPr>
      </p:sp>
      <p:sp>
        <p:nvSpPr>
          <p:cNvPr id="3891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tabLst>
                <a:tab pos="3205163" algn="ctr"/>
              </a:tabLst>
            </a:pPr>
            <a:r>
              <a:rPr lang="en-US" altLang="en-US" sz="1200"/>
              <a:t>In some cases, it is </a:t>
            </a:r>
            <a:r>
              <a:rPr lang="en-US" altLang="en-US" sz="1200">
                <a:solidFill>
                  <a:srgbClr val="C00000"/>
                </a:solidFill>
              </a:rPr>
              <a:t>not desirable for all users to see the entire logical model </a:t>
            </a:r>
            <a:r>
              <a:rPr lang="en-US" altLang="en-US" sz="1200"/>
              <a:t>(that is, all the actual relations stored in the database.)</a:t>
            </a:r>
          </a:p>
          <a:p>
            <a:pPr>
              <a:lnSpc>
                <a:spcPct val="100000"/>
              </a:lnSpc>
              <a:tabLst>
                <a:tab pos="3205163" algn="ctr"/>
              </a:tabLst>
            </a:pPr>
            <a:r>
              <a:rPr lang="en-US" altLang="en-US" sz="1200"/>
              <a:t>Consider a person who needs to know an instructors name and department, but not the salary.  This person should see a relation described, in SQL, by </a:t>
            </a:r>
            <a:endParaRPr lang="en-US" altLang="en-US">
              <a:latin typeface="Times New Roman" panose="02020603050405020304" pitchFamily="18" charset="0"/>
            </a:endParaRPr>
          </a:p>
        </p:txBody>
      </p:sp>
    </p:spTree>
    <p:extLst>
      <p:ext uri="{BB962C8B-B14F-4D97-AF65-F5344CB8AC3E}">
        <p14:creationId xmlns:p14="http://schemas.microsoft.com/office/powerpoint/2010/main" val="41916891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0275" rtl="0" eaLnBrk="1" fontAlgn="auto" latinLnBrk="0" hangingPunct="1">
              <a:lnSpc>
                <a:spcPct val="100000"/>
              </a:lnSpc>
              <a:spcBef>
                <a:spcPts val="0"/>
              </a:spcBef>
              <a:spcAft>
                <a:spcPts val="0"/>
              </a:spcAft>
              <a:buClrTx/>
              <a:buSzTx/>
              <a:buFontTx/>
              <a:buNone/>
              <a:tabLst/>
              <a:defRPr/>
            </a:pPr>
            <a:fld id="{7F54A5B6-03D7-4B9B-AED1-A564B9D3E323}" type="slidenum">
              <a:rPr kumimoji="0" lang="en-US" altLang="en-US" sz="1200" b="0" i="0" u="none" strike="noStrike" kern="1200" cap="none" spc="0" normalizeH="0" baseline="0" noProof="0">
                <a:ln>
                  <a:noFill/>
                </a:ln>
                <a:solidFill>
                  <a:prstClr val="black"/>
                </a:solidFill>
                <a:effectLst/>
                <a:uLnTx/>
                <a:uFillTx/>
                <a:latin typeface="Helvetica" panose="020B0604020202020204" pitchFamily="34" charset="0"/>
                <a:ea typeface="MS PGothic" panose="020B0600070205080204" pitchFamily="34" charset="-128"/>
                <a:cs typeface="+mn-cs"/>
              </a:rPr>
              <a:pPr marL="0" marR="0" lvl="0" indent="0" algn="r" defTabSz="930275" rtl="0" eaLnBrk="1" fontAlgn="auto" latinLnBrk="0" hangingPunct="1">
                <a:lnSpc>
                  <a:spcPct val="100000"/>
                </a:lnSpc>
                <a:spcBef>
                  <a:spcPts val="0"/>
                </a:spcBef>
                <a:spcAft>
                  <a:spcPts val="0"/>
                </a:spcAft>
                <a:buClrTx/>
                <a:buSzTx/>
                <a:buFontTx/>
                <a:buNone/>
                <a:tabLst/>
                <a:defRPr/>
              </a:pPr>
              <a:t>82</a:t>
            </a:fld>
            <a:endParaRPr kumimoji="0" lang="en-US" altLang="en-US" sz="1200" b="0" i="0" u="none" strike="noStrike" kern="1200" cap="none" spc="0" normalizeH="0" baseline="0" noProof="0">
              <a:ln>
                <a:noFill/>
              </a:ln>
              <a:solidFill>
                <a:prstClr val="black"/>
              </a:solidFill>
              <a:effectLst/>
              <a:uLnTx/>
              <a:uFillTx/>
              <a:latin typeface="Helvetica" panose="020B0604020202020204" pitchFamily="34" charset="0"/>
              <a:ea typeface="MS PGothic" panose="020B0600070205080204" pitchFamily="34" charset="-128"/>
              <a:cs typeface="+mn-cs"/>
            </a:endParaRPr>
          </a:p>
        </p:txBody>
      </p:sp>
      <p:sp>
        <p:nvSpPr>
          <p:cNvPr id="40963" name="Rectangle 2"/>
          <p:cNvSpPr>
            <a:spLocks noGrp="1" noRot="1" noChangeAspect="1" noChangeArrowheads="1" noTextEdit="1"/>
          </p:cNvSpPr>
          <p:nvPr>
            <p:ph type="sldImg"/>
          </p:nvPr>
        </p:nvSpPr>
        <p:spPr>
          <a:xfrm>
            <a:off x="1177925" y="695325"/>
            <a:ext cx="4641850" cy="3481388"/>
          </a:xfrm>
          <a:ln/>
        </p:spPr>
      </p:sp>
      <p:sp>
        <p:nvSpPr>
          <p:cNvPr id="40964"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9725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0275" rtl="0" eaLnBrk="1" fontAlgn="auto" latinLnBrk="0" hangingPunct="1">
              <a:lnSpc>
                <a:spcPct val="100000"/>
              </a:lnSpc>
              <a:spcBef>
                <a:spcPts val="0"/>
              </a:spcBef>
              <a:spcAft>
                <a:spcPts val="0"/>
              </a:spcAft>
              <a:buClrTx/>
              <a:buSzTx/>
              <a:buFontTx/>
              <a:buNone/>
              <a:tabLst/>
              <a:defRPr/>
            </a:pPr>
            <a:fld id="{F246EC06-6D28-4342-888A-7E6B72DD047C}" type="slidenum">
              <a:rPr kumimoji="0" lang="en-US" altLang="en-US" sz="1200" b="0" i="0" u="none" strike="noStrike" kern="1200" cap="none" spc="0" normalizeH="0" baseline="0" noProof="0">
                <a:ln>
                  <a:noFill/>
                </a:ln>
                <a:solidFill>
                  <a:prstClr val="black"/>
                </a:solidFill>
                <a:effectLst/>
                <a:uLnTx/>
                <a:uFillTx/>
                <a:latin typeface="Helvetica" panose="020B0604020202020204" pitchFamily="34" charset="0"/>
                <a:ea typeface="MS PGothic" panose="020B0600070205080204" pitchFamily="34" charset="-128"/>
                <a:cs typeface="+mn-cs"/>
              </a:rPr>
              <a:pPr marL="0" marR="0" lvl="0" indent="0" algn="r" defTabSz="930275" rtl="0" eaLnBrk="1" fontAlgn="auto" latinLnBrk="0" hangingPunct="1">
                <a:lnSpc>
                  <a:spcPct val="100000"/>
                </a:lnSpc>
                <a:spcBef>
                  <a:spcPts val="0"/>
                </a:spcBef>
                <a:spcAft>
                  <a:spcPts val="0"/>
                </a:spcAft>
                <a:buClrTx/>
                <a:buSzTx/>
                <a:buFontTx/>
                <a:buNone/>
                <a:tabLst/>
                <a:defRPr/>
              </a:pPr>
              <a:t>86</a:t>
            </a:fld>
            <a:endParaRPr kumimoji="0" lang="en-US" altLang="en-US" sz="1200" b="0" i="0" u="none" strike="noStrike" kern="1200" cap="none" spc="0" normalizeH="0" baseline="0" noProof="0">
              <a:ln>
                <a:noFill/>
              </a:ln>
              <a:solidFill>
                <a:prstClr val="black"/>
              </a:solidFill>
              <a:effectLst/>
              <a:uLnTx/>
              <a:uFillTx/>
              <a:latin typeface="Helvetica" panose="020B0604020202020204" pitchFamily="34" charset="0"/>
              <a:ea typeface="MS PGothic" panose="020B0600070205080204" pitchFamily="34" charset="-128"/>
              <a:cs typeface="+mn-cs"/>
            </a:endParaRPr>
          </a:p>
        </p:txBody>
      </p:sp>
      <p:sp>
        <p:nvSpPr>
          <p:cNvPr id="47107" name="Rectangle 2"/>
          <p:cNvSpPr>
            <a:spLocks noGrp="1" noRot="1" noChangeAspect="1" noChangeArrowheads="1" noTextEdit="1"/>
          </p:cNvSpPr>
          <p:nvPr>
            <p:ph type="sldImg"/>
          </p:nvPr>
        </p:nvSpPr>
        <p:spPr>
          <a:xfrm>
            <a:off x="1177925" y="695325"/>
            <a:ext cx="4641850" cy="3481388"/>
          </a:xfrm>
          <a:ln/>
        </p:spPr>
      </p:sp>
      <p:sp>
        <p:nvSpPr>
          <p:cNvPr id="4710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7214777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Views can be queries as if Base Tables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2CEB8A-5BB4-46B1-9792-2D374E2BA62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96786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Create View faculty containing instructor id , name and department name of instructors. </a:t>
            </a:r>
          </a:p>
          <a:p>
            <a:endParaRPr lang="en-IN"/>
          </a:p>
          <a:p>
            <a:r>
              <a:rPr lang="en-IN"/>
              <a:t>CREATE VIEW faculty AS SELECT ID, Name, </a:t>
            </a:r>
            <a:r>
              <a:rPr lang="en-IN" err="1"/>
              <a:t>Dept_Name</a:t>
            </a:r>
            <a:r>
              <a:rPr lang="en-IN"/>
              <a:t> FROM Instructor;</a:t>
            </a:r>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89</a:t>
            </a:fld>
            <a:endParaRPr lang="en-US" altLang="en-US"/>
          </a:p>
        </p:txBody>
      </p:sp>
    </p:spTree>
    <p:extLst>
      <p:ext uri="{BB962C8B-B14F-4D97-AF65-F5344CB8AC3E}">
        <p14:creationId xmlns:p14="http://schemas.microsoft.com/office/powerpoint/2010/main" val="291626740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0275" rtl="0" eaLnBrk="1" fontAlgn="auto" latinLnBrk="0" hangingPunct="1">
              <a:lnSpc>
                <a:spcPct val="100000"/>
              </a:lnSpc>
              <a:spcBef>
                <a:spcPts val="0"/>
              </a:spcBef>
              <a:spcAft>
                <a:spcPts val="0"/>
              </a:spcAft>
              <a:buClrTx/>
              <a:buSzTx/>
              <a:buFontTx/>
              <a:buNone/>
              <a:tabLst/>
              <a:defRPr/>
            </a:pPr>
            <a:fld id="{275C2F49-06B7-4FF7-8950-B4437DCBED6D}" type="slidenum">
              <a:rPr kumimoji="0" lang="en-US" altLang="en-US" sz="1200" b="0" i="0" u="none" strike="noStrike" kern="1200" cap="none" spc="0" normalizeH="0" baseline="0" noProof="0">
                <a:ln>
                  <a:noFill/>
                </a:ln>
                <a:solidFill>
                  <a:prstClr val="black"/>
                </a:solidFill>
                <a:effectLst/>
                <a:uLnTx/>
                <a:uFillTx/>
                <a:latin typeface="Helvetica" panose="020B0604020202020204" pitchFamily="34" charset="0"/>
                <a:ea typeface="MS PGothic" panose="020B0600070205080204" pitchFamily="34" charset="-128"/>
                <a:cs typeface="+mn-cs"/>
              </a:rPr>
              <a:pPr marL="0" marR="0" lvl="0" indent="0" algn="r" defTabSz="930275" rtl="0" eaLnBrk="1" fontAlgn="auto" latinLnBrk="0" hangingPunct="1">
                <a:lnSpc>
                  <a:spcPct val="100000"/>
                </a:lnSpc>
                <a:spcBef>
                  <a:spcPts val="0"/>
                </a:spcBef>
                <a:spcAft>
                  <a:spcPts val="0"/>
                </a:spcAft>
                <a:buClrTx/>
                <a:buSzTx/>
                <a:buFontTx/>
                <a:buNone/>
                <a:tabLst/>
                <a:defRPr/>
              </a:pPr>
              <a:t>90</a:t>
            </a:fld>
            <a:endParaRPr kumimoji="0" lang="en-US" altLang="en-US" sz="1200" b="0" i="0" u="none" strike="noStrike" kern="1200" cap="none" spc="0" normalizeH="0" baseline="0" noProof="0">
              <a:ln>
                <a:noFill/>
              </a:ln>
              <a:solidFill>
                <a:prstClr val="black"/>
              </a:solidFill>
              <a:effectLst/>
              <a:uLnTx/>
              <a:uFillTx/>
              <a:latin typeface="Helvetica" panose="020B0604020202020204" pitchFamily="34" charset="0"/>
              <a:ea typeface="MS PGothic" panose="020B0600070205080204" pitchFamily="34" charset="-128"/>
              <a:cs typeface="+mn-cs"/>
            </a:endParaRPr>
          </a:p>
        </p:txBody>
      </p:sp>
      <p:sp>
        <p:nvSpPr>
          <p:cNvPr id="51203" name="Rectangle 2"/>
          <p:cNvSpPr>
            <a:spLocks noGrp="1" noRot="1" noChangeAspect="1" noChangeArrowheads="1" noTextEdit="1"/>
          </p:cNvSpPr>
          <p:nvPr>
            <p:ph type="sldImg"/>
          </p:nvPr>
        </p:nvSpPr>
        <p:spPr>
          <a:xfrm>
            <a:off x="1177925" y="695325"/>
            <a:ext cx="4641850" cy="3481388"/>
          </a:xfrm>
          <a:ln/>
        </p:spPr>
      </p:sp>
      <p:sp>
        <p:nvSpPr>
          <p:cNvPr id="51204"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167372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Insert a record into view v2 and check ,it is updateable view.?</a:t>
            </a:r>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91</a:t>
            </a:fld>
            <a:endParaRPr lang="en-US" altLang="en-US"/>
          </a:p>
        </p:txBody>
      </p:sp>
    </p:spTree>
    <p:extLst>
      <p:ext uri="{BB962C8B-B14F-4D97-AF65-F5344CB8AC3E}">
        <p14:creationId xmlns:p14="http://schemas.microsoft.com/office/powerpoint/2010/main" val="134306006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0275" rtl="0" eaLnBrk="1" fontAlgn="auto" latinLnBrk="0" hangingPunct="1">
              <a:lnSpc>
                <a:spcPct val="100000"/>
              </a:lnSpc>
              <a:spcBef>
                <a:spcPts val="0"/>
              </a:spcBef>
              <a:spcAft>
                <a:spcPts val="0"/>
              </a:spcAft>
              <a:buClrTx/>
              <a:buSzTx/>
              <a:buFontTx/>
              <a:buNone/>
              <a:tabLst/>
              <a:defRPr/>
            </a:pPr>
            <a:fld id="{0A1D828C-8061-4973-A24E-10200A93595C}" type="slidenum">
              <a:rPr kumimoji="0" lang="en-US" altLang="en-US" sz="1200" b="0" i="0" u="none" strike="noStrike" kern="1200" cap="none" spc="0" normalizeH="0" baseline="0" noProof="0">
                <a:ln>
                  <a:noFill/>
                </a:ln>
                <a:solidFill>
                  <a:prstClr val="black"/>
                </a:solidFill>
                <a:effectLst/>
                <a:uLnTx/>
                <a:uFillTx/>
                <a:latin typeface="Helvetica" panose="020B0604020202020204" pitchFamily="34" charset="0"/>
                <a:ea typeface="MS PGothic" panose="020B0600070205080204" pitchFamily="34" charset="-128"/>
                <a:cs typeface="+mn-cs"/>
              </a:rPr>
              <a:pPr marL="0" marR="0" lvl="0" indent="0" algn="r" defTabSz="930275" rtl="0" eaLnBrk="1" fontAlgn="auto" latinLnBrk="0" hangingPunct="1">
                <a:lnSpc>
                  <a:spcPct val="100000"/>
                </a:lnSpc>
                <a:spcBef>
                  <a:spcPts val="0"/>
                </a:spcBef>
                <a:spcAft>
                  <a:spcPts val="0"/>
                </a:spcAft>
                <a:buClrTx/>
                <a:buSzTx/>
                <a:buFontTx/>
                <a:buNone/>
                <a:tabLst/>
                <a:defRPr/>
              </a:pPr>
              <a:t>92</a:t>
            </a:fld>
            <a:endParaRPr kumimoji="0" lang="en-US" altLang="en-US" sz="1200" b="0" i="0" u="none" strike="noStrike" kern="1200" cap="none" spc="0" normalizeH="0" baseline="0" noProof="0">
              <a:ln>
                <a:noFill/>
              </a:ln>
              <a:solidFill>
                <a:prstClr val="black"/>
              </a:solidFill>
              <a:effectLst/>
              <a:uLnTx/>
              <a:uFillTx/>
              <a:latin typeface="Helvetica" panose="020B0604020202020204" pitchFamily="34" charset="0"/>
              <a:ea typeface="MS PGothic" panose="020B0600070205080204" pitchFamily="34" charset="-128"/>
              <a:cs typeface="+mn-cs"/>
            </a:endParaRPr>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18918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DB357F7-54B5-4892-83E4-F4B793D82C74}" type="slidenum">
              <a:rPr lang="en-US" altLang="en-US" sz="1200"/>
              <a:pPr/>
              <a:t>8</a:t>
            </a:fld>
            <a:endParaRPr lang="en-US" altLang="en-US" sz="1200"/>
          </a:p>
        </p:txBody>
      </p:sp>
      <p:sp>
        <p:nvSpPr>
          <p:cNvPr id="34819"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34820"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8</a:t>
            </a:r>
          </a:p>
        </p:txBody>
      </p:sp>
      <p:sp>
        <p:nvSpPr>
          <p:cNvPr id="34821"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34822"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en-US"/>
          </a:p>
        </p:txBody>
      </p:sp>
      <p:sp>
        <p:nvSpPr>
          <p:cNvPr id="34823" name="Rectangle 6"/>
          <p:cNvSpPr>
            <a:spLocks noGrp="1" noRot="1" noChangeAspect="1" noChangeArrowheads="1" noTextEdit="1"/>
          </p:cNvSpPr>
          <p:nvPr>
            <p:ph type="sldImg"/>
          </p:nvPr>
        </p:nvSpPr>
        <p:spPr>
          <a:xfrm>
            <a:off x="1187450" y="703263"/>
            <a:ext cx="4622800" cy="3467100"/>
          </a:xfrm>
          <a:ln w="12700" cap="flat"/>
        </p:spPr>
      </p:sp>
      <p:sp>
        <p:nvSpPr>
          <p:cNvPr id="34824"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err="1"/>
              <a:t>Createing</a:t>
            </a:r>
            <a:r>
              <a:rPr lang="en-IN"/>
              <a:t>- Updatable View</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2CEB8A-5BB4-46B1-9792-2D374E2BA62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29899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Records in Base Table EMP After updating View Emp_View</a:t>
            </a:r>
          </a:p>
          <a:p>
            <a:r>
              <a:rPr lang="en-IN"/>
              <a:t>Updating Emp_View by adding one new record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2CEB8A-5BB4-46B1-9792-2D374E2BA62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148649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B86E0842-0468-46C3-96B1-DB8DC71ABA86}" type="slidenum">
              <a:rPr lang="en-US" altLang="en-US" sz="1200"/>
              <a:pPr/>
              <a:t>98</a:t>
            </a:fld>
            <a:endParaRPr lang="en-US" altLang="en-US" sz="1200"/>
          </a:p>
        </p:txBody>
      </p:sp>
      <p:sp>
        <p:nvSpPr>
          <p:cNvPr id="121859" name="Rectangle 2"/>
          <p:cNvSpPr>
            <a:spLocks noGrp="1" noRot="1" noChangeAspect="1" noChangeArrowheads="1" noTextEdit="1"/>
          </p:cNvSpPr>
          <p:nvPr>
            <p:ph type="sldImg"/>
          </p:nvPr>
        </p:nvSpPr>
        <p:spPr>
          <a:xfrm>
            <a:off x="1187450" y="703263"/>
            <a:ext cx="4622800" cy="3467100"/>
          </a:xfrm>
          <a:ln/>
        </p:spPr>
      </p:sp>
      <p:sp>
        <p:nvSpPr>
          <p:cNvPr id="12186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6E5584E1-58EA-45AD-9F7A-0DAE02B7A45E}" type="slidenum">
              <a:rPr lang="en-US" altLang="en-US" sz="1200"/>
              <a:pPr/>
              <a:t>100</a:t>
            </a:fld>
            <a:endParaRPr lang="en-US" altLang="en-US" sz="1200"/>
          </a:p>
        </p:txBody>
      </p:sp>
      <p:sp>
        <p:nvSpPr>
          <p:cNvPr id="125955" name="Rectangle 2"/>
          <p:cNvSpPr>
            <a:spLocks noGrp="1" noRot="1" noChangeAspect="1" noChangeArrowheads="1" noTextEdit="1"/>
          </p:cNvSpPr>
          <p:nvPr>
            <p:ph type="sldImg"/>
          </p:nvPr>
        </p:nvSpPr>
        <p:spPr>
          <a:xfrm>
            <a:off x="1187450" y="703263"/>
            <a:ext cx="4622800" cy="3467100"/>
          </a:xfrm>
          <a:ln/>
        </p:spPr>
      </p:sp>
      <p:sp>
        <p:nvSpPr>
          <p:cNvPr id="12595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E49C0BFC-80E0-4C45-84CD-366E8D1B5512}" type="slidenum">
              <a:rPr lang="en-US" altLang="en-US" sz="1200"/>
              <a:pPr/>
              <a:t>101</a:t>
            </a:fld>
            <a:endParaRPr lang="en-US" altLang="en-US" sz="1200"/>
          </a:p>
        </p:txBody>
      </p:sp>
      <p:sp>
        <p:nvSpPr>
          <p:cNvPr id="128003" name="Rectangle 2"/>
          <p:cNvSpPr>
            <a:spLocks noGrp="1" noRot="1" noChangeAspect="1" noChangeArrowheads="1" noTextEdit="1"/>
          </p:cNvSpPr>
          <p:nvPr>
            <p:ph type="sldImg"/>
          </p:nvPr>
        </p:nvSpPr>
        <p:spPr>
          <a:xfrm>
            <a:off x="1187450" y="703263"/>
            <a:ext cx="4622800" cy="3467100"/>
          </a:xfrm>
          <a:ln/>
        </p:spPr>
      </p:sp>
      <p:sp>
        <p:nvSpPr>
          <p:cNvPr id="12800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0D5E46E-C6B3-4CB5-949C-BB427831F013}" type="slidenum">
              <a:rPr lang="en-US" altLang="en-US" sz="1200"/>
              <a:pPr/>
              <a:t>102</a:t>
            </a:fld>
            <a:endParaRPr lang="en-US" altLang="en-US" sz="1200"/>
          </a:p>
        </p:txBody>
      </p:sp>
      <p:sp>
        <p:nvSpPr>
          <p:cNvPr id="130051" name="Rectangle 2"/>
          <p:cNvSpPr>
            <a:spLocks noGrp="1" noRot="1" noChangeAspect="1" noChangeArrowheads="1" noTextEdit="1"/>
          </p:cNvSpPr>
          <p:nvPr>
            <p:ph type="sldImg"/>
          </p:nvPr>
        </p:nvSpPr>
        <p:spPr>
          <a:xfrm>
            <a:off x="1187450" y="703263"/>
            <a:ext cx="4622800" cy="3467100"/>
          </a:xfrm>
          <a:ln/>
        </p:spPr>
      </p:sp>
      <p:sp>
        <p:nvSpPr>
          <p:cNvPr id="13005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C0144323-ED11-4EB0-8530-BD6CB151B018}" type="slidenum">
              <a:rPr lang="en-US" altLang="en-US" sz="1200"/>
              <a:pPr/>
              <a:t>103</a:t>
            </a:fld>
            <a:endParaRPr lang="en-US" altLang="en-US" sz="1200"/>
          </a:p>
        </p:txBody>
      </p:sp>
      <p:sp>
        <p:nvSpPr>
          <p:cNvPr id="132099" name="Rectangle 2"/>
          <p:cNvSpPr>
            <a:spLocks noGrp="1" noRot="1" noChangeAspect="1" noChangeArrowheads="1" noTextEdit="1"/>
          </p:cNvSpPr>
          <p:nvPr>
            <p:ph type="sldImg"/>
          </p:nvPr>
        </p:nvSpPr>
        <p:spPr>
          <a:xfrm>
            <a:off x="1187450" y="703263"/>
            <a:ext cx="4622800" cy="3467100"/>
          </a:xfrm>
          <a:ln/>
        </p:spPr>
      </p:sp>
      <p:sp>
        <p:nvSpPr>
          <p:cNvPr id="13210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24381E95-AF16-4756-8986-3AE8FB20F5EF}" type="slidenum">
              <a:rPr lang="en-US" altLang="en-US" sz="1200"/>
              <a:pPr/>
              <a:t>104</a:t>
            </a:fld>
            <a:endParaRPr lang="en-US" altLang="en-US" sz="1200"/>
          </a:p>
        </p:txBody>
      </p:sp>
      <p:sp>
        <p:nvSpPr>
          <p:cNvPr id="134147" name="Rectangle 2"/>
          <p:cNvSpPr>
            <a:spLocks noGrp="1" noRot="1" noChangeAspect="1" noChangeArrowheads="1" noTextEdit="1"/>
          </p:cNvSpPr>
          <p:nvPr>
            <p:ph type="sldImg"/>
          </p:nvPr>
        </p:nvSpPr>
        <p:spPr>
          <a:xfrm>
            <a:off x="1187450" y="703263"/>
            <a:ext cx="4622800" cy="3467100"/>
          </a:xfrm>
          <a:ln/>
        </p:spPr>
      </p:sp>
      <p:sp>
        <p:nvSpPr>
          <p:cNvPr id="13414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4B52D529-A5D7-49F7-928A-46D10DA1F4C1}" type="slidenum">
              <a:rPr lang="en-US" altLang="en-US" sz="1200"/>
              <a:pPr/>
              <a:t>105</a:t>
            </a:fld>
            <a:endParaRPr lang="en-US" altLang="en-US" sz="1200"/>
          </a:p>
        </p:txBody>
      </p:sp>
      <p:sp>
        <p:nvSpPr>
          <p:cNvPr id="136195" name="Rectangle 2"/>
          <p:cNvSpPr>
            <a:spLocks noGrp="1" noRot="1" noChangeAspect="1" noChangeArrowheads="1" noTextEdit="1"/>
          </p:cNvSpPr>
          <p:nvPr>
            <p:ph type="sldImg"/>
          </p:nvPr>
        </p:nvSpPr>
        <p:spPr>
          <a:xfrm>
            <a:off x="1187450" y="703263"/>
            <a:ext cx="4622800" cy="3467100"/>
          </a:xfrm>
          <a:ln/>
        </p:spPr>
      </p:sp>
      <p:sp>
        <p:nvSpPr>
          <p:cNvPr id="13619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E9202CCE-1570-42FB-93A7-1F360B93F02C}" type="slidenum">
              <a:rPr lang="en-US" altLang="en-US" sz="1200"/>
              <a:pPr/>
              <a:t>106</a:t>
            </a:fld>
            <a:endParaRPr lang="en-US" altLang="en-US" sz="1200"/>
          </a:p>
        </p:txBody>
      </p:sp>
      <p:sp>
        <p:nvSpPr>
          <p:cNvPr id="138243" name="Rectangle 2"/>
          <p:cNvSpPr>
            <a:spLocks noGrp="1" noRot="1" noChangeAspect="1" noChangeArrowheads="1" noTextEdit="1"/>
          </p:cNvSpPr>
          <p:nvPr>
            <p:ph type="sldImg"/>
          </p:nvPr>
        </p:nvSpPr>
        <p:spPr>
          <a:xfrm>
            <a:off x="1187450" y="703263"/>
            <a:ext cx="4622800" cy="3467100"/>
          </a:xfrm>
          <a:ln/>
        </p:spPr>
      </p:sp>
      <p:sp>
        <p:nvSpPr>
          <p:cNvPr id="13824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490252C-9FA1-426B-BC3B-00C37E014825}" type="slidenum">
              <a:rPr lang="en-US" altLang="en-US" smtClean="0"/>
              <a:pPr>
                <a:defRPr/>
              </a:pPr>
              <a:t>11</a:t>
            </a:fld>
            <a:endParaRPr lang="en-US" altLang="en-US"/>
          </a:p>
        </p:txBody>
      </p:sp>
    </p:spTree>
    <p:extLst>
      <p:ext uri="{BB962C8B-B14F-4D97-AF65-F5344CB8AC3E}">
        <p14:creationId xmlns:p14="http://schemas.microsoft.com/office/powerpoint/2010/main" val="147143985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06307918-79B2-44EF-A3FF-87B0D5DA0BB8}" type="slidenum">
              <a:rPr lang="en-US" altLang="en-US" sz="1200"/>
              <a:pPr/>
              <a:t>107</a:t>
            </a:fld>
            <a:endParaRPr lang="en-US" altLang="en-US" sz="1200"/>
          </a:p>
        </p:txBody>
      </p:sp>
      <p:sp>
        <p:nvSpPr>
          <p:cNvPr id="140291" name="Rectangle 2"/>
          <p:cNvSpPr>
            <a:spLocks noGrp="1" noRot="1" noChangeAspect="1" noChangeArrowheads="1" noTextEdit="1"/>
          </p:cNvSpPr>
          <p:nvPr>
            <p:ph type="sldImg"/>
          </p:nvPr>
        </p:nvSpPr>
        <p:spPr>
          <a:xfrm>
            <a:off x="1187450" y="703263"/>
            <a:ext cx="4622800" cy="3467100"/>
          </a:xfrm>
          <a:ln/>
        </p:spPr>
      </p:sp>
      <p:sp>
        <p:nvSpPr>
          <p:cNvPr id="14029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4B2D7521-6E50-4FAA-A8B5-1A2261F2A445}" type="slidenum">
              <a:rPr lang="en-US" altLang="en-US" sz="1200"/>
              <a:pPr/>
              <a:t>108</a:t>
            </a:fld>
            <a:endParaRPr lang="en-US" altLang="en-US" sz="1200"/>
          </a:p>
        </p:txBody>
      </p:sp>
      <p:sp>
        <p:nvSpPr>
          <p:cNvPr id="142339" name="Rectangle 2"/>
          <p:cNvSpPr>
            <a:spLocks noGrp="1" noRot="1" noChangeAspect="1" noChangeArrowheads="1" noTextEdit="1"/>
          </p:cNvSpPr>
          <p:nvPr>
            <p:ph type="sldImg"/>
          </p:nvPr>
        </p:nvSpPr>
        <p:spPr>
          <a:xfrm>
            <a:off x="1187450" y="703263"/>
            <a:ext cx="4622800" cy="3467100"/>
          </a:xfrm>
          <a:ln/>
        </p:spPr>
      </p:sp>
      <p:sp>
        <p:nvSpPr>
          <p:cNvPr id="14234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BCA89BC8-94BF-4D1A-AA85-6D0253F8F605}" type="slidenum">
              <a:rPr lang="en-US" altLang="en-US" sz="1200"/>
              <a:pPr/>
              <a:t>109</a:t>
            </a:fld>
            <a:endParaRPr lang="en-US" altLang="en-US" sz="1200"/>
          </a:p>
        </p:txBody>
      </p:sp>
      <p:sp>
        <p:nvSpPr>
          <p:cNvPr id="144387" name="Rectangle 2"/>
          <p:cNvSpPr>
            <a:spLocks noGrp="1" noRot="1" noChangeAspect="1" noChangeArrowheads="1" noTextEdit="1"/>
          </p:cNvSpPr>
          <p:nvPr>
            <p:ph type="sldImg"/>
          </p:nvPr>
        </p:nvSpPr>
        <p:spPr>
          <a:xfrm>
            <a:off x="1187450" y="703263"/>
            <a:ext cx="4622800" cy="3467100"/>
          </a:xfrm>
          <a:ln/>
        </p:spPr>
      </p:sp>
      <p:sp>
        <p:nvSpPr>
          <p:cNvPr id="14438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C136142-D22D-443F-9967-2D031A938A75}" type="slidenum">
              <a:rPr lang="en-US" altLang="en-US" sz="1200"/>
              <a:pPr/>
              <a:t>110</a:t>
            </a:fld>
            <a:endParaRPr lang="en-US" altLang="en-US" sz="1200"/>
          </a:p>
        </p:txBody>
      </p:sp>
      <p:sp>
        <p:nvSpPr>
          <p:cNvPr id="146435" name="Rectangle 2"/>
          <p:cNvSpPr>
            <a:spLocks noGrp="1" noRot="1" noChangeAspect="1" noChangeArrowheads="1" noTextEdit="1"/>
          </p:cNvSpPr>
          <p:nvPr>
            <p:ph type="sldImg"/>
          </p:nvPr>
        </p:nvSpPr>
        <p:spPr>
          <a:xfrm>
            <a:off x="1187450" y="703263"/>
            <a:ext cx="4622800" cy="3467100"/>
          </a:xfrm>
          <a:ln/>
        </p:spPr>
      </p:sp>
      <p:sp>
        <p:nvSpPr>
          <p:cNvPr id="14643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D4B727FF-4FE2-48E8-ABD2-9847BC1CB9C0}" type="slidenum">
              <a:rPr lang="en-US" altLang="en-US" sz="1200"/>
              <a:pPr/>
              <a:t>111</a:t>
            </a:fld>
            <a:endParaRPr lang="en-US" altLang="en-US" sz="1200"/>
          </a:p>
        </p:txBody>
      </p:sp>
      <p:sp>
        <p:nvSpPr>
          <p:cNvPr id="148483" name="Rectangle 2"/>
          <p:cNvSpPr>
            <a:spLocks noGrp="1" noRot="1" noChangeAspect="1" noChangeArrowheads="1" noTextEdit="1"/>
          </p:cNvSpPr>
          <p:nvPr>
            <p:ph type="sldImg"/>
          </p:nvPr>
        </p:nvSpPr>
        <p:spPr>
          <a:xfrm>
            <a:off x="1187450" y="703263"/>
            <a:ext cx="4622800" cy="3467100"/>
          </a:xfrm>
          <a:ln/>
        </p:spPr>
      </p:sp>
      <p:sp>
        <p:nvSpPr>
          <p:cNvPr id="14848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6754CD28-80C3-4759-865B-E2DC83FE82A1}" type="slidenum">
              <a:rPr lang="en-US" altLang="en-US" sz="1200"/>
              <a:pPr/>
              <a:t>112</a:t>
            </a:fld>
            <a:endParaRPr lang="en-US" altLang="en-US" sz="1200"/>
          </a:p>
        </p:txBody>
      </p:sp>
      <p:sp>
        <p:nvSpPr>
          <p:cNvPr id="150531" name="Rectangle 2"/>
          <p:cNvSpPr>
            <a:spLocks noGrp="1" noRot="1" noChangeAspect="1" noChangeArrowheads="1" noTextEdit="1"/>
          </p:cNvSpPr>
          <p:nvPr>
            <p:ph type="sldImg"/>
          </p:nvPr>
        </p:nvSpPr>
        <p:spPr>
          <a:xfrm>
            <a:off x="1187450" y="703263"/>
            <a:ext cx="4622800" cy="3467100"/>
          </a:xfrm>
          <a:ln/>
        </p:spPr>
      </p:sp>
      <p:sp>
        <p:nvSpPr>
          <p:cNvPr id="15053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What be ID column values may be possible  in the result given below?</a:t>
            </a:r>
          </a:p>
          <a:p>
            <a:endParaRPr lang="en-IN"/>
          </a:p>
          <a:p>
            <a:r>
              <a:rPr lang="en-IN"/>
              <a:t> Note that , not possible to pick single ID value from the each group of </a:t>
            </a:r>
            <a:r>
              <a:rPr lang="en-IN" err="1"/>
              <a:t>dept_name</a:t>
            </a:r>
            <a:r>
              <a:rPr lang="en-IN"/>
              <a:t>.</a:t>
            </a:r>
          </a:p>
        </p:txBody>
      </p:sp>
      <p:sp>
        <p:nvSpPr>
          <p:cNvPr id="4" name="Slide Number Placeholder 3"/>
          <p:cNvSpPr>
            <a:spLocks noGrp="1"/>
          </p:cNvSpPr>
          <p:nvPr>
            <p:ph type="sldNum" sz="quarter" idx="5"/>
          </p:nvPr>
        </p:nvSpPr>
        <p:spPr/>
        <p:txBody>
          <a:bodyPr/>
          <a:lstStyle/>
          <a:p>
            <a:pPr>
              <a:defRPr/>
            </a:pPr>
            <a:fld id="{4490252C-9FA1-426B-BC3B-00C37E014825}" type="slidenum">
              <a:rPr lang="en-US" altLang="en-US" smtClean="0"/>
              <a:pPr>
                <a:defRPr/>
              </a:pPr>
              <a:t>124</a:t>
            </a:fld>
            <a:endParaRPr lang="en-US" altLang="en-US"/>
          </a:p>
        </p:txBody>
      </p:sp>
    </p:spTree>
    <p:extLst>
      <p:ext uri="{BB962C8B-B14F-4D97-AF65-F5344CB8AC3E}">
        <p14:creationId xmlns:p14="http://schemas.microsoft.com/office/powerpoint/2010/main" val="2026482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db-book.com/" TargetMode="External"/><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6"/>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name="Clip" r:id="rId2" imgW="0" imgH="0" progId="MS_ClipArt_Gallery.2">
                  <p:embed/>
                </p:oleObj>
              </mc:Choice>
              <mc:Fallback>
                <p:oleObj name="Clip" r:id="rId2" imgW="0" imgH="0" progId="MS_ClipArt_Gallery.2">
                  <p:embed/>
                  <p:pic>
                    <p:nvPicPr>
                      <p:cNvPr id="205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7"/>
          <p:cNvSpPr txBox="1">
            <a:spLocks noChangeArrowheads="1"/>
          </p:cNvSpPr>
          <p:nvPr/>
        </p:nvSpPr>
        <p:spPr bwMode="auto">
          <a:xfrm>
            <a:off x="2674938" y="5726113"/>
            <a:ext cx="369411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ctr">
              <a:spcBef>
                <a:spcPct val="50000"/>
              </a:spcBef>
            </a:pPr>
            <a:r>
              <a:rPr lang="en-US" altLang="en-US" b="1">
                <a:solidFill>
                  <a:srgbClr val="CC3300"/>
                </a:solidFill>
              </a:rPr>
              <a:t>Database System Concepts, 6</a:t>
            </a:r>
            <a:r>
              <a:rPr lang="en-US" altLang="en-US" b="1" baseline="30000">
                <a:solidFill>
                  <a:srgbClr val="CC3300"/>
                </a:solidFill>
              </a:rPr>
              <a:t>th</a:t>
            </a:r>
            <a:r>
              <a:rPr lang="en-US" altLang="en-US" b="1">
                <a:solidFill>
                  <a:srgbClr val="CC3300"/>
                </a:solidFill>
              </a:rPr>
              <a:t> Ed</a:t>
            </a:r>
            <a:r>
              <a:rPr lang="en-US" altLang="en-US">
                <a:solidFill>
                  <a:srgbClr val="CC3300"/>
                </a:solidFill>
              </a:rPr>
              <a:t>.</a:t>
            </a:r>
          </a:p>
          <a:p>
            <a:pPr algn="ctr">
              <a:spcBef>
                <a:spcPct val="50000"/>
              </a:spcBef>
            </a:pPr>
            <a:r>
              <a:rPr lang="en-US" altLang="en-US" sz="1200" b="1">
                <a:solidFill>
                  <a:srgbClr val="CC3300"/>
                </a:solidFill>
              </a:rPr>
              <a:t>©Silberschatz, Korth and Sudarshan</a:t>
            </a:r>
            <a:br>
              <a:rPr lang="en-US" altLang="en-US" sz="1200" b="1">
                <a:solidFill>
                  <a:srgbClr val="CC3300"/>
                </a:solidFill>
              </a:rPr>
            </a:br>
            <a:r>
              <a:rPr lang="en-US" altLang="en-US" sz="1200" b="1">
                <a:solidFill>
                  <a:srgbClr val="CC3300"/>
                </a:solidFill>
              </a:rPr>
              <a:t>See </a:t>
            </a:r>
            <a:r>
              <a:rPr lang="en-US" altLang="en-US" sz="1200" b="1">
                <a:solidFill>
                  <a:srgbClr val="CC3300"/>
                </a:solidFill>
                <a:hlinkClick r:id="rId3"/>
              </a:rPr>
              <a:t>www.db-book.com</a:t>
            </a:r>
            <a:r>
              <a:rPr lang="en-US" altLang="en-US" sz="1200" b="1">
                <a:solidFill>
                  <a:srgbClr val="CC3300"/>
                </a:solidFill>
              </a:rPr>
              <a:t> for conditions on re-use </a:t>
            </a:r>
          </a:p>
        </p:txBody>
      </p:sp>
      <p:pic>
        <p:nvPicPr>
          <p:cNvPr id="6" name="Picture 8" descr="Cover-6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3266"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523267"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defRPr>
            </a:lvl1pPr>
          </a:lstStyle>
          <a:p>
            <a:pPr>
              <a:defRPr/>
            </a:pPr>
            <a:endParaRPr lang="en-US"/>
          </a:p>
        </p:txBody>
      </p:sp>
      <p:sp>
        <p:nvSpPr>
          <p:cNvPr id="8" name="Rectangle 5"/>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6981324B-5E33-4EC0-8219-4D80386CB324}" type="slidenum">
              <a:rPr lang="en-US" altLang="en-US"/>
              <a:pPr>
                <a:defRPr/>
              </a:pPr>
              <a:t>‹#›</a:t>
            </a:fld>
            <a:endParaRPr lang="en-US" altLang="en-US"/>
          </a:p>
        </p:txBody>
      </p:sp>
    </p:spTree>
    <p:extLst>
      <p:ext uri="{BB962C8B-B14F-4D97-AF65-F5344CB8AC3E}">
        <p14:creationId xmlns:p14="http://schemas.microsoft.com/office/powerpoint/2010/main" val="803066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fld id="{7283468B-8E7C-4271-974E-69E29812A4EE}" type="slidenum">
              <a:rPr lang="en-US" altLang="en-US"/>
              <a:pPr>
                <a:defRPr/>
              </a:pPr>
              <a:t>‹#›</a:t>
            </a:fld>
            <a:endParaRPr lang="en-US" altLang="en-US"/>
          </a:p>
        </p:txBody>
      </p:sp>
    </p:spTree>
    <p:extLst>
      <p:ext uri="{BB962C8B-B14F-4D97-AF65-F5344CB8AC3E}">
        <p14:creationId xmlns:p14="http://schemas.microsoft.com/office/powerpoint/2010/main" val="415836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fld id="{4A2243B6-3343-4AB9-864D-E28F7E4A1527}" type="slidenum">
              <a:rPr lang="en-US" altLang="en-US"/>
              <a:pPr>
                <a:defRPr/>
              </a:pPr>
              <a:t>‹#›</a:t>
            </a:fld>
            <a:endParaRPr lang="en-US" altLang="en-US"/>
          </a:p>
        </p:txBody>
      </p:sp>
    </p:spTree>
    <p:extLst>
      <p:ext uri="{BB962C8B-B14F-4D97-AF65-F5344CB8AC3E}">
        <p14:creationId xmlns:p14="http://schemas.microsoft.com/office/powerpoint/2010/main" val="82475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943472B-6F3F-4215-8147-54E58BA9D6A7}" type="datetime1">
              <a:rPr lang="en-US" smtClean="0"/>
              <a:t>5/29/2023</a:t>
            </a:fld>
            <a:endParaRPr lang="en-US"/>
          </a:p>
        </p:txBody>
      </p:sp>
      <p:sp>
        <p:nvSpPr>
          <p:cNvPr id="5" name="Footer Placeholder 4"/>
          <p:cNvSpPr>
            <a:spLocks noGrp="1"/>
          </p:cNvSpPr>
          <p:nvPr>
            <p:ph type="ftr" sz="quarter" idx="11"/>
          </p:nvPr>
        </p:nvSpPr>
        <p:spPr/>
        <p:txBody>
          <a:bodyPr/>
          <a:lstStyle/>
          <a:p>
            <a:r>
              <a:rPr lang="en-US"/>
              <a:t>SQL</a:t>
            </a:r>
          </a:p>
        </p:txBody>
      </p:sp>
      <p:sp>
        <p:nvSpPr>
          <p:cNvPr id="6" name="Slide Number Placeholder 5"/>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2830242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DD3286-FA68-4F5F-B2CA-7AF49A2C3FF6}" type="datetime1">
              <a:rPr lang="en-US" smtClean="0"/>
              <a:t>5/29/2023</a:t>
            </a:fld>
            <a:endParaRPr lang="en-US"/>
          </a:p>
        </p:txBody>
      </p:sp>
      <p:sp>
        <p:nvSpPr>
          <p:cNvPr id="5" name="Footer Placeholder 4"/>
          <p:cNvSpPr>
            <a:spLocks noGrp="1"/>
          </p:cNvSpPr>
          <p:nvPr>
            <p:ph type="ftr" sz="quarter" idx="11"/>
          </p:nvPr>
        </p:nvSpPr>
        <p:spPr/>
        <p:txBody>
          <a:bodyPr/>
          <a:lstStyle/>
          <a:p>
            <a:r>
              <a:rPr lang="en-US"/>
              <a:t>SQL</a:t>
            </a:r>
          </a:p>
        </p:txBody>
      </p:sp>
      <p:sp>
        <p:nvSpPr>
          <p:cNvPr id="6" name="Slide Number Placeholder 5"/>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4181351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1F1EDE-6CA2-482E-A53D-8DA98371ADC0}" type="datetime1">
              <a:rPr lang="en-US" smtClean="0"/>
              <a:t>5/29/2023</a:t>
            </a:fld>
            <a:endParaRPr lang="en-US"/>
          </a:p>
        </p:txBody>
      </p:sp>
      <p:sp>
        <p:nvSpPr>
          <p:cNvPr id="5" name="Footer Placeholder 4"/>
          <p:cNvSpPr>
            <a:spLocks noGrp="1"/>
          </p:cNvSpPr>
          <p:nvPr>
            <p:ph type="ftr" sz="quarter" idx="11"/>
          </p:nvPr>
        </p:nvSpPr>
        <p:spPr/>
        <p:txBody>
          <a:bodyPr/>
          <a:lstStyle/>
          <a:p>
            <a:r>
              <a:rPr lang="en-US"/>
              <a:t>SQL</a:t>
            </a:r>
          </a:p>
        </p:txBody>
      </p:sp>
      <p:sp>
        <p:nvSpPr>
          <p:cNvPr id="6" name="Slide Number Placeholder 5"/>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2776325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09B6B8-D14F-4ED2-9025-A05AA319E8F3}" type="datetime1">
              <a:rPr lang="en-US" smtClean="0"/>
              <a:t>5/29/2023</a:t>
            </a:fld>
            <a:endParaRPr lang="en-US"/>
          </a:p>
        </p:txBody>
      </p:sp>
      <p:sp>
        <p:nvSpPr>
          <p:cNvPr id="6" name="Footer Placeholder 5"/>
          <p:cNvSpPr>
            <a:spLocks noGrp="1"/>
          </p:cNvSpPr>
          <p:nvPr>
            <p:ph type="ftr" sz="quarter" idx="11"/>
          </p:nvPr>
        </p:nvSpPr>
        <p:spPr/>
        <p:txBody>
          <a:bodyPr/>
          <a:lstStyle/>
          <a:p>
            <a:r>
              <a:rPr lang="en-US"/>
              <a:t>SQL</a:t>
            </a:r>
          </a:p>
        </p:txBody>
      </p:sp>
      <p:sp>
        <p:nvSpPr>
          <p:cNvPr id="7" name="Slide Number Placeholder 6"/>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2850979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B8E0BC-2830-4E78-98A9-094C379C2D43}" type="datetime1">
              <a:rPr lang="en-US" smtClean="0"/>
              <a:t>5/29/2023</a:t>
            </a:fld>
            <a:endParaRPr lang="en-US"/>
          </a:p>
        </p:txBody>
      </p:sp>
      <p:sp>
        <p:nvSpPr>
          <p:cNvPr id="8" name="Footer Placeholder 7"/>
          <p:cNvSpPr>
            <a:spLocks noGrp="1"/>
          </p:cNvSpPr>
          <p:nvPr>
            <p:ph type="ftr" sz="quarter" idx="11"/>
          </p:nvPr>
        </p:nvSpPr>
        <p:spPr/>
        <p:txBody>
          <a:bodyPr/>
          <a:lstStyle/>
          <a:p>
            <a:r>
              <a:rPr lang="en-US"/>
              <a:t>SQL</a:t>
            </a:r>
          </a:p>
        </p:txBody>
      </p:sp>
      <p:sp>
        <p:nvSpPr>
          <p:cNvPr id="9" name="Slide Number Placeholder 8"/>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3591752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0CC26D-4CF1-40BE-9E0F-2F4F32489913}" type="datetime1">
              <a:rPr lang="en-US" smtClean="0"/>
              <a:t>5/29/2023</a:t>
            </a:fld>
            <a:endParaRPr lang="en-US"/>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2564618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210DB-8E1D-4AE3-968A-1EE5BA870DD3}" type="datetime1">
              <a:rPr lang="en-US" smtClean="0"/>
              <a:t>5/29/2023</a:t>
            </a:fld>
            <a:endParaRPr lang="en-US"/>
          </a:p>
        </p:txBody>
      </p:sp>
      <p:sp>
        <p:nvSpPr>
          <p:cNvPr id="3" name="Footer Placeholder 2"/>
          <p:cNvSpPr>
            <a:spLocks noGrp="1"/>
          </p:cNvSpPr>
          <p:nvPr>
            <p:ph type="ftr" sz="quarter" idx="11"/>
          </p:nvPr>
        </p:nvSpPr>
        <p:spPr/>
        <p:txBody>
          <a:bodyPr/>
          <a:lstStyle/>
          <a:p>
            <a:r>
              <a:rPr lang="en-US"/>
              <a:t>SQL</a:t>
            </a:r>
          </a:p>
        </p:txBody>
      </p:sp>
      <p:sp>
        <p:nvSpPr>
          <p:cNvPr id="4" name="Slide Number Placeholder 3"/>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45443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F85BDBE-2567-4FF4-B2C8-4205BD6BB466}" type="datetime1">
              <a:rPr lang="en-US" smtClean="0"/>
              <a:t>5/29/2023</a:t>
            </a:fld>
            <a:endParaRPr lang="en-US"/>
          </a:p>
        </p:txBody>
      </p:sp>
      <p:sp>
        <p:nvSpPr>
          <p:cNvPr id="6" name="Footer Placeholder 5"/>
          <p:cNvSpPr>
            <a:spLocks noGrp="1"/>
          </p:cNvSpPr>
          <p:nvPr>
            <p:ph type="ftr" sz="quarter" idx="11"/>
          </p:nvPr>
        </p:nvSpPr>
        <p:spPr/>
        <p:txBody>
          <a:bodyPr/>
          <a:lstStyle/>
          <a:p>
            <a:r>
              <a:rPr lang="en-US"/>
              <a:t>SQL</a:t>
            </a:r>
          </a:p>
        </p:txBody>
      </p:sp>
      <p:sp>
        <p:nvSpPr>
          <p:cNvPr id="7" name="Slide Number Placeholder 6"/>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129234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fld id="{4EE33251-DE88-4135-9CF2-7AA0D96144FF}" type="slidenum">
              <a:rPr lang="en-US" altLang="en-US"/>
              <a:pPr>
                <a:defRPr/>
              </a:pPr>
              <a:t>‹#›</a:t>
            </a:fld>
            <a:endParaRPr lang="en-US" altLang="en-US"/>
          </a:p>
        </p:txBody>
      </p:sp>
    </p:spTree>
    <p:extLst>
      <p:ext uri="{BB962C8B-B14F-4D97-AF65-F5344CB8AC3E}">
        <p14:creationId xmlns:p14="http://schemas.microsoft.com/office/powerpoint/2010/main" val="20025843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CAF54F3-4A76-4AA4-81B6-E6FEF4AE63DC}" type="datetime1">
              <a:rPr lang="en-US" smtClean="0"/>
              <a:t>5/29/2023</a:t>
            </a:fld>
            <a:endParaRPr lang="en-US"/>
          </a:p>
        </p:txBody>
      </p:sp>
      <p:sp>
        <p:nvSpPr>
          <p:cNvPr id="6" name="Footer Placeholder 5"/>
          <p:cNvSpPr>
            <a:spLocks noGrp="1"/>
          </p:cNvSpPr>
          <p:nvPr>
            <p:ph type="ftr" sz="quarter" idx="11"/>
          </p:nvPr>
        </p:nvSpPr>
        <p:spPr/>
        <p:txBody>
          <a:bodyPr/>
          <a:lstStyle/>
          <a:p>
            <a:r>
              <a:rPr lang="en-US"/>
              <a:t>SQL</a:t>
            </a:r>
          </a:p>
        </p:txBody>
      </p:sp>
      <p:sp>
        <p:nvSpPr>
          <p:cNvPr id="7" name="Slide Number Placeholder 6"/>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38055419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496FD3-D51D-4F54-9776-7E62C88B9AE6}" type="datetime1">
              <a:rPr lang="en-US" smtClean="0"/>
              <a:t>5/29/2023</a:t>
            </a:fld>
            <a:endParaRPr lang="en-US"/>
          </a:p>
        </p:txBody>
      </p:sp>
      <p:sp>
        <p:nvSpPr>
          <p:cNvPr id="5" name="Footer Placeholder 4"/>
          <p:cNvSpPr>
            <a:spLocks noGrp="1"/>
          </p:cNvSpPr>
          <p:nvPr>
            <p:ph type="ftr" sz="quarter" idx="11"/>
          </p:nvPr>
        </p:nvSpPr>
        <p:spPr/>
        <p:txBody>
          <a:bodyPr/>
          <a:lstStyle/>
          <a:p>
            <a:r>
              <a:rPr lang="en-US"/>
              <a:t>SQL</a:t>
            </a:r>
          </a:p>
        </p:txBody>
      </p:sp>
      <p:sp>
        <p:nvSpPr>
          <p:cNvPr id="6" name="Slide Number Placeholder 5"/>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3886270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4265D-61A4-457E-ABF5-DDB1E2D072B6}" type="datetime1">
              <a:rPr lang="en-US" smtClean="0"/>
              <a:t>5/29/2023</a:t>
            </a:fld>
            <a:endParaRPr lang="en-US"/>
          </a:p>
        </p:txBody>
      </p:sp>
      <p:sp>
        <p:nvSpPr>
          <p:cNvPr id="5" name="Footer Placeholder 4"/>
          <p:cNvSpPr>
            <a:spLocks noGrp="1"/>
          </p:cNvSpPr>
          <p:nvPr>
            <p:ph type="ftr" sz="quarter" idx="11"/>
          </p:nvPr>
        </p:nvSpPr>
        <p:spPr/>
        <p:txBody>
          <a:bodyPr/>
          <a:lstStyle/>
          <a:p>
            <a:r>
              <a:rPr lang="en-US"/>
              <a:t>SQL</a:t>
            </a:r>
          </a:p>
        </p:txBody>
      </p:sp>
      <p:sp>
        <p:nvSpPr>
          <p:cNvPr id="6" name="Slide Number Placeholder 5"/>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76356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C16BDFF2-233A-4EAC-9BA4-58AB15A3E585}" type="slidenum">
              <a:rPr lang="en-US" altLang="en-US"/>
              <a:pPr>
                <a:defRPr/>
              </a:pPr>
              <a:t>‹#›</a:t>
            </a:fld>
            <a:endParaRPr lang="en-US" altLang="en-US"/>
          </a:p>
        </p:txBody>
      </p:sp>
    </p:spTree>
    <p:extLst>
      <p:ext uri="{BB962C8B-B14F-4D97-AF65-F5344CB8AC3E}">
        <p14:creationId xmlns:p14="http://schemas.microsoft.com/office/powerpoint/2010/main" val="970427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a:ln/>
        </p:spPr>
        <p:txBody>
          <a:bodyPr/>
          <a:lstStyle>
            <a:lvl1pPr>
              <a:defRPr/>
            </a:lvl1pPr>
          </a:lstStyle>
          <a:p>
            <a:pPr>
              <a:defRPr/>
            </a:pPr>
            <a:fld id="{613649C5-96D3-410C-8B61-6B8102B8F87E}" type="slidenum">
              <a:rPr lang="en-US" altLang="en-US"/>
              <a:pPr>
                <a:defRPr/>
              </a:pPr>
              <a:t>‹#›</a:t>
            </a:fld>
            <a:endParaRPr lang="en-US" altLang="en-US"/>
          </a:p>
        </p:txBody>
      </p:sp>
    </p:spTree>
    <p:extLst>
      <p:ext uri="{BB962C8B-B14F-4D97-AF65-F5344CB8AC3E}">
        <p14:creationId xmlns:p14="http://schemas.microsoft.com/office/powerpoint/2010/main" val="2936271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sz="quarter" idx="10"/>
          </p:nvPr>
        </p:nvSpPr>
        <p:spPr>
          <a:ln/>
        </p:spPr>
        <p:txBody>
          <a:bodyPr/>
          <a:lstStyle>
            <a:lvl1pPr>
              <a:defRPr/>
            </a:lvl1pPr>
          </a:lstStyle>
          <a:p>
            <a:pPr>
              <a:defRPr/>
            </a:pPr>
            <a:fld id="{3A477950-6593-4CB5-A8A0-732134817EF5}" type="slidenum">
              <a:rPr lang="en-US" altLang="en-US"/>
              <a:pPr>
                <a:defRPr/>
              </a:pPr>
              <a:t>‹#›</a:t>
            </a:fld>
            <a:endParaRPr lang="en-US" altLang="en-US"/>
          </a:p>
        </p:txBody>
      </p:sp>
    </p:spTree>
    <p:extLst>
      <p:ext uri="{BB962C8B-B14F-4D97-AF65-F5344CB8AC3E}">
        <p14:creationId xmlns:p14="http://schemas.microsoft.com/office/powerpoint/2010/main" val="393477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sz="quarter" idx="10"/>
          </p:nvPr>
        </p:nvSpPr>
        <p:spPr>
          <a:ln/>
        </p:spPr>
        <p:txBody>
          <a:bodyPr/>
          <a:lstStyle>
            <a:lvl1pPr>
              <a:defRPr/>
            </a:lvl1pPr>
          </a:lstStyle>
          <a:p>
            <a:pPr>
              <a:defRPr/>
            </a:pPr>
            <a:fld id="{11A7298A-6518-4DE3-8B24-FBA8574EB3B6}" type="slidenum">
              <a:rPr lang="en-US" altLang="en-US"/>
              <a:pPr>
                <a:defRPr/>
              </a:pPr>
              <a:t>‹#›</a:t>
            </a:fld>
            <a:endParaRPr lang="en-US" altLang="en-US"/>
          </a:p>
        </p:txBody>
      </p:sp>
    </p:spTree>
    <p:extLst>
      <p:ext uri="{BB962C8B-B14F-4D97-AF65-F5344CB8AC3E}">
        <p14:creationId xmlns:p14="http://schemas.microsoft.com/office/powerpoint/2010/main" val="83263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C1F14604-C2DF-4575-90AF-7F774DD4B955}" type="slidenum">
              <a:rPr lang="en-US" altLang="en-US"/>
              <a:pPr>
                <a:defRPr/>
              </a:pPr>
              <a:t>‹#›</a:t>
            </a:fld>
            <a:endParaRPr lang="en-US" altLang="en-US"/>
          </a:p>
        </p:txBody>
      </p:sp>
    </p:spTree>
    <p:extLst>
      <p:ext uri="{BB962C8B-B14F-4D97-AF65-F5344CB8AC3E}">
        <p14:creationId xmlns:p14="http://schemas.microsoft.com/office/powerpoint/2010/main" val="265096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617FFC34-1EAB-4AC8-9F95-ECFAD450633B}" type="slidenum">
              <a:rPr lang="en-US" altLang="en-US"/>
              <a:pPr>
                <a:defRPr/>
              </a:pPr>
              <a:t>‹#›</a:t>
            </a:fld>
            <a:endParaRPr lang="en-US" altLang="en-US"/>
          </a:p>
        </p:txBody>
      </p:sp>
    </p:spTree>
    <p:extLst>
      <p:ext uri="{BB962C8B-B14F-4D97-AF65-F5344CB8AC3E}">
        <p14:creationId xmlns:p14="http://schemas.microsoft.com/office/powerpoint/2010/main" val="4224904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8ACAC929-A634-4EFD-B8B5-770EFBB253EF}" type="slidenum">
              <a:rPr lang="en-US" altLang="en-US"/>
              <a:pPr>
                <a:defRPr/>
              </a:pPr>
              <a:t>‹#›</a:t>
            </a:fld>
            <a:endParaRPr lang="en-US" altLang="en-US"/>
          </a:p>
        </p:txBody>
      </p:sp>
    </p:spTree>
    <p:extLst>
      <p:ext uri="{BB962C8B-B14F-4D97-AF65-F5344CB8AC3E}">
        <p14:creationId xmlns:p14="http://schemas.microsoft.com/office/powerpoint/2010/main" val="382770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22243" name="Rectangle 3"/>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61AB37CF-FF1F-427A-90B8-DC13AE5A4092}" type="slidenum">
              <a:rPr lang="en-US" altLang="en-US"/>
              <a:pPr>
                <a:defRPr/>
              </a:pPr>
              <a:t>‹#›</a:t>
            </a:fld>
            <a:endParaRPr lang="en-US" altLang="en-US"/>
          </a:p>
        </p:txBody>
      </p:sp>
      <p:sp>
        <p:nvSpPr>
          <p:cNvPr id="1028" name="Text Box 4"/>
          <p:cNvSpPr txBox="1">
            <a:spLocks noChangeArrowheads="1"/>
          </p:cNvSpPr>
          <p:nvPr/>
        </p:nvSpPr>
        <p:spPr bwMode="auto">
          <a:xfrm>
            <a:off x="6762750" y="6613525"/>
            <a:ext cx="2381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ctr">
              <a:spcBef>
                <a:spcPct val="50000"/>
              </a:spcBef>
            </a:pPr>
            <a:r>
              <a:rPr lang="en-US" altLang="en-US" sz="1000" b="1">
                <a:solidFill>
                  <a:schemeClr val="tx2"/>
                </a:solidFill>
              </a:rPr>
              <a:t>©Silberschatz, Korth and Sudarshan</a:t>
            </a:r>
          </a:p>
        </p:txBody>
      </p:sp>
      <p:sp>
        <p:nvSpPr>
          <p:cNvPr id="522245" name="Text Box 5"/>
          <p:cNvSpPr txBox="1">
            <a:spLocks noChangeArrowheads="1"/>
          </p:cNvSpPr>
          <p:nvPr/>
        </p:nvSpPr>
        <p:spPr bwMode="auto">
          <a:xfrm>
            <a:off x="4481513" y="6613525"/>
            <a:ext cx="444500"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ctr">
              <a:spcBef>
                <a:spcPct val="50000"/>
              </a:spcBef>
              <a:defRPr/>
            </a:pPr>
            <a:r>
              <a:rPr lang="en-US" altLang="en-US" sz="1000" b="1">
                <a:solidFill>
                  <a:schemeClr val="tx2"/>
                </a:solidFill>
              </a:rPr>
              <a:t>3.</a:t>
            </a:r>
            <a:fld id="{47E80D6B-0F98-4F46-AF36-BD889A473567}" type="slidenum">
              <a:rPr lang="en-US" altLang="en-US" sz="1000" b="1" smtClean="0">
                <a:solidFill>
                  <a:schemeClr val="tx2"/>
                </a:solidFill>
              </a:rPr>
              <a:pPr algn="ctr">
                <a:spcBef>
                  <a:spcPct val="50000"/>
                </a:spcBef>
                <a:defRPr/>
              </a:pPr>
              <a:t>‹#›</a:t>
            </a:fld>
            <a:endParaRPr lang="en-US" altLang="en-US" sz="1000" b="1">
              <a:solidFill>
                <a:schemeClr val="tx2"/>
              </a:solidFill>
            </a:endParaRPr>
          </a:p>
        </p:txBody>
      </p:sp>
      <p:sp>
        <p:nvSpPr>
          <p:cNvPr id="522246"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1" name="Text Box 7"/>
          <p:cNvSpPr txBox="1">
            <a:spLocks noChangeArrowheads="1"/>
          </p:cNvSpPr>
          <p:nvPr/>
        </p:nvSpPr>
        <p:spPr bwMode="auto">
          <a:xfrm>
            <a:off x="0" y="6613525"/>
            <a:ext cx="2571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spcBef>
                <a:spcPct val="50000"/>
              </a:spcBef>
            </a:pPr>
            <a:r>
              <a:rPr lang="en-US" altLang="en-US" sz="1000" b="1">
                <a:solidFill>
                  <a:schemeClr val="tx2"/>
                </a:solidFill>
              </a:rPr>
              <a:t>Database System Concepts - 6</a:t>
            </a:r>
            <a:r>
              <a:rPr lang="en-US" altLang="en-US" sz="1000" b="1" baseline="30000">
                <a:solidFill>
                  <a:schemeClr val="tx2"/>
                </a:solidFill>
              </a:rPr>
              <a:t>th</a:t>
            </a:r>
            <a:r>
              <a:rPr lang="en-US" altLang="en-US" sz="1000" b="1">
                <a:solidFill>
                  <a:schemeClr val="tx2"/>
                </a:solidFill>
              </a:rPr>
              <a:t> Edition</a:t>
            </a:r>
          </a:p>
        </p:txBody>
      </p:sp>
      <p:sp>
        <p:nvSpPr>
          <p:cNvPr id="1032" name="Freeform 8"/>
          <p:cNvSpPr>
            <a:spLocks/>
          </p:cNvSpPr>
          <p:nvPr/>
        </p:nvSpPr>
        <p:spPr bwMode="auto">
          <a:xfrm>
            <a:off x="8916988" y="5445125"/>
            <a:ext cx="227012" cy="47625"/>
          </a:xfrm>
          <a:custGeom>
            <a:avLst/>
            <a:gdLst>
              <a:gd name="T0" fmla="*/ 0 w 285"/>
              <a:gd name="T1" fmla="*/ 59 h 61"/>
              <a:gd name="T2" fmla="*/ 2 w 285"/>
              <a:gd name="T3" fmla="*/ 48 h 61"/>
              <a:gd name="T4" fmla="*/ 9 w 285"/>
              <a:gd name="T5" fmla="*/ 34 h 61"/>
              <a:gd name="T6" fmla="*/ 17 w 285"/>
              <a:gd name="T7" fmla="*/ 25 h 61"/>
              <a:gd name="T8" fmla="*/ 30 w 285"/>
              <a:gd name="T9" fmla="*/ 17 h 61"/>
              <a:gd name="T10" fmla="*/ 45 w 285"/>
              <a:gd name="T11" fmla="*/ 10 h 61"/>
              <a:gd name="T12" fmla="*/ 57 w 285"/>
              <a:gd name="T13" fmla="*/ 6 h 61"/>
              <a:gd name="T14" fmla="*/ 70 w 285"/>
              <a:gd name="T15" fmla="*/ 2 h 61"/>
              <a:gd name="T16" fmla="*/ 85 w 285"/>
              <a:gd name="T17" fmla="*/ 0 h 61"/>
              <a:gd name="T18" fmla="*/ 100 w 285"/>
              <a:gd name="T19" fmla="*/ 0 h 61"/>
              <a:gd name="T20" fmla="*/ 118 w 285"/>
              <a:gd name="T21" fmla="*/ 0 h 61"/>
              <a:gd name="T22" fmla="*/ 137 w 285"/>
              <a:gd name="T23" fmla="*/ 0 h 61"/>
              <a:gd name="T24" fmla="*/ 154 w 285"/>
              <a:gd name="T25" fmla="*/ 2 h 61"/>
              <a:gd name="T26" fmla="*/ 173 w 285"/>
              <a:gd name="T27" fmla="*/ 6 h 61"/>
              <a:gd name="T28" fmla="*/ 192 w 285"/>
              <a:gd name="T29" fmla="*/ 8 h 61"/>
              <a:gd name="T30" fmla="*/ 209 w 285"/>
              <a:gd name="T31" fmla="*/ 12 h 61"/>
              <a:gd name="T32" fmla="*/ 224 w 285"/>
              <a:gd name="T33" fmla="*/ 15 h 61"/>
              <a:gd name="T34" fmla="*/ 239 w 285"/>
              <a:gd name="T35" fmla="*/ 19 h 61"/>
              <a:gd name="T36" fmla="*/ 254 w 285"/>
              <a:gd name="T37" fmla="*/ 23 h 61"/>
              <a:gd name="T38" fmla="*/ 266 w 285"/>
              <a:gd name="T39" fmla="*/ 25 h 61"/>
              <a:gd name="T40" fmla="*/ 273 w 285"/>
              <a:gd name="T41" fmla="*/ 27 h 61"/>
              <a:gd name="T42" fmla="*/ 283 w 285"/>
              <a:gd name="T43" fmla="*/ 31 h 61"/>
              <a:gd name="T44" fmla="*/ 279 w 285"/>
              <a:gd name="T45" fmla="*/ 44 h 61"/>
              <a:gd name="T46" fmla="*/ 273 w 285"/>
              <a:gd name="T47" fmla="*/ 42 h 61"/>
              <a:gd name="T48" fmla="*/ 260 w 285"/>
              <a:gd name="T49" fmla="*/ 40 h 61"/>
              <a:gd name="T50" fmla="*/ 241 w 285"/>
              <a:gd name="T51" fmla="*/ 36 h 61"/>
              <a:gd name="T52" fmla="*/ 230 w 285"/>
              <a:gd name="T53" fmla="*/ 34 h 61"/>
              <a:gd name="T54" fmla="*/ 218 w 285"/>
              <a:gd name="T55" fmla="*/ 32 h 61"/>
              <a:gd name="T56" fmla="*/ 207 w 285"/>
              <a:gd name="T57" fmla="*/ 31 h 61"/>
              <a:gd name="T58" fmla="*/ 196 w 285"/>
              <a:gd name="T59" fmla="*/ 29 h 61"/>
              <a:gd name="T60" fmla="*/ 182 w 285"/>
              <a:gd name="T61" fmla="*/ 27 h 61"/>
              <a:gd name="T62" fmla="*/ 173 w 285"/>
              <a:gd name="T63" fmla="*/ 25 h 61"/>
              <a:gd name="T64" fmla="*/ 163 w 285"/>
              <a:gd name="T65" fmla="*/ 23 h 61"/>
              <a:gd name="T66" fmla="*/ 154 w 285"/>
              <a:gd name="T67" fmla="*/ 21 h 61"/>
              <a:gd name="T68" fmla="*/ 142 w 285"/>
              <a:gd name="T69" fmla="*/ 19 h 61"/>
              <a:gd name="T70" fmla="*/ 110 w 285"/>
              <a:gd name="T71" fmla="*/ 15 h 61"/>
              <a:gd name="T72" fmla="*/ 83 w 285"/>
              <a:gd name="T73" fmla="*/ 21 h 61"/>
              <a:gd name="T74" fmla="*/ 59 w 285"/>
              <a:gd name="T75" fmla="*/ 29 h 61"/>
              <a:gd name="T76" fmla="*/ 53 w 285"/>
              <a:gd name="T77" fmla="*/ 31 h 61"/>
              <a:gd name="T78" fmla="*/ 43 w 285"/>
              <a:gd name="T79" fmla="*/ 34 h 61"/>
              <a:gd name="T80" fmla="*/ 32 w 285"/>
              <a:gd name="T81" fmla="*/ 38 h 61"/>
              <a:gd name="T82" fmla="*/ 23 w 285"/>
              <a:gd name="T83" fmla="*/ 44 h 61"/>
              <a:gd name="T84" fmla="*/ 7 w 285"/>
              <a:gd name="T85" fmla="*/ 55 h 61"/>
              <a:gd name="T86" fmla="*/ 2 w 285"/>
              <a:gd name="T87" fmla="*/ 61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3" name="Picture 9" descr="Cover-6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4"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AE64445-B937-485D-B73B-9F36B8809334}" type="datetime1">
              <a:rPr lang="en-US" smtClean="0"/>
              <a:t>5/29/2023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SQL</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576695-DB63-4967-AFBB-46E84EF49106}" type="slidenum">
              <a:rPr lang="en-US" smtClean="0"/>
              <a:t>‹#›</a:t>
            </a:fld>
            <a:endParaRPr lang="en-US"/>
          </a:p>
        </p:txBody>
      </p:sp>
    </p:spTree>
    <p:extLst>
      <p:ext uri="{BB962C8B-B14F-4D97-AF65-F5344CB8AC3E}">
        <p14:creationId xmlns:p14="http://schemas.microsoft.com/office/powerpoint/2010/main" val="171493363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slide" Target="slide116.xml"/><Relationship Id="rId5" Type="http://schemas.openxmlformats.org/officeDocument/2006/relationships/image" Target="../media/image15.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slide" Target="slide12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slide" Target="slide118.xml"/><Relationship Id="rId5" Type="http://schemas.openxmlformats.org/officeDocument/2006/relationships/image" Target="../media/image20.png"/><Relationship Id="rId10" Type="http://schemas.openxmlformats.org/officeDocument/2006/relationships/image" Target="../media/image21.png"/><Relationship Id="rId4" Type="http://schemas.microsoft.com/office/2007/relationships/hdphoto" Target="../media/hdphoto1.wdp"/><Relationship Id="rId9" Type="http://schemas.openxmlformats.org/officeDocument/2006/relationships/slide" Target="slide120.xml"/></Relationships>
</file>

<file path=ppt/slides/_rels/slide5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slide" Target="slide4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 Target="slide117.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microsoft.com/office/2007/relationships/hdphoto" Target="../media/hdphoto2.wdp"/></Relationships>
</file>

<file path=ppt/slides/_rels/slide6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6.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5.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8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6.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8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7.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notesSlide" Target="../notesSlides/notesSlide78.xml"/><Relationship Id="rId1" Type="http://schemas.openxmlformats.org/officeDocument/2006/relationships/slideLayout" Target="../slideLayouts/slideLayout13.xml"/><Relationship Id="rId6" Type="http://schemas.openxmlformats.org/officeDocument/2006/relationships/slide" Target="slide83.xml"/><Relationship Id="rId5" Type="http://schemas.openxmlformats.org/officeDocument/2006/relationships/image" Target="../media/image51.png"/><Relationship Id="rId4" Type="http://schemas.openxmlformats.org/officeDocument/2006/relationships/image" Target="../media/image50.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1.xml"/><Relationship Id="rId1" Type="http://schemas.openxmlformats.org/officeDocument/2006/relationships/slideLayout" Target="../slideLayouts/slideLayout13.xml"/><Relationship Id="rId5" Type="http://schemas.openxmlformats.org/officeDocument/2006/relationships/image" Target="../media/image57.png"/><Relationship Id="rId4" Type="http://schemas.openxmlformats.org/officeDocument/2006/relationships/image" Target="../media/image56.png"/></Relationships>
</file>

<file path=ppt/slides/_rels/slide9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1714" name="Rectangle 2"/>
          <p:cNvSpPr>
            <a:spLocks noGrp="1" noChangeArrowheads="1"/>
          </p:cNvSpPr>
          <p:nvPr>
            <p:ph type="ctrTitle"/>
          </p:nvPr>
        </p:nvSpPr>
        <p:spPr/>
        <p:txBody>
          <a:bodyPr/>
          <a:lstStyle/>
          <a:p>
            <a:pPr>
              <a:defRPr/>
            </a:pPr>
            <a:r>
              <a:rPr lang="en-US"/>
              <a:t>4: SQL –Basic Query</a:t>
            </a:r>
          </a:p>
        </p:txBody>
      </p:sp>
      <p:sp>
        <p:nvSpPr>
          <p:cNvPr id="3" name="Subtitle 2"/>
          <p:cNvSpPr>
            <a:spLocks noGrp="1"/>
          </p:cNvSpPr>
          <p:nvPr>
            <p:ph type="subTitle" idx="1"/>
          </p:nvPr>
        </p:nvSpPr>
        <p:spPr>
          <a:xfrm>
            <a:off x="0" y="3896112"/>
            <a:ext cx="9144000" cy="1655762"/>
          </a:xfrm>
        </p:spPr>
        <p:txBody>
          <a:bodyPr>
            <a:normAutofit fontScale="92500" lnSpcReduction="20000"/>
          </a:bodyPr>
          <a:lstStyle/>
          <a:p>
            <a:pPr>
              <a:lnSpc>
                <a:spcPct val="150000"/>
              </a:lnSpc>
            </a:pPr>
            <a:r>
              <a:rPr lang="en-US" altLang="en-US" sz="2400"/>
              <a:t>Database System Concepts</a:t>
            </a:r>
          </a:p>
          <a:p>
            <a:pPr>
              <a:lnSpc>
                <a:spcPct val="150000"/>
              </a:lnSpc>
            </a:pPr>
            <a:r>
              <a:rPr lang="en-US" sz="1800"/>
              <a:t>Abraham </a:t>
            </a:r>
            <a:r>
              <a:rPr lang="en-US" sz="1800" err="1"/>
              <a:t>Silberschatz</a:t>
            </a:r>
            <a:r>
              <a:rPr lang="en-US" sz="1800"/>
              <a:t>, Henry F. </a:t>
            </a:r>
            <a:r>
              <a:rPr lang="en-US" sz="1800" err="1"/>
              <a:t>Korth</a:t>
            </a:r>
            <a:r>
              <a:rPr lang="en-US" sz="1800"/>
              <a:t>, S. </a:t>
            </a:r>
            <a:r>
              <a:rPr lang="en-US" sz="1800" err="1"/>
              <a:t>Sudarshan</a:t>
            </a:r>
            <a:endParaRPr lang="en-US" sz="1800"/>
          </a:p>
          <a:p>
            <a:r>
              <a:rPr lang="en-US" sz="2200" b="1"/>
              <a:t>&amp;</a:t>
            </a:r>
          </a:p>
          <a:p>
            <a:r>
              <a:rPr lang="en-US" b="1"/>
              <a:t>Oracle database SQL Reference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768349" y="-19261"/>
            <a:ext cx="8077200" cy="609600"/>
          </a:xfrm>
        </p:spPr>
        <p:txBody>
          <a:bodyPr/>
          <a:lstStyle/>
          <a:p>
            <a:pPr>
              <a:defRPr/>
            </a:pPr>
            <a:r>
              <a:rPr lang="en-US"/>
              <a:t>Joins</a:t>
            </a:r>
          </a:p>
        </p:txBody>
      </p:sp>
      <p:sp>
        <p:nvSpPr>
          <p:cNvPr id="36868" name="Rectangle 3"/>
          <p:cNvSpPr>
            <a:spLocks noGrp="1" noChangeArrowheads="1"/>
          </p:cNvSpPr>
          <p:nvPr>
            <p:ph type="body" idx="1"/>
          </p:nvPr>
        </p:nvSpPr>
        <p:spPr>
          <a:xfrm>
            <a:off x="849312" y="4259390"/>
            <a:ext cx="7996237" cy="1927014"/>
          </a:xfrm>
        </p:spPr>
        <p:txBody>
          <a:bodyPr/>
          <a:lstStyle/>
          <a:p>
            <a:pPr>
              <a:lnSpc>
                <a:spcPct val="150000"/>
              </a:lnSpc>
              <a:spcBef>
                <a:spcPts val="600"/>
              </a:spcBef>
              <a:buFont typeface="Monotype Sorts" charset="2"/>
              <a:buNone/>
            </a:pPr>
            <a:r>
              <a:rPr lang="en-US" altLang="en-US" sz="2300" b="1"/>
              <a:t>		 select </a:t>
            </a:r>
            <a:r>
              <a:rPr lang="en-US" altLang="en-US" sz="2300" i="1"/>
              <a:t>name, </a:t>
            </a:r>
            <a:r>
              <a:rPr lang="en-US" altLang="en-US" sz="2300" i="1" err="1"/>
              <a:t>course_id</a:t>
            </a:r>
            <a:br>
              <a:rPr lang="en-US" altLang="en-US" sz="2300" i="1"/>
            </a:br>
            <a:r>
              <a:rPr lang="en-US" altLang="en-US" sz="2300" i="1"/>
              <a:t>          </a:t>
            </a:r>
            <a:r>
              <a:rPr lang="en-US" altLang="en-US" sz="2300" b="1"/>
              <a:t>from </a:t>
            </a:r>
            <a:r>
              <a:rPr lang="en-US" altLang="en-US" sz="2300" i="1"/>
              <a:t>instructor, teaches</a:t>
            </a:r>
            <a:br>
              <a:rPr lang="en-US" altLang="en-US" sz="2300" i="1"/>
            </a:br>
            <a:r>
              <a:rPr lang="en-US" altLang="en-US" sz="2300" i="1"/>
              <a:t>          </a:t>
            </a:r>
            <a:r>
              <a:rPr lang="en-US" altLang="en-US" sz="2300" b="1"/>
              <a:t>where  </a:t>
            </a:r>
            <a:r>
              <a:rPr lang="en-US" altLang="en-US" sz="2300" b="1" i="1"/>
              <a:t> </a:t>
            </a:r>
            <a:r>
              <a:rPr lang="en-US" altLang="en-US" sz="2300" i="1">
                <a:solidFill>
                  <a:schemeClr val="tx2"/>
                </a:solidFill>
              </a:rPr>
              <a:t>instructor.ID = teaches.ID</a:t>
            </a:r>
            <a:r>
              <a:rPr lang="en-US" altLang="en-US" sz="2300" b="1" i="1"/>
              <a:t>;</a:t>
            </a:r>
          </a:p>
        </p:txBody>
      </p:sp>
      <p:cxnSp>
        <p:nvCxnSpPr>
          <p:cNvPr id="14" name="Straight Arrow Connector 13"/>
          <p:cNvCxnSpPr/>
          <p:nvPr/>
        </p:nvCxnSpPr>
        <p:spPr>
          <a:xfrm>
            <a:off x="4309427" y="3417204"/>
            <a:ext cx="525145" cy="12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504950" y="2319285"/>
            <a:ext cx="4567237" cy="1532891"/>
            <a:chOff x="1362075" y="2353305"/>
            <a:chExt cx="4567237" cy="1532891"/>
          </a:xfrm>
        </p:grpSpPr>
        <p:pic>
          <p:nvPicPr>
            <p:cNvPr id="12" name="Picture 11"/>
            <p:cNvPicPr/>
            <p:nvPr/>
          </p:nvPicPr>
          <p:blipFill>
            <a:blip r:embed="rId2"/>
            <a:stretch>
              <a:fillRect/>
            </a:stretch>
          </p:blipFill>
          <p:spPr>
            <a:xfrm>
              <a:off x="1362075" y="2353306"/>
              <a:ext cx="1295400" cy="1532890"/>
            </a:xfrm>
            <a:prstGeom prst="rect">
              <a:avLst/>
            </a:prstGeom>
          </p:spPr>
        </p:pic>
        <p:pic>
          <p:nvPicPr>
            <p:cNvPr id="13" name="Picture 12"/>
            <p:cNvPicPr/>
            <p:nvPr/>
          </p:nvPicPr>
          <p:blipFill>
            <a:blip r:embed="rId3"/>
            <a:stretch>
              <a:fillRect/>
            </a:stretch>
          </p:blipFill>
          <p:spPr>
            <a:xfrm>
              <a:off x="4686299" y="2353305"/>
              <a:ext cx="1243013" cy="1532890"/>
            </a:xfrm>
            <a:prstGeom prst="rect">
              <a:avLst/>
            </a:prstGeom>
          </p:spPr>
        </p:pic>
        <p:cxnSp>
          <p:nvCxnSpPr>
            <p:cNvPr id="3" name="Straight Arrow Connector 2"/>
            <p:cNvCxnSpPr/>
            <p:nvPr/>
          </p:nvCxnSpPr>
          <p:spPr bwMode="auto">
            <a:xfrm flipV="1">
              <a:off x="2514600" y="2857495"/>
              <a:ext cx="2319972" cy="14287"/>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grpSp>
      <p:sp>
        <p:nvSpPr>
          <p:cNvPr id="2" name="Rectangle 1"/>
          <p:cNvSpPr/>
          <p:nvPr/>
        </p:nvSpPr>
        <p:spPr>
          <a:xfrm>
            <a:off x="768349" y="708442"/>
            <a:ext cx="7521461" cy="1001941"/>
          </a:xfrm>
          <a:prstGeom prst="rect">
            <a:avLst/>
          </a:prstGeom>
        </p:spPr>
        <p:txBody>
          <a:bodyPr wrap="square">
            <a:spAutoFit/>
          </a:bodyPr>
          <a:lstStyle/>
          <a:p>
            <a:pPr>
              <a:lnSpc>
                <a:spcPct val="150000"/>
              </a:lnSpc>
              <a:spcBef>
                <a:spcPts val="600"/>
              </a:spcBef>
            </a:pPr>
            <a:r>
              <a:rPr lang="en-US" altLang="en-US" sz="2100" b="1"/>
              <a:t>For all instructors who have taught some course, find their names and the course ID of the courses they taught.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pPr>
              <a:defRPr/>
            </a:pPr>
            <a:r>
              <a:rPr lang="en-US"/>
              <a:t>Figure 3.03</a:t>
            </a:r>
          </a:p>
        </p:txBody>
      </p:sp>
      <p:pic>
        <p:nvPicPr>
          <p:cNvPr id="126979" name="Picture 3"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7963" y="1947863"/>
            <a:ext cx="110648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defRPr/>
            </a:pPr>
            <a:r>
              <a:rPr lang="en-US"/>
              <a:t>Figure 3.04</a:t>
            </a:r>
          </a:p>
        </p:txBody>
      </p:sp>
      <p:pic>
        <p:nvPicPr>
          <p:cNvPr id="129027" name="Picture 3"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7663" y="3014663"/>
            <a:ext cx="827087"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pPr>
              <a:defRPr/>
            </a:pPr>
            <a:r>
              <a:rPr lang="en-US"/>
              <a:t>Figure 3.05</a:t>
            </a:r>
          </a:p>
        </p:txBody>
      </p:sp>
      <p:pic>
        <p:nvPicPr>
          <p:cNvPr id="131075" name="Picture 3"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5775" y="1947863"/>
            <a:ext cx="3090863"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pPr>
              <a:defRPr/>
            </a:pPr>
            <a:r>
              <a:rPr lang="en-US"/>
              <a:t>Figure 3.07</a:t>
            </a:r>
          </a:p>
        </p:txBody>
      </p:sp>
      <p:pic>
        <p:nvPicPr>
          <p:cNvPr id="133123" name="Picture 3"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213" y="1682750"/>
            <a:ext cx="1933575"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pPr>
              <a:defRPr/>
            </a:pPr>
            <a:r>
              <a:rPr lang="en-US"/>
              <a:t>Figure 3.08</a:t>
            </a:r>
          </a:p>
        </p:txBody>
      </p:sp>
      <p:pic>
        <p:nvPicPr>
          <p:cNvPr id="135171" name="Picture 3"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1597025"/>
            <a:ext cx="5884863"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pPr>
              <a:defRPr/>
            </a:pPr>
            <a:r>
              <a:rPr lang="en-US"/>
              <a:t>Figure 3.09</a:t>
            </a:r>
          </a:p>
        </p:txBody>
      </p:sp>
      <p:pic>
        <p:nvPicPr>
          <p:cNvPr id="137219" name="Picture 3"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25" y="2900363"/>
            <a:ext cx="919163"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pPr>
              <a:defRPr/>
            </a:pPr>
            <a:r>
              <a:rPr lang="en-US"/>
              <a:t>Figure 3.10</a:t>
            </a:r>
          </a:p>
        </p:txBody>
      </p:sp>
      <p:pic>
        <p:nvPicPr>
          <p:cNvPr id="139267" name="Picture 3"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913" y="2500313"/>
            <a:ext cx="892175"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pPr>
              <a:defRPr/>
            </a:pPr>
            <a:r>
              <a:rPr lang="en-US"/>
              <a:t>Figure 3.11</a:t>
            </a:r>
          </a:p>
        </p:txBody>
      </p:sp>
      <p:pic>
        <p:nvPicPr>
          <p:cNvPr id="141315" name="Picture 3"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5924" y="1461921"/>
            <a:ext cx="1321719" cy="2908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pPr>
              <a:defRPr/>
            </a:pPr>
            <a:r>
              <a:rPr lang="en-US"/>
              <a:t>Figure 3.12</a:t>
            </a:r>
          </a:p>
        </p:txBody>
      </p:sp>
      <p:pic>
        <p:nvPicPr>
          <p:cNvPr id="143363" name="Picture 3"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2263" y="3135313"/>
            <a:ext cx="2105002" cy="1404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a:defRPr/>
            </a:pPr>
            <a:r>
              <a:rPr lang="en-US"/>
              <a:t>Figure 3.13</a:t>
            </a:r>
          </a:p>
        </p:txBody>
      </p:sp>
      <p:pic>
        <p:nvPicPr>
          <p:cNvPr id="145411" name="Picture 3"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8284" y="1994653"/>
            <a:ext cx="2160253" cy="2160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6866" name="Group 11"/>
          <p:cNvGrpSpPr>
            <a:grpSpLocks/>
          </p:cNvGrpSpPr>
          <p:nvPr/>
        </p:nvGrpSpPr>
        <p:grpSpPr bwMode="auto">
          <a:xfrm>
            <a:off x="1200150" y="1887565"/>
            <a:ext cx="6597188" cy="2374488"/>
            <a:chOff x="1102" y="3005"/>
            <a:chExt cx="3281" cy="1171"/>
          </a:xfrm>
        </p:grpSpPr>
        <p:pic>
          <p:nvPicPr>
            <p:cNvPr id="36869" name="Picture 3" descr="allFigures.pdf"/>
            <p:cNvPicPr preferRelativeResize="0">
              <a:picLocks noChangeAspect="1"/>
            </p:cNvPicPr>
            <p:nvPr/>
          </p:nvPicPr>
          <p:blipFill>
            <a:blip r:embed="rId3">
              <a:extLst>
                <a:ext uri="{28A0092B-C50C-407E-A947-70E740481C1C}">
                  <a14:useLocalDpi xmlns:a14="http://schemas.microsoft.com/office/drawing/2010/main" val="0"/>
                </a:ext>
              </a:extLst>
            </a:blip>
            <a:srcRect l="3632" t="24237" r="40164" b="45265"/>
            <a:stretch>
              <a:fillRect/>
            </a:stretch>
          </p:blipFill>
          <p:spPr bwMode="auto">
            <a:xfrm>
              <a:off x="1102" y="3030"/>
              <a:ext cx="3276" cy="106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6870" name="Picture 3" descr="allFigures.pdf"/>
            <p:cNvPicPr preferRelativeResize="0">
              <a:picLocks noChangeAspect="1"/>
            </p:cNvPicPr>
            <p:nvPr/>
          </p:nvPicPr>
          <p:blipFill>
            <a:blip r:embed="rId3">
              <a:extLst>
                <a:ext uri="{28A0092B-C50C-407E-A947-70E740481C1C}">
                  <a14:useLocalDpi xmlns:a14="http://schemas.microsoft.com/office/drawing/2010/main" val="0"/>
                </a:ext>
              </a:extLst>
            </a:blip>
            <a:srcRect l="3688" t="24071" r="40073" b="45082"/>
            <a:stretch>
              <a:fillRect/>
            </a:stretch>
          </p:blipFill>
          <p:spPr bwMode="auto">
            <a:xfrm>
              <a:off x="1105" y="3024"/>
              <a:ext cx="3278" cy="107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6871" name="Rectangle 7"/>
            <p:cNvSpPr>
              <a:spLocks noChangeArrowheads="1"/>
            </p:cNvSpPr>
            <p:nvPr/>
          </p:nvSpPr>
          <p:spPr bwMode="auto">
            <a:xfrm>
              <a:off x="2266" y="3005"/>
              <a:ext cx="931"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a:p>
          </p:txBody>
        </p:sp>
        <p:sp>
          <p:nvSpPr>
            <p:cNvPr id="36872" name="Rectangle 8"/>
            <p:cNvSpPr>
              <a:spLocks noChangeArrowheads="1"/>
            </p:cNvSpPr>
            <p:nvPr/>
          </p:nvSpPr>
          <p:spPr bwMode="auto">
            <a:xfrm>
              <a:off x="1843" y="3322"/>
              <a:ext cx="1911" cy="8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a:p>
          </p:txBody>
        </p:sp>
        <p:sp>
          <p:nvSpPr>
            <p:cNvPr id="36873" name="Rectangle 10"/>
            <p:cNvSpPr>
              <a:spLocks noChangeArrowheads="1"/>
            </p:cNvSpPr>
            <p:nvPr/>
          </p:nvSpPr>
          <p:spPr bwMode="auto">
            <a:xfrm>
              <a:off x="1842" y="3322"/>
              <a:ext cx="1912" cy="8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a:p>
          </p:txBody>
        </p:sp>
      </p:grpSp>
      <p:sp>
        <p:nvSpPr>
          <p:cNvPr id="401410" name="Rectangle 2"/>
          <p:cNvSpPr>
            <a:spLocks noGrp="1" noChangeArrowheads="1"/>
          </p:cNvSpPr>
          <p:nvPr>
            <p:ph type="title"/>
          </p:nvPr>
        </p:nvSpPr>
        <p:spPr>
          <a:xfrm>
            <a:off x="768349" y="-19261"/>
            <a:ext cx="8077200" cy="609600"/>
          </a:xfrm>
        </p:spPr>
        <p:txBody>
          <a:bodyPr/>
          <a:lstStyle/>
          <a:p>
            <a:pPr>
              <a:defRPr/>
            </a:pPr>
            <a:r>
              <a:rPr lang="en-US"/>
              <a:t>Joins</a:t>
            </a:r>
          </a:p>
        </p:txBody>
      </p:sp>
      <p:sp>
        <p:nvSpPr>
          <p:cNvPr id="36868" name="Rectangle 3"/>
          <p:cNvSpPr>
            <a:spLocks noGrp="1" noChangeArrowheads="1"/>
          </p:cNvSpPr>
          <p:nvPr>
            <p:ph type="body" idx="1"/>
          </p:nvPr>
        </p:nvSpPr>
        <p:spPr>
          <a:xfrm>
            <a:off x="808830" y="4262053"/>
            <a:ext cx="7996237" cy="1991918"/>
          </a:xfrm>
        </p:spPr>
        <p:txBody>
          <a:bodyPr/>
          <a:lstStyle/>
          <a:p>
            <a:pPr>
              <a:lnSpc>
                <a:spcPct val="150000"/>
              </a:lnSpc>
              <a:spcBef>
                <a:spcPts val="600"/>
              </a:spcBef>
              <a:buNone/>
            </a:pPr>
            <a:r>
              <a:rPr lang="en-US" altLang="en-US" sz="2100" b="1"/>
              <a:t>		select </a:t>
            </a:r>
            <a:r>
              <a:rPr lang="en-US" altLang="en-US" sz="2100" i="1" err="1"/>
              <a:t>section.course_id</a:t>
            </a:r>
            <a:r>
              <a:rPr lang="en-US" altLang="en-US" sz="2100" i="1"/>
              <a:t>, semester, year, title</a:t>
            </a:r>
            <a:br>
              <a:rPr lang="en-US" altLang="en-US" sz="2100" i="1"/>
            </a:br>
            <a:r>
              <a:rPr lang="en-US" altLang="en-US" sz="2100" i="1"/>
              <a:t>          </a:t>
            </a:r>
            <a:r>
              <a:rPr lang="en-US" altLang="en-US" sz="2100" b="1"/>
              <a:t>from </a:t>
            </a:r>
            <a:r>
              <a:rPr lang="en-US" altLang="en-US" sz="2100" i="1"/>
              <a:t>section, course</a:t>
            </a:r>
            <a:br>
              <a:rPr lang="en-US" altLang="en-US" sz="2100" i="1"/>
            </a:br>
            <a:r>
              <a:rPr lang="en-US" altLang="en-US" sz="2100" i="1"/>
              <a:t>          </a:t>
            </a:r>
            <a:r>
              <a:rPr lang="en-US" altLang="en-US" sz="2100" b="1"/>
              <a:t>where  </a:t>
            </a:r>
            <a:r>
              <a:rPr lang="en-US" altLang="en-US" sz="2100" b="1" i="1"/>
              <a:t> </a:t>
            </a:r>
            <a:r>
              <a:rPr lang="en-US" altLang="en-US" sz="2100" i="1" err="1">
                <a:solidFill>
                  <a:schemeClr val="tx2"/>
                </a:solidFill>
              </a:rPr>
              <a:t>section.course_id</a:t>
            </a:r>
            <a:r>
              <a:rPr lang="en-US" altLang="en-US" sz="2100" i="1">
                <a:solidFill>
                  <a:schemeClr val="tx2"/>
                </a:solidFill>
              </a:rPr>
              <a:t> </a:t>
            </a:r>
            <a:r>
              <a:rPr lang="en-US" altLang="en-US" sz="2100" b="1" i="1"/>
              <a:t>=</a:t>
            </a:r>
            <a:r>
              <a:rPr lang="en-US" altLang="en-US" sz="2100" i="1">
                <a:solidFill>
                  <a:schemeClr val="tx2"/>
                </a:solidFill>
              </a:rPr>
              <a:t> </a:t>
            </a:r>
            <a:r>
              <a:rPr lang="en-US" altLang="en-US" sz="2100" i="1" err="1">
                <a:solidFill>
                  <a:schemeClr val="tx2"/>
                </a:solidFill>
              </a:rPr>
              <a:t>course.course_id</a:t>
            </a:r>
            <a:r>
              <a:rPr lang="en-US" altLang="en-US" sz="2100" i="1">
                <a:solidFill>
                  <a:schemeClr val="tx2"/>
                </a:solidFill>
              </a:rPr>
              <a:t>  </a:t>
            </a:r>
            <a:r>
              <a:rPr lang="en-US" altLang="en-US" sz="2100" b="1"/>
              <a:t>and</a:t>
            </a:r>
            <a:br>
              <a:rPr lang="en-US" altLang="en-US" sz="2100" b="1"/>
            </a:br>
            <a:r>
              <a:rPr lang="en-US" altLang="en-US" sz="2100" b="1"/>
              <a:t>                         </a:t>
            </a:r>
            <a:r>
              <a:rPr lang="en-US" altLang="en-US" sz="2100" i="1">
                <a:solidFill>
                  <a:schemeClr val="tx2"/>
                </a:solidFill>
              </a:rPr>
              <a:t>dept_name </a:t>
            </a:r>
            <a:r>
              <a:rPr lang="en-US" altLang="en-US" sz="2100" b="1" i="1"/>
              <a:t>=</a:t>
            </a:r>
            <a:r>
              <a:rPr lang="en-US" altLang="en-US" sz="2100">
                <a:solidFill>
                  <a:schemeClr val="tx2"/>
                </a:solidFill>
              </a:rPr>
              <a:t> </a:t>
            </a:r>
            <a:r>
              <a:rPr lang="en-US" altLang="en-US" sz="2100"/>
              <a:t>'</a:t>
            </a:r>
            <a:r>
              <a:rPr lang="en-US" altLang="en-US" sz="2100">
                <a:solidFill>
                  <a:schemeClr val="tx2"/>
                </a:solidFill>
              </a:rPr>
              <a:t>Comp. Sci.</a:t>
            </a:r>
            <a:r>
              <a:rPr lang="en-US" altLang="en-US" sz="2100"/>
              <a:t> '</a:t>
            </a:r>
            <a:r>
              <a:rPr lang="en-US" altLang="en-US" sz="2100">
                <a:solidFill>
                  <a:schemeClr val="tx2"/>
                </a:solidFill>
              </a:rPr>
              <a:t> </a:t>
            </a:r>
            <a:r>
              <a:rPr lang="en-US" altLang="en-US" sz="2100" b="1"/>
              <a:t>;</a:t>
            </a:r>
          </a:p>
        </p:txBody>
      </p:sp>
      <p:sp>
        <p:nvSpPr>
          <p:cNvPr id="2" name="Rectangle 1"/>
          <p:cNvSpPr/>
          <p:nvPr/>
        </p:nvSpPr>
        <p:spPr>
          <a:xfrm>
            <a:off x="1400174" y="825736"/>
            <a:ext cx="7404893" cy="1001941"/>
          </a:xfrm>
          <a:prstGeom prst="rect">
            <a:avLst/>
          </a:prstGeom>
        </p:spPr>
        <p:txBody>
          <a:bodyPr wrap="square">
            <a:spAutoFit/>
          </a:bodyPr>
          <a:lstStyle/>
          <a:p>
            <a:pPr>
              <a:lnSpc>
                <a:spcPct val="150000"/>
              </a:lnSpc>
              <a:spcBef>
                <a:spcPts val="600"/>
              </a:spcBef>
            </a:pPr>
            <a:r>
              <a:rPr lang="en-US" altLang="en-US" sz="2100" b="1"/>
              <a:t>Find the </a:t>
            </a:r>
            <a:r>
              <a:rPr lang="en-US" altLang="en-US" sz="2100" b="1">
                <a:solidFill>
                  <a:srgbClr val="C00000"/>
                </a:solidFill>
              </a:rPr>
              <a:t>course ID, semester, year and title</a:t>
            </a:r>
            <a:r>
              <a:rPr lang="en-US" altLang="en-US" sz="2100" b="1"/>
              <a:t> of each course offered by the </a:t>
            </a:r>
            <a:r>
              <a:rPr lang="en-US" altLang="en-US" sz="2100" b="1">
                <a:solidFill>
                  <a:srgbClr val="C00000"/>
                </a:solidFill>
              </a:rPr>
              <a:t>Comp. Sci</a:t>
            </a:r>
            <a:r>
              <a:rPr lang="en-US" altLang="en-US" sz="2100" b="1"/>
              <a:t>. department.</a:t>
            </a:r>
          </a:p>
        </p:txBody>
      </p:sp>
    </p:spTree>
    <p:extLst>
      <p:ext uri="{BB962C8B-B14F-4D97-AF65-F5344CB8AC3E}">
        <p14:creationId xmlns:p14="http://schemas.microsoft.com/office/powerpoint/2010/main" val="360652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pPr>
              <a:defRPr/>
            </a:pPr>
            <a:r>
              <a:rPr lang="en-US"/>
              <a:t>Figure 3.16</a:t>
            </a:r>
          </a:p>
        </p:txBody>
      </p:sp>
      <p:pic>
        <p:nvPicPr>
          <p:cNvPr id="147459" name="Picture 3"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3634" y="2251410"/>
            <a:ext cx="3019794" cy="222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pPr>
              <a:defRPr/>
            </a:pPr>
            <a:r>
              <a:rPr lang="en-US"/>
              <a:t>Figure 3.17</a:t>
            </a:r>
          </a:p>
        </p:txBody>
      </p:sp>
      <p:pic>
        <p:nvPicPr>
          <p:cNvPr id="149507" name="Picture 3"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307" y="1872331"/>
            <a:ext cx="3485685" cy="2747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0610-B49E-48F0-8DB1-36D89F0F5C44}"/>
              </a:ext>
            </a:extLst>
          </p:cNvPr>
          <p:cNvSpPr>
            <a:spLocks noGrp="1"/>
          </p:cNvSpPr>
          <p:nvPr>
            <p:ph type="title"/>
          </p:nvPr>
        </p:nvSpPr>
        <p:spPr>
          <a:xfrm>
            <a:off x="533400" y="1822289"/>
            <a:ext cx="8077200" cy="609600"/>
          </a:xfrm>
        </p:spPr>
        <p:txBody>
          <a:bodyPr/>
          <a:lstStyle/>
          <a:p>
            <a:r>
              <a:rPr lang="en-IN"/>
              <a:t>Schema &amp; Sample Data</a:t>
            </a:r>
          </a:p>
        </p:txBody>
      </p:sp>
      <p:sp>
        <p:nvSpPr>
          <p:cNvPr id="3" name="Content Placeholder 2">
            <a:extLst>
              <a:ext uri="{FF2B5EF4-FFF2-40B4-BE49-F238E27FC236}">
                <a16:creationId xmlns:a16="http://schemas.microsoft.com/office/drawing/2014/main" id="{680CBF9E-A427-4299-824C-B13CA5CD781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1875700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llFigures.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8968" y="349707"/>
            <a:ext cx="8502316" cy="629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151723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A9F682-F9C5-4973-8D87-FD90948F2A27}"/>
              </a:ext>
            </a:extLst>
          </p:cNvPr>
          <p:cNvPicPr>
            <a:picLocks noChangeAspect="1"/>
          </p:cNvPicPr>
          <p:nvPr/>
        </p:nvPicPr>
        <p:blipFill>
          <a:blip r:embed="rId2"/>
          <a:stretch>
            <a:fillRect/>
          </a:stretch>
        </p:blipFill>
        <p:spPr>
          <a:xfrm>
            <a:off x="123986" y="268972"/>
            <a:ext cx="4866468" cy="3332382"/>
          </a:xfrm>
          <a:prstGeom prst="rect">
            <a:avLst/>
          </a:prstGeom>
        </p:spPr>
      </p:pic>
      <p:pic>
        <p:nvPicPr>
          <p:cNvPr id="5" name="Picture 4">
            <a:extLst>
              <a:ext uri="{FF2B5EF4-FFF2-40B4-BE49-F238E27FC236}">
                <a16:creationId xmlns:a16="http://schemas.microsoft.com/office/drawing/2014/main" id="{6F85AC77-A7F2-4D7F-98D1-F5294B02BB39}"/>
              </a:ext>
            </a:extLst>
          </p:cNvPr>
          <p:cNvPicPr>
            <a:picLocks noChangeAspect="1"/>
          </p:cNvPicPr>
          <p:nvPr/>
        </p:nvPicPr>
        <p:blipFill>
          <a:blip r:embed="rId3"/>
          <a:stretch>
            <a:fillRect/>
          </a:stretch>
        </p:blipFill>
        <p:spPr>
          <a:xfrm>
            <a:off x="4513409" y="2929841"/>
            <a:ext cx="4652656" cy="3892550"/>
          </a:xfrm>
          <a:prstGeom prst="rect">
            <a:avLst/>
          </a:prstGeom>
        </p:spPr>
      </p:pic>
    </p:spTree>
    <p:extLst>
      <p:ext uri="{BB962C8B-B14F-4D97-AF65-F5344CB8AC3E}">
        <p14:creationId xmlns:p14="http://schemas.microsoft.com/office/powerpoint/2010/main" val="18499624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D45B-8C7A-43A3-AD2D-88FCF8A38E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4EC966-970C-46C1-BA26-1FEF258FA8E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4480CB2-01D9-4C21-A3D2-7F62BA37AB70}"/>
              </a:ext>
            </a:extLst>
          </p:cNvPr>
          <p:cNvPicPr>
            <a:picLocks noChangeAspect="1"/>
          </p:cNvPicPr>
          <p:nvPr/>
        </p:nvPicPr>
        <p:blipFill>
          <a:blip r:embed="rId2"/>
          <a:stretch>
            <a:fillRect/>
          </a:stretch>
        </p:blipFill>
        <p:spPr>
          <a:xfrm>
            <a:off x="668338" y="580870"/>
            <a:ext cx="7807326" cy="5508537"/>
          </a:xfrm>
          <a:prstGeom prst="rect">
            <a:avLst/>
          </a:prstGeom>
        </p:spPr>
      </p:pic>
    </p:spTree>
    <p:extLst>
      <p:ext uri="{BB962C8B-B14F-4D97-AF65-F5344CB8AC3E}">
        <p14:creationId xmlns:p14="http://schemas.microsoft.com/office/powerpoint/2010/main" val="10038770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CA32-CCD9-4393-9F7B-7637CA6ACFAF}"/>
              </a:ext>
            </a:extLst>
          </p:cNvPr>
          <p:cNvSpPr>
            <a:spLocks noGrp="1"/>
          </p:cNvSpPr>
          <p:nvPr>
            <p:ph type="title"/>
          </p:nvPr>
        </p:nvSpPr>
        <p:spPr/>
        <p:txBody>
          <a:bodyPr/>
          <a:lstStyle/>
          <a:p>
            <a:r>
              <a:rPr lang="en-IN"/>
              <a:t>INSTRUCTOR</a:t>
            </a:r>
          </a:p>
        </p:txBody>
      </p:sp>
      <p:pic>
        <p:nvPicPr>
          <p:cNvPr id="4" name="Picture 3">
            <a:extLst>
              <a:ext uri="{FF2B5EF4-FFF2-40B4-BE49-F238E27FC236}">
                <a16:creationId xmlns:a16="http://schemas.microsoft.com/office/drawing/2014/main" id="{32E74A6C-1175-4338-90FF-19957637304B}"/>
              </a:ext>
            </a:extLst>
          </p:cNvPr>
          <p:cNvPicPr>
            <a:picLocks noChangeAspect="1"/>
          </p:cNvPicPr>
          <p:nvPr/>
        </p:nvPicPr>
        <p:blipFill>
          <a:blip r:embed="rId2"/>
          <a:stretch>
            <a:fillRect/>
          </a:stretch>
        </p:blipFill>
        <p:spPr>
          <a:xfrm>
            <a:off x="1511084" y="860425"/>
            <a:ext cx="6121831" cy="5728174"/>
          </a:xfrm>
          <a:prstGeom prst="rect">
            <a:avLst/>
          </a:prstGeom>
        </p:spPr>
      </p:pic>
    </p:spTree>
    <p:extLst>
      <p:ext uri="{BB962C8B-B14F-4D97-AF65-F5344CB8AC3E}">
        <p14:creationId xmlns:p14="http://schemas.microsoft.com/office/powerpoint/2010/main" val="27397183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CA32-CCD9-4393-9F7B-7637CA6ACFAF}"/>
              </a:ext>
            </a:extLst>
          </p:cNvPr>
          <p:cNvSpPr>
            <a:spLocks noGrp="1"/>
          </p:cNvSpPr>
          <p:nvPr>
            <p:ph type="title"/>
          </p:nvPr>
        </p:nvSpPr>
        <p:spPr/>
        <p:txBody>
          <a:bodyPr/>
          <a:lstStyle/>
          <a:p>
            <a:r>
              <a:rPr lang="en-IN"/>
              <a:t>SECTION</a:t>
            </a:r>
          </a:p>
        </p:txBody>
      </p:sp>
      <p:sp>
        <p:nvSpPr>
          <p:cNvPr id="3" name="Content Placeholder 2">
            <a:extLst>
              <a:ext uri="{FF2B5EF4-FFF2-40B4-BE49-F238E27FC236}">
                <a16:creationId xmlns:a16="http://schemas.microsoft.com/office/drawing/2014/main" id="{456FA888-1C5C-41CA-9776-4C13AA133BF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E7D79B3-1E35-48FD-BA6B-BD7A6D1015E1}"/>
              </a:ext>
            </a:extLst>
          </p:cNvPr>
          <p:cNvPicPr>
            <a:picLocks noChangeAspect="1"/>
          </p:cNvPicPr>
          <p:nvPr/>
        </p:nvPicPr>
        <p:blipFill>
          <a:blip r:embed="rId2"/>
          <a:stretch>
            <a:fillRect/>
          </a:stretch>
        </p:blipFill>
        <p:spPr>
          <a:xfrm>
            <a:off x="449451" y="615748"/>
            <a:ext cx="8273737" cy="5831547"/>
          </a:xfrm>
          <a:prstGeom prst="rect">
            <a:avLst/>
          </a:prstGeom>
        </p:spPr>
      </p:pic>
    </p:spTree>
    <p:extLst>
      <p:ext uri="{BB962C8B-B14F-4D97-AF65-F5344CB8AC3E}">
        <p14:creationId xmlns:p14="http://schemas.microsoft.com/office/powerpoint/2010/main" val="35404379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CA32-CCD9-4393-9F7B-7637CA6ACFAF}"/>
              </a:ext>
            </a:extLst>
          </p:cNvPr>
          <p:cNvSpPr>
            <a:spLocks noGrp="1"/>
          </p:cNvSpPr>
          <p:nvPr>
            <p:ph type="title"/>
          </p:nvPr>
        </p:nvSpPr>
        <p:spPr/>
        <p:txBody>
          <a:bodyPr/>
          <a:lstStyle/>
          <a:p>
            <a:r>
              <a:rPr lang="en-IN"/>
              <a:t>TEACHES</a:t>
            </a:r>
          </a:p>
        </p:txBody>
      </p:sp>
      <p:pic>
        <p:nvPicPr>
          <p:cNvPr id="4" name="Picture 3">
            <a:extLst>
              <a:ext uri="{FF2B5EF4-FFF2-40B4-BE49-F238E27FC236}">
                <a16:creationId xmlns:a16="http://schemas.microsoft.com/office/drawing/2014/main" id="{0AB91C08-5494-4442-BCD8-3203243A961C}"/>
              </a:ext>
            </a:extLst>
          </p:cNvPr>
          <p:cNvPicPr>
            <a:picLocks noChangeAspect="1"/>
          </p:cNvPicPr>
          <p:nvPr/>
        </p:nvPicPr>
        <p:blipFill>
          <a:blip r:embed="rId2"/>
          <a:stretch>
            <a:fillRect/>
          </a:stretch>
        </p:blipFill>
        <p:spPr>
          <a:xfrm>
            <a:off x="1502300" y="727075"/>
            <a:ext cx="6609299" cy="5736167"/>
          </a:xfrm>
          <a:prstGeom prst="rect">
            <a:avLst/>
          </a:prstGeom>
        </p:spPr>
      </p:pic>
    </p:spTree>
    <p:extLst>
      <p:ext uri="{BB962C8B-B14F-4D97-AF65-F5344CB8AC3E}">
        <p14:creationId xmlns:p14="http://schemas.microsoft.com/office/powerpoint/2010/main" val="23512913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CA32-CCD9-4393-9F7B-7637CA6ACFAF}"/>
              </a:ext>
            </a:extLst>
          </p:cNvPr>
          <p:cNvSpPr>
            <a:spLocks noGrp="1"/>
          </p:cNvSpPr>
          <p:nvPr>
            <p:ph type="title"/>
          </p:nvPr>
        </p:nvSpPr>
        <p:spPr/>
        <p:txBody>
          <a:bodyPr/>
          <a:lstStyle/>
          <a:p>
            <a:r>
              <a:rPr lang="en-IN"/>
              <a:t>STUDENT</a:t>
            </a:r>
          </a:p>
        </p:txBody>
      </p:sp>
      <p:pic>
        <p:nvPicPr>
          <p:cNvPr id="4" name="Picture 3">
            <a:extLst>
              <a:ext uri="{FF2B5EF4-FFF2-40B4-BE49-F238E27FC236}">
                <a16:creationId xmlns:a16="http://schemas.microsoft.com/office/drawing/2014/main" id="{563DB92A-BEAE-4400-93FF-609894ADCBB0}"/>
              </a:ext>
            </a:extLst>
          </p:cNvPr>
          <p:cNvPicPr>
            <a:picLocks noChangeAspect="1"/>
          </p:cNvPicPr>
          <p:nvPr/>
        </p:nvPicPr>
        <p:blipFill>
          <a:blip r:embed="rId2"/>
          <a:stretch>
            <a:fillRect/>
          </a:stretch>
        </p:blipFill>
        <p:spPr>
          <a:xfrm>
            <a:off x="1452374" y="903965"/>
            <a:ext cx="6385302" cy="5050069"/>
          </a:xfrm>
          <a:prstGeom prst="rect">
            <a:avLst/>
          </a:prstGeom>
        </p:spPr>
      </p:pic>
    </p:spTree>
    <p:extLst>
      <p:ext uri="{BB962C8B-B14F-4D97-AF65-F5344CB8AC3E}">
        <p14:creationId xmlns:p14="http://schemas.microsoft.com/office/powerpoint/2010/main" val="205602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768350" y="0"/>
            <a:ext cx="8077200" cy="609600"/>
          </a:xfrm>
        </p:spPr>
        <p:txBody>
          <a:bodyPr/>
          <a:lstStyle/>
          <a:p>
            <a:pPr>
              <a:defRPr/>
            </a:pPr>
            <a:r>
              <a:rPr lang="en-US"/>
              <a:t>Natural Join (Cont.)</a:t>
            </a:r>
          </a:p>
        </p:txBody>
      </p:sp>
      <p:graphicFrame>
        <p:nvGraphicFramePr>
          <p:cNvPr id="3" name="Table 2"/>
          <p:cNvGraphicFramePr>
            <a:graphicFrameLocks noGrp="1"/>
          </p:cNvGraphicFramePr>
          <p:nvPr>
            <p:extLst>
              <p:ext uri="{D42A27DB-BD31-4B8C-83A1-F6EECF244321}">
                <p14:modId xmlns:p14="http://schemas.microsoft.com/office/powerpoint/2010/main" val="3661653156"/>
              </p:ext>
            </p:extLst>
          </p:nvPr>
        </p:nvGraphicFramePr>
        <p:xfrm>
          <a:off x="2369126" y="2092035"/>
          <a:ext cx="3708117" cy="1701167"/>
        </p:xfrm>
        <a:graphic>
          <a:graphicData uri="http://schemas.openxmlformats.org/drawingml/2006/table">
            <a:tbl>
              <a:tblPr/>
              <a:tblGrid>
                <a:gridCol w="1296704">
                  <a:extLst>
                    <a:ext uri="{9D8B030D-6E8A-4147-A177-3AD203B41FA5}">
                      <a16:colId xmlns:a16="http://schemas.microsoft.com/office/drawing/2014/main" val="1806545043"/>
                    </a:ext>
                  </a:extLst>
                </a:gridCol>
                <a:gridCol w="705225">
                  <a:extLst>
                    <a:ext uri="{9D8B030D-6E8A-4147-A177-3AD203B41FA5}">
                      <a16:colId xmlns:a16="http://schemas.microsoft.com/office/drawing/2014/main" val="2869435384"/>
                    </a:ext>
                  </a:extLst>
                </a:gridCol>
                <a:gridCol w="1706188">
                  <a:extLst>
                    <a:ext uri="{9D8B030D-6E8A-4147-A177-3AD203B41FA5}">
                      <a16:colId xmlns:a16="http://schemas.microsoft.com/office/drawing/2014/main" val="702367629"/>
                    </a:ext>
                  </a:extLst>
                </a:gridCol>
              </a:tblGrid>
              <a:tr h="351907">
                <a:tc>
                  <a:txBody>
                    <a:bodyPr/>
                    <a:lstStyle/>
                    <a:p>
                      <a:pPr algn="l" fontAlgn="b"/>
                      <a:r>
                        <a:rPr lang="en-US" sz="2000" b="1" i="0" u="none" strike="noStrike">
                          <a:solidFill>
                            <a:srgbClr val="000000"/>
                          </a:solidFill>
                          <a:effectLst/>
                          <a:latin typeface="Calibri" panose="020F0502020204030204" pitchFamily="34" charset="0"/>
                        </a:rPr>
                        <a:t>EMP</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4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2000" b="1" i="0" u="none" strike="noStrike">
                          <a:solidFill>
                            <a:srgbClr val="000000"/>
                          </a:solidFill>
                          <a:effectLst/>
                          <a:latin typeface="Calibri" panose="020F0502020204030204" pitchFamily="34" charset="0"/>
                        </a:rPr>
                        <a:t>DEPT</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6131368"/>
                  </a:ext>
                </a:extLst>
              </a:tr>
              <a:tr h="329088">
                <a:tc>
                  <a:txBody>
                    <a:bodyPr/>
                    <a:lstStyle/>
                    <a:p>
                      <a:pPr algn="l" fontAlgn="b"/>
                      <a:r>
                        <a:rPr lang="en-US" sz="2000" b="0" i="0" u="sng" strike="noStrike" err="1">
                          <a:solidFill>
                            <a:srgbClr val="000000"/>
                          </a:solidFill>
                          <a:effectLst/>
                          <a:latin typeface="Calibri" panose="020F0502020204030204" pitchFamily="34" charset="0"/>
                        </a:rPr>
                        <a:t>empno</a:t>
                      </a:r>
                      <a:endParaRPr lang="en-US" sz="2000" b="0" i="0" u="none" strike="noStrike">
                        <a:solidFill>
                          <a:srgbClr val="000000"/>
                        </a:solidFill>
                        <a:effectLst/>
                        <a:latin typeface="Calibri" panose="020F0502020204030204" pitchFamily="34" charset="0"/>
                      </a:endParaRPr>
                    </a:p>
                  </a:txBody>
                  <a:tcPr marL="8572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0" i="0" u="sng" strike="noStrike" err="1">
                          <a:solidFill>
                            <a:srgbClr val="000000"/>
                          </a:solidFill>
                          <a:effectLst/>
                          <a:latin typeface="Calibri" panose="020F0502020204030204" pitchFamily="34" charset="0"/>
                        </a:rPr>
                        <a:t>Dno</a:t>
                      </a:r>
                      <a:endParaRPr lang="en-US" sz="2000" b="0" i="0" u="sng" strike="noStrike">
                        <a:solidFill>
                          <a:srgbClr val="000000"/>
                        </a:solidFill>
                        <a:effectLst/>
                        <a:latin typeface="Calibri" panose="020F0502020204030204" pitchFamily="34" charset="0"/>
                      </a:endParaRPr>
                    </a:p>
                  </a:txBody>
                  <a:tcPr marL="8572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1667744"/>
                  </a:ext>
                </a:extLst>
              </a:tr>
              <a:tr h="329088">
                <a:tc>
                  <a:txBody>
                    <a:bodyPr/>
                    <a:lstStyle/>
                    <a:p>
                      <a:pPr algn="l" fontAlgn="b"/>
                      <a:r>
                        <a:rPr lang="en-US" sz="2000" b="0" i="0" u="none" strike="noStrike">
                          <a:solidFill>
                            <a:srgbClr val="000000"/>
                          </a:solidFill>
                          <a:effectLst/>
                          <a:latin typeface="Calibri" panose="020F0502020204030204" pitchFamily="34" charset="0"/>
                        </a:rPr>
                        <a:t>name</a:t>
                      </a:r>
                    </a:p>
                  </a:txBody>
                  <a:tcPr marL="8572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name</a:t>
                      </a:r>
                    </a:p>
                  </a:txBody>
                  <a:tcPr marL="8572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1939100"/>
                  </a:ext>
                </a:extLst>
              </a:tr>
              <a:tr h="345542">
                <a:tc>
                  <a:txBody>
                    <a:bodyPr/>
                    <a:lstStyle/>
                    <a:p>
                      <a:pPr algn="l" fontAlgn="b"/>
                      <a:r>
                        <a:rPr lang="en-US" sz="2000" b="0" i="0" u="none" strike="noStrike">
                          <a:solidFill>
                            <a:srgbClr val="000000"/>
                          </a:solidFill>
                          <a:effectLst/>
                          <a:latin typeface="Calibri" panose="020F0502020204030204" pitchFamily="34" charset="0"/>
                        </a:rPr>
                        <a:t>city</a:t>
                      </a:r>
                    </a:p>
                  </a:txBody>
                  <a:tcPr marL="8572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City</a:t>
                      </a:r>
                    </a:p>
                  </a:txBody>
                  <a:tcPr marL="8572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1355628"/>
                  </a:ext>
                </a:extLst>
              </a:tr>
              <a:tr h="345542">
                <a:tc>
                  <a:txBody>
                    <a:bodyPr/>
                    <a:lstStyle/>
                    <a:p>
                      <a:pPr algn="l" fontAlgn="b"/>
                      <a:r>
                        <a:rPr lang="en-US" sz="2000" b="0" i="0" u="none" strike="noStrike" err="1">
                          <a:solidFill>
                            <a:srgbClr val="000000"/>
                          </a:solidFill>
                          <a:effectLst/>
                          <a:latin typeface="Calibri" panose="020F0502020204030204" pitchFamily="34" charset="0"/>
                        </a:rPr>
                        <a:t>Deptno</a:t>
                      </a:r>
                      <a:endParaRPr lang="en-US" sz="2000" b="0" i="0" u="none" strike="noStrike">
                        <a:solidFill>
                          <a:srgbClr val="000000"/>
                        </a:solidFill>
                        <a:effectLst/>
                        <a:latin typeface="Calibri" panose="020F0502020204030204" pitchFamily="34" charset="0"/>
                      </a:endParaRPr>
                    </a:p>
                  </a:txBody>
                  <a:tcPr marL="8572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0109401"/>
                  </a:ext>
                </a:extLst>
              </a:tr>
            </a:tbl>
          </a:graphicData>
        </a:graphic>
      </p:graphicFrame>
      <p:cxnSp>
        <p:nvCxnSpPr>
          <p:cNvPr id="8" name="Elbow Connector 7"/>
          <p:cNvCxnSpPr>
            <a:cxnSpLocks/>
          </p:cNvCxnSpPr>
          <p:nvPr/>
        </p:nvCxnSpPr>
        <p:spPr>
          <a:xfrm flipV="1">
            <a:off x="3389394" y="2518117"/>
            <a:ext cx="1085624" cy="1081631"/>
          </a:xfrm>
          <a:prstGeom prst="bentConnector3">
            <a:avLst>
              <a:gd name="adj1" fmla="val 50000"/>
            </a:avLst>
          </a:prstGeom>
          <a:ln>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4" name="Rectangle 3"/>
          <p:cNvSpPr txBox="1">
            <a:spLocks noChangeArrowheads="1"/>
          </p:cNvSpPr>
          <p:nvPr/>
        </p:nvSpPr>
        <p:spPr bwMode="auto">
          <a:xfrm>
            <a:off x="449263" y="568036"/>
            <a:ext cx="8396287" cy="845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a:lnSpc>
                <a:spcPct val="150000"/>
              </a:lnSpc>
            </a:pPr>
            <a:r>
              <a:rPr lang="en-US" altLang="en-US" sz="1800" b="1" kern="0"/>
              <a:t>Danger in natural join: </a:t>
            </a:r>
            <a:r>
              <a:rPr lang="en-US" altLang="en-US" sz="1800" kern="0"/>
              <a:t>beware of </a:t>
            </a:r>
            <a:r>
              <a:rPr lang="en-US" altLang="en-US" sz="1800" kern="0">
                <a:solidFill>
                  <a:srgbClr val="C00000"/>
                </a:solidFill>
              </a:rPr>
              <a:t>unrelated attributes with same name </a:t>
            </a:r>
            <a:r>
              <a:rPr lang="en-US" altLang="en-US" sz="1800" kern="0"/>
              <a:t>which get equated incorrectly.</a:t>
            </a:r>
            <a:endParaRPr lang="en-US" altLang="en-US" sz="1600" kern="0"/>
          </a:p>
          <a:p>
            <a:pPr>
              <a:lnSpc>
                <a:spcPct val="150000"/>
              </a:lnSpc>
            </a:pPr>
            <a:r>
              <a:rPr lang="en-US" altLang="en-US" sz="1600" kern="0"/>
              <a:t>List Employee name, Department name of departments which they are working.</a:t>
            </a:r>
          </a:p>
        </p:txBody>
      </p:sp>
      <p:sp>
        <p:nvSpPr>
          <p:cNvPr id="15" name="Rectangle 14"/>
          <p:cNvSpPr/>
          <p:nvPr/>
        </p:nvSpPr>
        <p:spPr>
          <a:xfrm>
            <a:off x="1057275" y="4296431"/>
            <a:ext cx="6835486" cy="785343"/>
          </a:xfrm>
          <a:prstGeom prst="rect">
            <a:avLst/>
          </a:prstGeom>
        </p:spPr>
        <p:txBody>
          <a:bodyPr wrap="square">
            <a:spAutoFit/>
          </a:bodyPr>
          <a:lstStyle/>
          <a:p>
            <a:pPr>
              <a:lnSpc>
                <a:spcPct val="150000"/>
              </a:lnSpc>
            </a:pPr>
            <a:r>
              <a:rPr lang="en-US"/>
              <a:t>Select Name, </a:t>
            </a:r>
            <a:r>
              <a:rPr lang="en-US" err="1"/>
              <a:t>Dname</a:t>
            </a:r>
            <a:r>
              <a:rPr lang="en-US"/>
              <a:t> from Emp NATURAL JOIN Dept;</a:t>
            </a:r>
          </a:p>
          <a:p>
            <a:pPr>
              <a:lnSpc>
                <a:spcPct val="150000"/>
              </a:lnSpc>
            </a:pPr>
            <a:r>
              <a:rPr lang="en-US"/>
              <a:t>This is </a:t>
            </a:r>
            <a:r>
              <a:rPr lang="en-US" b="1"/>
              <a:t>incorrect. </a:t>
            </a:r>
          </a:p>
        </p:txBody>
      </p:sp>
    </p:spTree>
    <p:extLst>
      <p:ext uri="{BB962C8B-B14F-4D97-AF65-F5344CB8AC3E}">
        <p14:creationId xmlns:p14="http://schemas.microsoft.com/office/powerpoint/2010/main" val="369029325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CA32-CCD9-4393-9F7B-7637CA6ACFAF}"/>
              </a:ext>
            </a:extLst>
          </p:cNvPr>
          <p:cNvSpPr>
            <a:spLocks noGrp="1"/>
          </p:cNvSpPr>
          <p:nvPr>
            <p:ph type="title"/>
          </p:nvPr>
        </p:nvSpPr>
        <p:spPr>
          <a:xfrm>
            <a:off x="768350" y="43735"/>
            <a:ext cx="8077200" cy="609600"/>
          </a:xfrm>
        </p:spPr>
        <p:txBody>
          <a:bodyPr/>
          <a:lstStyle/>
          <a:p>
            <a:r>
              <a:rPr lang="en-IN"/>
              <a:t>Takes &amp; Advisor</a:t>
            </a:r>
          </a:p>
        </p:txBody>
      </p:sp>
      <p:pic>
        <p:nvPicPr>
          <p:cNvPr id="4" name="Picture 3">
            <a:extLst>
              <a:ext uri="{FF2B5EF4-FFF2-40B4-BE49-F238E27FC236}">
                <a16:creationId xmlns:a16="http://schemas.microsoft.com/office/drawing/2014/main" id="{0032E906-4EDE-4E6C-8E86-8859487DA167}"/>
              </a:ext>
            </a:extLst>
          </p:cNvPr>
          <p:cNvPicPr>
            <a:picLocks noChangeAspect="1"/>
          </p:cNvPicPr>
          <p:nvPr/>
        </p:nvPicPr>
        <p:blipFill>
          <a:blip r:embed="rId2"/>
          <a:stretch>
            <a:fillRect/>
          </a:stretch>
        </p:blipFill>
        <p:spPr>
          <a:xfrm>
            <a:off x="331137" y="653335"/>
            <a:ext cx="5766883" cy="6164505"/>
          </a:xfrm>
          <a:prstGeom prst="rect">
            <a:avLst/>
          </a:prstGeom>
        </p:spPr>
      </p:pic>
      <p:pic>
        <p:nvPicPr>
          <p:cNvPr id="5" name="Picture 4">
            <a:extLst>
              <a:ext uri="{FF2B5EF4-FFF2-40B4-BE49-F238E27FC236}">
                <a16:creationId xmlns:a16="http://schemas.microsoft.com/office/drawing/2014/main" id="{DA6C4DB5-8E1F-492D-ABFD-FB920C51008A}"/>
              </a:ext>
            </a:extLst>
          </p:cNvPr>
          <p:cNvPicPr>
            <a:picLocks noChangeAspect="1"/>
          </p:cNvPicPr>
          <p:nvPr/>
        </p:nvPicPr>
        <p:blipFill>
          <a:blip r:embed="rId3"/>
          <a:stretch>
            <a:fillRect/>
          </a:stretch>
        </p:blipFill>
        <p:spPr>
          <a:xfrm>
            <a:off x="6211385" y="2007192"/>
            <a:ext cx="2747529" cy="3463709"/>
          </a:xfrm>
          <a:prstGeom prst="rect">
            <a:avLst/>
          </a:prstGeom>
        </p:spPr>
      </p:pic>
    </p:spTree>
    <p:extLst>
      <p:ext uri="{BB962C8B-B14F-4D97-AF65-F5344CB8AC3E}">
        <p14:creationId xmlns:p14="http://schemas.microsoft.com/office/powerpoint/2010/main" val="379008740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CA32-CCD9-4393-9F7B-7637CA6ACFAF}"/>
              </a:ext>
            </a:extLst>
          </p:cNvPr>
          <p:cNvSpPr>
            <a:spLocks noGrp="1"/>
          </p:cNvSpPr>
          <p:nvPr>
            <p:ph type="title"/>
          </p:nvPr>
        </p:nvSpPr>
        <p:spPr/>
        <p:txBody>
          <a:bodyPr/>
          <a:lstStyle/>
          <a:p>
            <a:r>
              <a:rPr lang="en-IN" err="1"/>
              <a:t>Time_Slot</a:t>
            </a:r>
            <a:r>
              <a:rPr lang="en-IN"/>
              <a:t> &amp; PreReq</a:t>
            </a:r>
          </a:p>
        </p:txBody>
      </p:sp>
      <p:sp>
        <p:nvSpPr>
          <p:cNvPr id="3" name="Content Placeholder 2">
            <a:extLst>
              <a:ext uri="{FF2B5EF4-FFF2-40B4-BE49-F238E27FC236}">
                <a16:creationId xmlns:a16="http://schemas.microsoft.com/office/drawing/2014/main" id="{456FA888-1C5C-41CA-9776-4C13AA133BF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E25035A-A03A-4237-9E39-55005BD4025A}"/>
              </a:ext>
            </a:extLst>
          </p:cNvPr>
          <p:cNvPicPr>
            <a:picLocks noChangeAspect="1"/>
          </p:cNvPicPr>
          <p:nvPr/>
        </p:nvPicPr>
        <p:blipFill>
          <a:blip r:embed="rId2"/>
          <a:stretch>
            <a:fillRect/>
          </a:stretch>
        </p:blipFill>
        <p:spPr>
          <a:xfrm>
            <a:off x="298450" y="697008"/>
            <a:ext cx="5277038" cy="6043518"/>
          </a:xfrm>
          <a:prstGeom prst="rect">
            <a:avLst/>
          </a:prstGeom>
        </p:spPr>
      </p:pic>
      <p:pic>
        <p:nvPicPr>
          <p:cNvPr id="5" name="Picture 4">
            <a:extLst>
              <a:ext uri="{FF2B5EF4-FFF2-40B4-BE49-F238E27FC236}">
                <a16:creationId xmlns:a16="http://schemas.microsoft.com/office/drawing/2014/main" id="{04164D18-73D0-4123-80EC-DD048F2A8C90}"/>
              </a:ext>
            </a:extLst>
          </p:cNvPr>
          <p:cNvPicPr>
            <a:picLocks noChangeAspect="1"/>
          </p:cNvPicPr>
          <p:nvPr/>
        </p:nvPicPr>
        <p:blipFill>
          <a:blip r:embed="rId3"/>
          <a:stretch>
            <a:fillRect/>
          </a:stretch>
        </p:blipFill>
        <p:spPr>
          <a:xfrm>
            <a:off x="5575488" y="1806965"/>
            <a:ext cx="3270062" cy="3477432"/>
          </a:xfrm>
          <a:prstGeom prst="rect">
            <a:avLst/>
          </a:prstGeom>
        </p:spPr>
      </p:pic>
    </p:spTree>
    <p:extLst>
      <p:ext uri="{BB962C8B-B14F-4D97-AF65-F5344CB8AC3E}">
        <p14:creationId xmlns:p14="http://schemas.microsoft.com/office/powerpoint/2010/main" val="178892813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CA32-CCD9-4393-9F7B-7637CA6ACF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6FA888-1C5C-41CA-9776-4C13AA133BF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5E8BC85-D185-4183-87B6-AFE2913AB309}"/>
              </a:ext>
            </a:extLst>
          </p:cNvPr>
          <p:cNvPicPr>
            <a:picLocks noChangeAspect="1"/>
          </p:cNvPicPr>
          <p:nvPr/>
        </p:nvPicPr>
        <p:blipFill>
          <a:blip r:embed="rId2"/>
          <a:stretch>
            <a:fillRect/>
          </a:stretch>
        </p:blipFill>
        <p:spPr>
          <a:xfrm>
            <a:off x="814388" y="422275"/>
            <a:ext cx="6903767" cy="6364616"/>
          </a:xfrm>
          <a:prstGeom prst="rect">
            <a:avLst/>
          </a:prstGeom>
        </p:spPr>
      </p:pic>
    </p:spTree>
    <p:extLst>
      <p:ext uri="{BB962C8B-B14F-4D97-AF65-F5344CB8AC3E}">
        <p14:creationId xmlns:p14="http://schemas.microsoft.com/office/powerpoint/2010/main" val="36615022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CA32-CCD9-4393-9F7B-7637CA6ACFAF}"/>
              </a:ext>
            </a:extLst>
          </p:cNvPr>
          <p:cNvSpPr>
            <a:spLocks noGrp="1"/>
          </p:cNvSpPr>
          <p:nvPr>
            <p:ph type="title"/>
          </p:nvPr>
        </p:nvSpPr>
        <p:spPr>
          <a:xfrm>
            <a:off x="352302" y="131543"/>
            <a:ext cx="4454647" cy="609600"/>
          </a:xfrm>
        </p:spPr>
        <p:txBody>
          <a:bodyPr/>
          <a:lstStyle/>
          <a:p>
            <a:r>
              <a:rPr lang="en-IN" sz="2400"/>
              <a:t>Group By on </a:t>
            </a:r>
            <a:r>
              <a:rPr lang="en-IN" sz="2400" err="1"/>
              <a:t>Dept_name</a:t>
            </a:r>
            <a:endParaRPr lang="en-IN" sz="2400"/>
          </a:p>
        </p:txBody>
      </p:sp>
      <p:pic>
        <p:nvPicPr>
          <p:cNvPr id="4" name="Picture 4" descr="3">
            <a:extLst>
              <a:ext uri="{FF2B5EF4-FFF2-40B4-BE49-F238E27FC236}">
                <a16:creationId xmlns:a16="http://schemas.microsoft.com/office/drawing/2014/main" id="{287FCCA9-8C5D-4F73-9376-C1F180FC9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01" y="741143"/>
            <a:ext cx="4454647" cy="4006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a:extLst>
              <a:ext uri="{FF2B5EF4-FFF2-40B4-BE49-F238E27FC236}">
                <a16:creationId xmlns:a16="http://schemas.microsoft.com/office/drawing/2014/main" id="{4B0C8F99-1A7A-46DF-AC3E-BC781353CE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2700" y="3875088"/>
            <a:ext cx="3752850"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16D74FD-89CA-4902-9D2B-CC167C44412B}"/>
              </a:ext>
            </a:extLst>
          </p:cNvPr>
          <p:cNvSpPr/>
          <p:nvPr/>
        </p:nvSpPr>
        <p:spPr>
          <a:xfrm>
            <a:off x="5576423" y="3205309"/>
            <a:ext cx="2785403" cy="830997"/>
          </a:xfrm>
          <a:prstGeom prst="rect">
            <a:avLst/>
          </a:prstGeom>
        </p:spPr>
        <p:txBody>
          <a:bodyPr wrap="square">
            <a:spAutoFit/>
          </a:bodyPr>
          <a:lstStyle/>
          <a:p>
            <a:r>
              <a:rPr lang="en-IN" b="1">
                <a:solidFill>
                  <a:srgbClr val="C00000"/>
                </a:solidFill>
              </a:rPr>
              <a:t>What be ID column values may be possible  in the result given below ?</a:t>
            </a:r>
          </a:p>
        </p:txBody>
      </p:sp>
      <p:sp>
        <p:nvSpPr>
          <p:cNvPr id="7" name="Rectangle 6">
            <a:extLst>
              <a:ext uri="{FF2B5EF4-FFF2-40B4-BE49-F238E27FC236}">
                <a16:creationId xmlns:a16="http://schemas.microsoft.com/office/drawing/2014/main" id="{D7C14505-6E19-42E5-96D7-7B88A09F2694}"/>
              </a:ext>
            </a:extLst>
          </p:cNvPr>
          <p:cNvSpPr/>
          <p:nvPr/>
        </p:nvSpPr>
        <p:spPr>
          <a:xfrm>
            <a:off x="1667022" y="5701358"/>
            <a:ext cx="4086664" cy="830997"/>
          </a:xfrm>
          <a:prstGeom prst="rect">
            <a:avLst/>
          </a:prstGeom>
        </p:spPr>
        <p:txBody>
          <a:bodyPr wrap="square">
            <a:spAutoFit/>
          </a:bodyPr>
          <a:lstStyle/>
          <a:p>
            <a:r>
              <a:rPr lang="en-IN"/>
              <a:t> </a:t>
            </a:r>
            <a:r>
              <a:rPr lang="en-IN" b="1"/>
              <a:t>Note that </a:t>
            </a:r>
            <a:r>
              <a:rPr lang="en-IN"/>
              <a:t>, not possible to pick single ID value from the each group of dept_name. Therefore it </a:t>
            </a:r>
            <a:r>
              <a:rPr lang="en-IN" b="1"/>
              <a:t>gives error</a:t>
            </a:r>
            <a:r>
              <a:rPr lang="en-IN"/>
              <a:t>.</a:t>
            </a:r>
          </a:p>
        </p:txBody>
      </p:sp>
    </p:spTree>
    <p:extLst>
      <p:ext uri="{BB962C8B-B14F-4D97-AF65-F5344CB8AC3E}">
        <p14:creationId xmlns:p14="http://schemas.microsoft.com/office/powerpoint/2010/main" val="398089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a:t>Natural Join</a:t>
            </a:r>
          </a:p>
        </p:txBody>
      </p:sp>
      <p:sp>
        <p:nvSpPr>
          <p:cNvPr id="38915" name="Rectangle 3"/>
          <p:cNvSpPr>
            <a:spLocks noGrp="1" noChangeArrowheads="1"/>
          </p:cNvSpPr>
          <p:nvPr>
            <p:ph type="body" idx="1"/>
          </p:nvPr>
        </p:nvSpPr>
        <p:spPr>
          <a:xfrm>
            <a:off x="768350" y="899824"/>
            <a:ext cx="7661275" cy="5234969"/>
          </a:xfrm>
        </p:spPr>
        <p:txBody>
          <a:bodyPr/>
          <a:lstStyle/>
          <a:p>
            <a:pPr>
              <a:lnSpc>
                <a:spcPct val="112000"/>
              </a:lnSpc>
            </a:pPr>
            <a:r>
              <a:rPr lang="en-US" altLang="en-US" sz="2000"/>
              <a:t>Natural join matches tuples with the </a:t>
            </a:r>
            <a:r>
              <a:rPr lang="en-US" altLang="en-US" sz="2000">
                <a:solidFill>
                  <a:srgbClr val="C00000"/>
                </a:solidFill>
              </a:rPr>
              <a:t>same values </a:t>
            </a:r>
            <a:r>
              <a:rPr lang="en-US" altLang="en-US" sz="2000" u="sng">
                <a:solidFill>
                  <a:srgbClr val="C00000"/>
                </a:solidFill>
              </a:rPr>
              <a:t>for all </a:t>
            </a:r>
            <a:r>
              <a:rPr lang="en-US" altLang="en-US" sz="2000" b="1">
                <a:solidFill>
                  <a:srgbClr val="C00000"/>
                </a:solidFill>
              </a:rPr>
              <a:t>common attributes</a:t>
            </a:r>
            <a:r>
              <a:rPr lang="en-US" altLang="en-US" sz="2000"/>
              <a:t>, and </a:t>
            </a:r>
            <a:r>
              <a:rPr lang="en-US" altLang="en-US" sz="2000" u="sng"/>
              <a:t>retains </a:t>
            </a:r>
            <a:r>
              <a:rPr lang="en-US" altLang="en-US" sz="2000" b="1" u="sng"/>
              <a:t>only one copy </a:t>
            </a:r>
            <a:r>
              <a:rPr lang="en-US" altLang="en-US" sz="2000" u="sng"/>
              <a:t>of each common column.</a:t>
            </a:r>
            <a:endParaRPr lang="en-US" altLang="en-US" u="sng"/>
          </a:p>
          <a:p>
            <a:pPr>
              <a:lnSpc>
                <a:spcPct val="112000"/>
              </a:lnSpc>
            </a:pPr>
            <a:r>
              <a:rPr lang="en-US" altLang="en-US" sz="2300" b="1"/>
              <a:t>select </a:t>
            </a:r>
            <a:r>
              <a:rPr lang="en-US" altLang="en-US" sz="2300" i="1"/>
              <a:t>*  </a:t>
            </a:r>
            <a:r>
              <a:rPr lang="en-US" altLang="en-US" sz="2300" b="1"/>
              <a:t>from </a:t>
            </a:r>
            <a:r>
              <a:rPr lang="en-US" altLang="en-US" sz="2300" i="1"/>
              <a:t>instructor </a:t>
            </a:r>
            <a:r>
              <a:rPr lang="en-US" altLang="en-US" sz="2300" b="1">
                <a:solidFill>
                  <a:srgbClr val="C00000"/>
                </a:solidFill>
              </a:rPr>
              <a:t>natural join </a:t>
            </a:r>
            <a:r>
              <a:rPr lang="en-US" altLang="en-US" sz="2300" i="1"/>
              <a:t>teaches </a:t>
            </a:r>
            <a:r>
              <a:rPr lang="en-US" altLang="en-US" sz="2300"/>
              <a:t>;</a:t>
            </a:r>
          </a:p>
          <a:p>
            <a:pPr>
              <a:lnSpc>
                <a:spcPct val="112000"/>
              </a:lnSpc>
            </a:pPr>
            <a:endParaRPr lang="en-US" altLang="en-US"/>
          </a:p>
          <a:p>
            <a:pPr>
              <a:lnSpc>
                <a:spcPct val="112000"/>
              </a:lnSpc>
            </a:pPr>
            <a:endParaRPr lang="en-US" altLang="en-US"/>
          </a:p>
        </p:txBody>
      </p:sp>
      <p:pic>
        <p:nvPicPr>
          <p:cNvPr id="38916"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b="26213"/>
          <a:stretch>
            <a:fillRect/>
          </a:stretch>
        </p:blipFill>
        <p:spPr bwMode="auto">
          <a:xfrm>
            <a:off x="1173163" y="2897869"/>
            <a:ext cx="6570662"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a:t>Natural Join Example</a:t>
            </a:r>
          </a:p>
        </p:txBody>
      </p:sp>
      <p:sp>
        <p:nvSpPr>
          <p:cNvPr id="39939" name="Rectangle 3"/>
          <p:cNvSpPr>
            <a:spLocks noGrp="1" noChangeArrowheads="1"/>
          </p:cNvSpPr>
          <p:nvPr>
            <p:ph type="body" idx="1"/>
          </p:nvPr>
        </p:nvSpPr>
        <p:spPr>
          <a:xfrm>
            <a:off x="631825" y="757238"/>
            <a:ext cx="8121650" cy="5186362"/>
          </a:xfrm>
        </p:spPr>
        <p:txBody>
          <a:bodyPr/>
          <a:lstStyle/>
          <a:p>
            <a:pPr>
              <a:buFont typeface="Monotype Sorts" charset="2"/>
              <a:buNone/>
            </a:pPr>
            <a:endParaRPr lang="en-US" altLang="en-US"/>
          </a:p>
          <a:p>
            <a:pPr>
              <a:lnSpc>
                <a:spcPct val="112000"/>
              </a:lnSpc>
              <a:spcBef>
                <a:spcPts val="600"/>
              </a:spcBef>
            </a:pPr>
            <a:r>
              <a:rPr lang="en-US" altLang="en-US" sz="2000" b="1"/>
              <a:t>List the names of instructors along with the course ID of the courses that they taught.</a:t>
            </a:r>
          </a:p>
          <a:p>
            <a:pPr>
              <a:lnSpc>
                <a:spcPct val="112000"/>
              </a:lnSpc>
              <a:spcBef>
                <a:spcPts val="600"/>
              </a:spcBef>
              <a:buFont typeface="Monotype Sorts" charset="2"/>
              <a:buNone/>
            </a:pPr>
            <a:r>
              <a:rPr lang="en-US" altLang="en-US"/>
              <a:t>      </a:t>
            </a:r>
            <a:endParaRPr lang="en-US" altLang="en-US" sz="1000"/>
          </a:p>
          <a:p>
            <a:pPr lvl="1">
              <a:lnSpc>
                <a:spcPct val="112000"/>
              </a:lnSpc>
              <a:spcBef>
                <a:spcPts val="600"/>
              </a:spcBef>
            </a:pPr>
            <a:r>
              <a:rPr lang="en-US" altLang="en-US" sz="2100" b="1"/>
              <a:t>select </a:t>
            </a:r>
            <a:r>
              <a:rPr lang="en-US" altLang="en-US" sz="2100" i="1"/>
              <a:t>name</a:t>
            </a:r>
            <a:r>
              <a:rPr lang="en-US" altLang="en-US" sz="2100"/>
              <a:t>, </a:t>
            </a:r>
            <a:r>
              <a:rPr lang="en-US" altLang="en-US" sz="2100" i="1" err="1"/>
              <a:t>course_id</a:t>
            </a:r>
            <a:br>
              <a:rPr lang="en-US" altLang="en-US" sz="2100" i="1"/>
            </a:br>
            <a:r>
              <a:rPr lang="en-US" altLang="en-US" sz="2100" b="1"/>
              <a:t>from </a:t>
            </a:r>
            <a:r>
              <a:rPr lang="en-US" altLang="en-US" sz="2100" i="1"/>
              <a:t>instructor, teaches</a:t>
            </a:r>
            <a:br>
              <a:rPr lang="en-US" altLang="en-US" sz="2100" i="1"/>
            </a:br>
            <a:r>
              <a:rPr lang="en-US" altLang="en-US" sz="2100" b="1"/>
              <a:t>where </a:t>
            </a:r>
            <a:r>
              <a:rPr lang="en-US" altLang="en-US" sz="2100" i="1"/>
              <a:t>instructor.ID </a:t>
            </a:r>
            <a:r>
              <a:rPr lang="en-US" altLang="en-US" sz="2100"/>
              <a:t>= </a:t>
            </a:r>
            <a:r>
              <a:rPr lang="en-US" altLang="en-US" sz="2100" i="1"/>
              <a:t>teaches.ID</a:t>
            </a:r>
            <a:r>
              <a:rPr lang="en-US" altLang="en-US" sz="2100"/>
              <a:t>;</a:t>
            </a:r>
          </a:p>
          <a:p>
            <a:pPr lvl="1">
              <a:lnSpc>
                <a:spcPct val="112000"/>
              </a:lnSpc>
              <a:spcBef>
                <a:spcPts val="600"/>
              </a:spcBef>
              <a:buFont typeface="Monotype Sorts" charset="2"/>
              <a:buNone/>
            </a:pPr>
            <a:r>
              <a:rPr lang="en-US" altLang="en-US" sz="2000" b="1"/>
              <a:t>OR</a:t>
            </a:r>
          </a:p>
          <a:p>
            <a:pPr lvl="1">
              <a:lnSpc>
                <a:spcPct val="114000"/>
              </a:lnSpc>
              <a:spcBef>
                <a:spcPts val="600"/>
              </a:spcBef>
            </a:pPr>
            <a:r>
              <a:rPr lang="en-US" altLang="en-US" sz="2100" b="1"/>
              <a:t>select </a:t>
            </a:r>
            <a:r>
              <a:rPr lang="en-US" altLang="en-US" sz="2100" i="1"/>
              <a:t>name</a:t>
            </a:r>
            <a:r>
              <a:rPr lang="en-US" altLang="en-US" sz="2100"/>
              <a:t>,</a:t>
            </a:r>
            <a:r>
              <a:rPr lang="en-US" altLang="en-US" sz="2100" i="1"/>
              <a:t> </a:t>
            </a:r>
            <a:r>
              <a:rPr lang="en-US" altLang="en-US" sz="2100" i="1" err="1"/>
              <a:t>course_id</a:t>
            </a:r>
            <a:br>
              <a:rPr lang="en-US" altLang="en-US" sz="2100" i="1"/>
            </a:br>
            <a:r>
              <a:rPr lang="en-US" altLang="en-US" sz="2100" b="1"/>
              <a:t>from </a:t>
            </a:r>
            <a:r>
              <a:rPr lang="en-US" altLang="en-US" sz="2100" i="1"/>
              <a:t>instructor </a:t>
            </a:r>
            <a:r>
              <a:rPr lang="en-US" altLang="en-US" sz="2100" b="1"/>
              <a:t>natural join </a:t>
            </a:r>
            <a:r>
              <a:rPr lang="en-US" altLang="en-US" sz="2100" i="1"/>
              <a:t>teaches</a:t>
            </a:r>
            <a:r>
              <a:rPr lang="en-US" altLang="en-US" sz="2100"/>
              <a:t>;</a:t>
            </a:r>
          </a:p>
          <a:p>
            <a:pPr>
              <a:buFont typeface="Monotype Sorts" charset="2"/>
              <a:buNone/>
            </a:pPr>
            <a:endParaRPr lang="en-US" altLang="en-US"/>
          </a:p>
        </p:txBody>
      </p:sp>
      <p:grpSp>
        <p:nvGrpSpPr>
          <p:cNvPr id="4" name="Group 3"/>
          <p:cNvGrpSpPr/>
          <p:nvPr/>
        </p:nvGrpSpPr>
        <p:grpSpPr>
          <a:xfrm>
            <a:off x="1352550" y="4965503"/>
            <a:ext cx="4567237" cy="1532891"/>
            <a:chOff x="1362075" y="2353305"/>
            <a:chExt cx="4567237" cy="1532891"/>
          </a:xfrm>
        </p:grpSpPr>
        <p:pic>
          <p:nvPicPr>
            <p:cNvPr id="5" name="Picture 4"/>
            <p:cNvPicPr/>
            <p:nvPr/>
          </p:nvPicPr>
          <p:blipFill>
            <a:blip r:embed="rId3"/>
            <a:stretch>
              <a:fillRect/>
            </a:stretch>
          </p:blipFill>
          <p:spPr>
            <a:xfrm>
              <a:off x="1362075" y="2353306"/>
              <a:ext cx="1295400" cy="1532890"/>
            </a:xfrm>
            <a:prstGeom prst="rect">
              <a:avLst/>
            </a:prstGeom>
          </p:spPr>
        </p:pic>
        <p:pic>
          <p:nvPicPr>
            <p:cNvPr id="6" name="Picture 5"/>
            <p:cNvPicPr/>
            <p:nvPr/>
          </p:nvPicPr>
          <p:blipFill>
            <a:blip r:embed="rId4"/>
            <a:stretch>
              <a:fillRect/>
            </a:stretch>
          </p:blipFill>
          <p:spPr>
            <a:xfrm>
              <a:off x="4686299" y="2353305"/>
              <a:ext cx="1243013" cy="1532890"/>
            </a:xfrm>
            <a:prstGeom prst="rect">
              <a:avLst/>
            </a:prstGeom>
          </p:spPr>
        </p:pic>
        <p:cxnSp>
          <p:nvCxnSpPr>
            <p:cNvPr id="7" name="Straight Arrow Connector 6"/>
            <p:cNvCxnSpPr/>
            <p:nvPr/>
          </p:nvCxnSpPr>
          <p:spPr bwMode="auto">
            <a:xfrm flipV="1">
              <a:off x="2514600" y="2857495"/>
              <a:ext cx="2319972" cy="14287"/>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4294967295"/>
          </p:nvPr>
        </p:nvSpPr>
        <p:spPr bwMode="auto">
          <a:xfrm>
            <a:off x="6057900" y="5657850"/>
            <a:ext cx="142875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F7D6316F-5D85-4BD4-BE81-E35A9EEA3B76}" type="slidenum">
              <a:rPr lang="ar-SA" altLang="en-US" sz="825">
                <a:solidFill>
                  <a:srgbClr val="898989"/>
                </a:solidFill>
              </a:rPr>
              <a:pPr>
                <a:spcBef>
                  <a:spcPct val="0"/>
                </a:spcBef>
                <a:buFontTx/>
                <a:buNone/>
              </a:pPr>
              <a:t>15</a:t>
            </a:fld>
            <a:endParaRPr lang="en-US" altLang="en-US" sz="825">
              <a:solidFill>
                <a:srgbClr val="898989"/>
              </a:solidFill>
            </a:endParaRPr>
          </a:p>
        </p:txBody>
      </p:sp>
      <p:sp>
        <p:nvSpPr>
          <p:cNvPr id="60418" name="Rectangle 2"/>
          <p:cNvSpPr>
            <a:spLocks noGrp="1" noChangeArrowheads="1"/>
          </p:cNvSpPr>
          <p:nvPr>
            <p:ph type="title"/>
          </p:nvPr>
        </p:nvSpPr>
        <p:spPr>
          <a:xfrm>
            <a:off x="752319" y="0"/>
            <a:ext cx="7543800" cy="689548"/>
          </a:xfrm>
          <a:noFill/>
          <a:ln w="9525">
            <a:noFill/>
            <a:miter lim="800000"/>
            <a:headEnd/>
            <a:tailEnd/>
          </a:ln>
        </p:spPr>
        <p:txBody>
          <a:bodyPr vert="horz" wrap="square" lIns="91440" tIns="45720" rIns="91440" bIns="45720" numCol="1" anchor="b" anchorCtr="0" compatLnSpc="1">
            <a:prstTxWarp prst="textNoShape">
              <a:avLst/>
            </a:prstTxWarp>
          </a:bodyPr>
          <a:lstStyle/>
          <a:p>
            <a:r>
              <a:rPr lang="en-US"/>
              <a:t>Three-Table Join</a:t>
            </a:r>
          </a:p>
        </p:txBody>
      </p:sp>
      <p:sp>
        <p:nvSpPr>
          <p:cNvPr id="59396" name="Text Box 3"/>
          <p:cNvSpPr txBox="1">
            <a:spLocks noChangeArrowheads="1"/>
          </p:cNvSpPr>
          <p:nvPr/>
        </p:nvSpPr>
        <p:spPr bwMode="auto">
          <a:xfrm>
            <a:off x="614596" y="961467"/>
            <a:ext cx="8019737" cy="5104603"/>
          </a:xfrm>
          <a:prstGeom prst="rect">
            <a:avLst/>
          </a:prstGeom>
          <a:noFill/>
          <a:ln w="9525">
            <a:noFill/>
            <a:miter lim="800000"/>
            <a:headEnd/>
            <a:tailEnd/>
          </a:ln>
        </p:spPr>
        <p:txBody>
          <a:bodyPr wrap="square">
            <a:spAutoFit/>
          </a:bodyPr>
          <a:lstStyle/>
          <a:p>
            <a:pPr>
              <a:defRPr/>
            </a:pPr>
            <a:r>
              <a:rPr lang="en-US" sz="1800" b="1">
                <a:latin typeface="+mj-lt"/>
                <a:cs typeface="Calibri Light" panose="020F0302020204030204" pitchFamily="34" charset="0"/>
              </a:rPr>
              <a:t>Consider the following table structure.</a:t>
            </a:r>
          </a:p>
          <a:p>
            <a:pPr>
              <a:lnSpc>
                <a:spcPct val="150000"/>
              </a:lnSpc>
              <a:defRPr/>
            </a:pPr>
            <a:endParaRPr lang="en-US" sz="1050" b="1">
              <a:latin typeface="+mj-lt"/>
              <a:cs typeface="Calibri Light" panose="020F0302020204030204" pitchFamily="34" charset="0"/>
            </a:endParaRPr>
          </a:p>
          <a:p>
            <a:pPr>
              <a:lnSpc>
                <a:spcPct val="150000"/>
              </a:lnSpc>
              <a:defRPr/>
            </a:pPr>
            <a:r>
              <a:rPr lang="en-US" sz="1800" b="1">
                <a:latin typeface="+mj-lt"/>
                <a:cs typeface="Calibri Light" panose="020F0302020204030204" pitchFamily="34" charset="0"/>
              </a:rPr>
              <a:t>PROPERTYFORRENT</a:t>
            </a:r>
            <a:r>
              <a:rPr lang="en-US" sz="1800">
                <a:latin typeface="+mj-lt"/>
                <a:cs typeface="Calibri Light" panose="020F0302020204030204" pitchFamily="34" charset="0"/>
              </a:rPr>
              <a:t> (</a:t>
            </a:r>
            <a:r>
              <a:rPr lang="en-US" sz="1800" b="1" u="sng" err="1">
                <a:latin typeface="+mj-lt"/>
                <a:cs typeface="Calibri Light" panose="020F0302020204030204" pitchFamily="34" charset="0"/>
              </a:rPr>
              <a:t>pno</a:t>
            </a:r>
            <a:r>
              <a:rPr lang="en-US" sz="1800">
                <a:latin typeface="+mj-lt"/>
                <a:cs typeface="Calibri Light" panose="020F0302020204030204" pitchFamily="34" charset="0"/>
              </a:rPr>
              <a:t>, street, area, city, pcode, type, rooms, rent, </a:t>
            </a:r>
            <a:r>
              <a:rPr lang="en-US" sz="1800">
                <a:solidFill>
                  <a:srgbClr val="FF0000"/>
                </a:solidFill>
                <a:latin typeface="+mj-lt"/>
                <a:cs typeface="Calibri Light" panose="020F0302020204030204" pitchFamily="34" charset="0"/>
              </a:rPr>
              <a:t>sno</a:t>
            </a:r>
            <a:r>
              <a:rPr lang="en-US" sz="1800">
                <a:latin typeface="+mj-lt"/>
                <a:cs typeface="Calibri Light" panose="020F0302020204030204" pitchFamily="34" charset="0"/>
              </a:rPr>
              <a:t>)</a:t>
            </a:r>
          </a:p>
          <a:p>
            <a:pPr>
              <a:lnSpc>
                <a:spcPct val="150000"/>
              </a:lnSpc>
              <a:defRPr/>
            </a:pPr>
            <a:r>
              <a:rPr lang="en-US" sz="1800" b="1">
                <a:latin typeface="+mj-lt"/>
                <a:cs typeface="Calibri Light" panose="020F0302020204030204" pitchFamily="34" charset="0"/>
              </a:rPr>
              <a:t>STAFF</a:t>
            </a:r>
            <a:r>
              <a:rPr lang="en-US" sz="1800">
                <a:latin typeface="+mj-lt"/>
                <a:cs typeface="Calibri Light" panose="020F0302020204030204" pitchFamily="34" charset="0"/>
              </a:rPr>
              <a:t> (</a:t>
            </a:r>
            <a:r>
              <a:rPr lang="en-US" sz="1800" b="1" u="sng">
                <a:latin typeface="+mj-lt"/>
                <a:cs typeface="Calibri Light" panose="020F0302020204030204" pitchFamily="34" charset="0"/>
              </a:rPr>
              <a:t>sno</a:t>
            </a:r>
            <a:r>
              <a:rPr lang="en-US" sz="1800">
                <a:latin typeface="+mj-lt"/>
                <a:cs typeface="Calibri Light" panose="020F0302020204030204" pitchFamily="34" charset="0"/>
              </a:rPr>
              <a:t>, fname, lname, position, sex, DOB, salary, </a:t>
            </a:r>
            <a:r>
              <a:rPr lang="en-US" sz="1800" err="1">
                <a:solidFill>
                  <a:srgbClr val="FF0000"/>
                </a:solidFill>
                <a:latin typeface="+mj-lt"/>
                <a:cs typeface="Calibri Light" panose="020F0302020204030204" pitchFamily="34" charset="0"/>
              </a:rPr>
              <a:t>bno</a:t>
            </a:r>
            <a:r>
              <a:rPr lang="en-US" sz="1800">
                <a:latin typeface="+mj-lt"/>
                <a:cs typeface="Calibri Light" panose="020F0302020204030204" pitchFamily="34" charset="0"/>
              </a:rPr>
              <a:t>)</a:t>
            </a:r>
          </a:p>
          <a:p>
            <a:pPr>
              <a:lnSpc>
                <a:spcPct val="150000"/>
              </a:lnSpc>
              <a:defRPr/>
            </a:pPr>
            <a:r>
              <a:rPr lang="en-US" sz="1800" b="1">
                <a:latin typeface="+mj-lt"/>
                <a:cs typeface="Calibri Light" panose="020F0302020204030204" pitchFamily="34" charset="0"/>
              </a:rPr>
              <a:t>BRANCH</a:t>
            </a:r>
            <a:r>
              <a:rPr lang="en-US" sz="1800">
                <a:latin typeface="+mj-lt"/>
                <a:cs typeface="Calibri Light" panose="020F0302020204030204" pitchFamily="34" charset="0"/>
              </a:rPr>
              <a:t> (</a:t>
            </a:r>
            <a:r>
              <a:rPr lang="en-US" sz="1800" b="1" u="sng">
                <a:latin typeface="+mj-lt"/>
                <a:cs typeface="Calibri Light" panose="020F0302020204030204" pitchFamily="34" charset="0"/>
              </a:rPr>
              <a:t>bno</a:t>
            </a:r>
            <a:r>
              <a:rPr lang="en-US" sz="1800">
                <a:latin typeface="+mj-lt"/>
                <a:cs typeface="Calibri Light" panose="020F0302020204030204" pitchFamily="34" charset="0"/>
              </a:rPr>
              <a:t>, street, city, postcode)</a:t>
            </a:r>
          </a:p>
          <a:p>
            <a:pPr>
              <a:defRPr/>
            </a:pPr>
            <a:endParaRPr lang="en-US" sz="1800">
              <a:latin typeface="+mj-lt"/>
              <a:cs typeface="Calibri Light" panose="020F0302020204030204" pitchFamily="34" charset="0"/>
            </a:endParaRPr>
          </a:p>
          <a:p>
            <a:pPr>
              <a:lnSpc>
                <a:spcPct val="114000"/>
              </a:lnSpc>
              <a:defRPr/>
            </a:pPr>
            <a:r>
              <a:rPr lang="en-US" sz="1800" b="1" u="sng">
                <a:latin typeface="+mj-lt"/>
                <a:cs typeface="Calibri Light" panose="020F0302020204030204" pitchFamily="34" charset="0"/>
              </a:rPr>
              <a:t>Example</a:t>
            </a:r>
            <a:r>
              <a:rPr lang="en-US" sz="1800" b="1">
                <a:latin typeface="+mj-lt"/>
                <a:cs typeface="Calibri Light" panose="020F0302020204030204" pitchFamily="34" charset="0"/>
              </a:rPr>
              <a:t>:</a:t>
            </a:r>
          </a:p>
          <a:p>
            <a:pPr algn="just">
              <a:lnSpc>
                <a:spcPct val="122000"/>
              </a:lnSpc>
              <a:defRPr/>
            </a:pPr>
            <a:r>
              <a:rPr lang="en-US" sz="1800">
                <a:latin typeface="+mj-lt"/>
                <a:cs typeface="Calibri Light" panose="020F0302020204030204" pitchFamily="34" charset="0"/>
              </a:rPr>
              <a:t>For each branch, list the staff who manage properties, including the city in which the branch is located and the properties they manage.</a:t>
            </a:r>
          </a:p>
          <a:p>
            <a:pPr>
              <a:lnSpc>
                <a:spcPct val="114000"/>
              </a:lnSpc>
              <a:defRPr/>
            </a:pPr>
            <a:endParaRPr lang="en-US" sz="1800">
              <a:latin typeface="+mj-lt"/>
              <a:cs typeface="Calibri Light" panose="020F0302020204030204" pitchFamily="34" charset="0"/>
            </a:endParaRPr>
          </a:p>
          <a:p>
            <a:pPr>
              <a:lnSpc>
                <a:spcPct val="150000"/>
              </a:lnSpc>
              <a:defRPr/>
            </a:pPr>
            <a:r>
              <a:rPr kumimoji="1" lang="en-US" sz="2000" b="1">
                <a:latin typeface="+mj-lt"/>
                <a:cs typeface="Calibri Light" panose="020F0302020204030204" pitchFamily="34" charset="0"/>
              </a:rPr>
              <a:t>SELECT  </a:t>
            </a:r>
            <a:r>
              <a:rPr kumimoji="1" lang="en-US" sz="2000">
                <a:latin typeface="+mj-lt"/>
                <a:cs typeface="Calibri Light" panose="020F0302020204030204" pitchFamily="34" charset="0"/>
              </a:rPr>
              <a:t>b.bno, </a:t>
            </a:r>
            <a:r>
              <a:rPr kumimoji="1" lang="en-US" sz="2000" err="1">
                <a:latin typeface="+mj-lt"/>
                <a:cs typeface="Calibri Light" panose="020F0302020204030204" pitchFamily="34" charset="0"/>
              </a:rPr>
              <a:t>b.city</a:t>
            </a:r>
            <a:r>
              <a:rPr kumimoji="1" lang="en-US" sz="2000">
                <a:latin typeface="+mj-lt"/>
                <a:cs typeface="Calibri Light" panose="020F0302020204030204" pitchFamily="34" charset="0"/>
              </a:rPr>
              <a:t>, s.sno, fname, lname, </a:t>
            </a:r>
            <a:r>
              <a:rPr kumimoji="1" lang="en-US" sz="2000" err="1">
                <a:latin typeface="+mj-lt"/>
                <a:cs typeface="Calibri Light" panose="020F0302020204030204" pitchFamily="34" charset="0"/>
              </a:rPr>
              <a:t>pno</a:t>
            </a:r>
            <a:endParaRPr kumimoji="1" lang="en-US" sz="2000">
              <a:latin typeface="+mj-lt"/>
              <a:cs typeface="Calibri Light" panose="020F0302020204030204" pitchFamily="34" charset="0"/>
            </a:endParaRPr>
          </a:p>
          <a:p>
            <a:pPr>
              <a:lnSpc>
                <a:spcPct val="150000"/>
              </a:lnSpc>
              <a:defRPr/>
            </a:pPr>
            <a:r>
              <a:rPr kumimoji="1" lang="en-US" sz="2000" b="1">
                <a:latin typeface="+mj-lt"/>
                <a:cs typeface="Calibri Light" panose="020F0302020204030204" pitchFamily="34" charset="0"/>
              </a:rPr>
              <a:t>          FROM  </a:t>
            </a:r>
            <a:r>
              <a:rPr kumimoji="1" lang="en-US" sz="2000" b="1" err="1">
                <a:latin typeface="+mj-lt"/>
                <a:cs typeface="Calibri Light" panose="020F0302020204030204" pitchFamily="34" charset="0"/>
              </a:rPr>
              <a:t>propertyForRent</a:t>
            </a:r>
            <a:r>
              <a:rPr kumimoji="1" lang="en-US" sz="2000" b="1">
                <a:latin typeface="+mj-lt"/>
                <a:cs typeface="Calibri Light" panose="020F0302020204030204" pitchFamily="34" charset="0"/>
              </a:rPr>
              <a:t>  </a:t>
            </a:r>
            <a:r>
              <a:rPr kumimoji="1" lang="en-US" sz="2000" b="1">
                <a:solidFill>
                  <a:srgbClr val="0070C0"/>
                </a:solidFill>
                <a:latin typeface="+mj-lt"/>
                <a:cs typeface="Calibri Light" panose="020F0302020204030204" pitchFamily="34" charset="0"/>
              </a:rPr>
              <a:t>p, </a:t>
            </a:r>
            <a:r>
              <a:rPr kumimoji="1" lang="en-US" sz="2000" b="1">
                <a:cs typeface="Calibri Light" panose="020F0302020204030204" pitchFamily="34" charset="0"/>
              </a:rPr>
              <a:t>staff </a:t>
            </a:r>
            <a:r>
              <a:rPr kumimoji="1" lang="en-US" sz="2000" b="1">
                <a:solidFill>
                  <a:srgbClr val="000099"/>
                </a:solidFill>
                <a:cs typeface="Calibri Light" panose="020F0302020204030204" pitchFamily="34" charset="0"/>
              </a:rPr>
              <a:t>s, </a:t>
            </a:r>
            <a:r>
              <a:rPr kumimoji="1" lang="en-US" sz="2000" b="1">
                <a:cs typeface="Calibri Light" panose="020F0302020204030204" pitchFamily="34" charset="0"/>
              </a:rPr>
              <a:t>branch </a:t>
            </a:r>
            <a:r>
              <a:rPr kumimoji="1" lang="en-US" sz="2000" b="1">
                <a:solidFill>
                  <a:srgbClr val="FF0000"/>
                </a:solidFill>
                <a:cs typeface="Calibri Light" panose="020F0302020204030204" pitchFamily="34" charset="0"/>
              </a:rPr>
              <a:t>b</a:t>
            </a:r>
            <a:endParaRPr kumimoji="1" lang="en-US" sz="2000" b="1">
              <a:solidFill>
                <a:srgbClr val="0070C0"/>
              </a:solidFill>
              <a:latin typeface="+mj-lt"/>
              <a:cs typeface="Calibri Light" panose="020F0302020204030204" pitchFamily="34" charset="0"/>
            </a:endParaRPr>
          </a:p>
          <a:p>
            <a:pPr>
              <a:lnSpc>
                <a:spcPct val="150000"/>
              </a:lnSpc>
              <a:defRPr/>
            </a:pPr>
            <a:r>
              <a:rPr kumimoji="1" lang="en-US" sz="2000" b="1">
                <a:latin typeface="+mj-lt"/>
                <a:cs typeface="Calibri Light" panose="020F0302020204030204" pitchFamily="34" charset="0"/>
              </a:rPr>
              <a:t>                 WHERE </a:t>
            </a:r>
            <a:r>
              <a:rPr kumimoji="1" lang="en-US" sz="2000">
                <a:latin typeface="+mj-lt"/>
                <a:cs typeface="Calibri Light" panose="020F0302020204030204" pitchFamily="34" charset="0"/>
              </a:rPr>
              <a:t> </a:t>
            </a:r>
            <a:r>
              <a:rPr kumimoji="1" lang="en-US" sz="2000" b="1" err="1">
                <a:solidFill>
                  <a:srgbClr val="0070C0"/>
                </a:solidFill>
                <a:latin typeface="+mj-lt"/>
                <a:cs typeface="Calibri Light" panose="020F0302020204030204" pitchFamily="34" charset="0"/>
              </a:rPr>
              <a:t>p</a:t>
            </a:r>
            <a:r>
              <a:rPr kumimoji="1" lang="en-US" sz="2000" err="1">
                <a:latin typeface="+mj-lt"/>
                <a:cs typeface="Calibri Light" panose="020F0302020204030204" pitchFamily="34" charset="0"/>
              </a:rPr>
              <a:t>.sno</a:t>
            </a:r>
            <a:r>
              <a:rPr kumimoji="1" lang="en-US" sz="2000">
                <a:latin typeface="+mj-lt"/>
                <a:cs typeface="Calibri Light" panose="020F0302020204030204" pitchFamily="34" charset="0"/>
              </a:rPr>
              <a:t>=</a:t>
            </a:r>
            <a:r>
              <a:rPr kumimoji="1" lang="en-US" sz="2000" b="1">
                <a:solidFill>
                  <a:srgbClr val="000099"/>
                </a:solidFill>
                <a:cs typeface="Calibri Light" panose="020F0302020204030204" pitchFamily="34" charset="0"/>
              </a:rPr>
              <a:t> </a:t>
            </a:r>
            <a:r>
              <a:rPr kumimoji="1" lang="en-US" sz="2000" b="1" err="1">
                <a:solidFill>
                  <a:srgbClr val="000099"/>
                </a:solidFill>
                <a:cs typeface="Calibri Light" panose="020F0302020204030204" pitchFamily="34" charset="0"/>
              </a:rPr>
              <a:t>s</a:t>
            </a:r>
            <a:r>
              <a:rPr kumimoji="1" lang="en-US" sz="2000" err="1">
                <a:cs typeface="Calibri Light" panose="020F0302020204030204" pitchFamily="34" charset="0"/>
              </a:rPr>
              <a:t>.sno</a:t>
            </a:r>
            <a:r>
              <a:rPr kumimoji="1" lang="en-US" sz="2000">
                <a:latin typeface="+mj-lt"/>
                <a:cs typeface="Calibri Light" panose="020F0302020204030204" pitchFamily="34" charset="0"/>
              </a:rPr>
              <a:t> </a:t>
            </a:r>
            <a:r>
              <a:rPr kumimoji="1" lang="en-US" sz="2000" b="1">
                <a:cs typeface="Calibri Light" panose="020F0302020204030204" pitchFamily="34" charset="0"/>
              </a:rPr>
              <a:t>AND</a:t>
            </a:r>
            <a:r>
              <a:rPr kumimoji="1" lang="en-US" sz="2000">
                <a:latin typeface="+mj-lt"/>
                <a:cs typeface="Calibri Light" panose="020F0302020204030204" pitchFamily="34" charset="0"/>
              </a:rPr>
              <a:t> </a:t>
            </a:r>
            <a:r>
              <a:rPr kumimoji="1" lang="en-US" sz="2000" b="1" err="1">
                <a:solidFill>
                  <a:srgbClr val="000099"/>
                </a:solidFill>
                <a:cs typeface="Calibri Light" panose="020F0302020204030204" pitchFamily="34" charset="0"/>
              </a:rPr>
              <a:t>s</a:t>
            </a:r>
            <a:r>
              <a:rPr kumimoji="1" lang="en-US" sz="2000" err="1">
                <a:cs typeface="Calibri Light" panose="020F0302020204030204" pitchFamily="34" charset="0"/>
              </a:rPr>
              <a:t>.bno</a:t>
            </a:r>
            <a:r>
              <a:rPr kumimoji="1" lang="en-US" sz="2000">
                <a:cs typeface="Calibri Light" panose="020F0302020204030204" pitchFamily="34" charset="0"/>
              </a:rPr>
              <a:t>=</a:t>
            </a:r>
            <a:r>
              <a:rPr kumimoji="1" lang="en-US" sz="2000" b="1">
                <a:solidFill>
                  <a:srgbClr val="FF0000"/>
                </a:solidFill>
                <a:cs typeface="Calibri Light" panose="020F0302020204030204" pitchFamily="34" charset="0"/>
              </a:rPr>
              <a:t> </a:t>
            </a:r>
            <a:r>
              <a:rPr kumimoji="1" lang="en-US" sz="2000" b="1" err="1">
                <a:solidFill>
                  <a:srgbClr val="FF0000"/>
                </a:solidFill>
                <a:cs typeface="Calibri Light" panose="020F0302020204030204" pitchFamily="34" charset="0"/>
              </a:rPr>
              <a:t>b</a:t>
            </a:r>
            <a:r>
              <a:rPr kumimoji="1" lang="en-US" sz="2000" err="1">
                <a:cs typeface="Calibri Light" panose="020F0302020204030204" pitchFamily="34" charset="0"/>
              </a:rPr>
              <a:t>.bno</a:t>
            </a:r>
            <a:r>
              <a:rPr kumimoji="1" lang="en-US" sz="2000" b="1">
                <a:cs typeface="Calibri Light" panose="020F0302020204030204" pitchFamily="34" charset="0"/>
              </a:rPr>
              <a:t> </a:t>
            </a:r>
            <a:r>
              <a:rPr kumimoji="1" lang="en-US" sz="2000">
                <a:latin typeface="+mj-lt"/>
                <a:cs typeface="Calibri Light" panose="020F0302020204030204" pitchFamily="34" charset="0"/>
              </a:rPr>
              <a:t>;</a:t>
            </a:r>
          </a:p>
          <a:p>
            <a:pPr>
              <a:defRPr/>
            </a:pPr>
            <a:endParaRPr lang="en-US" sz="1800">
              <a:latin typeface="+mj-lt"/>
              <a:cs typeface="Calibri Light" panose="020F0302020204030204" pitchFamily="34" charset="0"/>
            </a:endParaRPr>
          </a:p>
        </p:txBody>
      </p:sp>
    </p:spTree>
    <p:extLst>
      <p:ext uri="{BB962C8B-B14F-4D97-AF65-F5344CB8AC3E}">
        <p14:creationId xmlns:p14="http://schemas.microsoft.com/office/powerpoint/2010/main" val="743572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4294967295"/>
          </p:nvPr>
        </p:nvSpPr>
        <p:spPr bwMode="auto">
          <a:xfrm>
            <a:off x="6057900" y="5657850"/>
            <a:ext cx="142875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2B3A1AA8-7E45-4479-88AD-F8DEEE249334}" type="slidenum">
              <a:rPr lang="ar-SA" altLang="en-US" sz="825">
                <a:solidFill>
                  <a:srgbClr val="898989"/>
                </a:solidFill>
              </a:rPr>
              <a:pPr>
                <a:spcBef>
                  <a:spcPct val="0"/>
                </a:spcBef>
                <a:buFontTx/>
                <a:buNone/>
              </a:pPr>
              <a:t>16</a:t>
            </a:fld>
            <a:endParaRPr lang="en-US" altLang="en-US" sz="825">
              <a:solidFill>
                <a:srgbClr val="898989"/>
              </a:solidFill>
            </a:endParaRPr>
          </a:p>
        </p:txBody>
      </p:sp>
      <p:sp>
        <p:nvSpPr>
          <p:cNvPr id="66562" name="Rectangle 2"/>
          <p:cNvSpPr>
            <a:spLocks noGrp="1" noChangeArrowheads="1"/>
          </p:cNvSpPr>
          <p:nvPr>
            <p:ph type="title"/>
          </p:nvPr>
        </p:nvSpPr>
        <p:spPr>
          <a:xfrm>
            <a:off x="800100" y="154763"/>
            <a:ext cx="7543800" cy="857250"/>
          </a:xfrm>
        </p:spPr>
        <p:txBody>
          <a:bodyPr/>
          <a:lstStyle/>
          <a:p>
            <a:pPr>
              <a:defRPr/>
            </a:pPr>
            <a:r>
              <a:rPr lang="en-US">
                <a:solidFill>
                  <a:srgbClr val="C00000"/>
                </a:solidFill>
                <a:effectLst>
                  <a:outerShdw blurRad="38100" dist="38100" dir="2700000" algn="tl">
                    <a:srgbClr val="C0C0C0"/>
                  </a:outerShdw>
                </a:effectLst>
              </a:rPr>
              <a:t>Computing a Join with other clauses</a:t>
            </a:r>
            <a:br>
              <a:rPr lang="en-US">
                <a:solidFill>
                  <a:srgbClr val="C00000"/>
                </a:solidFill>
                <a:effectLst>
                  <a:outerShdw blurRad="38100" dist="38100" dir="2700000" algn="tl">
                    <a:srgbClr val="C0C0C0"/>
                  </a:outerShdw>
                </a:effectLst>
              </a:rPr>
            </a:br>
            <a:r>
              <a:rPr lang="en-US" sz="2000">
                <a:solidFill>
                  <a:srgbClr val="C00000"/>
                </a:solidFill>
                <a:effectLst>
                  <a:outerShdw blurRad="38100" dist="38100" dir="2700000" algn="tl">
                    <a:srgbClr val="C0C0C0"/>
                  </a:outerShdw>
                </a:effectLst>
              </a:rPr>
              <a:t>DISTINCT,WHERE,ORDER BY</a:t>
            </a:r>
            <a:endParaRPr lang="en-US">
              <a:solidFill>
                <a:srgbClr val="C00000"/>
              </a:solidFill>
            </a:endParaRPr>
          </a:p>
        </p:txBody>
      </p:sp>
      <p:sp>
        <p:nvSpPr>
          <p:cNvPr id="66563" name="Text Box 3"/>
          <p:cNvSpPr txBox="1">
            <a:spLocks noChangeArrowheads="1"/>
          </p:cNvSpPr>
          <p:nvPr/>
        </p:nvSpPr>
        <p:spPr bwMode="auto">
          <a:xfrm>
            <a:off x="250333" y="1110609"/>
            <a:ext cx="8643334" cy="4636782"/>
          </a:xfrm>
          <a:prstGeom prst="rect">
            <a:avLst/>
          </a:prstGeom>
          <a:noFill/>
          <a:ln w="9525">
            <a:noFill/>
            <a:miter lim="800000"/>
            <a:headEnd/>
            <a:tailEnd/>
          </a:ln>
          <a:effectLst/>
        </p:spPr>
        <p:txBody>
          <a:bodyPr wrap="square">
            <a:spAutoFit/>
          </a:bodyPr>
          <a:lstStyle/>
          <a:p>
            <a:pPr algn="just">
              <a:lnSpc>
                <a:spcPct val="150000"/>
              </a:lnSpc>
              <a:defRPr/>
            </a:pPr>
            <a:r>
              <a:rPr lang="en-US" sz="1800" b="1">
                <a:cs typeface="Arial" pitchFamily="34" charset="0"/>
              </a:rPr>
              <a:t>The procedure for generating the results of a SELECT with a join are as follows:</a:t>
            </a:r>
          </a:p>
          <a:p>
            <a:pPr marL="714375" lvl="1" indent="-171450" algn="just">
              <a:lnSpc>
                <a:spcPct val="114000"/>
              </a:lnSpc>
              <a:spcBef>
                <a:spcPts val="1350"/>
              </a:spcBef>
              <a:buFontTx/>
              <a:buChar char="•"/>
              <a:defRPr/>
            </a:pPr>
            <a:r>
              <a:rPr lang="en-US" sz="1800">
                <a:cs typeface="Arial" pitchFamily="34" charset="0"/>
              </a:rPr>
              <a:t>Form the </a:t>
            </a:r>
            <a:r>
              <a:rPr lang="en-US" sz="1800" b="1">
                <a:cs typeface="Arial" pitchFamily="34" charset="0"/>
              </a:rPr>
              <a:t>Cartesian product </a:t>
            </a:r>
            <a:r>
              <a:rPr lang="en-US" sz="1800">
                <a:cs typeface="Arial" pitchFamily="34" charset="0"/>
              </a:rPr>
              <a:t>of the tables named in the </a:t>
            </a:r>
            <a:r>
              <a:rPr lang="en-US" sz="1800" b="1">
                <a:cs typeface="Arial" pitchFamily="34" charset="0"/>
              </a:rPr>
              <a:t>FROM</a:t>
            </a:r>
            <a:r>
              <a:rPr lang="en-US" sz="1800">
                <a:cs typeface="Arial" pitchFamily="34" charset="0"/>
              </a:rPr>
              <a:t> clause.</a:t>
            </a:r>
          </a:p>
          <a:p>
            <a:pPr marL="714375" lvl="1" indent="-171450" algn="just">
              <a:lnSpc>
                <a:spcPct val="114000"/>
              </a:lnSpc>
              <a:spcBef>
                <a:spcPts val="1350"/>
              </a:spcBef>
              <a:buFontTx/>
              <a:buChar char="•"/>
              <a:defRPr/>
            </a:pPr>
            <a:r>
              <a:rPr lang="en-US" sz="1800">
                <a:cs typeface="Arial" pitchFamily="34" charset="0"/>
              </a:rPr>
              <a:t>If there is a </a:t>
            </a:r>
            <a:r>
              <a:rPr lang="en-US" sz="1800" b="1">
                <a:cs typeface="Arial" pitchFamily="34" charset="0"/>
              </a:rPr>
              <a:t>WHERE</a:t>
            </a:r>
            <a:r>
              <a:rPr lang="en-US" sz="1800">
                <a:cs typeface="Arial" pitchFamily="34" charset="0"/>
              </a:rPr>
              <a:t> clause, apply the </a:t>
            </a:r>
            <a:r>
              <a:rPr lang="en-US" sz="1800">
                <a:solidFill>
                  <a:srgbClr val="C00000"/>
                </a:solidFill>
                <a:cs typeface="Arial" pitchFamily="34" charset="0"/>
              </a:rPr>
              <a:t>search condition </a:t>
            </a:r>
            <a:r>
              <a:rPr lang="en-US" sz="1800">
                <a:cs typeface="Arial" pitchFamily="34" charset="0"/>
              </a:rPr>
              <a:t>to each row of the product table, retaining those rows that satisfy the condition. In terms of the relational algebra, this operation yields a restriction of the Cartesian product.</a:t>
            </a:r>
          </a:p>
          <a:p>
            <a:pPr marL="714375" lvl="1" indent="-171450" algn="just">
              <a:lnSpc>
                <a:spcPct val="114000"/>
              </a:lnSpc>
              <a:spcBef>
                <a:spcPts val="1350"/>
              </a:spcBef>
              <a:buFontTx/>
              <a:buChar char="•"/>
              <a:defRPr/>
            </a:pPr>
            <a:r>
              <a:rPr lang="en-US" sz="1800">
                <a:cs typeface="Arial" pitchFamily="34" charset="0"/>
              </a:rPr>
              <a:t>For each remaining row, determine the value of each item in the </a:t>
            </a:r>
            <a:r>
              <a:rPr lang="en-US" sz="1800" b="1">
                <a:cs typeface="Arial" pitchFamily="34" charset="0"/>
              </a:rPr>
              <a:t>SELECT</a:t>
            </a:r>
            <a:r>
              <a:rPr lang="en-US" sz="1800">
                <a:cs typeface="Arial" pitchFamily="34" charset="0"/>
              </a:rPr>
              <a:t> </a:t>
            </a:r>
            <a:r>
              <a:rPr lang="en-US" sz="1800" b="1">
                <a:cs typeface="Arial" pitchFamily="34" charset="0"/>
              </a:rPr>
              <a:t>list</a:t>
            </a:r>
            <a:r>
              <a:rPr lang="en-US" sz="1800">
                <a:cs typeface="Arial" pitchFamily="34" charset="0"/>
              </a:rPr>
              <a:t> to produce a single row in the result table.</a:t>
            </a:r>
          </a:p>
          <a:p>
            <a:pPr marL="714375" lvl="1" indent="-171450" algn="just">
              <a:lnSpc>
                <a:spcPct val="114000"/>
              </a:lnSpc>
              <a:spcBef>
                <a:spcPts val="1350"/>
              </a:spcBef>
              <a:buFontTx/>
              <a:buChar char="•"/>
              <a:defRPr/>
            </a:pPr>
            <a:r>
              <a:rPr lang="en-US" sz="1800">
                <a:cs typeface="Arial" pitchFamily="34" charset="0"/>
              </a:rPr>
              <a:t>If </a:t>
            </a:r>
            <a:r>
              <a:rPr lang="en-US" sz="1800" b="1">
                <a:cs typeface="Arial" pitchFamily="34" charset="0"/>
              </a:rPr>
              <a:t>SELECT DISTINCT</a:t>
            </a:r>
            <a:r>
              <a:rPr lang="en-US" sz="1800">
                <a:cs typeface="Arial" pitchFamily="34" charset="0"/>
              </a:rPr>
              <a:t> has been specified, eliminate any </a:t>
            </a:r>
            <a:r>
              <a:rPr lang="en-US" sz="1800">
                <a:solidFill>
                  <a:srgbClr val="C00000"/>
                </a:solidFill>
                <a:cs typeface="Arial" pitchFamily="34" charset="0"/>
              </a:rPr>
              <a:t>duplicate rows </a:t>
            </a:r>
            <a:r>
              <a:rPr lang="en-US" sz="1800">
                <a:cs typeface="Arial" pitchFamily="34" charset="0"/>
              </a:rPr>
              <a:t>from the result table.</a:t>
            </a:r>
          </a:p>
          <a:p>
            <a:pPr marL="714375" lvl="1" indent="-171450" algn="just">
              <a:lnSpc>
                <a:spcPct val="114000"/>
              </a:lnSpc>
              <a:spcBef>
                <a:spcPts val="1350"/>
              </a:spcBef>
              <a:buFont typeface="Arial" pitchFamily="34" charset="0"/>
              <a:buChar char="•"/>
              <a:defRPr/>
            </a:pPr>
            <a:r>
              <a:rPr lang="en-US" sz="1800">
                <a:cs typeface="Arial" pitchFamily="34" charset="0"/>
              </a:rPr>
              <a:t>If there is an </a:t>
            </a:r>
            <a:r>
              <a:rPr lang="en-US" sz="1800" b="1">
                <a:cs typeface="Arial" pitchFamily="34" charset="0"/>
              </a:rPr>
              <a:t>ORDER BY </a:t>
            </a:r>
            <a:r>
              <a:rPr lang="en-US" sz="1800">
                <a:cs typeface="Arial" pitchFamily="34" charset="0"/>
              </a:rPr>
              <a:t>clause, </a:t>
            </a:r>
            <a:r>
              <a:rPr lang="en-US" sz="1800">
                <a:solidFill>
                  <a:srgbClr val="C00000"/>
                </a:solidFill>
                <a:cs typeface="Arial" pitchFamily="34" charset="0"/>
              </a:rPr>
              <a:t>sort</a:t>
            </a:r>
            <a:r>
              <a:rPr lang="en-US" sz="1800">
                <a:cs typeface="Arial" pitchFamily="34" charset="0"/>
              </a:rPr>
              <a:t> the result table as required.</a:t>
            </a:r>
          </a:p>
        </p:txBody>
      </p:sp>
      <p:sp>
        <p:nvSpPr>
          <p:cNvPr id="2" name="Rectangle 1">
            <a:extLst>
              <a:ext uri="{FF2B5EF4-FFF2-40B4-BE49-F238E27FC236}">
                <a16:creationId xmlns:a16="http://schemas.microsoft.com/office/drawing/2014/main" id="{AF1EC48C-E31E-4350-BE42-B5CA690711B7}"/>
              </a:ext>
            </a:extLst>
          </p:cNvPr>
          <p:cNvSpPr/>
          <p:nvPr/>
        </p:nvSpPr>
        <p:spPr>
          <a:xfrm>
            <a:off x="914400" y="5954661"/>
            <a:ext cx="7093974" cy="380938"/>
          </a:xfrm>
          <a:prstGeom prst="rect">
            <a:avLst/>
          </a:prstGeom>
        </p:spPr>
        <p:txBody>
          <a:bodyPr wrap="square">
            <a:spAutoFit/>
          </a:bodyPr>
          <a:lstStyle/>
          <a:p>
            <a:pPr lvl="1">
              <a:lnSpc>
                <a:spcPct val="131000"/>
              </a:lnSpc>
              <a:spcBef>
                <a:spcPts val="600"/>
              </a:spcBef>
              <a:tabLst>
                <a:tab pos="906463" algn="l"/>
              </a:tabLst>
            </a:pPr>
            <a:r>
              <a:rPr lang="en-US" altLang="en-US" b="1">
                <a:solidFill>
                  <a:srgbClr val="000099"/>
                </a:solidFill>
              </a:rPr>
              <a:t>Order of Keywords- </a:t>
            </a:r>
            <a:r>
              <a:rPr lang="en-US" altLang="en-US" b="1"/>
              <a:t>from &gt; where &gt; group by &gt; having &gt; order by</a:t>
            </a:r>
          </a:p>
        </p:txBody>
      </p:sp>
    </p:spTree>
    <p:extLst>
      <p:ext uri="{BB962C8B-B14F-4D97-AF65-F5344CB8AC3E}">
        <p14:creationId xmlns:p14="http://schemas.microsoft.com/office/powerpoint/2010/main" val="3575985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defRPr/>
            </a:pPr>
            <a:r>
              <a:rPr lang="en-US"/>
              <a:t>Ordering the Display of Tuples</a:t>
            </a:r>
          </a:p>
        </p:txBody>
      </p:sp>
      <p:sp>
        <p:nvSpPr>
          <p:cNvPr id="49155" name="Rectangle 3"/>
          <p:cNvSpPr>
            <a:spLocks noGrp="1" noChangeArrowheads="1"/>
          </p:cNvSpPr>
          <p:nvPr>
            <p:ph type="body" idx="1"/>
          </p:nvPr>
        </p:nvSpPr>
        <p:spPr>
          <a:xfrm>
            <a:off x="547130" y="843859"/>
            <a:ext cx="8375650" cy="5779935"/>
          </a:xfrm>
        </p:spPr>
        <p:txBody>
          <a:bodyPr/>
          <a:lstStyle/>
          <a:p>
            <a:pPr>
              <a:lnSpc>
                <a:spcPct val="131000"/>
              </a:lnSpc>
              <a:spcBef>
                <a:spcPts val="1800"/>
              </a:spcBef>
              <a:tabLst>
                <a:tab pos="906463" algn="l"/>
              </a:tabLst>
            </a:pPr>
            <a:r>
              <a:rPr lang="en-US" altLang="en-US" sz="2000" b="1"/>
              <a:t>ORDER BY column1 </a:t>
            </a:r>
            <a:r>
              <a:rPr lang="en-US" altLang="en-US" sz="2000" b="1">
                <a:solidFill>
                  <a:schemeClr val="accent3">
                    <a:lumMod val="25000"/>
                  </a:schemeClr>
                </a:solidFill>
              </a:rPr>
              <a:t>[</a:t>
            </a:r>
            <a:r>
              <a:rPr lang="en-US" altLang="en-US" sz="2000" b="1"/>
              <a:t>ASC</a:t>
            </a:r>
            <a:r>
              <a:rPr lang="en-US" altLang="en-US" sz="2000" b="1">
                <a:solidFill>
                  <a:srgbClr val="FF0000"/>
                </a:solidFill>
              </a:rPr>
              <a:t>|</a:t>
            </a:r>
            <a:r>
              <a:rPr lang="en-US" altLang="en-US" sz="2000" b="1"/>
              <a:t>DESC</a:t>
            </a:r>
            <a:r>
              <a:rPr lang="en-US" altLang="en-US" sz="2000" b="1">
                <a:solidFill>
                  <a:schemeClr val="accent3">
                    <a:lumMod val="25000"/>
                  </a:schemeClr>
                </a:solidFill>
              </a:rPr>
              <a:t>]</a:t>
            </a:r>
            <a:r>
              <a:rPr lang="en-US" altLang="en-US" sz="2000" b="1"/>
              <a:t>,Column2 </a:t>
            </a:r>
            <a:r>
              <a:rPr lang="en-US" altLang="en-US" sz="2000" b="1">
                <a:solidFill>
                  <a:schemeClr val="accent3">
                    <a:lumMod val="25000"/>
                  </a:schemeClr>
                </a:solidFill>
              </a:rPr>
              <a:t>[</a:t>
            </a:r>
            <a:r>
              <a:rPr lang="en-US" altLang="en-US" sz="2000" b="1"/>
              <a:t>ASC</a:t>
            </a:r>
            <a:r>
              <a:rPr lang="en-US" altLang="en-US" sz="2000" b="1">
                <a:solidFill>
                  <a:srgbClr val="FF0000"/>
                </a:solidFill>
              </a:rPr>
              <a:t>|</a:t>
            </a:r>
            <a:r>
              <a:rPr lang="en-US" altLang="en-US" sz="2000" b="1"/>
              <a:t>DESC</a:t>
            </a:r>
            <a:r>
              <a:rPr lang="en-US" altLang="en-US" sz="2000" b="1">
                <a:solidFill>
                  <a:schemeClr val="accent3">
                    <a:lumMod val="25000"/>
                  </a:schemeClr>
                </a:solidFill>
              </a:rPr>
              <a:t>]</a:t>
            </a:r>
            <a:r>
              <a:rPr lang="en-US" altLang="en-US" sz="2000" b="1"/>
              <a:t>,..</a:t>
            </a:r>
          </a:p>
          <a:p>
            <a:pPr>
              <a:lnSpc>
                <a:spcPct val="131000"/>
              </a:lnSpc>
              <a:spcBef>
                <a:spcPts val="1800"/>
              </a:spcBef>
              <a:tabLst>
                <a:tab pos="906463" algn="l"/>
              </a:tabLst>
            </a:pPr>
            <a:r>
              <a:rPr lang="en-US" altLang="en-US" sz="2000" b="1"/>
              <a:t>List in alphabetic order the names of all instructors</a:t>
            </a:r>
            <a:r>
              <a:rPr lang="en-US" altLang="en-US" sz="2000"/>
              <a:t>. </a:t>
            </a:r>
          </a:p>
          <a:p>
            <a:pPr marL="0" indent="0">
              <a:lnSpc>
                <a:spcPct val="131000"/>
              </a:lnSpc>
              <a:spcBef>
                <a:spcPts val="1200"/>
              </a:spcBef>
              <a:spcAft>
                <a:spcPts val="600"/>
              </a:spcAft>
              <a:buNone/>
              <a:tabLst>
                <a:tab pos="906463" algn="l"/>
              </a:tabLst>
            </a:pPr>
            <a:r>
              <a:rPr lang="en-US" altLang="en-US" sz="2000"/>
              <a:t>      </a:t>
            </a:r>
            <a:r>
              <a:rPr lang="en-US" altLang="en-US" sz="2000" b="1">
                <a:solidFill>
                  <a:schemeClr val="tx2"/>
                </a:solidFill>
              </a:rPr>
              <a:t>Example: </a:t>
            </a:r>
            <a:r>
              <a:rPr lang="en-US" altLang="en-US" sz="2000" b="1"/>
              <a:t>select distinct </a:t>
            </a:r>
            <a:r>
              <a:rPr lang="en-US" altLang="en-US" sz="2000" i="1"/>
              <a:t>name</a:t>
            </a:r>
            <a:br>
              <a:rPr lang="en-US" altLang="en-US" sz="2000" i="1"/>
            </a:br>
            <a:r>
              <a:rPr lang="en-US" altLang="en-US" sz="2000" i="1"/>
              <a:t>	 </a:t>
            </a:r>
            <a:r>
              <a:rPr lang="en-US" altLang="en-US" sz="2000" b="1"/>
              <a:t>from   </a:t>
            </a:r>
            <a:r>
              <a:rPr lang="en-US" altLang="en-US" sz="2000" i="1"/>
              <a:t>instructor   </a:t>
            </a:r>
            <a:r>
              <a:rPr lang="en-US" altLang="en-US" sz="2000" b="1">
                <a:solidFill>
                  <a:srgbClr val="C00000"/>
                </a:solidFill>
              </a:rPr>
              <a:t>order by </a:t>
            </a:r>
            <a:r>
              <a:rPr lang="en-US" altLang="en-US" sz="2000" i="1"/>
              <a:t>name;</a:t>
            </a:r>
            <a:endParaRPr lang="en-US" altLang="en-US"/>
          </a:p>
          <a:p>
            <a:pPr>
              <a:lnSpc>
                <a:spcPct val="131000"/>
              </a:lnSpc>
              <a:spcBef>
                <a:spcPts val="600"/>
              </a:spcBef>
              <a:spcAft>
                <a:spcPts val="600"/>
              </a:spcAft>
              <a:tabLst>
                <a:tab pos="906463" algn="l"/>
              </a:tabLst>
            </a:pPr>
            <a:r>
              <a:rPr lang="en-US" altLang="en-US" sz="2000"/>
              <a:t>We may specify </a:t>
            </a:r>
            <a:r>
              <a:rPr lang="en-US" altLang="en-US" sz="2000" b="1">
                <a:solidFill>
                  <a:srgbClr val="000099"/>
                </a:solidFill>
              </a:rPr>
              <a:t>desc</a:t>
            </a:r>
            <a:r>
              <a:rPr lang="en-US" altLang="en-US" sz="2000"/>
              <a:t> for descending order or </a:t>
            </a:r>
            <a:r>
              <a:rPr lang="en-US" altLang="en-US" sz="2000" b="1">
                <a:solidFill>
                  <a:srgbClr val="000099"/>
                </a:solidFill>
              </a:rPr>
              <a:t>asc</a:t>
            </a:r>
            <a:r>
              <a:rPr lang="en-US" altLang="en-US" sz="2000"/>
              <a:t> for ascending order, for each attribute; </a:t>
            </a:r>
            <a:r>
              <a:rPr lang="en-US" altLang="en-US" sz="2000" b="1">
                <a:solidFill>
                  <a:srgbClr val="C00000"/>
                </a:solidFill>
              </a:rPr>
              <a:t>ascending order </a:t>
            </a:r>
            <a:r>
              <a:rPr lang="en-US" altLang="en-US" sz="2000"/>
              <a:t>is the </a:t>
            </a:r>
            <a:r>
              <a:rPr lang="en-US" altLang="en-US" sz="2000" b="1">
                <a:solidFill>
                  <a:srgbClr val="C00000"/>
                </a:solidFill>
              </a:rPr>
              <a:t>default</a:t>
            </a:r>
            <a:r>
              <a:rPr lang="en-US" altLang="en-US" sz="2000" b="1"/>
              <a:t>.</a:t>
            </a:r>
          </a:p>
          <a:p>
            <a:pPr marL="457200" lvl="1" indent="0">
              <a:lnSpc>
                <a:spcPct val="131000"/>
              </a:lnSpc>
              <a:spcBef>
                <a:spcPts val="600"/>
              </a:spcBef>
              <a:spcAft>
                <a:spcPts val="600"/>
              </a:spcAft>
              <a:buNone/>
              <a:tabLst>
                <a:tab pos="906463" algn="l"/>
              </a:tabLst>
            </a:pPr>
            <a:r>
              <a:rPr lang="en-US" altLang="en-US" sz="2000" b="1">
                <a:solidFill>
                  <a:schemeClr val="tx2"/>
                </a:solidFill>
                <a:ea typeface="+mn-ea"/>
                <a:cs typeface="+mn-cs"/>
              </a:rPr>
              <a:t>Example:  </a:t>
            </a:r>
            <a:r>
              <a:rPr lang="en-US" altLang="en-US" sz="2000" b="1"/>
              <a:t>select distinct </a:t>
            </a:r>
            <a:r>
              <a:rPr lang="en-US" altLang="en-US" sz="2000" i="1"/>
              <a:t>name</a:t>
            </a:r>
            <a:br>
              <a:rPr lang="en-US" altLang="en-US" sz="2000" i="1"/>
            </a:br>
            <a:r>
              <a:rPr lang="en-US" altLang="en-US" sz="2000" i="1"/>
              <a:t>		           </a:t>
            </a:r>
            <a:r>
              <a:rPr lang="en-US" altLang="en-US" sz="2000" b="1"/>
              <a:t>from   </a:t>
            </a:r>
            <a:r>
              <a:rPr lang="en-US" altLang="en-US" sz="2000" i="1"/>
              <a:t>instructor  </a:t>
            </a:r>
            <a:r>
              <a:rPr lang="en-US" altLang="en-US" sz="2000" b="1">
                <a:solidFill>
                  <a:srgbClr val="C00000"/>
                </a:solidFill>
              </a:rPr>
              <a:t>order by </a:t>
            </a:r>
            <a:r>
              <a:rPr lang="en-US" altLang="en-US" sz="2000" i="1"/>
              <a:t>name </a:t>
            </a:r>
            <a:r>
              <a:rPr lang="en-US" altLang="en-US" sz="2000"/>
              <a:t> </a:t>
            </a:r>
            <a:r>
              <a:rPr lang="en-US" altLang="en-US" sz="2000" b="1">
                <a:solidFill>
                  <a:srgbClr val="000099"/>
                </a:solidFill>
                <a:ea typeface="+mn-ea"/>
                <a:cs typeface="+mn-cs"/>
              </a:rPr>
              <a:t>desc</a:t>
            </a:r>
          </a:p>
          <a:p>
            <a:pPr>
              <a:lnSpc>
                <a:spcPct val="131000"/>
              </a:lnSpc>
              <a:spcBef>
                <a:spcPts val="600"/>
              </a:spcBef>
              <a:tabLst>
                <a:tab pos="906463" algn="l"/>
              </a:tabLst>
            </a:pPr>
            <a:r>
              <a:rPr lang="en-US" altLang="en-US" sz="2000"/>
              <a:t>Can sort on </a:t>
            </a:r>
            <a:r>
              <a:rPr lang="en-US" altLang="en-US" sz="2000" b="1"/>
              <a:t>multiple attributes</a:t>
            </a:r>
            <a:endParaRPr lang="en-US" altLang="en-US" b="1"/>
          </a:p>
          <a:p>
            <a:pPr marL="457200" lvl="1" indent="0">
              <a:lnSpc>
                <a:spcPct val="131000"/>
              </a:lnSpc>
              <a:spcBef>
                <a:spcPts val="600"/>
              </a:spcBef>
              <a:buNone/>
              <a:tabLst>
                <a:tab pos="906463" algn="l"/>
              </a:tabLst>
            </a:pPr>
            <a:r>
              <a:rPr lang="en-US" altLang="en-US" sz="2000" b="1">
                <a:solidFill>
                  <a:schemeClr val="tx2"/>
                </a:solidFill>
              </a:rPr>
              <a:t>Example:  </a:t>
            </a:r>
            <a:r>
              <a:rPr lang="en-US" altLang="en-US" sz="2000" b="1"/>
              <a:t>select distinct </a:t>
            </a:r>
            <a:r>
              <a:rPr lang="en-US" altLang="en-US" sz="2000" i="1"/>
              <a:t>name</a:t>
            </a:r>
            <a:br>
              <a:rPr lang="en-US" altLang="en-US" sz="2000" i="1"/>
            </a:br>
            <a:r>
              <a:rPr lang="en-US" altLang="en-US" sz="2000" i="1"/>
              <a:t>		            </a:t>
            </a:r>
            <a:r>
              <a:rPr lang="en-US" altLang="en-US" sz="2000" b="1"/>
              <a:t>from   </a:t>
            </a:r>
            <a:r>
              <a:rPr lang="en-US" altLang="en-US" sz="2000" i="1"/>
              <a:t>instructor</a:t>
            </a:r>
            <a:r>
              <a:rPr lang="en-US" altLang="en-US" sz="2000"/>
              <a:t> </a:t>
            </a:r>
            <a:r>
              <a:rPr lang="en-US" altLang="en-US" sz="2000" b="1"/>
              <a:t>order by </a:t>
            </a:r>
            <a:r>
              <a:rPr lang="en-US" altLang="en-US" sz="2000"/>
              <a:t> </a:t>
            </a:r>
            <a:r>
              <a:rPr lang="en-US" altLang="en-US" sz="2000" i="1"/>
              <a:t>dept_name </a:t>
            </a:r>
            <a:r>
              <a:rPr lang="en-US" altLang="en-US" sz="2000" b="1">
                <a:solidFill>
                  <a:srgbClr val="000099"/>
                </a:solidFill>
              </a:rPr>
              <a:t>asc</a:t>
            </a:r>
            <a:r>
              <a:rPr lang="en-US" altLang="en-US" sz="2000" i="1"/>
              <a:t> , name </a:t>
            </a:r>
            <a:r>
              <a:rPr lang="en-US" altLang="en-US" b="1">
                <a:solidFill>
                  <a:srgbClr val="000099"/>
                </a:solidFill>
              </a:rPr>
              <a:t>desc</a:t>
            </a:r>
          </a:p>
          <a:p>
            <a:pPr marL="457200" lvl="1" indent="0">
              <a:lnSpc>
                <a:spcPct val="131000"/>
              </a:lnSpc>
              <a:spcBef>
                <a:spcPts val="600"/>
              </a:spcBef>
              <a:buNone/>
              <a:tabLst>
                <a:tab pos="906463" algn="l"/>
              </a:tabLst>
            </a:pPr>
            <a:r>
              <a:rPr lang="en-US" altLang="en-US" b="1">
                <a:solidFill>
                  <a:srgbClr val="000099"/>
                </a:solidFill>
              </a:rPr>
              <a:t>Order of Keywords- </a:t>
            </a:r>
            <a:r>
              <a:rPr lang="en-US" altLang="en-US">
                <a:solidFill>
                  <a:srgbClr val="FF0000"/>
                </a:solidFill>
              </a:rPr>
              <a:t>from</a:t>
            </a:r>
            <a:r>
              <a:rPr lang="en-US" altLang="en-US"/>
              <a:t> </a:t>
            </a:r>
            <a:r>
              <a:rPr lang="en-US" altLang="en-US" b="1"/>
              <a:t>&gt;</a:t>
            </a:r>
            <a:r>
              <a:rPr lang="en-US" altLang="en-US"/>
              <a:t> </a:t>
            </a:r>
            <a:r>
              <a:rPr lang="en-US" altLang="en-US">
                <a:solidFill>
                  <a:srgbClr val="FF0000"/>
                </a:solidFill>
              </a:rPr>
              <a:t>where</a:t>
            </a:r>
            <a:r>
              <a:rPr lang="en-US" altLang="en-US"/>
              <a:t> </a:t>
            </a:r>
            <a:r>
              <a:rPr lang="en-US" altLang="en-US" b="1"/>
              <a:t>&gt;</a:t>
            </a:r>
            <a:r>
              <a:rPr lang="en-US" altLang="en-US"/>
              <a:t> </a:t>
            </a:r>
            <a:r>
              <a:rPr lang="en-US" altLang="en-US">
                <a:solidFill>
                  <a:srgbClr val="FF0000"/>
                </a:solidFill>
              </a:rPr>
              <a:t>group</a:t>
            </a:r>
            <a:r>
              <a:rPr lang="en-US" altLang="en-US"/>
              <a:t> </a:t>
            </a:r>
            <a:r>
              <a:rPr lang="en-US" altLang="en-US">
                <a:solidFill>
                  <a:srgbClr val="C00000"/>
                </a:solidFill>
              </a:rPr>
              <a:t>by</a:t>
            </a:r>
            <a:r>
              <a:rPr lang="en-US" altLang="en-US"/>
              <a:t> </a:t>
            </a:r>
            <a:r>
              <a:rPr lang="en-US" altLang="en-US" b="1"/>
              <a:t>&gt;</a:t>
            </a:r>
            <a:r>
              <a:rPr lang="en-US" altLang="en-US"/>
              <a:t> </a:t>
            </a:r>
            <a:r>
              <a:rPr lang="en-US" altLang="en-US">
                <a:solidFill>
                  <a:srgbClr val="C00000"/>
                </a:solidFill>
              </a:rPr>
              <a:t>having</a:t>
            </a:r>
            <a:r>
              <a:rPr lang="en-US" altLang="en-US"/>
              <a:t> </a:t>
            </a:r>
            <a:r>
              <a:rPr lang="en-US" altLang="en-US" b="1"/>
              <a:t>&gt;</a:t>
            </a:r>
            <a:r>
              <a:rPr lang="en-US" altLang="en-US"/>
              <a:t> </a:t>
            </a:r>
            <a:r>
              <a:rPr lang="en-US" altLang="en-US">
                <a:solidFill>
                  <a:srgbClr val="C00000"/>
                </a:solidFill>
              </a:rPr>
              <a:t>order by</a:t>
            </a:r>
          </a:p>
          <a:p>
            <a:pPr marL="457200" lvl="1" indent="0">
              <a:lnSpc>
                <a:spcPct val="131000"/>
              </a:lnSpc>
              <a:spcBef>
                <a:spcPts val="600"/>
              </a:spcBef>
              <a:buNone/>
              <a:tabLst>
                <a:tab pos="906463" algn="l"/>
              </a:tabLst>
            </a:pPr>
            <a:endParaRPr lang="en-US" altLang="en-US"/>
          </a:p>
        </p:txBody>
      </p:sp>
    </p:spTree>
    <p:extLst>
      <p:ext uri="{BB962C8B-B14F-4D97-AF65-F5344CB8AC3E}">
        <p14:creationId xmlns:p14="http://schemas.microsoft.com/office/powerpoint/2010/main" val="3108731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4294967295"/>
          </p:nvPr>
        </p:nvSpPr>
        <p:spPr bwMode="auto">
          <a:xfrm>
            <a:off x="6057900" y="5657850"/>
            <a:ext cx="142875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61561A34-55DA-470C-8E02-3B86BFB88CAA}" type="slidenum">
              <a:rPr lang="ar-SA" altLang="en-US" sz="825">
                <a:solidFill>
                  <a:srgbClr val="898989"/>
                </a:solidFill>
              </a:rPr>
              <a:pPr>
                <a:spcBef>
                  <a:spcPct val="0"/>
                </a:spcBef>
                <a:buFontTx/>
                <a:buNone/>
              </a:pPr>
              <a:t>18</a:t>
            </a:fld>
            <a:endParaRPr lang="en-US" altLang="en-US" sz="825">
              <a:solidFill>
                <a:srgbClr val="898989"/>
              </a:solidFill>
            </a:endParaRPr>
          </a:p>
        </p:txBody>
      </p:sp>
      <p:sp>
        <p:nvSpPr>
          <p:cNvPr id="68610" name="Rectangle 2"/>
          <p:cNvSpPr>
            <a:spLocks noGrp="1" noChangeArrowheads="1"/>
          </p:cNvSpPr>
          <p:nvPr>
            <p:ph type="title"/>
          </p:nvPr>
        </p:nvSpPr>
        <p:spPr>
          <a:xfrm>
            <a:off x="738925" y="0"/>
            <a:ext cx="7543800" cy="633046"/>
          </a:xfrm>
        </p:spPr>
        <p:txBody>
          <a:bodyPr/>
          <a:lstStyle/>
          <a:p>
            <a:pPr>
              <a:defRPr/>
            </a:pPr>
            <a:r>
              <a:rPr lang="en-US">
                <a:solidFill>
                  <a:srgbClr val="C00000"/>
                </a:solidFill>
                <a:effectLst>
                  <a:outerShdw blurRad="38100" dist="38100" dir="2700000" algn="tl">
                    <a:srgbClr val="C0C0C0"/>
                  </a:outerShdw>
                </a:effectLst>
              </a:rPr>
              <a:t>Outer Join</a:t>
            </a:r>
            <a:endParaRPr lang="en-US">
              <a:solidFill>
                <a:srgbClr val="C00000"/>
              </a:solidFill>
            </a:endParaRPr>
          </a:p>
        </p:txBody>
      </p:sp>
      <p:sp>
        <p:nvSpPr>
          <p:cNvPr id="84996" name="Text Box 3"/>
          <p:cNvSpPr txBox="1">
            <a:spLocks noChangeArrowheads="1"/>
          </p:cNvSpPr>
          <p:nvPr/>
        </p:nvSpPr>
        <p:spPr bwMode="auto">
          <a:xfrm>
            <a:off x="538432" y="1138571"/>
            <a:ext cx="7944786" cy="4313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40000"/>
              </a:lnSpc>
              <a:spcBef>
                <a:spcPct val="0"/>
              </a:spcBef>
              <a:buFontTx/>
              <a:buNone/>
            </a:pPr>
            <a:r>
              <a:rPr lang="en-US" altLang="en-US" sz="1800">
                <a:latin typeface="+mn-lt"/>
              </a:rPr>
              <a:t>The </a:t>
            </a:r>
            <a:r>
              <a:rPr lang="en-US" altLang="en-US" sz="1800" b="1">
                <a:latin typeface="+mn-lt"/>
              </a:rPr>
              <a:t>join</a:t>
            </a:r>
            <a:r>
              <a:rPr lang="en-US" altLang="en-US" sz="1800">
                <a:latin typeface="+mn-lt"/>
              </a:rPr>
              <a:t> operation combines data from two tables by forming pairs of related rows where the matching columns in each table have the same value. If one row of a table is unmatched, the row is omitted from the result table.</a:t>
            </a:r>
          </a:p>
          <a:p>
            <a:pPr algn="just">
              <a:lnSpc>
                <a:spcPct val="140000"/>
              </a:lnSpc>
              <a:spcBef>
                <a:spcPct val="0"/>
              </a:spcBef>
              <a:buFontTx/>
              <a:buNone/>
            </a:pPr>
            <a:endParaRPr lang="en-US" altLang="en-US" sz="1800">
              <a:latin typeface="+mn-lt"/>
            </a:endParaRPr>
          </a:p>
          <a:p>
            <a:pPr algn="just">
              <a:lnSpc>
                <a:spcPct val="140000"/>
              </a:lnSpc>
              <a:spcBef>
                <a:spcPct val="0"/>
              </a:spcBef>
              <a:buFontTx/>
              <a:buNone/>
            </a:pPr>
            <a:r>
              <a:rPr lang="en-US" altLang="en-US" sz="1800" b="1">
                <a:latin typeface="+mn-lt"/>
              </a:rPr>
              <a:t>Outer join</a:t>
            </a:r>
            <a:r>
              <a:rPr lang="en-US" altLang="en-US" sz="1800">
                <a:latin typeface="+mn-lt"/>
              </a:rPr>
              <a:t> include the </a:t>
            </a:r>
            <a:r>
              <a:rPr lang="en-US" altLang="en-US" sz="1800" b="1">
                <a:latin typeface="+mn-lt"/>
              </a:rPr>
              <a:t>unmatched rows </a:t>
            </a:r>
            <a:r>
              <a:rPr lang="en-US" altLang="en-US" sz="1800">
                <a:latin typeface="+mn-lt"/>
              </a:rPr>
              <a:t>in the result table.</a:t>
            </a:r>
          </a:p>
          <a:p>
            <a:pPr algn="just">
              <a:lnSpc>
                <a:spcPct val="140000"/>
              </a:lnSpc>
              <a:spcBef>
                <a:spcPct val="0"/>
              </a:spcBef>
              <a:buFontTx/>
              <a:buNone/>
            </a:pPr>
            <a:endParaRPr lang="en-US" altLang="en-US" sz="1800">
              <a:latin typeface="+mn-lt"/>
            </a:endParaRPr>
          </a:p>
          <a:p>
            <a:pPr algn="just">
              <a:lnSpc>
                <a:spcPct val="140000"/>
              </a:lnSpc>
              <a:spcBef>
                <a:spcPct val="0"/>
              </a:spcBef>
              <a:buFontTx/>
              <a:buNone/>
            </a:pPr>
            <a:r>
              <a:rPr lang="en-US" altLang="en-US" sz="1800">
                <a:latin typeface="+mn-lt"/>
              </a:rPr>
              <a:t>Three types of outer join:</a:t>
            </a:r>
          </a:p>
          <a:p>
            <a:pPr algn="just">
              <a:lnSpc>
                <a:spcPct val="140000"/>
              </a:lnSpc>
              <a:spcBef>
                <a:spcPct val="0"/>
              </a:spcBef>
              <a:buFontTx/>
              <a:buNone/>
            </a:pPr>
            <a:r>
              <a:rPr lang="en-US" altLang="en-US" sz="1800">
                <a:latin typeface="+mn-lt"/>
              </a:rPr>
              <a:t>	- </a:t>
            </a:r>
            <a:r>
              <a:rPr lang="en-US" altLang="en-US" sz="1800" b="1">
                <a:solidFill>
                  <a:srgbClr val="C00000"/>
                </a:solidFill>
                <a:latin typeface="+mn-lt"/>
              </a:rPr>
              <a:t>Left</a:t>
            </a:r>
          </a:p>
          <a:p>
            <a:pPr algn="just">
              <a:lnSpc>
                <a:spcPct val="140000"/>
              </a:lnSpc>
              <a:spcBef>
                <a:spcPct val="0"/>
              </a:spcBef>
              <a:buFontTx/>
              <a:buNone/>
            </a:pPr>
            <a:r>
              <a:rPr lang="en-US" altLang="en-US" sz="1800" b="1">
                <a:solidFill>
                  <a:srgbClr val="C00000"/>
                </a:solidFill>
                <a:latin typeface="+mn-lt"/>
              </a:rPr>
              <a:t>	- Right</a:t>
            </a:r>
          </a:p>
          <a:p>
            <a:pPr algn="just">
              <a:lnSpc>
                <a:spcPct val="140000"/>
              </a:lnSpc>
              <a:spcBef>
                <a:spcPct val="0"/>
              </a:spcBef>
              <a:buFontTx/>
              <a:buNone/>
            </a:pPr>
            <a:r>
              <a:rPr lang="en-US" altLang="en-US" sz="1800" b="1">
                <a:solidFill>
                  <a:srgbClr val="C00000"/>
                </a:solidFill>
                <a:latin typeface="+mn-lt"/>
              </a:rPr>
              <a:t>	- Full</a:t>
            </a:r>
          </a:p>
          <a:p>
            <a:pPr algn="just">
              <a:lnSpc>
                <a:spcPct val="140000"/>
              </a:lnSpc>
              <a:spcBef>
                <a:spcPct val="0"/>
              </a:spcBef>
              <a:buFontTx/>
              <a:buNone/>
            </a:pPr>
            <a:endParaRPr lang="en-US" altLang="en-US" sz="1800">
              <a:latin typeface="+mn-lt"/>
            </a:endParaRPr>
          </a:p>
        </p:txBody>
      </p:sp>
    </p:spTree>
    <p:extLst>
      <p:ext uri="{BB962C8B-B14F-4D97-AF65-F5344CB8AC3E}">
        <p14:creationId xmlns:p14="http://schemas.microsoft.com/office/powerpoint/2010/main" val="539708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4294967295"/>
          </p:nvPr>
        </p:nvSpPr>
        <p:spPr bwMode="auto">
          <a:xfrm>
            <a:off x="6057900" y="5657850"/>
            <a:ext cx="142875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CB2BAC17-3E40-49E9-AF2E-232125DF0835}" type="slidenum">
              <a:rPr lang="ar-SA" altLang="en-US" sz="825">
                <a:solidFill>
                  <a:srgbClr val="898989"/>
                </a:solidFill>
              </a:rPr>
              <a:pPr>
                <a:spcBef>
                  <a:spcPct val="0"/>
                </a:spcBef>
                <a:buFontTx/>
                <a:buNone/>
              </a:pPr>
              <a:t>19</a:t>
            </a:fld>
            <a:endParaRPr lang="en-US" altLang="en-US" sz="825">
              <a:solidFill>
                <a:srgbClr val="898989"/>
              </a:solidFill>
            </a:endParaRPr>
          </a:p>
        </p:txBody>
      </p:sp>
      <p:sp>
        <p:nvSpPr>
          <p:cNvPr id="87043" name="Rectangle 2"/>
          <p:cNvSpPr>
            <a:spLocks noChangeArrowheads="1"/>
          </p:cNvSpPr>
          <p:nvPr/>
        </p:nvSpPr>
        <p:spPr bwMode="auto">
          <a:xfrm>
            <a:off x="2971800" y="4068366"/>
            <a:ext cx="3371850" cy="914400"/>
          </a:xfrm>
          <a:prstGeom prst="rect">
            <a:avLst/>
          </a:prstGeom>
          <a:solidFill>
            <a:srgbClr val="FF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87044" name="Line 3"/>
          <p:cNvSpPr>
            <a:spLocks noChangeShapeType="1"/>
          </p:cNvSpPr>
          <p:nvPr/>
        </p:nvSpPr>
        <p:spPr bwMode="auto">
          <a:xfrm>
            <a:off x="3836194" y="4057650"/>
            <a:ext cx="1191"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87045" name="Rectangle 4"/>
          <p:cNvSpPr>
            <a:spLocks noChangeArrowheads="1"/>
          </p:cNvSpPr>
          <p:nvPr/>
        </p:nvSpPr>
        <p:spPr bwMode="auto">
          <a:xfrm>
            <a:off x="2971801" y="3782616"/>
            <a:ext cx="3365897" cy="285750"/>
          </a:xfrm>
          <a:prstGeom prst="rect">
            <a:avLst/>
          </a:prstGeom>
          <a:solidFill>
            <a:srgbClr val="CC0066"/>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87046" name="Line 5"/>
          <p:cNvSpPr>
            <a:spLocks noChangeShapeType="1"/>
          </p:cNvSpPr>
          <p:nvPr/>
        </p:nvSpPr>
        <p:spPr bwMode="auto">
          <a:xfrm>
            <a:off x="4570811" y="4057650"/>
            <a:ext cx="119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87047" name="Text Box 6"/>
          <p:cNvSpPr txBox="1">
            <a:spLocks noChangeArrowheads="1"/>
          </p:cNvSpPr>
          <p:nvPr/>
        </p:nvSpPr>
        <p:spPr bwMode="auto">
          <a:xfrm>
            <a:off x="3036095" y="4206479"/>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B003</a:t>
            </a:r>
          </a:p>
        </p:txBody>
      </p:sp>
      <p:sp>
        <p:nvSpPr>
          <p:cNvPr id="87048" name="Line 7"/>
          <p:cNvSpPr>
            <a:spLocks noChangeShapeType="1"/>
          </p:cNvSpPr>
          <p:nvPr/>
        </p:nvSpPr>
        <p:spPr bwMode="auto">
          <a:xfrm flipV="1">
            <a:off x="3836194" y="3771900"/>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87049" name="Text Box 8"/>
          <p:cNvSpPr txBox="1">
            <a:spLocks noChangeArrowheads="1"/>
          </p:cNvSpPr>
          <p:nvPr/>
        </p:nvSpPr>
        <p:spPr bwMode="auto">
          <a:xfrm>
            <a:off x="2971801" y="3782617"/>
            <a:ext cx="8595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BranchNo</a:t>
            </a:r>
          </a:p>
        </p:txBody>
      </p:sp>
      <p:sp>
        <p:nvSpPr>
          <p:cNvPr id="87050" name="Text Box 9"/>
          <p:cNvSpPr txBox="1">
            <a:spLocks noChangeArrowheads="1"/>
          </p:cNvSpPr>
          <p:nvPr/>
        </p:nvSpPr>
        <p:spPr bwMode="auto">
          <a:xfrm>
            <a:off x="3836194" y="4229101"/>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Glasgow</a:t>
            </a:r>
          </a:p>
        </p:txBody>
      </p:sp>
      <p:sp>
        <p:nvSpPr>
          <p:cNvPr id="87051" name="Line 10"/>
          <p:cNvSpPr>
            <a:spLocks noChangeShapeType="1"/>
          </p:cNvSpPr>
          <p:nvPr/>
        </p:nvSpPr>
        <p:spPr bwMode="auto">
          <a:xfrm flipV="1">
            <a:off x="4570810" y="3771900"/>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87052" name="Text Box 11"/>
          <p:cNvSpPr txBox="1">
            <a:spLocks noChangeArrowheads="1"/>
          </p:cNvSpPr>
          <p:nvPr/>
        </p:nvSpPr>
        <p:spPr bwMode="auto">
          <a:xfrm>
            <a:off x="3893344" y="3789760"/>
            <a:ext cx="5517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bCity</a:t>
            </a:r>
          </a:p>
        </p:txBody>
      </p:sp>
      <p:sp>
        <p:nvSpPr>
          <p:cNvPr id="87053" name="Text Box 12"/>
          <p:cNvSpPr txBox="1">
            <a:spLocks noChangeArrowheads="1"/>
          </p:cNvSpPr>
          <p:nvPr/>
        </p:nvSpPr>
        <p:spPr bwMode="auto">
          <a:xfrm>
            <a:off x="4772026" y="4229101"/>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PG4</a:t>
            </a:r>
          </a:p>
        </p:txBody>
      </p:sp>
      <p:sp>
        <p:nvSpPr>
          <p:cNvPr id="87054" name="Text Box 13"/>
          <p:cNvSpPr txBox="1">
            <a:spLocks noChangeArrowheads="1"/>
          </p:cNvSpPr>
          <p:nvPr/>
        </p:nvSpPr>
        <p:spPr bwMode="auto">
          <a:xfrm>
            <a:off x="4577954" y="3782617"/>
            <a:ext cx="96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PropertyNo</a:t>
            </a:r>
          </a:p>
        </p:txBody>
      </p:sp>
      <p:sp>
        <p:nvSpPr>
          <p:cNvPr id="87055" name="Text Box 14"/>
          <p:cNvSpPr txBox="1">
            <a:spLocks noChangeArrowheads="1"/>
          </p:cNvSpPr>
          <p:nvPr/>
        </p:nvSpPr>
        <p:spPr bwMode="auto">
          <a:xfrm>
            <a:off x="5493544" y="3782617"/>
            <a:ext cx="5517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pCity</a:t>
            </a:r>
          </a:p>
        </p:txBody>
      </p:sp>
      <p:sp>
        <p:nvSpPr>
          <p:cNvPr id="87056" name="Text Box 15"/>
          <p:cNvSpPr txBox="1">
            <a:spLocks noChangeArrowheads="1"/>
          </p:cNvSpPr>
          <p:nvPr/>
        </p:nvSpPr>
        <p:spPr bwMode="auto">
          <a:xfrm>
            <a:off x="5503069" y="4239817"/>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Glasgow</a:t>
            </a:r>
          </a:p>
        </p:txBody>
      </p:sp>
      <p:sp>
        <p:nvSpPr>
          <p:cNvPr id="87057" name="Line 20"/>
          <p:cNvSpPr>
            <a:spLocks noChangeShapeType="1"/>
          </p:cNvSpPr>
          <p:nvPr/>
        </p:nvSpPr>
        <p:spPr bwMode="auto">
          <a:xfrm>
            <a:off x="5486400" y="3782616"/>
            <a:ext cx="1191" cy="1200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87058" name="Text Box 21"/>
          <p:cNvSpPr txBox="1">
            <a:spLocks noChangeArrowheads="1"/>
          </p:cNvSpPr>
          <p:nvPr/>
        </p:nvSpPr>
        <p:spPr bwMode="auto">
          <a:xfrm>
            <a:off x="3028951" y="4468417"/>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B002</a:t>
            </a:r>
          </a:p>
        </p:txBody>
      </p:sp>
      <p:sp>
        <p:nvSpPr>
          <p:cNvPr id="87059" name="Text Box 22"/>
          <p:cNvSpPr txBox="1">
            <a:spLocks noChangeArrowheads="1"/>
          </p:cNvSpPr>
          <p:nvPr/>
        </p:nvSpPr>
        <p:spPr bwMode="auto">
          <a:xfrm>
            <a:off x="3829051" y="4491038"/>
            <a:ext cx="6944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London</a:t>
            </a:r>
          </a:p>
        </p:txBody>
      </p:sp>
      <p:sp>
        <p:nvSpPr>
          <p:cNvPr id="87060" name="Text Box 23"/>
          <p:cNvSpPr txBox="1">
            <a:spLocks noChangeArrowheads="1"/>
          </p:cNvSpPr>
          <p:nvPr/>
        </p:nvSpPr>
        <p:spPr bwMode="auto">
          <a:xfrm>
            <a:off x="4764882" y="4491038"/>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PL94</a:t>
            </a:r>
          </a:p>
        </p:txBody>
      </p:sp>
      <p:sp>
        <p:nvSpPr>
          <p:cNvPr id="87061" name="Text Box 24"/>
          <p:cNvSpPr txBox="1">
            <a:spLocks noChangeArrowheads="1"/>
          </p:cNvSpPr>
          <p:nvPr/>
        </p:nvSpPr>
        <p:spPr bwMode="auto">
          <a:xfrm>
            <a:off x="5495926" y="4501754"/>
            <a:ext cx="6944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London</a:t>
            </a:r>
          </a:p>
        </p:txBody>
      </p:sp>
      <p:sp>
        <p:nvSpPr>
          <p:cNvPr id="87062" name="Rectangle 25"/>
          <p:cNvSpPr>
            <a:spLocks noChangeArrowheads="1"/>
          </p:cNvSpPr>
          <p:nvPr/>
        </p:nvSpPr>
        <p:spPr bwMode="auto">
          <a:xfrm>
            <a:off x="2228851" y="2343150"/>
            <a:ext cx="1651397" cy="914400"/>
          </a:xfrm>
          <a:prstGeom prst="rect">
            <a:avLst/>
          </a:prstGeom>
          <a:solidFill>
            <a:srgbClr val="FF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87063" name="Line 26"/>
          <p:cNvSpPr>
            <a:spLocks noChangeShapeType="1"/>
          </p:cNvSpPr>
          <p:nvPr/>
        </p:nvSpPr>
        <p:spPr bwMode="auto">
          <a:xfrm>
            <a:off x="3017044" y="2332435"/>
            <a:ext cx="1191"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87064" name="Rectangle 27"/>
          <p:cNvSpPr>
            <a:spLocks noChangeArrowheads="1"/>
          </p:cNvSpPr>
          <p:nvPr/>
        </p:nvSpPr>
        <p:spPr bwMode="auto">
          <a:xfrm>
            <a:off x="2216945" y="2057400"/>
            <a:ext cx="1651397" cy="285750"/>
          </a:xfrm>
          <a:prstGeom prst="rect">
            <a:avLst/>
          </a:prstGeom>
          <a:solidFill>
            <a:srgbClr val="CC0066"/>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87065" name="Text Box 29"/>
          <p:cNvSpPr txBox="1">
            <a:spLocks noChangeArrowheads="1"/>
          </p:cNvSpPr>
          <p:nvPr/>
        </p:nvSpPr>
        <p:spPr bwMode="auto">
          <a:xfrm>
            <a:off x="2224088" y="2481263"/>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B003</a:t>
            </a:r>
          </a:p>
        </p:txBody>
      </p:sp>
      <p:sp>
        <p:nvSpPr>
          <p:cNvPr id="87066" name="Line 30"/>
          <p:cNvSpPr>
            <a:spLocks noChangeShapeType="1"/>
          </p:cNvSpPr>
          <p:nvPr/>
        </p:nvSpPr>
        <p:spPr bwMode="auto">
          <a:xfrm flipV="1">
            <a:off x="3024188" y="204668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87067" name="Text Box 31"/>
          <p:cNvSpPr txBox="1">
            <a:spLocks noChangeArrowheads="1"/>
          </p:cNvSpPr>
          <p:nvPr/>
        </p:nvSpPr>
        <p:spPr bwMode="auto">
          <a:xfrm>
            <a:off x="2159794" y="2057401"/>
            <a:ext cx="8595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BranchNo</a:t>
            </a:r>
          </a:p>
        </p:txBody>
      </p:sp>
      <p:sp>
        <p:nvSpPr>
          <p:cNvPr id="87068" name="Text Box 32"/>
          <p:cNvSpPr txBox="1">
            <a:spLocks noChangeArrowheads="1"/>
          </p:cNvSpPr>
          <p:nvPr/>
        </p:nvSpPr>
        <p:spPr bwMode="auto">
          <a:xfrm>
            <a:off x="3024188" y="2503885"/>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Glasgow</a:t>
            </a:r>
          </a:p>
        </p:txBody>
      </p:sp>
      <p:sp>
        <p:nvSpPr>
          <p:cNvPr id="87069" name="Text Box 34"/>
          <p:cNvSpPr txBox="1">
            <a:spLocks noChangeArrowheads="1"/>
          </p:cNvSpPr>
          <p:nvPr/>
        </p:nvSpPr>
        <p:spPr bwMode="auto">
          <a:xfrm>
            <a:off x="3081338" y="2064544"/>
            <a:ext cx="5517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err="1">
                <a:solidFill>
                  <a:schemeClr val="bg1"/>
                </a:solidFill>
              </a:rPr>
              <a:t>bCity</a:t>
            </a:r>
            <a:endParaRPr lang="en-US" altLang="en-US" sz="1200" b="1">
              <a:solidFill>
                <a:schemeClr val="bg1"/>
              </a:solidFill>
            </a:endParaRPr>
          </a:p>
        </p:txBody>
      </p:sp>
      <p:sp>
        <p:nvSpPr>
          <p:cNvPr id="87070" name="Text Box 40"/>
          <p:cNvSpPr txBox="1">
            <a:spLocks noChangeArrowheads="1"/>
          </p:cNvSpPr>
          <p:nvPr/>
        </p:nvSpPr>
        <p:spPr bwMode="auto">
          <a:xfrm>
            <a:off x="2216945" y="2743201"/>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B004</a:t>
            </a:r>
          </a:p>
        </p:txBody>
      </p:sp>
      <p:sp>
        <p:nvSpPr>
          <p:cNvPr id="87071" name="Text Box 41"/>
          <p:cNvSpPr txBox="1">
            <a:spLocks noChangeArrowheads="1"/>
          </p:cNvSpPr>
          <p:nvPr/>
        </p:nvSpPr>
        <p:spPr bwMode="auto">
          <a:xfrm>
            <a:off x="3017045" y="2765823"/>
            <a:ext cx="6110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Bristol</a:t>
            </a:r>
          </a:p>
        </p:txBody>
      </p:sp>
      <p:sp>
        <p:nvSpPr>
          <p:cNvPr id="87072" name="Text Box 44"/>
          <p:cNvSpPr txBox="1">
            <a:spLocks noChangeArrowheads="1"/>
          </p:cNvSpPr>
          <p:nvPr/>
        </p:nvSpPr>
        <p:spPr bwMode="auto">
          <a:xfrm>
            <a:off x="2216945" y="2971801"/>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B002</a:t>
            </a:r>
          </a:p>
        </p:txBody>
      </p:sp>
      <p:sp>
        <p:nvSpPr>
          <p:cNvPr id="87073" name="Text Box 45"/>
          <p:cNvSpPr txBox="1">
            <a:spLocks noChangeArrowheads="1"/>
          </p:cNvSpPr>
          <p:nvPr/>
        </p:nvSpPr>
        <p:spPr bwMode="auto">
          <a:xfrm>
            <a:off x="3017045" y="2994423"/>
            <a:ext cx="6944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London</a:t>
            </a:r>
          </a:p>
        </p:txBody>
      </p:sp>
      <p:sp>
        <p:nvSpPr>
          <p:cNvPr id="87074" name="Text Box 46"/>
          <p:cNvSpPr txBox="1">
            <a:spLocks noChangeArrowheads="1"/>
          </p:cNvSpPr>
          <p:nvPr/>
        </p:nvSpPr>
        <p:spPr bwMode="auto">
          <a:xfrm>
            <a:off x="2147888" y="1749029"/>
            <a:ext cx="98777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500"/>
              <a:t>BRANCH</a:t>
            </a:r>
          </a:p>
        </p:txBody>
      </p:sp>
      <p:sp>
        <p:nvSpPr>
          <p:cNvPr id="87075" name="Rectangle 47"/>
          <p:cNvSpPr>
            <a:spLocks noChangeArrowheads="1"/>
          </p:cNvSpPr>
          <p:nvPr/>
        </p:nvSpPr>
        <p:spPr bwMode="auto">
          <a:xfrm>
            <a:off x="5320903" y="2332435"/>
            <a:ext cx="1651397" cy="914400"/>
          </a:xfrm>
          <a:prstGeom prst="rect">
            <a:avLst/>
          </a:prstGeom>
          <a:solidFill>
            <a:srgbClr val="FF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87076" name="Rectangle 49"/>
          <p:cNvSpPr>
            <a:spLocks noChangeArrowheads="1"/>
          </p:cNvSpPr>
          <p:nvPr/>
        </p:nvSpPr>
        <p:spPr bwMode="auto">
          <a:xfrm>
            <a:off x="5314951" y="2046685"/>
            <a:ext cx="1651397" cy="285750"/>
          </a:xfrm>
          <a:prstGeom prst="rect">
            <a:avLst/>
          </a:prstGeom>
          <a:solidFill>
            <a:srgbClr val="CC0066"/>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87077" name="Text Box 50"/>
          <p:cNvSpPr txBox="1">
            <a:spLocks noChangeArrowheads="1"/>
          </p:cNvSpPr>
          <p:nvPr/>
        </p:nvSpPr>
        <p:spPr bwMode="auto">
          <a:xfrm>
            <a:off x="5322094" y="2470548"/>
            <a:ext cx="5483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PA14</a:t>
            </a:r>
          </a:p>
        </p:txBody>
      </p:sp>
      <p:sp>
        <p:nvSpPr>
          <p:cNvPr id="87078" name="Text Box 51"/>
          <p:cNvSpPr txBox="1">
            <a:spLocks noChangeArrowheads="1"/>
          </p:cNvSpPr>
          <p:nvPr/>
        </p:nvSpPr>
        <p:spPr bwMode="auto">
          <a:xfrm>
            <a:off x="5257801" y="2046685"/>
            <a:ext cx="96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PropertyNo</a:t>
            </a:r>
          </a:p>
        </p:txBody>
      </p:sp>
      <p:sp>
        <p:nvSpPr>
          <p:cNvPr id="87079" name="Text Box 52"/>
          <p:cNvSpPr txBox="1">
            <a:spLocks noChangeArrowheads="1"/>
          </p:cNvSpPr>
          <p:nvPr/>
        </p:nvSpPr>
        <p:spPr bwMode="auto">
          <a:xfrm>
            <a:off x="6122195" y="2493169"/>
            <a:ext cx="8483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Aberdeen</a:t>
            </a:r>
          </a:p>
        </p:txBody>
      </p:sp>
      <p:sp>
        <p:nvSpPr>
          <p:cNvPr id="87080" name="Text Box 53"/>
          <p:cNvSpPr txBox="1">
            <a:spLocks noChangeArrowheads="1"/>
          </p:cNvSpPr>
          <p:nvPr/>
        </p:nvSpPr>
        <p:spPr bwMode="auto">
          <a:xfrm>
            <a:off x="6179344" y="2053829"/>
            <a:ext cx="5517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pCity</a:t>
            </a:r>
          </a:p>
        </p:txBody>
      </p:sp>
      <p:sp>
        <p:nvSpPr>
          <p:cNvPr id="87081" name="Text Box 54"/>
          <p:cNvSpPr txBox="1">
            <a:spLocks noChangeArrowheads="1"/>
          </p:cNvSpPr>
          <p:nvPr/>
        </p:nvSpPr>
        <p:spPr bwMode="auto">
          <a:xfrm>
            <a:off x="5314951" y="2732485"/>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PL94</a:t>
            </a:r>
          </a:p>
        </p:txBody>
      </p:sp>
      <p:sp>
        <p:nvSpPr>
          <p:cNvPr id="87082" name="Text Box 55"/>
          <p:cNvSpPr txBox="1">
            <a:spLocks noChangeArrowheads="1"/>
          </p:cNvSpPr>
          <p:nvPr/>
        </p:nvSpPr>
        <p:spPr bwMode="auto">
          <a:xfrm>
            <a:off x="6115051" y="2755107"/>
            <a:ext cx="6944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London</a:t>
            </a:r>
          </a:p>
        </p:txBody>
      </p:sp>
      <p:sp>
        <p:nvSpPr>
          <p:cNvPr id="87083" name="Text Box 56"/>
          <p:cNvSpPr txBox="1">
            <a:spLocks noChangeArrowheads="1"/>
          </p:cNvSpPr>
          <p:nvPr/>
        </p:nvSpPr>
        <p:spPr bwMode="auto">
          <a:xfrm>
            <a:off x="5314951" y="2961085"/>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PG4</a:t>
            </a:r>
          </a:p>
        </p:txBody>
      </p:sp>
      <p:sp>
        <p:nvSpPr>
          <p:cNvPr id="87084" name="Text Box 57"/>
          <p:cNvSpPr txBox="1">
            <a:spLocks noChangeArrowheads="1"/>
          </p:cNvSpPr>
          <p:nvPr/>
        </p:nvSpPr>
        <p:spPr bwMode="auto">
          <a:xfrm>
            <a:off x="6115051" y="2983707"/>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Glasgow</a:t>
            </a:r>
          </a:p>
        </p:txBody>
      </p:sp>
      <p:sp>
        <p:nvSpPr>
          <p:cNvPr id="87085" name="Text Box 58"/>
          <p:cNvSpPr txBox="1">
            <a:spLocks noChangeArrowheads="1"/>
          </p:cNvSpPr>
          <p:nvPr/>
        </p:nvSpPr>
        <p:spPr bwMode="auto">
          <a:xfrm>
            <a:off x="5245894" y="1738314"/>
            <a:ext cx="11573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500"/>
              <a:t>PROPERTY</a:t>
            </a:r>
          </a:p>
        </p:txBody>
      </p:sp>
      <p:sp>
        <p:nvSpPr>
          <p:cNvPr id="87086" name="Text Box 59"/>
          <p:cNvSpPr txBox="1">
            <a:spLocks noChangeArrowheads="1"/>
          </p:cNvSpPr>
          <p:nvPr/>
        </p:nvSpPr>
        <p:spPr bwMode="auto">
          <a:xfrm>
            <a:off x="2224088" y="5110163"/>
            <a:ext cx="5180586"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50000"/>
              </a:lnSpc>
              <a:spcBef>
                <a:spcPct val="0"/>
              </a:spcBef>
              <a:buFontTx/>
              <a:buNone/>
            </a:pPr>
            <a:r>
              <a:rPr lang="en-US" altLang="en-US" sz="1800" b="1">
                <a:latin typeface="Helvetica" panose="020B0604020202020204" pitchFamily="34" charset="0"/>
                <a:cs typeface="Arial" pitchFamily="34" charset="0"/>
              </a:rPr>
              <a:t>SELECT   b.*, p.*</a:t>
            </a:r>
          </a:p>
          <a:p>
            <a:pPr>
              <a:lnSpc>
                <a:spcPct val="150000"/>
              </a:lnSpc>
              <a:spcBef>
                <a:spcPct val="0"/>
              </a:spcBef>
              <a:buFontTx/>
              <a:buNone/>
            </a:pPr>
            <a:r>
              <a:rPr lang="en-US" altLang="en-US" sz="1800" b="1">
                <a:latin typeface="Helvetica" panose="020B0604020202020204" pitchFamily="34" charset="0"/>
                <a:cs typeface="Arial" pitchFamily="34" charset="0"/>
              </a:rPr>
              <a:t>  FROM  branch  b, property p</a:t>
            </a:r>
          </a:p>
          <a:p>
            <a:pPr>
              <a:lnSpc>
                <a:spcPct val="150000"/>
              </a:lnSpc>
              <a:spcBef>
                <a:spcPct val="0"/>
              </a:spcBef>
              <a:buFontTx/>
              <a:buNone/>
            </a:pPr>
            <a:r>
              <a:rPr lang="en-US" altLang="en-US" sz="1800" b="1">
                <a:latin typeface="Helvetica" panose="020B0604020202020204" pitchFamily="34" charset="0"/>
                <a:cs typeface="Arial" pitchFamily="34" charset="0"/>
              </a:rPr>
              <a:t>    WHERE  </a:t>
            </a:r>
            <a:r>
              <a:rPr lang="en-US" altLang="en-US" sz="1800" b="1" err="1">
                <a:latin typeface="Helvetica" panose="020B0604020202020204" pitchFamily="34" charset="0"/>
                <a:cs typeface="Arial" pitchFamily="34" charset="0"/>
              </a:rPr>
              <a:t>b.bcity</a:t>
            </a:r>
            <a:r>
              <a:rPr lang="en-US" altLang="en-US" sz="1800" b="1">
                <a:latin typeface="Helvetica" panose="020B0604020202020204" pitchFamily="34" charset="0"/>
                <a:cs typeface="Arial" pitchFamily="34" charset="0"/>
              </a:rPr>
              <a:t> =  </a:t>
            </a:r>
            <a:r>
              <a:rPr lang="en-US" altLang="en-US" sz="1800" b="1" err="1">
                <a:latin typeface="Helvetica" panose="020B0604020202020204" pitchFamily="34" charset="0"/>
                <a:cs typeface="Arial" pitchFamily="34" charset="0"/>
              </a:rPr>
              <a:t>p.pcity</a:t>
            </a:r>
            <a:r>
              <a:rPr lang="en-US" altLang="en-US" sz="1800" b="1">
                <a:latin typeface="Helvetica" panose="020B0604020202020204" pitchFamily="34" charset="0"/>
                <a:cs typeface="Arial" pitchFamily="34" charset="0"/>
              </a:rPr>
              <a:t>;</a:t>
            </a:r>
          </a:p>
        </p:txBody>
      </p:sp>
      <p:sp>
        <p:nvSpPr>
          <p:cNvPr id="104508" name="Rectangle 60"/>
          <p:cNvSpPr>
            <a:spLocks noGrp="1" noChangeArrowheads="1"/>
          </p:cNvSpPr>
          <p:nvPr>
            <p:ph type="title"/>
          </p:nvPr>
        </p:nvSpPr>
        <p:spPr>
          <a:xfrm>
            <a:off x="751572" y="35125"/>
            <a:ext cx="7543800" cy="857250"/>
          </a:xfrm>
        </p:spPr>
        <p:txBody>
          <a:bodyPr/>
          <a:lstStyle/>
          <a:p>
            <a:pPr>
              <a:defRPr/>
            </a:pPr>
            <a:r>
              <a:rPr lang="en-US">
                <a:solidFill>
                  <a:srgbClr val="C00000"/>
                </a:solidFill>
                <a:effectLst>
                  <a:outerShdw blurRad="38100" dist="38100" dir="2700000" algn="tl">
                    <a:srgbClr val="C0C0C0"/>
                  </a:outerShdw>
                </a:effectLst>
              </a:rPr>
              <a:t>Join Example</a:t>
            </a:r>
            <a:endParaRPr lang="en-US">
              <a:solidFill>
                <a:srgbClr val="C00000"/>
              </a:solidFill>
            </a:endParaRPr>
          </a:p>
        </p:txBody>
      </p:sp>
      <p:sp>
        <p:nvSpPr>
          <p:cNvPr id="87088" name="Line 48"/>
          <p:cNvSpPr>
            <a:spLocks noChangeShapeType="1"/>
          </p:cNvSpPr>
          <p:nvPr/>
        </p:nvSpPr>
        <p:spPr bwMode="auto">
          <a:xfrm>
            <a:off x="6115050" y="2057401"/>
            <a:ext cx="1191" cy="1165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2" name="Rectangle 1"/>
          <p:cNvSpPr/>
          <p:nvPr/>
        </p:nvSpPr>
        <p:spPr>
          <a:xfrm>
            <a:off x="6790602" y="4873020"/>
            <a:ext cx="2232520" cy="1569660"/>
          </a:xfrm>
          <a:prstGeom prst="rect">
            <a:avLst/>
          </a:prstGeom>
        </p:spPr>
        <p:txBody>
          <a:bodyPr wrap="square">
            <a:spAutoFit/>
          </a:bodyPr>
          <a:lstStyle/>
          <a:p>
            <a:r>
              <a:rPr lang="en-US" altLang="en-US"/>
              <a:t>In the example  Branch b , property p,  </a:t>
            </a:r>
            <a:r>
              <a:rPr lang="en-US" altLang="en-US" b="1">
                <a:solidFill>
                  <a:srgbClr val="C00000"/>
                </a:solidFill>
              </a:rPr>
              <a:t>b</a:t>
            </a:r>
            <a:r>
              <a:rPr lang="en-US" altLang="en-US"/>
              <a:t> and </a:t>
            </a:r>
            <a:r>
              <a:rPr lang="en-US" altLang="en-US" b="1">
                <a:solidFill>
                  <a:srgbClr val="C00000"/>
                </a:solidFill>
              </a:rPr>
              <a:t>p</a:t>
            </a:r>
            <a:r>
              <a:rPr lang="en-US" altLang="en-US"/>
              <a:t>  are said to be Alias names to the tables branch &amp; property respectively.</a:t>
            </a:r>
          </a:p>
        </p:txBody>
      </p:sp>
    </p:spTree>
    <p:extLst>
      <p:ext uri="{BB962C8B-B14F-4D97-AF65-F5344CB8AC3E}">
        <p14:creationId xmlns:p14="http://schemas.microsoft.com/office/powerpoint/2010/main" val="348170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lIns="90488" tIns="44450" rIns="90488" bIns="44450" anchor="ctr"/>
          <a:lstStyle/>
          <a:p>
            <a:pPr>
              <a:defRPr/>
            </a:pPr>
            <a:r>
              <a:rPr lang="en-US"/>
              <a:t>Basic SQL Query</a:t>
            </a:r>
          </a:p>
        </p:txBody>
      </p:sp>
      <p:sp>
        <p:nvSpPr>
          <p:cNvPr id="7171" name="Rectangle 3"/>
          <p:cNvSpPr>
            <a:spLocks noGrp="1" noChangeArrowheads="1"/>
          </p:cNvSpPr>
          <p:nvPr>
            <p:ph type="body" idx="1"/>
          </p:nvPr>
        </p:nvSpPr>
        <p:spPr>
          <a:xfrm>
            <a:off x="809625" y="1104900"/>
            <a:ext cx="7413625" cy="4732338"/>
          </a:xfrm>
          <a:noFill/>
        </p:spPr>
        <p:txBody>
          <a:bodyPr lIns="90488" tIns="44450" rIns="90488" bIns="44450"/>
          <a:lstStyle/>
          <a:p>
            <a:r>
              <a:rPr lang="en-US" altLang="en-US" sz="2000"/>
              <a:t>Basic Query Structure</a:t>
            </a:r>
            <a:endParaRPr lang="en-US" altLang="en-US"/>
          </a:p>
          <a:p>
            <a:r>
              <a:rPr lang="en-US" altLang="en-US" sz="2000"/>
              <a:t>Additional Basic Operations</a:t>
            </a:r>
            <a:endParaRPr lang="en-US" altLang="en-US"/>
          </a:p>
          <a:p>
            <a:r>
              <a:rPr lang="en-US" altLang="en-US" sz="2000"/>
              <a:t>Set Operations</a:t>
            </a:r>
            <a:endParaRPr lang="en-US" altLang="en-US"/>
          </a:p>
          <a:p>
            <a:r>
              <a:rPr lang="en-US" altLang="en-US" sz="2000"/>
              <a:t>Null Values</a:t>
            </a:r>
            <a:endParaRPr lang="en-US" altLang="en-US"/>
          </a:p>
          <a:p>
            <a:r>
              <a:rPr lang="en-US" altLang="en-US" sz="2000"/>
              <a:t>Aggregate Functions</a:t>
            </a:r>
            <a:endParaRPr lang="en-US" altLang="en-US"/>
          </a:p>
          <a:p>
            <a:r>
              <a:rPr lang="en-US" altLang="en-US" sz="2000"/>
              <a:t>Nested Subqueries</a:t>
            </a:r>
            <a:endParaRPr lang="en-US" altLang="en-US"/>
          </a:p>
          <a:p>
            <a:r>
              <a:rPr lang="en-US" altLang="en-US" sz="2000"/>
              <a:t>Modification of the Database </a:t>
            </a:r>
            <a:endParaRPr lang="en-US" alt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4294967295"/>
          </p:nvPr>
        </p:nvSpPr>
        <p:spPr bwMode="auto">
          <a:xfrm>
            <a:off x="6057900" y="5657850"/>
            <a:ext cx="142875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01052408-6B0E-46AD-9632-0FD891CF0B27}" type="slidenum">
              <a:rPr lang="ar-SA" altLang="en-US" sz="825">
                <a:solidFill>
                  <a:srgbClr val="898989"/>
                </a:solidFill>
              </a:rPr>
              <a:pPr>
                <a:spcBef>
                  <a:spcPct val="0"/>
                </a:spcBef>
                <a:buFontTx/>
                <a:buNone/>
              </a:pPr>
              <a:t>20</a:t>
            </a:fld>
            <a:endParaRPr lang="en-US" altLang="en-US" sz="825">
              <a:solidFill>
                <a:srgbClr val="898989"/>
              </a:solidFill>
            </a:endParaRPr>
          </a:p>
        </p:txBody>
      </p:sp>
      <p:sp>
        <p:nvSpPr>
          <p:cNvPr id="70658" name="Rectangle 2"/>
          <p:cNvSpPr>
            <a:spLocks noGrp="1" noChangeArrowheads="1"/>
          </p:cNvSpPr>
          <p:nvPr>
            <p:ph type="title"/>
          </p:nvPr>
        </p:nvSpPr>
        <p:spPr>
          <a:xfrm>
            <a:off x="782299" y="-104931"/>
            <a:ext cx="7543800" cy="857250"/>
          </a:xfrm>
        </p:spPr>
        <p:txBody>
          <a:bodyPr/>
          <a:lstStyle/>
          <a:p>
            <a:pPr>
              <a:defRPr/>
            </a:pPr>
            <a:r>
              <a:rPr lang="en-US">
                <a:solidFill>
                  <a:srgbClr val="C00000"/>
                </a:solidFill>
                <a:effectLst>
                  <a:outerShdw blurRad="38100" dist="38100" dir="2700000" algn="tl">
                    <a:srgbClr val="C0C0C0"/>
                  </a:outerShdw>
                </a:effectLst>
              </a:rPr>
              <a:t>Left Outer Join</a:t>
            </a:r>
            <a:endParaRPr lang="en-US">
              <a:solidFill>
                <a:srgbClr val="C00000"/>
              </a:solidFill>
            </a:endParaRPr>
          </a:p>
        </p:txBody>
      </p:sp>
      <p:sp>
        <p:nvSpPr>
          <p:cNvPr id="89092" name="Text Box 3"/>
          <p:cNvSpPr txBox="1">
            <a:spLocks noChangeArrowheads="1"/>
          </p:cNvSpPr>
          <p:nvPr/>
        </p:nvSpPr>
        <p:spPr bwMode="auto">
          <a:xfrm>
            <a:off x="435429" y="1496924"/>
            <a:ext cx="8432800" cy="392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50000"/>
              </a:lnSpc>
              <a:spcBef>
                <a:spcPct val="0"/>
              </a:spcBef>
              <a:buFontTx/>
              <a:buNone/>
            </a:pPr>
            <a:r>
              <a:rPr lang="en-US" altLang="en-US" sz="1800" b="1" u="sng">
                <a:latin typeface="+mn-lt"/>
              </a:rPr>
              <a:t>Example</a:t>
            </a:r>
            <a:r>
              <a:rPr lang="en-US" altLang="en-US" sz="1800" b="1">
                <a:latin typeface="+mn-lt"/>
              </a:rPr>
              <a:t>:</a:t>
            </a:r>
            <a:endParaRPr lang="en-US" altLang="en-US" sz="1800">
              <a:latin typeface="+mn-lt"/>
            </a:endParaRPr>
          </a:p>
          <a:p>
            <a:pPr algn="just">
              <a:lnSpc>
                <a:spcPct val="150000"/>
              </a:lnSpc>
              <a:spcBef>
                <a:spcPct val="0"/>
              </a:spcBef>
              <a:buFontTx/>
              <a:buNone/>
            </a:pPr>
            <a:r>
              <a:rPr lang="en-US" altLang="en-US" sz="1800">
                <a:latin typeface="+mn-lt"/>
              </a:rPr>
              <a:t>List the branch offices and properties that are in the same city along with any unmatched branches.</a:t>
            </a:r>
          </a:p>
          <a:p>
            <a:pPr>
              <a:spcBef>
                <a:spcPct val="0"/>
              </a:spcBef>
              <a:buFontTx/>
              <a:buNone/>
            </a:pPr>
            <a:endParaRPr lang="en-US" altLang="en-US" sz="1800">
              <a:latin typeface="+mn-lt"/>
            </a:endParaRPr>
          </a:p>
          <a:p>
            <a:pPr>
              <a:lnSpc>
                <a:spcPct val="114000"/>
              </a:lnSpc>
              <a:spcBef>
                <a:spcPct val="0"/>
              </a:spcBef>
              <a:buFontTx/>
              <a:buNone/>
            </a:pPr>
            <a:r>
              <a:rPr lang="en-US" altLang="en-US" sz="1800">
                <a:latin typeface="+mn-lt"/>
              </a:rPr>
              <a:t>	</a:t>
            </a:r>
            <a:r>
              <a:rPr lang="en-US" altLang="en-US" sz="2100" b="1">
                <a:latin typeface="+mn-lt"/>
              </a:rPr>
              <a:t>SELECT</a:t>
            </a:r>
            <a:r>
              <a:rPr lang="en-US" altLang="en-US" sz="2100">
                <a:latin typeface="+mn-lt"/>
              </a:rPr>
              <a:t>  </a:t>
            </a:r>
            <a:r>
              <a:rPr lang="en-US" altLang="en-US" sz="2400">
                <a:latin typeface="+mn-lt"/>
              </a:rPr>
              <a:t>b.*, p.*</a:t>
            </a:r>
          </a:p>
          <a:p>
            <a:pPr>
              <a:lnSpc>
                <a:spcPct val="114000"/>
              </a:lnSpc>
              <a:spcBef>
                <a:spcPct val="0"/>
              </a:spcBef>
              <a:buFontTx/>
              <a:buNone/>
            </a:pPr>
            <a:r>
              <a:rPr lang="en-US" altLang="en-US" sz="2100">
                <a:latin typeface="+mn-lt"/>
              </a:rPr>
              <a:t>	 	</a:t>
            </a:r>
            <a:r>
              <a:rPr lang="en-US" altLang="en-US" sz="2100" b="1">
                <a:latin typeface="+mn-lt"/>
              </a:rPr>
              <a:t>FROM</a:t>
            </a:r>
            <a:r>
              <a:rPr lang="en-US" altLang="en-US" sz="2100">
                <a:latin typeface="+mn-lt"/>
              </a:rPr>
              <a:t>  Branch  </a:t>
            </a:r>
            <a:r>
              <a:rPr lang="en-US" altLang="en-US" sz="2100">
                <a:solidFill>
                  <a:srgbClr val="C00000"/>
                </a:solidFill>
                <a:latin typeface="+mn-lt"/>
              </a:rPr>
              <a:t>b</a:t>
            </a:r>
            <a:r>
              <a:rPr lang="en-US" altLang="en-US" sz="2100">
                <a:latin typeface="+mn-lt"/>
              </a:rPr>
              <a:t>  </a:t>
            </a:r>
            <a:r>
              <a:rPr lang="en-US" altLang="en-US" sz="2100" b="1">
                <a:solidFill>
                  <a:srgbClr val="C00000"/>
                </a:solidFill>
                <a:latin typeface="+mn-lt"/>
              </a:rPr>
              <a:t>LEFT  JOIN  </a:t>
            </a:r>
            <a:r>
              <a:rPr lang="en-US" altLang="en-US" sz="2100">
                <a:latin typeface="+mn-lt"/>
              </a:rPr>
              <a:t>Property  </a:t>
            </a:r>
            <a:r>
              <a:rPr lang="en-US" altLang="en-US" sz="2100">
                <a:solidFill>
                  <a:srgbClr val="C00000"/>
                </a:solidFill>
                <a:latin typeface="+mn-lt"/>
              </a:rPr>
              <a:t>p</a:t>
            </a:r>
            <a:r>
              <a:rPr lang="en-US" altLang="en-US" sz="2100">
                <a:latin typeface="+mn-lt"/>
              </a:rPr>
              <a:t> </a:t>
            </a:r>
            <a:r>
              <a:rPr lang="en-US" altLang="en-US" sz="2100" b="1">
                <a:solidFill>
                  <a:srgbClr val="C00000"/>
                </a:solidFill>
                <a:latin typeface="+mn-lt"/>
              </a:rPr>
              <a:t>ON</a:t>
            </a:r>
            <a:r>
              <a:rPr lang="en-US" altLang="en-US" sz="2100">
                <a:latin typeface="+mn-lt"/>
              </a:rPr>
              <a:t>  </a:t>
            </a:r>
          </a:p>
          <a:p>
            <a:pPr>
              <a:lnSpc>
                <a:spcPct val="114000"/>
              </a:lnSpc>
              <a:spcBef>
                <a:spcPct val="0"/>
              </a:spcBef>
              <a:buFontTx/>
              <a:buNone/>
            </a:pPr>
            <a:r>
              <a:rPr lang="en-US" altLang="en-US" sz="2100">
                <a:latin typeface="+mn-lt"/>
              </a:rPr>
              <a:t>                		 	</a:t>
            </a:r>
            <a:r>
              <a:rPr lang="en-US" altLang="en-US" sz="2100" err="1">
                <a:latin typeface="+mn-lt"/>
              </a:rPr>
              <a:t>b.bcity</a:t>
            </a:r>
            <a:r>
              <a:rPr lang="en-US" altLang="en-US" sz="2100">
                <a:latin typeface="+mn-lt"/>
              </a:rPr>
              <a:t>  =  </a:t>
            </a:r>
            <a:r>
              <a:rPr lang="en-US" altLang="en-US" sz="2100" err="1">
                <a:latin typeface="+mn-lt"/>
              </a:rPr>
              <a:t>p.pcity</a:t>
            </a:r>
            <a:r>
              <a:rPr lang="en-US" altLang="en-US" sz="2100">
                <a:latin typeface="+mn-lt"/>
              </a:rPr>
              <a:t>;</a:t>
            </a:r>
          </a:p>
          <a:p>
            <a:pPr>
              <a:spcBef>
                <a:spcPct val="0"/>
              </a:spcBef>
              <a:buFontTx/>
              <a:buNone/>
            </a:pPr>
            <a:endParaRPr lang="en-US" altLang="en-US" sz="2100">
              <a:latin typeface="+mn-lt"/>
            </a:endParaRPr>
          </a:p>
          <a:p>
            <a:pPr>
              <a:spcBef>
                <a:spcPct val="0"/>
              </a:spcBef>
              <a:buFontTx/>
              <a:buNone/>
            </a:pPr>
            <a:endParaRPr lang="en-US" altLang="en-US" sz="1800">
              <a:latin typeface="+mn-lt"/>
            </a:endParaRPr>
          </a:p>
          <a:p>
            <a:pPr>
              <a:spcBef>
                <a:spcPct val="0"/>
              </a:spcBef>
              <a:buFontTx/>
              <a:buNone/>
            </a:pPr>
            <a:endParaRPr lang="en-US" altLang="en-US" sz="1800">
              <a:latin typeface="+mn-lt"/>
            </a:endParaRPr>
          </a:p>
          <a:p>
            <a:pPr>
              <a:spcBef>
                <a:spcPct val="0"/>
              </a:spcBef>
              <a:buFontTx/>
              <a:buNone/>
            </a:pPr>
            <a:endParaRPr lang="en-US" altLang="en-US" sz="1800">
              <a:latin typeface="+mn-lt"/>
            </a:endParaRPr>
          </a:p>
        </p:txBody>
      </p:sp>
    </p:spTree>
    <p:extLst>
      <p:ext uri="{BB962C8B-B14F-4D97-AF65-F5344CB8AC3E}">
        <p14:creationId xmlns:p14="http://schemas.microsoft.com/office/powerpoint/2010/main" val="287211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4294967295"/>
          </p:nvPr>
        </p:nvSpPr>
        <p:spPr bwMode="auto">
          <a:xfrm>
            <a:off x="6057900" y="5657850"/>
            <a:ext cx="142875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485BE4A4-CAB1-4AD5-9AFE-F3B2503C4942}" type="slidenum">
              <a:rPr lang="ar-SA" altLang="en-US" sz="825">
                <a:solidFill>
                  <a:srgbClr val="898989"/>
                </a:solidFill>
              </a:rPr>
              <a:pPr>
                <a:spcBef>
                  <a:spcPct val="0"/>
                </a:spcBef>
                <a:buFontTx/>
                <a:buNone/>
              </a:pPr>
              <a:t>21</a:t>
            </a:fld>
            <a:endParaRPr lang="en-US" altLang="en-US" sz="825">
              <a:solidFill>
                <a:srgbClr val="898989"/>
              </a:solidFill>
            </a:endParaRPr>
          </a:p>
        </p:txBody>
      </p:sp>
      <p:sp>
        <p:nvSpPr>
          <p:cNvPr id="91139" name="Rectangle 2"/>
          <p:cNvSpPr>
            <a:spLocks noChangeArrowheads="1"/>
          </p:cNvSpPr>
          <p:nvPr/>
        </p:nvSpPr>
        <p:spPr bwMode="auto">
          <a:xfrm>
            <a:off x="3034903" y="3508772"/>
            <a:ext cx="3308747" cy="914400"/>
          </a:xfrm>
          <a:prstGeom prst="rect">
            <a:avLst/>
          </a:prstGeom>
          <a:solidFill>
            <a:srgbClr val="FF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1140" name="Line 3"/>
          <p:cNvSpPr>
            <a:spLocks noChangeShapeType="1"/>
          </p:cNvSpPr>
          <p:nvPr/>
        </p:nvSpPr>
        <p:spPr bwMode="auto">
          <a:xfrm>
            <a:off x="3836194" y="3498056"/>
            <a:ext cx="1191"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1141" name="Rectangle 4"/>
          <p:cNvSpPr>
            <a:spLocks noChangeArrowheads="1"/>
          </p:cNvSpPr>
          <p:nvPr/>
        </p:nvSpPr>
        <p:spPr bwMode="auto">
          <a:xfrm>
            <a:off x="3028951" y="3223022"/>
            <a:ext cx="3308747" cy="285750"/>
          </a:xfrm>
          <a:prstGeom prst="rect">
            <a:avLst/>
          </a:prstGeom>
          <a:solidFill>
            <a:srgbClr val="CC0066"/>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1142" name="Line 5"/>
          <p:cNvSpPr>
            <a:spLocks noChangeShapeType="1"/>
          </p:cNvSpPr>
          <p:nvPr/>
        </p:nvSpPr>
        <p:spPr bwMode="auto">
          <a:xfrm>
            <a:off x="4570811" y="3498056"/>
            <a:ext cx="119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1143" name="Text Box 6"/>
          <p:cNvSpPr txBox="1">
            <a:spLocks noChangeArrowheads="1"/>
          </p:cNvSpPr>
          <p:nvPr/>
        </p:nvSpPr>
        <p:spPr bwMode="auto">
          <a:xfrm>
            <a:off x="3036095" y="3646885"/>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B003</a:t>
            </a:r>
          </a:p>
        </p:txBody>
      </p:sp>
      <p:sp>
        <p:nvSpPr>
          <p:cNvPr id="91144" name="Line 7"/>
          <p:cNvSpPr>
            <a:spLocks noChangeShapeType="1"/>
          </p:cNvSpPr>
          <p:nvPr/>
        </p:nvSpPr>
        <p:spPr bwMode="auto">
          <a:xfrm flipV="1">
            <a:off x="3836194" y="3212306"/>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1145" name="Text Box 8"/>
          <p:cNvSpPr txBox="1">
            <a:spLocks noChangeArrowheads="1"/>
          </p:cNvSpPr>
          <p:nvPr/>
        </p:nvSpPr>
        <p:spPr bwMode="auto">
          <a:xfrm>
            <a:off x="2971801" y="3223023"/>
            <a:ext cx="8595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BranchNo</a:t>
            </a:r>
          </a:p>
        </p:txBody>
      </p:sp>
      <p:sp>
        <p:nvSpPr>
          <p:cNvPr id="91146" name="Text Box 9"/>
          <p:cNvSpPr txBox="1">
            <a:spLocks noChangeArrowheads="1"/>
          </p:cNvSpPr>
          <p:nvPr/>
        </p:nvSpPr>
        <p:spPr bwMode="auto">
          <a:xfrm>
            <a:off x="3836194" y="3669507"/>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Glasgow</a:t>
            </a:r>
          </a:p>
        </p:txBody>
      </p:sp>
      <p:sp>
        <p:nvSpPr>
          <p:cNvPr id="91147" name="Line 10"/>
          <p:cNvSpPr>
            <a:spLocks noChangeShapeType="1"/>
          </p:cNvSpPr>
          <p:nvPr/>
        </p:nvSpPr>
        <p:spPr bwMode="auto">
          <a:xfrm flipV="1">
            <a:off x="4570810" y="3212306"/>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1148" name="Text Box 11"/>
          <p:cNvSpPr txBox="1">
            <a:spLocks noChangeArrowheads="1"/>
          </p:cNvSpPr>
          <p:nvPr/>
        </p:nvSpPr>
        <p:spPr bwMode="auto">
          <a:xfrm>
            <a:off x="3893344" y="3230167"/>
            <a:ext cx="5517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bCity</a:t>
            </a:r>
          </a:p>
        </p:txBody>
      </p:sp>
      <p:sp>
        <p:nvSpPr>
          <p:cNvPr id="91149" name="Text Box 12"/>
          <p:cNvSpPr txBox="1">
            <a:spLocks noChangeArrowheads="1"/>
          </p:cNvSpPr>
          <p:nvPr/>
        </p:nvSpPr>
        <p:spPr bwMode="auto">
          <a:xfrm>
            <a:off x="4772026" y="3669507"/>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PG4</a:t>
            </a:r>
          </a:p>
        </p:txBody>
      </p:sp>
      <p:sp>
        <p:nvSpPr>
          <p:cNvPr id="91150" name="Text Box 13"/>
          <p:cNvSpPr txBox="1">
            <a:spLocks noChangeArrowheads="1"/>
          </p:cNvSpPr>
          <p:nvPr/>
        </p:nvSpPr>
        <p:spPr bwMode="auto">
          <a:xfrm>
            <a:off x="4577954" y="3223023"/>
            <a:ext cx="96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PropertyNo</a:t>
            </a:r>
          </a:p>
        </p:txBody>
      </p:sp>
      <p:sp>
        <p:nvSpPr>
          <p:cNvPr id="91151" name="Text Box 14"/>
          <p:cNvSpPr txBox="1">
            <a:spLocks noChangeArrowheads="1"/>
          </p:cNvSpPr>
          <p:nvPr/>
        </p:nvSpPr>
        <p:spPr bwMode="auto">
          <a:xfrm>
            <a:off x="5493544" y="3223024"/>
            <a:ext cx="5517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pCity</a:t>
            </a:r>
          </a:p>
        </p:txBody>
      </p:sp>
      <p:sp>
        <p:nvSpPr>
          <p:cNvPr id="91152" name="Text Box 15"/>
          <p:cNvSpPr txBox="1">
            <a:spLocks noChangeArrowheads="1"/>
          </p:cNvSpPr>
          <p:nvPr/>
        </p:nvSpPr>
        <p:spPr bwMode="auto">
          <a:xfrm>
            <a:off x="5503069" y="3680223"/>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Glasgow</a:t>
            </a:r>
          </a:p>
        </p:txBody>
      </p:sp>
      <p:sp>
        <p:nvSpPr>
          <p:cNvPr id="91153" name="Line 16"/>
          <p:cNvSpPr>
            <a:spLocks noChangeShapeType="1"/>
          </p:cNvSpPr>
          <p:nvPr/>
        </p:nvSpPr>
        <p:spPr bwMode="auto">
          <a:xfrm>
            <a:off x="5486400" y="3223022"/>
            <a:ext cx="1191" cy="1200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1154" name="Text Box 17"/>
          <p:cNvSpPr txBox="1">
            <a:spLocks noChangeArrowheads="1"/>
          </p:cNvSpPr>
          <p:nvPr/>
        </p:nvSpPr>
        <p:spPr bwMode="auto">
          <a:xfrm>
            <a:off x="3028951" y="3908823"/>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B004</a:t>
            </a:r>
          </a:p>
        </p:txBody>
      </p:sp>
      <p:sp>
        <p:nvSpPr>
          <p:cNvPr id="91155" name="Text Box 18"/>
          <p:cNvSpPr txBox="1">
            <a:spLocks noChangeArrowheads="1"/>
          </p:cNvSpPr>
          <p:nvPr/>
        </p:nvSpPr>
        <p:spPr bwMode="auto">
          <a:xfrm>
            <a:off x="3829051" y="3931444"/>
            <a:ext cx="6110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Bristol</a:t>
            </a:r>
          </a:p>
        </p:txBody>
      </p:sp>
      <p:sp>
        <p:nvSpPr>
          <p:cNvPr id="91156" name="Text Box 19"/>
          <p:cNvSpPr txBox="1">
            <a:spLocks noChangeArrowheads="1"/>
          </p:cNvSpPr>
          <p:nvPr/>
        </p:nvSpPr>
        <p:spPr bwMode="auto">
          <a:xfrm>
            <a:off x="4764883" y="3931444"/>
            <a:ext cx="575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solidFill>
                  <a:srgbClr val="C00000"/>
                </a:solidFill>
                <a:latin typeface="Arial" panose="020B0604020202020204" pitchFamily="34" charset="0"/>
              </a:rPr>
              <a:t>NULL</a:t>
            </a:r>
          </a:p>
        </p:txBody>
      </p:sp>
      <p:sp>
        <p:nvSpPr>
          <p:cNvPr id="91157" name="Text Box 20"/>
          <p:cNvSpPr txBox="1">
            <a:spLocks noChangeArrowheads="1"/>
          </p:cNvSpPr>
          <p:nvPr/>
        </p:nvSpPr>
        <p:spPr bwMode="auto">
          <a:xfrm>
            <a:off x="5495926" y="3942160"/>
            <a:ext cx="575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solidFill>
                  <a:srgbClr val="C00000"/>
                </a:solidFill>
                <a:latin typeface="Arial" panose="020B0604020202020204" pitchFamily="34" charset="0"/>
              </a:rPr>
              <a:t>NULL</a:t>
            </a:r>
          </a:p>
        </p:txBody>
      </p:sp>
      <p:sp>
        <p:nvSpPr>
          <p:cNvPr id="91158" name="Rectangle 21"/>
          <p:cNvSpPr>
            <a:spLocks noChangeArrowheads="1"/>
          </p:cNvSpPr>
          <p:nvPr/>
        </p:nvSpPr>
        <p:spPr bwMode="auto">
          <a:xfrm>
            <a:off x="2222897" y="1828800"/>
            <a:ext cx="1651397" cy="914400"/>
          </a:xfrm>
          <a:prstGeom prst="rect">
            <a:avLst/>
          </a:prstGeom>
          <a:solidFill>
            <a:srgbClr val="FF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1159" name="Rectangle 23"/>
          <p:cNvSpPr>
            <a:spLocks noChangeArrowheads="1"/>
          </p:cNvSpPr>
          <p:nvPr/>
        </p:nvSpPr>
        <p:spPr bwMode="auto">
          <a:xfrm>
            <a:off x="2216945" y="1543050"/>
            <a:ext cx="1651397" cy="285750"/>
          </a:xfrm>
          <a:prstGeom prst="rect">
            <a:avLst/>
          </a:prstGeom>
          <a:solidFill>
            <a:srgbClr val="CC0066"/>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1160" name="Text Box 24"/>
          <p:cNvSpPr txBox="1">
            <a:spLocks noChangeArrowheads="1"/>
          </p:cNvSpPr>
          <p:nvPr/>
        </p:nvSpPr>
        <p:spPr bwMode="auto">
          <a:xfrm>
            <a:off x="2224088" y="1966913"/>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B003</a:t>
            </a:r>
          </a:p>
        </p:txBody>
      </p:sp>
      <p:sp>
        <p:nvSpPr>
          <p:cNvPr id="91161" name="Text Box 26"/>
          <p:cNvSpPr txBox="1">
            <a:spLocks noChangeArrowheads="1"/>
          </p:cNvSpPr>
          <p:nvPr/>
        </p:nvSpPr>
        <p:spPr bwMode="auto">
          <a:xfrm>
            <a:off x="2159794" y="1543051"/>
            <a:ext cx="8595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BranchNo</a:t>
            </a:r>
          </a:p>
        </p:txBody>
      </p:sp>
      <p:sp>
        <p:nvSpPr>
          <p:cNvPr id="91162" name="Text Box 27"/>
          <p:cNvSpPr txBox="1">
            <a:spLocks noChangeArrowheads="1"/>
          </p:cNvSpPr>
          <p:nvPr/>
        </p:nvSpPr>
        <p:spPr bwMode="auto">
          <a:xfrm>
            <a:off x="3024188" y="1989535"/>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Glasgow</a:t>
            </a:r>
          </a:p>
        </p:txBody>
      </p:sp>
      <p:sp>
        <p:nvSpPr>
          <p:cNvPr id="91163" name="Text Box 28"/>
          <p:cNvSpPr txBox="1">
            <a:spLocks noChangeArrowheads="1"/>
          </p:cNvSpPr>
          <p:nvPr/>
        </p:nvSpPr>
        <p:spPr bwMode="auto">
          <a:xfrm>
            <a:off x="3081337" y="1550194"/>
            <a:ext cx="5517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bCity</a:t>
            </a:r>
          </a:p>
        </p:txBody>
      </p:sp>
      <p:sp>
        <p:nvSpPr>
          <p:cNvPr id="91164" name="Text Box 29"/>
          <p:cNvSpPr txBox="1">
            <a:spLocks noChangeArrowheads="1"/>
          </p:cNvSpPr>
          <p:nvPr/>
        </p:nvSpPr>
        <p:spPr bwMode="auto">
          <a:xfrm>
            <a:off x="2216945" y="2228851"/>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B004</a:t>
            </a:r>
          </a:p>
        </p:txBody>
      </p:sp>
      <p:sp>
        <p:nvSpPr>
          <p:cNvPr id="91165" name="Text Box 30"/>
          <p:cNvSpPr txBox="1">
            <a:spLocks noChangeArrowheads="1"/>
          </p:cNvSpPr>
          <p:nvPr/>
        </p:nvSpPr>
        <p:spPr bwMode="auto">
          <a:xfrm>
            <a:off x="3017045" y="2251473"/>
            <a:ext cx="6110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Bristol</a:t>
            </a:r>
          </a:p>
        </p:txBody>
      </p:sp>
      <p:sp>
        <p:nvSpPr>
          <p:cNvPr id="91166" name="Text Box 31"/>
          <p:cNvSpPr txBox="1">
            <a:spLocks noChangeArrowheads="1"/>
          </p:cNvSpPr>
          <p:nvPr/>
        </p:nvSpPr>
        <p:spPr bwMode="auto">
          <a:xfrm>
            <a:off x="2216945" y="2457451"/>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B002</a:t>
            </a:r>
          </a:p>
        </p:txBody>
      </p:sp>
      <p:sp>
        <p:nvSpPr>
          <p:cNvPr id="91167" name="Text Box 32"/>
          <p:cNvSpPr txBox="1">
            <a:spLocks noChangeArrowheads="1"/>
          </p:cNvSpPr>
          <p:nvPr/>
        </p:nvSpPr>
        <p:spPr bwMode="auto">
          <a:xfrm>
            <a:off x="3017045" y="2480073"/>
            <a:ext cx="6944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London</a:t>
            </a:r>
          </a:p>
        </p:txBody>
      </p:sp>
      <p:sp>
        <p:nvSpPr>
          <p:cNvPr id="91168" name="Text Box 33"/>
          <p:cNvSpPr txBox="1">
            <a:spLocks noChangeArrowheads="1"/>
          </p:cNvSpPr>
          <p:nvPr/>
        </p:nvSpPr>
        <p:spPr bwMode="auto">
          <a:xfrm>
            <a:off x="2147888" y="1234679"/>
            <a:ext cx="98777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500"/>
              <a:t>BRANCH</a:t>
            </a:r>
          </a:p>
        </p:txBody>
      </p:sp>
      <p:sp>
        <p:nvSpPr>
          <p:cNvPr id="91169" name="Rectangle 34"/>
          <p:cNvSpPr>
            <a:spLocks noChangeArrowheads="1"/>
          </p:cNvSpPr>
          <p:nvPr/>
        </p:nvSpPr>
        <p:spPr bwMode="auto">
          <a:xfrm>
            <a:off x="5320903" y="1818085"/>
            <a:ext cx="1651397" cy="914400"/>
          </a:xfrm>
          <a:prstGeom prst="rect">
            <a:avLst/>
          </a:prstGeom>
          <a:solidFill>
            <a:srgbClr val="FF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1170" name="Rectangle 36"/>
          <p:cNvSpPr>
            <a:spLocks noChangeArrowheads="1"/>
          </p:cNvSpPr>
          <p:nvPr/>
        </p:nvSpPr>
        <p:spPr bwMode="auto">
          <a:xfrm>
            <a:off x="5314951" y="1532335"/>
            <a:ext cx="1651397" cy="285750"/>
          </a:xfrm>
          <a:prstGeom prst="rect">
            <a:avLst/>
          </a:prstGeom>
          <a:solidFill>
            <a:srgbClr val="CC0066"/>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1171" name="Text Box 37"/>
          <p:cNvSpPr txBox="1">
            <a:spLocks noChangeArrowheads="1"/>
          </p:cNvSpPr>
          <p:nvPr/>
        </p:nvSpPr>
        <p:spPr bwMode="auto">
          <a:xfrm>
            <a:off x="5322094" y="1956198"/>
            <a:ext cx="5483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PA14</a:t>
            </a:r>
          </a:p>
        </p:txBody>
      </p:sp>
      <p:sp>
        <p:nvSpPr>
          <p:cNvPr id="91172" name="Text Box 38"/>
          <p:cNvSpPr txBox="1">
            <a:spLocks noChangeArrowheads="1"/>
          </p:cNvSpPr>
          <p:nvPr/>
        </p:nvSpPr>
        <p:spPr bwMode="auto">
          <a:xfrm>
            <a:off x="5257801" y="1532335"/>
            <a:ext cx="96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PropertyNo</a:t>
            </a:r>
          </a:p>
        </p:txBody>
      </p:sp>
      <p:sp>
        <p:nvSpPr>
          <p:cNvPr id="91173" name="Text Box 39"/>
          <p:cNvSpPr txBox="1">
            <a:spLocks noChangeArrowheads="1"/>
          </p:cNvSpPr>
          <p:nvPr/>
        </p:nvSpPr>
        <p:spPr bwMode="auto">
          <a:xfrm>
            <a:off x="6122195" y="1978819"/>
            <a:ext cx="8483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Aberdeen</a:t>
            </a:r>
          </a:p>
        </p:txBody>
      </p:sp>
      <p:sp>
        <p:nvSpPr>
          <p:cNvPr id="91174" name="Text Box 40"/>
          <p:cNvSpPr txBox="1">
            <a:spLocks noChangeArrowheads="1"/>
          </p:cNvSpPr>
          <p:nvPr/>
        </p:nvSpPr>
        <p:spPr bwMode="auto">
          <a:xfrm>
            <a:off x="6179344" y="1539480"/>
            <a:ext cx="5517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pCity</a:t>
            </a:r>
          </a:p>
        </p:txBody>
      </p:sp>
      <p:sp>
        <p:nvSpPr>
          <p:cNvPr id="91175" name="Text Box 41"/>
          <p:cNvSpPr txBox="1">
            <a:spLocks noChangeArrowheads="1"/>
          </p:cNvSpPr>
          <p:nvPr/>
        </p:nvSpPr>
        <p:spPr bwMode="auto">
          <a:xfrm>
            <a:off x="5314951" y="2218135"/>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PL94</a:t>
            </a:r>
          </a:p>
        </p:txBody>
      </p:sp>
      <p:sp>
        <p:nvSpPr>
          <p:cNvPr id="91176" name="Text Box 42"/>
          <p:cNvSpPr txBox="1">
            <a:spLocks noChangeArrowheads="1"/>
          </p:cNvSpPr>
          <p:nvPr/>
        </p:nvSpPr>
        <p:spPr bwMode="auto">
          <a:xfrm>
            <a:off x="6115051" y="2240757"/>
            <a:ext cx="6944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London</a:t>
            </a:r>
          </a:p>
        </p:txBody>
      </p:sp>
      <p:sp>
        <p:nvSpPr>
          <p:cNvPr id="91177" name="Text Box 43"/>
          <p:cNvSpPr txBox="1">
            <a:spLocks noChangeArrowheads="1"/>
          </p:cNvSpPr>
          <p:nvPr/>
        </p:nvSpPr>
        <p:spPr bwMode="auto">
          <a:xfrm>
            <a:off x="5314951" y="2446735"/>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PG4</a:t>
            </a:r>
          </a:p>
        </p:txBody>
      </p:sp>
      <p:sp>
        <p:nvSpPr>
          <p:cNvPr id="91178" name="Text Box 44"/>
          <p:cNvSpPr txBox="1">
            <a:spLocks noChangeArrowheads="1"/>
          </p:cNvSpPr>
          <p:nvPr/>
        </p:nvSpPr>
        <p:spPr bwMode="auto">
          <a:xfrm>
            <a:off x="6115051" y="2469357"/>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Glasgow</a:t>
            </a:r>
          </a:p>
        </p:txBody>
      </p:sp>
      <p:sp>
        <p:nvSpPr>
          <p:cNvPr id="91179" name="Text Box 45"/>
          <p:cNvSpPr txBox="1">
            <a:spLocks noChangeArrowheads="1"/>
          </p:cNvSpPr>
          <p:nvPr/>
        </p:nvSpPr>
        <p:spPr bwMode="auto">
          <a:xfrm>
            <a:off x="5245894" y="1223964"/>
            <a:ext cx="11573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500"/>
              <a:t>PROPERTY</a:t>
            </a:r>
          </a:p>
        </p:txBody>
      </p:sp>
      <p:sp>
        <p:nvSpPr>
          <p:cNvPr id="91180" name="Text Box 46"/>
          <p:cNvSpPr txBox="1">
            <a:spLocks noChangeArrowheads="1"/>
          </p:cNvSpPr>
          <p:nvPr/>
        </p:nvSpPr>
        <p:spPr bwMode="auto">
          <a:xfrm>
            <a:off x="2971801" y="4572001"/>
            <a:ext cx="3621504"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b="1">
                <a:latin typeface="Courier New" panose="02070309020205020404" pitchFamily="49" charset="0"/>
              </a:rPr>
              <a:t>SELECT  b.*, p.*</a:t>
            </a:r>
          </a:p>
          <a:p>
            <a:pPr>
              <a:spcBef>
                <a:spcPct val="0"/>
              </a:spcBef>
              <a:buFontTx/>
              <a:buNone/>
            </a:pPr>
            <a:r>
              <a:rPr lang="en-US" altLang="en-US" sz="1400" b="1">
                <a:latin typeface="Courier New" panose="02070309020205020404" pitchFamily="49" charset="0"/>
              </a:rPr>
              <a:t> FROM  branch  b  </a:t>
            </a:r>
          </a:p>
          <a:p>
            <a:pPr>
              <a:spcBef>
                <a:spcPct val="0"/>
              </a:spcBef>
              <a:buFontTx/>
              <a:buNone/>
            </a:pPr>
            <a:r>
              <a:rPr lang="en-US" altLang="en-US" sz="1400" b="1">
                <a:latin typeface="Courier New" panose="02070309020205020404" pitchFamily="49" charset="0"/>
              </a:rPr>
              <a:t>  LEFT  JOIN  property  p ON  </a:t>
            </a:r>
          </a:p>
          <a:p>
            <a:pPr>
              <a:spcBef>
                <a:spcPct val="0"/>
              </a:spcBef>
              <a:buFontTx/>
              <a:buNone/>
            </a:pPr>
            <a:r>
              <a:rPr lang="en-US" altLang="en-US" sz="1400" b="1">
                <a:latin typeface="Courier New" panose="02070309020205020404" pitchFamily="49" charset="0"/>
              </a:rPr>
              <a:t>            </a:t>
            </a:r>
            <a:r>
              <a:rPr lang="en-US" altLang="en-US" sz="1400" b="1" err="1">
                <a:latin typeface="Courier New" panose="02070309020205020404" pitchFamily="49" charset="0"/>
              </a:rPr>
              <a:t>b.bcity</a:t>
            </a:r>
            <a:r>
              <a:rPr lang="en-US" altLang="en-US" sz="1400" b="1">
                <a:latin typeface="Courier New" panose="02070309020205020404" pitchFamily="49" charset="0"/>
              </a:rPr>
              <a:t>  =  </a:t>
            </a:r>
            <a:r>
              <a:rPr lang="en-US" altLang="en-US" sz="1400" b="1" err="1">
                <a:latin typeface="Courier New" panose="02070309020205020404" pitchFamily="49" charset="0"/>
              </a:rPr>
              <a:t>p.pcity</a:t>
            </a:r>
            <a:r>
              <a:rPr lang="en-US" altLang="en-US" sz="1400" b="1">
                <a:latin typeface="Courier New" panose="02070309020205020404" pitchFamily="49" charset="0"/>
              </a:rPr>
              <a:t>;</a:t>
            </a:r>
          </a:p>
          <a:p>
            <a:pPr>
              <a:spcBef>
                <a:spcPct val="0"/>
              </a:spcBef>
              <a:buFontTx/>
              <a:buNone/>
            </a:pPr>
            <a:endParaRPr lang="en-US" altLang="en-US" sz="1400" b="1"/>
          </a:p>
        </p:txBody>
      </p:sp>
      <p:sp>
        <p:nvSpPr>
          <p:cNvPr id="91181" name="Text Box 47"/>
          <p:cNvSpPr txBox="1">
            <a:spLocks noChangeArrowheads="1"/>
          </p:cNvSpPr>
          <p:nvPr/>
        </p:nvSpPr>
        <p:spPr bwMode="auto">
          <a:xfrm>
            <a:off x="3028951" y="4171951"/>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B002</a:t>
            </a:r>
          </a:p>
        </p:txBody>
      </p:sp>
      <p:sp>
        <p:nvSpPr>
          <p:cNvPr id="91182" name="Text Box 48"/>
          <p:cNvSpPr txBox="1">
            <a:spLocks noChangeArrowheads="1"/>
          </p:cNvSpPr>
          <p:nvPr/>
        </p:nvSpPr>
        <p:spPr bwMode="auto">
          <a:xfrm>
            <a:off x="3829051" y="4194573"/>
            <a:ext cx="6944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London</a:t>
            </a:r>
          </a:p>
        </p:txBody>
      </p:sp>
      <p:sp>
        <p:nvSpPr>
          <p:cNvPr id="91183" name="Text Box 49"/>
          <p:cNvSpPr txBox="1">
            <a:spLocks noChangeArrowheads="1"/>
          </p:cNvSpPr>
          <p:nvPr/>
        </p:nvSpPr>
        <p:spPr bwMode="auto">
          <a:xfrm>
            <a:off x="4764882" y="4194573"/>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PL94</a:t>
            </a:r>
          </a:p>
        </p:txBody>
      </p:sp>
      <p:sp>
        <p:nvSpPr>
          <p:cNvPr id="91184" name="Text Box 50"/>
          <p:cNvSpPr txBox="1">
            <a:spLocks noChangeArrowheads="1"/>
          </p:cNvSpPr>
          <p:nvPr/>
        </p:nvSpPr>
        <p:spPr bwMode="auto">
          <a:xfrm>
            <a:off x="5495926" y="4205288"/>
            <a:ext cx="6944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London</a:t>
            </a:r>
          </a:p>
        </p:txBody>
      </p:sp>
      <p:sp>
        <p:nvSpPr>
          <p:cNvPr id="91185" name="Line 35"/>
          <p:cNvSpPr>
            <a:spLocks noChangeShapeType="1"/>
          </p:cNvSpPr>
          <p:nvPr/>
        </p:nvSpPr>
        <p:spPr bwMode="auto">
          <a:xfrm>
            <a:off x="6115050" y="1544241"/>
            <a:ext cx="1191" cy="1165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1186" name="Line 22"/>
          <p:cNvSpPr>
            <a:spLocks noChangeShapeType="1"/>
          </p:cNvSpPr>
          <p:nvPr/>
        </p:nvSpPr>
        <p:spPr bwMode="auto">
          <a:xfrm>
            <a:off x="3017044" y="1577578"/>
            <a:ext cx="1191" cy="1165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2" name="Rectangle 1"/>
          <p:cNvSpPr/>
          <p:nvPr/>
        </p:nvSpPr>
        <p:spPr>
          <a:xfrm>
            <a:off x="2032294" y="-14584"/>
            <a:ext cx="5077031" cy="584775"/>
          </a:xfrm>
          <a:prstGeom prst="rect">
            <a:avLst/>
          </a:prstGeom>
        </p:spPr>
        <p:txBody>
          <a:bodyPr wrap="none">
            <a:spAutoFit/>
          </a:bodyPr>
          <a:lstStyle/>
          <a:p>
            <a:r>
              <a:rPr kumimoji="1" lang="en-US" altLang="en-US" sz="3200" b="1">
                <a:solidFill>
                  <a:srgbClr val="C00000"/>
                </a:solidFill>
                <a:effectLst>
                  <a:outerShdw blurRad="38100" dist="38100" dir="2700000" algn="tl">
                    <a:srgbClr val="C0C0C0"/>
                  </a:outerShdw>
                </a:effectLst>
                <a:latin typeface="+mj-lt"/>
                <a:ea typeface="+mj-ea"/>
                <a:cs typeface="+mj-cs"/>
              </a:rPr>
              <a:t>Result of  Left Outer Join</a:t>
            </a:r>
          </a:p>
        </p:txBody>
      </p:sp>
    </p:spTree>
    <p:extLst>
      <p:ext uri="{BB962C8B-B14F-4D97-AF65-F5344CB8AC3E}">
        <p14:creationId xmlns:p14="http://schemas.microsoft.com/office/powerpoint/2010/main" val="1040844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4294967295"/>
          </p:nvPr>
        </p:nvSpPr>
        <p:spPr bwMode="auto">
          <a:xfrm>
            <a:off x="6057900" y="5657850"/>
            <a:ext cx="142875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B5C9520B-6FBF-4A77-88D1-06CFA72BB924}" type="slidenum">
              <a:rPr lang="ar-SA" altLang="en-US" sz="825">
                <a:solidFill>
                  <a:srgbClr val="898989"/>
                </a:solidFill>
              </a:rPr>
              <a:pPr>
                <a:spcBef>
                  <a:spcPct val="0"/>
                </a:spcBef>
                <a:buFontTx/>
                <a:buNone/>
              </a:pPr>
              <a:t>22</a:t>
            </a:fld>
            <a:endParaRPr lang="en-US" altLang="en-US" sz="825">
              <a:solidFill>
                <a:srgbClr val="898989"/>
              </a:solidFill>
            </a:endParaRPr>
          </a:p>
        </p:txBody>
      </p:sp>
      <p:sp>
        <p:nvSpPr>
          <p:cNvPr id="72706" name="Rectangle 2"/>
          <p:cNvSpPr>
            <a:spLocks noGrp="1" noChangeArrowheads="1"/>
          </p:cNvSpPr>
          <p:nvPr>
            <p:ph type="title"/>
          </p:nvPr>
        </p:nvSpPr>
        <p:spPr>
          <a:xfrm>
            <a:off x="836321" y="0"/>
            <a:ext cx="7543800" cy="734518"/>
          </a:xfrm>
        </p:spPr>
        <p:txBody>
          <a:bodyPr/>
          <a:lstStyle/>
          <a:p>
            <a:pPr>
              <a:defRPr/>
            </a:pPr>
            <a:r>
              <a:rPr lang="en-US">
                <a:solidFill>
                  <a:srgbClr val="C00000"/>
                </a:solidFill>
                <a:effectLst>
                  <a:outerShdw blurRad="38100" dist="38100" dir="2700000" algn="tl">
                    <a:srgbClr val="C0C0C0"/>
                  </a:outerShdw>
                </a:effectLst>
              </a:rPr>
              <a:t>Right Outer Join</a:t>
            </a:r>
            <a:endParaRPr lang="en-US">
              <a:solidFill>
                <a:srgbClr val="C00000"/>
              </a:solidFill>
            </a:endParaRPr>
          </a:p>
        </p:txBody>
      </p:sp>
      <p:sp>
        <p:nvSpPr>
          <p:cNvPr id="93188" name="Text Box 3"/>
          <p:cNvSpPr txBox="1">
            <a:spLocks noChangeArrowheads="1"/>
          </p:cNvSpPr>
          <p:nvPr/>
        </p:nvSpPr>
        <p:spPr bwMode="auto">
          <a:xfrm>
            <a:off x="433460" y="1140894"/>
            <a:ext cx="8349522" cy="1355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50000"/>
              </a:lnSpc>
              <a:spcBef>
                <a:spcPct val="0"/>
              </a:spcBef>
              <a:buFontTx/>
              <a:buNone/>
            </a:pPr>
            <a:r>
              <a:rPr lang="en-US" altLang="en-US" sz="1900" b="1" u="sng">
                <a:latin typeface="Arial" panose="020B0604020202020204" pitchFamily="34" charset="0"/>
              </a:rPr>
              <a:t>Example</a:t>
            </a:r>
            <a:r>
              <a:rPr lang="en-US" altLang="en-US" sz="1900" b="1">
                <a:latin typeface="Arial" panose="020B0604020202020204" pitchFamily="34" charset="0"/>
              </a:rPr>
              <a:t>:</a:t>
            </a:r>
            <a:endParaRPr lang="en-US" altLang="en-US" sz="1900">
              <a:latin typeface="Arial" panose="020B0604020202020204" pitchFamily="34" charset="0"/>
            </a:endParaRPr>
          </a:p>
          <a:p>
            <a:pPr algn="just">
              <a:lnSpc>
                <a:spcPct val="150000"/>
              </a:lnSpc>
              <a:spcBef>
                <a:spcPct val="0"/>
              </a:spcBef>
              <a:buFontTx/>
              <a:buNone/>
            </a:pPr>
            <a:r>
              <a:rPr lang="en-US" altLang="en-US" sz="1900">
                <a:latin typeface="Arial" panose="020B0604020202020204" pitchFamily="34" charset="0"/>
              </a:rPr>
              <a:t>List the branch offices and properties in the same city and any unmatched property.</a:t>
            </a:r>
            <a:endParaRPr lang="en-US" altLang="en-US" sz="1900"/>
          </a:p>
        </p:txBody>
      </p:sp>
      <p:sp>
        <p:nvSpPr>
          <p:cNvPr id="2" name="Rectangle 1"/>
          <p:cNvSpPr/>
          <p:nvPr/>
        </p:nvSpPr>
        <p:spPr>
          <a:xfrm>
            <a:off x="1566471" y="3109836"/>
            <a:ext cx="7011472" cy="1219436"/>
          </a:xfrm>
          <a:prstGeom prst="rect">
            <a:avLst/>
          </a:prstGeom>
        </p:spPr>
        <p:txBody>
          <a:bodyPr wrap="square">
            <a:spAutoFit/>
          </a:bodyPr>
          <a:lstStyle/>
          <a:p>
            <a:pPr>
              <a:lnSpc>
                <a:spcPct val="114000"/>
              </a:lnSpc>
            </a:pPr>
            <a:r>
              <a:rPr lang="en-US" altLang="en-US" sz="2100" b="1"/>
              <a:t>SELECT</a:t>
            </a:r>
            <a:r>
              <a:rPr lang="en-US" altLang="en-US" sz="2100"/>
              <a:t>  </a:t>
            </a:r>
            <a:r>
              <a:rPr lang="en-US" altLang="en-US" sz="2400"/>
              <a:t>b.*, p.*</a:t>
            </a:r>
          </a:p>
          <a:p>
            <a:pPr>
              <a:lnSpc>
                <a:spcPct val="114000"/>
              </a:lnSpc>
            </a:pPr>
            <a:r>
              <a:rPr lang="en-US" altLang="en-US" sz="2100"/>
              <a:t>	 </a:t>
            </a:r>
            <a:r>
              <a:rPr lang="en-US" altLang="en-US" sz="2100" b="1"/>
              <a:t>FROM</a:t>
            </a:r>
            <a:r>
              <a:rPr lang="en-US" altLang="en-US" sz="2100"/>
              <a:t>  Branch  </a:t>
            </a:r>
            <a:r>
              <a:rPr lang="en-US" altLang="en-US" sz="2100">
                <a:solidFill>
                  <a:srgbClr val="C00000"/>
                </a:solidFill>
              </a:rPr>
              <a:t>b</a:t>
            </a:r>
            <a:r>
              <a:rPr lang="en-US" altLang="en-US" sz="2100"/>
              <a:t>  </a:t>
            </a:r>
            <a:r>
              <a:rPr lang="en-US" altLang="en-US" sz="2100" b="1">
                <a:solidFill>
                  <a:srgbClr val="C00000"/>
                </a:solidFill>
              </a:rPr>
              <a:t>RIGHT JOIN  </a:t>
            </a:r>
            <a:r>
              <a:rPr lang="en-US" altLang="en-US" sz="2100"/>
              <a:t>Property  </a:t>
            </a:r>
            <a:r>
              <a:rPr lang="en-US" altLang="en-US" sz="2100">
                <a:solidFill>
                  <a:srgbClr val="C00000"/>
                </a:solidFill>
              </a:rPr>
              <a:t>p</a:t>
            </a:r>
            <a:r>
              <a:rPr lang="en-US" altLang="en-US" sz="2100"/>
              <a:t> </a:t>
            </a:r>
            <a:r>
              <a:rPr lang="en-US" altLang="en-US" sz="2100" b="1">
                <a:solidFill>
                  <a:srgbClr val="C00000"/>
                </a:solidFill>
              </a:rPr>
              <a:t>ON</a:t>
            </a:r>
            <a:r>
              <a:rPr lang="en-US" altLang="en-US" sz="2100"/>
              <a:t>  </a:t>
            </a:r>
          </a:p>
          <a:p>
            <a:pPr>
              <a:lnSpc>
                <a:spcPct val="114000"/>
              </a:lnSpc>
            </a:pPr>
            <a:r>
              <a:rPr lang="en-US" altLang="en-US" sz="2100"/>
              <a:t>                		 </a:t>
            </a:r>
            <a:r>
              <a:rPr lang="en-US" altLang="en-US" sz="2100" err="1"/>
              <a:t>b.bcity</a:t>
            </a:r>
            <a:r>
              <a:rPr lang="en-US" altLang="en-US" sz="2100"/>
              <a:t>  =  </a:t>
            </a:r>
            <a:r>
              <a:rPr lang="en-US" altLang="en-US" sz="2100" err="1"/>
              <a:t>p.pcity</a:t>
            </a:r>
            <a:r>
              <a:rPr lang="en-US" altLang="en-US" sz="2100"/>
              <a:t>;</a:t>
            </a:r>
          </a:p>
        </p:txBody>
      </p:sp>
    </p:spTree>
    <p:extLst>
      <p:ext uri="{BB962C8B-B14F-4D97-AF65-F5344CB8AC3E}">
        <p14:creationId xmlns:p14="http://schemas.microsoft.com/office/powerpoint/2010/main" val="2775448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4294967295"/>
          </p:nvPr>
        </p:nvSpPr>
        <p:spPr bwMode="auto">
          <a:xfrm>
            <a:off x="6057900" y="5657850"/>
            <a:ext cx="142875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C95F7C52-68A8-45F1-B9FB-752EDD0348E9}" type="slidenum">
              <a:rPr lang="ar-SA" altLang="en-US" sz="825">
                <a:solidFill>
                  <a:srgbClr val="898989"/>
                </a:solidFill>
              </a:rPr>
              <a:pPr>
                <a:spcBef>
                  <a:spcPct val="0"/>
                </a:spcBef>
                <a:buFontTx/>
                <a:buNone/>
              </a:pPr>
              <a:t>23</a:t>
            </a:fld>
            <a:endParaRPr lang="en-US" altLang="en-US" sz="825">
              <a:solidFill>
                <a:srgbClr val="898989"/>
              </a:solidFill>
            </a:endParaRPr>
          </a:p>
        </p:txBody>
      </p:sp>
      <p:sp>
        <p:nvSpPr>
          <p:cNvPr id="95235" name="Rectangle 2"/>
          <p:cNvSpPr>
            <a:spLocks noChangeArrowheads="1"/>
          </p:cNvSpPr>
          <p:nvPr/>
        </p:nvSpPr>
        <p:spPr bwMode="auto">
          <a:xfrm>
            <a:off x="3034903" y="3508772"/>
            <a:ext cx="3308747" cy="914400"/>
          </a:xfrm>
          <a:prstGeom prst="rect">
            <a:avLst/>
          </a:prstGeom>
          <a:solidFill>
            <a:srgbClr val="FF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5236" name="Line 3"/>
          <p:cNvSpPr>
            <a:spLocks noChangeShapeType="1"/>
          </p:cNvSpPr>
          <p:nvPr/>
        </p:nvSpPr>
        <p:spPr bwMode="auto">
          <a:xfrm>
            <a:off x="3836194" y="3498056"/>
            <a:ext cx="1191"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5237" name="Rectangle 4"/>
          <p:cNvSpPr>
            <a:spLocks noChangeArrowheads="1"/>
          </p:cNvSpPr>
          <p:nvPr/>
        </p:nvSpPr>
        <p:spPr bwMode="auto">
          <a:xfrm>
            <a:off x="3028951" y="3223022"/>
            <a:ext cx="3308747" cy="285750"/>
          </a:xfrm>
          <a:prstGeom prst="rect">
            <a:avLst/>
          </a:prstGeom>
          <a:solidFill>
            <a:srgbClr val="CC0066"/>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5238" name="Line 5"/>
          <p:cNvSpPr>
            <a:spLocks noChangeShapeType="1"/>
          </p:cNvSpPr>
          <p:nvPr/>
        </p:nvSpPr>
        <p:spPr bwMode="auto">
          <a:xfrm>
            <a:off x="4570811" y="3498056"/>
            <a:ext cx="119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5239" name="Text Box 6"/>
          <p:cNvSpPr txBox="1">
            <a:spLocks noChangeArrowheads="1"/>
          </p:cNvSpPr>
          <p:nvPr/>
        </p:nvSpPr>
        <p:spPr bwMode="auto">
          <a:xfrm>
            <a:off x="3036095" y="3886201"/>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B003</a:t>
            </a:r>
          </a:p>
        </p:txBody>
      </p:sp>
      <p:sp>
        <p:nvSpPr>
          <p:cNvPr id="95240" name="Line 7"/>
          <p:cNvSpPr>
            <a:spLocks noChangeShapeType="1"/>
          </p:cNvSpPr>
          <p:nvPr/>
        </p:nvSpPr>
        <p:spPr bwMode="auto">
          <a:xfrm flipV="1">
            <a:off x="3836194" y="3212306"/>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5241" name="Text Box 8"/>
          <p:cNvSpPr txBox="1">
            <a:spLocks noChangeArrowheads="1"/>
          </p:cNvSpPr>
          <p:nvPr/>
        </p:nvSpPr>
        <p:spPr bwMode="auto">
          <a:xfrm>
            <a:off x="2971801" y="3223023"/>
            <a:ext cx="8595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BranchNo</a:t>
            </a:r>
          </a:p>
        </p:txBody>
      </p:sp>
      <p:sp>
        <p:nvSpPr>
          <p:cNvPr id="95242" name="Text Box 9"/>
          <p:cNvSpPr txBox="1">
            <a:spLocks noChangeArrowheads="1"/>
          </p:cNvSpPr>
          <p:nvPr/>
        </p:nvSpPr>
        <p:spPr bwMode="auto">
          <a:xfrm>
            <a:off x="3836194" y="3908823"/>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Glasgow</a:t>
            </a:r>
          </a:p>
        </p:txBody>
      </p:sp>
      <p:sp>
        <p:nvSpPr>
          <p:cNvPr id="95243" name="Line 10"/>
          <p:cNvSpPr>
            <a:spLocks noChangeShapeType="1"/>
          </p:cNvSpPr>
          <p:nvPr/>
        </p:nvSpPr>
        <p:spPr bwMode="auto">
          <a:xfrm flipV="1">
            <a:off x="4570810" y="3212306"/>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5244" name="Text Box 11"/>
          <p:cNvSpPr txBox="1">
            <a:spLocks noChangeArrowheads="1"/>
          </p:cNvSpPr>
          <p:nvPr/>
        </p:nvSpPr>
        <p:spPr bwMode="auto">
          <a:xfrm>
            <a:off x="3893344" y="3230167"/>
            <a:ext cx="5517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bCity</a:t>
            </a:r>
          </a:p>
        </p:txBody>
      </p:sp>
      <p:sp>
        <p:nvSpPr>
          <p:cNvPr id="95245" name="Text Box 12"/>
          <p:cNvSpPr txBox="1">
            <a:spLocks noChangeArrowheads="1"/>
          </p:cNvSpPr>
          <p:nvPr/>
        </p:nvSpPr>
        <p:spPr bwMode="auto">
          <a:xfrm>
            <a:off x="4818461" y="3908824"/>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PL94</a:t>
            </a:r>
          </a:p>
        </p:txBody>
      </p:sp>
      <p:sp>
        <p:nvSpPr>
          <p:cNvPr id="95246" name="Text Box 13"/>
          <p:cNvSpPr txBox="1">
            <a:spLocks noChangeArrowheads="1"/>
          </p:cNvSpPr>
          <p:nvPr/>
        </p:nvSpPr>
        <p:spPr bwMode="auto">
          <a:xfrm>
            <a:off x="4577954" y="3223023"/>
            <a:ext cx="96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PropertyNo</a:t>
            </a:r>
          </a:p>
        </p:txBody>
      </p:sp>
      <p:sp>
        <p:nvSpPr>
          <p:cNvPr id="95247" name="Text Box 14"/>
          <p:cNvSpPr txBox="1">
            <a:spLocks noChangeArrowheads="1"/>
          </p:cNvSpPr>
          <p:nvPr/>
        </p:nvSpPr>
        <p:spPr bwMode="auto">
          <a:xfrm>
            <a:off x="5493544" y="3223024"/>
            <a:ext cx="5517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pCity</a:t>
            </a:r>
          </a:p>
        </p:txBody>
      </p:sp>
      <p:sp>
        <p:nvSpPr>
          <p:cNvPr id="95248" name="Text Box 15"/>
          <p:cNvSpPr txBox="1">
            <a:spLocks noChangeArrowheads="1"/>
          </p:cNvSpPr>
          <p:nvPr/>
        </p:nvSpPr>
        <p:spPr bwMode="auto">
          <a:xfrm>
            <a:off x="5503070" y="3919538"/>
            <a:ext cx="6944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London</a:t>
            </a:r>
          </a:p>
        </p:txBody>
      </p:sp>
      <p:sp>
        <p:nvSpPr>
          <p:cNvPr id="95249" name="Line 16"/>
          <p:cNvSpPr>
            <a:spLocks noChangeShapeType="1"/>
          </p:cNvSpPr>
          <p:nvPr/>
        </p:nvSpPr>
        <p:spPr bwMode="auto">
          <a:xfrm>
            <a:off x="5486400" y="3223022"/>
            <a:ext cx="1191" cy="1200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5250" name="Rectangle 21"/>
          <p:cNvSpPr>
            <a:spLocks noChangeArrowheads="1"/>
          </p:cNvSpPr>
          <p:nvPr/>
        </p:nvSpPr>
        <p:spPr bwMode="auto">
          <a:xfrm>
            <a:off x="2222897" y="1885950"/>
            <a:ext cx="1651397" cy="914400"/>
          </a:xfrm>
          <a:prstGeom prst="rect">
            <a:avLst/>
          </a:prstGeom>
          <a:solidFill>
            <a:srgbClr val="FF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5251" name="Line 22"/>
          <p:cNvSpPr>
            <a:spLocks noChangeShapeType="1"/>
          </p:cNvSpPr>
          <p:nvPr/>
        </p:nvSpPr>
        <p:spPr bwMode="auto">
          <a:xfrm>
            <a:off x="3017044" y="1875235"/>
            <a:ext cx="1191"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5252" name="Rectangle 23"/>
          <p:cNvSpPr>
            <a:spLocks noChangeArrowheads="1"/>
          </p:cNvSpPr>
          <p:nvPr/>
        </p:nvSpPr>
        <p:spPr bwMode="auto">
          <a:xfrm>
            <a:off x="2216945" y="1600200"/>
            <a:ext cx="1651397" cy="285750"/>
          </a:xfrm>
          <a:prstGeom prst="rect">
            <a:avLst/>
          </a:prstGeom>
          <a:solidFill>
            <a:srgbClr val="CC0066"/>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5253" name="Text Box 24"/>
          <p:cNvSpPr txBox="1">
            <a:spLocks noChangeArrowheads="1"/>
          </p:cNvSpPr>
          <p:nvPr/>
        </p:nvSpPr>
        <p:spPr bwMode="auto">
          <a:xfrm>
            <a:off x="2224088" y="2024063"/>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B003</a:t>
            </a:r>
          </a:p>
        </p:txBody>
      </p:sp>
      <p:sp>
        <p:nvSpPr>
          <p:cNvPr id="95254" name="Line 25"/>
          <p:cNvSpPr>
            <a:spLocks noChangeShapeType="1"/>
          </p:cNvSpPr>
          <p:nvPr/>
        </p:nvSpPr>
        <p:spPr bwMode="auto">
          <a:xfrm flipV="1">
            <a:off x="3024188" y="158948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5255" name="Text Box 26"/>
          <p:cNvSpPr txBox="1">
            <a:spLocks noChangeArrowheads="1"/>
          </p:cNvSpPr>
          <p:nvPr/>
        </p:nvSpPr>
        <p:spPr bwMode="auto">
          <a:xfrm>
            <a:off x="2159794" y="1600201"/>
            <a:ext cx="8595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BranchNo</a:t>
            </a:r>
          </a:p>
        </p:txBody>
      </p:sp>
      <p:sp>
        <p:nvSpPr>
          <p:cNvPr id="95256" name="Text Box 27"/>
          <p:cNvSpPr txBox="1">
            <a:spLocks noChangeArrowheads="1"/>
          </p:cNvSpPr>
          <p:nvPr/>
        </p:nvSpPr>
        <p:spPr bwMode="auto">
          <a:xfrm>
            <a:off x="3024188" y="2046685"/>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Glasgow</a:t>
            </a:r>
          </a:p>
        </p:txBody>
      </p:sp>
      <p:sp>
        <p:nvSpPr>
          <p:cNvPr id="95257" name="Text Box 28"/>
          <p:cNvSpPr txBox="1">
            <a:spLocks noChangeArrowheads="1"/>
          </p:cNvSpPr>
          <p:nvPr/>
        </p:nvSpPr>
        <p:spPr bwMode="auto">
          <a:xfrm>
            <a:off x="3081337" y="1607344"/>
            <a:ext cx="5517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bCity</a:t>
            </a:r>
          </a:p>
        </p:txBody>
      </p:sp>
      <p:sp>
        <p:nvSpPr>
          <p:cNvPr id="95258" name="Text Box 29"/>
          <p:cNvSpPr txBox="1">
            <a:spLocks noChangeArrowheads="1"/>
          </p:cNvSpPr>
          <p:nvPr/>
        </p:nvSpPr>
        <p:spPr bwMode="auto">
          <a:xfrm>
            <a:off x="2216945" y="2286001"/>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B004</a:t>
            </a:r>
          </a:p>
        </p:txBody>
      </p:sp>
      <p:sp>
        <p:nvSpPr>
          <p:cNvPr id="95259" name="Text Box 30"/>
          <p:cNvSpPr txBox="1">
            <a:spLocks noChangeArrowheads="1"/>
          </p:cNvSpPr>
          <p:nvPr/>
        </p:nvSpPr>
        <p:spPr bwMode="auto">
          <a:xfrm>
            <a:off x="3017045" y="2308623"/>
            <a:ext cx="6110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Bristol</a:t>
            </a:r>
          </a:p>
        </p:txBody>
      </p:sp>
      <p:sp>
        <p:nvSpPr>
          <p:cNvPr id="95260" name="Text Box 31"/>
          <p:cNvSpPr txBox="1">
            <a:spLocks noChangeArrowheads="1"/>
          </p:cNvSpPr>
          <p:nvPr/>
        </p:nvSpPr>
        <p:spPr bwMode="auto">
          <a:xfrm>
            <a:off x="2216945" y="2514601"/>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B002</a:t>
            </a:r>
          </a:p>
        </p:txBody>
      </p:sp>
      <p:sp>
        <p:nvSpPr>
          <p:cNvPr id="95261" name="Text Box 32"/>
          <p:cNvSpPr txBox="1">
            <a:spLocks noChangeArrowheads="1"/>
          </p:cNvSpPr>
          <p:nvPr/>
        </p:nvSpPr>
        <p:spPr bwMode="auto">
          <a:xfrm>
            <a:off x="3017045" y="2537223"/>
            <a:ext cx="6944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London</a:t>
            </a:r>
          </a:p>
        </p:txBody>
      </p:sp>
      <p:sp>
        <p:nvSpPr>
          <p:cNvPr id="95262" name="Text Box 33"/>
          <p:cNvSpPr txBox="1">
            <a:spLocks noChangeArrowheads="1"/>
          </p:cNvSpPr>
          <p:nvPr/>
        </p:nvSpPr>
        <p:spPr bwMode="auto">
          <a:xfrm>
            <a:off x="2147888" y="1291829"/>
            <a:ext cx="98777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500"/>
              <a:t>BRANCH</a:t>
            </a:r>
          </a:p>
        </p:txBody>
      </p:sp>
      <p:sp>
        <p:nvSpPr>
          <p:cNvPr id="95263" name="Rectangle 34"/>
          <p:cNvSpPr>
            <a:spLocks noChangeArrowheads="1"/>
          </p:cNvSpPr>
          <p:nvPr/>
        </p:nvSpPr>
        <p:spPr bwMode="auto">
          <a:xfrm>
            <a:off x="5320903" y="1875235"/>
            <a:ext cx="1651397" cy="914400"/>
          </a:xfrm>
          <a:prstGeom prst="rect">
            <a:avLst/>
          </a:prstGeom>
          <a:solidFill>
            <a:srgbClr val="FF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5264" name="Line 35"/>
          <p:cNvSpPr>
            <a:spLocks noChangeShapeType="1"/>
          </p:cNvSpPr>
          <p:nvPr/>
        </p:nvSpPr>
        <p:spPr bwMode="auto">
          <a:xfrm>
            <a:off x="6115050" y="1864519"/>
            <a:ext cx="1191"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5265" name="Rectangle 36"/>
          <p:cNvSpPr>
            <a:spLocks noChangeArrowheads="1"/>
          </p:cNvSpPr>
          <p:nvPr/>
        </p:nvSpPr>
        <p:spPr bwMode="auto">
          <a:xfrm>
            <a:off x="5314951" y="1589484"/>
            <a:ext cx="1676690" cy="292385"/>
          </a:xfrm>
          <a:prstGeom prst="rect">
            <a:avLst/>
          </a:prstGeom>
          <a:solidFill>
            <a:srgbClr val="CC0066"/>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5266" name="Text Box 37"/>
          <p:cNvSpPr txBox="1">
            <a:spLocks noChangeArrowheads="1"/>
          </p:cNvSpPr>
          <p:nvPr/>
        </p:nvSpPr>
        <p:spPr bwMode="auto">
          <a:xfrm>
            <a:off x="5322094" y="2013348"/>
            <a:ext cx="5483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PA14</a:t>
            </a:r>
          </a:p>
        </p:txBody>
      </p:sp>
      <p:sp>
        <p:nvSpPr>
          <p:cNvPr id="95267" name="Text Box 38"/>
          <p:cNvSpPr txBox="1">
            <a:spLocks noChangeArrowheads="1"/>
          </p:cNvSpPr>
          <p:nvPr/>
        </p:nvSpPr>
        <p:spPr bwMode="auto">
          <a:xfrm>
            <a:off x="5257801" y="1589485"/>
            <a:ext cx="96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PropertyNo</a:t>
            </a:r>
          </a:p>
        </p:txBody>
      </p:sp>
      <p:sp>
        <p:nvSpPr>
          <p:cNvPr id="95268" name="Text Box 39"/>
          <p:cNvSpPr txBox="1">
            <a:spLocks noChangeArrowheads="1"/>
          </p:cNvSpPr>
          <p:nvPr/>
        </p:nvSpPr>
        <p:spPr bwMode="auto">
          <a:xfrm>
            <a:off x="6122195" y="2035969"/>
            <a:ext cx="8483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Aberdeen</a:t>
            </a:r>
          </a:p>
        </p:txBody>
      </p:sp>
      <p:sp>
        <p:nvSpPr>
          <p:cNvPr id="95269" name="Text Box 40"/>
          <p:cNvSpPr txBox="1">
            <a:spLocks noChangeArrowheads="1"/>
          </p:cNvSpPr>
          <p:nvPr/>
        </p:nvSpPr>
        <p:spPr bwMode="auto">
          <a:xfrm>
            <a:off x="6179344" y="1596630"/>
            <a:ext cx="5517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err="1">
                <a:solidFill>
                  <a:schemeClr val="bg1"/>
                </a:solidFill>
              </a:rPr>
              <a:t>pCity</a:t>
            </a:r>
            <a:endParaRPr lang="en-US" altLang="en-US" sz="1200" b="1">
              <a:solidFill>
                <a:schemeClr val="bg1"/>
              </a:solidFill>
            </a:endParaRPr>
          </a:p>
        </p:txBody>
      </p:sp>
      <p:sp>
        <p:nvSpPr>
          <p:cNvPr id="95270" name="Text Box 41"/>
          <p:cNvSpPr txBox="1">
            <a:spLocks noChangeArrowheads="1"/>
          </p:cNvSpPr>
          <p:nvPr/>
        </p:nvSpPr>
        <p:spPr bwMode="auto">
          <a:xfrm>
            <a:off x="5314951" y="2275285"/>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PL94</a:t>
            </a:r>
          </a:p>
        </p:txBody>
      </p:sp>
      <p:sp>
        <p:nvSpPr>
          <p:cNvPr id="95271" name="Text Box 42"/>
          <p:cNvSpPr txBox="1">
            <a:spLocks noChangeArrowheads="1"/>
          </p:cNvSpPr>
          <p:nvPr/>
        </p:nvSpPr>
        <p:spPr bwMode="auto">
          <a:xfrm>
            <a:off x="6115051" y="2297907"/>
            <a:ext cx="6944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London</a:t>
            </a:r>
          </a:p>
        </p:txBody>
      </p:sp>
      <p:sp>
        <p:nvSpPr>
          <p:cNvPr id="95272" name="Text Box 43"/>
          <p:cNvSpPr txBox="1">
            <a:spLocks noChangeArrowheads="1"/>
          </p:cNvSpPr>
          <p:nvPr/>
        </p:nvSpPr>
        <p:spPr bwMode="auto">
          <a:xfrm>
            <a:off x="5314951" y="2503885"/>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PG4</a:t>
            </a:r>
          </a:p>
        </p:txBody>
      </p:sp>
      <p:sp>
        <p:nvSpPr>
          <p:cNvPr id="95273" name="Text Box 44"/>
          <p:cNvSpPr txBox="1">
            <a:spLocks noChangeArrowheads="1"/>
          </p:cNvSpPr>
          <p:nvPr/>
        </p:nvSpPr>
        <p:spPr bwMode="auto">
          <a:xfrm>
            <a:off x="6115051" y="2526507"/>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Glasgow</a:t>
            </a:r>
          </a:p>
        </p:txBody>
      </p:sp>
      <p:sp>
        <p:nvSpPr>
          <p:cNvPr id="95274" name="Text Box 45"/>
          <p:cNvSpPr txBox="1">
            <a:spLocks noChangeArrowheads="1"/>
          </p:cNvSpPr>
          <p:nvPr/>
        </p:nvSpPr>
        <p:spPr bwMode="auto">
          <a:xfrm>
            <a:off x="5245894" y="1281114"/>
            <a:ext cx="11573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500"/>
              <a:t>PROPERTY</a:t>
            </a:r>
          </a:p>
        </p:txBody>
      </p:sp>
      <p:sp>
        <p:nvSpPr>
          <p:cNvPr id="95275" name="Text Box 46"/>
          <p:cNvSpPr txBox="1">
            <a:spLocks noChangeArrowheads="1"/>
          </p:cNvSpPr>
          <p:nvPr/>
        </p:nvSpPr>
        <p:spPr bwMode="auto">
          <a:xfrm>
            <a:off x="1458723" y="4687489"/>
            <a:ext cx="480131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b="1">
                <a:latin typeface="Courier New" panose="02070309020205020404" pitchFamily="49" charset="0"/>
              </a:rPr>
              <a:t>SELECT  b.*, p.*</a:t>
            </a:r>
          </a:p>
          <a:p>
            <a:pPr>
              <a:spcBef>
                <a:spcPct val="0"/>
              </a:spcBef>
              <a:buFontTx/>
              <a:buNone/>
            </a:pPr>
            <a:r>
              <a:rPr lang="en-US" altLang="en-US" sz="1600" b="1">
                <a:latin typeface="Courier New" panose="02070309020205020404" pitchFamily="49" charset="0"/>
              </a:rPr>
              <a:t>  FROM  Branch  b  </a:t>
            </a:r>
          </a:p>
          <a:p>
            <a:pPr>
              <a:spcBef>
                <a:spcPct val="0"/>
              </a:spcBef>
              <a:buFontTx/>
              <a:buNone/>
            </a:pPr>
            <a:r>
              <a:rPr lang="en-US" altLang="en-US" sz="1600" b="1">
                <a:latin typeface="Courier New" panose="02070309020205020404" pitchFamily="49" charset="0"/>
              </a:rPr>
              <a:t>     RIGHT  JOIN  Property  p ON  	</a:t>
            </a:r>
          </a:p>
          <a:p>
            <a:pPr>
              <a:spcBef>
                <a:spcPct val="0"/>
              </a:spcBef>
              <a:buFontTx/>
              <a:buNone/>
            </a:pPr>
            <a:r>
              <a:rPr lang="en-US" altLang="en-US" sz="1600" b="1">
                <a:latin typeface="Courier New" panose="02070309020205020404" pitchFamily="49" charset="0"/>
              </a:rPr>
              <a:t>		</a:t>
            </a:r>
            <a:r>
              <a:rPr lang="en-US" altLang="en-US" sz="1600" b="1" err="1">
                <a:latin typeface="Courier New" panose="02070309020205020404" pitchFamily="49" charset="0"/>
              </a:rPr>
              <a:t>b.bcity</a:t>
            </a:r>
            <a:r>
              <a:rPr lang="en-US" altLang="en-US" sz="1600" b="1">
                <a:latin typeface="Courier New" panose="02070309020205020404" pitchFamily="49" charset="0"/>
              </a:rPr>
              <a:t>  =  </a:t>
            </a:r>
            <a:r>
              <a:rPr lang="en-US" altLang="en-US" sz="1600" b="1" err="1">
                <a:latin typeface="Courier New" panose="02070309020205020404" pitchFamily="49" charset="0"/>
              </a:rPr>
              <a:t>p.pcity</a:t>
            </a:r>
            <a:r>
              <a:rPr lang="en-US" altLang="en-US" sz="1600" b="1">
                <a:latin typeface="Courier New" panose="02070309020205020404" pitchFamily="49" charset="0"/>
              </a:rPr>
              <a:t>;</a:t>
            </a:r>
          </a:p>
          <a:p>
            <a:pPr>
              <a:spcBef>
                <a:spcPct val="0"/>
              </a:spcBef>
              <a:buFontTx/>
              <a:buNone/>
            </a:pPr>
            <a:endParaRPr lang="en-US" altLang="en-US" sz="1600" b="1">
              <a:latin typeface="Courier New" panose="02070309020205020404" pitchFamily="49" charset="0"/>
            </a:endParaRPr>
          </a:p>
        </p:txBody>
      </p:sp>
      <p:sp>
        <p:nvSpPr>
          <p:cNvPr id="95276" name="Text Box 47"/>
          <p:cNvSpPr txBox="1">
            <a:spLocks noChangeArrowheads="1"/>
          </p:cNvSpPr>
          <p:nvPr/>
        </p:nvSpPr>
        <p:spPr bwMode="auto">
          <a:xfrm>
            <a:off x="3028951" y="4171951"/>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B002</a:t>
            </a:r>
          </a:p>
        </p:txBody>
      </p:sp>
      <p:sp>
        <p:nvSpPr>
          <p:cNvPr id="95277" name="Text Box 48"/>
          <p:cNvSpPr txBox="1">
            <a:spLocks noChangeArrowheads="1"/>
          </p:cNvSpPr>
          <p:nvPr/>
        </p:nvSpPr>
        <p:spPr bwMode="auto">
          <a:xfrm>
            <a:off x="3829051" y="4194573"/>
            <a:ext cx="6944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London</a:t>
            </a:r>
          </a:p>
        </p:txBody>
      </p:sp>
      <p:sp>
        <p:nvSpPr>
          <p:cNvPr id="95278" name="Text Box 49"/>
          <p:cNvSpPr txBox="1">
            <a:spLocks noChangeArrowheads="1"/>
          </p:cNvSpPr>
          <p:nvPr/>
        </p:nvSpPr>
        <p:spPr bwMode="auto">
          <a:xfrm>
            <a:off x="4811317" y="4194574"/>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PG4</a:t>
            </a:r>
          </a:p>
        </p:txBody>
      </p:sp>
      <p:sp>
        <p:nvSpPr>
          <p:cNvPr id="95279" name="Text Box 50"/>
          <p:cNvSpPr txBox="1">
            <a:spLocks noChangeArrowheads="1"/>
          </p:cNvSpPr>
          <p:nvPr/>
        </p:nvSpPr>
        <p:spPr bwMode="auto">
          <a:xfrm>
            <a:off x="5495926" y="4205288"/>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Glasgow</a:t>
            </a:r>
          </a:p>
        </p:txBody>
      </p:sp>
      <p:sp>
        <p:nvSpPr>
          <p:cNvPr id="95280" name="Text Box 51"/>
          <p:cNvSpPr txBox="1">
            <a:spLocks noChangeArrowheads="1"/>
          </p:cNvSpPr>
          <p:nvPr/>
        </p:nvSpPr>
        <p:spPr bwMode="auto">
          <a:xfrm>
            <a:off x="3064670" y="3600451"/>
            <a:ext cx="575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solidFill>
                  <a:srgbClr val="C00000"/>
                </a:solidFill>
                <a:latin typeface="Arial" panose="020B0604020202020204" pitchFamily="34" charset="0"/>
              </a:rPr>
              <a:t>NULL</a:t>
            </a:r>
          </a:p>
        </p:txBody>
      </p:sp>
      <p:sp>
        <p:nvSpPr>
          <p:cNvPr id="95281" name="Text Box 52"/>
          <p:cNvSpPr txBox="1">
            <a:spLocks noChangeArrowheads="1"/>
          </p:cNvSpPr>
          <p:nvPr/>
        </p:nvSpPr>
        <p:spPr bwMode="auto">
          <a:xfrm>
            <a:off x="3864770" y="3623073"/>
            <a:ext cx="575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solidFill>
                  <a:srgbClr val="C00000"/>
                </a:solidFill>
                <a:latin typeface="Arial" panose="020B0604020202020204" pitchFamily="34" charset="0"/>
              </a:rPr>
              <a:t>NULL</a:t>
            </a:r>
          </a:p>
        </p:txBody>
      </p:sp>
      <p:sp>
        <p:nvSpPr>
          <p:cNvPr id="95282" name="Text Box 53"/>
          <p:cNvSpPr txBox="1">
            <a:spLocks noChangeArrowheads="1"/>
          </p:cNvSpPr>
          <p:nvPr/>
        </p:nvSpPr>
        <p:spPr bwMode="auto">
          <a:xfrm>
            <a:off x="4800601" y="3623073"/>
            <a:ext cx="5483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PA14</a:t>
            </a:r>
          </a:p>
        </p:txBody>
      </p:sp>
      <p:sp>
        <p:nvSpPr>
          <p:cNvPr id="95283" name="Text Box 54"/>
          <p:cNvSpPr txBox="1">
            <a:spLocks noChangeArrowheads="1"/>
          </p:cNvSpPr>
          <p:nvPr/>
        </p:nvSpPr>
        <p:spPr bwMode="auto">
          <a:xfrm>
            <a:off x="5531645" y="3633788"/>
            <a:ext cx="8483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Aberdeen</a:t>
            </a:r>
          </a:p>
        </p:txBody>
      </p:sp>
      <p:sp>
        <p:nvSpPr>
          <p:cNvPr id="95284" name="Line 25"/>
          <p:cNvSpPr>
            <a:spLocks noChangeShapeType="1"/>
          </p:cNvSpPr>
          <p:nvPr/>
        </p:nvSpPr>
        <p:spPr bwMode="auto">
          <a:xfrm flipV="1">
            <a:off x="6115050" y="1600200"/>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53" name="Rectangle 52"/>
          <p:cNvSpPr/>
          <p:nvPr/>
        </p:nvSpPr>
        <p:spPr>
          <a:xfrm>
            <a:off x="2147888" y="109628"/>
            <a:ext cx="5373587" cy="584775"/>
          </a:xfrm>
          <a:prstGeom prst="rect">
            <a:avLst/>
          </a:prstGeom>
        </p:spPr>
        <p:txBody>
          <a:bodyPr wrap="none">
            <a:spAutoFit/>
          </a:bodyPr>
          <a:lstStyle/>
          <a:p>
            <a:r>
              <a:rPr kumimoji="1" lang="en-US" altLang="en-US" sz="3200" b="1">
                <a:solidFill>
                  <a:srgbClr val="C00000"/>
                </a:solidFill>
                <a:effectLst>
                  <a:outerShdw blurRad="38100" dist="38100" dir="2700000" algn="tl">
                    <a:srgbClr val="C0C0C0"/>
                  </a:outerShdw>
                </a:effectLst>
                <a:latin typeface="+mj-lt"/>
                <a:ea typeface="+mj-ea"/>
                <a:cs typeface="+mj-cs"/>
              </a:rPr>
              <a:t>Result of  Right Outer Join</a:t>
            </a:r>
          </a:p>
        </p:txBody>
      </p:sp>
    </p:spTree>
    <p:extLst>
      <p:ext uri="{BB962C8B-B14F-4D97-AF65-F5344CB8AC3E}">
        <p14:creationId xmlns:p14="http://schemas.microsoft.com/office/powerpoint/2010/main" val="832936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4294967295"/>
          </p:nvPr>
        </p:nvSpPr>
        <p:spPr bwMode="auto">
          <a:xfrm>
            <a:off x="6057900" y="5657850"/>
            <a:ext cx="142875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16E461BE-B27A-4F19-807F-F280060872FD}" type="slidenum">
              <a:rPr lang="ar-SA" altLang="en-US" sz="825">
                <a:solidFill>
                  <a:srgbClr val="898989"/>
                </a:solidFill>
              </a:rPr>
              <a:pPr>
                <a:spcBef>
                  <a:spcPct val="0"/>
                </a:spcBef>
                <a:buFontTx/>
                <a:buNone/>
              </a:pPr>
              <a:t>24</a:t>
            </a:fld>
            <a:endParaRPr lang="en-US" altLang="en-US" sz="825">
              <a:solidFill>
                <a:srgbClr val="898989"/>
              </a:solidFill>
            </a:endParaRPr>
          </a:p>
        </p:txBody>
      </p:sp>
      <p:sp>
        <p:nvSpPr>
          <p:cNvPr id="97283" name="Rectangle 2"/>
          <p:cNvSpPr>
            <a:spLocks noGrp="1" noChangeArrowheads="1"/>
          </p:cNvSpPr>
          <p:nvPr>
            <p:ph type="title"/>
          </p:nvPr>
        </p:nvSpPr>
        <p:spPr>
          <a:xfrm>
            <a:off x="857250" y="197683"/>
            <a:ext cx="7543800" cy="581806"/>
          </a:xfrm>
          <a:noFill/>
        </p:spPr>
        <p:txBody>
          <a:bodyPr/>
          <a:lstStyle/>
          <a:p>
            <a:r>
              <a:rPr lang="en-US" altLang="en-US">
                <a:solidFill>
                  <a:srgbClr val="C00000"/>
                </a:solidFill>
              </a:rPr>
              <a:t>Full Outer Join</a:t>
            </a:r>
          </a:p>
        </p:txBody>
      </p:sp>
      <p:sp>
        <p:nvSpPr>
          <p:cNvPr id="97284" name="Text Box 3"/>
          <p:cNvSpPr txBox="1">
            <a:spLocks noChangeArrowheads="1"/>
          </p:cNvSpPr>
          <p:nvPr/>
        </p:nvSpPr>
        <p:spPr bwMode="auto">
          <a:xfrm>
            <a:off x="304956" y="1095874"/>
            <a:ext cx="8664873"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50000"/>
              </a:lnSpc>
              <a:spcBef>
                <a:spcPct val="0"/>
              </a:spcBef>
              <a:buFontTx/>
              <a:buNone/>
            </a:pPr>
            <a:r>
              <a:rPr lang="en-US" altLang="en-US" sz="1800" b="1" u="sng">
                <a:latin typeface="Arial" panose="020B0604020202020204" pitchFamily="34" charset="0"/>
              </a:rPr>
              <a:t>Example</a:t>
            </a:r>
            <a:r>
              <a:rPr lang="en-US" altLang="en-US" sz="1800" b="1">
                <a:latin typeface="Arial" panose="020B0604020202020204" pitchFamily="34" charset="0"/>
              </a:rPr>
              <a:t>:</a:t>
            </a:r>
          </a:p>
          <a:p>
            <a:pPr algn="just">
              <a:lnSpc>
                <a:spcPct val="150000"/>
              </a:lnSpc>
              <a:spcBef>
                <a:spcPct val="0"/>
              </a:spcBef>
              <a:buFontTx/>
              <a:buNone/>
            </a:pPr>
            <a:r>
              <a:rPr lang="en-US" altLang="en-US" sz="1800">
                <a:latin typeface="Arial" panose="020B0604020202020204" pitchFamily="34" charset="0"/>
              </a:rPr>
              <a:t>List the branch offices and properties that are in the same city and any unmatched branches or properties.</a:t>
            </a:r>
            <a:endParaRPr lang="en-US" altLang="en-US" sz="1800">
              <a:latin typeface="Courier New" panose="02070309020205020404" pitchFamily="49" charset="0"/>
            </a:endParaRPr>
          </a:p>
          <a:p>
            <a:pPr>
              <a:spcBef>
                <a:spcPct val="0"/>
              </a:spcBef>
              <a:buFontTx/>
              <a:buNone/>
            </a:pPr>
            <a:endParaRPr lang="en-US" altLang="en-US" sz="1800">
              <a:latin typeface="Courier New" panose="02070309020205020404" pitchFamily="49" charset="0"/>
            </a:endParaRPr>
          </a:p>
        </p:txBody>
      </p:sp>
      <p:sp>
        <p:nvSpPr>
          <p:cNvPr id="2" name="Rectangle 1"/>
          <p:cNvSpPr/>
          <p:nvPr/>
        </p:nvSpPr>
        <p:spPr>
          <a:xfrm>
            <a:off x="667658" y="3115920"/>
            <a:ext cx="7181954" cy="1219436"/>
          </a:xfrm>
          <a:prstGeom prst="rect">
            <a:avLst/>
          </a:prstGeom>
        </p:spPr>
        <p:txBody>
          <a:bodyPr wrap="square">
            <a:spAutoFit/>
          </a:bodyPr>
          <a:lstStyle/>
          <a:p>
            <a:pPr>
              <a:lnSpc>
                <a:spcPct val="114000"/>
              </a:lnSpc>
            </a:pPr>
            <a:r>
              <a:rPr lang="en-US" altLang="en-US" sz="2100" b="1"/>
              <a:t>SELECT</a:t>
            </a:r>
            <a:r>
              <a:rPr lang="en-US" altLang="en-US" sz="2100"/>
              <a:t>  </a:t>
            </a:r>
            <a:r>
              <a:rPr lang="en-US" altLang="en-US" sz="2400"/>
              <a:t>b.*, p.*</a:t>
            </a:r>
            <a:endParaRPr lang="en-US" altLang="en-US" sz="2100"/>
          </a:p>
          <a:p>
            <a:pPr>
              <a:lnSpc>
                <a:spcPct val="114000"/>
              </a:lnSpc>
            </a:pPr>
            <a:r>
              <a:rPr lang="en-US" altLang="en-US" sz="2100"/>
              <a:t>	 </a:t>
            </a:r>
            <a:r>
              <a:rPr lang="en-US" altLang="en-US" sz="2100" b="1"/>
              <a:t>FROM</a:t>
            </a:r>
            <a:r>
              <a:rPr lang="en-US" altLang="en-US" sz="2100"/>
              <a:t>  branch  </a:t>
            </a:r>
            <a:r>
              <a:rPr lang="en-US" altLang="en-US" sz="2100" b="1">
                <a:solidFill>
                  <a:srgbClr val="C00000"/>
                </a:solidFill>
              </a:rPr>
              <a:t>b</a:t>
            </a:r>
            <a:r>
              <a:rPr lang="en-US" altLang="en-US" sz="2100"/>
              <a:t> </a:t>
            </a:r>
            <a:r>
              <a:rPr lang="en-US" altLang="en-US" sz="2100" b="1">
                <a:solidFill>
                  <a:srgbClr val="C00000"/>
                </a:solidFill>
              </a:rPr>
              <a:t>FULL JOIN  </a:t>
            </a:r>
            <a:r>
              <a:rPr lang="en-US" altLang="en-US" sz="2100"/>
              <a:t>property  </a:t>
            </a:r>
            <a:r>
              <a:rPr lang="en-US" altLang="en-US" sz="2100">
                <a:solidFill>
                  <a:srgbClr val="C00000"/>
                </a:solidFill>
              </a:rPr>
              <a:t>p</a:t>
            </a:r>
            <a:r>
              <a:rPr lang="en-US" altLang="en-US" sz="2100"/>
              <a:t> </a:t>
            </a:r>
            <a:r>
              <a:rPr lang="en-US" altLang="en-US" sz="2100" b="1">
                <a:solidFill>
                  <a:srgbClr val="C00000"/>
                </a:solidFill>
              </a:rPr>
              <a:t>ON</a:t>
            </a:r>
            <a:r>
              <a:rPr lang="en-US" altLang="en-US" sz="2100"/>
              <a:t>  </a:t>
            </a:r>
          </a:p>
          <a:p>
            <a:pPr>
              <a:lnSpc>
                <a:spcPct val="114000"/>
              </a:lnSpc>
            </a:pPr>
            <a:r>
              <a:rPr lang="en-US" altLang="en-US" sz="2100"/>
              <a:t>                		 </a:t>
            </a:r>
            <a:r>
              <a:rPr lang="en-US" altLang="en-US" sz="2100" err="1"/>
              <a:t>b.bcity</a:t>
            </a:r>
            <a:r>
              <a:rPr lang="en-US" altLang="en-US" sz="2100"/>
              <a:t>  =  </a:t>
            </a:r>
            <a:r>
              <a:rPr lang="en-US" altLang="en-US" sz="2100" err="1"/>
              <a:t>p.pcity</a:t>
            </a:r>
            <a:r>
              <a:rPr lang="en-US" altLang="en-US" sz="2100"/>
              <a:t>;</a:t>
            </a:r>
          </a:p>
        </p:txBody>
      </p:sp>
    </p:spTree>
    <p:extLst>
      <p:ext uri="{BB962C8B-B14F-4D97-AF65-F5344CB8AC3E}">
        <p14:creationId xmlns:p14="http://schemas.microsoft.com/office/powerpoint/2010/main" val="135095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4294967295"/>
          </p:nvPr>
        </p:nvSpPr>
        <p:spPr bwMode="auto">
          <a:xfrm>
            <a:off x="6057900" y="5657850"/>
            <a:ext cx="142875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0EC2F499-BBD3-469C-BD2F-3BDDED14B88B}" type="slidenum">
              <a:rPr lang="ar-SA" altLang="en-US" sz="825">
                <a:solidFill>
                  <a:srgbClr val="898989"/>
                </a:solidFill>
              </a:rPr>
              <a:pPr>
                <a:spcBef>
                  <a:spcPct val="0"/>
                </a:spcBef>
                <a:buFontTx/>
                <a:buNone/>
              </a:pPr>
              <a:t>25</a:t>
            </a:fld>
            <a:endParaRPr lang="en-US" altLang="en-US" sz="825">
              <a:solidFill>
                <a:srgbClr val="898989"/>
              </a:solidFill>
            </a:endParaRPr>
          </a:p>
        </p:txBody>
      </p:sp>
      <p:sp>
        <p:nvSpPr>
          <p:cNvPr id="99331" name="Rectangle 2"/>
          <p:cNvSpPr>
            <a:spLocks noChangeArrowheads="1"/>
          </p:cNvSpPr>
          <p:nvPr/>
        </p:nvSpPr>
        <p:spPr bwMode="auto">
          <a:xfrm>
            <a:off x="3034903" y="3508773"/>
            <a:ext cx="3308747" cy="1177528"/>
          </a:xfrm>
          <a:prstGeom prst="rect">
            <a:avLst/>
          </a:prstGeom>
          <a:solidFill>
            <a:srgbClr val="FF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9332" name="Line 3"/>
          <p:cNvSpPr>
            <a:spLocks noChangeShapeType="1"/>
          </p:cNvSpPr>
          <p:nvPr/>
        </p:nvSpPr>
        <p:spPr bwMode="auto">
          <a:xfrm>
            <a:off x="3836194" y="3498056"/>
            <a:ext cx="1191" cy="11775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9333" name="Rectangle 4"/>
          <p:cNvSpPr>
            <a:spLocks noChangeArrowheads="1"/>
          </p:cNvSpPr>
          <p:nvPr/>
        </p:nvSpPr>
        <p:spPr bwMode="auto">
          <a:xfrm>
            <a:off x="3028951" y="3223022"/>
            <a:ext cx="3308747" cy="285750"/>
          </a:xfrm>
          <a:prstGeom prst="rect">
            <a:avLst/>
          </a:prstGeom>
          <a:solidFill>
            <a:srgbClr val="CC0066"/>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9334" name="Line 5"/>
          <p:cNvSpPr>
            <a:spLocks noChangeShapeType="1"/>
          </p:cNvSpPr>
          <p:nvPr/>
        </p:nvSpPr>
        <p:spPr bwMode="auto">
          <a:xfrm>
            <a:off x="4570811" y="3498056"/>
            <a:ext cx="1190" cy="11775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9335" name="Text Box 6"/>
          <p:cNvSpPr txBox="1">
            <a:spLocks noChangeArrowheads="1"/>
          </p:cNvSpPr>
          <p:nvPr/>
        </p:nvSpPr>
        <p:spPr bwMode="auto">
          <a:xfrm>
            <a:off x="3036095" y="3886201"/>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B003</a:t>
            </a:r>
          </a:p>
        </p:txBody>
      </p:sp>
      <p:sp>
        <p:nvSpPr>
          <p:cNvPr id="99336" name="Line 7"/>
          <p:cNvSpPr>
            <a:spLocks noChangeShapeType="1"/>
          </p:cNvSpPr>
          <p:nvPr/>
        </p:nvSpPr>
        <p:spPr bwMode="auto">
          <a:xfrm flipV="1">
            <a:off x="3836194" y="3212306"/>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9337" name="Text Box 8"/>
          <p:cNvSpPr txBox="1">
            <a:spLocks noChangeArrowheads="1"/>
          </p:cNvSpPr>
          <p:nvPr/>
        </p:nvSpPr>
        <p:spPr bwMode="auto">
          <a:xfrm>
            <a:off x="2971801" y="3223023"/>
            <a:ext cx="8595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BranchNo</a:t>
            </a:r>
          </a:p>
        </p:txBody>
      </p:sp>
      <p:sp>
        <p:nvSpPr>
          <p:cNvPr id="99338" name="Text Box 9"/>
          <p:cNvSpPr txBox="1">
            <a:spLocks noChangeArrowheads="1"/>
          </p:cNvSpPr>
          <p:nvPr/>
        </p:nvSpPr>
        <p:spPr bwMode="auto">
          <a:xfrm>
            <a:off x="3836194" y="3908823"/>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Glasgow</a:t>
            </a:r>
          </a:p>
        </p:txBody>
      </p:sp>
      <p:sp>
        <p:nvSpPr>
          <p:cNvPr id="99339" name="Line 10"/>
          <p:cNvSpPr>
            <a:spLocks noChangeShapeType="1"/>
          </p:cNvSpPr>
          <p:nvPr/>
        </p:nvSpPr>
        <p:spPr bwMode="auto">
          <a:xfrm flipV="1">
            <a:off x="4570810" y="3212306"/>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9340" name="Text Box 11"/>
          <p:cNvSpPr txBox="1">
            <a:spLocks noChangeArrowheads="1"/>
          </p:cNvSpPr>
          <p:nvPr/>
        </p:nvSpPr>
        <p:spPr bwMode="auto">
          <a:xfrm>
            <a:off x="3893344" y="3230167"/>
            <a:ext cx="5517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bCity</a:t>
            </a:r>
          </a:p>
        </p:txBody>
      </p:sp>
      <p:sp>
        <p:nvSpPr>
          <p:cNvPr id="99341" name="Text Box 12"/>
          <p:cNvSpPr txBox="1">
            <a:spLocks noChangeArrowheads="1"/>
          </p:cNvSpPr>
          <p:nvPr/>
        </p:nvSpPr>
        <p:spPr bwMode="auto">
          <a:xfrm>
            <a:off x="4772026" y="3908823"/>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PG4</a:t>
            </a:r>
          </a:p>
        </p:txBody>
      </p:sp>
      <p:sp>
        <p:nvSpPr>
          <p:cNvPr id="99342" name="Text Box 13"/>
          <p:cNvSpPr txBox="1">
            <a:spLocks noChangeArrowheads="1"/>
          </p:cNvSpPr>
          <p:nvPr/>
        </p:nvSpPr>
        <p:spPr bwMode="auto">
          <a:xfrm>
            <a:off x="4577954" y="3223023"/>
            <a:ext cx="96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PropertyNo</a:t>
            </a:r>
          </a:p>
        </p:txBody>
      </p:sp>
      <p:sp>
        <p:nvSpPr>
          <p:cNvPr id="99343" name="Text Box 14"/>
          <p:cNvSpPr txBox="1">
            <a:spLocks noChangeArrowheads="1"/>
          </p:cNvSpPr>
          <p:nvPr/>
        </p:nvSpPr>
        <p:spPr bwMode="auto">
          <a:xfrm>
            <a:off x="5493544" y="3223024"/>
            <a:ext cx="5517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pCity</a:t>
            </a:r>
          </a:p>
        </p:txBody>
      </p:sp>
      <p:sp>
        <p:nvSpPr>
          <p:cNvPr id="99344" name="Text Box 15"/>
          <p:cNvSpPr txBox="1">
            <a:spLocks noChangeArrowheads="1"/>
          </p:cNvSpPr>
          <p:nvPr/>
        </p:nvSpPr>
        <p:spPr bwMode="auto">
          <a:xfrm>
            <a:off x="5503069" y="3919538"/>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Glasgow</a:t>
            </a:r>
          </a:p>
        </p:txBody>
      </p:sp>
      <p:sp>
        <p:nvSpPr>
          <p:cNvPr id="99345" name="Line 16"/>
          <p:cNvSpPr>
            <a:spLocks noChangeShapeType="1"/>
          </p:cNvSpPr>
          <p:nvPr/>
        </p:nvSpPr>
        <p:spPr bwMode="auto">
          <a:xfrm>
            <a:off x="5486400" y="3223024"/>
            <a:ext cx="1191" cy="14406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9346" name="Rectangle 17"/>
          <p:cNvSpPr>
            <a:spLocks noChangeArrowheads="1"/>
          </p:cNvSpPr>
          <p:nvPr/>
        </p:nvSpPr>
        <p:spPr bwMode="auto">
          <a:xfrm>
            <a:off x="2222897" y="1885950"/>
            <a:ext cx="1651397" cy="914400"/>
          </a:xfrm>
          <a:prstGeom prst="rect">
            <a:avLst/>
          </a:prstGeom>
          <a:solidFill>
            <a:srgbClr val="FF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9347" name="Line 18"/>
          <p:cNvSpPr>
            <a:spLocks noChangeShapeType="1"/>
          </p:cNvSpPr>
          <p:nvPr/>
        </p:nvSpPr>
        <p:spPr bwMode="auto">
          <a:xfrm>
            <a:off x="3017044" y="1875235"/>
            <a:ext cx="1191"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9348" name="Rectangle 19"/>
          <p:cNvSpPr>
            <a:spLocks noChangeArrowheads="1"/>
          </p:cNvSpPr>
          <p:nvPr/>
        </p:nvSpPr>
        <p:spPr bwMode="auto">
          <a:xfrm>
            <a:off x="2216945" y="1600200"/>
            <a:ext cx="1651397" cy="285750"/>
          </a:xfrm>
          <a:prstGeom prst="rect">
            <a:avLst/>
          </a:prstGeom>
          <a:solidFill>
            <a:srgbClr val="CC0066"/>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9349" name="Text Box 20"/>
          <p:cNvSpPr txBox="1">
            <a:spLocks noChangeArrowheads="1"/>
          </p:cNvSpPr>
          <p:nvPr/>
        </p:nvSpPr>
        <p:spPr bwMode="auto">
          <a:xfrm>
            <a:off x="2224088" y="2024063"/>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B003</a:t>
            </a:r>
          </a:p>
        </p:txBody>
      </p:sp>
      <p:sp>
        <p:nvSpPr>
          <p:cNvPr id="99350" name="Line 21"/>
          <p:cNvSpPr>
            <a:spLocks noChangeShapeType="1"/>
          </p:cNvSpPr>
          <p:nvPr/>
        </p:nvSpPr>
        <p:spPr bwMode="auto">
          <a:xfrm flipV="1">
            <a:off x="3024188" y="158948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9351" name="Text Box 22"/>
          <p:cNvSpPr txBox="1">
            <a:spLocks noChangeArrowheads="1"/>
          </p:cNvSpPr>
          <p:nvPr/>
        </p:nvSpPr>
        <p:spPr bwMode="auto">
          <a:xfrm>
            <a:off x="2159794" y="1600201"/>
            <a:ext cx="8595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BranchNo</a:t>
            </a:r>
          </a:p>
        </p:txBody>
      </p:sp>
      <p:sp>
        <p:nvSpPr>
          <p:cNvPr id="99352" name="Text Box 23"/>
          <p:cNvSpPr txBox="1">
            <a:spLocks noChangeArrowheads="1"/>
          </p:cNvSpPr>
          <p:nvPr/>
        </p:nvSpPr>
        <p:spPr bwMode="auto">
          <a:xfrm>
            <a:off x="3024188" y="2046685"/>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Glasgow</a:t>
            </a:r>
          </a:p>
        </p:txBody>
      </p:sp>
      <p:sp>
        <p:nvSpPr>
          <p:cNvPr id="99353" name="Text Box 24"/>
          <p:cNvSpPr txBox="1">
            <a:spLocks noChangeArrowheads="1"/>
          </p:cNvSpPr>
          <p:nvPr/>
        </p:nvSpPr>
        <p:spPr bwMode="auto">
          <a:xfrm>
            <a:off x="3081337" y="1607344"/>
            <a:ext cx="5517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bCity</a:t>
            </a:r>
          </a:p>
        </p:txBody>
      </p:sp>
      <p:sp>
        <p:nvSpPr>
          <p:cNvPr id="99354" name="Text Box 25"/>
          <p:cNvSpPr txBox="1">
            <a:spLocks noChangeArrowheads="1"/>
          </p:cNvSpPr>
          <p:nvPr/>
        </p:nvSpPr>
        <p:spPr bwMode="auto">
          <a:xfrm>
            <a:off x="2216945" y="2286001"/>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B004</a:t>
            </a:r>
          </a:p>
        </p:txBody>
      </p:sp>
      <p:sp>
        <p:nvSpPr>
          <p:cNvPr id="99355" name="Text Box 26"/>
          <p:cNvSpPr txBox="1">
            <a:spLocks noChangeArrowheads="1"/>
          </p:cNvSpPr>
          <p:nvPr/>
        </p:nvSpPr>
        <p:spPr bwMode="auto">
          <a:xfrm>
            <a:off x="3017045" y="2308623"/>
            <a:ext cx="6110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Bristol</a:t>
            </a:r>
          </a:p>
        </p:txBody>
      </p:sp>
      <p:sp>
        <p:nvSpPr>
          <p:cNvPr id="99356" name="Text Box 27"/>
          <p:cNvSpPr txBox="1">
            <a:spLocks noChangeArrowheads="1"/>
          </p:cNvSpPr>
          <p:nvPr/>
        </p:nvSpPr>
        <p:spPr bwMode="auto">
          <a:xfrm>
            <a:off x="2216945" y="2514601"/>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B002</a:t>
            </a:r>
          </a:p>
        </p:txBody>
      </p:sp>
      <p:sp>
        <p:nvSpPr>
          <p:cNvPr id="99357" name="Text Box 28"/>
          <p:cNvSpPr txBox="1">
            <a:spLocks noChangeArrowheads="1"/>
          </p:cNvSpPr>
          <p:nvPr/>
        </p:nvSpPr>
        <p:spPr bwMode="auto">
          <a:xfrm>
            <a:off x="3017045" y="2537223"/>
            <a:ext cx="6944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London</a:t>
            </a:r>
          </a:p>
        </p:txBody>
      </p:sp>
      <p:sp>
        <p:nvSpPr>
          <p:cNvPr id="99358" name="Text Box 29"/>
          <p:cNvSpPr txBox="1">
            <a:spLocks noChangeArrowheads="1"/>
          </p:cNvSpPr>
          <p:nvPr/>
        </p:nvSpPr>
        <p:spPr bwMode="auto">
          <a:xfrm>
            <a:off x="2147888" y="1291829"/>
            <a:ext cx="98777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500"/>
              <a:t>BRANCH</a:t>
            </a:r>
          </a:p>
        </p:txBody>
      </p:sp>
      <p:sp>
        <p:nvSpPr>
          <p:cNvPr id="99359" name="Rectangle 30"/>
          <p:cNvSpPr>
            <a:spLocks noChangeArrowheads="1"/>
          </p:cNvSpPr>
          <p:nvPr/>
        </p:nvSpPr>
        <p:spPr bwMode="auto">
          <a:xfrm>
            <a:off x="5320903" y="1875235"/>
            <a:ext cx="1651397" cy="914400"/>
          </a:xfrm>
          <a:prstGeom prst="rect">
            <a:avLst/>
          </a:prstGeom>
          <a:solidFill>
            <a:srgbClr val="FF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9360" name="Line 31"/>
          <p:cNvSpPr>
            <a:spLocks noChangeShapeType="1"/>
          </p:cNvSpPr>
          <p:nvPr/>
        </p:nvSpPr>
        <p:spPr bwMode="auto">
          <a:xfrm>
            <a:off x="6115050" y="1864519"/>
            <a:ext cx="1191"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99361" name="Rectangle 32"/>
          <p:cNvSpPr>
            <a:spLocks noChangeArrowheads="1"/>
          </p:cNvSpPr>
          <p:nvPr/>
        </p:nvSpPr>
        <p:spPr bwMode="auto">
          <a:xfrm>
            <a:off x="5314951" y="1589485"/>
            <a:ext cx="1651397" cy="285750"/>
          </a:xfrm>
          <a:prstGeom prst="rect">
            <a:avLst/>
          </a:prstGeom>
          <a:solidFill>
            <a:srgbClr val="CC0066"/>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p>
        </p:txBody>
      </p:sp>
      <p:sp>
        <p:nvSpPr>
          <p:cNvPr id="99362" name="Text Box 33"/>
          <p:cNvSpPr txBox="1">
            <a:spLocks noChangeArrowheads="1"/>
          </p:cNvSpPr>
          <p:nvPr/>
        </p:nvSpPr>
        <p:spPr bwMode="auto">
          <a:xfrm>
            <a:off x="5322094" y="2013348"/>
            <a:ext cx="5483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PA14</a:t>
            </a:r>
          </a:p>
        </p:txBody>
      </p:sp>
      <p:sp>
        <p:nvSpPr>
          <p:cNvPr id="99363" name="Text Box 34"/>
          <p:cNvSpPr txBox="1">
            <a:spLocks noChangeArrowheads="1"/>
          </p:cNvSpPr>
          <p:nvPr/>
        </p:nvSpPr>
        <p:spPr bwMode="auto">
          <a:xfrm>
            <a:off x="5257801" y="1589485"/>
            <a:ext cx="96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PropertyNo</a:t>
            </a:r>
          </a:p>
        </p:txBody>
      </p:sp>
      <p:sp>
        <p:nvSpPr>
          <p:cNvPr id="99364" name="Text Box 35"/>
          <p:cNvSpPr txBox="1">
            <a:spLocks noChangeArrowheads="1"/>
          </p:cNvSpPr>
          <p:nvPr/>
        </p:nvSpPr>
        <p:spPr bwMode="auto">
          <a:xfrm>
            <a:off x="6122195" y="2035969"/>
            <a:ext cx="8483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Aberdeen</a:t>
            </a:r>
          </a:p>
        </p:txBody>
      </p:sp>
      <p:sp>
        <p:nvSpPr>
          <p:cNvPr id="99365" name="Text Box 36"/>
          <p:cNvSpPr txBox="1">
            <a:spLocks noChangeArrowheads="1"/>
          </p:cNvSpPr>
          <p:nvPr/>
        </p:nvSpPr>
        <p:spPr bwMode="auto">
          <a:xfrm>
            <a:off x="6179344" y="1596630"/>
            <a:ext cx="5517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a:solidFill>
                  <a:schemeClr val="bg1"/>
                </a:solidFill>
              </a:rPr>
              <a:t>pCity</a:t>
            </a:r>
          </a:p>
        </p:txBody>
      </p:sp>
      <p:sp>
        <p:nvSpPr>
          <p:cNvPr id="99366" name="Text Box 37"/>
          <p:cNvSpPr txBox="1">
            <a:spLocks noChangeArrowheads="1"/>
          </p:cNvSpPr>
          <p:nvPr/>
        </p:nvSpPr>
        <p:spPr bwMode="auto">
          <a:xfrm>
            <a:off x="5314951" y="2275285"/>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PL94</a:t>
            </a:r>
          </a:p>
        </p:txBody>
      </p:sp>
      <p:sp>
        <p:nvSpPr>
          <p:cNvPr id="99367" name="Text Box 38"/>
          <p:cNvSpPr txBox="1">
            <a:spLocks noChangeArrowheads="1"/>
          </p:cNvSpPr>
          <p:nvPr/>
        </p:nvSpPr>
        <p:spPr bwMode="auto">
          <a:xfrm>
            <a:off x="6115051" y="2297907"/>
            <a:ext cx="6944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London</a:t>
            </a:r>
          </a:p>
        </p:txBody>
      </p:sp>
      <p:sp>
        <p:nvSpPr>
          <p:cNvPr id="99368" name="Text Box 39"/>
          <p:cNvSpPr txBox="1">
            <a:spLocks noChangeArrowheads="1"/>
          </p:cNvSpPr>
          <p:nvPr/>
        </p:nvSpPr>
        <p:spPr bwMode="auto">
          <a:xfrm>
            <a:off x="5314951" y="2503885"/>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PG4</a:t>
            </a:r>
          </a:p>
        </p:txBody>
      </p:sp>
      <p:sp>
        <p:nvSpPr>
          <p:cNvPr id="99369" name="Text Box 40"/>
          <p:cNvSpPr txBox="1">
            <a:spLocks noChangeArrowheads="1"/>
          </p:cNvSpPr>
          <p:nvPr/>
        </p:nvSpPr>
        <p:spPr bwMode="auto">
          <a:xfrm>
            <a:off x="6115051" y="2526507"/>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Glasgow</a:t>
            </a:r>
          </a:p>
        </p:txBody>
      </p:sp>
      <p:sp>
        <p:nvSpPr>
          <p:cNvPr id="99370" name="Text Box 41"/>
          <p:cNvSpPr txBox="1">
            <a:spLocks noChangeArrowheads="1"/>
          </p:cNvSpPr>
          <p:nvPr/>
        </p:nvSpPr>
        <p:spPr bwMode="auto">
          <a:xfrm>
            <a:off x="5245894" y="1281114"/>
            <a:ext cx="11573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500"/>
              <a:t>PROPERTY</a:t>
            </a:r>
          </a:p>
        </p:txBody>
      </p:sp>
      <p:sp>
        <p:nvSpPr>
          <p:cNvPr id="99371" name="Text Box 42"/>
          <p:cNvSpPr txBox="1">
            <a:spLocks noChangeArrowheads="1"/>
          </p:cNvSpPr>
          <p:nvPr/>
        </p:nvSpPr>
        <p:spPr bwMode="auto">
          <a:xfrm>
            <a:off x="2759081" y="4961806"/>
            <a:ext cx="4115229"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350" b="1">
                <a:latin typeface="Courier New" panose="02070309020205020404" pitchFamily="49" charset="0"/>
              </a:rPr>
              <a:t>SELECT  b.*, p.*</a:t>
            </a:r>
          </a:p>
          <a:p>
            <a:pPr>
              <a:spcBef>
                <a:spcPct val="0"/>
              </a:spcBef>
              <a:buFontTx/>
              <a:buNone/>
            </a:pPr>
            <a:r>
              <a:rPr lang="en-US" altLang="en-US" sz="1350" b="1">
                <a:latin typeface="Courier New" panose="02070309020205020404" pitchFamily="49" charset="0"/>
              </a:rPr>
              <a:t>  FROM  branch  b  </a:t>
            </a:r>
          </a:p>
          <a:p>
            <a:pPr>
              <a:spcBef>
                <a:spcPct val="0"/>
              </a:spcBef>
              <a:buFontTx/>
              <a:buNone/>
            </a:pPr>
            <a:r>
              <a:rPr lang="en-US" altLang="en-US" sz="1350" b="1">
                <a:latin typeface="Courier New" panose="02070309020205020404" pitchFamily="49" charset="0"/>
              </a:rPr>
              <a:t>     FULL  JOIN  property  p ON  </a:t>
            </a:r>
          </a:p>
          <a:p>
            <a:pPr>
              <a:spcBef>
                <a:spcPct val="0"/>
              </a:spcBef>
              <a:buFontTx/>
              <a:buNone/>
            </a:pPr>
            <a:r>
              <a:rPr lang="en-US" altLang="en-US" sz="1350" b="1">
                <a:latin typeface="Courier New" panose="02070309020205020404" pitchFamily="49" charset="0"/>
              </a:rPr>
              <a:t>		</a:t>
            </a:r>
            <a:r>
              <a:rPr lang="en-US" altLang="en-US" sz="1350" b="1" err="1">
                <a:latin typeface="Courier New" panose="02070309020205020404" pitchFamily="49" charset="0"/>
              </a:rPr>
              <a:t>b.bcity</a:t>
            </a:r>
            <a:r>
              <a:rPr lang="en-US" altLang="en-US" sz="1350" b="1">
                <a:latin typeface="Courier New" panose="02070309020205020404" pitchFamily="49" charset="0"/>
              </a:rPr>
              <a:t>  =  </a:t>
            </a:r>
            <a:r>
              <a:rPr lang="en-US" altLang="en-US" sz="1350" b="1" err="1">
                <a:latin typeface="Courier New" panose="02070309020205020404" pitchFamily="49" charset="0"/>
              </a:rPr>
              <a:t>p.pcity</a:t>
            </a:r>
            <a:r>
              <a:rPr lang="en-US" altLang="en-US" sz="1350" b="1">
                <a:latin typeface="Courier New" panose="02070309020205020404" pitchFamily="49" charset="0"/>
              </a:rPr>
              <a:t>;</a:t>
            </a:r>
          </a:p>
          <a:p>
            <a:pPr>
              <a:spcBef>
                <a:spcPct val="0"/>
              </a:spcBef>
              <a:buFontTx/>
              <a:buNone/>
            </a:pPr>
            <a:endParaRPr lang="en-US" altLang="en-US" sz="1350" b="1">
              <a:latin typeface="Courier New" panose="02070309020205020404" pitchFamily="49" charset="0"/>
            </a:endParaRPr>
          </a:p>
        </p:txBody>
      </p:sp>
      <p:sp>
        <p:nvSpPr>
          <p:cNvPr id="99372" name="Text Box 43"/>
          <p:cNvSpPr txBox="1">
            <a:spLocks noChangeArrowheads="1"/>
          </p:cNvSpPr>
          <p:nvPr/>
        </p:nvSpPr>
        <p:spPr bwMode="auto">
          <a:xfrm>
            <a:off x="3028951" y="4400551"/>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B002</a:t>
            </a:r>
          </a:p>
        </p:txBody>
      </p:sp>
      <p:sp>
        <p:nvSpPr>
          <p:cNvPr id="99373" name="Text Box 44"/>
          <p:cNvSpPr txBox="1">
            <a:spLocks noChangeArrowheads="1"/>
          </p:cNvSpPr>
          <p:nvPr/>
        </p:nvSpPr>
        <p:spPr bwMode="auto">
          <a:xfrm>
            <a:off x="3829051" y="4423173"/>
            <a:ext cx="6944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London</a:t>
            </a:r>
          </a:p>
        </p:txBody>
      </p:sp>
      <p:sp>
        <p:nvSpPr>
          <p:cNvPr id="99374" name="Text Box 45"/>
          <p:cNvSpPr txBox="1">
            <a:spLocks noChangeArrowheads="1"/>
          </p:cNvSpPr>
          <p:nvPr/>
        </p:nvSpPr>
        <p:spPr bwMode="auto">
          <a:xfrm>
            <a:off x="4764882" y="4423173"/>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PL94</a:t>
            </a:r>
          </a:p>
        </p:txBody>
      </p:sp>
      <p:sp>
        <p:nvSpPr>
          <p:cNvPr id="99375" name="Text Box 46"/>
          <p:cNvSpPr txBox="1">
            <a:spLocks noChangeArrowheads="1"/>
          </p:cNvSpPr>
          <p:nvPr/>
        </p:nvSpPr>
        <p:spPr bwMode="auto">
          <a:xfrm>
            <a:off x="5495926" y="4433888"/>
            <a:ext cx="6944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London</a:t>
            </a:r>
          </a:p>
        </p:txBody>
      </p:sp>
      <p:sp>
        <p:nvSpPr>
          <p:cNvPr id="99376" name="Text Box 47"/>
          <p:cNvSpPr txBox="1">
            <a:spLocks noChangeArrowheads="1"/>
          </p:cNvSpPr>
          <p:nvPr/>
        </p:nvSpPr>
        <p:spPr bwMode="auto">
          <a:xfrm>
            <a:off x="3064670" y="3600451"/>
            <a:ext cx="575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solidFill>
                  <a:srgbClr val="C00000"/>
                </a:solidFill>
                <a:latin typeface="Arial" panose="020B0604020202020204" pitchFamily="34" charset="0"/>
              </a:rPr>
              <a:t>NULL</a:t>
            </a:r>
          </a:p>
        </p:txBody>
      </p:sp>
      <p:sp>
        <p:nvSpPr>
          <p:cNvPr id="99377" name="Text Box 48"/>
          <p:cNvSpPr txBox="1">
            <a:spLocks noChangeArrowheads="1"/>
          </p:cNvSpPr>
          <p:nvPr/>
        </p:nvSpPr>
        <p:spPr bwMode="auto">
          <a:xfrm>
            <a:off x="3864770" y="3623073"/>
            <a:ext cx="575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solidFill>
                  <a:srgbClr val="C00000"/>
                </a:solidFill>
                <a:latin typeface="Arial" panose="020B0604020202020204" pitchFamily="34" charset="0"/>
              </a:rPr>
              <a:t>NULL</a:t>
            </a:r>
          </a:p>
        </p:txBody>
      </p:sp>
      <p:sp>
        <p:nvSpPr>
          <p:cNvPr id="99378" name="Text Box 49"/>
          <p:cNvSpPr txBox="1">
            <a:spLocks noChangeArrowheads="1"/>
          </p:cNvSpPr>
          <p:nvPr/>
        </p:nvSpPr>
        <p:spPr bwMode="auto">
          <a:xfrm>
            <a:off x="4800601" y="3623073"/>
            <a:ext cx="5483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PA14</a:t>
            </a:r>
          </a:p>
        </p:txBody>
      </p:sp>
      <p:sp>
        <p:nvSpPr>
          <p:cNvPr id="99379" name="Text Box 50"/>
          <p:cNvSpPr txBox="1">
            <a:spLocks noChangeArrowheads="1"/>
          </p:cNvSpPr>
          <p:nvPr/>
        </p:nvSpPr>
        <p:spPr bwMode="auto">
          <a:xfrm>
            <a:off x="5531645" y="3633788"/>
            <a:ext cx="8483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Aberdeen</a:t>
            </a:r>
          </a:p>
        </p:txBody>
      </p:sp>
      <p:sp>
        <p:nvSpPr>
          <p:cNvPr id="99380" name="Text Box 51"/>
          <p:cNvSpPr txBox="1">
            <a:spLocks noChangeArrowheads="1"/>
          </p:cNvSpPr>
          <p:nvPr/>
        </p:nvSpPr>
        <p:spPr bwMode="auto">
          <a:xfrm>
            <a:off x="3028951" y="4114801"/>
            <a:ext cx="542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B004</a:t>
            </a:r>
          </a:p>
        </p:txBody>
      </p:sp>
      <p:sp>
        <p:nvSpPr>
          <p:cNvPr id="99381" name="Text Box 52"/>
          <p:cNvSpPr txBox="1">
            <a:spLocks noChangeArrowheads="1"/>
          </p:cNvSpPr>
          <p:nvPr/>
        </p:nvSpPr>
        <p:spPr bwMode="auto">
          <a:xfrm>
            <a:off x="3829051" y="4137423"/>
            <a:ext cx="6110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Bristol</a:t>
            </a:r>
          </a:p>
        </p:txBody>
      </p:sp>
      <p:sp>
        <p:nvSpPr>
          <p:cNvPr id="99382" name="Text Box 53"/>
          <p:cNvSpPr txBox="1">
            <a:spLocks noChangeArrowheads="1"/>
          </p:cNvSpPr>
          <p:nvPr/>
        </p:nvSpPr>
        <p:spPr bwMode="auto">
          <a:xfrm>
            <a:off x="4764883" y="4137423"/>
            <a:ext cx="575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solidFill>
                  <a:srgbClr val="C00000"/>
                </a:solidFill>
                <a:latin typeface="Arial" panose="020B0604020202020204" pitchFamily="34" charset="0"/>
              </a:rPr>
              <a:t>NULL</a:t>
            </a:r>
          </a:p>
        </p:txBody>
      </p:sp>
      <p:sp>
        <p:nvSpPr>
          <p:cNvPr id="99383" name="Text Box 54"/>
          <p:cNvSpPr txBox="1">
            <a:spLocks noChangeArrowheads="1"/>
          </p:cNvSpPr>
          <p:nvPr/>
        </p:nvSpPr>
        <p:spPr bwMode="auto">
          <a:xfrm>
            <a:off x="5495926" y="4148138"/>
            <a:ext cx="575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solidFill>
                  <a:srgbClr val="C00000"/>
                </a:solidFill>
                <a:latin typeface="Arial" panose="020B0604020202020204" pitchFamily="34" charset="0"/>
              </a:rPr>
              <a:t>NULL</a:t>
            </a:r>
          </a:p>
        </p:txBody>
      </p:sp>
      <p:sp>
        <p:nvSpPr>
          <p:cNvPr id="99384" name="Line 25"/>
          <p:cNvSpPr>
            <a:spLocks noChangeShapeType="1"/>
          </p:cNvSpPr>
          <p:nvPr/>
        </p:nvSpPr>
        <p:spPr bwMode="auto">
          <a:xfrm flipV="1">
            <a:off x="6115050" y="1600200"/>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p>
        </p:txBody>
      </p:sp>
      <p:sp>
        <p:nvSpPr>
          <p:cNvPr id="57" name="Rectangle 56"/>
          <p:cNvSpPr/>
          <p:nvPr/>
        </p:nvSpPr>
        <p:spPr>
          <a:xfrm>
            <a:off x="1865244" y="136833"/>
            <a:ext cx="5316455" cy="584775"/>
          </a:xfrm>
          <a:prstGeom prst="rect">
            <a:avLst/>
          </a:prstGeom>
        </p:spPr>
        <p:txBody>
          <a:bodyPr wrap="none">
            <a:spAutoFit/>
          </a:bodyPr>
          <a:lstStyle/>
          <a:p>
            <a:r>
              <a:rPr kumimoji="1" lang="en-US" altLang="en-US" sz="3200" b="1">
                <a:solidFill>
                  <a:srgbClr val="C00000"/>
                </a:solidFill>
                <a:effectLst>
                  <a:outerShdw blurRad="38100" dist="38100" dir="2700000" algn="tl">
                    <a:srgbClr val="C0C0C0"/>
                  </a:outerShdw>
                </a:effectLst>
                <a:latin typeface="+mj-lt"/>
                <a:ea typeface="+mj-ea"/>
                <a:cs typeface="+mj-cs"/>
              </a:rPr>
              <a:t>Result</a:t>
            </a:r>
            <a:r>
              <a:rPr lang="en-US" altLang="en-US" sz="1800" b="1">
                <a:solidFill>
                  <a:srgbClr val="C00000"/>
                </a:solidFill>
              </a:rPr>
              <a:t> </a:t>
            </a:r>
            <a:r>
              <a:rPr kumimoji="1" lang="en-US" altLang="en-US" sz="3200" b="1">
                <a:solidFill>
                  <a:srgbClr val="C00000"/>
                </a:solidFill>
                <a:effectLst>
                  <a:outerShdw blurRad="38100" dist="38100" dir="2700000" algn="tl">
                    <a:srgbClr val="C0C0C0"/>
                  </a:outerShdw>
                </a:effectLst>
                <a:latin typeface="+mj-lt"/>
                <a:ea typeface="+mj-ea"/>
                <a:cs typeface="+mj-cs"/>
              </a:rPr>
              <a:t>of  FULL Outer Join</a:t>
            </a:r>
          </a:p>
        </p:txBody>
      </p:sp>
    </p:spTree>
    <p:extLst>
      <p:ext uri="{BB962C8B-B14F-4D97-AF65-F5344CB8AC3E}">
        <p14:creationId xmlns:p14="http://schemas.microsoft.com/office/powerpoint/2010/main" val="1466894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lIns="90488" tIns="44450" rIns="90488" bIns="44450" anchor="ctr"/>
          <a:lstStyle/>
          <a:p>
            <a:pPr>
              <a:defRPr/>
            </a:pPr>
            <a:r>
              <a:rPr lang="en-US"/>
              <a:t>The Rename Operation</a:t>
            </a:r>
          </a:p>
        </p:txBody>
      </p:sp>
      <p:sp>
        <p:nvSpPr>
          <p:cNvPr id="43011" name="Rectangle 3"/>
          <p:cNvSpPr>
            <a:spLocks noGrp="1" noChangeArrowheads="1"/>
          </p:cNvSpPr>
          <p:nvPr>
            <p:ph type="body" idx="1"/>
          </p:nvPr>
        </p:nvSpPr>
        <p:spPr>
          <a:xfrm>
            <a:off x="409575" y="884814"/>
            <a:ext cx="8435975" cy="5208587"/>
          </a:xfrm>
          <a:noFill/>
        </p:spPr>
        <p:txBody>
          <a:bodyPr lIns="90488" tIns="44450" rIns="90488" bIns="44450"/>
          <a:lstStyle/>
          <a:p>
            <a:pPr>
              <a:lnSpc>
                <a:spcPct val="117000"/>
              </a:lnSpc>
              <a:spcBef>
                <a:spcPts val="600"/>
              </a:spcBef>
              <a:tabLst>
                <a:tab pos="2055813" algn="l"/>
              </a:tabLst>
            </a:pPr>
            <a:r>
              <a:rPr lang="en-US" altLang="en-US" sz="2000"/>
              <a:t>The SQL allows </a:t>
            </a:r>
            <a:r>
              <a:rPr lang="en-US" altLang="en-US" sz="2000" b="1"/>
              <a:t>renaming relations </a:t>
            </a:r>
            <a:r>
              <a:rPr lang="en-US" altLang="en-US" sz="2000"/>
              <a:t>and </a:t>
            </a:r>
            <a:r>
              <a:rPr lang="en-US" altLang="en-US" sz="2000" b="1"/>
              <a:t>attributes</a:t>
            </a:r>
            <a:r>
              <a:rPr lang="en-US" altLang="en-US" sz="2000"/>
              <a:t> using the </a:t>
            </a:r>
            <a:r>
              <a:rPr lang="en-US" altLang="en-US" sz="2000" b="1">
                <a:solidFill>
                  <a:srgbClr val="C00000"/>
                </a:solidFill>
              </a:rPr>
              <a:t>as</a:t>
            </a:r>
            <a:r>
              <a:rPr lang="en-US" altLang="en-US" sz="2000" b="1"/>
              <a:t> </a:t>
            </a:r>
            <a:r>
              <a:rPr lang="en-US" altLang="en-US" sz="2000"/>
              <a:t>clause:</a:t>
            </a:r>
            <a:endParaRPr lang="en-US" altLang="en-US"/>
          </a:p>
          <a:p>
            <a:pPr>
              <a:lnSpc>
                <a:spcPct val="117000"/>
              </a:lnSpc>
              <a:spcBef>
                <a:spcPts val="600"/>
              </a:spcBef>
              <a:buFont typeface="Monotype Sorts" charset="2"/>
              <a:buNone/>
              <a:tabLst>
                <a:tab pos="2055813" algn="l"/>
              </a:tabLst>
            </a:pPr>
            <a:r>
              <a:rPr lang="en-US" altLang="en-US" sz="1050" i="1"/>
              <a:t>	</a:t>
            </a:r>
            <a:r>
              <a:rPr lang="en-US" altLang="en-US" i="1"/>
              <a:t>	</a:t>
            </a:r>
            <a:r>
              <a:rPr lang="en-US" altLang="en-US" sz="2000" i="1">
                <a:solidFill>
                  <a:srgbClr val="002060"/>
                </a:solidFill>
              </a:rPr>
              <a:t>old-name</a:t>
            </a:r>
            <a:r>
              <a:rPr lang="en-US" altLang="en-US" sz="2000" i="1"/>
              <a:t> </a:t>
            </a:r>
            <a:r>
              <a:rPr lang="en-US" altLang="en-US" sz="2400" b="1">
                <a:solidFill>
                  <a:srgbClr val="C00000"/>
                </a:solidFill>
              </a:rPr>
              <a:t>as</a:t>
            </a:r>
            <a:r>
              <a:rPr lang="en-US" altLang="en-US" sz="2000" i="1"/>
              <a:t> </a:t>
            </a:r>
            <a:r>
              <a:rPr lang="en-US" altLang="en-US" sz="2000" i="1">
                <a:solidFill>
                  <a:srgbClr val="002060"/>
                </a:solidFill>
              </a:rPr>
              <a:t>new-name</a:t>
            </a:r>
            <a:endParaRPr lang="en-US" altLang="en-US" i="1">
              <a:solidFill>
                <a:srgbClr val="002060"/>
              </a:solidFill>
            </a:endParaRPr>
          </a:p>
          <a:p>
            <a:pPr>
              <a:lnSpc>
                <a:spcPct val="117000"/>
              </a:lnSpc>
              <a:spcBef>
                <a:spcPts val="600"/>
              </a:spcBef>
              <a:tabLst>
                <a:tab pos="2055813" algn="l"/>
              </a:tabLst>
            </a:pPr>
            <a:r>
              <a:rPr lang="en-US" altLang="en-US" sz="2000" b="1">
                <a:solidFill>
                  <a:srgbClr val="0070C0"/>
                </a:solidFill>
              </a:rPr>
              <a:t>Renaming(Alias) to Columns</a:t>
            </a:r>
          </a:p>
          <a:p>
            <a:pPr>
              <a:lnSpc>
                <a:spcPct val="117000"/>
              </a:lnSpc>
              <a:spcBef>
                <a:spcPts val="600"/>
              </a:spcBef>
              <a:tabLst>
                <a:tab pos="2055813" algn="l"/>
              </a:tabLst>
            </a:pPr>
            <a:r>
              <a:rPr lang="en-US" altLang="en-US" sz="2000"/>
              <a:t>E.g.</a:t>
            </a:r>
            <a:r>
              <a:rPr lang="en-US" altLang="en-US"/>
              <a:t> </a:t>
            </a:r>
          </a:p>
          <a:p>
            <a:pPr lvl="1">
              <a:lnSpc>
                <a:spcPct val="117000"/>
              </a:lnSpc>
              <a:spcBef>
                <a:spcPts val="600"/>
              </a:spcBef>
              <a:tabLst>
                <a:tab pos="2055813" algn="l"/>
              </a:tabLst>
            </a:pPr>
            <a:r>
              <a:rPr lang="en-US" altLang="en-US" sz="2000" b="1"/>
              <a:t>select </a:t>
            </a:r>
            <a:r>
              <a:rPr lang="en-US" altLang="en-US" sz="2000" i="1"/>
              <a:t>ID, name, </a:t>
            </a:r>
            <a:r>
              <a:rPr lang="en-US" altLang="en-US" sz="2000" i="1">
                <a:solidFill>
                  <a:srgbClr val="002060"/>
                </a:solidFill>
              </a:rPr>
              <a:t>salary/12</a:t>
            </a:r>
            <a:r>
              <a:rPr lang="en-US" altLang="en-US" sz="2000" i="1"/>
              <a:t> </a:t>
            </a:r>
            <a:r>
              <a:rPr lang="en-US" altLang="en-US" sz="2400" b="1">
                <a:solidFill>
                  <a:srgbClr val="C00000"/>
                </a:solidFill>
              </a:rPr>
              <a:t>as</a:t>
            </a:r>
            <a:r>
              <a:rPr lang="en-US" altLang="en-US" sz="2000" b="1"/>
              <a:t> </a:t>
            </a:r>
            <a:r>
              <a:rPr lang="en-US" altLang="en-US" sz="2000" i="1" err="1">
                <a:solidFill>
                  <a:srgbClr val="002060"/>
                </a:solidFill>
              </a:rPr>
              <a:t>monthly_salary</a:t>
            </a:r>
            <a:br>
              <a:rPr lang="en-US" altLang="en-US" sz="2000" i="1"/>
            </a:br>
            <a:r>
              <a:rPr lang="en-US" altLang="en-US" sz="2000" i="1"/>
              <a:t> </a:t>
            </a:r>
            <a:r>
              <a:rPr lang="en-US" altLang="en-US" sz="2000" b="1"/>
              <a:t>from </a:t>
            </a:r>
            <a:r>
              <a:rPr lang="en-US" altLang="en-US" sz="2000" i="1"/>
              <a:t>instructor;</a:t>
            </a:r>
          </a:p>
          <a:p>
            <a:pPr lvl="1">
              <a:lnSpc>
                <a:spcPct val="117000"/>
              </a:lnSpc>
              <a:spcBef>
                <a:spcPts val="600"/>
              </a:spcBef>
              <a:tabLst>
                <a:tab pos="2055813" algn="l"/>
              </a:tabLst>
            </a:pPr>
            <a:endParaRPr lang="en-US" altLang="en-US" sz="500" i="1"/>
          </a:p>
          <a:p>
            <a:pPr>
              <a:lnSpc>
                <a:spcPct val="117000"/>
              </a:lnSpc>
              <a:spcBef>
                <a:spcPts val="600"/>
              </a:spcBef>
              <a:tabLst>
                <a:tab pos="2055813" algn="l"/>
              </a:tabLst>
            </a:pPr>
            <a:r>
              <a:rPr lang="en-US" altLang="en-US" sz="2000" b="1">
                <a:solidFill>
                  <a:srgbClr val="0070C0"/>
                </a:solidFill>
              </a:rPr>
              <a:t>Renaming(Alias) to Tables</a:t>
            </a:r>
          </a:p>
          <a:p>
            <a:pPr lvl="1">
              <a:lnSpc>
                <a:spcPct val="117000"/>
              </a:lnSpc>
              <a:spcBef>
                <a:spcPts val="600"/>
              </a:spcBef>
              <a:tabLst>
                <a:tab pos="2055813" algn="l"/>
              </a:tabLst>
            </a:pPr>
            <a:r>
              <a:rPr lang="en-US" altLang="en-US" b="1"/>
              <a:t>Select</a:t>
            </a:r>
            <a:r>
              <a:rPr lang="en-US" altLang="en-US"/>
              <a:t> </a:t>
            </a:r>
            <a:r>
              <a:rPr lang="en-US" altLang="en-US" b="1">
                <a:solidFill>
                  <a:srgbClr val="C00000"/>
                </a:solidFill>
              </a:rPr>
              <a:t>A</a:t>
            </a:r>
            <a:r>
              <a:rPr lang="en-US" altLang="en-US">
                <a:solidFill>
                  <a:srgbClr val="C00000"/>
                </a:solidFill>
              </a:rPr>
              <a:t>.ID </a:t>
            </a:r>
            <a:r>
              <a:rPr lang="en-US" altLang="en-US" b="1"/>
              <a:t>From</a:t>
            </a:r>
            <a:r>
              <a:rPr lang="en-US" altLang="en-US"/>
              <a:t> </a:t>
            </a:r>
            <a:r>
              <a:rPr lang="en-US" altLang="en-US">
                <a:solidFill>
                  <a:srgbClr val="C00000"/>
                </a:solidFill>
              </a:rPr>
              <a:t>Instructor</a:t>
            </a:r>
            <a:r>
              <a:rPr lang="en-US" altLang="en-US"/>
              <a:t>  </a:t>
            </a:r>
            <a:r>
              <a:rPr lang="en-US" altLang="en-US" b="1">
                <a:solidFill>
                  <a:srgbClr val="C00000"/>
                </a:solidFill>
              </a:rPr>
              <a:t>A</a:t>
            </a:r>
            <a:r>
              <a:rPr lang="en-US" altLang="en-US"/>
              <a:t> </a:t>
            </a:r>
            <a:r>
              <a:rPr lang="en-US" altLang="en-US" b="1"/>
              <a:t>WHERE</a:t>
            </a:r>
            <a:r>
              <a:rPr lang="en-US" altLang="en-US"/>
              <a:t> </a:t>
            </a:r>
            <a:r>
              <a:rPr lang="en-US" altLang="en-US" b="1" err="1">
                <a:solidFill>
                  <a:srgbClr val="C00000"/>
                </a:solidFill>
              </a:rPr>
              <a:t>A.</a:t>
            </a:r>
            <a:r>
              <a:rPr lang="en-US" altLang="en-US" err="1"/>
              <a:t>Dept_Name</a:t>
            </a:r>
            <a:r>
              <a:rPr lang="en-US" altLang="en-US"/>
              <a:t>=‘Comp. Sci.’;</a:t>
            </a:r>
          </a:p>
          <a:p>
            <a:pPr>
              <a:lnSpc>
                <a:spcPct val="117000"/>
              </a:lnSpc>
              <a:spcBef>
                <a:spcPts val="600"/>
              </a:spcBef>
              <a:tabLst>
                <a:tab pos="2055813" algn="l"/>
              </a:tabLst>
            </a:pPr>
            <a:r>
              <a:rPr lang="en-US" altLang="en-US" sz="2000"/>
              <a:t>Keyword </a:t>
            </a:r>
            <a:r>
              <a:rPr lang="en-US" altLang="en-US" sz="2000" b="1"/>
              <a:t>as</a:t>
            </a:r>
            <a:r>
              <a:rPr lang="en-US" altLang="en-US" sz="2000"/>
              <a:t> is optional and may be omitted</a:t>
            </a:r>
            <a:br>
              <a:rPr lang="en-US" altLang="en-US" sz="2000"/>
            </a:br>
            <a:r>
              <a:rPr lang="en-US" altLang="en-US" sz="2000"/>
              <a:t>              </a:t>
            </a:r>
            <a:r>
              <a:rPr lang="en-US" altLang="en-US" sz="2000" i="1"/>
              <a:t>instructor </a:t>
            </a:r>
            <a:r>
              <a:rPr lang="en-US" altLang="en-US" sz="2000" b="1"/>
              <a:t>as </a:t>
            </a:r>
            <a:r>
              <a:rPr lang="en-US" altLang="en-US" sz="2000" i="1"/>
              <a:t>T equivalent to  instructor</a:t>
            </a:r>
            <a:r>
              <a:rPr lang="en-US" altLang="en-US" sz="2000" b="1"/>
              <a:t> </a:t>
            </a:r>
            <a:r>
              <a:rPr lang="en-US" altLang="en-US" sz="2000" i="1"/>
              <a:t>T</a:t>
            </a:r>
          </a:p>
          <a:p>
            <a:pPr lvl="1">
              <a:lnSpc>
                <a:spcPct val="117000"/>
              </a:lnSpc>
              <a:spcBef>
                <a:spcPts val="600"/>
              </a:spcBef>
              <a:tabLst>
                <a:tab pos="2055813" algn="l"/>
              </a:tabLst>
            </a:pPr>
            <a:r>
              <a:rPr lang="en-US" altLang="en-US"/>
              <a:t>Keyword </a:t>
            </a:r>
            <a:r>
              <a:rPr lang="en-US" altLang="en-US" b="1">
                <a:solidFill>
                  <a:srgbClr val="C00000"/>
                </a:solidFill>
              </a:rPr>
              <a:t>as</a:t>
            </a:r>
            <a:r>
              <a:rPr lang="en-US" altLang="en-US" b="1"/>
              <a:t> </a:t>
            </a:r>
            <a:r>
              <a:rPr lang="en-US" altLang="en-US"/>
              <a:t> may be </a:t>
            </a:r>
            <a:r>
              <a:rPr lang="en-US" altLang="en-US" b="1">
                <a:solidFill>
                  <a:srgbClr val="C00000"/>
                </a:solidFill>
              </a:rPr>
              <a:t>omitted in Oracle</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Compare Tuples in the Same Relation</a:t>
            </a:r>
          </a:p>
        </p:txBody>
      </p:sp>
      <p:sp>
        <p:nvSpPr>
          <p:cNvPr id="3" name="Content Placeholder 2"/>
          <p:cNvSpPr>
            <a:spLocks noGrp="1"/>
          </p:cNvSpPr>
          <p:nvPr>
            <p:ph idx="1"/>
          </p:nvPr>
        </p:nvSpPr>
        <p:spPr>
          <a:xfrm>
            <a:off x="580572" y="829628"/>
            <a:ext cx="8055428" cy="5669798"/>
          </a:xfrm>
        </p:spPr>
        <p:txBody>
          <a:bodyPr/>
          <a:lstStyle/>
          <a:p>
            <a:r>
              <a:rPr lang="en-US" sz="2300">
                <a:latin typeface="Calibri" panose="020F0502020204030204" pitchFamily="34" charset="0"/>
                <a:cs typeface="Calibri" panose="020F0502020204030204" pitchFamily="34" charset="0"/>
              </a:rPr>
              <a:t>Another reason to </a:t>
            </a:r>
            <a:r>
              <a:rPr lang="en-US" sz="2300" b="1">
                <a:latin typeface="Calibri" panose="020F0502020204030204" pitchFamily="34" charset="0"/>
                <a:cs typeface="Calibri" panose="020F0502020204030204" pitchFamily="34" charset="0"/>
              </a:rPr>
              <a:t>rename a relation</a:t>
            </a:r>
            <a:r>
              <a:rPr lang="en-US" sz="2300">
                <a:latin typeface="Calibri" panose="020F0502020204030204" pitchFamily="34" charset="0"/>
                <a:cs typeface="Calibri" panose="020F0502020204030204" pitchFamily="34" charset="0"/>
              </a:rPr>
              <a:t> is a case where we wish to </a:t>
            </a:r>
            <a:r>
              <a:rPr lang="en-US" sz="2300" b="1">
                <a:latin typeface="Calibri" panose="020F0502020204030204" pitchFamily="34" charset="0"/>
                <a:cs typeface="Calibri" panose="020F0502020204030204" pitchFamily="34" charset="0"/>
              </a:rPr>
              <a:t>compare tuples in the same relation</a:t>
            </a:r>
            <a:r>
              <a:rPr lang="en-US" sz="2300">
                <a:latin typeface="Calibri" panose="020F0502020204030204" pitchFamily="34" charset="0"/>
                <a:cs typeface="Calibri" panose="020F0502020204030204" pitchFamily="34" charset="0"/>
              </a:rPr>
              <a:t>. We then need to take the Cartesian product of a relation with itself.</a:t>
            </a:r>
          </a:p>
          <a:p>
            <a:r>
              <a:rPr lang="en-US" altLang="en-US" sz="2300">
                <a:latin typeface="Calibri" panose="020F0502020204030204" pitchFamily="34" charset="0"/>
                <a:cs typeface="Calibri" panose="020F0502020204030204" pitchFamily="34" charset="0"/>
              </a:rPr>
              <a:t>Since we need to join a tuple of relation with another tuple in the same relation, It becomes </a:t>
            </a:r>
            <a:r>
              <a:rPr lang="en-US" altLang="en-US" sz="2300" b="1">
                <a:latin typeface="Calibri" panose="020F0502020204030204" pitchFamily="34" charset="0"/>
                <a:cs typeface="Calibri" panose="020F0502020204030204" pitchFamily="34" charset="0"/>
              </a:rPr>
              <a:t>impossible to distinguish one tuple from another without renaming.</a:t>
            </a:r>
          </a:p>
          <a:p>
            <a:r>
              <a:rPr lang="en-US" altLang="en-US" sz="2100" b="1">
                <a:solidFill>
                  <a:schemeClr val="tx2"/>
                </a:solidFill>
                <a:latin typeface="Calibri" panose="020F0502020204030204" pitchFamily="34" charset="0"/>
                <a:cs typeface="Calibri" panose="020F0502020204030204" pitchFamily="34" charset="0"/>
              </a:rPr>
              <a:t>Example: </a:t>
            </a:r>
            <a:r>
              <a:rPr lang="en-US" altLang="en-US" sz="2100" b="1">
                <a:latin typeface="Calibri" panose="020F0502020204030204" pitchFamily="34" charset="0"/>
                <a:cs typeface="Calibri" panose="020F0502020204030204" pitchFamily="34" charset="0"/>
              </a:rPr>
              <a:t>Find the names of all instructors who have a higher salary than some instructor in ‘Comp. Sci’. </a:t>
            </a:r>
            <a:r>
              <a:rPr lang="en-US" altLang="en-US" sz="2000" b="1" i="1">
                <a:solidFill>
                  <a:srgbClr val="C00000"/>
                </a:solidFill>
              </a:rPr>
              <a:t>Instructor</a:t>
            </a:r>
            <a:r>
              <a:rPr lang="en-US" altLang="en-US" sz="2000" b="1" i="1"/>
              <a:t>(ID,Name,Salary)</a:t>
            </a:r>
            <a:endParaRPr lang="en-US" altLang="en-US" sz="2000" b="1">
              <a:latin typeface="Calibri" panose="020F0502020204030204" pitchFamily="34" charset="0"/>
              <a:cs typeface="Calibri" panose="020F0502020204030204" pitchFamily="34" charset="0"/>
            </a:endParaRPr>
          </a:p>
          <a:p>
            <a:pPr lvl="1">
              <a:lnSpc>
                <a:spcPct val="140000"/>
              </a:lnSpc>
            </a:pPr>
            <a:r>
              <a:rPr lang="en-US" altLang="en-US" sz="1900" b="1"/>
              <a:t>select distinct </a:t>
            </a:r>
            <a:r>
              <a:rPr lang="en-US" altLang="en-US" sz="1900" b="1" i="1">
                <a:solidFill>
                  <a:srgbClr val="C00000"/>
                </a:solidFill>
              </a:rPr>
              <a:t>T.</a:t>
            </a:r>
            <a:r>
              <a:rPr lang="en-US" altLang="en-US" sz="1900" i="1"/>
              <a:t> name</a:t>
            </a:r>
            <a:br>
              <a:rPr lang="en-US" altLang="en-US" sz="1900" i="1"/>
            </a:br>
            <a:r>
              <a:rPr lang="en-US" altLang="en-US" sz="1900" b="1"/>
              <a:t>from </a:t>
            </a:r>
            <a:r>
              <a:rPr lang="en-US" altLang="en-US" sz="1900" i="1"/>
              <a:t>instructor  </a:t>
            </a:r>
            <a:r>
              <a:rPr lang="en-US" altLang="en-US" sz="1900" b="1" i="1">
                <a:solidFill>
                  <a:srgbClr val="C00000"/>
                </a:solidFill>
              </a:rPr>
              <a:t>T</a:t>
            </a:r>
            <a:r>
              <a:rPr lang="en-US" altLang="en-US" sz="1900" i="1"/>
              <a:t>, instructor </a:t>
            </a:r>
            <a:r>
              <a:rPr lang="en-US" altLang="en-US" sz="1900" b="1"/>
              <a:t> </a:t>
            </a:r>
            <a:r>
              <a:rPr lang="en-US" altLang="en-US" sz="1900" b="1" i="1">
                <a:solidFill>
                  <a:srgbClr val="C00000"/>
                </a:solidFill>
              </a:rPr>
              <a:t>S</a:t>
            </a:r>
            <a:br>
              <a:rPr lang="en-US" altLang="en-US" sz="1900" i="1"/>
            </a:br>
            <a:r>
              <a:rPr lang="en-US" altLang="en-US" sz="1900" b="1"/>
              <a:t>where </a:t>
            </a:r>
            <a:r>
              <a:rPr lang="en-US" altLang="en-US" sz="1900" b="1" i="1" err="1">
                <a:solidFill>
                  <a:srgbClr val="C00000"/>
                </a:solidFill>
              </a:rPr>
              <a:t>T.</a:t>
            </a:r>
            <a:r>
              <a:rPr lang="en-US" altLang="en-US" sz="1900" i="1" err="1"/>
              <a:t>salary</a:t>
            </a:r>
            <a:r>
              <a:rPr lang="en-US" altLang="en-US" sz="1900" i="1"/>
              <a:t> </a:t>
            </a:r>
            <a:r>
              <a:rPr lang="en-US" altLang="en-US" sz="2000" b="1" i="1"/>
              <a:t>&gt;</a:t>
            </a:r>
            <a:r>
              <a:rPr lang="en-US" altLang="en-US" sz="1900" i="1"/>
              <a:t> </a:t>
            </a:r>
            <a:r>
              <a:rPr lang="en-US" altLang="en-US" sz="1900" b="1" i="1" err="1">
                <a:solidFill>
                  <a:srgbClr val="C00000"/>
                </a:solidFill>
              </a:rPr>
              <a:t>S.</a:t>
            </a:r>
            <a:r>
              <a:rPr lang="en-US" altLang="en-US" sz="1900" i="1" err="1"/>
              <a:t>salary</a:t>
            </a:r>
            <a:r>
              <a:rPr lang="en-US" altLang="en-US" sz="1900" i="1"/>
              <a:t> </a:t>
            </a:r>
            <a:r>
              <a:rPr lang="en-US" altLang="en-US" sz="1900" b="1"/>
              <a:t>and </a:t>
            </a:r>
            <a:r>
              <a:rPr lang="en-US" altLang="en-US" sz="1900" b="1" i="1" err="1">
                <a:solidFill>
                  <a:srgbClr val="C00000"/>
                </a:solidFill>
              </a:rPr>
              <a:t>S.</a:t>
            </a:r>
            <a:r>
              <a:rPr lang="en-US" altLang="en-US" sz="1900" i="1" err="1"/>
              <a:t>dept_name</a:t>
            </a:r>
            <a:r>
              <a:rPr lang="en-US" altLang="en-US" sz="1900" i="1"/>
              <a:t> = ‘Comp. Sci.’</a:t>
            </a:r>
            <a:endParaRPr lang="en-US" altLang="en-US" sz="1900"/>
          </a:p>
          <a:p>
            <a:pPr lvl="1"/>
            <a:endParaRPr lang="en-US"/>
          </a:p>
        </p:txBody>
      </p:sp>
      <p:sp>
        <p:nvSpPr>
          <p:cNvPr id="4" name="Rectangle 3"/>
          <p:cNvSpPr/>
          <p:nvPr/>
        </p:nvSpPr>
        <p:spPr>
          <a:xfrm>
            <a:off x="409121" y="5509796"/>
            <a:ext cx="8052707" cy="989630"/>
          </a:xfrm>
          <a:prstGeom prst="rect">
            <a:avLst/>
          </a:prstGeom>
        </p:spPr>
        <p:txBody>
          <a:bodyPr wrap="square">
            <a:spAutoFit/>
          </a:bodyPr>
          <a:lstStyle/>
          <a:p>
            <a:pPr algn="ctr">
              <a:lnSpc>
                <a:spcPct val="120000"/>
              </a:lnSpc>
            </a:pPr>
            <a:r>
              <a:rPr lang="en-US">
                <a:latin typeface="Times New Roman" pitchFamily="18" charset="0"/>
              </a:rPr>
              <a:t>An identifier, such as </a:t>
            </a:r>
            <a:r>
              <a:rPr lang="en-US" sz="1800" b="1" i="1">
                <a:solidFill>
                  <a:srgbClr val="C00000"/>
                </a:solidFill>
                <a:latin typeface="Times New Roman" pitchFamily="18" charset="0"/>
              </a:rPr>
              <a:t>T</a:t>
            </a:r>
            <a:r>
              <a:rPr lang="en-US" b="1" i="1">
                <a:latin typeface="Times New Roman" pitchFamily="18" charset="0"/>
              </a:rPr>
              <a:t> </a:t>
            </a:r>
            <a:r>
              <a:rPr lang="en-US">
                <a:latin typeface="Times New Roman" pitchFamily="18" charset="0"/>
              </a:rPr>
              <a:t>and </a:t>
            </a:r>
            <a:r>
              <a:rPr lang="en-US" sz="1800" b="1" i="1">
                <a:solidFill>
                  <a:srgbClr val="C00000"/>
                </a:solidFill>
                <a:latin typeface="Times New Roman" pitchFamily="18" charset="0"/>
              </a:rPr>
              <a:t>S</a:t>
            </a:r>
            <a:r>
              <a:rPr lang="en-US">
                <a:latin typeface="Times New Roman" pitchFamily="18" charset="0"/>
              </a:rPr>
              <a:t>, that is used to rename a relation is referred to as </a:t>
            </a:r>
            <a:r>
              <a:rPr lang="en-US">
                <a:solidFill>
                  <a:srgbClr val="C00000"/>
                </a:solidFill>
                <a:latin typeface="Times New Roman" pitchFamily="18" charset="0"/>
              </a:rPr>
              <a:t>a </a:t>
            </a:r>
            <a:r>
              <a:rPr lang="en-US" b="1">
                <a:solidFill>
                  <a:srgbClr val="C00000"/>
                </a:solidFill>
                <a:latin typeface="Times New Roman" pitchFamily="18" charset="0"/>
              </a:rPr>
              <a:t>correlation name</a:t>
            </a:r>
            <a:r>
              <a:rPr lang="en-US" b="1">
                <a:latin typeface="Times New Roman" pitchFamily="18" charset="0"/>
              </a:rPr>
              <a:t> </a:t>
            </a:r>
            <a:r>
              <a:rPr lang="en-US">
                <a:latin typeface="Times New Roman" pitchFamily="18" charset="0"/>
              </a:rPr>
              <a:t>and is also</a:t>
            </a:r>
            <a:r>
              <a:rPr lang="en-US" b="1">
                <a:latin typeface="Times New Roman" pitchFamily="18" charset="0"/>
              </a:rPr>
              <a:t> </a:t>
            </a:r>
            <a:r>
              <a:rPr lang="en-US">
                <a:latin typeface="Times New Roman" pitchFamily="18" charset="0"/>
              </a:rPr>
              <a:t>commonly referred to as a </a:t>
            </a:r>
            <a:r>
              <a:rPr lang="en-US" b="1">
                <a:solidFill>
                  <a:srgbClr val="C00000"/>
                </a:solidFill>
                <a:latin typeface="Times New Roman" pitchFamily="18" charset="0"/>
              </a:rPr>
              <a:t>table alias</a:t>
            </a:r>
            <a:r>
              <a:rPr lang="en-US">
                <a:latin typeface="Times New Roman" pitchFamily="18" charset="0"/>
              </a:rPr>
              <a:t>, or a </a:t>
            </a:r>
            <a:r>
              <a:rPr lang="en-US" b="1">
                <a:solidFill>
                  <a:srgbClr val="C00000"/>
                </a:solidFill>
                <a:latin typeface="Times New Roman" pitchFamily="18" charset="0"/>
              </a:rPr>
              <a:t>correlation variable</a:t>
            </a:r>
            <a:r>
              <a:rPr lang="en-US">
                <a:latin typeface="Times New Roman" pitchFamily="18" charset="0"/>
              </a:rPr>
              <a:t>, or a </a:t>
            </a:r>
            <a:r>
              <a:rPr lang="en-US" b="1">
                <a:solidFill>
                  <a:srgbClr val="C00000"/>
                </a:solidFill>
                <a:latin typeface="Times New Roman" pitchFamily="18" charset="0"/>
              </a:rPr>
              <a:t>tuple variable</a:t>
            </a:r>
            <a:r>
              <a:rPr lang="en-US">
                <a:solidFill>
                  <a:srgbClr val="C00000"/>
                </a:solidFill>
                <a:latin typeface="Times New Roman" pitchFamily="18" charset="0"/>
              </a:rPr>
              <a:t>.</a:t>
            </a:r>
            <a:endParaRPr lang="en-US">
              <a:solidFill>
                <a:srgbClr val="C00000"/>
              </a:solidFill>
            </a:endParaRPr>
          </a:p>
        </p:txBody>
      </p:sp>
    </p:spTree>
    <p:extLst>
      <p:ext uri="{BB962C8B-B14F-4D97-AF65-F5344CB8AC3E}">
        <p14:creationId xmlns:p14="http://schemas.microsoft.com/office/powerpoint/2010/main" val="1603145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defRPr/>
            </a:pPr>
            <a:r>
              <a:rPr lang="en-US"/>
              <a:t>String Operations</a:t>
            </a:r>
          </a:p>
        </p:txBody>
      </p:sp>
      <p:sp>
        <p:nvSpPr>
          <p:cNvPr id="45059" name="Rectangle 3"/>
          <p:cNvSpPr>
            <a:spLocks noGrp="1" noChangeArrowheads="1"/>
          </p:cNvSpPr>
          <p:nvPr>
            <p:ph type="body" idx="1"/>
          </p:nvPr>
        </p:nvSpPr>
        <p:spPr>
          <a:xfrm>
            <a:off x="481012" y="855421"/>
            <a:ext cx="8245475" cy="2619952"/>
          </a:xfrm>
        </p:spPr>
        <p:txBody>
          <a:bodyPr/>
          <a:lstStyle/>
          <a:p>
            <a:pPr>
              <a:tabLst>
                <a:tab pos="1889125" algn="l"/>
                <a:tab pos="2403475" algn="l"/>
              </a:tabLst>
            </a:pPr>
            <a:r>
              <a:rPr lang="en-US" altLang="en-US" sz="2000">
                <a:latin typeface="Segoe UI Semilight" panose="020B0402040204020203" pitchFamily="34" charset="0"/>
                <a:cs typeface="Segoe UI Semilight" panose="020B0402040204020203" pitchFamily="34" charset="0"/>
              </a:rPr>
              <a:t>SQL includes a string-matching operator for comparisons on character strings.  The operator “</a:t>
            </a:r>
            <a:r>
              <a:rPr lang="en-US" altLang="en-US" sz="2000" b="1">
                <a:solidFill>
                  <a:srgbClr val="FF0000"/>
                </a:solidFill>
                <a:latin typeface="Segoe UI Semilight" panose="020B0402040204020203" pitchFamily="34" charset="0"/>
                <a:cs typeface="Segoe UI Semilight" panose="020B0402040204020203" pitchFamily="34" charset="0"/>
              </a:rPr>
              <a:t>like</a:t>
            </a:r>
            <a:r>
              <a:rPr lang="en-US" altLang="en-US" sz="2000">
                <a:latin typeface="Segoe UI Semilight" panose="020B0402040204020203" pitchFamily="34" charset="0"/>
                <a:cs typeface="Segoe UI Semilight" panose="020B0402040204020203" pitchFamily="34" charset="0"/>
              </a:rPr>
              <a:t>” uses patterns that are described using two special characters:</a:t>
            </a:r>
          </a:p>
          <a:p>
            <a:pPr lvl="1">
              <a:tabLst>
                <a:tab pos="1889125" algn="l"/>
                <a:tab pos="2403475" algn="l"/>
              </a:tabLst>
            </a:pPr>
            <a:r>
              <a:rPr lang="en-US" altLang="en-US" sz="2000"/>
              <a:t>percent (</a:t>
            </a:r>
            <a:r>
              <a:rPr lang="en-US" altLang="en-US" sz="2000" b="1">
                <a:solidFill>
                  <a:srgbClr val="C00000"/>
                </a:solidFill>
              </a:rPr>
              <a:t>%</a:t>
            </a:r>
            <a:r>
              <a:rPr lang="en-US" altLang="en-US" sz="2000"/>
              <a:t>).  The </a:t>
            </a:r>
            <a:r>
              <a:rPr lang="en-US" altLang="en-US" sz="2000" b="1">
                <a:solidFill>
                  <a:srgbClr val="C00000"/>
                </a:solidFill>
              </a:rPr>
              <a:t>%</a:t>
            </a:r>
            <a:r>
              <a:rPr lang="en-US" altLang="en-US" sz="2000"/>
              <a:t> character </a:t>
            </a:r>
            <a:r>
              <a:rPr lang="en-US" altLang="en-US" sz="2000" u="sng">
                <a:solidFill>
                  <a:srgbClr val="C00000"/>
                </a:solidFill>
              </a:rPr>
              <a:t>matches any substring</a:t>
            </a:r>
            <a:r>
              <a:rPr lang="en-US" altLang="en-US" sz="2000"/>
              <a:t>.</a:t>
            </a:r>
          </a:p>
          <a:p>
            <a:pPr lvl="1">
              <a:tabLst>
                <a:tab pos="1889125" algn="l"/>
                <a:tab pos="2403475" algn="l"/>
              </a:tabLst>
            </a:pPr>
            <a:r>
              <a:rPr lang="en-US" altLang="en-US" sz="2000"/>
              <a:t>underscore (</a:t>
            </a:r>
            <a:r>
              <a:rPr lang="en-US" altLang="en-US" sz="2000" b="1">
                <a:solidFill>
                  <a:srgbClr val="C00000"/>
                </a:solidFill>
              </a:rPr>
              <a:t>_</a:t>
            </a:r>
            <a:r>
              <a:rPr lang="en-US" altLang="en-US" sz="2000"/>
              <a:t>).  The </a:t>
            </a:r>
            <a:r>
              <a:rPr lang="en-US" altLang="en-US" sz="2000" b="1">
                <a:solidFill>
                  <a:schemeClr val="tx2"/>
                </a:solidFill>
              </a:rPr>
              <a:t>_</a:t>
            </a:r>
            <a:r>
              <a:rPr lang="en-US" altLang="en-US" sz="2000"/>
              <a:t> character </a:t>
            </a:r>
            <a:r>
              <a:rPr lang="en-US" altLang="en-US" sz="2000" u="sng">
                <a:solidFill>
                  <a:srgbClr val="C00000"/>
                </a:solidFill>
              </a:rPr>
              <a:t>matches any single character</a:t>
            </a:r>
            <a:r>
              <a:rPr lang="en-US" altLang="en-US" sz="2000"/>
              <a:t>.</a:t>
            </a:r>
          </a:p>
          <a:p>
            <a:pPr>
              <a:lnSpc>
                <a:spcPct val="150000"/>
              </a:lnSpc>
              <a:tabLst>
                <a:tab pos="1889125" algn="l"/>
                <a:tab pos="2403475" algn="l"/>
              </a:tabLst>
            </a:pPr>
            <a:r>
              <a:rPr lang="en-US" altLang="en-US" sz="2100" b="1"/>
              <a:t>Find the names of all instructors whose name includes the substring “</a:t>
            </a:r>
            <a:r>
              <a:rPr lang="en-US" altLang="en-US" sz="2100" b="1" err="1">
                <a:solidFill>
                  <a:schemeClr val="tx2"/>
                </a:solidFill>
              </a:rPr>
              <a:t>dhar</a:t>
            </a:r>
            <a:r>
              <a:rPr lang="en-US" altLang="en-US" sz="2100" b="1"/>
              <a:t>”.</a:t>
            </a:r>
            <a:br>
              <a:rPr lang="en-US" altLang="en-US" sz="2000"/>
            </a:br>
            <a:r>
              <a:rPr lang="en-US" altLang="en-US" sz="2000" b="1"/>
              <a:t>	</a:t>
            </a:r>
            <a:endParaRPr lang="en-US" altLang="en-US" sz="2000"/>
          </a:p>
        </p:txBody>
      </p:sp>
      <p:sp>
        <p:nvSpPr>
          <p:cNvPr id="2" name="Rectangle 1"/>
          <p:cNvSpPr/>
          <p:nvPr/>
        </p:nvSpPr>
        <p:spPr>
          <a:xfrm>
            <a:off x="768350" y="4032306"/>
            <a:ext cx="7370618" cy="1850315"/>
          </a:xfrm>
          <a:prstGeom prst="rect">
            <a:avLst/>
          </a:prstGeom>
        </p:spPr>
        <p:txBody>
          <a:bodyPr wrap="square">
            <a:spAutoFit/>
          </a:bodyPr>
          <a:lstStyle/>
          <a:p>
            <a:pPr lvl="1">
              <a:lnSpc>
                <a:spcPct val="122000"/>
              </a:lnSpc>
              <a:tabLst>
                <a:tab pos="1889125" algn="l"/>
                <a:tab pos="2403475" algn="l"/>
              </a:tabLst>
            </a:pPr>
            <a:r>
              <a:rPr lang="en-US" altLang="en-US" sz="2400"/>
              <a:t> </a:t>
            </a:r>
            <a:r>
              <a:rPr lang="en-US" altLang="en-US" sz="2400" b="1"/>
              <a:t>select </a:t>
            </a:r>
            <a:r>
              <a:rPr lang="en-US" altLang="en-US" sz="2400" i="1"/>
              <a:t>name</a:t>
            </a:r>
            <a:br>
              <a:rPr lang="en-US" altLang="en-US" sz="2400" i="1"/>
            </a:br>
            <a:r>
              <a:rPr lang="en-US" altLang="en-US" sz="2400" i="1"/>
              <a:t>      </a:t>
            </a:r>
            <a:r>
              <a:rPr lang="en-US" altLang="en-US" sz="2400" b="1"/>
              <a:t>from </a:t>
            </a:r>
            <a:r>
              <a:rPr lang="en-US" altLang="en-US" sz="2400" i="1"/>
              <a:t>instructor</a:t>
            </a:r>
            <a:br>
              <a:rPr lang="en-US" altLang="en-US" sz="2400" i="1"/>
            </a:br>
            <a:r>
              <a:rPr lang="en-US" altLang="en-US" sz="2400" i="1"/>
              <a:t>      </a:t>
            </a:r>
            <a:r>
              <a:rPr lang="en-US" altLang="en-US" sz="2400" b="1"/>
              <a:t>where</a:t>
            </a:r>
            <a:r>
              <a:rPr lang="en-US" altLang="en-US" sz="2400" b="1" i="1"/>
              <a:t> </a:t>
            </a:r>
            <a:r>
              <a:rPr lang="en-US" altLang="en-US" sz="2400" i="1"/>
              <a:t>name </a:t>
            </a:r>
            <a:r>
              <a:rPr lang="en-US" altLang="en-US" sz="2400" b="1"/>
              <a:t>like </a:t>
            </a:r>
            <a:r>
              <a:rPr lang="en-US" altLang="en-US" sz="2400">
                <a:latin typeface="Century Gothic" panose="020B0502020202020204" pitchFamily="34" charset="0"/>
              </a:rPr>
              <a:t>'</a:t>
            </a:r>
            <a:r>
              <a:rPr lang="en-US" altLang="en-US" sz="2400" b="1">
                <a:solidFill>
                  <a:schemeClr val="tx2"/>
                </a:solidFill>
              </a:rPr>
              <a:t>%</a:t>
            </a:r>
            <a:r>
              <a:rPr lang="en-US" altLang="en-US" sz="2400" b="1" err="1">
                <a:solidFill>
                  <a:schemeClr val="tx2"/>
                </a:solidFill>
              </a:rPr>
              <a:t>dhar</a:t>
            </a:r>
            <a:r>
              <a:rPr lang="en-US" altLang="en-US" sz="2400" b="1">
                <a:solidFill>
                  <a:schemeClr val="tx2"/>
                </a:solidFill>
              </a:rPr>
              <a:t>%</a:t>
            </a:r>
            <a:r>
              <a:rPr lang="en-US" altLang="en-US" sz="2400">
                <a:latin typeface="Century Gothic" panose="020B0502020202020204" pitchFamily="34" charset="0"/>
              </a:rPr>
              <a:t>’ ;</a:t>
            </a:r>
          </a:p>
          <a:p>
            <a:pPr>
              <a:lnSpc>
                <a:spcPct val="122000"/>
              </a:lnSpc>
              <a:tabLst>
                <a:tab pos="1889125" algn="l"/>
                <a:tab pos="2403475" algn="l"/>
              </a:tabLst>
            </a:pPr>
            <a:endParaRPr lang="en-US" altLang="en-US" sz="2400">
              <a:latin typeface="Century Gothic" panose="020B0502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pPr>
              <a:defRPr/>
            </a:pPr>
            <a:r>
              <a:rPr lang="en-US"/>
              <a:t>String Operations (Cont.)</a:t>
            </a:r>
          </a:p>
        </p:txBody>
      </p:sp>
      <p:sp>
        <p:nvSpPr>
          <p:cNvPr id="47107" name="Rectangle 3"/>
          <p:cNvSpPr>
            <a:spLocks noGrp="1" noChangeArrowheads="1"/>
          </p:cNvSpPr>
          <p:nvPr>
            <p:ph type="body" idx="1"/>
          </p:nvPr>
        </p:nvSpPr>
        <p:spPr>
          <a:xfrm>
            <a:off x="739775" y="1106488"/>
            <a:ext cx="7848600" cy="5181600"/>
          </a:xfrm>
        </p:spPr>
        <p:txBody>
          <a:bodyPr/>
          <a:lstStyle/>
          <a:p>
            <a:pPr>
              <a:tabLst>
                <a:tab pos="1889125" algn="l"/>
                <a:tab pos="2403475" algn="l"/>
              </a:tabLst>
            </a:pPr>
            <a:r>
              <a:rPr lang="en-US" altLang="en-US" sz="2000"/>
              <a:t>Patters are </a:t>
            </a:r>
            <a:r>
              <a:rPr lang="en-US" altLang="en-US" sz="2000" b="1"/>
              <a:t>case sensitive</a:t>
            </a:r>
            <a:r>
              <a:rPr lang="en-US" altLang="en-US" sz="2000"/>
              <a:t>. </a:t>
            </a:r>
          </a:p>
          <a:p>
            <a:pPr>
              <a:tabLst>
                <a:tab pos="1889125" algn="l"/>
                <a:tab pos="2403475" algn="l"/>
              </a:tabLst>
            </a:pPr>
            <a:r>
              <a:rPr lang="en-US" altLang="en-US" sz="2000"/>
              <a:t>Pattern matching </a:t>
            </a:r>
            <a:r>
              <a:rPr lang="en-US" altLang="en-US" sz="2000" b="1"/>
              <a:t>examples:</a:t>
            </a:r>
          </a:p>
          <a:p>
            <a:pPr lvl="1">
              <a:tabLst>
                <a:tab pos="1889125" algn="l"/>
                <a:tab pos="2403475" algn="l"/>
              </a:tabLst>
            </a:pPr>
            <a:r>
              <a:rPr lang="en-US" altLang="en-US" sz="2000"/>
              <a:t>‘</a:t>
            </a:r>
            <a:r>
              <a:rPr lang="en-US" altLang="en-US" sz="2000" b="1">
                <a:solidFill>
                  <a:srgbClr val="C00000"/>
                </a:solidFill>
              </a:rPr>
              <a:t>Intro%</a:t>
            </a:r>
            <a:r>
              <a:rPr lang="en-US" altLang="en-US" sz="2000"/>
              <a:t>’</a:t>
            </a:r>
            <a:r>
              <a:rPr lang="en-US" altLang="en-US" sz="2000" b="1">
                <a:solidFill>
                  <a:srgbClr val="C00000"/>
                </a:solidFill>
              </a:rPr>
              <a:t> </a:t>
            </a:r>
            <a:r>
              <a:rPr lang="en-US" altLang="en-US" sz="2000"/>
              <a:t>matches any string </a:t>
            </a:r>
            <a:r>
              <a:rPr lang="en-US" altLang="en-US" sz="2000" b="1"/>
              <a:t>beginning with “Intro</a:t>
            </a:r>
            <a:r>
              <a:rPr lang="en-US" altLang="en-US" sz="2000"/>
              <a:t>”.</a:t>
            </a:r>
          </a:p>
          <a:p>
            <a:pPr lvl="1">
              <a:tabLst>
                <a:tab pos="1889125" algn="l"/>
                <a:tab pos="2403475" algn="l"/>
              </a:tabLst>
            </a:pPr>
            <a:r>
              <a:rPr lang="en-US" altLang="en-US" sz="2000" b="1"/>
              <a:t>‘</a:t>
            </a:r>
            <a:r>
              <a:rPr lang="en-US" altLang="en-US" sz="2000" b="1">
                <a:solidFill>
                  <a:srgbClr val="C00000"/>
                </a:solidFill>
              </a:rPr>
              <a:t>%Comp%</a:t>
            </a:r>
            <a:r>
              <a:rPr lang="en-US" altLang="en-US" sz="2000" b="1"/>
              <a:t>’</a:t>
            </a:r>
            <a:r>
              <a:rPr lang="en-US" altLang="en-US" sz="2000" b="1">
                <a:solidFill>
                  <a:srgbClr val="C00000"/>
                </a:solidFill>
              </a:rPr>
              <a:t> </a:t>
            </a:r>
            <a:r>
              <a:rPr lang="en-US" altLang="en-US" sz="2000"/>
              <a:t>matches </a:t>
            </a:r>
            <a:r>
              <a:rPr lang="en-US" altLang="en-US" sz="2000" b="1"/>
              <a:t>any string </a:t>
            </a:r>
            <a:r>
              <a:rPr lang="en-US" altLang="en-US" sz="2000"/>
              <a:t>containing “Comp” as a substring.</a:t>
            </a:r>
          </a:p>
          <a:p>
            <a:pPr lvl="1">
              <a:tabLst>
                <a:tab pos="1889125" algn="l"/>
                <a:tab pos="2403475" algn="l"/>
              </a:tabLst>
            </a:pPr>
            <a:r>
              <a:rPr lang="en-US" altLang="en-US" sz="2000"/>
              <a:t>‘</a:t>
            </a:r>
            <a:r>
              <a:rPr lang="en-US" altLang="en-US" sz="2000" b="1">
                <a:solidFill>
                  <a:schemeClr val="tx2"/>
                </a:solidFill>
              </a:rPr>
              <a:t>_ _ _</a:t>
            </a:r>
            <a:r>
              <a:rPr lang="en-US" altLang="en-US" sz="2000"/>
              <a:t>’ matches any string of exactly three characters.</a:t>
            </a:r>
          </a:p>
          <a:p>
            <a:pPr lvl="1">
              <a:tabLst>
                <a:tab pos="1889125" algn="l"/>
                <a:tab pos="2403475" algn="l"/>
              </a:tabLst>
            </a:pPr>
            <a:r>
              <a:rPr lang="en-US" altLang="en-US" sz="2000"/>
              <a:t>‘</a:t>
            </a:r>
            <a:r>
              <a:rPr lang="en-US" altLang="en-US" sz="2000" b="1">
                <a:solidFill>
                  <a:schemeClr val="tx2"/>
                </a:solidFill>
              </a:rPr>
              <a:t>_ _ _ %</a:t>
            </a:r>
            <a:r>
              <a:rPr lang="en-US" altLang="en-US" sz="2000"/>
              <a:t>’ matches </a:t>
            </a:r>
            <a:r>
              <a:rPr lang="en-US" altLang="en-US" sz="2000" b="1"/>
              <a:t>any string </a:t>
            </a:r>
            <a:r>
              <a:rPr lang="en-US" altLang="en-US" sz="2000"/>
              <a:t>of at </a:t>
            </a:r>
            <a:r>
              <a:rPr lang="en-US" altLang="en-US" sz="2000" b="1"/>
              <a:t>least three characters</a:t>
            </a:r>
            <a:r>
              <a:rPr lang="en-US" altLang="en-US" sz="2000"/>
              <a:t>.</a:t>
            </a:r>
          </a:p>
          <a:p>
            <a:pPr lvl="1">
              <a:buFont typeface="Monotype Sorts" charset="2"/>
              <a:buNone/>
              <a:tabLst>
                <a:tab pos="1889125" algn="l"/>
                <a:tab pos="2403475" algn="l"/>
              </a:tabLst>
            </a:pPr>
            <a:endParaRPr lang="en-US" altLang="en-US" sz="2000"/>
          </a:p>
          <a:p>
            <a:pPr>
              <a:tabLst>
                <a:tab pos="1889125" algn="l"/>
                <a:tab pos="2403475" algn="l"/>
              </a:tabLst>
            </a:pPr>
            <a:r>
              <a:rPr lang="en-US" altLang="en-US" sz="2000"/>
              <a:t>SQL supports a variety of string operations such as</a:t>
            </a:r>
          </a:p>
          <a:p>
            <a:pPr lvl="1">
              <a:tabLst>
                <a:tab pos="1889125" algn="l"/>
                <a:tab pos="2403475" algn="l"/>
              </a:tabLst>
            </a:pPr>
            <a:r>
              <a:rPr lang="en-US" altLang="en-US" sz="2000"/>
              <a:t>concatenation (using “</a:t>
            </a:r>
            <a:r>
              <a:rPr lang="en-US" altLang="en-US" sz="2000" b="1">
                <a:solidFill>
                  <a:srgbClr val="C00000"/>
                </a:solidFill>
              </a:rPr>
              <a:t>||</a:t>
            </a:r>
            <a:r>
              <a:rPr lang="en-US" altLang="en-US" sz="2000"/>
              <a:t>”)</a:t>
            </a:r>
          </a:p>
          <a:p>
            <a:pPr lvl="1">
              <a:tabLst>
                <a:tab pos="1889125" algn="l"/>
                <a:tab pos="2403475" algn="l"/>
              </a:tabLst>
            </a:pPr>
            <a:r>
              <a:rPr lang="en-US" altLang="en-US" sz="2000"/>
              <a:t>converting from upper to lower case (and vice versa)</a:t>
            </a:r>
          </a:p>
          <a:p>
            <a:pPr lvl="1">
              <a:tabLst>
                <a:tab pos="1889125" algn="l"/>
                <a:tab pos="2403475" algn="l"/>
              </a:tabLst>
            </a:pPr>
            <a:r>
              <a:rPr lang="en-US" altLang="en-US" sz="2000"/>
              <a:t>finding string length, extracting substrings,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Schema</a:t>
            </a:r>
          </a:p>
        </p:txBody>
      </p:sp>
      <p:pic>
        <p:nvPicPr>
          <p:cNvPr id="4" name="Picture 3" descr="allFigures.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2278" y="901149"/>
            <a:ext cx="8812696" cy="520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102697" y="6269623"/>
            <a:ext cx="3709670" cy="338554"/>
          </a:xfrm>
          <a:prstGeom prst="rect">
            <a:avLst/>
          </a:prstGeom>
        </p:spPr>
        <p:txBody>
          <a:bodyPr wrap="none">
            <a:spAutoFit/>
          </a:bodyPr>
          <a:lstStyle/>
          <a:p>
            <a:r>
              <a:rPr lang="en-US" b="1" i="1"/>
              <a:t>Schema referred in query examples.</a:t>
            </a:r>
          </a:p>
        </p:txBody>
      </p:sp>
    </p:spTree>
    <p:extLst>
      <p:ext uri="{BB962C8B-B14F-4D97-AF65-F5344CB8AC3E}">
        <p14:creationId xmlns:p14="http://schemas.microsoft.com/office/powerpoint/2010/main" val="1213688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lIns="90488" tIns="44450" rIns="90488" bIns="44450" anchor="ctr"/>
          <a:lstStyle/>
          <a:p>
            <a:pPr>
              <a:defRPr/>
            </a:pPr>
            <a:r>
              <a:rPr lang="en-US"/>
              <a:t>Where Clause Predicates</a:t>
            </a:r>
          </a:p>
        </p:txBody>
      </p:sp>
      <p:sp>
        <p:nvSpPr>
          <p:cNvPr id="51203" name="Rectangle 3"/>
          <p:cNvSpPr>
            <a:spLocks noGrp="1" noChangeArrowheads="1"/>
          </p:cNvSpPr>
          <p:nvPr>
            <p:ph type="body" idx="1"/>
          </p:nvPr>
        </p:nvSpPr>
        <p:spPr>
          <a:xfrm>
            <a:off x="653143" y="830717"/>
            <a:ext cx="8192407" cy="5744253"/>
          </a:xfrm>
          <a:noFill/>
        </p:spPr>
        <p:txBody>
          <a:bodyPr lIns="90488" tIns="44450" rIns="90488" bIns="44450"/>
          <a:lstStyle/>
          <a:p>
            <a:pPr>
              <a:lnSpc>
                <a:spcPct val="150000"/>
              </a:lnSpc>
            </a:pPr>
            <a:r>
              <a:rPr lang="en-US" altLang="en-US" sz="2000"/>
              <a:t>SQL includes a </a:t>
            </a:r>
            <a:r>
              <a:rPr lang="en-US" altLang="en-US" sz="2000" b="1">
                <a:solidFill>
                  <a:srgbClr val="000099"/>
                </a:solidFill>
              </a:rPr>
              <a:t>between , Not Between</a:t>
            </a:r>
            <a:r>
              <a:rPr lang="en-US" altLang="en-US" sz="2000"/>
              <a:t> comparison operator</a:t>
            </a:r>
            <a:endParaRPr lang="en-US" altLang="en-US"/>
          </a:p>
          <a:p>
            <a:pPr>
              <a:lnSpc>
                <a:spcPct val="133000"/>
              </a:lnSpc>
            </a:pPr>
            <a:r>
              <a:rPr lang="en-US" altLang="en-US" sz="2000" b="1">
                <a:solidFill>
                  <a:srgbClr val="C00000"/>
                </a:solidFill>
              </a:rPr>
              <a:t>Example</a:t>
            </a:r>
            <a:r>
              <a:rPr lang="en-US" altLang="en-US" sz="2000"/>
              <a:t>:  Find the names of all instructors with salary between $90,000 and $100,000 (that is, </a:t>
            </a:r>
            <a:r>
              <a:rPr lang="en-US" altLang="en-US" sz="2000">
                <a:latin typeface="Symbol" panose="05050102010706020507" pitchFamily="18" charset="2"/>
              </a:rPr>
              <a:t> </a:t>
            </a:r>
            <a:r>
              <a:rPr lang="en-US" altLang="en-US" sz="2000"/>
              <a:t>$90,000 and </a:t>
            </a:r>
            <a:r>
              <a:rPr lang="en-US" altLang="en-US" sz="2000">
                <a:latin typeface="Symbol" panose="05050102010706020507" pitchFamily="18" charset="2"/>
              </a:rPr>
              <a:t> </a:t>
            </a:r>
            <a:r>
              <a:rPr lang="en-US" altLang="en-US" sz="2000"/>
              <a:t>$100,000)</a:t>
            </a:r>
            <a:endParaRPr lang="en-US" altLang="en-US"/>
          </a:p>
          <a:p>
            <a:pPr lvl="1">
              <a:lnSpc>
                <a:spcPct val="133000"/>
              </a:lnSpc>
            </a:pPr>
            <a:r>
              <a:rPr lang="en-US" altLang="en-US" sz="2000" b="1"/>
              <a:t>select</a:t>
            </a:r>
            <a:r>
              <a:rPr lang="en-US" altLang="en-US" sz="2000" i="1"/>
              <a:t> name</a:t>
            </a:r>
            <a:br>
              <a:rPr lang="en-US" altLang="en-US" sz="2000" i="1"/>
            </a:br>
            <a:r>
              <a:rPr lang="en-US" altLang="en-US" sz="2000" i="1"/>
              <a:t>  </a:t>
            </a:r>
            <a:r>
              <a:rPr lang="en-US" altLang="en-US" sz="2000" b="1"/>
              <a:t>from </a:t>
            </a:r>
            <a:r>
              <a:rPr lang="en-US" altLang="en-US" sz="2000" i="1"/>
              <a:t>instructor</a:t>
            </a:r>
            <a:br>
              <a:rPr lang="en-US" altLang="en-US" sz="2000"/>
            </a:br>
            <a:r>
              <a:rPr lang="en-US" altLang="en-US" sz="2000"/>
              <a:t>  </a:t>
            </a:r>
            <a:r>
              <a:rPr lang="en-US" altLang="en-US" sz="2000" b="1"/>
              <a:t>where </a:t>
            </a:r>
            <a:r>
              <a:rPr lang="en-US" altLang="en-US" sz="2000" i="1"/>
              <a:t>salary </a:t>
            </a:r>
            <a:r>
              <a:rPr lang="en-US" altLang="en-US" sz="2000" b="1"/>
              <a:t>between </a:t>
            </a:r>
            <a:r>
              <a:rPr lang="en-US" altLang="en-US" sz="2000"/>
              <a:t>90000 </a:t>
            </a:r>
            <a:r>
              <a:rPr lang="en-US" altLang="en-US" sz="2000" b="1"/>
              <a:t>and </a:t>
            </a:r>
            <a:r>
              <a:rPr lang="en-US" altLang="en-US" sz="2000"/>
              <a:t>100000</a:t>
            </a:r>
          </a:p>
          <a:p>
            <a:pPr>
              <a:lnSpc>
                <a:spcPct val="133000"/>
              </a:lnSpc>
            </a:pPr>
            <a:r>
              <a:rPr lang="en-US" altLang="en-US" sz="2000"/>
              <a:t>This is equivalent to </a:t>
            </a:r>
          </a:p>
          <a:p>
            <a:pPr lvl="1">
              <a:lnSpc>
                <a:spcPct val="133000"/>
              </a:lnSpc>
            </a:pPr>
            <a:r>
              <a:rPr lang="en-US" altLang="en-US" b="1"/>
              <a:t>select</a:t>
            </a:r>
            <a:r>
              <a:rPr lang="en-US" altLang="en-US" i="1"/>
              <a:t> name</a:t>
            </a:r>
            <a:br>
              <a:rPr lang="en-US" altLang="en-US" i="1"/>
            </a:br>
            <a:r>
              <a:rPr lang="en-US" altLang="en-US" i="1"/>
              <a:t>  </a:t>
            </a:r>
            <a:r>
              <a:rPr lang="en-US" altLang="en-US" b="1"/>
              <a:t>from </a:t>
            </a:r>
            <a:r>
              <a:rPr lang="en-US" altLang="en-US" i="1"/>
              <a:t>instructor</a:t>
            </a:r>
            <a:br>
              <a:rPr lang="en-US" altLang="en-US"/>
            </a:br>
            <a:r>
              <a:rPr lang="en-US" altLang="en-US"/>
              <a:t>  </a:t>
            </a:r>
            <a:r>
              <a:rPr lang="en-US" altLang="en-US" b="1"/>
              <a:t>where </a:t>
            </a:r>
            <a:r>
              <a:rPr lang="en-US" altLang="en-US" i="1"/>
              <a:t>salary </a:t>
            </a:r>
            <a:r>
              <a:rPr lang="en-US" altLang="en-US" b="1" i="1"/>
              <a:t>&gt;=</a:t>
            </a:r>
            <a:r>
              <a:rPr lang="en-US" altLang="en-US"/>
              <a:t>90000 </a:t>
            </a:r>
            <a:r>
              <a:rPr lang="en-US" altLang="en-US" b="1"/>
              <a:t>and  </a:t>
            </a:r>
            <a:r>
              <a:rPr lang="en-US" altLang="en-US" b="1" err="1"/>
              <a:t>salry</a:t>
            </a:r>
            <a:r>
              <a:rPr lang="en-US" altLang="en-US" b="1"/>
              <a:t> &lt;=</a:t>
            </a:r>
            <a:r>
              <a:rPr lang="en-US" altLang="en-US"/>
              <a:t>100000</a:t>
            </a:r>
          </a:p>
          <a:p>
            <a:pPr lvl="1">
              <a:lnSpc>
                <a:spcPct val="133000"/>
              </a:lnSpc>
            </a:pPr>
            <a:endParaRPr lang="en-US" altLang="en-US" sz="800"/>
          </a:p>
          <a:p>
            <a:pPr lvl="1">
              <a:lnSpc>
                <a:spcPct val="150000"/>
              </a:lnSpc>
            </a:pPr>
            <a:r>
              <a:rPr lang="en-US" altLang="en-US"/>
              <a:t>Similarly </a:t>
            </a:r>
            <a:r>
              <a:rPr lang="en-US" altLang="en-US">
                <a:solidFill>
                  <a:srgbClr val="C00000"/>
                </a:solidFill>
              </a:rPr>
              <a:t>NOT BETWEEN </a:t>
            </a:r>
            <a:r>
              <a:rPr lang="en-US" altLang="en-US"/>
              <a:t>can also be used</a:t>
            </a:r>
          </a:p>
          <a:p>
            <a:pPr lvl="2">
              <a:lnSpc>
                <a:spcPct val="150000"/>
              </a:lnSpc>
            </a:pPr>
            <a:r>
              <a:rPr kumimoji="0" lang="en-US" altLang="en-US" sz="2000" b="1">
                <a:latin typeface="Times New Roman" panose="02020603050405020304" pitchFamily="18" charset="0"/>
              </a:rPr>
              <a:t>Ex: </a:t>
            </a:r>
            <a:r>
              <a:rPr kumimoji="0" lang="en-US" altLang="en-US" sz="2000">
                <a:latin typeface="Times New Roman" panose="02020603050405020304" pitchFamily="18" charset="0"/>
              </a:rPr>
              <a:t>….. WHERE salary </a:t>
            </a:r>
            <a:r>
              <a:rPr kumimoji="0" lang="en-US" altLang="en-US" sz="2000" b="1">
                <a:latin typeface="Times New Roman" panose="02020603050405020304" pitchFamily="18" charset="0"/>
              </a:rPr>
              <a:t>NOT BETWEEN </a:t>
            </a:r>
            <a:r>
              <a:rPr lang="en-US" altLang="en-US" sz="2000">
                <a:solidFill>
                  <a:srgbClr val="FF0000"/>
                </a:solidFill>
              </a:rPr>
              <a:t>90000 </a:t>
            </a:r>
            <a:r>
              <a:rPr lang="en-US" altLang="en-US" sz="2000" b="1"/>
              <a:t>and</a:t>
            </a:r>
            <a:r>
              <a:rPr lang="en-US" altLang="en-US" sz="2000" b="1">
                <a:solidFill>
                  <a:srgbClr val="FF0000"/>
                </a:solidFill>
              </a:rPr>
              <a:t> </a:t>
            </a:r>
            <a:r>
              <a:rPr lang="en-US" altLang="en-US" sz="2000">
                <a:solidFill>
                  <a:srgbClr val="FF0000"/>
                </a:solidFill>
              </a:rPr>
              <a:t>100000</a:t>
            </a:r>
            <a:endParaRPr kumimoji="0" lang="en-US" altLang="en-US" sz="2000">
              <a:solidFill>
                <a:srgbClr val="FF0000"/>
              </a:solidFill>
              <a:latin typeface="Times New Roman" panose="02020603050405020304" pitchFamily="18" charset="0"/>
            </a:endParaRPr>
          </a:p>
          <a:p>
            <a:pPr>
              <a:lnSpc>
                <a:spcPct val="150000"/>
              </a:lnSpc>
            </a:pPr>
            <a:endParaRPr lang="en-US" alt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552450" y="38100"/>
            <a:ext cx="8077200" cy="609600"/>
          </a:xfrm>
        </p:spPr>
        <p:txBody>
          <a:bodyPr/>
          <a:lstStyle/>
          <a:p>
            <a:pPr>
              <a:defRPr/>
            </a:pPr>
            <a:r>
              <a:rPr lang="en-US"/>
              <a:t>Set Operations-UNION</a:t>
            </a:r>
          </a:p>
        </p:txBody>
      </p:sp>
      <p:sp>
        <p:nvSpPr>
          <p:cNvPr id="57347" name="Rectangle 3"/>
          <p:cNvSpPr>
            <a:spLocks noGrp="1" noChangeArrowheads="1"/>
          </p:cNvSpPr>
          <p:nvPr>
            <p:ph type="body" idx="1"/>
          </p:nvPr>
        </p:nvSpPr>
        <p:spPr>
          <a:xfrm>
            <a:off x="407988" y="786260"/>
            <a:ext cx="7661275" cy="956226"/>
          </a:xfrm>
        </p:spPr>
        <p:txBody>
          <a:bodyPr/>
          <a:lstStyle/>
          <a:p>
            <a:pPr>
              <a:tabLst>
                <a:tab pos="1481138" algn="l"/>
              </a:tabLst>
            </a:pPr>
            <a:r>
              <a:rPr lang="en-US" b="1"/>
              <a:t>Display Employee names who are working in </a:t>
            </a:r>
            <a:r>
              <a:rPr lang="en-US" b="1" err="1"/>
              <a:t>deptno</a:t>
            </a:r>
            <a:r>
              <a:rPr lang="en-US" b="1"/>
              <a:t> 10 , 20. </a:t>
            </a:r>
          </a:p>
          <a:p>
            <a:pPr>
              <a:tabLst>
                <a:tab pos="1481138" algn="l"/>
              </a:tabLst>
            </a:pPr>
            <a:r>
              <a:rPr lang="en-US" altLang="en-US" b="1"/>
              <a:t>Assume the schema EMP(</a:t>
            </a:r>
            <a:r>
              <a:rPr lang="en-US" altLang="en-US" b="1" err="1"/>
              <a:t>empno,ename,sal,deptno</a:t>
            </a:r>
            <a:r>
              <a:rPr lang="en-US" altLang="en-US" b="1"/>
              <a:t>)</a:t>
            </a:r>
            <a:endParaRPr lang="en-US" altLang="en-US"/>
          </a:p>
        </p:txBody>
      </p:sp>
      <p:sp>
        <p:nvSpPr>
          <p:cNvPr id="417797" name="Text Box 5"/>
          <p:cNvSpPr txBox="1">
            <a:spLocks noChangeArrowheads="1"/>
          </p:cNvSpPr>
          <p:nvPr/>
        </p:nvSpPr>
        <p:spPr bwMode="auto">
          <a:xfrm>
            <a:off x="552450" y="1742486"/>
            <a:ext cx="8334375" cy="434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lvl="1">
              <a:buNone/>
            </a:pPr>
            <a:r>
              <a:rPr lang="en-US" sz="2000">
                <a:solidFill>
                  <a:srgbClr val="000000"/>
                </a:solidFill>
                <a:latin typeface="Courier New" panose="02070309020205020404" pitchFamily="49" charset="0"/>
              </a:rPr>
              <a:t>SELECT </a:t>
            </a:r>
            <a:r>
              <a:rPr lang="en-US" sz="2000" err="1">
                <a:solidFill>
                  <a:srgbClr val="000000"/>
                </a:solidFill>
                <a:latin typeface="Courier New" panose="02070309020205020404" pitchFamily="49" charset="0"/>
              </a:rPr>
              <a:t>Ename</a:t>
            </a:r>
            <a:r>
              <a:rPr lang="en-US" sz="2000">
                <a:solidFill>
                  <a:srgbClr val="000000"/>
                </a:solidFill>
                <a:latin typeface="Courier New" panose="02070309020205020404" pitchFamily="49" charset="0"/>
              </a:rPr>
              <a:t> </a:t>
            </a:r>
          </a:p>
          <a:p>
            <a:pPr lvl="1">
              <a:buNone/>
            </a:pPr>
            <a:r>
              <a:rPr lang="en-US" sz="2000">
                <a:solidFill>
                  <a:srgbClr val="000000"/>
                </a:solidFill>
                <a:latin typeface="Courier New" panose="02070309020205020404" pitchFamily="49" charset="0"/>
              </a:rPr>
              <a:t>FROM </a:t>
            </a:r>
            <a:r>
              <a:rPr lang="en-US" sz="2000" err="1">
                <a:solidFill>
                  <a:srgbClr val="000000"/>
                </a:solidFill>
                <a:latin typeface="Courier New" panose="02070309020205020404" pitchFamily="49" charset="0"/>
              </a:rPr>
              <a:t>Emp</a:t>
            </a:r>
            <a:r>
              <a:rPr lang="en-US" sz="2000">
                <a:solidFill>
                  <a:srgbClr val="000000"/>
                </a:solidFill>
                <a:latin typeface="Courier New" panose="02070309020205020404" pitchFamily="49" charset="0"/>
              </a:rPr>
              <a:t> </a:t>
            </a:r>
            <a:r>
              <a:rPr lang="en-US" sz="2000" b="1">
                <a:solidFill>
                  <a:srgbClr val="000000"/>
                </a:solidFill>
                <a:latin typeface="Courier New" panose="02070309020205020404" pitchFamily="49" charset="0"/>
              </a:rPr>
              <a:t>WHERE </a:t>
            </a:r>
            <a:r>
              <a:rPr lang="en-US" sz="2000" b="1" err="1">
                <a:solidFill>
                  <a:srgbClr val="000000"/>
                </a:solidFill>
                <a:latin typeface="Courier New" panose="02070309020205020404" pitchFamily="49" charset="0"/>
              </a:rPr>
              <a:t>deptno</a:t>
            </a:r>
            <a:r>
              <a:rPr lang="en-US" sz="2000" b="1">
                <a:solidFill>
                  <a:srgbClr val="000000"/>
                </a:solidFill>
                <a:latin typeface="Courier New" panose="02070309020205020404" pitchFamily="49" charset="0"/>
              </a:rPr>
              <a:t>=10 </a:t>
            </a:r>
            <a:endParaRPr lang="en-US" sz="2000">
              <a:solidFill>
                <a:srgbClr val="000000"/>
              </a:solidFill>
              <a:latin typeface="Courier New" panose="02070309020205020404" pitchFamily="49" charset="0"/>
            </a:endParaRPr>
          </a:p>
          <a:p>
            <a:pPr lvl="1">
              <a:buNone/>
            </a:pPr>
            <a:r>
              <a:rPr lang="en-US" sz="2400" b="1">
                <a:solidFill>
                  <a:srgbClr val="C00000"/>
                </a:solidFill>
                <a:latin typeface="Courier New" panose="02070309020205020404" pitchFamily="49" charset="0"/>
              </a:rPr>
              <a:t>  UNION</a:t>
            </a:r>
            <a:r>
              <a:rPr lang="en-US" sz="2000" b="1">
                <a:solidFill>
                  <a:srgbClr val="000000"/>
                </a:solidFill>
                <a:latin typeface="Courier New" panose="02070309020205020404" pitchFamily="49" charset="0"/>
              </a:rPr>
              <a:t> </a:t>
            </a:r>
            <a:endParaRPr lang="en-US" sz="2000">
              <a:solidFill>
                <a:srgbClr val="000000"/>
              </a:solidFill>
              <a:latin typeface="Courier New" panose="02070309020205020404" pitchFamily="49" charset="0"/>
            </a:endParaRPr>
          </a:p>
          <a:p>
            <a:pPr lvl="1">
              <a:buNone/>
            </a:pPr>
            <a:r>
              <a:rPr lang="en-US" sz="2000">
                <a:solidFill>
                  <a:srgbClr val="000000"/>
                </a:solidFill>
                <a:latin typeface="Courier New" panose="02070309020205020404" pitchFamily="49" charset="0"/>
              </a:rPr>
              <a:t>SELECT </a:t>
            </a:r>
            <a:r>
              <a:rPr lang="en-US" sz="2000" err="1">
                <a:solidFill>
                  <a:srgbClr val="000000"/>
                </a:solidFill>
                <a:latin typeface="Courier New" panose="02070309020205020404" pitchFamily="49" charset="0"/>
              </a:rPr>
              <a:t>Ename</a:t>
            </a:r>
            <a:r>
              <a:rPr lang="en-US" sz="2000">
                <a:solidFill>
                  <a:srgbClr val="000000"/>
                </a:solidFill>
                <a:latin typeface="Courier New" panose="02070309020205020404" pitchFamily="49" charset="0"/>
              </a:rPr>
              <a:t> </a:t>
            </a:r>
          </a:p>
          <a:p>
            <a:pPr lvl="1">
              <a:buNone/>
            </a:pPr>
            <a:r>
              <a:rPr lang="en-US" sz="2000">
                <a:solidFill>
                  <a:srgbClr val="000000"/>
                </a:solidFill>
                <a:latin typeface="Courier New" panose="02070309020205020404" pitchFamily="49" charset="0"/>
              </a:rPr>
              <a:t>FROM Emp </a:t>
            </a:r>
            <a:r>
              <a:rPr lang="en-US" sz="2000" b="1">
                <a:solidFill>
                  <a:srgbClr val="000000"/>
                </a:solidFill>
                <a:latin typeface="Courier New" panose="02070309020205020404" pitchFamily="49" charset="0"/>
              </a:rPr>
              <a:t>WHERE </a:t>
            </a:r>
            <a:r>
              <a:rPr lang="en-US" sz="2000" b="1" err="1">
                <a:solidFill>
                  <a:srgbClr val="000000"/>
                </a:solidFill>
                <a:latin typeface="Courier New" panose="02070309020205020404" pitchFamily="49" charset="0"/>
              </a:rPr>
              <a:t>deptno</a:t>
            </a:r>
            <a:r>
              <a:rPr lang="en-US" sz="2000" b="1">
                <a:solidFill>
                  <a:srgbClr val="000000"/>
                </a:solidFill>
                <a:latin typeface="Courier New" panose="02070309020205020404" pitchFamily="49" charset="0"/>
              </a:rPr>
              <a:t>=20; </a:t>
            </a:r>
          </a:p>
          <a:p>
            <a:pPr lvl="1">
              <a:buNone/>
            </a:pPr>
            <a:endParaRPr lang="en-US" altLang="en-US" sz="2000" b="1">
              <a:solidFill>
                <a:srgbClr val="000000"/>
              </a:solidFill>
              <a:latin typeface="Courier New" panose="02070309020205020404" pitchFamily="49" charset="0"/>
            </a:endParaRPr>
          </a:p>
          <a:p>
            <a:pPr lvl="1">
              <a:buNone/>
            </a:pPr>
            <a:r>
              <a:rPr lang="en-US" altLang="en-US" sz="2000" b="1">
                <a:solidFill>
                  <a:srgbClr val="000000"/>
                </a:solidFill>
                <a:latin typeface="Courier New" panose="02070309020205020404" pitchFamily="49" charset="0"/>
              </a:rPr>
              <a:t>The query is </a:t>
            </a:r>
            <a:r>
              <a:rPr lang="en-US" altLang="en-US" sz="2000" b="1">
                <a:solidFill>
                  <a:srgbClr val="C00000"/>
                </a:solidFill>
                <a:latin typeface="Courier New" panose="02070309020205020404" pitchFamily="49" charset="0"/>
              </a:rPr>
              <a:t>equivalent to-</a:t>
            </a:r>
          </a:p>
          <a:p>
            <a:pPr lvl="1">
              <a:lnSpc>
                <a:spcPct val="150000"/>
              </a:lnSpc>
              <a:buNone/>
            </a:pPr>
            <a:r>
              <a:rPr lang="en-US"/>
              <a:t>SELECT </a:t>
            </a:r>
            <a:r>
              <a:rPr lang="en-US" err="1"/>
              <a:t>Ename</a:t>
            </a:r>
            <a:r>
              <a:rPr lang="en-US"/>
              <a:t> </a:t>
            </a:r>
          </a:p>
          <a:p>
            <a:pPr lvl="1">
              <a:lnSpc>
                <a:spcPct val="150000"/>
              </a:lnSpc>
              <a:buNone/>
            </a:pPr>
            <a:r>
              <a:rPr lang="en-US"/>
              <a:t>FROM </a:t>
            </a:r>
            <a:r>
              <a:rPr lang="en-US" err="1"/>
              <a:t>Emp</a:t>
            </a:r>
            <a:r>
              <a:rPr lang="en-US"/>
              <a:t> </a:t>
            </a:r>
          </a:p>
          <a:p>
            <a:pPr lvl="1">
              <a:lnSpc>
                <a:spcPct val="150000"/>
              </a:lnSpc>
              <a:buNone/>
            </a:pPr>
            <a:r>
              <a:rPr lang="en-US" b="1"/>
              <a:t>WHERE </a:t>
            </a:r>
            <a:r>
              <a:rPr lang="en-US" b="1" err="1"/>
              <a:t>deptno</a:t>
            </a:r>
            <a:r>
              <a:rPr lang="en-US" b="1"/>
              <a:t>=10 </a:t>
            </a:r>
            <a:r>
              <a:rPr lang="en-US" sz="1800" b="1">
                <a:solidFill>
                  <a:srgbClr val="C00000"/>
                </a:solidFill>
              </a:rPr>
              <a:t>OR</a:t>
            </a:r>
            <a:r>
              <a:rPr lang="en-US" b="1"/>
              <a:t> </a:t>
            </a:r>
            <a:r>
              <a:rPr lang="en-US" b="1" err="1"/>
              <a:t>deptno</a:t>
            </a:r>
            <a:r>
              <a:rPr lang="en-US" b="1"/>
              <a:t>=20; </a:t>
            </a:r>
            <a:endParaRPr lang="en-US"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7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412" y="872562"/>
            <a:ext cx="8035245" cy="4903787"/>
          </a:xfrm>
        </p:spPr>
        <p:txBody>
          <a:bodyPr/>
          <a:lstStyle/>
          <a:p>
            <a:pPr>
              <a:lnSpc>
                <a:spcPct val="150000"/>
              </a:lnSpc>
            </a:pPr>
            <a:r>
              <a:rPr lang="en-US" b="1"/>
              <a:t>Find the name of employees working in department –‘RESEARCH’ and drawing salary more than 2500. </a:t>
            </a:r>
          </a:p>
          <a:p>
            <a:pPr>
              <a:lnSpc>
                <a:spcPct val="150000"/>
              </a:lnSpc>
            </a:pPr>
            <a:r>
              <a:rPr lang="en-US" b="1"/>
              <a:t>Assume Emp(</a:t>
            </a:r>
            <a:r>
              <a:rPr lang="en-US" err="1"/>
              <a:t>empno,ename,sal,deptno</a:t>
            </a:r>
            <a:r>
              <a:rPr lang="en-US" b="1"/>
              <a:t>) &amp; Dept(</a:t>
            </a:r>
            <a:r>
              <a:rPr lang="en-US" err="1"/>
              <a:t>Deptno,Dname,City</a:t>
            </a:r>
            <a:r>
              <a:rPr lang="en-US" b="1"/>
              <a:t>)</a:t>
            </a:r>
          </a:p>
          <a:p>
            <a:pPr lvl="1">
              <a:lnSpc>
                <a:spcPct val="150000"/>
              </a:lnSpc>
            </a:pPr>
            <a:r>
              <a:rPr lang="en-US" sz="1400" b="1" err="1"/>
              <a:t>Emp.deptno</a:t>
            </a:r>
            <a:r>
              <a:rPr lang="en-US" sz="1400" b="1"/>
              <a:t> is </a:t>
            </a:r>
            <a:r>
              <a:rPr lang="en-US" sz="1400" b="1" err="1"/>
              <a:t>F.key</a:t>
            </a:r>
            <a:r>
              <a:rPr lang="en-US" sz="1400" b="1"/>
              <a:t> referencing </a:t>
            </a:r>
            <a:r>
              <a:rPr lang="en-US" sz="1400" b="1" err="1"/>
              <a:t>Dept.Deptno</a:t>
            </a:r>
            <a:r>
              <a:rPr lang="en-US" sz="1400" b="1"/>
              <a:t>(</a:t>
            </a:r>
            <a:r>
              <a:rPr lang="en-US" sz="1400" b="1" err="1"/>
              <a:t>p.key</a:t>
            </a:r>
            <a:r>
              <a:rPr lang="en-US" sz="1400" b="1"/>
              <a:t>)</a:t>
            </a:r>
            <a:endParaRPr lang="en-US" sz="1200" b="1"/>
          </a:p>
          <a:p>
            <a:pPr marL="0" indent="0">
              <a:lnSpc>
                <a:spcPct val="150000"/>
              </a:lnSpc>
              <a:buNone/>
            </a:pPr>
            <a:endParaRPr lang="en-US" sz="1100"/>
          </a:p>
          <a:p>
            <a:pPr lvl="1">
              <a:lnSpc>
                <a:spcPct val="150000"/>
              </a:lnSpc>
              <a:buNone/>
            </a:pPr>
            <a:r>
              <a:rPr lang="en-US" sz="2000" b="1" kern="1200">
                <a:solidFill>
                  <a:srgbClr val="000000"/>
                </a:solidFill>
                <a:ea typeface="+mn-ea"/>
                <a:cs typeface="+mn-cs"/>
              </a:rPr>
              <a:t>Select</a:t>
            </a:r>
            <a:r>
              <a:rPr lang="en-US" sz="2000" kern="1200">
                <a:solidFill>
                  <a:srgbClr val="000000"/>
                </a:solidFill>
                <a:ea typeface="+mn-ea"/>
                <a:cs typeface="+mn-cs"/>
              </a:rPr>
              <a:t> </a:t>
            </a:r>
            <a:r>
              <a:rPr lang="en-US" sz="2000" kern="1200" err="1">
                <a:solidFill>
                  <a:srgbClr val="000000"/>
                </a:solidFill>
                <a:ea typeface="+mn-ea"/>
                <a:cs typeface="+mn-cs"/>
              </a:rPr>
              <a:t>ename</a:t>
            </a:r>
            <a:r>
              <a:rPr lang="en-US" sz="2000" kern="1200">
                <a:solidFill>
                  <a:srgbClr val="000000"/>
                </a:solidFill>
                <a:ea typeface="+mn-ea"/>
                <a:cs typeface="+mn-cs"/>
              </a:rPr>
              <a:t> from </a:t>
            </a:r>
            <a:r>
              <a:rPr lang="en-US" sz="2000" kern="1200" err="1">
                <a:solidFill>
                  <a:srgbClr val="000000"/>
                </a:solidFill>
                <a:ea typeface="+mn-ea"/>
                <a:cs typeface="+mn-cs"/>
              </a:rPr>
              <a:t>emp,dept</a:t>
            </a:r>
            <a:r>
              <a:rPr lang="en-US" sz="2000" kern="1200">
                <a:solidFill>
                  <a:srgbClr val="000000"/>
                </a:solidFill>
                <a:ea typeface="+mn-ea"/>
                <a:cs typeface="+mn-cs"/>
              </a:rPr>
              <a:t> where </a:t>
            </a:r>
            <a:r>
              <a:rPr lang="en-US" sz="2000" b="1" kern="1200" err="1">
                <a:solidFill>
                  <a:srgbClr val="000000"/>
                </a:solidFill>
                <a:ea typeface="+mn-ea"/>
                <a:cs typeface="+mn-cs"/>
              </a:rPr>
              <a:t>emp.deptno</a:t>
            </a:r>
            <a:r>
              <a:rPr lang="en-US" sz="2000" b="1" kern="1200">
                <a:solidFill>
                  <a:srgbClr val="000000"/>
                </a:solidFill>
                <a:ea typeface="+mn-ea"/>
                <a:cs typeface="+mn-cs"/>
              </a:rPr>
              <a:t>=</a:t>
            </a:r>
            <a:r>
              <a:rPr lang="en-US" sz="2000" b="1" kern="1200" err="1">
                <a:solidFill>
                  <a:srgbClr val="000000"/>
                </a:solidFill>
                <a:ea typeface="+mn-ea"/>
                <a:cs typeface="+mn-cs"/>
              </a:rPr>
              <a:t>dept.deptno</a:t>
            </a:r>
            <a:r>
              <a:rPr lang="en-US" sz="2000" b="1" kern="1200">
                <a:solidFill>
                  <a:srgbClr val="000000"/>
                </a:solidFill>
                <a:ea typeface="+mn-ea"/>
                <a:cs typeface="+mn-cs"/>
              </a:rPr>
              <a:t> and </a:t>
            </a:r>
            <a:r>
              <a:rPr lang="en-US" sz="2000" b="1" kern="1200" err="1">
                <a:solidFill>
                  <a:srgbClr val="000000"/>
                </a:solidFill>
                <a:ea typeface="+mn-ea"/>
                <a:cs typeface="+mn-cs"/>
              </a:rPr>
              <a:t>dname</a:t>
            </a:r>
            <a:r>
              <a:rPr lang="en-US" sz="2000" b="1" kern="1200">
                <a:solidFill>
                  <a:srgbClr val="000000"/>
                </a:solidFill>
                <a:ea typeface="+mn-ea"/>
                <a:cs typeface="+mn-cs"/>
              </a:rPr>
              <a:t>='RESEARCH</a:t>
            </a:r>
            <a:r>
              <a:rPr lang="en-US" sz="2000" b="1" kern="1200">
                <a:solidFill>
                  <a:srgbClr val="000000"/>
                </a:solidFill>
              </a:rPr>
              <a:t>'</a:t>
            </a:r>
            <a:endParaRPr lang="en-US" sz="2000" b="1" kern="1200">
              <a:solidFill>
                <a:srgbClr val="000000"/>
              </a:solidFill>
              <a:ea typeface="+mn-ea"/>
              <a:cs typeface="+mn-cs"/>
            </a:endParaRPr>
          </a:p>
          <a:p>
            <a:pPr marL="0" indent="0">
              <a:buNone/>
            </a:pPr>
            <a:r>
              <a:rPr lang="en-US"/>
              <a:t>       </a:t>
            </a:r>
            <a:r>
              <a:rPr lang="en-US">
                <a:solidFill>
                  <a:srgbClr val="C00000"/>
                </a:solidFill>
              </a:rPr>
              <a:t> </a:t>
            </a:r>
            <a:r>
              <a:rPr lang="en-US" b="1">
                <a:solidFill>
                  <a:srgbClr val="C00000"/>
                </a:solidFill>
              </a:rPr>
              <a:t>INTERSECT </a:t>
            </a:r>
            <a:endParaRPr lang="en-US">
              <a:solidFill>
                <a:srgbClr val="C00000"/>
              </a:solidFill>
            </a:endParaRPr>
          </a:p>
          <a:p>
            <a:pPr lvl="1">
              <a:lnSpc>
                <a:spcPct val="150000"/>
              </a:lnSpc>
              <a:buNone/>
            </a:pPr>
            <a:r>
              <a:rPr lang="en-US" sz="2000" b="1" kern="1200">
                <a:solidFill>
                  <a:srgbClr val="000000"/>
                </a:solidFill>
                <a:ea typeface="+mn-ea"/>
                <a:cs typeface="+mn-cs"/>
              </a:rPr>
              <a:t>Select</a:t>
            </a:r>
            <a:r>
              <a:rPr lang="en-US" sz="2000" kern="1200">
                <a:solidFill>
                  <a:srgbClr val="000000"/>
                </a:solidFill>
                <a:ea typeface="+mn-ea"/>
                <a:cs typeface="+mn-cs"/>
              </a:rPr>
              <a:t> </a:t>
            </a:r>
            <a:r>
              <a:rPr lang="en-US" sz="2000" kern="1200" err="1">
                <a:solidFill>
                  <a:srgbClr val="000000"/>
                </a:solidFill>
                <a:ea typeface="+mn-ea"/>
                <a:cs typeface="+mn-cs"/>
              </a:rPr>
              <a:t>ename</a:t>
            </a:r>
            <a:r>
              <a:rPr lang="en-US" sz="2000" kern="1200">
                <a:solidFill>
                  <a:srgbClr val="000000"/>
                </a:solidFill>
                <a:ea typeface="+mn-ea"/>
                <a:cs typeface="+mn-cs"/>
              </a:rPr>
              <a:t> from </a:t>
            </a:r>
            <a:r>
              <a:rPr lang="en-US" sz="2000" kern="1200" err="1">
                <a:solidFill>
                  <a:srgbClr val="000000"/>
                </a:solidFill>
                <a:ea typeface="+mn-ea"/>
                <a:cs typeface="+mn-cs"/>
              </a:rPr>
              <a:t>emp,dept</a:t>
            </a:r>
            <a:r>
              <a:rPr lang="en-US" sz="2000" kern="1200">
                <a:solidFill>
                  <a:srgbClr val="000000"/>
                </a:solidFill>
                <a:ea typeface="+mn-ea"/>
                <a:cs typeface="+mn-cs"/>
              </a:rPr>
              <a:t> where </a:t>
            </a:r>
            <a:r>
              <a:rPr lang="en-US" sz="2000" b="1" kern="1200" err="1">
                <a:solidFill>
                  <a:srgbClr val="000000"/>
                </a:solidFill>
                <a:ea typeface="+mn-ea"/>
                <a:cs typeface="+mn-cs"/>
              </a:rPr>
              <a:t>emp.deptno</a:t>
            </a:r>
            <a:r>
              <a:rPr lang="en-US" sz="2000" b="1" kern="1200">
                <a:solidFill>
                  <a:srgbClr val="000000"/>
                </a:solidFill>
                <a:ea typeface="+mn-ea"/>
                <a:cs typeface="+mn-cs"/>
              </a:rPr>
              <a:t>=</a:t>
            </a:r>
            <a:r>
              <a:rPr lang="en-US" sz="2000" b="1" kern="1200" err="1">
                <a:solidFill>
                  <a:srgbClr val="000000"/>
                </a:solidFill>
                <a:ea typeface="+mn-ea"/>
                <a:cs typeface="+mn-cs"/>
              </a:rPr>
              <a:t>dept.deptno</a:t>
            </a:r>
            <a:r>
              <a:rPr lang="en-US" sz="2000" kern="1200">
                <a:solidFill>
                  <a:srgbClr val="000000"/>
                </a:solidFill>
                <a:ea typeface="+mn-ea"/>
                <a:cs typeface="+mn-cs"/>
              </a:rPr>
              <a:t> and </a:t>
            </a:r>
            <a:r>
              <a:rPr lang="en-US" sz="2000" b="1" kern="1200" err="1">
                <a:solidFill>
                  <a:srgbClr val="000000"/>
                </a:solidFill>
                <a:ea typeface="+mn-ea"/>
                <a:cs typeface="+mn-cs"/>
              </a:rPr>
              <a:t>sal</a:t>
            </a:r>
            <a:r>
              <a:rPr lang="en-US" sz="2000" b="1" kern="1200">
                <a:solidFill>
                  <a:srgbClr val="000000"/>
                </a:solidFill>
                <a:ea typeface="+mn-ea"/>
                <a:cs typeface="+mn-cs"/>
              </a:rPr>
              <a:t>&gt;2500; </a:t>
            </a:r>
          </a:p>
        </p:txBody>
      </p:sp>
      <p:sp>
        <p:nvSpPr>
          <p:cNvPr id="4" name="Rectangle 2"/>
          <p:cNvSpPr>
            <a:spLocks noGrp="1" noChangeArrowheads="1"/>
          </p:cNvSpPr>
          <p:nvPr>
            <p:ph type="title"/>
          </p:nvPr>
        </p:nvSpPr>
        <p:spPr>
          <a:xfrm>
            <a:off x="552450" y="38100"/>
            <a:ext cx="8077200" cy="609600"/>
          </a:xfrm>
        </p:spPr>
        <p:txBody>
          <a:bodyPr/>
          <a:lstStyle/>
          <a:p>
            <a:pPr>
              <a:defRPr/>
            </a:pPr>
            <a:r>
              <a:rPr lang="en-US"/>
              <a:t>Set Operations-INTERESECT</a:t>
            </a:r>
          </a:p>
        </p:txBody>
      </p:sp>
      <p:sp>
        <p:nvSpPr>
          <p:cNvPr id="2" name="Rectangle 1">
            <a:extLst>
              <a:ext uri="{FF2B5EF4-FFF2-40B4-BE49-F238E27FC236}">
                <a16:creationId xmlns:a16="http://schemas.microsoft.com/office/drawing/2014/main" id="{80C651C2-2596-4EAD-81B0-A31CA64965BD}"/>
              </a:ext>
            </a:extLst>
          </p:cNvPr>
          <p:cNvSpPr/>
          <p:nvPr/>
        </p:nvSpPr>
        <p:spPr>
          <a:xfrm>
            <a:off x="1199754" y="5662657"/>
            <a:ext cx="3869970" cy="400110"/>
          </a:xfrm>
          <a:prstGeom prst="rect">
            <a:avLst/>
          </a:prstGeom>
        </p:spPr>
        <p:txBody>
          <a:bodyPr wrap="none">
            <a:spAutoFit/>
          </a:bodyPr>
          <a:lstStyle/>
          <a:p>
            <a:r>
              <a:rPr lang="en-US" sz="2000" b="1">
                <a:solidFill>
                  <a:schemeClr val="tx2"/>
                </a:solidFill>
              </a:rPr>
              <a:t>This query is equivalent to - ? </a:t>
            </a:r>
            <a:endParaRPr lang="en-IN" sz="2000" b="1">
              <a:solidFill>
                <a:schemeClr val="tx2"/>
              </a:solidFill>
            </a:endParaRPr>
          </a:p>
        </p:txBody>
      </p:sp>
    </p:spTree>
    <p:extLst>
      <p:ext uri="{BB962C8B-B14F-4D97-AF65-F5344CB8AC3E}">
        <p14:creationId xmlns:p14="http://schemas.microsoft.com/office/powerpoint/2010/main" val="4032412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412" y="872562"/>
            <a:ext cx="8103369" cy="4903787"/>
          </a:xfrm>
        </p:spPr>
        <p:txBody>
          <a:bodyPr/>
          <a:lstStyle/>
          <a:p>
            <a:pPr>
              <a:lnSpc>
                <a:spcPct val="150000"/>
              </a:lnSpc>
            </a:pPr>
            <a:r>
              <a:rPr lang="en-US" sz="2000" b="1"/>
              <a:t>Find </a:t>
            </a:r>
            <a:r>
              <a:rPr lang="en-US" sz="2000" b="1" err="1"/>
              <a:t>ename</a:t>
            </a:r>
            <a:r>
              <a:rPr lang="en-US" sz="2000" b="1"/>
              <a:t> and </a:t>
            </a:r>
            <a:r>
              <a:rPr lang="en-US" sz="2000" b="1" err="1"/>
              <a:t>deptno</a:t>
            </a:r>
            <a:r>
              <a:rPr lang="en-US" sz="2000" b="1"/>
              <a:t> from </a:t>
            </a:r>
            <a:r>
              <a:rPr lang="en-US" sz="2000" b="1" err="1"/>
              <a:t>emp</a:t>
            </a:r>
            <a:r>
              <a:rPr lang="en-US" sz="2000" b="1"/>
              <a:t> who are not working in </a:t>
            </a:r>
            <a:r>
              <a:rPr lang="en-US" sz="2000" b="1" err="1"/>
              <a:t>deptno</a:t>
            </a:r>
            <a:r>
              <a:rPr lang="en-US" sz="2000" b="1"/>
              <a:t> 20. </a:t>
            </a:r>
          </a:p>
          <a:p>
            <a:pPr marL="0" indent="0">
              <a:lnSpc>
                <a:spcPct val="150000"/>
              </a:lnSpc>
              <a:buNone/>
            </a:pPr>
            <a:endParaRPr lang="en-US" sz="2000"/>
          </a:p>
          <a:p>
            <a:pPr marL="400050" lvl="1" indent="0">
              <a:lnSpc>
                <a:spcPct val="120000"/>
              </a:lnSpc>
              <a:buNone/>
            </a:pPr>
            <a:r>
              <a:rPr lang="en-US" sz="2100" b="1"/>
              <a:t>Select</a:t>
            </a:r>
            <a:r>
              <a:rPr lang="en-US" sz="2100"/>
              <a:t> </a:t>
            </a:r>
            <a:r>
              <a:rPr lang="en-US" sz="2100" err="1"/>
              <a:t>empno,ename,deptno</a:t>
            </a:r>
            <a:r>
              <a:rPr lang="en-US" sz="2100"/>
              <a:t> from emp </a:t>
            </a:r>
          </a:p>
          <a:p>
            <a:pPr marL="400050" lvl="1" indent="0">
              <a:lnSpc>
                <a:spcPct val="120000"/>
              </a:lnSpc>
              <a:buNone/>
            </a:pPr>
            <a:r>
              <a:rPr lang="en-US" sz="2100" b="1">
                <a:solidFill>
                  <a:srgbClr val="C00000"/>
                </a:solidFill>
              </a:rPr>
              <a:t>MINUS</a:t>
            </a:r>
            <a:r>
              <a:rPr lang="en-US" sz="2100" b="1"/>
              <a:t> </a:t>
            </a:r>
          </a:p>
          <a:p>
            <a:pPr marL="400050" lvl="1" indent="0">
              <a:lnSpc>
                <a:spcPct val="120000"/>
              </a:lnSpc>
              <a:buNone/>
            </a:pPr>
            <a:r>
              <a:rPr lang="en-US" sz="2100" b="1"/>
              <a:t>Select</a:t>
            </a:r>
            <a:r>
              <a:rPr lang="en-US" sz="2100"/>
              <a:t> </a:t>
            </a:r>
            <a:r>
              <a:rPr lang="en-US" sz="2100" err="1"/>
              <a:t>empno,ename,deptno</a:t>
            </a:r>
            <a:r>
              <a:rPr lang="en-US" sz="2100"/>
              <a:t> from emp where </a:t>
            </a:r>
            <a:r>
              <a:rPr lang="en-US" sz="2100" err="1"/>
              <a:t>deptno</a:t>
            </a:r>
            <a:r>
              <a:rPr lang="en-US" sz="2100"/>
              <a:t>=20; </a:t>
            </a:r>
            <a:endParaRPr lang="en-US" sz="2100" kern="1200">
              <a:solidFill>
                <a:srgbClr val="000000"/>
              </a:solidFill>
            </a:endParaRPr>
          </a:p>
        </p:txBody>
      </p:sp>
      <p:sp>
        <p:nvSpPr>
          <p:cNvPr id="4" name="Rectangle 2"/>
          <p:cNvSpPr>
            <a:spLocks noGrp="1" noChangeArrowheads="1"/>
          </p:cNvSpPr>
          <p:nvPr>
            <p:ph type="title"/>
          </p:nvPr>
        </p:nvSpPr>
        <p:spPr>
          <a:xfrm>
            <a:off x="552450" y="38100"/>
            <a:ext cx="8077200" cy="609600"/>
          </a:xfrm>
        </p:spPr>
        <p:txBody>
          <a:bodyPr/>
          <a:lstStyle/>
          <a:p>
            <a:pPr>
              <a:defRPr/>
            </a:pPr>
            <a:r>
              <a:rPr lang="en-US"/>
              <a:t>Set Operations- MINUS</a:t>
            </a:r>
          </a:p>
        </p:txBody>
      </p:sp>
    </p:spTree>
    <p:extLst>
      <p:ext uri="{BB962C8B-B14F-4D97-AF65-F5344CB8AC3E}">
        <p14:creationId xmlns:p14="http://schemas.microsoft.com/office/powerpoint/2010/main" val="679472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552450" y="38100"/>
            <a:ext cx="8077200" cy="609600"/>
          </a:xfrm>
        </p:spPr>
        <p:txBody>
          <a:bodyPr/>
          <a:lstStyle/>
          <a:p>
            <a:pPr>
              <a:defRPr/>
            </a:pPr>
            <a:r>
              <a:rPr lang="en-US"/>
              <a:t>Set Operations</a:t>
            </a:r>
          </a:p>
        </p:txBody>
      </p:sp>
      <p:sp>
        <p:nvSpPr>
          <p:cNvPr id="57347" name="Rectangle 3"/>
          <p:cNvSpPr>
            <a:spLocks noGrp="1" noChangeArrowheads="1"/>
          </p:cNvSpPr>
          <p:nvPr>
            <p:ph type="body" idx="1"/>
          </p:nvPr>
        </p:nvSpPr>
        <p:spPr>
          <a:xfrm>
            <a:off x="433388" y="804863"/>
            <a:ext cx="8283575" cy="511175"/>
          </a:xfrm>
        </p:spPr>
        <p:txBody>
          <a:bodyPr/>
          <a:lstStyle/>
          <a:p>
            <a:pPr>
              <a:tabLst>
                <a:tab pos="1481138" algn="l"/>
              </a:tabLst>
            </a:pPr>
            <a:r>
              <a:rPr lang="en-US" altLang="en-US" sz="2400" b="1"/>
              <a:t>Find courses that ran in Fall 2009 or in Spring 2010</a:t>
            </a:r>
            <a:endParaRPr lang="en-US" altLang="en-US" sz="2000" b="1"/>
          </a:p>
        </p:txBody>
      </p:sp>
      <p:sp>
        <p:nvSpPr>
          <p:cNvPr id="57348" name="Text Box 4"/>
          <p:cNvSpPr txBox="1">
            <a:spLocks noChangeArrowheads="1"/>
          </p:cNvSpPr>
          <p:nvPr/>
        </p:nvSpPr>
        <p:spPr bwMode="auto">
          <a:xfrm>
            <a:off x="317716" y="4471082"/>
            <a:ext cx="878638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nSpc>
                <a:spcPct val="90000"/>
              </a:lnSpc>
            </a:pPr>
            <a:r>
              <a:rPr lang="en-US" altLang="en-US" sz="2400" b="1"/>
              <a:t>  </a:t>
            </a:r>
            <a:r>
              <a:rPr lang="en-US" altLang="en-US" sz="2000" b="1"/>
              <a:t> </a:t>
            </a:r>
            <a:r>
              <a:rPr lang="en-US" altLang="en-US" sz="2400" b="1"/>
              <a:t>Find courses that ran in Fall 2009 but not in Spring 2010</a:t>
            </a:r>
            <a:endParaRPr lang="en-US" altLang="en-US" sz="2000" b="1"/>
          </a:p>
        </p:txBody>
      </p:sp>
      <p:sp>
        <p:nvSpPr>
          <p:cNvPr id="417797" name="Text Box 5"/>
          <p:cNvSpPr txBox="1">
            <a:spLocks noChangeArrowheads="1"/>
          </p:cNvSpPr>
          <p:nvPr/>
        </p:nvSpPr>
        <p:spPr bwMode="auto">
          <a:xfrm>
            <a:off x="646113" y="1324769"/>
            <a:ext cx="82835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buFont typeface="Monotype Sorts" charset="2"/>
              <a:buNone/>
            </a:pPr>
            <a:r>
              <a:rPr lang="en-US" altLang="en-US" sz="2000"/>
              <a:t>(</a:t>
            </a:r>
            <a:r>
              <a:rPr lang="en-US" altLang="en-US" sz="2000" b="1"/>
              <a:t>select</a:t>
            </a:r>
            <a:r>
              <a:rPr lang="en-US" altLang="en-US" sz="2000"/>
              <a:t> </a:t>
            </a:r>
            <a:r>
              <a:rPr lang="en-US" altLang="en-US" sz="2000" i="1" err="1"/>
              <a:t>course_id</a:t>
            </a:r>
            <a:r>
              <a:rPr lang="en-US" altLang="en-US" sz="2000" i="1"/>
              <a:t> </a:t>
            </a:r>
            <a:r>
              <a:rPr lang="en-US" altLang="en-US" sz="2000" b="1"/>
              <a:t>from </a:t>
            </a:r>
            <a:r>
              <a:rPr lang="en-US" altLang="en-US" sz="2000" i="1"/>
              <a:t>section </a:t>
            </a:r>
            <a:r>
              <a:rPr lang="en-US" altLang="en-US" sz="2000" b="1"/>
              <a:t>where </a:t>
            </a:r>
            <a:r>
              <a:rPr lang="en-US" altLang="en-US" sz="2000" i="1" err="1"/>
              <a:t>sem</a:t>
            </a:r>
            <a:r>
              <a:rPr lang="en-US" altLang="en-US" sz="2000" i="1"/>
              <a:t> = </a:t>
            </a:r>
            <a:r>
              <a:rPr lang="en-US" altLang="en-US" sz="2000"/>
              <a:t>‘Fall’ </a:t>
            </a:r>
            <a:r>
              <a:rPr lang="en-US" altLang="en-US" sz="2000" b="1"/>
              <a:t>and </a:t>
            </a:r>
            <a:r>
              <a:rPr lang="en-US" altLang="en-US" sz="2000" i="1"/>
              <a:t>year = </a:t>
            </a:r>
            <a:r>
              <a:rPr lang="en-US" altLang="en-US" sz="2000"/>
              <a:t>2009)</a:t>
            </a:r>
            <a:br>
              <a:rPr lang="en-US" altLang="en-US" sz="2000"/>
            </a:br>
            <a:r>
              <a:rPr lang="en-US" altLang="en-US" sz="2000"/>
              <a:t> </a:t>
            </a:r>
            <a:r>
              <a:rPr lang="en-US" altLang="en-US" sz="2000" b="1">
                <a:solidFill>
                  <a:srgbClr val="C00000"/>
                </a:solidFill>
              </a:rPr>
              <a:t>union</a:t>
            </a:r>
            <a:br>
              <a:rPr lang="en-US" altLang="en-US" sz="2000" b="1"/>
            </a:br>
            <a:r>
              <a:rPr lang="en-US" altLang="en-US" sz="2000"/>
              <a:t>(</a:t>
            </a:r>
            <a:r>
              <a:rPr lang="en-US" altLang="en-US" sz="2000" b="1"/>
              <a:t>select</a:t>
            </a:r>
            <a:r>
              <a:rPr lang="en-US" altLang="en-US" sz="2000"/>
              <a:t> </a:t>
            </a:r>
            <a:r>
              <a:rPr lang="en-US" altLang="en-US" sz="2000" i="1" err="1"/>
              <a:t>course_id</a:t>
            </a:r>
            <a:r>
              <a:rPr lang="en-US" altLang="en-US" sz="2000" i="1"/>
              <a:t> </a:t>
            </a:r>
            <a:r>
              <a:rPr lang="en-US" altLang="en-US" sz="2000" b="1"/>
              <a:t>from </a:t>
            </a:r>
            <a:r>
              <a:rPr lang="en-US" altLang="en-US" sz="2000" i="1"/>
              <a:t>section </a:t>
            </a:r>
            <a:r>
              <a:rPr lang="en-US" altLang="en-US" sz="2000" b="1"/>
              <a:t>where </a:t>
            </a:r>
            <a:r>
              <a:rPr lang="en-US" altLang="en-US" sz="2000" i="1" err="1"/>
              <a:t>sem</a:t>
            </a:r>
            <a:r>
              <a:rPr lang="en-US" altLang="en-US" sz="2000" i="1"/>
              <a:t> = </a:t>
            </a:r>
            <a:r>
              <a:rPr lang="en-US" altLang="en-US" sz="2000"/>
              <a:t>‘Spring’ </a:t>
            </a:r>
            <a:r>
              <a:rPr lang="en-US" altLang="en-US" sz="2000" b="1"/>
              <a:t>and </a:t>
            </a:r>
            <a:r>
              <a:rPr lang="en-US" altLang="en-US" sz="2000" i="1"/>
              <a:t>year = </a:t>
            </a:r>
            <a:r>
              <a:rPr lang="en-US" altLang="en-US" sz="2000"/>
              <a:t>2010)</a:t>
            </a:r>
            <a:endParaRPr lang="en-US" altLang="en-US" sz="1800"/>
          </a:p>
        </p:txBody>
      </p:sp>
      <p:sp>
        <p:nvSpPr>
          <p:cNvPr id="57350" name="Text Box 6"/>
          <p:cNvSpPr txBox="1">
            <a:spLocks noChangeArrowheads="1"/>
          </p:cNvSpPr>
          <p:nvPr/>
        </p:nvSpPr>
        <p:spPr bwMode="auto">
          <a:xfrm>
            <a:off x="433388" y="2622596"/>
            <a:ext cx="8162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r>
              <a:rPr lang="en-US" altLang="en-US" sz="2000"/>
              <a:t>  </a:t>
            </a:r>
            <a:r>
              <a:rPr lang="en-US" altLang="en-US" sz="2400" b="1"/>
              <a:t>Find courses that ran in Fall 2009 and in Spring 2010</a:t>
            </a:r>
            <a:endParaRPr lang="en-US" altLang="en-US" sz="1800" b="1"/>
          </a:p>
        </p:txBody>
      </p:sp>
      <p:sp>
        <p:nvSpPr>
          <p:cNvPr id="417799" name="Text Box 7"/>
          <p:cNvSpPr txBox="1">
            <a:spLocks noChangeArrowheads="1"/>
          </p:cNvSpPr>
          <p:nvPr/>
        </p:nvSpPr>
        <p:spPr bwMode="auto">
          <a:xfrm>
            <a:off x="579438" y="3168650"/>
            <a:ext cx="82629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buFont typeface="Monotype Sorts" charset="2"/>
              <a:buNone/>
            </a:pPr>
            <a:r>
              <a:rPr lang="en-US" altLang="en-US" sz="2000"/>
              <a:t>(</a:t>
            </a:r>
            <a:r>
              <a:rPr lang="en-US" altLang="en-US" sz="2000" b="1"/>
              <a:t>select</a:t>
            </a:r>
            <a:r>
              <a:rPr lang="en-US" altLang="en-US" sz="2000"/>
              <a:t> </a:t>
            </a:r>
            <a:r>
              <a:rPr lang="en-US" altLang="en-US" sz="2000" i="1" err="1"/>
              <a:t>course_id</a:t>
            </a:r>
            <a:r>
              <a:rPr lang="en-US" altLang="en-US" sz="2000" i="1"/>
              <a:t> </a:t>
            </a:r>
            <a:r>
              <a:rPr lang="en-US" altLang="en-US" sz="2000" b="1"/>
              <a:t>from </a:t>
            </a:r>
            <a:r>
              <a:rPr lang="en-US" altLang="en-US" sz="2000" i="1"/>
              <a:t>section </a:t>
            </a:r>
            <a:r>
              <a:rPr lang="en-US" altLang="en-US" sz="2000" b="1"/>
              <a:t>where </a:t>
            </a:r>
            <a:r>
              <a:rPr lang="en-US" altLang="en-US" sz="2000" i="1" err="1"/>
              <a:t>sem</a:t>
            </a:r>
            <a:r>
              <a:rPr lang="en-US" altLang="en-US" sz="2000" i="1"/>
              <a:t> = </a:t>
            </a:r>
            <a:r>
              <a:rPr lang="en-US" altLang="en-US" sz="2000"/>
              <a:t>‘Fall’ </a:t>
            </a:r>
            <a:r>
              <a:rPr lang="en-US" altLang="en-US" sz="2000" b="1"/>
              <a:t>and </a:t>
            </a:r>
            <a:r>
              <a:rPr lang="en-US" altLang="en-US" sz="2000" i="1"/>
              <a:t>year = </a:t>
            </a:r>
            <a:r>
              <a:rPr lang="en-US" altLang="en-US" sz="2000"/>
              <a:t>2009)</a:t>
            </a:r>
            <a:br>
              <a:rPr lang="en-US" altLang="en-US" sz="2000"/>
            </a:br>
            <a:r>
              <a:rPr lang="en-US" altLang="en-US" sz="2000"/>
              <a:t> </a:t>
            </a:r>
            <a:r>
              <a:rPr lang="en-US" altLang="en-US" sz="2000" b="1">
                <a:solidFill>
                  <a:srgbClr val="C00000"/>
                </a:solidFill>
              </a:rPr>
              <a:t>intersect</a:t>
            </a:r>
            <a:br>
              <a:rPr lang="en-US" altLang="en-US" sz="2000" b="1"/>
            </a:br>
            <a:r>
              <a:rPr lang="en-US" altLang="en-US" sz="2000"/>
              <a:t>(</a:t>
            </a:r>
            <a:r>
              <a:rPr lang="en-US" altLang="en-US" sz="2000" b="1"/>
              <a:t>select</a:t>
            </a:r>
            <a:r>
              <a:rPr lang="en-US" altLang="en-US" sz="2000"/>
              <a:t> </a:t>
            </a:r>
            <a:r>
              <a:rPr lang="en-US" altLang="en-US" sz="2000" i="1" err="1"/>
              <a:t>course_id</a:t>
            </a:r>
            <a:r>
              <a:rPr lang="en-US" altLang="en-US" sz="2000" i="1"/>
              <a:t> </a:t>
            </a:r>
            <a:r>
              <a:rPr lang="en-US" altLang="en-US" sz="2000" b="1"/>
              <a:t>from </a:t>
            </a:r>
            <a:r>
              <a:rPr lang="en-US" altLang="en-US" sz="2000" i="1"/>
              <a:t>section </a:t>
            </a:r>
            <a:r>
              <a:rPr lang="en-US" altLang="en-US" sz="2000" b="1"/>
              <a:t>where </a:t>
            </a:r>
            <a:r>
              <a:rPr lang="en-US" altLang="en-US" sz="2000" i="1" err="1"/>
              <a:t>sem</a:t>
            </a:r>
            <a:r>
              <a:rPr lang="en-US" altLang="en-US" sz="2000" i="1"/>
              <a:t> = </a:t>
            </a:r>
            <a:r>
              <a:rPr lang="en-US" altLang="en-US" sz="2000"/>
              <a:t>‘Spring’ </a:t>
            </a:r>
            <a:r>
              <a:rPr lang="en-US" altLang="en-US" sz="2000" b="1"/>
              <a:t>and </a:t>
            </a:r>
            <a:r>
              <a:rPr lang="en-US" altLang="en-US" sz="2000" i="1"/>
              <a:t>year = </a:t>
            </a:r>
            <a:r>
              <a:rPr lang="en-US" altLang="en-US" sz="2000"/>
              <a:t>2010)</a:t>
            </a:r>
            <a:endParaRPr lang="en-US" altLang="en-US" sz="1800"/>
          </a:p>
        </p:txBody>
      </p:sp>
      <p:sp>
        <p:nvSpPr>
          <p:cNvPr id="417800" name="Text Box 8"/>
          <p:cNvSpPr txBox="1">
            <a:spLocks noChangeArrowheads="1"/>
          </p:cNvSpPr>
          <p:nvPr/>
        </p:nvSpPr>
        <p:spPr bwMode="auto">
          <a:xfrm>
            <a:off x="534987" y="5012531"/>
            <a:ext cx="83518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buFont typeface="Monotype Sorts" charset="2"/>
              <a:buNone/>
            </a:pPr>
            <a:r>
              <a:rPr lang="en-US" altLang="en-US" sz="2000"/>
              <a:t>(</a:t>
            </a:r>
            <a:r>
              <a:rPr lang="en-US" altLang="en-US" sz="2000" b="1"/>
              <a:t>select</a:t>
            </a:r>
            <a:r>
              <a:rPr lang="en-US" altLang="en-US" sz="2000"/>
              <a:t> </a:t>
            </a:r>
            <a:r>
              <a:rPr lang="en-US" altLang="en-US" sz="2000" i="1" err="1"/>
              <a:t>course_id</a:t>
            </a:r>
            <a:r>
              <a:rPr lang="en-US" altLang="en-US" sz="2000" i="1"/>
              <a:t> </a:t>
            </a:r>
            <a:r>
              <a:rPr lang="en-US" altLang="en-US" sz="2000" b="1"/>
              <a:t>from </a:t>
            </a:r>
            <a:r>
              <a:rPr lang="en-US" altLang="en-US" sz="2000" i="1"/>
              <a:t>section </a:t>
            </a:r>
            <a:r>
              <a:rPr lang="en-US" altLang="en-US" sz="2000" b="1"/>
              <a:t>where </a:t>
            </a:r>
            <a:r>
              <a:rPr lang="en-US" altLang="en-US" sz="2000" i="1" err="1"/>
              <a:t>sem</a:t>
            </a:r>
            <a:r>
              <a:rPr lang="en-US" altLang="en-US" sz="2000" i="1"/>
              <a:t> = </a:t>
            </a:r>
            <a:r>
              <a:rPr lang="en-US" altLang="en-US" sz="2000"/>
              <a:t>‘Fall’ </a:t>
            </a:r>
            <a:r>
              <a:rPr lang="en-US" altLang="en-US" sz="2000" b="1"/>
              <a:t>and </a:t>
            </a:r>
            <a:r>
              <a:rPr lang="en-US" altLang="en-US" sz="2000" i="1"/>
              <a:t>year = </a:t>
            </a:r>
            <a:r>
              <a:rPr lang="en-US" altLang="en-US" sz="2000"/>
              <a:t>2009)</a:t>
            </a:r>
            <a:br>
              <a:rPr lang="en-US" altLang="en-US" sz="2000"/>
            </a:br>
            <a:r>
              <a:rPr lang="en-US" altLang="en-US" sz="2000"/>
              <a:t> </a:t>
            </a:r>
            <a:r>
              <a:rPr lang="en-US" altLang="en-US" sz="2000" b="1">
                <a:solidFill>
                  <a:srgbClr val="C00000"/>
                </a:solidFill>
              </a:rPr>
              <a:t>minus</a:t>
            </a:r>
            <a:br>
              <a:rPr lang="en-US" altLang="en-US" sz="2000" b="1"/>
            </a:br>
            <a:r>
              <a:rPr lang="en-US" altLang="en-US" sz="2000"/>
              <a:t>(</a:t>
            </a:r>
            <a:r>
              <a:rPr lang="en-US" altLang="en-US" sz="2000" b="1"/>
              <a:t>select</a:t>
            </a:r>
            <a:r>
              <a:rPr lang="en-US" altLang="en-US" sz="2000"/>
              <a:t> </a:t>
            </a:r>
            <a:r>
              <a:rPr lang="en-US" altLang="en-US" sz="2000" i="1" err="1"/>
              <a:t>course_id</a:t>
            </a:r>
            <a:r>
              <a:rPr lang="en-US" altLang="en-US" sz="2000" i="1"/>
              <a:t> </a:t>
            </a:r>
            <a:r>
              <a:rPr lang="en-US" altLang="en-US" sz="2000" b="1"/>
              <a:t>from </a:t>
            </a:r>
            <a:r>
              <a:rPr lang="en-US" altLang="en-US" sz="2000" i="1"/>
              <a:t>section </a:t>
            </a:r>
            <a:r>
              <a:rPr lang="en-US" altLang="en-US" sz="2000" b="1"/>
              <a:t>where </a:t>
            </a:r>
            <a:r>
              <a:rPr lang="en-US" altLang="en-US" sz="2000" i="1" err="1"/>
              <a:t>sem</a:t>
            </a:r>
            <a:r>
              <a:rPr lang="en-US" altLang="en-US" sz="2000" i="1"/>
              <a:t> = </a:t>
            </a:r>
            <a:r>
              <a:rPr lang="en-US" altLang="en-US" sz="2000"/>
              <a:t>‘Spring’ </a:t>
            </a:r>
            <a:r>
              <a:rPr lang="en-US" altLang="en-US" sz="2000" b="1"/>
              <a:t>and </a:t>
            </a:r>
            <a:r>
              <a:rPr lang="en-US" altLang="en-US" sz="2000" i="1"/>
              <a:t>year = </a:t>
            </a:r>
            <a:r>
              <a:rPr lang="en-US" altLang="en-US" sz="2000"/>
              <a:t>2010)</a:t>
            </a:r>
            <a:endParaRPr lang="en-US" altLang="en-US" sz="1800"/>
          </a:p>
        </p:txBody>
      </p:sp>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6B427A38-062D-4EA6-A7D6-6064321FDC6F}"/>
                  </a:ext>
                </a:extLst>
              </p:cNvPr>
              <p:cNvGraphicFramePr>
                <a:graphicFrameLocks noChangeAspect="1"/>
              </p:cNvGraphicFramePr>
              <p:nvPr>
                <p:extLst>
                  <p:ext uri="{D42A27DB-BD31-4B8C-83A1-F6EECF244321}">
                    <p14:modId xmlns:p14="http://schemas.microsoft.com/office/powerpoint/2010/main" val="984497882"/>
                  </p:ext>
                </p:extLst>
              </p:nvPr>
            </p:nvGraphicFramePr>
            <p:xfrm>
              <a:off x="7273126" y="49079"/>
              <a:ext cx="988574" cy="741430"/>
            </p:xfrm>
            <a:graphic>
              <a:graphicData uri="http://schemas.microsoft.com/office/powerpoint/2016/slidezoom">
                <pslz:sldZm>
                  <pslz:sldZmObj sldId="338" cId="1213688724">
                    <pslz:zmPr id="{3430B71E-94AD-4F37-9B25-CD0CB8BCB3D7}" returnToParent="0" transitionDur="1000">
                      <p166:blipFill xmlns:p166="http://schemas.microsoft.com/office/powerpoint/2016/6/main">
                        <a:blip r:embed="rId3"/>
                        <a:stretch>
                          <a:fillRect/>
                        </a:stretch>
                      </p166:blipFill>
                      <p166:spPr xmlns:p166="http://schemas.microsoft.com/office/powerpoint/2016/6/main">
                        <a:xfrm>
                          <a:off x="0" y="0"/>
                          <a:ext cx="988574" cy="741430"/>
                        </a:xfrm>
                        <a:prstGeom prst="rect">
                          <a:avLst/>
                        </a:prstGeom>
                        <a:ln w="3175">
                          <a:solidFill>
                            <a:prstClr val="ltGray"/>
                          </a:solidFill>
                        </a:ln>
                      </p166:spPr>
                    </pslz:zmPr>
                  </pslz:sldZmObj>
                </pslz:sldZm>
              </a:graphicData>
            </a:graphic>
          </p:graphicFrame>
        </mc:Choice>
        <mc:Fallback xmlns="">
          <p:pic>
            <p:nvPicPr>
              <p:cNvPr id="9" name="Slide Zoom 8">
                <a:extLst>
                  <a:ext uri="{FF2B5EF4-FFF2-40B4-BE49-F238E27FC236}">
                    <a16:creationId xmlns:a16="http://schemas.microsoft.com/office/drawing/2014/main" id="{6B427A38-062D-4EA6-A7D6-6064321FDC6F}"/>
                  </a:ext>
                </a:extLst>
              </p:cNvPr>
              <p:cNvPicPr>
                <a:picLocks noGrp="1" noRot="1" noChangeAspect="1" noMove="1" noResize="1" noEditPoints="1" noAdjustHandles="1" noChangeArrowheads="1" noChangeShapeType="1"/>
              </p:cNvPicPr>
              <p:nvPr/>
            </p:nvPicPr>
            <p:blipFill>
              <a:blip r:embed="rId4"/>
              <a:stretch>
                <a:fillRect/>
              </a:stretch>
            </p:blipFill>
            <p:spPr>
              <a:xfrm>
                <a:off x="7273126" y="49079"/>
                <a:ext cx="988574" cy="741430"/>
              </a:xfrm>
              <a:prstGeom prst="rect">
                <a:avLst/>
              </a:prstGeom>
              <a:ln w="3175">
                <a:solidFill>
                  <a:prstClr val="ltGray"/>
                </a:solidFill>
              </a:ln>
            </p:spPr>
          </p:pic>
        </mc:Fallback>
      </mc:AlternateContent>
    </p:spTree>
    <p:extLst>
      <p:ext uri="{BB962C8B-B14F-4D97-AF65-F5344CB8AC3E}">
        <p14:creationId xmlns:p14="http://schemas.microsoft.com/office/powerpoint/2010/main" val="1760528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77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77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78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7" grpId="0" autoUpdateAnimBg="0"/>
      <p:bldP spid="417799" grpId="0" autoUpdateAnimBg="0"/>
      <p:bldP spid="41780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defRPr/>
            </a:pPr>
            <a:r>
              <a:rPr lang="en-US"/>
              <a:t>Set Operations</a:t>
            </a:r>
          </a:p>
        </p:txBody>
      </p:sp>
      <p:sp>
        <p:nvSpPr>
          <p:cNvPr id="59395" name="Rectangle 3"/>
          <p:cNvSpPr>
            <a:spLocks noGrp="1" noChangeArrowheads="1"/>
          </p:cNvSpPr>
          <p:nvPr>
            <p:ph type="body" idx="1"/>
          </p:nvPr>
        </p:nvSpPr>
        <p:spPr>
          <a:xfrm>
            <a:off x="768350" y="977106"/>
            <a:ext cx="7661275" cy="4903788"/>
          </a:xfrm>
        </p:spPr>
        <p:txBody>
          <a:bodyPr/>
          <a:lstStyle/>
          <a:p>
            <a:r>
              <a:rPr lang="en-US" altLang="en-US" sz="2000"/>
              <a:t>Set operations </a:t>
            </a:r>
            <a:r>
              <a:rPr lang="en-US" altLang="en-US" sz="2000" b="1">
                <a:solidFill>
                  <a:srgbClr val="000099"/>
                </a:solidFill>
              </a:rPr>
              <a:t>union</a:t>
            </a:r>
            <a:r>
              <a:rPr lang="en-US" altLang="en-US" sz="2000" b="1"/>
              <a:t>, </a:t>
            </a:r>
            <a:r>
              <a:rPr lang="en-US" altLang="en-US" sz="2000" b="1">
                <a:solidFill>
                  <a:srgbClr val="000099"/>
                </a:solidFill>
              </a:rPr>
              <a:t>intersect</a:t>
            </a:r>
            <a:r>
              <a:rPr lang="en-US" altLang="en-US" sz="2000" b="1"/>
              <a:t>, </a:t>
            </a:r>
            <a:r>
              <a:rPr lang="en-US" altLang="en-US" sz="2000"/>
              <a:t>and </a:t>
            </a:r>
            <a:r>
              <a:rPr lang="en-US" altLang="en-US" sz="2000" b="1">
                <a:solidFill>
                  <a:srgbClr val="000099"/>
                </a:solidFill>
              </a:rPr>
              <a:t>Minus</a:t>
            </a:r>
            <a:r>
              <a:rPr lang="en-US" altLang="en-US" b="1"/>
              <a:t> </a:t>
            </a:r>
          </a:p>
          <a:p>
            <a:pPr lvl="1"/>
            <a:r>
              <a:rPr lang="en-US" altLang="en-US" sz="2000">
                <a:sym typeface="Symbol" panose="05050102010706020507" pitchFamily="18" charset="2"/>
              </a:rPr>
              <a:t>Each of the above operations automatically </a:t>
            </a:r>
            <a:r>
              <a:rPr lang="en-US" altLang="en-US" sz="2000">
                <a:solidFill>
                  <a:srgbClr val="C00000"/>
                </a:solidFill>
                <a:sym typeface="Symbol" panose="05050102010706020507" pitchFamily="18" charset="2"/>
              </a:rPr>
              <a:t>eliminates duplicates</a:t>
            </a:r>
            <a:endParaRPr lang="en-US" altLang="en-US">
              <a:solidFill>
                <a:srgbClr val="C00000"/>
              </a:solidFill>
              <a:sym typeface="Symbol" panose="05050102010706020507" pitchFamily="18" charset="2"/>
            </a:endParaRPr>
          </a:p>
          <a:p>
            <a:r>
              <a:rPr lang="en-US" altLang="en-US" sz="2000">
                <a:sym typeface="Symbol" panose="05050102010706020507" pitchFamily="18" charset="2"/>
              </a:rPr>
              <a:t>To </a:t>
            </a:r>
            <a:r>
              <a:rPr lang="en-US" altLang="en-US" sz="2000">
                <a:solidFill>
                  <a:srgbClr val="C00000"/>
                </a:solidFill>
                <a:sym typeface="Symbol" panose="05050102010706020507" pitchFamily="18" charset="2"/>
              </a:rPr>
              <a:t>retain all duplicates </a:t>
            </a:r>
            <a:r>
              <a:rPr lang="en-US" altLang="en-US" sz="2000">
                <a:sym typeface="Symbol" panose="05050102010706020507" pitchFamily="18" charset="2"/>
              </a:rPr>
              <a:t>use the corresponding multiset versions </a:t>
            </a:r>
            <a:r>
              <a:rPr lang="en-US" altLang="en-US" sz="2000" b="1">
                <a:solidFill>
                  <a:srgbClr val="000099"/>
                </a:solidFill>
                <a:sym typeface="Symbol" panose="05050102010706020507" pitchFamily="18" charset="2"/>
              </a:rPr>
              <a:t>union all.</a:t>
            </a:r>
          </a:p>
          <a:p>
            <a:endParaRPr lang="en-US" altLang="en-US" sz="2000" b="1">
              <a:solidFill>
                <a:srgbClr val="000099"/>
              </a:solidFill>
              <a:sym typeface="Symbol" panose="05050102010706020507" pitchFamily="18" charset="2"/>
            </a:endParaRPr>
          </a:p>
          <a:p>
            <a:endParaRPr lang="en-US" altLang="en-US" sz="2000" b="1">
              <a:solidFill>
                <a:srgbClr val="000099"/>
              </a:solidFill>
              <a:sym typeface="Symbol" panose="05050102010706020507" pitchFamily="18" charset="2"/>
            </a:endParaRPr>
          </a:p>
          <a:p>
            <a:endParaRPr lang="en-US" altLang="en-US" sz="2000" b="1">
              <a:solidFill>
                <a:srgbClr val="000099"/>
              </a:solidFill>
              <a:sym typeface="Symbol" panose="05050102010706020507" pitchFamily="18" charset="2"/>
            </a:endParaRPr>
          </a:p>
          <a:p>
            <a:endParaRPr lang="en-US" altLang="en-US" sz="2000">
              <a:sym typeface="Symbol" panose="05050102010706020507" pitchFamily="18" charset="2"/>
            </a:endParaRPr>
          </a:p>
          <a:p>
            <a:endParaRPr lang="en-US" altLang="en-US" sz="2000">
              <a:sym typeface="Symbol" panose="05050102010706020507" pitchFamily="18" charset="2"/>
            </a:endParaRPr>
          </a:p>
          <a:p>
            <a:r>
              <a:rPr lang="en-US" altLang="en-US" sz="2000">
                <a:sym typeface="Symbol" panose="05050102010706020507" pitchFamily="18" charset="2"/>
              </a:rPr>
              <a:t>Suppose a tuple occurs </a:t>
            </a:r>
            <a:r>
              <a:rPr lang="en-US" altLang="en-US" sz="2000" i="1">
                <a:sym typeface="Symbol" panose="05050102010706020507" pitchFamily="18" charset="2"/>
              </a:rPr>
              <a:t>m</a:t>
            </a:r>
            <a:r>
              <a:rPr lang="en-US" altLang="en-US" sz="2000">
                <a:sym typeface="Symbol" panose="05050102010706020507" pitchFamily="18" charset="2"/>
              </a:rPr>
              <a:t> times in </a:t>
            </a:r>
            <a:r>
              <a:rPr lang="en-US" altLang="en-US" sz="2000" i="1">
                <a:sym typeface="Symbol" panose="05050102010706020507" pitchFamily="18" charset="2"/>
              </a:rPr>
              <a:t>r</a:t>
            </a:r>
            <a:r>
              <a:rPr lang="en-US" altLang="en-US" sz="2000">
                <a:sym typeface="Symbol" panose="05050102010706020507" pitchFamily="18" charset="2"/>
              </a:rPr>
              <a:t> and </a:t>
            </a:r>
            <a:r>
              <a:rPr lang="en-US" altLang="en-US" sz="2000" i="1">
                <a:sym typeface="Symbol" panose="05050102010706020507" pitchFamily="18" charset="2"/>
              </a:rPr>
              <a:t>n </a:t>
            </a:r>
            <a:r>
              <a:rPr lang="en-US" altLang="en-US" sz="2000">
                <a:sym typeface="Symbol" panose="05050102010706020507" pitchFamily="18" charset="2"/>
              </a:rPr>
              <a:t>times in </a:t>
            </a:r>
            <a:r>
              <a:rPr lang="en-US" altLang="en-US" sz="2000" i="1">
                <a:sym typeface="Symbol" panose="05050102010706020507" pitchFamily="18" charset="2"/>
              </a:rPr>
              <a:t>s, </a:t>
            </a:r>
            <a:r>
              <a:rPr lang="en-US" altLang="en-US" sz="2000">
                <a:sym typeface="Symbol" panose="05050102010706020507" pitchFamily="18" charset="2"/>
              </a:rPr>
              <a:t>then, it occurs:</a:t>
            </a:r>
            <a:endParaRPr lang="en-US" altLang="en-US">
              <a:sym typeface="Symbol" panose="05050102010706020507" pitchFamily="18" charset="2"/>
            </a:endParaRPr>
          </a:p>
          <a:p>
            <a:pPr lvl="1"/>
            <a:r>
              <a:rPr lang="en-US" altLang="en-US" sz="2000" b="1" i="1">
                <a:solidFill>
                  <a:srgbClr val="C00000"/>
                </a:solidFill>
              </a:rPr>
              <a:t>m </a:t>
            </a:r>
            <a:r>
              <a:rPr lang="en-US" altLang="en-US" sz="2000" b="1" i="1" baseline="-25000">
                <a:solidFill>
                  <a:srgbClr val="C00000"/>
                </a:solidFill>
              </a:rPr>
              <a:t> </a:t>
            </a:r>
            <a:r>
              <a:rPr lang="en-US" altLang="en-US" sz="2000" b="1" i="1">
                <a:solidFill>
                  <a:srgbClr val="C00000"/>
                </a:solidFill>
              </a:rPr>
              <a:t>+ n </a:t>
            </a:r>
            <a:r>
              <a:rPr lang="en-US" altLang="en-US" sz="2000"/>
              <a:t>times in </a:t>
            </a:r>
            <a:r>
              <a:rPr lang="en-US" altLang="en-US" sz="2000" b="1" i="1"/>
              <a:t>r</a:t>
            </a:r>
            <a:r>
              <a:rPr lang="en-US" altLang="en-US" sz="2000" i="1"/>
              <a:t>  </a:t>
            </a:r>
            <a:r>
              <a:rPr lang="en-US" altLang="en-US" sz="2000" b="1"/>
              <a:t>union all </a:t>
            </a:r>
            <a:r>
              <a:rPr lang="en-US" altLang="en-US" sz="2000" b="1" i="1"/>
              <a:t>s</a:t>
            </a:r>
            <a:endParaRPr lang="en-US" altLang="en-US" b="1" i="1"/>
          </a:p>
        </p:txBody>
      </p:sp>
      <p:pic>
        <p:nvPicPr>
          <p:cNvPr id="2" name="Picture 1"/>
          <p:cNvPicPr>
            <a:picLocks noChangeAspect="1"/>
          </p:cNvPicPr>
          <p:nvPr/>
        </p:nvPicPr>
        <p:blipFill>
          <a:blip r:embed="rId3">
            <a:lum contrast="20000"/>
          </a:blip>
          <a:stretch>
            <a:fillRect/>
          </a:stretch>
        </p:blipFill>
        <p:spPr>
          <a:xfrm>
            <a:off x="1447666" y="2887609"/>
            <a:ext cx="6718568" cy="193113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a:defRPr/>
            </a:pPr>
            <a:r>
              <a:rPr lang="en-US"/>
              <a:t>Null Values- is null</a:t>
            </a:r>
          </a:p>
        </p:txBody>
      </p:sp>
      <p:sp>
        <p:nvSpPr>
          <p:cNvPr id="61443" name="Rectangle 3"/>
          <p:cNvSpPr>
            <a:spLocks noGrp="1" noChangeArrowheads="1"/>
          </p:cNvSpPr>
          <p:nvPr>
            <p:ph type="body" idx="1"/>
          </p:nvPr>
        </p:nvSpPr>
        <p:spPr>
          <a:xfrm>
            <a:off x="739775" y="1106488"/>
            <a:ext cx="7689850" cy="5156200"/>
          </a:xfrm>
        </p:spPr>
        <p:txBody>
          <a:bodyPr/>
          <a:lstStyle/>
          <a:p>
            <a:pPr>
              <a:lnSpc>
                <a:spcPct val="124000"/>
              </a:lnSpc>
              <a:spcBef>
                <a:spcPts val="1200"/>
              </a:spcBef>
            </a:pPr>
            <a:r>
              <a:rPr lang="en-US" altLang="en-US" sz="2000"/>
              <a:t>It is possible for tuples to have a </a:t>
            </a:r>
            <a:r>
              <a:rPr lang="en-US" altLang="en-US" sz="2000">
                <a:solidFill>
                  <a:srgbClr val="FF0000"/>
                </a:solidFill>
              </a:rPr>
              <a:t>null</a:t>
            </a:r>
            <a:r>
              <a:rPr lang="en-US" altLang="en-US" sz="2000"/>
              <a:t> value, denoted by </a:t>
            </a:r>
            <a:r>
              <a:rPr lang="en-US" altLang="en-US" sz="2000" i="1"/>
              <a:t>null</a:t>
            </a:r>
            <a:r>
              <a:rPr lang="en-US" altLang="en-US" sz="2000"/>
              <a:t>, for some of their attributes</a:t>
            </a:r>
            <a:endParaRPr lang="en-US" altLang="en-US"/>
          </a:p>
          <a:p>
            <a:pPr>
              <a:lnSpc>
                <a:spcPct val="124000"/>
              </a:lnSpc>
              <a:spcBef>
                <a:spcPts val="1200"/>
              </a:spcBef>
            </a:pPr>
            <a:r>
              <a:rPr lang="en-US" altLang="en-US" sz="2000" i="1">
                <a:solidFill>
                  <a:srgbClr val="C00000"/>
                </a:solidFill>
              </a:rPr>
              <a:t>null</a:t>
            </a:r>
            <a:r>
              <a:rPr lang="en-US" altLang="en-US" sz="2000"/>
              <a:t> signifies an </a:t>
            </a:r>
            <a:r>
              <a:rPr lang="en-US" altLang="en-US" sz="2000">
                <a:solidFill>
                  <a:srgbClr val="C00000"/>
                </a:solidFill>
              </a:rPr>
              <a:t>unknown</a:t>
            </a:r>
            <a:r>
              <a:rPr lang="en-US" altLang="en-US" sz="2000"/>
              <a:t> </a:t>
            </a:r>
            <a:r>
              <a:rPr lang="en-US" altLang="en-US" sz="2000">
                <a:solidFill>
                  <a:srgbClr val="C00000"/>
                </a:solidFill>
              </a:rPr>
              <a:t>value</a:t>
            </a:r>
            <a:r>
              <a:rPr lang="en-US" altLang="en-US" sz="2000"/>
              <a:t> or that a </a:t>
            </a:r>
            <a:r>
              <a:rPr lang="en-US" altLang="en-US" sz="2000">
                <a:solidFill>
                  <a:srgbClr val="C00000"/>
                </a:solidFill>
              </a:rPr>
              <a:t>value does not exist</a:t>
            </a:r>
            <a:r>
              <a:rPr lang="en-US" altLang="en-US" sz="2000"/>
              <a:t>.</a:t>
            </a:r>
            <a:endParaRPr lang="en-US" altLang="en-US"/>
          </a:p>
          <a:p>
            <a:pPr>
              <a:lnSpc>
                <a:spcPct val="124000"/>
              </a:lnSpc>
              <a:spcBef>
                <a:spcPts val="1200"/>
              </a:spcBef>
            </a:pPr>
            <a:r>
              <a:rPr lang="en-US" altLang="en-US" sz="2000"/>
              <a:t>The result of any </a:t>
            </a:r>
            <a:r>
              <a:rPr lang="en-US" altLang="en-US" sz="2000">
                <a:solidFill>
                  <a:schemeClr val="tx2"/>
                </a:solidFill>
              </a:rPr>
              <a:t>arithmetic expression </a:t>
            </a:r>
            <a:r>
              <a:rPr lang="en-US" altLang="en-US" sz="2000"/>
              <a:t>involving </a:t>
            </a:r>
            <a:r>
              <a:rPr lang="en-US" altLang="en-US" sz="2000" i="1"/>
              <a:t>null</a:t>
            </a:r>
            <a:r>
              <a:rPr lang="en-US" altLang="en-US" sz="2000"/>
              <a:t> is </a:t>
            </a:r>
            <a:r>
              <a:rPr lang="en-US" altLang="en-US" sz="2000" i="1"/>
              <a:t>null</a:t>
            </a:r>
            <a:endParaRPr lang="en-US" altLang="en-US" i="1"/>
          </a:p>
          <a:p>
            <a:pPr lvl="1">
              <a:lnSpc>
                <a:spcPct val="124000"/>
              </a:lnSpc>
              <a:spcBef>
                <a:spcPts val="1200"/>
              </a:spcBef>
            </a:pPr>
            <a:r>
              <a:rPr lang="en-US" altLang="en-US" sz="2000" b="1"/>
              <a:t>Example</a:t>
            </a:r>
            <a:r>
              <a:rPr lang="en-US" altLang="en-US" sz="2000"/>
              <a:t>:  </a:t>
            </a:r>
            <a:r>
              <a:rPr lang="en-US" altLang="en-US" sz="2000" b="1">
                <a:solidFill>
                  <a:schemeClr val="tx2"/>
                </a:solidFill>
              </a:rPr>
              <a:t>5 + </a:t>
            </a:r>
            <a:r>
              <a:rPr lang="en-US" altLang="en-US" sz="2000" b="1" i="1">
                <a:solidFill>
                  <a:schemeClr val="tx2"/>
                </a:solidFill>
              </a:rPr>
              <a:t>null</a:t>
            </a:r>
            <a:r>
              <a:rPr lang="en-US" altLang="en-US" sz="2000" b="1">
                <a:solidFill>
                  <a:schemeClr val="tx2"/>
                </a:solidFill>
              </a:rPr>
              <a:t>  </a:t>
            </a:r>
            <a:r>
              <a:rPr lang="en-US" altLang="en-US" sz="2000"/>
              <a:t>returns </a:t>
            </a:r>
            <a:r>
              <a:rPr lang="en-US" altLang="en-US" sz="2000">
                <a:solidFill>
                  <a:schemeClr val="tx2"/>
                </a:solidFill>
              </a:rPr>
              <a:t>null</a:t>
            </a:r>
            <a:endParaRPr lang="en-US" altLang="en-US">
              <a:solidFill>
                <a:schemeClr val="tx2"/>
              </a:solidFill>
            </a:endParaRPr>
          </a:p>
          <a:p>
            <a:pPr>
              <a:lnSpc>
                <a:spcPct val="124000"/>
              </a:lnSpc>
              <a:spcBef>
                <a:spcPts val="1200"/>
              </a:spcBef>
            </a:pPr>
            <a:r>
              <a:rPr lang="en-US" altLang="en-US" sz="2000"/>
              <a:t>The predicate  </a:t>
            </a:r>
            <a:r>
              <a:rPr lang="en-US" altLang="en-US" sz="2000" b="1">
                <a:solidFill>
                  <a:srgbClr val="C00000"/>
                </a:solidFill>
              </a:rPr>
              <a:t>is null</a:t>
            </a:r>
            <a:r>
              <a:rPr lang="en-US" altLang="en-US" sz="2000"/>
              <a:t> can be used to </a:t>
            </a:r>
            <a:r>
              <a:rPr lang="en-US" altLang="en-US" sz="2000" b="1">
                <a:solidFill>
                  <a:srgbClr val="C00000"/>
                </a:solidFill>
              </a:rPr>
              <a:t>check for null values</a:t>
            </a:r>
            <a:r>
              <a:rPr lang="en-US" altLang="en-US" sz="2000"/>
              <a:t>.</a:t>
            </a:r>
            <a:endParaRPr lang="en-US" altLang="en-US"/>
          </a:p>
          <a:p>
            <a:pPr lvl="1">
              <a:lnSpc>
                <a:spcPct val="124000"/>
              </a:lnSpc>
              <a:spcBef>
                <a:spcPts val="1200"/>
              </a:spcBef>
            </a:pPr>
            <a:r>
              <a:rPr lang="en-US" altLang="en-US" sz="2000" b="1"/>
              <a:t>Example</a:t>
            </a:r>
            <a:r>
              <a:rPr lang="en-US" altLang="en-US" sz="2000"/>
              <a:t>: Find all instructors whose salary is null</a:t>
            </a:r>
            <a:r>
              <a:rPr lang="en-US" altLang="en-US" sz="2000" i="1"/>
              <a:t>.</a:t>
            </a:r>
            <a:endParaRPr lang="en-US" altLang="en-US" i="1"/>
          </a:p>
          <a:p>
            <a:pPr>
              <a:lnSpc>
                <a:spcPct val="124000"/>
              </a:lnSpc>
              <a:spcBef>
                <a:spcPts val="1200"/>
              </a:spcBef>
              <a:buFont typeface="Monotype Sorts" charset="2"/>
              <a:buNone/>
            </a:pPr>
            <a:r>
              <a:rPr lang="en-US" altLang="en-US" b="1"/>
              <a:t>		</a:t>
            </a:r>
            <a:r>
              <a:rPr lang="en-US" altLang="en-US" sz="2400" b="1"/>
              <a:t>select</a:t>
            </a:r>
            <a:r>
              <a:rPr lang="en-US" altLang="en-US" sz="2400" i="1"/>
              <a:t> name</a:t>
            </a:r>
            <a:br>
              <a:rPr lang="en-US" altLang="en-US" sz="2400" i="1"/>
            </a:br>
            <a:r>
              <a:rPr lang="en-US" altLang="en-US" sz="2400" i="1"/>
              <a:t>	</a:t>
            </a:r>
            <a:r>
              <a:rPr lang="en-US" altLang="en-US" sz="2400" b="1"/>
              <a:t>from</a:t>
            </a:r>
            <a:r>
              <a:rPr lang="en-US" altLang="en-US" sz="2400" i="1"/>
              <a:t> instructor</a:t>
            </a:r>
            <a:br>
              <a:rPr lang="en-US" altLang="en-US" sz="2400" i="1"/>
            </a:br>
            <a:r>
              <a:rPr lang="en-US" altLang="en-US" sz="2400" i="1"/>
              <a:t>	</a:t>
            </a:r>
            <a:r>
              <a:rPr lang="en-US" altLang="en-US" sz="2400" b="1"/>
              <a:t>where </a:t>
            </a:r>
            <a:r>
              <a:rPr lang="en-US" altLang="en-US" sz="2400" i="1"/>
              <a:t>salary </a:t>
            </a:r>
            <a:r>
              <a:rPr lang="en-US" altLang="en-US" sz="2400" b="1">
                <a:solidFill>
                  <a:srgbClr val="C00000"/>
                </a:solidFill>
              </a:rPr>
              <a:t>is null;</a:t>
            </a:r>
            <a:endParaRPr lang="en-US" altLang="en-US" sz="2000">
              <a:solidFill>
                <a:srgbClr val="C00000"/>
              </a:solidFill>
            </a:endParaRPr>
          </a:p>
          <a:p>
            <a:pPr lvl="1">
              <a:spcBef>
                <a:spcPts val="1200"/>
              </a:spcBef>
            </a:pP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4294967295"/>
          </p:nvPr>
        </p:nvSpPr>
        <p:spPr bwMode="auto">
          <a:xfrm>
            <a:off x="655320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E5103F0-9A0E-4E63-A08A-90BF47C916D3}" type="slidenum">
              <a:rPr lang="ar-SA" altLang="en-US" sz="1100">
                <a:solidFill>
                  <a:srgbClr val="898989"/>
                </a:solidFill>
              </a:rPr>
              <a:pPr>
                <a:spcBef>
                  <a:spcPct val="0"/>
                </a:spcBef>
                <a:buFontTx/>
                <a:buNone/>
              </a:pPr>
              <a:t>37</a:t>
            </a:fld>
            <a:endParaRPr lang="en-US" altLang="en-US" sz="1100">
              <a:solidFill>
                <a:srgbClr val="898989"/>
              </a:solidFill>
            </a:endParaRPr>
          </a:p>
        </p:txBody>
      </p:sp>
      <p:sp>
        <p:nvSpPr>
          <p:cNvPr id="27651" name="Text Box 2"/>
          <p:cNvSpPr txBox="1">
            <a:spLocks noChangeArrowheads="1"/>
          </p:cNvSpPr>
          <p:nvPr/>
        </p:nvSpPr>
        <p:spPr bwMode="auto">
          <a:xfrm>
            <a:off x="1889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8675" name="Rectangle 3"/>
          <p:cNvSpPr>
            <a:spLocks noGrp="1" noChangeArrowheads="1"/>
          </p:cNvSpPr>
          <p:nvPr>
            <p:ph type="title"/>
          </p:nvPr>
        </p:nvSpPr>
        <p:spPr>
          <a:xfrm>
            <a:off x="-447675" y="151888"/>
            <a:ext cx="10058400" cy="540774"/>
          </a:xfrm>
          <a:noFill/>
          <a:ln w="9525">
            <a:noFill/>
            <a:miter lim="800000"/>
            <a:headEnd/>
            <a:tailEnd/>
          </a:ln>
        </p:spPr>
        <p:txBody>
          <a:bodyPr vert="horz" wrap="square" lIns="91440" tIns="45720" rIns="91440" bIns="45720" numCol="1" anchor="b" anchorCtr="0" compatLnSpc="1">
            <a:prstTxWarp prst="textNoShape">
              <a:avLst/>
            </a:prstTxWarp>
          </a:bodyPr>
          <a:lstStyle/>
          <a:p>
            <a:r>
              <a:rPr lang="en-US"/>
              <a:t>IS NULL/ IS NOT NULL</a:t>
            </a:r>
          </a:p>
        </p:txBody>
      </p:sp>
      <p:sp>
        <p:nvSpPr>
          <p:cNvPr id="27653" name="Text Box 4"/>
          <p:cNvSpPr txBox="1">
            <a:spLocks noChangeArrowheads="1"/>
          </p:cNvSpPr>
          <p:nvPr/>
        </p:nvSpPr>
        <p:spPr bwMode="auto">
          <a:xfrm>
            <a:off x="764498" y="1219200"/>
            <a:ext cx="7929797" cy="40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ts val="600"/>
              </a:spcBef>
              <a:buFontTx/>
              <a:buNone/>
            </a:pPr>
            <a:r>
              <a:rPr lang="en-US" altLang="en-US" sz="2400">
                <a:latin typeface="Arial" panose="020B0604020202020204" pitchFamily="34" charset="0"/>
                <a:cs typeface="Arial" panose="020B0604020202020204" pitchFamily="34" charset="0"/>
              </a:rPr>
              <a:t>.</a:t>
            </a:r>
          </a:p>
          <a:p>
            <a:pPr algn="just">
              <a:spcBef>
                <a:spcPct val="0"/>
              </a:spcBef>
              <a:buFontTx/>
              <a:buNone/>
            </a:pPr>
            <a:endParaRPr lang="en-US" altLang="en-US" sz="2400">
              <a:latin typeface="Arial" panose="020B0604020202020204" pitchFamily="34" charset="0"/>
              <a:cs typeface="Arial" panose="020B0604020202020204" pitchFamily="34" charset="0"/>
            </a:endParaRPr>
          </a:p>
          <a:p>
            <a:pPr algn="just">
              <a:spcBef>
                <a:spcPct val="0"/>
              </a:spcBef>
              <a:buFontTx/>
              <a:buNone/>
            </a:pPr>
            <a:r>
              <a:rPr lang="en-US" altLang="en-US" sz="2400" b="1" u="sng">
                <a:latin typeface="Arial" panose="020B0604020202020204" pitchFamily="34" charset="0"/>
                <a:cs typeface="Arial" panose="020B0604020202020204" pitchFamily="34" charset="0"/>
              </a:rPr>
              <a:t>Example</a:t>
            </a:r>
            <a:r>
              <a:rPr lang="en-US" altLang="en-US" sz="2400" b="1">
                <a:latin typeface="Arial" panose="020B0604020202020204" pitchFamily="34" charset="0"/>
                <a:cs typeface="Arial" panose="020B0604020202020204" pitchFamily="34" charset="0"/>
              </a:rPr>
              <a:t>:</a:t>
            </a:r>
            <a:endParaRPr lang="en-US" altLang="en-US" sz="2400">
              <a:latin typeface="Arial" panose="020B0604020202020204" pitchFamily="34" charset="0"/>
              <a:cs typeface="Arial" panose="020B0604020202020204" pitchFamily="34" charset="0"/>
            </a:endParaRPr>
          </a:p>
          <a:p>
            <a:pPr algn="just">
              <a:spcBef>
                <a:spcPct val="0"/>
              </a:spcBef>
              <a:buFontTx/>
              <a:buNone/>
            </a:pPr>
            <a:endParaRPr lang="en-US" altLang="en-US" sz="2400">
              <a:latin typeface="Arial" panose="020B0604020202020204" pitchFamily="34" charset="0"/>
              <a:cs typeface="Arial" panose="020B0604020202020204" pitchFamily="34" charset="0"/>
            </a:endParaRPr>
          </a:p>
          <a:p>
            <a:pPr algn="just">
              <a:spcBef>
                <a:spcPct val="0"/>
              </a:spcBef>
              <a:buFontTx/>
              <a:buNone/>
            </a:pPr>
            <a:r>
              <a:rPr lang="en-US" altLang="en-US" sz="2400">
                <a:latin typeface="Arial" panose="020B0604020202020204" pitchFamily="34" charset="0"/>
                <a:cs typeface="Arial" panose="020B0604020202020204" pitchFamily="34" charset="0"/>
              </a:rPr>
              <a:t>List the details of all staff who have only first name but not last name.</a:t>
            </a:r>
          </a:p>
          <a:p>
            <a:pPr algn="just">
              <a:spcBef>
                <a:spcPct val="0"/>
              </a:spcBef>
              <a:buFontTx/>
              <a:buNone/>
            </a:pPr>
            <a:endParaRPr lang="en-US" altLang="en-US" sz="2400">
              <a:latin typeface="Arial" panose="020B0604020202020204" pitchFamily="34" charset="0"/>
              <a:cs typeface="Arial" panose="020B0604020202020204" pitchFamily="34" charset="0"/>
            </a:endParaRPr>
          </a:p>
          <a:p>
            <a:pPr>
              <a:lnSpc>
                <a:spcPct val="124000"/>
              </a:lnSpc>
              <a:spcBef>
                <a:spcPct val="0"/>
              </a:spcBef>
              <a:buFontTx/>
              <a:buNone/>
            </a:pPr>
            <a:r>
              <a:rPr lang="en-US" altLang="en-US" sz="2400">
                <a:latin typeface="Cambria" panose="02040503050406030204" pitchFamily="18" charset="0"/>
                <a:ea typeface="Cambria" panose="02040503050406030204" pitchFamily="18" charset="0"/>
              </a:rPr>
              <a:t>SELECT </a:t>
            </a:r>
            <a:r>
              <a:rPr lang="en-US" altLang="en-US" sz="2400" err="1">
                <a:latin typeface="Cambria" panose="02040503050406030204" pitchFamily="18" charset="0"/>
                <a:ea typeface="Cambria" panose="02040503050406030204" pitchFamily="18" charset="0"/>
              </a:rPr>
              <a:t>sno</a:t>
            </a:r>
            <a:r>
              <a:rPr lang="en-US" altLang="en-US" sz="2400">
                <a:latin typeface="Cambria" panose="02040503050406030204" pitchFamily="18" charset="0"/>
                <a:ea typeface="Cambria" panose="02040503050406030204" pitchFamily="18" charset="0"/>
              </a:rPr>
              <a:t>, fname, lname, salary</a:t>
            </a:r>
          </a:p>
          <a:p>
            <a:pPr>
              <a:lnSpc>
                <a:spcPct val="124000"/>
              </a:lnSpc>
              <a:spcBef>
                <a:spcPct val="0"/>
              </a:spcBef>
              <a:buFontTx/>
              <a:buNone/>
            </a:pPr>
            <a:r>
              <a:rPr lang="en-US" altLang="en-US" sz="2400">
                <a:latin typeface="Cambria" panose="02040503050406030204" pitchFamily="18" charset="0"/>
                <a:ea typeface="Cambria" panose="02040503050406030204" pitchFamily="18" charset="0"/>
              </a:rPr>
              <a:t>  FROM staff</a:t>
            </a:r>
          </a:p>
          <a:p>
            <a:pPr>
              <a:lnSpc>
                <a:spcPct val="124000"/>
              </a:lnSpc>
              <a:spcBef>
                <a:spcPct val="0"/>
              </a:spcBef>
              <a:buFontTx/>
              <a:buNone/>
            </a:pPr>
            <a:r>
              <a:rPr lang="en-US" altLang="en-US" sz="2400">
                <a:latin typeface="Cambria" panose="02040503050406030204" pitchFamily="18" charset="0"/>
                <a:ea typeface="Cambria" panose="02040503050406030204" pitchFamily="18" charset="0"/>
              </a:rPr>
              <a:t>    WHERE  lname</a:t>
            </a:r>
            <a:r>
              <a:rPr lang="en-US" altLang="en-US" sz="2400">
                <a:latin typeface="Courier New" panose="02070309020205020404" pitchFamily="49" charset="0"/>
              </a:rPr>
              <a:t> </a:t>
            </a:r>
            <a:r>
              <a:rPr lang="en-US" altLang="en-US" sz="2400" b="1">
                <a:solidFill>
                  <a:srgbClr val="C00000"/>
                </a:solidFill>
                <a:latin typeface="Courier New" panose="02070309020205020404" pitchFamily="49" charset="0"/>
              </a:rPr>
              <a:t>IS NULL </a:t>
            </a:r>
            <a:r>
              <a:rPr lang="en-US" altLang="en-US" sz="2400">
                <a:latin typeface="Cambria" panose="02040503050406030204" pitchFamily="18" charset="0"/>
                <a:ea typeface="Cambria" panose="02040503050406030204" pitchFamily="18" charset="0"/>
              </a:rPr>
              <a:t>AND fname </a:t>
            </a:r>
            <a:r>
              <a:rPr lang="en-US" altLang="en-US" sz="2400" b="1">
                <a:solidFill>
                  <a:srgbClr val="C00000"/>
                </a:solidFill>
                <a:latin typeface="Courier New" panose="02070309020205020404" pitchFamily="49" charset="0"/>
              </a:rPr>
              <a:t>IS NOT NULL</a:t>
            </a:r>
            <a:r>
              <a:rPr lang="en-US" altLang="en-US" sz="2400">
                <a:latin typeface="Courier New" panose="02070309020205020404" pitchFamily="49" charset="0"/>
              </a:rPr>
              <a:t>;</a:t>
            </a:r>
            <a:endParaRPr lang="en-US" alt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1699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871538" y="57150"/>
            <a:ext cx="8077200" cy="609600"/>
          </a:xfrm>
        </p:spPr>
        <p:txBody>
          <a:bodyPr/>
          <a:lstStyle/>
          <a:p>
            <a:pPr>
              <a:defRPr/>
            </a:pPr>
            <a:r>
              <a:rPr lang="en-US"/>
              <a:t>Null Values and Three Valued Logic</a:t>
            </a:r>
          </a:p>
        </p:txBody>
      </p:sp>
      <p:sp>
        <p:nvSpPr>
          <p:cNvPr id="63491" name="Rectangle 3"/>
          <p:cNvSpPr>
            <a:spLocks noGrp="1" noChangeArrowheads="1"/>
          </p:cNvSpPr>
          <p:nvPr>
            <p:ph type="body" idx="1"/>
          </p:nvPr>
        </p:nvSpPr>
        <p:spPr>
          <a:xfrm>
            <a:off x="768804" y="1019402"/>
            <a:ext cx="7661275" cy="4903787"/>
          </a:xfrm>
        </p:spPr>
        <p:txBody>
          <a:bodyPr/>
          <a:lstStyle/>
          <a:p>
            <a:pPr>
              <a:lnSpc>
                <a:spcPct val="120000"/>
              </a:lnSpc>
              <a:spcBef>
                <a:spcPts val="600"/>
              </a:spcBef>
            </a:pPr>
            <a:r>
              <a:rPr lang="en-US" altLang="en-US" sz="2000"/>
              <a:t>Any </a:t>
            </a:r>
            <a:r>
              <a:rPr lang="en-US" altLang="en-US" sz="2000" b="1">
                <a:solidFill>
                  <a:schemeClr val="tx2"/>
                </a:solidFill>
              </a:rPr>
              <a:t>comparison</a:t>
            </a:r>
            <a:r>
              <a:rPr lang="en-US" altLang="en-US" sz="2000" b="1"/>
              <a:t> with </a:t>
            </a:r>
            <a:r>
              <a:rPr lang="en-US" altLang="en-US" sz="2000" b="1" i="1">
                <a:solidFill>
                  <a:schemeClr val="tx2"/>
                </a:solidFill>
              </a:rPr>
              <a:t>null</a:t>
            </a:r>
            <a:r>
              <a:rPr lang="en-US" altLang="en-US" sz="2000" b="1">
                <a:solidFill>
                  <a:schemeClr val="tx2"/>
                </a:solidFill>
              </a:rPr>
              <a:t> </a:t>
            </a:r>
            <a:r>
              <a:rPr lang="en-US" altLang="en-US" sz="2000" b="1"/>
              <a:t>returns </a:t>
            </a:r>
            <a:r>
              <a:rPr lang="en-US" altLang="en-US" sz="2000" b="1" i="1">
                <a:solidFill>
                  <a:schemeClr val="tx2"/>
                </a:solidFill>
              </a:rPr>
              <a:t>unknown</a:t>
            </a:r>
            <a:endParaRPr lang="en-US" altLang="en-US" b="1" i="1">
              <a:solidFill>
                <a:schemeClr val="tx2"/>
              </a:solidFill>
            </a:endParaRPr>
          </a:p>
          <a:p>
            <a:pPr lvl="1">
              <a:lnSpc>
                <a:spcPct val="120000"/>
              </a:lnSpc>
              <a:spcBef>
                <a:spcPts val="600"/>
              </a:spcBef>
            </a:pPr>
            <a:r>
              <a:rPr lang="en-US" altLang="en-US" sz="2000"/>
              <a:t>Example</a:t>
            </a:r>
            <a:r>
              <a:rPr lang="en-US" altLang="en-US" sz="2000" i="1"/>
              <a:t>: 5 &lt; null   or   null &lt;&gt; null    or    null = null</a:t>
            </a:r>
            <a:endParaRPr lang="en-US" altLang="en-US" i="1"/>
          </a:p>
          <a:p>
            <a:pPr>
              <a:lnSpc>
                <a:spcPct val="120000"/>
              </a:lnSpc>
              <a:spcBef>
                <a:spcPts val="600"/>
              </a:spcBef>
            </a:pPr>
            <a:r>
              <a:rPr lang="en-US" altLang="en-US" sz="2000"/>
              <a:t>Three-valued </a:t>
            </a:r>
            <a:r>
              <a:rPr lang="en-US" altLang="en-US" sz="2000">
                <a:solidFill>
                  <a:schemeClr val="tx2"/>
                </a:solidFill>
              </a:rPr>
              <a:t>logic</a:t>
            </a:r>
            <a:r>
              <a:rPr lang="en-US" altLang="en-US" sz="2000"/>
              <a:t> using the </a:t>
            </a:r>
            <a:r>
              <a:rPr lang="en-US" altLang="en-US" sz="2000">
                <a:solidFill>
                  <a:schemeClr val="tx2"/>
                </a:solidFill>
              </a:rPr>
              <a:t>truth</a:t>
            </a:r>
            <a:r>
              <a:rPr lang="en-US" altLang="en-US" sz="2000"/>
              <a:t> value </a:t>
            </a:r>
            <a:r>
              <a:rPr lang="en-US" altLang="en-US" sz="2000" i="1"/>
              <a:t>unknown</a:t>
            </a:r>
            <a:r>
              <a:rPr lang="en-US" altLang="en-US" sz="2000"/>
              <a:t>:</a:t>
            </a:r>
            <a:endParaRPr lang="en-US" altLang="en-US"/>
          </a:p>
          <a:p>
            <a:pPr lvl="1">
              <a:lnSpc>
                <a:spcPct val="120000"/>
              </a:lnSpc>
              <a:spcBef>
                <a:spcPts val="600"/>
              </a:spcBef>
            </a:pPr>
            <a:r>
              <a:rPr lang="en-US" altLang="en-US" sz="2000">
                <a:solidFill>
                  <a:schemeClr val="tx2"/>
                </a:solidFill>
              </a:rPr>
              <a:t>OR</a:t>
            </a:r>
            <a:r>
              <a:rPr lang="en-US" altLang="en-US" sz="2000"/>
              <a:t>: (</a:t>
            </a:r>
            <a:r>
              <a:rPr lang="en-US" altLang="en-US" sz="2000" i="1"/>
              <a:t>unknown</a:t>
            </a:r>
            <a:r>
              <a:rPr lang="en-US" altLang="en-US" sz="2000"/>
              <a:t> </a:t>
            </a:r>
            <a:r>
              <a:rPr lang="en-US" altLang="en-US" sz="2000" b="1"/>
              <a:t>or</a:t>
            </a:r>
            <a:r>
              <a:rPr lang="en-US" altLang="en-US" sz="2000"/>
              <a:t> </a:t>
            </a:r>
            <a:r>
              <a:rPr lang="en-US" altLang="en-US" sz="2000" i="1">
                <a:solidFill>
                  <a:srgbClr val="C00000"/>
                </a:solidFill>
              </a:rPr>
              <a:t>true</a:t>
            </a:r>
            <a:r>
              <a:rPr lang="en-US" altLang="en-US" sz="2000"/>
              <a:t>)   = </a:t>
            </a:r>
            <a:r>
              <a:rPr lang="en-US" altLang="en-US" sz="2000" i="1">
                <a:solidFill>
                  <a:srgbClr val="C00000"/>
                </a:solidFill>
              </a:rPr>
              <a:t>true</a:t>
            </a:r>
            <a:r>
              <a:rPr lang="en-US" altLang="en-US" sz="2000"/>
              <a:t>,</a:t>
            </a:r>
            <a:br>
              <a:rPr lang="en-US" altLang="en-US" sz="2000"/>
            </a:br>
            <a:r>
              <a:rPr lang="en-US" altLang="en-US" sz="2000"/>
              <a:t>       (</a:t>
            </a:r>
            <a:r>
              <a:rPr lang="en-US" altLang="en-US" sz="2000" i="1"/>
              <a:t>unknown</a:t>
            </a:r>
            <a:r>
              <a:rPr lang="en-US" altLang="en-US" sz="2000"/>
              <a:t> </a:t>
            </a:r>
            <a:r>
              <a:rPr lang="en-US" altLang="en-US" sz="2000" b="1"/>
              <a:t>or</a:t>
            </a:r>
            <a:r>
              <a:rPr lang="en-US" altLang="en-US" sz="2000"/>
              <a:t> </a:t>
            </a:r>
            <a:r>
              <a:rPr lang="en-US" altLang="en-US" sz="2000" i="1"/>
              <a:t>false</a:t>
            </a:r>
            <a:r>
              <a:rPr lang="en-US" altLang="en-US" sz="2000"/>
              <a:t>)  = </a:t>
            </a:r>
            <a:r>
              <a:rPr lang="en-US" altLang="en-US" sz="2000" i="1"/>
              <a:t>unknown</a:t>
            </a:r>
            <a:br>
              <a:rPr lang="en-US" altLang="en-US" sz="2000"/>
            </a:br>
            <a:r>
              <a:rPr lang="en-US" altLang="en-US" sz="2000"/>
              <a:t>       (</a:t>
            </a:r>
            <a:r>
              <a:rPr lang="en-US" altLang="en-US" sz="2000" i="1"/>
              <a:t>unknown </a:t>
            </a:r>
            <a:r>
              <a:rPr lang="en-US" altLang="en-US" sz="2000" b="1"/>
              <a:t>or</a:t>
            </a:r>
            <a:r>
              <a:rPr lang="en-US" altLang="en-US" sz="2000" i="1"/>
              <a:t> unknown) = unknown</a:t>
            </a:r>
            <a:endParaRPr lang="en-US" altLang="en-US" i="1"/>
          </a:p>
          <a:p>
            <a:pPr lvl="1">
              <a:lnSpc>
                <a:spcPct val="120000"/>
              </a:lnSpc>
              <a:spcBef>
                <a:spcPts val="600"/>
              </a:spcBef>
            </a:pPr>
            <a:r>
              <a:rPr lang="en-US" altLang="en-US" sz="2000">
                <a:solidFill>
                  <a:schemeClr val="tx2"/>
                </a:solidFill>
              </a:rPr>
              <a:t>AND</a:t>
            </a:r>
            <a:r>
              <a:rPr lang="en-US" altLang="en-US" sz="2000"/>
              <a:t>:</a:t>
            </a:r>
            <a:r>
              <a:rPr lang="en-US" altLang="en-US" sz="2000" i="1"/>
              <a:t> (true</a:t>
            </a:r>
            <a:r>
              <a:rPr lang="en-US" altLang="en-US" sz="2000" b="1"/>
              <a:t> and </a:t>
            </a:r>
            <a:r>
              <a:rPr lang="en-US" altLang="en-US" sz="2000" i="1"/>
              <a:t>unknown)  = unknown,    </a:t>
            </a:r>
            <a:br>
              <a:rPr lang="en-US" altLang="en-US" sz="2000" i="1"/>
            </a:br>
            <a:r>
              <a:rPr lang="en-US" altLang="en-US" sz="2000" i="1"/>
              <a:t>         (false</a:t>
            </a:r>
            <a:r>
              <a:rPr lang="en-US" altLang="en-US" sz="2000" b="1"/>
              <a:t> and </a:t>
            </a:r>
            <a:r>
              <a:rPr lang="en-US" altLang="en-US" sz="2000" i="1"/>
              <a:t>unknown) = false,</a:t>
            </a:r>
            <a:br>
              <a:rPr lang="en-US" altLang="en-US" sz="2000" i="1"/>
            </a:br>
            <a:r>
              <a:rPr lang="en-US" altLang="en-US" sz="2000" i="1"/>
              <a:t>         (unknown </a:t>
            </a:r>
            <a:r>
              <a:rPr lang="en-US" altLang="en-US" sz="2000" b="1"/>
              <a:t>and</a:t>
            </a:r>
            <a:r>
              <a:rPr lang="en-US" altLang="en-US" sz="2000" i="1"/>
              <a:t> unknown) = unknown</a:t>
            </a:r>
            <a:endParaRPr lang="en-US" altLang="en-US" i="1"/>
          </a:p>
          <a:p>
            <a:pPr lvl="1">
              <a:lnSpc>
                <a:spcPct val="120000"/>
              </a:lnSpc>
              <a:spcBef>
                <a:spcPts val="600"/>
              </a:spcBef>
            </a:pPr>
            <a:r>
              <a:rPr lang="en-US" altLang="en-US" sz="2000">
                <a:solidFill>
                  <a:schemeClr val="tx2"/>
                </a:solidFill>
              </a:rPr>
              <a:t>NOT</a:t>
            </a:r>
            <a:r>
              <a:rPr lang="en-US" altLang="en-US" sz="2000" i="1"/>
              <a:t>:  (</a:t>
            </a:r>
            <a:r>
              <a:rPr lang="en-US" altLang="en-US" sz="2000" b="1"/>
              <a:t>not</a:t>
            </a:r>
            <a:r>
              <a:rPr lang="en-US" altLang="en-US" sz="2000" i="1"/>
              <a:t> unknown) = unknown</a:t>
            </a:r>
            <a:endParaRPr lang="en-US" altLang="en-US" i="1"/>
          </a:p>
          <a:p>
            <a:pPr>
              <a:lnSpc>
                <a:spcPct val="120000"/>
              </a:lnSpc>
              <a:spcBef>
                <a:spcPts val="600"/>
              </a:spcBef>
            </a:pPr>
            <a:r>
              <a:rPr lang="en-US" altLang="en-US" sz="2000"/>
              <a:t>Result of </a:t>
            </a:r>
            <a:r>
              <a:rPr lang="en-US" altLang="en-US" sz="2000" b="1"/>
              <a:t>where </a:t>
            </a:r>
            <a:r>
              <a:rPr lang="en-US" altLang="en-US" sz="2000"/>
              <a:t>clause predicate is treated as </a:t>
            </a:r>
            <a:r>
              <a:rPr lang="en-US" altLang="en-US" sz="2000" b="1" i="1"/>
              <a:t>false</a:t>
            </a:r>
            <a:r>
              <a:rPr lang="en-US" altLang="en-US" sz="2000" i="1"/>
              <a:t> </a:t>
            </a:r>
            <a:r>
              <a:rPr lang="en-US" altLang="en-US" sz="2000"/>
              <a:t>if it evaluates to </a:t>
            </a:r>
            <a:r>
              <a:rPr lang="en-US" altLang="en-US" sz="2000" b="1" i="1">
                <a:solidFill>
                  <a:srgbClr val="FF0000"/>
                </a:solidFill>
              </a:rPr>
              <a:t>unknown</a:t>
            </a:r>
            <a:endParaRPr lang="en-US" altLang="en-US" b="1">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en-US"/>
              <a:t>Aggregate Functions</a:t>
            </a:r>
          </a:p>
        </p:txBody>
      </p:sp>
      <p:sp>
        <p:nvSpPr>
          <p:cNvPr id="65539" name="Rectangle 3"/>
          <p:cNvSpPr>
            <a:spLocks noGrp="1" noChangeArrowheads="1"/>
          </p:cNvSpPr>
          <p:nvPr>
            <p:ph type="body" idx="1"/>
          </p:nvPr>
        </p:nvSpPr>
        <p:spPr>
          <a:xfrm>
            <a:off x="814388" y="1093788"/>
            <a:ext cx="7010400" cy="3897312"/>
          </a:xfrm>
        </p:spPr>
        <p:txBody>
          <a:bodyPr/>
          <a:lstStyle/>
          <a:p>
            <a:pPr>
              <a:lnSpc>
                <a:spcPct val="150000"/>
              </a:lnSpc>
              <a:tabLst>
                <a:tab pos="2222500" algn="l"/>
              </a:tabLst>
            </a:pPr>
            <a:r>
              <a:rPr lang="en-US" altLang="en-US" sz="2000"/>
              <a:t>These functions operate on the </a:t>
            </a:r>
            <a:r>
              <a:rPr lang="en-US" altLang="en-US" sz="2000">
                <a:solidFill>
                  <a:schemeClr val="tx2"/>
                </a:solidFill>
              </a:rPr>
              <a:t>multiset of values of a column</a:t>
            </a:r>
            <a:r>
              <a:rPr lang="en-US" altLang="en-US" sz="2000"/>
              <a:t> of a relation, and return a value</a:t>
            </a:r>
            <a:endParaRPr lang="en-US" altLang="en-US"/>
          </a:p>
          <a:p>
            <a:pPr>
              <a:lnSpc>
                <a:spcPct val="150000"/>
              </a:lnSpc>
              <a:buFont typeface="Monotype Sorts" charset="2"/>
              <a:buNone/>
              <a:tabLst>
                <a:tab pos="2222500" algn="l"/>
              </a:tabLst>
            </a:pPr>
            <a:r>
              <a:rPr lang="en-US" altLang="en-US"/>
              <a:t>		</a:t>
            </a:r>
            <a:r>
              <a:rPr lang="en-US" altLang="en-US" sz="2000" b="1" err="1"/>
              <a:t>avg</a:t>
            </a:r>
            <a:r>
              <a:rPr lang="en-US" altLang="en-US" sz="2000" b="1"/>
              <a:t>: </a:t>
            </a:r>
            <a:r>
              <a:rPr lang="en-US" altLang="en-US" sz="2000"/>
              <a:t>average value</a:t>
            </a:r>
            <a:br>
              <a:rPr lang="en-US" altLang="en-US" sz="2000"/>
            </a:br>
            <a:r>
              <a:rPr lang="en-US" altLang="en-US" sz="2000"/>
              <a:t>	</a:t>
            </a:r>
            <a:r>
              <a:rPr lang="en-US" altLang="en-US" sz="2000" b="1"/>
              <a:t>min:  </a:t>
            </a:r>
            <a:r>
              <a:rPr lang="en-US" altLang="en-US" sz="2000"/>
              <a:t>minimum value</a:t>
            </a:r>
            <a:br>
              <a:rPr lang="en-US" altLang="en-US" sz="2000"/>
            </a:br>
            <a:r>
              <a:rPr lang="en-US" altLang="en-US" sz="2000"/>
              <a:t>	</a:t>
            </a:r>
            <a:r>
              <a:rPr lang="en-US" altLang="en-US" sz="2000" b="1"/>
              <a:t>max:  </a:t>
            </a:r>
            <a:r>
              <a:rPr lang="en-US" altLang="en-US" sz="2000"/>
              <a:t>maximum value</a:t>
            </a:r>
            <a:br>
              <a:rPr lang="en-US" altLang="en-US" sz="2000"/>
            </a:br>
            <a:r>
              <a:rPr lang="en-US" altLang="en-US" sz="2000"/>
              <a:t>	</a:t>
            </a:r>
            <a:r>
              <a:rPr lang="en-US" altLang="en-US" sz="2000" b="1"/>
              <a:t>sum:  </a:t>
            </a:r>
            <a:r>
              <a:rPr lang="en-US" altLang="en-US" sz="2000"/>
              <a:t>sum of values</a:t>
            </a:r>
            <a:br>
              <a:rPr lang="en-US" altLang="en-US" sz="2000"/>
            </a:br>
            <a:r>
              <a:rPr lang="en-US" altLang="en-US" sz="2000"/>
              <a:t>	</a:t>
            </a:r>
            <a:r>
              <a:rPr lang="en-US" altLang="en-US" sz="2000" b="1"/>
              <a:t>count:  </a:t>
            </a:r>
            <a:r>
              <a:rPr lang="en-US" altLang="en-US" sz="2000"/>
              <a:t>number of values</a:t>
            </a:r>
            <a:endParaRPr lang="en-US" altLang="en-US"/>
          </a:p>
        </p:txBody>
      </p:sp>
      <p:sp>
        <p:nvSpPr>
          <p:cNvPr id="2" name="Rectangle 1"/>
          <p:cNvSpPr/>
          <p:nvPr/>
        </p:nvSpPr>
        <p:spPr>
          <a:xfrm>
            <a:off x="405717" y="4991100"/>
            <a:ext cx="8127999" cy="958660"/>
          </a:xfrm>
          <a:prstGeom prst="rect">
            <a:avLst/>
          </a:prstGeom>
        </p:spPr>
        <p:txBody>
          <a:bodyPr wrap="square">
            <a:spAutoFit/>
          </a:bodyPr>
          <a:lstStyle/>
          <a:p>
            <a:pPr>
              <a:lnSpc>
                <a:spcPct val="150000"/>
              </a:lnSpc>
            </a:pPr>
            <a:r>
              <a:rPr lang="en-US" sz="2000"/>
              <a:t>Consider following relation to write </a:t>
            </a:r>
            <a:r>
              <a:rPr lang="en-US" sz="2000" err="1"/>
              <a:t>sql</a:t>
            </a:r>
            <a:r>
              <a:rPr lang="en-US" sz="2000"/>
              <a:t> queries(next slide)</a:t>
            </a:r>
          </a:p>
          <a:p>
            <a:pPr>
              <a:lnSpc>
                <a:spcPct val="150000"/>
              </a:lnSpc>
            </a:pPr>
            <a:r>
              <a:rPr lang="en-US" sz="2000" b="1"/>
              <a:t>Student</a:t>
            </a:r>
            <a:r>
              <a:rPr lang="en-US" sz="2000"/>
              <a:t>(</a:t>
            </a:r>
            <a:r>
              <a:rPr lang="en-US" sz="2000">
                <a:solidFill>
                  <a:srgbClr val="C00000"/>
                </a:solidFill>
              </a:rPr>
              <a:t>Rollo,Name,Mark1,Mark2,Attendance</a:t>
            </a:r>
            <a:r>
              <a:rPr lang="en-US" sz="2000"/>
              <a:t>)</a:t>
            </a: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lIns="90488" tIns="44450" rIns="90488" bIns="44450" anchor="ctr"/>
          <a:lstStyle/>
          <a:p>
            <a:pPr>
              <a:defRPr/>
            </a:pPr>
            <a:r>
              <a:rPr lang="en-US"/>
              <a:t>The select Clause</a:t>
            </a:r>
          </a:p>
        </p:txBody>
      </p:sp>
      <p:sp>
        <p:nvSpPr>
          <p:cNvPr id="25603" name="Rectangle 3"/>
          <p:cNvSpPr>
            <a:spLocks noGrp="1" noChangeArrowheads="1"/>
          </p:cNvSpPr>
          <p:nvPr>
            <p:ph type="body" idx="1"/>
          </p:nvPr>
        </p:nvSpPr>
        <p:spPr>
          <a:xfrm>
            <a:off x="739775" y="1106488"/>
            <a:ext cx="8066088" cy="3592121"/>
          </a:xfrm>
          <a:noFill/>
        </p:spPr>
        <p:txBody>
          <a:bodyPr lIns="90488" tIns="44450" rIns="90488" bIns="44450"/>
          <a:lstStyle/>
          <a:p>
            <a:pPr>
              <a:lnSpc>
                <a:spcPct val="133000"/>
              </a:lnSpc>
              <a:tabLst>
                <a:tab pos="2055813" algn="l"/>
              </a:tabLst>
            </a:pPr>
            <a:r>
              <a:rPr lang="en-US" altLang="en-US" sz="2000"/>
              <a:t>The </a:t>
            </a:r>
            <a:r>
              <a:rPr lang="en-US" altLang="en-US" sz="2000" b="1"/>
              <a:t>select</a:t>
            </a:r>
            <a:r>
              <a:rPr lang="en-US" altLang="en-US" sz="2000"/>
              <a:t> clause </a:t>
            </a:r>
            <a:r>
              <a:rPr lang="en-US" altLang="en-US" sz="2000">
                <a:solidFill>
                  <a:srgbClr val="C00000"/>
                </a:solidFill>
              </a:rPr>
              <a:t>list the attributes desired </a:t>
            </a:r>
            <a:r>
              <a:rPr lang="en-US" altLang="en-US" sz="2000"/>
              <a:t>in the result of a query</a:t>
            </a:r>
          </a:p>
          <a:p>
            <a:pPr lvl="1">
              <a:lnSpc>
                <a:spcPct val="133000"/>
              </a:lnSpc>
              <a:tabLst>
                <a:tab pos="2055813" algn="l"/>
              </a:tabLst>
            </a:pPr>
            <a:r>
              <a:rPr lang="en-US" altLang="en-US" sz="2000"/>
              <a:t>corresponds to the projection operation of the relational algebra</a:t>
            </a:r>
          </a:p>
          <a:p>
            <a:pPr>
              <a:lnSpc>
                <a:spcPct val="133000"/>
              </a:lnSpc>
              <a:tabLst>
                <a:tab pos="2055813" algn="l"/>
              </a:tabLst>
            </a:pPr>
            <a:r>
              <a:rPr lang="en-US" altLang="en-US" sz="2000" b="1"/>
              <a:t>Example: </a:t>
            </a:r>
            <a:r>
              <a:rPr lang="en-US" altLang="en-US" sz="2000"/>
              <a:t>find the names of all instructors:</a:t>
            </a:r>
            <a:br>
              <a:rPr lang="en-US" altLang="en-US" sz="2000"/>
            </a:br>
            <a:r>
              <a:rPr lang="en-US" altLang="en-US" sz="2000"/>
              <a:t>		</a:t>
            </a:r>
            <a:r>
              <a:rPr lang="en-US" altLang="en-US" sz="2400" b="1"/>
              <a:t>select </a:t>
            </a:r>
            <a:r>
              <a:rPr lang="en-US" altLang="en-US" sz="2400" i="1"/>
              <a:t>name</a:t>
            </a:r>
            <a:br>
              <a:rPr lang="en-US" altLang="en-US" sz="2400"/>
            </a:br>
            <a:r>
              <a:rPr lang="en-US" altLang="en-US" sz="2400"/>
              <a:t>		</a:t>
            </a:r>
            <a:r>
              <a:rPr lang="en-US" altLang="en-US" sz="2400" b="1"/>
              <a:t>from </a:t>
            </a:r>
            <a:r>
              <a:rPr lang="en-US" altLang="en-US" sz="2400" i="1"/>
              <a:t>instructor;</a:t>
            </a:r>
          </a:p>
          <a:p>
            <a:pPr>
              <a:lnSpc>
                <a:spcPct val="133000"/>
              </a:lnSpc>
              <a:tabLst>
                <a:tab pos="2055813" algn="l"/>
              </a:tabLst>
            </a:pPr>
            <a:r>
              <a:rPr lang="en-US" altLang="en-US" sz="2000" b="1"/>
              <a:t>NOTE</a:t>
            </a:r>
            <a:r>
              <a:rPr lang="en-US" altLang="en-US" sz="2000"/>
              <a:t>:  SQL names are </a:t>
            </a:r>
            <a:r>
              <a:rPr lang="en-US" altLang="en-US" sz="2000" b="1">
                <a:solidFill>
                  <a:schemeClr val="tx2"/>
                </a:solidFill>
              </a:rPr>
              <a:t>not case-sensitive</a:t>
            </a:r>
            <a:r>
              <a:rPr lang="en-US" altLang="en-US" sz="2000"/>
              <a:t> (i.e., you may use upper- or lower-case letters.)  </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457" y="590842"/>
            <a:ext cx="8360228" cy="6267157"/>
          </a:xfrm>
        </p:spPr>
        <p:txBody>
          <a:bodyPr/>
          <a:lstStyle/>
          <a:p>
            <a:pPr>
              <a:lnSpc>
                <a:spcPct val="150000"/>
              </a:lnSpc>
            </a:pPr>
            <a:r>
              <a:rPr lang="en-US" b="1"/>
              <a:t>AVG()</a:t>
            </a:r>
          </a:p>
          <a:p>
            <a:pPr marL="400050" lvl="1" indent="0">
              <a:lnSpc>
                <a:spcPct val="122000"/>
              </a:lnSpc>
              <a:buNone/>
            </a:pPr>
            <a:r>
              <a:rPr lang="en-US">
                <a:solidFill>
                  <a:schemeClr val="tx2"/>
                </a:solidFill>
              </a:rPr>
              <a:t>SELECT </a:t>
            </a:r>
            <a:r>
              <a:rPr lang="en-US" b="1">
                <a:solidFill>
                  <a:srgbClr val="0070C0"/>
                </a:solidFill>
              </a:rPr>
              <a:t>AVG</a:t>
            </a:r>
            <a:r>
              <a:rPr lang="en-US">
                <a:solidFill>
                  <a:schemeClr val="tx2"/>
                </a:solidFill>
              </a:rPr>
              <a:t>(</a:t>
            </a:r>
            <a:r>
              <a:rPr lang="en-US" i="1">
                <a:solidFill>
                  <a:schemeClr val="tx2"/>
                </a:solidFill>
              </a:rPr>
              <a:t>column_name</a:t>
            </a:r>
            <a:r>
              <a:rPr lang="en-US">
                <a:solidFill>
                  <a:schemeClr val="tx2"/>
                </a:solidFill>
              </a:rPr>
              <a:t>)  FROM </a:t>
            </a:r>
            <a:r>
              <a:rPr lang="en-US" i="1">
                <a:solidFill>
                  <a:schemeClr val="tx2"/>
                </a:solidFill>
              </a:rPr>
              <a:t>table_name </a:t>
            </a:r>
            <a:r>
              <a:rPr lang="en-US">
                <a:solidFill>
                  <a:schemeClr val="tx2"/>
                </a:solidFill>
              </a:rPr>
              <a:t>WHERE </a:t>
            </a:r>
            <a:r>
              <a:rPr lang="en-US" i="1">
                <a:solidFill>
                  <a:schemeClr val="tx2"/>
                </a:solidFill>
              </a:rPr>
              <a:t>condition</a:t>
            </a:r>
            <a:r>
              <a:rPr lang="en-US">
                <a:solidFill>
                  <a:schemeClr val="tx2"/>
                </a:solidFill>
              </a:rPr>
              <a:t>;</a:t>
            </a:r>
          </a:p>
          <a:p>
            <a:pPr marL="400050" lvl="1" indent="0">
              <a:lnSpc>
                <a:spcPct val="122000"/>
              </a:lnSpc>
              <a:buNone/>
            </a:pPr>
            <a:r>
              <a:rPr lang="en-US"/>
              <a:t>SELECT AVG(Mark1) FROM Student;</a:t>
            </a:r>
          </a:p>
          <a:p>
            <a:pPr>
              <a:lnSpc>
                <a:spcPct val="150000"/>
              </a:lnSpc>
            </a:pPr>
            <a:endParaRPr lang="en-US" sz="100"/>
          </a:p>
          <a:p>
            <a:pPr>
              <a:lnSpc>
                <a:spcPct val="150000"/>
              </a:lnSpc>
            </a:pPr>
            <a:r>
              <a:rPr lang="en-US" b="1"/>
              <a:t>SUM()</a:t>
            </a:r>
          </a:p>
          <a:p>
            <a:pPr marL="400050" lvl="1" indent="0">
              <a:lnSpc>
                <a:spcPct val="122000"/>
              </a:lnSpc>
              <a:buNone/>
            </a:pPr>
            <a:r>
              <a:rPr lang="en-US">
                <a:solidFill>
                  <a:schemeClr val="tx2"/>
                </a:solidFill>
              </a:rPr>
              <a:t>SELECT </a:t>
            </a:r>
            <a:r>
              <a:rPr lang="en-US" b="1">
                <a:solidFill>
                  <a:srgbClr val="0070C0"/>
                </a:solidFill>
              </a:rPr>
              <a:t>SUM</a:t>
            </a:r>
            <a:r>
              <a:rPr lang="en-US">
                <a:solidFill>
                  <a:schemeClr val="tx2"/>
                </a:solidFill>
              </a:rPr>
              <a:t>(</a:t>
            </a:r>
            <a:r>
              <a:rPr lang="en-US" i="1">
                <a:solidFill>
                  <a:schemeClr val="tx2"/>
                </a:solidFill>
              </a:rPr>
              <a:t>column_name</a:t>
            </a:r>
            <a:r>
              <a:rPr lang="en-US">
                <a:solidFill>
                  <a:schemeClr val="tx2"/>
                </a:solidFill>
              </a:rPr>
              <a:t>) FROM </a:t>
            </a:r>
            <a:r>
              <a:rPr lang="en-US" i="1">
                <a:solidFill>
                  <a:schemeClr val="tx2"/>
                </a:solidFill>
              </a:rPr>
              <a:t>table_name </a:t>
            </a:r>
            <a:r>
              <a:rPr lang="en-US">
                <a:solidFill>
                  <a:schemeClr val="tx2"/>
                </a:solidFill>
              </a:rPr>
              <a:t>WHERE </a:t>
            </a:r>
            <a:r>
              <a:rPr lang="en-US" i="1">
                <a:solidFill>
                  <a:schemeClr val="tx2"/>
                </a:solidFill>
              </a:rPr>
              <a:t>condition</a:t>
            </a:r>
            <a:r>
              <a:rPr lang="en-US"/>
              <a:t>;  </a:t>
            </a:r>
          </a:p>
          <a:p>
            <a:pPr marL="400050" lvl="1" indent="0">
              <a:lnSpc>
                <a:spcPct val="122000"/>
              </a:lnSpc>
              <a:buNone/>
            </a:pPr>
            <a:r>
              <a:rPr lang="en-US"/>
              <a:t>SELECT SUM(Mark1) FROM Student;</a:t>
            </a:r>
          </a:p>
          <a:p>
            <a:pPr>
              <a:lnSpc>
                <a:spcPct val="150000"/>
              </a:lnSpc>
            </a:pPr>
            <a:endParaRPr lang="en-US" sz="200"/>
          </a:p>
          <a:p>
            <a:pPr>
              <a:lnSpc>
                <a:spcPct val="150000"/>
              </a:lnSpc>
            </a:pPr>
            <a:r>
              <a:rPr lang="en-US" b="1"/>
              <a:t>COUNT()</a:t>
            </a:r>
          </a:p>
          <a:p>
            <a:pPr marL="400050" lvl="1" indent="0">
              <a:lnSpc>
                <a:spcPct val="122000"/>
              </a:lnSpc>
              <a:buNone/>
            </a:pPr>
            <a:r>
              <a:rPr lang="en-US">
                <a:solidFill>
                  <a:schemeClr val="tx2"/>
                </a:solidFill>
              </a:rPr>
              <a:t>SELECT </a:t>
            </a:r>
            <a:r>
              <a:rPr lang="en-US" b="1">
                <a:solidFill>
                  <a:srgbClr val="0070C0"/>
                </a:solidFill>
              </a:rPr>
              <a:t>COUNT</a:t>
            </a:r>
            <a:r>
              <a:rPr lang="en-US">
                <a:solidFill>
                  <a:schemeClr val="tx2"/>
                </a:solidFill>
              </a:rPr>
              <a:t>(</a:t>
            </a:r>
            <a:r>
              <a:rPr lang="en-US" i="1">
                <a:solidFill>
                  <a:schemeClr val="tx2"/>
                </a:solidFill>
              </a:rPr>
              <a:t>column_name</a:t>
            </a:r>
            <a:r>
              <a:rPr lang="en-US">
                <a:solidFill>
                  <a:schemeClr val="tx2"/>
                </a:solidFill>
              </a:rPr>
              <a:t>) FROM </a:t>
            </a:r>
            <a:r>
              <a:rPr lang="en-US" i="1">
                <a:solidFill>
                  <a:schemeClr val="tx2"/>
                </a:solidFill>
              </a:rPr>
              <a:t>table_name </a:t>
            </a:r>
            <a:r>
              <a:rPr lang="en-US">
                <a:solidFill>
                  <a:schemeClr val="tx2"/>
                </a:solidFill>
              </a:rPr>
              <a:t>WHERE </a:t>
            </a:r>
            <a:r>
              <a:rPr lang="en-US" i="1">
                <a:solidFill>
                  <a:schemeClr val="tx2"/>
                </a:solidFill>
              </a:rPr>
              <a:t>condition</a:t>
            </a:r>
            <a:r>
              <a:rPr lang="en-US">
                <a:solidFill>
                  <a:schemeClr val="tx2"/>
                </a:solidFill>
              </a:rPr>
              <a:t>; </a:t>
            </a:r>
          </a:p>
          <a:p>
            <a:pPr marL="400050" lvl="1" indent="0">
              <a:lnSpc>
                <a:spcPct val="122000"/>
              </a:lnSpc>
              <a:buNone/>
            </a:pPr>
            <a:r>
              <a:rPr lang="en-US"/>
              <a:t>SELECT COUNT(RollNo) FROM Student;</a:t>
            </a:r>
          </a:p>
          <a:p>
            <a:pPr>
              <a:lnSpc>
                <a:spcPct val="150000"/>
              </a:lnSpc>
            </a:pPr>
            <a:endParaRPr lang="en-US" sz="100"/>
          </a:p>
          <a:p>
            <a:pPr>
              <a:lnSpc>
                <a:spcPct val="150000"/>
              </a:lnSpc>
            </a:pPr>
            <a:r>
              <a:rPr lang="en-US" b="1"/>
              <a:t>MAX()</a:t>
            </a:r>
          </a:p>
          <a:p>
            <a:pPr marL="400050" lvl="1" indent="0">
              <a:lnSpc>
                <a:spcPct val="122000"/>
              </a:lnSpc>
              <a:buNone/>
            </a:pPr>
            <a:r>
              <a:rPr lang="en-US">
                <a:solidFill>
                  <a:schemeClr val="tx2"/>
                </a:solidFill>
              </a:rPr>
              <a:t>SELECT </a:t>
            </a:r>
            <a:r>
              <a:rPr lang="en-US" b="1">
                <a:solidFill>
                  <a:srgbClr val="0070C0"/>
                </a:solidFill>
              </a:rPr>
              <a:t>MAX</a:t>
            </a:r>
            <a:r>
              <a:rPr lang="en-US">
                <a:solidFill>
                  <a:schemeClr val="tx2"/>
                </a:solidFill>
              </a:rPr>
              <a:t>(</a:t>
            </a:r>
            <a:r>
              <a:rPr lang="en-US" i="1">
                <a:solidFill>
                  <a:schemeClr val="tx2"/>
                </a:solidFill>
              </a:rPr>
              <a:t>column_name</a:t>
            </a:r>
            <a:r>
              <a:rPr lang="en-US">
                <a:solidFill>
                  <a:schemeClr val="tx2"/>
                </a:solidFill>
              </a:rPr>
              <a:t>) FROM </a:t>
            </a:r>
            <a:r>
              <a:rPr lang="en-US" i="1">
                <a:solidFill>
                  <a:schemeClr val="tx2"/>
                </a:solidFill>
              </a:rPr>
              <a:t>table_name </a:t>
            </a:r>
            <a:r>
              <a:rPr lang="en-US">
                <a:solidFill>
                  <a:schemeClr val="tx2"/>
                </a:solidFill>
              </a:rPr>
              <a:t>WHERE </a:t>
            </a:r>
            <a:r>
              <a:rPr lang="en-US" i="1">
                <a:solidFill>
                  <a:schemeClr val="tx2"/>
                </a:solidFill>
              </a:rPr>
              <a:t>condition</a:t>
            </a:r>
            <a:r>
              <a:rPr lang="en-US">
                <a:solidFill>
                  <a:schemeClr val="tx2"/>
                </a:solidFill>
              </a:rPr>
              <a:t>;  </a:t>
            </a:r>
          </a:p>
          <a:p>
            <a:pPr marL="400050" lvl="1" indent="0">
              <a:lnSpc>
                <a:spcPct val="122000"/>
              </a:lnSpc>
              <a:buNone/>
            </a:pPr>
            <a:r>
              <a:rPr lang="en-US"/>
              <a:t>SELECT MAX(Mark1) FROM Student;</a:t>
            </a:r>
          </a:p>
          <a:p>
            <a:pPr marL="400050" lvl="1" indent="0">
              <a:lnSpc>
                <a:spcPct val="122000"/>
              </a:lnSpc>
              <a:buNone/>
            </a:pPr>
            <a:r>
              <a:rPr lang="en-US"/>
              <a:t>SELECT MIN(Mark1) FROM Student;</a:t>
            </a:r>
          </a:p>
          <a:p>
            <a:pPr>
              <a:lnSpc>
                <a:spcPct val="150000"/>
              </a:lnSpc>
            </a:pPr>
            <a:endParaRPr lang="en-US" b="1"/>
          </a:p>
        </p:txBody>
      </p:sp>
      <p:sp>
        <p:nvSpPr>
          <p:cNvPr id="2" name="Rectangle 1">
            <a:extLst>
              <a:ext uri="{FF2B5EF4-FFF2-40B4-BE49-F238E27FC236}">
                <a16:creationId xmlns:a16="http://schemas.microsoft.com/office/drawing/2014/main" id="{157A73EF-407B-48E5-9E65-1C9279ED297E}"/>
              </a:ext>
            </a:extLst>
          </p:cNvPr>
          <p:cNvSpPr/>
          <p:nvPr/>
        </p:nvSpPr>
        <p:spPr>
          <a:xfrm>
            <a:off x="1799247" y="13055"/>
            <a:ext cx="6657913" cy="577787"/>
          </a:xfrm>
          <a:prstGeom prst="rect">
            <a:avLst/>
          </a:prstGeom>
        </p:spPr>
        <p:txBody>
          <a:bodyPr wrap="none">
            <a:spAutoFit/>
          </a:bodyPr>
          <a:lstStyle/>
          <a:p>
            <a:pPr>
              <a:lnSpc>
                <a:spcPct val="150000"/>
              </a:lnSpc>
            </a:pPr>
            <a:r>
              <a:rPr lang="en-US" sz="2400" b="1">
                <a:latin typeface="Cambria" panose="02040503050406030204" pitchFamily="18" charset="0"/>
                <a:ea typeface="Cambria" panose="02040503050406030204" pitchFamily="18" charset="0"/>
              </a:rPr>
              <a:t>Student(</a:t>
            </a:r>
            <a:r>
              <a:rPr lang="en-US" sz="2400" u="sng">
                <a:solidFill>
                  <a:srgbClr val="C00000"/>
                </a:solidFill>
                <a:latin typeface="Cambria" panose="02040503050406030204" pitchFamily="18" charset="0"/>
                <a:ea typeface="Cambria" panose="02040503050406030204" pitchFamily="18" charset="0"/>
              </a:rPr>
              <a:t>RollNo</a:t>
            </a:r>
            <a:r>
              <a:rPr lang="en-US" sz="2400">
                <a:solidFill>
                  <a:srgbClr val="C00000"/>
                </a:solidFill>
                <a:latin typeface="Cambria" panose="02040503050406030204" pitchFamily="18" charset="0"/>
                <a:ea typeface="Cambria" panose="02040503050406030204" pitchFamily="18" charset="0"/>
              </a:rPr>
              <a:t>,Name,Mark1,Mark2,Attendance</a:t>
            </a:r>
            <a:r>
              <a:rPr lang="en-US" sz="2400" b="1">
                <a:latin typeface="Cambria" panose="02040503050406030204" pitchFamily="18" charset="0"/>
                <a:ea typeface="Cambria" panose="02040503050406030204" pitchFamily="18" charset="0"/>
              </a:rPr>
              <a:t>)</a:t>
            </a:r>
            <a:endParaRPr lang="en-US" altLang="en-US" sz="2400" b="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81878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651668" y="-1445"/>
            <a:ext cx="8077200" cy="609600"/>
          </a:xfrm>
        </p:spPr>
        <p:txBody>
          <a:bodyPr/>
          <a:lstStyle/>
          <a:p>
            <a:pPr>
              <a:defRPr/>
            </a:pPr>
            <a:r>
              <a:rPr lang="en-US"/>
              <a:t>Aggregate Functions (Cont.)</a:t>
            </a:r>
          </a:p>
        </p:txBody>
      </p:sp>
      <p:sp>
        <p:nvSpPr>
          <p:cNvPr id="67587" name="Rectangle 3"/>
          <p:cNvSpPr>
            <a:spLocks noGrp="1" noChangeArrowheads="1"/>
          </p:cNvSpPr>
          <p:nvPr>
            <p:ph type="body" idx="1"/>
          </p:nvPr>
        </p:nvSpPr>
        <p:spPr>
          <a:xfrm>
            <a:off x="768349" y="803275"/>
            <a:ext cx="7843837" cy="5251450"/>
          </a:xfrm>
        </p:spPr>
        <p:txBody>
          <a:bodyPr/>
          <a:lstStyle/>
          <a:p>
            <a:pPr>
              <a:lnSpc>
                <a:spcPct val="131000"/>
              </a:lnSpc>
              <a:tabLst>
                <a:tab pos="1711325" algn="l"/>
              </a:tabLst>
            </a:pPr>
            <a:r>
              <a:rPr lang="en-US" altLang="en-US" sz="2000" b="1"/>
              <a:t>Find the average salary of instructors in the Computer Science department</a:t>
            </a:r>
            <a:r>
              <a:rPr lang="en-US" altLang="en-US" b="1"/>
              <a:t> </a:t>
            </a:r>
          </a:p>
          <a:p>
            <a:pPr lvl="1">
              <a:lnSpc>
                <a:spcPct val="131000"/>
              </a:lnSpc>
              <a:tabLst>
                <a:tab pos="1711325" algn="l"/>
              </a:tabLst>
            </a:pPr>
            <a:r>
              <a:rPr lang="en-US" altLang="en-US" sz="2400" b="1"/>
              <a:t>select </a:t>
            </a:r>
            <a:r>
              <a:rPr lang="en-US" altLang="en-US" sz="2400" b="1" err="1">
                <a:solidFill>
                  <a:srgbClr val="C00000"/>
                </a:solidFill>
              </a:rPr>
              <a:t>avg</a:t>
            </a:r>
            <a:r>
              <a:rPr lang="en-US" altLang="en-US" sz="2400" b="1"/>
              <a:t> </a:t>
            </a:r>
            <a:r>
              <a:rPr lang="en-US" altLang="en-US" sz="2400"/>
              <a:t>(</a:t>
            </a:r>
            <a:r>
              <a:rPr lang="en-US" altLang="en-US" sz="2400" i="1"/>
              <a:t>salary</a:t>
            </a:r>
            <a:r>
              <a:rPr lang="en-US" altLang="en-US" sz="2400"/>
              <a:t>)</a:t>
            </a:r>
            <a:br>
              <a:rPr lang="en-US" altLang="en-US" sz="2400"/>
            </a:br>
            <a:r>
              <a:rPr lang="en-US" altLang="en-US" sz="2400" b="1"/>
              <a:t>from </a:t>
            </a:r>
            <a:r>
              <a:rPr lang="en-US" altLang="en-US" sz="2400" i="1"/>
              <a:t>instructor</a:t>
            </a:r>
            <a:br>
              <a:rPr lang="en-US" altLang="en-US" sz="2400" i="1"/>
            </a:br>
            <a:r>
              <a:rPr lang="en-US" altLang="en-US" sz="2400" b="1"/>
              <a:t>where </a:t>
            </a:r>
            <a:r>
              <a:rPr lang="en-US" altLang="en-US" sz="2400" i="1"/>
              <a:t>dept_name</a:t>
            </a:r>
            <a:r>
              <a:rPr lang="en-US" altLang="en-US" sz="2400"/>
              <a:t>= ’Comp. Sci.’;</a:t>
            </a:r>
            <a:endParaRPr lang="en-US" altLang="en-US" sz="2000"/>
          </a:p>
          <a:p>
            <a:pPr>
              <a:lnSpc>
                <a:spcPct val="131000"/>
              </a:lnSpc>
              <a:tabLst>
                <a:tab pos="1711325" algn="l"/>
              </a:tabLst>
            </a:pPr>
            <a:r>
              <a:rPr kumimoji="0" lang="en-US" altLang="en-US" sz="2000" b="1"/>
              <a:t>Find the total number of instructors who teach a course in the Spring 2010 semester</a:t>
            </a:r>
            <a:endParaRPr kumimoji="0" lang="en-US" altLang="en-US" b="1"/>
          </a:p>
          <a:p>
            <a:pPr lvl="1">
              <a:lnSpc>
                <a:spcPct val="131000"/>
              </a:lnSpc>
              <a:tabLst>
                <a:tab pos="1711325" algn="l"/>
              </a:tabLst>
            </a:pPr>
            <a:r>
              <a:rPr kumimoji="0" lang="en-US" altLang="en-US" sz="2400" b="1"/>
              <a:t>select </a:t>
            </a:r>
            <a:r>
              <a:rPr kumimoji="0" lang="en-US" altLang="en-US" sz="2400" b="1">
                <a:solidFill>
                  <a:srgbClr val="C00000"/>
                </a:solidFill>
              </a:rPr>
              <a:t>count</a:t>
            </a:r>
            <a:r>
              <a:rPr kumimoji="0" lang="en-US" altLang="en-US" sz="2400" b="1"/>
              <a:t> </a:t>
            </a:r>
            <a:r>
              <a:rPr kumimoji="0" lang="en-US" altLang="en-US" sz="2400"/>
              <a:t>(</a:t>
            </a:r>
            <a:r>
              <a:rPr kumimoji="0" lang="en-US" altLang="en-US" sz="2400" b="1"/>
              <a:t>distinct </a:t>
            </a:r>
            <a:r>
              <a:rPr kumimoji="0" lang="en-US" altLang="en-US" sz="2400" i="1"/>
              <a:t>ID</a:t>
            </a:r>
            <a:r>
              <a:rPr kumimoji="0" lang="en-US" altLang="en-US" sz="2400"/>
              <a:t>)</a:t>
            </a:r>
            <a:br>
              <a:rPr kumimoji="0" lang="en-US" altLang="en-US" sz="2400"/>
            </a:br>
            <a:r>
              <a:rPr kumimoji="0" lang="en-US" altLang="en-US" sz="2400" b="1"/>
              <a:t>from </a:t>
            </a:r>
            <a:r>
              <a:rPr kumimoji="0" lang="en-US" altLang="en-US" sz="2400" i="1"/>
              <a:t>teaches</a:t>
            </a:r>
            <a:br>
              <a:rPr kumimoji="0" lang="en-US" altLang="en-US" sz="2400" i="1"/>
            </a:br>
            <a:r>
              <a:rPr kumimoji="0" lang="en-US" altLang="en-US" sz="2400" b="1"/>
              <a:t>where </a:t>
            </a:r>
            <a:r>
              <a:rPr kumimoji="0" lang="en-US" altLang="en-US" sz="2400" i="1"/>
              <a:t>semester </a:t>
            </a:r>
            <a:r>
              <a:rPr kumimoji="0" lang="en-US" altLang="en-US" sz="2400"/>
              <a:t>= ’Spring’ </a:t>
            </a:r>
            <a:r>
              <a:rPr kumimoji="0" lang="en-US" altLang="en-US" sz="2400" b="1"/>
              <a:t>and </a:t>
            </a:r>
            <a:r>
              <a:rPr kumimoji="0" lang="en-US" altLang="en-US" sz="2400" i="1"/>
              <a:t>year </a:t>
            </a:r>
            <a:r>
              <a:rPr kumimoji="0" lang="en-US" altLang="en-US" sz="2400"/>
              <a:t>= 2010;</a:t>
            </a:r>
            <a:endParaRPr kumimoji="0" lang="en-US" altLang="en-US" sz="2000"/>
          </a:p>
          <a:p>
            <a:pPr>
              <a:lnSpc>
                <a:spcPct val="131000"/>
              </a:lnSpc>
              <a:tabLst>
                <a:tab pos="1711325" algn="l"/>
              </a:tabLst>
            </a:pPr>
            <a:r>
              <a:rPr kumimoji="0" lang="en-US" altLang="en-US" sz="2000" b="1"/>
              <a:t>Find the number of tuples in the </a:t>
            </a:r>
            <a:r>
              <a:rPr kumimoji="0" lang="en-US" altLang="en-US" sz="2000" b="1" i="1"/>
              <a:t>course </a:t>
            </a:r>
            <a:r>
              <a:rPr kumimoji="0" lang="en-US" altLang="en-US" sz="2000" b="1"/>
              <a:t>relation</a:t>
            </a:r>
            <a:endParaRPr kumimoji="0" lang="en-US" altLang="en-US" b="1"/>
          </a:p>
          <a:p>
            <a:pPr lvl="1">
              <a:lnSpc>
                <a:spcPct val="131000"/>
              </a:lnSpc>
              <a:tabLst>
                <a:tab pos="1711325" algn="l"/>
              </a:tabLst>
            </a:pPr>
            <a:r>
              <a:rPr kumimoji="0" lang="en-US" altLang="en-US" sz="2400" b="1"/>
              <a:t>select </a:t>
            </a:r>
            <a:r>
              <a:rPr kumimoji="0" lang="en-US" altLang="en-US" sz="2400" b="1">
                <a:solidFill>
                  <a:srgbClr val="C00000"/>
                </a:solidFill>
              </a:rPr>
              <a:t>count</a:t>
            </a:r>
            <a:r>
              <a:rPr kumimoji="0" lang="en-US" altLang="en-US" sz="2400" b="1"/>
              <a:t> </a:t>
            </a:r>
            <a:r>
              <a:rPr kumimoji="0" lang="en-US" altLang="en-US" sz="2400"/>
              <a:t>(</a:t>
            </a:r>
            <a:r>
              <a:rPr kumimoji="0" lang="en-US" altLang="en-US" sz="2400">
                <a:solidFill>
                  <a:srgbClr val="C00000"/>
                </a:solidFill>
              </a:rPr>
              <a:t>*</a:t>
            </a:r>
            <a:r>
              <a:rPr kumimoji="0" lang="en-US" altLang="en-US" sz="2400"/>
              <a:t>) </a:t>
            </a:r>
            <a:r>
              <a:rPr kumimoji="0" lang="en-US" altLang="en-US" sz="2400" b="1"/>
              <a:t>from </a:t>
            </a:r>
            <a:r>
              <a:rPr kumimoji="0" lang="en-US" altLang="en-US" sz="2400" i="1"/>
              <a:t>course</a:t>
            </a:r>
            <a:r>
              <a:rPr kumimoji="0" lang="en-US" altLang="en-US" sz="2400"/>
              <a:t>;</a:t>
            </a:r>
            <a:endParaRPr kumimoji="0" lang="en-US" altLang="en-US" sz="2000"/>
          </a:p>
          <a:p>
            <a:pPr>
              <a:lnSpc>
                <a:spcPct val="131000"/>
              </a:lnSpc>
              <a:tabLst>
                <a:tab pos="1711325" algn="l"/>
              </a:tabLst>
            </a:pPr>
            <a:endParaRPr kumimoji="0" lang="en-US" altLang="en-US"/>
          </a:p>
          <a:p>
            <a:pPr lvl="1">
              <a:lnSpc>
                <a:spcPct val="131000"/>
              </a:lnSpc>
              <a:tabLst>
                <a:tab pos="1711325" algn="l"/>
              </a:tabLst>
            </a:pPr>
            <a:endParaRPr kumimoji="0" lang="en-US" altLang="en-US"/>
          </a:p>
          <a:p>
            <a:pPr>
              <a:lnSpc>
                <a:spcPct val="131000"/>
              </a:lnSpc>
              <a:tabLst>
                <a:tab pos="1711325" algn="l"/>
              </a:tabLst>
            </a:pPr>
            <a:endParaRPr lang="en-US" altLang="en-US"/>
          </a:p>
        </p:txBody>
      </p:sp>
      <p:sp>
        <p:nvSpPr>
          <p:cNvPr id="67588" name="Text Box 4"/>
          <p:cNvSpPr txBox="1">
            <a:spLocks noChangeArrowheads="1"/>
          </p:cNvSpPr>
          <p:nvPr/>
        </p:nvSpPr>
        <p:spPr bwMode="auto">
          <a:xfrm>
            <a:off x="758825" y="2813050"/>
            <a:ext cx="768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lang="en-US" altLang="en-US" sz="1800"/>
              <a:t>   </a:t>
            </a:r>
            <a:endParaRPr kumimoji="0" lang="en-US" altLang="en-US"/>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09961864-D771-471C-8FA2-D26B4193233F}"/>
                  </a:ext>
                </a:extLst>
              </p:cNvPr>
              <p:cNvGraphicFramePr>
                <a:graphicFrameLocks noChangeAspect="1"/>
              </p:cNvGraphicFramePr>
              <p:nvPr>
                <p:extLst>
                  <p:ext uri="{D42A27DB-BD31-4B8C-83A1-F6EECF244321}">
                    <p14:modId xmlns:p14="http://schemas.microsoft.com/office/powerpoint/2010/main" val="1052587512"/>
                  </p:ext>
                </p:extLst>
              </p:nvPr>
            </p:nvGraphicFramePr>
            <p:xfrm>
              <a:off x="7298404" y="1293060"/>
              <a:ext cx="1708436" cy="1281327"/>
            </p:xfrm>
            <a:graphic>
              <a:graphicData uri="http://schemas.microsoft.com/office/powerpoint/2016/slidezoom">
                <pslz:sldZm>
                  <pslz:sldZmObj sldId="338" cId="1213688724">
                    <pslz:zmPr id="{033B77BD-BF0A-48A8-B12C-B2BE9774A9C8}" returnToParent="0" transitionDur="1000">
                      <p166:blipFill xmlns:p166="http://schemas.microsoft.com/office/powerpoint/2016/6/main">
                        <a:blip r:embed="rId3"/>
                        <a:stretch>
                          <a:fillRect/>
                        </a:stretch>
                      </p166:blipFill>
                      <p166:spPr xmlns:p166="http://schemas.microsoft.com/office/powerpoint/2016/6/main">
                        <a:xfrm>
                          <a:off x="0" y="0"/>
                          <a:ext cx="1708436" cy="1281327"/>
                        </a:xfrm>
                        <a:prstGeom prst="rect">
                          <a:avLst/>
                        </a:prstGeom>
                        <a:ln w="3175">
                          <a:solidFill>
                            <a:prstClr val="ltGray"/>
                          </a:solidFill>
                        </a:ln>
                      </p166:spPr>
                    </pslz:zmPr>
                  </pslz:sldZmObj>
                </pslz:sldZm>
              </a:graphicData>
            </a:graphic>
          </p:graphicFrame>
        </mc:Choice>
        <mc:Fallback xmlns="">
          <p:pic>
            <p:nvPicPr>
              <p:cNvPr id="3" name="Slide Zoom 2">
                <a:extLst>
                  <a:ext uri="{FF2B5EF4-FFF2-40B4-BE49-F238E27FC236}">
                    <a16:creationId xmlns:a16="http://schemas.microsoft.com/office/drawing/2014/main" id="{09961864-D771-471C-8FA2-D26B4193233F}"/>
                  </a:ext>
                </a:extLst>
              </p:cNvPr>
              <p:cNvPicPr>
                <a:picLocks noGrp="1" noRot="1" noChangeAspect="1" noMove="1" noResize="1" noEditPoints="1" noAdjustHandles="1" noChangeArrowheads="1" noChangeShapeType="1"/>
              </p:cNvPicPr>
              <p:nvPr/>
            </p:nvPicPr>
            <p:blipFill>
              <a:blip r:embed="rId4"/>
              <a:stretch>
                <a:fillRect/>
              </a:stretch>
            </p:blipFill>
            <p:spPr>
              <a:xfrm>
                <a:off x="7298404" y="1293060"/>
                <a:ext cx="1708436" cy="1281327"/>
              </a:xfrm>
              <a:prstGeom prst="rect">
                <a:avLst/>
              </a:prstGeom>
              <a:ln w="3175">
                <a:solidFill>
                  <a:prstClr val="ltGray"/>
                </a:solidFill>
              </a:ln>
            </p:spPr>
          </p:pic>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748506" y="0"/>
            <a:ext cx="8077200" cy="609600"/>
          </a:xfrm>
        </p:spPr>
        <p:txBody>
          <a:bodyPr/>
          <a:lstStyle/>
          <a:p>
            <a:pPr>
              <a:defRPr/>
            </a:pPr>
            <a:r>
              <a:rPr lang="en-US"/>
              <a:t>Aggregate Functions – Group By</a:t>
            </a:r>
          </a:p>
        </p:txBody>
      </p:sp>
      <p:sp>
        <p:nvSpPr>
          <p:cNvPr id="69635" name="Rectangle 3"/>
          <p:cNvSpPr>
            <a:spLocks noGrp="1" noChangeArrowheads="1"/>
          </p:cNvSpPr>
          <p:nvPr>
            <p:ph type="body" idx="1"/>
          </p:nvPr>
        </p:nvSpPr>
        <p:spPr>
          <a:xfrm>
            <a:off x="820738" y="712561"/>
            <a:ext cx="7932737" cy="1614488"/>
          </a:xfrm>
        </p:spPr>
        <p:txBody>
          <a:bodyPr/>
          <a:lstStyle/>
          <a:p>
            <a:pPr>
              <a:lnSpc>
                <a:spcPct val="131000"/>
              </a:lnSpc>
              <a:tabLst>
                <a:tab pos="625475" algn="l"/>
              </a:tabLst>
            </a:pPr>
            <a:r>
              <a:rPr lang="en-US" altLang="en-US" sz="2000" b="1"/>
              <a:t>Find the average salary of instructors in each department</a:t>
            </a:r>
            <a:endParaRPr lang="en-US" altLang="en-US" b="1"/>
          </a:p>
          <a:p>
            <a:pPr lvl="1">
              <a:lnSpc>
                <a:spcPct val="131000"/>
              </a:lnSpc>
              <a:tabLst>
                <a:tab pos="625475" algn="l"/>
              </a:tabLst>
            </a:pPr>
            <a:r>
              <a:rPr lang="en-US" altLang="en-US" sz="2400" b="1"/>
              <a:t>select </a:t>
            </a:r>
            <a:r>
              <a:rPr lang="en-US" altLang="en-US" sz="2400" i="1"/>
              <a:t>dept_name</a:t>
            </a:r>
            <a:r>
              <a:rPr lang="en-US" altLang="en-US" sz="2400"/>
              <a:t>, </a:t>
            </a:r>
            <a:r>
              <a:rPr lang="en-US" altLang="en-US" sz="2400" b="1" err="1"/>
              <a:t>avg</a:t>
            </a:r>
            <a:r>
              <a:rPr lang="en-US" altLang="en-US" sz="2400" b="1"/>
              <a:t> </a:t>
            </a:r>
            <a:r>
              <a:rPr lang="en-US" altLang="en-US" sz="2400"/>
              <a:t>(</a:t>
            </a:r>
            <a:r>
              <a:rPr lang="en-US" altLang="en-US" sz="2400" i="1"/>
              <a:t>salary</a:t>
            </a:r>
            <a:r>
              <a:rPr lang="en-US" altLang="en-US" sz="2400"/>
              <a:t>)</a:t>
            </a:r>
            <a:br>
              <a:rPr lang="en-US" altLang="en-US" sz="2400"/>
            </a:br>
            <a:r>
              <a:rPr lang="en-US" altLang="en-US" sz="2400" b="1"/>
              <a:t>from </a:t>
            </a:r>
            <a:r>
              <a:rPr lang="en-US" altLang="en-US" sz="2400" i="1"/>
              <a:t>instructor</a:t>
            </a:r>
            <a:br>
              <a:rPr lang="en-US" altLang="en-US" sz="2400" i="1"/>
            </a:br>
            <a:r>
              <a:rPr lang="en-US" altLang="en-US" sz="2400" b="1">
                <a:solidFill>
                  <a:schemeClr val="tx2"/>
                </a:solidFill>
              </a:rPr>
              <a:t>group by </a:t>
            </a:r>
            <a:r>
              <a:rPr lang="en-US" altLang="en-US" sz="2400" i="1"/>
              <a:t>dept_name</a:t>
            </a:r>
            <a:r>
              <a:rPr lang="en-US" altLang="en-US" sz="2400"/>
              <a:t>;</a:t>
            </a:r>
            <a:endParaRPr lang="en-US" altLang="en-US" sz="2000"/>
          </a:p>
          <a:p>
            <a:pPr lvl="1">
              <a:lnSpc>
                <a:spcPct val="131000"/>
              </a:lnSpc>
              <a:tabLst>
                <a:tab pos="625475" algn="l"/>
              </a:tabLst>
            </a:pPr>
            <a:endParaRPr lang="en-US" altLang="en-US"/>
          </a:p>
        </p:txBody>
      </p:sp>
      <p:pic>
        <p:nvPicPr>
          <p:cNvPr id="69636"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38" y="2930525"/>
            <a:ext cx="4056062"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7475" y="3535363"/>
            <a:ext cx="3752850"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1DBBF8FB-E05E-46E4-9292-C326D1A190B3}"/>
                  </a:ext>
                </a:extLst>
              </p:cNvPr>
              <p:cNvGraphicFramePr>
                <a:graphicFrameLocks noChangeAspect="1"/>
              </p:cNvGraphicFramePr>
              <p:nvPr>
                <p:extLst>
                  <p:ext uri="{D42A27DB-BD31-4B8C-83A1-F6EECF244321}">
                    <p14:modId xmlns:p14="http://schemas.microsoft.com/office/powerpoint/2010/main" val="2154055157"/>
                  </p:ext>
                </p:extLst>
              </p:nvPr>
            </p:nvGraphicFramePr>
            <p:xfrm>
              <a:off x="6349181" y="1340260"/>
              <a:ext cx="2286000" cy="1714500"/>
            </p:xfrm>
            <a:graphic>
              <a:graphicData uri="http://schemas.microsoft.com/office/powerpoint/2016/slidezoom">
                <pslz:sldZm>
                  <pslz:sldZmObj sldId="386" cId="273971839">
                    <pslz:zmPr id="{20848150-0ECB-4753-ACBA-CD18B79063A1}" returnToParent="0" transitionDur="1000">
                      <p166:blipFill xmlns:p166="http://schemas.microsoft.com/office/powerpoint/2016/6/main">
                        <a:blip r:embed="rId5"/>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6" action="ppaction://hlinksldjump"/>
                <a:extLst>
                  <a:ext uri="{FF2B5EF4-FFF2-40B4-BE49-F238E27FC236}">
                    <a16:creationId xmlns:a16="http://schemas.microsoft.com/office/drawing/2014/main" id="{1DBBF8FB-E05E-46E4-9292-C326D1A190B3}"/>
                  </a:ext>
                </a:extLst>
              </p:cNvPr>
              <p:cNvPicPr>
                <a:picLocks noGrp="1" noRot="1" noChangeAspect="1" noMove="1" noResize="1" noEditPoints="1" noAdjustHandles="1" noChangeArrowheads="1" noChangeShapeType="1"/>
              </p:cNvPicPr>
              <p:nvPr/>
            </p:nvPicPr>
            <p:blipFill>
              <a:blip r:embed="rId7"/>
              <a:stretch>
                <a:fillRect/>
              </a:stretch>
            </p:blipFill>
            <p:spPr>
              <a:xfrm>
                <a:off x="6349181" y="1340260"/>
                <a:ext cx="2286000" cy="1714500"/>
              </a:xfrm>
              <a:prstGeom prst="rect">
                <a:avLst/>
              </a:prstGeom>
              <a:ln w="3175">
                <a:solidFill>
                  <a:prstClr val="ltGray"/>
                </a:solidFill>
              </a:ln>
            </p:spPr>
          </p:pic>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defRPr/>
            </a:pPr>
            <a:r>
              <a:rPr lang="en-US"/>
              <a:t>Aggregation (Cont.)</a:t>
            </a:r>
          </a:p>
        </p:txBody>
      </p:sp>
      <p:sp>
        <p:nvSpPr>
          <p:cNvPr id="432131" name="Text Box 3"/>
          <p:cNvSpPr>
            <a:spLocks noGrp="1" noChangeArrowheads="1"/>
          </p:cNvSpPr>
          <p:nvPr>
            <p:ph type="body" idx="1"/>
          </p:nvPr>
        </p:nvSpPr>
        <p:spPr>
          <a:xfrm>
            <a:off x="448628" y="1150058"/>
            <a:ext cx="7661275" cy="4903787"/>
          </a:xfrm>
          <a:noFill/>
        </p:spPr>
        <p:txBody>
          <a:bodyPr/>
          <a:lstStyle/>
          <a:p>
            <a:pPr>
              <a:lnSpc>
                <a:spcPct val="150000"/>
              </a:lnSpc>
            </a:pPr>
            <a:r>
              <a:rPr lang="en-US" altLang="en-US" sz="2000"/>
              <a:t>Apart from aggregate functions, attributes in </a:t>
            </a:r>
            <a:r>
              <a:rPr lang="en-US" altLang="en-US" sz="2000" b="1"/>
              <a:t>select </a:t>
            </a:r>
            <a:r>
              <a:rPr lang="en-US" altLang="en-US" sz="2000"/>
              <a:t>clause must be the attributes which appear in </a:t>
            </a:r>
            <a:r>
              <a:rPr lang="en-US" altLang="en-US" sz="2000" b="1"/>
              <a:t>group by</a:t>
            </a:r>
            <a:r>
              <a:rPr lang="en-US" altLang="en-US" sz="2000"/>
              <a:t> list only.</a:t>
            </a:r>
          </a:p>
          <a:p>
            <a:pPr>
              <a:lnSpc>
                <a:spcPct val="150000"/>
              </a:lnSpc>
            </a:pPr>
            <a:r>
              <a:rPr lang="en-US" altLang="en-US" sz="2000" b="1"/>
              <a:t>Instructor(</a:t>
            </a:r>
            <a:r>
              <a:rPr lang="en-US" altLang="en-US" sz="2000" b="1" u="sng"/>
              <a:t>ID</a:t>
            </a:r>
            <a:r>
              <a:rPr lang="en-US" altLang="en-US" sz="2000" b="1"/>
              <a:t>, Name, Dept_Name, Salary)</a:t>
            </a:r>
            <a:endParaRPr lang="en-US" altLang="en-US" b="1"/>
          </a:p>
          <a:p>
            <a:pPr lvl="1">
              <a:lnSpc>
                <a:spcPct val="150000"/>
              </a:lnSpc>
            </a:pPr>
            <a:r>
              <a:rPr lang="en-US" altLang="en-US" sz="2000"/>
              <a:t>/* </a:t>
            </a:r>
            <a:r>
              <a:rPr lang="en-US" altLang="en-US" sz="2000" b="1">
                <a:solidFill>
                  <a:srgbClr val="C00000"/>
                </a:solidFill>
              </a:rPr>
              <a:t>erroneous</a:t>
            </a:r>
            <a:r>
              <a:rPr lang="en-US" altLang="en-US" sz="2000"/>
              <a:t> query- Not Group By field */</a:t>
            </a:r>
            <a:br>
              <a:rPr lang="en-US" altLang="en-US" sz="2000"/>
            </a:br>
            <a:r>
              <a:rPr lang="en-US" altLang="en-US" sz="2400" b="1"/>
              <a:t>select </a:t>
            </a:r>
            <a:r>
              <a:rPr lang="en-US" altLang="en-US" sz="2400" i="1"/>
              <a:t>dept_name</a:t>
            </a:r>
            <a:r>
              <a:rPr lang="en-US" altLang="en-US" sz="2400"/>
              <a:t>, </a:t>
            </a:r>
            <a:r>
              <a:rPr lang="en-US" altLang="en-US" sz="2400" i="1">
                <a:solidFill>
                  <a:srgbClr val="C00000"/>
                </a:solidFill>
              </a:rPr>
              <a:t>ID</a:t>
            </a:r>
            <a:r>
              <a:rPr lang="en-US" altLang="en-US" sz="2400"/>
              <a:t>, </a:t>
            </a:r>
            <a:r>
              <a:rPr lang="en-US" altLang="en-US" sz="2400" b="1"/>
              <a:t>avg </a:t>
            </a:r>
            <a:r>
              <a:rPr lang="en-US" altLang="en-US" sz="2400"/>
              <a:t>(</a:t>
            </a:r>
            <a:r>
              <a:rPr lang="en-US" altLang="en-US" sz="2400" i="1"/>
              <a:t>salary</a:t>
            </a:r>
            <a:r>
              <a:rPr lang="en-US" altLang="en-US" sz="2400"/>
              <a:t>)</a:t>
            </a:r>
            <a:br>
              <a:rPr lang="en-US" altLang="en-US" sz="2400"/>
            </a:br>
            <a:r>
              <a:rPr lang="en-US" altLang="en-US" sz="2400" b="1"/>
              <a:t>from </a:t>
            </a:r>
            <a:r>
              <a:rPr lang="en-US" altLang="en-US" sz="2400" i="1"/>
              <a:t>instructor</a:t>
            </a:r>
            <a:br>
              <a:rPr lang="en-US" altLang="en-US" sz="2400" i="1"/>
            </a:br>
            <a:r>
              <a:rPr lang="en-US" altLang="en-US" sz="2400" b="1"/>
              <a:t>group by </a:t>
            </a:r>
            <a:r>
              <a:rPr lang="en-US" altLang="en-US" sz="2400" i="1"/>
              <a:t>dept_name</a:t>
            </a:r>
            <a:r>
              <a:rPr lang="en-US" altLang="en-US" sz="2400"/>
              <a:t>;</a:t>
            </a:r>
            <a:endParaRPr lang="en-US" altLang="en-US" sz="2000"/>
          </a:p>
          <a:p>
            <a:pPr lvl="1"/>
            <a:endParaRPr lang="en-US" altLang="en-US"/>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A1DC196A-3D30-484E-B8F7-427940D409EF}"/>
                  </a:ext>
                </a:extLst>
              </p:cNvPr>
              <p:cNvGraphicFramePr>
                <a:graphicFrameLocks noChangeAspect="1"/>
              </p:cNvGraphicFramePr>
              <p:nvPr>
                <p:extLst>
                  <p:ext uri="{D42A27DB-BD31-4B8C-83A1-F6EECF244321}">
                    <p14:modId xmlns:p14="http://schemas.microsoft.com/office/powerpoint/2010/main" val="1205744747"/>
                  </p:ext>
                </p:extLst>
              </p:nvPr>
            </p:nvGraphicFramePr>
            <p:xfrm>
              <a:off x="6200335" y="4328410"/>
              <a:ext cx="2286000" cy="1714500"/>
            </p:xfrm>
            <a:graphic>
              <a:graphicData uri="http://schemas.microsoft.com/office/powerpoint/2016/slidezoom">
                <pslz:sldZm>
                  <pslz:sldZmObj sldId="391" cId="3980893439">
                    <pslz:zmPr id="{17F2D44C-C954-429E-B601-A80DBDD511D8}"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A1DC196A-3D30-484E-B8F7-427940D409EF}"/>
                  </a:ext>
                </a:extLst>
              </p:cNvPr>
              <p:cNvPicPr>
                <a:picLocks noGrp="1" noRot="1" noChangeAspect="1" noMove="1" noResize="1" noEditPoints="1" noAdjustHandles="1" noChangeArrowheads="1" noChangeShapeType="1"/>
              </p:cNvPicPr>
              <p:nvPr/>
            </p:nvPicPr>
            <p:blipFill>
              <a:blip r:embed="rId5"/>
              <a:stretch>
                <a:fillRect/>
              </a:stretch>
            </p:blipFill>
            <p:spPr>
              <a:xfrm>
                <a:off x="6200335" y="4328410"/>
                <a:ext cx="2286000" cy="1714500"/>
              </a:xfrm>
              <a:prstGeom prst="rect">
                <a:avLst/>
              </a:prstGeom>
              <a:ln w="3175">
                <a:solidFill>
                  <a:prstClr val="ltGray"/>
                </a:solidFill>
              </a:ln>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2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923925" y="33338"/>
            <a:ext cx="8077200" cy="609600"/>
          </a:xfrm>
        </p:spPr>
        <p:txBody>
          <a:bodyPr/>
          <a:lstStyle/>
          <a:p>
            <a:pPr>
              <a:defRPr/>
            </a:pPr>
            <a:r>
              <a:rPr lang="en-US"/>
              <a:t>Aggregate Functions – Having Clause</a:t>
            </a:r>
          </a:p>
        </p:txBody>
      </p:sp>
      <p:sp>
        <p:nvSpPr>
          <p:cNvPr id="72707" name="Rectangle 3"/>
          <p:cNvSpPr>
            <a:spLocks noGrp="1" noChangeArrowheads="1"/>
          </p:cNvSpPr>
          <p:nvPr>
            <p:ph type="body" idx="1"/>
          </p:nvPr>
        </p:nvSpPr>
        <p:spPr>
          <a:xfrm>
            <a:off x="633414" y="1203991"/>
            <a:ext cx="8665332" cy="773113"/>
          </a:xfrm>
        </p:spPr>
        <p:txBody>
          <a:bodyPr/>
          <a:lstStyle/>
          <a:p>
            <a:pPr>
              <a:lnSpc>
                <a:spcPct val="150000"/>
              </a:lnSpc>
              <a:tabLst>
                <a:tab pos="1489075" algn="l"/>
              </a:tabLst>
            </a:pPr>
            <a:r>
              <a:rPr lang="en-US" altLang="en-US" sz="2000" b="1"/>
              <a:t>Find the department names and average salaries of all departments where average salary of departments is greater than 42000</a:t>
            </a:r>
            <a:endParaRPr lang="en-US" altLang="en-US" b="1"/>
          </a:p>
        </p:txBody>
      </p:sp>
      <p:sp>
        <p:nvSpPr>
          <p:cNvPr id="433156" name="Text Box 4"/>
          <p:cNvSpPr txBox="1">
            <a:spLocks noChangeArrowheads="1"/>
          </p:cNvSpPr>
          <p:nvPr/>
        </p:nvSpPr>
        <p:spPr bwMode="auto">
          <a:xfrm>
            <a:off x="633413" y="4034643"/>
            <a:ext cx="7842250" cy="283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nSpc>
                <a:spcPct val="131000"/>
              </a:lnSpc>
              <a:buFont typeface="Monotype Sorts" charset="2"/>
              <a:buNone/>
            </a:pPr>
            <a:r>
              <a:rPr lang="en-US" altLang="en-US" sz="1800">
                <a:solidFill>
                  <a:schemeClr val="tx2"/>
                </a:solidFill>
              </a:rPr>
              <a:t>       </a:t>
            </a:r>
            <a:r>
              <a:rPr lang="en-US" altLang="en-US" sz="2000" b="1"/>
              <a:t>Note</a:t>
            </a:r>
            <a:r>
              <a:rPr lang="en-US" altLang="en-US" sz="2000"/>
              <a:t>:  predicates in the </a:t>
            </a:r>
            <a:r>
              <a:rPr lang="en-US" altLang="en-US" sz="2000" b="1">
                <a:solidFill>
                  <a:schemeClr val="tx2"/>
                </a:solidFill>
              </a:rPr>
              <a:t>having</a:t>
            </a:r>
            <a:r>
              <a:rPr lang="en-US" altLang="en-US" sz="2000"/>
              <a:t> clause </a:t>
            </a:r>
            <a:r>
              <a:rPr lang="en-US" altLang="en-US" sz="2000" b="1"/>
              <a:t>are applied after the </a:t>
            </a:r>
            <a:br>
              <a:rPr lang="en-US" altLang="en-US" sz="2000" b="1"/>
            </a:br>
            <a:r>
              <a:rPr lang="en-US" altLang="en-US" sz="2000" b="1"/>
              <a:t>                 formation of groups</a:t>
            </a:r>
            <a:r>
              <a:rPr lang="en-US" altLang="en-US" sz="2000"/>
              <a:t> whereas predicates in the </a:t>
            </a:r>
            <a:r>
              <a:rPr lang="en-US" altLang="en-US" sz="2000" b="1">
                <a:solidFill>
                  <a:srgbClr val="C00000"/>
                </a:solidFill>
              </a:rPr>
              <a:t>where</a:t>
            </a:r>
            <a:r>
              <a:rPr lang="en-US" altLang="en-US" sz="2000"/>
              <a:t> </a:t>
            </a:r>
            <a:br>
              <a:rPr lang="en-US" altLang="en-US" sz="2000"/>
            </a:br>
            <a:r>
              <a:rPr lang="en-US" altLang="en-US" sz="2000"/>
              <a:t>                 clause are applied </a:t>
            </a:r>
            <a:r>
              <a:rPr lang="en-US" altLang="en-US" sz="2000" b="1"/>
              <a:t>before forming groups</a:t>
            </a:r>
            <a:endParaRPr lang="en-US" altLang="en-US" sz="1800" b="1"/>
          </a:p>
          <a:p>
            <a:pPr>
              <a:lnSpc>
                <a:spcPct val="150000"/>
              </a:lnSpc>
              <a:spcBef>
                <a:spcPct val="0"/>
              </a:spcBef>
              <a:buClrTx/>
              <a:buSzTx/>
              <a:buFontTx/>
              <a:buNone/>
            </a:pPr>
            <a:endParaRPr kumimoji="0" lang="en-US" altLang="en-US" sz="1050">
              <a:latin typeface="Times New Roman" panose="02020603050405020304" pitchFamily="18" charset="0"/>
            </a:endParaRPr>
          </a:p>
          <a:p>
            <a:pPr>
              <a:lnSpc>
                <a:spcPct val="150000"/>
              </a:lnSpc>
              <a:spcBef>
                <a:spcPct val="0"/>
              </a:spcBef>
              <a:buClrTx/>
              <a:buSzTx/>
              <a:buFontTx/>
              <a:buNone/>
            </a:pPr>
            <a:r>
              <a:rPr kumimoji="0" lang="en-US" altLang="en-US" sz="1800">
                <a:latin typeface="Times New Roman" panose="02020603050405020304" pitchFamily="18" charset="0"/>
              </a:rPr>
              <a:t>	</a:t>
            </a:r>
            <a:r>
              <a:rPr kumimoji="0" lang="en-US" altLang="en-US" sz="2000">
                <a:latin typeface="Times New Roman" panose="02020603050405020304" pitchFamily="18" charset="0"/>
              </a:rPr>
              <a:t>Display the name and average salary of  </a:t>
            </a:r>
            <a:r>
              <a:rPr kumimoji="0" lang="en-US" altLang="en-US" sz="2000" b="1">
                <a:latin typeface="Times New Roman" panose="02020603050405020304" pitchFamily="18" charset="0"/>
              </a:rPr>
              <a:t>History</a:t>
            </a:r>
            <a:r>
              <a:rPr kumimoji="0" lang="en-US" altLang="en-US" sz="2000">
                <a:latin typeface="Times New Roman" panose="02020603050405020304" pitchFamily="18" charset="0"/>
              </a:rPr>
              <a:t> ,  </a:t>
            </a:r>
            <a:r>
              <a:rPr kumimoji="0" lang="en-US" altLang="en-US" sz="2000" b="1">
                <a:latin typeface="Times New Roman" panose="02020603050405020304" pitchFamily="18" charset="0"/>
              </a:rPr>
              <a:t>Comp Sc</a:t>
            </a:r>
            <a:r>
              <a:rPr kumimoji="0" lang="en-US" altLang="en-US" sz="2000">
                <a:latin typeface="Times New Roman" panose="02020603050405020304" pitchFamily="18" charset="0"/>
              </a:rPr>
              <a:t> 	departments if their average salary is greater than 42000</a:t>
            </a:r>
          </a:p>
          <a:p>
            <a:pPr>
              <a:lnSpc>
                <a:spcPct val="150000"/>
              </a:lnSpc>
              <a:spcBef>
                <a:spcPct val="0"/>
              </a:spcBef>
              <a:buClrTx/>
              <a:buSzTx/>
              <a:buFontTx/>
              <a:buNone/>
            </a:pPr>
            <a:endParaRPr kumimoji="0" lang="en-US" altLang="en-US" sz="1800">
              <a:latin typeface="Times New Roman" panose="02020603050405020304" pitchFamily="18" charset="0"/>
            </a:endParaRPr>
          </a:p>
        </p:txBody>
      </p:sp>
      <p:sp>
        <p:nvSpPr>
          <p:cNvPr id="433157" name="Text Box 5"/>
          <p:cNvSpPr txBox="1">
            <a:spLocks noChangeArrowheads="1"/>
          </p:cNvSpPr>
          <p:nvPr/>
        </p:nvSpPr>
        <p:spPr bwMode="auto">
          <a:xfrm>
            <a:off x="1624013" y="2176531"/>
            <a:ext cx="5861050" cy="168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nSpc>
                <a:spcPct val="150000"/>
              </a:lnSpc>
              <a:spcBef>
                <a:spcPct val="0"/>
              </a:spcBef>
              <a:buClrTx/>
              <a:buSzTx/>
              <a:buFontTx/>
              <a:buNone/>
            </a:pPr>
            <a:r>
              <a:rPr kumimoji="0" lang="en-US" altLang="en-US" sz="2400" b="1"/>
              <a:t>select </a:t>
            </a:r>
            <a:r>
              <a:rPr kumimoji="0" lang="en-US" altLang="en-US" sz="2400" i="1"/>
              <a:t>dept_name</a:t>
            </a:r>
            <a:r>
              <a:rPr kumimoji="0" lang="en-US" altLang="en-US" sz="2400"/>
              <a:t>, </a:t>
            </a:r>
            <a:r>
              <a:rPr kumimoji="0" lang="en-US" altLang="en-US" sz="2400" b="1" err="1"/>
              <a:t>avg</a:t>
            </a:r>
            <a:r>
              <a:rPr kumimoji="0" lang="en-US" altLang="en-US" sz="2400" b="1"/>
              <a:t> </a:t>
            </a:r>
            <a:r>
              <a:rPr kumimoji="0" lang="en-US" altLang="en-US" sz="2400"/>
              <a:t>(</a:t>
            </a:r>
            <a:r>
              <a:rPr kumimoji="0" lang="en-US" altLang="en-US" sz="2400" i="1"/>
              <a:t>salary</a:t>
            </a:r>
            <a:r>
              <a:rPr kumimoji="0" lang="en-US" altLang="en-US" sz="2400"/>
              <a:t>)</a:t>
            </a:r>
            <a:endParaRPr kumimoji="0" lang="en-US" altLang="en-US" sz="2000"/>
          </a:p>
          <a:p>
            <a:pPr>
              <a:lnSpc>
                <a:spcPct val="150000"/>
              </a:lnSpc>
              <a:spcBef>
                <a:spcPct val="0"/>
              </a:spcBef>
              <a:buClrTx/>
              <a:buSzTx/>
              <a:buFontTx/>
              <a:buNone/>
            </a:pPr>
            <a:r>
              <a:rPr kumimoji="0" lang="en-US" altLang="en-US" sz="2400" b="1"/>
              <a:t>from </a:t>
            </a:r>
            <a:r>
              <a:rPr kumimoji="0" lang="en-US" altLang="en-US" sz="2400" i="1"/>
              <a:t>instructor </a:t>
            </a:r>
            <a:r>
              <a:rPr kumimoji="0" lang="en-US" altLang="en-US" sz="2400" b="1"/>
              <a:t>group by </a:t>
            </a:r>
            <a:r>
              <a:rPr kumimoji="0" lang="en-US" altLang="en-US" sz="2400" i="1"/>
              <a:t>dept_name</a:t>
            </a:r>
            <a:endParaRPr kumimoji="0" lang="en-US" altLang="en-US" sz="2000" i="1"/>
          </a:p>
          <a:p>
            <a:pPr>
              <a:lnSpc>
                <a:spcPct val="150000"/>
              </a:lnSpc>
              <a:spcBef>
                <a:spcPct val="0"/>
              </a:spcBef>
              <a:buClrTx/>
              <a:buSzTx/>
              <a:buFontTx/>
              <a:buNone/>
            </a:pPr>
            <a:r>
              <a:rPr kumimoji="0" lang="en-US" altLang="en-US" sz="2400" b="1">
                <a:solidFill>
                  <a:schemeClr val="tx2"/>
                </a:solidFill>
              </a:rPr>
              <a:t>having</a:t>
            </a:r>
            <a:r>
              <a:rPr kumimoji="0" lang="en-US" altLang="en-US" sz="2400" b="1"/>
              <a:t> </a:t>
            </a:r>
            <a:r>
              <a:rPr kumimoji="0" lang="en-US" altLang="en-US" sz="2400" b="1" err="1"/>
              <a:t>avg</a:t>
            </a:r>
            <a:r>
              <a:rPr kumimoji="0" lang="en-US" altLang="en-US" sz="2400" b="1"/>
              <a:t> </a:t>
            </a:r>
            <a:r>
              <a:rPr kumimoji="0" lang="en-US" altLang="en-US" sz="2400"/>
              <a:t>(</a:t>
            </a:r>
            <a:r>
              <a:rPr kumimoji="0" lang="en-US" altLang="en-US" sz="2400" i="1"/>
              <a:t>salary</a:t>
            </a:r>
            <a:r>
              <a:rPr kumimoji="0" lang="en-US" altLang="en-US" sz="2400"/>
              <a:t>) &gt; 42000</a:t>
            </a:r>
            <a:r>
              <a:rPr kumimoji="0" lang="en-US" altLang="en-US" sz="1800"/>
              <a:t>;</a:t>
            </a:r>
          </a:p>
        </p:txBody>
      </p:sp>
      <p:sp>
        <p:nvSpPr>
          <p:cNvPr id="2" name="Rectangle 1">
            <a:extLst>
              <a:ext uri="{FF2B5EF4-FFF2-40B4-BE49-F238E27FC236}">
                <a16:creationId xmlns:a16="http://schemas.microsoft.com/office/drawing/2014/main" id="{D2E6A90A-DB5B-4369-867B-9CC1499B9314}"/>
              </a:ext>
            </a:extLst>
          </p:cNvPr>
          <p:cNvSpPr/>
          <p:nvPr/>
        </p:nvSpPr>
        <p:spPr>
          <a:xfrm>
            <a:off x="1380507" y="642938"/>
            <a:ext cx="6104556" cy="577850"/>
          </a:xfrm>
          <a:prstGeom prst="rect">
            <a:avLst/>
          </a:prstGeom>
        </p:spPr>
        <p:txBody>
          <a:bodyPr wrap="none">
            <a:spAutoFit/>
          </a:bodyPr>
          <a:lstStyle/>
          <a:p>
            <a:pPr>
              <a:lnSpc>
                <a:spcPct val="150000"/>
              </a:lnSpc>
            </a:pPr>
            <a:r>
              <a:rPr lang="en-US" altLang="en-US" sz="2400" b="1"/>
              <a:t>Instructor(</a:t>
            </a:r>
            <a:r>
              <a:rPr lang="en-US" altLang="en-US" sz="2400" b="1" u="sng"/>
              <a:t>ID</a:t>
            </a:r>
            <a:r>
              <a:rPr lang="en-US" altLang="en-US" sz="2400" b="1"/>
              <a:t>, Name, </a:t>
            </a:r>
            <a:r>
              <a:rPr lang="en-US" altLang="en-US" sz="2400" b="1" err="1"/>
              <a:t>Dept_Name</a:t>
            </a:r>
            <a:r>
              <a:rPr lang="en-US" altLang="en-US" sz="2400" b="1"/>
              <a:t>, Salary)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31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3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autoUpdateAnimBg="0"/>
      <p:bldP spid="43315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pPr>
              <a:defRPr/>
            </a:pPr>
            <a:r>
              <a:rPr lang="en-US"/>
              <a:t>Null Values and Aggregates</a:t>
            </a:r>
          </a:p>
        </p:txBody>
      </p:sp>
      <p:sp>
        <p:nvSpPr>
          <p:cNvPr id="435203" name="Rectangle 3"/>
          <p:cNvSpPr>
            <a:spLocks noGrp="1" noChangeArrowheads="1"/>
          </p:cNvSpPr>
          <p:nvPr>
            <p:ph type="body" idx="1"/>
          </p:nvPr>
        </p:nvSpPr>
        <p:spPr>
          <a:xfrm>
            <a:off x="768350" y="955369"/>
            <a:ext cx="7840663" cy="5409572"/>
          </a:xfrm>
        </p:spPr>
        <p:txBody>
          <a:bodyPr/>
          <a:lstStyle/>
          <a:p>
            <a:pPr>
              <a:lnSpc>
                <a:spcPct val="112000"/>
              </a:lnSpc>
              <a:tabLst>
                <a:tab pos="1830388" algn="l"/>
                <a:tab pos="2232025" algn="l"/>
              </a:tabLst>
            </a:pPr>
            <a:r>
              <a:rPr lang="en-US" altLang="en-US" sz="2400"/>
              <a:t>Total all salaries</a:t>
            </a:r>
            <a:endParaRPr lang="en-US" altLang="en-US" sz="2000"/>
          </a:p>
          <a:p>
            <a:pPr>
              <a:lnSpc>
                <a:spcPct val="112000"/>
              </a:lnSpc>
              <a:buFont typeface="Monotype Sorts" charset="2"/>
              <a:buNone/>
              <a:tabLst>
                <a:tab pos="1830388" algn="l"/>
                <a:tab pos="2232025" algn="l"/>
              </a:tabLst>
            </a:pPr>
            <a:r>
              <a:rPr lang="en-US" altLang="en-US" sz="2000"/>
              <a:t>		</a:t>
            </a:r>
            <a:r>
              <a:rPr lang="en-US" altLang="en-US" sz="2800" b="1"/>
              <a:t>select sum</a:t>
            </a:r>
            <a:r>
              <a:rPr lang="en-US" altLang="en-US" sz="2800"/>
              <a:t> (</a:t>
            </a:r>
            <a:r>
              <a:rPr lang="en-US" altLang="en-US" sz="2800" i="1"/>
              <a:t>salary </a:t>
            </a:r>
            <a:r>
              <a:rPr lang="en-US" altLang="en-US" sz="2800"/>
              <a:t>)</a:t>
            </a:r>
            <a:br>
              <a:rPr lang="en-US" altLang="en-US" sz="2800" i="1"/>
            </a:br>
            <a:r>
              <a:rPr lang="en-US" altLang="en-US" sz="2800" i="1"/>
              <a:t>	</a:t>
            </a:r>
            <a:r>
              <a:rPr lang="en-US" altLang="en-US" sz="2800" b="1"/>
              <a:t>from</a:t>
            </a:r>
            <a:r>
              <a:rPr lang="en-US" altLang="en-US" sz="2800" i="1"/>
              <a:t> instructor;</a:t>
            </a:r>
            <a:endParaRPr lang="en-US" altLang="en-US" sz="2400"/>
          </a:p>
          <a:p>
            <a:pPr lvl="1">
              <a:lnSpc>
                <a:spcPct val="112000"/>
              </a:lnSpc>
              <a:tabLst>
                <a:tab pos="1830388" algn="l"/>
                <a:tab pos="2232025" algn="l"/>
              </a:tabLst>
            </a:pPr>
            <a:r>
              <a:rPr lang="en-US" altLang="en-US" sz="2400"/>
              <a:t>Above statement </a:t>
            </a:r>
            <a:r>
              <a:rPr lang="en-US" altLang="en-US" sz="2400" b="1">
                <a:solidFill>
                  <a:schemeClr val="tx2"/>
                </a:solidFill>
              </a:rPr>
              <a:t>ignores</a:t>
            </a:r>
            <a:r>
              <a:rPr lang="en-US" altLang="en-US" sz="2400"/>
              <a:t> null salary amounts</a:t>
            </a:r>
            <a:endParaRPr lang="en-US" altLang="en-US" sz="2000"/>
          </a:p>
          <a:p>
            <a:pPr lvl="1">
              <a:lnSpc>
                <a:spcPct val="112000"/>
              </a:lnSpc>
              <a:tabLst>
                <a:tab pos="1830388" algn="l"/>
                <a:tab pos="2232025" algn="l"/>
              </a:tabLst>
            </a:pPr>
            <a:r>
              <a:rPr lang="en-US" altLang="en-US" sz="2400"/>
              <a:t>Result is </a:t>
            </a:r>
            <a:r>
              <a:rPr lang="en-US" altLang="en-US" sz="2400" i="1">
                <a:solidFill>
                  <a:schemeClr val="tx2"/>
                </a:solidFill>
              </a:rPr>
              <a:t>null</a:t>
            </a:r>
            <a:r>
              <a:rPr lang="en-US" altLang="en-US" sz="2400"/>
              <a:t> if there is </a:t>
            </a:r>
            <a:r>
              <a:rPr lang="en-US" altLang="en-US" sz="2400">
                <a:solidFill>
                  <a:schemeClr val="tx2"/>
                </a:solidFill>
              </a:rPr>
              <a:t>no non-null </a:t>
            </a:r>
            <a:r>
              <a:rPr lang="en-US" altLang="en-US" sz="2400"/>
              <a:t>amount</a:t>
            </a:r>
            <a:endParaRPr lang="en-US" altLang="en-US" sz="2000"/>
          </a:p>
          <a:p>
            <a:pPr>
              <a:lnSpc>
                <a:spcPct val="112000"/>
              </a:lnSpc>
              <a:tabLst>
                <a:tab pos="1830388" algn="l"/>
                <a:tab pos="2232025" algn="l"/>
              </a:tabLst>
            </a:pPr>
            <a:r>
              <a:rPr lang="en-US" altLang="en-US" sz="2400"/>
              <a:t>All aggregate operations </a:t>
            </a:r>
            <a:r>
              <a:rPr lang="en-US" altLang="en-US" sz="2400">
                <a:solidFill>
                  <a:srgbClr val="C00000"/>
                </a:solidFill>
              </a:rPr>
              <a:t>except </a:t>
            </a:r>
            <a:r>
              <a:rPr lang="en-US" altLang="en-US" sz="2400" b="1"/>
              <a:t>count(*)</a:t>
            </a:r>
            <a:r>
              <a:rPr lang="en-US" altLang="en-US" sz="2400"/>
              <a:t> </a:t>
            </a:r>
            <a:r>
              <a:rPr lang="en-US" altLang="en-US" sz="2400">
                <a:solidFill>
                  <a:srgbClr val="C00000"/>
                </a:solidFill>
              </a:rPr>
              <a:t>ignore tuples with null </a:t>
            </a:r>
            <a:r>
              <a:rPr lang="en-US" altLang="en-US" sz="2400"/>
              <a:t>values on the aggregated attributes.</a:t>
            </a:r>
            <a:endParaRPr lang="en-US" altLang="en-US" sz="2000"/>
          </a:p>
          <a:p>
            <a:pPr>
              <a:lnSpc>
                <a:spcPct val="112000"/>
              </a:lnSpc>
              <a:tabLst>
                <a:tab pos="1830388" algn="l"/>
                <a:tab pos="2232025" algn="l"/>
              </a:tabLst>
            </a:pPr>
            <a:r>
              <a:rPr lang="en-US" altLang="en-US" sz="2400"/>
              <a:t>What if collection has only null values?</a:t>
            </a:r>
            <a:endParaRPr lang="en-US" altLang="en-US" sz="2000"/>
          </a:p>
          <a:p>
            <a:pPr lvl="1">
              <a:lnSpc>
                <a:spcPct val="112000"/>
              </a:lnSpc>
              <a:tabLst>
                <a:tab pos="1830388" algn="l"/>
                <a:tab pos="2232025" algn="l"/>
              </a:tabLst>
            </a:pPr>
            <a:r>
              <a:rPr lang="en-US" altLang="en-US" sz="2400">
                <a:solidFill>
                  <a:schemeClr val="tx2"/>
                </a:solidFill>
              </a:rPr>
              <a:t>count</a:t>
            </a:r>
            <a:r>
              <a:rPr lang="en-US" altLang="en-US" sz="2400"/>
              <a:t> returns </a:t>
            </a:r>
            <a:r>
              <a:rPr lang="en-US" altLang="en-US" sz="2400" b="1"/>
              <a:t>0</a:t>
            </a:r>
            <a:endParaRPr lang="en-US" altLang="en-US" sz="2000" b="1"/>
          </a:p>
          <a:p>
            <a:pPr lvl="1">
              <a:lnSpc>
                <a:spcPct val="112000"/>
              </a:lnSpc>
              <a:tabLst>
                <a:tab pos="1830388" algn="l"/>
                <a:tab pos="2232025" algn="l"/>
              </a:tabLst>
            </a:pPr>
            <a:r>
              <a:rPr lang="en-US" altLang="en-US" sz="2400"/>
              <a:t>all </a:t>
            </a:r>
            <a:r>
              <a:rPr lang="en-US" altLang="en-US" sz="2400">
                <a:solidFill>
                  <a:schemeClr val="tx2"/>
                </a:solidFill>
              </a:rPr>
              <a:t>other aggregates return </a:t>
            </a:r>
            <a:r>
              <a:rPr lang="en-US" altLang="en-US" sz="2400" b="1"/>
              <a:t>null</a:t>
            </a:r>
            <a:endParaRPr lang="en-US" altLang="en-US" sz="20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5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pPr>
              <a:defRPr/>
            </a:pPr>
            <a:r>
              <a:rPr lang="en-US"/>
              <a:t>Nested Subqueries</a:t>
            </a:r>
          </a:p>
        </p:txBody>
      </p:sp>
      <p:sp>
        <p:nvSpPr>
          <p:cNvPr id="76803" name="Rectangle 3"/>
          <p:cNvSpPr>
            <a:spLocks noGrp="1" noChangeArrowheads="1"/>
          </p:cNvSpPr>
          <p:nvPr>
            <p:ph type="body" idx="1"/>
          </p:nvPr>
        </p:nvSpPr>
        <p:spPr>
          <a:xfrm>
            <a:off x="739775" y="1106488"/>
            <a:ext cx="7968796" cy="4876800"/>
          </a:xfrm>
        </p:spPr>
        <p:txBody>
          <a:bodyPr/>
          <a:lstStyle/>
          <a:p>
            <a:pPr>
              <a:lnSpc>
                <a:spcPct val="150000"/>
              </a:lnSpc>
            </a:pPr>
            <a:r>
              <a:rPr lang="en-US" altLang="en-US" sz="2400"/>
              <a:t>SQL provides a mechanism for the nesting of subqueries.</a:t>
            </a:r>
            <a:endParaRPr lang="en-US" altLang="en-US" sz="2000"/>
          </a:p>
          <a:p>
            <a:pPr>
              <a:lnSpc>
                <a:spcPct val="150000"/>
              </a:lnSpc>
            </a:pPr>
            <a:r>
              <a:rPr lang="en-US" altLang="en-US" sz="2400"/>
              <a:t>A </a:t>
            </a:r>
            <a:r>
              <a:rPr lang="en-US" altLang="en-US" sz="2400" b="1">
                <a:solidFill>
                  <a:srgbClr val="000099"/>
                </a:solidFill>
              </a:rPr>
              <a:t>subquery</a:t>
            </a:r>
            <a:r>
              <a:rPr lang="en-US" altLang="en-US" sz="2400"/>
              <a:t> is a </a:t>
            </a:r>
            <a:r>
              <a:rPr lang="en-US" altLang="en-US" sz="2400" b="1"/>
              <a:t>select-from-where</a:t>
            </a:r>
            <a:r>
              <a:rPr lang="en-US" altLang="en-US" sz="2400"/>
              <a:t> expression that is nested within another query.</a:t>
            </a:r>
            <a:endParaRPr lang="en-US" altLang="en-US" sz="2000"/>
          </a:p>
          <a:p>
            <a:pPr>
              <a:lnSpc>
                <a:spcPct val="150000"/>
              </a:lnSpc>
            </a:pPr>
            <a:r>
              <a:rPr lang="en-US" altLang="en-US" sz="2400"/>
              <a:t>A common </a:t>
            </a:r>
            <a:r>
              <a:rPr lang="en-US" altLang="en-US" sz="2400" b="1"/>
              <a:t>use of subqueries </a:t>
            </a:r>
            <a:r>
              <a:rPr lang="en-US" altLang="en-US" sz="2400"/>
              <a:t>is to perform </a:t>
            </a:r>
            <a:r>
              <a:rPr lang="en-US" altLang="en-US" sz="2400" b="1"/>
              <a:t>tests</a:t>
            </a:r>
            <a:r>
              <a:rPr lang="en-US" altLang="en-US" sz="2400"/>
              <a:t> for </a:t>
            </a:r>
            <a:r>
              <a:rPr lang="en-US" altLang="en-US" sz="2400" b="1">
                <a:solidFill>
                  <a:srgbClr val="7030A0"/>
                </a:solidFill>
              </a:rPr>
              <a:t>set membership</a:t>
            </a:r>
            <a:r>
              <a:rPr lang="en-US" altLang="en-US" sz="2400"/>
              <a:t>, </a:t>
            </a:r>
            <a:r>
              <a:rPr lang="en-US" altLang="en-US" sz="2400" b="1">
                <a:solidFill>
                  <a:srgbClr val="C00000"/>
                </a:solidFill>
              </a:rPr>
              <a:t>set comparisons</a:t>
            </a:r>
            <a:r>
              <a:rPr lang="en-US" altLang="en-US" sz="2400"/>
              <a:t>, and </a:t>
            </a:r>
            <a:r>
              <a:rPr lang="en-US" altLang="en-US" sz="2400" b="1">
                <a:solidFill>
                  <a:srgbClr val="C00000"/>
                </a:solidFill>
              </a:rPr>
              <a:t>set cardinality</a:t>
            </a:r>
            <a:r>
              <a:rPr lang="en-US" altLang="en-US" sz="2400">
                <a:solidFill>
                  <a:srgbClr val="C00000"/>
                </a:solidFill>
              </a:rPr>
              <a:t>.</a:t>
            </a:r>
            <a:endParaRPr lang="en-US" altLang="en-US" sz="2000">
              <a:solidFill>
                <a:srgbClr val="C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a:xfrm>
            <a:off x="768350" y="28110"/>
            <a:ext cx="8077200" cy="609600"/>
          </a:xfrm>
        </p:spPr>
        <p:txBody>
          <a:bodyPr/>
          <a:lstStyle/>
          <a:p>
            <a:pPr>
              <a:defRPr/>
            </a:pPr>
            <a:r>
              <a:rPr lang="en-US" altLang="en-US" sz="2800"/>
              <a:t>Example</a:t>
            </a:r>
            <a:r>
              <a:rPr lang="en-US" altLang="en-US">
                <a:solidFill>
                  <a:srgbClr val="7030A0"/>
                </a:solidFill>
              </a:rPr>
              <a:t>-set membership </a:t>
            </a:r>
            <a:r>
              <a:rPr lang="en-US" altLang="en-US" sz="2400">
                <a:solidFill>
                  <a:srgbClr val="7030A0"/>
                </a:solidFill>
              </a:rPr>
              <a:t>using</a:t>
            </a:r>
            <a:r>
              <a:rPr lang="en-US" altLang="en-US">
                <a:solidFill>
                  <a:srgbClr val="7030A0"/>
                </a:solidFill>
              </a:rPr>
              <a:t> </a:t>
            </a:r>
            <a:r>
              <a:rPr lang="en-US" sz="2800"/>
              <a:t>IN</a:t>
            </a:r>
            <a:endParaRPr lang="en-US"/>
          </a:p>
        </p:txBody>
      </p:sp>
      <p:sp>
        <p:nvSpPr>
          <p:cNvPr id="78851" name="Rectangle 3"/>
          <p:cNvSpPr>
            <a:spLocks noGrp="1" noChangeArrowheads="1"/>
          </p:cNvSpPr>
          <p:nvPr>
            <p:ph type="body" idx="1"/>
          </p:nvPr>
        </p:nvSpPr>
        <p:spPr>
          <a:xfrm>
            <a:off x="396081" y="738185"/>
            <a:ext cx="7661275" cy="917575"/>
          </a:xfrm>
        </p:spPr>
        <p:txBody>
          <a:bodyPr/>
          <a:lstStyle/>
          <a:p>
            <a:pPr>
              <a:lnSpc>
                <a:spcPct val="112000"/>
              </a:lnSpc>
              <a:tabLst>
                <a:tab pos="1027113" algn="l"/>
              </a:tabLst>
            </a:pPr>
            <a:r>
              <a:rPr lang="en-US" altLang="en-US" sz="2100" b="1"/>
              <a:t>Find courses offered in the both semester-’Fall’ , year 2009 and in Spring, 2010</a:t>
            </a:r>
          </a:p>
        </p:txBody>
      </p:sp>
      <p:sp>
        <p:nvSpPr>
          <p:cNvPr id="439301" name="Text Box 5"/>
          <p:cNvSpPr txBox="1">
            <a:spLocks noChangeArrowheads="1"/>
          </p:cNvSpPr>
          <p:nvPr/>
        </p:nvSpPr>
        <p:spPr bwMode="auto">
          <a:xfrm>
            <a:off x="448631" y="1672155"/>
            <a:ext cx="7440612" cy="222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nSpc>
                <a:spcPct val="112000"/>
              </a:lnSpc>
              <a:spcBef>
                <a:spcPct val="0"/>
              </a:spcBef>
              <a:buClrTx/>
              <a:buSzTx/>
              <a:buFontTx/>
              <a:buNone/>
            </a:pPr>
            <a:r>
              <a:rPr kumimoji="0" lang="en-US" altLang="en-US" sz="2000" b="1"/>
              <a:t>select distinct </a:t>
            </a:r>
            <a:r>
              <a:rPr kumimoji="0" lang="en-US" altLang="en-US" sz="2000" i="1"/>
              <a:t>course_id</a:t>
            </a:r>
            <a:endParaRPr kumimoji="0" lang="en-US" altLang="en-US" sz="1800" i="1"/>
          </a:p>
          <a:p>
            <a:pPr>
              <a:lnSpc>
                <a:spcPct val="112000"/>
              </a:lnSpc>
              <a:spcBef>
                <a:spcPct val="0"/>
              </a:spcBef>
              <a:buClrTx/>
              <a:buSzTx/>
              <a:buFontTx/>
              <a:buNone/>
            </a:pPr>
            <a:r>
              <a:rPr kumimoji="0" lang="en-US" altLang="en-US" sz="2000" b="1"/>
              <a:t>from </a:t>
            </a:r>
            <a:r>
              <a:rPr kumimoji="0" lang="en-US" altLang="en-US" sz="2000" i="1"/>
              <a:t>section</a:t>
            </a:r>
            <a:endParaRPr kumimoji="0" lang="en-US" altLang="en-US" sz="1800" i="1"/>
          </a:p>
          <a:p>
            <a:pPr>
              <a:lnSpc>
                <a:spcPct val="112000"/>
              </a:lnSpc>
              <a:spcBef>
                <a:spcPct val="0"/>
              </a:spcBef>
              <a:buClrTx/>
              <a:buSzTx/>
              <a:buFontTx/>
              <a:buNone/>
            </a:pPr>
            <a:r>
              <a:rPr kumimoji="0" lang="en-US" altLang="en-US" sz="2000" b="1"/>
              <a:t>where </a:t>
            </a:r>
            <a:r>
              <a:rPr kumimoji="0" lang="en-US" altLang="en-US" sz="2000" i="1"/>
              <a:t>semester </a:t>
            </a:r>
            <a:r>
              <a:rPr kumimoji="0" lang="en-US" altLang="en-US" sz="2000"/>
              <a:t>= ’Fall’ </a:t>
            </a:r>
            <a:r>
              <a:rPr kumimoji="0" lang="en-US" altLang="en-US" sz="2000" b="1"/>
              <a:t>and </a:t>
            </a:r>
            <a:r>
              <a:rPr kumimoji="0" lang="en-US" altLang="en-US" sz="2000" i="1"/>
              <a:t>year</a:t>
            </a:r>
            <a:r>
              <a:rPr kumimoji="0" lang="en-US" altLang="en-US" sz="2000"/>
              <a:t>= 2009 </a:t>
            </a:r>
            <a:r>
              <a:rPr kumimoji="0" lang="en-US" altLang="en-US" sz="2000" b="1"/>
              <a:t>and </a:t>
            </a:r>
            <a:br>
              <a:rPr kumimoji="0" lang="en-US" altLang="en-US" sz="2000" b="1"/>
            </a:br>
            <a:r>
              <a:rPr kumimoji="0" lang="en-US" altLang="en-US" sz="2000" b="1"/>
              <a:t>           </a:t>
            </a:r>
            <a:r>
              <a:rPr kumimoji="0" lang="en-US" altLang="en-US" sz="2000" i="1"/>
              <a:t>course_id</a:t>
            </a:r>
            <a:r>
              <a:rPr kumimoji="0" lang="en-US" altLang="en-US" sz="2400" i="1"/>
              <a:t> </a:t>
            </a:r>
            <a:r>
              <a:rPr kumimoji="0" lang="en-US" altLang="en-US" sz="2400" b="1">
                <a:solidFill>
                  <a:srgbClr val="C00000"/>
                </a:solidFill>
              </a:rPr>
              <a:t>IN</a:t>
            </a:r>
            <a:r>
              <a:rPr kumimoji="0" lang="en-US" altLang="en-US" sz="2400" b="1"/>
              <a:t> </a:t>
            </a:r>
            <a:r>
              <a:rPr kumimoji="0" lang="en-US" altLang="en-US" sz="2000"/>
              <a:t>(</a:t>
            </a:r>
            <a:r>
              <a:rPr kumimoji="0" lang="en-US" altLang="en-US" sz="2000" b="1"/>
              <a:t>select </a:t>
            </a:r>
            <a:r>
              <a:rPr kumimoji="0" lang="en-US" altLang="en-US" sz="2000" i="1"/>
              <a:t>course_id</a:t>
            </a:r>
            <a:endParaRPr kumimoji="0" lang="en-US" altLang="en-US" sz="1800" i="1"/>
          </a:p>
          <a:p>
            <a:pPr>
              <a:lnSpc>
                <a:spcPct val="112000"/>
              </a:lnSpc>
              <a:spcBef>
                <a:spcPct val="0"/>
              </a:spcBef>
              <a:buClrTx/>
              <a:buSzTx/>
              <a:buFontTx/>
              <a:buNone/>
            </a:pPr>
            <a:r>
              <a:rPr kumimoji="0" lang="en-US" altLang="en-US" sz="1800" b="1"/>
              <a:t>                                 </a:t>
            </a:r>
            <a:r>
              <a:rPr kumimoji="0" lang="en-US" altLang="en-US" sz="2000" b="1"/>
              <a:t>from </a:t>
            </a:r>
            <a:r>
              <a:rPr kumimoji="0" lang="en-US" altLang="en-US" sz="2000" i="1"/>
              <a:t>section</a:t>
            </a:r>
            <a:endParaRPr kumimoji="0" lang="en-US" altLang="en-US" sz="1800" i="1"/>
          </a:p>
          <a:p>
            <a:pPr>
              <a:lnSpc>
                <a:spcPct val="112000"/>
              </a:lnSpc>
              <a:spcBef>
                <a:spcPct val="0"/>
              </a:spcBef>
              <a:buClrTx/>
              <a:buSzTx/>
              <a:buFontTx/>
              <a:buNone/>
            </a:pPr>
            <a:r>
              <a:rPr kumimoji="0" lang="en-US" altLang="en-US" sz="1800" b="1"/>
              <a:t>                                 </a:t>
            </a:r>
            <a:r>
              <a:rPr kumimoji="0" lang="en-US" altLang="en-US" sz="2000" b="1"/>
              <a:t>where </a:t>
            </a:r>
            <a:r>
              <a:rPr kumimoji="0" lang="en-US" altLang="en-US" sz="2000" i="1"/>
              <a:t>semester </a:t>
            </a:r>
            <a:r>
              <a:rPr kumimoji="0" lang="en-US" altLang="en-US" sz="2000"/>
              <a:t>= ’Spring’ </a:t>
            </a:r>
            <a:r>
              <a:rPr kumimoji="0" lang="en-US" altLang="en-US" sz="2000" b="1"/>
              <a:t>and </a:t>
            </a:r>
            <a:r>
              <a:rPr kumimoji="0" lang="en-US" altLang="en-US" sz="2000" i="1"/>
              <a:t>year</a:t>
            </a:r>
            <a:r>
              <a:rPr kumimoji="0" lang="en-US" altLang="en-US" sz="2000"/>
              <a:t>= 2010);</a:t>
            </a:r>
            <a:endParaRPr kumimoji="0" lang="en-US" altLang="en-US" sz="1800"/>
          </a:p>
        </p:txBody>
      </p:sp>
      <p:pic>
        <p:nvPicPr>
          <p:cNvPr id="2" name="Picture 1"/>
          <p:cNvPicPr>
            <a:picLocks noChangeAspect="1"/>
          </p:cNvPicPr>
          <p:nvPr/>
        </p:nvPicPr>
        <p:blipFill>
          <a:blip r:embed="rId3"/>
          <a:stretch>
            <a:fillRect/>
          </a:stretch>
        </p:blipFill>
        <p:spPr>
          <a:xfrm>
            <a:off x="7100434" y="1196973"/>
            <a:ext cx="1647485" cy="2083255"/>
          </a:xfrm>
          <a:prstGeom prst="rect">
            <a:avLst/>
          </a:prstGeom>
        </p:spPr>
      </p:pic>
      <p:sp>
        <p:nvSpPr>
          <p:cNvPr id="3" name="Rectangle 2">
            <a:extLst>
              <a:ext uri="{FF2B5EF4-FFF2-40B4-BE49-F238E27FC236}">
                <a16:creationId xmlns:a16="http://schemas.microsoft.com/office/drawing/2014/main" id="{FB624204-D74C-46F6-B0E1-208604D81AC5}"/>
              </a:ext>
            </a:extLst>
          </p:cNvPr>
          <p:cNvSpPr/>
          <p:nvPr/>
        </p:nvSpPr>
        <p:spPr>
          <a:xfrm>
            <a:off x="16650" y="4375283"/>
            <a:ext cx="9110700" cy="2242986"/>
          </a:xfrm>
          <a:prstGeom prst="rect">
            <a:avLst/>
          </a:prstGeom>
        </p:spPr>
        <p:txBody>
          <a:bodyPr wrap="square">
            <a:spAutoFit/>
          </a:bodyPr>
          <a:lstStyle/>
          <a:p>
            <a:pPr>
              <a:lnSpc>
                <a:spcPct val="112000"/>
              </a:lnSpc>
            </a:pPr>
            <a:r>
              <a:rPr lang="en-US" altLang="en-US" sz="1800">
                <a:solidFill>
                  <a:srgbClr val="FF0000"/>
                </a:solidFill>
              </a:rPr>
              <a:t>Inner query </a:t>
            </a:r>
            <a:r>
              <a:rPr lang="en-US" altLang="en-US" sz="1800"/>
              <a:t>gives </a:t>
            </a:r>
            <a:r>
              <a:rPr lang="en-US" altLang="en-US" sz="1800" b="1"/>
              <a:t>set </a:t>
            </a:r>
            <a:r>
              <a:rPr lang="en-US" altLang="en-US" sz="1800"/>
              <a:t>of </a:t>
            </a:r>
            <a:r>
              <a:rPr lang="en-US" altLang="en-US" sz="1800" err="1"/>
              <a:t>course_id</a:t>
            </a:r>
            <a:r>
              <a:rPr lang="en-US" altLang="en-US" sz="1800"/>
              <a:t> </a:t>
            </a:r>
            <a:r>
              <a:rPr lang="en-US" altLang="en-US" sz="1800" b="1"/>
              <a:t>= {</a:t>
            </a:r>
            <a:r>
              <a:rPr lang="en-US" b="1"/>
              <a:t>CS-101, CS-315,CS-319,FIN-201,HIS-351,MU-199}</a:t>
            </a:r>
          </a:p>
          <a:p>
            <a:pPr>
              <a:lnSpc>
                <a:spcPct val="112000"/>
              </a:lnSpc>
            </a:pPr>
            <a:endParaRPr lang="en-US" sz="1200" b="1"/>
          </a:p>
          <a:p>
            <a:r>
              <a:rPr lang="en-US" sz="1800">
                <a:solidFill>
                  <a:srgbClr val="FF0000"/>
                </a:solidFill>
              </a:rPr>
              <a:t>Outer Query </a:t>
            </a:r>
            <a:r>
              <a:rPr lang="en-US" altLang="en-US" sz="1800"/>
              <a:t>gives </a:t>
            </a:r>
            <a:r>
              <a:rPr lang="en-US" altLang="en-US" sz="1800" b="1"/>
              <a:t>set</a:t>
            </a:r>
            <a:r>
              <a:rPr lang="en-US" altLang="en-US" sz="1800"/>
              <a:t> of course_id</a:t>
            </a:r>
            <a:r>
              <a:rPr lang="en-US" altLang="en-US" sz="1800" b="1"/>
              <a:t>={</a:t>
            </a:r>
            <a:r>
              <a:rPr lang="en-US" sz="1800" b="1"/>
              <a:t>CS-101,CS-347,PHY-101</a:t>
            </a:r>
            <a:r>
              <a:rPr lang="en-US" b="1"/>
              <a:t>} </a:t>
            </a:r>
          </a:p>
          <a:p>
            <a:pPr>
              <a:lnSpc>
                <a:spcPct val="112000"/>
              </a:lnSpc>
            </a:pPr>
            <a:endParaRPr lang="en-US" sz="1200" b="1"/>
          </a:p>
          <a:p>
            <a:pPr>
              <a:lnSpc>
                <a:spcPct val="112000"/>
              </a:lnSpc>
            </a:pPr>
            <a:r>
              <a:rPr lang="en-US" altLang="en-US" b="1"/>
              <a:t>IN</a:t>
            </a:r>
            <a:r>
              <a:rPr lang="en-US" altLang="en-US"/>
              <a:t> operator will; check- </a:t>
            </a:r>
          </a:p>
          <a:p>
            <a:pPr>
              <a:lnSpc>
                <a:spcPct val="112000"/>
              </a:lnSpc>
            </a:pPr>
            <a:r>
              <a:rPr lang="en-US" b="1"/>
              <a:t>CS-101 </a:t>
            </a:r>
            <a:r>
              <a:rPr lang="el-GR" altLang="en-US" b="1" kern="0">
                <a:solidFill>
                  <a:srgbClr val="C00000"/>
                </a:solidFill>
                <a:ea typeface="MS PGothic" panose="020B0600070205080204" pitchFamily="34" charset="-128"/>
              </a:rPr>
              <a:t>ϵ</a:t>
            </a:r>
            <a:r>
              <a:rPr lang="en-IN" altLang="en-US" b="1" kern="0">
                <a:solidFill>
                  <a:srgbClr val="C00000"/>
                </a:solidFill>
                <a:ea typeface="MS PGothic" panose="020B0600070205080204" pitchFamily="34" charset="-128"/>
              </a:rPr>
              <a:t>  </a:t>
            </a:r>
            <a:r>
              <a:rPr lang="en-US" altLang="en-US" sz="1800" b="1"/>
              <a:t>{</a:t>
            </a:r>
            <a:r>
              <a:rPr lang="en-US" b="1"/>
              <a:t>CS-101, CS-315,CS-319,FIN-201,HIS-351,MU-199}   </a:t>
            </a:r>
            <a:r>
              <a:rPr lang="en-US" b="1">
                <a:solidFill>
                  <a:srgbClr val="FF0000"/>
                </a:solidFill>
              </a:rPr>
              <a:t>?</a:t>
            </a:r>
            <a:r>
              <a:rPr lang="en-US" b="1"/>
              <a:t> If YES , CS-101 is the Result</a:t>
            </a:r>
          </a:p>
          <a:p>
            <a:pPr>
              <a:lnSpc>
                <a:spcPct val="112000"/>
              </a:lnSpc>
            </a:pPr>
            <a:r>
              <a:rPr lang="en-US" b="1"/>
              <a:t>Similarly for CS-347,PHY-101 </a:t>
            </a:r>
          </a:p>
          <a:p>
            <a:pPr algn="ctr">
              <a:lnSpc>
                <a:spcPct val="112000"/>
              </a:lnSpc>
            </a:pPr>
            <a:r>
              <a:rPr lang="en-US" altLang="en-US" b="1">
                <a:solidFill>
                  <a:srgbClr val="C00000"/>
                </a:solidFill>
              </a:rPr>
              <a:t>ANY OTER WAYS to WRITE the QUERY?</a:t>
            </a:r>
          </a:p>
        </p:txBody>
      </p:sp>
      <p:sp>
        <p:nvSpPr>
          <p:cNvPr id="4" name="Rectangle 3">
            <a:extLst>
              <a:ext uri="{FF2B5EF4-FFF2-40B4-BE49-F238E27FC236}">
                <a16:creationId xmlns:a16="http://schemas.microsoft.com/office/drawing/2014/main" id="{1EB564A8-CE81-45E3-A105-6C6CC81F1009}"/>
              </a:ext>
            </a:extLst>
          </p:cNvPr>
          <p:cNvSpPr/>
          <p:nvPr/>
        </p:nvSpPr>
        <p:spPr>
          <a:xfrm>
            <a:off x="757840" y="3954226"/>
            <a:ext cx="4003660" cy="338554"/>
          </a:xfrm>
          <a:prstGeom prst="rect">
            <a:avLst/>
          </a:prstGeom>
        </p:spPr>
        <p:txBody>
          <a:bodyPr wrap="none">
            <a:spAutoFit/>
          </a:bodyPr>
          <a:lstStyle/>
          <a:p>
            <a:r>
              <a:rPr lang="en-US">
                <a:solidFill>
                  <a:srgbClr val="C00000"/>
                </a:solidFill>
                <a:latin typeface="NimbusRomDOT-Reg"/>
              </a:rPr>
              <a:t>Tested membership in a </a:t>
            </a:r>
            <a:r>
              <a:rPr lang="en-US" b="1">
                <a:solidFill>
                  <a:srgbClr val="C00000"/>
                </a:solidFill>
                <a:latin typeface="NimbusRomDOT-Reg"/>
              </a:rPr>
              <a:t>one-attribute</a:t>
            </a:r>
            <a:r>
              <a:rPr lang="en-US">
                <a:solidFill>
                  <a:srgbClr val="C00000"/>
                </a:solidFill>
                <a:latin typeface="NimbusRomDOT-Reg"/>
              </a:rPr>
              <a:t> relation</a:t>
            </a:r>
            <a:endParaRPr lang="en-IN">
              <a:solidFill>
                <a:srgbClr val="C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rPr>
              <a:t>Section table data</a:t>
            </a:r>
          </a:p>
        </p:txBody>
      </p:sp>
      <p:pic>
        <p:nvPicPr>
          <p:cNvPr id="4" name="Picture 3"/>
          <p:cNvPicPr>
            <a:picLocks noChangeAspect="1"/>
          </p:cNvPicPr>
          <p:nvPr/>
        </p:nvPicPr>
        <p:blipFill>
          <a:blip r:embed="rId3"/>
          <a:stretch>
            <a:fillRect/>
          </a:stretch>
        </p:blipFill>
        <p:spPr>
          <a:xfrm>
            <a:off x="812085" y="727075"/>
            <a:ext cx="7519830" cy="4089311"/>
          </a:xfrm>
          <a:prstGeom prst="rect">
            <a:avLst/>
          </a:prstGeom>
        </p:spPr>
      </p:pic>
      <p:sp>
        <p:nvSpPr>
          <p:cNvPr id="3" name="Rectangle 2">
            <a:extLst>
              <a:ext uri="{FF2B5EF4-FFF2-40B4-BE49-F238E27FC236}">
                <a16:creationId xmlns:a16="http://schemas.microsoft.com/office/drawing/2014/main" id="{1418592F-BE0B-41EA-84B3-E09AD2B7BCAC}"/>
              </a:ext>
            </a:extLst>
          </p:cNvPr>
          <p:cNvSpPr/>
          <p:nvPr/>
        </p:nvSpPr>
        <p:spPr>
          <a:xfrm>
            <a:off x="196624" y="5425986"/>
            <a:ext cx="8750751" cy="803938"/>
          </a:xfrm>
          <a:prstGeom prst="rect">
            <a:avLst/>
          </a:prstGeom>
        </p:spPr>
        <p:txBody>
          <a:bodyPr wrap="square">
            <a:spAutoFit/>
          </a:bodyPr>
          <a:lstStyle/>
          <a:p>
            <a:pPr>
              <a:lnSpc>
                <a:spcPct val="112000"/>
              </a:lnSpc>
            </a:pPr>
            <a:r>
              <a:rPr lang="en-US" altLang="en-US">
                <a:solidFill>
                  <a:srgbClr val="FF0000"/>
                </a:solidFill>
              </a:rPr>
              <a:t>Inner query </a:t>
            </a:r>
            <a:r>
              <a:rPr lang="en-US" altLang="en-US"/>
              <a:t>gives </a:t>
            </a:r>
            <a:r>
              <a:rPr lang="en-US" altLang="en-US" b="1"/>
              <a:t>set </a:t>
            </a:r>
            <a:r>
              <a:rPr lang="en-US" altLang="en-US"/>
              <a:t>of course_id </a:t>
            </a:r>
            <a:r>
              <a:rPr lang="en-US" altLang="en-US" b="1"/>
              <a:t>= {</a:t>
            </a:r>
            <a:r>
              <a:rPr lang="en-US" b="1"/>
              <a:t>CS-101, CS-315,CS-319,FIN-201,HIS-351,MU-199}</a:t>
            </a:r>
          </a:p>
          <a:p>
            <a:pPr>
              <a:lnSpc>
                <a:spcPct val="112000"/>
              </a:lnSpc>
            </a:pPr>
            <a:endParaRPr lang="en-US" sz="1100" b="1"/>
          </a:p>
          <a:p>
            <a:r>
              <a:rPr lang="en-US">
                <a:solidFill>
                  <a:srgbClr val="FF0000"/>
                </a:solidFill>
              </a:rPr>
              <a:t>Outer Query </a:t>
            </a:r>
            <a:r>
              <a:rPr lang="en-US" altLang="en-US"/>
              <a:t>gives </a:t>
            </a:r>
            <a:r>
              <a:rPr lang="en-US" altLang="en-US" b="1"/>
              <a:t>set</a:t>
            </a:r>
            <a:r>
              <a:rPr lang="en-US" altLang="en-US"/>
              <a:t> of course_id</a:t>
            </a:r>
            <a:r>
              <a:rPr lang="en-US" altLang="en-US" b="1"/>
              <a:t>={</a:t>
            </a:r>
            <a:r>
              <a:rPr lang="en-US" b="1"/>
              <a:t>CS-101,CS-347,PHY-101} </a:t>
            </a:r>
          </a:p>
        </p:txBody>
      </p:sp>
      <p:sp>
        <p:nvSpPr>
          <p:cNvPr id="5" name="Rectangle 4">
            <a:extLst>
              <a:ext uri="{FF2B5EF4-FFF2-40B4-BE49-F238E27FC236}">
                <a16:creationId xmlns:a16="http://schemas.microsoft.com/office/drawing/2014/main" id="{76439AAC-9FAE-412A-BA55-8BBB572858CE}"/>
              </a:ext>
            </a:extLst>
          </p:cNvPr>
          <p:cNvSpPr/>
          <p:nvPr/>
        </p:nvSpPr>
        <p:spPr>
          <a:xfrm>
            <a:off x="2259756" y="4951909"/>
            <a:ext cx="3632598" cy="338554"/>
          </a:xfrm>
          <a:prstGeom prst="rect">
            <a:avLst/>
          </a:prstGeom>
        </p:spPr>
        <p:txBody>
          <a:bodyPr wrap="none">
            <a:spAutoFit/>
          </a:bodyPr>
          <a:lstStyle/>
          <a:p>
            <a:r>
              <a:rPr lang="en-US" altLang="en-US" b="1"/>
              <a:t>Fall’ , year 2009 and in Spring, 2010</a:t>
            </a:r>
            <a:endParaRPr lang="en-IN"/>
          </a:p>
        </p:txBody>
      </p:sp>
    </p:spTree>
    <p:extLst>
      <p:ext uri="{BB962C8B-B14F-4D97-AF65-F5344CB8AC3E}">
        <p14:creationId xmlns:p14="http://schemas.microsoft.com/office/powerpoint/2010/main" val="984141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a:xfrm>
            <a:off x="768350" y="28110"/>
            <a:ext cx="8077200" cy="609600"/>
          </a:xfrm>
        </p:spPr>
        <p:txBody>
          <a:bodyPr/>
          <a:lstStyle/>
          <a:p>
            <a:pPr>
              <a:defRPr/>
            </a:pPr>
            <a:r>
              <a:rPr lang="en-US" altLang="en-US">
                <a:solidFill>
                  <a:srgbClr val="7030A0"/>
                </a:solidFill>
              </a:rPr>
              <a:t>set membership </a:t>
            </a:r>
            <a:r>
              <a:rPr lang="en-US" sz="2800"/>
              <a:t>Example Query</a:t>
            </a:r>
            <a:endParaRPr lang="en-US"/>
          </a:p>
        </p:txBody>
      </p:sp>
      <p:sp>
        <p:nvSpPr>
          <p:cNvPr id="78852" name="Text Box 4"/>
          <p:cNvSpPr txBox="1">
            <a:spLocks noChangeArrowheads="1"/>
          </p:cNvSpPr>
          <p:nvPr/>
        </p:nvSpPr>
        <p:spPr bwMode="auto">
          <a:xfrm>
            <a:off x="235913" y="785680"/>
            <a:ext cx="7688263" cy="42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nSpc>
                <a:spcPct val="112000"/>
              </a:lnSpc>
            </a:pPr>
            <a:r>
              <a:rPr lang="en-US" altLang="en-US" sz="2100" b="1"/>
              <a:t>   Find courses offered in Fall 2009 but not in Spring 2010</a:t>
            </a:r>
            <a:endParaRPr kumimoji="0" lang="en-US" altLang="en-US" sz="2100" b="1">
              <a:latin typeface="Times New Roman" panose="02020603050405020304" pitchFamily="18" charset="0"/>
            </a:endParaRPr>
          </a:p>
        </p:txBody>
      </p:sp>
      <p:sp>
        <p:nvSpPr>
          <p:cNvPr id="439302" name="Text Box 6"/>
          <p:cNvSpPr txBox="1">
            <a:spLocks noChangeArrowheads="1"/>
          </p:cNvSpPr>
          <p:nvPr/>
        </p:nvSpPr>
        <p:spPr bwMode="auto">
          <a:xfrm>
            <a:off x="542301" y="1871891"/>
            <a:ext cx="7381875" cy="222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nSpc>
                <a:spcPct val="112000"/>
              </a:lnSpc>
              <a:spcBef>
                <a:spcPct val="0"/>
              </a:spcBef>
              <a:buClrTx/>
              <a:buSzTx/>
              <a:buFontTx/>
              <a:buNone/>
            </a:pPr>
            <a:r>
              <a:rPr kumimoji="0" lang="en-US" altLang="en-US" sz="2000" b="1"/>
              <a:t>select distinct </a:t>
            </a:r>
            <a:r>
              <a:rPr kumimoji="0" lang="en-US" altLang="en-US" sz="2000" i="1" err="1"/>
              <a:t>course_id</a:t>
            </a:r>
            <a:endParaRPr kumimoji="0" lang="en-US" altLang="en-US" sz="1800" i="1"/>
          </a:p>
          <a:p>
            <a:pPr>
              <a:lnSpc>
                <a:spcPct val="112000"/>
              </a:lnSpc>
              <a:spcBef>
                <a:spcPct val="0"/>
              </a:spcBef>
              <a:buClrTx/>
              <a:buSzTx/>
              <a:buFontTx/>
              <a:buNone/>
            </a:pPr>
            <a:r>
              <a:rPr kumimoji="0" lang="en-US" altLang="en-US" sz="2000" b="1"/>
              <a:t>from </a:t>
            </a:r>
            <a:r>
              <a:rPr kumimoji="0" lang="en-US" altLang="en-US" sz="2000" i="1"/>
              <a:t>section</a:t>
            </a:r>
            <a:endParaRPr kumimoji="0" lang="en-US" altLang="en-US" sz="1800" i="1"/>
          </a:p>
          <a:p>
            <a:pPr>
              <a:lnSpc>
                <a:spcPct val="112000"/>
              </a:lnSpc>
              <a:spcBef>
                <a:spcPct val="0"/>
              </a:spcBef>
              <a:buClrTx/>
              <a:buSzTx/>
              <a:buFontTx/>
              <a:buNone/>
            </a:pPr>
            <a:r>
              <a:rPr kumimoji="0" lang="en-US" altLang="en-US" sz="2000" b="1"/>
              <a:t>where </a:t>
            </a:r>
            <a:r>
              <a:rPr kumimoji="0" lang="en-US" altLang="en-US" sz="2000" i="1"/>
              <a:t>semester </a:t>
            </a:r>
            <a:r>
              <a:rPr kumimoji="0" lang="en-US" altLang="en-US" sz="2000"/>
              <a:t>= ’Fall’ </a:t>
            </a:r>
            <a:r>
              <a:rPr kumimoji="0" lang="en-US" altLang="en-US" sz="2000" b="1"/>
              <a:t>and </a:t>
            </a:r>
            <a:r>
              <a:rPr kumimoji="0" lang="en-US" altLang="en-US" sz="2000" i="1"/>
              <a:t>year</a:t>
            </a:r>
            <a:r>
              <a:rPr kumimoji="0" lang="en-US" altLang="en-US" sz="2000"/>
              <a:t>= 2009 </a:t>
            </a:r>
            <a:r>
              <a:rPr kumimoji="0" lang="en-US" altLang="en-US" sz="2000" b="1"/>
              <a:t>and </a:t>
            </a:r>
            <a:br>
              <a:rPr kumimoji="0" lang="en-US" altLang="en-US" sz="2000" b="1"/>
            </a:br>
            <a:r>
              <a:rPr kumimoji="0" lang="en-US" altLang="en-US" sz="2000" b="1"/>
              <a:t>           </a:t>
            </a:r>
            <a:r>
              <a:rPr kumimoji="0" lang="en-US" altLang="en-US" sz="2000" i="1"/>
              <a:t>course_id  </a:t>
            </a:r>
            <a:r>
              <a:rPr kumimoji="0" lang="en-US" altLang="en-US" sz="2400" b="1">
                <a:solidFill>
                  <a:srgbClr val="C00000"/>
                </a:solidFill>
              </a:rPr>
              <a:t>NOT IN </a:t>
            </a:r>
            <a:r>
              <a:rPr kumimoji="0" lang="en-US" altLang="en-US" sz="2000"/>
              <a:t>(</a:t>
            </a:r>
            <a:r>
              <a:rPr kumimoji="0" lang="en-US" altLang="en-US" sz="2000" b="1"/>
              <a:t>select </a:t>
            </a:r>
            <a:r>
              <a:rPr kumimoji="0" lang="en-US" altLang="en-US" sz="2000" i="1"/>
              <a:t>course_id</a:t>
            </a:r>
            <a:endParaRPr kumimoji="0" lang="en-US" altLang="en-US" sz="1800" i="1"/>
          </a:p>
          <a:p>
            <a:pPr>
              <a:lnSpc>
                <a:spcPct val="112000"/>
              </a:lnSpc>
              <a:spcBef>
                <a:spcPct val="0"/>
              </a:spcBef>
              <a:buClrTx/>
              <a:buSzTx/>
              <a:buFontTx/>
              <a:buNone/>
            </a:pPr>
            <a:r>
              <a:rPr kumimoji="0" lang="en-US" altLang="en-US" sz="1800" b="1"/>
              <a:t>                                 </a:t>
            </a:r>
            <a:r>
              <a:rPr kumimoji="0" lang="en-US" altLang="en-US" sz="2000" b="1"/>
              <a:t>from </a:t>
            </a:r>
            <a:r>
              <a:rPr kumimoji="0" lang="en-US" altLang="en-US" sz="2000" i="1"/>
              <a:t>section</a:t>
            </a:r>
            <a:endParaRPr kumimoji="0" lang="en-US" altLang="en-US" sz="1800" i="1"/>
          </a:p>
          <a:p>
            <a:pPr>
              <a:lnSpc>
                <a:spcPct val="112000"/>
              </a:lnSpc>
              <a:spcBef>
                <a:spcPct val="0"/>
              </a:spcBef>
              <a:buClrTx/>
              <a:buSzTx/>
              <a:buFontTx/>
              <a:buNone/>
            </a:pPr>
            <a:r>
              <a:rPr kumimoji="0" lang="en-US" altLang="en-US" sz="1800" b="1"/>
              <a:t>                                 </a:t>
            </a:r>
            <a:r>
              <a:rPr kumimoji="0" lang="en-US" altLang="en-US" sz="2000" b="1"/>
              <a:t>where </a:t>
            </a:r>
            <a:r>
              <a:rPr kumimoji="0" lang="en-US" altLang="en-US" sz="2000" i="1"/>
              <a:t>semester </a:t>
            </a:r>
            <a:r>
              <a:rPr kumimoji="0" lang="en-US" altLang="en-US" sz="2000"/>
              <a:t>= ’Spring’ </a:t>
            </a:r>
            <a:r>
              <a:rPr kumimoji="0" lang="en-US" altLang="en-US" sz="2000" b="1"/>
              <a:t>and </a:t>
            </a:r>
            <a:r>
              <a:rPr kumimoji="0" lang="en-US" altLang="en-US" sz="2000" i="1"/>
              <a:t>year</a:t>
            </a:r>
            <a:r>
              <a:rPr kumimoji="0" lang="en-US" altLang="en-US" sz="2000"/>
              <a:t>= 2010);</a:t>
            </a:r>
            <a:endParaRPr kumimoji="0" lang="en-US" altLang="en-US" sz="1800"/>
          </a:p>
        </p:txBody>
      </p:sp>
      <p:pic>
        <p:nvPicPr>
          <p:cNvPr id="2" name="Picture 1"/>
          <p:cNvPicPr>
            <a:picLocks noChangeAspect="1"/>
          </p:cNvPicPr>
          <p:nvPr/>
        </p:nvPicPr>
        <p:blipFill>
          <a:blip r:embed="rId3"/>
          <a:stretch>
            <a:fillRect/>
          </a:stretch>
        </p:blipFill>
        <p:spPr>
          <a:xfrm>
            <a:off x="7100434" y="1196973"/>
            <a:ext cx="1647485" cy="2083255"/>
          </a:xfrm>
          <a:prstGeom prst="rect">
            <a:avLst/>
          </a:prstGeom>
        </p:spPr>
      </p:pic>
      <p:sp>
        <p:nvSpPr>
          <p:cNvPr id="3" name="Rectangle 2">
            <a:extLst>
              <a:ext uri="{FF2B5EF4-FFF2-40B4-BE49-F238E27FC236}">
                <a16:creationId xmlns:a16="http://schemas.microsoft.com/office/drawing/2014/main" id="{CF1CFB59-7528-4255-BD57-E15A428B439D}"/>
              </a:ext>
            </a:extLst>
          </p:cNvPr>
          <p:cNvSpPr/>
          <p:nvPr/>
        </p:nvSpPr>
        <p:spPr>
          <a:xfrm>
            <a:off x="2979256" y="6072320"/>
            <a:ext cx="3057247" cy="377604"/>
          </a:xfrm>
          <a:prstGeom prst="rect">
            <a:avLst/>
          </a:prstGeom>
        </p:spPr>
        <p:txBody>
          <a:bodyPr wrap="none">
            <a:spAutoFit/>
          </a:bodyPr>
          <a:lstStyle/>
          <a:p>
            <a:pPr>
              <a:lnSpc>
                <a:spcPct val="112000"/>
              </a:lnSpc>
            </a:pPr>
            <a:r>
              <a:rPr lang="en-US" altLang="en-US" sz="1800" b="1">
                <a:solidFill>
                  <a:srgbClr val="C00000"/>
                </a:solidFill>
              </a:rPr>
              <a:t>Other way to write Query?</a:t>
            </a:r>
          </a:p>
        </p:txBody>
      </p:sp>
      <p:sp>
        <p:nvSpPr>
          <p:cNvPr id="4" name="Rectangle 3">
            <a:extLst>
              <a:ext uri="{FF2B5EF4-FFF2-40B4-BE49-F238E27FC236}">
                <a16:creationId xmlns:a16="http://schemas.microsoft.com/office/drawing/2014/main" id="{BD8F2561-9813-45C9-8FE3-0C7009811891}"/>
              </a:ext>
            </a:extLst>
          </p:cNvPr>
          <p:cNvSpPr/>
          <p:nvPr/>
        </p:nvSpPr>
        <p:spPr>
          <a:xfrm>
            <a:off x="768350" y="4345156"/>
            <a:ext cx="7532688" cy="1291379"/>
          </a:xfrm>
          <a:prstGeom prst="rect">
            <a:avLst/>
          </a:prstGeom>
        </p:spPr>
        <p:txBody>
          <a:bodyPr wrap="square">
            <a:spAutoFit/>
          </a:bodyPr>
          <a:lstStyle/>
          <a:p>
            <a:pPr>
              <a:lnSpc>
                <a:spcPct val="117000"/>
              </a:lnSpc>
            </a:pPr>
            <a:r>
              <a:rPr lang="en-US" altLang="en-US" b="1"/>
              <a:t>NOT IN</a:t>
            </a:r>
            <a:r>
              <a:rPr lang="en-US" altLang="en-US"/>
              <a:t> operator will; check- </a:t>
            </a:r>
          </a:p>
          <a:p>
            <a:pPr>
              <a:lnSpc>
                <a:spcPct val="117000"/>
              </a:lnSpc>
            </a:pPr>
            <a:r>
              <a:rPr lang="en-US" b="1"/>
              <a:t>CS-101 </a:t>
            </a:r>
            <a:r>
              <a:rPr lang="en-US" b="1">
                <a:solidFill>
                  <a:srgbClr val="C00000"/>
                </a:solidFill>
              </a:rPr>
              <a:t> </a:t>
            </a:r>
            <a:r>
              <a:rPr lang="en-IN" sz="2000" b="1" kern="0">
                <a:solidFill>
                  <a:srgbClr val="C00000"/>
                </a:solidFill>
                <a:ea typeface="MS PGothic" panose="020B0600070205080204" pitchFamily="34" charset="-128"/>
              </a:rPr>
              <a:t>∉</a:t>
            </a:r>
            <a:r>
              <a:rPr lang="en-IN"/>
              <a:t> </a:t>
            </a:r>
            <a:r>
              <a:rPr lang="en-IN" altLang="en-US" b="1" kern="0">
                <a:solidFill>
                  <a:srgbClr val="C00000"/>
                </a:solidFill>
                <a:ea typeface="MS PGothic" panose="020B0600070205080204" pitchFamily="34" charset="-128"/>
              </a:rPr>
              <a:t>  </a:t>
            </a:r>
            <a:r>
              <a:rPr lang="en-US" altLang="en-US" sz="1800" b="1">
                <a:solidFill>
                  <a:srgbClr val="C00000"/>
                </a:solidFill>
              </a:rPr>
              <a:t>{ </a:t>
            </a:r>
            <a:r>
              <a:rPr lang="en-US" b="1"/>
              <a:t>CS-101, CS-315, CS-319, FIN-201, HIS-351, MU-199 </a:t>
            </a:r>
            <a:r>
              <a:rPr lang="en-US" sz="1800" b="1">
                <a:solidFill>
                  <a:srgbClr val="C00000"/>
                </a:solidFill>
              </a:rPr>
              <a:t>}</a:t>
            </a:r>
            <a:r>
              <a:rPr lang="en-US" b="1"/>
              <a:t>   </a:t>
            </a:r>
            <a:r>
              <a:rPr lang="en-US" b="1">
                <a:solidFill>
                  <a:srgbClr val="FF0000"/>
                </a:solidFill>
              </a:rPr>
              <a:t>?</a:t>
            </a:r>
            <a:r>
              <a:rPr lang="en-US" b="1"/>
              <a:t> </a:t>
            </a:r>
          </a:p>
          <a:p>
            <a:pPr>
              <a:lnSpc>
                <a:spcPct val="117000"/>
              </a:lnSpc>
            </a:pPr>
            <a:r>
              <a:rPr lang="en-US" b="1"/>
              <a:t>                                    If YES , CS-101 is the Result</a:t>
            </a:r>
          </a:p>
          <a:p>
            <a:pPr>
              <a:lnSpc>
                <a:spcPct val="117000"/>
              </a:lnSpc>
            </a:pPr>
            <a:r>
              <a:rPr lang="en-US" b="1"/>
              <a:t>Similarly for CS-347,PHY-101 </a:t>
            </a:r>
          </a:p>
        </p:txBody>
      </p:sp>
    </p:spTree>
    <p:extLst>
      <p:ext uri="{BB962C8B-B14F-4D97-AF65-F5344CB8AC3E}">
        <p14:creationId xmlns:p14="http://schemas.microsoft.com/office/powerpoint/2010/main" val="1394284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9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lIns="90488" tIns="44450" rIns="90488" bIns="44450" anchor="ctr"/>
          <a:lstStyle/>
          <a:p>
            <a:pPr>
              <a:defRPr/>
            </a:pPr>
            <a:r>
              <a:rPr lang="en-US"/>
              <a:t>The select Clause (Cont.)</a:t>
            </a:r>
          </a:p>
        </p:txBody>
      </p:sp>
      <p:sp>
        <p:nvSpPr>
          <p:cNvPr id="27651" name="Rectangle 3"/>
          <p:cNvSpPr>
            <a:spLocks noGrp="1" noChangeArrowheads="1"/>
          </p:cNvSpPr>
          <p:nvPr>
            <p:ph type="body" idx="1"/>
          </p:nvPr>
        </p:nvSpPr>
        <p:spPr>
          <a:xfrm>
            <a:off x="576776" y="886265"/>
            <a:ext cx="8268774" cy="5097023"/>
          </a:xfrm>
          <a:noFill/>
        </p:spPr>
        <p:txBody>
          <a:bodyPr lIns="90488" tIns="44450" rIns="90488" bIns="44450"/>
          <a:lstStyle/>
          <a:p>
            <a:pPr>
              <a:lnSpc>
                <a:spcPct val="133000"/>
              </a:lnSpc>
              <a:tabLst>
                <a:tab pos="2055813" algn="l"/>
              </a:tabLst>
            </a:pPr>
            <a:r>
              <a:rPr lang="en-US" altLang="en-US" sz="2000"/>
              <a:t>SQL </a:t>
            </a:r>
            <a:r>
              <a:rPr lang="en-US" altLang="en-US" sz="2000" b="1">
                <a:solidFill>
                  <a:srgbClr val="C00000"/>
                </a:solidFill>
              </a:rPr>
              <a:t>allows duplicates </a:t>
            </a:r>
            <a:r>
              <a:rPr lang="en-US" altLang="en-US" sz="2000"/>
              <a:t>in relations as well as in query results.</a:t>
            </a:r>
            <a:endParaRPr lang="en-US" altLang="en-US"/>
          </a:p>
          <a:p>
            <a:pPr>
              <a:lnSpc>
                <a:spcPct val="133000"/>
              </a:lnSpc>
              <a:tabLst>
                <a:tab pos="2055813" algn="l"/>
              </a:tabLst>
            </a:pPr>
            <a:r>
              <a:rPr lang="en-US" altLang="en-US" sz="2000"/>
              <a:t>To force the elimination of duplicates, insert the keyword </a:t>
            </a:r>
            <a:r>
              <a:rPr lang="en-US" altLang="en-US" sz="2000" b="1">
                <a:solidFill>
                  <a:srgbClr val="C00000"/>
                </a:solidFill>
              </a:rPr>
              <a:t>distinct</a:t>
            </a:r>
            <a:r>
              <a:rPr lang="en-US" altLang="en-US" sz="2000" b="1">
                <a:solidFill>
                  <a:schemeClr val="tx2"/>
                </a:solidFill>
              </a:rPr>
              <a:t> </a:t>
            </a:r>
            <a:r>
              <a:rPr lang="en-US" altLang="en-US" sz="2000"/>
              <a:t> after select</a:t>
            </a:r>
            <a:r>
              <a:rPr lang="en-US" altLang="en-US" sz="2000" b="1"/>
              <a:t>.</a:t>
            </a:r>
            <a:endParaRPr lang="en-US" altLang="en-US" b="1"/>
          </a:p>
          <a:p>
            <a:pPr>
              <a:lnSpc>
                <a:spcPct val="133000"/>
              </a:lnSpc>
              <a:tabLst>
                <a:tab pos="2055813" algn="l"/>
              </a:tabLst>
            </a:pPr>
            <a:r>
              <a:rPr lang="en-US" altLang="en-US" sz="2000"/>
              <a:t>Find the names of all departments with instructor, and </a:t>
            </a:r>
            <a:r>
              <a:rPr lang="en-US" altLang="en-US" sz="2000" b="1">
                <a:solidFill>
                  <a:schemeClr val="tx2"/>
                </a:solidFill>
              </a:rPr>
              <a:t>remove</a:t>
            </a:r>
            <a:r>
              <a:rPr lang="en-US" altLang="en-US" sz="2000">
                <a:solidFill>
                  <a:schemeClr val="tx2"/>
                </a:solidFill>
              </a:rPr>
              <a:t> </a:t>
            </a:r>
            <a:r>
              <a:rPr lang="en-US" altLang="en-US" sz="2000" b="1">
                <a:solidFill>
                  <a:schemeClr val="tx2"/>
                </a:solidFill>
              </a:rPr>
              <a:t>duplicates</a:t>
            </a:r>
            <a:r>
              <a:rPr lang="en-US" altLang="en-US" sz="2000">
                <a:solidFill>
                  <a:schemeClr val="tx2"/>
                </a:solidFill>
              </a:rPr>
              <a:t>.</a:t>
            </a:r>
            <a:endParaRPr lang="en-US" altLang="en-US">
              <a:solidFill>
                <a:schemeClr val="tx2"/>
              </a:solidFill>
            </a:endParaRPr>
          </a:p>
          <a:p>
            <a:pPr>
              <a:lnSpc>
                <a:spcPct val="133000"/>
              </a:lnSpc>
              <a:buFont typeface="Monotype Sorts" charset="2"/>
              <a:buNone/>
              <a:tabLst>
                <a:tab pos="2055813" algn="l"/>
              </a:tabLst>
            </a:pPr>
            <a:r>
              <a:rPr lang="en-US" altLang="en-US"/>
              <a:t>		</a:t>
            </a:r>
            <a:r>
              <a:rPr lang="en-US" altLang="en-US" sz="2300" b="1"/>
              <a:t>select </a:t>
            </a:r>
            <a:r>
              <a:rPr lang="en-US" altLang="en-US" sz="2300" b="1">
                <a:solidFill>
                  <a:schemeClr val="tx2"/>
                </a:solidFill>
              </a:rPr>
              <a:t>distinct</a:t>
            </a:r>
            <a:r>
              <a:rPr lang="en-US" altLang="en-US" sz="2300" b="1"/>
              <a:t> </a:t>
            </a:r>
            <a:r>
              <a:rPr lang="en-US" altLang="en-US" sz="2300" i="1"/>
              <a:t>dept_name</a:t>
            </a:r>
            <a:br>
              <a:rPr lang="en-US" altLang="en-US" sz="2300"/>
            </a:br>
            <a:r>
              <a:rPr lang="en-US" altLang="en-US" sz="2300"/>
              <a:t>	</a:t>
            </a:r>
            <a:r>
              <a:rPr lang="en-US" altLang="en-US" sz="2300" b="1"/>
              <a:t>from </a:t>
            </a:r>
            <a:r>
              <a:rPr lang="en-US" altLang="en-US" sz="2300" i="1"/>
              <a:t>instructor ;</a:t>
            </a:r>
          </a:p>
          <a:p>
            <a:pPr>
              <a:lnSpc>
                <a:spcPct val="133000"/>
              </a:lnSpc>
              <a:spcBef>
                <a:spcPts val="600"/>
              </a:spcBef>
              <a:spcAft>
                <a:spcPts val="1200"/>
              </a:spcAft>
              <a:tabLst>
                <a:tab pos="2055813" algn="l"/>
              </a:tabLst>
            </a:pPr>
            <a:r>
              <a:rPr lang="en-US" altLang="en-US" sz="2000"/>
              <a:t>The keyword </a:t>
            </a:r>
            <a:r>
              <a:rPr lang="en-US" altLang="en-US" sz="2000" b="1">
                <a:solidFill>
                  <a:srgbClr val="C00000"/>
                </a:solidFill>
              </a:rPr>
              <a:t>all</a:t>
            </a:r>
            <a:r>
              <a:rPr lang="en-US" altLang="en-US" sz="2000" b="1"/>
              <a:t> </a:t>
            </a:r>
            <a:r>
              <a:rPr lang="en-US" altLang="en-US" sz="2000"/>
              <a:t>specifies that duplicates not be removed.</a:t>
            </a:r>
            <a:br>
              <a:rPr lang="en-US" altLang="en-US"/>
            </a:br>
            <a:r>
              <a:rPr lang="en-US" altLang="en-US"/>
              <a:t>	</a:t>
            </a:r>
            <a:r>
              <a:rPr lang="en-US" altLang="en-US" sz="2300" b="1"/>
              <a:t>select </a:t>
            </a:r>
            <a:r>
              <a:rPr lang="en-US" altLang="en-US" sz="2300" b="1">
                <a:solidFill>
                  <a:srgbClr val="C00000"/>
                </a:solidFill>
              </a:rPr>
              <a:t>all</a:t>
            </a:r>
            <a:r>
              <a:rPr lang="en-US" altLang="en-US" sz="2300"/>
              <a:t> </a:t>
            </a:r>
            <a:r>
              <a:rPr lang="en-US" altLang="en-US" sz="2300" i="1" err="1"/>
              <a:t>dept_name</a:t>
            </a:r>
            <a:br>
              <a:rPr lang="en-US" altLang="en-US" sz="2300" i="1"/>
            </a:br>
            <a:r>
              <a:rPr lang="en-US" altLang="en-US" sz="2300" i="1"/>
              <a:t>	</a:t>
            </a:r>
            <a:r>
              <a:rPr lang="en-US" altLang="en-US" sz="2300" b="1"/>
              <a:t>from </a:t>
            </a:r>
            <a:r>
              <a:rPr lang="en-US" altLang="en-US" sz="2300" i="1"/>
              <a:t>instructor ;</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a:xfrm>
            <a:off x="768350" y="0"/>
            <a:ext cx="8077200" cy="609600"/>
          </a:xfrm>
        </p:spPr>
        <p:txBody>
          <a:bodyPr/>
          <a:lstStyle/>
          <a:p>
            <a:pPr>
              <a:defRPr/>
            </a:pPr>
            <a:r>
              <a:rPr lang="en-US"/>
              <a:t>Example Query-</a:t>
            </a:r>
            <a:r>
              <a:rPr lang="en-US" sz="2400"/>
              <a:t>IN ,order pairs</a:t>
            </a:r>
            <a:endParaRPr lang="en-US"/>
          </a:p>
        </p:txBody>
      </p:sp>
      <p:sp>
        <p:nvSpPr>
          <p:cNvPr id="80899" name="Rectangle 3"/>
          <p:cNvSpPr>
            <a:spLocks noGrp="1" noChangeArrowheads="1"/>
          </p:cNvSpPr>
          <p:nvPr>
            <p:ph type="body" idx="1"/>
          </p:nvPr>
        </p:nvSpPr>
        <p:spPr>
          <a:xfrm>
            <a:off x="481264" y="609600"/>
            <a:ext cx="8343650" cy="760412"/>
          </a:xfrm>
        </p:spPr>
        <p:txBody>
          <a:bodyPr/>
          <a:lstStyle/>
          <a:p>
            <a:pPr defTabSz="915988">
              <a:lnSpc>
                <a:spcPct val="131000"/>
              </a:lnSpc>
              <a:tabLst>
                <a:tab pos="684213" algn="l"/>
                <a:tab pos="1250950" algn="l"/>
              </a:tabLst>
            </a:pPr>
            <a:r>
              <a:rPr lang="en-US" altLang="en-US" sz="2100" b="1"/>
              <a:t>Find the total number of (distinct) students who have taken course sections taught by the instructor with </a:t>
            </a:r>
            <a:r>
              <a:rPr lang="en-US" altLang="en-US" sz="2100" b="1" i="1">
                <a:solidFill>
                  <a:srgbClr val="FF0000"/>
                </a:solidFill>
              </a:rPr>
              <a:t>ID</a:t>
            </a:r>
            <a:r>
              <a:rPr lang="en-US" altLang="en-US" sz="2100" b="1" i="1"/>
              <a:t> </a:t>
            </a:r>
            <a:r>
              <a:rPr lang="en-US" altLang="en-US" sz="2100" b="1"/>
              <a:t>10101.</a:t>
            </a:r>
          </a:p>
          <a:p>
            <a:pPr defTabSz="915988">
              <a:lnSpc>
                <a:spcPct val="131000"/>
              </a:lnSpc>
              <a:tabLst>
                <a:tab pos="684213" algn="l"/>
                <a:tab pos="1250950" algn="l"/>
              </a:tabLst>
            </a:pPr>
            <a:endParaRPr lang="en-US" altLang="en-US" sz="2100" b="1" i="1"/>
          </a:p>
        </p:txBody>
      </p:sp>
      <p:sp>
        <p:nvSpPr>
          <p:cNvPr id="441349" name="Text Box 5"/>
          <p:cNvSpPr txBox="1">
            <a:spLocks noChangeArrowheads="1"/>
          </p:cNvSpPr>
          <p:nvPr/>
        </p:nvSpPr>
        <p:spPr bwMode="auto">
          <a:xfrm>
            <a:off x="1539874" y="1589795"/>
            <a:ext cx="7604126" cy="27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nSpc>
                <a:spcPct val="131000"/>
              </a:lnSpc>
              <a:spcBef>
                <a:spcPct val="0"/>
              </a:spcBef>
              <a:buClrTx/>
              <a:buSzTx/>
              <a:buFontTx/>
              <a:buNone/>
            </a:pPr>
            <a:r>
              <a:rPr kumimoji="0" lang="en-US" altLang="en-US" sz="2100" b="1"/>
              <a:t>select count </a:t>
            </a:r>
            <a:r>
              <a:rPr kumimoji="0" lang="en-US" altLang="en-US" sz="2100"/>
              <a:t>(</a:t>
            </a:r>
            <a:r>
              <a:rPr kumimoji="0" lang="en-US" altLang="en-US" sz="2100" b="1"/>
              <a:t>distinct </a:t>
            </a:r>
            <a:r>
              <a:rPr kumimoji="0" lang="en-US" altLang="en-US" sz="2100" i="1"/>
              <a:t>ID</a:t>
            </a:r>
            <a:r>
              <a:rPr kumimoji="0" lang="en-US" altLang="en-US" sz="2100"/>
              <a:t>)</a:t>
            </a:r>
          </a:p>
          <a:p>
            <a:pPr>
              <a:lnSpc>
                <a:spcPct val="131000"/>
              </a:lnSpc>
              <a:spcBef>
                <a:spcPct val="0"/>
              </a:spcBef>
              <a:buClrTx/>
              <a:buSzTx/>
              <a:buFontTx/>
              <a:buNone/>
            </a:pPr>
            <a:r>
              <a:rPr kumimoji="0" lang="en-US" altLang="en-US" sz="2100" b="1"/>
              <a:t>from </a:t>
            </a:r>
            <a:r>
              <a:rPr kumimoji="0" lang="en-US" altLang="en-US" sz="2100" i="1"/>
              <a:t>takes</a:t>
            </a:r>
          </a:p>
          <a:p>
            <a:pPr>
              <a:lnSpc>
                <a:spcPct val="131000"/>
              </a:lnSpc>
              <a:spcBef>
                <a:spcPct val="0"/>
              </a:spcBef>
              <a:buClrTx/>
              <a:buSzTx/>
              <a:buFontTx/>
              <a:buNone/>
            </a:pPr>
            <a:r>
              <a:rPr kumimoji="0" lang="en-US" altLang="en-US" sz="2100" b="1"/>
              <a:t>where </a:t>
            </a:r>
            <a:r>
              <a:rPr kumimoji="0" lang="en-US" altLang="en-US" sz="2100"/>
              <a:t>(</a:t>
            </a:r>
            <a:r>
              <a:rPr kumimoji="0" lang="en-US" altLang="en-US" sz="2100" i="1"/>
              <a:t>course_id</a:t>
            </a:r>
            <a:r>
              <a:rPr kumimoji="0" lang="en-US" altLang="en-US" sz="2100"/>
              <a:t>, </a:t>
            </a:r>
            <a:r>
              <a:rPr kumimoji="0" lang="en-US" altLang="en-US" sz="2100" i="1" err="1"/>
              <a:t>sec_id</a:t>
            </a:r>
            <a:r>
              <a:rPr kumimoji="0" lang="en-US" altLang="en-US" sz="2100"/>
              <a:t>, </a:t>
            </a:r>
            <a:r>
              <a:rPr kumimoji="0" lang="en-US" altLang="en-US" sz="2100" i="1"/>
              <a:t>semester</a:t>
            </a:r>
            <a:r>
              <a:rPr kumimoji="0" lang="en-US" altLang="en-US" sz="2100"/>
              <a:t>, </a:t>
            </a:r>
            <a:r>
              <a:rPr kumimoji="0" lang="en-US" altLang="en-US" sz="2100" i="1"/>
              <a:t>year</a:t>
            </a:r>
            <a:r>
              <a:rPr kumimoji="0" lang="en-US" altLang="en-US" sz="2100"/>
              <a:t>) </a:t>
            </a:r>
            <a:r>
              <a:rPr kumimoji="0" lang="en-US" altLang="en-US" sz="2500" b="1">
                <a:solidFill>
                  <a:srgbClr val="C00000"/>
                </a:solidFill>
              </a:rPr>
              <a:t>IN</a:t>
            </a:r>
            <a:r>
              <a:rPr kumimoji="0" lang="en-US" altLang="en-US" sz="2100" b="1"/>
              <a:t> </a:t>
            </a:r>
            <a:br>
              <a:rPr kumimoji="0" lang="en-US" altLang="en-US" sz="2100" b="1"/>
            </a:br>
            <a:r>
              <a:rPr kumimoji="0" lang="en-US" altLang="en-US" sz="2100" b="1"/>
              <a:t>                                </a:t>
            </a:r>
            <a:r>
              <a:rPr kumimoji="0" lang="en-US" altLang="en-US" sz="2100"/>
              <a:t>(</a:t>
            </a:r>
            <a:r>
              <a:rPr kumimoji="0" lang="en-US" altLang="en-US" sz="2100" b="1"/>
              <a:t>select </a:t>
            </a:r>
            <a:r>
              <a:rPr kumimoji="0" lang="en-US" altLang="en-US" sz="2100" i="1"/>
              <a:t>course_id</a:t>
            </a:r>
            <a:r>
              <a:rPr kumimoji="0" lang="en-US" altLang="en-US" sz="2100"/>
              <a:t>, </a:t>
            </a:r>
            <a:r>
              <a:rPr kumimoji="0" lang="en-US" altLang="en-US" sz="2100" i="1" err="1"/>
              <a:t>sec_id</a:t>
            </a:r>
            <a:r>
              <a:rPr kumimoji="0" lang="en-US" altLang="en-US" sz="2100"/>
              <a:t>, </a:t>
            </a:r>
            <a:r>
              <a:rPr kumimoji="0" lang="en-US" altLang="en-US" sz="2100" i="1"/>
              <a:t>semester</a:t>
            </a:r>
            <a:r>
              <a:rPr kumimoji="0" lang="en-US" altLang="en-US" sz="2100"/>
              <a:t>, </a:t>
            </a:r>
            <a:r>
              <a:rPr kumimoji="0" lang="en-US" altLang="en-US" sz="2100" i="1"/>
              <a:t>year</a:t>
            </a:r>
          </a:p>
          <a:p>
            <a:pPr>
              <a:lnSpc>
                <a:spcPct val="131000"/>
              </a:lnSpc>
              <a:spcBef>
                <a:spcPct val="0"/>
              </a:spcBef>
              <a:buClrTx/>
              <a:buSzTx/>
              <a:buFontTx/>
              <a:buNone/>
            </a:pPr>
            <a:r>
              <a:rPr kumimoji="0" lang="en-US" altLang="en-US" sz="2100" b="1"/>
              <a:t>                                 from </a:t>
            </a:r>
            <a:r>
              <a:rPr kumimoji="0" lang="en-US" altLang="en-US" sz="2100" i="1"/>
              <a:t>teaches</a:t>
            </a:r>
          </a:p>
          <a:p>
            <a:pPr>
              <a:lnSpc>
                <a:spcPct val="131000"/>
              </a:lnSpc>
              <a:spcBef>
                <a:spcPct val="0"/>
              </a:spcBef>
              <a:buClrTx/>
              <a:buSzTx/>
              <a:buFontTx/>
              <a:buNone/>
            </a:pPr>
            <a:r>
              <a:rPr kumimoji="0" lang="en-US" altLang="en-US" sz="2100" b="1"/>
              <a:t>                                 where </a:t>
            </a:r>
            <a:r>
              <a:rPr kumimoji="0" lang="en-US" altLang="en-US" sz="2100" i="1"/>
              <a:t>teaches</a:t>
            </a:r>
            <a:r>
              <a:rPr kumimoji="0" lang="en-US" altLang="en-US" sz="2100"/>
              <a:t>.</a:t>
            </a:r>
            <a:r>
              <a:rPr kumimoji="0" lang="en-US" altLang="en-US" sz="2100" i="1"/>
              <a:t>ID</a:t>
            </a:r>
            <a:r>
              <a:rPr kumimoji="0" lang="en-US" altLang="en-US" sz="2100"/>
              <a:t>= 10101);</a:t>
            </a: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93832" y="2941378"/>
            <a:ext cx="3900964" cy="3872742"/>
          </a:xfrm>
          <a:prstGeom prst="rect">
            <a:avLst/>
          </a:prstGeom>
        </p:spPr>
      </p:pic>
      <p:sp>
        <p:nvSpPr>
          <p:cNvPr id="2" name="Rectangle 1">
            <a:extLst>
              <a:ext uri="{FF2B5EF4-FFF2-40B4-BE49-F238E27FC236}">
                <a16:creationId xmlns:a16="http://schemas.microsoft.com/office/drawing/2014/main" id="{87DB831A-5E13-4AF8-9B87-52ED37970F29}"/>
              </a:ext>
            </a:extLst>
          </p:cNvPr>
          <p:cNvSpPr/>
          <p:nvPr/>
        </p:nvSpPr>
        <p:spPr>
          <a:xfrm>
            <a:off x="4653089" y="4561292"/>
            <a:ext cx="3560847" cy="646331"/>
          </a:xfrm>
          <a:prstGeom prst="rect">
            <a:avLst/>
          </a:prstGeom>
        </p:spPr>
        <p:txBody>
          <a:bodyPr wrap="none">
            <a:spAutoFit/>
          </a:bodyPr>
          <a:lstStyle/>
          <a:p>
            <a:r>
              <a:rPr lang="en-IN" sz="1800">
                <a:solidFill>
                  <a:srgbClr val="C00000"/>
                </a:solidFill>
                <a:latin typeface="NimbusRomDOT-Reg"/>
              </a:rPr>
              <a:t>Test for membership </a:t>
            </a:r>
            <a:r>
              <a:rPr lang="en-IN" sz="1800" b="1">
                <a:solidFill>
                  <a:srgbClr val="C00000"/>
                </a:solidFill>
                <a:latin typeface="NimbusRomDOT-Reg"/>
              </a:rPr>
              <a:t>to any relation</a:t>
            </a:r>
          </a:p>
          <a:p>
            <a:r>
              <a:rPr lang="en-IN" sz="1800" b="1">
                <a:solidFill>
                  <a:srgbClr val="C00000"/>
                </a:solidFill>
                <a:latin typeface="NimbusRomDOT-Reg"/>
              </a:rPr>
              <a:t>(group of attributes)</a:t>
            </a:r>
            <a:endParaRPr lang="en-IN" sz="1800" b="1">
              <a:solidFill>
                <a:srgbClr val="C00000"/>
              </a:solidFill>
            </a:endParaRP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D765799-DF7E-4C38-B7FE-B69EE80DD495}"/>
                  </a:ext>
                </a:extLst>
              </p:cNvPr>
              <p:cNvGraphicFramePr>
                <a:graphicFrameLocks noChangeAspect="1"/>
              </p:cNvGraphicFramePr>
              <p:nvPr>
                <p:extLst>
                  <p:ext uri="{D42A27DB-BD31-4B8C-83A1-F6EECF244321}">
                    <p14:modId xmlns:p14="http://schemas.microsoft.com/office/powerpoint/2010/main" val="1515120714"/>
                  </p:ext>
                </p:extLst>
              </p:nvPr>
            </p:nvGraphicFramePr>
            <p:xfrm>
              <a:off x="7300451" y="5207623"/>
              <a:ext cx="1718187" cy="1288640"/>
            </p:xfrm>
            <a:graphic>
              <a:graphicData uri="http://schemas.microsoft.com/office/powerpoint/2016/slidezoom">
                <pslz:sldZm>
                  <pslz:sldZmObj sldId="388" cId="2351291341">
                    <pslz:zmPr id="{3E74CD5C-E7B5-49A1-8D84-92D852F526FD}" returnToParent="0" transitionDur="1000">
                      <p166:blipFill xmlns:p166="http://schemas.microsoft.com/office/powerpoint/2016/6/main">
                        <a:blip r:embed="rId5"/>
                        <a:stretch>
                          <a:fillRect/>
                        </a:stretch>
                      </p166:blipFill>
                      <p166:spPr xmlns:p166="http://schemas.microsoft.com/office/powerpoint/2016/6/main">
                        <a:xfrm>
                          <a:off x="0" y="0"/>
                          <a:ext cx="1718187" cy="1288640"/>
                        </a:xfrm>
                        <a:prstGeom prst="rect">
                          <a:avLst/>
                        </a:prstGeom>
                        <a:ln w="3175">
                          <a:solidFill>
                            <a:prstClr val="ltGray"/>
                          </a:solidFill>
                        </a:ln>
                      </p166:spPr>
                    </pslz:zmPr>
                  </pslz:sldZmObj>
                </pslz:sldZm>
              </a:graphicData>
            </a:graphic>
          </p:graphicFrame>
        </mc:Choice>
        <mc:Fallback xmlns="">
          <p:pic>
            <p:nvPicPr>
              <p:cNvPr id="5" name="Slide Zoom 4">
                <a:hlinkClick r:id="rId6" action="ppaction://hlinksldjump"/>
                <a:extLst>
                  <a:ext uri="{FF2B5EF4-FFF2-40B4-BE49-F238E27FC236}">
                    <a16:creationId xmlns:a16="http://schemas.microsoft.com/office/drawing/2014/main" id="{4D765799-DF7E-4C38-B7FE-B69EE80DD495}"/>
                  </a:ext>
                </a:extLst>
              </p:cNvPr>
              <p:cNvPicPr>
                <a:picLocks noGrp="1" noRot="1" noChangeAspect="1" noMove="1" noResize="1" noEditPoints="1" noAdjustHandles="1" noChangeArrowheads="1" noChangeShapeType="1"/>
              </p:cNvPicPr>
              <p:nvPr/>
            </p:nvPicPr>
            <p:blipFill>
              <a:blip r:embed="rId7"/>
              <a:stretch>
                <a:fillRect/>
              </a:stretch>
            </p:blipFill>
            <p:spPr>
              <a:xfrm>
                <a:off x="7300451" y="5207623"/>
                <a:ext cx="1718187" cy="128864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DA4E311A-8B16-4F6E-97B6-1CD12DDEF490}"/>
                  </a:ext>
                </a:extLst>
              </p:cNvPr>
              <p:cNvGraphicFramePr>
                <a:graphicFrameLocks noChangeAspect="1"/>
              </p:cNvGraphicFramePr>
              <p:nvPr>
                <p:extLst>
                  <p:ext uri="{D42A27DB-BD31-4B8C-83A1-F6EECF244321}">
                    <p14:modId xmlns:p14="http://schemas.microsoft.com/office/powerpoint/2010/main" val="2226477444"/>
                  </p:ext>
                </p:extLst>
              </p:nvPr>
            </p:nvGraphicFramePr>
            <p:xfrm>
              <a:off x="5117676" y="5343378"/>
              <a:ext cx="1718188" cy="1288641"/>
            </p:xfrm>
            <a:graphic>
              <a:graphicData uri="http://schemas.microsoft.com/office/powerpoint/2016/slidezoom">
                <pslz:sldZm>
                  <pslz:sldZmObj sldId="390" cId="3790087401">
                    <pslz:zmPr id="{8A796E95-CFC4-41BD-A9D4-FE4761AEFD57}" returnToParent="0" transitionDur="1000">
                      <p166:blipFill xmlns:p166="http://schemas.microsoft.com/office/powerpoint/2016/6/main">
                        <a:blip r:embed="rId8"/>
                        <a:stretch>
                          <a:fillRect/>
                        </a:stretch>
                      </p166:blipFill>
                      <p166:spPr xmlns:p166="http://schemas.microsoft.com/office/powerpoint/2016/6/main">
                        <a:xfrm>
                          <a:off x="0" y="0"/>
                          <a:ext cx="1718188" cy="1288641"/>
                        </a:xfrm>
                        <a:prstGeom prst="rect">
                          <a:avLst/>
                        </a:prstGeom>
                        <a:ln w="3175">
                          <a:solidFill>
                            <a:prstClr val="ltGray"/>
                          </a:solidFill>
                        </a:ln>
                      </p166:spPr>
                    </pslz:zmPr>
                  </pslz:sldZmObj>
                </pslz:sldZm>
              </a:graphicData>
            </a:graphic>
          </p:graphicFrame>
        </mc:Choice>
        <mc:Fallback xmlns="">
          <p:pic>
            <p:nvPicPr>
              <p:cNvPr id="7" name="Slide Zoom 6">
                <a:hlinkClick r:id="rId9" action="ppaction://hlinksldjump"/>
                <a:extLst>
                  <a:ext uri="{FF2B5EF4-FFF2-40B4-BE49-F238E27FC236}">
                    <a16:creationId xmlns:a16="http://schemas.microsoft.com/office/drawing/2014/main" id="{DA4E311A-8B16-4F6E-97B6-1CD12DDEF490}"/>
                  </a:ext>
                </a:extLst>
              </p:cNvPr>
              <p:cNvPicPr>
                <a:picLocks noGrp="1" noRot="1" noChangeAspect="1" noMove="1" noResize="1" noEditPoints="1" noAdjustHandles="1" noChangeArrowheads="1" noChangeShapeType="1"/>
              </p:cNvPicPr>
              <p:nvPr/>
            </p:nvPicPr>
            <p:blipFill>
              <a:blip r:embed="rId10"/>
              <a:stretch>
                <a:fillRect/>
              </a:stretch>
            </p:blipFill>
            <p:spPr>
              <a:xfrm>
                <a:off x="5117676" y="5343378"/>
                <a:ext cx="1718188" cy="1288641"/>
              </a:xfrm>
              <a:prstGeom prst="rect">
                <a:avLst/>
              </a:prstGeom>
              <a:ln w="3175">
                <a:solidFill>
                  <a:prstClr val="ltGray"/>
                </a:solidFill>
              </a:ln>
            </p:spPr>
          </p:pic>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lum contrast="20000"/>
          </a:blip>
          <a:stretch>
            <a:fillRect/>
          </a:stretch>
        </p:blipFill>
        <p:spPr>
          <a:xfrm>
            <a:off x="1331493" y="1628275"/>
            <a:ext cx="6176211" cy="4684294"/>
          </a:xfrm>
          <a:prstGeom prst="rect">
            <a:avLst/>
          </a:prstGeom>
        </p:spPr>
      </p:pic>
      <p:sp>
        <p:nvSpPr>
          <p:cNvPr id="5" name="Rectangle 3"/>
          <p:cNvSpPr txBox="1">
            <a:spLocks noChangeArrowheads="1"/>
          </p:cNvSpPr>
          <p:nvPr/>
        </p:nvSpPr>
        <p:spPr bwMode="auto">
          <a:xfrm>
            <a:off x="611438" y="596566"/>
            <a:ext cx="7889875"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defTabSz="915988">
              <a:lnSpc>
                <a:spcPct val="114000"/>
              </a:lnSpc>
              <a:tabLst>
                <a:tab pos="1830388" algn="l"/>
              </a:tabLst>
            </a:pPr>
            <a:r>
              <a:rPr lang="en-US" altLang="en-US" sz="2100" b="1" kern="0"/>
              <a:t>Find names of instructors with salary greater than that of some (at least one) instructor in the </a:t>
            </a:r>
            <a:r>
              <a:rPr lang="en-US" altLang="en-US" sz="2100" kern="0">
                <a:solidFill>
                  <a:srgbClr val="FF0000"/>
                </a:solidFill>
              </a:rPr>
              <a:t>Biology</a:t>
            </a:r>
            <a:r>
              <a:rPr lang="en-US" altLang="en-US" sz="2100" b="1" kern="0"/>
              <a:t> department.</a:t>
            </a:r>
          </a:p>
        </p:txBody>
      </p:sp>
      <p:sp>
        <p:nvSpPr>
          <p:cNvPr id="6" name="Rectangle 2"/>
          <p:cNvSpPr>
            <a:spLocks noGrp="1" noChangeArrowheads="1"/>
          </p:cNvSpPr>
          <p:nvPr>
            <p:ph type="title"/>
          </p:nvPr>
        </p:nvSpPr>
        <p:spPr>
          <a:xfrm>
            <a:off x="552450" y="9525"/>
            <a:ext cx="8077200" cy="609600"/>
          </a:xfrm>
        </p:spPr>
        <p:txBody>
          <a:bodyPr/>
          <a:lstStyle/>
          <a:p>
            <a:pPr>
              <a:defRPr/>
            </a:pPr>
            <a:r>
              <a:rPr lang="en-US"/>
              <a:t>Set Comparison</a:t>
            </a:r>
          </a:p>
        </p:txBody>
      </p:sp>
    </p:spTree>
    <p:extLst>
      <p:ext uri="{BB962C8B-B14F-4D97-AF65-F5344CB8AC3E}">
        <p14:creationId xmlns:p14="http://schemas.microsoft.com/office/powerpoint/2010/main" val="260823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552450" y="9525"/>
            <a:ext cx="8077200" cy="609600"/>
          </a:xfrm>
        </p:spPr>
        <p:txBody>
          <a:bodyPr/>
          <a:lstStyle/>
          <a:p>
            <a:pPr>
              <a:defRPr/>
            </a:pPr>
            <a:r>
              <a:rPr lang="en-US"/>
              <a:t>Set Comparison- some</a:t>
            </a:r>
          </a:p>
        </p:txBody>
      </p:sp>
      <p:sp>
        <p:nvSpPr>
          <p:cNvPr id="82947" name="Rectangle 3"/>
          <p:cNvSpPr>
            <a:spLocks noGrp="1" noChangeArrowheads="1"/>
          </p:cNvSpPr>
          <p:nvPr>
            <p:ph type="body" idx="1"/>
          </p:nvPr>
        </p:nvSpPr>
        <p:spPr>
          <a:xfrm>
            <a:off x="739775" y="869281"/>
            <a:ext cx="7889875" cy="766762"/>
          </a:xfrm>
        </p:spPr>
        <p:txBody>
          <a:bodyPr/>
          <a:lstStyle/>
          <a:p>
            <a:pPr defTabSz="915988">
              <a:lnSpc>
                <a:spcPct val="114000"/>
              </a:lnSpc>
              <a:tabLst>
                <a:tab pos="1830388" algn="l"/>
              </a:tabLst>
            </a:pPr>
            <a:r>
              <a:rPr lang="en-US" altLang="en-US" sz="2100" b="1"/>
              <a:t>Find names of instructors with salary greater than that of some (at least one) instructor in the </a:t>
            </a:r>
            <a:r>
              <a:rPr lang="en-US" altLang="en-US" sz="2100">
                <a:solidFill>
                  <a:srgbClr val="FF0000"/>
                </a:solidFill>
              </a:rPr>
              <a:t>Biology</a:t>
            </a:r>
            <a:r>
              <a:rPr lang="en-US" altLang="en-US" sz="2100" b="1"/>
              <a:t> department.</a:t>
            </a:r>
          </a:p>
        </p:txBody>
      </p:sp>
      <p:sp>
        <p:nvSpPr>
          <p:cNvPr id="82948" name="Text Box 4"/>
          <p:cNvSpPr txBox="1">
            <a:spLocks noChangeArrowheads="1"/>
          </p:cNvSpPr>
          <p:nvPr/>
        </p:nvSpPr>
        <p:spPr bwMode="auto">
          <a:xfrm>
            <a:off x="739775" y="3541619"/>
            <a:ext cx="72358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r>
              <a:rPr lang="en-US" altLang="en-US" sz="2000"/>
              <a:t>  </a:t>
            </a:r>
            <a:r>
              <a:rPr lang="en-US" altLang="en-US" sz="2400"/>
              <a:t>Same query using </a:t>
            </a:r>
            <a:r>
              <a:rPr lang="en-US" altLang="en-US" sz="2800" b="1">
                <a:solidFill>
                  <a:srgbClr val="C00000"/>
                </a:solidFill>
              </a:rPr>
              <a:t>&gt; some </a:t>
            </a:r>
            <a:r>
              <a:rPr lang="en-US" altLang="en-US" sz="2400"/>
              <a:t>clause</a:t>
            </a:r>
            <a:endParaRPr kumimoji="0" lang="en-US" altLang="en-US" sz="2000">
              <a:latin typeface="Times New Roman" panose="02020603050405020304" pitchFamily="18" charset="0"/>
            </a:endParaRPr>
          </a:p>
        </p:txBody>
      </p:sp>
      <p:sp>
        <p:nvSpPr>
          <p:cNvPr id="443397" name="Text Box 5"/>
          <p:cNvSpPr txBox="1">
            <a:spLocks noChangeArrowheads="1"/>
          </p:cNvSpPr>
          <p:nvPr/>
        </p:nvSpPr>
        <p:spPr bwMode="auto">
          <a:xfrm>
            <a:off x="963757" y="4259040"/>
            <a:ext cx="7541202" cy="2285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nSpc>
                <a:spcPct val="114000"/>
              </a:lnSpc>
              <a:spcBef>
                <a:spcPct val="0"/>
              </a:spcBef>
              <a:buClrTx/>
              <a:buSzTx/>
              <a:buFontTx/>
              <a:buNone/>
            </a:pPr>
            <a:r>
              <a:rPr kumimoji="0" lang="en-US" altLang="en-US" sz="2300" b="1"/>
              <a:t>select </a:t>
            </a:r>
            <a:r>
              <a:rPr kumimoji="0" lang="en-US" altLang="en-US" sz="2300" i="1"/>
              <a:t>name</a:t>
            </a:r>
          </a:p>
          <a:p>
            <a:pPr>
              <a:lnSpc>
                <a:spcPct val="114000"/>
              </a:lnSpc>
              <a:spcBef>
                <a:spcPct val="0"/>
              </a:spcBef>
              <a:buClrTx/>
              <a:buSzTx/>
              <a:buFontTx/>
              <a:buNone/>
            </a:pPr>
            <a:r>
              <a:rPr kumimoji="0" lang="en-US" altLang="en-US" sz="2300" b="1"/>
              <a:t>from </a:t>
            </a:r>
            <a:r>
              <a:rPr kumimoji="0" lang="en-US" altLang="en-US" sz="2300" i="1"/>
              <a:t>instructor</a:t>
            </a:r>
          </a:p>
          <a:p>
            <a:pPr>
              <a:lnSpc>
                <a:spcPct val="114000"/>
              </a:lnSpc>
              <a:spcBef>
                <a:spcPct val="0"/>
              </a:spcBef>
              <a:buClrTx/>
              <a:buSzTx/>
              <a:buFontTx/>
              <a:buNone/>
            </a:pPr>
            <a:r>
              <a:rPr kumimoji="0" lang="en-US" altLang="en-US" sz="2300" b="1"/>
              <a:t>where </a:t>
            </a:r>
            <a:r>
              <a:rPr kumimoji="0" lang="en-US" altLang="en-US" sz="2300" i="1"/>
              <a:t>salary </a:t>
            </a:r>
            <a:r>
              <a:rPr kumimoji="0" lang="en-US" altLang="en-US" sz="2500" b="1">
                <a:solidFill>
                  <a:srgbClr val="C00000"/>
                </a:solidFill>
              </a:rPr>
              <a:t>&gt;</a:t>
            </a:r>
            <a:r>
              <a:rPr kumimoji="0" lang="en-US" altLang="en-US" sz="2500">
                <a:solidFill>
                  <a:srgbClr val="C00000"/>
                </a:solidFill>
              </a:rPr>
              <a:t> </a:t>
            </a:r>
            <a:r>
              <a:rPr kumimoji="0" lang="en-US" altLang="en-US" sz="2500" b="1">
                <a:solidFill>
                  <a:srgbClr val="C00000"/>
                </a:solidFill>
              </a:rPr>
              <a:t>some </a:t>
            </a:r>
            <a:r>
              <a:rPr kumimoji="0" lang="en-US" altLang="en-US" sz="2800"/>
              <a:t>(</a:t>
            </a:r>
            <a:r>
              <a:rPr kumimoji="0" lang="en-US" altLang="en-US" sz="2300" b="1"/>
              <a:t>select </a:t>
            </a:r>
            <a:r>
              <a:rPr kumimoji="0" lang="en-US" altLang="en-US" sz="2300" i="1"/>
              <a:t>salary</a:t>
            </a:r>
          </a:p>
          <a:p>
            <a:pPr>
              <a:lnSpc>
                <a:spcPct val="114000"/>
              </a:lnSpc>
              <a:spcBef>
                <a:spcPct val="0"/>
              </a:spcBef>
              <a:buClrTx/>
              <a:buSzTx/>
              <a:buFontTx/>
              <a:buNone/>
            </a:pPr>
            <a:r>
              <a:rPr kumimoji="0" lang="en-US" altLang="en-US" sz="2300" b="1"/>
              <a:t>                                     from </a:t>
            </a:r>
            <a:r>
              <a:rPr kumimoji="0" lang="en-US" altLang="en-US" sz="2300" i="1"/>
              <a:t>instructor</a:t>
            </a:r>
          </a:p>
          <a:p>
            <a:pPr>
              <a:lnSpc>
                <a:spcPct val="114000"/>
              </a:lnSpc>
              <a:spcBef>
                <a:spcPct val="0"/>
              </a:spcBef>
              <a:buClrTx/>
              <a:buSzTx/>
              <a:buFontTx/>
              <a:buNone/>
            </a:pPr>
            <a:r>
              <a:rPr kumimoji="0" lang="en-US" altLang="en-US" sz="2300" b="1"/>
              <a:t>                                     where </a:t>
            </a:r>
            <a:r>
              <a:rPr kumimoji="0" lang="en-US" altLang="en-US" sz="2300" i="1"/>
              <a:t>dept_name </a:t>
            </a:r>
            <a:r>
              <a:rPr kumimoji="0" lang="en-US" altLang="en-US" sz="2300"/>
              <a:t>= ’Biology’</a:t>
            </a:r>
            <a:r>
              <a:rPr kumimoji="0" lang="en-US" altLang="en-US" sz="2800"/>
              <a:t>)</a:t>
            </a:r>
            <a:r>
              <a:rPr kumimoji="0" lang="en-US" altLang="en-US" sz="2300"/>
              <a:t>;</a:t>
            </a:r>
          </a:p>
        </p:txBody>
      </p:sp>
      <p:sp>
        <p:nvSpPr>
          <p:cNvPr id="443398" name="Text Box 6"/>
          <p:cNvSpPr txBox="1">
            <a:spLocks noChangeArrowheads="1"/>
          </p:cNvSpPr>
          <p:nvPr/>
        </p:nvSpPr>
        <p:spPr bwMode="auto">
          <a:xfrm>
            <a:off x="963757" y="1886199"/>
            <a:ext cx="7665893" cy="133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nSpc>
                <a:spcPct val="114000"/>
              </a:lnSpc>
              <a:spcBef>
                <a:spcPct val="0"/>
              </a:spcBef>
              <a:buClrTx/>
              <a:buSzTx/>
              <a:buFontTx/>
              <a:buNone/>
            </a:pPr>
            <a:r>
              <a:rPr kumimoji="0" lang="en-US" altLang="en-US" sz="2300" b="1"/>
              <a:t>select distinct </a:t>
            </a:r>
            <a:r>
              <a:rPr kumimoji="0" lang="en-US" altLang="en-US" sz="2300" i="1"/>
              <a:t>T</a:t>
            </a:r>
            <a:r>
              <a:rPr kumimoji="0" lang="en-US" altLang="en-US" sz="2300"/>
              <a:t>.</a:t>
            </a:r>
            <a:r>
              <a:rPr kumimoji="0" lang="en-US" altLang="en-US" sz="2300" i="1"/>
              <a:t>name</a:t>
            </a:r>
          </a:p>
          <a:p>
            <a:pPr>
              <a:lnSpc>
                <a:spcPct val="114000"/>
              </a:lnSpc>
              <a:spcBef>
                <a:spcPct val="0"/>
              </a:spcBef>
              <a:buClrTx/>
              <a:buSzTx/>
              <a:buFontTx/>
              <a:buNone/>
            </a:pPr>
            <a:r>
              <a:rPr kumimoji="0" lang="en-US" altLang="en-US" sz="2300" b="1"/>
              <a:t>from </a:t>
            </a:r>
            <a:r>
              <a:rPr kumimoji="0" lang="en-US" altLang="en-US" sz="2300" i="1"/>
              <a:t>instructor  T</a:t>
            </a:r>
            <a:r>
              <a:rPr kumimoji="0" lang="en-US" altLang="en-US" sz="2300"/>
              <a:t>, </a:t>
            </a:r>
            <a:r>
              <a:rPr kumimoji="0" lang="en-US" altLang="en-US" sz="2300" i="1"/>
              <a:t>instructor  S</a:t>
            </a:r>
          </a:p>
          <a:p>
            <a:pPr>
              <a:lnSpc>
                <a:spcPct val="114000"/>
              </a:lnSpc>
              <a:spcBef>
                <a:spcPct val="0"/>
              </a:spcBef>
              <a:buClrTx/>
              <a:buSzTx/>
              <a:buFontTx/>
              <a:buNone/>
            </a:pPr>
            <a:r>
              <a:rPr kumimoji="0" lang="en-US" altLang="en-US" sz="2300" b="1"/>
              <a:t>where </a:t>
            </a:r>
            <a:r>
              <a:rPr kumimoji="0" lang="en-US" altLang="en-US" sz="2500" i="1" err="1">
                <a:solidFill>
                  <a:srgbClr val="C00000"/>
                </a:solidFill>
              </a:rPr>
              <a:t>T.salary</a:t>
            </a:r>
            <a:r>
              <a:rPr kumimoji="0" lang="en-US" altLang="en-US" sz="2500" i="1">
                <a:solidFill>
                  <a:srgbClr val="C00000"/>
                </a:solidFill>
              </a:rPr>
              <a:t> </a:t>
            </a:r>
            <a:r>
              <a:rPr kumimoji="0" lang="en-US" altLang="en-US" sz="2500" b="1"/>
              <a:t>&gt;</a:t>
            </a:r>
            <a:r>
              <a:rPr kumimoji="0" lang="en-US" altLang="en-US" sz="2500">
                <a:solidFill>
                  <a:srgbClr val="C00000"/>
                </a:solidFill>
              </a:rPr>
              <a:t> </a:t>
            </a:r>
            <a:r>
              <a:rPr kumimoji="0" lang="en-US" altLang="en-US" sz="2500" i="1" err="1">
                <a:solidFill>
                  <a:srgbClr val="C00000"/>
                </a:solidFill>
              </a:rPr>
              <a:t>S.salary</a:t>
            </a:r>
            <a:r>
              <a:rPr kumimoji="0" lang="en-US" altLang="en-US" sz="2500" i="1">
                <a:solidFill>
                  <a:srgbClr val="C00000"/>
                </a:solidFill>
              </a:rPr>
              <a:t> </a:t>
            </a:r>
            <a:r>
              <a:rPr kumimoji="0" lang="en-US" altLang="en-US" sz="2300" b="1"/>
              <a:t>and </a:t>
            </a:r>
            <a:r>
              <a:rPr kumimoji="0" lang="en-US" altLang="en-US" sz="2300" i="1"/>
              <a:t>S.dept_name </a:t>
            </a:r>
            <a:r>
              <a:rPr kumimoji="0" lang="en-US" altLang="en-US" sz="2300" b="1"/>
              <a:t>= </a:t>
            </a:r>
            <a:r>
              <a:rPr kumimoji="0" lang="en-US" altLang="en-US" sz="2300"/>
              <a:t>’Biology’;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33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9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3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4" grpId="0"/>
      <p:bldP spid="82947" grpId="0" build="p"/>
      <p:bldP spid="82948" grpId="0"/>
      <p:bldP spid="443397" grpId="0"/>
      <p:bldP spid="443398"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623888" y="38100"/>
            <a:ext cx="8077200" cy="609600"/>
          </a:xfrm>
        </p:spPr>
        <p:txBody>
          <a:bodyPr/>
          <a:lstStyle/>
          <a:p>
            <a:pPr>
              <a:defRPr/>
            </a:pPr>
            <a:r>
              <a:rPr lang="en-US"/>
              <a:t>Definition of  Some Clause</a:t>
            </a:r>
          </a:p>
        </p:txBody>
      </p:sp>
      <p:sp>
        <p:nvSpPr>
          <p:cNvPr id="84995" name="Rectangle 3"/>
          <p:cNvSpPr>
            <a:spLocks noGrp="1" noChangeArrowheads="1"/>
          </p:cNvSpPr>
          <p:nvPr>
            <p:ph type="body" idx="1"/>
          </p:nvPr>
        </p:nvSpPr>
        <p:spPr>
          <a:xfrm>
            <a:off x="623888" y="666749"/>
            <a:ext cx="7762441" cy="714375"/>
          </a:xfrm>
        </p:spPr>
        <p:txBody>
          <a:bodyPr/>
          <a:lstStyle/>
          <a:p>
            <a:pPr>
              <a:lnSpc>
                <a:spcPct val="140000"/>
              </a:lnSpc>
            </a:pPr>
            <a:r>
              <a:rPr lang="en-US" altLang="en-US" sz="2300"/>
              <a:t>F &lt;</a:t>
            </a:r>
            <a:r>
              <a:rPr lang="en-US" altLang="en-US" sz="2300">
                <a:solidFill>
                  <a:schemeClr val="tx2"/>
                </a:solidFill>
              </a:rPr>
              <a:t>comp</a:t>
            </a:r>
            <a:r>
              <a:rPr lang="en-US" altLang="en-US" sz="2300"/>
              <a:t>&gt; </a:t>
            </a:r>
            <a:r>
              <a:rPr lang="en-US" altLang="en-US" sz="2300" b="1"/>
              <a:t>some </a:t>
            </a:r>
            <a:r>
              <a:rPr lang="en-US" altLang="en-US" sz="2300" i="1"/>
              <a:t>r </a:t>
            </a:r>
            <a:r>
              <a:rPr lang="en-US" altLang="en-US" sz="2300">
                <a:sym typeface="Symbol" panose="05050102010706020507" pitchFamily="18" charset="2"/>
              </a:rPr>
              <a:t></a:t>
            </a:r>
            <a:r>
              <a:rPr lang="en-US" altLang="en-US" sz="2300" i="1">
                <a:sym typeface="Symbol" panose="05050102010706020507" pitchFamily="18" charset="2"/>
              </a:rPr>
              <a:t>t </a:t>
            </a:r>
            <a:r>
              <a:rPr lang="en-US" altLang="en-US" sz="2300">
                <a:sym typeface="Symbol" panose="05050102010706020507" pitchFamily="18" charset="2"/>
              </a:rPr>
              <a:t></a:t>
            </a:r>
            <a:r>
              <a:rPr lang="en-US" altLang="en-US" sz="2300" i="1">
                <a:sym typeface="Symbol" panose="05050102010706020507" pitchFamily="18" charset="2"/>
              </a:rPr>
              <a:t>r </a:t>
            </a:r>
            <a:r>
              <a:rPr lang="en-US" altLang="en-US" sz="2300">
                <a:sym typeface="Symbol" panose="05050102010706020507" pitchFamily="18" charset="2"/>
              </a:rPr>
              <a:t>such that (F &lt;comp&gt; </a:t>
            </a:r>
            <a:r>
              <a:rPr lang="en-US" altLang="en-US" sz="2300" i="1">
                <a:sym typeface="Symbol" panose="05050102010706020507" pitchFamily="18" charset="2"/>
              </a:rPr>
              <a:t>t </a:t>
            </a:r>
            <a:r>
              <a:rPr lang="en-US" altLang="en-US" sz="2300">
                <a:sym typeface="Symbol" panose="05050102010706020507" pitchFamily="18" charset="2"/>
              </a:rPr>
              <a:t>)</a:t>
            </a:r>
            <a:br>
              <a:rPr lang="en-US" altLang="en-US" sz="2300" i="1">
                <a:sym typeface="Symbol" panose="05050102010706020507" pitchFamily="18" charset="2"/>
              </a:rPr>
            </a:br>
            <a:r>
              <a:rPr lang="en-US" altLang="en-US" sz="2300">
                <a:sym typeface="Symbol" panose="05050102010706020507" pitchFamily="18" charset="2"/>
              </a:rPr>
              <a:t>Where &lt;</a:t>
            </a:r>
            <a:r>
              <a:rPr lang="en-US" altLang="en-US" sz="2300">
                <a:solidFill>
                  <a:srgbClr val="C00000"/>
                </a:solidFill>
                <a:sym typeface="Symbol" panose="05050102010706020507" pitchFamily="18" charset="2"/>
              </a:rPr>
              <a:t>comp</a:t>
            </a:r>
            <a:r>
              <a:rPr lang="en-US" altLang="en-US" sz="2300">
                <a:sym typeface="Symbol" panose="05050102010706020507" pitchFamily="18" charset="2"/>
              </a:rPr>
              <a:t>&gt; can be:  </a:t>
            </a:r>
            <a:r>
              <a:rPr lang="en-US" altLang="en-US" sz="2300" b="1">
                <a:solidFill>
                  <a:srgbClr val="C00000"/>
                </a:solidFill>
                <a:sym typeface="Symbol" panose="05050102010706020507" pitchFamily="18" charset="2"/>
              </a:rPr>
              <a:t>    </a:t>
            </a:r>
            <a:endParaRPr lang="en-US" altLang="en-US" sz="2300" b="1">
              <a:solidFill>
                <a:srgbClr val="C00000"/>
              </a:solidFill>
            </a:endParaRPr>
          </a:p>
        </p:txBody>
      </p:sp>
      <p:grpSp>
        <p:nvGrpSpPr>
          <p:cNvPr id="84996" name="Group 4"/>
          <p:cNvGrpSpPr>
            <a:grpSpLocks/>
          </p:cNvGrpSpPr>
          <p:nvPr/>
        </p:nvGrpSpPr>
        <p:grpSpPr bwMode="auto">
          <a:xfrm>
            <a:off x="2105025" y="1952625"/>
            <a:ext cx="457200" cy="1066800"/>
            <a:chOff x="2448" y="1296"/>
            <a:chExt cx="288" cy="960"/>
          </a:xfrm>
        </p:grpSpPr>
        <p:sp>
          <p:nvSpPr>
            <p:cNvPr id="85014"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0</a:t>
              </a:r>
            </a:p>
          </p:txBody>
        </p:sp>
        <p:sp>
          <p:nvSpPr>
            <p:cNvPr id="85015"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5</a:t>
              </a:r>
            </a:p>
          </p:txBody>
        </p:sp>
        <p:sp>
          <p:nvSpPr>
            <p:cNvPr id="85016"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6</a:t>
              </a:r>
            </a:p>
          </p:txBody>
        </p:sp>
      </p:grpSp>
      <p:sp>
        <p:nvSpPr>
          <p:cNvPr id="84997" name="Text Box 8"/>
          <p:cNvSpPr txBox="1">
            <a:spLocks noChangeArrowheads="1"/>
          </p:cNvSpPr>
          <p:nvPr/>
        </p:nvSpPr>
        <p:spPr bwMode="auto">
          <a:xfrm>
            <a:off x="830263" y="2257425"/>
            <a:ext cx="1350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1800"/>
              <a:t>(5 </a:t>
            </a:r>
            <a:r>
              <a:rPr kumimoji="0" lang="en-US" altLang="en-US" sz="1800" b="1"/>
              <a:t>&lt; some</a:t>
            </a:r>
            <a:endParaRPr kumimoji="0" lang="en-US" altLang="en-US" sz="1800"/>
          </a:p>
        </p:txBody>
      </p:sp>
      <p:sp>
        <p:nvSpPr>
          <p:cNvPr id="84998" name="Text Box 9"/>
          <p:cNvSpPr txBox="1">
            <a:spLocks noChangeArrowheads="1"/>
          </p:cNvSpPr>
          <p:nvPr/>
        </p:nvSpPr>
        <p:spPr bwMode="auto">
          <a:xfrm>
            <a:off x="2638425" y="2257425"/>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1800"/>
              <a:t>) = true</a:t>
            </a:r>
          </a:p>
        </p:txBody>
      </p:sp>
      <p:sp>
        <p:nvSpPr>
          <p:cNvPr id="84999" name="Rectangle 10"/>
          <p:cNvSpPr>
            <a:spLocks noChangeArrowheads="1"/>
          </p:cNvSpPr>
          <p:nvPr/>
        </p:nvSpPr>
        <p:spPr bwMode="auto">
          <a:xfrm>
            <a:off x="2105025" y="3171825"/>
            <a:ext cx="457200" cy="381000"/>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0</a:t>
            </a:r>
          </a:p>
        </p:txBody>
      </p:sp>
      <p:sp>
        <p:nvSpPr>
          <p:cNvPr id="85000" name="Rectangle 11"/>
          <p:cNvSpPr>
            <a:spLocks noChangeArrowheads="1"/>
          </p:cNvSpPr>
          <p:nvPr/>
        </p:nvSpPr>
        <p:spPr bwMode="auto">
          <a:xfrm>
            <a:off x="2105025" y="3476625"/>
            <a:ext cx="457200" cy="296863"/>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5</a:t>
            </a:r>
          </a:p>
        </p:txBody>
      </p:sp>
      <p:sp>
        <p:nvSpPr>
          <p:cNvPr id="85001" name="Rectangle 12"/>
          <p:cNvSpPr>
            <a:spLocks noChangeArrowheads="1"/>
          </p:cNvSpPr>
          <p:nvPr/>
        </p:nvSpPr>
        <p:spPr bwMode="auto">
          <a:xfrm>
            <a:off x="2105025" y="3930650"/>
            <a:ext cx="457200" cy="307975"/>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0</a:t>
            </a:r>
          </a:p>
        </p:txBody>
      </p:sp>
      <p:sp>
        <p:nvSpPr>
          <p:cNvPr id="85002" name="Text Box 13"/>
          <p:cNvSpPr txBox="1">
            <a:spLocks noChangeArrowheads="1"/>
          </p:cNvSpPr>
          <p:nvPr/>
        </p:nvSpPr>
        <p:spPr bwMode="auto">
          <a:xfrm>
            <a:off x="2638425" y="34163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1800"/>
              <a:t>) = false</a:t>
            </a:r>
          </a:p>
        </p:txBody>
      </p:sp>
      <p:sp>
        <p:nvSpPr>
          <p:cNvPr id="85003" name="Rectangle 14"/>
          <p:cNvSpPr>
            <a:spLocks noChangeArrowheads="1"/>
          </p:cNvSpPr>
          <p:nvPr/>
        </p:nvSpPr>
        <p:spPr bwMode="auto">
          <a:xfrm>
            <a:off x="2105025" y="4235450"/>
            <a:ext cx="457200" cy="307975"/>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5</a:t>
            </a:r>
          </a:p>
        </p:txBody>
      </p:sp>
      <p:sp>
        <p:nvSpPr>
          <p:cNvPr id="85004" name="Rectangle 15"/>
          <p:cNvSpPr>
            <a:spLocks noChangeArrowheads="1"/>
          </p:cNvSpPr>
          <p:nvPr/>
        </p:nvSpPr>
        <p:spPr bwMode="auto">
          <a:xfrm>
            <a:off x="2105025" y="4772025"/>
            <a:ext cx="457200" cy="307975"/>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0</a:t>
            </a:r>
          </a:p>
        </p:txBody>
      </p:sp>
      <p:sp>
        <p:nvSpPr>
          <p:cNvPr id="85005" name="Rectangle 16"/>
          <p:cNvSpPr>
            <a:spLocks noChangeArrowheads="1"/>
          </p:cNvSpPr>
          <p:nvPr/>
        </p:nvSpPr>
        <p:spPr bwMode="auto">
          <a:xfrm>
            <a:off x="2105025" y="5076825"/>
            <a:ext cx="457200" cy="309563"/>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5</a:t>
            </a:r>
          </a:p>
        </p:txBody>
      </p:sp>
      <p:sp>
        <p:nvSpPr>
          <p:cNvPr id="85006" name="Text Box 17"/>
          <p:cNvSpPr txBox="1">
            <a:spLocks noChangeArrowheads="1"/>
          </p:cNvSpPr>
          <p:nvPr/>
        </p:nvSpPr>
        <p:spPr bwMode="auto">
          <a:xfrm>
            <a:off x="809625" y="500062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1800"/>
              <a:t>(5 </a:t>
            </a:r>
            <a:r>
              <a:rPr kumimoji="0" lang="en-US" altLang="en-US" sz="2400" b="1">
                <a:latin typeface="Times New Roman" panose="02020603050405020304" pitchFamily="18" charset="0"/>
                <a:sym typeface="Symbol" panose="05050102010706020507" pitchFamily="18" charset="2"/>
              </a:rPr>
              <a:t></a:t>
            </a:r>
            <a:r>
              <a:rPr kumimoji="0" lang="en-US" altLang="en-US" sz="1800"/>
              <a:t> </a:t>
            </a:r>
            <a:r>
              <a:rPr kumimoji="0" lang="en-US" altLang="en-US" sz="1800" b="1"/>
              <a:t>some</a:t>
            </a:r>
          </a:p>
        </p:txBody>
      </p:sp>
      <p:sp>
        <p:nvSpPr>
          <p:cNvPr id="85007" name="Text Box 18"/>
          <p:cNvSpPr txBox="1">
            <a:spLocks noChangeArrowheads="1"/>
          </p:cNvSpPr>
          <p:nvPr/>
        </p:nvSpPr>
        <p:spPr bwMode="auto">
          <a:xfrm>
            <a:off x="2638425" y="500062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1800"/>
              <a:t>) = true (since 0 </a:t>
            </a:r>
            <a:r>
              <a:rPr kumimoji="0" lang="en-US" altLang="en-US" sz="2400">
                <a:latin typeface="Times New Roman" panose="02020603050405020304" pitchFamily="18" charset="0"/>
                <a:sym typeface="Symbol" panose="05050102010706020507" pitchFamily="18" charset="2"/>
              </a:rPr>
              <a:t> </a:t>
            </a:r>
            <a:r>
              <a:rPr kumimoji="0" lang="en-US" altLang="en-US" sz="1800">
                <a:sym typeface="Symbol" panose="05050102010706020507" pitchFamily="18" charset="2"/>
              </a:rPr>
              <a:t>5)</a:t>
            </a:r>
            <a:endParaRPr kumimoji="0" lang="en-US" altLang="en-US" sz="2400">
              <a:latin typeface="Times New Roman" panose="02020603050405020304" pitchFamily="18" charset="0"/>
              <a:sym typeface="Symbol" panose="05050102010706020507" pitchFamily="18" charset="2"/>
            </a:endParaRPr>
          </a:p>
        </p:txBody>
      </p:sp>
      <p:sp>
        <p:nvSpPr>
          <p:cNvPr id="85008" name="Text Box 19"/>
          <p:cNvSpPr txBox="1">
            <a:spLocks noChangeArrowheads="1"/>
          </p:cNvSpPr>
          <p:nvPr/>
        </p:nvSpPr>
        <p:spPr bwMode="auto">
          <a:xfrm>
            <a:off x="3738563" y="2486025"/>
            <a:ext cx="487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1800"/>
              <a:t>(read:  </a:t>
            </a:r>
            <a:r>
              <a:rPr kumimoji="0" lang="en-US" altLang="en-US" sz="1800" b="1"/>
              <a:t>5 </a:t>
            </a:r>
            <a:r>
              <a:rPr kumimoji="0" lang="en-US" altLang="en-US" sz="2000" b="1">
                <a:solidFill>
                  <a:srgbClr val="C00000"/>
                </a:solidFill>
              </a:rPr>
              <a:t>&lt;</a:t>
            </a:r>
            <a:r>
              <a:rPr kumimoji="0" lang="en-US" altLang="en-US" sz="1800" b="1"/>
              <a:t> some tuple in the relation</a:t>
            </a:r>
            <a:r>
              <a:rPr kumimoji="0" lang="en-US" altLang="en-US" sz="1800"/>
              <a:t>) </a:t>
            </a:r>
          </a:p>
        </p:txBody>
      </p:sp>
      <p:sp>
        <p:nvSpPr>
          <p:cNvPr id="85009" name="Text Box 20"/>
          <p:cNvSpPr txBox="1">
            <a:spLocks noChangeArrowheads="1"/>
          </p:cNvSpPr>
          <p:nvPr/>
        </p:nvSpPr>
        <p:spPr bwMode="auto">
          <a:xfrm>
            <a:off x="844550" y="3402013"/>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1800"/>
              <a:t>(5 </a:t>
            </a:r>
            <a:r>
              <a:rPr kumimoji="0" lang="en-US" altLang="en-US" sz="1800" b="1"/>
              <a:t>&lt;</a:t>
            </a:r>
            <a:r>
              <a:rPr kumimoji="0" lang="en-US" altLang="en-US" sz="1800"/>
              <a:t> </a:t>
            </a:r>
            <a:r>
              <a:rPr kumimoji="0" lang="en-US" altLang="en-US" sz="1800" b="1"/>
              <a:t>some</a:t>
            </a:r>
            <a:endParaRPr kumimoji="0" lang="en-US" altLang="en-US" sz="1800"/>
          </a:p>
        </p:txBody>
      </p:sp>
      <p:sp>
        <p:nvSpPr>
          <p:cNvPr id="85010" name="Text Box 21"/>
          <p:cNvSpPr txBox="1">
            <a:spLocks noChangeArrowheads="1"/>
          </p:cNvSpPr>
          <p:nvPr/>
        </p:nvSpPr>
        <p:spPr bwMode="auto">
          <a:xfrm>
            <a:off x="2638425" y="415925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1800"/>
              <a:t>) = true</a:t>
            </a:r>
          </a:p>
        </p:txBody>
      </p:sp>
      <p:sp>
        <p:nvSpPr>
          <p:cNvPr id="85011" name="Text Box 22"/>
          <p:cNvSpPr txBox="1">
            <a:spLocks noChangeArrowheads="1"/>
          </p:cNvSpPr>
          <p:nvPr/>
        </p:nvSpPr>
        <p:spPr bwMode="auto">
          <a:xfrm>
            <a:off x="885825" y="416242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1800"/>
              <a:t>(5 </a:t>
            </a:r>
            <a:r>
              <a:rPr kumimoji="0" lang="en-US" altLang="en-US" sz="1800" b="1"/>
              <a:t>=</a:t>
            </a:r>
            <a:r>
              <a:rPr kumimoji="0" lang="en-US" altLang="en-US" sz="1800"/>
              <a:t> </a:t>
            </a:r>
            <a:r>
              <a:rPr kumimoji="0" lang="en-US" altLang="en-US" sz="1800" b="1"/>
              <a:t>some</a:t>
            </a:r>
            <a:endParaRPr kumimoji="0" lang="en-US" altLang="en-US" sz="1800"/>
          </a:p>
        </p:txBody>
      </p:sp>
      <p:sp>
        <p:nvSpPr>
          <p:cNvPr id="85012" name="Rectangle 23"/>
          <p:cNvSpPr>
            <a:spLocks noChangeArrowheads="1"/>
          </p:cNvSpPr>
          <p:nvPr/>
        </p:nvSpPr>
        <p:spPr bwMode="auto">
          <a:xfrm>
            <a:off x="792835" y="5403037"/>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a:latin typeface="Arial" panose="020B0604020202020204" pitchFamily="34" charset="0"/>
              </a:rPr>
              <a:t>(= </a:t>
            </a:r>
            <a:r>
              <a:rPr kumimoji="0" lang="en-US" altLang="en-US" sz="1800" b="1">
                <a:latin typeface="Arial" panose="020B0604020202020204" pitchFamily="34" charset="0"/>
              </a:rPr>
              <a:t>some</a:t>
            </a:r>
            <a:r>
              <a:rPr kumimoji="0" lang="en-US" altLang="en-US" sz="1800">
                <a:latin typeface="Arial" panose="020B0604020202020204" pitchFamily="34" charset="0"/>
              </a:rPr>
              <a:t>) </a:t>
            </a:r>
            <a:r>
              <a:rPr kumimoji="0" lang="en-US" altLang="en-US" sz="1800">
                <a:latin typeface="Arial" panose="020B0604020202020204" pitchFamily="34" charset="0"/>
                <a:sym typeface="Symbol" panose="05050102010706020507" pitchFamily="18" charset="2"/>
              </a:rPr>
              <a:t> </a:t>
            </a:r>
            <a:r>
              <a:rPr kumimoji="0" lang="en-US" altLang="en-US" sz="1800" b="1">
                <a:latin typeface="Arial" panose="020B0604020202020204" pitchFamily="34" charset="0"/>
                <a:sym typeface="Symbol" panose="05050102010706020507" pitchFamily="18" charset="2"/>
              </a:rPr>
              <a:t>in</a:t>
            </a:r>
          </a:p>
          <a:p>
            <a:pPr>
              <a:spcBef>
                <a:spcPct val="0"/>
              </a:spcBef>
              <a:buClrTx/>
              <a:buSzTx/>
              <a:buFontTx/>
              <a:buNone/>
            </a:pPr>
            <a:r>
              <a:rPr kumimoji="0" lang="en-US" altLang="en-US" sz="1800">
                <a:latin typeface="Arial" panose="020B0604020202020204" pitchFamily="34" charset="0"/>
                <a:sym typeface="Symbol" panose="05050102010706020507" pitchFamily="18" charset="2"/>
              </a:rPr>
              <a:t>However, ( </a:t>
            </a:r>
            <a:r>
              <a:rPr kumimoji="0" lang="en-US" altLang="en-US" sz="1800" b="1">
                <a:latin typeface="Arial" panose="020B0604020202020204" pitchFamily="34" charset="0"/>
                <a:sym typeface="Symbol" panose="05050102010706020507" pitchFamily="18" charset="2"/>
              </a:rPr>
              <a:t>some</a:t>
            </a:r>
            <a:r>
              <a:rPr kumimoji="0" lang="en-US" altLang="en-US" sz="1800">
                <a:latin typeface="Arial" panose="020B0604020202020204" pitchFamily="34" charset="0"/>
                <a:sym typeface="Symbol" panose="05050102010706020507" pitchFamily="18" charset="2"/>
              </a:rPr>
              <a:t>)  </a:t>
            </a:r>
            <a:r>
              <a:rPr kumimoji="0" lang="en-US" altLang="en-US" sz="1800" b="1">
                <a:latin typeface="Arial" panose="020B0604020202020204" pitchFamily="34" charset="0"/>
                <a:sym typeface="Symbol" panose="05050102010706020507" pitchFamily="18" charset="2"/>
              </a:rPr>
              <a:t>not in</a:t>
            </a:r>
            <a:endParaRPr kumimoji="0" lang="en-US" altLang="en-US" sz="1800">
              <a:latin typeface="Arial" panose="020B0604020202020204" pitchFamily="34" charset="0"/>
              <a:sym typeface="Symbol" panose="05050102010706020507" pitchFamily="18" charset="2"/>
            </a:endParaRPr>
          </a:p>
        </p:txBody>
      </p:sp>
      <p:sp>
        <p:nvSpPr>
          <p:cNvPr id="85013" name="Line 24"/>
          <p:cNvSpPr>
            <a:spLocks noChangeShapeType="1"/>
          </p:cNvSpPr>
          <p:nvPr/>
        </p:nvSpPr>
        <p:spPr bwMode="auto">
          <a:xfrm flipH="1">
            <a:off x="2877456" y="5738815"/>
            <a:ext cx="122238" cy="279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Rectangle 1"/>
          <p:cNvSpPr/>
          <p:nvPr/>
        </p:nvSpPr>
        <p:spPr>
          <a:xfrm>
            <a:off x="123986" y="6045141"/>
            <a:ext cx="9411427" cy="800219"/>
          </a:xfrm>
          <a:prstGeom prst="rect">
            <a:avLst/>
          </a:prstGeom>
        </p:spPr>
        <p:txBody>
          <a:bodyPr wrap="square">
            <a:spAutoFit/>
          </a:bodyPr>
          <a:lstStyle/>
          <a:p>
            <a:r>
              <a:rPr lang="en-US" sz="2300">
                <a:latin typeface="Times New Roman" panose="02020603050405020304" pitchFamily="18" charset="0"/>
              </a:rPr>
              <a:t>SQL also allows </a:t>
            </a:r>
            <a:r>
              <a:rPr lang="en-US" sz="2300" i="1">
                <a:latin typeface="RMTMI"/>
              </a:rPr>
              <a:t>&lt; </a:t>
            </a:r>
            <a:r>
              <a:rPr lang="en-US" sz="2300" b="1">
                <a:latin typeface="Times New Roman" panose="02020603050405020304" pitchFamily="18" charset="0"/>
              </a:rPr>
              <a:t>some</a:t>
            </a:r>
            <a:r>
              <a:rPr lang="en-US" sz="2300">
                <a:latin typeface="Times New Roman" panose="02020603050405020304" pitchFamily="18" charset="0"/>
              </a:rPr>
              <a:t>, </a:t>
            </a:r>
            <a:r>
              <a:rPr lang="en-US" sz="2300" i="1">
                <a:latin typeface="RMTMI"/>
              </a:rPr>
              <a:t>&lt;</a:t>
            </a:r>
            <a:r>
              <a:rPr lang="en-US" sz="2300">
                <a:latin typeface="MTSY"/>
              </a:rPr>
              <a:t>= </a:t>
            </a:r>
            <a:r>
              <a:rPr lang="en-US" sz="2300" b="1">
                <a:latin typeface="Times New Roman" panose="02020603050405020304" pitchFamily="18" charset="0"/>
              </a:rPr>
              <a:t>some</a:t>
            </a:r>
            <a:r>
              <a:rPr lang="en-US" sz="2300">
                <a:latin typeface="Times New Roman" panose="02020603050405020304" pitchFamily="18" charset="0"/>
              </a:rPr>
              <a:t>, </a:t>
            </a:r>
            <a:r>
              <a:rPr lang="en-US" sz="2300" i="1">
                <a:latin typeface="RMTMI"/>
              </a:rPr>
              <a:t>&gt;</a:t>
            </a:r>
            <a:r>
              <a:rPr lang="en-US" sz="2300">
                <a:latin typeface="MTSY"/>
              </a:rPr>
              <a:t>= </a:t>
            </a:r>
            <a:r>
              <a:rPr lang="en-US" sz="2300" b="1">
                <a:latin typeface="Times New Roman" panose="02020603050405020304" pitchFamily="18" charset="0"/>
              </a:rPr>
              <a:t>some</a:t>
            </a:r>
            <a:r>
              <a:rPr lang="en-US" sz="2300">
                <a:latin typeface="Times New Roman" panose="02020603050405020304" pitchFamily="18" charset="0"/>
              </a:rPr>
              <a:t>, </a:t>
            </a:r>
            <a:r>
              <a:rPr lang="en-US" sz="2300">
                <a:latin typeface="MTSY"/>
              </a:rPr>
              <a:t>= </a:t>
            </a:r>
            <a:r>
              <a:rPr lang="en-US" sz="2300" b="1">
                <a:latin typeface="Times New Roman" panose="02020603050405020304" pitchFamily="18" charset="0"/>
              </a:rPr>
              <a:t>some</a:t>
            </a:r>
            <a:r>
              <a:rPr lang="en-US" sz="2300">
                <a:latin typeface="Times New Roman" panose="02020603050405020304" pitchFamily="18" charset="0"/>
              </a:rPr>
              <a:t>, and </a:t>
            </a:r>
            <a:r>
              <a:rPr lang="en-US" sz="2300" i="1">
                <a:latin typeface="RMTMI"/>
              </a:rPr>
              <a:t>&lt;&gt; </a:t>
            </a:r>
            <a:r>
              <a:rPr lang="en-US" sz="2300" b="1">
                <a:latin typeface="Times New Roman" panose="02020603050405020304" pitchFamily="18" charset="0"/>
              </a:rPr>
              <a:t>some </a:t>
            </a:r>
            <a:r>
              <a:rPr lang="en-US" sz="2300">
                <a:latin typeface="Times New Roman" panose="02020603050405020304" pitchFamily="18" charset="0"/>
              </a:rPr>
              <a:t>comparisons.</a:t>
            </a:r>
            <a:endParaRPr lang="en-US" sz="23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533400" y="565806"/>
            <a:ext cx="8077200" cy="609600"/>
          </a:xfrm>
        </p:spPr>
        <p:txBody>
          <a:bodyPr/>
          <a:lstStyle/>
          <a:p>
            <a:pPr>
              <a:defRPr/>
            </a:pPr>
            <a:r>
              <a:rPr lang="en-US"/>
              <a:t>Example Query</a:t>
            </a:r>
          </a:p>
        </p:txBody>
      </p:sp>
      <p:sp>
        <p:nvSpPr>
          <p:cNvPr id="87043" name="Rectangle 3"/>
          <p:cNvSpPr>
            <a:spLocks noGrp="1" noChangeArrowheads="1"/>
          </p:cNvSpPr>
          <p:nvPr>
            <p:ph type="body" idx="1"/>
          </p:nvPr>
        </p:nvSpPr>
        <p:spPr>
          <a:xfrm>
            <a:off x="768350" y="1238976"/>
            <a:ext cx="8077200" cy="976313"/>
          </a:xfrm>
        </p:spPr>
        <p:txBody>
          <a:bodyPr/>
          <a:lstStyle/>
          <a:p>
            <a:pPr>
              <a:lnSpc>
                <a:spcPct val="114000"/>
              </a:lnSpc>
              <a:tabLst>
                <a:tab pos="1370013" algn="l"/>
                <a:tab pos="1830388" algn="l"/>
              </a:tabLst>
            </a:pPr>
            <a:r>
              <a:rPr lang="en-US" altLang="en-US" sz="2100" b="1"/>
              <a:t>Find the names of all instructors whose salary is </a:t>
            </a:r>
            <a:r>
              <a:rPr lang="en-US" altLang="en-US" sz="2100" b="1" u="sng"/>
              <a:t>greater than the </a:t>
            </a:r>
            <a:r>
              <a:rPr lang="en-US" altLang="en-US" sz="2100" b="1" u="sng">
                <a:solidFill>
                  <a:srgbClr val="C00000"/>
                </a:solidFill>
              </a:rPr>
              <a:t>salary of all </a:t>
            </a:r>
            <a:r>
              <a:rPr lang="en-US" altLang="en-US" sz="2100" b="1" u="sng"/>
              <a:t>instructors </a:t>
            </a:r>
            <a:r>
              <a:rPr lang="en-US" altLang="en-US" sz="2100" b="1"/>
              <a:t>in the Biology department.</a:t>
            </a:r>
          </a:p>
        </p:txBody>
      </p:sp>
      <p:sp>
        <p:nvSpPr>
          <p:cNvPr id="447492" name="Text Box 4"/>
          <p:cNvSpPr txBox="1">
            <a:spLocks noChangeArrowheads="1"/>
          </p:cNvSpPr>
          <p:nvPr/>
        </p:nvSpPr>
        <p:spPr bwMode="auto">
          <a:xfrm>
            <a:off x="1418322" y="2342429"/>
            <a:ext cx="7213059" cy="279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nSpc>
                <a:spcPct val="150000"/>
              </a:lnSpc>
              <a:spcBef>
                <a:spcPct val="0"/>
              </a:spcBef>
              <a:buClrTx/>
              <a:buSzTx/>
              <a:buFontTx/>
              <a:buNone/>
            </a:pPr>
            <a:r>
              <a:rPr kumimoji="0" lang="en-US" altLang="en-US" sz="2300" b="1"/>
              <a:t>select </a:t>
            </a:r>
            <a:r>
              <a:rPr kumimoji="0" lang="en-US" altLang="en-US" sz="2300" i="1"/>
              <a:t>name</a:t>
            </a:r>
          </a:p>
          <a:p>
            <a:pPr>
              <a:lnSpc>
                <a:spcPct val="150000"/>
              </a:lnSpc>
              <a:spcBef>
                <a:spcPct val="0"/>
              </a:spcBef>
              <a:buClrTx/>
              <a:buSzTx/>
              <a:buFontTx/>
              <a:buNone/>
            </a:pPr>
            <a:r>
              <a:rPr kumimoji="0" lang="en-US" altLang="en-US" sz="2300" b="1"/>
              <a:t>from </a:t>
            </a:r>
            <a:r>
              <a:rPr kumimoji="0" lang="en-US" altLang="en-US" sz="2300" i="1"/>
              <a:t>instructor</a:t>
            </a:r>
          </a:p>
          <a:p>
            <a:pPr>
              <a:lnSpc>
                <a:spcPct val="150000"/>
              </a:lnSpc>
              <a:spcBef>
                <a:spcPct val="0"/>
              </a:spcBef>
              <a:buClrTx/>
              <a:buSzTx/>
              <a:buFontTx/>
              <a:buNone/>
            </a:pPr>
            <a:r>
              <a:rPr kumimoji="0" lang="en-US" altLang="en-US" sz="2300" b="1"/>
              <a:t>where </a:t>
            </a:r>
            <a:r>
              <a:rPr kumimoji="0" lang="en-US" altLang="en-US" sz="2300" i="1"/>
              <a:t>salary </a:t>
            </a:r>
            <a:r>
              <a:rPr kumimoji="0" lang="en-US" altLang="en-US" sz="2500" b="1">
                <a:solidFill>
                  <a:srgbClr val="C00000"/>
                </a:solidFill>
              </a:rPr>
              <a:t>&gt; all </a:t>
            </a:r>
            <a:r>
              <a:rPr kumimoji="0" lang="en-US" altLang="en-US" sz="2300"/>
              <a:t>(</a:t>
            </a:r>
            <a:r>
              <a:rPr kumimoji="0" lang="en-US" altLang="en-US" sz="2300" b="1"/>
              <a:t>select </a:t>
            </a:r>
            <a:r>
              <a:rPr kumimoji="0" lang="en-US" altLang="en-US" sz="2300" i="1"/>
              <a:t>salary</a:t>
            </a:r>
          </a:p>
          <a:p>
            <a:pPr>
              <a:lnSpc>
                <a:spcPct val="150000"/>
              </a:lnSpc>
              <a:spcBef>
                <a:spcPct val="0"/>
              </a:spcBef>
              <a:buClrTx/>
              <a:buSzTx/>
              <a:buFontTx/>
              <a:buNone/>
            </a:pPr>
            <a:r>
              <a:rPr kumimoji="0" lang="en-US" altLang="en-US" sz="2300" b="1"/>
              <a:t>                                from </a:t>
            </a:r>
            <a:r>
              <a:rPr kumimoji="0" lang="en-US" altLang="en-US" sz="2300" i="1"/>
              <a:t>instructor</a:t>
            </a:r>
          </a:p>
          <a:p>
            <a:pPr>
              <a:lnSpc>
                <a:spcPct val="150000"/>
              </a:lnSpc>
              <a:spcBef>
                <a:spcPct val="0"/>
              </a:spcBef>
              <a:buClrTx/>
              <a:buSzTx/>
              <a:buFontTx/>
              <a:buNone/>
            </a:pPr>
            <a:r>
              <a:rPr kumimoji="0" lang="en-US" altLang="en-US" sz="2300" b="1"/>
              <a:t>                                where </a:t>
            </a:r>
            <a:r>
              <a:rPr kumimoji="0" lang="en-US" altLang="en-US" sz="2300" i="1"/>
              <a:t>dept_name </a:t>
            </a:r>
            <a:r>
              <a:rPr kumimoji="0" lang="en-US" altLang="en-US" sz="2300"/>
              <a:t>= ’Biology’);</a:t>
            </a:r>
          </a:p>
        </p:txBody>
      </p:sp>
      <p:sp>
        <p:nvSpPr>
          <p:cNvPr id="5" name="Rectangle 2">
            <a:extLst>
              <a:ext uri="{FF2B5EF4-FFF2-40B4-BE49-F238E27FC236}">
                <a16:creationId xmlns:a16="http://schemas.microsoft.com/office/drawing/2014/main" id="{20E1D5EA-939C-4071-93EE-1CE604DE190F}"/>
              </a:ext>
            </a:extLst>
          </p:cNvPr>
          <p:cNvSpPr txBox="1">
            <a:spLocks noChangeArrowheads="1"/>
          </p:cNvSpPr>
          <p:nvPr/>
        </p:nvSpPr>
        <p:spPr bwMode="auto">
          <a:xfrm>
            <a:off x="298450" y="-12375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a:defRPr/>
            </a:pPr>
            <a:r>
              <a:rPr lang="en-US" kern="0"/>
              <a:t>Set Comparison- ALL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autoUpdateAnimBg="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777013" y="-31094"/>
            <a:ext cx="8077200" cy="609600"/>
          </a:xfrm>
        </p:spPr>
        <p:txBody>
          <a:bodyPr/>
          <a:lstStyle/>
          <a:p>
            <a:pPr>
              <a:defRPr/>
            </a:pPr>
            <a:r>
              <a:rPr lang="en-US"/>
              <a:t>Definition of all Clause</a:t>
            </a:r>
          </a:p>
        </p:txBody>
      </p:sp>
      <p:grpSp>
        <p:nvGrpSpPr>
          <p:cNvPr id="89092" name="Group 4"/>
          <p:cNvGrpSpPr>
            <a:grpSpLocks/>
          </p:cNvGrpSpPr>
          <p:nvPr/>
        </p:nvGrpSpPr>
        <p:grpSpPr bwMode="auto">
          <a:xfrm>
            <a:off x="2619375" y="1752600"/>
            <a:ext cx="457200" cy="1066800"/>
            <a:chOff x="2448" y="1296"/>
            <a:chExt cx="288" cy="960"/>
          </a:xfrm>
        </p:grpSpPr>
        <p:sp>
          <p:nvSpPr>
            <p:cNvPr id="89109"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0</a:t>
              </a:r>
            </a:p>
          </p:txBody>
        </p:sp>
        <p:sp>
          <p:nvSpPr>
            <p:cNvPr id="89110"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5</a:t>
              </a:r>
            </a:p>
          </p:txBody>
        </p:sp>
        <p:sp>
          <p:nvSpPr>
            <p:cNvPr id="89111"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6</a:t>
              </a:r>
            </a:p>
          </p:txBody>
        </p:sp>
      </p:grpSp>
      <p:sp>
        <p:nvSpPr>
          <p:cNvPr id="89093" name="Text Box 8"/>
          <p:cNvSpPr txBox="1">
            <a:spLocks noChangeArrowheads="1"/>
          </p:cNvSpPr>
          <p:nvPr/>
        </p:nvSpPr>
        <p:spPr bwMode="auto">
          <a:xfrm>
            <a:off x="1593850"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1800"/>
              <a:t>(5 &lt; </a:t>
            </a:r>
            <a:r>
              <a:rPr kumimoji="0" lang="en-US" altLang="en-US" sz="1800" b="1"/>
              <a:t>all</a:t>
            </a:r>
            <a:endParaRPr kumimoji="0" lang="en-US" altLang="en-US" sz="1800"/>
          </a:p>
        </p:txBody>
      </p:sp>
      <p:sp>
        <p:nvSpPr>
          <p:cNvPr id="89094" name="Text Box 9"/>
          <p:cNvSpPr txBox="1">
            <a:spLocks noChangeArrowheads="1"/>
          </p:cNvSpPr>
          <p:nvPr/>
        </p:nvSpPr>
        <p:spPr bwMode="auto">
          <a:xfrm>
            <a:off x="3152775"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1800"/>
              <a:t>) = false</a:t>
            </a:r>
          </a:p>
        </p:txBody>
      </p:sp>
      <p:sp>
        <p:nvSpPr>
          <p:cNvPr id="89095" name="Rectangle 10"/>
          <p:cNvSpPr>
            <a:spLocks noChangeArrowheads="1"/>
          </p:cNvSpPr>
          <p:nvPr/>
        </p:nvSpPr>
        <p:spPr bwMode="auto">
          <a:xfrm>
            <a:off x="2619375" y="2971800"/>
            <a:ext cx="457200" cy="381000"/>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6</a:t>
            </a:r>
          </a:p>
        </p:txBody>
      </p:sp>
      <p:sp>
        <p:nvSpPr>
          <p:cNvPr id="89096" name="Rectangle 11"/>
          <p:cNvSpPr>
            <a:spLocks noChangeArrowheads="1"/>
          </p:cNvSpPr>
          <p:nvPr/>
        </p:nvSpPr>
        <p:spPr bwMode="auto">
          <a:xfrm>
            <a:off x="2619375" y="3276600"/>
            <a:ext cx="457200" cy="296863"/>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10</a:t>
            </a:r>
          </a:p>
        </p:txBody>
      </p:sp>
      <p:sp>
        <p:nvSpPr>
          <p:cNvPr id="89097" name="Rectangle 12"/>
          <p:cNvSpPr>
            <a:spLocks noChangeArrowheads="1"/>
          </p:cNvSpPr>
          <p:nvPr/>
        </p:nvSpPr>
        <p:spPr bwMode="auto">
          <a:xfrm>
            <a:off x="2619375" y="3730625"/>
            <a:ext cx="457200" cy="307975"/>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4</a:t>
            </a:r>
          </a:p>
        </p:txBody>
      </p:sp>
      <p:sp>
        <p:nvSpPr>
          <p:cNvPr id="89098" name="Text Box 13"/>
          <p:cNvSpPr txBox="1">
            <a:spLocks noChangeArrowheads="1"/>
          </p:cNvSpPr>
          <p:nvPr/>
        </p:nvSpPr>
        <p:spPr bwMode="auto">
          <a:xfrm>
            <a:off x="3152775" y="32162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1800"/>
              <a:t>) = true</a:t>
            </a:r>
          </a:p>
        </p:txBody>
      </p:sp>
      <p:sp>
        <p:nvSpPr>
          <p:cNvPr id="89099" name="Rectangle 14"/>
          <p:cNvSpPr>
            <a:spLocks noChangeArrowheads="1"/>
          </p:cNvSpPr>
          <p:nvPr/>
        </p:nvSpPr>
        <p:spPr bwMode="auto">
          <a:xfrm>
            <a:off x="2619375" y="4035425"/>
            <a:ext cx="457200" cy="307975"/>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5</a:t>
            </a:r>
          </a:p>
        </p:txBody>
      </p:sp>
      <p:sp>
        <p:nvSpPr>
          <p:cNvPr id="89100" name="Rectangle 15"/>
          <p:cNvSpPr>
            <a:spLocks noChangeArrowheads="1"/>
          </p:cNvSpPr>
          <p:nvPr/>
        </p:nvSpPr>
        <p:spPr bwMode="auto">
          <a:xfrm>
            <a:off x="2619375" y="4572000"/>
            <a:ext cx="457200" cy="307975"/>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4</a:t>
            </a:r>
          </a:p>
        </p:txBody>
      </p:sp>
      <p:sp>
        <p:nvSpPr>
          <p:cNvPr id="89101" name="Rectangle 16"/>
          <p:cNvSpPr>
            <a:spLocks noChangeArrowheads="1"/>
          </p:cNvSpPr>
          <p:nvPr/>
        </p:nvSpPr>
        <p:spPr bwMode="auto">
          <a:xfrm>
            <a:off x="2619375" y="4876800"/>
            <a:ext cx="457200" cy="309563"/>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en-US" sz="2400">
                <a:latin typeface="Times New Roman" panose="02020603050405020304" pitchFamily="18" charset="0"/>
              </a:rPr>
              <a:t>6</a:t>
            </a:r>
          </a:p>
        </p:txBody>
      </p:sp>
      <p:sp>
        <p:nvSpPr>
          <p:cNvPr id="89102" name="Text Box 17"/>
          <p:cNvSpPr txBox="1">
            <a:spLocks noChangeArrowheads="1"/>
          </p:cNvSpPr>
          <p:nvPr/>
        </p:nvSpPr>
        <p:spPr bwMode="auto">
          <a:xfrm>
            <a:off x="1704975" y="4800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1800"/>
              <a:t>(5 </a:t>
            </a:r>
            <a:r>
              <a:rPr kumimoji="0" lang="en-US" altLang="en-US" sz="2400">
                <a:latin typeface="Times New Roman" panose="02020603050405020304" pitchFamily="18" charset="0"/>
                <a:sym typeface="Symbol" panose="05050102010706020507" pitchFamily="18" charset="2"/>
              </a:rPr>
              <a:t></a:t>
            </a:r>
            <a:r>
              <a:rPr kumimoji="0" lang="en-US" altLang="en-US" sz="1800"/>
              <a:t> </a:t>
            </a:r>
            <a:r>
              <a:rPr kumimoji="0" lang="en-US" altLang="en-US" sz="1800" b="1"/>
              <a:t>all</a:t>
            </a:r>
          </a:p>
        </p:txBody>
      </p:sp>
      <p:sp>
        <p:nvSpPr>
          <p:cNvPr id="89103" name="Text Box 18"/>
          <p:cNvSpPr txBox="1">
            <a:spLocks noChangeArrowheads="1"/>
          </p:cNvSpPr>
          <p:nvPr/>
        </p:nvSpPr>
        <p:spPr bwMode="auto">
          <a:xfrm>
            <a:off x="3163888" y="4786313"/>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1800"/>
              <a:t>) = true (since 5 </a:t>
            </a:r>
            <a:r>
              <a:rPr kumimoji="0" lang="en-US" altLang="en-US" sz="2400">
                <a:latin typeface="Times New Roman" panose="02020603050405020304" pitchFamily="18" charset="0"/>
                <a:sym typeface="Symbol" panose="05050102010706020507" pitchFamily="18" charset="2"/>
              </a:rPr>
              <a:t> </a:t>
            </a:r>
            <a:r>
              <a:rPr kumimoji="0" lang="en-US" altLang="en-US" sz="1800">
                <a:sym typeface="Symbol" panose="05050102010706020507" pitchFamily="18" charset="2"/>
              </a:rPr>
              <a:t>4 and 5 </a:t>
            </a:r>
            <a:r>
              <a:rPr kumimoji="0" lang="en-US" altLang="en-US" sz="2400">
                <a:latin typeface="Times New Roman" panose="02020603050405020304" pitchFamily="18" charset="0"/>
                <a:sym typeface="Symbol" panose="05050102010706020507" pitchFamily="18" charset="2"/>
              </a:rPr>
              <a:t></a:t>
            </a:r>
            <a:r>
              <a:rPr kumimoji="0" lang="en-US" altLang="en-US" sz="1800">
                <a:sym typeface="Symbol" panose="05050102010706020507" pitchFamily="18" charset="2"/>
              </a:rPr>
              <a:t> 6)</a:t>
            </a:r>
            <a:endParaRPr kumimoji="0" lang="en-US" altLang="en-US" sz="2400">
              <a:latin typeface="Times New Roman" panose="02020603050405020304" pitchFamily="18" charset="0"/>
              <a:sym typeface="Symbol" panose="05050102010706020507" pitchFamily="18" charset="2"/>
            </a:endParaRPr>
          </a:p>
        </p:txBody>
      </p:sp>
      <p:sp>
        <p:nvSpPr>
          <p:cNvPr id="89104" name="Text Box 19"/>
          <p:cNvSpPr txBox="1">
            <a:spLocks noChangeArrowheads="1"/>
          </p:cNvSpPr>
          <p:nvPr/>
        </p:nvSpPr>
        <p:spPr bwMode="auto">
          <a:xfrm>
            <a:off x="1651000" y="32289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1800"/>
              <a:t>(5 &lt; </a:t>
            </a:r>
            <a:r>
              <a:rPr kumimoji="0" lang="en-US" altLang="en-US" sz="1800" b="1"/>
              <a:t>all</a:t>
            </a:r>
            <a:endParaRPr kumimoji="0" lang="en-US" altLang="en-US" sz="1800"/>
          </a:p>
        </p:txBody>
      </p:sp>
      <p:sp>
        <p:nvSpPr>
          <p:cNvPr id="89105" name="Text Box 20"/>
          <p:cNvSpPr txBox="1">
            <a:spLocks noChangeArrowheads="1"/>
          </p:cNvSpPr>
          <p:nvPr/>
        </p:nvSpPr>
        <p:spPr bwMode="auto">
          <a:xfrm>
            <a:off x="3152775" y="395922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1800"/>
              <a:t>) = false</a:t>
            </a:r>
          </a:p>
        </p:txBody>
      </p:sp>
      <p:sp>
        <p:nvSpPr>
          <p:cNvPr id="89106" name="Text Box 21"/>
          <p:cNvSpPr txBox="1">
            <a:spLocks noChangeArrowheads="1"/>
          </p:cNvSpPr>
          <p:nvPr/>
        </p:nvSpPr>
        <p:spPr bwMode="auto">
          <a:xfrm>
            <a:off x="1704975" y="3962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1800"/>
              <a:t>(5 = </a:t>
            </a:r>
            <a:r>
              <a:rPr kumimoji="0" lang="en-US" altLang="en-US" sz="1800" b="1"/>
              <a:t>all</a:t>
            </a:r>
            <a:endParaRPr kumimoji="0" lang="en-US" altLang="en-US" sz="1800"/>
          </a:p>
        </p:txBody>
      </p:sp>
      <p:sp>
        <p:nvSpPr>
          <p:cNvPr id="89107" name="Rectangle 22"/>
          <p:cNvSpPr>
            <a:spLocks noChangeArrowheads="1"/>
          </p:cNvSpPr>
          <p:nvPr/>
        </p:nvSpPr>
        <p:spPr bwMode="auto">
          <a:xfrm>
            <a:off x="1238250" y="5257800"/>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nSpc>
                <a:spcPct val="150000"/>
              </a:lnSpc>
              <a:spcBef>
                <a:spcPct val="0"/>
              </a:spcBef>
              <a:buClrTx/>
              <a:buSzTx/>
              <a:buFontTx/>
              <a:buNone/>
            </a:pPr>
            <a:r>
              <a:rPr kumimoji="0" lang="en-US" altLang="en-US" sz="1800">
                <a:latin typeface="Arial" panose="020B0604020202020204" pitchFamily="34" charset="0"/>
              </a:rPr>
              <a:t>(</a:t>
            </a:r>
            <a:r>
              <a:rPr kumimoji="0" lang="en-US" altLang="en-US" sz="1800">
                <a:latin typeface="Arial" panose="020B0604020202020204" pitchFamily="34" charset="0"/>
                <a:sym typeface="Symbol" panose="05050102010706020507" pitchFamily="18" charset="2"/>
              </a:rPr>
              <a:t></a:t>
            </a:r>
            <a:r>
              <a:rPr kumimoji="0" lang="en-US" altLang="en-US" sz="1800">
                <a:latin typeface="Arial" panose="020B0604020202020204" pitchFamily="34" charset="0"/>
              </a:rPr>
              <a:t> </a:t>
            </a:r>
            <a:r>
              <a:rPr kumimoji="0" lang="en-US" altLang="en-US" sz="1800" b="1">
                <a:latin typeface="Arial" panose="020B0604020202020204" pitchFamily="34" charset="0"/>
              </a:rPr>
              <a:t>all</a:t>
            </a:r>
            <a:r>
              <a:rPr kumimoji="0" lang="en-US" altLang="en-US" sz="1800">
                <a:latin typeface="Arial" panose="020B0604020202020204" pitchFamily="34" charset="0"/>
              </a:rPr>
              <a:t>) </a:t>
            </a:r>
            <a:r>
              <a:rPr kumimoji="0" lang="en-US" altLang="en-US" sz="1800">
                <a:latin typeface="Arial" panose="020B0604020202020204" pitchFamily="34" charset="0"/>
                <a:sym typeface="Symbol" panose="05050102010706020507" pitchFamily="18" charset="2"/>
              </a:rPr>
              <a:t> </a:t>
            </a:r>
            <a:r>
              <a:rPr kumimoji="0" lang="en-US" altLang="en-US" sz="1800" b="1">
                <a:latin typeface="Arial" panose="020B0604020202020204" pitchFamily="34" charset="0"/>
                <a:sym typeface="Symbol" panose="05050102010706020507" pitchFamily="18" charset="2"/>
              </a:rPr>
              <a:t>not in</a:t>
            </a:r>
          </a:p>
          <a:p>
            <a:pPr>
              <a:lnSpc>
                <a:spcPct val="150000"/>
              </a:lnSpc>
              <a:spcBef>
                <a:spcPct val="0"/>
              </a:spcBef>
              <a:buClrTx/>
              <a:buSzTx/>
              <a:buFontTx/>
              <a:buNone/>
            </a:pPr>
            <a:r>
              <a:rPr kumimoji="0" lang="en-US" altLang="en-US" sz="1800">
                <a:latin typeface="Arial" panose="020B0604020202020204" pitchFamily="34" charset="0"/>
                <a:sym typeface="Symbol" panose="05050102010706020507" pitchFamily="18" charset="2"/>
              </a:rPr>
              <a:t>However, (= </a:t>
            </a:r>
            <a:r>
              <a:rPr kumimoji="0" lang="en-US" altLang="en-US" sz="1800" b="1">
                <a:latin typeface="Arial" panose="020B0604020202020204" pitchFamily="34" charset="0"/>
                <a:sym typeface="Symbol" panose="05050102010706020507" pitchFamily="18" charset="2"/>
              </a:rPr>
              <a:t>all</a:t>
            </a:r>
            <a:r>
              <a:rPr kumimoji="0" lang="en-US" altLang="en-US" sz="1800">
                <a:latin typeface="Arial" panose="020B0604020202020204" pitchFamily="34" charset="0"/>
                <a:sym typeface="Symbol" panose="05050102010706020507" pitchFamily="18" charset="2"/>
              </a:rPr>
              <a:t>)  </a:t>
            </a:r>
            <a:r>
              <a:rPr kumimoji="0" lang="en-US" altLang="en-US" sz="1800" b="1">
                <a:latin typeface="Arial" panose="020B0604020202020204" pitchFamily="34" charset="0"/>
                <a:sym typeface="Symbol" panose="05050102010706020507" pitchFamily="18" charset="2"/>
              </a:rPr>
              <a:t>in</a:t>
            </a:r>
          </a:p>
        </p:txBody>
      </p:sp>
      <p:sp>
        <p:nvSpPr>
          <p:cNvPr id="89108" name="Line 23"/>
          <p:cNvSpPr>
            <a:spLocks noChangeShapeType="1"/>
          </p:cNvSpPr>
          <p:nvPr/>
        </p:nvSpPr>
        <p:spPr bwMode="auto">
          <a:xfrm flipH="1">
            <a:off x="3029449" y="5808662"/>
            <a:ext cx="109538"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Rectangle 1"/>
          <p:cNvSpPr/>
          <p:nvPr/>
        </p:nvSpPr>
        <p:spPr>
          <a:xfrm>
            <a:off x="356461" y="6273363"/>
            <a:ext cx="8431078" cy="446276"/>
          </a:xfrm>
          <a:prstGeom prst="rect">
            <a:avLst/>
          </a:prstGeom>
        </p:spPr>
        <p:txBody>
          <a:bodyPr wrap="square">
            <a:spAutoFit/>
          </a:bodyPr>
          <a:lstStyle/>
          <a:p>
            <a:r>
              <a:rPr lang="en-US" sz="2300">
                <a:latin typeface="Times New Roman" panose="02020603050405020304" pitchFamily="18" charset="0"/>
              </a:rPr>
              <a:t>SQL also allows </a:t>
            </a:r>
            <a:r>
              <a:rPr lang="en-US" sz="2300" i="1">
                <a:latin typeface="Times New Roman" pitchFamily="18" charset="0"/>
              </a:rPr>
              <a:t>&lt; </a:t>
            </a:r>
            <a:r>
              <a:rPr lang="en-US" sz="2300" b="1">
                <a:latin typeface="Times New Roman" panose="02020603050405020304" pitchFamily="18" charset="0"/>
              </a:rPr>
              <a:t>all</a:t>
            </a:r>
            <a:r>
              <a:rPr lang="en-US" sz="2300">
                <a:latin typeface="Times New Roman" panose="02020603050405020304" pitchFamily="18" charset="0"/>
              </a:rPr>
              <a:t>, </a:t>
            </a:r>
            <a:r>
              <a:rPr lang="en-US" sz="2300" i="1">
                <a:latin typeface="Times New Roman" pitchFamily="18" charset="0"/>
              </a:rPr>
              <a:t>&lt;</a:t>
            </a:r>
            <a:r>
              <a:rPr lang="en-US" sz="2300">
                <a:latin typeface="Times New Roman" pitchFamily="18" charset="0"/>
              </a:rPr>
              <a:t>= </a:t>
            </a:r>
            <a:r>
              <a:rPr lang="en-US" sz="2300" b="1">
                <a:latin typeface="Times New Roman" panose="02020603050405020304" pitchFamily="18" charset="0"/>
              </a:rPr>
              <a:t>all</a:t>
            </a:r>
            <a:r>
              <a:rPr lang="en-US" sz="2300">
                <a:latin typeface="Times New Roman" panose="02020603050405020304" pitchFamily="18" charset="0"/>
              </a:rPr>
              <a:t>, </a:t>
            </a:r>
            <a:r>
              <a:rPr lang="en-US" sz="2300" i="1">
                <a:latin typeface="Times New Roman" pitchFamily="18" charset="0"/>
              </a:rPr>
              <a:t>&gt;</a:t>
            </a:r>
            <a:r>
              <a:rPr lang="en-US" sz="2300">
                <a:latin typeface="Times New Roman" pitchFamily="18" charset="0"/>
              </a:rPr>
              <a:t>= </a:t>
            </a:r>
            <a:r>
              <a:rPr lang="en-US" sz="2300" b="1">
                <a:latin typeface="Times New Roman" panose="02020603050405020304" pitchFamily="18" charset="0"/>
              </a:rPr>
              <a:t>all</a:t>
            </a:r>
            <a:r>
              <a:rPr lang="en-US" sz="2300">
                <a:latin typeface="Times New Roman" panose="02020603050405020304" pitchFamily="18" charset="0"/>
              </a:rPr>
              <a:t>, = </a:t>
            </a:r>
            <a:r>
              <a:rPr lang="en-US" sz="2300" b="1">
                <a:latin typeface="Times New Roman" panose="02020603050405020304" pitchFamily="18" charset="0"/>
              </a:rPr>
              <a:t>all</a:t>
            </a:r>
            <a:r>
              <a:rPr lang="en-US" sz="2300">
                <a:latin typeface="Times New Roman" panose="02020603050405020304" pitchFamily="18" charset="0"/>
              </a:rPr>
              <a:t>, and </a:t>
            </a:r>
            <a:r>
              <a:rPr lang="en-US" sz="2300" i="1">
                <a:latin typeface="Times New Roman" pitchFamily="18" charset="0"/>
              </a:rPr>
              <a:t>&lt;&gt; </a:t>
            </a:r>
            <a:r>
              <a:rPr lang="en-US" sz="2300" b="1">
                <a:latin typeface="Times New Roman" panose="02020603050405020304" pitchFamily="18" charset="0"/>
              </a:rPr>
              <a:t>all </a:t>
            </a:r>
            <a:r>
              <a:rPr lang="en-US" sz="2300">
                <a:latin typeface="Times New Roman" panose="02020603050405020304" pitchFamily="18" charset="0"/>
              </a:rPr>
              <a:t>comparisons</a:t>
            </a:r>
            <a:endParaRPr lang="en-US" altLang="en-US" sz="2300"/>
          </a:p>
        </p:txBody>
      </p:sp>
      <p:sp>
        <p:nvSpPr>
          <p:cNvPr id="6" name="Rectangle 5">
            <a:extLst>
              <a:ext uri="{FF2B5EF4-FFF2-40B4-BE49-F238E27FC236}">
                <a16:creationId xmlns:a16="http://schemas.microsoft.com/office/drawing/2014/main" id="{911F24AD-006C-4F39-9203-3C468FE106A8}"/>
              </a:ext>
            </a:extLst>
          </p:cNvPr>
          <p:cNvSpPr/>
          <p:nvPr/>
        </p:nvSpPr>
        <p:spPr>
          <a:xfrm>
            <a:off x="667820" y="630834"/>
            <a:ext cx="8186393" cy="872034"/>
          </a:xfrm>
          <a:prstGeom prst="rect">
            <a:avLst/>
          </a:prstGeom>
        </p:spPr>
        <p:txBody>
          <a:bodyPr wrap="square">
            <a:spAutoFit/>
          </a:bodyPr>
          <a:lstStyle/>
          <a:p>
            <a:pPr>
              <a:lnSpc>
                <a:spcPct val="150000"/>
              </a:lnSpc>
            </a:pPr>
            <a:r>
              <a:rPr lang="en-US" sz="1800">
                <a:latin typeface="+mj-lt"/>
              </a:rPr>
              <a:t>The ALL comparison condition is used to compare a value to a list or subquery. </a:t>
            </a:r>
          </a:p>
          <a:p>
            <a:pPr>
              <a:lnSpc>
                <a:spcPct val="150000"/>
              </a:lnSpc>
            </a:pPr>
            <a:r>
              <a:rPr lang="en-US" sz="1800">
                <a:latin typeface="+mj-lt"/>
              </a:rPr>
              <a:t>It must be preceded by =, !=, &gt;, &lt;, &lt;=, &gt;= and followed by a list or subquery.</a:t>
            </a:r>
            <a:endParaRPr lang="en-US" altLang="en-US" sz="1800">
              <a:latin typeface="+mj-l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954" y="226689"/>
            <a:ext cx="8369087" cy="6892593"/>
          </a:xfrm>
          <a:prstGeom prst="rect">
            <a:avLst/>
          </a:prstGeom>
        </p:spPr>
        <p:txBody>
          <a:bodyPr wrap="square">
            <a:spAutoFit/>
          </a:bodyPr>
          <a:lstStyle/>
          <a:p>
            <a:r>
              <a:rPr lang="en-US" sz="2000">
                <a:solidFill>
                  <a:srgbClr val="C00000"/>
                </a:solidFill>
              </a:rPr>
              <a:t>SQL&gt; </a:t>
            </a:r>
            <a:r>
              <a:rPr lang="en-US" sz="2000" b="1"/>
              <a:t>select </a:t>
            </a:r>
            <a:r>
              <a:rPr lang="en-US" sz="2000" b="1" err="1"/>
              <a:t>empno</a:t>
            </a:r>
            <a:r>
              <a:rPr lang="en-US" sz="2000" b="1"/>
              <a:t>, </a:t>
            </a:r>
            <a:r>
              <a:rPr lang="en-US" sz="2000" b="1" err="1"/>
              <a:t>ename,sal,deptno</a:t>
            </a:r>
            <a:r>
              <a:rPr lang="en-US" sz="2000" b="1"/>
              <a:t> from emp order by </a:t>
            </a:r>
            <a:r>
              <a:rPr lang="en-US" sz="2000" b="1" err="1"/>
              <a:t>deptno</a:t>
            </a:r>
            <a:r>
              <a:rPr lang="en-US" sz="2000" b="1"/>
              <a:t>;</a:t>
            </a:r>
          </a:p>
          <a:p>
            <a:endParaRPr lang="en-US" b="1"/>
          </a:p>
          <a:p>
            <a:pPr>
              <a:lnSpc>
                <a:spcPct val="114000"/>
              </a:lnSpc>
            </a:pPr>
            <a:r>
              <a:rPr lang="en-US" sz="1800"/>
              <a:t>     EMPNO    ENAME             SAL     DEPTNO</a:t>
            </a:r>
          </a:p>
          <a:p>
            <a:pPr>
              <a:lnSpc>
                <a:spcPct val="114000"/>
              </a:lnSpc>
            </a:pPr>
            <a:r>
              <a:rPr lang="en-US" sz="1800"/>
              <a:t>     ----------     ----------             ---------- ----------</a:t>
            </a:r>
          </a:p>
          <a:p>
            <a:pPr>
              <a:lnSpc>
                <a:spcPct val="114000"/>
              </a:lnSpc>
            </a:pPr>
            <a:r>
              <a:rPr lang="en-US" sz="1800"/>
              <a:t>      7934       MILLER          10000        10</a:t>
            </a:r>
          </a:p>
          <a:p>
            <a:pPr>
              <a:lnSpc>
                <a:spcPct val="114000"/>
              </a:lnSpc>
            </a:pPr>
            <a:r>
              <a:rPr lang="en-US" sz="1800"/>
              <a:t>      7782       CLARK             2450        10</a:t>
            </a:r>
          </a:p>
          <a:p>
            <a:pPr>
              <a:lnSpc>
                <a:spcPct val="114000"/>
              </a:lnSpc>
            </a:pPr>
            <a:r>
              <a:rPr lang="en-US" sz="1800"/>
              <a:t>      7839       KING                5000        10</a:t>
            </a:r>
          </a:p>
          <a:p>
            <a:pPr>
              <a:lnSpc>
                <a:spcPct val="114000"/>
              </a:lnSpc>
            </a:pPr>
            <a:r>
              <a:rPr lang="en-US" sz="1800"/>
              <a:t>      1000       DDD                 3333        10</a:t>
            </a:r>
          </a:p>
          <a:p>
            <a:pPr>
              <a:lnSpc>
                <a:spcPct val="114000"/>
              </a:lnSpc>
            </a:pPr>
            <a:r>
              <a:rPr lang="en-US" sz="1800">
                <a:solidFill>
                  <a:schemeClr val="accent3">
                    <a:lumMod val="25000"/>
                  </a:schemeClr>
                </a:solidFill>
              </a:rPr>
              <a:t>      7566       JONES             2975        20</a:t>
            </a:r>
          </a:p>
          <a:p>
            <a:pPr>
              <a:lnSpc>
                <a:spcPct val="114000"/>
              </a:lnSpc>
            </a:pPr>
            <a:r>
              <a:rPr lang="en-US" sz="1800">
                <a:solidFill>
                  <a:schemeClr val="accent3">
                    <a:lumMod val="25000"/>
                  </a:schemeClr>
                </a:solidFill>
              </a:rPr>
              <a:t>      7369       SMITH                800        20</a:t>
            </a:r>
          </a:p>
          <a:p>
            <a:pPr>
              <a:lnSpc>
                <a:spcPct val="114000"/>
              </a:lnSpc>
            </a:pPr>
            <a:r>
              <a:rPr lang="en-US" sz="1800">
                <a:solidFill>
                  <a:schemeClr val="accent3">
                    <a:lumMod val="25000"/>
                  </a:schemeClr>
                </a:solidFill>
              </a:rPr>
              <a:t>      1001       EEEE                2005        20</a:t>
            </a:r>
          </a:p>
          <a:p>
            <a:pPr>
              <a:lnSpc>
                <a:spcPct val="114000"/>
              </a:lnSpc>
            </a:pPr>
            <a:r>
              <a:rPr lang="en-US" sz="1800">
                <a:solidFill>
                  <a:schemeClr val="accent3">
                    <a:lumMod val="25000"/>
                  </a:schemeClr>
                </a:solidFill>
              </a:rPr>
              <a:t>      7902       FORD               3000        20</a:t>
            </a:r>
          </a:p>
          <a:p>
            <a:pPr>
              <a:lnSpc>
                <a:spcPct val="114000"/>
              </a:lnSpc>
            </a:pPr>
            <a:r>
              <a:rPr lang="en-US" sz="1800">
                <a:solidFill>
                  <a:schemeClr val="accent3">
                    <a:lumMod val="25000"/>
                  </a:schemeClr>
                </a:solidFill>
              </a:rPr>
              <a:t>      7876       ADAMS             1100        20</a:t>
            </a:r>
          </a:p>
          <a:p>
            <a:pPr>
              <a:lnSpc>
                <a:spcPct val="114000"/>
              </a:lnSpc>
            </a:pPr>
            <a:r>
              <a:rPr lang="en-US" sz="1800">
                <a:solidFill>
                  <a:schemeClr val="accent3">
                    <a:lumMod val="25000"/>
                  </a:schemeClr>
                </a:solidFill>
              </a:rPr>
              <a:t>      7788       SCOTT             3000        20</a:t>
            </a:r>
          </a:p>
          <a:p>
            <a:pPr>
              <a:lnSpc>
                <a:spcPct val="114000"/>
              </a:lnSpc>
            </a:pPr>
            <a:r>
              <a:rPr lang="en-US" sz="1800"/>
              <a:t>      7900       JAMES               950        30</a:t>
            </a:r>
          </a:p>
          <a:p>
            <a:pPr>
              <a:lnSpc>
                <a:spcPct val="114000"/>
              </a:lnSpc>
            </a:pPr>
            <a:r>
              <a:rPr lang="en-US" sz="1800"/>
              <a:t>      7499       ALLEN              1600        30</a:t>
            </a:r>
          </a:p>
          <a:p>
            <a:pPr>
              <a:lnSpc>
                <a:spcPct val="114000"/>
              </a:lnSpc>
            </a:pPr>
            <a:r>
              <a:rPr lang="en-US" sz="1800"/>
              <a:t>      7844       TURNER          1500        30</a:t>
            </a:r>
          </a:p>
          <a:p>
            <a:pPr>
              <a:lnSpc>
                <a:spcPct val="114000"/>
              </a:lnSpc>
            </a:pPr>
            <a:r>
              <a:rPr lang="en-US" sz="1800"/>
              <a:t>        50         BBB                   777         30</a:t>
            </a:r>
          </a:p>
          <a:p>
            <a:pPr>
              <a:lnSpc>
                <a:spcPct val="114000"/>
              </a:lnSpc>
            </a:pPr>
            <a:r>
              <a:rPr lang="en-US" sz="1800"/>
              <a:t>      7521       WARD             1250          30</a:t>
            </a:r>
          </a:p>
          <a:p>
            <a:pPr>
              <a:lnSpc>
                <a:spcPct val="114000"/>
              </a:lnSpc>
            </a:pPr>
            <a:r>
              <a:rPr lang="en-US" sz="1800"/>
              <a:t>      7698       BLAKE             2850         30</a:t>
            </a:r>
          </a:p>
          <a:p>
            <a:pPr>
              <a:lnSpc>
                <a:spcPct val="114000"/>
              </a:lnSpc>
            </a:pPr>
            <a:r>
              <a:rPr lang="en-US" sz="1800"/>
              <a:t>      7654       MARTIN           1250         30</a:t>
            </a:r>
          </a:p>
        </p:txBody>
      </p:sp>
    </p:spTree>
    <p:extLst>
      <p:ext uri="{BB962C8B-B14F-4D97-AF65-F5344CB8AC3E}">
        <p14:creationId xmlns:p14="http://schemas.microsoft.com/office/powerpoint/2010/main" val="3523389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734" y="261810"/>
            <a:ext cx="6703017" cy="3170099"/>
          </a:xfrm>
          <a:prstGeom prst="rect">
            <a:avLst/>
          </a:prstGeom>
        </p:spPr>
        <p:txBody>
          <a:bodyPr wrap="square">
            <a:spAutoFit/>
          </a:bodyPr>
          <a:lstStyle/>
          <a:p>
            <a:r>
              <a:rPr lang="en-US" sz="2000">
                <a:solidFill>
                  <a:srgbClr val="C00000"/>
                </a:solidFill>
              </a:rPr>
              <a:t>SQL&gt; </a:t>
            </a:r>
            <a:r>
              <a:rPr lang="en-US" sz="2000" b="1"/>
              <a:t>select </a:t>
            </a:r>
            <a:r>
              <a:rPr lang="en-US" sz="2000" b="1" err="1"/>
              <a:t>sal,deptno</a:t>
            </a:r>
            <a:r>
              <a:rPr lang="en-US" sz="2000" b="1"/>
              <a:t> from </a:t>
            </a:r>
            <a:r>
              <a:rPr lang="en-US" sz="2000" b="1" err="1"/>
              <a:t>emp</a:t>
            </a:r>
            <a:r>
              <a:rPr lang="en-US" sz="2000" b="1"/>
              <a:t> where </a:t>
            </a:r>
            <a:r>
              <a:rPr lang="en-US" sz="2000" b="1" err="1"/>
              <a:t>deptno</a:t>
            </a:r>
            <a:r>
              <a:rPr lang="en-US" sz="2000" b="1"/>
              <a:t>=20;</a:t>
            </a:r>
          </a:p>
          <a:p>
            <a:endParaRPr lang="en-US" sz="2000"/>
          </a:p>
          <a:p>
            <a:r>
              <a:rPr lang="en-US" sz="2000"/>
              <a:t>       </a:t>
            </a:r>
            <a:r>
              <a:rPr lang="en-US" sz="2000" b="1"/>
              <a:t>SAL     DEPTNO</a:t>
            </a:r>
          </a:p>
          <a:p>
            <a:r>
              <a:rPr lang="en-US" sz="2000"/>
              <a:t>     ---------- ----------</a:t>
            </a:r>
          </a:p>
          <a:p>
            <a:r>
              <a:rPr lang="en-US" sz="2000">
                <a:solidFill>
                  <a:schemeClr val="accent3">
                    <a:lumMod val="25000"/>
                  </a:schemeClr>
                </a:solidFill>
              </a:rPr>
              <a:t>      2005         20</a:t>
            </a:r>
          </a:p>
          <a:p>
            <a:r>
              <a:rPr lang="en-US" sz="2000">
                <a:solidFill>
                  <a:schemeClr val="accent3">
                    <a:lumMod val="25000"/>
                  </a:schemeClr>
                </a:solidFill>
              </a:rPr>
              <a:t>       800          20</a:t>
            </a:r>
          </a:p>
          <a:p>
            <a:r>
              <a:rPr lang="en-US" sz="2000">
                <a:solidFill>
                  <a:schemeClr val="accent3">
                    <a:lumMod val="25000"/>
                  </a:schemeClr>
                </a:solidFill>
              </a:rPr>
              <a:t>      2975         20</a:t>
            </a:r>
          </a:p>
          <a:p>
            <a:r>
              <a:rPr lang="en-US" sz="2000">
                <a:solidFill>
                  <a:schemeClr val="accent3">
                    <a:lumMod val="25000"/>
                  </a:schemeClr>
                </a:solidFill>
              </a:rPr>
              <a:t>      3000         20</a:t>
            </a:r>
          </a:p>
          <a:p>
            <a:r>
              <a:rPr lang="en-US" sz="2000">
                <a:solidFill>
                  <a:schemeClr val="accent3">
                    <a:lumMod val="25000"/>
                  </a:schemeClr>
                </a:solidFill>
              </a:rPr>
              <a:t>      1100         20</a:t>
            </a:r>
          </a:p>
          <a:p>
            <a:r>
              <a:rPr lang="en-US" sz="2000">
                <a:solidFill>
                  <a:schemeClr val="accent3">
                    <a:lumMod val="25000"/>
                  </a:schemeClr>
                </a:solidFill>
              </a:rPr>
              <a:t>      3000         20</a:t>
            </a:r>
          </a:p>
        </p:txBody>
      </p:sp>
      <p:sp>
        <p:nvSpPr>
          <p:cNvPr id="6" name="Rectangle 5"/>
          <p:cNvSpPr/>
          <p:nvPr/>
        </p:nvSpPr>
        <p:spPr>
          <a:xfrm>
            <a:off x="2486025" y="2940389"/>
            <a:ext cx="6394504" cy="3416320"/>
          </a:xfrm>
          <a:prstGeom prst="rect">
            <a:avLst/>
          </a:prstGeom>
        </p:spPr>
        <p:txBody>
          <a:bodyPr wrap="square">
            <a:spAutoFit/>
          </a:bodyPr>
          <a:lstStyle/>
          <a:p>
            <a:pPr>
              <a:lnSpc>
                <a:spcPct val="150000"/>
              </a:lnSpc>
            </a:pPr>
            <a:r>
              <a:rPr lang="en-US" sz="2000" b="1">
                <a:solidFill>
                  <a:srgbClr val="0070C0"/>
                </a:solidFill>
              </a:rPr>
              <a:t>SQL&gt; </a:t>
            </a:r>
            <a:r>
              <a:rPr lang="en-US" sz="2000" b="1"/>
              <a:t>select </a:t>
            </a:r>
            <a:r>
              <a:rPr lang="en-US" sz="2000" b="1" err="1"/>
              <a:t>empno,sal,deptno</a:t>
            </a:r>
            <a:r>
              <a:rPr lang="en-US" sz="2000" b="1"/>
              <a:t> from emp where          </a:t>
            </a:r>
            <a:r>
              <a:rPr lang="en-US" sz="2400" b="1" err="1">
                <a:solidFill>
                  <a:srgbClr val="C00000"/>
                </a:solidFill>
              </a:rPr>
              <a:t>sal</a:t>
            </a:r>
            <a:r>
              <a:rPr lang="en-US" sz="2400" b="1">
                <a:solidFill>
                  <a:srgbClr val="C00000"/>
                </a:solidFill>
              </a:rPr>
              <a:t> </a:t>
            </a:r>
            <a:r>
              <a:rPr lang="en-US" sz="2400" b="1"/>
              <a:t>&gt; </a:t>
            </a:r>
            <a:r>
              <a:rPr lang="en-US" sz="2400" b="1">
                <a:solidFill>
                  <a:srgbClr val="C00000"/>
                </a:solidFill>
              </a:rPr>
              <a:t>ALL </a:t>
            </a:r>
            <a:r>
              <a:rPr lang="en-US" sz="2000" b="1"/>
              <a:t>( select </a:t>
            </a:r>
            <a:r>
              <a:rPr lang="en-US" sz="2000" b="1" err="1"/>
              <a:t>sal</a:t>
            </a:r>
            <a:r>
              <a:rPr lang="en-US" sz="2000" b="1"/>
              <a:t> from emp where </a:t>
            </a:r>
            <a:r>
              <a:rPr lang="en-US" sz="2000" b="1" err="1"/>
              <a:t>deptno</a:t>
            </a:r>
            <a:r>
              <a:rPr lang="en-US" sz="2000" b="1"/>
              <a:t>=20);</a:t>
            </a:r>
          </a:p>
          <a:p>
            <a:endParaRPr lang="en-US" sz="2000"/>
          </a:p>
          <a:p>
            <a:r>
              <a:rPr lang="en-US" sz="2000"/>
              <a:t>     </a:t>
            </a:r>
            <a:r>
              <a:rPr lang="en-US" sz="2000" b="1"/>
              <a:t>EMPNO        SAL   DEPTNO</a:t>
            </a:r>
          </a:p>
          <a:p>
            <a:r>
              <a:rPr lang="en-US" sz="2000"/>
              <a:t>     ----------    ----------   ----------</a:t>
            </a:r>
          </a:p>
          <a:p>
            <a:r>
              <a:rPr lang="en-US" sz="2000"/>
              <a:t>      1000          </a:t>
            </a:r>
            <a:r>
              <a:rPr lang="en-US" sz="2000">
                <a:solidFill>
                  <a:srgbClr val="7030A0"/>
                </a:solidFill>
              </a:rPr>
              <a:t>3333</a:t>
            </a:r>
            <a:r>
              <a:rPr lang="en-US" sz="2000"/>
              <a:t>         10</a:t>
            </a:r>
          </a:p>
          <a:p>
            <a:r>
              <a:rPr lang="en-US" sz="2000"/>
              <a:t>      7839         </a:t>
            </a:r>
            <a:r>
              <a:rPr lang="en-US" sz="2000">
                <a:solidFill>
                  <a:srgbClr val="7030A0"/>
                </a:solidFill>
              </a:rPr>
              <a:t> 5000         </a:t>
            </a:r>
            <a:r>
              <a:rPr lang="en-US" sz="2000"/>
              <a:t>10</a:t>
            </a:r>
          </a:p>
          <a:p>
            <a:r>
              <a:rPr lang="en-US" sz="2000"/>
              <a:t>      7934        </a:t>
            </a:r>
            <a:r>
              <a:rPr lang="en-US" sz="2000">
                <a:solidFill>
                  <a:srgbClr val="7030A0"/>
                </a:solidFill>
              </a:rPr>
              <a:t>10000 </a:t>
            </a:r>
            <a:r>
              <a:rPr lang="en-US" sz="2000"/>
              <a:t>        10</a:t>
            </a:r>
          </a:p>
        </p:txBody>
      </p:sp>
      <p:sp>
        <p:nvSpPr>
          <p:cNvPr id="5" name="Rectangle 4">
            <a:extLst>
              <a:ext uri="{FF2B5EF4-FFF2-40B4-BE49-F238E27FC236}">
                <a16:creationId xmlns:a16="http://schemas.microsoft.com/office/drawing/2014/main" id="{85EC48E7-2929-477E-AEC7-671B55270491}"/>
              </a:ext>
            </a:extLst>
          </p:cNvPr>
          <p:cNvSpPr/>
          <p:nvPr/>
        </p:nvSpPr>
        <p:spPr>
          <a:xfrm>
            <a:off x="2865994" y="1692114"/>
            <a:ext cx="6014535" cy="1098699"/>
          </a:xfrm>
          <a:prstGeom prst="rect">
            <a:avLst/>
          </a:prstGeom>
        </p:spPr>
        <p:txBody>
          <a:bodyPr wrap="square">
            <a:spAutoFit/>
          </a:bodyPr>
          <a:lstStyle/>
          <a:p>
            <a:pPr>
              <a:lnSpc>
                <a:spcPct val="112000"/>
              </a:lnSpc>
            </a:pPr>
            <a:r>
              <a:rPr lang="en-IN" sz="2000" b="1"/>
              <a:t>Find the Employee No, Sal and Deptno of employees who earn salary more than  every employee in Dept 20 earn.</a:t>
            </a:r>
          </a:p>
        </p:txBody>
      </p:sp>
    </p:spTree>
    <p:extLst>
      <p:ext uri="{BB962C8B-B14F-4D97-AF65-F5344CB8AC3E}">
        <p14:creationId xmlns:p14="http://schemas.microsoft.com/office/powerpoint/2010/main" val="61274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229" y="1361074"/>
            <a:ext cx="7905542" cy="4903787"/>
          </a:xfrm>
        </p:spPr>
        <p:txBody>
          <a:bodyPr/>
          <a:lstStyle/>
          <a:p>
            <a:pPr>
              <a:lnSpc>
                <a:spcPct val="150000"/>
              </a:lnSpc>
            </a:pPr>
            <a:r>
              <a:rPr lang="en-US" sz="2000" b="1"/>
              <a:t>Write the previous query by comparing salary of employees with maximum salary of employees in the department 20;</a:t>
            </a:r>
          </a:p>
        </p:txBody>
      </p:sp>
      <p:sp>
        <p:nvSpPr>
          <p:cNvPr id="4" name="Rectangle 3"/>
          <p:cNvSpPr/>
          <p:nvPr/>
        </p:nvSpPr>
        <p:spPr>
          <a:xfrm>
            <a:off x="1381701" y="2903503"/>
            <a:ext cx="6947911" cy="1143326"/>
          </a:xfrm>
          <a:prstGeom prst="rect">
            <a:avLst/>
          </a:prstGeom>
        </p:spPr>
        <p:txBody>
          <a:bodyPr wrap="square">
            <a:spAutoFit/>
          </a:bodyPr>
          <a:lstStyle/>
          <a:p>
            <a:pPr>
              <a:lnSpc>
                <a:spcPct val="150000"/>
              </a:lnSpc>
            </a:pPr>
            <a:r>
              <a:rPr lang="en-US" sz="2000" b="1"/>
              <a:t>Select </a:t>
            </a:r>
            <a:r>
              <a:rPr lang="en-US" sz="2000" b="1" err="1"/>
              <a:t>empno,sal,deptno</a:t>
            </a:r>
            <a:r>
              <a:rPr lang="en-US" sz="2000" b="1"/>
              <a:t> from emp where </a:t>
            </a:r>
            <a:r>
              <a:rPr lang="en-US" sz="2000" b="1" err="1">
                <a:solidFill>
                  <a:srgbClr val="C00000"/>
                </a:solidFill>
              </a:rPr>
              <a:t>sal</a:t>
            </a:r>
            <a:r>
              <a:rPr lang="en-US" sz="2000" b="1">
                <a:solidFill>
                  <a:srgbClr val="C00000"/>
                </a:solidFill>
              </a:rPr>
              <a:t> </a:t>
            </a:r>
            <a:r>
              <a:rPr lang="en-US" sz="2800" b="1"/>
              <a:t>&gt;</a:t>
            </a:r>
            <a:r>
              <a:rPr lang="en-US" sz="2400" b="1"/>
              <a:t> </a:t>
            </a:r>
            <a:r>
              <a:rPr lang="en-US" sz="2000" b="1"/>
              <a:t>    </a:t>
            </a:r>
          </a:p>
          <a:p>
            <a:pPr>
              <a:lnSpc>
                <a:spcPct val="150000"/>
              </a:lnSpc>
            </a:pPr>
            <a:r>
              <a:rPr lang="en-US" sz="2000" b="1"/>
              <a:t>                Select max(</a:t>
            </a:r>
            <a:r>
              <a:rPr lang="en-US" sz="2000" b="1" err="1"/>
              <a:t>sal</a:t>
            </a:r>
            <a:r>
              <a:rPr lang="en-US" sz="2000" b="1"/>
              <a:t>) From Emp where </a:t>
            </a:r>
            <a:r>
              <a:rPr lang="en-US" sz="2000" b="1" err="1"/>
              <a:t>deptno</a:t>
            </a:r>
            <a:r>
              <a:rPr lang="en-US" sz="2000" b="1"/>
              <a:t>=20;</a:t>
            </a:r>
            <a:endParaRPr lang="en-US" sz="2000"/>
          </a:p>
        </p:txBody>
      </p:sp>
      <p:sp>
        <p:nvSpPr>
          <p:cNvPr id="2" name="Rectangle 1">
            <a:extLst>
              <a:ext uri="{FF2B5EF4-FFF2-40B4-BE49-F238E27FC236}">
                <a16:creationId xmlns:a16="http://schemas.microsoft.com/office/drawing/2014/main" id="{FC5E8AC9-0097-4D0C-B545-F01006B4D09E}"/>
              </a:ext>
            </a:extLst>
          </p:cNvPr>
          <p:cNvSpPr/>
          <p:nvPr/>
        </p:nvSpPr>
        <p:spPr>
          <a:xfrm>
            <a:off x="424069" y="275649"/>
            <a:ext cx="8508915" cy="584775"/>
          </a:xfrm>
          <a:prstGeom prst="rect">
            <a:avLst/>
          </a:prstGeom>
        </p:spPr>
        <p:txBody>
          <a:bodyPr wrap="square">
            <a:spAutoFit/>
          </a:bodyPr>
          <a:lstStyle/>
          <a:p>
            <a:r>
              <a:rPr kumimoji="1" lang="en-IN" sz="3200" b="1">
                <a:solidFill>
                  <a:schemeClr val="tx2"/>
                </a:solidFill>
                <a:effectLst>
                  <a:outerShdw blurRad="38100" dist="38100" dir="2700000" algn="tl">
                    <a:srgbClr val="C0C0C0"/>
                  </a:outerShdw>
                </a:effectLst>
                <a:latin typeface="+mj-lt"/>
                <a:ea typeface="+mj-ea"/>
                <a:cs typeface="+mj-cs"/>
              </a:rPr>
              <a:t>SET</a:t>
            </a:r>
            <a:r>
              <a:rPr lang="en-IN"/>
              <a:t> </a:t>
            </a:r>
            <a:r>
              <a:rPr kumimoji="1" lang="en-IN" sz="3200" b="1">
                <a:solidFill>
                  <a:schemeClr val="tx2"/>
                </a:solidFill>
                <a:effectLst>
                  <a:outerShdw blurRad="38100" dist="38100" dir="2700000" algn="tl">
                    <a:srgbClr val="C0C0C0"/>
                  </a:outerShdw>
                </a:effectLst>
                <a:latin typeface="+mj-lt"/>
                <a:ea typeface="+mj-ea"/>
                <a:cs typeface="+mj-cs"/>
              </a:rPr>
              <a:t>COMPARISION- </a:t>
            </a:r>
            <a:r>
              <a:rPr kumimoji="1" lang="en-IN" sz="2000" b="1">
                <a:solidFill>
                  <a:schemeClr val="tx2"/>
                </a:solidFill>
                <a:effectLst>
                  <a:outerShdw blurRad="38100" dist="38100" dir="2700000" algn="tl">
                    <a:srgbClr val="C0C0C0"/>
                  </a:outerShdw>
                </a:effectLst>
                <a:latin typeface="+mj-lt"/>
                <a:ea typeface="+mj-ea"/>
                <a:cs typeface="+mj-cs"/>
              </a:rPr>
              <a:t>using ALL &amp; ALTERNATE WAY</a:t>
            </a:r>
            <a:endParaRPr kumimoji="1" lang="en-IN" sz="3200" b="1">
              <a:solidFill>
                <a:schemeClr val="tx2"/>
              </a:solidFill>
              <a:effectLst>
                <a:outerShdw blurRad="38100" dist="38100" dir="2700000" algn="tl">
                  <a:srgbClr val="C0C0C0"/>
                </a:outerShdw>
              </a:effectLst>
              <a:latin typeface="+mj-lt"/>
              <a:ea typeface="+mj-ea"/>
              <a:cs typeface="+mj-cs"/>
            </a:endParaRPr>
          </a:p>
        </p:txBody>
      </p:sp>
    </p:spTree>
    <p:extLst>
      <p:ext uri="{BB962C8B-B14F-4D97-AF65-F5344CB8AC3E}">
        <p14:creationId xmlns:p14="http://schemas.microsoft.com/office/powerpoint/2010/main" val="412905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a:defRPr/>
            </a:pPr>
            <a:r>
              <a:rPr lang="en-US"/>
              <a:t>Test for Empty/Non-Empty Relations</a:t>
            </a:r>
          </a:p>
        </p:txBody>
      </p:sp>
      <p:sp>
        <p:nvSpPr>
          <p:cNvPr id="91139" name="Rectangle 3"/>
          <p:cNvSpPr>
            <a:spLocks noGrp="1" noChangeArrowheads="1"/>
          </p:cNvSpPr>
          <p:nvPr>
            <p:ph type="body" idx="1"/>
          </p:nvPr>
        </p:nvSpPr>
        <p:spPr>
          <a:xfrm>
            <a:off x="768350" y="1343890"/>
            <a:ext cx="7848600" cy="3877397"/>
          </a:xfrm>
        </p:spPr>
        <p:txBody>
          <a:bodyPr/>
          <a:lstStyle/>
          <a:p>
            <a:pPr>
              <a:lnSpc>
                <a:spcPct val="150000"/>
              </a:lnSpc>
            </a:pPr>
            <a:r>
              <a:rPr lang="en-US" altLang="en-US" sz="2000"/>
              <a:t>The </a:t>
            </a:r>
            <a:r>
              <a:rPr lang="en-US" altLang="en-US" sz="2000" b="1"/>
              <a:t>exists</a:t>
            </a:r>
            <a:r>
              <a:rPr lang="en-US" altLang="en-US" sz="2000"/>
              <a:t> construct returns the value </a:t>
            </a:r>
            <a:r>
              <a:rPr lang="en-US" altLang="en-US" sz="2000" b="1"/>
              <a:t>true</a:t>
            </a:r>
            <a:r>
              <a:rPr lang="en-US" altLang="en-US" sz="2000"/>
              <a:t> if the argument subquery is nonempty.</a:t>
            </a:r>
            <a:endParaRPr lang="en-US" altLang="en-US"/>
          </a:p>
          <a:p>
            <a:pPr>
              <a:lnSpc>
                <a:spcPct val="150000"/>
              </a:lnSpc>
            </a:pPr>
            <a:r>
              <a:rPr lang="en-US" altLang="en-US" sz="2000" b="1">
                <a:solidFill>
                  <a:srgbClr val="C00000"/>
                </a:solidFill>
              </a:rPr>
              <a:t>exists </a:t>
            </a:r>
            <a:r>
              <a:rPr lang="en-US" altLang="en-US" sz="2000" i="1">
                <a:solidFill>
                  <a:srgbClr val="C00000"/>
                </a:solidFill>
              </a:rPr>
              <a:t> r </a:t>
            </a:r>
            <a:r>
              <a:rPr lang="en-US" altLang="en-US" sz="2000">
                <a:sym typeface="Symbol" panose="05050102010706020507" pitchFamily="18" charset="2"/>
              </a:rPr>
              <a:t> </a:t>
            </a:r>
            <a:r>
              <a:rPr lang="en-US" altLang="en-US" sz="2000" i="1">
                <a:solidFill>
                  <a:srgbClr val="C00000"/>
                </a:solidFill>
                <a:sym typeface="Symbol" panose="05050102010706020507" pitchFamily="18" charset="2"/>
              </a:rPr>
              <a:t>r</a:t>
            </a:r>
            <a:r>
              <a:rPr lang="en-US" altLang="en-US" sz="2000" i="1">
                <a:sym typeface="Symbol" panose="05050102010706020507" pitchFamily="18" charset="2"/>
              </a:rPr>
              <a:t> </a:t>
            </a:r>
            <a:r>
              <a:rPr lang="en-US" altLang="en-US" sz="2000">
                <a:sym typeface="Symbol" panose="05050102010706020507" pitchFamily="18" charset="2"/>
              </a:rPr>
              <a:t> </a:t>
            </a:r>
            <a:r>
              <a:rPr lang="en-US" altLang="en-US" sz="2000" i="1"/>
              <a:t>Ø             non-empty</a:t>
            </a:r>
            <a:endParaRPr lang="en-US" altLang="en-US">
              <a:sym typeface="Symbol" panose="05050102010706020507" pitchFamily="18" charset="2"/>
            </a:endParaRPr>
          </a:p>
          <a:p>
            <a:pPr>
              <a:lnSpc>
                <a:spcPct val="150000"/>
              </a:lnSpc>
            </a:pPr>
            <a:r>
              <a:rPr lang="en-US" altLang="en-US" sz="2000" b="1">
                <a:solidFill>
                  <a:srgbClr val="C00000"/>
                </a:solidFill>
                <a:sym typeface="Symbol" panose="05050102010706020507" pitchFamily="18" charset="2"/>
              </a:rPr>
              <a:t>not exists </a:t>
            </a:r>
            <a:r>
              <a:rPr lang="en-US" altLang="en-US" sz="2000" i="1">
                <a:solidFill>
                  <a:srgbClr val="C00000"/>
                </a:solidFill>
              </a:rPr>
              <a:t>r </a:t>
            </a:r>
            <a:r>
              <a:rPr lang="en-US" altLang="en-US" sz="2000">
                <a:sym typeface="Symbol" panose="05050102010706020507" pitchFamily="18" charset="2"/>
              </a:rPr>
              <a:t> </a:t>
            </a:r>
            <a:r>
              <a:rPr lang="en-US" altLang="en-US" sz="2000" i="1">
                <a:solidFill>
                  <a:srgbClr val="C00000"/>
                </a:solidFill>
                <a:sym typeface="Symbol" panose="05050102010706020507" pitchFamily="18" charset="2"/>
              </a:rPr>
              <a:t>r</a:t>
            </a:r>
            <a:r>
              <a:rPr lang="en-US" altLang="en-US" sz="2000" i="1">
                <a:sym typeface="Symbol" panose="05050102010706020507" pitchFamily="18" charset="2"/>
              </a:rPr>
              <a:t> </a:t>
            </a:r>
            <a:r>
              <a:rPr lang="en-US" altLang="en-US" sz="2000">
                <a:sym typeface="Symbol" panose="05050102010706020507" pitchFamily="18" charset="2"/>
              </a:rPr>
              <a:t>= </a:t>
            </a:r>
            <a:r>
              <a:rPr lang="en-US" altLang="en-US" sz="2000" i="1"/>
              <a:t>Ø		empty</a:t>
            </a:r>
            <a:endParaRPr lang="en-US" altLang="en-US" sz="2000" i="1">
              <a:sym typeface="Symbol" panose="05050102010706020507" pitchFamily="18" charset="2"/>
            </a:endParaRPr>
          </a:p>
          <a:p>
            <a:pPr>
              <a:lnSpc>
                <a:spcPct val="150000"/>
              </a:lnSpc>
            </a:pPr>
            <a:endParaRPr lang="en-US" altLang="en-US"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768350" y="4931"/>
            <a:ext cx="8077200" cy="609600"/>
          </a:xfrm>
        </p:spPr>
        <p:txBody>
          <a:bodyPr lIns="90488" tIns="44450" rIns="90488" bIns="44450" anchor="ctr"/>
          <a:lstStyle/>
          <a:p>
            <a:pPr>
              <a:defRPr/>
            </a:pPr>
            <a:r>
              <a:rPr lang="en-US"/>
              <a:t>The select Clause (Cont.)</a:t>
            </a:r>
          </a:p>
        </p:txBody>
      </p:sp>
      <p:sp>
        <p:nvSpPr>
          <p:cNvPr id="29699" name="Rectangle 3"/>
          <p:cNvSpPr>
            <a:spLocks noGrp="1" noChangeArrowheads="1"/>
          </p:cNvSpPr>
          <p:nvPr>
            <p:ph type="body" idx="1"/>
          </p:nvPr>
        </p:nvSpPr>
        <p:spPr>
          <a:xfrm>
            <a:off x="615142" y="727075"/>
            <a:ext cx="8001808" cy="4876800"/>
          </a:xfrm>
          <a:noFill/>
        </p:spPr>
        <p:txBody>
          <a:bodyPr lIns="90488" tIns="44450" rIns="90488" bIns="44450"/>
          <a:lstStyle/>
          <a:p>
            <a:pPr>
              <a:lnSpc>
                <a:spcPct val="117000"/>
              </a:lnSpc>
              <a:tabLst>
                <a:tab pos="2055813" algn="l"/>
              </a:tabLst>
            </a:pPr>
            <a:r>
              <a:rPr lang="en-US" altLang="en-US" sz="2000"/>
              <a:t>An </a:t>
            </a:r>
            <a:r>
              <a:rPr lang="en-US" altLang="en-US" sz="2000" b="1">
                <a:solidFill>
                  <a:srgbClr val="C00000"/>
                </a:solidFill>
              </a:rPr>
              <a:t>asterisk </a:t>
            </a:r>
            <a:r>
              <a:rPr lang="en-US" altLang="en-US" sz="2000"/>
              <a:t>in the select clause denotes “</a:t>
            </a:r>
            <a:r>
              <a:rPr lang="en-US" altLang="en-US" sz="2000">
                <a:solidFill>
                  <a:srgbClr val="C00000"/>
                </a:solidFill>
              </a:rPr>
              <a:t>all attributes</a:t>
            </a:r>
            <a:r>
              <a:rPr lang="en-US" altLang="en-US" sz="2000"/>
              <a:t>”</a:t>
            </a:r>
            <a:endParaRPr lang="en-US" altLang="en-US"/>
          </a:p>
          <a:p>
            <a:pPr>
              <a:lnSpc>
                <a:spcPct val="117000"/>
              </a:lnSpc>
              <a:buFont typeface="Monotype Sorts" charset="2"/>
              <a:buNone/>
              <a:tabLst>
                <a:tab pos="2055813" algn="l"/>
              </a:tabLst>
            </a:pPr>
            <a:r>
              <a:rPr lang="en-US" altLang="en-US" b="1"/>
              <a:t>			</a:t>
            </a:r>
            <a:r>
              <a:rPr lang="en-US" altLang="en-US" sz="2100" b="1"/>
              <a:t>select </a:t>
            </a:r>
            <a:r>
              <a:rPr lang="en-US" altLang="en-US" sz="2100">
                <a:solidFill>
                  <a:srgbClr val="C00000"/>
                </a:solidFill>
              </a:rPr>
              <a:t>*</a:t>
            </a:r>
            <a:br>
              <a:rPr lang="en-US" altLang="en-US" sz="2100"/>
            </a:br>
            <a:r>
              <a:rPr lang="en-US" altLang="en-US" sz="2100"/>
              <a:t>		</a:t>
            </a:r>
            <a:r>
              <a:rPr lang="en-US" altLang="en-US" sz="2100" b="1"/>
              <a:t>from </a:t>
            </a:r>
            <a:r>
              <a:rPr lang="en-US" altLang="en-US" sz="2100" i="1"/>
              <a:t>instructor ;</a:t>
            </a:r>
          </a:p>
          <a:p>
            <a:pPr>
              <a:lnSpc>
                <a:spcPct val="122000"/>
              </a:lnSpc>
              <a:tabLst>
                <a:tab pos="2055813" algn="l"/>
              </a:tabLst>
            </a:pPr>
            <a:r>
              <a:rPr lang="en-US" altLang="en-US" sz="2000"/>
              <a:t>The </a:t>
            </a:r>
            <a:r>
              <a:rPr lang="en-US" altLang="en-US" sz="2000" b="1">
                <a:solidFill>
                  <a:srgbClr val="000099"/>
                </a:solidFill>
              </a:rPr>
              <a:t>select</a:t>
            </a:r>
            <a:r>
              <a:rPr lang="en-US" altLang="en-US" sz="2000"/>
              <a:t> clause can contain </a:t>
            </a:r>
            <a:r>
              <a:rPr lang="en-US" altLang="en-US" sz="2000" b="1">
                <a:solidFill>
                  <a:srgbClr val="C00000"/>
                </a:solidFill>
              </a:rPr>
              <a:t>arithmetic expressions </a:t>
            </a:r>
            <a:r>
              <a:rPr lang="en-US" altLang="en-US" sz="2000"/>
              <a:t>involving the operation, </a:t>
            </a:r>
            <a:r>
              <a:rPr lang="en-US" altLang="en-US" sz="2000" b="1"/>
              <a:t>+, –, </a:t>
            </a:r>
            <a:r>
              <a:rPr lang="en-US" altLang="en-US" sz="2000" b="1">
                <a:latin typeface="Symbol" panose="05050102010706020507" pitchFamily="18" charset="2"/>
              </a:rPr>
              <a:t></a:t>
            </a:r>
            <a:r>
              <a:rPr lang="en-US" altLang="en-US" sz="2000" b="1"/>
              <a:t>, </a:t>
            </a:r>
            <a:r>
              <a:rPr lang="en-US" altLang="en-US" sz="2000"/>
              <a:t>and </a:t>
            </a:r>
            <a:r>
              <a:rPr lang="en-US" altLang="en-US" sz="2000" b="1"/>
              <a:t>/</a:t>
            </a:r>
            <a:r>
              <a:rPr lang="en-US" altLang="en-US" sz="2000"/>
              <a:t>, and operating on constants or attributes of tuples.</a:t>
            </a:r>
            <a:endParaRPr lang="en-US" altLang="en-US"/>
          </a:p>
          <a:p>
            <a:pPr>
              <a:lnSpc>
                <a:spcPct val="117000"/>
              </a:lnSpc>
              <a:tabLst>
                <a:tab pos="2055813" algn="l"/>
              </a:tabLst>
            </a:pPr>
            <a:r>
              <a:rPr lang="en-US" altLang="en-US" sz="2000"/>
              <a:t>The query:</a:t>
            </a:r>
            <a:r>
              <a:rPr lang="en-US" altLang="en-US"/>
              <a:t> </a:t>
            </a:r>
          </a:p>
          <a:p>
            <a:pPr>
              <a:lnSpc>
                <a:spcPct val="122000"/>
              </a:lnSpc>
              <a:buFont typeface="Monotype Sorts" charset="2"/>
              <a:buNone/>
              <a:tabLst>
                <a:tab pos="2055813" algn="l"/>
              </a:tabLst>
            </a:pPr>
            <a:r>
              <a:rPr lang="en-US" altLang="en-US" b="1"/>
              <a:t>	</a:t>
            </a:r>
            <a:r>
              <a:rPr lang="en-US" altLang="en-US" sz="2100" b="1"/>
              <a:t>                  select</a:t>
            </a:r>
            <a:r>
              <a:rPr lang="en-US" altLang="en-US" sz="2100"/>
              <a:t> </a:t>
            </a:r>
            <a:r>
              <a:rPr lang="en-US" altLang="en-US" sz="2100" i="1"/>
              <a:t>ID, name, </a:t>
            </a:r>
            <a:r>
              <a:rPr lang="en-US" altLang="en-US" sz="2100" i="1">
                <a:solidFill>
                  <a:srgbClr val="C00000"/>
                </a:solidFill>
              </a:rPr>
              <a:t>salary/12</a:t>
            </a:r>
            <a:br>
              <a:rPr lang="en-US" altLang="en-US" sz="2100"/>
            </a:br>
            <a:r>
              <a:rPr lang="en-US" altLang="en-US" sz="2100"/>
              <a:t>                  </a:t>
            </a:r>
            <a:r>
              <a:rPr lang="en-US" altLang="en-US" sz="2100" b="1"/>
              <a:t>from </a:t>
            </a:r>
            <a:r>
              <a:rPr lang="en-US" altLang="en-US" sz="2100" i="1"/>
              <a:t>instructor ;</a:t>
            </a:r>
          </a:p>
          <a:p>
            <a:pPr>
              <a:lnSpc>
                <a:spcPct val="122000"/>
              </a:lnSpc>
              <a:buFont typeface="Monotype Sorts" charset="2"/>
              <a:buNone/>
              <a:tabLst>
                <a:tab pos="2055813" algn="l"/>
              </a:tabLst>
            </a:pPr>
            <a:r>
              <a:rPr lang="en-US" altLang="en-US" i="1"/>
              <a:t>	</a:t>
            </a:r>
            <a:r>
              <a:rPr lang="en-US" altLang="en-US" sz="2000"/>
              <a:t>would return a relation that is the same as the </a:t>
            </a:r>
            <a:r>
              <a:rPr lang="en-US" altLang="en-US" sz="2000" i="1"/>
              <a:t>instructor </a:t>
            </a:r>
            <a:r>
              <a:rPr lang="en-US" altLang="en-US" sz="2000"/>
              <a:t>relation, except that the value of the attribute </a:t>
            </a:r>
            <a:r>
              <a:rPr lang="en-US" altLang="en-US" sz="2000" i="1"/>
              <a:t>salary </a:t>
            </a:r>
            <a:r>
              <a:rPr lang="en-US" altLang="en-US" sz="2000"/>
              <a:t>is divided by 12.</a:t>
            </a:r>
            <a:endParaRPr lang="en-US" altLang="en-US"/>
          </a:p>
          <a:p>
            <a:pPr>
              <a:lnSpc>
                <a:spcPct val="117000"/>
              </a:lnSpc>
              <a:buFont typeface="Monotype Sorts" charset="2"/>
              <a:buNone/>
              <a:tabLst>
                <a:tab pos="2055813" algn="l"/>
              </a:tabLst>
            </a:pPr>
            <a:endParaRPr lang="en-US" altLang="en-US"/>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656" y="349274"/>
            <a:ext cx="8077200" cy="609600"/>
          </a:xfrm>
        </p:spPr>
        <p:txBody>
          <a:bodyPr/>
          <a:lstStyle/>
          <a:p>
            <a:pPr algn="l"/>
            <a:r>
              <a:rPr lang="en-US" altLang="en-US" sz="1800">
                <a:effectLst/>
              </a:rPr>
              <a:t>“Find all courses taught during both the Fall 2009 semester and in the Spring 2010 semester”</a:t>
            </a:r>
            <a:endParaRPr lang="en-US" sz="1800">
              <a:effectLst/>
            </a:endParaRPr>
          </a:p>
        </p:txBody>
      </p:sp>
      <p:pic>
        <p:nvPicPr>
          <p:cNvPr id="4" name="Picture 3"/>
          <p:cNvPicPr>
            <a:picLocks noChangeAspect="1"/>
          </p:cNvPicPr>
          <p:nvPr/>
        </p:nvPicPr>
        <p:blipFill>
          <a:blip r:embed="rId3">
            <a:lum bright="-20000" contrast="40000"/>
          </a:blip>
          <a:stretch>
            <a:fillRect/>
          </a:stretch>
        </p:blipFill>
        <p:spPr>
          <a:xfrm>
            <a:off x="340962" y="1268840"/>
            <a:ext cx="8504587" cy="4837492"/>
          </a:xfrm>
          <a:prstGeom prst="rect">
            <a:avLst/>
          </a:prstGeom>
        </p:spPr>
      </p:pic>
      <p:sp>
        <p:nvSpPr>
          <p:cNvPr id="3" name="Rectangle 2"/>
          <p:cNvSpPr/>
          <p:nvPr/>
        </p:nvSpPr>
        <p:spPr>
          <a:xfrm>
            <a:off x="991920" y="5937055"/>
            <a:ext cx="889987" cy="338554"/>
          </a:xfrm>
          <a:prstGeom prst="rect">
            <a:avLst/>
          </a:prstGeom>
        </p:spPr>
        <p:txBody>
          <a:bodyPr wrap="none">
            <a:spAutoFit/>
          </a:bodyPr>
          <a:lstStyle/>
          <a:p>
            <a:r>
              <a:rPr lang="en-US">
                <a:hlinkClick r:id="rId4" action="ppaction://hlinksldjump"/>
              </a:rPr>
              <a:t>slide 42</a:t>
            </a:r>
            <a:endParaRPr lang="en-US"/>
          </a:p>
        </p:txBody>
      </p:sp>
    </p:spTree>
    <p:extLst>
      <p:ext uri="{BB962C8B-B14F-4D97-AF65-F5344CB8AC3E}">
        <p14:creationId xmlns:p14="http://schemas.microsoft.com/office/powerpoint/2010/main" val="3052980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768350" y="0"/>
            <a:ext cx="8077200" cy="609600"/>
          </a:xfrm>
        </p:spPr>
        <p:txBody>
          <a:bodyPr/>
          <a:lstStyle/>
          <a:p>
            <a:pPr>
              <a:defRPr/>
            </a:pPr>
            <a:r>
              <a:rPr lang="en-US"/>
              <a:t>Correlation Variables-exists</a:t>
            </a:r>
          </a:p>
        </p:txBody>
      </p:sp>
      <p:sp>
        <p:nvSpPr>
          <p:cNvPr id="93187" name="Rectangle 3"/>
          <p:cNvSpPr>
            <a:spLocks noGrp="1" noChangeArrowheads="1"/>
          </p:cNvSpPr>
          <p:nvPr>
            <p:ph type="body" idx="1"/>
          </p:nvPr>
        </p:nvSpPr>
        <p:spPr>
          <a:xfrm>
            <a:off x="351079" y="673321"/>
            <a:ext cx="8522607" cy="5633584"/>
          </a:xfrm>
        </p:spPr>
        <p:txBody>
          <a:bodyPr/>
          <a:lstStyle/>
          <a:p>
            <a:pPr>
              <a:lnSpc>
                <a:spcPct val="140000"/>
              </a:lnSpc>
            </a:pPr>
            <a:r>
              <a:rPr lang="en-US" altLang="en-US" sz="2000"/>
              <a:t>Yet another way of specifying the query “</a:t>
            </a:r>
            <a:r>
              <a:rPr lang="en-US" altLang="en-US" sz="2000" b="1"/>
              <a:t>Find all courses taught in both the Fall 2009 semester and in the Spring 2010 semester</a:t>
            </a:r>
            <a:r>
              <a:rPr lang="en-US" altLang="en-US" sz="2000"/>
              <a:t>”</a:t>
            </a:r>
            <a:endParaRPr lang="en-US" altLang="en-US"/>
          </a:p>
          <a:p>
            <a:pPr>
              <a:lnSpc>
                <a:spcPct val="140000"/>
              </a:lnSpc>
              <a:buFont typeface="Monotype Sorts" charset="2"/>
              <a:buNone/>
            </a:pPr>
            <a:r>
              <a:rPr lang="en-US" altLang="en-US" b="1"/>
              <a:t>	   </a:t>
            </a:r>
            <a:r>
              <a:rPr lang="en-US" altLang="en-US" sz="2300" b="1"/>
              <a:t>select </a:t>
            </a:r>
            <a:r>
              <a:rPr lang="en-US" altLang="en-US" sz="2300" i="1"/>
              <a:t>course_id</a:t>
            </a:r>
            <a:br>
              <a:rPr lang="en-US" altLang="en-US" sz="2300" i="1"/>
            </a:br>
            <a:r>
              <a:rPr lang="en-US" altLang="en-US" sz="2300" i="1"/>
              <a:t>   </a:t>
            </a:r>
            <a:r>
              <a:rPr lang="en-US" altLang="en-US" sz="2300" b="1"/>
              <a:t>from </a:t>
            </a:r>
            <a:r>
              <a:rPr lang="en-US" altLang="en-US" sz="2300" i="1"/>
              <a:t>section</a:t>
            </a:r>
            <a:r>
              <a:rPr lang="en-US" altLang="en-US" sz="2300" b="1" i="1"/>
              <a:t> </a:t>
            </a:r>
            <a:r>
              <a:rPr lang="en-US" altLang="en-US" sz="2300" b="1" i="1">
                <a:solidFill>
                  <a:srgbClr val="C00000"/>
                </a:solidFill>
              </a:rPr>
              <a:t>S</a:t>
            </a:r>
            <a:br>
              <a:rPr lang="en-US" altLang="en-US" sz="2300" i="1"/>
            </a:br>
            <a:r>
              <a:rPr lang="en-US" altLang="en-US" sz="2300" i="1"/>
              <a:t>   </a:t>
            </a:r>
            <a:r>
              <a:rPr lang="en-US" altLang="en-US" sz="2300" b="1"/>
              <a:t>where </a:t>
            </a:r>
            <a:r>
              <a:rPr lang="en-US" altLang="en-US" sz="2300" i="1"/>
              <a:t>semester </a:t>
            </a:r>
            <a:r>
              <a:rPr lang="en-US" altLang="en-US" sz="2300"/>
              <a:t>= ’Fall’ </a:t>
            </a:r>
            <a:r>
              <a:rPr lang="en-US" altLang="en-US" sz="2300" b="1"/>
              <a:t>and </a:t>
            </a:r>
            <a:r>
              <a:rPr lang="en-US" altLang="en-US" sz="2300" i="1"/>
              <a:t>year</a:t>
            </a:r>
            <a:r>
              <a:rPr lang="en-US" altLang="en-US" sz="2300"/>
              <a:t>= 2009 </a:t>
            </a:r>
            <a:r>
              <a:rPr lang="en-US" altLang="en-US" sz="2300" b="1"/>
              <a:t>and </a:t>
            </a:r>
            <a:br>
              <a:rPr lang="en-US" altLang="en-US" sz="2300" b="1"/>
            </a:br>
            <a:r>
              <a:rPr lang="en-US" altLang="en-US" sz="2300" b="1"/>
              <a:t>               </a:t>
            </a:r>
            <a:r>
              <a:rPr lang="en-US" altLang="en-US" sz="2300" b="1">
                <a:solidFill>
                  <a:srgbClr val="C00000"/>
                </a:solidFill>
              </a:rPr>
              <a:t>exists</a:t>
            </a:r>
            <a:r>
              <a:rPr lang="en-US" altLang="en-US" sz="2300" b="1"/>
              <a:t> </a:t>
            </a:r>
            <a:r>
              <a:rPr lang="en-US" altLang="en-US" sz="2300"/>
              <a:t>(</a:t>
            </a:r>
            <a:r>
              <a:rPr lang="en-US" altLang="en-US" sz="2300" b="1"/>
              <a:t>select </a:t>
            </a:r>
            <a:r>
              <a:rPr lang="en-US" altLang="en-US" sz="2300"/>
              <a:t>*</a:t>
            </a:r>
            <a:br>
              <a:rPr lang="en-US" altLang="en-US" sz="2300"/>
            </a:br>
            <a:r>
              <a:rPr lang="en-US" altLang="en-US" sz="2300"/>
              <a:t>                            </a:t>
            </a:r>
            <a:r>
              <a:rPr lang="en-US" altLang="en-US" sz="2300" b="1"/>
              <a:t>from </a:t>
            </a:r>
            <a:r>
              <a:rPr lang="en-US" altLang="en-US" sz="2300" i="1"/>
              <a:t>section </a:t>
            </a:r>
            <a:r>
              <a:rPr lang="en-US" altLang="en-US" sz="2300" b="1" i="1">
                <a:solidFill>
                  <a:srgbClr val="0066CC"/>
                </a:solidFill>
              </a:rPr>
              <a:t>T</a:t>
            </a:r>
            <a:br>
              <a:rPr lang="en-US" altLang="en-US" sz="2300" i="1"/>
            </a:br>
            <a:r>
              <a:rPr lang="en-US" altLang="en-US" sz="2300" i="1"/>
              <a:t>                            </a:t>
            </a:r>
            <a:r>
              <a:rPr lang="en-US" altLang="en-US" sz="2300" b="1"/>
              <a:t>where </a:t>
            </a:r>
            <a:r>
              <a:rPr lang="en-US" altLang="en-US" sz="2300" i="1"/>
              <a:t>semester </a:t>
            </a:r>
            <a:r>
              <a:rPr lang="en-US" altLang="en-US" sz="2300"/>
              <a:t>= ’Spring’ </a:t>
            </a:r>
            <a:r>
              <a:rPr lang="en-US" altLang="en-US" sz="2300" b="1"/>
              <a:t>and </a:t>
            </a:r>
            <a:r>
              <a:rPr lang="en-US" altLang="en-US" sz="2300" i="1"/>
              <a:t>year</a:t>
            </a:r>
            <a:r>
              <a:rPr lang="en-US" altLang="en-US" sz="2300"/>
              <a:t>= 2010 </a:t>
            </a:r>
            <a:br>
              <a:rPr lang="en-US" altLang="en-US" sz="2300"/>
            </a:br>
            <a:r>
              <a:rPr lang="en-US" altLang="en-US" sz="2300"/>
              <a:t>                                        </a:t>
            </a:r>
            <a:r>
              <a:rPr lang="en-US" altLang="en-US" sz="2300" b="1"/>
              <a:t>and </a:t>
            </a:r>
            <a:r>
              <a:rPr lang="en-US" altLang="en-US" sz="2300" b="1" i="1" err="1">
                <a:solidFill>
                  <a:srgbClr val="C00000"/>
                </a:solidFill>
              </a:rPr>
              <a:t>S</a:t>
            </a:r>
            <a:r>
              <a:rPr lang="en-US" altLang="en-US" sz="2300" err="1"/>
              <a:t>.</a:t>
            </a:r>
            <a:r>
              <a:rPr lang="en-US" altLang="en-US" sz="2300" i="1" err="1"/>
              <a:t>course_id</a:t>
            </a:r>
            <a:r>
              <a:rPr lang="en-US" altLang="en-US" sz="2300"/>
              <a:t>= </a:t>
            </a:r>
            <a:r>
              <a:rPr lang="en-US" altLang="en-US" sz="2300" b="1" i="1" err="1">
                <a:solidFill>
                  <a:srgbClr val="0066CC"/>
                </a:solidFill>
              </a:rPr>
              <a:t>T</a:t>
            </a:r>
            <a:r>
              <a:rPr lang="en-US" altLang="en-US" sz="2300" err="1"/>
              <a:t>.</a:t>
            </a:r>
            <a:r>
              <a:rPr lang="en-US" altLang="en-US" sz="2300" i="1" err="1"/>
              <a:t>course_id</a:t>
            </a:r>
            <a:r>
              <a:rPr lang="en-US" altLang="en-US" sz="2300"/>
              <a:t>);</a:t>
            </a:r>
          </a:p>
          <a:p>
            <a:pPr>
              <a:lnSpc>
                <a:spcPct val="140000"/>
              </a:lnSpc>
            </a:pPr>
            <a:r>
              <a:rPr lang="en-US" altLang="en-US" sz="2000" b="1">
                <a:solidFill>
                  <a:srgbClr val="000099"/>
                </a:solidFill>
              </a:rPr>
              <a:t>Correlated subquery -</a:t>
            </a:r>
            <a:endParaRPr lang="en-US" altLang="en-US" b="1">
              <a:solidFill>
                <a:srgbClr val="000099"/>
              </a:solidFill>
            </a:endParaRPr>
          </a:p>
          <a:p>
            <a:pPr>
              <a:lnSpc>
                <a:spcPct val="140000"/>
              </a:lnSpc>
            </a:pPr>
            <a:r>
              <a:rPr lang="en-US" altLang="en-US" sz="2000" b="1">
                <a:solidFill>
                  <a:srgbClr val="000099"/>
                </a:solidFill>
              </a:rPr>
              <a:t>Correlation name</a:t>
            </a:r>
            <a:r>
              <a:rPr lang="en-US" altLang="en-US" sz="2000"/>
              <a:t> or </a:t>
            </a:r>
            <a:r>
              <a:rPr lang="en-US" altLang="en-US" sz="2000" b="1">
                <a:solidFill>
                  <a:srgbClr val="000099"/>
                </a:solidFill>
              </a:rPr>
              <a:t>correlation variable – S</a:t>
            </a:r>
          </a:p>
          <a:p>
            <a:pPr>
              <a:lnSpc>
                <a:spcPct val="140000"/>
              </a:lnSpc>
            </a:pPr>
            <a:r>
              <a:rPr lang="en-US" altLang="en-US" sz="2000" b="1">
                <a:solidFill>
                  <a:srgbClr val="000099"/>
                </a:solidFill>
              </a:rPr>
              <a:t>Is there any other way to write the query ? </a:t>
            </a:r>
            <a:endParaRPr lang="en-US" altLang="en-US" b="1">
              <a:solidFill>
                <a:srgbClr val="000099"/>
              </a:solidFill>
            </a:endParaRPr>
          </a:p>
          <a:p>
            <a:pPr>
              <a:lnSpc>
                <a:spcPct val="140000"/>
              </a:lnSpc>
            </a:pPr>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008BA9-882A-48F1-92FC-17CDA8026613}"/>
              </a:ext>
            </a:extLst>
          </p:cNvPr>
          <p:cNvSpPr>
            <a:spLocks noGrp="1"/>
          </p:cNvSpPr>
          <p:nvPr>
            <p:ph idx="1"/>
          </p:nvPr>
        </p:nvSpPr>
        <p:spPr>
          <a:xfrm>
            <a:off x="381001" y="609600"/>
            <a:ext cx="8402638" cy="5964238"/>
          </a:xfrm>
        </p:spPr>
        <p:txBody>
          <a:bodyPr/>
          <a:lstStyle/>
          <a:p>
            <a:pPr>
              <a:lnSpc>
                <a:spcPct val="112000"/>
              </a:lnSpc>
            </a:pPr>
            <a:r>
              <a:rPr lang="en-US" altLang="en-US" sz="2000" b="1"/>
              <a:t>select </a:t>
            </a:r>
            <a:r>
              <a:rPr lang="en-US" altLang="en-US" sz="2000" i="1" err="1"/>
              <a:t>course_id</a:t>
            </a:r>
            <a:br>
              <a:rPr lang="en-US" altLang="en-US" sz="2000" i="1"/>
            </a:br>
            <a:r>
              <a:rPr lang="en-US" altLang="en-US" sz="2000" i="1"/>
              <a:t>   </a:t>
            </a:r>
            <a:r>
              <a:rPr lang="en-US" altLang="en-US" sz="2000" b="1"/>
              <a:t>from </a:t>
            </a:r>
            <a:r>
              <a:rPr lang="en-US" altLang="en-US" sz="2000" i="1"/>
              <a:t>section </a:t>
            </a:r>
            <a:r>
              <a:rPr lang="en-US" altLang="en-US" sz="2000" b="1" i="1">
                <a:solidFill>
                  <a:srgbClr val="C00000"/>
                </a:solidFill>
              </a:rPr>
              <a:t>S</a:t>
            </a:r>
            <a:br>
              <a:rPr lang="en-US" altLang="en-US" sz="2000" i="1"/>
            </a:br>
            <a:r>
              <a:rPr lang="en-US" altLang="en-US" sz="2000" i="1"/>
              <a:t>   </a:t>
            </a:r>
            <a:r>
              <a:rPr lang="en-US" altLang="en-US" sz="2000" b="1"/>
              <a:t>where </a:t>
            </a:r>
            <a:r>
              <a:rPr lang="en-US" altLang="en-US" sz="2000" i="1"/>
              <a:t>semester </a:t>
            </a:r>
            <a:r>
              <a:rPr lang="en-US" altLang="en-US" sz="2000"/>
              <a:t>= ’Fall’ </a:t>
            </a:r>
            <a:r>
              <a:rPr lang="en-US" altLang="en-US" sz="2000" b="1"/>
              <a:t>and </a:t>
            </a:r>
            <a:r>
              <a:rPr lang="en-US" altLang="en-US" sz="2000" i="1"/>
              <a:t>year</a:t>
            </a:r>
            <a:r>
              <a:rPr lang="en-US" altLang="en-US" sz="2000"/>
              <a:t>= 2009</a:t>
            </a:r>
          </a:p>
          <a:p>
            <a:r>
              <a:rPr lang="en-US"/>
              <a:t>Result is –</a:t>
            </a:r>
          </a:p>
          <a:p>
            <a:r>
              <a:rPr lang="en-US"/>
              <a:t> 	</a:t>
            </a:r>
            <a:r>
              <a:rPr lang="en-US" altLang="en-US"/>
              <a:t> </a:t>
            </a:r>
            <a:r>
              <a:rPr lang="en-US" altLang="en-US" err="1"/>
              <a:t>course_id</a:t>
            </a:r>
            <a:r>
              <a:rPr lang="en-US" altLang="en-US" b="1"/>
              <a:t>={</a:t>
            </a:r>
            <a:r>
              <a:rPr lang="en-US" b="1"/>
              <a:t>CS-101,CS-347,PHY-101} </a:t>
            </a:r>
            <a:endParaRPr lang="en-US"/>
          </a:p>
          <a:p>
            <a:endParaRPr lang="en-US" sz="1200"/>
          </a:p>
          <a:p>
            <a:pPr>
              <a:lnSpc>
                <a:spcPct val="112000"/>
              </a:lnSpc>
            </a:pPr>
            <a:r>
              <a:rPr lang="en-US" altLang="en-US" sz="2000" b="1"/>
              <a:t>select </a:t>
            </a:r>
            <a:r>
              <a:rPr lang="en-US" altLang="en-US" sz="2000"/>
              <a:t>*</a:t>
            </a:r>
            <a:br>
              <a:rPr lang="en-US" altLang="en-US" sz="2000"/>
            </a:br>
            <a:r>
              <a:rPr lang="en-US" altLang="en-US" sz="2000"/>
              <a:t>          </a:t>
            </a:r>
            <a:r>
              <a:rPr lang="en-US" altLang="en-US" sz="2000" b="1"/>
              <a:t>from </a:t>
            </a:r>
            <a:r>
              <a:rPr lang="en-US" altLang="en-US" sz="2000" i="1"/>
              <a:t>section </a:t>
            </a:r>
            <a:r>
              <a:rPr lang="en-US" altLang="en-US" sz="2000" b="1" i="1">
                <a:solidFill>
                  <a:srgbClr val="0070C0"/>
                </a:solidFill>
              </a:rPr>
              <a:t>T</a:t>
            </a:r>
            <a:br>
              <a:rPr lang="en-US" altLang="en-US" sz="2000" i="1"/>
            </a:br>
            <a:r>
              <a:rPr lang="en-US" altLang="en-US" sz="2000" i="1"/>
              <a:t>          </a:t>
            </a:r>
            <a:r>
              <a:rPr lang="en-US" altLang="en-US" sz="2000" b="1"/>
              <a:t>where </a:t>
            </a:r>
            <a:r>
              <a:rPr lang="en-US" altLang="en-US" sz="2000" i="1"/>
              <a:t>semester </a:t>
            </a:r>
            <a:r>
              <a:rPr lang="en-US" altLang="en-US" sz="2000"/>
              <a:t>= ’Spring’ </a:t>
            </a:r>
            <a:r>
              <a:rPr lang="en-US" altLang="en-US" sz="2000" b="1"/>
              <a:t>and </a:t>
            </a:r>
            <a:r>
              <a:rPr lang="en-US" altLang="en-US" sz="2000" i="1"/>
              <a:t>year</a:t>
            </a:r>
            <a:r>
              <a:rPr lang="en-US" altLang="en-US" sz="2000"/>
              <a:t>= 2010</a:t>
            </a:r>
          </a:p>
          <a:p>
            <a:r>
              <a:rPr lang="en-US"/>
              <a:t>Result is- </a:t>
            </a:r>
          </a:p>
          <a:p>
            <a:pPr marL="0" indent="0">
              <a:buNone/>
            </a:pPr>
            <a:r>
              <a:rPr lang="en-US" altLang="en-US" sz="2000"/>
              <a:t>         </a:t>
            </a:r>
            <a:r>
              <a:rPr lang="en-US" altLang="en-US" sz="2000" b="1"/>
              <a:t>{&lt;</a:t>
            </a:r>
            <a:r>
              <a:rPr lang="en-US" b="1"/>
              <a:t>CS-101,..&gt;,&lt; CS-315,…&gt;,&lt;CS-319,…&gt;,&lt;FIN-201,…&gt;,&lt;HIS-351,…&gt;,&lt;MU-199,…&gt;}</a:t>
            </a:r>
          </a:p>
          <a:p>
            <a:pPr marL="0" indent="0">
              <a:buNone/>
            </a:pPr>
            <a:endParaRPr lang="en-US" sz="600" b="1"/>
          </a:p>
          <a:p>
            <a:pPr marL="0" indent="0">
              <a:buNone/>
            </a:pPr>
            <a:r>
              <a:rPr lang="en-US" altLang="en-US" b="1"/>
              <a:t>	</a:t>
            </a:r>
            <a:r>
              <a:rPr lang="en-US" altLang="en-US" sz="2000" b="1"/>
              <a:t>and </a:t>
            </a:r>
            <a:r>
              <a:rPr lang="en-US" altLang="en-US" sz="2000" b="1" i="1" err="1">
                <a:solidFill>
                  <a:srgbClr val="C00000"/>
                </a:solidFill>
              </a:rPr>
              <a:t>S</a:t>
            </a:r>
            <a:r>
              <a:rPr lang="en-US" altLang="en-US" sz="2000" err="1"/>
              <a:t>.</a:t>
            </a:r>
            <a:r>
              <a:rPr lang="en-US" altLang="en-US" sz="2000" i="1" err="1"/>
              <a:t>course_id</a:t>
            </a:r>
            <a:r>
              <a:rPr lang="en-US" altLang="en-US" sz="2000"/>
              <a:t>= </a:t>
            </a:r>
            <a:r>
              <a:rPr lang="en-US" altLang="en-US" sz="2000" b="1" i="1" err="1">
                <a:solidFill>
                  <a:srgbClr val="0070C0"/>
                </a:solidFill>
              </a:rPr>
              <a:t>T</a:t>
            </a:r>
            <a:r>
              <a:rPr lang="en-US" altLang="en-US" sz="2000" err="1"/>
              <a:t>.</a:t>
            </a:r>
            <a:r>
              <a:rPr lang="en-US" altLang="en-US" sz="2000" i="1" err="1"/>
              <a:t>course_id</a:t>
            </a:r>
            <a:r>
              <a:rPr lang="en-US" altLang="en-US" sz="2000"/>
              <a:t>);  </a:t>
            </a:r>
            <a:endParaRPr lang="en-US" altLang="en-US"/>
          </a:p>
          <a:p>
            <a:pPr marL="0" indent="0">
              <a:buNone/>
            </a:pPr>
            <a:r>
              <a:rPr lang="en-IN"/>
              <a:t>        CS-101=CS-101 </a:t>
            </a:r>
            <a:r>
              <a:rPr lang="en-IN" b="1"/>
              <a:t>YES</a:t>
            </a:r>
            <a:r>
              <a:rPr lang="en-IN"/>
              <a:t>, inner query return row(row exists satisfying)</a:t>
            </a:r>
          </a:p>
          <a:p>
            <a:pPr marL="0" indent="0">
              <a:buNone/>
            </a:pPr>
            <a:r>
              <a:rPr lang="en-IN"/>
              <a:t>        CS-347=CS-101/CS-325/…./MU-199 </a:t>
            </a:r>
            <a:r>
              <a:rPr lang="en-IN" b="1"/>
              <a:t>NO</a:t>
            </a:r>
            <a:r>
              <a:rPr lang="en-IN"/>
              <a:t>,   No row exists.</a:t>
            </a:r>
          </a:p>
          <a:p>
            <a:pPr marL="0" indent="0">
              <a:buNone/>
            </a:pPr>
            <a:r>
              <a:rPr lang="en-IN"/>
              <a:t>        PHY-101= CS-101/CS-325/…./MU-199 </a:t>
            </a:r>
            <a:r>
              <a:rPr lang="en-IN" b="1"/>
              <a:t>NO</a:t>
            </a:r>
            <a:r>
              <a:rPr lang="en-IN"/>
              <a:t>,  No row exists</a:t>
            </a:r>
          </a:p>
          <a:p>
            <a:pPr marL="0" indent="0">
              <a:buNone/>
            </a:pPr>
            <a:r>
              <a:rPr lang="en-IN"/>
              <a:t>	</a:t>
            </a:r>
          </a:p>
        </p:txBody>
      </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26E66B22-080F-40CC-B228-2B2D0886DA03}"/>
                  </a:ext>
                </a:extLst>
              </p:cNvPr>
              <p:cNvGraphicFramePr>
                <a:graphicFrameLocks noChangeAspect="1"/>
              </p:cNvGraphicFramePr>
              <p:nvPr>
                <p:extLst>
                  <p:ext uri="{D42A27DB-BD31-4B8C-83A1-F6EECF244321}">
                    <p14:modId xmlns:p14="http://schemas.microsoft.com/office/powerpoint/2010/main" val="408511824"/>
                  </p:ext>
                </p:extLst>
              </p:nvPr>
            </p:nvGraphicFramePr>
            <p:xfrm>
              <a:off x="6876138" y="493167"/>
              <a:ext cx="1886861" cy="1415146"/>
            </p:xfrm>
            <a:graphic>
              <a:graphicData uri="http://schemas.microsoft.com/office/powerpoint/2016/slidezoom">
                <pslz:sldZm>
                  <pslz:sldZmObj sldId="387" cId="3540437972">
                    <pslz:zmPr id="{8E58CB0F-DA88-4D54-B490-F803AD626F32}" returnToParent="0" transitionDur="1000">
                      <p166:blipFill xmlns:p166="http://schemas.microsoft.com/office/powerpoint/2016/6/main">
                        <a:blip r:embed="rId2"/>
                        <a:stretch>
                          <a:fillRect/>
                        </a:stretch>
                      </p166:blipFill>
                      <p166:spPr xmlns:p166="http://schemas.microsoft.com/office/powerpoint/2016/6/main">
                        <a:xfrm>
                          <a:off x="0" y="0"/>
                          <a:ext cx="1886861" cy="1415146"/>
                        </a:xfrm>
                        <a:prstGeom prst="rect">
                          <a:avLst/>
                        </a:prstGeom>
                        <a:ln w="3175">
                          <a:solidFill>
                            <a:prstClr val="ltGray"/>
                          </a:solidFill>
                        </a:ln>
                      </p166:spPr>
                    </pslz:zmPr>
                  </pslz:sldZmObj>
                </pslz:sldZm>
              </a:graphicData>
            </a:graphic>
          </p:graphicFrame>
        </mc:Choice>
        <mc:Fallback xmlns="">
          <p:pic>
            <p:nvPicPr>
              <p:cNvPr id="4" name="Slide Zoom 3">
                <a:hlinkClick r:id="rId3" action="ppaction://hlinksldjump"/>
                <a:extLst>
                  <a:ext uri="{FF2B5EF4-FFF2-40B4-BE49-F238E27FC236}">
                    <a16:creationId xmlns:a16="http://schemas.microsoft.com/office/drawing/2014/main" id="{26E66B22-080F-40CC-B228-2B2D0886DA03}"/>
                  </a:ext>
                </a:extLst>
              </p:cNvPr>
              <p:cNvPicPr>
                <a:picLocks noGrp="1" noRot="1" noChangeAspect="1" noMove="1" noResize="1" noEditPoints="1" noAdjustHandles="1" noChangeArrowheads="1" noChangeShapeType="1"/>
              </p:cNvPicPr>
              <p:nvPr/>
            </p:nvPicPr>
            <p:blipFill>
              <a:blip r:embed="rId4"/>
              <a:stretch>
                <a:fillRect/>
              </a:stretch>
            </p:blipFill>
            <p:spPr>
              <a:xfrm>
                <a:off x="6876138" y="493167"/>
                <a:ext cx="1886861" cy="1415146"/>
              </a:xfrm>
              <a:prstGeom prst="rect">
                <a:avLst/>
              </a:prstGeom>
              <a:ln w="3175">
                <a:solidFill>
                  <a:prstClr val="ltGray"/>
                </a:solidFill>
              </a:ln>
            </p:spPr>
          </p:pic>
        </mc:Fallback>
      </mc:AlternateContent>
      <p:sp>
        <p:nvSpPr>
          <p:cNvPr id="5" name="Rectangle 2">
            <a:extLst>
              <a:ext uri="{FF2B5EF4-FFF2-40B4-BE49-F238E27FC236}">
                <a16:creationId xmlns:a16="http://schemas.microsoft.com/office/drawing/2014/main" id="{39A1CA04-F136-4D51-A4EC-35FB4DC83DCA}"/>
              </a:ext>
            </a:extLst>
          </p:cNvPr>
          <p:cNvSpPr>
            <a:spLocks noGrp="1" noChangeArrowheads="1"/>
          </p:cNvSpPr>
          <p:nvPr>
            <p:ph type="title"/>
          </p:nvPr>
        </p:nvSpPr>
        <p:spPr>
          <a:xfrm>
            <a:off x="768350" y="-20548"/>
            <a:ext cx="8077200" cy="609600"/>
          </a:xfrm>
        </p:spPr>
        <p:txBody>
          <a:bodyPr/>
          <a:lstStyle/>
          <a:p>
            <a:pPr>
              <a:defRPr/>
            </a:pPr>
            <a:r>
              <a:rPr lang="en-US" sz="2800"/>
              <a:t>Correlation Variables-Exists</a:t>
            </a:r>
          </a:p>
        </p:txBody>
      </p:sp>
    </p:spTree>
    <p:extLst>
      <p:ext uri="{BB962C8B-B14F-4D97-AF65-F5344CB8AC3E}">
        <p14:creationId xmlns:p14="http://schemas.microsoft.com/office/powerpoint/2010/main" val="23493993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164" y="0"/>
            <a:ext cx="8077200" cy="609600"/>
          </a:xfrm>
        </p:spPr>
        <p:txBody>
          <a:bodyPr/>
          <a:lstStyle/>
          <a:p>
            <a:r>
              <a:rPr lang="en-US"/>
              <a:t>General form of – Correlated Query</a:t>
            </a:r>
          </a:p>
        </p:txBody>
      </p:sp>
      <p:sp>
        <p:nvSpPr>
          <p:cNvPr id="3" name="Content Placeholder 2"/>
          <p:cNvSpPr>
            <a:spLocks noGrp="1"/>
          </p:cNvSpPr>
          <p:nvPr>
            <p:ph idx="1"/>
          </p:nvPr>
        </p:nvSpPr>
        <p:spPr>
          <a:xfrm>
            <a:off x="741362" y="2611037"/>
            <a:ext cx="7661275" cy="3489902"/>
          </a:xfrm>
        </p:spPr>
        <p:txBody>
          <a:bodyPr/>
          <a:lstStyle/>
          <a:p>
            <a:pPr marL="400050" lvl="1" indent="0">
              <a:buNone/>
            </a:pPr>
            <a:r>
              <a:rPr lang="en-US" b="1"/>
              <a:t>SELECT</a:t>
            </a:r>
            <a:r>
              <a:rPr lang="en-US"/>
              <a:t> column1, column2, ....</a:t>
            </a:r>
          </a:p>
          <a:p>
            <a:pPr marL="400050" lvl="1" indent="0">
              <a:buNone/>
            </a:pPr>
            <a:r>
              <a:rPr lang="en-US" b="1"/>
              <a:t>FROM</a:t>
            </a:r>
            <a:r>
              <a:rPr lang="en-US"/>
              <a:t> table1 outer</a:t>
            </a:r>
          </a:p>
          <a:p>
            <a:pPr marL="400050" lvl="1" indent="0">
              <a:buNone/>
            </a:pPr>
            <a:r>
              <a:rPr lang="en-US" b="1"/>
              <a:t>WHERE </a:t>
            </a:r>
            <a:r>
              <a:rPr lang="en-US"/>
              <a:t>column1 operator</a:t>
            </a:r>
          </a:p>
          <a:p>
            <a:pPr marL="400050" lvl="1" indent="0">
              <a:buNone/>
            </a:pPr>
            <a:r>
              <a:rPr lang="en-US"/>
              <a:t>                   </a:t>
            </a:r>
            <a:r>
              <a:rPr lang="en-US" sz="2000" b="1"/>
              <a:t> </a:t>
            </a:r>
            <a:r>
              <a:rPr lang="en-US" sz="2400" b="1">
                <a:solidFill>
                  <a:srgbClr val="FF0000"/>
                </a:solidFill>
              </a:rPr>
              <a:t>(</a:t>
            </a:r>
            <a:r>
              <a:rPr lang="en-US" b="1"/>
              <a:t>SELECT </a:t>
            </a:r>
            <a:r>
              <a:rPr lang="en-US"/>
              <a:t>column1, column2</a:t>
            </a:r>
          </a:p>
          <a:p>
            <a:pPr marL="400050" lvl="1" indent="0">
              <a:buNone/>
            </a:pPr>
            <a:r>
              <a:rPr lang="en-US"/>
              <a:t>                    </a:t>
            </a:r>
            <a:r>
              <a:rPr lang="en-US" b="1"/>
              <a:t>  FROM </a:t>
            </a:r>
            <a:r>
              <a:rPr lang="en-US"/>
              <a:t>table2</a:t>
            </a:r>
          </a:p>
          <a:p>
            <a:pPr marL="400050" lvl="1" indent="0">
              <a:buNone/>
            </a:pPr>
            <a:r>
              <a:rPr lang="en-US"/>
              <a:t>                  </a:t>
            </a:r>
            <a:r>
              <a:rPr lang="en-US" b="1"/>
              <a:t>    WHERE </a:t>
            </a:r>
            <a:r>
              <a:rPr lang="en-US"/>
              <a:t>expr1 = outer.expr2 </a:t>
            </a:r>
            <a:r>
              <a:rPr lang="en-US" sz="2400" b="1">
                <a:solidFill>
                  <a:srgbClr val="FF0000"/>
                </a:solidFill>
              </a:rPr>
              <a:t>)</a:t>
            </a:r>
            <a:r>
              <a:rPr lang="en-US" b="1"/>
              <a:t>;</a:t>
            </a:r>
          </a:p>
        </p:txBody>
      </p:sp>
      <p:sp>
        <p:nvSpPr>
          <p:cNvPr id="5" name="Rectangle 4"/>
          <p:cNvSpPr/>
          <p:nvPr/>
        </p:nvSpPr>
        <p:spPr>
          <a:xfrm>
            <a:off x="651164" y="831514"/>
            <a:ext cx="8077200" cy="1454244"/>
          </a:xfrm>
          <a:prstGeom prst="rect">
            <a:avLst/>
          </a:prstGeom>
        </p:spPr>
        <p:txBody>
          <a:bodyPr wrap="square">
            <a:spAutoFit/>
          </a:bodyPr>
          <a:lstStyle/>
          <a:p>
            <a:pPr>
              <a:lnSpc>
                <a:spcPct val="150000"/>
              </a:lnSpc>
            </a:pPr>
            <a:r>
              <a:rPr lang="en-US" sz="2000"/>
              <a:t>A correlated subquery is evaluated once for each row processed by the parent(outer) statement. The parent statement can be a </a:t>
            </a:r>
            <a:r>
              <a:rPr lang="en-US" sz="2000" b="1"/>
              <a:t>SELECT</a:t>
            </a:r>
            <a:r>
              <a:rPr lang="en-US" sz="2000"/>
              <a:t>, </a:t>
            </a:r>
            <a:r>
              <a:rPr lang="en-US" sz="2000" b="1"/>
              <a:t>UPDATE</a:t>
            </a:r>
            <a:r>
              <a:rPr lang="en-US" sz="2000"/>
              <a:t>, or </a:t>
            </a:r>
            <a:r>
              <a:rPr lang="en-US" sz="2000" b="1"/>
              <a:t>DELETE</a:t>
            </a:r>
            <a:r>
              <a:rPr lang="en-US" sz="2000"/>
              <a:t> statement.</a:t>
            </a:r>
            <a:endParaRPr lang="en-US" sz="1900"/>
          </a:p>
        </p:txBody>
      </p:sp>
      <p:sp>
        <p:nvSpPr>
          <p:cNvPr id="4" name="Rectangle 3">
            <a:extLst>
              <a:ext uri="{FF2B5EF4-FFF2-40B4-BE49-F238E27FC236}">
                <a16:creationId xmlns:a16="http://schemas.microsoft.com/office/drawing/2014/main" id="{A341144E-22C8-47D5-85BD-DC189B64B20E}"/>
              </a:ext>
            </a:extLst>
          </p:cNvPr>
          <p:cNvSpPr/>
          <p:nvPr/>
        </p:nvSpPr>
        <p:spPr>
          <a:xfrm>
            <a:off x="898766" y="5358983"/>
            <a:ext cx="4572000" cy="1077218"/>
          </a:xfrm>
          <a:prstGeom prst="rect">
            <a:avLst/>
          </a:prstGeom>
        </p:spPr>
        <p:txBody>
          <a:bodyPr>
            <a:spAutoFit/>
          </a:bodyPr>
          <a:lstStyle/>
          <a:p>
            <a:r>
              <a:rPr lang="en-US">
                <a:latin typeface="Times New Roman" pitchFamily="18" charset="0"/>
              </a:rPr>
              <a:t>Product( </a:t>
            </a:r>
            <a:r>
              <a:rPr lang="en-US" u="sng">
                <a:latin typeface="Times New Roman" pitchFamily="18" charset="0"/>
              </a:rPr>
              <a:t>Pname, CompName</a:t>
            </a:r>
            <a:r>
              <a:rPr lang="en-US">
                <a:latin typeface="Times New Roman" pitchFamily="18" charset="0"/>
              </a:rPr>
              <a:t>, Price, Qty)</a:t>
            </a:r>
          </a:p>
          <a:p>
            <a:r>
              <a:rPr lang="en-US">
                <a:latin typeface="Times New Roman" pitchFamily="18" charset="0"/>
              </a:rPr>
              <a:t>Display Product name and Price of the product whose Price is more than the average price of all the products of each company)</a:t>
            </a:r>
          </a:p>
        </p:txBody>
      </p:sp>
    </p:spTree>
    <p:extLst>
      <p:ext uri="{BB962C8B-B14F-4D97-AF65-F5344CB8AC3E}">
        <p14:creationId xmlns:p14="http://schemas.microsoft.com/office/powerpoint/2010/main" val="14269904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xfrm>
            <a:off x="768350" y="-72746"/>
            <a:ext cx="8077200" cy="609600"/>
          </a:xfrm>
        </p:spPr>
        <p:txBody>
          <a:bodyPr/>
          <a:lstStyle/>
          <a:p>
            <a:pPr>
              <a:defRPr/>
            </a:pPr>
            <a:r>
              <a:rPr lang="en-US"/>
              <a:t>Correlation Variables-</a:t>
            </a:r>
            <a:r>
              <a:rPr lang="en-US" sz="2800"/>
              <a:t>Not Exists</a:t>
            </a:r>
            <a:endParaRPr lang="en-US"/>
          </a:p>
        </p:txBody>
      </p:sp>
      <p:sp>
        <p:nvSpPr>
          <p:cNvPr id="94211" name="Rectangle 3"/>
          <p:cNvSpPr>
            <a:spLocks noGrp="1" noChangeArrowheads="1"/>
          </p:cNvSpPr>
          <p:nvPr>
            <p:ph type="body" idx="1"/>
          </p:nvPr>
        </p:nvSpPr>
        <p:spPr>
          <a:xfrm>
            <a:off x="768350" y="593209"/>
            <a:ext cx="7821468" cy="876300"/>
          </a:xfrm>
        </p:spPr>
        <p:txBody>
          <a:bodyPr/>
          <a:lstStyle/>
          <a:p>
            <a:pPr>
              <a:lnSpc>
                <a:spcPct val="114000"/>
              </a:lnSpc>
              <a:tabLst>
                <a:tab pos="461963" algn="l"/>
                <a:tab pos="1027113" algn="l"/>
                <a:tab pos="1547813" algn="l"/>
              </a:tabLst>
            </a:pPr>
            <a:r>
              <a:rPr lang="en-US" altLang="en-US" sz="2000" b="1"/>
              <a:t>Find all</a:t>
            </a:r>
            <a:r>
              <a:rPr lang="en-US" altLang="en-US" b="1"/>
              <a:t> </a:t>
            </a:r>
            <a:r>
              <a:rPr lang="en-US" altLang="en-US" sz="2000" b="1"/>
              <a:t>students who</a:t>
            </a:r>
            <a:r>
              <a:rPr lang="en-US" altLang="en-US" b="1"/>
              <a:t> </a:t>
            </a:r>
            <a:r>
              <a:rPr lang="en-US" altLang="en-US" sz="2000" b="1"/>
              <a:t>have taken </a:t>
            </a:r>
            <a:r>
              <a:rPr lang="en-US" altLang="en-US" sz="2000" b="1">
                <a:solidFill>
                  <a:srgbClr val="FF0000"/>
                </a:solidFill>
              </a:rPr>
              <a:t>all courses </a:t>
            </a:r>
            <a:r>
              <a:rPr lang="en-US" altLang="en-US" sz="2000" b="1"/>
              <a:t>offered in the Biology department.</a:t>
            </a:r>
            <a:endParaRPr lang="en-US" altLang="en-US" b="1"/>
          </a:p>
        </p:txBody>
      </p:sp>
      <p:sp>
        <p:nvSpPr>
          <p:cNvPr id="454660" name="Text Box 4"/>
          <p:cNvSpPr txBox="1">
            <a:spLocks noChangeArrowheads="1"/>
          </p:cNvSpPr>
          <p:nvPr/>
        </p:nvSpPr>
        <p:spPr bwMode="auto">
          <a:xfrm>
            <a:off x="1079403" y="1599623"/>
            <a:ext cx="6653213" cy="3320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nSpc>
                <a:spcPct val="112000"/>
              </a:lnSpc>
              <a:spcBef>
                <a:spcPct val="0"/>
              </a:spcBef>
              <a:buClrTx/>
              <a:buSzTx/>
              <a:buFontTx/>
              <a:buNone/>
            </a:pPr>
            <a:r>
              <a:rPr lang="en-US" altLang="en-US" sz="2100" b="1"/>
              <a:t>select distinct </a:t>
            </a:r>
            <a:r>
              <a:rPr lang="en-US" altLang="en-US" sz="2100" i="1"/>
              <a:t>S</a:t>
            </a:r>
            <a:r>
              <a:rPr lang="en-US" altLang="en-US" sz="2100"/>
              <a:t>.</a:t>
            </a:r>
            <a:r>
              <a:rPr lang="en-US" altLang="en-US" sz="2100" i="1"/>
              <a:t>ID</a:t>
            </a:r>
            <a:r>
              <a:rPr lang="en-US" altLang="en-US" sz="2100"/>
              <a:t>, </a:t>
            </a:r>
            <a:r>
              <a:rPr lang="en-US" altLang="en-US" sz="2100" i="1"/>
              <a:t>S</a:t>
            </a:r>
            <a:r>
              <a:rPr lang="en-US" altLang="en-US" sz="2100"/>
              <a:t>.</a:t>
            </a:r>
            <a:r>
              <a:rPr lang="en-US" altLang="en-US" sz="2100" i="1"/>
              <a:t>name</a:t>
            </a:r>
          </a:p>
          <a:p>
            <a:pPr>
              <a:lnSpc>
                <a:spcPct val="112000"/>
              </a:lnSpc>
              <a:spcBef>
                <a:spcPct val="0"/>
              </a:spcBef>
              <a:buClrTx/>
              <a:buSzTx/>
              <a:buFontTx/>
              <a:buNone/>
            </a:pPr>
            <a:r>
              <a:rPr lang="en-US" altLang="en-US" sz="2100" b="1"/>
              <a:t>from </a:t>
            </a:r>
            <a:r>
              <a:rPr lang="en-US" altLang="en-US" sz="2100" i="1"/>
              <a:t>student </a:t>
            </a:r>
            <a:r>
              <a:rPr lang="en-US" altLang="en-US" sz="2100" b="1"/>
              <a:t>as </a:t>
            </a:r>
            <a:r>
              <a:rPr lang="en-US" altLang="en-US" sz="2100" i="1"/>
              <a:t>S</a:t>
            </a:r>
          </a:p>
          <a:p>
            <a:pPr>
              <a:lnSpc>
                <a:spcPct val="112000"/>
              </a:lnSpc>
              <a:spcBef>
                <a:spcPct val="0"/>
              </a:spcBef>
              <a:buClrTx/>
              <a:buSzTx/>
              <a:buFontTx/>
              <a:buNone/>
            </a:pPr>
            <a:r>
              <a:rPr lang="en-US" altLang="en-US" sz="2100" b="1"/>
              <a:t>where </a:t>
            </a:r>
            <a:r>
              <a:rPr lang="en-US" altLang="en-US" sz="2100" b="1">
                <a:solidFill>
                  <a:schemeClr val="tx2"/>
                </a:solidFill>
              </a:rPr>
              <a:t>not exists  </a:t>
            </a:r>
            <a:r>
              <a:rPr lang="en-US" altLang="en-US" sz="2100"/>
              <a:t>( (</a:t>
            </a:r>
            <a:r>
              <a:rPr lang="en-US" altLang="en-US" sz="2100" b="1"/>
              <a:t>select </a:t>
            </a:r>
            <a:r>
              <a:rPr lang="en-US" altLang="en-US" sz="2100" i="1" err="1"/>
              <a:t>course_id</a:t>
            </a:r>
            <a:endParaRPr lang="en-US" altLang="en-US" sz="2100" i="1"/>
          </a:p>
          <a:p>
            <a:pPr>
              <a:lnSpc>
                <a:spcPct val="112000"/>
              </a:lnSpc>
              <a:spcBef>
                <a:spcPct val="0"/>
              </a:spcBef>
              <a:buClrTx/>
              <a:buSzTx/>
              <a:buFontTx/>
              <a:buNone/>
            </a:pPr>
            <a:r>
              <a:rPr lang="en-US" altLang="en-US" sz="2100" b="1"/>
              <a:t>                                 from </a:t>
            </a:r>
            <a:r>
              <a:rPr lang="en-US" altLang="en-US" sz="2100" i="1"/>
              <a:t>course</a:t>
            </a:r>
          </a:p>
          <a:p>
            <a:pPr>
              <a:lnSpc>
                <a:spcPct val="112000"/>
              </a:lnSpc>
              <a:spcBef>
                <a:spcPct val="0"/>
              </a:spcBef>
              <a:buClrTx/>
              <a:buSzTx/>
              <a:buFontTx/>
              <a:buNone/>
            </a:pPr>
            <a:r>
              <a:rPr lang="en-US" altLang="en-US" sz="2100" b="1"/>
              <a:t>                                 where </a:t>
            </a:r>
            <a:r>
              <a:rPr lang="en-US" altLang="en-US" sz="2100" i="1"/>
              <a:t>dept_name </a:t>
            </a:r>
            <a:r>
              <a:rPr lang="en-US" altLang="en-US" sz="2100"/>
              <a:t>= ’Biology’)</a:t>
            </a:r>
          </a:p>
          <a:p>
            <a:pPr>
              <a:lnSpc>
                <a:spcPct val="112000"/>
              </a:lnSpc>
              <a:spcBef>
                <a:spcPct val="0"/>
              </a:spcBef>
              <a:buClrTx/>
              <a:buSzTx/>
              <a:buFontTx/>
              <a:buNone/>
            </a:pPr>
            <a:r>
              <a:rPr lang="en-US" altLang="en-US" sz="2100" b="1"/>
              <a:t>                               </a:t>
            </a:r>
            <a:r>
              <a:rPr lang="en-US" altLang="en-US" sz="2100" b="1">
                <a:solidFill>
                  <a:schemeClr val="tx2"/>
                </a:solidFill>
              </a:rPr>
              <a:t>MINUS</a:t>
            </a:r>
          </a:p>
          <a:p>
            <a:pPr>
              <a:lnSpc>
                <a:spcPct val="112000"/>
              </a:lnSpc>
              <a:spcBef>
                <a:spcPct val="0"/>
              </a:spcBef>
              <a:buClrTx/>
              <a:buSzTx/>
              <a:buFontTx/>
              <a:buNone/>
            </a:pPr>
            <a:r>
              <a:rPr lang="en-US" altLang="en-US" sz="2100"/>
              <a:t>                                 (</a:t>
            </a:r>
            <a:r>
              <a:rPr lang="en-US" altLang="en-US" sz="2100" b="1"/>
              <a:t>select </a:t>
            </a:r>
            <a:r>
              <a:rPr lang="en-US" altLang="en-US" sz="2100" i="1" err="1"/>
              <a:t>T</a:t>
            </a:r>
            <a:r>
              <a:rPr lang="en-US" altLang="en-US" sz="2100" err="1"/>
              <a:t>.</a:t>
            </a:r>
            <a:r>
              <a:rPr lang="en-US" altLang="en-US" sz="2100" i="1" err="1"/>
              <a:t>course_id</a:t>
            </a:r>
            <a:endParaRPr lang="en-US" altLang="en-US" sz="2100" i="1"/>
          </a:p>
          <a:p>
            <a:pPr>
              <a:lnSpc>
                <a:spcPct val="112000"/>
              </a:lnSpc>
              <a:spcBef>
                <a:spcPct val="0"/>
              </a:spcBef>
              <a:buClrTx/>
              <a:buSzTx/>
              <a:buFontTx/>
              <a:buNone/>
            </a:pPr>
            <a:r>
              <a:rPr lang="en-US" altLang="en-US" sz="2100" b="1"/>
              <a:t>                                   from </a:t>
            </a:r>
            <a:r>
              <a:rPr lang="en-US" altLang="en-US" sz="2100" i="1"/>
              <a:t>takes </a:t>
            </a:r>
            <a:r>
              <a:rPr lang="en-US" altLang="en-US" sz="2100" b="1"/>
              <a:t>as </a:t>
            </a:r>
            <a:r>
              <a:rPr lang="en-US" altLang="en-US" sz="2100" i="1"/>
              <a:t>T</a:t>
            </a:r>
          </a:p>
          <a:p>
            <a:pPr>
              <a:lnSpc>
                <a:spcPct val="112000"/>
              </a:lnSpc>
              <a:spcBef>
                <a:spcPct val="0"/>
              </a:spcBef>
              <a:buClrTx/>
              <a:buSzTx/>
              <a:buFontTx/>
              <a:buNone/>
            </a:pPr>
            <a:r>
              <a:rPr lang="en-US" altLang="en-US" sz="2100" b="1"/>
              <a:t>                                   where </a:t>
            </a:r>
            <a:r>
              <a:rPr lang="en-US" altLang="en-US" sz="2100" i="1"/>
              <a:t>S</a:t>
            </a:r>
            <a:r>
              <a:rPr lang="en-US" altLang="en-US" sz="2100"/>
              <a:t>.</a:t>
            </a:r>
            <a:r>
              <a:rPr lang="en-US" altLang="en-US" sz="2100" i="1"/>
              <a:t>ID </a:t>
            </a:r>
            <a:r>
              <a:rPr lang="en-US" altLang="en-US" sz="2100"/>
              <a:t>= </a:t>
            </a:r>
            <a:r>
              <a:rPr lang="en-US" altLang="en-US" sz="2100" i="1"/>
              <a:t>T</a:t>
            </a:r>
            <a:r>
              <a:rPr lang="en-US" altLang="en-US" sz="2100"/>
              <a:t>.</a:t>
            </a:r>
            <a:r>
              <a:rPr lang="en-US" altLang="en-US" sz="2100" i="1"/>
              <a:t>ID</a:t>
            </a:r>
            <a:r>
              <a:rPr lang="en-US" altLang="en-US" sz="2100"/>
              <a:t>));</a:t>
            </a:r>
          </a:p>
        </p:txBody>
      </p:sp>
      <p:sp>
        <p:nvSpPr>
          <p:cNvPr id="94213" name="Text Box 5"/>
          <p:cNvSpPr txBox="1">
            <a:spLocks noChangeArrowheads="1"/>
          </p:cNvSpPr>
          <p:nvPr/>
        </p:nvSpPr>
        <p:spPr bwMode="auto">
          <a:xfrm>
            <a:off x="4957278" y="5815437"/>
            <a:ext cx="4099584" cy="89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buClr>
                <a:srgbClr val="000099"/>
              </a:buClr>
            </a:pPr>
            <a:r>
              <a:rPr lang="en-US" altLang="en-US" sz="1800"/>
              <a:t>   </a:t>
            </a:r>
            <a:r>
              <a:rPr lang="en-US" altLang="en-US" sz="2000"/>
              <a:t>Note that </a:t>
            </a:r>
            <a:r>
              <a:rPr lang="en-US" altLang="en-US" sz="2000" i="1"/>
              <a:t>X – Y = Ø   </a:t>
            </a:r>
            <a:r>
              <a:rPr lang="en-US" altLang="en-US" sz="2000">
                <a:sym typeface="Symbol" panose="05050102010706020507" pitchFamily="18" charset="2"/>
              </a:rPr>
              <a:t>   </a:t>
            </a:r>
            <a:r>
              <a:rPr lang="en-US" altLang="en-US" sz="2000" i="1">
                <a:sym typeface="Symbol" panose="05050102010706020507" pitchFamily="18" charset="2"/>
              </a:rPr>
              <a:t>X</a:t>
            </a:r>
            <a:r>
              <a:rPr lang="en-US" altLang="en-US" sz="2000">
                <a:sym typeface="Symbol" panose="05050102010706020507" pitchFamily="18" charset="2"/>
              </a:rPr>
              <a:t> </a:t>
            </a:r>
            <a:r>
              <a:rPr lang="en-US" altLang="en-US" sz="2000" i="1">
                <a:sym typeface="Symbol" panose="05050102010706020507" pitchFamily="18" charset="2"/>
              </a:rPr>
              <a:t>Y</a:t>
            </a:r>
            <a:endParaRPr lang="en-US" altLang="en-US" sz="1800" i="1">
              <a:sym typeface="Symbol" panose="05050102010706020507" pitchFamily="18" charset="2"/>
            </a:endParaRPr>
          </a:p>
          <a:p>
            <a:pPr>
              <a:buClr>
                <a:srgbClr val="000099"/>
              </a:buClr>
            </a:pPr>
            <a:endParaRPr kumimoji="0" lang="en-US" altLang="en-US" sz="2400">
              <a:latin typeface="Times New Roman" panose="02020603050405020304" pitchFamily="18" charset="0"/>
            </a:endParaRPr>
          </a:p>
        </p:txBody>
      </p:sp>
      <p:sp>
        <p:nvSpPr>
          <p:cNvPr id="2" name="Rectangular Callout 1"/>
          <p:cNvSpPr/>
          <p:nvPr/>
        </p:nvSpPr>
        <p:spPr bwMode="auto">
          <a:xfrm rot="10407866" flipV="1">
            <a:off x="6287370" y="1141973"/>
            <a:ext cx="2826591" cy="689216"/>
          </a:xfrm>
          <a:prstGeom prst="wedgeRectCallout">
            <a:avLst>
              <a:gd name="adj1" fmla="val 77557"/>
              <a:gd name="adj2" fmla="val 94395"/>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Helvetica" charset="0"/>
              </a:rPr>
              <a:t>All courses</a:t>
            </a:r>
            <a:r>
              <a:rPr kumimoji="0" lang="en-US" sz="1600" b="0" i="0" u="none" strike="noStrike" cap="none" normalizeH="0">
                <a:ln>
                  <a:noFill/>
                </a:ln>
                <a:solidFill>
                  <a:schemeClr val="tx1"/>
                </a:solidFill>
                <a:effectLst/>
                <a:latin typeface="Helvetica" charset="0"/>
              </a:rPr>
              <a:t> (ids) offered by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a:ln>
                  <a:noFill/>
                </a:ln>
                <a:solidFill>
                  <a:schemeClr val="tx1"/>
                </a:solidFill>
                <a:effectLst/>
                <a:latin typeface="Helvetica" charset="0"/>
              </a:rPr>
              <a:t>Biology Department</a:t>
            </a:r>
            <a:endParaRPr kumimoji="0" lang="en-US" sz="1600" b="0" i="0" u="none" strike="noStrike" cap="none" normalizeH="0" baseline="0">
              <a:ln>
                <a:noFill/>
              </a:ln>
              <a:solidFill>
                <a:schemeClr val="tx1"/>
              </a:solidFill>
              <a:effectLst/>
              <a:latin typeface="Helvetica" charset="0"/>
            </a:endParaRPr>
          </a:p>
        </p:txBody>
      </p:sp>
      <p:sp>
        <p:nvSpPr>
          <p:cNvPr id="3" name="Rectangular Callout 2"/>
          <p:cNvSpPr/>
          <p:nvPr/>
        </p:nvSpPr>
        <p:spPr bwMode="auto">
          <a:xfrm>
            <a:off x="7010401" y="3352800"/>
            <a:ext cx="2133600" cy="1039091"/>
          </a:xfrm>
          <a:prstGeom prst="wedgeRectCallout">
            <a:avLst>
              <a:gd name="adj1" fmla="val -100390"/>
              <a:gd name="adj2" fmla="val 15541"/>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Helvetica" charset="0"/>
              </a:rPr>
              <a:t>Courses (Ids) taken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Helvetica" charset="0"/>
              </a:rPr>
              <a:t>by each student </a:t>
            </a:r>
            <a:r>
              <a:rPr kumimoji="0" lang="en-US" sz="1600" b="1" i="0" u="none" strike="noStrike" cap="none" normalizeH="0" baseline="0">
                <a:ln>
                  <a:noFill/>
                </a:ln>
                <a:solidFill>
                  <a:schemeClr val="tx1"/>
                </a:solidFill>
                <a:effectLst/>
                <a:latin typeface="Helvetica" charset="0"/>
              </a:rPr>
              <a:t>S</a:t>
            </a:r>
          </a:p>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Helvetica" charset="0"/>
              </a:rPr>
              <a:t>referred</a:t>
            </a:r>
            <a:r>
              <a:rPr kumimoji="0" lang="en-US" sz="1600" b="0" i="0" u="none" strike="noStrike" cap="none" normalizeH="0">
                <a:ln>
                  <a:noFill/>
                </a:ln>
                <a:solidFill>
                  <a:schemeClr val="tx1"/>
                </a:solidFill>
                <a:effectLst/>
                <a:latin typeface="Helvetica" charset="0"/>
              </a:rPr>
              <a:t> in the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a:ln>
                  <a:noFill/>
                </a:ln>
                <a:solidFill>
                  <a:schemeClr val="tx1"/>
                </a:solidFill>
                <a:effectLst/>
                <a:latin typeface="Helvetica" charset="0"/>
              </a:rPr>
              <a:t>outer query</a:t>
            </a:r>
            <a:endParaRPr kumimoji="0" lang="en-US" sz="1600" b="0" i="0" u="none" strike="noStrike" cap="none" normalizeH="0" baseline="0">
              <a:ln>
                <a:noFill/>
              </a:ln>
              <a:solidFill>
                <a:schemeClr val="tx1"/>
              </a:solidFill>
              <a:effectLst/>
              <a:latin typeface="Helvetica" charset="0"/>
            </a:endParaRP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42004" y="3215200"/>
            <a:ext cx="3302152" cy="16612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4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0"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F9DFA0-8595-4110-A591-314D425DF94E}"/>
              </a:ext>
            </a:extLst>
          </p:cNvPr>
          <p:cNvPicPr>
            <a:picLocks noChangeAspect="1"/>
          </p:cNvPicPr>
          <p:nvPr/>
        </p:nvPicPr>
        <p:blipFill>
          <a:blip r:embed="rId3"/>
          <a:stretch>
            <a:fillRect/>
          </a:stretch>
        </p:blipFill>
        <p:spPr>
          <a:xfrm>
            <a:off x="1584599" y="513390"/>
            <a:ext cx="6185706" cy="3996075"/>
          </a:xfrm>
          <a:prstGeom prst="rect">
            <a:avLst/>
          </a:prstGeom>
        </p:spPr>
      </p:pic>
      <p:sp>
        <p:nvSpPr>
          <p:cNvPr id="5" name="Rectangle 4">
            <a:extLst>
              <a:ext uri="{FF2B5EF4-FFF2-40B4-BE49-F238E27FC236}">
                <a16:creationId xmlns:a16="http://schemas.microsoft.com/office/drawing/2014/main" id="{FC10BF8C-B512-49B0-9C97-C4B3B2682854}"/>
              </a:ext>
            </a:extLst>
          </p:cNvPr>
          <p:cNvSpPr/>
          <p:nvPr/>
        </p:nvSpPr>
        <p:spPr>
          <a:xfrm>
            <a:off x="817560" y="5045660"/>
            <a:ext cx="6790129" cy="338554"/>
          </a:xfrm>
          <a:prstGeom prst="rect">
            <a:avLst/>
          </a:prstGeom>
        </p:spPr>
        <p:txBody>
          <a:bodyPr wrap="none">
            <a:spAutoFit/>
          </a:bodyPr>
          <a:lstStyle/>
          <a:p>
            <a:r>
              <a:rPr lang="en-IN" b="1"/>
              <a:t>BIO-101,BIO-301,BIO-399 </a:t>
            </a:r>
            <a:r>
              <a:rPr lang="en-IN"/>
              <a:t>are the course offered by Biology department</a:t>
            </a:r>
          </a:p>
        </p:txBody>
      </p:sp>
      <p:sp>
        <p:nvSpPr>
          <p:cNvPr id="2" name="Rectangle 1">
            <a:extLst>
              <a:ext uri="{FF2B5EF4-FFF2-40B4-BE49-F238E27FC236}">
                <a16:creationId xmlns:a16="http://schemas.microsoft.com/office/drawing/2014/main" id="{E965D2E3-7C38-41EA-A01F-CA57BE378E7D}"/>
              </a:ext>
            </a:extLst>
          </p:cNvPr>
          <p:cNvSpPr/>
          <p:nvPr/>
        </p:nvSpPr>
        <p:spPr>
          <a:xfrm>
            <a:off x="3738776" y="4608285"/>
            <a:ext cx="1003801" cy="338554"/>
          </a:xfrm>
          <a:prstGeom prst="rect">
            <a:avLst/>
          </a:prstGeom>
        </p:spPr>
        <p:txBody>
          <a:bodyPr wrap="none">
            <a:spAutoFit/>
          </a:bodyPr>
          <a:lstStyle/>
          <a:p>
            <a:r>
              <a:rPr lang="en-IN" b="1"/>
              <a:t>Courses</a:t>
            </a:r>
          </a:p>
        </p:txBody>
      </p:sp>
    </p:spTree>
    <p:extLst>
      <p:ext uri="{BB962C8B-B14F-4D97-AF65-F5344CB8AC3E}">
        <p14:creationId xmlns:p14="http://schemas.microsoft.com/office/powerpoint/2010/main" val="4854403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F62AE42-2D08-494E-ABDB-818714A5EA7C}"/>
              </a:ext>
            </a:extLst>
          </p:cNvPr>
          <p:cNvPicPr>
            <a:picLocks noGrp="1" noChangeAspect="1"/>
          </p:cNvPicPr>
          <p:nvPr>
            <p:ph idx="1"/>
          </p:nvPr>
        </p:nvPicPr>
        <p:blipFill>
          <a:blip r:embed="rId3"/>
          <a:stretch>
            <a:fillRect/>
          </a:stretch>
        </p:blipFill>
        <p:spPr>
          <a:xfrm>
            <a:off x="1" y="158968"/>
            <a:ext cx="4528386" cy="5144294"/>
          </a:xfrm>
          <a:prstGeom prst="rect">
            <a:avLst/>
          </a:prstGeom>
        </p:spPr>
      </p:pic>
      <p:pic>
        <p:nvPicPr>
          <p:cNvPr id="5" name="Picture 4">
            <a:extLst>
              <a:ext uri="{FF2B5EF4-FFF2-40B4-BE49-F238E27FC236}">
                <a16:creationId xmlns:a16="http://schemas.microsoft.com/office/drawing/2014/main" id="{EAB73D59-5C01-4141-9469-77762F516827}"/>
              </a:ext>
            </a:extLst>
          </p:cNvPr>
          <p:cNvPicPr>
            <a:picLocks noChangeAspect="1"/>
          </p:cNvPicPr>
          <p:nvPr/>
        </p:nvPicPr>
        <p:blipFill>
          <a:blip r:embed="rId4"/>
          <a:stretch>
            <a:fillRect/>
          </a:stretch>
        </p:blipFill>
        <p:spPr>
          <a:xfrm>
            <a:off x="4615615" y="-20219"/>
            <a:ext cx="4627646" cy="5323481"/>
          </a:xfrm>
          <a:prstGeom prst="rect">
            <a:avLst/>
          </a:prstGeom>
        </p:spPr>
      </p:pic>
      <p:sp>
        <p:nvSpPr>
          <p:cNvPr id="6" name="Rectangle 5">
            <a:extLst>
              <a:ext uri="{FF2B5EF4-FFF2-40B4-BE49-F238E27FC236}">
                <a16:creationId xmlns:a16="http://schemas.microsoft.com/office/drawing/2014/main" id="{3B17F28A-5588-452E-8895-DAF1D52CFA94}"/>
              </a:ext>
            </a:extLst>
          </p:cNvPr>
          <p:cNvSpPr/>
          <p:nvPr/>
        </p:nvSpPr>
        <p:spPr>
          <a:xfrm>
            <a:off x="0" y="5375593"/>
            <a:ext cx="9333004" cy="1323439"/>
          </a:xfrm>
          <a:prstGeom prst="rect">
            <a:avLst/>
          </a:prstGeom>
        </p:spPr>
        <p:txBody>
          <a:bodyPr wrap="none">
            <a:spAutoFit/>
          </a:bodyPr>
          <a:lstStyle/>
          <a:p>
            <a:r>
              <a:rPr lang="en-IN" b="1"/>
              <a:t>BIO-101,BIO-301,BIO-399 </a:t>
            </a:r>
            <a:r>
              <a:rPr lang="en-IN"/>
              <a:t>are the course offered by Biology department</a:t>
            </a:r>
          </a:p>
          <a:p>
            <a:endParaRPr lang="en-IN"/>
          </a:p>
          <a:p>
            <a:r>
              <a:rPr lang="en-IN"/>
              <a:t>Find all the courses taken by each student in Student relation , e.g. </a:t>
            </a:r>
            <a:r>
              <a:rPr lang="en-IN">
                <a:solidFill>
                  <a:srgbClr val="C00000"/>
                </a:solidFill>
              </a:rPr>
              <a:t>00128</a:t>
            </a:r>
            <a:r>
              <a:rPr lang="en-IN"/>
              <a:t> has taken </a:t>
            </a:r>
            <a:r>
              <a:rPr lang="en-IN">
                <a:solidFill>
                  <a:srgbClr val="002060"/>
                </a:solidFill>
              </a:rPr>
              <a:t>CS-101,CS-347</a:t>
            </a:r>
          </a:p>
          <a:p>
            <a:r>
              <a:rPr lang="en-IN" b="1"/>
              <a:t>{BIO-101,BIO-301,BIO-399} MINUS {</a:t>
            </a:r>
            <a:r>
              <a:rPr lang="en-IN"/>
              <a:t>CS-101,CS-347}= </a:t>
            </a:r>
            <a:r>
              <a:rPr lang="en-IN" b="1">
                <a:solidFill>
                  <a:srgbClr val="FF0000"/>
                </a:solidFill>
              </a:rPr>
              <a:t>NOT EMPTY </a:t>
            </a:r>
            <a:r>
              <a:rPr lang="en-IN"/>
              <a:t>set means Student has not</a:t>
            </a:r>
          </a:p>
          <a:p>
            <a:r>
              <a:rPr lang="en-IN"/>
              <a:t>taken not even one course Offred by the </a:t>
            </a:r>
            <a:r>
              <a:rPr lang="en-IN">
                <a:solidFill>
                  <a:srgbClr val="0070C0"/>
                </a:solidFill>
              </a:rPr>
              <a:t>Biology</a:t>
            </a:r>
            <a:r>
              <a:rPr lang="en-IN"/>
              <a:t> department.</a:t>
            </a:r>
          </a:p>
        </p:txBody>
      </p:sp>
    </p:spTree>
    <p:extLst>
      <p:ext uri="{BB962C8B-B14F-4D97-AF65-F5344CB8AC3E}">
        <p14:creationId xmlns:p14="http://schemas.microsoft.com/office/powerpoint/2010/main" val="26757273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16882"/>
            <a:ext cx="8077200" cy="609600"/>
          </a:xfrm>
        </p:spPr>
        <p:txBody>
          <a:bodyPr/>
          <a:lstStyle/>
          <a:p>
            <a:pPr>
              <a:defRPr/>
            </a:pPr>
            <a:r>
              <a:rPr lang="en-US"/>
              <a:t>Subqueries </a:t>
            </a:r>
            <a:r>
              <a:rPr lang="en-US" u="sng"/>
              <a:t>in the FROM </a:t>
            </a:r>
            <a:r>
              <a:rPr lang="en-US"/>
              <a:t>Clause</a:t>
            </a:r>
          </a:p>
        </p:txBody>
      </p:sp>
      <p:sp>
        <p:nvSpPr>
          <p:cNvPr id="98307" name="Rectangle 3"/>
          <p:cNvSpPr>
            <a:spLocks noGrp="1" noChangeArrowheads="1"/>
          </p:cNvSpPr>
          <p:nvPr>
            <p:ph type="body" idx="1"/>
          </p:nvPr>
        </p:nvSpPr>
        <p:spPr>
          <a:xfrm>
            <a:off x="179882" y="1125682"/>
            <a:ext cx="8665668" cy="4606635"/>
          </a:xfrm>
        </p:spPr>
        <p:txBody>
          <a:bodyPr/>
          <a:lstStyle/>
          <a:p>
            <a:pPr>
              <a:lnSpc>
                <a:spcPct val="150000"/>
              </a:lnSpc>
              <a:tabLst>
                <a:tab pos="1146175" algn="l"/>
                <a:tab pos="1608138" algn="l"/>
                <a:tab pos="1711325" algn="l"/>
              </a:tabLst>
            </a:pPr>
            <a:r>
              <a:rPr lang="en-US" altLang="en-US" sz="2000"/>
              <a:t>SQL allows </a:t>
            </a:r>
            <a:r>
              <a:rPr lang="en-US" altLang="en-US" sz="2000" u="sng"/>
              <a:t>a subquery expression </a:t>
            </a:r>
            <a:r>
              <a:rPr lang="en-US" altLang="en-US" sz="2000"/>
              <a:t>to be used </a:t>
            </a:r>
            <a:r>
              <a:rPr lang="en-US" altLang="en-US" sz="2000" u="sng"/>
              <a:t>in the </a:t>
            </a:r>
            <a:r>
              <a:rPr lang="en-US" altLang="en-US" sz="2000" b="1" u="sng"/>
              <a:t>from </a:t>
            </a:r>
            <a:r>
              <a:rPr lang="en-US" altLang="en-US" sz="2000" u="sng"/>
              <a:t>clause</a:t>
            </a:r>
            <a:r>
              <a:rPr lang="en-US" altLang="en-US" sz="2000"/>
              <a:t>.</a:t>
            </a:r>
            <a:endParaRPr lang="en-US" altLang="en-US"/>
          </a:p>
          <a:p>
            <a:pPr>
              <a:lnSpc>
                <a:spcPct val="150000"/>
              </a:lnSpc>
              <a:tabLst>
                <a:tab pos="1146175" algn="l"/>
                <a:tab pos="1608138" algn="l"/>
                <a:tab pos="1711325" algn="l"/>
              </a:tabLst>
            </a:pPr>
            <a:r>
              <a:rPr lang="en-US" altLang="en-US" sz="2000" b="1"/>
              <a:t>Find the average instructors’ salaries of those departments where the average salary is greater than $42,000. </a:t>
            </a:r>
            <a:endParaRPr lang="en-US" altLang="en-US" b="1"/>
          </a:p>
          <a:p>
            <a:pPr lvl="1">
              <a:lnSpc>
                <a:spcPct val="150000"/>
              </a:lnSpc>
              <a:spcBef>
                <a:spcPts val="600"/>
              </a:spcBef>
              <a:buFont typeface="Monotype Sorts" charset="2"/>
              <a:buNone/>
              <a:tabLst>
                <a:tab pos="1146175" algn="l"/>
                <a:tab pos="1608138" algn="l"/>
                <a:tab pos="1711325" algn="l"/>
              </a:tabLst>
            </a:pPr>
            <a:r>
              <a:rPr lang="en-US" altLang="en-US" b="1"/>
              <a:t>    </a:t>
            </a:r>
            <a:r>
              <a:rPr lang="en-US" altLang="en-US" sz="2000" b="1"/>
              <a:t>select </a:t>
            </a:r>
            <a:r>
              <a:rPr lang="en-US" altLang="en-US" sz="2000" i="1"/>
              <a:t>dept_name</a:t>
            </a:r>
            <a:r>
              <a:rPr lang="en-US" altLang="en-US" sz="2000"/>
              <a:t>, </a:t>
            </a:r>
            <a:r>
              <a:rPr lang="en-US" altLang="en-US" sz="2000" i="1"/>
              <a:t>avg_salary</a:t>
            </a:r>
            <a:br>
              <a:rPr lang="en-US" altLang="en-US" sz="2000" i="1"/>
            </a:br>
            <a:r>
              <a:rPr lang="en-US" altLang="en-US" sz="2000" b="1"/>
              <a:t>from </a:t>
            </a:r>
            <a:r>
              <a:rPr lang="en-US" altLang="en-US" sz="2400"/>
              <a:t>(</a:t>
            </a:r>
            <a:r>
              <a:rPr lang="en-US" altLang="en-US" sz="2000" b="1">
                <a:solidFill>
                  <a:srgbClr val="C00000"/>
                </a:solidFill>
              </a:rPr>
              <a:t>select </a:t>
            </a:r>
            <a:r>
              <a:rPr lang="en-US" altLang="en-US" sz="2000" i="1">
                <a:solidFill>
                  <a:srgbClr val="C00000"/>
                </a:solidFill>
              </a:rPr>
              <a:t>dept_name</a:t>
            </a:r>
            <a:r>
              <a:rPr lang="en-US" altLang="en-US" sz="2000">
                <a:solidFill>
                  <a:srgbClr val="C00000"/>
                </a:solidFill>
              </a:rPr>
              <a:t>, </a:t>
            </a:r>
            <a:r>
              <a:rPr lang="en-US" altLang="en-US" sz="2000" b="1">
                <a:solidFill>
                  <a:srgbClr val="C00000"/>
                </a:solidFill>
              </a:rPr>
              <a:t>avg </a:t>
            </a:r>
            <a:r>
              <a:rPr lang="en-US" altLang="en-US" sz="2000">
                <a:solidFill>
                  <a:srgbClr val="C00000"/>
                </a:solidFill>
              </a:rPr>
              <a:t>(</a:t>
            </a:r>
            <a:r>
              <a:rPr lang="en-US" altLang="en-US" sz="2000" i="1">
                <a:solidFill>
                  <a:srgbClr val="C00000"/>
                </a:solidFill>
              </a:rPr>
              <a:t>salary</a:t>
            </a:r>
            <a:r>
              <a:rPr lang="en-US" altLang="en-US" sz="2000">
                <a:solidFill>
                  <a:srgbClr val="C00000"/>
                </a:solidFill>
              </a:rPr>
              <a:t>)  </a:t>
            </a:r>
            <a:r>
              <a:rPr lang="en-US" altLang="en-US" sz="2000" i="1">
                <a:solidFill>
                  <a:schemeClr val="bg1">
                    <a:lumMod val="50000"/>
                  </a:schemeClr>
                </a:solidFill>
              </a:rPr>
              <a:t>avg_salary</a:t>
            </a:r>
            <a:br>
              <a:rPr lang="en-US" altLang="en-US" sz="2000" i="1">
                <a:solidFill>
                  <a:srgbClr val="C00000"/>
                </a:solidFill>
              </a:rPr>
            </a:br>
            <a:r>
              <a:rPr lang="en-US" altLang="en-US" sz="2000" i="1">
                <a:solidFill>
                  <a:srgbClr val="C00000"/>
                </a:solidFill>
              </a:rPr>
              <a:t>           </a:t>
            </a:r>
            <a:r>
              <a:rPr lang="en-US" altLang="en-US" sz="2000" b="1">
                <a:solidFill>
                  <a:srgbClr val="C00000"/>
                </a:solidFill>
              </a:rPr>
              <a:t>from </a:t>
            </a:r>
            <a:r>
              <a:rPr lang="en-US" altLang="en-US" sz="2000" i="1">
                <a:solidFill>
                  <a:srgbClr val="C00000"/>
                </a:solidFill>
              </a:rPr>
              <a:t>instructor</a:t>
            </a:r>
            <a:br>
              <a:rPr lang="en-US" altLang="en-US" sz="2000" i="1">
                <a:solidFill>
                  <a:srgbClr val="C00000"/>
                </a:solidFill>
              </a:rPr>
            </a:br>
            <a:r>
              <a:rPr lang="en-US" altLang="en-US" sz="2000" i="1">
                <a:solidFill>
                  <a:srgbClr val="C00000"/>
                </a:solidFill>
              </a:rPr>
              <a:t>           </a:t>
            </a:r>
            <a:r>
              <a:rPr lang="en-US" altLang="en-US" sz="2000" b="1">
                <a:solidFill>
                  <a:srgbClr val="C00000"/>
                </a:solidFill>
              </a:rPr>
              <a:t>group by </a:t>
            </a:r>
            <a:r>
              <a:rPr lang="en-US" altLang="en-US" sz="2000" i="1">
                <a:solidFill>
                  <a:srgbClr val="C00000"/>
                </a:solidFill>
              </a:rPr>
              <a:t>dept_name</a:t>
            </a:r>
            <a:r>
              <a:rPr lang="en-US" altLang="en-US" sz="2400"/>
              <a:t>) </a:t>
            </a:r>
            <a:r>
              <a:rPr lang="en-US" altLang="en-US" sz="2000" b="1"/>
              <a:t>where </a:t>
            </a:r>
            <a:r>
              <a:rPr lang="en-US" altLang="en-US" sz="2000" i="1"/>
              <a:t>avg_salary </a:t>
            </a:r>
            <a:r>
              <a:rPr lang="en-US" altLang="en-US" sz="2000" b="1"/>
              <a:t>&gt;</a:t>
            </a:r>
            <a:r>
              <a:rPr lang="en-US" altLang="en-US" sz="2000"/>
              <a:t> 42000;</a:t>
            </a:r>
            <a:endParaRPr lang="en-US" altLang="en-US"/>
          </a:p>
          <a:p>
            <a:pPr>
              <a:lnSpc>
                <a:spcPct val="150000"/>
              </a:lnSpc>
              <a:tabLst>
                <a:tab pos="1146175" algn="l"/>
                <a:tab pos="1608138" algn="l"/>
                <a:tab pos="1711325" algn="l"/>
              </a:tabLst>
            </a:pPr>
            <a:r>
              <a:rPr lang="en-US" altLang="en-US" sz="2000" b="1"/>
              <a:t>Note</a:t>
            </a:r>
            <a:r>
              <a:rPr lang="en-US" altLang="en-US" sz="2000"/>
              <a:t> that we </a:t>
            </a:r>
            <a:r>
              <a:rPr lang="en-US" altLang="en-US" sz="2000" u="sng"/>
              <a:t>do not need </a:t>
            </a:r>
            <a:r>
              <a:rPr lang="en-US" altLang="en-US" sz="2000"/>
              <a:t>to use the </a:t>
            </a:r>
            <a:r>
              <a:rPr lang="en-US" altLang="en-US" sz="2000" b="1"/>
              <a:t>having </a:t>
            </a:r>
            <a:r>
              <a:rPr lang="en-US" altLang="en-US" sz="2000"/>
              <a:t>clause</a:t>
            </a:r>
            <a:endParaRPr lang="en-US" altLang="en-US"/>
          </a:p>
        </p:txBody>
      </p:sp>
      <p:pic>
        <p:nvPicPr>
          <p:cNvPr id="2" name="Picture 1">
            <a:extLst>
              <a:ext uri="{FF2B5EF4-FFF2-40B4-BE49-F238E27FC236}">
                <a16:creationId xmlns:a16="http://schemas.microsoft.com/office/drawing/2014/main" id="{FE5261FA-01EB-4BDF-A8D7-01DEE90F2D49}"/>
              </a:ext>
            </a:extLst>
          </p:cNvPr>
          <p:cNvPicPr>
            <a:picLocks noChangeAspect="1"/>
          </p:cNvPicPr>
          <p:nvPr/>
        </p:nvPicPr>
        <p:blipFill>
          <a:blip r:embed="rId3"/>
          <a:stretch>
            <a:fillRect/>
          </a:stretch>
        </p:blipFill>
        <p:spPr>
          <a:xfrm>
            <a:off x="7382967" y="4652976"/>
            <a:ext cx="1581151" cy="2142876"/>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a:t>WITH Clause</a:t>
            </a:r>
          </a:p>
        </p:txBody>
      </p:sp>
      <p:sp>
        <p:nvSpPr>
          <p:cNvPr id="101379" name="Rectangle 3"/>
          <p:cNvSpPr>
            <a:spLocks noGrp="1" noChangeArrowheads="1"/>
          </p:cNvSpPr>
          <p:nvPr>
            <p:ph type="body" idx="1"/>
          </p:nvPr>
        </p:nvSpPr>
        <p:spPr>
          <a:xfrm>
            <a:off x="321396" y="784623"/>
            <a:ext cx="8501207" cy="4903787"/>
          </a:xfrm>
        </p:spPr>
        <p:txBody>
          <a:bodyPr/>
          <a:lstStyle/>
          <a:p>
            <a:pPr>
              <a:lnSpc>
                <a:spcPct val="150000"/>
              </a:lnSpc>
            </a:pPr>
            <a:r>
              <a:rPr lang="en-US" altLang="en-US" sz="2000"/>
              <a:t>The </a:t>
            </a:r>
            <a:r>
              <a:rPr lang="en-US" altLang="en-US" sz="2000" b="1">
                <a:solidFill>
                  <a:srgbClr val="000099"/>
                </a:solidFill>
              </a:rPr>
              <a:t>WITH</a:t>
            </a:r>
            <a:r>
              <a:rPr lang="en-US" altLang="en-US" sz="2000"/>
              <a:t> clause provides a way of </a:t>
            </a:r>
            <a:r>
              <a:rPr lang="en-US" altLang="en-US" sz="2000" b="1"/>
              <a:t>defining a temporary relation </a:t>
            </a:r>
            <a:r>
              <a:rPr lang="en-US" altLang="en-US" sz="2000"/>
              <a:t>whose definition is available </a:t>
            </a:r>
            <a:r>
              <a:rPr lang="en-US" altLang="en-US" sz="2000" b="1"/>
              <a:t>only to the query </a:t>
            </a:r>
            <a:r>
              <a:rPr lang="en-US" altLang="en-US" sz="2000"/>
              <a:t>in which the </a:t>
            </a:r>
            <a:r>
              <a:rPr lang="en-US" altLang="en-US" sz="2000" b="1">
                <a:solidFill>
                  <a:srgbClr val="C00000"/>
                </a:solidFill>
              </a:rPr>
              <a:t>WITH</a:t>
            </a:r>
            <a:r>
              <a:rPr lang="en-US" altLang="en-US" sz="2000" b="1">
                <a:solidFill>
                  <a:schemeClr val="tx2"/>
                </a:solidFill>
              </a:rPr>
              <a:t> </a:t>
            </a:r>
            <a:r>
              <a:rPr lang="en-US" altLang="en-US" sz="2000"/>
              <a:t>clause occurs.</a:t>
            </a:r>
            <a:r>
              <a:rPr lang="en-US" altLang="en-US"/>
              <a:t> </a:t>
            </a:r>
          </a:p>
          <a:p>
            <a:pPr>
              <a:lnSpc>
                <a:spcPct val="150000"/>
              </a:lnSpc>
            </a:pPr>
            <a:r>
              <a:rPr lang="en-US" altLang="en-US" sz="2000" b="1"/>
              <a:t>Find all departments with the maximum budget </a:t>
            </a:r>
            <a:br>
              <a:rPr lang="en-US" altLang="en-US" sz="2000"/>
            </a:br>
            <a:br>
              <a:rPr lang="en-US" altLang="en-US" sz="500" b="1"/>
            </a:br>
            <a:r>
              <a:rPr lang="en-US" altLang="en-US" sz="2000" b="1"/>
              <a:t>     with </a:t>
            </a:r>
            <a:r>
              <a:rPr lang="en-US" altLang="en-US" sz="2000" i="1" err="1">
                <a:solidFill>
                  <a:srgbClr val="C00000"/>
                </a:solidFill>
              </a:rPr>
              <a:t>max_budget</a:t>
            </a:r>
            <a:r>
              <a:rPr lang="en-US" altLang="en-US" sz="2000" i="1">
                <a:solidFill>
                  <a:srgbClr val="C00000"/>
                </a:solidFill>
              </a:rPr>
              <a:t> </a:t>
            </a:r>
            <a:r>
              <a:rPr lang="en-US" altLang="en-US" sz="2000">
                <a:solidFill>
                  <a:srgbClr val="C00000"/>
                </a:solidFill>
              </a:rPr>
              <a:t>(</a:t>
            </a:r>
            <a:r>
              <a:rPr lang="en-US" altLang="en-US" sz="2000" i="1">
                <a:solidFill>
                  <a:schemeClr val="bg1">
                    <a:lumMod val="50000"/>
                  </a:schemeClr>
                </a:solidFill>
              </a:rPr>
              <a:t>value</a:t>
            </a:r>
            <a:r>
              <a:rPr lang="en-US" altLang="en-US" sz="2000">
                <a:solidFill>
                  <a:srgbClr val="C00000"/>
                </a:solidFill>
              </a:rPr>
              <a:t>) </a:t>
            </a:r>
            <a:r>
              <a:rPr lang="en-US" altLang="en-US" sz="2000" b="1"/>
              <a:t>as </a:t>
            </a:r>
            <a:br>
              <a:rPr lang="en-US" altLang="en-US" sz="2000" b="1"/>
            </a:br>
            <a:r>
              <a:rPr lang="en-US" altLang="en-US" sz="2000" b="1"/>
              <a:t>        </a:t>
            </a:r>
            <a:r>
              <a:rPr lang="en-US" altLang="en-US" sz="2000" b="1">
                <a:solidFill>
                  <a:srgbClr val="FF0000"/>
                </a:solidFill>
              </a:rPr>
              <a:t> </a:t>
            </a:r>
            <a:r>
              <a:rPr lang="en-US" altLang="en-US" sz="2000">
                <a:solidFill>
                  <a:srgbClr val="0066CC"/>
                </a:solidFill>
              </a:rPr>
              <a:t>( </a:t>
            </a:r>
            <a:r>
              <a:rPr lang="en-US" altLang="en-US" sz="2000" b="1"/>
              <a:t>select max</a:t>
            </a:r>
            <a:r>
              <a:rPr lang="en-US" altLang="en-US" sz="2000"/>
              <a:t>(</a:t>
            </a:r>
            <a:r>
              <a:rPr lang="en-US" altLang="en-US" sz="2000" i="1"/>
              <a:t>budget</a:t>
            </a:r>
            <a:r>
              <a:rPr lang="en-US" altLang="en-US" sz="2000"/>
              <a:t>)</a:t>
            </a:r>
            <a:br>
              <a:rPr lang="en-US" altLang="en-US" sz="2000"/>
            </a:br>
            <a:r>
              <a:rPr lang="en-US" altLang="en-US" sz="2000"/>
              <a:t>           </a:t>
            </a:r>
            <a:r>
              <a:rPr lang="en-US" altLang="en-US" sz="2000" b="1"/>
              <a:t>from </a:t>
            </a:r>
            <a:r>
              <a:rPr lang="en-US" altLang="en-US" sz="2000" i="1"/>
              <a:t>department </a:t>
            </a:r>
            <a:r>
              <a:rPr lang="en-US" altLang="en-US" sz="2000">
                <a:solidFill>
                  <a:srgbClr val="0066CC"/>
                </a:solidFill>
              </a:rPr>
              <a:t>)</a:t>
            </a:r>
            <a:br>
              <a:rPr lang="en-US" altLang="en-US" sz="2000"/>
            </a:br>
            <a:r>
              <a:rPr lang="en-US" altLang="en-US" sz="2000"/>
              <a:t>     </a:t>
            </a:r>
            <a:r>
              <a:rPr lang="en-US" altLang="en-US" sz="2000" b="1"/>
              <a:t>select </a:t>
            </a:r>
            <a:r>
              <a:rPr lang="en-US" altLang="en-US" sz="2000" b="1" err="1"/>
              <a:t>dept_name,</a:t>
            </a:r>
            <a:r>
              <a:rPr lang="en-US" altLang="en-US" sz="2000" i="1" err="1"/>
              <a:t>budget</a:t>
            </a:r>
            <a:br>
              <a:rPr lang="en-US" altLang="en-US" sz="2000" i="1"/>
            </a:br>
            <a:r>
              <a:rPr lang="en-US" altLang="en-US" sz="2000" i="1"/>
              <a:t>     </a:t>
            </a:r>
            <a:r>
              <a:rPr lang="en-US" altLang="en-US" sz="2000" b="1"/>
              <a:t>from </a:t>
            </a:r>
            <a:r>
              <a:rPr lang="en-US" altLang="en-US" sz="2000" i="1"/>
              <a:t>department</a:t>
            </a:r>
            <a:r>
              <a:rPr lang="en-US" altLang="en-US" sz="2000"/>
              <a:t>, </a:t>
            </a:r>
            <a:r>
              <a:rPr lang="en-US" altLang="en-US" sz="2000" i="1" err="1">
                <a:solidFill>
                  <a:srgbClr val="C00000"/>
                </a:solidFill>
              </a:rPr>
              <a:t>max_budget</a:t>
            </a:r>
            <a:br>
              <a:rPr lang="en-US" altLang="en-US" sz="2000" i="1"/>
            </a:br>
            <a:r>
              <a:rPr lang="en-US" altLang="en-US" sz="2000" i="1"/>
              <a:t>     </a:t>
            </a:r>
            <a:r>
              <a:rPr lang="en-US" altLang="en-US" sz="2000" b="1"/>
              <a:t>where </a:t>
            </a:r>
            <a:r>
              <a:rPr lang="en-US" altLang="en-US" sz="2000" i="1" err="1"/>
              <a:t>department</a:t>
            </a:r>
            <a:r>
              <a:rPr lang="en-US" altLang="en-US" sz="2000" err="1"/>
              <a:t>.</a:t>
            </a:r>
            <a:r>
              <a:rPr lang="en-US" altLang="en-US" sz="2000" i="1" err="1"/>
              <a:t>budget</a:t>
            </a:r>
            <a:r>
              <a:rPr lang="en-US" altLang="en-US" sz="2000" i="1"/>
              <a:t> </a:t>
            </a:r>
            <a:r>
              <a:rPr lang="en-US" altLang="en-US" sz="2000"/>
              <a:t>= </a:t>
            </a:r>
            <a:r>
              <a:rPr lang="en-US" altLang="en-US" sz="2000" i="1" err="1">
                <a:solidFill>
                  <a:srgbClr val="C00000"/>
                </a:solidFill>
              </a:rPr>
              <a:t>max_budget</a:t>
            </a:r>
            <a:r>
              <a:rPr lang="en-US" altLang="en-US" sz="2000" i="1" err="1"/>
              <a:t>.value</a:t>
            </a:r>
            <a:r>
              <a:rPr lang="en-US" altLang="en-US" sz="2000"/>
              <a:t>;</a:t>
            </a:r>
            <a:endParaRPr lang="en-US" altLang="en-US"/>
          </a:p>
        </p:txBody>
      </p:sp>
      <p:sp>
        <p:nvSpPr>
          <p:cNvPr id="3" name="Rectangle 1"/>
          <p:cNvSpPr>
            <a:spLocks noChangeArrowheads="1"/>
          </p:cNvSpPr>
          <p:nvPr/>
        </p:nvSpPr>
        <p:spPr bwMode="auto">
          <a:xfrm>
            <a:off x="4128654" y="5819494"/>
            <a:ext cx="4253345" cy="87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Unicode MS"/>
              </a:rPr>
              <a:t>Syntax:</a:t>
            </a:r>
            <a:r>
              <a:rPr kumimoji="0" lang="en-US" altLang="en-US" sz="1800" b="0" i="0" u="none" strike="noStrike" cap="none" normalizeH="0" baseline="0">
                <a:ln>
                  <a:noFill/>
                </a:ln>
                <a:solidFill>
                  <a:schemeClr val="tx1"/>
                </a:solidFill>
                <a:effectLst/>
                <a:latin typeface="Arial Unicode MS"/>
              </a:rPr>
              <a:t> WITH </a:t>
            </a:r>
            <a:r>
              <a:rPr kumimoji="0" lang="en-US" altLang="en-US" sz="1800" b="0" i="0" u="none" strike="noStrike" cap="none" normalizeH="0" baseline="0" err="1">
                <a:ln>
                  <a:noFill/>
                </a:ln>
                <a:solidFill>
                  <a:schemeClr val="tx1"/>
                </a:solidFill>
                <a:effectLst/>
                <a:latin typeface="Arial Unicode MS"/>
              </a:rPr>
              <a:t>query_name</a:t>
            </a:r>
            <a:r>
              <a:rPr kumimoji="0" lang="en-US" altLang="en-US" sz="1800" b="0" i="0" u="none" strike="noStrike" cap="none" normalizeH="0" baseline="0">
                <a:ln>
                  <a:noFill/>
                </a:ln>
                <a:solidFill>
                  <a:schemeClr val="tx1"/>
                </a:solidFill>
                <a:effectLst/>
                <a:latin typeface="Arial Unicode MS"/>
              </a:rPr>
              <a:t> AS ( SQL query ) SELECT * FROM </a:t>
            </a:r>
            <a:r>
              <a:rPr kumimoji="0" lang="en-US" altLang="en-US" sz="1800" b="0" i="0" u="none" strike="noStrike" cap="none" normalizeH="0" baseline="0" err="1">
                <a:ln>
                  <a:noFill/>
                </a:ln>
                <a:solidFill>
                  <a:schemeClr val="tx1"/>
                </a:solidFill>
                <a:effectLst/>
                <a:latin typeface="Arial Unicode MS"/>
              </a:rPr>
              <a:t>query_name</a:t>
            </a:r>
            <a:r>
              <a:rPr kumimoji="0" lang="en-US" altLang="en-US" sz="1800" b="0" i="0" u="none" strike="noStrike" cap="none" normalizeH="0" baseline="0">
                <a:ln>
                  <a:noFill/>
                </a:ln>
                <a:solidFill>
                  <a:schemeClr val="tx1"/>
                </a:solidFill>
                <a:effectLst/>
                <a:latin typeface="Arial Unicode MS"/>
              </a:rPr>
              <a:t>;</a:t>
            </a:r>
            <a:r>
              <a:rPr kumimoji="0" lang="en-US" altLang="en-US" sz="1400" b="0" i="0" u="none" strike="noStrike" cap="none" normalizeH="0" baseline="0">
                <a:ln>
                  <a:noFill/>
                </a:ln>
                <a:solidFill>
                  <a:schemeClr val="tx1"/>
                </a:solidFill>
                <a:effectLst/>
              </a:rPr>
              <a:t> </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E2157F2-1C87-4C3D-AA40-BB971421C7C1}"/>
              </a:ext>
            </a:extLst>
          </p:cNvPr>
          <p:cNvSpPr>
            <a:spLocks noGrp="1" noChangeArrowheads="1"/>
          </p:cNvSpPr>
          <p:nvPr>
            <p:ph type="title"/>
          </p:nvPr>
        </p:nvSpPr>
        <p:spPr>
          <a:xfrm>
            <a:off x="768350" y="117475"/>
            <a:ext cx="8077200" cy="609600"/>
          </a:xfrm>
        </p:spPr>
        <p:txBody>
          <a:bodyPr/>
          <a:lstStyle/>
          <a:p>
            <a:pPr>
              <a:defRPr/>
            </a:pPr>
            <a:r>
              <a:rPr lang="en-US"/>
              <a:t>WITH Clause</a:t>
            </a:r>
          </a:p>
        </p:txBody>
      </p:sp>
      <p:sp>
        <p:nvSpPr>
          <p:cNvPr id="5" name="Rectangle 4">
            <a:extLst>
              <a:ext uri="{FF2B5EF4-FFF2-40B4-BE49-F238E27FC236}">
                <a16:creationId xmlns:a16="http://schemas.microsoft.com/office/drawing/2014/main" id="{2881B0F6-7A75-4543-A6AA-B237F79DB3C2}"/>
              </a:ext>
            </a:extLst>
          </p:cNvPr>
          <p:cNvSpPr/>
          <p:nvPr/>
        </p:nvSpPr>
        <p:spPr>
          <a:xfrm>
            <a:off x="1068571" y="943942"/>
            <a:ext cx="7549911" cy="877869"/>
          </a:xfrm>
          <a:prstGeom prst="rect">
            <a:avLst/>
          </a:prstGeom>
        </p:spPr>
        <p:txBody>
          <a:bodyPr wrap="square">
            <a:spAutoFit/>
          </a:bodyPr>
          <a:lstStyle/>
          <a:p>
            <a:pPr>
              <a:lnSpc>
                <a:spcPct val="135000"/>
              </a:lnSpc>
            </a:pPr>
            <a:r>
              <a:rPr lang="en-US" altLang="en-US" sz="2000" b="1"/>
              <a:t>Find all the department and budgets if their budget is lesser than the budget of Biology department. </a:t>
            </a:r>
          </a:p>
        </p:txBody>
      </p:sp>
      <p:sp>
        <p:nvSpPr>
          <p:cNvPr id="6" name="Rectangle 5">
            <a:extLst>
              <a:ext uri="{FF2B5EF4-FFF2-40B4-BE49-F238E27FC236}">
                <a16:creationId xmlns:a16="http://schemas.microsoft.com/office/drawing/2014/main" id="{AC975208-941B-4923-8BC9-173B439EE6F3}"/>
              </a:ext>
            </a:extLst>
          </p:cNvPr>
          <p:cNvSpPr/>
          <p:nvPr/>
        </p:nvSpPr>
        <p:spPr>
          <a:xfrm>
            <a:off x="393329" y="2008753"/>
            <a:ext cx="6910308" cy="2954463"/>
          </a:xfrm>
          <a:prstGeom prst="rect">
            <a:avLst/>
          </a:prstGeom>
        </p:spPr>
        <p:txBody>
          <a:bodyPr wrap="square">
            <a:spAutoFit/>
          </a:bodyPr>
          <a:lstStyle/>
          <a:p>
            <a:pPr>
              <a:lnSpc>
                <a:spcPct val="112000"/>
              </a:lnSpc>
            </a:pPr>
            <a:r>
              <a:rPr lang="en-US" altLang="en-US" sz="2400"/>
              <a:t>WITH Bio_budget (value) as </a:t>
            </a:r>
          </a:p>
          <a:p>
            <a:pPr>
              <a:lnSpc>
                <a:spcPct val="112000"/>
              </a:lnSpc>
            </a:pPr>
            <a:r>
              <a:rPr lang="en-US" altLang="en-US" sz="2400"/>
              <a:t>         </a:t>
            </a:r>
            <a:r>
              <a:rPr lang="en-US" altLang="en-US" sz="2400" b="1">
                <a:solidFill>
                  <a:srgbClr val="FF0000"/>
                </a:solidFill>
              </a:rPr>
              <a:t>(</a:t>
            </a:r>
            <a:r>
              <a:rPr lang="en-US" altLang="en-US" sz="2400"/>
              <a:t> select budget</a:t>
            </a:r>
          </a:p>
          <a:p>
            <a:pPr>
              <a:lnSpc>
                <a:spcPct val="112000"/>
              </a:lnSpc>
            </a:pPr>
            <a:r>
              <a:rPr lang="en-US" altLang="en-US" sz="2400"/>
              <a:t>           from department where   </a:t>
            </a:r>
          </a:p>
          <a:p>
            <a:pPr>
              <a:lnSpc>
                <a:spcPct val="112000"/>
              </a:lnSpc>
            </a:pPr>
            <a:r>
              <a:rPr lang="en-US" altLang="en-US" sz="2400"/>
              <a:t>                       dept_name='Biology'</a:t>
            </a:r>
            <a:r>
              <a:rPr lang="en-US" altLang="en-US" sz="2400" b="1">
                <a:solidFill>
                  <a:srgbClr val="FF0000"/>
                </a:solidFill>
              </a:rPr>
              <a:t>)</a:t>
            </a:r>
          </a:p>
          <a:p>
            <a:pPr>
              <a:lnSpc>
                <a:spcPct val="112000"/>
              </a:lnSpc>
            </a:pPr>
            <a:r>
              <a:rPr lang="en-US" altLang="en-US" sz="2400"/>
              <a:t>select dept_name,budget</a:t>
            </a:r>
          </a:p>
          <a:p>
            <a:pPr>
              <a:lnSpc>
                <a:spcPct val="112000"/>
              </a:lnSpc>
            </a:pPr>
            <a:r>
              <a:rPr lang="en-US" altLang="en-US" sz="2400"/>
              <a:t>     from department, Bio_budget</a:t>
            </a:r>
          </a:p>
          <a:p>
            <a:pPr>
              <a:lnSpc>
                <a:spcPct val="112000"/>
              </a:lnSpc>
            </a:pPr>
            <a:r>
              <a:rPr lang="en-US" altLang="en-US" sz="2400"/>
              <a:t>     where department.budget </a:t>
            </a:r>
            <a:r>
              <a:rPr lang="en-US" altLang="en-US" sz="2400" b="1">
                <a:solidFill>
                  <a:srgbClr val="FF0000"/>
                </a:solidFill>
              </a:rPr>
              <a:t>&lt;</a:t>
            </a:r>
            <a:r>
              <a:rPr lang="en-US" altLang="en-US" sz="2400"/>
              <a:t> Bio_budget.value;</a:t>
            </a:r>
            <a:endParaRPr lang="en-IN" sz="2400"/>
          </a:p>
        </p:txBody>
      </p:sp>
      <p:sp>
        <p:nvSpPr>
          <p:cNvPr id="7" name="Rectangle 6">
            <a:extLst>
              <a:ext uri="{FF2B5EF4-FFF2-40B4-BE49-F238E27FC236}">
                <a16:creationId xmlns:a16="http://schemas.microsoft.com/office/drawing/2014/main" id="{A96F4B8E-6AE0-43F1-80A7-BB25A2E91E41}"/>
              </a:ext>
            </a:extLst>
          </p:cNvPr>
          <p:cNvSpPr/>
          <p:nvPr/>
        </p:nvSpPr>
        <p:spPr>
          <a:xfrm>
            <a:off x="1068571" y="5199608"/>
            <a:ext cx="4572000" cy="1045286"/>
          </a:xfrm>
          <a:prstGeom prst="rect">
            <a:avLst/>
          </a:prstGeom>
        </p:spPr>
        <p:txBody>
          <a:bodyPr>
            <a:spAutoFit/>
          </a:bodyPr>
          <a:lstStyle/>
          <a:p>
            <a:pPr marL="914400" indent="457200">
              <a:lnSpc>
                <a:spcPct val="107000"/>
              </a:lnSpc>
              <a:spcAft>
                <a:spcPts val="800"/>
              </a:spcAft>
            </a:pPr>
            <a:r>
              <a:rPr lang="en-IN" sz="1800" b="1">
                <a:highlight>
                  <a:srgbClr val="FFFF00"/>
                </a:highlight>
                <a:latin typeface="Calibri" panose="020F0502020204030204" pitchFamily="34" charset="0"/>
                <a:ea typeface="Calibri" panose="020F0502020204030204" pitchFamily="34" charset="0"/>
                <a:cs typeface="Times New Roman" panose="02020603050405020304" pitchFamily="18" charset="0"/>
              </a:rPr>
              <a:t>General form</a:t>
            </a:r>
          </a:p>
          <a:p>
            <a:r>
              <a:rPr lang="en-IN" sz="1800" b="1">
                <a:highlight>
                  <a:srgbClr val="FFFF00"/>
                </a:highlight>
              </a:rPr>
              <a:t>WITH R as (&lt;Query involving R&gt;)</a:t>
            </a:r>
            <a:endParaRPr lang="en-IN" sz="1800">
              <a:highlight>
                <a:srgbClr val="FFFF00"/>
              </a:highlight>
            </a:endParaRPr>
          </a:p>
          <a:p>
            <a:r>
              <a:rPr lang="en-IN" sz="1800" b="1">
                <a:highlight>
                  <a:srgbClr val="FFFF00"/>
                </a:highlight>
              </a:rPr>
              <a:t>&lt;Query involving R&gt;;</a:t>
            </a:r>
            <a:endParaRPr lang="en-IN" sz="1800"/>
          </a:p>
        </p:txBody>
      </p:sp>
      <p:pic>
        <p:nvPicPr>
          <p:cNvPr id="2" name="Picture 1">
            <a:extLst>
              <a:ext uri="{FF2B5EF4-FFF2-40B4-BE49-F238E27FC236}">
                <a16:creationId xmlns:a16="http://schemas.microsoft.com/office/drawing/2014/main" id="{0AA6FA51-3A91-46FC-B19F-B51D280B375E}"/>
              </a:ext>
            </a:extLst>
          </p:cNvPr>
          <p:cNvPicPr>
            <a:picLocks noChangeAspect="1"/>
          </p:cNvPicPr>
          <p:nvPr/>
        </p:nvPicPr>
        <p:blipFill>
          <a:blip r:embed="rId3"/>
          <a:stretch>
            <a:fillRect/>
          </a:stretch>
        </p:blipFill>
        <p:spPr>
          <a:xfrm>
            <a:off x="5789365" y="2129381"/>
            <a:ext cx="3277518" cy="1759573"/>
          </a:xfrm>
          <a:prstGeom prst="rect">
            <a:avLst/>
          </a:prstGeom>
        </p:spPr>
      </p:pic>
    </p:spTree>
    <p:extLst>
      <p:ext uri="{BB962C8B-B14F-4D97-AF65-F5344CB8AC3E}">
        <p14:creationId xmlns:p14="http://schemas.microsoft.com/office/powerpoint/2010/main" val="6721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lIns="90488" tIns="44450" rIns="90488" bIns="44450" anchor="ctr"/>
          <a:lstStyle/>
          <a:p>
            <a:pPr>
              <a:defRPr/>
            </a:pPr>
            <a:r>
              <a:rPr lang="en-US"/>
              <a:t>The where Clause</a:t>
            </a:r>
          </a:p>
        </p:txBody>
      </p:sp>
      <p:sp>
        <p:nvSpPr>
          <p:cNvPr id="31747" name="Rectangle 3"/>
          <p:cNvSpPr>
            <a:spLocks noGrp="1" noChangeArrowheads="1"/>
          </p:cNvSpPr>
          <p:nvPr>
            <p:ph type="body" idx="1"/>
          </p:nvPr>
        </p:nvSpPr>
        <p:spPr>
          <a:xfrm>
            <a:off x="429491" y="829396"/>
            <a:ext cx="8416059" cy="5169621"/>
          </a:xfrm>
          <a:noFill/>
        </p:spPr>
        <p:txBody>
          <a:bodyPr lIns="90488" tIns="44450" rIns="90488" bIns="44450"/>
          <a:lstStyle/>
          <a:p>
            <a:pPr>
              <a:lnSpc>
                <a:spcPct val="117000"/>
              </a:lnSpc>
              <a:tabLst>
                <a:tab pos="1311275" algn="l"/>
              </a:tabLst>
            </a:pPr>
            <a:r>
              <a:rPr lang="en-US" altLang="en-US" sz="2000"/>
              <a:t>The </a:t>
            </a:r>
            <a:r>
              <a:rPr lang="en-US" altLang="en-US" sz="2000" b="1">
                <a:solidFill>
                  <a:srgbClr val="C00000"/>
                </a:solidFill>
              </a:rPr>
              <a:t>where</a:t>
            </a:r>
            <a:r>
              <a:rPr lang="en-US" altLang="en-US" sz="2000" b="1"/>
              <a:t> </a:t>
            </a:r>
            <a:r>
              <a:rPr lang="en-US" altLang="en-US" sz="2000"/>
              <a:t>clause specifies </a:t>
            </a:r>
            <a:r>
              <a:rPr lang="en-US" altLang="en-US" sz="2000" u="sng"/>
              <a:t>conditions</a:t>
            </a:r>
            <a:r>
              <a:rPr lang="en-US" altLang="en-US" sz="2000"/>
              <a:t> that the </a:t>
            </a:r>
            <a:r>
              <a:rPr lang="en-US" altLang="en-US" sz="2000" u="sng"/>
              <a:t>result must satisfy</a:t>
            </a:r>
            <a:endParaRPr lang="en-US" altLang="en-US" u="sng"/>
          </a:p>
          <a:p>
            <a:pPr>
              <a:lnSpc>
                <a:spcPct val="117000"/>
              </a:lnSpc>
              <a:tabLst>
                <a:tab pos="1311275" algn="l"/>
              </a:tabLst>
            </a:pPr>
            <a:r>
              <a:rPr lang="en-US" altLang="en-US" sz="2100" b="1"/>
              <a:t>To find all instructors in Comp. Sci. dept with salary &gt; 80000</a:t>
            </a:r>
            <a:r>
              <a:rPr lang="en-US" altLang="en-US" sz="2000" b="1"/>
              <a:t>		</a:t>
            </a:r>
            <a:r>
              <a:rPr lang="en-US" altLang="en-US" sz="2100" b="1"/>
              <a:t>select </a:t>
            </a:r>
            <a:r>
              <a:rPr lang="en-US" altLang="en-US" sz="2100" i="1"/>
              <a:t>name</a:t>
            </a:r>
            <a:br>
              <a:rPr lang="en-US" altLang="en-US" sz="2100" i="1"/>
            </a:br>
            <a:r>
              <a:rPr lang="en-US" altLang="en-US" sz="2100" i="1"/>
              <a:t>	</a:t>
            </a:r>
            <a:r>
              <a:rPr lang="en-US" altLang="en-US" sz="2100" b="1"/>
              <a:t>from </a:t>
            </a:r>
            <a:r>
              <a:rPr lang="en-US" altLang="en-US" sz="2100" i="1"/>
              <a:t>instructor</a:t>
            </a:r>
            <a:br>
              <a:rPr lang="en-US" altLang="en-US" sz="2100" i="1"/>
            </a:br>
            <a:r>
              <a:rPr lang="en-US" altLang="en-US" sz="2100" i="1"/>
              <a:t>	</a:t>
            </a:r>
            <a:r>
              <a:rPr lang="en-US" altLang="en-US" sz="2100" b="1">
                <a:solidFill>
                  <a:srgbClr val="C00000"/>
                </a:solidFill>
              </a:rPr>
              <a:t>where</a:t>
            </a:r>
            <a:r>
              <a:rPr lang="en-US" altLang="en-US" sz="2100" b="1"/>
              <a:t> </a:t>
            </a:r>
            <a:r>
              <a:rPr lang="en-US" altLang="en-US" sz="2100" i="1"/>
              <a:t>dept_name =</a:t>
            </a:r>
            <a:r>
              <a:rPr lang="en-US" altLang="en-US" sz="2100"/>
              <a:t> 'Comp. Sci.'</a:t>
            </a:r>
            <a:r>
              <a:rPr lang="en-US" altLang="en-US" sz="2100" i="1"/>
              <a:t> </a:t>
            </a:r>
            <a:r>
              <a:rPr lang="en-US" altLang="en-US" sz="2100" i="1">
                <a:solidFill>
                  <a:srgbClr val="C00000"/>
                </a:solidFill>
              </a:rPr>
              <a:t> </a:t>
            </a:r>
            <a:r>
              <a:rPr lang="en-US" altLang="en-US" sz="2100" b="1">
                <a:solidFill>
                  <a:srgbClr val="C00000"/>
                </a:solidFill>
              </a:rPr>
              <a:t>and </a:t>
            </a:r>
            <a:r>
              <a:rPr lang="en-US" altLang="en-US" sz="2100" i="1"/>
              <a:t>salary </a:t>
            </a:r>
            <a:r>
              <a:rPr lang="en-US" altLang="en-US" sz="2100" b="1"/>
              <a:t>&gt;</a:t>
            </a:r>
            <a:r>
              <a:rPr lang="en-US" altLang="en-US" sz="2100"/>
              <a:t> 80000</a:t>
            </a:r>
          </a:p>
          <a:p>
            <a:pPr>
              <a:lnSpc>
                <a:spcPct val="117000"/>
              </a:lnSpc>
              <a:tabLst>
                <a:tab pos="1311275" algn="l"/>
              </a:tabLst>
            </a:pPr>
            <a:r>
              <a:rPr lang="en-US" altLang="en-US" sz="2000"/>
              <a:t>Comparison results can be combined using </a:t>
            </a:r>
            <a:r>
              <a:rPr lang="en-US" altLang="en-US" sz="2000">
                <a:solidFill>
                  <a:srgbClr val="C00000"/>
                </a:solidFill>
              </a:rPr>
              <a:t>the logical connectives</a:t>
            </a:r>
            <a:r>
              <a:rPr lang="en-US" altLang="en-US" sz="2000"/>
              <a:t> </a:t>
            </a:r>
            <a:r>
              <a:rPr lang="en-US" altLang="en-US" sz="2000" b="1"/>
              <a:t>and, or, </a:t>
            </a:r>
            <a:r>
              <a:rPr lang="en-US" altLang="en-US" sz="2000"/>
              <a:t>and </a:t>
            </a:r>
            <a:r>
              <a:rPr lang="en-US" altLang="en-US" sz="2000" b="1"/>
              <a:t>not.</a:t>
            </a:r>
            <a:r>
              <a:rPr lang="en-US" altLang="en-US"/>
              <a:t> </a:t>
            </a:r>
          </a:p>
          <a:p>
            <a:pPr>
              <a:lnSpc>
                <a:spcPct val="117000"/>
              </a:lnSpc>
              <a:tabLst>
                <a:tab pos="1311275" algn="l"/>
              </a:tabLst>
            </a:pPr>
            <a:r>
              <a:rPr lang="en-US" altLang="en-US" sz="2000" b="1"/>
              <a:t>Comparisons</a:t>
            </a:r>
            <a:r>
              <a:rPr lang="en-US" altLang="en-US" sz="2000"/>
              <a:t> can be </a:t>
            </a:r>
            <a:r>
              <a:rPr lang="en-US" altLang="en-US" sz="2000" b="1"/>
              <a:t>applied to results of </a:t>
            </a:r>
            <a:r>
              <a:rPr lang="en-US" altLang="en-US" sz="2000" b="1">
                <a:solidFill>
                  <a:srgbClr val="C00000"/>
                </a:solidFill>
              </a:rPr>
              <a:t>arithmetic expressions</a:t>
            </a:r>
            <a:r>
              <a:rPr lang="en-US" altLang="en-US" sz="2000" b="1"/>
              <a:t>.</a:t>
            </a:r>
          </a:p>
          <a:p>
            <a:pPr>
              <a:lnSpc>
                <a:spcPct val="117000"/>
              </a:lnSpc>
              <a:tabLst>
                <a:tab pos="1311275" algn="l"/>
              </a:tabLst>
            </a:pPr>
            <a:r>
              <a:rPr lang="en-US" altLang="en-US" sz="2100" b="1"/>
              <a:t>Find the instructors whose salary exceed 100000 after 10% increment</a:t>
            </a:r>
          </a:p>
          <a:p>
            <a:pPr marL="1200150" lvl="3" indent="0">
              <a:lnSpc>
                <a:spcPct val="117000"/>
              </a:lnSpc>
              <a:buNone/>
              <a:tabLst>
                <a:tab pos="1311275" algn="l"/>
              </a:tabLst>
            </a:pPr>
            <a:r>
              <a:rPr lang="en-US" altLang="en-US" sz="2100" b="1"/>
              <a:t>select </a:t>
            </a:r>
            <a:r>
              <a:rPr lang="en-US" altLang="en-US" sz="2100" i="1"/>
              <a:t>name</a:t>
            </a:r>
            <a:br>
              <a:rPr lang="en-US" altLang="en-US" sz="2100" i="1"/>
            </a:br>
            <a:r>
              <a:rPr lang="en-US" altLang="en-US" sz="2100" b="1"/>
              <a:t>from </a:t>
            </a:r>
            <a:r>
              <a:rPr lang="en-US" altLang="en-US" sz="2100" i="1"/>
              <a:t>instructor   </a:t>
            </a:r>
            <a:r>
              <a:rPr lang="en-US" altLang="en-US" sz="2100" b="1">
                <a:solidFill>
                  <a:srgbClr val="C00000"/>
                </a:solidFill>
              </a:rPr>
              <a:t>where </a:t>
            </a:r>
            <a:r>
              <a:rPr lang="en-US" altLang="en-US" sz="2100" b="1"/>
              <a:t>Salary*1.1 &gt;100000;</a:t>
            </a:r>
            <a:endParaRPr lang="en-US" altLang="en-US" sz="2100"/>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4FDA4AB-7E73-4978-A361-F2FBA6B9BF12}"/>
              </a:ext>
            </a:extLst>
          </p:cNvPr>
          <p:cNvSpPr>
            <a:spLocks noGrp="1" noChangeArrowheads="1"/>
          </p:cNvSpPr>
          <p:nvPr>
            <p:ph type="title"/>
          </p:nvPr>
        </p:nvSpPr>
        <p:spPr>
          <a:xfrm>
            <a:off x="768350" y="117475"/>
            <a:ext cx="8077200" cy="609600"/>
          </a:xfrm>
        </p:spPr>
        <p:txBody>
          <a:bodyPr/>
          <a:lstStyle/>
          <a:p>
            <a:pPr>
              <a:defRPr/>
            </a:pPr>
            <a:r>
              <a:rPr lang="en-US"/>
              <a:t>WITH Clause</a:t>
            </a:r>
          </a:p>
        </p:txBody>
      </p:sp>
      <p:sp>
        <p:nvSpPr>
          <p:cNvPr id="5" name="Rectangle 4">
            <a:extLst>
              <a:ext uri="{FF2B5EF4-FFF2-40B4-BE49-F238E27FC236}">
                <a16:creationId xmlns:a16="http://schemas.microsoft.com/office/drawing/2014/main" id="{EC926B0B-814A-4150-8355-F69DD5222C4F}"/>
              </a:ext>
            </a:extLst>
          </p:cNvPr>
          <p:cNvSpPr/>
          <p:nvPr/>
        </p:nvSpPr>
        <p:spPr>
          <a:xfrm>
            <a:off x="1031994" y="727075"/>
            <a:ext cx="7549911" cy="877869"/>
          </a:xfrm>
          <a:prstGeom prst="rect">
            <a:avLst/>
          </a:prstGeom>
        </p:spPr>
        <p:txBody>
          <a:bodyPr wrap="square">
            <a:spAutoFit/>
          </a:bodyPr>
          <a:lstStyle/>
          <a:p>
            <a:pPr>
              <a:lnSpc>
                <a:spcPct val="135000"/>
              </a:lnSpc>
            </a:pPr>
            <a:r>
              <a:rPr lang="en-US" altLang="en-US" sz="2000" b="1"/>
              <a:t>Find all the instructor’s name who are working in departments which under Taylor building.</a:t>
            </a:r>
          </a:p>
        </p:txBody>
      </p:sp>
      <p:sp>
        <p:nvSpPr>
          <p:cNvPr id="6" name="Rectangle 5">
            <a:extLst>
              <a:ext uri="{FF2B5EF4-FFF2-40B4-BE49-F238E27FC236}">
                <a16:creationId xmlns:a16="http://schemas.microsoft.com/office/drawing/2014/main" id="{233D19A3-FBB2-43B1-9C22-05DA04566759}"/>
              </a:ext>
            </a:extLst>
          </p:cNvPr>
          <p:cNvSpPr/>
          <p:nvPr/>
        </p:nvSpPr>
        <p:spPr>
          <a:xfrm>
            <a:off x="430273" y="1904581"/>
            <a:ext cx="6345715" cy="2345194"/>
          </a:xfrm>
          <a:prstGeom prst="rect">
            <a:avLst/>
          </a:prstGeom>
        </p:spPr>
        <p:txBody>
          <a:bodyPr wrap="square">
            <a:spAutoFit/>
          </a:bodyPr>
          <a:lstStyle/>
          <a:p>
            <a:pPr>
              <a:lnSpc>
                <a:spcPct val="124000"/>
              </a:lnSpc>
            </a:pPr>
            <a:r>
              <a:rPr lang="en-US" sz="2000"/>
              <a:t>WITH Dept_Names (DName) as </a:t>
            </a:r>
          </a:p>
          <a:p>
            <a:pPr>
              <a:lnSpc>
                <a:spcPct val="124000"/>
              </a:lnSpc>
            </a:pPr>
            <a:r>
              <a:rPr lang="en-US" sz="2000"/>
              <a:t>         </a:t>
            </a:r>
            <a:r>
              <a:rPr lang="en-US" sz="2000" b="1">
                <a:solidFill>
                  <a:srgbClr val="FF0000"/>
                </a:solidFill>
              </a:rPr>
              <a:t>( </a:t>
            </a:r>
            <a:r>
              <a:rPr lang="en-US" sz="2000"/>
              <a:t>select Dept_name</a:t>
            </a:r>
          </a:p>
          <a:p>
            <a:pPr>
              <a:lnSpc>
                <a:spcPct val="124000"/>
              </a:lnSpc>
            </a:pPr>
            <a:r>
              <a:rPr lang="en-US" sz="2000"/>
              <a:t>           from department where building='Taylor'</a:t>
            </a:r>
            <a:r>
              <a:rPr lang="en-US" sz="2000" b="1">
                <a:solidFill>
                  <a:srgbClr val="FF0000"/>
                </a:solidFill>
              </a:rPr>
              <a:t>)</a:t>
            </a:r>
          </a:p>
          <a:p>
            <a:pPr>
              <a:lnSpc>
                <a:spcPct val="124000"/>
              </a:lnSpc>
            </a:pPr>
            <a:r>
              <a:rPr lang="en-US" sz="2000"/>
              <a:t>select dept_name,Name</a:t>
            </a:r>
          </a:p>
          <a:p>
            <a:pPr>
              <a:lnSpc>
                <a:spcPct val="124000"/>
              </a:lnSpc>
            </a:pPr>
            <a:r>
              <a:rPr lang="en-US" sz="2000"/>
              <a:t>     from Instructor, Dept_Names</a:t>
            </a:r>
          </a:p>
          <a:p>
            <a:pPr>
              <a:lnSpc>
                <a:spcPct val="124000"/>
              </a:lnSpc>
            </a:pPr>
            <a:r>
              <a:rPr lang="en-US" sz="2000"/>
              <a:t>     where Dept_Names.Dname=Instructor.Dept_name;</a:t>
            </a:r>
            <a:endParaRPr lang="en-IN" sz="2000"/>
          </a:p>
        </p:txBody>
      </p:sp>
      <p:pic>
        <p:nvPicPr>
          <p:cNvPr id="7" name="Picture 6">
            <a:extLst>
              <a:ext uri="{FF2B5EF4-FFF2-40B4-BE49-F238E27FC236}">
                <a16:creationId xmlns:a16="http://schemas.microsoft.com/office/drawing/2014/main" id="{A25EEC01-71D5-452C-A54F-9BC71210266B}"/>
              </a:ext>
            </a:extLst>
          </p:cNvPr>
          <p:cNvPicPr>
            <a:picLocks noChangeAspect="1"/>
          </p:cNvPicPr>
          <p:nvPr/>
        </p:nvPicPr>
        <p:blipFill>
          <a:blip r:embed="rId2"/>
          <a:stretch>
            <a:fillRect/>
          </a:stretch>
        </p:blipFill>
        <p:spPr>
          <a:xfrm>
            <a:off x="7135484" y="353073"/>
            <a:ext cx="1578243" cy="3439482"/>
          </a:xfrm>
          <a:prstGeom prst="rect">
            <a:avLst/>
          </a:prstGeom>
        </p:spPr>
      </p:pic>
      <p:pic>
        <p:nvPicPr>
          <p:cNvPr id="8" name="Picture 7">
            <a:extLst>
              <a:ext uri="{FF2B5EF4-FFF2-40B4-BE49-F238E27FC236}">
                <a16:creationId xmlns:a16="http://schemas.microsoft.com/office/drawing/2014/main" id="{DAA9660C-106D-47BE-84E3-0F432C3F7E60}"/>
              </a:ext>
            </a:extLst>
          </p:cNvPr>
          <p:cNvPicPr>
            <a:picLocks noChangeAspect="1"/>
          </p:cNvPicPr>
          <p:nvPr/>
        </p:nvPicPr>
        <p:blipFill>
          <a:blip r:embed="rId3"/>
          <a:stretch>
            <a:fillRect/>
          </a:stretch>
        </p:blipFill>
        <p:spPr>
          <a:xfrm>
            <a:off x="1589499" y="4549412"/>
            <a:ext cx="4314831" cy="1867467"/>
          </a:xfrm>
          <a:prstGeom prst="rect">
            <a:avLst/>
          </a:prstGeom>
        </p:spPr>
      </p:pic>
    </p:spTree>
    <p:extLst>
      <p:ext uri="{BB962C8B-B14F-4D97-AF65-F5344CB8AC3E}">
        <p14:creationId xmlns:p14="http://schemas.microsoft.com/office/powerpoint/2010/main" val="20385555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B93DE2-AAC1-4AB7-8278-F809C3FBEF2A}"/>
              </a:ext>
            </a:extLst>
          </p:cNvPr>
          <p:cNvSpPr/>
          <p:nvPr/>
        </p:nvSpPr>
        <p:spPr>
          <a:xfrm>
            <a:off x="0" y="648873"/>
            <a:ext cx="4287125" cy="830997"/>
          </a:xfrm>
          <a:prstGeom prst="rect">
            <a:avLst/>
          </a:prstGeom>
        </p:spPr>
        <p:txBody>
          <a:bodyPr wrap="square">
            <a:spAutoFit/>
          </a:bodyPr>
          <a:lstStyle/>
          <a:p>
            <a:r>
              <a:rPr lang="en-IN" b="1"/>
              <a:t>SQL&gt; </a:t>
            </a:r>
            <a:r>
              <a:rPr lang="en-IN"/>
              <a:t>SELECT </a:t>
            </a:r>
            <a:r>
              <a:rPr lang="en-IN" err="1"/>
              <a:t>EName</a:t>
            </a:r>
            <a:r>
              <a:rPr lang="en-IN"/>
              <a:t> , </a:t>
            </a:r>
            <a:r>
              <a:rPr lang="en-IN" err="1"/>
              <a:t>Empno</a:t>
            </a:r>
            <a:r>
              <a:rPr lang="en-IN"/>
              <a:t>, </a:t>
            </a:r>
            <a:r>
              <a:rPr lang="en-IN" err="1"/>
              <a:t>Mgr</a:t>
            </a:r>
            <a:r>
              <a:rPr lang="en-IN"/>
              <a:t> FROM EMP;</a:t>
            </a:r>
          </a:p>
          <a:p>
            <a:endParaRPr lang="en-IN"/>
          </a:p>
        </p:txBody>
      </p:sp>
      <p:sp>
        <p:nvSpPr>
          <p:cNvPr id="5" name="Rectangle 2">
            <a:extLst>
              <a:ext uri="{FF2B5EF4-FFF2-40B4-BE49-F238E27FC236}">
                <a16:creationId xmlns:a16="http://schemas.microsoft.com/office/drawing/2014/main" id="{16216C5D-7842-4A75-B10B-8A32EF75EF50}"/>
              </a:ext>
            </a:extLst>
          </p:cNvPr>
          <p:cNvSpPr>
            <a:spLocks noGrp="1" noChangeArrowheads="1"/>
          </p:cNvSpPr>
          <p:nvPr>
            <p:ph type="title"/>
          </p:nvPr>
        </p:nvSpPr>
        <p:spPr>
          <a:xfrm>
            <a:off x="694778" y="-40303"/>
            <a:ext cx="8077200" cy="609600"/>
          </a:xfrm>
        </p:spPr>
        <p:txBody>
          <a:bodyPr/>
          <a:lstStyle/>
          <a:p>
            <a:pPr>
              <a:defRPr/>
            </a:pPr>
            <a:r>
              <a:rPr lang="en-US"/>
              <a:t>WITH Clause</a:t>
            </a:r>
          </a:p>
        </p:txBody>
      </p:sp>
      <p:sp>
        <p:nvSpPr>
          <p:cNvPr id="6" name="Rectangle 5">
            <a:extLst>
              <a:ext uri="{FF2B5EF4-FFF2-40B4-BE49-F238E27FC236}">
                <a16:creationId xmlns:a16="http://schemas.microsoft.com/office/drawing/2014/main" id="{0E907ED7-DCFA-4705-BF96-8E4819FB0E44}"/>
              </a:ext>
            </a:extLst>
          </p:cNvPr>
          <p:cNvSpPr/>
          <p:nvPr/>
        </p:nvSpPr>
        <p:spPr>
          <a:xfrm>
            <a:off x="4597047" y="569297"/>
            <a:ext cx="4572000" cy="1265539"/>
          </a:xfrm>
          <a:prstGeom prst="rect">
            <a:avLst/>
          </a:prstGeom>
        </p:spPr>
        <p:txBody>
          <a:bodyPr>
            <a:spAutoFit/>
          </a:bodyPr>
          <a:lstStyle/>
          <a:p>
            <a:pPr>
              <a:lnSpc>
                <a:spcPct val="122000"/>
              </a:lnSpc>
            </a:pPr>
            <a:r>
              <a:rPr lang="pt-BR" b="1"/>
              <a:t>SQL&gt; </a:t>
            </a:r>
            <a:r>
              <a:rPr lang="pt-BR"/>
              <a:t>select e1.mgr,e2.ename mgrName ,e1.empno ,e1.ename Ename</a:t>
            </a:r>
          </a:p>
          <a:p>
            <a:pPr>
              <a:lnSpc>
                <a:spcPct val="122000"/>
              </a:lnSpc>
            </a:pPr>
            <a:r>
              <a:rPr lang="pt-BR"/>
              <a:t>  2  from emp e1, emp e2 where e1.mgr=e2.empno;</a:t>
            </a:r>
            <a:endParaRPr lang="pt-BR" sz="1000"/>
          </a:p>
        </p:txBody>
      </p:sp>
      <p:cxnSp>
        <p:nvCxnSpPr>
          <p:cNvPr id="8" name="Straight Connector 7">
            <a:extLst>
              <a:ext uri="{FF2B5EF4-FFF2-40B4-BE49-F238E27FC236}">
                <a16:creationId xmlns:a16="http://schemas.microsoft.com/office/drawing/2014/main" id="{C91CB225-764B-4465-B97F-E7C24BB98F99}"/>
              </a:ext>
            </a:extLst>
          </p:cNvPr>
          <p:cNvCxnSpPr>
            <a:cxnSpLocks/>
          </p:cNvCxnSpPr>
          <p:nvPr/>
        </p:nvCxnSpPr>
        <p:spPr bwMode="auto">
          <a:xfrm>
            <a:off x="4498430" y="590318"/>
            <a:ext cx="0" cy="6073241"/>
          </a:xfrm>
          <a:prstGeom prst="line">
            <a:avLst/>
          </a:prstGeom>
          <a:solidFill>
            <a:schemeClr val="accent1"/>
          </a:solidFill>
          <a:ln w="28575" cap="flat" cmpd="sng" algn="ctr">
            <a:solidFill>
              <a:schemeClr val="tx2"/>
            </a:solidFill>
            <a:prstDash val="solid"/>
            <a:round/>
            <a:headEnd type="none" w="med" len="med"/>
            <a:tailEnd type="none" w="med" len="med"/>
          </a:ln>
          <a:effectLst/>
        </p:spPr>
      </p:cxnSp>
      <p:sp>
        <p:nvSpPr>
          <p:cNvPr id="11" name="Rectangle 10">
            <a:extLst>
              <a:ext uri="{FF2B5EF4-FFF2-40B4-BE49-F238E27FC236}">
                <a16:creationId xmlns:a16="http://schemas.microsoft.com/office/drawing/2014/main" id="{E34A06F9-27ED-4A1B-BF89-64E7FB1732EA}"/>
              </a:ext>
            </a:extLst>
          </p:cNvPr>
          <p:cNvSpPr/>
          <p:nvPr/>
        </p:nvSpPr>
        <p:spPr>
          <a:xfrm>
            <a:off x="284875" y="6266569"/>
            <a:ext cx="3903633" cy="338554"/>
          </a:xfrm>
          <a:prstGeom prst="rect">
            <a:avLst/>
          </a:prstGeom>
        </p:spPr>
        <p:txBody>
          <a:bodyPr wrap="none">
            <a:spAutoFit/>
          </a:bodyPr>
          <a:lstStyle/>
          <a:p>
            <a:r>
              <a:rPr lang="en-IN" b="1"/>
              <a:t>Data in Emp(</a:t>
            </a:r>
            <a:r>
              <a:rPr lang="en-IN" b="1" err="1"/>
              <a:t>Empno,Ename,Mgr</a:t>
            </a:r>
            <a:r>
              <a:rPr lang="en-IN" b="1"/>
              <a:t>) table</a:t>
            </a:r>
          </a:p>
        </p:txBody>
      </p:sp>
      <p:sp>
        <p:nvSpPr>
          <p:cNvPr id="12" name="Rectangle 11">
            <a:extLst>
              <a:ext uri="{FF2B5EF4-FFF2-40B4-BE49-F238E27FC236}">
                <a16:creationId xmlns:a16="http://schemas.microsoft.com/office/drawing/2014/main" id="{CB5B258B-0E93-47CE-9E31-C7E17AE25DF9}"/>
              </a:ext>
            </a:extLst>
          </p:cNvPr>
          <p:cNvSpPr/>
          <p:nvPr/>
        </p:nvSpPr>
        <p:spPr>
          <a:xfrm>
            <a:off x="4645571" y="6143458"/>
            <a:ext cx="4572000" cy="584775"/>
          </a:xfrm>
          <a:prstGeom prst="rect">
            <a:avLst/>
          </a:prstGeom>
        </p:spPr>
        <p:txBody>
          <a:bodyPr>
            <a:spAutoFit/>
          </a:bodyPr>
          <a:lstStyle/>
          <a:p>
            <a:r>
              <a:rPr lang="en-IN" b="1"/>
              <a:t>Display each Manger detail and employee details who report to the manger.</a:t>
            </a:r>
          </a:p>
        </p:txBody>
      </p:sp>
      <p:pic>
        <p:nvPicPr>
          <p:cNvPr id="13" name="Picture 12">
            <a:extLst>
              <a:ext uri="{FF2B5EF4-FFF2-40B4-BE49-F238E27FC236}">
                <a16:creationId xmlns:a16="http://schemas.microsoft.com/office/drawing/2014/main" id="{1D948FB6-617D-47E7-BE18-BD0197DD61C5}"/>
              </a:ext>
            </a:extLst>
          </p:cNvPr>
          <p:cNvPicPr>
            <a:picLocks noChangeAspect="1"/>
          </p:cNvPicPr>
          <p:nvPr/>
        </p:nvPicPr>
        <p:blipFill>
          <a:blip r:embed="rId3"/>
          <a:stretch>
            <a:fillRect/>
          </a:stretch>
        </p:blipFill>
        <p:spPr>
          <a:xfrm>
            <a:off x="4904828" y="1834836"/>
            <a:ext cx="3747682" cy="4380805"/>
          </a:xfrm>
          <a:prstGeom prst="rect">
            <a:avLst/>
          </a:prstGeom>
        </p:spPr>
      </p:pic>
      <p:pic>
        <p:nvPicPr>
          <p:cNvPr id="14" name="Picture 13">
            <a:extLst>
              <a:ext uri="{FF2B5EF4-FFF2-40B4-BE49-F238E27FC236}">
                <a16:creationId xmlns:a16="http://schemas.microsoft.com/office/drawing/2014/main" id="{69486EDA-1103-457A-9BFA-DD94807CA3FC}"/>
              </a:ext>
            </a:extLst>
          </p:cNvPr>
          <p:cNvPicPr>
            <a:picLocks noChangeAspect="1"/>
          </p:cNvPicPr>
          <p:nvPr/>
        </p:nvPicPr>
        <p:blipFill>
          <a:blip r:embed="rId4"/>
          <a:stretch>
            <a:fillRect/>
          </a:stretch>
        </p:blipFill>
        <p:spPr>
          <a:xfrm>
            <a:off x="718773" y="1618418"/>
            <a:ext cx="3361737" cy="4405192"/>
          </a:xfrm>
          <a:prstGeom prst="rect">
            <a:avLst/>
          </a:prstGeom>
        </p:spPr>
      </p:pic>
      <p:cxnSp>
        <p:nvCxnSpPr>
          <p:cNvPr id="16" name="Straight Arrow Connector 15">
            <a:extLst>
              <a:ext uri="{FF2B5EF4-FFF2-40B4-BE49-F238E27FC236}">
                <a16:creationId xmlns:a16="http://schemas.microsoft.com/office/drawing/2014/main" id="{F87B5473-E0BB-42FB-BDB6-02D5A6F33A3C}"/>
              </a:ext>
            </a:extLst>
          </p:cNvPr>
          <p:cNvCxnSpPr/>
          <p:nvPr/>
        </p:nvCxnSpPr>
        <p:spPr bwMode="auto">
          <a:xfrm>
            <a:off x="4645571" y="2468880"/>
            <a:ext cx="259257" cy="0"/>
          </a:xfrm>
          <a:prstGeom prst="straightConnector1">
            <a:avLst/>
          </a:prstGeom>
          <a:solidFill>
            <a:schemeClr val="accent1"/>
          </a:solidFill>
          <a:ln w="38100" cap="flat" cmpd="sng" algn="ctr">
            <a:solidFill>
              <a:schemeClr val="tx2"/>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369FAA0D-DFCC-4E35-A2C2-7DBCB1BEBC14}"/>
              </a:ext>
            </a:extLst>
          </p:cNvPr>
          <p:cNvCxnSpPr/>
          <p:nvPr/>
        </p:nvCxnSpPr>
        <p:spPr bwMode="auto">
          <a:xfrm>
            <a:off x="4626521" y="2644140"/>
            <a:ext cx="259257" cy="0"/>
          </a:xfrm>
          <a:prstGeom prst="straightConnector1">
            <a:avLst/>
          </a:prstGeom>
          <a:solidFill>
            <a:schemeClr val="accent1"/>
          </a:solidFill>
          <a:ln w="38100" cap="flat" cmpd="sng" algn="ctr">
            <a:solidFill>
              <a:schemeClr val="tx2"/>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34CA7401-ACD6-45F2-B42D-961529D9CF69}"/>
              </a:ext>
            </a:extLst>
          </p:cNvPr>
          <p:cNvCxnSpPr/>
          <p:nvPr/>
        </p:nvCxnSpPr>
        <p:spPr bwMode="auto">
          <a:xfrm>
            <a:off x="4630331" y="4316730"/>
            <a:ext cx="259257" cy="0"/>
          </a:xfrm>
          <a:prstGeom prst="straightConnector1">
            <a:avLst/>
          </a:prstGeom>
          <a:solidFill>
            <a:schemeClr val="accent1"/>
          </a:solidFill>
          <a:ln w="38100" cap="flat" cmpd="sng" algn="ctr">
            <a:solidFill>
              <a:schemeClr val="tx2"/>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2E23325C-75EE-4A75-92B1-4AECBC1BCE6C}"/>
              </a:ext>
            </a:extLst>
          </p:cNvPr>
          <p:cNvCxnSpPr/>
          <p:nvPr/>
        </p:nvCxnSpPr>
        <p:spPr bwMode="auto">
          <a:xfrm>
            <a:off x="4634141" y="5966460"/>
            <a:ext cx="259257" cy="0"/>
          </a:xfrm>
          <a:prstGeom prst="straightConnector1">
            <a:avLst/>
          </a:prstGeom>
          <a:solidFill>
            <a:schemeClr val="accent1"/>
          </a:solidFill>
          <a:ln w="38100" cap="flat" cmpd="sng" algn="ctr">
            <a:solidFill>
              <a:schemeClr val="tx2"/>
            </a:solidFill>
            <a:prstDash val="solid"/>
            <a:round/>
            <a:headEnd type="none" w="med" len="med"/>
            <a:tailEnd type="triangle"/>
          </a:ln>
          <a:effectLst/>
        </p:spPr>
      </p:cxnSp>
    </p:spTree>
    <p:extLst>
      <p:ext uri="{BB962C8B-B14F-4D97-AF65-F5344CB8AC3E}">
        <p14:creationId xmlns:p14="http://schemas.microsoft.com/office/powerpoint/2010/main" val="4589369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2D7C5F1-038C-4CC3-A36C-E9CF6DFC6FE2}"/>
              </a:ext>
            </a:extLst>
          </p:cNvPr>
          <p:cNvSpPr>
            <a:spLocks noGrp="1" noChangeArrowheads="1"/>
          </p:cNvSpPr>
          <p:nvPr>
            <p:ph type="title"/>
          </p:nvPr>
        </p:nvSpPr>
        <p:spPr>
          <a:xfrm>
            <a:off x="694778" y="-40303"/>
            <a:ext cx="8077200" cy="609600"/>
          </a:xfrm>
        </p:spPr>
        <p:txBody>
          <a:bodyPr/>
          <a:lstStyle/>
          <a:p>
            <a:pPr>
              <a:defRPr/>
            </a:pPr>
            <a:r>
              <a:rPr lang="en-US"/>
              <a:t>WITH Clause</a:t>
            </a:r>
          </a:p>
        </p:txBody>
      </p:sp>
      <p:sp>
        <p:nvSpPr>
          <p:cNvPr id="5" name="Rectangle 4">
            <a:extLst>
              <a:ext uri="{FF2B5EF4-FFF2-40B4-BE49-F238E27FC236}">
                <a16:creationId xmlns:a16="http://schemas.microsoft.com/office/drawing/2014/main" id="{30D56650-D01B-45EA-864E-6A6533C91480}"/>
              </a:ext>
            </a:extLst>
          </p:cNvPr>
          <p:cNvSpPr/>
          <p:nvPr/>
        </p:nvSpPr>
        <p:spPr>
          <a:xfrm>
            <a:off x="548640" y="850613"/>
            <a:ext cx="3851910" cy="707886"/>
          </a:xfrm>
          <a:prstGeom prst="rect">
            <a:avLst/>
          </a:prstGeom>
        </p:spPr>
        <p:txBody>
          <a:bodyPr wrap="square">
            <a:spAutoFit/>
          </a:bodyPr>
          <a:lstStyle/>
          <a:p>
            <a:r>
              <a:rPr lang="en-IN" b="1"/>
              <a:t>Find</a:t>
            </a:r>
            <a:r>
              <a:rPr lang="en-IN" sz="2400" b="1"/>
              <a:t> </a:t>
            </a:r>
            <a:r>
              <a:rPr lang="en-IN" b="1"/>
              <a:t>all the employees who reports to Manager with employee id 7566</a:t>
            </a:r>
          </a:p>
        </p:txBody>
      </p:sp>
      <p:sp>
        <p:nvSpPr>
          <p:cNvPr id="6" name="Rectangle 5">
            <a:extLst>
              <a:ext uri="{FF2B5EF4-FFF2-40B4-BE49-F238E27FC236}">
                <a16:creationId xmlns:a16="http://schemas.microsoft.com/office/drawing/2014/main" id="{A2BDC2F9-8971-413E-BBAC-5384994ED901}"/>
              </a:ext>
            </a:extLst>
          </p:cNvPr>
          <p:cNvSpPr/>
          <p:nvPr/>
        </p:nvSpPr>
        <p:spPr>
          <a:xfrm>
            <a:off x="694778" y="1963609"/>
            <a:ext cx="3442882" cy="1077218"/>
          </a:xfrm>
          <a:prstGeom prst="rect">
            <a:avLst/>
          </a:prstGeom>
        </p:spPr>
        <p:txBody>
          <a:bodyPr wrap="square">
            <a:spAutoFit/>
          </a:bodyPr>
          <a:lstStyle/>
          <a:p>
            <a:r>
              <a:rPr lang="en-IN" b="1"/>
              <a:t>SQL&gt;  </a:t>
            </a:r>
            <a:r>
              <a:rPr lang="en-IN"/>
              <a:t>SELECT </a:t>
            </a:r>
            <a:r>
              <a:rPr lang="en-IN" err="1"/>
              <a:t>e.MGR</a:t>
            </a:r>
            <a:r>
              <a:rPr lang="en-IN"/>
              <a:t>, </a:t>
            </a:r>
            <a:r>
              <a:rPr lang="en-IN" err="1"/>
              <a:t>e.EMPNO</a:t>
            </a:r>
            <a:endParaRPr lang="en-IN"/>
          </a:p>
          <a:p>
            <a:r>
              <a:rPr lang="en-IN"/>
              <a:t>  2        FROM   EMP   e</a:t>
            </a:r>
          </a:p>
          <a:p>
            <a:r>
              <a:rPr lang="en-IN"/>
              <a:t>  3        WHERE  </a:t>
            </a:r>
            <a:r>
              <a:rPr lang="en-IN" err="1"/>
              <a:t>e.MGR</a:t>
            </a:r>
            <a:r>
              <a:rPr lang="en-IN"/>
              <a:t> = 7566;</a:t>
            </a:r>
          </a:p>
          <a:p>
            <a:endParaRPr lang="en-IN"/>
          </a:p>
        </p:txBody>
      </p:sp>
      <p:pic>
        <p:nvPicPr>
          <p:cNvPr id="7" name="Picture 6">
            <a:extLst>
              <a:ext uri="{FF2B5EF4-FFF2-40B4-BE49-F238E27FC236}">
                <a16:creationId xmlns:a16="http://schemas.microsoft.com/office/drawing/2014/main" id="{1B6C1405-9F5E-4780-9DF7-2D04D99D71CB}"/>
              </a:ext>
            </a:extLst>
          </p:cNvPr>
          <p:cNvPicPr>
            <a:picLocks noChangeAspect="1"/>
          </p:cNvPicPr>
          <p:nvPr/>
        </p:nvPicPr>
        <p:blipFill>
          <a:blip r:embed="rId3"/>
          <a:stretch>
            <a:fillRect/>
          </a:stretch>
        </p:blipFill>
        <p:spPr>
          <a:xfrm>
            <a:off x="1314459" y="3281354"/>
            <a:ext cx="2270778" cy="1419235"/>
          </a:xfrm>
          <a:prstGeom prst="rect">
            <a:avLst/>
          </a:prstGeom>
        </p:spPr>
      </p:pic>
      <p:cxnSp>
        <p:nvCxnSpPr>
          <p:cNvPr id="8" name="Straight Connector 7">
            <a:extLst>
              <a:ext uri="{FF2B5EF4-FFF2-40B4-BE49-F238E27FC236}">
                <a16:creationId xmlns:a16="http://schemas.microsoft.com/office/drawing/2014/main" id="{2202D159-2ED0-4259-B520-7874835CD647}"/>
              </a:ext>
            </a:extLst>
          </p:cNvPr>
          <p:cNvCxnSpPr>
            <a:cxnSpLocks/>
          </p:cNvCxnSpPr>
          <p:nvPr/>
        </p:nvCxnSpPr>
        <p:spPr bwMode="auto">
          <a:xfrm>
            <a:off x="4178390" y="658898"/>
            <a:ext cx="0" cy="6073241"/>
          </a:xfrm>
          <a:prstGeom prst="line">
            <a:avLst/>
          </a:prstGeom>
          <a:solidFill>
            <a:schemeClr val="accent1"/>
          </a:solidFill>
          <a:ln w="28575" cap="flat" cmpd="sng" algn="ctr">
            <a:solidFill>
              <a:schemeClr val="tx2"/>
            </a:solidFill>
            <a:prstDash val="solid"/>
            <a:round/>
            <a:headEnd type="none" w="med" len="med"/>
            <a:tailEnd type="none" w="med" len="med"/>
          </a:ln>
          <a:effectLst/>
        </p:spPr>
      </p:cxnSp>
      <p:sp>
        <p:nvSpPr>
          <p:cNvPr id="9" name="Rectangle 8">
            <a:extLst>
              <a:ext uri="{FF2B5EF4-FFF2-40B4-BE49-F238E27FC236}">
                <a16:creationId xmlns:a16="http://schemas.microsoft.com/office/drawing/2014/main" id="{88ED7A64-6719-488C-8452-98076B2A8AF2}"/>
              </a:ext>
            </a:extLst>
          </p:cNvPr>
          <p:cNvSpPr/>
          <p:nvPr/>
        </p:nvSpPr>
        <p:spPr>
          <a:xfrm>
            <a:off x="4400550" y="850613"/>
            <a:ext cx="4371426" cy="830997"/>
          </a:xfrm>
          <a:prstGeom prst="rect">
            <a:avLst/>
          </a:prstGeom>
        </p:spPr>
        <p:txBody>
          <a:bodyPr wrap="square">
            <a:spAutoFit/>
          </a:bodyPr>
          <a:lstStyle/>
          <a:p>
            <a:r>
              <a:rPr lang="en-IN" b="1"/>
              <a:t>What if we want to find out who are all under manger 7655(i.e. who are all directly or indirectly report to 7566)</a:t>
            </a:r>
          </a:p>
        </p:txBody>
      </p:sp>
      <p:sp>
        <p:nvSpPr>
          <p:cNvPr id="10" name="Rectangle 9">
            <a:extLst>
              <a:ext uri="{FF2B5EF4-FFF2-40B4-BE49-F238E27FC236}">
                <a16:creationId xmlns:a16="http://schemas.microsoft.com/office/drawing/2014/main" id="{C7046915-057D-42BA-AB32-8A4A8F8377F9}"/>
              </a:ext>
            </a:extLst>
          </p:cNvPr>
          <p:cNvSpPr/>
          <p:nvPr/>
        </p:nvSpPr>
        <p:spPr>
          <a:xfrm>
            <a:off x="4233208" y="1859340"/>
            <a:ext cx="3766665" cy="1569660"/>
          </a:xfrm>
          <a:prstGeom prst="rect">
            <a:avLst/>
          </a:prstGeom>
        </p:spPr>
        <p:txBody>
          <a:bodyPr wrap="square">
            <a:spAutoFit/>
          </a:bodyPr>
          <a:lstStyle/>
          <a:p>
            <a:r>
              <a:rPr lang="en-IN"/>
              <a:t>   MGR        EMPNO</a:t>
            </a:r>
          </a:p>
          <a:p>
            <a:r>
              <a:rPr lang="en-IN"/>
              <a:t>  ----------     ----------</a:t>
            </a:r>
          </a:p>
          <a:p>
            <a:r>
              <a:rPr lang="en-IN"/>
              <a:t>      7566       7902</a:t>
            </a:r>
          </a:p>
          <a:p>
            <a:r>
              <a:rPr lang="en-IN"/>
              <a:t>      7788       7876</a:t>
            </a:r>
          </a:p>
          <a:p>
            <a:r>
              <a:rPr lang="en-IN"/>
              <a:t>      7902       7369</a:t>
            </a:r>
          </a:p>
          <a:p>
            <a:r>
              <a:rPr lang="en-IN"/>
              <a:t>      7566       7788</a:t>
            </a:r>
          </a:p>
        </p:txBody>
      </p:sp>
      <p:sp>
        <p:nvSpPr>
          <p:cNvPr id="11" name="Rectangle 10">
            <a:extLst>
              <a:ext uri="{FF2B5EF4-FFF2-40B4-BE49-F238E27FC236}">
                <a16:creationId xmlns:a16="http://schemas.microsoft.com/office/drawing/2014/main" id="{4957F809-C84C-408F-8CBE-5C7AC2E01A3E}"/>
              </a:ext>
            </a:extLst>
          </p:cNvPr>
          <p:cNvSpPr/>
          <p:nvPr/>
        </p:nvSpPr>
        <p:spPr>
          <a:xfrm>
            <a:off x="6205924" y="1962926"/>
            <a:ext cx="2739853" cy="461665"/>
          </a:xfrm>
          <a:prstGeom prst="rect">
            <a:avLst/>
          </a:prstGeom>
        </p:spPr>
        <p:txBody>
          <a:bodyPr wrap="none">
            <a:spAutoFit/>
          </a:bodyPr>
          <a:lstStyle/>
          <a:p>
            <a:r>
              <a:rPr lang="en-IN" sz="1200" b="1">
                <a:solidFill>
                  <a:schemeClr val="tx2"/>
                </a:solidFill>
              </a:rPr>
              <a:t>*This output is the rows  indicated </a:t>
            </a:r>
          </a:p>
          <a:p>
            <a:r>
              <a:rPr lang="en-IN" sz="1200" b="1">
                <a:solidFill>
                  <a:schemeClr val="tx2"/>
                </a:solidFill>
              </a:rPr>
              <a:t> by a</a:t>
            </a:r>
            <a:r>
              <a:rPr lang="en-IN" sz="1200" b="1"/>
              <a:t>rrow in previous slide</a:t>
            </a:r>
          </a:p>
        </p:txBody>
      </p:sp>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3092D814-A679-4D80-B16F-EFD3D4D979F3}"/>
                  </a:ext>
                </a:extLst>
              </p:cNvPr>
              <p:cNvGraphicFramePr>
                <a:graphicFrameLocks noChangeAspect="1"/>
              </p:cNvGraphicFramePr>
              <p:nvPr>
                <p:extLst>
                  <p:ext uri="{D42A27DB-BD31-4B8C-83A1-F6EECF244321}">
                    <p14:modId xmlns:p14="http://schemas.microsoft.com/office/powerpoint/2010/main" val="1678667867"/>
                  </p:ext>
                </p:extLst>
              </p:nvPr>
            </p:nvGraphicFramePr>
            <p:xfrm>
              <a:off x="6897457" y="2424591"/>
              <a:ext cx="1874519" cy="1405889"/>
            </p:xfrm>
            <a:graphic>
              <a:graphicData uri="http://schemas.microsoft.com/office/powerpoint/2016/slidezoom">
                <pslz:sldZm>
                  <pslz:sldZmObj sldId="415" cId="458936969">
                    <pslz:zmPr id="{C62A3711-D675-4B67-B74E-47E5DF10E13B}" returnToParent="0" transitionDur="1000">
                      <p166:blipFill xmlns:p166="http://schemas.microsoft.com/office/powerpoint/2016/6/main">
                        <a:blip r:embed="rId4"/>
                        <a:stretch>
                          <a:fillRect/>
                        </a:stretch>
                      </p166:blipFill>
                      <p166:spPr xmlns:p166="http://schemas.microsoft.com/office/powerpoint/2016/6/main">
                        <a:xfrm>
                          <a:off x="0" y="0"/>
                          <a:ext cx="1874519" cy="1405889"/>
                        </a:xfrm>
                        <a:prstGeom prst="rect">
                          <a:avLst/>
                        </a:prstGeom>
                        <a:ln w="3175">
                          <a:solidFill>
                            <a:prstClr val="ltGray"/>
                          </a:solidFill>
                        </a:ln>
                      </p166:spPr>
                    </pslz:zmPr>
                  </pslz:sldZmObj>
                </pslz:sldZm>
              </a:graphicData>
            </a:graphic>
          </p:graphicFrame>
        </mc:Choice>
        <mc:Fallback xmlns="">
          <p:pic>
            <p:nvPicPr>
              <p:cNvPr id="13" name="Slide Zoom 12">
                <a:extLst>
                  <a:ext uri="{FF2B5EF4-FFF2-40B4-BE49-F238E27FC236}">
                    <a16:creationId xmlns:a16="http://schemas.microsoft.com/office/drawing/2014/main" id="{3092D814-A679-4D80-B16F-EFD3D4D979F3}"/>
                  </a:ext>
                </a:extLst>
              </p:cNvPr>
              <p:cNvPicPr>
                <a:picLocks noGrp="1" noRot="1" noChangeAspect="1" noMove="1" noResize="1" noEditPoints="1" noAdjustHandles="1" noChangeArrowheads="1" noChangeShapeType="1"/>
              </p:cNvPicPr>
              <p:nvPr/>
            </p:nvPicPr>
            <p:blipFill>
              <a:blip r:embed="rId5"/>
              <a:stretch>
                <a:fillRect/>
              </a:stretch>
            </p:blipFill>
            <p:spPr>
              <a:xfrm>
                <a:off x="6897457" y="2424591"/>
                <a:ext cx="1874519" cy="1405889"/>
              </a:xfrm>
              <a:prstGeom prst="rect">
                <a:avLst/>
              </a:prstGeom>
              <a:ln w="3175">
                <a:solidFill>
                  <a:prstClr val="ltGray"/>
                </a:solidFill>
              </a:ln>
            </p:spPr>
          </p:pic>
        </mc:Fallback>
      </mc:AlternateContent>
      <p:grpSp>
        <p:nvGrpSpPr>
          <p:cNvPr id="27" name="Group 26">
            <a:extLst>
              <a:ext uri="{FF2B5EF4-FFF2-40B4-BE49-F238E27FC236}">
                <a16:creationId xmlns:a16="http://schemas.microsoft.com/office/drawing/2014/main" id="{EFDB2578-531B-4AD8-B53B-DCFBBDC54169}"/>
              </a:ext>
            </a:extLst>
          </p:cNvPr>
          <p:cNvGrpSpPr/>
          <p:nvPr/>
        </p:nvGrpSpPr>
        <p:grpSpPr>
          <a:xfrm>
            <a:off x="4959893" y="4700589"/>
            <a:ext cx="2635015" cy="1617913"/>
            <a:chOff x="4771544" y="4126230"/>
            <a:chExt cx="2635015" cy="1617913"/>
          </a:xfrm>
        </p:grpSpPr>
        <p:sp>
          <p:nvSpPr>
            <p:cNvPr id="14" name="TextBox 13">
              <a:extLst>
                <a:ext uri="{FF2B5EF4-FFF2-40B4-BE49-F238E27FC236}">
                  <a16:creationId xmlns:a16="http://schemas.microsoft.com/office/drawing/2014/main" id="{AC93C6C6-F54C-454B-906A-EC56946D55FF}"/>
                </a:ext>
              </a:extLst>
            </p:cNvPr>
            <p:cNvSpPr txBox="1"/>
            <p:nvPr/>
          </p:nvSpPr>
          <p:spPr>
            <a:xfrm>
              <a:off x="5612130" y="4126230"/>
              <a:ext cx="674369" cy="338554"/>
            </a:xfrm>
            <a:prstGeom prst="rect">
              <a:avLst/>
            </a:prstGeom>
            <a:noFill/>
          </p:spPr>
          <p:txBody>
            <a:bodyPr wrap="square" rtlCol="0">
              <a:spAutoFit/>
            </a:bodyPr>
            <a:lstStyle/>
            <a:p>
              <a:r>
                <a:rPr lang="en-IN"/>
                <a:t>7566</a:t>
              </a:r>
            </a:p>
          </p:txBody>
        </p:sp>
        <p:sp>
          <p:nvSpPr>
            <p:cNvPr id="15" name="TextBox 14">
              <a:extLst>
                <a:ext uri="{FF2B5EF4-FFF2-40B4-BE49-F238E27FC236}">
                  <a16:creationId xmlns:a16="http://schemas.microsoft.com/office/drawing/2014/main" id="{8141D57E-6B7A-4825-8409-182638761828}"/>
                </a:ext>
              </a:extLst>
            </p:cNvPr>
            <p:cNvSpPr txBox="1"/>
            <p:nvPr/>
          </p:nvSpPr>
          <p:spPr>
            <a:xfrm>
              <a:off x="4965611" y="4700589"/>
              <a:ext cx="674369" cy="338554"/>
            </a:xfrm>
            <a:prstGeom prst="rect">
              <a:avLst/>
            </a:prstGeom>
            <a:noFill/>
          </p:spPr>
          <p:txBody>
            <a:bodyPr wrap="square" rtlCol="0">
              <a:spAutoFit/>
            </a:bodyPr>
            <a:lstStyle/>
            <a:p>
              <a:r>
                <a:rPr lang="en-IN"/>
                <a:t>7902</a:t>
              </a:r>
            </a:p>
          </p:txBody>
        </p:sp>
        <p:sp>
          <p:nvSpPr>
            <p:cNvPr id="16" name="TextBox 15">
              <a:extLst>
                <a:ext uri="{FF2B5EF4-FFF2-40B4-BE49-F238E27FC236}">
                  <a16:creationId xmlns:a16="http://schemas.microsoft.com/office/drawing/2014/main" id="{1629AACE-91A4-4685-9672-E08D0165F623}"/>
                </a:ext>
              </a:extLst>
            </p:cNvPr>
            <p:cNvSpPr txBox="1"/>
            <p:nvPr/>
          </p:nvSpPr>
          <p:spPr>
            <a:xfrm>
              <a:off x="6286499" y="4700589"/>
              <a:ext cx="674369" cy="338554"/>
            </a:xfrm>
            <a:prstGeom prst="rect">
              <a:avLst/>
            </a:prstGeom>
            <a:noFill/>
          </p:spPr>
          <p:txBody>
            <a:bodyPr wrap="square" rtlCol="0">
              <a:spAutoFit/>
            </a:bodyPr>
            <a:lstStyle/>
            <a:p>
              <a:r>
                <a:rPr lang="en-IN"/>
                <a:t>7788</a:t>
              </a:r>
            </a:p>
          </p:txBody>
        </p:sp>
        <p:sp>
          <p:nvSpPr>
            <p:cNvPr id="17" name="Rectangle 16">
              <a:extLst>
                <a:ext uri="{FF2B5EF4-FFF2-40B4-BE49-F238E27FC236}">
                  <a16:creationId xmlns:a16="http://schemas.microsoft.com/office/drawing/2014/main" id="{8CCAD12C-86E6-4278-9825-C6B6F47392C7}"/>
                </a:ext>
              </a:extLst>
            </p:cNvPr>
            <p:cNvSpPr/>
            <p:nvPr/>
          </p:nvSpPr>
          <p:spPr>
            <a:xfrm>
              <a:off x="6766640" y="5318495"/>
              <a:ext cx="639919" cy="338554"/>
            </a:xfrm>
            <a:prstGeom prst="rect">
              <a:avLst/>
            </a:prstGeom>
          </p:spPr>
          <p:txBody>
            <a:bodyPr wrap="none">
              <a:spAutoFit/>
            </a:bodyPr>
            <a:lstStyle/>
            <a:p>
              <a:r>
                <a:rPr lang="en-IN"/>
                <a:t>7876</a:t>
              </a:r>
            </a:p>
          </p:txBody>
        </p:sp>
        <p:sp>
          <p:nvSpPr>
            <p:cNvPr id="18" name="Rectangle 17">
              <a:extLst>
                <a:ext uri="{FF2B5EF4-FFF2-40B4-BE49-F238E27FC236}">
                  <a16:creationId xmlns:a16="http://schemas.microsoft.com/office/drawing/2014/main" id="{E3B1EADE-53A7-40EA-B0EB-051A6C3E97FD}"/>
                </a:ext>
              </a:extLst>
            </p:cNvPr>
            <p:cNvSpPr/>
            <p:nvPr/>
          </p:nvSpPr>
          <p:spPr>
            <a:xfrm>
              <a:off x="4771544" y="5405589"/>
              <a:ext cx="639919" cy="338554"/>
            </a:xfrm>
            <a:prstGeom prst="rect">
              <a:avLst/>
            </a:prstGeom>
          </p:spPr>
          <p:txBody>
            <a:bodyPr wrap="none">
              <a:spAutoFit/>
            </a:bodyPr>
            <a:lstStyle/>
            <a:p>
              <a:r>
                <a:rPr lang="en-IN"/>
                <a:t>7369</a:t>
              </a:r>
            </a:p>
          </p:txBody>
        </p:sp>
        <p:cxnSp>
          <p:nvCxnSpPr>
            <p:cNvPr id="20" name="Straight Arrow Connector 19">
              <a:extLst>
                <a:ext uri="{FF2B5EF4-FFF2-40B4-BE49-F238E27FC236}">
                  <a16:creationId xmlns:a16="http://schemas.microsoft.com/office/drawing/2014/main" id="{A5B0729D-A765-4A86-AA51-EDE07E427626}"/>
                </a:ext>
              </a:extLst>
            </p:cNvPr>
            <p:cNvCxnSpPr>
              <a:stCxn id="14" idx="2"/>
              <a:endCxn id="15" idx="0"/>
            </p:cNvCxnSpPr>
            <p:nvPr/>
          </p:nvCxnSpPr>
          <p:spPr bwMode="auto">
            <a:xfrm flipH="1">
              <a:off x="5302796" y="4464784"/>
              <a:ext cx="646519" cy="23580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CCA2CDC7-53F1-4848-A4DE-50BA52DC9A84}"/>
                </a:ext>
              </a:extLst>
            </p:cNvPr>
            <p:cNvCxnSpPr>
              <a:stCxn id="14" idx="2"/>
              <a:endCxn id="16" idx="0"/>
            </p:cNvCxnSpPr>
            <p:nvPr/>
          </p:nvCxnSpPr>
          <p:spPr bwMode="auto">
            <a:xfrm>
              <a:off x="5949315" y="4464784"/>
              <a:ext cx="674369" cy="23580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311A95FB-B582-48AC-923D-31E1DD5E390A}"/>
                </a:ext>
              </a:extLst>
            </p:cNvPr>
            <p:cNvCxnSpPr>
              <a:stCxn id="15" idx="2"/>
              <a:endCxn id="18" idx="0"/>
            </p:cNvCxnSpPr>
            <p:nvPr/>
          </p:nvCxnSpPr>
          <p:spPr bwMode="auto">
            <a:xfrm flipH="1">
              <a:off x="5091504" y="5039143"/>
              <a:ext cx="211292" cy="3664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EAA0C55E-0873-4E3C-B97C-834B5DF67EAF}"/>
                </a:ext>
              </a:extLst>
            </p:cNvPr>
            <p:cNvCxnSpPr>
              <a:stCxn id="16" idx="2"/>
              <a:endCxn id="17" idx="0"/>
            </p:cNvCxnSpPr>
            <p:nvPr/>
          </p:nvCxnSpPr>
          <p:spPr bwMode="auto">
            <a:xfrm>
              <a:off x="6623684" y="5039143"/>
              <a:ext cx="462916" cy="2793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28" name="Rectangle 27">
            <a:extLst>
              <a:ext uri="{FF2B5EF4-FFF2-40B4-BE49-F238E27FC236}">
                <a16:creationId xmlns:a16="http://schemas.microsoft.com/office/drawing/2014/main" id="{78040BFF-8477-4618-A80F-A9B8DC13139B}"/>
              </a:ext>
            </a:extLst>
          </p:cNvPr>
          <p:cNvSpPr/>
          <p:nvPr/>
        </p:nvSpPr>
        <p:spPr>
          <a:xfrm>
            <a:off x="4808892" y="3789937"/>
            <a:ext cx="3629581" cy="830997"/>
          </a:xfrm>
          <a:prstGeom prst="rect">
            <a:avLst/>
          </a:prstGeom>
        </p:spPr>
        <p:txBody>
          <a:bodyPr wrap="square">
            <a:spAutoFit/>
          </a:bodyPr>
          <a:lstStyle/>
          <a:p>
            <a:r>
              <a:rPr lang="en-IN"/>
              <a:t>If this is the nature of output displayed, then we need to apply left side query recursively.</a:t>
            </a:r>
          </a:p>
        </p:txBody>
      </p:sp>
    </p:spTree>
    <p:extLst>
      <p:ext uri="{BB962C8B-B14F-4D97-AF65-F5344CB8AC3E}">
        <p14:creationId xmlns:p14="http://schemas.microsoft.com/office/powerpoint/2010/main" val="19264648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CCFCC13-9A0C-451F-B29A-0C6802B4E950}"/>
              </a:ext>
            </a:extLst>
          </p:cNvPr>
          <p:cNvSpPr>
            <a:spLocks noGrp="1" noChangeArrowheads="1"/>
          </p:cNvSpPr>
          <p:nvPr>
            <p:ph type="title"/>
          </p:nvPr>
        </p:nvSpPr>
        <p:spPr>
          <a:xfrm>
            <a:off x="694778" y="-40303"/>
            <a:ext cx="8077200" cy="609600"/>
          </a:xfrm>
        </p:spPr>
        <p:txBody>
          <a:bodyPr/>
          <a:lstStyle/>
          <a:p>
            <a:pPr>
              <a:defRPr/>
            </a:pPr>
            <a:r>
              <a:rPr lang="en-US"/>
              <a:t>Recursive Query-WITH Clause</a:t>
            </a:r>
          </a:p>
        </p:txBody>
      </p:sp>
      <p:sp>
        <p:nvSpPr>
          <p:cNvPr id="5" name="Rectangle 4">
            <a:extLst>
              <a:ext uri="{FF2B5EF4-FFF2-40B4-BE49-F238E27FC236}">
                <a16:creationId xmlns:a16="http://schemas.microsoft.com/office/drawing/2014/main" id="{F914AE51-079F-452F-AD8D-78AC022658C5}"/>
              </a:ext>
            </a:extLst>
          </p:cNvPr>
          <p:cNvSpPr/>
          <p:nvPr/>
        </p:nvSpPr>
        <p:spPr>
          <a:xfrm>
            <a:off x="266312" y="824211"/>
            <a:ext cx="8611376" cy="2425857"/>
          </a:xfrm>
          <a:prstGeom prst="rect">
            <a:avLst/>
          </a:prstGeom>
        </p:spPr>
        <p:txBody>
          <a:bodyPr wrap="square">
            <a:spAutoFit/>
          </a:bodyPr>
          <a:lstStyle/>
          <a:p>
            <a:pPr marL="285750" indent="-285750">
              <a:lnSpc>
                <a:spcPct val="122000"/>
              </a:lnSpc>
              <a:buFont typeface="Arial" panose="020B0604020202020204" pitchFamily="34" charset="0"/>
              <a:buChar char="•"/>
            </a:pPr>
            <a:r>
              <a:rPr lang="en-IN" sz="1800">
                <a:solidFill>
                  <a:srgbClr val="212529"/>
                </a:solidFill>
                <a:latin typeface="Segoe UI" panose="020B0502040204020203" pitchFamily="34" charset="0"/>
                <a:ea typeface="Times New Roman" panose="02020603050405020304" pitchFamily="18" charset="0"/>
              </a:rPr>
              <a:t>Recursive query is applied to query hierarchical data using </a:t>
            </a:r>
            <a:r>
              <a:rPr lang="en-IN" sz="1800"/>
              <a:t>recursive subquery factoring. </a:t>
            </a:r>
            <a:r>
              <a:rPr lang="en-IN" sz="1800">
                <a:solidFill>
                  <a:srgbClr val="212529"/>
                </a:solidFill>
                <a:latin typeface="Segoe UI" panose="020B0502040204020203" pitchFamily="34" charset="0"/>
                <a:ea typeface="Times New Roman" panose="02020603050405020304" pitchFamily="18" charset="0"/>
              </a:rPr>
              <a:t> </a:t>
            </a:r>
            <a:r>
              <a:rPr lang="en-IN" sz="1800"/>
              <a:t>Recursion is implemented in standard SQL-99 using Common Table Expressions (CTEs). </a:t>
            </a:r>
          </a:p>
          <a:p>
            <a:pPr marL="285750" indent="-285750">
              <a:lnSpc>
                <a:spcPct val="122000"/>
              </a:lnSpc>
              <a:buFont typeface="Arial" panose="020B0604020202020204" pitchFamily="34" charset="0"/>
              <a:buChar char="•"/>
            </a:pPr>
            <a:r>
              <a:rPr lang="en-IN" sz="1800"/>
              <a:t>A CTE can be thought of as a named temporary table within a SQL statement that is retained for the duration of that statement. </a:t>
            </a:r>
          </a:p>
          <a:p>
            <a:pPr marL="285750" indent="-285750">
              <a:lnSpc>
                <a:spcPct val="122000"/>
              </a:lnSpc>
              <a:buFont typeface="Arial" panose="020B0604020202020204" pitchFamily="34" charset="0"/>
              <a:buChar char="•"/>
            </a:pPr>
            <a:r>
              <a:rPr lang="en-IN" sz="1800"/>
              <a:t>A CTE is defined at the beginning of a query using the </a:t>
            </a:r>
            <a:r>
              <a:rPr lang="en-IN" sz="1800" b="1"/>
              <a:t>WITH</a:t>
            </a:r>
            <a:r>
              <a:rPr lang="en-IN" sz="1800"/>
              <a:t> clause. </a:t>
            </a:r>
          </a:p>
          <a:p>
            <a:pPr marL="285750" indent="-285750">
              <a:lnSpc>
                <a:spcPct val="122000"/>
              </a:lnSpc>
              <a:buFont typeface="Arial" panose="020B0604020202020204" pitchFamily="34" charset="0"/>
              <a:buChar char="•"/>
            </a:pPr>
            <a:r>
              <a:rPr lang="en-IN" sz="1800"/>
              <a:t>There can be multiple CTE and each CTE must have Unique name.</a:t>
            </a:r>
          </a:p>
        </p:txBody>
      </p:sp>
      <p:sp>
        <p:nvSpPr>
          <p:cNvPr id="6" name="Rectangle 5">
            <a:extLst>
              <a:ext uri="{FF2B5EF4-FFF2-40B4-BE49-F238E27FC236}">
                <a16:creationId xmlns:a16="http://schemas.microsoft.com/office/drawing/2014/main" id="{48C6B603-112C-4B8F-A4E2-6A367A1BF7BE}"/>
              </a:ext>
            </a:extLst>
          </p:cNvPr>
          <p:cNvSpPr/>
          <p:nvPr/>
        </p:nvSpPr>
        <p:spPr>
          <a:xfrm>
            <a:off x="694778" y="3504982"/>
            <a:ext cx="7132320" cy="344069"/>
          </a:xfrm>
          <a:prstGeom prst="rect">
            <a:avLst/>
          </a:prstGeom>
        </p:spPr>
        <p:txBody>
          <a:bodyPr wrap="square">
            <a:spAutoFit/>
          </a:bodyPr>
          <a:lstStyle/>
          <a:p>
            <a:pPr>
              <a:lnSpc>
                <a:spcPct val="107000"/>
              </a:lnSpc>
              <a:spcAft>
                <a:spcPts val="800"/>
              </a:spcAft>
            </a:pPr>
            <a:r>
              <a:rPr lang="en-IN" b="1">
                <a:latin typeface="Calibri" panose="020F0502020204030204" pitchFamily="34" charset="0"/>
                <a:ea typeface="Calibri" panose="020F0502020204030204" pitchFamily="34" charset="0"/>
                <a:cs typeface="Times New Roman" panose="02020603050405020304" pitchFamily="18" charset="0"/>
              </a:rPr>
              <a:t>In general, in recursion there has to be seed and recursion stopping criteria.</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447C505B-79CB-4F18-BD40-98E90139C32C}"/>
              </a:ext>
            </a:extLst>
          </p:cNvPr>
          <p:cNvSpPr/>
          <p:nvPr/>
        </p:nvSpPr>
        <p:spPr>
          <a:xfrm>
            <a:off x="694778" y="4001224"/>
            <a:ext cx="7566660" cy="1436740"/>
          </a:xfrm>
          <a:prstGeom prst="rect">
            <a:avLst/>
          </a:prstGeom>
        </p:spPr>
        <p:txBody>
          <a:bodyPr wrap="square">
            <a:spAutoFit/>
          </a:bodyPr>
          <a:lstStyle/>
          <a:p>
            <a:pPr marL="1371600" algn="just">
              <a:lnSpc>
                <a:spcPct val="107000"/>
              </a:lnSpc>
              <a:spcAft>
                <a:spcPts val="800"/>
              </a:spcAft>
            </a:pPr>
            <a:r>
              <a:rPr lang="en-IN" b="1">
                <a:highlight>
                  <a:srgbClr val="FFFF00"/>
                </a:highlight>
                <a:latin typeface="Calibri" panose="020F0502020204030204" pitchFamily="34" charset="0"/>
                <a:ea typeface="Calibri" panose="020F0502020204030204" pitchFamily="34" charset="0"/>
                <a:cs typeface="Times New Roman" panose="02020603050405020304" pitchFamily="18" charset="0"/>
              </a:rPr>
              <a:t>WITH R as (&lt;Base Query </a:t>
            </a:r>
            <a:r>
              <a:rPr lang="en-IN">
                <a:highlight>
                  <a:srgbClr val="FFFF00"/>
                </a:highlight>
                <a:latin typeface="Calibri" panose="020F0502020204030204" pitchFamily="34" charset="0"/>
                <a:ea typeface="Calibri" panose="020F0502020204030204" pitchFamily="34" charset="0"/>
                <a:cs typeface="Times New Roman" panose="02020603050405020304" pitchFamily="18" charset="0"/>
              </a:rPr>
              <a:t>&gt;         /*base member*/</a:t>
            </a:r>
            <a:r>
              <a:rPr lang="en-IN" b="1">
                <a:highlight>
                  <a:srgbClr val="FFFF00"/>
                </a:highlight>
                <a:latin typeface="Calibri" panose="020F0502020204030204" pitchFamily="34" charset="0"/>
                <a:ea typeface="Calibri" panose="020F0502020204030204" pitchFamily="34" charset="0"/>
                <a:cs typeface="Times New Roman" panose="02020603050405020304" pitchFamily="18" charset="0"/>
              </a:rPr>
              <a:t> </a:t>
            </a:r>
            <a:endParaRPr lang="en-IN" sz="1400">
              <a:latin typeface="Calibri" panose="020F0502020204030204" pitchFamily="34" charset="0"/>
              <a:ea typeface="Calibri" panose="020F0502020204030204" pitchFamily="34" charset="0"/>
              <a:cs typeface="Times New Roman" panose="02020603050405020304" pitchFamily="18" charset="0"/>
            </a:endParaRPr>
          </a:p>
          <a:p>
            <a:pPr marL="1371600" algn="just">
              <a:lnSpc>
                <a:spcPct val="107000"/>
              </a:lnSpc>
              <a:spcAft>
                <a:spcPts val="800"/>
              </a:spcAft>
            </a:pPr>
            <a:r>
              <a:rPr lang="en-IN" b="1">
                <a:highlight>
                  <a:srgbClr val="FFFF00"/>
                </a:highlight>
                <a:latin typeface="Calibri" panose="020F0502020204030204" pitchFamily="34" charset="0"/>
                <a:ea typeface="Calibri" panose="020F0502020204030204" pitchFamily="34" charset="0"/>
                <a:cs typeface="Times New Roman" panose="02020603050405020304" pitchFamily="18" charset="0"/>
              </a:rPr>
              <a:t>UNION ALL</a:t>
            </a:r>
            <a:endParaRPr lang="en-IN" sz="1400">
              <a:latin typeface="Calibri" panose="020F0502020204030204" pitchFamily="34" charset="0"/>
              <a:ea typeface="Calibri" panose="020F0502020204030204" pitchFamily="34" charset="0"/>
              <a:cs typeface="Times New Roman" panose="02020603050405020304" pitchFamily="18" charset="0"/>
            </a:endParaRPr>
          </a:p>
          <a:p>
            <a:pPr marL="914400" indent="457200">
              <a:lnSpc>
                <a:spcPct val="107000"/>
              </a:lnSpc>
              <a:spcAft>
                <a:spcPts val="800"/>
              </a:spcAft>
            </a:pPr>
            <a:r>
              <a:rPr lang="en-IN" b="1">
                <a:highlight>
                  <a:srgbClr val="FFFF00"/>
                </a:highlight>
                <a:latin typeface="Calibri" panose="020F0502020204030204" pitchFamily="34" charset="0"/>
                <a:ea typeface="Calibri" panose="020F0502020204030204" pitchFamily="34" charset="0"/>
                <a:cs typeface="Times New Roman" panose="02020603050405020304" pitchFamily="18" charset="0"/>
              </a:rPr>
              <a:t>&lt;Recursive Query involving R</a:t>
            </a:r>
            <a:r>
              <a:rPr lang="en-IN">
                <a:highlight>
                  <a:srgbClr val="FFFF00"/>
                </a:highlight>
                <a:latin typeface="Calibri" panose="020F0502020204030204" pitchFamily="34" charset="0"/>
                <a:ea typeface="Calibri" panose="020F0502020204030204" pitchFamily="34" charset="0"/>
                <a:cs typeface="Times New Roman" panose="02020603050405020304" pitchFamily="18" charset="0"/>
              </a:rPr>
              <a:t>&gt;); /* recursive member references R*/</a:t>
            </a:r>
            <a:endParaRPr lang="en-IN" sz="1400">
              <a:latin typeface="Calibri" panose="020F0502020204030204" pitchFamily="34" charset="0"/>
              <a:ea typeface="Calibri" panose="020F0502020204030204" pitchFamily="34" charset="0"/>
              <a:cs typeface="Times New Roman" panose="02020603050405020304" pitchFamily="18" charset="0"/>
            </a:endParaRPr>
          </a:p>
          <a:p>
            <a:r>
              <a:rPr lang="en-IN" b="1">
                <a:highlight>
                  <a:srgbClr val="FFFF00"/>
                </a:highlight>
                <a:latin typeface="Calibri" panose="020F0502020204030204" pitchFamily="34" charset="0"/>
                <a:ea typeface="Calibri" panose="020F0502020204030204" pitchFamily="34" charset="0"/>
                <a:cs typeface="Times New Roman" panose="02020603050405020304" pitchFamily="18" charset="0"/>
              </a:rPr>
              <a:t>	&lt;Query involving R&gt;;</a:t>
            </a:r>
            <a:endParaRPr lang="en-IN"/>
          </a:p>
        </p:txBody>
      </p:sp>
      <p:sp>
        <p:nvSpPr>
          <p:cNvPr id="2" name="Rectangle 1">
            <a:extLst>
              <a:ext uri="{FF2B5EF4-FFF2-40B4-BE49-F238E27FC236}">
                <a16:creationId xmlns:a16="http://schemas.microsoft.com/office/drawing/2014/main" id="{BB74A9CC-D559-4484-BE00-D21D2F5ADEA1}"/>
              </a:ext>
            </a:extLst>
          </p:cNvPr>
          <p:cNvSpPr/>
          <p:nvPr/>
        </p:nvSpPr>
        <p:spPr>
          <a:xfrm>
            <a:off x="575353" y="5809827"/>
            <a:ext cx="7962471" cy="646331"/>
          </a:xfrm>
          <a:prstGeom prst="rect">
            <a:avLst/>
          </a:prstGeom>
        </p:spPr>
        <p:txBody>
          <a:bodyPr wrap="square">
            <a:spAutoFit/>
          </a:bodyPr>
          <a:lstStyle/>
          <a:p>
            <a:r>
              <a:rPr lang="en-US" sz="1800">
                <a:solidFill>
                  <a:srgbClr val="000000"/>
                </a:solidFill>
                <a:latin typeface="NimbusRomDOT-Reg"/>
              </a:rPr>
              <a:t>Any recursive view must be defined as the union</a:t>
            </a:r>
            <a:r>
              <a:rPr lang="en-US" sz="900">
                <a:solidFill>
                  <a:srgbClr val="000000"/>
                </a:solidFill>
                <a:latin typeface="NimbusRomDOT-Reg"/>
              </a:rPr>
              <a:t> </a:t>
            </a:r>
            <a:r>
              <a:rPr lang="en-US" sz="1800">
                <a:solidFill>
                  <a:srgbClr val="000000"/>
                </a:solidFill>
                <a:latin typeface="NimbusRomDOT-Reg"/>
              </a:rPr>
              <a:t>of two subqueries: </a:t>
            </a:r>
            <a:r>
              <a:rPr lang="en-US" sz="1800">
                <a:solidFill>
                  <a:srgbClr val="FF0000"/>
                </a:solidFill>
                <a:latin typeface="NimbusRomDOT-Reg"/>
              </a:rPr>
              <a:t>a </a:t>
            </a:r>
            <a:r>
              <a:rPr lang="en-US" sz="1800">
                <a:solidFill>
                  <a:srgbClr val="FF0000"/>
                </a:solidFill>
                <a:latin typeface="NimbusRomDOT-Bol"/>
              </a:rPr>
              <a:t>base query </a:t>
            </a:r>
            <a:r>
              <a:rPr lang="en-US" sz="1800">
                <a:solidFill>
                  <a:srgbClr val="000000"/>
                </a:solidFill>
                <a:latin typeface="NimbusRomDOT-Reg"/>
              </a:rPr>
              <a:t>that is nonrecursive and a </a:t>
            </a:r>
            <a:r>
              <a:rPr lang="en-US" sz="1800">
                <a:solidFill>
                  <a:srgbClr val="FF0000"/>
                </a:solidFill>
                <a:latin typeface="NimbusRomDOT-Bol"/>
              </a:rPr>
              <a:t>recursive query </a:t>
            </a:r>
            <a:r>
              <a:rPr lang="en-US" sz="1800">
                <a:solidFill>
                  <a:srgbClr val="000000"/>
                </a:solidFill>
                <a:latin typeface="NimbusRomDOT-Reg"/>
              </a:rPr>
              <a:t>that uses the recursive view. In</a:t>
            </a:r>
            <a:endParaRPr lang="en-IN" sz="1800"/>
          </a:p>
        </p:txBody>
      </p:sp>
    </p:spTree>
    <p:extLst>
      <p:ext uri="{BB962C8B-B14F-4D97-AF65-F5344CB8AC3E}">
        <p14:creationId xmlns:p14="http://schemas.microsoft.com/office/powerpoint/2010/main" val="38650954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BDE458D-D3C2-419E-99D9-51A002DD70FF}"/>
              </a:ext>
            </a:extLst>
          </p:cNvPr>
          <p:cNvSpPr>
            <a:spLocks noGrp="1" noChangeArrowheads="1"/>
          </p:cNvSpPr>
          <p:nvPr>
            <p:ph type="title"/>
          </p:nvPr>
        </p:nvSpPr>
        <p:spPr>
          <a:xfrm>
            <a:off x="694778" y="0"/>
            <a:ext cx="8077200" cy="609600"/>
          </a:xfrm>
        </p:spPr>
        <p:txBody>
          <a:bodyPr/>
          <a:lstStyle/>
          <a:p>
            <a:pPr>
              <a:defRPr/>
            </a:pPr>
            <a:r>
              <a:rPr lang="en-US"/>
              <a:t>Example-</a:t>
            </a:r>
            <a:r>
              <a:rPr lang="en-US" sz="2800"/>
              <a:t>Recursive Query(</a:t>
            </a:r>
            <a:r>
              <a:rPr lang="en-US"/>
              <a:t>WITH </a:t>
            </a:r>
            <a:r>
              <a:rPr lang="en-US" sz="2800"/>
              <a:t>Clause)</a:t>
            </a:r>
            <a:endParaRPr lang="en-US"/>
          </a:p>
        </p:txBody>
      </p:sp>
      <p:sp>
        <p:nvSpPr>
          <p:cNvPr id="7" name="Rectangle 6">
            <a:extLst>
              <a:ext uri="{FF2B5EF4-FFF2-40B4-BE49-F238E27FC236}">
                <a16:creationId xmlns:a16="http://schemas.microsoft.com/office/drawing/2014/main" id="{DF5571B3-A3C1-4E13-9BCC-72CB7F4D5039}"/>
              </a:ext>
            </a:extLst>
          </p:cNvPr>
          <p:cNvSpPr/>
          <p:nvPr/>
        </p:nvSpPr>
        <p:spPr>
          <a:xfrm>
            <a:off x="843368" y="723900"/>
            <a:ext cx="7054762" cy="707886"/>
          </a:xfrm>
          <a:prstGeom prst="rect">
            <a:avLst/>
          </a:prstGeom>
        </p:spPr>
        <p:txBody>
          <a:bodyPr wrap="square">
            <a:spAutoFit/>
          </a:bodyPr>
          <a:lstStyle/>
          <a:p>
            <a:r>
              <a:rPr lang="en-IN" b="1"/>
              <a:t>Find</a:t>
            </a:r>
            <a:r>
              <a:rPr lang="en-IN" sz="2400" b="1"/>
              <a:t> </a:t>
            </a:r>
            <a:r>
              <a:rPr lang="en-IN" b="1"/>
              <a:t>all the employees who reports directly or indirectly to the Manager with employee id 7566</a:t>
            </a:r>
          </a:p>
        </p:txBody>
      </p:sp>
      <p:sp>
        <p:nvSpPr>
          <p:cNvPr id="8" name="Rectangle 7">
            <a:extLst>
              <a:ext uri="{FF2B5EF4-FFF2-40B4-BE49-F238E27FC236}">
                <a16:creationId xmlns:a16="http://schemas.microsoft.com/office/drawing/2014/main" id="{354555B1-518D-4FF0-B28D-D1BF176C5EA5}"/>
              </a:ext>
            </a:extLst>
          </p:cNvPr>
          <p:cNvSpPr/>
          <p:nvPr/>
        </p:nvSpPr>
        <p:spPr>
          <a:xfrm>
            <a:off x="251460" y="1759536"/>
            <a:ext cx="6275070" cy="3726789"/>
          </a:xfrm>
          <a:prstGeom prst="rect">
            <a:avLst/>
          </a:prstGeom>
        </p:spPr>
        <p:txBody>
          <a:bodyPr wrap="square">
            <a:spAutoFit/>
          </a:bodyPr>
          <a:lstStyle/>
          <a:p>
            <a:pPr>
              <a:lnSpc>
                <a:spcPct val="124000"/>
              </a:lnSpc>
            </a:pPr>
            <a:r>
              <a:rPr lang="en-IN" b="1"/>
              <a:t>WITH</a:t>
            </a:r>
            <a:r>
              <a:rPr lang="en-IN"/>
              <a:t> </a:t>
            </a:r>
            <a:r>
              <a:rPr lang="en-IN">
                <a:solidFill>
                  <a:schemeClr val="tx2"/>
                </a:solidFill>
              </a:rPr>
              <a:t>Empl_ReportTo_7566 </a:t>
            </a:r>
            <a:r>
              <a:rPr lang="en-IN"/>
              <a:t>(MGR, EMPNO) AS</a:t>
            </a:r>
          </a:p>
          <a:p>
            <a:pPr>
              <a:lnSpc>
                <a:spcPct val="124000"/>
              </a:lnSpc>
            </a:pPr>
            <a:r>
              <a:rPr lang="en-IN" b="1">
                <a:solidFill>
                  <a:schemeClr val="tx2"/>
                </a:solidFill>
              </a:rPr>
              <a:t>     (</a:t>
            </a:r>
          </a:p>
          <a:p>
            <a:pPr>
              <a:lnSpc>
                <a:spcPct val="124000"/>
              </a:lnSpc>
            </a:pPr>
            <a:r>
              <a:rPr lang="en-IN"/>
              <a:t>      </a:t>
            </a:r>
            <a:r>
              <a:rPr lang="en-IN">
                <a:solidFill>
                  <a:srgbClr val="0070C0"/>
                </a:solidFill>
              </a:rPr>
              <a:t>SELECT e1.MGR, e1.EMPNO</a:t>
            </a:r>
          </a:p>
          <a:p>
            <a:pPr>
              <a:lnSpc>
                <a:spcPct val="124000"/>
              </a:lnSpc>
            </a:pPr>
            <a:r>
              <a:rPr lang="en-IN">
                <a:solidFill>
                  <a:srgbClr val="0070C0"/>
                </a:solidFill>
              </a:rPr>
              <a:t>      FROM   EMP   e1</a:t>
            </a:r>
          </a:p>
          <a:p>
            <a:pPr>
              <a:lnSpc>
                <a:spcPct val="124000"/>
              </a:lnSpc>
            </a:pPr>
            <a:r>
              <a:rPr lang="en-IN">
                <a:solidFill>
                  <a:srgbClr val="0070C0"/>
                </a:solidFill>
              </a:rPr>
              <a:t>      WHERE  e1.MGR = 7566</a:t>
            </a:r>
          </a:p>
          <a:p>
            <a:pPr>
              <a:lnSpc>
                <a:spcPct val="124000"/>
              </a:lnSpc>
            </a:pPr>
            <a:r>
              <a:rPr lang="en-IN"/>
              <a:t>    </a:t>
            </a:r>
            <a:r>
              <a:rPr lang="en-IN" b="1"/>
              <a:t>UNION ALL</a:t>
            </a:r>
          </a:p>
          <a:p>
            <a:pPr>
              <a:lnSpc>
                <a:spcPct val="124000"/>
              </a:lnSpc>
            </a:pPr>
            <a:r>
              <a:rPr lang="en-IN"/>
              <a:t>       SELECT CHILD.MGR, CHILD.EMPNO</a:t>
            </a:r>
          </a:p>
          <a:p>
            <a:pPr>
              <a:lnSpc>
                <a:spcPct val="124000"/>
              </a:lnSpc>
            </a:pPr>
            <a:r>
              <a:rPr lang="en-IN"/>
              <a:t>       FROM   </a:t>
            </a:r>
            <a:r>
              <a:rPr lang="en-IN">
                <a:solidFill>
                  <a:schemeClr val="tx2"/>
                </a:solidFill>
              </a:rPr>
              <a:t>Empl_ReportTo_7566 </a:t>
            </a:r>
            <a:r>
              <a:rPr lang="en-IN"/>
              <a:t>PARENT, EMP CHILD</a:t>
            </a:r>
          </a:p>
          <a:p>
            <a:pPr>
              <a:lnSpc>
                <a:spcPct val="124000"/>
              </a:lnSpc>
            </a:pPr>
            <a:r>
              <a:rPr lang="en-IN"/>
              <a:t>       WHERE  PARENT.EMPNO = CHILD.MGR</a:t>
            </a:r>
          </a:p>
          <a:p>
            <a:pPr>
              <a:lnSpc>
                <a:spcPct val="124000"/>
              </a:lnSpc>
            </a:pPr>
            <a:r>
              <a:rPr lang="en-IN"/>
              <a:t>     </a:t>
            </a:r>
            <a:r>
              <a:rPr lang="en-IN" b="1">
                <a:solidFill>
                  <a:schemeClr val="tx2"/>
                </a:solidFill>
              </a:rPr>
              <a:t>)</a:t>
            </a:r>
          </a:p>
          <a:p>
            <a:pPr>
              <a:lnSpc>
                <a:spcPct val="124000"/>
              </a:lnSpc>
            </a:pPr>
            <a:r>
              <a:rPr lang="en-IN"/>
              <a:t>SELECT   DISTINCT MGR, EMPNO</a:t>
            </a:r>
          </a:p>
          <a:p>
            <a:pPr>
              <a:lnSpc>
                <a:spcPct val="124000"/>
              </a:lnSpc>
            </a:pPr>
            <a:r>
              <a:rPr lang="en-IN"/>
              <a:t>     FROM     Empl_ReportTo_7566;</a:t>
            </a:r>
          </a:p>
        </p:txBody>
      </p:sp>
      <p:pic>
        <p:nvPicPr>
          <p:cNvPr id="9" name="Picture 8">
            <a:extLst>
              <a:ext uri="{FF2B5EF4-FFF2-40B4-BE49-F238E27FC236}">
                <a16:creationId xmlns:a16="http://schemas.microsoft.com/office/drawing/2014/main" id="{DA08A0AA-41CC-42EC-83EF-AB24B3BD90D8}"/>
              </a:ext>
            </a:extLst>
          </p:cNvPr>
          <p:cNvPicPr>
            <a:picLocks noChangeAspect="1"/>
          </p:cNvPicPr>
          <p:nvPr/>
        </p:nvPicPr>
        <p:blipFill>
          <a:blip r:embed="rId3"/>
          <a:stretch>
            <a:fillRect/>
          </a:stretch>
        </p:blipFill>
        <p:spPr>
          <a:xfrm>
            <a:off x="6057870" y="2452345"/>
            <a:ext cx="2553993" cy="2142515"/>
          </a:xfrm>
          <a:prstGeom prst="rect">
            <a:avLst/>
          </a:prstGeom>
        </p:spPr>
      </p:pic>
    </p:spTree>
    <p:extLst>
      <p:ext uri="{BB962C8B-B14F-4D97-AF65-F5344CB8AC3E}">
        <p14:creationId xmlns:p14="http://schemas.microsoft.com/office/powerpoint/2010/main" val="17609434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575065" y="104931"/>
            <a:ext cx="8077200" cy="832006"/>
          </a:xfrm>
        </p:spPr>
        <p:txBody>
          <a:bodyPr/>
          <a:lstStyle/>
          <a:p>
            <a:pPr>
              <a:defRPr/>
            </a:pPr>
            <a:r>
              <a:rPr lang="en-US"/>
              <a:t>CREATE .. AS.. SELECT…</a:t>
            </a:r>
            <a:br>
              <a:rPr lang="en-US"/>
            </a:br>
            <a:r>
              <a:rPr lang="en-US" altLang="en-US" sz="1800"/>
              <a:t>Create a table with the same schema as an existing table</a:t>
            </a:r>
            <a:endParaRPr lang="en-US" sz="1800"/>
          </a:p>
        </p:txBody>
      </p:sp>
      <p:sp>
        <p:nvSpPr>
          <p:cNvPr id="122883" name="Rectangle 3"/>
          <p:cNvSpPr>
            <a:spLocks noGrp="1" noChangeArrowheads="1"/>
          </p:cNvSpPr>
          <p:nvPr>
            <p:ph type="body" idx="1"/>
          </p:nvPr>
        </p:nvSpPr>
        <p:spPr>
          <a:xfrm>
            <a:off x="575065" y="3104027"/>
            <a:ext cx="8284122" cy="2068642"/>
          </a:xfrm>
        </p:spPr>
        <p:txBody>
          <a:bodyPr/>
          <a:lstStyle/>
          <a:p>
            <a:pPr marL="0" indent="0">
              <a:lnSpc>
                <a:spcPct val="90000"/>
              </a:lnSpc>
              <a:buNone/>
            </a:pPr>
            <a:r>
              <a:rPr lang="en-US" altLang="en-US" b="1"/>
              <a:t>Example:</a:t>
            </a:r>
          </a:p>
          <a:p>
            <a:pPr>
              <a:lnSpc>
                <a:spcPct val="90000"/>
              </a:lnSpc>
            </a:pPr>
            <a:r>
              <a:rPr lang="en-US" altLang="en-US"/>
              <a:t>Create a table Emp_Copy1 with the same schema as an existing </a:t>
            </a:r>
            <a:r>
              <a:rPr lang="en-US" altLang="en-US" err="1"/>
              <a:t>Emp</a:t>
            </a:r>
            <a:r>
              <a:rPr lang="en-US" altLang="en-US"/>
              <a:t> table:</a:t>
            </a:r>
          </a:p>
          <a:p>
            <a:pPr>
              <a:lnSpc>
                <a:spcPct val="90000"/>
              </a:lnSpc>
              <a:buFont typeface="Monotype Sorts" charset="2"/>
              <a:buNone/>
            </a:pPr>
            <a:endParaRPr lang="en-US" altLang="en-US" sz="1050"/>
          </a:p>
          <a:p>
            <a:pPr>
              <a:lnSpc>
                <a:spcPct val="90000"/>
              </a:lnSpc>
              <a:buFont typeface="Monotype Sorts" charset="2"/>
              <a:buNone/>
            </a:pPr>
            <a:r>
              <a:rPr lang="en-US" altLang="en-US" b="1"/>
              <a:t>CREATE TABLE Emp_Copy1 AS SELECT * FROM EMP;</a:t>
            </a:r>
          </a:p>
          <a:p>
            <a:pPr>
              <a:lnSpc>
                <a:spcPct val="90000"/>
              </a:lnSpc>
              <a:buFont typeface="Monotype Sorts" charset="2"/>
              <a:buNone/>
            </a:pPr>
            <a:endParaRPr lang="en-US" altLang="en-US" sz="600" i="1"/>
          </a:p>
          <a:p>
            <a:pPr marL="0" indent="0">
              <a:buNone/>
            </a:pPr>
            <a:r>
              <a:rPr lang="en-US" altLang="en-US" b="1"/>
              <a:t>Example:</a:t>
            </a:r>
          </a:p>
          <a:p>
            <a:pPr>
              <a:lnSpc>
                <a:spcPct val="114000"/>
              </a:lnSpc>
            </a:pPr>
            <a:r>
              <a:rPr lang="en-US" altLang="en-US"/>
              <a:t>Create a table Emp_Copy2 with columns </a:t>
            </a:r>
            <a:r>
              <a:rPr lang="en-US" altLang="en-US" err="1"/>
              <a:t>Empno,Ename,Sal</a:t>
            </a:r>
            <a:r>
              <a:rPr lang="en-US" altLang="en-US"/>
              <a:t> from  an existing Emp table:</a:t>
            </a:r>
          </a:p>
          <a:p>
            <a:pPr>
              <a:lnSpc>
                <a:spcPct val="150000"/>
              </a:lnSpc>
              <a:buNone/>
            </a:pPr>
            <a:r>
              <a:rPr lang="en-US" altLang="en-US" b="1"/>
              <a:t>CREATE TABLE Emp_Copy2 AS SELECT </a:t>
            </a:r>
            <a:r>
              <a:rPr lang="en-US" altLang="en-US" b="1" err="1"/>
              <a:t>Empno,Ename,Sal</a:t>
            </a:r>
            <a:r>
              <a:rPr lang="en-US" altLang="en-US" b="1"/>
              <a:t> FROM EMP;</a:t>
            </a:r>
          </a:p>
          <a:p>
            <a:pPr>
              <a:lnSpc>
                <a:spcPct val="90000"/>
              </a:lnSpc>
              <a:buFont typeface="Monotype Sorts" charset="2"/>
              <a:buNone/>
            </a:pPr>
            <a:endParaRPr lang="en-US" altLang="en-US" i="1"/>
          </a:p>
        </p:txBody>
      </p:sp>
      <p:sp>
        <p:nvSpPr>
          <p:cNvPr id="2" name="Rectangle 1"/>
          <p:cNvSpPr/>
          <p:nvPr/>
        </p:nvSpPr>
        <p:spPr>
          <a:xfrm>
            <a:off x="575065" y="936937"/>
            <a:ext cx="7888093" cy="2031325"/>
          </a:xfrm>
          <a:prstGeom prst="rect">
            <a:avLst/>
          </a:prstGeom>
        </p:spPr>
        <p:txBody>
          <a:bodyPr wrap="square">
            <a:spAutoFit/>
          </a:bodyPr>
          <a:lstStyle/>
          <a:p>
            <a:pPr>
              <a:lnSpc>
                <a:spcPct val="150000"/>
              </a:lnSpc>
            </a:pPr>
            <a:r>
              <a:rPr lang="en-US" altLang="en-US" sz="2100" b="1"/>
              <a:t>Syntax: </a:t>
            </a:r>
          </a:p>
          <a:p>
            <a:pPr>
              <a:lnSpc>
                <a:spcPct val="150000"/>
              </a:lnSpc>
            </a:pPr>
            <a:r>
              <a:rPr lang="en-US" altLang="en-US" sz="2100"/>
              <a:t>CREATE TABLE &lt;</a:t>
            </a:r>
            <a:r>
              <a:rPr lang="en-US" altLang="en-US" sz="2100" err="1"/>
              <a:t>new_table_Name</a:t>
            </a:r>
            <a:r>
              <a:rPr lang="en-US" altLang="en-US" sz="2100"/>
              <a:t>&gt; AS SELECT &lt;column1&gt;,&lt;column2&gt;,… FROM &lt;</a:t>
            </a:r>
            <a:r>
              <a:rPr lang="en-US" altLang="en-US" sz="2100" err="1"/>
              <a:t>existing_table_name</a:t>
            </a:r>
            <a:r>
              <a:rPr lang="en-US" altLang="en-US" sz="2100"/>
              <a:t>&gt; WHERE &lt;condition&gt;;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575065" y="104931"/>
            <a:ext cx="8077200" cy="832006"/>
          </a:xfrm>
        </p:spPr>
        <p:txBody>
          <a:bodyPr/>
          <a:lstStyle/>
          <a:p>
            <a:pPr>
              <a:defRPr/>
            </a:pPr>
            <a:r>
              <a:rPr lang="en-US"/>
              <a:t>CREATE .. AS.. SELECT…</a:t>
            </a:r>
            <a:br>
              <a:rPr lang="en-US"/>
            </a:br>
            <a:r>
              <a:rPr lang="en-US" altLang="en-US" sz="1800"/>
              <a:t>Create a table with the same schema as an existing table</a:t>
            </a:r>
            <a:endParaRPr lang="en-US" sz="1800"/>
          </a:p>
        </p:txBody>
      </p:sp>
      <p:sp>
        <p:nvSpPr>
          <p:cNvPr id="122883" name="Rectangle 3"/>
          <p:cNvSpPr>
            <a:spLocks noGrp="1" noChangeArrowheads="1"/>
          </p:cNvSpPr>
          <p:nvPr>
            <p:ph type="body" idx="1"/>
          </p:nvPr>
        </p:nvSpPr>
        <p:spPr>
          <a:xfrm>
            <a:off x="575065" y="1349114"/>
            <a:ext cx="8284122" cy="4916774"/>
          </a:xfrm>
        </p:spPr>
        <p:txBody>
          <a:bodyPr/>
          <a:lstStyle/>
          <a:p>
            <a:pPr marL="0" indent="0">
              <a:lnSpc>
                <a:spcPct val="90000"/>
              </a:lnSpc>
              <a:buNone/>
            </a:pPr>
            <a:r>
              <a:rPr lang="en-US" altLang="en-US" b="1"/>
              <a:t>Example:</a:t>
            </a:r>
          </a:p>
          <a:p>
            <a:pPr>
              <a:lnSpc>
                <a:spcPct val="114000"/>
              </a:lnSpc>
            </a:pPr>
            <a:r>
              <a:rPr lang="en-US" altLang="en-US"/>
              <a:t>Create a table Emp_Copy3 with columns </a:t>
            </a:r>
            <a:r>
              <a:rPr lang="en-US" altLang="en-US">
                <a:solidFill>
                  <a:srgbClr val="C00000"/>
                </a:solidFill>
              </a:rPr>
              <a:t>Eno, Name, Salary </a:t>
            </a:r>
            <a:r>
              <a:rPr lang="en-US" altLang="en-US"/>
              <a:t>by taking the column structure information from an existing Emp table:</a:t>
            </a:r>
          </a:p>
          <a:p>
            <a:pPr marL="0" indent="0">
              <a:lnSpc>
                <a:spcPct val="150000"/>
              </a:lnSpc>
              <a:buNone/>
            </a:pPr>
            <a:r>
              <a:rPr lang="en-US" altLang="en-US" b="1"/>
              <a:t>CREATE TABLE Emp_Copy3(</a:t>
            </a:r>
            <a:r>
              <a:rPr lang="en-US" altLang="en-US" b="1">
                <a:solidFill>
                  <a:srgbClr val="C00000"/>
                </a:solidFill>
              </a:rPr>
              <a:t>Eno, Name, Salary</a:t>
            </a:r>
            <a:r>
              <a:rPr lang="en-US" altLang="en-US" b="1"/>
              <a:t>) AS SELECT 					</a:t>
            </a:r>
            <a:r>
              <a:rPr lang="en-US" altLang="en-US" b="1" err="1"/>
              <a:t>Empno,Ename,Sal</a:t>
            </a:r>
            <a:r>
              <a:rPr lang="en-US" altLang="en-US" b="1"/>
              <a:t> FROM EMP;</a:t>
            </a:r>
          </a:p>
          <a:p>
            <a:pPr marL="0" indent="0">
              <a:lnSpc>
                <a:spcPct val="114000"/>
              </a:lnSpc>
              <a:buNone/>
            </a:pPr>
            <a:endParaRPr lang="en-US" altLang="en-US" b="1"/>
          </a:p>
          <a:p>
            <a:pPr marL="0" indent="0">
              <a:lnSpc>
                <a:spcPct val="150000"/>
              </a:lnSpc>
              <a:buNone/>
            </a:pPr>
            <a:r>
              <a:rPr lang="en-US" altLang="en-US" b="1"/>
              <a:t>Create.. AS.. Select .. </a:t>
            </a:r>
            <a:r>
              <a:rPr lang="en-US" altLang="en-US"/>
              <a:t>Command not only copies the structure  of select copies but </a:t>
            </a:r>
            <a:r>
              <a:rPr lang="en-US" altLang="en-US" b="1">
                <a:solidFill>
                  <a:srgbClr val="C00000"/>
                </a:solidFill>
              </a:rPr>
              <a:t>also copies data from </a:t>
            </a:r>
            <a:r>
              <a:rPr lang="en-US" altLang="en-US"/>
              <a:t>those columns.</a:t>
            </a:r>
          </a:p>
          <a:p>
            <a:pPr marL="0" indent="0">
              <a:lnSpc>
                <a:spcPct val="90000"/>
              </a:lnSpc>
              <a:buNone/>
            </a:pPr>
            <a:r>
              <a:rPr lang="en-US" altLang="en-US" b="1"/>
              <a:t>Example:</a:t>
            </a:r>
          </a:p>
          <a:p>
            <a:pPr marL="0" indent="0">
              <a:lnSpc>
                <a:spcPct val="150000"/>
              </a:lnSpc>
              <a:buNone/>
            </a:pPr>
            <a:r>
              <a:rPr lang="en-US" altLang="en-US" b="1"/>
              <a:t>CREATE TABLE Emp_Copy3(</a:t>
            </a:r>
            <a:r>
              <a:rPr lang="en-US" altLang="en-US" b="1" err="1"/>
              <a:t>Eno,Name,Salary</a:t>
            </a:r>
            <a:r>
              <a:rPr lang="en-US" altLang="en-US" b="1"/>
              <a:t>) AS SELECT 			</a:t>
            </a:r>
            <a:r>
              <a:rPr lang="en-US" altLang="en-US" b="1" err="1"/>
              <a:t>Empno,Ename,Sal</a:t>
            </a:r>
            <a:r>
              <a:rPr lang="en-US" altLang="en-US" b="1"/>
              <a:t> FROM EMP </a:t>
            </a:r>
            <a:r>
              <a:rPr lang="en-US" altLang="en-US" b="1">
                <a:solidFill>
                  <a:srgbClr val="C00000"/>
                </a:solidFill>
              </a:rPr>
              <a:t>WHERE </a:t>
            </a:r>
            <a:r>
              <a:rPr lang="en-US" altLang="en-US" b="1" err="1">
                <a:solidFill>
                  <a:srgbClr val="C00000"/>
                </a:solidFill>
              </a:rPr>
              <a:t>Deptno</a:t>
            </a:r>
            <a:r>
              <a:rPr lang="en-US" altLang="en-US" b="1">
                <a:solidFill>
                  <a:srgbClr val="C00000"/>
                </a:solidFill>
              </a:rPr>
              <a:t>=10;</a:t>
            </a:r>
          </a:p>
          <a:p>
            <a:pPr marL="0" indent="0">
              <a:lnSpc>
                <a:spcPct val="90000"/>
              </a:lnSpc>
              <a:buNone/>
            </a:pPr>
            <a:endParaRPr lang="en-US" altLang="en-US" b="1"/>
          </a:p>
          <a:p>
            <a:pPr>
              <a:lnSpc>
                <a:spcPct val="90000"/>
              </a:lnSpc>
              <a:buFont typeface="Monotype Sorts" charset="2"/>
              <a:buNone/>
            </a:pPr>
            <a:endParaRPr lang="en-US" altLang="en-US" i="1"/>
          </a:p>
          <a:p>
            <a:pPr>
              <a:lnSpc>
                <a:spcPct val="90000"/>
              </a:lnSpc>
              <a:buFont typeface="Monotype Sorts" charset="2"/>
              <a:buNone/>
            </a:pPr>
            <a:endParaRPr lang="en-US" altLang="en-US" i="1"/>
          </a:p>
        </p:txBody>
      </p:sp>
    </p:spTree>
    <p:extLst>
      <p:ext uri="{BB962C8B-B14F-4D97-AF65-F5344CB8AC3E}">
        <p14:creationId xmlns:p14="http://schemas.microsoft.com/office/powerpoint/2010/main" val="40201881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8AAA-1954-4DC9-B783-F00445F86C47}"/>
              </a:ext>
            </a:extLst>
          </p:cNvPr>
          <p:cNvSpPr>
            <a:spLocks noGrp="1"/>
          </p:cNvSpPr>
          <p:nvPr>
            <p:ph type="title"/>
          </p:nvPr>
        </p:nvSpPr>
        <p:spPr/>
        <p:txBody>
          <a:bodyPr/>
          <a:lstStyle/>
          <a:p>
            <a:r>
              <a:rPr lang="en-US"/>
              <a:t>Scalar Subquery</a:t>
            </a:r>
            <a:endParaRPr lang="en-IN"/>
          </a:p>
        </p:txBody>
      </p:sp>
      <p:sp>
        <p:nvSpPr>
          <p:cNvPr id="4" name="Rectangle 3">
            <a:extLst>
              <a:ext uri="{FF2B5EF4-FFF2-40B4-BE49-F238E27FC236}">
                <a16:creationId xmlns:a16="http://schemas.microsoft.com/office/drawing/2014/main" id="{D692F2CF-0038-4BBD-AC0C-BC58BC56A5B6}"/>
              </a:ext>
            </a:extLst>
          </p:cNvPr>
          <p:cNvSpPr/>
          <p:nvPr/>
        </p:nvSpPr>
        <p:spPr>
          <a:xfrm>
            <a:off x="400929" y="727075"/>
            <a:ext cx="8743071" cy="3266985"/>
          </a:xfrm>
          <a:prstGeom prst="rect">
            <a:avLst/>
          </a:prstGeom>
        </p:spPr>
        <p:txBody>
          <a:bodyPr wrap="square">
            <a:spAutoFit/>
          </a:bodyPr>
          <a:lstStyle/>
          <a:p>
            <a:pPr>
              <a:lnSpc>
                <a:spcPct val="150000"/>
              </a:lnSpc>
            </a:pPr>
            <a:r>
              <a:rPr kumimoji="1" lang="en-US" sz="2000">
                <a:latin typeface="+mn-lt"/>
              </a:rPr>
              <a:t>The</a:t>
            </a:r>
            <a:r>
              <a:rPr lang="en-US" sz="1800"/>
              <a:t> </a:t>
            </a:r>
            <a:r>
              <a:rPr kumimoji="1" lang="en-US" sz="2000">
                <a:latin typeface="+mn-lt"/>
              </a:rPr>
              <a:t>value of the scalar subquery expression is the value of the select list item of the subquery. </a:t>
            </a:r>
          </a:p>
          <a:p>
            <a:pPr>
              <a:lnSpc>
                <a:spcPct val="150000"/>
              </a:lnSpc>
            </a:pPr>
            <a:r>
              <a:rPr kumimoji="1" lang="en-US" sz="2000"/>
              <a:t>The subquery must </a:t>
            </a:r>
            <a:r>
              <a:rPr kumimoji="1" lang="en-US" sz="2000" b="1"/>
              <a:t>return only one tuple containing a single attribute.</a:t>
            </a:r>
          </a:p>
          <a:p>
            <a:pPr>
              <a:lnSpc>
                <a:spcPct val="150000"/>
              </a:lnSpc>
            </a:pPr>
            <a:r>
              <a:rPr kumimoji="1" lang="en-US" sz="2000">
                <a:latin typeface="+mn-lt"/>
              </a:rPr>
              <a:t>If the subquery returns </a:t>
            </a:r>
            <a:r>
              <a:rPr kumimoji="1" lang="en-US" sz="2000" b="1">
                <a:solidFill>
                  <a:schemeClr val="tx2"/>
                </a:solidFill>
                <a:latin typeface="+mn-lt"/>
              </a:rPr>
              <a:t>0</a:t>
            </a:r>
            <a:r>
              <a:rPr kumimoji="1" lang="en-US" sz="2000">
                <a:latin typeface="+mn-lt"/>
              </a:rPr>
              <a:t> rows, then the value of the scalar subquery expression is </a:t>
            </a:r>
            <a:r>
              <a:rPr kumimoji="1" lang="en-US" sz="2000" b="1">
                <a:solidFill>
                  <a:schemeClr val="tx2"/>
                </a:solidFill>
                <a:latin typeface="+mn-lt"/>
              </a:rPr>
              <a:t>NULL</a:t>
            </a:r>
            <a:r>
              <a:rPr kumimoji="1" lang="en-US" sz="2000">
                <a:latin typeface="+mn-lt"/>
              </a:rPr>
              <a:t> .</a:t>
            </a:r>
          </a:p>
          <a:p>
            <a:pPr>
              <a:lnSpc>
                <a:spcPct val="150000"/>
              </a:lnSpc>
            </a:pPr>
            <a:r>
              <a:rPr kumimoji="1" lang="en-US" sz="2000"/>
              <a:t>If subquery returned </a:t>
            </a:r>
            <a:r>
              <a:rPr kumimoji="1" lang="en-US" sz="2000">
                <a:solidFill>
                  <a:schemeClr val="tx2">
                    <a:lumMod val="75000"/>
                  </a:schemeClr>
                </a:solidFill>
              </a:rPr>
              <a:t>more than one row </a:t>
            </a:r>
            <a:r>
              <a:rPr kumimoji="1" lang="en-US" sz="2000"/>
              <a:t>then returns </a:t>
            </a:r>
            <a:r>
              <a:rPr kumimoji="1" lang="en-US" sz="2000" b="1"/>
              <a:t>error</a:t>
            </a:r>
            <a:r>
              <a:rPr kumimoji="1" lang="en-US" sz="2000"/>
              <a:t>.</a:t>
            </a:r>
          </a:p>
          <a:p>
            <a:pPr>
              <a:lnSpc>
                <a:spcPct val="150000"/>
              </a:lnSpc>
            </a:pPr>
            <a:endParaRPr kumimoji="1" lang="en-IN" sz="2000" b="1"/>
          </a:p>
        </p:txBody>
      </p:sp>
      <p:sp>
        <p:nvSpPr>
          <p:cNvPr id="8" name="Rectangle 7">
            <a:extLst>
              <a:ext uri="{FF2B5EF4-FFF2-40B4-BE49-F238E27FC236}">
                <a16:creationId xmlns:a16="http://schemas.microsoft.com/office/drawing/2014/main" id="{7AD58390-8B33-419D-B1DB-293EC553F866}"/>
              </a:ext>
            </a:extLst>
          </p:cNvPr>
          <p:cNvSpPr/>
          <p:nvPr/>
        </p:nvSpPr>
        <p:spPr>
          <a:xfrm>
            <a:off x="2286000" y="3567986"/>
            <a:ext cx="4572000" cy="2677656"/>
          </a:xfrm>
          <a:prstGeom prst="rect">
            <a:avLst/>
          </a:prstGeom>
        </p:spPr>
        <p:txBody>
          <a:bodyPr>
            <a:spAutoFit/>
          </a:bodyPr>
          <a:lstStyle/>
          <a:p>
            <a:r>
              <a:rPr lang="en-US" sz="2800">
                <a:latin typeface="Times New Roman" pitchFamily="18" charset="0"/>
              </a:rPr>
              <a:t>select col1</a:t>
            </a:r>
          </a:p>
          <a:p>
            <a:r>
              <a:rPr lang="en-US" sz="2800">
                <a:latin typeface="Times New Roman" pitchFamily="18" charset="0"/>
              </a:rPr>
              <a:t>     , ...</a:t>
            </a:r>
          </a:p>
          <a:p>
            <a:r>
              <a:rPr lang="en-US" sz="2800">
                <a:latin typeface="Times New Roman" pitchFamily="18" charset="0"/>
              </a:rPr>
              <a:t>     , (scalar subquery 1) vcol1</a:t>
            </a:r>
          </a:p>
          <a:p>
            <a:r>
              <a:rPr lang="en-US" sz="2800">
                <a:latin typeface="Times New Roman" pitchFamily="18" charset="0"/>
              </a:rPr>
              <a:t>     , (scalar subquery 2) vcol2</a:t>
            </a:r>
          </a:p>
          <a:p>
            <a:r>
              <a:rPr lang="en-US" sz="2800">
                <a:latin typeface="Times New Roman" pitchFamily="18" charset="0"/>
              </a:rPr>
              <a:t>     , ...</a:t>
            </a:r>
          </a:p>
          <a:p>
            <a:r>
              <a:rPr lang="en-US" sz="2800">
                <a:latin typeface="Times New Roman" pitchFamily="18" charset="0"/>
              </a:rPr>
              <a:t>from table;</a:t>
            </a:r>
          </a:p>
        </p:txBody>
      </p:sp>
    </p:spTree>
    <p:extLst>
      <p:ext uri="{BB962C8B-B14F-4D97-AF65-F5344CB8AC3E}">
        <p14:creationId xmlns:p14="http://schemas.microsoft.com/office/powerpoint/2010/main" val="14482797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54BC2BE-234A-4CD5-AC58-5A97F090FA71}"/>
              </a:ext>
            </a:extLst>
          </p:cNvPr>
          <p:cNvSpPr>
            <a:spLocks noGrp="1"/>
          </p:cNvSpPr>
          <p:nvPr>
            <p:ph idx="1"/>
          </p:nvPr>
        </p:nvSpPr>
        <p:spPr>
          <a:xfrm>
            <a:off x="169635" y="3429000"/>
            <a:ext cx="8974365" cy="2212120"/>
          </a:xfrm>
        </p:spPr>
        <p:txBody>
          <a:bodyPr/>
          <a:lstStyle/>
          <a:p>
            <a:pPr marL="0" indent="0">
              <a:lnSpc>
                <a:spcPct val="150000"/>
              </a:lnSpc>
              <a:buNone/>
            </a:pPr>
            <a:r>
              <a:rPr lang="en-US" sz="2000" b="1"/>
              <a:t>select </a:t>
            </a:r>
            <a:r>
              <a:rPr lang="en-US" sz="2000" b="1" err="1"/>
              <a:t>dept_name</a:t>
            </a:r>
            <a:r>
              <a:rPr lang="en-US" sz="2000" b="1"/>
              <a:t> </a:t>
            </a:r>
            <a:r>
              <a:rPr lang="en-US" sz="2000" b="1">
                <a:solidFill>
                  <a:srgbClr val="FF0000"/>
                </a:solidFill>
              </a:rPr>
              <a:t>, </a:t>
            </a:r>
          </a:p>
          <a:p>
            <a:pPr marL="0" indent="0">
              <a:lnSpc>
                <a:spcPct val="150000"/>
              </a:lnSpc>
              <a:buNone/>
            </a:pPr>
            <a:r>
              <a:rPr lang="en-US" sz="2000" b="1">
                <a:solidFill>
                  <a:srgbClr val="FF0000"/>
                </a:solidFill>
              </a:rPr>
              <a:t>  </a:t>
            </a:r>
            <a:r>
              <a:rPr lang="en-US" sz="2400" b="1">
                <a:solidFill>
                  <a:srgbClr val="C00000"/>
                </a:solidFill>
              </a:rPr>
              <a:t>(</a:t>
            </a:r>
            <a:r>
              <a:rPr lang="en-US" sz="2000" b="1">
                <a:solidFill>
                  <a:srgbClr val="002060"/>
                </a:solidFill>
              </a:rPr>
              <a:t>select count(*) from instructor</a:t>
            </a:r>
          </a:p>
          <a:p>
            <a:pPr marL="0" indent="0">
              <a:lnSpc>
                <a:spcPct val="150000"/>
              </a:lnSpc>
              <a:buNone/>
            </a:pPr>
            <a:r>
              <a:rPr lang="en-US" sz="2000" b="1">
                <a:solidFill>
                  <a:srgbClr val="002060"/>
                </a:solidFill>
              </a:rPr>
              <a:t> where </a:t>
            </a:r>
            <a:r>
              <a:rPr lang="en-US" sz="2000" b="1" err="1">
                <a:solidFill>
                  <a:srgbClr val="002060"/>
                </a:solidFill>
              </a:rPr>
              <a:t>department.dept_name</a:t>
            </a:r>
            <a:r>
              <a:rPr lang="en-US" sz="2000" b="1">
                <a:solidFill>
                  <a:srgbClr val="002060"/>
                </a:solidFill>
              </a:rPr>
              <a:t> = </a:t>
            </a:r>
            <a:r>
              <a:rPr lang="en-US" sz="2000" b="1" err="1">
                <a:solidFill>
                  <a:srgbClr val="002060"/>
                </a:solidFill>
              </a:rPr>
              <a:t>instructor.dept_name</a:t>
            </a:r>
            <a:r>
              <a:rPr lang="en-US" sz="2400" b="1">
                <a:solidFill>
                  <a:srgbClr val="C00000"/>
                </a:solidFill>
              </a:rPr>
              <a:t>)</a:t>
            </a:r>
            <a:r>
              <a:rPr lang="en-US" sz="2000" b="1">
                <a:solidFill>
                  <a:srgbClr val="C00000"/>
                </a:solidFill>
              </a:rPr>
              <a:t> </a:t>
            </a:r>
            <a:r>
              <a:rPr lang="en-US" sz="2000" b="1" err="1">
                <a:solidFill>
                  <a:srgbClr val="FF0000"/>
                </a:solidFill>
              </a:rPr>
              <a:t>num_instructors</a:t>
            </a:r>
            <a:endParaRPr lang="en-US" sz="2000" b="1">
              <a:solidFill>
                <a:srgbClr val="FF0000"/>
              </a:solidFill>
            </a:endParaRPr>
          </a:p>
          <a:p>
            <a:pPr marL="0" indent="0">
              <a:lnSpc>
                <a:spcPct val="150000"/>
              </a:lnSpc>
              <a:buNone/>
            </a:pPr>
            <a:r>
              <a:rPr lang="en-US" sz="2000" b="1"/>
              <a:t>	from department;</a:t>
            </a:r>
            <a:endParaRPr lang="en-IN" sz="2000" b="1"/>
          </a:p>
        </p:txBody>
      </p:sp>
      <p:sp>
        <p:nvSpPr>
          <p:cNvPr id="5" name="Title 1">
            <a:extLst>
              <a:ext uri="{FF2B5EF4-FFF2-40B4-BE49-F238E27FC236}">
                <a16:creationId xmlns:a16="http://schemas.microsoft.com/office/drawing/2014/main" id="{0DD6A9D5-FE8C-4F78-9D2E-5F64B7CF8D1C}"/>
              </a:ext>
            </a:extLst>
          </p:cNvPr>
          <p:cNvSpPr>
            <a:spLocks noGrp="1"/>
          </p:cNvSpPr>
          <p:nvPr>
            <p:ph type="title"/>
          </p:nvPr>
        </p:nvSpPr>
        <p:spPr>
          <a:xfrm>
            <a:off x="768350" y="117475"/>
            <a:ext cx="8077200" cy="609600"/>
          </a:xfrm>
        </p:spPr>
        <p:txBody>
          <a:bodyPr/>
          <a:lstStyle/>
          <a:p>
            <a:r>
              <a:rPr lang="en-US"/>
              <a:t>..Scalar Subquery</a:t>
            </a:r>
            <a:endParaRPr lang="en-IN"/>
          </a:p>
        </p:txBody>
      </p:sp>
      <p:sp>
        <p:nvSpPr>
          <p:cNvPr id="7" name="Rectangle 6">
            <a:extLst>
              <a:ext uri="{FF2B5EF4-FFF2-40B4-BE49-F238E27FC236}">
                <a16:creationId xmlns:a16="http://schemas.microsoft.com/office/drawing/2014/main" id="{44A487A0-E4FF-465B-964B-0CC8D5553351}"/>
              </a:ext>
            </a:extLst>
          </p:cNvPr>
          <p:cNvSpPr/>
          <p:nvPr/>
        </p:nvSpPr>
        <p:spPr>
          <a:xfrm>
            <a:off x="272146" y="1079211"/>
            <a:ext cx="6923314" cy="1131848"/>
          </a:xfrm>
          <a:prstGeom prst="rect">
            <a:avLst/>
          </a:prstGeom>
        </p:spPr>
        <p:txBody>
          <a:bodyPr wrap="square">
            <a:spAutoFit/>
          </a:bodyPr>
          <a:lstStyle/>
          <a:p>
            <a:pPr>
              <a:lnSpc>
                <a:spcPct val="150000"/>
              </a:lnSpc>
            </a:pPr>
            <a:r>
              <a:rPr lang="en-US" sz="2400" b="1"/>
              <a:t>Find the name of department and number of instructors in each department.</a:t>
            </a:r>
            <a:endParaRPr lang="en-IN" sz="2400" b="1"/>
          </a:p>
        </p:txBody>
      </p:sp>
      <p:pic>
        <p:nvPicPr>
          <p:cNvPr id="8" name="Picture 7">
            <a:extLst>
              <a:ext uri="{FF2B5EF4-FFF2-40B4-BE49-F238E27FC236}">
                <a16:creationId xmlns:a16="http://schemas.microsoft.com/office/drawing/2014/main" id="{B869BFC9-A4D7-41D4-B0D9-AAF492141C09}"/>
              </a:ext>
            </a:extLst>
          </p:cNvPr>
          <p:cNvPicPr>
            <a:picLocks noChangeAspect="1"/>
          </p:cNvPicPr>
          <p:nvPr/>
        </p:nvPicPr>
        <p:blipFill>
          <a:blip r:embed="rId3"/>
          <a:stretch>
            <a:fillRect/>
          </a:stretch>
        </p:blipFill>
        <p:spPr>
          <a:xfrm>
            <a:off x="7195460" y="1209843"/>
            <a:ext cx="1778904" cy="3390900"/>
          </a:xfrm>
          <a:prstGeom prst="rect">
            <a:avLst/>
          </a:prstGeom>
        </p:spPr>
      </p:pic>
    </p:spTree>
    <p:extLst>
      <p:ext uri="{BB962C8B-B14F-4D97-AF65-F5344CB8AC3E}">
        <p14:creationId xmlns:p14="http://schemas.microsoft.com/office/powerpoint/2010/main" val="3785637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18D206-9874-4DD9-852E-93A2C47D7747}"/>
              </a:ext>
            </a:extLst>
          </p:cNvPr>
          <p:cNvSpPr>
            <a:spLocks noGrp="1"/>
          </p:cNvSpPr>
          <p:nvPr>
            <p:ph type="title"/>
          </p:nvPr>
        </p:nvSpPr>
        <p:spPr>
          <a:xfrm>
            <a:off x="768350" y="117475"/>
            <a:ext cx="8077200" cy="609600"/>
          </a:xfrm>
        </p:spPr>
        <p:txBody>
          <a:bodyPr/>
          <a:lstStyle/>
          <a:p>
            <a:r>
              <a:rPr lang="en-US"/>
              <a:t>..Scalar Subquery</a:t>
            </a:r>
            <a:endParaRPr lang="en-IN"/>
          </a:p>
        </p:txBody>
      </p:sp>
      <p:sp>
        <p:nvSpPr>
          <p:cNvPr id="6" name="Rectangle 5">
            <a:extLst>
              <a:ext uri="{FF2B5EF4-FFF2-40B4-BE49-F238E27FC236}">
                <a16:creationId xmlns:a16="http://schemas.microsoft.com/office/drawing/2014/main" id="{24ED3234-9162-42D3-9E8D-FBDF053DC75A}"/>
              </a:ext>
            </a:extLst>
          </p:cNvPr>
          <p:cNvSpPr/>
          <p:nvPr/>
        </p:nvSpPr>
        <p:spPr>
          <a:xfrm>
            <a:off x="681266" y="807068"/>
            <a:ext cx="8251368" cy="1131848"/>
          </a:xfrm>
          <a:prstGeom prst="rect">
            <a:avLst/>
          </a:prstGeom>
        </p:spPr>
        <p:txBody>
          <a:bodyPr wrap="square">
            <a:spAutoFit/>
          </a:bodyPr>
          <a:lstStyle/>
          <a:p>
            <a:pPr>
              <a:lnSpc>
                <a:spcPct val="150000"/>
              </a:lnSpc>
            </a:pPr>
            <a:r>
              <a:rPr lang="en-US" sz="2400" b="1"/>
              <a:t>Find the instructor name and corresponding department name in which instructor works.</a:t>
            </a:r>
            <a:endParaRPr lang="en-IN" sz="2400" b="1"/>
          </a:p>
        </p:txBody>
      </p:sp>
      <p:pic>
        <p:nvPicPr>
          <p:cNvPr id="8" name="Picture 7">
            <a:extLst>
              <a:ext uri="{FF2B5EF4-FFF2-40B4-BE49-F238E27FC236}">
                <a16:creationId xmlns:a16="http://schemas.microsoft.com/office/drawing/2014/main" id="{3CF49B00-C746-4899-B7D0-CDBF3D6D13A3}"/>
              </a:ext>
            </a:extLst>
          </p:cNvPr>
          <p:cNvPicPr>
            <a:picLocks noChangeAspect="1"/>
          </p:cNvPicPr>
          <p:nvPr/>
        </p:nvPicPr>
        <p:blipFill>
          <a:blip r:embed="rId3"/>
          <a:stretch>
            <a:fillRect/>
          </a:stretch>
        </p:blipFill>
        <p:spPr>
          <a:xfrm>
            <a:off x="7097486" y="1581149"/>
            <a:ext cx="1835148" cy="3945633"/>
          </a:xfrm>
          <a:prstGeom prst="rect">
            <a:avLst/>
          </a:prstGeom>
        </p:spPr>
      </p:pic>
      <p:sp>
        <p:nvSpPr>
          <p:cNvPr id="9" name="Rectangle 8">
            <a:extLst>
              <a:ext uri="{FF2B5EF4-FFF2-40B4-BE49-F238E27FC236}">
                <a16:creationId xmlns:a16="http://schemas.microsoft.com/office/drawing/2014/main" id="{3D050DD3-2B20-4BB5-BCF3-E0BEF7F1BB74}"/>
              </a:ext>
            </a:extLst>
          </p:cNvPr>
          <p:cNvSpPr/>
          <p:nvPr/>
        </p:nvSpPr>
        <p:spPr>
          <a:xfrm>
            <a:off x="863148" y="2335030"/>
            <a:ext cx="6879771" cy="2795637"/>
          </a:xfrm>
          <a:prstGeom prst="rect">
            <a:avLst/>
          </a:prstGeom>
        </p:spPr>
        <p:txBody>
          <a:bodyPr wrap="square">
            <a:spAutoFit/>
          </a:bodyPr>
          <a:lstStyle/>
          <a:p>
            <a:pPr>
              <a:lnSpc>
                <a:spcPct val="150000"/>
              </a:lnSpc>
            </a:pPr>
            <a:r>
              <a:rPr lang="en-US" sz="2400">
                <a:latin typeface="Sitka Display Semibold" pitchFamily="2" charset="0"/>
              </a:rPr>
              <a:t>select name , </a:t>
            </a:r>
          </a:p>
          <a:p>
            <a:pPr>
              <a:lnSpc>
                <a:spcPct val="150000"/>
              </a:lnSpc>
            </a:pPr>
            <a:r>
              <a:rPr lang="en-US" sz="2400">
                <a:latin typeface="Sitka Display Semibold" pitchFamily="2" charset="0"/>
              </a:rPr>
              <a:t>  </a:t>
            </a:r>
            <a:r>
              <a:rPr lang="en-US" sz="2400">
                <a:solidFill>
                  <a:srgbClr val="C00000"/>
                </a:solidFill>
                <a:latin typeface="Sitka Display Semibold" pitchFamily="2" charset="0"/>
              </a:rPr>
              <a:t>(</a:t>
            </a:r>
            <a:r>
              <a:rPr lang="en-US" sz="2400">
                <a:latin typeface="Sitka Display Semibold" pitchFamily="2" charset="0"/>
              </a:rPr>
              <a:t>select </a:t>
            </a:r>
            <a:r>
              <a:rPr lang="en-US" sz="2400" err="1">
                <a:latin typeface="Sitka Display Semibold" pitchFamily="2" charset="0"/>
              </a:rPr>
              <a:t>dept_name</a:t>
            </a:r>
            <a:r>
              <a:rPr lang="en-US" sz="2400">
                <a:latin typeface="Sitka Display Semibold" pitchFamily="2" charset="0"/>
              </a:rPr>
              <a:t> from department</a:t>
            </a:r>
          </a:p>
          <a:p>
            <a:pPr>
              <a:lnSpc>
                <a:spcPct val="150000"/>
              </a:lnSpc>
            </a:pPr>
            <a:r>
              <a:rPr lang="en-US" sz="2400">
                <a:latin typeface="Sitka Display Semibold" pitchFamily="2" charset="0"/>
              </a:rPr>
              <a:t>   where </a:t>
            </a:r>
            <a:r>
              <a:rPr lang="en-US" sz="2400" err="1">
                <a:latin typeface="Sitka Display Semibold" pitchFamily="2" charset="0"/>
              </a:rPr>
              <a:t>department.dept_name</a:t>
            </a:r>
            <a:r>
              <a:rPr lang="en-US" sz="2400">
                <a:latin typeface="Sitka Display Semibold" pitchFamily="2" charset="0"/>
              </a:rPr>
              <a:t> =    </a:t>
            </a:r>
          </a:p>
          <a:p>
            <a:pPr>
              <a:lnSpc>
                <a:spcPct val="150000"/>
              </a:lnSpc>
            </a:pPr>
            <a:r>
              <a:rPr lang="en-US" sz="2400">
                <a:latin typeface="Sitka Display Semibold" pitchFamily="2" charset="0"/>
              </a:rPr>
              <a:t>   </a:t>
            </a:r>
            <a:r>
              <a:rPr lang="en-US" sz="2400" err="1">
                <a:latin typeface="Sitka Display Semibold" pitchFamily="2" charset="0"/>
              </a:rPr>
              <a:t>instructor.dept_name</a:t>
            </a:r>
            <a:r>
              <a:rPr lang="en-US" sz="2400">
                <a:solidFill>
                  <a:srgbClr val="C00000"/>
                </a:solidFill>
                <a:latin typeface="Sitka Display Semibold" pitchFamily="2" charset="0"/>
              </a:rPr>
              <a:t>)</a:t>
            </a:r>
            <a:r>
              <a:rPr lang="en-US" sz="2400">
                <a:latin typeface="Sitka Display Semibold" pitchFamily="2" charset="0"/>
              </a:rPr>
              <a:t> </a:t>
            </a:r>
            <a:r>
              <a:rPr lang="en-US" sz="2400" err="1">
                <a:latin typeface="Sitka Display Semibold" pitchFamily="2" charset="0"/>
              </a:rPr>
              <a:t>Dname</a:t>
            </a:r>
            <a:endParaRPr lang="en-US" sz="2400">
              <a:latin typeface="Sitka Display Semibold" pitchFamily="2" charset="0"/>
            </a:endParaRPr>
          </a:p>
          <a:p>
            <a:pPr>
              <a:lnSpc>
                <a:spcPct val="150000"/>
              </a:lnSpc>
            </a:pPr>
            <a:r>
              <a:rPr lang="en-US" sz="2400">
                <a:latin typeface="Sitka Display Semibold" pitchFamily="2" charset="0"/>
              </a:rPr>
              <a:t>	from instructor ;</a:t>
            </a:r>
            <a:endParaRPr lang="en-IN" sz="2400">
              <a:latin typeface="Sitka Display Semibold" pitchFamily="2" charset="0"/>
            </a:endParaRPr>
          </a:p>
        </p:txBody>
      </p:sp>
    </p:spTree>
    <p:extLst>
      <p:ext uri="{BB962C8B-B14F-4D97-AF65-F5344CB8AC3E}">
        <p14:creationId xmlns:p14="http://schemas.microsoft.com/office/powerpoint/2010/main" val="114750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768350" y="117474"/>
            <a:ext cx="8077200" cy="796925"/>
          </a:xfrm>
        </p:spPr>
        <p:txBody>
          <a:bodyPr lIns="90488" tIns="44450" rIns="90488" bIns="44450" anchor="ctr"/>
          <a:lstStyle/>
          <a:p>
            <a:pPr>
              <a:defRPr/>
            </a:pPr>
            <a:r>
              <a:rPr lang="en-US"/>
              <a:t>The from Clause</a:t>
            </a:r>
            <a:br>
              <a:rPr lang="en-US"/>
            </a:br>
            <a:r>
              <a:rPr lang="en-US" sz="1800">
                <a:solidFill>
                  <a:srgbClr val="002060"/>
                </a:solidFill>
              </a:rPr>
              <a:t>Cartesian Product</a:t>
            </a:r>
            <a:endParaRPr lang="en-US">
              <a:solidFill>
                <a:srgbClr val="002060"/>
              </a:solidFill>
            </a:endParaRPr>
          </a:p>
        </p:txBody>
      </p:sp>
      <p:sp>
        <p:nvSpPr>
          <p:cNvPr id="33795" name="Rectangle 3"/>
          <p:cNvSpPr>
            <a:spLocks noGrp="1" noChangeArrowheads="1"/>
          </p:cNvSpPr>
          <p:nvPr>
            <p:ph type="body" idx="1"/>
          </p:nvPr>
        </p:nvSpPr>
        <p:spPr>
          <a:xfrm>
            <a:off x="617538" y="1106488"/>
            <a:ext cx="7970837" cy="5024437"/>
          </a:xfrm>
          <a:noFill/>
        </p:spPr>
        <p:txBody>
          <a:bodyPr lIns="90488" tIns="44450" rIns="90488" bIns="44450"/>
          <a:lstStyle/>
          <a:p>
            <a:pPr>
              <a:lnSpc>
                <a:spcPct val="135000"/>
              </a:lnSpc>
              <a:tabLst>
                <a:tab pos="635000" algn="l"/>
                <a:tab pos="2403475" algn="l"/>
              </a:tabLst>
            </a:pPr>
            <a:r>
              <a:rPr lang="en-US" altLang="en-US" sz="2000"/>
              <a:t>The </a:t>
            </a:r>
            <a:r>
              <a:rPr lang="en-US" altLang="en-US" sz="2000" b="1">
                <a:solidFill>
                  <a:srgbClr val="000099"/>
                </a:solidFill>
              </a:rPr>
              <a:t>from</a:t>
            </a:r>
            <a:r>
              <a:rPr lang="en-US" altLang="en-US" sz="2000" b="1"/>
              <a:t> </a:t>
            </a:r>
            <a:r>
              <a:rPr lang="en-US" altLang="en-US" sz="2000"/>
              <a:t>clause lists the relations involved in the query</a:t>
            </a:r>
            <a:endParaRPr lang="en-US" altLang="en-US"/>
          </a:p>
          <a:p>
            <a:pPr lvl="1">
              <a:lnSpc>
                <a:spcPct val="135000"/>
              </a:lnSpc>
              <a:tabLst>
                <a:tab pos="635000" algn="l"/>
                <a:tab pos="2403475" algn="l"/>
              </a:tabLst>
            </a:pPr>
            <a:r>
              <a:rPr lang="en-US" altLang="en-US" sz="2000"/>
              <a:t>Corresponds to the </a:t>
            </a:r>
            <a:r>
              <a:rPr lang="en-US" altLang="en-US" sz="2000" b="1">
                <a:solidFill>
                  <a:schemeClr val="tx2"/>
                </a:solidFill>
              </a:rPr>
              <a:t>Cartesian product </a:t>
            </a:r>
            <a:r>
              <a:rPr lang="en-US" altLang="en-US" sz="2000"/>
              <a:t>operation.</a:t>
            </a:r>
            <a:endParaRPr lang="en-US" altLang="en-US"/>
          </a:p>
          <a:p>
            <a:pPr>
              <a:lnSpc>
                <a:spcPct val="135000"/>
              </a:lnSpc>
              <a:tabLst>
                <a:tab pos="635000" algn="l"/>
                <a:tab pos="2403475" algn="l"/>
              </a:tabLst>
            </a:pPr>
            <a:r>
              <a:rPr lang="en-US" altLang="en-US" sz="2000" b="1"/>
              <a:t>Find the Cartesian product </a:t>
            </a:r>
            <a:r>
              <a:rPr lang="en-US" altLang="en-US" sz="2000" b="1" i="1">
                <a:solidFill>
                  <a:schemeClr val="tx2"/>
                </a:solidFill>
              </a:rPr>
              <a:t>instructor </a:t>
            </a:r>
            <a:r>
              <a:rPr lang="en-US" altLang="en-US" sz="2000" b="1" i="1"/>
              <a:t>X</a:t>
            </a:r>
            <a:r>
              <a:rPr lang="en-US" altLang="en-US" sz="2000" b="1" i="1">
                <a:solidFill>
                  <a:schemeClr val="tx2"/>
                </a:solidFill>
              </a:rPr>
              <a:t> teaches</a:t>
            </a:r>
            <a:endParaRPr lang="en-US" altLang="en-US" b="1">
              <a:solidFill>
                <a:schemeClr val="tx2"/>
              </a:solidFill>
            </a:endParaRPr>
          </a:p>
          <a:p>
            <a:pPr>
              <a:lnSpc>
                <a:spcPct val="135000"/>
              </a:lnSpc>
              <a:buFont typeface="Monotype Sorts" charset="2"/>
              <a:buNone/>
              <a:tabLst>
                <a:tab pos="635000" algn="l"/>
                <a:tab pos="2403475" algn="l"/>
              </a:tabLst>
            </a:pPr>
            <a:r>
              <a:rPr lang="en-US" altLang="en-US" b="1"/>
              <a:t>			</a:t>
            </a:r>
            <a:r>
              <a:rPr lang="en-US" altLang="en-US" sz="2100" b="1"/>
              <a:t>select </a:t>
            </a:r>
            <a:r>
              <a:rPr lang="en-US" altLang="en-US" sz="2100">
                <a:latin typeface="Symbol" panose="05050102010706020507" pitchFamily="18" charset="2"/>
              </a:rPr>
              <a:t></a:t>
            </a:r>
            <a:br>
              <a:rPr lang="en-US" altLang="en-US" sz="2100"/>
            </a:br>
            <a:r>
              <a:rPr lang="en-US" altLang="en-US" sz="2100"/>
              <a:t>		</a:t>
            </a:r>
            <a:r>
              <a:rPr lang="en-US" altLang="en-US" sz="2100" b="1"/>
              <a:t>from </a:t>
            </a:r>
            <a:r>
              <a:rPr lang="en-US" altLang="en-US" sz="2100" i="1"/>
              <a:t>instructor</a:t>
            </a:r>
            <a:r>
              <a:rPr lang="en-US" altLang="en-US" sz="2100" b="1" i="1">
                <a:solidFill>
                  <a:srgbClr val="C00000"/>
                </a:solidFill>
              </a:rPr>
              <a:t>,</a:t>
            </a:r>
            <a:r>
              <a:rPr lang="en-US" altLang="en-US" sz="2100" i="1"/>
              <a:t> teaches ;</a:t>
            </a:r>
          </a:p>
          <a:p>
            <a:pPr lvl="1">
              <a:lnSpc>
                <a:spcPct val="135000"/>
              </a:lnSpc>
              <a:tabLst>
                <a:tab pos="635000" algn="l"/>
                <a:tab pos="2403475" algn="l"/>
              </a:tabLst>
            </a:pPr>
            <a:r>
              <a:rPr lang="en-US" altLang="en-US" sz="2000"/>
              <a:t>generates </a:t>
            </a:r>
            <a:r>
              <a:rPr lang="en-US" altLang="en-US" sz="2000" b="1"/>
              <a:t>every possible instructor – teaches pair,</a:t>
            </a:r>
            <a:r>
              <a:rPr lang="en-US" altLang="en-US" sz="2000"/>
              <a:t> with all attributes from both relations.</a:t>
            </a:r>
            <a:endParaRPr lang="en-US" altLang="en-US"/>
          </a:p>
          <a:p>
            <a:pPr>
              <a:lnSpc>
                <a:spcPct val="135000"/>
              </a:lnSpc>
              <a:tabLst>
                <a:tab pos="635000" algn="l"/>
                <a:tab pos="2403475" algn="l"/>
              </a:tabLst>
            </a:pPr>
            <a:r>
              <a:rPr lang="en-US" altLang="en-US" sz="2000"/>
              <a:t>Cartesian product </a:t>
            </a:r>
            <a:r>
              <a:rPr lang="en-US" altLang="en-US" sz="2000" b="1"/>
              <a:t>not very useful directly</a:t>
            </a:r>
            <a:r>
              <a:rPr lang="en-US" altLang="en-US" sz="2000"/>
              <a:t>, but </a:t>
            </a:r>
            <a:r>
              <a:rPr lang="en-US" altLang="en-US" sz="2000" b="1"/>
              <a:t>useful </a:t>
            </a:r>
            <a:r>
              <a:rPr lang="en-US" altLang="en-US" sz="2000"/>
              <a:t>combined</a:t>
            </a:r>
            <a:r>
              <a:rPr lang="en-US" altLang="en-US" sz="2000" b="1"/>
              <a:t> with where-clause</a:t>
            </a:r>
            <a:r>
              <a:rPr lang="en-US" altLang="en-US" sz="2000"/>
              <a:t> condition.</a:t>
            </a:r>
            <a:endParaRPr lang="en-US" altLang="en-US"/>
          </a:p>
          <a:p>
            <a:pPr>
              <a:lnSpc>
                <a:spcPct val="118000"/>
              </a:lnSpc>
              <a:buFont typeface="Monotype Sorts" charset="2"/>
              <a:buNone/>
              <a:tabLst>
                <a:tab pos="635000" algn="l"/>
                <a:tab pos="2403475" algn="l"/>
              </a:tabLst>
            </a:pPr>
            <a:r>
              <a:rPr lang="en-US" altLang="en-US" i="1"/>
              <a:t>	</a:t>
            </a: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725091" y="948928"/>
            <a:ext cx="7886700" cy="454820"/>
          </a:xfrm>
          <a:noFill/>
          <a:ln w="9525">
            <a:noFill/>
            <a:miter lim="800000"/>
            <a:headEnd/>
            <a:tailEnd/>
          </a:ln>
        </p:spPr>
        <p:txBody>
          <a:bodyPr vert="horz" wrap="square" lIns="68580" tIns="34290" rIns="68580" bIns="34290" numCol="1" rtlCol="0" anchor="b" anchorCtr="0" compatLnSpc="1">
            <a:prstTxWarp prst="textNoShape">
              <a:avLst/>
            </a:prstTxWarp>
            <a:normAutofit fontScale="90000"/>
          </a:bodyPr>
          <a:lstStyle/>
          <a:p>
            <a:pPr algn="ctr" eaLnBrk="0" fontAlgn="base" hangingPunct="0">
              <a:lnSpc>
                <a:spcPct val="100000"/>
              </a:lnSpc>
              <a:spcAft>
                <a:spcPct val="0"/>
              </a:spcAft>
            </a:pPr>
            <a:r>
              <a:rPr kumimoji="1" lang="en-US" sz="2700" b="1" kern="0">
                <a:solidFill>
                  <a:srgbClr val="CC3300"/>
                </a:solidFill>
                <a:effectLst>
                  <a:outerShdw blurRad="38100" dist="38100" dir="2700000" algn="tl">
                    <a:srgbClr val="C0C0C0"/>
                  </a:outerShdw>
                </a:effectLst>
                <a:latin typeface="Helvetica"/>
              </a:rPr>
              <a:t>VIEWS</a:t>
            </a:r>
          </a:p>
        </p:txBody>
      </p:sp>
      <p:sp>
        <p:nvSpPr>
          <p:cNvPr id="37891" name="Rectangle 3"/>
          <p:cNvSpPr>
            <a:spLocks noGrp="1" noChangeArrowheads="1"/>
          </p:cNvSpPr>
          <p:nvPr>
            <p:ph type="body" idx="1"/>
          </p:nvPr>
        </p:nvSpPr>
        <p:spPr>
          <a:xfrm>
            <a:off x="725092" y="1403749"/>
            <a:ext cx="7693818" cy="3908822"/>
          </a:xfrm>
        </p:spPr>
        <p:txBody>
          <a:bodyPr>
            <a:noAutofit/>
          </a:bodyPr>
          <a:lstStyle/>
          <a:p>
            <a:pPr marL="0" indent="0">
              <a:lnSpc>
                <a:spcPct val="100000"/>
              </a:lnSpc>
              <a:buNone/>
              <a:tabLst>
                <a:tab pos="2403872" algn="ctr"/>
              </a:tabLst>
            </a:pPr>
            <a:endParaRPr lang="en-US" altLang="en-US" sz="1050">
              <a:sym typeface="Symbol" panose="05050102010706020507" pitchFamily="18" charset="2"/>
            </a:endParaRPr>
          </a:p>
          <a:p>
            <a:pPr>
              <a:lnSpc>
                <a:spcPct val="150000"/>
              </a:lnSpc>
              <a:tabLst>
                <a:tab pos="2403872" algn="ctr"/>
              </a:tabLst>
            </a:pPr>
            <a:r>
              <a:rPr lang="en-US" altLang="en-US" sz="1725"/>
              <a:t>A </a:t>
            </a:r>
            <a:r>
              <a:rPr lang="en-US" altLang="en-US" sz="1725" b="1">
                <a:solidFill>
                  <a:srgbClr val="000099"/>
                </a:solidFill>
              </a:rPr>
              <a:t>view</a:t>
            </a:r>
            <a:r>
              <a:rPr lang="en-US" altLang="en-US" sz="1725"/>
              <a:t> provides a mechanism to hide certain data from the view of certain users. </a:t>
            </a:r>
          </a:p>
          <a:p>
            <a:pPr>
              <a:lnSpc>
                <a:spcPct val="150000"/>
              </a:lnSpc>
              <a:tabLst>
                <a:tab pos="2403872" algn="ctr"/>
              </a:tabLst>
            </a:pPr>
            <a:r>
              <a:rPr lang="en-US" altLang="en-US" sz="1725"/>
              <a:t>Any relation that is not of the conceptual model but is made visible to a user as a “</a:t>
            </a:r>
            <a:r>
              <a:rPr lang="en-US" altLang="en-US" sz="1725" b="1"/>
              <a:t>virtual relation</a:t>
            </a:r>
            <a:r>
              <a:rPr lang="en-US" altLang="en-US" sz="1725"/>
              <a:t>” is called a </a:t>
            </a:r>
            <a:r>
              <a:rPr lang="en-US" altLang="en-US" sz="1725" b="1">
                <a:solidFill>
                  <a:srgbClr val="000099"/>
                </a:solidFill>
              </a:rPr>
              <a:t>view</a:t>
            </a:r>
            <a:r>
              <a:rPr lang="en-US" altLang="en-US" sz="1725"/>
              <a:t>.</a:t>
            </a:r>
          </a:p>
        </p:txBody>
      </p:sp>
      <p:pic>
        <p:nvPicPr>
          <p:cNvPr id="4" name="Picture 2" descr="View1.JPG">
            <a:extLst>
              <a:ext uri="{FF2B5EF4-FFF2-40B4-BE49-F238E27FC236}">
                <a16:creationId xmlns:a16="http://schemas.microsoft.com/office/drawing/2014/main" id="{0EC0338C-1658-4C98-B758-716B9B20A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124" y="2641816"/>
            <a:ext cx="3823885" cy="31255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17F7A67-05AF-4C58-9500-67C1E07ACF1B}"/>
              </a:ext>
            </a:extLst>
          </p:cNvPr>
          <p:cNvSpPr/>
          <p:nvPr/>
        </p:nvSpPr>
        <p:spPr>
          <a:xfrm>
            <a:off x="725091" y="3347300"/>
            <a:ext cx="3943351" cy="1295868"/>
          </a:xfrm>
          <a:prstGeom prst="rect">
            <a:avLst/>
          </a:prstGeom>
        </p:spPr>
        <p:txBody>
          <a:bodyPr wrap="square">
            <a:spAutoFit/>
          </a:bodyPr>
          <a:lstStyle/>
          <a:p>
            <a:pPr defTabSz="685800" eaLnBrk="1" fontAlgn="auto" hangingPunct="1">
              <a:lnSpc>
                <a:spcPct val="150000"/>
              </a:lnSpc>
              <a:spcBef>
                <a:spcPts val="0"/>
              </a:spcBef>
              <a:spcAft>
                <a:spcPts val="0"/>
              </a:spcAft>
            </a:pPr>
            <a:r>
              <a:rPr lang="en-US" altLang="en-US" sz="1800">
                <a:solidFill>
                  <a:prstClr val="black"/>
                </a:solidFill>
                <a:latin typeface="Calibri" panose="020F0502020204030204"/>
              </a:rPr>
              <a:t>Some times, it is </a:t>
            </a:r>
            <a:r>
              <a:rPr lang="en-US" altLang="en-US" sz="1800">
                <a:solidFill>
                  <a:srgbClr val="C00000"/>
                </a:solidFill>
                <a:latin typeface="Calibri" panose="020F0502020204030204"/>
              </a:rPr>
              <a:t>not desirable for all users to see the entire logical model .</a:t>
            </a:r>
          </a:p>
          <a:p>
            <a:pPr defTabSz="685800" eaLnBrk="1" fontAlgn="auto" hangingPunct="1">
              <a:lnSpc>
                <a:spcPct val="150000"/>
              </a:lnSpc>
              <a:spcBef>
                <a:spcPts val="0"/>
              </a:spcBef>
              <a:spcAft>
                <a:spcPts val="0"/>
              </a:spcAft>
            </a:pPr>
            <a:r>
              <a:rPr lang="en-US" sz="1800">
                <a:solidFill>
                  <a:srgbClr val="C00000"/>
                </a:solidFill>
                <a:latin typeface="Calibri" panose="020F0502020204030204"/>
              </a:rPr>
              <a:t>Thus Provides some kind of Security.</a:t>
            </a:r>
          </a:p>
        </p:txBody>
      </p:sp>
    </p:spTree>
    <p:extLst>
      <p:ext uri="{BB962C8B-B14F-4D97-AF65-F5344CB8AC3E}">
        <p14:creationId xmlns:p14="http://schemas.microsoft.com/office/powerpoint/2010/main" val="11629481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800100" y="82100"/>
            <a:ext cx="7886700" cy="473868"/>
          </a:xfrm>
          <a:noFill/>
          <a:ln w="9525">
            <a:noFill/>
            <a:miter lim="800000"/>
            <a:headEnd/>
            <a:tailEnd/>
          </a:ln>
        </p:spPr>
        <p:txBody>
          <a:bodyPr vert="horz" wrap="square" lIns="68580" tIns="34290" rIns="68580" bIns="34290" numCol="1" rtlCol="0" anchor="b" anchorCtr="0" compatLnSpc="1">
            <a:prstTxWarp prst="textNoShape">
              <a:avLst/>
            </a:prstTxWarp>
            <a:normAutofit/>
          </a:bodyPr>
          <a:lstStyle/>
          <a:p>
            <a:pPr algn="ctr" eaLnBrk="0" fontAlgn="base" hangingPunct="0">
              <a:lnSpc>
                <a:spcPct val="100000"/>
              </a:lnSpc>
              <a:spcAft>
                <a:spcPct val="0"/>
              </a:spcAft>
            </a:pPr>
            <a:r>
              <a:rPr kumimoji="1" lang="en-US" sz="2400" b="1" kern="0">
                <a:solidFill>
                  <a:srgbClr val="CC3300"/>
                </a:solidFill>
                <a:effectLst>
                  <a:outerShdw blurRad="38100" dist="38100" dir="2700000" algn="tl">
                    <a:srgbClr val="C0C0C0"/>
                  </a:outerShdw>
                </a:effectLst>
                <a:latin typeface="Helvetica"/>
              </a:rPr>
              <a:t>View Definition</a:t>
            </a:r>
          </a:p>
        </p:txBody>
      </p:sp>
      <p:sp>
        <p:nvSpPr>
          <p:cNvPr id="39939" name="Rectangle 3"/>
          <p:cNvSpPr>
            <a:spLocks noGrp="1" noChangeArrowheads="1"/>
          </p:cNvSpPr>
          <p:nvPr>
            <p:ph type="body" idx="1"/>
          </p:nvPr>
        </p:nvSpPr>
        <p:spPr>
          <a:xfrm>
            <a:off x="628650" y="715567"/>
            <a:ext cx="8058150" cy="4661976"/>
          </a:xfrm>
        </p:spPr>
        <p:txBody>
          <a:bodyPr>
            <a:normAutofit fontScale="85000" lnSpcReduction="10000"/>
          </a:bodyPr>
          <a:lstStyle/>
          <a:p>
            <a:pPr>
              <a:lnSpc>
                <a:spcPct val="120000"/>
              </a:lnSpc>
              <a:tabLst>
                <a:tab pos="2574131" algn="ctr"/>
              </a:tabLst>
            </a:pPr>
            <a:r>
              <a:rPr lang="en-US" altLang="en-US" sz="2400"/>
              <a:t>A view is defined using the </a:t>
            </a:r>
            <a:r>
              <a:rPr lang="en-US" altLang="en-US" sz="2400" b="1"/>
              <a:t>create view </a:t>
            </a:r>
            <a:r>
              <a:rPr lang="en-US" altLang="en-US" sz="2400"/>
              <a:t>statement which has the form</a:t>
            </a:r>
          </a:p>
          <a:p>
            <a:pPr>
              <a:lnSpc>
                <a:spcPct val="40000"/>
              </a:lnSpc>
              <a:tabLst>
                <a:tab pos="2574131" algn="ctr"/>
              </a:tabLst>
            </a:pPr>
            <a:endParaRPr lang="en-US" altLang="en-US" sz="1500"/>
          </a:p>
          <a:p>
            <a:pPr>
              <a:lnSpc>
                <a:spcPct val="160000"/>
              </a:lnSpc>
              <a:buNone/>
              <a:tabLst>
                <a:tab pos="2574131" algn="ctr"/>
              </a:tabLst>
            </a:pPr>
            <a:r>
              <a:rPr lang="en-US" altLang="en-US" sz="1500"/>
              <a:t>		</a:t>
            </a:r>
            <a:r>
              <a:rPr lang="en-US" altLang="en-US" sz="2700" b="1"/>
              <a:t>CREATE VIEW </a:t>
            </a:r>
            <a:r>
              <a:rPr lang="en-US" altLang="en-US" sz="2700" b="1" i="1">
                <a:solidFill>
                  <a:srgbClr val="C00000"/>
                </a:solidFill>
              </a:rPr>
              <a:t>v</a:t>
            </a:r>
            <a:r>
              <a:rPr lang="en-US" altLang="en-US" sz="2700" i="1"/>
              <a:t> </a:t>
            </a:r>
            <a:r>
              <a:rPr lang="en-US" altLang="en-US" sz="2700" b="1"/>
              <a:t>AS </a:t>
            </a:r>
            <a:r>
              <a:rPr lang="en-US" altLang="en-US" sz="2700" i="1"/>
              <a:t>&lt; </a:t>
            </a:r>
            <a:r>
              <a:rPr lang="en-US" altLang="en-US" sz="2700"/>
              <a:t>query expression &gt;</a:t>
            </a:r>
          </a:p>
          <a:p>
            <a:pPr>
              <a:lnSpc>
                <a:spcPct val="20000"/>
              </a:lnSpc>
              <a:buNone/>
              <a:tabLst>
                <a:tab pos="2574131" algn="ctr"/>
              </a:tabLst>
            </a:pPr>
            <a:endParaRPr lang="en-US" altLang="en-US" sz="1500"/>
          </a:p>
          <a:p>
            <a:pPr>
              <a:lnSpc>
                <a:spcPct val="170000"/>
              </a:lnSpc>
              <a:buNone/>
              <a:tabLst>
                <a:tab pos="2574131" algn="ctr"/>
              </a:tabLst>
            </a:pPr>
            <a:r>
              <a:rPr lang="en-US" altLang="en-US" sz="1500"/>
              <a:t>	</a:t>
            </a:r>
            <a:r>
              <a:rPr lang="en-US" altLang="en-US" sz="2400" b="1"/>
              <a:t>where</a:t>
            </a:r>
            <a:r>
              <a:rPr lang="en-US" altLang="en-US" sz="2400"/>
              <a:t> &lt;query expression&gt; is any legal SQL expression.  </a:t>
            </a:r>
          </a:p>
          <a:p>
            <a:pPr>
              <a:lnSpc>
                <a:spcPct val="170000"/>
              </a:lnSpc>
              <a:buNone/>
              <a:tabLst>
                <a:tab pos="2574131" algn="ctr"/>
              </a:tabLst>
            </a:pPr>
            <a:r>
              <a:rPr lang="en-US" altLang="en-US" sz="2400"/>
              <a:t>     The view name is represented by </a:t>
            </a:r>
            <a:r>
              <a:rPr lang="en-US" altLang="en-US" sz="2400" b="1" i="1">
                <a:solidFill>
                  <a:srgbClr val="C00000"/>
                </a:solidFill>
              </a:rPr>
              <a:t>v</a:t>
            </a:r>
            <a:r>
              <a:rPr lang="en-US" altLang="en-US" sz="2400" b="1" i="1"/>
              <a:t>.</a:t>
            </a:r>
            <a:endParaRPr lang="en-US" altLang="en-US" sz="2400" b="1"/>
          </a:p>
          <a:p>
            <a:pPr>
              <a:lnSpc>
                <a:spcPct val="110000"/>
              </a:lnSpc>
              <a:tabLst>
                <a:tab pos="2574131" algn="ctr"/>
              </a:tabLst>
            </a:pPr>
            <a:r>
              <a:rPr lang="en-US" altLang="en-US" sz="2400"/>
              <a:t>Once a view is defined, the view name can be used to refer to the virtual relation that the view generates.</a:t>
            </a:r>
          </a:p>
          <a:p>
            <a:pPr>
              <a:lnSpc>
                <a:spcPct val="110000"/>
              </a:lnSpc>
              <a:tabLst>
                <a:tab pos="2574131" algn="ctr"/>
              </a:tabLst>
            </a:pPr>
            <a:r>
              <a:rPr lang="en-US" altLang="en-US" sz="2400"/>
              <a:t>View definition is not the same as creating a new relation by evaluating the query expression  </a:t>
            </a:r>
          </a:p>
          <a:p>
            <a:pPr lvl="1">
              <a:lnSpc>
                <a:spcPct val="110000"/>
              </a:lnSpc>
              <a:tabLst>
                <a:tab pos="2574131" algn="ctr"/>
              </a:tabLst>
            </a:pPr>
            <a:r>
              <a:rPr lang="en-US" altLang="en-US" sz="2400"/>
              <a:t>Rather, a view definition causes the saving of an expression; the expression is substituted into queries using the view.</a:t>
            </a:r>
          </a:p>
        </p:txBody>
      </p:sp>
    </p:spTree>
    <p:extLst>
      <p:ext uri="{BB962C8B-B14F-4D97-AF65-F5344CB8AC3E}">
        <p14:creationId xmlns:p14="http://schemas.microsoft.com/office/powerpoint/2010/main" val="7063764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57250"/>
            <a:ext cx="7886700" cy="446485"/>
          </a:xfrm>
          <a:noFill/>
          <a:ln w="9525">
            <a:noFill/>
            <a:miter lim="800000"/>
            <a:headEnd/>
            <a:tailEnd/>
          </a:ln>
        </p:spPr>
        <p:txBody>
          <a:bodyPr vert="horz" wrap="square" lIns="68580" tIns="34290" rIns="68580" bIns="34290" numCol="1" rtlCol="0" anchor="b" anchorCtr="0" compatLnSpc="1">
            <a:prstTxWarp prst="textNoShape">
              <a:avLst/>
            </a:prstTxWarp>
            <a:normAutofit/>
          </a:bodyPr>
          <a:lstStyle/>
          <a:p>
            <a:pPr algn="ctr" eaLnBrk="0" fontAlgn="base" hangingPunct="0">
              <a:lnSpc>
                <a:spcPct val="100000"/>
              </a:lnSpc>
              <a:spcAft>
                <a:spcPct val="0"/>
              </a:spcAft>
            </a:pPr>
            <a:r>
              <a:rPr kumimoji="1" lang="en-US" sz="2400" b="1" kern="0">
                <a:solidFill>
                  <a:srgbClr val="CC3300"/>
                </a:solidFill>
                <a:effectLst>
                  <a:outerShdw blurRad="38100" dist="38100" dir="2700000" algn="tl">
                    <a:srgbClr val="C0C0C0"/>
                  </a:outerShdw>
                </a:effectLst>
                <a:latin typeface="Helvetica"/>
              </a:rPr>
              <a:t>Example:</a:t>
            </a:r>
          </a:p>
        </p:txBody>
      </p:sp>
      <p:sp>
        <p:nvSpPr>
          <p:cNvPr id="3" name="Content Placeholder 2"/>
          <p:cNvSpPr>
            <a:spLocks noGrp="1"/>
          </p:cNvSpPr>
          <p:nvPr>
            <p:ph idx="1"/>
          </p:nvPr>
        </p:nvSpPr>
        <p:spPr>
          <a:xfrm>
            <a:off x="628650" y="1432917"/>
            <a:ext cx="7886700" cy="484585"/>
          </a:xfrm>
        </p:spPr>
        <p:txBody>
          <a:bodyPr>
            <a:normAutofit/>
          </a:bodyPr>
          <a:lstStyle/>
          <a:p>
            <a:r>
              <a:rPr lang="en-US" sz="2400"/>
              <a:t>CREATE VIEW </a:t>
            </a:r>
            <a:r>
              <a:rPr lang="en-US" sz="2400">
                <a:solidFill>
                  <a:srgbClr val="C00000"/>
                </a:solidFill>
              </a:rPr>
              <a:t>V1</a:t>
            </a:r>
            <a:r>
              <a:rPr lang="en-US" sz="2400"/>
              <a:t> AS SELECT * FROM Emp;</a:t>
            </a:r>
          </a:p>
        </p:txBody>
      </p:sp>
      <p:sp>
        <p:nvSpPr>
          <p:cNvPr id="4" name="Footer Placeholder 3"/>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panose="020F0502020204030204"/>
              </a:rPr>
              <a:t>SQL</a:t>
            </a:r>
          </a:p>
        </p:txBody>
      </p:sp>
      <p:sp>
        <p:nvSpPr>
          <p:cNvPr id="5" name="Slide Number Placeholder 4"/>
          <p:cNvSpPr>
            <a:spLocks noGrp="1"/>
          </p:cNvSpPr>
          <p:nvPr>
            <p:ph type="sldNum" sz="quarter" idx="12"/>
          </p:nvPr>
        </p:nvSpPr>
        <p:spPr/>
        <p:txBody>
          <a:bodyPr/>
          <a:lstStyle/>
          <a:p>
            <a:pPr defTabSz="685800" eaLnBrk="1" fontAlgn="auto" hangingPunct="1">
              <a:spcBef>
                <a:spcPts val="0"/>
              </a:spcBef>
              <a:spcAft>
                <a:spcPts val="0"/>
              </a:spcAft>
            </a:pPr>
            <a:fld id="{03576695-DB63-4967-AFBB-46E84EF49106}" type="slidenum">
              <a:rPr lang="en-US">
                <a:solidFill>
                  <a:prstClr val="black">
                    <a:tint val="75000"/>
                  </a:prstClr>
                </a:solidFill>
                <a:latin typeface="Calibri" panose="020F0502020204030204"/>
              </a:rPr>
              <a:pPr defTabSz="685800" eaLnBrk="1" fontAlgn="auto" hangingPunct="1">
                <a:spcBef>
                  <a:spcPts val="0"/>
                </a:spcBef>
                <a:spcAft>
                  <a:spcPts val="0"/>
                </a:spcAft>
              </a:pPr>
              <a:t>82</a:t>
            </a:fld>
            <a:endParaRPr lang="en-US">
              <a:solidFill>
                <a:prstClr val="black">
                  <a:tint val="75000"/>
                </a:prstClr>
              </a:solidFill>
              <a:latin typeface="Calibri" panose="020F0502020204030204"/>
            </a:endParaRPr>
          </a:p>
        </p:txBody>
      </p:sp>
      <p:pic>
        <p:nvPicPr>
          <p:cNvPr id="6" name="Picture 5"/>
          <p:cNvPicPr>
            <a:picLocks noChangeAspect="1"/>
          </p:cNvPicPr>
          <p:nvPr/>
        </p:nvPicPr>
        <p:blipFill>
          <a:blip r:embed="rId2"/>
          <a:stretch>
            <a:fillRect/>
          </a:stretch>
        </p:blipFill>
        <p:spPr>
          <a:xfrm>
            <a:off x="1345364" y="2046685"/>
            <a:ext cx="6453273" cy="2296716"/>
          </a:xfrm>
          <a:prstGeom prst="rect">
            <a:avLst/>
          </a:prstGeom>
        </p:spPr>
      </p:pic>
    </p:spTree>
    <p:extLst>
      <p:ext uri="{BB962C8B-B14F-4D97-AF65-F5344CB8AC3E}">
        <p14:creationId xmlns:p14="http://schemas.microsoft.com/office/powerpoint/2010/main" val="27651278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panose="020F0502020204030204"/>
              </a:rPr>
              <a:t>SQL</a:t>
            </a:r>
          </a:p>
        </p:txBody>
      </p:sp>
      <p:sp>
        <p:nvSpPr>
          <p:cNvPr id="5" name="Slide Number Placeholder 4"/>
          <p:cNvSpPr>
            <a:spLocks noGrp="1"/>
          </p:cNvSpPr>
          <p:nvPr>
            <p:ph type="sldNum" sz="quarter" idx="12"/>
          </p:nvPr>
        </p:nvSpPr>
        <p:spPr/>
        <p:txBody>
          <a:bodyPr/>
          <a:lstStyle/>
          <a:p>
            <a:pPr defTabSz="685800" eaLnBrk="1" fontAlgn="auto" hangingPunct="1">
              <a:spcBef>
                <a:spcPts val="0"/>
              </a:spcBef>
              <a:spcAft>
                <a:spcPts val="0"/>
              </a:spcAft>
            </a:pPr>
            <a:fld id="{03576695-DB63-4967-AFBB-46E84EF49106}" type="slidenum">
              <a:rPr lang="en-US">
                <a:solidFill>
                  <a:prstClr val="black">
                    <a:tint val="75000"/>
                  </a:prstClr>
                </a:solidFill>
                <a:latin typeface="Calibri" panose="020F0502020204030204"/>
              </a:rPr>
              <a:pPr defTabSz="685800" eaLnBrk="1" fontAlgn="auto" hangingPunct="1">
                <a:spcBef>
                  <a:spcPts val="0"/>
                </a:spcBef>
                <a:spcAft>
                  <a:spcPts val="0"/>
                </a:spcAft>
              </a:pPr>
              <a:t>83</a:t>
            </a:fld>
            <a:endParaRPr lang="en-US">
              <a:solidFill>
                <a:prstClr val="black">
                  <a:tint val="75000"/>
                </a:prstClr>
              </a:solidFill>
              <a:latin typeface="Calibri" panose="020F0502020204030204"/>
            </a:endParaRPr>
          </a:p>
        </p:txBody>
      </p:sp>
      <p:sp>
        <p:nvSpPr>
          <p:cNvPr id="6" name="Title 1"/>
          <p:cNvSpPr>
            <a:spLocks noGrp="1"/>
          </p:cNvSpPr>
          <p:nvPr>
            <p:ph type="title"/>
          </p:nvPr>
        </p:nvSpPr>
        <p:spPr>
          <a:xfrm>
            <a:off x="478631" y="947730"/>
            <a:ext cx="7886700" cy="758429"/>
          </a:xfrm>
          <a:noFill/>
          <a:ln w="9525">
            <a:noFill/>
            <a:miter lim="800000"/>
            <a:headEnd/>
            <a:tailEnd/>
          </a:ln>
        </p:spPr>
        <p:txBody>
          <a:bodyPr vert="horz" wrap="square" lIns="68580" tIns="34290" rIns="68580" bIns="34290" numCol="1" rtlCol="0" anchor="b" anchorCtr="0" compatLnSpc="1">
            <a:prstTxWarp prst="textNoShape">
              <a:avLst/>
            </a:prstTxWarp>
            <a:normAutofit/>
          </a:bodyPr>
          <a:lstStyle/>
          <a:p>
            <a:pPr algn="ctr" eaLnBrk="0" fontAlgn="base" hangingPunct="0">
              <a:lnSpc>
                <a:spcPct val="100000"/>
              </a:lnSpc>
              <a:spcAft>
                <a:spcPct val="0"/>
              </a:spcAft>
            </a:pPr>
            <a:r>
              <a:rPr kumimoji="1" lang="en-US" sz="2100" b="1" kern="0">
                <a:solidFill>
                  <a:srgbClr val="CC3300"/>
                </a:solidFill>
                <a:effectLst>
                  <a:outerShdw blurRad="38100" dist="38100" dir="2700000" algn="tl">
                    <a:srgbClr val="C0C0C0"/>
                  </a:outerShdw>
                </a:effectLst>
                <a:latin typeface="Helvetica"/>
              </a:rPr>
              <a:t>Example:</a:t>
            </a:r>
            <a:br>
              <a:rPr kumimoji="1" lang="en-US" sz="2100" b="1" kern="0">
                <a:solidFill>
                  <a:srgbClr val="CC3300"/>
                </a:solidFill>
                <a:effectLst>
                  <a:outerShdw blurRad="38100" dist="38100" dir="2700000" algn="tl">
                    <a:srgbClr val="C0C0C0"/>
                  </a:outerShdw>
                </a:effectLst>
                <a:latin typeface="Helvetica"/>
              </a:rPr>
            </a:br>
            <a:r>
              <a:rPr kumimoji="1" lang="en-US" sz="2100" b="1" kern="0">
                <a:solidFill>
                  <a:srgbClr val="CC3300"/>
                </a:solidFill>
                <a:effectLst>
                  <a:outerShdw blurRad="38100" dist="38100" dir="2700000" algn="tl">
                    <a:srgbClr val="C0C0C0"/>
                  </a:outerShdw>
                </a:effectLst>
                <a:latin typeface="Helvetica"/>
              </a:rPr>
              <a:t>  	Renaming column names in the View</a:t>
            </a:r>
          </a:p>
        </p:txBody>
      </p:sp>
      <p:sp>
        <p:nvSpPr>
          <p:cNvPr id="7" name="Rectangle 6"/>
          <p:cNvSpPr/>
          <p:nvPr/>
        </p:nvSpPr>
        <p:spPr>
          <a:xfrm>
            <a:off x="598289" y="2029339"/>
            <a:ext cx="7947422" cy="1143070"/>
          </a:xfrm>
          <a:prstGeom prst="rect">
            <a:avLst/>
          </a:prstGeom>
        </p:spPr>
        <p:txBody>
          <a:bodyPr wrap="square">
            <a:spAutoFit/>
          </a:bodyPr>
          <a:lstStyle/>
          <a:p>
            <a:pPr defTabSz="685800" eaLnBrk="1" fontAlgn="auto" hangingPunct="1">
              <a:lnSpc>
                <a:spcPct val="150000"/>
              </a:lnSpc>
              <a:spcBef>
                <a:spcPts val="0"/>
              </a:spcBef>
              <a:spcAft>
                <a:spcPts val="0"/>
              </a:spcAft>
            </a:pPr>
            <a:r>
              <a:rPr lang="en-US" sz="1875">
                <a:solidFill>
                  <a:prstClr val="black"/>
                </a:solidFill>
                <a:latin typeface="Calibri" panose="020F0502020204030204"/>
              </a:rPr>
              <a:t> </a:t>
            </a:r>
            <a:r>
              <a:rPr lang="en-US" sz="2400">
                <a:solidFill>
                  <a:prstClr val="black"/>
                </a:solidFill>
                <a:latin typeface="Calibri" panose="020F0502020204030204"/>
              </a:rPr>
              <a:t>CREATE VIEW </a:t>
            </a:r>
            <a:r>
              <a:rPr lang="en-US" sz="2400">
                <a:solidFill>
                  <a:srgbClr val="C00000"/>
                </a:solidFill>
                <a:latin typeface="Calibri" panose="020F0502020204030204"/>
              </a:rPr>
              <a:t>V2</a:t>
            </a:r>
            <a:r>
              <a:rPr lang="en-US" sz="2400">
                <a:solidFill>
                  <a:prstClr val="black"/>
                </a:solidFill>
                <a:latin typeface="Calibri" panose="020F0502020204030204"/>
              </a:rPr>
              <a:t> (</a:t>
            </a:r>
            <a:r>
              <a:rPr lang="en-US" sz="2400">
                <a:solidFill>
                  <a:srgbClr val="4472C4">
                    <a:lumMod val="50000"/>
                  </a:srgbClr>
                </a:solidFill>
                <a:latin typeface="Calibri" panose="020F0502020204030204"/>
              </a:rPr>
              <a:t>employee_number, </a:t>
            </a:r>
            <a:r>
              <a:rPr lang="en-US" sz="2400">
                <a:solidFill>
                  <a:srgbClr val="C00000"/>
                </a:solidFill>
                <a:latin typeface="Calibri" panose="020F0502020204030204"/>
              </a:rPr>
              <a:t>Name</a:t>
            </a:r>
            <a:r>
              <a:rPr lang="en-US" sz="2400">
                <a:solidFill>
                  <a:srgbClr val="4472C4">
                    <a:lumMod val="50000"/>
                  </a:srgbClr>
                </a:solidFill>
                <a:latin typeface="Calibri" panose="020F0502020204030204"/>
              </a:rPr>
              <a:t>, </a:t>
            </a:r>
            <a:r>
              <a:rPr lang="en-US" sz="2400">
                <a:solidFill>
                  <a:srgbClr val="7030A0"/>
                </a:solidFill>
                <a:latin typeface="Calibri" panose="020F0502020204030204"/>
              </a:rPr>
              <a:t>Date_of_Join</a:t>
            </a:r>
            <a:r>
              <a:rPr lang="en-US" sz="2400">
                <a:solidFill>
                  <a:prstClr val="black"/>
                </a:solidFill>
                <a:latin typeface="Calibri" panose="020F0502020204030204"/>
              </a:rPr>
              <a:t>) AS SELECT </a:t>
            </a:r>
            <a:r>
              <a:rPr lang="en-US" sz="2400" err="1">
                <a:solidFill>
                  <a:srgbClr val="4472C4">
                    <a:lumMod val="50000"/>
                  </a:srgbClr>
                </a:solidFill>
                <a:latin typeface="Calibri" panose="020F0502020204030204"/>
              </a:rPr>
              <a:t>empno</a:t>
            </a:r>
            <a:r>
              <a:rPr lang="en-US" sz="2400">
                <a:solidFill>
                  <a:prstClr val="black"/>
                </a:solidFill>
                <a:latin typeface="Calibri" panose="020F0502020204030204"/>
              </a:rPr>
              <a:t>, </a:t>
            </a:r>
            <a:r>
              <a:rPr lang="en-US" sz="2400">
                <a:solidFill>
                  <a:srgbClr val="C00000"/>
                </a:solidFill>
                <a:latin typeface="Calibri" panose="020F0502020204030204"/>
              </a:rPr>
              <a:t>ename,</a:t>
            </a:r>
            <a:r>
              <a:rPr lang="en-US" sz="2400">
                <a:solidFill>
                  <a:prstClr val="black"/>
                </a:solidFill>
                <a:latin typeface="Calibri" panose="020F0502020204030204"/>
              </a:rPr>
              <a:t> </a:t>
            </a:r>
            <a:r>
              <a:rPr lang="en-US" sz="2400">
                <a:solidFill>
                  <a:srgbClr val="7030A0"/>
                </a:solidFill>
                <a:latin typeface="Calibri" panose="020F0502020204030204"/>
              </a:rPr>
              <a:t>hiredate</a:t>
            </a:r>
            <a:r>
              <a:rPr lang="en-US" sz="2400">
                <a:solidFill>
                  <a:prstClr val="black"/>
                </a:solidFill>
                <a:latin typeface="Calibri" panose="020F0502020204030204"/>
              </a:rPr>
              <a:t> FROM Emp;</a:t>
            </a:r>
            <a:endParaRPr lang="en-US" sz="1875">
              <a:solidFill>
                <a:prstClr val="black"/>
              </a:solidFill>
              <a:latin typeface="Calibri" panose="020F0502020204030204"/>
            </a:endParaRPr>
          </a:p>
        </p:txBody>
      </p:sp>
      <p:pic>
        <p:nvPicPr>
          <p:cNvPr id="8" name="Picture 7"/>
          <p:cNvPicPr>
            <a:picLocks noChangeAspect="1"/>
          </p:cNvPicPr>
          <p:nvPr/>
        </p:nvPicPr>
        <p:blipFill>
          <a:blip r:embed="rId2"/>
          <a:stretch>
            <a:fillRect/>
          </a:stretch>
        </p:blipFill>
        <p:spPr>
          <a:xfrm>
            <a:off x="1497637" y="3472538"/>
            <a:ext cx="5334116" cy="1631837"/>
          </a:xfrm>
          <a:prstGeom prst="rect">
            <a:avLst/>
          </a:prstGeom>
        </p:spPr>
      </p:pic>
    </p:spTree>
    <p:extLst>
      <p:ext uri="{BB962C8B-B14F-4D97-AF65-F5344CB8AC3E}">
        <p14:creationId xmlns:p14="http://schemas.microsoft.com/office/powerpoint/2010/main" val="846491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67966"/>
            <a:ext cx="7886700" cy="486965"/>
          </a:xfrm>
          <a:noFill/>
          <a:ln w="9525">
            <a:noFill/>
            <a:miter lim="800000"/>
            <a:headEnd/>
            <a:tailEnd/>
          </a:ln>
        </p:spPr>
        <p:txBody>
          <a:bodyPr vert="horz" wrap="square" lIns="68580" tIns="34290" rIns="68580" bIns="34290" numCol="1" rtlCol="0" anchor="b" anchorCtr="0" compatLnSpc="1">
            <a:prstTxWarp prst="textNoShape">
              <a:avLst/>
            </a:prstTxWarp>
            <a:normAutofit/>
          </a:bodyPr>
          <a:lstStyle/>
          <a:p>
            <a:pPr algn="ctr" eaLnBrk="0" fontAlgn="base" hangingPunct="0">
              <a:lnSpc>
                <a:spcPct val="100000"/>
              </a:lnSpc>
              <a:spcAft>
                <a:spcPct val="0"/>
              </a:spcAft>
            </a:pPr>
            <a:r>
              <a:rPr kumimoji="1" lang="en-US" sz="2400" b="1" kern="0">
                <a:solidFill>
                  <a:srgbClr val="CC3300"/>
                </a:solidFill>
                <a:effectLst>
                  <a:outerShdw blurRad="38100" dist="38100" dir="2700000" algn="tl">
                    <a:srgbClr val="C0C0C0"/>
                  </a:outerShdw>
                </a:effectLst>
                <a:latin typeface="Helvetica"/>
              </a:rPr>
              <a:t>Example: View with aggregate function</a:t>
            </a:r>
          </a:p>
        </p:txBody>
      </p:sp>
      <p:sp>
        <p:nvSpPr>
          <p:cNvPr id="3" name="Content Placeholder 2"/>
          <p:cNvSpPr>
            <a:spLocks noGrp="1"/>
          </p:cNvSpPr>
          <p:nvPr>
            <p:ph idx="1"/>
          </p:nvPr>
        </p:nvSpPr>
        <p:spPr>
          <a:xfrm>
            <a:off x="628650" y="1397793"/>
            <a:ext cx="7886700" cy="1120549"/>
          </a:xfrm>
        </p:spPr>
        <p:txBody>
          <a:bodyPr>
            <a:normAutofit fontScale="92500" lnSpcReduction="10000"/>
          </a:bodyPr>
          <a:lstStyle/>
          <a:p>
            <a:pPr marL="0" indent="0">
              <a:lnSpc>
                <a:spcPct val="170000"/>
              </a:lnSpc>
              <a:buNone/>
            </a:pPr>
            <a:r>
              <a:rPr lang="en-US" sz="2400"/>
              <a:t>CREATE VIEW </a:t>
            </a:r>
            <a:r>
              <a:rPr lang="en-US" sz="2400">
                <a:solidFill>
                  <a:srgbClr val="C00000"/>
                </a:solidFill>
              </a:rPr>
              <a:t>V3</a:t>
            </a:r>
            <a:r>
              <a:rPr lang="en-US" sz="2400"/>
              <a:t> AS SELECT job, avg(</a:t>
            </a:r>
            <a:r>
              <a:rPr lang="en-US" sz="2400" err="1"/>
              <a:t>sal</a:t>
            </a:r>
            <a:r>
              <a:rPr lang="en-US" sz="2400"/>
              <a:t>) </a:t>
            </a:r>
            <a:r>
              <a:rPr lang="en-US" sz="2400" err="1"/>
              <a:t>Avg_sal</a:t>
            </a:r>
            <a:r>
              <a:rPr lang="en-US" sz="2400"/>
              <a:t> FROM Emp GROUP BY job;</a:t>
            </a:r>
          </a:p>
        </p:txBody>
      </p:sp>
      <p:sp>
        <p:nvSpPr>
          <p:cNvPr id="4" name="Footer Placeholder 3"/>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panose="020F0502020204030204"/>
              </a:rPr>
              <a:t>SQL</a:t>
            </a:r>
          </a:p>
        </p:txBody>
      </p:sp>
      <p:sp>
        <p:nvSpPr>
          <p:cNvPr id="5" name="Slide Number Placeholder 4"/>
          <p:cNvSpPr>
            <a:spLocks noGrp="1"/>
          </p:cNvSpPr>
          <p:nvPr>
            <p:ph type="sldNum" sz="quarter" idx="12"/>
          </p:nvPr>
        </p:nvSpPr>
        <p:spPr/>
        <p:txBody>
          <a:bodyPr/>
          <a:lstStyle/>
          <a:p>
            <a:pPr defTabSz="685800" eaLnBrk="1" fontAlgn="auto" hangingPunct="1">
              <a:spcBef>
                <a:spcPts val="0"/>
              </a:spcBef>
              <a:spcAft>
                <a:spcPts val="0"/>
              </a:spcAft>
            </a:pPr>
            <a:fld id="{03576695-DB63-4967-AFBB-46E84EF49106}" type="slidenum">
              <a:rPr lang="en-US">
                <a:solidFill>
                  <a:prstClr val="black">
                    <a:tint val="75000"/>
                  </a:prstClr>
                </a:solidFill>
                <a:latin typeface="Calibri" panose="020F0502020204030204"/>
              </a:rPr>
              <a:pPr defTabSz="685800" eaLnBrk="1" fontAlgn="auto" hangingPunct="1">
                <a:spcBef>
                  <a:spcPts val="0"/>
                </a:spcBef>
                <a:spcAft>
                  <a:spcPts val="0"/>
                </a:spcAft>
              </a:pPr>
              <a:t>84</a:t>
            </a:fld>
            <a:endParaRPr lang="en-US">
              <a:solidFill>
                <a:prstClr val="black">
                  <a:tint val="75000"/>
                </a:prstClr>
              </a:solidFill>
              <a:latin typeface="Calibri" panose="020F0502020204030204"/>
            </a:endParaRPr>
          </a:p>
        </p:txBody>
      </p:sp>
      <p:pic>
        <p:nvPicPr>
          <p:cNvPr id="6" name="Picture 5"/>
          <p:cNvPicPr>
            <a:picLocks noChangeAspect="1"/>
          </p:cNvPicPr>
          <p:nvPr/>
        </p:nvPicPr>
        <p:blipFill>
          <a:blip r:embed="rId2"/>
          <a:stretch>
            <a:fillRect/>
          </a:stretch>
        </p:blipFill>
        <p:spPr>
          <a:xfrm>
            <a:off x="1885951" y="2930128"/>
            <a:ext cx="5025629" cy="1382316"/>
          </a:xfrm>
          <a:prstGeom prst="rect">
            <a:avLst/>
          </a:prstGeom>
        </p:spPr>
      </p:pic>
    </p:spTree>
    <p:extLst>
      <p:ext uri="{BB962C8B-B14F-4D97-AF65-F5344CB8AC3E}">
        <p14:creationId xmlns:p14="http://schemas.microsoft.com/office/powerpoint/2010/main" val="25182942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607219" y="948928"/>
            <a:ext cx="7886700" cy="594122"/>
          </a:xfrm>
          <a:noFill/>
          <a:ln w="9525">
            <a:noFill/>
            <a:miter lim="800000"/>
            <a:headEnd/>
            <a:tailEnd/>
          </a:ln>
        </p:spPr>
        <p:txBody>
          <a:bodyPr vert="horz" wrap="square" lIns="68580" tIns="34290" rIns="68580" bIns="34290" numCol="1" rtlCol="0" anchor="b" anchorCtr="0" compatLnSpc="1">
            <a:prstTxWarp prst="textNoShape">
              <a:avLst/>
            </a:prstTxWarp>
            <a:normAutofit/>
          </a:bodyPr>
          <a:lstStyle/>
          <a:p>
            <a:pPr algn="ctr" eaLnBrk="0" fontAlgn="base" hangingPunct="0">
              <a:lnSpc>
                <a:spcPct val="100000"/>
              </a:lnSpc>
              <a:spcAft>
                <a:spcPct val="0"/>
              </a:spcAft>
            </a:pPr>
            <a:r>
              <a:rPr kumimoji="1" lang="en-US" sz="2400" b="1" kern="0">
                <a:solidFill>
                  <a:srgbClr val="CC3300"/>
                </a:solidFill>
                <a:effectLst>
                  <a:outerShdw blurRad="38100" dist="38100" dir="2700000" algn="tl">
                    <a:srgbClr val="C0C0C0"/>
                  </a:outerShdw>
                </a:effectLst>
                <a:latin typeface="Helvetica"/>
              </a:rPr>
              <a:t>Views Defined Using Other Views</a:t>
            </a:r>
          </a:p>
        </p:txBody>
      </p:sp>
      <p:sp>
        <p:nvSpPr>
          <p:cNvPr id="46083" name="Rectangle 3"/>
          <p:cNvSpPr>
            <a:spLocks noGrp="1" noChangeArrowheads="1"/>
          </p:cNvSpPr>
          <p:nvPr>
            <p:ph type="body" idx="1"/>
          </p:nvPr>
        </p:nvSpPr>
        <p:spPr>
          <a:xfrm>
            <a:off x="1097755" y="2110978"/>
            <a:ext cx="7205323" cy="2025254"/>
          </a:xfrm>
        </p:spPr>
        <p:txBody>
          <a:bodyPr>
            <a:noAutofit/>
          </a:bodyPr>
          <a:lstStyle/>
          <a:p>
            <a:pPr>
              <a:lnSpc>
                <a:spcPct val="150000"/>
              </a:lnSpc>
            </a:pPr>
            <a:r>
              <a:rPr lang="en-US" altLang="en-US"/>
              <a:t>One view may be used in the expression defining another view </a:t>
            </a:r>
          </a:p>
          <a:p>
            <a:pPr>
              <a:lnSpc>
                <a:spcPct val="150000"/>
              </a:lnSpc>
            </a:pPr>
            <a:r>
              <a:rPr lang="en-US" altLang="en-US"/>
              <a:t>A view relation </a:t>
            </a:r>
            <a:r>
              <a:rPr lang="en-US" altLang="en-US" b="1" i="1">
                <a:solidFill>
                  <a:srgbClr val="C00000"/>
                </a:solidFill>
              </a:rPr>
              <a:t>v</a:t>
            </a:r>
            <a:r>
              <a:rPr lang="en-US" altLang="en-US" b="1" baseline="-25000">
                <a:solidFill>
                  <a:srgbClr val="C00000"/>
                </a:solidFill>
              </a:rPr>
              <a:t>1</a:t>
            </a:r>
            <a:r>
              <a:rPr lang="en-US" altLang="en-US"/>
              <a:t> is said to </a:t>
            </a:r>
            <a:r>
              <a:rPr lang="en-US" altLang="en-US" i="1">
                <a:solidFill>
                  <a:srgbClr val="000099"/>
                </a:solidFill>
              </a:rPr>
              <a:t>depend directly</a:t>
            </a:r>
            <a:r>
              <a:rPr lang="en-US" altLang="en-US" i="1"/>
              <a:t> </a:t>
            </a:r>
            <a:r>
              <a:rPr lang="en-US" altLang="en-US"/>
              <a:t>on a view relation </a:t>
            </a:r>
            <a:r>
              <a:rPr lang="en-US" altLang="en-US" b="1" i="1">
                <a:solidFill>
                  <a:srgbClr val="C00000"/>
                </a:solidFill>
              </a:rPr>
              <a:t>v</a:t>
            </a:r>
            <a:r>
              <a:rPr lang="en-US" altLang="en-US" b="1" i="1" baseline="-25000">
                <a:solidFill>
                  <a:srgbClr val="C00000"/>
                </a:solidFill>
              </a:rPr>
              <a:t>2</a:t>
            </a:r>
            <a:r>
              <a:rPr lang="en-US" altLang="en-US" i="1"/>
              <a:t> </a:t>
            </a:r>
            <a:r>
              <a:rPr lang="en-US" altLang="en-US"/>
              <a:t> if </a:t>
            </a:r>
            <a:r>
              <a:rPr lang="en-US" altLang="en-US" b="1" i="1">
                <a:solidFill>
                  <a:srgbClr val="C00000"/>
                </a:solidFill>
              </a:rPr>
              <a:t>v</a:t>
            </a:r>
            <a:r>
              <a:rPr lang="en-US" altLang="en-US" b="1" baseline="-25000">
                <a:solidFill>
                  <a:srgbClr val="C00000"/>
                </a:solidFill>
              </a:rPr>
              <a:t>2</a:t>
            </a:r>
            <a:r>
              <a:rPr lang="en-US" altLang="en-US"/>
              <a:t> is used in the expression defining </a:t>
            </a:r>
            <a:r>
              <a:rPr lang="en-US" altLang="en-US" b="1" i="1">
                <a:solidFill>
                  <a:srgbClr val="C00000"/>
                </a:solidFill>
              </a:rPr>
              <a:t>v</a:t>
            </a:r>
            <a:r>
              <a:rPr lang="en-US" altLang="en-US" b="1" baseline="-25000">
                <a:solidFill>
                  <a:srgbClr val="C00000"/>
                </a:solidFill>
              </a:rPr>
              <a:t>1</a:t>
            </a:r>
            <a:endParaRPr lang="en-US" altLang="en-US" b="1">
              <a:solidFill>
                <a:srgbClr val="C00000"/>
              </a:solidFill>
            </a:endParaRPr>
          </a:p>
        </p:txBody>
      </p:sp>
    </p:spTree>
    <p:extLst>
      <p:ext uri="{BB962C8B-B14F-4D97-AF65-F5344CB8AC3E}">
        <p14:creationId xmlns:p14="http://schemas.microsoft.com/office/powerpoint/2010/main" val="18910851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a:t>CREATE VIEW </a:t>
            </a:r>
            <a:r>
              <a:rPr lang="en-US" b="1">
                <a:solidFill>
                  <a:srgbClr val="C00000"/>
                </a:solidFill>
              </a:rPr>
              <a:t>v5</a:t>
            </a:r>
            <a:r>
              <a:rPr lang="en-US"/>
              <a:t> AS SELECT </a:t>
            </a:r>
            <a:r>
              <a:rPr lang="en-US" err="1"/>
              <a:t>employee_number,name</a:t>
            </a:r>
            <a:r>
              <a:rPr lang="en-US"/>
              <a:t> FROM </a:t>
            </a:r>
            <a:r>
              <a:rPr lang="en-US" b="1">
                <a:solidFill>
                  <a:srgbClr val="C00000"/>
                </a:solidFill>
              </a:rPr>
              <a:t>v2</a:t>
            </a:r>
            <a:r>
              <a:rPr lang="en-US"/>
              <a:t> WHERE </a:t>
            </a:r>
            <a:r>
              <a:rPr lang="en-US" err="1"/>
              <a:t>date_of_join</a:t>
            </a:r>
            <a:r>
              <a:rPr lang="en-US"/>
              <a:t>&gt;'17-DEC-1980';</a:t>
            </a:r>
          </a:p>
        </p:txBody>
      </p:sp>
      <p:sp>
        <p:nvSpPr>
          <p:cNvPr id="4" name="Footer Placeholder 3"/>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panose="020F0502020204030204"/>
              </a:rPr>
              <a:t>SQL</a:t>
            </a:r>
          </a:p>
        </p:txBody>
      </p:sp>
      <p:sp>
        <p:nvSpPr>
          <p:cNvPr id="5" name="Slide Number Placeholder 4"/>
          <p:cNvSpPr>
            <a:spLocks noGrp="1"/>
          </p:cNvSpPr>
          <p:nvPr>
            <p:ph type="sldNum" sz="quarter" idx="12"/>
          </p:nvPr>
        </p:nvSpPr>
        <p:spPr/>
        <p:txBody>
          <a:bodyPr/>
          <a:lstStyle/>
          <a:p>
            <a:pPr defTabSz="685800" eaLnBrk="1" fontAlgn="auto" hangingPunct="1">
              <a:spcBef>
                <a:spcPts val="0"/>
              </a:spcBef>
              <a:spcAft>
                <a:spcPts val="0"/>
              </a:spcAft>
            </a:pPr>
            <a:fld id="{03576695-DB63-4967-AFBB-46E84EF49106}" type="slidenum">
              <a:rPr lang="en-US">
                <a:solidFill>
                  <a:prstClr val="black">
                    <a:tint val="75000"/>
                  </a:prstClr>
                </a:solidFill>
                <a:latin typeface="Calibri" panose="020F0502020204030204"/>
              </a:rPr>
              <a:pPr defTabSz="685800" eaLnBrk="1" fontAlgn="auto" hangingPunct="1">
                <a:spcBef>
                  <a:spcPts val="0"/>
                </a:spcBef>
                <a:spcAft>
                  <a:spcPts val="0"/>
                </a:spcAft>
              </a:pPr>
              <a:t>86</a:t>
            </a:fld>
            <a:endParaRPr lang="en-US">
              <a:solidFill>
                <a:prstClr val="black">
                  <a:tint val="75000"/>
                </a:prstClr>
              </a:solidFill>
              <a:latin typeface="Calibri" panose="020F0502020204030204"/>
            </a:endParaRPr>
          </a:p>
        </p:txBody>
      </p:sp>
      <p:sp>
        <p:nvSpPr>
          <p:cNvPr id="6" name="Title 1"/>
          <p:cNvSpPr>
            <a:spLocks noGrp="1"/>
          </p:cNvSpPr>
          <p:nvPr>
            <p:ph type="title"/>
          </p:nvPr>
        </p:nvSpPr>
        <p:spPr>
          <a:xfrm>
            <a:off x="628650" y="954796"/>
            <a:ext cx="7886700" cy="871623"/>
          </a:xfrm>
          <a:noFill/>
          <a:ln w="9525">
            <a:noFill/>
            <a:miter lim="800000"/>
            <a:headEnd/>
            <a:tailEnd/>
          </a:ln>
        </p:spPr>
        <p:txBody>
          <a:bodyPr vert="horz" wrap="square" lIns="68580" tIns="34290" rIns="68580" bIns="34290" numCol="1" rtlCol="0" anchor="b" anchorCtr="0" compatLnSpc="1">
            <a:prstTxWarp prst="textNoShape">
              <a:avLst/>
            </a:prstTxWarp>
            <a:normAutofit fontScale="90000"/>
          </a:bodyPr>
          <a:lstStyle/>
          <a:p>
            <a:pPr algn="ctr" eaLnBrk="0" fontAlgn="base" hangingPunct="0">
              <a:lnSpc>
                <a:spcPct val="150000"/>
              </a:lnSpc>
              <a:spcAft>
                <a:spcPct val="0"/>
              </a:spcAft>
            </a:pPr>
            <a:r>
              <a:rPr kumimoji="1" lang="en-US" sz="2400" b="1" kern="0">
                <a:solidFill>
                  <a:srgbClr val="CC3300"/>
                </a:solidFill>
                <a:effectLst>
                  <a:outerShdw blurRad="38100" dist="38100" dir="2700000" algn="tl">
                    <a:srgbClr val="C0C0C0"/>
                  </a:outerShdw>
                </a:effectLst>
                <a:latin typeface="Helvetica"/>
              </a:rPr>
              <a:t>Example:</a:t>
            </a:r>
            <a:br>
              <a:rPr kumimoji="1" lang="en-US" sz="2400" b="1" kern="0">
                <a:solidFill>
                  <a:srgbClr val="CC3300"/>
                </a:solidFill>
                <a:effectLst>
                  <a:outerShdw blurRad="38100" dist="38100" dir="2700000" algn="tl">
                    <a:srgbClr val="C0C0C0"/>
                  </a:outerShdw>
                </a:effectLst>
                <a:latin typeface="Helvetica"/>
              </a:rPr>
            </a:br>
            <a:r>
              <a:rPr kumimoji="1" lang="en-US" sz="2400" b="1" kern="0">
                <a:solidFill>
                  <a:srgbClr val="CC3300"/>
                </a:solidFill>
                <a:effectLst>
                  <a:outerShdw blurRad="38100" dist="38100" dir="2700000" algn="tl">
                    <a:srgbClr val="C0C0C0"/>
                  </a:outerShdw>
                </a:effectLst>
                <a:latin typeface="Helvetica"/>
              </a:rPr>
              <a:t>  	Creating a  View from another view</a:t>
            </a:r>
          </a:p>
        </p:txBody>
      </p:sp>
      <p:pic>
        <p:nvPicPr>
          <p:cNvPr id="7" name="Picture 6"/>
          <p:cNvPicPr>
            <a:picLocks noChangeAspect="1"/>
          </p:cNvPicPr>
          <p:nvPr/>
        </p:nvPicPr>
        <p:blipFill>
          <a:blip r:embed="rId2"/>
          <a:stretch>
            <a:fillRect/>
          </a:stretch>
        </p:blipFill>
        <p:spPr>
          <a:xfrm>
            <a:off x="2228851" y="3675460"/>
            <a:ext cx="4525565" cy="1414463"/>
          </a:xfrm>
          <a:prstGeom prst="rect">
            <a:avLst/>
          </a:prstGeom>
        </p:spPr>
      </p:pic>
    </p:spTree>
    <p:extLst>
      <p:ext uri="{BB962C8B-B14F-4D97-AF65-F5344CB8AC3E}">
        <p14:creationId xmlns:p14="http://schemas.microsoft.com/office/powerpoint/2010/main" val="39292571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432" y="659606"/>
            <a:ext cx="7886700" cy="600075"/>
          </a:xfrm>
          <a:noFill/>
          <a:ln w="9525">
            <a:noFill/>
            <a:miter lim="800000"/>
            <a:headEnd/>
            <a:tailEnd/>
          </a:ln>
        </p:spPr>
        <p:txBody>
          <a:bodyPr vert="horz" wrap="square" lIns="68580" tIns="34290" rIns="68580" bIns="34290" numCol="1" rtlCol="0" anchor="b" anchorCtr="0" compatLnSpc="1">
            <a:prstTxWarp prst="textNoShape">
              <a:avLst/>
            </a:prstTxWarp>
            <a:normAutofit/>
          </a:bodyPr>
          <a:lstStyle/>
          <a:p>
            <a:pPr algn="ctr" eaLnBrk="0" fontAlgn="base" hangingPunct="0">
              <a:lnSpc>
                <a:spcPct val="100000"/>
              </a:lnSpc>
              <a:spcAft>
                <a:spcPct val="0"/>
              </a:spcAft>
            </a:pPr>
            <a:r>
              <a:rPr kumimoji="1" lang="en-US" sz="2400" b="1" kern="0">
                <a:solidFill>
                  <a:srgbClr val="CC3300"/>
                </a:solidFill>
                <a:effectLst>
                  <a:outerShdw blurRad="38100" dist="38100" dir="2700000" algn="tl">
                    <a:srgbClr val="C0C0C0"/>
                  </a:outerShdw>
                </a:effectLst>
                <a:latin typeface="Helvetica"/>
              </a:rPr>
              <a:t>Querying a View</a:t>
            </a:r>
          </a:p>
        </p:txBody>
      </p:sp>
      <p:sp>
        <p:nvSpPr>
          <p:cNvPr id="3" name="Content Placeholder 2"/>
          <p:cNvSpPr>
            <a:spLocks noGrp="1"/>
          </p:cNvSpPr>
          <p:nvPr>
            <p:ph idx="1"/>
          </p:nvPr>
        </p:nvSpPr>
        <p:spPr>
          <a:xfrm>
            <a:off x="628650" y="1795462"/>
            <a:ext cx="7886700" cy="3965972"/>
          </a:xfrm>
        </p:spPr>
        <p:txBody>
          <a:bodyPr>
            <a:noAutofit/>
          </a:bodyPr>
          <a:lstStyle/>
          <a:p>
            <a:pPr marL="0" indent="0">
              <a:buNone/>
            </a:pPr>
            <a:r>
              <a:rPr lang="en-US" sz="1500" b="1"/>
              <a:t>SQL&gt; SELECT * FROM V5;</a:t>
            </a:r>
          </a:p>
          <a:p>
            <a:pPr marL="0" indent="0">
              <a:buNone/>
            </a:pPr>
            <a:endParaRPr lang="en-US" sz="825"/>
          </a:p>
          <a:p>
            <a:pPr marL="0" indent="0">
              <a:buNone/>
            </a:pPr>
            <a:r>
              <a:rPr lang="en-US" sz="1200"/>
              <a:t>EMPLOYEE_NUMBER NAME</a:t>
            </a:r>
          </a:p>
          <a:p>
            <a:pPr marL="0" indent="0">
              <a:buNone/>
            </a:pPr>
            <a:r>
              <a:rPr lang="en-US" sz="1200"/>
              <a:t>--------------- 	----------</a:t>
            </a:r>
          </a:p>
          <a:p>
            <a:pPr marL="0" indent="0">
              <a:buNone/>
            </a:pPr>
            <a:r>
              <a:rPr lang="en-US" sz="1200"/>
              <a:t>           7499 	ALLEN</a:t>
            </a:r>
          </a:p>
          <a:p>
            <a:pPr marL="0" indent="0">
              <a:buNone/>
            </a:pPr>
            <a:r>
              <a:rPr lang="en-US" sz="1200"/>
              <a:t>           7521 	WARD</a:t>
            </a:r>
          </a:p>
          <a:p>
            <a:pPr marL="0" indent="0">
              <a:buNone/>
            </a:pPr>
            <a:r>
              <a:rPr lang="en-US" sz="1200"/>
              <a:t>           7566 	JONES</a:t>
            </a:r>
          </a:p>
          <a:p>
            <a:pPr marL="0" indent="0">
              <a:buNone/>
            </a:pPr>
            <a:r>
              <a:rPr lang="en-US" sz="1200"/>
              <a:t>           7654 	MARTIN</a:t>
            </a:r>
          </a:p>
          <a:p>
            <a:pPr marL="0" indent="0">
              <a:buNone/>
            </a:pPr>
            <a:r>
              <a:rPr lang="en-US" sz="1200"/>
              <a:t>           7698 	BLAKE</a:t>
            </a:r>
          </a:p>
          <a:p>
            <a:pPr marL="0" indent="0">
              <a:buNone/>
            </a:pPr>
            <a:r>
              <a:rPr lang="en-US" sz="1200"/>
              <a:t>           7782 	CLARK</a:t>
            </a:r>
          </a:p>
          <a:p>
            <a:pPr marL="0" indent="0">
              <a:buNone/>
            </a:pPr>
            <a:r>
              <a:rPr lang="en-US" sz="1200"/>
              <a:t>           7788 	SCOTT</a:t>
            </a:r>
          </a:p>
          <a:p>
            <a:pPr marL="0" indent="0">
              <a:buNone/>
            </a:pPr>
            <a:r>
              <a:rPr lang="en-US" sz="1200"/>
              <a:t>           7839 	KING</a:t>
            </a:r>
          </a:p>
          <a:p>
            <a:pPr marL="0" indent="0">
              <a:buNone/>
            </a:pPr>
            <a:r>
              <a:rPr lang="en-US" sz="1200"/>
              <a:t>           7844 	TURNER</a:t>
            </a:r>
          </a:p>
          <a:p>
            <a:pPr marL="0" indent="0">
              <a:buNone/>
            </a:pPr>
            <a:r>
              <a:rPr lang="en-US" sz="1200"/>
              <a:t>           7876 	ADAMS</a:t>
            </a:r>
          </a:p>
          <a:p>
            <a:pPr marL="0" indent="0">
              <a:buNone/>
            </a:pPr>
            <a:r>
              <a:rPr lang="en-US" sz="1200"/>
              <a:t>           7900 	JAMES</a:t>
            </a:r>
          </a:p>
        </p:txBody>
      </p:sp>
      <p:sp>
        <p:nvSpPr>
          <p:cNvPr id="4" name="Footer Placeholder 3"/>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panose="020F0502020204030204"/>
              </a:rPr>
              <a:t>SQL</a:t>
            </a:r>
          </a:p>
        </p:txBody>
      </p:sp>
      <p:sp>
        <p:nvSpPr>
          <p:cNvPr id="5" name="Slide Number Placeholder 4"/>
          <p:cNvSpPr>
            <a:spLocks noGrp="1"/>
          </p:cNvSpPr>
          <p:nvPr>
            <p:ph type="sldNum" sz="quarter" idx="12"/>
          </p:nvPr>
        </p:nvSpPr>
        <p:spPr/>
        <p:txBody>
          <a:bodyPr/>
          <a:lstStyle/>
          <a:p>
            <a:pPr defTabSz="685800" eaLnBrk="1" fontAlgn="auto" hangingPunct="1">
              <a:spcBef>
                <a:spcPts val="0"/>
              </a:spcBef>
              <a:spcAft>
                <a:spcPts val="0"/>
              </a:spcAft>
            </a:pPr>
            <a:fld id="{03576695-DB63-4967-AFBB-46E84EF49106}" type="slidenum">
              <a:rPr lang="en-US">
                <a:solidFill>
                  <a:prstClr val="black">
                    <a:tint val="75000"/>
                  </a:prstClr>
                </a:solidFill>
                <a:latin typeface="Calibri" panose="020F0502020204030204"/>
              </a:rPr>
              <a:pPr defTabSz="685800" eaLnBrk="1" fontAlgn="auto" hangingPunct="1">
                <a:spcBef>
                  <a:spcPts val="0"/>
                </a:spcBef>
                <a:spcAft>
                  <a:spcPts val="0"/>
                </a:spcAft>
              </a:pPr>
              <a:t>87</a:t>
            </a:fld>
            <a:endParaRPr lang="en-US">
              <a:solidFill>
                <a:prstClr val="black">
                  <a:tint val="75000"/>
                </a:prstClr>
              </a:solidFill>
              <a:latin typeface="Calibri" panose="020F0502020204030204"/>
            </a:endParaRPr>
          </a:p>
        </p:txBody>
      </p:sp>
      <p:sp>
        <p:nvSpPr>
          <p:cNvPr id="6" name="Rectangle 5">
            <a:extLst>
              <a:ext uri="{FF2B5EF4-FFF2-40B4-BE49-F238E27FC236}">
                <a16:creationId xmlns:a16="http://schemas.microsoft.com/office/drawing/2014/main" id="{8F3C73DC-98A7-4988-89E2-6108C25E4260}"/>
              </a:ext>
            </a:extLst>
          </p:cNvPr>
          <p:cNvSpPr/>
          <p:nvPr/>
        </p:nvSpPr>
        <p:spPr>
          <a:xfrm>
            <a:off x="1154976" y="1359720"/>
            <a:ext cx="5364867" cy="369332"/>
          </a:xfrm>
          <a:prstGeom prst="rect">
            <a:avLst/>
          </a:prstGeom>
        </p:spPr>
        <p:txBody>
          <a:bodyPr wrap="none">
            <a:spAutoFit/>
          </a:bodyPr>
          <a:lstStyle/>
          <a:p>
            <a:pPr defTabSz="685800" eaLnBrk="1" fontAlgn="auto" hangingPunct="1">
              <a:spcBef>
                <a:spcPts val="0"/>
              </a:spcBef>
              <a:spcAft>
                <a:spcPts val="0"/>
              </a:spcAft>
            </a:pPr>
            <a:r>
              <a:rPr lang="en-IN" sz="1800" b="1">
                <a:solidFill>
                  <a:prstClr val="black"/>
                </a:solidFill>
                <a:latin typeface="Calibri" panose="020F0502020204030204"/>
              </a:rPr>
              <a:t>Views can be queried in the same way like Base Tables</a:t>
            </a:r>
          </a:p>
        </p:txBody>
      </p:sp>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12F3E233-BD4B-405D-AC05-3294CC815A57}"/>
                  </a:ext>
                </a:extLst>
              </p:cNvPr>
              <p:cNvGraphicFramePr>
                <a:graphicFrameLocks noChangeAspect="1"/>
              </p:cNvGraphicFramePr>
              <p:nvPr/>
            </p:nvGraphicFramePr>
            <p:xfrm>
              <a:off x="6860095" y="1457062"/>
              <a:ext cx="2116109" cy="1190312"/>
            </p:xfrm>
            <a:graphic>
              <a:graphicData uri="http://schemas.microsoft.com/office/powerpoint/2016/slidezoom">
                <pslz:sldZm>
                  <pslz:sldZmObj sldId="403" cId="3929257180">
                    <pslz:zmPr id="{6D9A136D-8E56-495F-B37D-A6574A946334}" returnToParent="0" transitionDur="1000">
                      <p166:blipFill xmlns:p166="http://schemas.microsoft.com/office/powerpoint/2016/6/main">
                        <a:blip r:embed="rId3"/>
                        <a:stretch>
                          <a:fillRect/>
                        </a:stretch>
                      </p166:blipFill>
                      <p166:spPr xmlns:p166="http://schemas.microsoft.com/office/powerpoint/2016/6/main">
                        <a:xfrm>
                          <a:off x="0" y="0"/>
                          <a:ext cx="2116109" cy="1190312"/>
                        </a:xfrm>
                        <a:prstGeom prst="rect">
                          <a:avLst/>
                        </a:prstGeom>
                        <a:ln w="3175">
                          <a:solidFill>
                            <a:prstClr val="ltGray"/>
                          </a:solidFill>
                        </a:ln>
                      </p166:spPr>
                    </pslz:zmPr>
                  </pslz:sldZmObj>
                </pslz:sldZm>
              </a:graphicData>
            </a:graphic>
          </p:graphicFrame>
        </mc:Choice>
        <mc:Fallback xmlns="">
          <p:pic>
            <p:nvPicPr>
              <p:cNvPr id="8" name="Slide Zoom 7">
                <a:extLst>
                  <a:ext uri="{FF2B5EF4-FFF2-40B4-BE49-F238E27FC236}">
                    <a16:creationId xmlns:a16="http://schemas.microsoft.com/office/drawing/2014/main" id="{12F3E233-BD4B-405D-AC05-3294CC815A57}"/>
                  </a:ext>
                </a:extLst>
              </p:cNvPr>
              <p:cNvPicPr>
                <a:picLocks noGrp="1" noRot="1" noChangeAspect="1" noMove="1" noResize="1" noEditPoints="1" noAdjustHandles="1" noChangeArrowheads="1" noChangeShapeType="1"/>
              </p:cNvPicPr>
              <p:nvPr/>
            </p:nvPicPr>
            <p:blipFill>
              <a:blip r:embed="rId4"/>
              <a:stretch>
                <a:fillRect/>
              </a:stretch>
            </p:blipFill>
            <p:spPr>
              <a:xfrm>
                <a:off x="6860095" y="1457062"/>
                <a:ext cx="2116109" cy="1190312"/>
              </a:xfrm>
              <a:prstGeom prst="rect">
                <a:avLst/>
              </a:prstGeom>
              <a:ln w="3175">
                <a:solidFill>
                  <a:prstClr val="ltGray"/>
                </a:solidFill>
              </a:ln>
            </p:spPr>
          </p:pic>
        </mc:Fallback>
      </mc:AlternateContent>
    </p:spTree>
    <p:extLst>
      <p:ext uri="{BB962C8B-B14F-4D97-AF65-F5344CB8AC3E}">
        <p14:creationId xmlns:p14="http://schemas.microsoft.com/office/powerpoint/2010/main" val="40037989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D2EC59A-D80C-420B-8759-FA2057D0EA2A}"/>
              </a:ext>
            </a:extLst>
          </p:cNvPr>
          <p:cNvSpPr>
            <a:spLocks noGrp="1"/>
          </p:cNvSpPr>
          <p:nvPr>
            <p:ph type="ftr" sz="quarter" idx="11"/>
          </p:nvPr>
        </p:nvSpPr>
        <p:spPr/>
        <p:txBody>
          <a:bodyPr/>
          <a:lstStyle/>
          <a:p>
            <a:r>
              <a:rPr lang="en-US"/>
              <a:t>SQL</a:t>
            </a:r>
          </a:p>
        </p:txBody>
      </p:sp>
      <p:sp>
        <p:nvSpPr>
          <p:cNvPr id="5" name="Slide Number Placeholder 4">
            <a:extLst>
              <a:ext uri="{FF2B5EF4-FFF2-40B4-BE49-F238E27FC236}">
                <a16:creationId xmlns:a16="http://schemas.microsoft.com/office/drawing/2014/main" id="{858DD9E2-96D1-4422-AB16-BC311A18E649}"/>
              </a:ext>
            </a:extLst>
          </p:cNvPr>
          <p:cNvSpPr>
            <a:spLocks noGrp="1"/>
          </p:cNvSpPr>
          <p:nvPr>
            <p:ph type="sldNum" sz="quarter" idx="12"/>
          </p:nvPr>
        </p:nvSpPr>
        <p:spPr/>
        <p:txBody>
          <a:bodyPr/>
          <a:lstStyle/>
          <a:p>
            <a:fld id="{03576695-DB63-4967-AFBB-46E84EF49106}" type="slidenum">
              <a:rPr lang="en-US" smtClean="0"/>
              <a:t>88</a:t>
            </a:fld>
            <a:endParaRPr lang="en-US"/>
          </a:p>
        </p:txBody>
      </p:sp>
      <p:pic>
        <p:nvPicPr>
          <p:cNvPr id="6" name="Picture 5">
            <a:extLst>
              <a:ext uri="{FF2B5EF4-FFF2-40B4-BE49-F238E27FC236}">
                <a16:creationId xmlns:a16="http://schemas.microsoft.com/office/drawing/2014/main" id="{E34C8E21-907E-4863-A6E8-5FB50D1029FC}"/>
              </a:ext>
            </a:extLst>
          </p:cNvPr>
          <p:cNvPicPr>
            <a:picLocks noChangeAspect="1"/>
          </p:cNvPicPr>
          <p:nvPr/>
        </p:nvPicPr>
        <p:blipFill>
          <a:blip r:embed="rId3"/>
          <a:stretch>
            <a:fillRect/>
          </a:stretch>
        </p:blipFill>
        <p:spPr>
          <a:xfrm>
            <a:off x="5886159" y="0"/>
            <a:ext cx="3215151" cy="3008405"/>
          </a:xfrm>
          <a:prstGeom prst="rect">
            <a:avLst/>
          </a:prstGeom>
        </p:spPr>
      </p:pic>
      <p:sp>
        <p:nvSpPr>
          <p:cNvPr id="7" name="Rectangle 6">
            <a:extLst>
              <a:ext uri="{FF2B5EF4-FFF2-40B4-BE49-F238E27FC236}">
                <a16:creationId xmlns:a16="http://schemas.microsoft.com/office/drawing/2014/main" id="{65CFC5AD-2BFC-4217-85C1-0E241ED94EE6}"/>
              </a:ext>
            </a:extLst>
          </p:cNvPr>
          <p:cNvSpPr/>
          <p:nvPr/>
        </p:nvSpPr>
        <p:spPr>
          <a:xfrm>
            <a:off x="611437" y="338329"/>
            <a:ext cx="5172418" cy="646331"/>
          </a:xfrm>
          <a:prstGeom prst="rect">
            <a:avLst/>
          </a:prstGeom>
        </p:spPr>
        <p:txBody>
          <a:bodyPr wrap="square">
            <a:spAutoFit/>
          </a:bodyPr>
          <a:lstStyle/>
          <a:p>
            <a:r>
              <a:rPr lang="en-IN" sz="1800" b="1"/>
              <a:t>Create View </a:t>
            </a:r>
            <a:r>
              <a:rPr lang="en-IN" sz="1800" b="1">
                <a:solidFill>
                  <a:srgbClr val="C00000"/>
                </a:solidFill>
              </a:rPr>
              <a:t>faculty</a:t>
            </a:r>
            <a:r>
              <a:rPr lang="en-IN" sz="1800" b="1"/>
              <a:t> containing instructor id , name and department name of instructors.</a:t>
            </a:r>
          </a:p>
        </p:txBody>
      </p:sp>
      <p:sp>
        <p:nvSpPr>
          <p:cNvPr id="8" name="Rectangle 7">
            <a:extLst>
              <a:ext uri="{FF2B5EF4-FFF2-40B4-BE49-F238E27FC236}">
                <a16:creationId xmlns:a16="http://schemas.microsoft.com/office/drawing/2014/main" id="{95B8E198-ACF3-435D-90B9-2754E17E9066}"/>
              </a:ext>
            </a:extLst>
          </p:cNvPr>
          <p:cNvSpPr/>
          <p:nvPr/>
        </p:nvSpPr>
        <p:spPr>
          <a:xfrm>
            <a:off x="611437" y="1675432"/>
            <a:ext cx="4572000" cy="664734"/>
          </a:xfrm>
          <a:prstGeom prst="rect">
            <a:avLst/>
          </a:prstGeom>
        </p:spPr>
        <p:txBody>
          <a:bodyPr>
            <a:spAutoFit/>
          </a:bodyPr>
          <a:lstStyle/>
          <a:p>
            <a:pPr>
              <a:lnSpc>
                <a:spcPct val="122000"/>
              </a:lnSpc>
            </a:pPr>
            <a:r>
              <a:rPr lang="en-IN"/>
              <a:t>CREATE VIEW </a:t>
            </a:r>
            <a:r>
              <a:rPr lang="en-IN" b="1">
                <a:solidFill>
                  <a:srgbClr val="C00000"/>
                </a:solidFill>
              </a:rPr>
              <a:t>faculty</a:t>
            </a:r>
            <a:r>
              <a:rPr lang="en-IN"/>
              <a:t> AS SELECT ID, Name, </a:t>
            </a:r>
            <a:r>
              <a:rPr lang="en-IN" err="1"/>
              <a:t>Dept_Name</a:t>
            </a:r>
            <a:r>
              <a:rPr lang="en-IN"/>
              <a:t> FROM Instructor;</a:t>
            </a:r>
          </a:p>
        </p:txBody>
      </p:sp>
      <p:pic>
        <p:nvPicPr>
          <p:cNvPr id="9" name="Picture 8">
            <a:extLst>
              <a:ext uri="{FF2B5EF4-FFF2-40B4-BE49-F238E27FC236}">
                <a16:creationId xmlns:a16="http://schemas.microsoft.com/office/drawing/2014/main" id="{2D1C0A55-8A76-44BE-BE37-60266CC41CD2}"/>
              </a:ext>
            </a:extLst>
          </p:cNvPr>
          <p:cNvPicPr>
            <a:picLocks noChangeAspect="1"/>
          </p:cNvPicPr>
          <p:nvPr/>
        </p:nvPicPr>
        <p:blipFill>
          <a:blip r:embed="rId4"/>
          <a:stretch>
            <a:fillRect/>
          </a:stretch>
        </p:blipFill>
        <p:spPr>
          <a:xfrm>
            <a:off x="1257042" y="2950979"/>
            <a:ext cx="3352972" cy="3587934"/>
          </a:xfrm>
          <a:prstGeom prst="rect">
            <a:avLst/>
          </a:prstGeom>
        </p:spPr>
      </p:pic>
    </p:spTree>
    <p:extLst>
      <p:ext uri="{BB962C8B-B14F-4D97-AF65-F5344CB8AC3E}">
        <p14:creationId xmlns:p14="http://schemas.microsoft.com/office/powerpoint/2010/main" val="37766515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0" y="160284"/>
            <a:ext cx="7886700" cy="571056"/>
          </a:xfrm>
          <a:noFill/>
          <a:ln w="9525">
            <a:noFill/>
            <a:miter lim="800000"/>
            <a:headEnd/>
            <a:tailEnd/>
          </a:ln>
        </p:spPr>
        <p:txBody>
          <a:bodyPr vert="horz" wrap="square" lIns="68580" tIns="34290" rIns="68580" bIns="34290" numCol="1" rtlCol="0" anchor="b" anchorCtr="0" compatLnSpc="1">
            <a:prstTxWarp prst="textNoShape">
              <a:avLst/>
            </a:prstTxWarp>
            <a:normAutofit/>
          </a:bodyPr>
          <a:lstStyle/>
          <a:p>
            <a:pPr algn="ctr" eaLnBrk="0" fontAlgn="base" hangingPunct="0">
              <a:lnSpc>
                <a:spcPct val="100000"/>
              </a:lnSpc>
              <a:spcAft>
                <a:spcPct val="0"/>
              </a:spcAft>
            </a:pPr>
            <a:r>
              <a:rPr kumimoji="1" lang="en-US" sz="2400" b="1" kern="0">
                <a:solidFill>
                  <a:srgbClr val="CC3300"/>
                </a:solidFill>
                <a:effectLst>
                  <a:outerShdw blurRad="38100" dist="38100" dir="2700000" algn="tl">
                    <a:srgbClr val="C0C0C0"/>
                  </a:outerShdw>
                </a:effectLst>
                <a:latin typeface="Helvetica"/>
              </a:rPr>
              <a:t>Update of a View</a:t>
            </a:r>
          </a:p>
        </p:txBody>
      </p:sp>
      <p:sp>
        <p:nvSpPr>
          <p:cNvPr id="50179" name="Rectangle 3"/>
          <p:cNvSpPr>
            <a:spLocks noGrp="1" noChangeArrowheads="1"/>
          </p:cNvSpPr>
          <p:nvPr>
            <p:ph type="body" idx="1"/>
          </p:nvPr>
        </p:nvSpPr>
        <p:spPr>
          <a:xfrm>
            <a:off x="0" y="975118"/>
            <a:ext cx="6660356" cy="1210865"/>
          </a:xfrm>
        </p:spPr>
        <p:txBody>
          <a:bodyPr>
            <a:noAutofit/>
          </a:bodyPr>
          <a:lstStyle/>
          <a:p>
            <a:pPr>
              <a:tabLst>
                <a:tab pos="814388" algn="l"/>
              </a:tabLst>
            </a:pPr>
            <a:r>
              <a:rPr lang="en-US" altLang="en-US" sz="1800" b="1"/>
              <a:t>Add a new tuple to </a:t>
            </a:r>
            <a:r>
              <a:rPr lang="en-US" altLang="en-US" sz="1800" b="1" i="1"/>
              <a:t>faculty </a:t>
            </a:r>
            <a:r>
              <a:rPr lang="en-US" altLang="en-US" sz="1800" b="1"/>
              <a:t>view which we defined earlier</a:t>
            </a:r>
          </a:p>
          <a:p>
            <a:pPr>
              <a:buNone/>
              <a:tabLst>
                <a:tab pos="814388" algn="l"/>
              </a:tabLst>
            </a:pPr>
            <a:r>
              <a:rPr lang="en-US" altLang="en-US" sz="1575"/>
              <a:t>		</a:t>
            </a:r>
            <a:r>
              <a:rPr lang="en-US" altLang="en-US" sz="1575" b="1"/>
              <a:t>INSERT INTO </a:t>
            </a:r>
            <a:r>
              <a:rPr lang="en-US" altLang="en-US" sz="1575" i="1"/>
              <a:t>faculty </a:t>
            </a:r>
            <a:r>
              <a:rPr lang="en-US" altLang="en-US" sz="1575" b="1"/>
              <a:t>VALUES </a:t>
            </a:r>
            <a:r>
              <a:rPr lang="en-US" altLang="en-US" sz="1575"/>
              <a:t>(’30765’, ’Green’, ’Music’);</a:t>
            </a:r>
          </a:p>
          <a:p>
            <a:pPr>
              <a:buNone/>
              <a:tabLst>
                <a:tab pos="814388" algn="l"/>
              </a:tabLst>
            </a:pPr>
            <a:r>
              <a:rPr lang="en-US" altLang="en-US" sz="1575"/>
              <a:t>	This insertion must be represented by the insertion of the tuple</a:t>
            </a:r>
            <a:endParaRPr lang="en-US" altLang="en-US" sz="1575" b="1"/>
          </a:p>
          <a:p>
            <a:pPr>
              <a:buNone/>
              <a:tabLst>
                <a:tab pos="814388" algn="l"/>
              </a:tabLst>
            </a:pPr>
            <a:r>
              <a:rPr lang="en-US" altLang="en-US" sz="1575"/>
              <a:t>		(’30765’, ’Green’, ’Music’, null)  into the </a:t>
            </a:r>
            <a:r>
              <a:rPr lang="en-US" altLang="en-US" sz="1575" i="1"/>
              <a:t>instructor</a:t>
            </a:r>
            <a:r>
              <a:rPr lang="en-US" altLang="en-US" sz="1575"/>
              <a:t> relation</a:t>
            </a:r>
          </a:p>
        </p:txBody>
      </p:sp>
      <p:grpSp>
        <p:nvGrpSpPr>
          <p:cNvPr id="9" name="Group 8">
            <a:extLst>
              <a:ext uri="{FF2B5EF4-FFF2-40B4-BE49-F238E27FC236}">
                <a16:creationId xmlns:a16="http://schemas.microsoft.com/office/drawing/2014/main" id="{006F7762-7FE4-4262-BD2A-85EFC815E0A4}"/>
              </a:ext>
            </a:extLst>
          </p:cNvPr>
          <p:cNvGrpSpPr/>
          <p:nvPr/>
        </p:nvGrpSpPr>
        <p:grpSpPr>
          <a:xfrm>
            <a:off x="5719835" y="80508"/>
            <a:ext cx="3224750" cy="3158452"/>
            <a:chOff x="5728771" y="2028285"/>
            <a:chExt cx="3415229" cy="3560121"/>
          </a:xfrm>
        </p:grpSpPr>
        <p:pic>
          <p:nvPicPr>
            <p:cNvPr id="2" name="Picture 1">
              <a:extLst>
                <a:ext uri="{FF2B5EF4-FFF2-40B4-BE49-F238E27FC236}">
                  <a16:creationId xmlns:a16="http://schemas.microsoft.com/office/drawing/2014/main" id="{93A4F846-E563-40F8-ACC0-8BF1CE419ADC}"/>
                </a:ext>
              </a:extLst>
            </p:cNvPr>
            <p:cNvPicPr>
              <a:picLocks noChangeAspect="1"/>
            </p:cNvPicPr>
            <p:nvPr/>
          </p:nvPicPr>
          <p:blipFill>
            <a:blip r:embed="rId3"/>
            <a:stretch>
              <a:fillRect/>
            </a:stretch>
          </p:blipFill>
          <p:spPr>
            <a:xfrm>
              <a:off x="6043629" y="2028285"/>
              <a:ext cx="3100371" cy="3560121"/>
            </a:xfrm>
            <a:prstGeom prst="rect">
              <a:avLst/>
            </a:prstGeom>
          </p:spPr>
        </p:pic>
        <p:cxnSp>
          <p:nvCxnSpPr>
            <p:cNvPr id="8" name="Straight Arrow Connector 7">
              <a:extLst>
                <a:ext uri="{FF2B5EF4-FFF2-40B4-BE49-F238E27FC236}">
                  <a16:creationId xmlns:a16="http://schemas.microsoft.com/office/drawing/2014/main" id="{02883AD7-E86F-4AAA-BC10-196C080B125C}"/>
                </a:ext>
              </a:extLst>
            </p:cNvPr>
            <p:cNvCxnSpPr/>
            <p:nvPr/>
          </p:nvCxnSpPr>
          <p:spPr>
            <a:xfrm>
              <a:off x="5728771" y="5420299"/>
              <a:ext cx="31485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9A36DF0C-39B9-4DA3-9F08-5B95A7811575}"/>
              </a:ext>
            </a:extLst>
          </p:cNvPr>
          <p:cNvGrpSpPr/>
          <p:nvPr/>
        </p:nvGrpSpPr>
        <p:grpSpPr>
          <a:xfrm>
            <a:off x="187288" y="2957374"/>
            <a:ext cx="5581317" cy="3740342"/>
            <a:chOff x="187288" y="2957374"/>
            <a:chExt cx="5581317" cy="3740342"/>
          </a:xfrm>
        </p:grpSpPr>
        <p:pic>
          <p:nvPicPr>
            <p:cNvPr id="7" name="Picture 6">
              <a:extLst>
                <a:ext uri="{FF2B5EF4-FFF2-40B4-BE49-F238E27FC236}">
                  <a16:creationId xmlns:a16="http://schemas.microsoft.com/office/drawing/2014/main" id="{EBE80BFE-90A7-42A8-8365-9A42E91DC4B1}"/>
                </a:ext>
              </a:extLst>
            </p:cNvPr>
            <p:cNvPicPr>
              <a:picLocks noChangeAspect="1"/>
            </p:cNvPicPr>
            <p:nvPr/>
          </p:nvPicPr>
          <p:blipFill>
            <a:blip r:embed="rId4"/>
            <a:stretch>
              <a:fillRect/>
            </a:stretch>
          </p:blipFill>
          <p:spPr>
            <a:xfrm>
              <a:off x="485133" y="2957374"/>
              <a:ext cx="5283472" cy="3740342"/>
            </a:xfrm>
            <a:prstGeom prst="rect">
              <a:avLst/>
            </a:prstGeom>
          </p:spPr>
        </p:pic>
        <p:cxnSp>
          <p:nvCxnSpPr>
            <p:cNvPr id="11" name="Straight Arrow Connector 10">
              <a:extLst>
                <a:ext uri="{FF2B5EF4-FFF2-40B4-BE49-F238E27FC236}">
                  <a16:creationId xmlns:a16="http://schemas.microsoft.com/office/drawing/2014/main" id="{3F726C9D-06CE-4267-875A-92D5BDE612EF}"/>
                </a:ext>
              </a:extLst>
            </p:cNvPr>
            <p:cNvCxnSpPr/>
            <p:nvPr/>
          </p:nvCxnSpPr>
          <p:spPr>
            <a:xfrm>
              <a:off x="187288" y="6620597"/>
              <a:ext cx="256661"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79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a:defRPr/>
            </a:pPr>
            <a:r>
              <a:rPr lang="en-US"/>
              <a:t>Cartesian Product: </a:t>
            </a:r>
            <a:r>
              <a:rPr lang="en-US" i="1"/>
              <a:t>instructor X teaches</a:t>
            </a:r>
          </a:p>
        </p:txBody>
      </p:sp>
      <p:sp>
        <p:nvSpPr>
          <p:cNvPr id="35843" name="Rectangle 3"/>
          <p:cNvSpPr>
            <a:spLocks noGrp="1" noChangeArrowheads="1"/>
          </p:cNvSpPr>
          <p:nvPr>
            <p:ph type="body" idx="1"/>
          </p:nvPr>
        </p:nvSpPr>
        <p:spPr/>
        <p:txBody>
          <a:bodyPr/>
          <a:lstStyle/>
          <a:p>
            <a:endParaRPr lang="en-US" altLang="en-US"/>
          </a:p>
        </p:txBody>
      </p:sp>
      <p:pic>
        <p:nvPicPr>
          <p:cNvPr id="35844"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b="56506"/>
          <a:stretch>
            <a:fillRect/>
          </a:stretch>
        </p:blipFill>
        <p:spPr bwMode="auto">
          <a:xfrm>
            <a:off x="4721225" y="1049338"/>
            <a:ext cx="3890963"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 Box 6"/>
          <p:cNvSpPr txBox="1">
            <a:spLocks noChangeArrowheads="1"/>
          </p:cNvSpPr>
          <p:nvPr/>
        </p:nvSpPr>
        <p:spPr bwMode="auto">
          <a:xfrm>
            <a:off x="2043113" y="671513"/>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2000" i="1"/>
              <a:t>instructor</a:t>
            </a:r>
          </a:p>
        </p:txBody>
      </p:sp>
      <p:sp>
        <p:nvSpPr>
          <p:cNvPr id="35846" name="Text Box 7"/>
          <p:cNvSpPr txBox="1">
            <a:spLocks noChangeArrowheads="1"/>
          </p:cNvSpPr>
          <p:nvPr/>
        </p:nvSpPr>
        <p:spPr bwMode="auto">
          <a:xfrm>
            <a:off x="6383338" y="714375"/>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2000" i="1"/>
              <a:t>teaches</a:t>
            </a:r>
          </a:p>
        </p:txBody>
      </p:sp>
      <p:pic>
        <p:nvPicPr>
          <p:cNvPr id="35847" name="Picture 8" descr="2"/>
          <p:cNvPicPr>
            <a:picLocks noChangeAspect="1" noChangeArrowheads="1"/>
          </p:cNvPicPr>
          <p:nvPr/>
        </p:nvPicPr>
        <p:blipFill>
          <a:blip r:embed="rId3">
            <a:extLst>
              <a:ext uri="{28A0092B-C50C-407E-A947-70E740481C1C}">
                <a14:useLocalDpi xmlns:a14="http://schemas.microsoft.com/office/drawing/2010/main" val="0"/>
              </a:ext>
            </a:extLst>
          </a:blip>
          <a:srcRect b="50357"/>
          <a:stretch>
            <a:fillRect/>
          </a:stretch>
        </p:blipFill>
        <p:spPr bwMode="auto">
          <a:xfrm>
            <a:off x="530225" y="1047750"/>
            <a:ext cx="3883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75" y="2689225"/>
            <a:ext cx="7381875" cy="391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2A7A1B-BAA0-4F37-950D-8AF544A029A2}"/>
              </a:ext>
            </a:extLst>
          </p:cNvPr>
          <p:cNvSpPr>
            <a:spLocks noGrp="1"/>
          </p:cNvSpPr>
          <p:nvPr>
            <p:ph type="ftr" sz="quarter" idx="11"/>
          </p:nvPr>
        </p:nvSpPr>
        <p:spPr/>
        <p:txBody>
          <a:bodyPr/>
          <a:lstStyle/>
          <a:p>
            <a:r>
              <a:rPr lang="en-US"/>
              <a:t>SQL</a:t>
            </a:r>
          </a:p>
        </p:txBody>
      </p:sp>
      <p:sp>
        <p:nvSpPr>
          <p:cNvPr id="5" name="Slide Number Placeholder 4">
            <a:extLst>
              <a:ext uri="{FF2B5EF4-FFF2-40B4-BE49-F238E27FC236}">
                <a16:creationId xmlns:a16="http://schemas.microsoft.com/office/drawing/2014/main" id="{183ABC59-3752-4888-936F-C08196C1D7CE}"/>
              </a:ext>
            </a:extLst>
          </p:cNvPr>
          <p:cNvSpPr>
            <a:spLocks noGrp="1"/>
          </p:cNvSpPr>
          <p:nvPr>
            <p:ph type="sldNum" sz="quarter" idx="12"/>
          </p:nvPr>
        </p:nvSpPr>
        <p:spPr/>
        <p:txBody>
          <a:bodyPr/>
          <a:lstStyle/>
          <a:p>
            <a:fld id="{03576695-DB63-4967-AFBB-46E84EF49106}" type="slidenum">
              <a:rPr lang="en-US" smtClean="0"/>
              <a:t>90</a:t>
            </a:fld>
            <a:endParaRPr lang="en-US"/>
          </a:p>
        </p:txBody>
      </p:sp>
      <p:sp>
        <p:nvSpPr>
          <p:cNvPr id="6" name="Rectangle 5">
            <a:extLst>
              <a:ext uri="{FF2B5EF4-FFF2-40B4-BE49-F238E27FC236}">
                <a16:creationId xmlns:a16="http://schemas.microsoft.com/office/drawing/2014/main" id="{1B4CA043-862D-40CA-AC9A-F0AB39995E1F}"/>
              </a:ext>
            </a:extLst>
          </p:cNvPr>
          <p:cNvSpPr/>
          <p:nvPr/>
        </p:nvSpPr>
        <p:spPr>
          <a:xfrm>
            <a:off x="557922" y="1751061"/>
            <a:ext cx="4136004" cy="334707"/>
          </a:xfrm>
          <a:prstGeom prst="rect">
            <a:avLst/>
          </a:prstGeom>
        </p:spPr>
        <p:txBody>
          <a:bodyPr wrap="none">
            <a:spAutoFit/>
          </a:bodyPr>
          <a:lstStyle/>
          <a:p>
            <a:pPr defTabSz="685800" eaLnBrk="1" fontAlgn="auto" hangingPunct="1">
              <a:spcBef>
                <a:spcPts val="0"/>
              </a:spcBef>
              <a:spcAft>
                <a:spcPts val="0"/>
              </a:spcAft>
            </a:pPr>
            <a:r>
              <a:rPr lang="en-US" sz="1575" b="1">
                <a:solidFill>
                  <a:prstClr val="black"/>
                </a:solidFill>
                <a:latin typeface="Calibri" panose="020F0502020204030204"/>
              </a:rPr>
              <a:t>insert into v2 values(7868,'Ravi','10-Oct-2012');</a:t>
            </a:r>
          </a:p>
        </p:txBody>
      </p:sp>
      <p:pic>
        <p:nvPicPr>
          <p:cNvPr id="7" name="Picture 6">
            <a:extLst>
              <a:ext uri="{FF2B5EF4-FFF2-40B4-BE49-F238E27FC236}">
                <a16:creationId xmlns:a16="http://schemas.microsoft.com/office/drawing/2014/main" id="{941A62B8-0192-46C7-8E29-09BC7F0266A1}"/>
              </a:ext>
            </a:extLst>
          </p:cNvPr>
          <p:cNvPicPr>
            <a:picLocks noChangeAspect="1"/>
          </p:cNvPicPr>
          <p:nvPr/>
        </p:nvPicPr>
        <p:blipFill>
          <a:blip r:embed="rId3"/>
          <a:stretch>
            <a:fillRect/>
          </a:stretch>
        </p:blipFill>
        <p:spPr>
          <a:xfrm>
            <a:off x="435644" y="2264382"/>
            <a:ext cx="4380560" cy="1036211"/>
          </a:xfrm>
          <a:prstGeom prst="rect">
            <a:avLst/>
          </a:prstGeom>
        </p:spPr>
      </p:pic>
      <p:sp>
        <p:nvSpPr>
          <p:cNvPr id="8" name="Rectangle 7">
            <a:extLst>
              <a:ext uri="{FF2B5EF4-FFF2-40B4-BE49-F238E27FC236}">
                <a16:creationId xmlns:a16="http://schemas.microsoft.com/office/drawing/2014/main" id="{F9E0530B-9422-4E72-8054-BB9BC33C7328}"/>
              </a:ext>
            </a:extLst>
          </p:cNvPr>
          <p:cNvSpPr/>
          <p:nvPr/>
        </p:nvSpPr>
        <p:spPr>
          <a:xfrm>
            <a:off x="586359" y="3732615"/>
            <a:ext cx="4079130" cy="334707"/>
          </a:xfrm>
          <a:prstGeom prst="rect">
            <a:avLst/>
          </a:prstGeom>
        </p:spPr>
        <p:txBody>
          <a:bodyPr wrap="none">
            <a:spAutoFit/>
          </a:bodyPr>
          <a:lstStyle/>
          <a:p>
            <a:pPr defTabSz="685800" eaLnBrk="1" fontAlgn="auto" hangingPunct="1">
              <a:spcBef>
                <a:spcPts val="0"/>
              </a:spcBef>
              <a:spcAft>
                <a:spcPts val="0"/>
              </a:spcAft>
            </a:pPr>
            <a:r>
              <a:rPr lang="en-US" sz="1575" b="1">
                <a:solidFill>
                  <a:prstClr val="black"/>
                </a:solidFill>
                <a:latin typeface="Calibri" panose="020F0502020204030204"/>
              </a:rPr>
              <a:t>select </a:t>
            </a:r>
            <a:r>
              <a:rPr lang="en-US" sz="1575" b="1" err="1">
                <a:solidFill>
                  <a:prstClr val="black"/>
                </a:solidFill>
                <a:latin typeface="Calibri" panose="020F0502020204030204"/>
              </a:rPr>
              <a:t>empno,ename,hiredate</a:t>
            </a:r>
            <a:r>
              <a:rPr lang="en-US" sz="1575" b="1">
                <a:solidFill>
                  <a:prstClr val="black"/>
                </a:solidFill>
                <a:latin typeface="Calibri" panose="020F0502020204030204"/>
              </a:rPr>
              <a:t> from </a:t>
            </a:r>
            <a:r>
              <a:rPr lang="en-US" sz="1575" b="1" err="1">
                <a:solidFill>
                  <a:prstClr val="black"/>
                </a:solidFill>
                <a:latin typeface="Calibri" panose="020F0502020204030204"/>
              </a:rPr>
              <a:t>scott.emp</a:t>
            </a:r>
            <a:r>
              <a:rPr lang="en-US" sz="1575" b="1">
                <a:solidFill>
                  <a:prstClr val="black"/>
                </a:solidFill>
                <a:latin typeface="Calibri" panose="020F0502020204030204"/>
              </a:rPr>
              <a:t>;</a:t>
            </a:r>
          </a:p>
        </p:txBody>
      </p:sp>
      <p:pic>
        <p:nvPicPr>
          <p:cNvPr id="9" name="Picture 8">
            <a:extLst>
              <a:ext uri="{FF2B5EF4-FFF2-40B4-BE49-F238E27FC236}">
                <a16:creationId xmlns:a16="http://schemas.microsoft.com/office/drawing/2014/main" id="{3F2D2FF8-4DAF-4488-999A-291D885ECEFB}"/>
              </a:ext>
            </a:extLst>
          </p:cNvPr>
          <p:cNvPicPr>
            <a:picLocks noChangeAspect="1"/>
          </p:cNvPicPr>
          <p:nvPr/>
        </p:nvPicPr>
        <p:blipFill>
          <a:blip r:embed="rId4"/>
          <a:stretch>
            <a:fillRect/>
          </a:stretch>
        </p:blipFill>
        <p:spPr>
          <a:xfrm>
            <a:off x="1199874" y="4175445"/>
            <a:ext cx="4079130" cy="2165910"/>
          </a:xfrm>
          <a:prstGeom prst="rect">
            <a:avLst/>
          </a:prstGeom>
        </p:spPr>
      </p:pic>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0A439506-5DBF-49DB-A0EE-6BDA548D923C}"/>
                  </a:ext>
                </a:extLst>
              </p:cNvPr>
              <p:cNvGraphicFramePr>
                <a:graphicFrameLocks noChangeAspect="1"/>
              </p:cNvGraphicFramePr>
              <p:nvPr>
                <p:extLst>
                  <p:ext uri="{D42A27DB-BD31-4B8C-83A1-F6EECF244321}">
                    <p14:modId xmlns:p14="http://schemas.microsoft.com/office/powerpoint/2010/main" val="1191159428"/>
                  </p:ext>
                </p:extLst>
              </p:nvPr>
            </p:nvGraphicFramePr>
            <p:xfrm>
              <a:off x="7025832" y="386321"/>
              <a:ext cx="1630671" cy="1223003"/>
            </p:xfrm>
            <a:graphic>
              <a:graphicData uri="http://schemas.microsoft.com/office/powerpoint/2016/slidezoom">
                <pslz:sldZm>
                  <pslz:sldZmObj sldId="401" cId="84649187">
                    <pslz:zmPr id="{AC13C136-D1C7-4409-8F17-2CFF14A04FE8}" returnToParent="0" transitionDur="1000">
                      <p166:blipFill xmlns:p166="http://schemas.microsoft.com/office/powerpoint/2016/6/main">
                        <a:blip r:embed="rId5"/>
                        <a:stretch>
                          <a:fillRect/>
                        </a:stretch>
                      </p166:blipFill>
                      <p166:spPr xmlns:p166="http://schemas.microsoft.com/office/powerpoint/2016/6/main">
                        <a:xfrm>
                          <a:off x="0" y="0"/>
                          <a:ext cx="1630671" cy="1223003"/>
                        </a:xfrm>
                        <a:prstGeom prst="rect">
                          <a:avLst/>
                        </a:prstGeom>
                        <a:ln w="3175">
                          <a:solidFill>
                            <a:prstClr val="ltGray"/>
                          </a:solidFill>
                        </a:ln>
                      </p166:spPr>
                    </pslz:zmPr>
                  </pslz:sldZmObj>
                </pslz:sldZm>
              </a:graphicData>
            </a:graphic>
          </p:graphicFrame>
        </mc:Choice>
        <mc:Fallback xmlns="">
          <p:pic>
            <p:nvPicPr>
              <p:cNvPr id="11" name="Slide Zoom 10">
                <a:hlinkClick r:id="rId6" action="ppaction://hlinksldjump"/>
                <a:extLst>
                  <a:ext uri="{FF2B5EF4-FFF2-40B4-BE49-F238E27FC236}">
                    <a16:creationId xmlns:a16="http://schemas.microsoft.com/office/drawing/2014/main" id="{0A439506-5DBF-49DB-A0EE-6BDA548D923C}"/>
                  </a:ext>
                </a:extLst>
              </p:cNvPr>
              <p:cNvPicPr>
                <a:picLocks noGrp="1" noRot="1" noChangeAspect="1" noMove="1" noResize="1" noEditPoints="1" noAdjustHandles="1" noChangeArrowheads="1" noChangeShapeType="1"/>
              </p:cNvPicPr>
              <p:nvPr/>
            </p:nvPicPr>
            <p:blipFill>
              <a:blip r:embed="rId7"/>
              <a:stretch>
                <a:fillRect/>
              </a:stretch>
            </p:blipFill>
            <p:spPr>
              <a:xfrm>
                <a:off x="7025832" y="386321"/>
                <a:ext cx="1630671" cy="1223003"/>
              </a:xfrm>
              <a:prstGeom prst="rect">
                <a:avLst/>
              </a:prstGeom>
              <a:ln w="3175">
                <a:solidFill>
                  <a:prstClr val="ltGray"/>
                </a:solidFill>
              </a:ln>
            </p:spPr>
          </p:pic>
        </mc:Fallback>
      </mc:AlternateContent>
      <p:sp>
        <p:nvSpPr>
          <p:cNvPr id="12" name="Rectangle 11">
            <a:extLst>
              <a:ext uri="{FF2B5EF4-FFF2-40B4-BE49-F238E27FC236}">
                <a16:creationId xmlns:a16="http://schemas.microsoft.com/office/drawing/2014/main" id="{4E2C4210-DBD5-486A-83C6-44E1D4D94838}"/>
              </a:ext>
            </a:extLst>
          </p:cNvPr>
          <p:cNvSpPr/>
          <p:nvPr/>
        </p:nvSpPr>
        <p:spPr>
          <a:xfrm>
            <a:off x="339924" y="878620"/>
            <a:ext cx="5223594" cy="584775"/>
          </a:xfrm>
          <a:prstGeom prst="rect">
            <a:avLst/>
          </a:prstGeom>
        </p:spPr>
        <p:txBody>
          <a:bodyPr wrap="square">
            <a:spAutoFit/>
          </a:bodyPr>
          <a:lstStyle/>
          <a:p>
            <a:r>
              <a:rPr lang="en-IN" b="1"/>
              <a:t>Insert a record into view v2 and check ,it is updateable view.?</a:t>
            </a:r>
          </a:p>
        </p:txBody>
      </p:sp>
      <p:sp>
        <p:nvSpPr>
          <p:cNvPr id="13" name="Rectangle 2">
            <a:extLst>
              <a:ext uri="{FF2B5EF4-FFF2-40B4-BE49-F238E27FC236}">
                <a16:creationId xmlns:a16="http://schemas.microsoft.com/office/drawing/2014/main" id="{9E31CEE4-FEA3-4FD2-B084-9379AFC73D74}"/>
              </a:ext>
            </a:extLst>
          </p:cNvPr>
          <p:cNvSpPr>
            <a:spLocks noGrp="1" noChangeArrowheads="1"/>
          </p:cNvSpPr>
          <p:nvPr>
            <p:ph type="title"/>
          </p:nvPr>
        </p:nvSpPr>
        <p:spPr>
          <a:xfrm>
            <a:off x="0" y="160284"/>
            <a:ext cx="7886700" cy="571056"/>
          </a:xfrm>
          <a:noFill/>
          <a:ln w="9525">
            <a:noFill/>
            <a:miter lim="800000"/>
            <a:headEnd/>
            <a:tailEnd/>
          </a:ln>
        </p:spPr>
        <p:txBody>
          <a:bodyPr vert="horz" wrap="square" lIns="68580" tIns="34290" rIns="68580" bIns="34290" numCol="1" rtlCol="0" anchor="b" anchorCtr="0" compatLnSpc="1">
            <a:prstTxWarp prst="textNoShape">
              <a:avLst/>
            </a:prstTxWarp>
            <a:normAutofit/>
          </a:bodyPr>
          <a:lstStyle/>
          <a:p>
            <a:pPr algn="ctr" eaLnBrk="0" fontAlgn="base" hangingPunct="0">
              <a:lnSpc>
                <a:spcPct val="100000"/>
              </a:lnSpc>
              <a:spcAft>
                <a:spcPct val="0"/>
              </a:spcAft>
            </a:pPr>
            <a:r>
              <a:rPr kumimoji="1" lang="en-US" sz="2400" b="1" kern="0">
                <a:solidFill>
                  <a:srgbClr val="CC3300"/>
                </a:solidFill>
                <a:effectLst>
                  <a:outerShdw blurRad="38100" dist="38100" dir="2700000" algn="tl">
                    <a:srgbClr val="C0C0C0"/>
                  </a:outerShdw>
                </a:effectLst>
                <a:latin typeface="Helvetica"/>
              </a:rPr>
              <a:t>Update of a View</a:t>
            </a:r>
          </a:p>
        </p:txBody>
      </p:sp>
    </p:spTree>
    <p:extLst>
      <p:ext uri="{BB962C8B-B14F-4D97-AF65-F5344CB8AC3E}">
        <p14:creationId xmlns:p14="http://schemas.microsoft.com/office/powerpoint/2010/main" val="8700533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628650" y="482497"/>
            <a:ext cx="7886700" cy="471488"/>
          </a:xfrm>
          <a:noFill/>
          <a:ln w="9525">
            <a:noFill/>
            <a:miter lim="800000"/>
            <a:headEnd/>
            <a:tailEnd/>
          </a:ln>
        </p:spPr>
        <p:txBody>
          <a:bodyPr vert="horz" wrap="square" lIns="68580" tIns="34290" rIns="68580" bIns="34290" numCol="1" rtlCol="0" anchor="b" anchorCtr="0" compatLnSpc="1">
            <a:prstTxWarp prst="textNoShape">
              <a:avLst/>
            </a:prstTxWarp>
            <a:normAutofit fontScale="90000"/>
          </a:bodyPr>
          <a:lstStyle/>
          <a:p>
            <a:pPr algn="ctr" eaLnBrk="0" fontAlgn="base" hangingPunct="0">
              <a:lnSpc>
                <a:spcPct val="100000"/>
              </a:lnSpc>
              <a:spcAft>
                <a:spcPct val="0"/>
              </a:spcAft>
            </a:pPr>
            <a:r>
              <a:rPr kumimoji="1" lang="en-US" sz="2400" b="1" kern="0">
                <a:solidFill>
                  <a:srgbClr val="CC3300"/>
                </a:solidFill>
                <a:effectLst>
                  <a:outerShdw blurRad="38100" dist="38100" dir="2700000" algn="tl">
                    <a:srgbClr val="C0C0C0"/>
                  </a:outerShdw>
                </a:effectLst>
                <a:latin typeface="Helvetica"/>
              </a:rPr>
              <a:t>Some Updates on views cannot be Translated Uniquely</a:t>
            </a:r>
          </a:p>
        </p:txBody>
      </p:sp>
      <p:sp>
        <p:nvSpPr>
          <p:cNvPr id="52227" name="Rectangle 3"/>
          <p:cNvSpPr>
            <a:spLocks noGrp="1" noChangeArrowheads="1"/>
          </p:cNvSpPr>
          <p:nvPr>
            <p:ph type="body" idx="1"/>
          </p:nvPr>
        </p:nvSpPr>
        <p:spPr>
          <a:xfrm>
            <a:off x="705401" y="1258320"/>
            <a:ext cx="7329487" cy="4341359"/>
          </a:xfrm>
        </p:spPr>
        <p:txBody>
          <a:bodyPr>
            <a:noAutofit/>
          </a:bodyPr>
          <a:lstStyle/>
          <a:p>
            <a:pPr>
              <a:lnSpc>
                <a:spcPct val="100000"/>
              </a:lnSpc>
            </a:pPr>
            <a:r>
              <a:rPr lang="en-US" altLang="en-US" sz="1725"/>
              <a:t>Assume the following view is created-</a:t>
            </a:r>
          </a:p>
          <a:p>
            <a:pPr>
              <a:lnSpc>
                <a:spcPct val="100000"/>
              </a:lnSpc>
            </a:pPr>
            <a:r>
              <a:rPr lang="en-US" altLang="en-US" sz="1725"/>
              <a:t> </a:t>
            </a:r>
            <a:r>
              <a:rPr lang="en-US" altLang="en-US" sz="1725" b="1"/>
              <a:t>create view </a:t>
            </a:r>
            <a:r>
              <a:rPr lang="en-US" altLang="en-US" sz="1725" i="1" err="1"/>
              <a:t>instructor_info</a:t>
            </a:r>
            <a:r>
              <a:rPr lang="en-US" altLang="en-US" sz="1725" i="1"/>
              <a:t> </a:t>
            </a:r>
            <a:r>
              <a:rPr lang="en-US" altLang="en-US" sz="1725" b="1"/>
              <a:t>as</a:t>
            </a:r>
            <a:br>
              <a:rPr lang="en-US" altLang="en-US" sz="1725" b="1"/>
            </a:br>
            <a:r>
              <a:rPr lang="en-US" altLang="en-US" sz="1725" b="1"/>
              <a:t>      select </a:t>
            </a:r>
            <a:r>
              <a:rPr lang="en-US" altLang="en-US" sz="1725" i="1"/>
              <a:t>ID</a:t>
            </a:r>
            <a:r>
              <a:rPr lang="en-US" altLang="en-US" sz="1725"/>
              <a:t>, </a:t>
            </a:r>
            <a:r>
              <a:rPr lang="en-US" altLang="en-US" sz="1725" i="1"/>
              <a:t>name</a:t>
            </a:r>
            <a:r>
              <a:rPr lang="en-US" altLang="en-US" sz="1725"/>
              <a:t>, </a:t>
            </a:r>
            <a:r>
              <a:rPr lang="en-US" altLang="en-US" sz="1725" i="1"/>
              <a:t>building </a:t>
            </a:r>
            <a:r>
              <a:rPr lang="en-US" altLang="en-US" sz="1725" b="1"/>
              <a:t>from </a:t>
            </a:r>
            <a:r>
              <a:rPr lang="en-US" altLang="en-US" sz="1725" i="1"/>
              <a:t>instructor</a:t>
            </a:r>
            <a:r>
              <a:rPr lang="en-US" altLang="en-US" sz="1725"/>
              <a:t>, </a:t>
            </a:r>
            <a:r>
              <a:rPr lang="en-US" altLang="en-US" sz="1725" i="1"/>
              <a:t>department</a:t>
            </a:r>
            <a:br>
              <a:rPr lang="en-US" altLang="en-US" sz="1725" i="1"/>
            </a:br>
            <a:r>
              <a:rPr lang="en-US" altLang="en-US" sz="1725" i="1"/>
              <a:t>       </a:t>
            </a:r>
            <a:r>
              <a:rPr lang="en-US" altLang="en-US" sz="1725" b="1"/>
              <a:t>where </a:t>
            </a:r>
            <a:r>
              <a:rPr lang="en-US" altLang="en-US" sz="1725" i="1" err="1"/>
              <a:t>instructor</a:t>
            </a:r>
            <a:r>
              <a:rPr lang="en-US" altLang="en-US" sz="1725" err="1"/>
              <a:t>.</a:t>
            </a:r>
            <a:r>
              <a:rPr lang="en-US" altLang="en-US" sz="1725" i="1" err="1"/>
              <a:t>dept_name</a:t>
            </a:r>
            <a:r>
              <a:rPr lang="en-US" altLang="en-US" sz="1725"/>
              <a:t>= </a:t>
            </a:r>
            <a:r>
              <a:rPr lang="en-US" altLang="en-US" sz="1725" i="1" err="1"/>
              <a:t>department</a:t>
            </a:r>
            <a:r>
              <a:rPr lang="en-US" altLang="en-US" sz="1725" err="1"/>
              <a:t>.</a:t>
            </a:r>
            <a:r>
              <a:rPr lang="en-US" altLang="en-US" sz="1725" i="1" err="1"/>
              <a:t>dept_name</a:t>
            </a:r>
            <a:r>
              <a:rPr lang="en-US" altLang="en-US" sz="1725"/>
              <a:t>;</a:t>
            </a:r>
          </a:p>
          <a:p>
            <a:pPr>
              <a:lnSpc>
                <a:spcPct val="100000"/>
              </a:lnSpc>
            </a:pPr>
            <a:r>
              <a:rPr lang="en-US" altLang="en-US" sz="1725" b="1">
                <a:sym typeface="Symbol" panose="05050102010706020507" pitchFamily="18" charset="2"/>
              </a:rPr>
              <a:t>insert into </a:t>
            </a:r>
            <a:r>
              <a:rPr lang="en-US" altLang="en-US" sz="1725" i="1" err="1">
                <a:sym typeface="Symbol" panose="05050102010706020507" pitchFamily="18" charset="2"/>
              </a:rPr>
              <a:t>instructor_info</a:t>
            </a:r>
            <a:r>
              <a:rPr lang="en-US" altLang="en-US" sz="1725" i="1">
                <a:sym typeface="Symbol" panose="05050102010706020507" pitchFamily="18" charset="2"/>
              </a:rPr>
              <a:t> </a:t>
            </a:r>
            <a:r>
              <a:rPr lang="en-US" altLang="en-US" sz="1725" b="1">
                <a:sym typeface="Symbol" panose="05050102010706020507" pitchFamily="18" charset="2"/>
              </a:rPr>
              <a:t>values </a:t>
            </a:r>
            <a:r>
              <a:rPr lang="en-US" altLang="en-US" sz="1725">
                <a:sym typeface="Symbol" panose="05050102010706020507" pitchFamily="18" charset="2"/>
              </a:rPr>
              <a:t>(’69987’, ’White’, ’Taylor’);</a:t>
            </a:r>
          </a:p>
          <a:p>
            <a:pPr lvl="2">
              <a:lnSpc>
                <a:spcPct val="100000"/>
              </a:lnSpc>
            </a:pPr>
            <a:r>
              <a:rPr lang="en-US" altLang="en-US" sz="1725"/>
              <a:t>which department, if multiple departments in Taylor?</a:t>
            </a:r>
          </a:p>
          <a:p>
            <a:pPr lvl="2">
              <a:lnSpc>
                <a:spcPct val="100000"/>
              </a:lnSpc>
            </a:pPr>
            <a:r>
              <a:rPr lang="en-US" altLang="en-US" sz="1725"/>
              <a:t>what if no department is in Taylor?</a:t>
            </a:r>
            <a:endParaRPr lang="en-US" altLang="en-US" sz="1725" b="1"/>
          </a:p>
          <a:p>
            <a:pPr>
              <a:lnSpc>
                <a:spcPct val="100000"/>
              </a:lnSpc>
            </a:pPr>
            <a:r>
              <a:rPr lang="en-US" altLang="en-US" sz="1725"/>
              <a:t>Most SQL implementations </a:t>
            </a:r>
            <a:r>
              <a:rPr lang="en-US" altLang="en-US" sz="1875" b="1" u="sng">
                <a:solidFill>
                  <a:srgbClr val="C00000"/>
                </a:solidFill>
              </a:rPr>
              <a:t>allow updates only on simple views </a:t>
            </a:r>
          </a:p>
          <a:p>
            <a:pPr lvl="1">
              <a:lnSpc>
                <a:spcPct val="100000"/>
              </a:lnSpc>
            </a:pPr>
            <a:r>
              <a:rPr lang="en-US" altLang="en-US" sz="1725"/>
              <a:t>The </a:t>
            </a:r>
            <a:r>
              <a:rPr lang="en-US" altLang="en-US" sz="1725" b="1"/>
              <a:t>from </a:t>
            </a:r>
            <a:r>
              <a:rPr lang="en-US" altLang="en-US" sz="1725"/>
              <a:t>clause has only </a:t>
            </a:r>
            <a:r>
              <a:rPr lang="en-US" altLang="en-US" sz="1725">
                <a:solidFill>
                  <a:srgbClr val="C00000"/>
                </a:solidFill>
              </a:rPr>
              <a:t>one</a:t>
            </a:r>
            <a:r>
              <a:rPr lang="en-US" altLang="en-US" sz="1725"/>
              <a:t> database </a:t>
            </a:r>
            <a:r>
              <a:rPr lang="en-US" altLang="en-US" sz="1725">
                <a:solidFill>
                  <a:srgbClr val="C00000"/>
                </a:solidFill>
              </a:rPr>
              <a:t>relation</a:t>
            </a:r>
            <a:r>
              <a:rPr lang="en-US" altLang="en-US" sz="1725"/>
              <a:t>.</a:t>
            </a:r>
          </a:p>
          <a:p>
            <a:pPr lvl="1">
              <a:lnSpc>
                <a:spcPct val="100000"/>
              </a:lnSpc>
            </a:pPr>
            <a:r>
              <a:rPr lang="en-US" altLang="en-US" sz="1725"/>
              <a:t>The </a:t>
            </a:r>
            <a:r>
              <a:rPr lang="en-US" altLang="en-US" sz="1725" b="1"/>
              <a:t>select </a:t>
            </a:r>
            <a:r>
              <a:rPr lang="en-US" altLang="en-US" sz="1725"/>
              <a:t>clause contains only attribute names of the relation, and does </a:t>
            </a:r>
            <a:r>
              <a:rPr lang="en-US" altLang="en-US" sz="1725">
                <a:solidFill>
                  <a:srgbClr val="C00000"/>
                </a:solidFill>
              </a:rPr>
              <a:t>not have </a:t>
            </a:r>
            <a:r>
              <a:rPr lang="en-US" altLang="en-US" sz="1725"/>
              <a:t>any </a:t>
            </a:r>
            <a:r>
              <a:rPr lang="en-US" altLang="en-US" sz="1725">
                <a:solidFill>
                  <a:srgbClr val="C00000"/>
                </a:solidFill>
              </a:rPr>
              <a:t>expressions</a:t>
            </a:r>
            <a:r>
              <a:rPr lang="en-US" altLang="en-US" sz="1725"/>
              <a:t>, </a:t>
            </a:r>
            <a:r>
              <a:rPr lang="en-US" altLang="en-US" sz="1725">
                <a:solidFill>
                  <a:srgbClr val="C00000"/>
                </a:solidFill>
              </a:rPr>
              <a:t>aggregates</a:t>
            </a:r>
            <a:r>
              <a:rPr lang="en-US" altLang="en-US" sz="1725"/>
              <a:t>, or </a:t>
            </a:r>
            <a:r>
              <a:rPr lang="en-US" altLang="en-US" sz="1725" b="1">
                <a:solidFill>
                  <a:srgbClr val="C00000"/>
                </a:solidFill>
              </a:rPr>
              <a:t>distinct</a:t>
            </a:r>
            <a:r>
              <a:rPr lang="en-US" altLang="en-US" sz="1725" b="1"/>
              <a:t> </a:t>
            </a:r>
            <a:r>
              <a:rPr lang="en-US" altLang="en-US" sz="1725"/>
              <a:t>specification.</a:t>
            </a:r>
          </a:p>
          <a:p>
            <a:pPr lvl="1">
              <a:lnSpc>
                <a:spcPct val="100000"/>
              </a:lnSpc>
            </a:pPr>
            <a:r>
              <a:rPr lang="en-US" altLang="en-US" sz="1725"/>
              <a:t>Any attribute not listed in the </a:t>
            </a:r>
            <a:r>
              <a:rPr lang="en-US" altLang="en-US" sz="1725" b="1"/>
              <a:t>select </a:t>
            </a:r>
            <a:r>
              <a:rPr lang="en-US" altLang="en-US" sz="1725"/>
              <a:t>clause can be set to null, such column should </a:t>
            </a:r>
            <a:r>
              <a:rPr lang="en-US" altLang="en-US" sz="1725">
                <a:solidFill>
                  <a:srgbClr val="C00000"/>
                </a:solidFill>
              </a:rPr>
              <a:t>not set</a:t>
            </a:r>
            <a:r>
              <a:rPr lang="en-US" altLang="en-US" sz="1725"/>
              <a:t> with </a:t>
            </a:r>
            <a:r>
              <a:rPr lang="en-US" altLang="en-US" sz="1725">
                <a:solidFill>
                  <a:srgbClr val="C00000"/>
                </a:solidFill>
              </a:rPr>
              <a:t>NOT NULL </a:t>
            </a:r>
            <a:r>
              <a:rPr lang="en-US" altLang="en-US" sz="1725"/>
              <a:t>or </a:t>
            </a:r>
            <a:r>
              <a:rPr lang="en-US" altLang="en-US" sz="1725">
                <a:solidFill>
                  <a:srgbClr val="C00000"/>
                </a:solidFill>
              </a:rPr>
              <a:t>PRIMARY KEY</a:t>
            </a:r>
          </a:p>
          <a:p>
            <a:pPr lvl="1">
              <a:lnSpc>
                <a:spcPct val="100000"/>
              </a:lnSpc>
            </a:pPr>
            <a:r>
              <a:rPr lang="en-US" altLang="en-US" sz="1725"/>
              <a:t>The query does </a:t>
            </a:r>
            <a:r>
              <a:rPr lang="en-US" altLang="en-US" sz="1725">
                <a:solidFill>
                  <a:srgbClr val="C00000"/>
                </a:solidFill>
              </a:rPr>
              <a:t>not</a:t>
            </a:r>
            <a:r>
              <a:rPr lang="en-US" altLang="en-US" sz="1725"/>
              <a:t> </a:t>
            </a:r>
            <a:r>
              <a:rPr lang="en-US" altLang="en-US" sz="1725">
                <a:solidFill>
                  <a:srgbClr val="C00000"/>
                </a:solidFill>
              </a:rPr>
              <a:t>have</a:t>
            </a:r>
            <a:r>
              <a:rPr lang="en-US" altLang="en-US" sz="1725"/>
              <a:t> a </a:t>
            </a:r>
            <a:r>
              <a:rPr lang="en-US" altLang="en-US" sz="1725" b="1">
                <a:solidFill>
                  <a:srgbClr val="C00000"/>
                </a:solidFill>
              </a:rPr>
              <a:t>group</a:t>
            </a:r>
            <a:r>
              <a:rPr lang="en-US" altLang="en-US" sz="1725" b="1"/>
              <a:t> </a:t>
            </a:r>
            <a:r>
              <a:rPr lang="en-US" altLang="en-US" sz="1725" b="1">
                <a:solidFill>
                  <a:srgbClr val="C00000"/>
                </a:solidFill>
              </a:rPr>
              <a:t>by</a:t>
            </a:r>
            <a:r>
              <a:rPr lang="en-US" altLang="en-US" sz="1725"/>
              <a:t> or </a:t>
            </a:r>
            <a:r>
              <a:rPr lang="en-US" altLang="en-US" sz="1725" b="1">
                <a:solidFill>
                  <a:srgbClr val="C00000"/>
                </a:solidFill>
              </a:rPr>
              <a:t>having</a:t>
            </a:r>
            <a:r>
              <a:rPr lang="en-US" altLang="en-US" sz="1725" b="1"/>
              <a:t> </a:t>
            </a:r>
            <a:r>
              <a:rPr lang="en-US" altLang="en-US" sz="1725"/>
              <a:t>clause.</a:t>
            </a:r>
          </a:p>
          <a:p>
            <a:pPr lvl="1">
              <a:lnSpc>
                <a:spcPct val="100000"/>
              </a:lnSpc>
            </a:pPr>
            <a:endParaRPr lang="en-US" altLang="en-US" sz="1725"/>
          </a:p>
        </p:txBody>
      </p:sp>
    </p:spTree>
    <p:extLst>
      <p:ext uri="{BB962C8B-B14F-4D97-AF65-F5344CB8AC3E}">
        <p14:creationId xmlns:p14="http://schemas.microsoft.com/office/powerpoint/2010/main" val="1859898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AED3A-9D00-4A30-A726-054DA19C69F9}"/>
              </a:ext>
            </a:extLst>
          </p:cNvPr>
          <p:cNvSpPr>
            <a:spLocks noGrp="1"/>
          </p:cNvSpPr>
          <p:nvPr>
            <p:ph type="title"/>
          </p:nvPr>
        </p:nvSpPr>
        <p:spPr>
          <a:xfrm>
            <a:off x="628650" y="1131095"/>
            <a:ext cx="7886700" cy="424203"/>
          </a:xfrm>
        </p:spPr>
        <p:txBody>
          <a:bodyPr>
            <a:normAutofit/>
          </a:bodyPr>
          <a:lstStyle/>
          <a:p>
            <a:r>
              <a:rPr lang="en-IN" sz="2400" b="1">
                <a:solidFill>
                  <a:srgbClr val="C00000"/>
                </a:solidFill>
                <a:latin typeface="+mn-lt"/>
                <a:ea typeface="+mn-ea"/>
                <a:cs typeface="+mn-cs"/>
              </a:rPr>
              <a:t>Example: VIEWS- Base tables- EMP &amp; DEPT</a:t>
            </a:r>
          </a:p>
        </p:txBody>
      </p:sp>
      <p:sp>
        <p:nvSpPr>
          <p:cNvPr id="4" name="Footer Placeholder 3">
            <a:extLst>
              <a:ext uri="{FF2B5EF4-FFF2-40B4-BE49-F238E27FC236}">
                <a16:creationId xmlns:a16="http://schemas.microsoft.com/office/drawing/2014/main" id="{E5E2A33B-DE4D-48B1-8079-0725BCA48D35}"/>
              </a:ext>
            </a:extLst>
          </p:cNvPr>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panose="020F0502020204030204"/>
              </a:rPr>
              <a:t>SQL</a:t>
            </a:r>
          </a:p>
        </p:txBody>
      </p:sp>
      <p:sp>
        <p:nvSpPr>
          <p:cNvPr id="5" name="Slide Number Placeholder 4">
            <a:extLst>
              <a:ext uri="{FF2B5EF4-FFF2-40B4-BE49-F238E27FC236}">
                <a16:creationId xmlns:a16="http://schemas.microsoft.com/office/drawing/2014/main" id="{5076B467-2229-4425-85C7-B7E6C184C723}"/>
              </a:ext>
            </a:extLst>
          </p:cNvPr>
          <p:cNvSpPr>
            <a:spLocks noGrp="1"/>
          </p:cNvSpPr>
          <p:nvPr>
            <p:ph type="sldNum" sz="quarter" idx="12"/>
          </p:nvPr>
        </p:nvSpPr>
        <p:spPr/>
        <p:txBody>
          <a:bodyPr/>
          <a:lstStyle/>
          <a:p>
            <a:pPr defTabSz="685800" eaLnBrk="1" fontAlgn="auto" hangingPunct="1">
              <a:spcBef>
                <a:spcPts val="0"/>
              </a:spcBef>
              <a:spcAft>
                <a:spcPts val="0"/>
              </a:spcAft>
            </a:pPr>
            <a:fld id="{03576695-DB63-4967-AFBB-46E84EF49106}" type="slidenum">
              <a:rPr lang="en-US">
                <a:solidFill>
                  <a:prstClr val="black">
                    <a:tint val="75000"/>
                  </a:prstClr>
                </a:solidFill>
                <a:latin typeface="Calibri" panose="020F0502020204030204"/>
              </a:rPr>
              <a:pPr defTabSz="685800" eaLnBrk="1" fontAlgn="auto" hangingPunct="1">
                <a:spcBef>
                  <a:spcPts val="0"/>
                </a:spcBef>
                <a:spcAft>
                  <a:spcPts val="0"/>
                </a:spcAft>
              </a:pPr>
              <a:t>92</a:t>
            </a:fld>
            <a:endParaRPr lang="en-US">
              <a:solidFill>
                <a:prstClr val="black">
                  <a:tint val="75000"/>
                </a:prstClr>
              </a:solidFill>
              <a:latin typeface="Calibri" panose="020F0502020204030204"/>
            </a:endParaRPr>
          </a:p>
        </p:txBody>
      </p:sp>
      <p:pic>
        <p:nvPicPr>
          <p:cNvPr id="7" name="Picture 6">
            <a:extLst>
              <a:ext uri="{FF2B5EF4-FFF2-40B4-BE49-F238E27FC236}">
                <a16:creationId xmlns:a16="http://schemas.microsoft.com/office/drawing/2014/main" id="{7270C31F-E747-4AC3-9E7C-100CB463C834}"/>
              </a:ext>
            </a:extLst>
          </p:cNvPr>
          <p:cNvPicPr>
            <a:picLocks noChangeAspect="1"/>
          </p:cNvPicPr>
          <p:nvPr/>
        </p:nvPicPr>
        <p:blipFill>
          <a:blip r:embed="rId2"/>
          <a:stretch>
            <a:fillRect/>
          </a:stretch>
        </p:blipFill>
        <p:spPr>
          <a:xfrm>
            <a:off x="416002" y="1799203"/>
            <a:ext cx="5225896" cy="2122601"/>
          </a:xfrm>
          <a:prstGeom prst="rect">
            <a:avLst/>
          </a:prstGeom>
        </p:spPr>
      </p:pic>
      <p:pic>
        <p:nvPicPr>
          <p:cNvPr id="8" name="Picture 7">
            <a:extLst>
              <a:ext uri="{FF2B5EF4-FFF2-40B4-BE49-F238E27FC236}">
                <a16:creationId xmlns:a16="http://schemas.microsoft.com/office/drawing/2014/main" id="{187AE53B-374F-49E6-B5BC-3820FBF82FCB}"/>
              </a:ext>
            </a:extLst>
          </p:cNvPr>
          <p:cNvPicPr>
            <a:picLocks noChangeAspect="1"/>
          </p:cNvPicPr>
          <p:nvPr/>
        </p:nvPicPr>
        <p:blipFill>
          <a:blip r:embed="rId3"/>
          <a:stretch>
            <a:fillRect/>
          </a:stretch>
        </p:blipFill>
        <p:spPr>
          <a:xfrm>
            <a:off x="5641897" y="3921805"/>
            <a:ext cx="3175531" cy="1847303"/>
          </a:xfrm>
          <a:prstGeom prst="rect">
            <a:avLst/>
          </a:prstGeom>
        </p:spPr>
      </p:pic>
    </p:spTree>
    <p:extLst>
      <p:ext uri="{BB962C8B-B14F-4D97-AF65-F5344CB8AC3E}">
        <p14:creationId xmlns:p14="http://schemas.microsoft.com/office/powerpoint/2010/main" val="30800174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78B3E3-229A-4C9A-8E6C-74F4FD2A646F}"/>
              </a:ext>
            </a:extLst>
          </p:cNvPr>
          <p:cNvSpPr>
            <a:spLocks noGrp="1"/>
          </p:cNvSpPr>
          <p:nvPr>
            <p:ph idx="1"/>
          </p:nvPr>
        </p:nvSpPr>
        <p:spPr>
          <a:xfrm>
            <a:off x="505613" y="1367976"/>
            <a:ext cx="7996919" cy="857303"/>
          </a:xfrm>
        </p:spPr>
        <p:txBody>
          <a:bodyPr>
            <a:normAutofit/>
          </a:bodyPr>
          <a:lstStyle/>
          <a:p>
            <a:pPr marL="0" indent="0">
              <a:lnSpc>
                <a:spcPct val="100000"/>
              </a:lnSpc>
              <a:buNone/>
            </a:pPr>
            <a:r>
              <a:rPr lang="en-IN" sz="2400"/>
              <a:t>Create emp_view with fields ENO,NAME,DATE_OF_BIRTH by borrowing empno, ename, dob column definitions from EMP</a:t>
            </a:r>
          </a:p>
        </p:txBody>
      </p:sp>
      <p:sp>
        <p:nvSpPr>
          <p:cNvPr id="4" name="Footer Placeholder 3">
            <a:extLst>
              <a:ext uri="{FF2B5EF4-FFF2-40B4-BE49-F238E27FC236}">
                <a16:creationId xmlns:a16="http://schemas.microsoft.com/office/drawing/2014/main" id="{8BE66790-A71F-4C79-9DC8-9B5C2E90FC60}"/>
              </a:ext>
            </a:extLst>
          </p:cNvPr>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panose="020F0502020204030204"/>
              </a:rPr>
              <a:t>SQL</a:t>
            </a:r>
          </a:p>
        </p:txBody>
      </p:sp>
      <p:sp>
        <p:nvSpPr>
          <p:cNvPr id="5" name="Slide Number Placeholder 4">
            <a:extLst>
              <a:ext uri="{FF2B5EF4-FFF2-40B4-BE49-F238E27FC236}">
                <a16:creationId xmlns:a16="http://schemas.microsoft.com/office/drawing/2014/main" id="{851F0B82-87CF-4C0E-B3FA-00775046FA2A}"/>
              </a:ext>
            </a:extLst>
          </p:cNvPr>
          <p:cNvSpPr>
            <a:spLocks noGrp="1"/>
          </p:cNvSpPr>
          <p:nvPr>
            <p:ph type="sldNum" sz="quarter" idx="12"/>
          </p:nvPr>
        </p:nvSpPr>
        <p:spPr/>
        <p:txBody>
          <a:bodyPr/>
          <a:lstStyle/>
          <a:p>
            <a:pPr defTabSz="685800" eaLnBrk="1" fontAlgn="auto" hangingPunct="1">
              <a:spcBef>
                <a:spcPts val="0"/>
              </a:spcBef>
              <a:spcAft>
                <a:spcPts val="0"/>
              </a:spcAft>
            </a:pPr>
            <a:fld id="{03576695-DB63-4967-AFBB-46E84EF49106}" type="slidenum">
              <a:rPr lang="en-US">
                <a:solidFill>
                  <a:prstClr val="black">
                    <a:tint val="75000"/>
                  </a:prstClr>
                </a:solidFill>
                <a:latin typeface="Calibri" panose="020F0502020204030204"/>
              </a:rPr>
              <a:pPr defTabSz="685800" eaLnBrk="1" fontAlgn="auto" hangingPunct="1">
                <a:spcBef>
                  <a:spcPts val="0"/>
                </a:spcBef>
                <a:spcAft>
                  <a:spcPts val="0"/>
                </a:spcAft>
              </a:pPr>
              <a:t>93</a:t>
            </a:fld>
            <a:endParaRPr lang="en-US">
              <a:solidFill>
                <a:prstClr val="black">
                  <a:tint val="75000"/>
                </a:prstClr>
              </a:solidFill>
              <a:latin typeface="Calibri" panose="020F0502020204030204"/>
            </a:endParaRPr>
          </a:p>
        </p:txBody>
      </p:sp>
      <p:sp>
        <p:nvSpPr>
          <p:cNvPr id="6" name="Rectangle 5">
            <a:extLst>
              <a:ext uri="{FF2B5EF4-FFF2-40B4-BE49-F238E27FC236}">
                <a16:creationId xmlns:a16="http://schemas.microsoft.com/office/drawing/2014/main" id="{DD8DC5C2-D6EA-42D9-88FD-3624F76D4779}"/>
              </a:ext>
            </a:extLst>
          </p:cNvPr>
          <p:cNvSpPr/>
          <p:nvPr/>
        </p:nvSpPr>
        <p:spPr>
          <a:xfrm>
            <a:off x="395397" y="2371910"/>
            <a:ext cx="8107135" cy="880369"/>
          </a:xfrm>
          <a:prstGeom prst="rect">
            <a:avLst/>
          </a:prstGeom>
        </p:spPr>
        <p:txBody>
          <a:bodyPr wrap="square">
            <a:spAutoFit/>
          </a:bodyPr>
          <a:lstStyle/>
          <a:p>
            <a:pPr defTabSz="685800" eaLnBrk="1" fontAlgn="auto" hangingPunct="1">
              <a:lnSpc>
                <a:spcPct val="150000"/>
              </a:lnSpc>
              <a:spcBef>
                <a:spcPts val="0"/>
              </a:spcBef>
              <a:spcAft>
                <a:spcPts val="0"/>
              </a:spcAft>
            </a:pPr>
            <a:r>
              <a:rPr lang="en-US" sz="1800" b="1">
                <a:solidFill>
                  <a:prstClr val="black"/>
                </a:solidFill>
                <a:latin typeface="Calibri" panose="020F0502020204030204"/>
              </a:rPr>
              <a:t>CREATE VIEW emp_view(ENO,NAME,DATE_OF_BIRTH) AS SELECT </a:t>
            </a:r>
            <a:r>
              <a:rPr lang="en-US" sz="1800" b="1" err="1">
                <a:solidFill>
                  <a:prstClr val="black"/>
                </a:solidFill>
                <a:latin typeface="Calibri" panose="020F0502020204030204"/>
              </a:rPr>
              <a:t>empno</a:t>
            </a:r>
            <a:r>
              <a:rPr lang="en-US" sz="1800" b="1">
                <a:solidFill>
                  <a:prstClr val="black"/>
                </a:solidFill>
                <a:latin typeface="Calibri" panose="020F0502020204030204"/>
              </a:rPr>
              <a:t>, ename, dob FROM emp;</a:t>
            </a:r>
            <a:endParaRPr lang="en-IN" sz="1800" b="1">
              <a:solidFill>
                <a:prstClr val="black"/>
              </a:solidFill>
              <a:latin typeface="Calibri" panose="020F0502020204030204"/>
            </a:endParaRPr>
          </a:p>
        </p:txBody>
      </p:sp>
      <p:pic>
        <p:nvPicPr>
          <p:cNvPr id="7" name="Picture 6">
            <a:extLst>
              <a:ext uri="{FF2B5EF4-FFF2-40B4-BE49-F238E27FC236}">
                <a16:creationId xmlns:a16="http://schemas.microsoft.com/office/drawing/2014/main" id="{E3DBF7B5-7277-43F2-B5A0-6717BF21153A}"/>
              </a:ext>
            </a:extLst>
          </p:cNvPr>
          <p:cNvPicPr>
            <a:picLocks noChangeAspect="1"/>
          </p:cNvPicPr>
          <p:nvPr/>
        </p:nvPicPr>
        <p:blipFill>
          <a:blip r:embed="rId3"/>
          <a:stretch>
            <a:fillRect/>
          </a:stretch>
        </p:blipFill>
        <p:spPr>
          <a:xfrm>
            <a:off x="518432" y="3375844"/>
            <a:ext cx="7984100" cy="2522513"/>
          </a:xfrm>
          <a:prstGeom prst="rect">
            <a:avLst/>
          </a:prstGeom>
        </p:spPr>
      </p:pic>
      <p:sp>
        <p:nvSpPr>
          <p:cNvPr id="8" name="Rectangle 7">
            <a:extLst>
              <a:ext uri="{FF2B5EF4-FFF2-40B4-BE49-F238E27FC236}">
                <a16:creationId xmlns:a16="http://schemas.microsoft.com/office/drawing/2014/main" id="{EC88944E-E48A-40B8-9D17-83F4BBF537BF}"/>
              </a:ext>
            </a:extLst>
          </p:cNvPr>
          <p:cNvSpPr/>
          <p:nvPr/>
        </p:nvSpPr>
        <p:spPr>
          <a:xfrm>
            <a:off x="3156705" y="922904"/>
            <a:ext cx="3458704" cy="461665"/>
          </a:xfrm>
          <a:prstGeom prst="rect">
            <a:avLst/>
          </a:prstGeom>
        </p:spPr>
        <p:txBody>
          <a:bodyPr wrap="none">
            <a:spAutoFit/>
          </a:bodyPr>
          <a:lstStyle/>
          <a:p>
            <a:pPr defTabSz="685800" eaLnBrk="1" fontAlgn="auto" hangingPunct="1">
              <a:spcBef>
                <a:spcPts val="0"/>
              </a:spcBef>
              <a:spcAft>
                <a:spcPts val="0"/>
              </a:spcAft>
            </a:pPr>
            <a:r>
              <a:rPr lang="en-IN" sz="2400" b="1">
                <a:solidFill>
                  <a:srgbClr val="C00000"/>
                </a:solidFill>
                <a:latin typeface="Calibri" panose="020F0502020204030204"/>
              </a:rPr>
              <a:t>Creating- Updatable View</a:t>
            </a:r>
          </a:p>
        </p:txBody>
      </p:sp>
    </p:spTree>
    <p:extLst>
      <p:ext uri="{BB962C8B-B14F-4D97-AF65-F5344CB8AC3E}">
        <p14:creationId xmlns:p14="http://schemas.microsoft.com/office/powerpoint/2010/main" val="6262593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4B27C02-D060-4964-B0DE-0E0D0A49A363}"/>
              </a:ext>
            </a:extLst>
          </p:cNvPr>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panose="020F0502020204030204"/>
              </a:rPr>
              <a:t>SQL</a:t>
            </a:r>
          </a:p>
        </p:txBody>
      </p:sp>
      <p:sp>
        <p:nvSpPr>
          <p:cNvPr id="5" name="Slide Number Placeholder 4">
            <a:extLst>
              <a:ext uri="{FF2B5EF4-FFF2-40B4-BE49-F238E27FC236}">
                <a16:creationId xmlns:a16="http://schemas.microsoft.com/office/drawing/2014/main" id="{5EE9644E-F9ED-4DBD-8697-5644C7E94683}"/>
              </a:ext>
            </a:extLst>
          </p:cNvPr>
          <p:cNvSpPr>
            <a:spLocks noGrp="1"/>
          </p:cNvSpPr>
          <p:nvPr>
            <p:ph type="sldNum" sz="quarter" idx="12"/>
          </p:nvPr>
        </p:nvSpPr>
        <p:spPr/>
        <p:txBody>
          <a:bodyPr/>
          <a:lstStyle/>
          <a:p>
            <a:pPr defTabSz="685800" eaLnBrk="1" fontAlgn="auto" hangingPunct="1">
              <a:spcBef>
                <a:spcPts val="0"/>
              </a:spcBef>
              <a:spcAft>
                <a:spcPts val="0"/>
              </a:spcAft>
            </a:pPr>
            <a:fld id="{03576695-DB63-4967-AFBB-46E84EF49106}" type="slidenum">
              <a:rPr lang="en-US">
                <a:solidFill>
                  <a:prstClr val="black">
                    <a:tint val="75000"/>
                  </a:prstClr>
                </a:solidFill>
                <a:latin typeface="Calibri" panose="020F0502020204030204"/>
              </a:rPr>
              <a:pPr defTabSz="685800" eaLnBrk="1" fontAlgn="auto" hangingPunct="1">
                <a:spcBef>
                  <a:spcPts val="0"/>
                </a:spcBef>
                <a:spcAft>
                  <a:spcPts val="0"/>
                </a:spcAft>
              </a:pPr>
              <a:t>94</a:t>
            </a:fld>
            <a:endParaRPr lang="en-US">
              <a:solidFill>
                <a:prstClr val="black">
                  <a:tint val="75000"/>
                </a:prstClr>
              </a:solidFill>
              <a:latin typeface="Calibri" panose="020F0502020204030204"/>
            </a:endParaRPr>
          </a:p>
        </p:txBody>
      </p:sp>
      <p:pic>
        <p:nvPicPr>
          <p:cNvPr id="12" name="Picture 11">
            <a:extLst>
              <a:ext uri="{FF2B5EF4-FFF2-40B4-BE49-F238E27FC236}">
                <a16:creationId xmlns:a16="http://schemas.microsoft.com/office/drawing/2014/main" id="{69DE9835-92FC-405A-BCB5-65F1C8078277}"/>
              </a:ext>
            </a:extLst>
          </p:cNvPr>
          <p:cNvPicPr>
            <a:picLocks noChangeAspect="1"/>
          </p:cNvPicPr>
          <p:nvPr/>
        </p:nvPicPr>
        <p:blipFill>
          <a:blip r:embed="rId3"/>
          <a:stretch>
            <a:fillRect/>
          </a:stretch>
        </p:blipFill>
        <p:spPr>
          <a:xfrm>
            <a:off x="243414" y="3508436"/>
            <a:ext cx="5099618" cy="587610"/>
          </a:xfrm>
          <a:prstGeom prst="rect">
            <a:avLst/>
          </a:prstGeom>
        </p:spPr>
      </p:pic>
      <p:pic>
        <p:nvPicPr>
          <p:cNvPr id="13" name="Picture 12">
            <a:extLst>
              <a:ext uri="{FF2B5EF4-FFF2-40B4-BE49-F238E27FC236}">
                <a16:creationId xmlns:a16="http://schemas.microsoft.com/office/drawing/2014/main" id="{F1748170-0C7B-4C78-B294-E385888CC2AC}"/>
              </a:ext>
            </a:extLst>
          </p:cNvPr>
          <p:cNvPicPr>
            <a:picLocks noChangeAspect="1"/>
          </p:cNvPicPr>
          <p:nvPr/>
        </p:nvPicPr>
        <p:blipFill>
          <a:blip r:embed="rId4"/>
          <a:stretch>
            <a:fillRect/>
          </a:stretch>
        </p:blipFill>
        <p:spPr>
          <a:xfrm>
            <a:off x="5232779" y="4119344"/>
            <a:ext cx="3667808" cy="1979378"/>
          </a:xfrm>
          <a:prstGeom prst="rect">
            <a:avLst/>
          </a:prstGeom>
        </p:spPr>
      </p:pic>
      <p:sp>
        <p:nvSpPr>
          <p:cNvPr id="2" name="Rectangle 1">
            <a:extLst>
              <a:ext uri="{FF2B5EF4-FFF2-40B4-BE49-F238E27FC236}">
                <a16:creationId xmlns:a16="http://schemas.microsoft.com/office/drawing/2014/main" id="{4E659D03-8E4A-43E0-BBB3-D308351DD6AC}"/>
              </a:ext>
            </a:extLst>
          </p:cNvPr>
          <p:cNvSpPr/>
          <p:nvPr/>
        </p:nvSpPr>
        <p:spPr>
          <a:xfrm>
            <a:off x="3028951" y="1009482"/>
            <a:ext cx="3159839" cy="461665"/>
          </a:xfrm>
          <a:prstGeom prst="rect">
            <a:avLst/>
          </a:prstGeom>
        </p:spPr>
        <p:txBody>
          <a:bodyPr wrap="none">
            <a:spAutoFit/>
          </a:bodyPr>
          <a:lstStyle/>
          <a:p>
            <a:pPr defTabSz="685800" eaLnBrk="1" fontAlgn="auto" hangingPunct="1">
              <a:spcBef>
                <a:spcPts val="0"/>
              </a:spcBef>
              <a:spcAft>
                <a:spcPts val="0"/>
              </a:spcAft>
            </a:pPr>
            <a:r>
              <a:rPr kumimoji="1" lang="en-IN" sz="2400" b="1" kern="0">
                <a:solidFill>
                  <a:srgbClr val="CC3300"/>
                </a:solidFill>
                <a:effectLst>
                  <a:outerShdw blurRad="38100" dist="38100" dir="2700000" algn="tl">
                    <a:srgbClr val="C0C0C0"/>
                  </a:outerShdw>
                </a:effectLst>
                <a:latin typeface="Helvetica"/>
              </a:rPr>
              <a:t>UPDATEABLE VIEW</a:t>
            </a:r>
          </a:p>
        </p:txBody>
      </p:sp>
      <p:pic>
        <p:nvPicPr>
          <p:cNvPr id="3" name="Picture 2">
            <a:extLst>
              <a:ext uri="{FF2B5EF4-FFF2-40B4-BE49-F238E27FC236}">
                <a16:creationId xmlns:a16="http://schemas.microsoft.com/office/drawing/2014/main" id="{BA17BCFA-36BF-44FD-B450-93B05F3C1F4D}"/>
              </a:ext>
            </a:extLst>
          </p:cNvPr>
          <p:cNvPicPr>
            <a:picLocks noChangeAspect="1"/>
          </p:cNvPicPr>
          <p:nvPr/>
        </p:nvPicPr>
        <p:blipFill>
          <a:blip r:embed="rId5"/>
          <a:stretch>
            <a:fillRect/>
          </a:stretch>
        </p:blipFill>
        <p:spPr>
          <a:xfrm>
            <a:off x="243413" y="1494000"/>
            <a:ext cx="4585598" cy="1861520"/>
          </a:xfrm>
          <a:prstGeom prst="rect">
            <a:avLst/>
          </a:prstGeom>
        </p:spPr>
      </p:pic>
      <p:sp>
        <p:nvSpPr>
          <p:cNvPr id="6" name="Rectangle 5">
            <a:extLst>
              <a:ext uri="{FF2B5EF4-FFF2-40B4-BE49-F238E27FC236}">
                <a16:creationId xmlns:a16="http://schemas.microsoft.com/office/drawing/2014/main" id="{A515DA81-0019-4C26-9EE2-9B287AEC2FD5}"/>
              </a:ext>
            </a:extLst>
          </p:cNvPr>
          <p:cNvSpPr/>
          <p:nvPr/>
        </p:nvSpPr>
        <p:spPr>
          <a:xfrm>
            <a:off x="4857586" y="1608571"/>
            <a:ext cx="4043001" cy="646331"/>
          </a:xfrm>
          <a:prstGeom prst="rect">
            <a:avLst/>
          </a:prstGeom>
        </p:spPr>
        <p:txBody>
          <a:bodyPr wrap="square">
            <a:spAutoFit/>
          </a:bodyPr>
          <a:lstStyle/>
          <a:p>
            <a:pPr defTabSz="685800" eaLnBrk="1" fontAlgn="auto" hangingPunct="1">
              <a:spcBef>
                <a:spcPts val="0"/>
              </a:spcBef>
              <a:spcAft>
                <a:spcPts val="0"/>
              </a:spcAft>
            </a:pPr>
            <a:r>
              <a:rPr lang="en-IN" sz="1800" b="1">
                <a:solidFill>
                  <a:prstClr val="black"/>
                </a:solidFill>
                <a:latin typeface="Calibri" panose="020F0502020204030204"/>
              </a:rPr>
              <a:t>Records in Base Table EMP Before updating View Emp_View</a:t>
            </a:r>
          </a:p>
        </p:txBody>
      </p:sp>
      <p:sp>
        <p:nvSpPr>
          <p:cNvPr id="7" name="Rectangle 6">
            <a:extLst>
              <a:ext uri="{FF2B5EF4-FFF2-40B4-BE49-F238E27FC236}">
                <a16:creationId xmlns:a16="http://schemas.microsoft.com/office/drawing/2014/main" id="{00C5F703-6D52-4F98-8175-ECF5F83EF46D}"/>
              </a:ext>
            </a:extLst>
          </p:cNvPr>
          <p:cNvSpPr/>
          <p:nvPr/>
        </p:nvSpPr>
        <p:spPr>
          <a:xfrm>
            <a:off x="5343032" y="3425363"/>
            <a:ext cx="3289084" cy="646331"/>
          </a:xfrm>
          <a:prstGeom prst="rect">
            <a:avLst/>
          </a:prstGeom>
        </p:spPr>
        <p:txBody>
          <a:bodyPr wrap="square">
            <a:spAutoFit/>
          </a:bodyPr>
          <a:lstStyle/>
          <a:p>
            <a:pPr defTabSz="685800" eaLnBrk="1" fontAlgn="auto" hangingPunct="1">
              <a:spcBef>
                <a:spcPts val="0"/>
              </a:spcBef>
              <a:spcAft>
                <a:spcPts val="0"/>
              </a:spcAft>
            </a:pPr>
            <a:r>
              <a:rPr lang="en-IN" sz="1800" b="1">
                <a:solidFill>
                  <a:prstClr val="black"/>
                </a:solidFill>
                <a:latin typeface="Calibri" panose="020F0502020204030204"/>
              </a:rPr>
              <a:t>Updating Emp_View by adding one new record</a:t>
            </a:r>
          </a:p>
        </p:txBody>
      </p:sp>
      <p:sp>
        <p:nvSpPr>
          <p:cNvPr id="14" name="Rectangle 13">
            <a:extLst>
              <a:ext uri="{FF2B5EF4-FFF2-40B4-BE49-F238E27FC236}">
                <a16:creationId xmlns:a16="http://schemas.microsoft.com/office/drawing/2014/main" id="{970DA8E1-62E2-4076-B334-92C440474830}"/>
              </a:ext>
            </a:extLst>
          </p:cNvPr>
          <p:cNvSpPr/>
          <p:nvPr/>
        </p:nvSpPr>
        <p:spPr>
          <a:xfrm>
            <a:off x="906999" y="4422566"/>
            <a:ext cx="4187516" cy="1327286"/>
          </a:xfrm>
          <a:prstGeom prst="rect">
            <a:avLst/>
          </a:prstGeom>
        </p:spPr>
        <p:txBody>
          <a:bodyPr wrap="square">
            <a:spAutoFit/>
          </a:bodyPr>
          <a:lstStyle/>
          <a:p>
            <a:pPr defTabSz="685800" eaLnBrk="1" fontAlgn="auto" hangingPunct="1">
              <a:spcBef>
                <a:spcPts val="0"/>
              </a:spcBef>
              <a:spcAft>
                <a:spcPts val="0"/>
              </a:spcAft>
            </a:pPr>
            <a:r>
              <a:rPr lang="en-IN" sz="1800" b="1">
                <a:solidFill>
                  <a:prstClr val="black"/>
                </a:solidFill>
                <a:latin typeface="Calibri" panose="020F0502020204030204"/>
              </a:rPr>
              <a:t>Records in Base Table EMP After updating View Emp_View.</a:t>
            </a:r>
          </a:p>
          <a:p>
            <a:pPr defTabSz="685800" eaLnBrk="1" fontAlgn="auto" hangingPunct="1">
              <a:spcBef>
                <a:spcPts val="0"/>
              </a:spcBef>
              <a:spcAft>
                <a:spcPts val="0"/>
              </a:spcAft>
            </a:pPr>
            <a:endParaRPr lang="en-IN" sz="825" b="1">
              <a:solidFill>
                <a:prstClr val="black"/>
              </a:solidFill>
              <a:latin typeface="Calibri" panose="020F0502020204030204"/>
            </a:endParaRPr>
          </a:p>
          <a:p>
            <a:pPr defTabSz="685800" eaLnBrk="1" fontAlgn="auto" hangingPunct="1">
              <a:spcBef>
                <a:spcPts val="0"/>
              </a:spcBef>
              <a:spcAft>
                <a:spcPts val="0"/>
              </a:spcAft>
            </a:pPr>
            <a:r>
              <a:rPr lang="en-IN" sz="1800" b="1">
                <a:solidFill>
                  <a:prstClr val="black"/>
                </a:solidFill>
                <a:latin typeface="Calibri" panose="020F0502020204030204"/>
              </a:rPr>
              <a:t>i.e. Updates on View also affects underlying Base table</a:t>
            </a:r>
          </a:p>
        </p:txBody>
      </p:sp>
    </p:spTree>
    <p:extLst>
      <p:ext uri="{BB962C8B-B14F-4D97-AF65-F5344CB8AC3E}">
        <p14:creationId xmlns:p14="http://schemas.microsoft.com/office/powerpoint/2010/main" val="18442629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F74B-4CEB-45CB-B7F1-1761461DB870}"/>
              </a:ext>
            </a:extLst>
          </p:cNvPr>
          <p:cNvSpPr>
            <a:spLocks noGrp="1"/>
          </p:cNvSpPr>
          <p:nvPr>
            <p:ph type="title"/>
          </p:nvPr>
        </p:nvSpPr>
        <p:spPr>
          <a:xfrm>
            <a:off x="628650" y="870942"/>
            <a:ext cx="7886700" cy="708848"/>
          </a:xfrm>
        </p:spPr>
        <p:txBody>
          <a:bodyPr/>
          <a:lstStyle/>
          <a:p>
            <a:r>
              <a:rPr kumimoji="1" lang="en-IN" sz="2400" b="1" kern="0">
                <a:solidFill>
                  <a:srgbClr val="CC3300"/>
                </a:solidFill>
                <a:effectLst>
                  <a:outerShdw blurRad="38100" dist="38100" dir="2700000" algn="tl">
                    <a:srgbClr val="C0C0C0"/>
                  </a:outerShdw>
                </a:effectLst>
                <a:latin typeface="Helvetica"/>
              </a:rPr>
              <a:t>Example- Non Updateable View</a:t>
            </a:r>
          </a:p>
        </p:txBody>
      </p:sp>
      <p:sp>
        <p:nvSpPr>
          <p:cNvPr id="3" name="Content Placeholder 2">
            <a:extLst>
              <a:ext uri="{FF2B5EF4-FFF2-40B4-BE49-F238E27FC236}">
                <a16:creationId xmlns:a16="http://schemas.microsoft.com/office/drawing/2014/main" id="{9C890C4F-8E7D-4613-BF15-CF4C9284FBDF}"/>
              </a:ext>
            </a:extLst>
          </p:cNvPr>
          <p:cNvSpPr>
            <a:spLocks noGrp="1"/>
          </p:cNvSpPr>
          <p:nvPr>
            <p:ph idx="1"/>
          </p:nvPr>
        </p:nvSpPr>
        <p:spPr>
          <a:xfrm>
            <a:off x="649061" y="1542344"/>
            <a:ext cx="7886700" cy="1055574"/>
          </a:xfrm>
        </p:spPr>
        <p:txBody>
          <a:bodyPr/>
          <a:lstStyle/>
          <a:p>
            <a:pPr marL="0" indent="0">
              <a:lnSpc>
                <a:spcPct val="122000"/>
              </a:lnSpc>
              <a:buNone/>
            </a:pPr>
            <a:r>
              <a:rPr lang="en-IN"/>
              <a:t>Create a </a:t>
            </a:r>
            <a:r>
              <a:rPr lang="en-IN" err="1"/>
              <a:t>Emp_Dept_View</a:t>
            </a:r>
            <a:r>
              <a:rPr lang="en-IN"/>
              <a:t>( Name, Salary, </a:t>
            </a:r>
            <a:r>
              <a:rPr lang="en-IN" err="1"/>
              <a:t>Dept_Name</a:t>
            </a:r>
            <a:r>
              <a:rPr lang="en-IN"/>
              <a:t>) by borrowing column definitions- </a:t>
            </a:r>
            <a:r>
              <a:rPr lang="en-IN" err="1"/>
              <a:t>Ename,Sal</a:t>
            </a:r>
            <a:r>
              <a:rPr lang="en-IN"/>
              <a:t> from EMP and </a:t>
            </a:r>
            <a:r>
              <a:rPr lang="en-IN" err="1"/>
              <a:t>Dname</a:t>
            </a:r>
            <a:r>
              <a:rPr lang="en-IN"/>
              <a:t> from DEPT.</a:t>
            </a:r>
          </a:p>
        </p:txBody>
      </p:sp>
      <p:sp>
        <p:nvSpPr>
          <p:cNvPr id="4" name="Footer Placeholder 3">
            <a:extLst>
              <a:ext uri="{FF2B5EF4-FFF2-40B4-BE49-F238E27FC236}">
                <a16:creationId xmlns:a16="http://schemas.microsoft.com/office/drawing/2014/main" id="{07F87AB1-FC1F-4C22-A881-28078F6658C2}"/>
              </a:ext>
            </a:extLst>
          </p:cNvPr>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panose="020F0502020204030204"/>
              </a:rPr>
              <a:t>SQL</a:t>
            </a:r>
          </a:p>
        </p:txBody>
      </p:sp>
      <p:sp>
        <p:nvSpPr>
          <p:cNvPr id="5" name="Slide Number Placeholder 4">
            <a:extLst>
              <a:ext uri="{FF2B5EF4-FFF2-40B4-BE49-F238E27FC236}">
                <a16:creationId xmlns:a16="http://schemas.microsoft.com/office/drawing/2014/main" id="{1BC17E5C-8523-4344-9A5E-4550B9D2FC23}"/>
              </a:ext>
            </a:extLst>
          </p:cNvPr>
          <p:cNvSpPr>
            <a:spLocks noGrp="1"/>
          </p:cNvSpPr>
          <p:nvPr>
            <p:ph type="sldNum" sz="quarter" idx="12"/>
          </p:nvPr>
        </p:nvSpPr>
        <p:spPr/>
        <p:txBody>
          <a:bodyPr/>
          <a:lstStyle/>
          <a:p>
            <a:pPr defTabSz="685800" eaLnBrk="1" fontAlgn="auto" hangingPunct="1">
              <a:spcBef>
                <a:spcPts val="0"/>
              </a:spcBef>
              <a:spcAft>
                <a:spcPts val="0"/>
              </a:spcAft>
            </a:pPr>
            <a:fld id="{03576695-DB63-4967-AFBB-46E84EF49106}" type="slidenum">
              <a:rPr lang="en-US">
                <a:solidFill>
                  <a:prstClr val="black">
                    <a:tint val="75000"/>
                  </a:prstClr>
                </a:solidFill>
                <a:latin typeface="Calibri" panose="020F0502020204030204"/>
              </a:rPr>
              <a:pPr defTabSz="685800" eaLnBrk="1" fontAlgn="auto" hangingPunct="1">
                <a:spcBef>
                  <a:spcPts val="0"/>
                </a:spcBef>
                <a:spcAft>
                  <a:spcPts val="0"/>
                </a:spcAft>
              </a:pPr>
              <a:t>95</a:t>
            </a:fld>
            <a:endParaRPr lang="en-US">
              <a:solidFill>
                <a:prstClr val="black">
                  <a:tint val="75000"/>
                </a:prstClr>
              </a:solidFill>
              <a:latin typeface="Calibri" panose="020F0502020204030204"/>
            </a:endParaRPr>
          </a:p>
        </p:txBody>
      </p:sp>
      <p:sp>
        <p:nvSpPr>
          <p:cNvPr id="6" name="Rectangle 5">
            <a:extLst>
              <a:ext uri="{FF2B5EF4-FFF2-40B4-BE49-F238E27FC236}">
                <a16:creationId xmlns:a16="http://schemas.microsoft.com/office/drawing/2014/main" id="{78080AC4-5361-420B-8007-612E1F60E52C}"/>
              </a:ext>
            </a:extLst>
          </p:cNvPr>
          <p:cNvSpPr/>
          <p:nvPr/>
        </p:nvSpPr>
        <p:spPr>
          <a:xfrm>
            <a:off x="653143" y="2412018"/>
            <a:ext cx="7882618" cy="788293"/>
          </a:xfrm>
          <a:prstGeom prst="rect">
            <a:avLst/>
          </a:prstGeom>
        </p:spPr>
        <p:txBody>
          <a:bodyPr wrap="square">
            <a:spAutoFit/>
          </a:bodyPr>
          <a:lstStyle/>
          <a:p>
            <a:pPr defTabSz="685800" eaLnBrk="1" fontAlgn="auto" hangingPunct="1">
              <a:lnSpc>
                <a:spcPct val="131000"/>
              </a:lnSpc>
              <a:spcBef>
                <a:spcPts val="0"/>
              </a:spcBef>
              <a:spcAft>
                <a:spcPts val="0"/>
              </a:spcAft>
            </a:pPr>
            <a:r>
              <a:rPr lang="en-US" sz="1800" b="1">
                <a:solidFill>
                  <a:prstClr val="black"/>
                </a:solidFill>
                <a:latin typeface="Calibri" panose="020F0502020204030204"/>
              </a:rPr>
              <a:t>CREATE VIEW </a:t>
            </a:r>
            <a:r>
              <a:rPr lang="en-US" sz="1800" b="1" err="1">
                <a:solidFill>
                  <a:prstClr val="black"/>
                </a:solidFill>
                <a:latin typeface="Calibri" panose="020F0502020204030204"/>
              </a:rPr>
              <a:t>Emp_Dept_View</a:t>
            </a:r>
            <a:r>
              <a:rPr lang="en-US" sz="1800" b="1">
                <a:solidFill>
                  <a:prstClr val="black"/>
                </a:solidFill>
                <a:latin typeface="Calibri" panose="020F0502020204030204"/>
              </a:rPr>
              <a:t> (</a:t>
            </a:r>
            <a:r>
              <a:rPr lang="en-US" sz="1800" b="1" err="1">
                <a:solidFill>
                  <a:prstClr val="black"/>
                </a:solidFill>
                <a:latin typeface="Calibri" panose="020F0502020204030204"/>
              </a:rPr>
              <a:t>Name,Salary,Dept_Name</a:t>
            </a:r>
            <a:r>
              <a:rPr lang="en-US" sz="1800" b="1">
                <a:solidFill>
                  <a:prstClr val="black"/>
                </a:solidFill>
                <a:latin typeface="Calibri" panose="020F0502020204030204"/>
              </a:rPr>
              <a:t>) AS SELECT </a:t>
            </a:r>
            <a:r>
              <a:rPr lang="en-US" sz="1800" b="1" err="1">
                <a:solidFill>
                  <a:prstClr val="black"/>
                </a:solidFill>
                <a:latin typeface="Calibri" panose="020F0502020204030204"/>
              </a:rPr>
              <a:t>Ename,Sal,Dname</a:t>
            </a:r>
            <a:r>
              <a:rPr lang="en-US" sz="1800" b="1">
                <a:solidFill>
                  <a:prstClr val="black"/>
                </a:solidFill>
                <a:latin typeface="Calibri" panose="020F0502020204030204"/>
              </a:rPr>
              <a:t> FROM EMP,DEPT WHERE </a:t>
            </a:r>
            <a:r>
              <a:rPr lang="en-US" sz="1800" b="1" err="1">
                <a:solidFill>
                  <a:prstClr val="black"/>
                </a:solidFill>
                <a:latin typeface="Calibri" panose="020F0502020204030204"/>
              </a:rPr>
              <a:t>Deptno</a:t>
            </a:r>
            <a:r>
              <a:rPr lang="en-US" sz="1800" b="1">
                <a:solidFill>
                  <a:prstClr val="black"/>
                </a:solidFill>
                <a:latin typeface="Calibri" panose="020F0502020204030204"/>
              </a:rPr>
              <a:t>=</a:t>
            </a:r>
            <a:r>
              <a:rPr lang="en-US" sz="1800" b="1" err="1">
                <a:solidFill>
                  <a:prstClr val="black"/>
                </a:solidFill>
                <a:latin typeface="Calibri" panose="020F0502020204030204"/>
              </a:rPr>
              <a:t>Dno</a:t>
            </a:r>
            <a:r>
              <a:rPr lang="en-US" sz="1800" b="1">
                <a:solidFill>
                  <a:prstClr val="black"/>
                </a:solidFill>
                <a:latin typeface="Calibri" panose="020F0502020204030204"/>
              </a:rPr>
              <a:t>;</a:t>
            </a:r>
            <a:endParaRPr lang="en-IN" sz="1800" b="1">
              <a:solidFill>
                <a:prstClr val="black"/>
              </a:solidFill>
              <a:latin typeface="Calibri" panose="020F0502020204030204"/>
            </a:endParaRPr>
          </a:p>
        </p:txBody>
      </p:sp>
      <p:pic>
        <p:nvPicPr>
          <p:cNvPr id="7" name="Picture 6">
            <a:extLst>
              <a:ext uri="{FF2B5EF4-FFF2-40B4-BE49-F238E27FC236}">
                <a16:creationId xmlns:a16="http://schemas.microsoft.com/office/drawing/2014/main" id="{775DF71C-3586-4BBB-B4D3-537FA401405A}"/>
              </a:ext>
            </a:extLst>
          </p:cNvPr>
          <p:cNvPicPr>
            <a:picLocks noChangeAspect="1"/>
          </p:cNvPicPr>
          <p:nvPr/>
        </p:nvPicPr>
        <p:blipFill>
          <a:blip r:embed="rId2"/>
          <a:stretch>
            <a:fillRect/>
          </a:stretch>
        </p:blipFill>
        <p:spPr>
          <a:xfrm>
            <a:off x="750093" y="3392055"/>
            <a:ext cx="7882618" cy="502310"/>
          </a:xfrm>
          <a:prstGeom prst="rect">
            <a:avLst/>
          </a:prstGeom>
        </p:spPr>
      </p:pic>
      <p:pic>
        <p:nvPicPr>
          <p:cNvPr id="8" name="Picture 7">
            <a:extLst>
              <a:ext uri="{FF2B5EF4-FFF2-40B4-BE49-F238E27FC236}">
                <a16:creationId xmlns:a16="http://schemas.microsoft.com/office/drawing/2014/main" id="{7A2502A3-C9F8-4913-9D98-ECE30DDEF046}"/>
              </a:ext>
            </a:extLst>
          </p:cNvPr>
          <p:cNvPicPr>
            <a:picLocks noChangeAspect="1"/>
          </p:cNvPicPr>
          <p:nvPr/>
        </p:nvPicPr>
        <p:blipFill>
          <a:blip r:embed="rId3"/>
          <a:stretch>
            <a:fillRect/>
          </a:stretch>
        </p:blipFill>
        <p:spPr>
          <a:xfrm>
            <a:off x="1819616" y="3971038"/>
            <a:ext cx="2937987" cy="1760290"/>
          </a:xfrm>
          <a:prstGeom prst="rect">
            <a:avLst/>
          </a:prstGeom>
        </p:spPr>
      </p:pic>
    </p:spTree>
    <p:extLst>
      <p:ext uri="{BB962C8B-B14F-4D97-AF65-F5344CB8AC3E}">
        <p14:creationId xmlns:p14="http://schemas.microsoft.com/office/powerpoint/2010/main" val="19575413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F74B-4CEB-45CB-B7F1-1761461DB870}"/>
              </a:ext>
            </a:extLst>
          </p:cNvPr>
          <p:cNvSpPr>
            <a:spLocks noGrp="1"/>
          </p:cNvSpPr>
          <p:nvPr>
            <p:ph type="title"/>
          </p:nvPr>
        </p:nvSpPr>
        <p:spPr>
          <a:xfrm>
            <a:off x="628650" y="870942"/>
            <a:ext cx="7886700" cy="708848"/>
          </a:xfrm>
        </p:spPr>
        <p:txBody>
          <a:bodyPr/>
          <a:lstStyle/>
          <a:p>
            <a:r>
              <a:rPr lang="en-IN"/>
              <a:t>.</a:t>
            </a:r>
            <a:r>
              <a:rPr kumimoji="1" lang="en-IN" sz="2400" b="1" kern="0">
                <a:solidFill>
                  <a:srgbClr val="CC3300"/>
                </a:solidFill>
                <a:effectLst>
                  <a:outerShdw blurRad="38100" dist="38100" dir="2700000" algn="tl">
                    <a:srgbClr val="C0C0C0"/>
                  </a:outerShdw>
                </a:effectLst>
                <a:latin typeface="Helvetica"/>
              </a:rPr>
              <a:t>.Example- Non Updateable View</a:t>
            </a:r>
          </a:p>
        </p:txBody>
      </p:sp>
      <p:sp>
        <p:nvSpPr>
          <p:cNvPr id="4" name="Footer Placeholder 3">
            <a:extLst>
              <a:ext uri="{FF2B5EF4-FFF2-40B4-BE49-F238E27FC236}">
                <a16:creationId xmlns:a16="http://schemas.microsoft.com/office/drawing/2014/main" id="{07F87AB1-FC1F-4C22-A881-28078F6658C2}"/>
              </a:ext>
            </a:extLst>
          </p:cNvPr>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panose="020F0502020204030204"/>
              </a:rPr>
              <a:t>SQL</a:t>
            </a:r>
          </a:p>
        </p:txBody>
      </p:sp>
      <p:sp>
        <p:nvSpPr>
          <p:cNvPr id="5" name="Slide Number Placeholder 4">
            <a:extLst>
              <a:ext uri="{FF2B5EF4-FFF2-40B4-BE49-F238E27FC236}">
                <a16:creationId xmlns:a16="http://schemas.microsoft.com/office/drawing/2014/main" id="{1BC17E5C-8523-4344-9A5E-4550B9D2FC23}"/>
              </a:ext>
            </a:extLst>
          </p:cNvPr>
          <p:cNvSpPr>
            <a:spLocks noGrp="1"/>
          </p:cNvSpPr>
          <p:nvPr>
            <p:ph type="sldNum" sz="quarter" idx="12"/>
          </p:nvPr>
        </p:nvSpPr>
        <p:spPr/>
        <p:txBody>
          <a:bodyPr/>
          <a:lstStyle/>
          <a:p>
            <a:pPr defTabSz="685800" eaLnBrk="1" fontAlgn="auto" hangingPunct="1">
              <a:spcBef>
                <a:spcPts val="0"/>
              </a:spcBef>
              <a:spcAft>
                <a:spcPts val="0"/>
              </a:spcAft>
            </a:pPr>
            <a:fld id="{03576695-DB63-4967-AFBB-46E84EF49106}" type="slidenum">
              <a:rPr lang="en-US">
                <a:solidFill>
                  <a:prstClr val="black">
                    <a:tint val="75000"/>
                  </a:prstClr>
                </a:solidFill>
                <a:latin typeface="Calibri" panose="020F0502020204030204"/>
              </a:rPr>
              <a:pPr defTabSz="685800" eaLnBrk="1" fontAlgn="auto" hangingPunct="1">
                <a:spcBef>
                  <a:spcPts val="0"/>
                </a:spcBef>
                <a:spcAft>
                  <a:spcPts val="0"/>
                </a:spcAft>
              </a:pPr>
              <a:t>96</a:t>
            </a:fld>
            <a:endParaRPr lang="en-US">
              <a:solidFill>
                <a:prstClr val="black">
                  <a:tint val="75000"/>
                </a:prstClr>
              </a:solidFill>
              <a:latin typeface="Calibri" panose="020F0502020204030204"/>
            </a:endParaRPr>
          </a:p>
        </p:txBody>
      </p:sp>
      <p:sp>
        <p:nvSpPr>
          <p:cNvPr id="6" name="Rectangle 5">
            <a:extLst>
              <a:ext uri="{FF2B5EF4-FFF2-40B4-BE49-F238E27FC236}">
                <a16:creationId xmlns:a16="http://schemas.microsoft.com/office/drawing/2014/main" id="{78080AC4-5361-420B-8007-612E1F60E52C}"/>
              </a:ext>
            </a:extLst>
          </p:cNvPr>
          <p:cNvSpPr/>
          <p:nvPr/>
        </p:nvSpPr>
        <p:spPr>
          <a:xfrm>
            <a:off x="750093" y="1656463"/>
            <a:ext cx="7882618" cy="788293"/>
          </a:xfrm>
          <a:prstGeom prst="rect">
            <a:avLst/>
          </a:prstGeom>
        </p:spPr>
        <p:txBody>
          <a:bodyPr wrap="square">
            <a:spAutoFit/>
          </a:bodyPr>
          <a:lstStyle/>
          <a:p>
            <a:pPr defTabSz="685800" eaLnBrk="1" fontAlgn="auto" hangingPunct="1">
              <a:lnSpc>
                <a:spcPct val="131000"/>
              </a:lnSpc>
              <a:spcBef>
                <a:spcPts val="0"/>
              </a:spcBef>
              <a:spcAft>
                <a:spcPts val="0"/>
              </a:spcAft>
            </a:pPr>
            <a:r>
              <a:rPr lang="en-US" sz="1800" b="1">
                <a:solidFill>
                  <a:prstClr val="black"/>
                </a:solidFill>
                <a:latin typeface="Calibri" panose="020F0502020204030204"/>
              </a:rPr>
              <a:t>CREATE VIEW </a:t>
            </a:r>
            <a:r>
              <a:rPr lang="en-US" sz="1800" b="1" err="1">
                <a:solidFill>
                  <a:prstClr val="black"/>
                </a:solidFill>
                <a:latin typeface="Calibri" panose="020F0502020204030204"/>
              </a:rPr>
              <a:t>Emp_Dept_View</a:t>
            </a:r>
            <a:r>
              <a:rPr lang="en-US" sz="1800" b="1">
                <a:solidFill>
                  <a:prstClr val="black"/>
                </a:solidFill>
                <a:latin typeface="Calibri" panose="020F0502020204030204"/>
              </a:rPr>
              <a:t> (</a:t>
            </a:r>
            <a:r>
              <a:rPr lang="en-US" sz="1800" b="1" err="1">
                <a:solidFill>
                  <a:prstClr val="black"/>
                </a:solidFill>
                <a:latin typeface="Calibri" panose="020F0502020204030204"/>
              </a:rPr>
              <a:t>Name,Salary,Dept_Name</a:t>
            </a:r>
            <a:r>
              <a:rPr lang="en-US" sz="1800" b="1">
                <a:solidFill>
                  <a:prstClr val="black"/>
                </a:solidFill>
                <a:latin typeface="Calibri" panose="020F0502020204030204"/>
              </a:rPr>
              <a:t>) AS SELECT </a:t>
            </a:r>
            <a:r>
              <a:rPr lang="en-US" sz="1800" b="1" err="1">
                <a:solidFill>
                  <a:prstClr val="black"/>
                </a:solidFill>
                <a:latin typeface="Calibri" panose="020F0502020204030204"/>
              </a:rPr>
              <a:t>Ename,Sal,Dname</a:t>
            </a:r>
            <a:r>
              <a:rPr lang="en-US" sz="1800" b="1">
                <a:solidFill>
                  <a:prstClr val="black"/>
                </a:solidFill>
                <a:latin typeface="Calibri" panose="020F0502020204030204"/>
              </a:rPr>
              <a:t> FROM EMP,DEPT WHERE </a:t>
            </a:r>
            <a:r>
              <a:rPr lang="en-US" sz="1800" b="1" err="1">
                <a:solidFill>
                  <a:prstClr val="black"/>
                </a:solidFill>
                <a:latin typeface="Calibri" panose="020F0502020204030204"/>
              </a:rPr>
              <a:t>Deptno</a:t>
            </a:r>
            <a:r>
              <a:rPr lang="en-US" sz="1800" b="1">
                <a:solidFill>
                  <a:prstClr val="black"/>
                </a:solidFill>
                <a:latin typeface="Calibri" panose="020F0502020204030204"/>
              </a:rPr>
              <a:t>=</a:t>
            </a:r>
            <a:r>
              <a:rPr lang="en-US" sz="1800" b="1" err="1">
                <a:solidFill>
                  <a:prstClr val="black"/>
                </a:solidFill>
                <a:latin typeface="Calibri" panose="020F0502020204030204"/>
              </a:rPr>
              <a:t>Dno</a:t>
            </a:r>
            <a:r>
              <a:rPr lang="en-US" sz="1800" b="1">
                <a:solidFill>
                  <a:prstClr val="black"/>
                </a:solidFill>
                <a:latin typeface="Calibri" panose="020F0502020204030204"/>
              </a:rPr>
              <a:t>;</a:t>
            </a:r>
            <a:endParaRPr lang="en-IN" sz="1800" b="1">
              <a:solidFill>
                <a:prstClr val="black"/>
              </a:solidFill>
              <a:latin typeface="Calibri" panose="020F0502020204030204"/>
            </a:endParaRPr>
          </a:p>
        </p:txBody>
      </p:sp>
      <p:pic>
        <p:nvPicPr>
          <p:cNvPr id="11" name="Picture 10">
            <a:extLst>
              <a:ext uri="{FF2B5EF4-FFF2-40B4-BE49-F238E27FC236}">
                <a16:creationId xmlns:a16="http://schemas.microsoft.com/office/drawing/2014/main" id="{2BD3E407-5A1C-470D-B672-436127446999}"/>
              </a:ext>
            </a:extLst>
          </p:cNvPr>
          <p:cNvPicPr>
            <a:picLocks noChangeAspect="1"/>
          </p:cNvPicPr>
          <p:nvPr/>
        </p:nvPicPr>
        <p:blipFill>
          <a:blip r:embed="rId2"/>
          <a:stretch>
            <a:fillRect/>
          </a:stretch>
        </p:blipFill>
        <p:spPr>
          <a:xfrm>
            <a:off x="889868" y="2676354"/>
            <a:ext cx="6912832" cy="2525183"/>
          </a:xfrm>
          <a:prstGeom prst="rect">
            <a:avLst/>
          </a:prstGeom>
        </p:spPr>
      </p:pic>
    </p:spTree>
    <p:extLst>
      <p:ext uri="{BB962C8B-B14F-4D97-AF65-F5344CB8AC3E}">
        <p14:creationId xmlns:p14="http://schemas.microsoft.com/office/powerpoint/2010/main" val="27117887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0258" name="Rectangle 2"/>
          <p:cNvSpPr>
            <a:spLocks noGrp="1" noChangeArrowheads="1"/>
          </p:cNvSpPr>
          <p:nvPr>
            <p:ph type="ctrTitle"/>
          </p:nvPr>
        </p:nvSpPr>
        <p:spPr/>
        <p:txBody>
          <a:bodyPr/>
          <a:lstStyle/>
          <a:p>
            <a:pPr>
              <a:defRPr/>
            </a:pPr>
            <a:r>
              <a:rPr lang="en-US"/>
              <a:t>END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F62AE42-2D08-494E-ABDB-818714A5EA7C}"/>
              </a:ext>
            </a:extLst>
          </p:cNvPr>
          <p:cNvPicPr>
            <a:picLocks noGrp="1" noChangeAspect="1"/>
          </p:cNvPicPr>
          <p:nvPr>
            <p:ph idx="1"/>
          </p:nvPr>
        </p:nvPicPr>
        <p:blipFill>
          <a:blip r:embed="rId2"/>
          <a:stretch>
            <a:fillRect/>
          </a:stretch>
        </p:blipFill>
        <p:spPr>
          <a:xfrm>
            <a:off x="0" y="573306"/>
            <a:ext cx="4892295" cy="5144294"/>
          </a:xfrm>
          <a:prstGeom prst="rect">
            <a:avLst/>
          </a:prstGeom>
        </p:spPr>
      </p:pic>
      <p:pic>
        <p:nvPicPr>
          <p:cNvPr id="5" name="Picture 4">
            <a:extLst>
              <a:ext uri="{FF2B5EF4-FFF2-40B4-BE49-F238E27FC236}">
                <a16:creationId xmlns:a16="http://schemas.microsoft.com/office/drawing/2014/main" id="{EAB73D59-5C01-4141-9469-77762F516827}"/>
              </a:ext>
            </a:extLst>
          </p:cNvPr>
          <p:cNvPicPr>
            <a:picLocks noChangeAspect="1"/>
          </p:cNvPicPr>
          <p:nvPr/>
        </p:nvPicPr>
        <p:blipFill>
          <a:blip r:embed="rId3"/>
          <a:stretch>
            <a:fillRect/>
          </a:stretch>
        </p:blipFill>
        <p:spPr>
          <a:xfrm>
            <a:off x="5014161" y="289759"/>
            <a:ext cx="4429125" cy="5711387"/>
          </a:xfrm>
          <a:prstGeom prst="rect">
            <a:avLst/>
          </a:prstGeom>
        </p:spPr>
      </p:pic>
    </p:spTree>
    <p:extLst>
      <p:ext uri="{BB962C8B-B14F-4D97-AF65-F5344CB8AC3E}">
        <p14:creationId xmlns:p14="http://schemas.microsoft.com/office/powerpoint/2010/main" val="39376451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defRPr/>
            </a:pPr>
            <a:r>
              <a:rPr lang="en-US"/>
              <a:t>Figure 3.02</a:t>
            </a:r>
          </a:p>
        </p:txBody>
      </p:sp>
      <p:pic>
        <p:nvPicPr>
          <p:cNvPr id="124931" name="Picture 3"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5900" y="1939925"/>
            <a:ext cx="1092200"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6555ff34-ecb9-4dd7-8026-f8d44bab36a6" xsi:nil="true"/>
    <lcf76f155ced4ddcb4097134ff3c332f xmlns="cec7fef7-e975-4ca8-918d-7eb5d545cf9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F7A14CA634AE469B96691D94FD32F7" ma:contentTypeVersion="13" ma:contentTypeDescription="Create a new document." ma:contentTypeScope="" ma:versionID="004e0c0ab143f8cf91b32d349cc1d6fe">
  <xsd:schema xmlns:xsd="http://www.w3.org/2001/XMLSchema" xmlns:xs="http://www.w3.org/2001/XMLSchema" xmlns:p="http://schemas.microsoft.com/office/2006/metadata/properties" xmlns:ns2="cec7fef7-e975-4ca8-918d-7eb5d545cf95" xmlns:ns3="6555ff34-ecb9-4dd7-8026-f8d44bab36a6" targetNamespace="http://schemas.microsoft.com/office/2006/metadata/properties" ma:root="true" ma:fieldsID="031f11a8c35f8f92336b2f5273747930" ns2:_="" ns3:_="">
    <xsd:import namespace="cec7fef7-e975-4ca8-918d-7eb5d545cf95"/>
    <xsd:import namespace="6555ff34-ecb9-4dd7-8026-f8d44bab36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c7fef7-e975-4ca8-918d-7eb5d545c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55ff34-ecb9-4dd7-8026-f8d44bab36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56fa0ee-5118-448d-ac54-87e27872924d}" ma:internalName="TaxCatchAll" ma:showField="CatchAllData" ma:web="6555ff34-ecb9-4dd7-8026-f8d44bab36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F3C5EA-74F6-4446-AEE9-E9721417E73E}">
  <ds:schemaRefs>
    <ds:schemaRef ds:uri="http://schemas.microsoft.com/sharepoint/v3/contenttype/forms"/>
  </ds:schemaRefs>
</ds:datastoreItem>
</file>

<file path=customXml/itemProps2.xml><?xml version="1.0" encoding="utf-8"?>
<ds:datastoreItem xmlns:ds="http://schemas.openxmlformats.org/officeDocument/2006/customXml" ds:itemID="{B88C7100-9CE4-4CA4-93C0-4AAC41408395}">
  <ds:schemaRefs>
    <ds:schemaRef ds:uri="http://schemas.microsoft.com/office/2006/metadata/properties"/>
    <ds:schemaRef ds:uri="http://schemas.microsoft.com/office/infopath/2007/PartnerControls"/>
    <ds:schemaRef ds:uri="6555ff34-ecb9-4dd7-8026-f8d44bab36a6"/>
    <ds:schemaRef ds:uri="cec7fef7-e975-4ca8-918d-7eb5d545cf95"/>
  </ds:schemaRefs>
</ds:datastoreItem>
</file>

<file path=customXml/itemProps3.xml><?xml version="1.0" encoding="utf-8"?>
<ds:datastoreItem xmlns:ds="http://schemas.openxmlformats.org/officeDocument/2006/customXml" ds:itemID="{357A38D9-1F80-49A3-A152-B9A2F0721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c7fef7-e975-4ca8-918d-7eb5d545cf95"/>
    <ds:schemaRef ds:uri="6555ff34-ecb9-4dd7-8026-f8d44bab36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DB6</Template>
  <Application>Microsoft Office PowerPoint</Application>
  <PresentationFormat>On-screen Show (4:3)</PresentationFormat>
  <Slides>123</Slides>
  <Notes>96</Notes>
  <HiddenSlides>0</HiddenSlides>
  <ScaleCrop>false</ScaleCrop>
  <HeadingPairs>
    <vt:vector size="4" baseType="variant">
      <vt:variant>
        <vt:lpstr>Theme</vt:lpstr>
      </vt:variant>
      <vt:variant>
        <vt:i4>2</vt:i4>
      </vt:variant>
      <vt:variant>
        <vt:lpstr>Slide Titles</vt:lpstr>
      </vt:variant>
      <vt:variant>
        <vt:i4>123</vt:i4>
      </vt:variant>
    </vt:vector>
  </HeadingPairs>
  <TitlesOfParts>
    <vt:vector size="125" baseType="lpstr">
      <vt:lpstr>2_db-5-grey</vt:lpstr>
      <vt:lpstr>Office Theme</vt:lpstr>
      <vt:lpstr>4: SQL –Basic Query</vt:lpstr>
      <vt:lpstr>Basic SQL Query</vt:lpstr>
      <vt:lpstr>Schema</vt:lpstr>
      <vt:lpstr>The select Clause</vt:lpstr>
      <vt:lpstr>The select Clause (Cont.)</vt:lpstr>
      <vt:lpstr>The select Clause (Cont.)</vt:lpstr>
      <vt:lpstr>The where Clause</vt:lpstr>
      <vt:lpstr>The from Clause Cartesian Product</vt:lpstr>
      <vt:lpstr>Cartesian Product: instructor X teaches</vt:lpstr>
      <vt:lpstr>Joins</vt:lpstr>
      <vt:lpstr>Joins</vt:lpstr>
      <vt:lpstr>Natural Join (Cont.)</vt:lpstr>
      <vt:lpstr>Natural Join</vt:lpstr>
      <vt:lpstr>Natural Join Example</vt:lpstr>
      <vt:lpstr>Three-Table Join</vt:lpstr>
      <vt:lpstr>Computing a Join with other clauses DISTINCT,WHERE,ORDER BY</vt:lpstr>
      <vt:lpstr>Ordering the Display of Tuples</vt:lpstr>
      <vt:lpstr>Outer Join</vt:lpstr>
      <vt:lpstr>Join Example</vt:lpstr>
      <vt:lpstr>Left Outer Join</vt:lpstr>
      <vt:lpstr>PowerPoint Presentation</vt:lpstr>
      <vt:lpstr>Right Outer Join</vt:lpstr>
      <vt:lpstr>PowerPoint Presentation</vt:lpstr>
      <vt:lpstr>Full Outer Join</vt:lpstr>
      <vt:lpstr>PowerPoint Presentation</vt:lpstr>
      <vt:lpstr>The Rename Operation</vt:lpstr>
      <vt:lpstr>Compare Tuples in the Same Relation</vt:lpstr>
      <vt:lpstr>String Operations</vt:lpstr>
      <vt:lpstr>String Operations (Cont.)</vt:lpstr>
      <vt:lpstr>Where Clause Predicates</vt:lpstr>
      <vt:lpstr>Set Operations-UNION</vt:lpstr>
      <vt:lpstr>Set Operations-INTERESECT</vt:lpstr>
      <vt:lpstr>Set Operations- MINUS</vt:lpstr>
      <vt:lpstr>Set Operations</vt:lpstr>
      <vt:lpstr>Set Operations</vt:lpstr>
      <vt:lpstr>Null Values- is null</vt:lpstr>
      <vt:lpstr>IS NULL/ IS NOT NULL</vt:lpstr>
      <vt:lpstr>Null Values and Three Valued Logic</vt:lpstr>
      <vt:lpstr>Aggregate Functions</vt:lpstr>
      <vt:lpstr>PowerPoint Presentation</vt:lpstr>
      <vt:lpstr>Aggregate Functions (Cont.)</vt:lpstr>
      <vt:lpstr>Aggregate Functions – Group By</vt:lpstr>
      <vt:lpstr>Aggregation (Cont.)</vt:lpstr>
      <vt:lpstr>Aggregate Functions – Having Clause</vt:lpstr>
      <vt:lpstr>Null Values and Aggregates</vt:lpstr>
      <vt:lpstr>Nested Subqueries</vt:lpstr>
      <vt:lpstr>Example-set membership using IN</vt:lpstr>
      <vt:lpstr>Section table data</vt:lpstr>
      <vt:lpstr>set membership Example Query</vt:lpstr>
      <vt:lpstr>Example Query-IN ,order pairs</vt:lpstr>
      <vt:lpstr>Set Comparison</vt:lpstr>
      <vt:lpstr>Set Comparison- some</vt:lpstr>
      <vt:lpstr>Definition of  Some Clause</vt:lpstr>
      <vt:lpstr>Example Query</vt:lpstr>
      <vt:lpstr>Definition of all Clause</vt:lpstr>
      <vt:lpstr>PowerPoint Presentation</vt:lpstr>
      <vt:lpstr>PowerPoint Presentation</vt:lpstr>
      <vt:lpstr>PowerPoint Presentation</vt:lpstr>
      <vt:lpstr>Test for Empty/Non-Empty Relations</vt:lpstr>
      <vt:lpstr>“Find all courses taught during both the Fall 2009 semester and in the Spring 2010 semester”</vt:lpstr>
      <vt:lpstr>Correlation Variables-exists</vt:lpstr>
      <vt:lpstr>Correlation Variables-Exists</vt:lpstr>
      <vt:lpstr>General form of – Correlated Query</vt:lpstr>
      <vt:lpstr>Correlation Variables-Not Exists</vt:lpstr>
      <vt:lpstr>PowerPoint Presentation</vt:lpstr>
      <vt:lpstr>PowerPoint Presentation</vt:lpstr>
      <vt:lpstr>Subqueries in the FROM Clause</vt:lpstr>
      <vt:lpstr>WITH Clause</vt:lpstr>
      <vt:lpstr>WITH Clause</vt:lpstr>
      <vt:lpstr>WITH Clause</vt:lpstr>
      <vt:lpstr>WITH Clause</vt:lpstr>
      <vt:lpstr>WITH Clause</vt:lpstr>
      <vt:lpstr>Recursive Query-WITH Clause</vt:lpstr>
      <vt:lpstr>Example-Recursive Query(WITH Clause)</vt:lpstr>
      <vt:lpstr>CREATE .. AS.. SELECT… Create a table with the same schema as an existing table</vt:lpstr>
      <vt:lpstr>CREATE .. AS.. SELECT… Create a table with the same schema as an existing table</vt:lpstr>
      <vt:lpstr>Scalar Subquery</vt:lpstr>
      <vt:lpstr>..Scalar Subquery</vt:lpstr>
      <vt:lpstr>..Scalar Subquery</vt:lpstr>
      <vt:lpstr>VIEWS</vt:lpstr>
      <vt:lpstr>View Definition</vt:lpstr>
      <vt:lpstr>Example:</vt:lpstr>
      <vt:lpstr>Example:    Renaming column names in the View</vt:lpstr>
      <vt:lpstr>Example: View with aggregate function</vt:lpstr>
      <vt:lpstr>Views Defined Using Other Views</vt:lpstr>
      <vt:lpstr>Example:    Creating a  View from another view</vt:lpstr>
      <vt:lpstr>Querying a View</vt:lpstr>
      <vt:lpstr>PowerPoint Presentation</vt:lpstr>
      <vt:lpstr>Update of a View</vt:lpstr>
      <vt:lpstr>Update of a View</vt:lpstr>
      <vt:lpstr>Some Updates on views cannot be Translated Uniquely</vt:lpstr>
      <vt:lpstr>Example: VIEWS- Base tables- EMP &amp; DEPT</vt:lpstr>
      <vt:lpstr>PowerPoint Presentation</vt:lpstr>
      <vt:lpstr>PowerPoint Presentation</vt:lpstr>
      <vt:lpstr>Example- Non Updateable View</vt:lpstr>
      <vt:lpstr>..Example- Non Updateable View</vt:lpstr>
      <vt:lpstr>END</vt:lpstr>
      <vt:lpstr>PowerPoint Presentation</vt:lpstr>
      <vt:lpstr>Figure 3.02</vt:lpstr>
      <vt:lpstr>Figure 3.03</vt:lpstr>
      <vt:lpstr>Figure 3.04</vt:lpstr>
      <vt:lpstr>Figure 3.05</vt:lpstr>
      <vt:lpstr>Figure 3.07</vt:lpstr>
      <vt:lpstr>Figure 3.08</vt:lpstr>
      <vt:lpstr>Figure 3.09</vt:lpstr>
      <vt:lpstr>Figure 3.10</vt:lpstr>
      <vt:lpstr>Figure 3.11</vt:lpstr>
      <vt:lpstr>Figure 3.12</vt:lpstr>
      <vt:lpstr>Figure 3.13</vt:lpstr>
      <vt:lpstr>Figure 3.16</vt:lpstr>
      <vt:lpstr>Figure 3.17</vt:lpstr>
      <vt:lpstr>Schema &amp; Sample Data</vt:lpstr>
      <vt:lpstr>PowerPoint Presentation</vt:lpstr>
      <vt:lpstr>PowerPoint Presentation</vt:lpstr>
      <vt:lpstr>PowerPoint Presentation</vt:lpstr>
      <vt:lpstr>INSTRUCTOR</vt:lpstr>
      <vt:lpstr>SECTION</vt:lpstr>
      <vt:lpstr>TEACHES</vt:lpstr>
      <vt:lpstr>STUDENT</vt:lpstr>
      <vt:lpstr>Takes &amp; Advisor</vt:lpstr>
      <vt:lpstr>Time_Slot &amp; PreReq</vt:lpstr>
      <vt:lpstr>PowerPoint Presentation</vt:lpstr>
      <vt:lpstr>Group By on Dept_name</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revision>13</cp:revision>
  <cp:lastPrinted>2005-01-10T21:51:57Z</cp:lastPrinted>
  <dcterms:created xsi:type="dcterms:W3CDTF">1999-11-04T20:50:09Z</dcterms:created>
  <dcterms:modified xsi:type="dcterms:W3CDTF">2023-05-30T07:19:02Z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0x01010027F7A14CA634AE469B96691D94FD32F7</vt:lpwstr>
  </property>
  <property fmtid="{D5CDD505-2E9C-101B-9397-08002B2CF9AE}" pid="3" name="Order">
    <vt:r8>1600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